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22"/>
  </p:notesMasterIdLst>
  <p:sldIdLst>
    <p:sldId id="276" r:id="rId6"/>
    <p:sldId id="1276" r:id="rId7"/>
    <p:sldId id="1290" r:id="rId8"/>
    <p:sldId id="1297" r:id="rId9"/>
    <p:sldId id="1289" r:id="rId10"/>
    <p:sldId id="1294" r:id="rId11"/>
    <p:sldId id="1286" r:id="rId12"/>
    <p:sldId id="1298" r:id="rId13"/>
    <p:sldId id="1281" r:id="rId14"/>
    <p:sldId id="1240" r:id="rId15"/>
    <p:sldId id="1299" r:id="rId16"/>
    <p:sldId id="1300" r:id="rId17"/>
    <p:sldId id="1301" r:id="rId18"/>
    <p:sldId id="1302" r:id="rId19"/>
    <p:sldId id="1273" r:id="rId20"/>
    <p:sldId id="304" r:id="rId21"/>
  </p:sldIdLst>
  <p:sldSz cx="12192000" cy="6858000"/>
  <p:notesSz cx="6858000" cy="9144000"/>
  <p:embeddedFontLst>
    <p:embeddedFont>
      <p:font typeface="Arial Nova Light" panose="020B0304020202020204" pitchFamily="34" charset="0"/>
      <p:regular r:id="rId23"/>
      <p:italic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Microsoft Sans Serif" panose="020B0604020202020204" pitchFamily="34" charset="0"/>
      <p:regular r:id="rId31"/>
    </p:embeddedFont>
    <p:embeddedFont>
      <p:font typeface="Open Sans"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genda, OCRSSP" id="{12C9B14B-56AC-4063-8481-9F1E945D8723}">
          <p14:sldIdLst>
            <p14:sldId id="276"/>
            <p14:sldId id="1276"/>
            <p14:sldId id="1290"/>
            <p14:sldId id="1297"/>
            <p14:sldId id="1289"/>
            <p14:sldId id="1294"/>
            <p14:sldId id="1286"/>
            <p14:sldId id="1298"/>
            <p14:sldId id="1281"/>
            <p14:sldId id="1240"/>
            <p14:sldId id="1299"/>
            <p14:sldId id="1300"/>
            <p14:sldId id="1301"/>
            <p14:sldId id="1302"/>
            <p14:sldId id="1273"/>
            <p14:sldId id="304"/>
          </p14:sldIdLst>
        </p14:section>
      </p14:sectionLst>
    </p:ext>
    <p:ext uri="{EFAFB233-063F-42B5-8137-9DF3F51BA10A}">
      <p15:sldGuideLst xmlns:p15="http://schemas.microsoft.com/office/powerpoint/2012/main">
        <p15:guide id="7" orient="horz" pos="768" userDrawn="1">
          <p15:clr>
            <a:srgbClr val="A4A3A4"/>
          </p15:clr>
        </p15:guide>
        <p15:guide id="12" pos="63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ett, Cori" initials="BC" lastIdx="151" clrIdx="0"/>
  <p:cmAuthor id="2" name="adrian apodaca" initials="aa" lastIdx="5" clrIdx="1"/>
  <p:cmAuthor id="3" name="greg coll" initials="gc" lastIdx="5" clrIdx="2">
    <p:extLst>
      <p:ext uri="{19B8F6BF-5375-455C-9EA6-DF929625EA0E}">
        <p15:presenceInfo xmlns:p15="http://schemas.microsoft.com/office/powerpoint/2012/main" userId="df97e58f0adccbd2" providerId="Windows Live"/>
      </p:ext>
    </p:extLst>
  </p:cmAuthor>
  <p:cmAuthor id="4" name="Hughes, Catherine (Contractor)" initials="H(" lastIdx="3" clrIdx="3">
    <p:extLst>
      <p:ext uri="{19B8F6BF-5375-455C-9EA6-DF929625EA0E}">
        <p15:presenceInfo xmlns:p15="http://schemas.microsoft.com/office/powerpoint/2012/main" userId="S::7327633403@nsf.gov::63e037ed-f314-4299-b46e-d2a6ecc446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093"/>
    <a:srgbClr val="2685BC"/>
    <a:srgbClr val="25B3D5"/>
    <a:srgbClr val="71E3D5"/>
    <a:srgbClr val="E29340"/>
    <a:srgbClr val="4EC3E0"/>
    <a:srgbClr val="00C37E"/>
    <a:srgbClr val="D3B34E"/>
    <a:srgbClr val="F0F0F0"/>
    <a:srgbClr val="0025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36769-0E6E-4572-894F-B1B4AA551AC8}" v="27" dt="2023-07-26T18:01:04.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049" autoAdjust="0"/>
  </p:normalViewPr>
  <p:slideViewPr>
    <p:cSldViewPr snapToGrid="0">
      <p:cViewPr varScale="1">
        <p:scale>
          <a:sx n="66" d="100"/>
          <a:sy n="66" d="100"/>
        </p:scale>
        <p:origin x="48" y="52"/>
      </p:cViewPr>
      <p:guideLst>
        <p:guide orient="horz" pos="768"/>
        <p:guide pos="6312"/>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12.fntdata"/><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x, Shawna" userId="87baa2fd-4acb-4ea1-877c-b6447c25a921" providerId="ADAL" clId="{B1936769-0E6E-4572-894F-B1B4AA551AC8}"/>
    <pc:docChg chg="modSld">
      <pc:chgData name="Cox, Shawna" userId="87baa2fd-4acb-4ea1-877c-b6447c25a921" providerId="ADAL" clId="{B1936769-0E6E-4572-894F-B1B4AA551AC8}" dt="2023-07-26T18:01:04.914" v="26"/>
      <pc:docMkLst>
        <pc:docMk/>
      </pc:docMkLst>
      <pc:sldChg chg="modAnim">
        <pc:chgData name="Cox, Shawna" userId="87baa2fd-4acb-4ea1-877c-b6447c25a921" providerId="ADAL" clId="{B1936769-0E6E-4572-894F-B1B4AA551AC8}" dt="2023-07-26T18:00:48.317" v="18"/>
        <pc:sldMkLst>
          <pc:docMk/>
          <pc:sldMk cId="481276701" sldId="1286"/>
        </pc:sldMkLst>
      </pc:sldChg>
      <pc:sldChg chg="modAnim">
        <pc:chgData name="Cox, Shawna" userId="87baa2fd-4acb-4ea1-877c-b6447c25a921" providerId="ADAL" clId="{B1936769-0E6E-4572-894F-B1B4AA551AC8}" dt="2023-07-26T17:59:56.058" v="4"/>
        <pc:sldMkLst>
          <pc:docMk/>
          <pc:sldMk cId="2147767252" sldId="1290"/>
        </pc:sldMkLst>
      </pc:sldChg>
      <pc:sldChg chg="modAnim">
        <pc:chgData name="Cox, Shawna" userId="87baa2fd-4acb-4ea1-877c-b6447c25a921" providerId="ADAL" clId="{B1936769-0E6E-4572-894F-B1B4AA551AC8}" dt="2023-07-26T18:00:34.048" v="9"/>
        <pc:sldMkLst>
          <pc:docMk/>
          <pc:sldMk cId="1483407791" sldId="1294"/>
        </pc:sldMkLst>
      </pc:sldChg>
      <pc:sldChg chg="modAnim">
        <pc:chgData name="Cox, Shawna" userId="87baa2fd-4acb-4ea1-877c-b6447c25a921" providerId="ADAL" clId="{B1936769-0E6E-4572-894F-B1B4AA551AC8}" dt="2023-07-26T18:01:04.914" v="26"/>
        <pc:sldMkLst>
          <pc:docMk/>
          <pc:sldMk cId="328679827" sldId="1298"/>
        </pc:sldMkLst>
      </pc:sldChg>
    </pc:docChg>
  </pc:docChgLst>
  <pc:docChgLst>
    <pc:chgData name="Cox, Shawna" userId="87baa2fd-4acb-4ea1-877c-b6447c25a921" providerId="ADAL" clId="{DE8A3727-8DF7-457A-9938-A77E502F2873}"/>
    <pc:docChg chg="undo custSel addSld modSld modSection">
      <pc:chgData name="Cox, Shawna" userId="87baa2fd-4acb-4ea1-877c-b6447c25a921" providerId="ADAL" clId="{DE8A3727-8DF7-457A-9938-A77E502F2873}" dt="2023-07-12T22:01:54.221" v="2814" actId="962"/>
      <pc:docMkLst>
        <pc:docMk/>
      </pc:docMkLst>
      <pc:sldChg chg="modTransition">
        <pc:chgData name="Cox, Shawna" userId="87baa2fd-4acb-4ea1-877c-b6447c25a921" providerId="ADAL" clId="{DE8A3727-8DF7-457A-9938-A77E502F2873}" dt="2023-07-12T15:42:17.165" v="3"/>
        <pc:sldMkLst>
          <pc:docMk/>
          <pc:sldMk cId="3265838450" sldId="276"/>
        </pc:sldMkLst>
      </pc:sldChg>
      <pc:sldChg chg="modTransition">
        <pc:chgData name="Cox, Shawna" userId="87baa2fd-4acb-4ea1-877c-b6447c25a921" providerId="ADAL" clId="{DE8A3727-8DF7-457A-9938-A77E502F2873}" dt="2023-07-12T15:42:17.165" v="3"/>
        <pc:sldMkLst>
          <pc:docMk/>
          <pc:sldMk cId="4022340614" sldId="304"/>
        </pc:sldMkLst>
      </pc:sldChg>
      <pc:sldChg chg="modTransition modAnim">
        <pc:chgData name="Cox, Shawna" userId="87baa2fd-4acb-4ea1-877c-b6447c25a921" providerId="ADAL" clId="{DE8A3727-8DF7-457A-9938-A77E502F2873}" dt="2023-07-12T21:58:06.320" v="1580"/>
        <pc:sldMkLst>
          <pc:docMk/>
          <pc:sldMk cId="680012276" sldId="1240"/>
        </pc:sldMkLst>
      </pc:sldChg>
      <pc:sldChg chg="modTransition">
        <pc:chgData name="Cox, Shawna" userId="87baa2fd-4acb-4ea1-877c-b6447c25a921" providerId="ADAL" clId="{DE8A3727-8DF7-457A-9938-A77E502F2873}" dt="2023-07-12T15:42:17.165" v="3"/>
        <pc:sldMkLst>
          <pc:docMk/>
          <pc:sldMk cId="2358713960" sldId="1273"/>
        </pc:sldMkLst>
      </pc:sldChg>
      <pc:sldChg chg="modTransition">
        <pc:chgData name="Cox, Shawna" userId="87baa2fd-4acb-4ea1-877c-b6447c25a921" providerId="ADAL" clId="{DE8A3727-8DF7-457A-9938-A77E502F2873}" dt="2023-07-12T15:42:17.165" v="3"/>
        <pc:sldMkLst>
          <pc:docMk/>
          <pc:sldMk cId="3567853202" sldId="1276"/>
        </pc:sldMkLst>
      </pc:sldChg>
      <pc:sldChg chg="modSp modTransition modAnim">
        <pc:chgData name="Cox, Shawna" userId="87baa2fd-4acb-4ea1-877c-b6447c25a921" providerId="ADAL" clId="{DE8A3727-8DF7-457A-9938-A77E502F2873}" dt="2023-07-12T21:34:05.296" v="126" actId="14"/>
        <pc:sldMkLst>
          <pc:docMk/>
          <pc:sldMk cId="1950547426" sldId="1281"/>
        </pc:sldMkLst>
        <pc:spChg chg="mod">
          <ac:chgData name="Cox, Shawna" userId="87baa2fd-4acb-4ea1-877c-b6447c25a921" providerId="ADAL" clId="{DE8A3727-8DF7-457A-9938-A77E502F2873}" dt="2023-07-12T21:34:05.296" v="126" actId="14"/>
          <ac:spMkLst>
            <pc:docMk/>
            <pc:sldMk cId="1950547426" sldId="1281"/>
            <ac:spMk id="3" creationId="{1FCD68DD-D6C2-9B13-D02C-428FDB3344CD}"/>
          </ac:spMkLst>
        </pc:spChg>
      </pc:sldChg>
      <pc:sldChg chg="modTransition modAnim">
        <pc:chgData name="Cox, Shawna" userId="87baa2fd-4acb-4ea1-877c-b6447c25a921" providerId="ADAL" clId="{DE8A3727-8DF7-457A-9938-A77E502F2873}" dt="2023-07-12T21:30:15.121" v="121"/>
        <pc:sldMkLst>
          <pc:docMk/>
          <pc:sldMk cId="481276701" sldId="1286"/>
        </pc:sldMkLst>
      </pc:sldChg>
      <pc:sldChg chg="addSp modSp mod modTransition modNotesTx">
        <pc:chgData name="Cox, Shawna" userId="87baa2fd-4acb-4ea1-877c-b6447c25a921" providerId="ADAL" clId="{DE8A3727-8DF7-457A-9938-A77E502F2873}" dt="2023-07-12T22:01:54.221" v="2814" actId="962"/>
        <pc:sldMkLst>
          <pc:docMk/>
          <pc:sldMk cId="1929660419" sldId="1289"/>
        </pc:sldMkLst>
        <pc:spChg chg="mod">
          <ac:chgData name="Cox, Shawna" userId="87baa2fd-4acb-4ea1-877c-b6447c25a921" providerId="ADAL" clId="{DE8A3727-8DF7-457A-9938-A77E502F2873}" dt="2023-07-12T21:59:01.206" v="1586" actId="164"/>
          <ac:spMkLst>
            <pc:docMk/>
            <pc:sldMk cId="1929660419" sldId="1289"/>
            <ac:spMk id="2" creationId="{727F553B-9107-CA8E-BEFE-49C1434107C5}"/>
          </ac:spMkLst>
        </pc:spChg>
        <pc:spChg chg="mod">
          <ac:chgData name="Cox, Shawna" userId="87baa2fd-4acb-4ea1-877c-b6447c25a921" providerId="ADAL" clId="{DE8A3727-8DF7-457A-9938-A77E502F2873}" dt="2023-07-12T21:58:39.074" v="1583" actId="1076"/>
          <ac:spMkLst>
            <pc:docMk/>
            <pc:sldMk cId="1929660419" sldId="1289"/>
            <ac:spMk id="5" creationId="{53B8C64E-69A5-0AD4-77B1-59506155B1F5}"/>
          </ac:spMkLst>
        </pc:spChg>
        <pc:spChg chg="mod">
          <ac:chgData name="Cox, Shawna" userId="87baa2fd-4acb-4ea1-877c-b6447c25a921" providerId="ADAL" clId="{DE8A3727-8DF7-457A-9938-A77E502F2873}" dt="2023-07-12T21:59:01.206" v="1586" actId="164"/>
          <ac:spMkLst>
            <pc:docMk/>
            <pc:sldMk cId="1929660419" sldId="1289"/>
            <ac:spMk id="8" creationId="{719BD27D-DF7A-FEC5-17B7-D6CA85B840C3}"/>
          </ac:spMkLst>
        </pc:spChg>
        <pc:spChg chg="mod">
          <ac:chgData name="Cox, Shawna" userId="87baa2fd-4acb-4ea1-877c-b6447c25a921" providerId="ADAL" clId="{DE8A3727-8DF7-457A-9938-A77E502F2873}" dt="2023-07-12T21:59:01.206" v="1586" actId="164"/>
          <ac:spMkLst>
            <pc:docMk/>
            <pc:sldMk cId="1929660419" sldId="1289"/>
            <ac:spMk id="9" creationId="{2289D87B-2A3B-8343-5B42-548D0ABC9868}"/>
          </ac:spMkLst>
        </pc:spChg>
        <pc:spChg chg="mod">
          <ac:chgData name="Cox, Shawna" userId="87baa2fd-4acb-4ea1-877c-b6447c25a921" providerId="ADAL" clId="{DE8A3727-8DF7-457A-9938-A77E502F2873}" dt="2023-07-12T21:59:01.206" v="1586" actId="164"/>
          <ac:spMkLst>
            <pc:docMk/>
            <pc:sldMk cId="1929660419" sldId="1289"/>
            <ac:spMk id="10" creationId="{4B980814-A7CB-E924-CF8E-CE15B2B763E1}"/>
          </ac:spMkLst>
        </pc:spChg>
        <pc:spChg chg="mod">
          <ac:chgData name="Cox, Shawna" userId="87baa2fd-4acb-4ea1-877c-b6447c25a921" providerId="ADAL" clId="{DE8A3727-8DF7-457A-9938-A77E502F2873}" dt="2023-07-12T21:59:01.206" v="1586" actId="164"/>
          <ac:spMkLst>
            <pc:docMk/>
            <pc:sldMk cId="1929660419" sldId="1289"/>
            <ac:spMk id="11" creationId="{FAAEB467-3AE9-B75E-7B92-491FCA62EAC9}"/>
          </ac:spMkLst>
        </pc:spChg>
        <pc:spChg chg="mod">
          <ac:chgData name="Cox, Shawna" userId="87baa2fd-4acb-4ea1-877c-b6447c25a921" providerId="ADAL" clId="{DE8A3727-8DF7-457A-9938-A77E502F2873}" dt="2023-07-12T21:59:01.206" v="1586" actId="164"/>
          <ac:spMkLst>
            <pc:docMk/>
            <pc:sldMk cId="1929660419" sldId="1289"/>
            <ac:spMk id="12" creationId="{515D78AD-36B9-0EB8-A8AE-E25D0F124A3E}"/>
          </ac:spMkLst>
        </pc:spChg>
        <pc:spChg chg="mod">
          <ac:chgData name="Cox, Shawna" userId="87baa2fd-4acb-4ea1-877c-b6447c25a921" providerId="ADAL" clId="{DE8A3727-8DF7-457A-9938-A77E502F2873}" dt="2023-07-12T21:59:01.206" v="1586" actId="164"/>
          <ac:spMkLst>
            <pc:docMk/>
            <pc:sldMk cId="1929660419" sldId="1289"/>
            <ac:spMk id="13" creationId="{1E154429-331C-B446-1152-D82D5A092B95}"/>
          </ac:spMkLst>
        </pc:spChg>
        <pc:spChg chg="mod">
          <ac:chgData name="Cox, Shawna" userId="87baa2fd-4acb-4ea1-877c-b6447c25a921" providerId="ADAL" clId="{DE8A3727-8DF7-457A-9938-A77E502F2873}" dt="2023-07-12T21:59:01.206" v="1586" actId="164"/>
          <ac:spMkLst>
            <pc:docMk/>
            <pc:sldMk cId="1929660419" sldId="1289"/>
            <ac:spMk id="17" creationId="{0E656BE8-7761-8C4C-A36C-D721AB814894}"/>
          </ac:spMkLst>
        </pc:spChg>
        <pc:spChg chg="mod">
          <ac:chgData name="Cox, Shawna" userId="87baa2fd-4acb-4ea1-877c-b6447c25a921" providerId="ADAL" clId="{DE8A3727-8DF7-457A-9938-A77E502F2873}" dt="2023-07-12T21:59:01.206" v="1586" actId="164"/>
          <ac:spMkLst>
            <pc:docMk/>
            <pc:sldMk cId="1929660419" sldId="1289"/>
            <ac:spMk id="19" creationId="{5274BA55-25CB-143B-AB9B-2866A6EE806A}"/>
          </ac:spMkLst>
        </pc:spChg>
        <pc:spChg chg="mod">
          <ac:chgData name="Cox, Shawna" userId="87baa2fd-4acb-4ea1-877c-b6447c25a921" providerId="ADAL" clId="{DE8A3727-8DF7-457A-9938-A77E502F2873}" dt="2023-07-12T21:59:01.206" v="1586" actId="164"/>
          <ac:spMkLst>
            <pc:docMk/>
            <pc:sldMk cId="1929660419" sldId="1289"/>
            <ac:spMk id="21" creationId="{93A7B527-5C6C-7EB0-5D20-D9C5B76C6C35}"/>
          </ac:spMkLst>
        </pc:spChg>
        <pc:spChg chg="mod">
          <ac:chgData name="Cox, Shawna" userId="87baa2fd-4acb-4ea1-877c-b6447c25a921" providerId="ADAL" clId="{DE8A3727-8DF7-457A-9938-A77E502F2873}" dt="2023-07-12T21:59:01.206" v="1586" actId="164"/>
          <ac:spMkLst>
            <pc:docMk/>
            <pc:sldMk cId="1929660419" sldId="1289"/>
            <ac:spMk id="23" creationId="{B47A2F61-79F4-DCB0-3084-3643B603FD54}"/>
          </ac:spMkLst>
        </pc:spChg>
        <pc:spChg chg="mod">
          <ac:chgData name="Cox, Shawna" userId="87baa2fd-4acb-4ea1-877c-b6447c25a921" providerId="ADAL" clId="{DE8A3727-8DF7-457A-9938-A77E502F2873}" dt="2023-07-12T21:59:01.206" v="1586" actId="164"/>
          <ac:spMkLst>
            <pc:docMk/>
            <pc:sldMk cId="1929660419" sldId="1289"/>
            <ac:spMk id="26" creationId="{B7164A61-884D-098B-1308-1814D548045C}"/>
          </ac:spMkLst>
        </pc:spChg>
        <pc:grpChg chg="add mod">
          <ac:chgData name="Cox, Shawna" userId="87baa2fd-4acb-4ea1-877c-b6447c25a921" providerId="ADAL" clId="{DE8A3727-8DF7-457A-9938-A77E502F2873}" dt="2023-07-12T22:01:54.221" v="2814" actId="962"/>
          <ac:grpSpMkLst>
            <pc:docMk/>
            <pc:sldMk cId="1929660419" sldId="1289"/>
            <ac:grpSpMk id="3" creationId="{A8A4B45C-2869-2DCE-F7D2-F9B23967ABE3}"/>
          </ac:grpSpMkLst>
        </pc:grpChg>
      </pc:sldChg>
      <pc:sldChg chg="modTransition">
        <pc:chgData name="Cox, Shawna" userId="87baa2fd-4acb-4ea1-877c-b6447c25a921" providerId="ADAL" clId="{DE8A3727-8DF7-457A-9938-A77E502F2873}" dt="2023-07-12T15:42:17.165" v="3"/>
        <pc:sldMkLst>
          <pc:docMk/>
          <pc:sldMk cId="2147767252" sldId="1290"/>
        </pc:sldMkLst>
      </pc:sldChg>
      <pc:sldChg chg="modTransition">
        <pc:chgData name="Cox, Shawna" userId="87baa2fd-4acb-4ea1-877c-b6447c25a921" providerId="ADAL" clId="{DE8A3727-8DF7-457A-9938-A77E502F2873}" dt="2023-07-12T15:42:17.165" v="3"/>
        <pc:sldMkLst>
          <pc:docMk/>
          <pc:sldMk cId="1483407791" sldId="1294"/>
        </pc:sldMkLst>
      </pc:sldChg>
      <pc:sldChg chg="modTransition">
        <pc:chgData name="Cox, Shawna" userId="87baa2fd-4acb-4ea1-877c-b6447c25a921" providerId="ADAL" clId="{DE8A3727-8DF7-457A-9938-A77E502F2873}" dt="2023-07-12T15:42:17.165" v="3"/>
        <pc:sldMkLst>
          <pc:docMk/>
          <pc:sldMk cId="2691457272" sldId="1297"/>
        </pc:sldMkLst>
      </pc:sldChg>
      <pc:sldChg chg="modTransition modAnim">
        <pc:chgData name="Cox, Shawna" userId="87baa2fd-4acb-4ea1-877c-b6447c25a921" providerId="ADAL" clId="{DE8A3727-8DF7-457A-9938-A77E502F2873}" dt="2023-07-12T21:30:37.706" v="122"/>
        <pc:sldMkLst>
          <pc:docMk/>
          <pc:sldMk cId="328679827" sldId="1298"/>
        </pc:sldMkLst>
      </pc:sldChg>
      <pc:sldChg chg="modTransition modAnim">
        <pc:chgData name="Cox, Shawna" userId="87baa2fd-4acb-4ea1-877c-b6447c25a921" providerId="ADAL" clId="{DE8A3727-8DF7-457A-9938-A77E502F2873}" dt="2023-07-12T21:57:58.458" v="1579"/>
        <pc:sldMkLst>
          <pc:docMk/>
          <pc:sldMk cId="761801804" sldId="1299"/>
        </pc:sldMkLst>
      </pc:sldChg>
      <pc:sldChg chg="modTransition modAnim">
        <pc:chgData name="Cox, Shawna" userId="87baa2fd-4acb-4ea1-877c-b6447c25a921" providerId="ADAL" clId="{DE8A3727-8DF7-457A-9938-A77E502F2873}" dt="2023-07-12T21:34:52.904" v="129"/>
        <pc:sldMkLst>
          <pc:docMk/>
          <pc:sldMk cId="4219949611" sldId="1300"/>
        </pc:sldMkLst>
      </pc:sldChg>
      <pc:sldChg chg="modTransition">
        <pc:chgData name="Cox, Shawna" userId="87baa2fd-4acb-4ea1-877c-b6447c25a921" providerId="ADAL" clId="{DE8A3727-8DF7-457A-9938-A77E502F2873}" dt="2023-07-12T15:42:17.165" v="3"/>
        <pc:sldMkLst>
          <pc:docMk/>
          <pc:sldMk cId="4276762030" sldId="1301"/>
        </pc:sldMkLst>
      </pc:sldChg>
      <pc:sldChg chg="addSp delSp modSp new mod modClrScheme modAnim chgLayout modNotesTx">
        <pc:chgData name="Cox, Shawna" userId="87baa2fd-4acb-4ea1-877c-b6447c25a921" providerId="ADAL" clId="{DE8A3727-8DF7-457A-9938-A77E502F2873}" dt="2023-07-12T21:57:07.442" v="1578"/>
        <pc:sldMkLst>
          <pc:docMk/>
          <pc:sldMk cId="255442703" sldId="1302"/>
        </pc:sldMkLst>
        <pc:spChg chg="mod ord">
          <ac:chgData name="Cox, Shawna" userId="87baa2fd-4acb-4ea1-877c-b6447c25a921" providerId="ADAL" clId="{DE8A3727-8DF7-457A-9938-A77E502F2873}" dt="2023-07-12T21:41:23.510" v="282" actId="20577"/>
          <ac:spMkLst>
            <pc:docMk/>
            <pc:sldMk cId="255442703" sldId="1302"/>
            <ac:spMk id="2" creationId="{24649C44-025C-8D9E-5DF1-B0663FBECC74}"/>
          </ac:spMkLst>
        </pc:spChg>
        <pc:spChg chg="del mod ord">
          <ac:chgData name="Cox, Shawna" userId="87baa2fd-4acb-4ea1-877c-b6447c25a921" providerId="ADAL" clId="{DE8A3727-8DF7-457A-9938-A77E502F2873}" dt="2023-07-12T21:36:35.334" v="155" actId="700"/>
          <ac:spMkLst>
            <pc:docMk/>
            <pc:sldMk cId="255442703" sldId="1302"/>
            <ac:spMk id="3" creationId="{81EFAF41-DF8B-D494-A2B5-7509DA941228}"/>
          </ac:spMkLst>
        </pc:spChg>
        <pc:spChg chg="mod ord">
          <ac:chgData name="Cox, Shawna" userId="87baa2fd-4acb-4ea1-877c-b6447c25a921" providerId="ADAL" clId="{DE8A3727-8DF7-457A-9938-A77E502F2873}" dt="2023-07-12T21:37:20.351" v="159" actId="700"/>
          <ac:spMkLst>
            <pc:docMk/>
            <pc:sldMk cId="255442703" sldId="1302"/>
            <ac:spMk id="4" creationId="{A4B8DF86-22FC-B0F5-5F2A-AE195F01F5BC}"/>
          </ac:spMkLst>
        </pc:spChg>
        <pc:spChg chg="add del mod ord">
          <ac:chgData name="Cox, Shawna" userId="87baa2fd-4acb-4ea1-877c-b6447c25a921" providerId="ADAL" clId="{DE8A3727-8DF7-457A-9938-A77E502F2873}" dt="2023-07-12T21:37:20.351" v="159" actId="700"/>
          <ac:spMkLst>
            <pc:docMk/>
            <pc:sldMk cId="255442703" sldId="1302"/>
            <ac:spMk id="5" creationId="{529CF8AC-D32B-E254-E164-18863973D955}"/>
          </ac:spMkLst>
        </pc:spChg>
        <pc:spChg chg="add del mod ord">
          <ac:chgData name="Cox, Shawna" userId="87baa2fd-4acb-4ea1-877c-b6447c25a921" providerId="ADAL" clId="{DE8A3727-8DF7-457A-9938-A77E502F2873}" dt="2023-07-12T21:37:20.351" v="159" actId="700"/>
          <ac:spMkLst>
            <pc:docMk/>
            <pc:sldMk cId="255442703" sldId="1302"/>
            <ac:spMk id="6" creationId="{BE5536A9-9A27-3E9C-BE75-21EA27F194BA}"/>
          </ac:spMkLst>
        </pc:spChg>
        <pc:spChg chg="add del mod ord">
          <ac:chgData name="Cox, Shawna" userId="87baa2fd-4acb-4ea1-877c-b6447c25a921" providerId="ADAL" clId="{DE8A3727-8DF7-457A-9938-A77E502F2873}" dt="2023-07-12T21:37:30.015" v="161"/>
          <ac:spMkLst>
            <pc:docMk/>
            <pc:sldMk cId="255442703" sldId="1302"/>
            <ac:spMk id="7" creationId="{388052D9-F763-13F6-F913-F1AD9D8A4315}"/>
          </ac:spMkLst>
        </pc:spChg>
        <pc:spChg chg="add mod ord">
          <ac:chgData name="Cox, Shawna" userId="87baa2fd-4acb-4ea1-877c-b6447c25a921" providerId="ADAL" clId="{DE8A3727-8DF7-457A-9938-A77E502F2873}" dt="2023-07-12T21:56:33.761" v="1575" actId="313"/>
          <ac:spMkLst>
            <pc:docMk/>
            <pc:sldMk cId="255442703" sldId="1302"/>
            <ac:spMk id="8" creationId="{6A46FD18-DBC7-485F-A00B-E9F1797A44A1}"/>
          </ac:spMkLst>
        </pc:spChg>
        <pc:picChg chg="add mod">
          <ac:chgData name="Cox, Shawna" userId="87baa2fd-4acb-4ea1-877c-b6447c25a921" providerId="ADAL" clId="{DE8A3727-8DF7-457A-9938-A77E502F2873}" dt="2023-07-12T21:38:39.883" v="247" actId="14100"/>
          <ac:picMkLst>
            <pc:docMk/>
            <pc:sldMk cId="255442703" sldId="1302"/>
            <ac:picMk id="9" creationId="{323CAF95-52C2-AC67-D2D9-04F52497CDDB}"/>
          </ac:picMkLst>
        </pc:picChg>
        <pc:picChg chg="add del mod">
          <ac:chgData name="Cox, Shawna" userId="87baa2fd-4acb-4ea1-877c-b6447c25a921" providerId="ADAL" clId="{DE8A3727-8DF7-457A-9938-A77E502F2873}" dt="2023-07-12T21:36:53.403" v="157"/>
          <ac:picMkLst>
            <pc:docMk/>
            <pc:sldMk cId="255442703" sldId="1302"/>
            <ac:picMk id="1026" creationId="{21103621-0559-8CED-C603-A7E45350059C}"/>
          </ac:picMkLst>
        </pc:picChg>
        <pc:picChg chg="add del">
          <ac:chgData name="Cox, Shawna" userId="87baa2fd-4acb-4ea1-877c-b6447c25a921" providerId="ADAL" clId="{DE8A3727-8DF7-457A-9938-A77E502F2873}" dt="2023-07-12T21:37:25.857" v="160" actId="21"/>
          <ac:picMkLst>
            <pc:docMk/>
            <pc:sldMk cId="255442703" sldId="1302"/>
            <ac:picMk id="1028" creationId="{1555CDF7-557F-412A-5B3D-AABEB3931C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1F29E-FB00-0E4D-BD0D-593D2136D112}"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ACDD8-89FB-574A-8A87-6A752B0B1C92}" type="slidenum">
              <a:rPr lang="en-US" smtClean="0"/>
              <a:t>‹#›</a:t>
            </a:fld>
            <a:endParaRPr lang="en-US"/>
          </a:p>
        </p:txBody>
      </p:sp>
    </p:spTree>
    <p:extLst>
      <p:ext uri="{BB962C8B-B14F-4D97-AF65-F5344CB8AC3E}">
        <p14:creationId xmlns:p14="http://schemas.microsoft.com/office/powerpoint/2010/main" val="337855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a:t>
            </a:fld>
            <a:endParaRPr lang="en-US"/>
          </a:p>
        </p:txBody>
      </p:sp>
    </p:spTree>
    <p:extLst>
      <p:ext uri="{BB962C8B-B14F-4D97-AF65-F5344CB8AC3E}">
        <p14:creationId xmlns:p14="http://schemas.microsoft.com/office/powerpoint/2010/main" val="86750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Arial" panose="020B0604020202020204" pitchFamily="34" charset="0"/>
              </a:rPr>
              <a:t>May be eligible</a:t>
            </a:r>
          </a:p>
          <a:p>
            <a:r>
              <a:rPr lang="en-US" sz="1800" b="1" i="0" u="none" strike="noStrike" baseline="0" dirty="0">
                <a:solidFill>
                  <a:srgbClr val="000000"/>
                </a:solidFill>
                <a:latin typeface="Arial" panose="020B0604020202020204" pitchFamily="34" charset="0"/>
              </a:rPr>
              <a:t>(a) For-profit Organizations </a:t>
            </a:r>
            <a:r>
              <a:rPr lang="en-US" sz="1800" b="0" i="0" u="none" strike="noStrike" baseline="0" dirty="0">
                <a:solidFill>
                  <a:srgbClr val="000000"/>
                </a:solidFill>
                <a:latin typeface="Arial" panose="020B0604020202020204" pitchFamily="34" charset="0"/>
              </a:rPr>
              <a:t> U.S.-based commercial organizations, including small businesses, with strong capabilities in scientific or engineering research or education and a passion for innovation. An unsolicited proposal from a for-profit organization may be funded when the project is of special concern from a national point of view, special resources are available for the work, or the proposed project is especially meritorious. NSF is interested in supporting projects that couple industrial use-inspired challenges and research resources with those of IHEs; therefore, the Foundation especially welcomes proposals for cooperative projects involving both IHEs and industry. Specific NSF funding opportunities also may make For-Profit Organizations eligible for submission of proposals to the Foundation. US-based affiliates or subsidiaries of foreign organizations must contact the cognizant NSF program officer prior to preparing and submitting a proposal to NSF. </a:t>
            </a:r>
          </a:p>
          <a:p>
            <a:endParaRPr lang="en-US" sz="1800" b="0" i="0" u="none" strike="noStrike" baseline="0" dirty="0">
              <a:solidFill>
                <a:srgbClr val="000000"/>
              </a:solidFill>
              <a:latin typeface="Arial" panose="020B0604020202020204" pitchFamily="34" charset="0"/>
            </a:endParaRPr>
          </a:p>
          <a:p>
            <a:r>
              <a:rPr lang="en-US" sz="1800" b="1" i="0" u="none" strike="noStrike" baseline="0" dirty="0">
                <a:solidFill>
                  <a:srgbClr val="000000"/>
                </a:solidFill>
                <a:latin typeface="Arial" panose="020B0604020202020204" pitchFamily="34" charset="0"/>
              </a:rPr>
              <a:t>(b) State and Local Governments </a:t>
            </a:r>
            <a:r>
              <a:rPr lang="en-US" sz="1800" b="0" i="0" u="none" strike="noStrike" baseline="0" dirty="0">
                <a:solidFill>
                  <a:srgbClr val="000000"/>
                </a:solidFill>
                <a:latin typeface="Arial" panose="020B0604020202020204" pitchFamily="34" charset="0"/>
              </a:rPr>
              <a:t> As programmatically necessary and as provided for in a solicitation or BAA, State, and local governments may be eligible to submit proposals. </a:t>
            </a:r>
          </a:p>
          <a:p>
            <a:r>
              <a:rPr lang="en-US" sz="1800" b="1" i="0" u="none" strike="noStrike" baseline="0" dirty="0">
                <a:solidFill>
                  <a:srgbClr val="000000"/>
                </a:solidFill>
                <a:latin typeface="Arial" panose="020B0604020202020204" pitchFamily="34" charset="0"/>
              </a:rPr>
              <a:t>(c) Foreign Organizations </a:t>
            </a:r>
            <a:r>
              <a:rPr lang="en-US" sz="1800" b="0" i="0" u="none" strike="noStrike" baseline="0" dirty="0">
                <a:solidFill>
                  <a:srgbClr val="000000"/>
                </a:solidFill>
                <a:latin typeface="Arial" panose="020B0604020202020204" pitchFamily="34" charset="0"/>
              </a:rPr>
              <a:t> NSF rarely provides direct funding support to foreign organizations. NSF will consider proposals for cooperative projects involving U.S. and foreign organizations, provided support is requested only for the U.S. portion of the collaborative effort. </a:t>
            </a:r>
            <a:endParaRPr lang="en-US" dirty="0"/>
          </a:p>
        </p:txBody>
      </p:sp>
      <p:sp>
        <p:nvSpPr>
          <p:cNvPr id="4" name="Slide Number Placeholder 3"/>
          <p:cNvSpPr>
            <a:spLocks noGrp="1"/>
          </p:cNvSpPr>
          <p:nvPr>
            <p:ph type="sldNum" sz="quarter" idx="5"/>
          </p:nvPr>
        </p:nvSpPr>
        <p:spPr/>
        <p:txBody>
          <a:bodyPr/>
          <a:lstStyle/>
          <a:p>
            <a:fld id="{46BACDD8-89FB-574A-8A87-6A752B0B1C92}" type="slidenum">
              <a:rPr lang="en-US" smtClean="0"/>
              <a:t>14</a:t>
            </a:fld>
            <a:endParaRPr lang="en-US"/>
          </a:p>
        </p:txBody>
      </p:sp>
    </p:spTree>
    <p:extLst>
      <p:ext uri="{BB962C8B-B14F-4D97-AF65-F5344CB8AC3E}">
        <p14:creationId xmlns:p14="http://schemas.microsoft.com/office/powerpoint/2010/main" val="70972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16</a:t>
            </a:fld>
            <a:endParaRPr lang="en-US"/>
          </a:p>
        </p:txBody>
      </p:sp>
    </p:spTree>
    <p:extLst>
      <p:ext uri="{BB962C8B-B14F-4D97-AF65-F5344CB8AC3E}">
        <p14:creationId xmlns:p14="http://schemas.microsoft.com/office/powerpoint/2010/main" val="362194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90" baseline="0" dirty="0"/>
              <a:t>BACKGROUND FOR THE ENTIRE SLIDE DECK</a:t>
            </a:r>
          </a:p>
          <a:p>
            <a:endParaRPr lang="en-US" sz="1990" baseline="0" dirty="0"/>
          </a:p>
          <a:p>
            <a:r>
              <a:rPr lang="en-US" sz="2000" dirty="0"/>
              <a:t>“Research Security” is a broad term generally used to describe the challenges associated with, and the approaches taken to, safeguarding U.S. research while also maintaining an appropriately open, principled international collaborative environment that has proven essential for making the U.S. a global research and technology powerhouse. </a:t>
            </a:r>
            <a:endParaRPr lang="en-US" sz="1990" baseline="0" dirty="0"/>
          </a:p>
          <a:p>
            <a:endParaRPr lang="en-US" sz="1990" baseline="0" dirty="0"/>
          </a:p>
          <a:p>
            <a:r>
              <a:rPr lang="en-US" sz="1990" baseline="0" dirty="0"/>
              <a:t>During the Cold War, the Soviet Union posed the greatest threat to the United States – as a miliary adversary.  Yet, from WWII through the 1990s, the U.S. held a commanding lead globally in research and technology. Although threats to research security and the theft of intellectual property were present, the risks were small compared to America’s lead in capability and capacity.  Today, the world is dramatically different. China has rapidly become an economic and technological powerhouse, and the Chinese Communist Party (CCP) is using illicit means to interfere with U.S. research, steal technology, and coerce some researchers located in the U.S. to do their bidding.  Also, the CCP (and in some cases the People’s Liberation Army) is linked to virtually every facet of Chinese society, from universities to corporations.  As a result, the threat to America’s global dominance in S&amp;T has changed.  The risks are far greater and more diverse than before, and unlike the former Soviet Union, China possesses extraordinary capability and capacity and is outpacing the United States in many key facets of research and technology.  Furthermore, whereas the U.S. government used to be the primary – and in some cases the exclusive – agent by which major innovation occurred (e.g., the development and launching of satellites), the private sector today has emerged as a major force in developing and rapidly fielding technologies.  This is particularly true for the military.  In the past, technology tended to emerge from the military and then be commercialized by industry, whereas today, commercial R&amp;D is the driver of much U.S. military technology.  </a:t>
            </a:r>
          </a:p>
          <a:p>
            <a:endParaRPr lang="en-US" sz="1990" baseline="0" dirty="0"/>
          </a:p>
          <a:p>
            <a:r>
              <a:rPr lang="en-US" sz="1990" baseline="0" dirty="0"/>
              <a:t>As a result of the shift in risk and peer competition, U.S. researchers and their institutions face a wide array of PRACTICAL threats to their scholarly activities, leading to the sorts of questions shown in this slide.  Although much of the research in question is fundamental or curiosity-driven in character and ultimately published in the open literature, the challenge comes when foreign governments interfere in the research process by unethically influencing or stealing results, knowhow, and other resources and using them to their advantage – prior to the results being made public at the time and place of the U.S. researchers’ choosing.  In some cases, confidential information contained in grant proposals under review is improperly shared with foreign governments by unethical reviewers, thus giving our adversaries a strategic advantage and greatly disadvantaging the impacted U.S. researchers.  In addition, some foreign governments, and China in particular, operate talent recruitment programs that require unsuspecting U.S. researchers to agree to terms that are unethical or even violate Federal research policies and laws.  These and other nefarious activities also force researchers to not appropriately disclose their affiliations and foreign financial support, thereby hiding from U.S. funding agencies key information needed to make informed funding decisions and in some cases violating Federal tax law.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ACDD8-89FB-574A-8A87-6A752B0B1C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25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90" baseline="0" dirty="0"/>
              <a:t>BACKGROUND FOR THE ENTIRE SLIDE DECK</a:t>
            </a:r>
          </a:p>
          <a:p>
            <a:endParaRPr lang="en-US" sz="1990" baseline="0" dirty="0"/>
          </a:p>
          <a:p>
            <a:r>
              <a:rPr lang="en-US" sz="2000" dirty="0"/>
              <a:t>“Research Security” is a broad term generally used to describe the challenges associated with, and the approaches taken to, safeguarding U.S. research while also maintaining an appropriately open, principled international collaborative environment that has proven essential for making the U.S. a global research and technology powerhouse. </a:t>
            </a:r>
            <a:endParaRPr lang="en-US" sz="1990" baseline="0" dirty="0"/>
          </a:p>
          <a:p>
            <a:endParaRPr lang="en-US" sz="1990" baseline="0" dirty="0"/>
          </a:p>
          <a:p>
            <a:r>
              <a:rPr lang="en-US" sz="1990" baseline="0" dirty="0"/>
              <a:t>During the Cold War, the Soviet Union posed the greatest threat to the United States – as a miliary adversary.  Yet, from WWII through the 1990s, the U.S. held a commanding lead globally in research and technology. Although threats to research security and the theft of intellectual property were present, the risks were small compared to America’s lead in capability and capacity.  Today, the world is dramatically different. China has rapidly become an economic and technological powerhouse, and the Chinese Communist Party (CCP) is using illicit means to interfere with U.S. research, steal technology, and coerce some researchers located in the U.S. to do their bidding.  Also, the CCP (and in some cases the People’s Liberation Army) is linked to virtually every facet of Chinese society, from universities to corporations.  As a result, the threat to America’s global dominance in S&amp;T has changed.  The risks are far greater and more diverse than before, and unlike the former Soviet Union, China possesses extraordinary capability and capacity and is outpacing the United States in many key facets of research and technology.  Furthermore, whereas the U.S. government used to be the primary – and in some cases the exclusive – agent by which major innovation occurred (e.g., the development and launching of satellites), the private sector today has emerged as a major force in developing and rapidly fielding technologies.  This is particularly true for the military.  In the past, technology tended to emerge from the military and then be commercialized by industry, whereas today, commercial R&amp;D is the driver of much U.S. military technology.  </a:t>
            </a:r>
          </a:p>
          <a:p>
            <a:endParaRPr lang="en-US" sz="1990" baseline="0" dirty="0"/>
          </a:p>
          <a:p>
            <a:r>
              <a:rPr lang="en-US" sz="1990" baseline="0" dirty="0"/>
              <a:t>As a result of the shift in risk and peer competition, U.S. researchers and their institutions face a wide array of PRACTICAL threats to their scholarly activities, leading to the sorts of questions shown in this slide.  Although much of the research in question is fundamental or curiosity-driven in character and ultimately published in the open literature, the challenge comes when foreign governments interfere in the research process by unethically influencing or stealing results, knowhow, and other resources and using them to their advantage – prior to the results being made public at the time and place of the U.S. researchers’ choosing.  In some cases, confidential information contained in grant proposals under review is improperly shared with foreign governments by unethical reviewers, thus giving our adversaries a strategic advantage and greatly disadvantaging the impacted U.S. researchers.  In addition, some foreign governments, and China in particular, operate talent recruitment programs that require unsuspecting U.S. researchers to agree to terms that are unethical or even violate Federal research policies and laws.  These and other nefarious activities also force researchers to not appropriately disclose their affiliations and foreign financial support, thereby hiding from U.S. funding agencies key information needed to make informed funding decisions and in some cases violating Federal tax law.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ACDD8-89FB-574A-8A87-6A752B0B1C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13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oft-asked question is “How does research security relate to research integrity, research ethics, responsible conduct of research, </a:t>
            </a:r>
            <a:r>
              <a:rPr lang="en-US" dirty="0" err="1"/>
              <a:t>etc</a:t>
            </a:r>
            <a:r>
              <a:rPr lang="en-US" dirty="0"/>
              <a:t>?”</a:t>
            </a:r>
          </a:p>
          <a:p>
            <a:r>
              <a:rPr lang="en-US" sz="1800" dirty="0">
                <a:solidFill>
                  <a:srgbClr val="000000"/>
                </a:solidFill>
                <a:effectLst/>
                <a:latin typeface="Arial Nova Light" panose="020B0304020202020204" pitchFamily="34" charset="0"/>
                <a:ea typeface="Calibri" panose="020F0502020204030204" pitchFamily="34" charset="0"/>
                <a:cs typeface="Arial" panose="020B0604020202020204" pitchFamily="34" charset="0"/>
              </a:rPr>
              <a:t>This figure depicts values such as transparency, openness, honest, integrity, respect, and accountability as the heart of research conducted with integrity. Research integrity is achieved through the application of responsible conduct of research, rigor &amp; reproducibility, and research ethics; research security is the outer layer of protection from external threats to research integrity and the values at its core.</a:t>
            </a:r>
          </a:p>
          <a:p>
            <a:endParaRPr lang="en-US" sz="1800" dirty="0">
              <a:solidFill>
                <a:srgbClr val="000000"/>
              </a:solidFill>
              <a:effectLst/>
              <a:latin typeface="Arial Nova Light" panose="020B03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image seeks to illustrate the linkages, with research values as the core – from which all else follows.  It is important to keep in mind that research security represents a BALANCE between protecting ideas, processes, capabilities and technology and actively promoting and empowering open, principled international collaboration.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ACDD8-89FB-574A-8A87-6A752B0B1C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505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dominance in S&amp;T has long been of interest to Government entities, but during the past decade or so, interest has heightened considerably as a result of China’s overt and bold actions to dominant the globe in key areas of strategic interest to Western nations.  In 2021, the White House issued an important presidential memorandum that is serving as the foundation of America’s research security strategy, and subsequent documents are building upon it – all providing policy and guidance to Federal funding agencies.  Likewise, Congress is intensely interested in research security, especially with regard to China, and has created committees and task forces, developed reports, held hearings, and put into law (e.g., CHIPS and Science Act) numerous requirements and policies designed to safeguard America’s research and technology assets.  Individual funding agencies have taken steps specific to their interests (e.g., DOE, DOD) in managing research funding solicitations and awards.</a:t>
            </a:r>
          </a:p>
        </p:txBody>
      </p:sp>
      <p:sp>
        <p:nvSpPr>
          <p:cNvPr id="4" name="Slide Number Placeholder 3"/>
          <p:cNvSpPr>
            <a:spLocks noGrp="1"/>
          </p:cNvSpPr>
          <p:nvPr>
            <p:ph type="sldNum" sz="quarter" idx="5"/>
          </p:nvPr>
        </p:nvSpPr>
        <p:spPr/>
        <p:txBody>
          <a:bodyPr/>
          <a:lstStyle/>
          <a:p>
            <a:fld id="{46BACDD8-89FB-574A-8A87-6A752B0B1C92}" type="slidenum">
              <a:rPr lang="en-US" smtClean="0"/>
              <a:t>6</a:t>
            </a:fld>
            <a:endParaRPr lang="en-US"/>
          </a:p>
        </p:txBody>
      </p:sp>
    </p:spTree>
    <p:extLst>
      <p:ext uri="{BB962C8B-B14F-4D97-AF65-F5344CB8AC3E}">
        <p14:creationId xmlns:p14="http://schemas.microsoft.com/office/powerpoint/2010/main" val="29557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10</a:t>
            </a:fld>
            <a:endParaRPr lang="en-US"/>
          </a:p>
        </p:txBody>
      </p:sp>
    </p:spTree>
    <p:extLst>
      <p:ext uri="{BB962C8B-B14F-4D97-AF65-F5344CB8AC3E}">
        <p14:creationId xmlns:p14="http://schemas.microsoft.com/office/powerpoint/2010/main" val="183580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11</a:t>
            </a:fld>
            <a:endParaRPr lang="en-US"/>
          </a:p>
        </p:txBody>
      </p:sp>
    </p:spTree>
    <p:extLst>
      <p:ext uri="{BB962C8B-B14F-4D97-AF65-F5344CB8AC3E}">
        <p14:creationId xmlns:p14="http://schemas.microsoft.com/office/powerpoint/2010/main" val="77036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12</a:t>
            </a:fld>
            <a:endParaRPr lang="en-US"/>
          </a:p>
        </p:txBody>
      </p:sp>
    </p:spTree>
    <p:extLst>
      <p:ext uri="{BB962C8B-B14F-4D97-AF65-F5344CB8AC3E}">
        <p14:creationId xmlns:p14="http://schemas.microsoft.com/office/powerpoint/2010/main" val="174706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BACDD8-89FB-574A-8A87-6A752B0B1C92}" type="slidenum">
              <a:rPr lang="en-US" smtClean="0"/>
              <a:t>13</a:t>
            </a:fld>
            <a:endParaRPr lang="en-US"/>
          </a:p>
        </p:txBody>
      </p:sp>
    </p:spTree>
    <p:extLst>
      <p:ext uri="{BB962C8B-B14F-4D97-AF65-F5344CB8AC3E}">
        <p14:creationId xmlns:p14="http://schemas.microsoft.com/office/powerpoint/2010/main" val="3440156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457200" y="2653546"/>
            <a:ext cx="11277600" cy="1306614"/>
          </a:xfrm>
        </p:spPr>
        <p:txBody>
          <a:bodyPr anchor="t">
            <a:normAutofit/>
          </a:bodyPr>
          <a:lstStyle>
            <a:lvl1pPr algn="l">
              <a:defRPr sz="4000" b="1"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457200" y="4125779"/>
            <a:ext cx="11277600" cy="2120380"/>
          </a:xfrm>
        </p:spPr>
        <p:txBody>
          <a:bodyPr/>
          <a:lstStyle>
            <a:lvl1pPr marL="0" indent="0" algn="l">
              <a:buNone/>
              <a:defRPr sz="2400"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
        <p:nvSpPr>
          <p:cNvPr id="4" name="hcSlideMaster.Title SlideHeader">
            <a:extLst>
              <a:ext uri="{FF2B5EF4-FFF2-40B4-BE49-F238E27FC236}">
                <a16:creationId xmlns:a16="http://schemas.microsoft.com/office/drawing/2014/main" id="{D75D7A03-CAC5-48F5-63CD-E8AA085E4B75}"/>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5" name="hcTitle SlideHeader">
            <a:extLst>
              <a:ext uri="{FF2B5EF4-FFF2-40B4-BE49-F238E27FC236}">
                <a16:creationId xmlns:a16="http://schemas.microsoft.com/office/drawing/2014/main" id="{00A2DD52-6575-3C7F-2DDF-4031BEB013A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4596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56FA-A4A8-C84A-A06E-BD15679744BF}"/>
              </a:ext>
            </a:extLst>
          </p:cNvPr>
          <p:cNvSpPr>
            <a:spLocks noGrp="1"/>
          </p:cNvSpPr>
          <p:nvPr>
            <p:ph type="title"/>
          </p:nvPr>
        </p:nvSpPr>
        <p:spPr>
          <a:xfrm>
            <a:off x="457200" y="457200"/>
            <a:ext cx="3932237" cy="1600200"/>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BD0047-96EF-7346-A824-B13C35452C08}"/>
              </a:ext>
            </a:extLst>
          </p:cNvPr>
          <p:cNvSpPr>
            <a:spLocks noGrp="1"/>
          </p:cNvSpPr>
          <p:nvPr>
            <p:ph type="pic" idx="1"/>
          </p:nvPr>
        </p:nvSpPr>
        <p:spPr>
          <a:xfrm>
            <a:off x="5183188" y="457201"/>
            <a:ext cx="6551612"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1D92FC-53B8-FB48-81FE-97CA786F64F4}"/>
              </a:ext>
            </a:extLst>
          </p:cNvPr>
          <p:cNvSpPr>
            <a:spLocks noGrp="1"/>
          </p:cNvSpPr>
          <p:nvPr>
            <p:ph type="body" sz="half" idx="2"/>
          </p:nvPr>
        </p:nvSpPr>
        <p:spPr>
          <a:xfrm>
            <a:off x="4572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B6E6704-F0BE-D248-A670-E507CAC86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9643F-79ED-F44F-A841-9987ECE4A2D6}"/>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Picture with CaptionHeader">
            <a:extLst>
              <a:ext uri="{FF2B5EF4-FFF2-40B4-BE49-F238E27FC236}">
                <a16:creationId xmlns:a16="http://schemas.microsoft.com/office/drawing/2014/main" id="{4F95524E-D119-06D1-99BF-20758AB8B3C9}"/>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5097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E705-A2DE-7CF1-2B85-022A76172F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C148D-FDDC-2973-9045-30BC12832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33C6B2-7A9D-0973-C95A-F4CF73A12111}"/>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5" name="Footer Placeholder 4">
            <a:extLst>
              <a:ext uri="{FF2B5EF4-FFF2-40B4-BE49-F238E27FC236}">
                <a16:creationId xmlns:a16="http://schemas.microsoft.com/office/drawing/2014/main" id="{B3ED2535-2E27-E77E-9E77-9BCD35724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FBBAC-658B-97D1-3CAF-A0592529E5AC}"/>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7" name="hcSlideMaster.Title SlideHeader">
            <a:extLst>
              <a:ext uri="{FF2B5EF4-FFF2-40B4-BE49-F238E27FC236}">
                <a16:creationId xmlns:a16="http://schemas.microsoft.com/office/drawing/2014/main" id="{94715283-C3B9-95DE-47D6-F369425BB201}"/>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D615C110-025D-3510-078A-C422C92F65F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363919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E705-A2DE-7CF1-2B85-022A76172F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C148D-FDDC-2973-9045-30BC128320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33C6B2-7A9D-0973-C95A-F4CF73A12111}"/>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5" name="Footer Placeholder 4">
            <a:extLst>
              <a:ext uri="{FF2B5EF4-FFF2-40B4-BE49-F238E27FC236}">
                <a16:creationId xmlns:a16="http://schemas.microsoft.com/office/drawing/2014/main" id="{B3ED2535-2E27-E77E-9E77-9BCD35724C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FBBAC-658B-97D1-3CAF-A0592529E5AC}"/>
              </a:ext>
            </a:extLst>
          </p:cNvPr>
          <p:cNvSpPr>
            <a:spLocks noGrp="1"/>
          </p:cNvSpPr>
          <p:nvPr>
            <p:ph type="sldNum" sz="quarter" idx="12"/>
          </p:nvPr>
        </p:nvSpPr>
        <p:spPr/>
        <p:txBody>
          <a:bodyPr/>
          <a:lstStyle/>
          <a:p>
            <a:fld id="{C25E71B3-E319-41F8-AE07-CD5E957C73DC}" type="slidenum">
              <a:rPr lang="en-US" smtClean="0"/>
              <a:t>‹#›</a:t>
            </a:fld>
            <a:endParaRPr lang="en-US"/>
          </a:p>
        </p:txBody>
      </p:sp>
    </p:spTree>
    <p:extLst>
      <p:ext uri="{BB962C8B-B14F-4D97-AF65-F5344CB8AC3E}">
        <p14:creationId xmlns:p14="http://schemas.microsoft.com/office/powerpoint/2010/main" val="116869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8CD2-C165-2CDB-91B3-1964AD7A8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82BCA-A3FC-3D56-E838-7070A8C917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4D17C-325E-7E27-B34C-AC11C03182F4}"/>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5" name="Footer Placeholder 4">
            <a:extLst>
              <a:ext uri="{FF2B5EF4-FFF2-40B4-BE49-F238E27FC236}">
                <a16:creationId xmlns:a16="http://schemas.microsoft.com/office/drawing/2014/main" id="{26873EF8-0736-6607-88DA-F72441C9F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C8978-999B-148C-64C2-5E45D96E0E74}"/>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7" name="hcSlideMaster.Title and ContentHeader">
            <a:extLst>
              <a:ext uri="{FF2B5EF4-FFF2-40B4-BE49-F238E27FC236}">
                <a16:creationId xmlns:a16="http://schemas.microsoft.com/office/drawing/2014/main" id="{640516A2-4701-342D-E40F-09E2C085C68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1228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167D-30A1-4E2E-642C-6B7D72A6B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E08119-E0FA-54C9-7611-3A6170990B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810D6B-8883-63B1-36B3-85B9FF4E1689}"/>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5" name="Footer Placeholder 4">
            <a:extLst>
              <a:ext uri="{FF2B5EF4-FFF2-40B4-BE49-F238E27FC236}">
                <a16:creationId xmlns:a16="http://schemas.microsoft.com/office/drawing/2014/main" id="{752FD263-45F2-DBFE-8B8D-3589E5AFC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F193A-08CF-1C38-30D0-CF1252D9D931}"/>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7" name="hcSlideMaster.Section HeaderHeader">
            <a:extLst>
              <a:ext uri="{FF2B5EF4-FFF2-40B4-BE49-F238E27FC236}">
                <a16:creationId xmlns:a16="http://schemas.microsoft.com/office/drawing/2014/main" id="{5485FC74-31FF-1A83-C3AC-D8F4DFB1C7A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24458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C55C-6C9C-70DC-2E28-2E73F7333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B47A35-F8BF-0070-D989-5E6521AFB0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A73C8-ADCB-5088-2828-FD9B8F3151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068715-6724-1C1B-64A9-B3AE4A5565CD}"/>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6" name="Footer Placeholder 5">
            <a:extLst>
              <a:ext uri="{FF2B5EF4-FFF2-40B4-BE49-F238E27FC236}">
                <a16:creationId xmlns:a16="http://schemas.microsoft.com/office/drawing/2014/main" id="{56185E30-C738-EDAB-5D07-B582DB078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3AF84-2F02-B856-CC04-4EE088652A91}"/>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8" name="hcSlideMaster.Two ContentHeader">
            <a:extLst>
              <a:ext uri="{FF2B5EF4-FFF2-40B4-BE49-F238E27FC236}">
                <a16:creationId xmlns:a16="http://schemas.microsoft.com/office/drawing/2014/main" id="{9436F17F-678C-6513-4F32-246F64C547F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69985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7531-8A9A-D957-5420-937FC4D540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5326DB-2504-F64D-8BDE-BCA5F6205E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E90354-A88E-8707-BD31-81EE99CA1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B94171-AFC8-E25D-5B00-6981E5D7E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BDF3E-6A2E-0C69-E2B7-5CED7D81D6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0A9616-8C3E-8326-BA7D-7840C4D80EE5}"/>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8" name="Footer Placeholder 7">
            <a:extLst>
              <a:ext uri="{FF2B5EF4-FFF2-40B4-BE49-F238E27FC236}">
                <a16:creationId xmlns:a16="http://schemas.microsoft.com/office/drawing/2014/main" id="{AD8B8380-79C3-C028-D169-85CC009831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C9ACDA-A107-F59B-051B-F2116A88B082}"/>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10" name="hcSlideMaster.ComparisonHeader">
            <a:extLst>
              <a:ext uri="{FF2B5EF4-FFF2-40B4-BE49-F238E27FC236}">
                <a16:creationId xmlns:a16="http://schemas.microsoft.com/office/drawing/2014/main" id="{CB92F8D3-5F18-4A57-6962-146F950A3F8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21133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7378-2EFA-077C-9212-A269E5E1C8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04C3E7-B808-C097-49C2-90936094B337}"/>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4" name="Footer Placeholder 3">
            <a:extLst>
              <a:ext uri="{FF2B5EF4-FFF2-40B4-BE49-F238E27FC236}">
                <a16:creationId xmlns:a16="http://schemas.microsoft.com/office/drawing/2014/main" id="{A3C73B35-C2A1-1DD8-EEC1-478CEF6A73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01237A-0698-8971-229A-0626D06A859A}"/>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6" name="hcSlideMaster.Title OnlyHeader">
            <a:extLst>
              <a:ext uri="{FF2B5EF4-FFF2-40B4-BE49-F238E27FC236}">
                <a16:creationId xmlns:a16="http://schemas.microsoft.com/office/drawing/2014/main" id="{B0DE1DAF-A9F7-F37E-809C-27D6ABBB36B4}"/>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11691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7F743-3D20-9F32-8B82-320DDD233EC8}"/>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3" name="Footer Placeholder 2">
            <a:extLst>
              <a:ext uri="{FF2B5EF4-FFF2-40B4-BE49-F238E27FC236}">
                <a16:creationId xmlns:a16="http://schemas.microsoft.com/office/drawing/2014/main" id="{E78889A3-1C0C-12D2-170F-2734BE14F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529910-F063-FEC4-B769-832F0C3D5A10}"/>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5" name="hcSlideMaster.BlankHeader">
            <a:extLst>
              <a:ext uri="{FF2B5EF4-FFF2-40B4-BE49-F238E27FC236}">
                <a16:creationId xmlns:a16="http://schemas.microsoft.com/office/drawing/2014/main" id="{A70326C5-4BA7-A6FD-6E61-8EDBFA2A907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93812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E7C8-058D-3B7E-FFDA-11960B0269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F9D16-D068-AE8E-8515-27D41EE9E5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BBC21E-502D-9746-E9FB-215F20D68B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120439-B697-E914-2BA9-E9DF15612802}"/>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6" name="Footer Placeholder 5">
            <a:extLst>
              <a:ext uri="{FF2B5EF4-FFF2-40B4-BE49-F238E27FC236}">
                <a16:creationId xmlns:a16="http://schemas.microsoft.com/office/drawing/2014/main" id="{21D396BD-766F-CFAC-7A20-3250D70B8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E77FC-D99D-99AD-70AC-F0508E70E2FF}"/>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8" name="hcSlideMaster.Content with CaptionHeader">
            <a:extLst>
              <a:ext uri="{FF2B5EF4-FFF2-40B4-BE49-F238E27FC236}">
                <a16:creationId xmlns:a16="http://schemas.microsoft.com/office/drawing/2014/main" id="{E2974F82-37C9-136A-0D3A-39468940F80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727545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DC762A-3715-AD42-A438-13D89BDE7AA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F28260E-CF65-2A4C-829A-3A95926B4A00}"/>
              </a:ext>
            </a:extLst>
          </p:cNvPr>
          <p:cNvSpPr>
            <a:spLocks noGrp="1"/>
          </p:cNvSpPr>
          <p:nvPr>
            <p:ph type="ctrTitle"/>
          </p:nvPr>
        </p:nvSpPr>
        <p:spPr>
          <a:xfrm>
            <a:off x="457200" y="2653546"/>
            <a:ext cx="11277600" cy="1306614"/>
          </a:xfrm>
        </p:spPr>
        <p:txBody>
          <a:bodyPr anchor="t">
            <a:normAutofit/>
          </a:bodyPr>
          <a:lstStyle>
            <a:lvl1pPr algn="l">
              <a:defRPr sz="4000" b="1" i="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4D3C716-4338-E441-A791-F65B2ADA8FF3}"/>
              </a:ext>
            </a:extLst>
          </p:cNvPr>
          <p:cNvSpPr>
            <a:spLocks noGrp="1"/>
          </p:cNvSpPr>
          <p:nvPr>
            <p:ph type="subTitle" idx="1"/>
          </p:nvPr>
        </p:nvSpPr>
        <p:spPr>
          <a:xfrm>
            <a:off x="457200" y="4125779"/>
            <a:ext cx="11277600" cy="2120380"/>
          </a:xfrm>
        </p:spPr>
        <p:txBody>
          <a:bodyPr/>
          <a:lstStyle>
            <a:lvl1pPr marL="0" indent="0" algn="l">
              <a:buNone/>
              <a:defRPr sz="2400" i="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8C2CF9DB-31ED-3443-BA80-3E04C43A4421}"/>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spTree>
    <p:extLst>
      <p:ext uri="{BB962C8B-B14F-4D97-AF65-F5344CB8AC3E}">
        <p14:creationId xmlns:p14="http://schemas.microsoft.com/office/powerpoint/2010/main" val="7859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5BE3-4A24-15CF-6EB5-132F7FBD1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21149-BF80-3FFE-65E0-CEF77DFC8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E2595D-5CE0-F114-0CE6-5F248B006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D15BD-61D4-6D82-BA56-5F5AF6EBB028}"/>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6" name="Footer Placeholder 5">
            <a:extLst>
              <a:ext uri="{FF2B5EF4-FFF2-40B4-BE49-F238E27FC236}">
                <a16:creationId xmlns:a16="http://schemas.microsoft.com/office/drawing/2014/main" id="{E49D7437-2CE2-DB92-7734-B6C0DA30F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86B27-FBD7-45FB-4C6A-A403768D96DC}"/>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8" name="hcSlideMaster.Picture with CaptionHeader">
            <a:extLst>
              <a:ext uri="{FF2B5EF4-FFF2-40B4-BE49-F238E27FC236}">
                <a16:creationId xmlns:a16="http://schemas.microsoft.com/office/drawing/2014/main" id="{D38C5AF3-1A5D-DFB9-03CA-A07305FF293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61980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E114-83F4-E8DB-7F3E-5115CB9A59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F3AB58-5FAD-8637-CF9E-131C1ED395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FB22F-AA77-9739-5633-C1F9A38D632B}"/>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5" name="Footer Placeholder 4">
            <a:extLst>
              <a:ext uri="{FF2B5EF4-FFF2-40B4-BE49-F238E27FC236}">
                <a16:creationId xmlns:a16="http://schemas.microsoft.com/office/drawing/2014/main" id="{6C5A00CD-1E15-8F00-9D4E-FD6406B0A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F497F4-67DF-7A87-082C-893D90FAA40C}"/>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7" name="hcSlideMaster.Title and Vertical TextHeader">
            <a:extLst>
              <a:ext uri="{FF2B5EF4-FFF2-40B4-BE49-F238E27FC236}">
                <a16:creationId xmlns:a16="http://schemas.microsoft.com/office/drawing/2014/main" id="{75EB99EC-7BDA-0231-470B-743CB64161A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12823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4D3271-0AAB-8A61-E1A3-CF135EA543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A92FA0-EE8E-2863-1B74-D8CCA55699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207556-E5AB-8B7C-47ED-BD5D62FC9793}"/>
              </a:ext>
            </a:extLst>
          </p:cNvPr>
          <p:cNvSpPr>
            <a:spLocks noGrp="1"/>
          </p:cNvSpPr>
          <p:nvPr>
            <p:ph type="dt" sz="half" idx="10"/>
          </p:nvPr>
        </p:nvSpPr>
        <p:spPr/>
        <p:txBody>
          <a:bodyPr/>
          <a:lstStyle/>
          <a:p>
            <a:fld id="{3CCC07D8-7C37-4B93-B628-C68724CC6CFB}" type="datetimeFigureOut">
              <a:rPr lang="en-US" smtClean="0"/>
              <a:t>7/26/2023</a:t>
            </a:fld>
            <a:endParaRPr lang="en-US"/>
          </a:p>
        </p:txBody>
      </p:sp>
      <p:sp>
        <p:nvSpPr>
          <p:cNvPr id="5" name="Footer Placeholder 4">
            <a:extLst>
              <a:ext uri="{FF2B5EF4-FFF2-40B4-BE49-F238E27FC236}">
                <a16:creationId xmlns:a16="http://schemas.microsoft.com/office/drawing/2014/main" id="{2326F9B1-8F3A-68F0-0A5F-965ABB10F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72D8B-BDEA-3C60-CC25-2F8FAED3C103}"/>
              </a:ext>
            </a:extLst>
          </p:cNvPr>
          <p:cNvSpPr>
            <a:spLocks noGrp="1"/>
          </p:cNvSpPr>
          <p:nvPr>
            <p:ph type="sldNum" sz="quarter" idx="12"/>
          </p:nvPr>
        </p:nvSpPr>
        <p:spPr/>
        <p:txBody>
          <a:bodyPr/>
          <a:lstStyle/>
          <a:p>
            <a:fld id="{C25E71B3-E319-41F8-AE07-CD5E957C73DC}" type="slidenum">
              <a:rPr lang="en-US" smtClean="0"/>
              <a:t>‹#›</a:t>
            </a:fld>
            <a:endParaRPr lang="en-US"/>
          </a:p>
        </p:txBody>
      </p:sp>
      <p:sp>
        <p:nvSpPr>
          <p:cNvPr id="7" name="hcSlideMaster.Vertical Title and TextHeader">
            <a:extLst>
              <a:ext uri="{FF2B5EF4-FFF2-40B4-BE49-F238E27FC236}">
                <a16:creationId xmlns:a16="http://schemas.microsoft.com/office/drawing/2014/main" id="{AA93EA55-60BF-2048-5A48-D0F9DCD0FF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4020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7AE7-AD32-914A-B8BF-9F5F84D34E66}"/>
              </a:ext>
            </a:extLst>
          </p:cNvPr>
          <p:cNvSpPr>
            <a:spLocks noGrp="1"/>
          </p:cNvSpPr>
          <p:nvPr>
            <p:ph type="title"/>
          </p:nvPr>
        </p:nvSpPr>
        <p:spPr>
          <a:xfrm>
            <a:off x="457200" y="467359"/>
            <a:ext cx="11277600" cy="128016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2E90B45-9271-8A42-B3AA-FCFDA2ED0C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E2DFA39-9DF7-924C-A73A-FBED4BF9C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4FEB6-34C3-4946-8CFB-A4866D664359}"/>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Title and ContentHeader">
            <a:extLst>
              <a:ext uri="{FF2B5EF4-FFF2-40B4-BE49-F238E27FC236}">
                <a16:creationId xmlns:a16="http://schemas.microsoft.com/office/drawing/2014/main" id="{AEA62E8B-3684-1E91-05C4-4BE1646AFB4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2680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229A-19F4-1341-B25A-0EB0211C6455}"/>
              </a:ext>
            </a:extLst>
          </p:cNvPr>
          <p:cNvSpPr>
            <a:spLocks noGrp="1"/>
          </p:cNvSpPr>
          <p:nvPr>
            <p:ph type="title"/>
          </p:nvPr>
        </p:nvSpPr>
        <p:spPr>
          <a:xfrm>
            <a:off x="831850" y="1269471"/>
            <a:ext cx="10515600" cy="2852737"/>
          </a:xfrm>
        </p:spPr>
        <p:txBody>
          <a:bodyPr anchor="t"/>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2A438B-709E-6F41-A4A2-5BB95FB76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5C56257-900A-3047-9080-FED5B14C40C0}"/>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4" name="hcSlideMaster.Section HeaderHeader">
            <a:extLst>
              <a:ext uri="{FF2B5EF4-FFF2-40B4-BE49-F238E27FC236}">
                <a16:creationId xmlns:a16="http://schemas.microsoft.com/office/drawing/2014/main" id="{2743AA7D-8D4A-58EA-ED86-3DB31EA6D72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1724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2262-7C24-5546-AD4A-F418FD79E5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00785B-98F4-6C44-871A-A2FE78EAE382}"/>
              </a:ext>
            </a:extLst>
          </p:cNvPr>
          <p:cNvSpPr>
            <a:spLocks noGrp="1"/>
          </p:cNvSpPr>
          <p:nvPr>
            <p:ph sz="half" idx="1"/>
          </p:nvPr>
        </p:nvSpPr>
        <p:spPr>
          <a:xfrm>
            <a:off x="457200" y="1825625"/>
            <a:ext cx="5562600" cy="3538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1DBBC-8A2A-E44C-9D5B-61BF1C41B98E}"/>
              </a:ext>
            </a:extLst>
          </p:cNvPr>
          <p:cNvSpPr>
            <a:spLocks noGrp="1"/>
          </p:cNvSpPr>
          <p:nvPr>
            <p:ph sz="half" idx="2"/>
          </p:nvPr>
        </p:nvSpPr>
        <p:spPr>
          <a:xfrm>
            <a:off x="6172200" y="1825625"/>
            <a:ext cx="5181600" cy="3538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A0D4A07-67EC-9447-984E-30696DCB07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770C5F-E6CE-FF42-85F4-757526B1A5F7}"/>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Two ContentHeader">
            <a:extLst>
              <a:ext uri="{FF2B5EF4-FFF2-40B4-BE49-F238E27FC236}">
                <a16:creationId xmlns:a16="http://schemas.microsoft.com/office/drawing/2014/main" id="{549FCCD4-0F16-D2C4-1113-51A01069D6C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7950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F2EAB-CFDE-AD42-BA85-680643C6FA99}"/>
              </a:ext>
            </a:extLst>
          </p:cNvPr>
          <p:cNvSpPr>
            <a:spLocks noGrp="1"/>
          </p:cNvSpPr>
          <p:nvPr>
            <p:ph type="title"/>
          </p:nvPr>
        </p:nvSpPr>
        <p:spPr>
          <a:xfrm>
            <a:off x="457200" y="457200"/>
            <a:ext cx="11277600"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A954DC-5409-4844-AA1B-A6F40A3A159E}"/>
              </a:ext>
            </a:extLst>
          </p:cNvPr>
          <p:cNvSpPr>
            <a:spLocks noGrp="1"/>
          </p:cNvSpPr>
          <p:nvPr>
            <p:ph type="body" idx="1"/>
          </p:nvPr>
        </p:nvSpPr>
        <p:spPr>
          <a:xfrm>
            <a:off x="457200" y="1681163"/>
            <a:ext cx="5540375"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9B08F-9101-384C-B266-06133617DB97}"/>
              </a:ext>
            </a:extLst>
          </p:cNvPr>
          <p:cNvSpPr>
            <a:spLocks noGrp="1"/>
          </p:cNvSpPr>
          <p:nvPr>
            <p:ph sz="half" idx="2"/>
          </p:nvPr>
        </p:nvSpPr>
        <p:spPr>
          <a:xfrm>
            <a:off x="457200" y="2505075"/>
            <a:ext cx="554037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9E07D-FAAB-1149-A16F-C766077D49B0}"/>
              </a:ext>
            </a:extLst>
          </p:cNvPr>
          <p:cNvSpPr>
            <a:spLocks noGrp="1"/>
          </p:cNvSpPr>
          <p:nvPr>
            <p:ph type="body" sz="quarter" idx="3"/>
          </p:nvPr>
        </p:nvSpPr>
        <p:spPr>
          <a:xfrm>
            <a:off x="6172200" y="1681163"/>
            <a:ext cx="5562600"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0AC0CD-F259-4546-9F8C-448EF73148CA}"/>
              </a:ext>
            </a:extLst>
          </p:cNvPr>
          <p:cNvSpPr>
            <a:spLocks noGrp="1"/>
          </p:cNvSpPr>
          <p:nvPr>
            <p:ph sz="quarter" idx="4"/>
          </p:nvPr>
        </p:nvSpPr>
        <p:spPr>
          <a:xfrm>
            <a:off x="6172200" y="2505075"/>
            <a:ext cx="5562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D96E872F-27FB-BD41-920F-B75BC29BB9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11C492-60A3-5B4C-8851-46B55B805DFD}"/>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7" name="hcSlideMaster.ComparisonHeader">
            <a:extLst>
              <a:ext uri="{FF2B5EF4-FFF2-40B4-BE49-F238E27FC236}">
                <a16:creationId xmlns:a16="http://schemas.microsoft.com/office/drawing/2014/main" id="{C14328A8-9419-6094-E5AC-C8F6E7C81CA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191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8A47-7ABF-A14F-AAA2-8CCA841F177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B2241A9-DB61-BF48-BD28-0A23D29E0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BCD5F-BC28-C444-9DF3-428D81AA1DB3}"/>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3" name="hcSlideMaster.Title OnlyHeader">
            <a:extLst>
              <a:ext uri="{FF2B5EF4-FFF2-40B4-BE49-F238E27FC236}">
                <a16:creationId xmlns:a16="http://schemas.microsoft.com/office/drawing/2014/main" id="{EA5895F1-B260-AA8B-2FF1-445AD1AEDBF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8549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3385B3-53D8-6843-AFB2-C6EE0E1121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5D051-85A9-5C4B-8A96-8E4FC4C5DECA}"/>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2" name="hcSlideMaster.BlankHeader">
            <a:extLst>
              <a:ext uri="{FF2B5EF4-FFF2-40B4-BE49-F238E27FC236}">
                <a16:creationId xmlns:a16="http://schemas.microsoft.com/office/drawing/2014/main" id="{A431E746-473D-9E66-60AF-B58B8B15155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4174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F2EB3-3DC5-A748-97FE-37F218EE0619}"/>
              </a:ext>
            </a:extLst>
          </p:cNvPr>
          <p:cNvSpPr>
            <a:spLocks noGrp="1"/>
          </p:cNvSpPr>
          <p:nvPr>
            <p:ph type="title"/>
          </p:nvPr>
        </p:nvSpPr>
        <p:spPr>
          <a:xfrm>
            <a:off x="464079" y="449262"/>
            <a:ext cx="3932237" cy="1600200"/>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8E70D-0C53-2246-B034-ED0E9C67FD62}"/>
              </a:ext>
            </a:extLst>
          </p:cNvPr>
          <p:cNvSpPr>
            <a:spLocks noGrp="1"/>
          </p:cNvSpPr>
          <p:nvPr>
            <p:ph idx="1"/>
          </p:nvPr>
        </p:nvSpPr>
        <p:spPr>
          <a:xfrm>
            <a:off x="5183188" y="457201"/>
            <a:ext cx="655161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7E4FE-1E33-9D4D-8412-2878B7245032}"/>
              </a:ext>
            </a:extLst>
          </p:cNvPr>
          <p:cNvSpPr>
            <a:spLocks noGrp="1"/>
          </p:cNvSpPr>
          <p:nvPr>
            <p:ph type="body" sz="half" idx="2"/>
          </p:nvPr>
        </p:nvSpPr>
        <p:spPr>
          <a:xfrm>
            <a:off x="464079"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4F2508D-EC7B-044E-A138-A7A7DF9EC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DB622-E37D-644A-8A0A-872C60C43821}"/>
              </a:ext>
            </a:extLst>
          </p:cNvPr>
          <p:cNvSpPr>
            <a:spLocks noGrp="1"/>
          </p:cNvSpPr>
          <p:nvPr>
            <p:ph type="sldNum" sz="quarter" idx="12"/>
          </p:nvPr>
        </p:nvSpPr>
        <p:spPr/>
        <p:txBody>
          <a:bodyPr/>
          <a:lstStyle/>
          <a:p>
            <a:fld id="{4710E8EA-57F6-764C-8914-AEEABF058192}" type="slidenum">
              <a:rPr lang="en-US" smtClean="0"/>
              <a:t>‹#›</a:t>
            </a:fld>
            <a:endParaRPr lang="en-US"/>
          </a:p>
        </p:txBody>
      </p:sp>
      <p:sp>
        <p:nvSpPr>
          <p:cNvPr id="5" name="hcSlideMaster.Content with CaptionHeader">
            <a:extLst>
              <a:ext uri="{FF2B5EF4-FFF2-40B4-BE49-F238E27FC236}">
                <a16:creationId xmlns:a16="http://schemas.microsoft.com/office/drawing/2014/main" id="{9A029949-658F-E2F6-5484-F6BBD948554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4038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00EB2FA9-3334-354C-8D6E-E7E74B2B6BB6}"/>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5270500"/>
            <a:ext cx="12192000" cy="1587500"/>
          </a:xfrm>
          <a:prstGeom prst="rect">
            <a:avLst/>
          </a:prstGeom>
        </p:spPr>
      </p:pic>
      <p:sp>
        <p:nvSpPr>
          <p:cNvPr id="2" name="Title Placeholder 1">
            <a:extLst>
              <a:ext uri="{FF2B5EF4-FFF2-40B4-BE49-F238E27FC236}">
                <a16:creationId xmlns:a16="http://schemas.microsoft.com/office/drawing/2014/main" id="{A474A9EE-05B6-8E4F-BE00-83C5151C9DCA}"/>
              </a:ext>
            </a:extLst>
          </p:cNvPr>
          <p:cNvSpPr>
            <a:spLocks noGrp="1"/>
          </p:cNvSpPr>
          <p:nvPr>
            <p:ph type="title"/>
          </p:nvPr>
        </p:nvSpPr>
        <p:spPr>
          <a:xfrm>
            <a:off x="457201" y="457200"/>
            <a:ext cx="11277599" cy="128016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6BD6282-5692-254D-A43F-6FC6AE4ADDAD}"/>
              </a:ext>
            </a:extLst>
          </p:cNvPr>
          <p:cNvSpPr>
            <a:spLocks noGrp="1"/>
          </p:cNvSpPr>
          <p:nvPr>
            <p:ph type="body" idx="1"/>
          </p:nvPr>
        </p:nvSpPr>
        <p:spPr>
          <a:xfrm>
            <a:off x="457200" y="1825625"/>
            <a:ext cx="11277600" cy="36294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99BFA10-0911-3E45-B261-9D0A641E6910}"/>
              </a:ext>
            </a:extLst>
          </p:cNvPr>
          <p:cNvSpPr>
            <a:spLocks noGrp="1"/>
          </p:cNvSpPr>
          <p:nvPr>
            <p:ph type="ftr" sz="quarter" idx="3"/>
          </p:nvPr>
        </p:nvSpPr>
        <p:spPr>
          <a:xfrm>
            <a:off x="457200" y="5480705"/>
            <a:ext cx="4114800" cy="365125"/>
          </a:xfrm>
          <a:prstGeom prst="rect">
            <a:avLst/>
          </a:prstGeom>
        </p:spPr>
        <p:txBody>
          <a:bodyPr vert="horz" lIns="91440" tIns="45720" rIns="91440" bIns="45720" rtlCol="0" anchor="ctr"/>
          <a:lstStyle>
            <a:lvl1pPr algn="l">
              <a:defRPr sz="8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54929D61-5A32-F34C-BA2F-40B6A6E0FDFF}"/>
              </a:ext>
            </a:extLst>
          </p:cNvPr>
          <p:cNvSpPr>
            <a:spLocks noGrp="1"/>
          </p:cNvSpPr>
          <p:nvPr>
            <p:ph type="sldNum" sz="quarter" idx="4"/>
          </p:nvPr>
        </p:nvSpPr>
        <p:spPr>
          <a:xfrm>
            <a:off x="8991600" y="6356350"/>
            <a:ext cx="2743200" cy="365125"/>
          </a:xfrm>
          <a:prstGeom prst="rect">
            <a:avLst/>
          </a:prstGeom>
        </p:spPr>
        <p:txBody>
          <a:bodyPr vert="horz" lIns="91440" tIns="45720" rIns="91440" bIns="45720" rtlCol="0" anchor="ctr"/>
          <a:lstStyle>
            <a:lvl1pPr algn="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710E8EA-57F6-764C-8914-AEEABF058192}" type="slidenum">
              <a:rPr lang="en-US" smtClean="0"/>
              <a:pPr/>
              <a:t>‹#›</a:t>
            </a:fld>
            <a:endParaRPr lang="en-US"/>
          </a:p>
        </p:txBody>
      </p:sp>
      <p:pic>
        <p:nvPicPr>
          <p:cNvPr id="10" name="Picture 9">
            <a:extLst>
              <a:ext uri="{FF2B5EF4-FFF2-40B4-BE49-F238E27FC236}">
                <a16:creationId xmlns:a16="http://schemas.microsoft.com/office/drawing/2014/main" id="{4B87410F-4A9C-E848-8B13-D6AA39996642}"/>
              </a:ext>
            </a:extLst>
          </p:cNvPr>
          <p:cNvPicPr>
            <a:picLocks noChangeAspect="1"/>
          </p:cNvPicPr>
          <p:nvPr userDrawn="1"/>
        </p:nvPicPr>
        <p:blipFill>
          <a:blip r:embed="rId13"/>
          <a:srcRect/>
          <a:stretch/>
        </p:blipFill>
        <p:spPr>
          <a:xfrm>
            <a:off x="102146" y="5756355"/>
            <a:ext cx="1019095" cy="1019095"/>
          </a:xfrm>
          <a:prstGeom prst="rect">
            <a:avLst/>
          </a:prstGeom>
        </p:spPr>
      </p:pic>
    </p:spTree>
    <p:extLst>
      <p:ext uri="{BB962C8B-B14F-4D97-AF65-F5344CB8AC3E}">
        <p14:creationId xmlns:p14="http://schemas.microsoft.com/office/powerpoint/2010/main" val="401854910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rgbClr val="005699"/>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F6E36-3B03-4E59-400D-DD58101DB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E22CE2-1FCF-5F47-1C74-8BDCE89F59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D37A8-784F-5B49-73B5-927B85960A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C07D8-7C37-4B93-B628-C68724CC6CFB}" type="datetimeFigureOut">
              <a:rPr lang="en-US" smtClean="0"/>
              <a:t>7/26/2023</a:t>
            </a:fld>
            <a:endParaRPr lang="en-US"/>
          </a:p>
        </p:txBody>
      </p:sp>
      <p:sp>
        <p:nvSpPr>
          <p:cNvPr id="5" name="Footer Placeholder 4">
            <a:extLst>
              <a:ext uri="{FF2B5EF4-FFF2-40B4-BE49-F238E27FC236}">
                <a16:creationId xmlns:a16="http://schemas.microsoft.com/office/drawing/2014/main" id="{20F05267-D18E-6EE0-7EC9-887F672212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6297C-D7D6-95A5-93EF-926CFA71A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E71B3-E319-41F8-AE07-CD5E957C73DC}" type="slidenum">
              <a:rPr lang="en-US" smtClean="0"/>
              <a:t>‹#›</a:t>
            </a:fld>
            <a:endParaRPr lang="en-US"/>
          </a:p>
        </p:txBody>
      </p:sp>
    </p:spTree>
    <p:extLst>
      <p:ext uri="{BB962C8B-B14F-4D97-AF65-F5344CB8AC3E}">
        <p14:creationId xmlns:p14="http://schemas.microsoft.com/office/powerpoint/2010/main" val="229101514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ransport, wheel&#10;&#10;Description automatically generated">
            <a:extLst>
              <a:ext uri="{FF2B5EF4-FFF2-40B4-BE49-F238E27FC236}">
                <a16:creationId xmlns:a16="http://schemas.microsoft.com/office/drawing/2014/main" id="{B1C6CCFE-4D65-2741-BFCE-5F80909C2F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315" y="351802"/>
            <a:ext cx="2404379" cy="2404379"/>
          </a:xfrm>
          <a:prstGeom prst="rect">
            <a:avLst/>
          </a:prstGeom>
        </p:spPr>
      </p:pic>
      <p:sp>
        <p:nvSpPr>
          <p:cNvPr id="9" name="Title 8">
            <a:extLst>
              <a:ext uri="{FF2B5EF4-FFF2-40B4-BE49-F238E27FC236}">
                <a16:creationId xmlns:a16="http://schemas.microsoft.com/office/drawing/2014/main" id="{43A7067F-0D35-43F8-B865-BAEABBDDD944}"/>
              </a:ext>
            </a:extLst>
          </p:cNvPr>
          <p:cNvSpPr>
            <a:spLocks noGrp="1"/>
          </p:cNvSpPr>
          <p:nvPr>
            <p:ph type="ctrTitle"/>
          </p:nvPr>
        </p:nvSpPr>
        <p:spPr>
          <a:xfrm>
            <a:off x="457200" y="2653545"/>
            <a:ext cx="11277600" cy="1921278"/>
          </a:xfrm>
        </p:spPr>
        <p:txBody>
          <a:bodyPr>
            <a:normAutofit/>
          </a:bodyPr>
          <a:lstStyle/>
          <a:p>
            <a:r>
              <a:rPr lang="en-US" dirty="0">
                <a:ea typeface="Source Sans Pro"/>
              </a:rPr>
              <a:t>Workshop to Inform Development of the Research on Research Security Program (RRSP)</a:t>
            </a:r>
            <a:endParaRPr lang="en-US" dirty="0"/>
          </a:p>
        </p:txBody>
      </p:sp>
      <p:sp>
        <p:nvSpPr>
          <p:cNvPr id="10" name="Subtitle 9">
            <a:extLst>
              <a:ext uri="{FF2B5EF4-FFF2-40B4-BE49-F238E27FC236}">
                <a16:creationId xmlns:a16="http://schemas.microsoft.com/office/drawing/2014/main" id="{1540BAFA-6E7C-44B4-9F31-55CE925EA6BD}"/>
              </a:ext>
            </a:extLst>
          </p:cNvPr>
          <p:cNvSpPr>
            <a:spLocks noGrp="1"/>
          </p:cNvSpPr>
          <p:nvPr>
            <p:ph type="subTitle" idx="1"/>
          </p:nvPr>
        </p:nvSpPr>
        <p:spPr>
          <a:xfrm>
            <a:off x="457200" y="4685015"/>
            <a:ext cx="11277600" cy="1561143"/>
          </a:xfrm>
        </p:spPr>
        <p:txBody>
          <a:bodyPr vert="horz" lIns="91440" tIns="45720" rIns="91440" bIns="45720" rtlCol="0" anchor="t">
            <a:normAutofit lnSpcReduction="10000"/>
          </a:bodyPr>
          <a:lstStyle/>
          <a:p>
            <a:pPr marL="0" marR="0">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Dr. Rebecca Keiser, Chief of Research Security Strategy and Policy</a:t>
            </a:r>
          </a:p>
          <a:p>
            <a:pPr marL="0" marR="0">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Dr. Shawna Cox, Program Director, Division of Graduate Education</a:t>
            </a:r>
          </a:p>
          <a:p>
            <a:pPr marL="0" marR="0">
              <a:spcBef>
                <a:spcPts val="0"/>
              </a:spcBef>
              <a:spcAft>
                <a:spcPts val="0"/>
              </a:spcAft>
            </a:pPr>
            <a:r>
              <a:rPr lang="en-US" sz="2200" dirty="0">
                <a:effectLst/>
                <a:latin typeface="+mn-lt"/>
                <a:ea typeface="Calibri" panose="020F0502020204030204" pitchFamily="34" charset="0"/>
                <a:cs typeface="Times New Roman" panose="02020603050405020304" pitchFamily="18" charset="0"/>
              </a:rPr>
              <a:t>Dr. Kelvin Droegemeier, Expert Consultant</a:t>
            </a:r>
            <a:br>
              <a:rPr lang="en-US" sz="2200" dirty="0">
                <a:effectLst/>
                <a:latin typeface="+mn-lt"/>
                <a:ea typeface="Calibri" panose="020F0502020204030204" pitchFamily="34" charset="0"/>
                <a:cs typeface="Times New Roman" panose="02020603050405020304" pitchFamily="18" charset="0"/>
              </a:rPr>
            </a:br>
            <a:endParaRPr lang="en-US" sz="2200" dirty="0">
              <a:effectLst/>
              <a:latin typeface="+mn-lt"/>
              <a:ea typeface="Calibri" panose="020F0502020204030204" pitchFamily="34" charset="0"/>
              <a:cs typeface="Times New Roman" panose="02020603050405020304" pitchFamily="18" charset="0"/>
            </a:endParaRPr>
          </a:p>
          <a:p>
            <a:pPr>
              <a:spcBef>
                <a:spcPts val="0"/>
              </a:spcBef>
            </a:pPr>
            <a:r>
              <a:rPr lang="en-US" sz="2200" dirty="0">
                <a:effectLst/>
                <a:latin typeface="+mn-lt"/>
                <a:ea typeface="Calibri" panose="020F0502020204030204" pitchFamily="34" charset="0"/>
                <a:cs typeface="Times New Roman" panose="02020603050405020304" pitchFamily="18" charset="0"/>
              </a:rPr>
              <a:t>July 2023 </a:t>
            </a:r>
          </a:p>
          <a:p>
            <a:pPr marL="0" marR="0">
              <a:spcBef>
                <a:spcPts val="0"/>
              </a:spcBef>
              <a:spcAft>
                <a:spcPts val="0"/>
              </a:spcAft>
            </a:pPr>
            <a:endParaRPr lang="en-US" sz="2200" dirty="0">
              <a:effectLst/>
              <a:latin typeface="+mn-lt"/>
              <a:ea typeface="Calibri" panose="020F0502020204030204" pitchFamily="34" charset="0"/>
              <a:cs typeface="Times New Roman" panose="02020603050405020304" pitchFamily="18" charset="0"/>
            </a:endParaRPr>
          </a:p>
          <a:p>
            <a:pPr algn="l"/>
            <a:endParaRPr lang="en-US" sz="2200" dirty="0">
              <a:latin typeface="+mn-lt"/>
            </a:endParaRPr>
          </a:p>
          <a:p>
            <a:endParaRPr lang="en-US" dirty="0"/>
          </a:p>
        </p:txBody>
      </p:sp>
      <p:sp>
        <p:nvSpPr>
          <p:cNvPr id="2" name="Slide Number Placeholder 1">
            <a:extLst>
              <a:ext uri="{FF2B5EF4-FFF2-40B4-BE49-F238E27FC236}">
                <a16:creationId xmlns:a16="http://schemas.microsoft.com/office/drawing/2014/main" id="{F3BED207-66A4-402A-843C-DE166AFC9275}"/>
              </a:ext>
            </a:extLst>
          </p:cNvPr>
          <p:cNvSpPr>
            <a:spLocks noGrp="1"/>
          </p:cNvSpPr>
          <p:nvPr>
            <p:ph type="sldNum" sz="quarter" idx="12"/>
          </p:nvPr>
        </p:nvSpPr>
        <p:spPr/>
        <p:txBody>
          <a:bodyPr/>
          <a:lstStyle/>
          <a:p>
            <a:fld id="{4710E8EA-57F6-764C-8914-AEEABF058192}" type="slidenum">
              <a:rPr lang="en-US" smtClean="0"/>
              <a:pPr/>
              <a:t>1</a:t>
            </a:fld>
            <a:endParaRPr lang="en-US"/>
          </a:p>
        </p:txBody>
      </p:sp>
      <p:sp>
        <p:nvSpPr>
          <p:cNvPr id="3" name="flSlide21Footer" descr="  ">
            <a:extLst>
              <a:ext uri="{FF2B5EF4-FFF2-40B4-BE49-F238E27FC236}">
                <a16:creationId xmlns:a16="http://schemas.microsoft.com/office/drawing/2014/main" id="{125F122E-1AF6-E9EE-95B4-FA3C2F0BA490}"/>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4" name="hcSlide21Header">
            <a:extLst>
              <a:ext uri="{FF2B5EF4-FFF2-40B4-BE49-F238E27FC236}">
                <a16:creationId xmlns:a16="http://schemas.microsoft.com/office/drawing/2014/main" id="{629A9B1A-8147-9F94-25C4-5D7806F6BDF8}"/>
              </a:ext>
            </a:extLst>
          </p:cNvPr>
          <p:cNvSpPr txBox="1"/>
          <p:nvPr/>
        </p:nvSpPr>
        <p:spPr>
          <a:xfrm>
            <a:off x="5994400" y="0"/>
            <a:ext cx="184731" cy="369332"/>
          </a:xfrm>
          <a:prstGeom prst="rect">
            <a:avLst/>
          </a:prstGeom>
          <a:noFill/>
        </p:spPr>
        <p:txBody>
          <a:bodyPr vert="horz" wrap="none" rtlCol="0">
            <a:spAutoFit/>
          </a:bodyPr>
          <a:lstStyle/>
          <a:p>
            <a:endParaRPr lang="en-US"/>
          </a:p>
        </p:txBody>
      </p:sp>
    </p:spTree>
    <p:extLst>
      <p:ext uri="{BB962C8B-B14F-4D97-AF65-F5344CB8AC3E}">
        <p14:creationId xmlns:p14="http://schemas.microsoft.com/office/powerpoint/2010/main" val="326583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328B-4481-6ACB-5EDB-CED889293D58}"/>
              </a:ext>
            </a:extLst>
          </p:cNvPr>
          <p:cNvSpPr>
            <a:spLocks noGrp="1"/>
          </p:cNvSpPr>
          <p:nvPr>
            <p:ph type="title"/>
          </p:nvPr>
        </p:nvSpPr>
        <p:spPr>
          <a:xfrm>
            <a:off x="457200" y="280393"/>
            <a:ext cx="11277600" cy="724443"/>
          </a:xfrm>
        </p:spPr>
        <p:txBody>
          <a:bodyPr>
            <a:normAutofit fontScale="90000"/>
          </a:bodyPr>
          <a:lstStyle/>
          <a:p>
            <a:r>
              <a:rPr lang="en-US" dirty="0"/>
              <a:t>Potential Themes/Topics for Proposals: </a:t>
            </a:r>
            <a:r>
              <a:rPr lang="en-US" b="1" dirty="0"/>
              <a:t>Nature and Pervasiveness of Research Security Threats</a:t>
            </a:r>
          </a:p>
        </p:txBody>
      </p:sp>
      <p:sp>
        <p:nvSpPr>
          <p:cNvPr id="3" name="Content Placeholder 2">
            <a:extLst>
              <a:ext uri="{FF2B5EF4-FFF2-40B4-BE49-F238E27FC236}">
                <a16:creationId xmlns:a16="http://schemas.microsoft.com/office/drawing/2014/main" id="{70850861-9323-BE01-B68C-47294B573D89}"/>
              </a:ext>
            </a:extLst>
          </p:cNvPr>
          <p:cNvSpPr>
            <a:spLocks noGrp="1"/>
          </p:cNvSpPr>
          <p:nvPr>
            <p:ph idx="1"/>
          </p:nvPr>
        </p:nvSpPr>
        <p:spPr>
          <a:xfrm>
            <a:off x="457200" y="1340529"/>
            <a:ext cx="11277600" cy="4680128"/>
          </a:xfrm>
        </p:spPr>
        <p:txBody>
          <a:bodyPr>
            <a:normAutofit fontScale="92500"/>
          </a:bodyPr>
          <a:lstStyle/>
          <a:p>
            <a:pPr marL="342900" indent="-342900" fontAlgn="base">
              <a:buFont typeface="+mj-lt"/>
              <a:buAutoNum type="arabicPeriod"/>
            </a:pPr>
            <a:r>
              <a:rPr lang="en-US" sz="2000" dirty="0"/>
              <a:t>The </a:t>
            </a:r>
            <a:r>
              <a:rPr lang="en-US" sz="2000" b="1" dirty="0"/>
              <a:t>type, prevalence, frequency, seriousness, and potential implications and impacts </a:t>
            </a:r>
            <a:r>
              <a:rPr lang="en-US" sz="2000" dirty="0"/>
              <a:t>of research security threats and violations, and the fields and technologies targeted most often. </a:t>
            </a:r>
          </a:p>
          <a:p>
            <a:pPr marL="342900" indent="-342900" fontAlgn="base">
              <a:buFont typeface="+mj-lt"/>
              <a:buAutoNum type="arabicPeriod"/>
            </a:pPr>
            <a:r>
              <a:rPr lang="en-US" sz="2000" dirty="0"/>
              <a:t>Factors that </a:t>
            </a:r>
            <a:r>
              <a:rPr lang="en-US" sz="2000" b="1" dirty="0"/>
              <a:t>motivate or compel </a:t>
            </a:r>
            <a:r>
              <a:rPr lang="en-US" sz="2000" dirty="0"/>
              <a:t>individuals to violate research security rules and regulations. </a:t>
            </a:r>
          </a:p>
          <a:p>
            <a:pPr marL="342900" indent="-342900" fontAlgn="base">
              <a:buFont typeface="+mj-lt"/>
              <a:buAutoNum type="arabicPeriod"/>
            </a:pPr>
            <a:r>
              <a:rPr lang="en-US" sz="2000" dirty="0"/>
              <a:t>Factors that </a:t>
            </a:r>
            <a:r>
              <a:rPr lang="en-US" sz="2000" b="1" dirty="0"/>
              <a:t>justify classification or other restrictions </a:t>
            </a:r>
            <a:r>
              <a:rPr lang="en-US" sz="2000" dirty="0"/>
              <a:t>on open basic/fundamental research.  </a:t>
            </a:r>
          </a:p>
          <a:p>
            <a:pPr marL="342900" indent="-342900" fontAlgn="base">
              <a:buFont typeface="+mj-lt"/>
              <a:buAutoNum type="arabicPeriod"/>
            </a:pPr>
            <a:r>
              <a:rPr lang="en-US" sz="2000" b="1" dirty="0"/>
              <a:t>Threats to the basic/fundamental research ecosystem </a:t>
            </a:r>
            <a:r>
              <a:rPr lang="en-US" sz="2000" dirty="0"/>
              <a:t>that might result from overly aggressive or insufficiently aggressive approaches to addressing research security issues. </a:t>
            </a:r>
          </a:p>
          <a:p>
            <a:pPr marL="342900" indent="-342900" fontAlgn="base">
              <a:buFont typeface="+mj-lt"/>
              <a:buAutoNum type="arabicPeriod"/>
            </a:pPr>
            <a:r>
              <a:rPr lang="en-US" sz="2000" dirty="0"/>
              <a:t>Real or perceived </a:t>
            </a:r>
            <a:r>
              <a:rPr lang="en-US" sz="2000" b="1" dirty="0"/>
              <a:t>constraints on academic freedom </a:t>
            </a:r>
            <a:r>
              <a:rPr lang="en-US" sz="2000" dirty="0"/>
              <a:t>resulting from research security rules and regulations. </a:t>
            </a:r>
          </a:p>
          <a:p>
            <a:pPr marL="342900" indent="-342900" fontAlgn="base">
              <a:buFont typeface="+mj-lt"/>
              <a:buAutoNum type="arabicPeriod"/>
            </a:pPr>
            <a:r>
              <a:rPr lang="en-US" sz="2000" dirty="0"/>
              <a:t>Contrasts in research security risks between </a:t>
            </a:r>
            <a:r>
              <a:rPr lang="en-US" sz="2000" b="1" dirty="0"/>
              <a:t>use-inspired and curiosity-driven </a:t>
            </a:r>
            <a:r>
              <a:rPr lang="en-US" sz="2000" dirty="0"/>
              <a:t>foundational research2, as well as research security risks across the spectrum from foundational, applied, and translational research.  </a:t>
            </a:r>
          </a:p>
          <a:p>
            <a:pPr marL="342900" indent="-342900" fontAlgn="base">
              <a:buFont typeface="+mj-lt"/>
              <a:buAutoNum type="arabicPeriod"/>
            </a:pPr>
            <a:r>
              <a:rPr lang="en-US" sz="2000" dirty="0"/>
              <a:t>The ability to </a:t>
            </a:r>
            <a:r>
              <a:rPr lang="en-US" sz="2000" b="1" dirty="0"/>
              <a:t>predict research security threats and violations</a:t>
            </a:r>
            <a:r>
              <a:rPr lang="en-US" sz="2000" dirty="0"/>
              <a:t>, the data needed to make such predictions, and quantification of uncertainty associated with predictions. </a:t>
            </a:r>
          </a:p>
        </p:txBody>
      </p:sp>
      <p:sp>
        <p:nvSpPr>
          <p:cNvPr id="4" name="Slide Number Placeholder 3">
            <a:extLst>
              <a:ext uri="{FF2B5EF4-FFF2-40B4-BE49-F238E27FC236}">
                <a16:creationId xmlns:a16="http://schemas.microsoft.com/office/drawing/2014/main" id="{49A6E752-B8B4-2307-332C-C4C47D10DD4A}"/>
              </a:ext>
            </a:extLst>
          </p:cNvPr>
          <p:cNvSpPr>
            <a:spLocks noGrp="1"/>
          </p:cNvSpPr>
          <p:nvPr>
            <p:ph type="sldNum" sz="quarter" idx="12"/>
          </p:nvPr>
        </p:nvSpPr>
        <p:spPr/>
        <p:txBody>
          <a:bodyPr/>
          <a:lstStyle/>
          <a:p>
            <a:fld id="{4710E8EA-57F6-764C-8914-AEEABF058192}" type="slidenum">
              <a:rPr lang="en-US" smtClean="0"/>
              <a:t>10</a:t>
            </a:fld>
            <a:endParaRPr lang="en-US"/>
          </a:p>
        </p:txBody>
      </p:sp>
    </p:spTree>
    <p:extLst>
      <p:ext uri="{BB962C8B-B14F-4D97-AF65-F5344CB8AC3E}">
        <p14:creationId xmlns:p14="http://schemas.microsoft.com/office/powerpoint/2010/main" val="6800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328B-4481-6ACB-5EDB-CED889293D58}"/>
              </a:ext>
            </a:extLst>
          </p:cNvPr>
          <p:cNvSpPr>
            <a:spLocks noGrp="1"/>
          </p:cNvSpPr>
          <p:nvPr>
            <p:ph type="title"/>
          </p:nvPr>
        </p:nvSpPr>
        <p:spPr>
          <a:xfrm>
            <a:off x="457200" y="280393"/>
            <a:ext cx="11277600" cy="724443"/>
          </a:xfrm>
        </p:spPr>
        <p:txBody>
          <a:bodyPr>
            <a:normAutofit fontScale="90000"/>
          </a:bodyPr>
          <a:lstStyle/>
          <a:p>
            <a:r>
              <a:rPr lang="en-US" dirty="0"/>
              <a:t>Potential Themes/Topics for Proposals: </a:t>
            </a:r>
            <a:r>
              <a:rPr lang="en-US" b="1" dirty="0"/>
              <a:t>Threat Identification, Mitigation and Prevention</a:t>
            </a:r>
          </a:p>
        </p:txBody>
      </p:sp>
      <p:sp>
        <p:nvSpPr>
          <p:cNvPr id="3" name="Content Placeholder 2">
            <a:extLst>
              <a:ext uri="{FF2B5EF4-FFF2-40B4-BE49-F238E27FC236}">
                <a16:creationId xmlns:a16="http://schemas.microsoft.com/office/drawing/2014/main" id="{70850861-9323-BE01-B68C-47294B573D89}"/>
              </a:ext>
            </a:extLst>
          </p:cNvPr>
          <p:cNvSpPr>
            <a:spLocks noGrp="1"/>
          </p:cNvSpPr>
          <p:nvPr>
            <p:ph idx="1"/>
          </p:nvPr>
        </p:nvSpPr>
        <p:spPr>
          <a:xfrm>
            <a:off x="457200" y="1340529"/>
            <a:ext cx="11277600" cy="4680128"/>
          </a:xfrm>
        </p:spPr>
        <p:txBody>
          <a:bodyPr>
            <a:normAutofit/>
          </a:bodyPr>
          <a:lstStyle/>
          <a:p>
            <a:pPr marL="342900" indent="-342900" fontAlgn="base">
              <a:buFont typeface="+mj-lt"/>
              <a:buAutoNum type="arabicPeriod"/>
            </a:pPr>
            <a:r>
              <a:rPr lang="en-US" sz="1900" dirty="0"/>
              <a:t>The extent to which researchers and research organization leaders </a:t>
            </a:r>
            <a:r>
              <a:rPr lang="en-US" sz="1900" b="1" dirty="0"/>
              <a:t>understand research security threats and current efforts to address them </a:t>
            </a:r>
            <a:r>
              <a:rPr lang="en-US" sz="1900" dirty="0"/>
              <a:t>and the sources of information that have informed their understanding. </a:t>
            </a:r>
          </a:p>
          <a:p>
            <a:pPr marL="342900" indent="-342900" fontAlgn="base">
              <a:buFont typeface="+mj-lt"/>
              <a:buAutoNum type="arabicPeriod"/>
            </a:pPr>
            <a:r>
              <a:rPr lang="en-US" sz="1900" dirty="0"/>
              <a:t>The effectiveness of current </a:t>
            </a:r>
            <a:r>
              <a:rPr lang="en-US" sz="1900" b="1" dirty="0"/>
              <a:t>education and training </a:t>
            </a:r>
            <a:r>
              <a:rPr lang="en-US" sz="1900" dirty="0"/>
              <a:t>efforts in research security and ways in which such effectiveness can be improved. </a:t>
            </a:r>
          </a:p>
          <a:p>
            <a:pPr marL="342900" indent="-342900" fontAlgn="base">
              <a:buFont typeface="+mj-lt"/>
              <a:buAutoNum type="arabicPeriod"/>
            </a:pPr>
            <a:r>
              <a:rPr lang="en-US" sz="1900" dirty="0"/>
              <a:t>The impact on identification, mitigation, and prevention of research security threats and violations resulting from </a:t>
            </a:r>
            <a:r>
              <a:rPr lang="en-US" sz="1900" b="1" dirty="0"/>
              <a:t>differing opinions and disinformation </a:t>
            </a:r>
            <a:r>
              <a:rPr lang="en-US" sz="1900" dirty="0"/>
              <a:t>about science and research. </a:t>
            </a:r>
          </a:p>
          <a:p>
            <a:pPr marL="342900" indent="-342900" fontAlgn="base">
              <a:buFont typeface="+mj-lt"/>
              <a:buAutoNum type="arabicPeriod"/>
            </a:pPr>
            <a:r>
              <a:rPr lang="en-US" sz="1900" dirty="0"/>
              <a:t>Factors that </a:t>
            </a:r>
            <a:r>
              <a:rPr lang="en-US" sz="1900" b="1" dirty="0"/>
              <a:t>discourage individual and institutional reporting </a:t>
            </a:r>
            <a:r>
              <a:rPr lang="en-US" sz="1900" dirty="0"/>
              <a:t>of research security threats and violations, and actions that can be taken to improve reporting. </a:t>
            </a:r>
          </a:p>
          <a:p>
            <a:pPr marL="342900" indent="-342900" fontAlgn="base">
              <a:buFont typeface="+mj-lt"/>
              <a:buAutoNum type="arabicPeriod"/>
            </a:pPr>
            <a:r>
              <a:rPr lang="en-US" sz="1900" dirty="0"/>
              <a:t>Use of </a:t>
            </a:r>
            <a:r>
              <a:rPr lang="en-US" sz="1900" b="1" dirty="0"/>
              <a:t>quantitative risk measurement and mitigation capabilities </a:t>
            </a:r>
            <a:r>
              <a:rPr lang="en-US" sz="1900" dirty="0"/>
              <a:t>for research security threat and violation detection and prevention. </a:t>
            </a:r>
          </a:p>
          <a:p>
            <a:pPr marL="342900" indent="-342900" fontAlgn="base">
              <a:buFont typeface="+mj-lt"/>
              <a:buAutoNum type="arabicPeriod"/>
            </a:pPr>
            <a:r>
              <a:rPr lang="en-US" sz="1900" dirty="0"/>
              <a:t>Use of </a:t>
            </a:r>
            <a:r>
              <a:rPr lang="en-US" sz="1900" b="1" dirty="0"/>
              <a:t>artificial intelligence (AI) </a:t>
            </a:r>
            <a:r>
              <a:rPr lang="en-US" sz="1900" dirty="0"/>
              <a:t>to help identify and mitigate research security threats and violations and ways in which AI might unintentionally or intentionally enhance them. </a:t>
            </a:r>
          </a:p>
          <a:p>
            <a:pPr marL="342900" indent="-342900" fontAlgn="base">
              <a:buFont typeface="+mj-lt"/>
              <a:buAutoNum type="arabicPeriod"/>
            </a:pPr>
            <a:endParaRPr lang="en-US" sz="1800" dirty="0"/>
          </a:p>
        </p:txBody>
      </p:sp>
      <p:sp>
        <p:nvSpPr>
          <p:cNvPr id="4" name="Slide Number Placeholder 3">
            <a:extLst>
              <a:ext uri="{FF2B5EF4-FFF2-40B4-BE49-F238E27FC236}">
                <a16:creationId xmlns:a16="http://schemas.microsoft.com/office/drawing/2014/main" id="{49A6E752-B8B4-2307-332C-C4C47D10DD4A}"/>
              </a:ext>
            </a:extLst>
          </p:cNvPr>
          <p:cNvSpPr>
            <a:spLocks noGrp="1"/>
          </p:cNvSpPr>
          <p:nvPr>
            <p:ph type="sldNum" sz="quarter" idx="12"/>
          </p:nvPr>
        </p:nvSpPr>
        <p:spPr/>
        <p:txBody>
          <a:bodyPr/>
          <a:lstStyle/>
          <a:p>
            <a:fld id="{4710E8EA-57F6-764C-8914-AEEABF058192}" type="slidenum">
              <a:rPr lang="en-US" smtClean="0"/>
              <a:t>11</a:t>
            </a:fld>
            <a:endParaRPr lang="en-US"/>
          </a:p>
        </p:txBody>
      </p:sp>
    </p:spTree>
    <p:extLst>
      <p:ext uri="{BB962C8B-B14F-4D97-AF65-F5344CB8AC3E}">
        <p14:creationId xmlns:p14="http://schemas.microsoft.com/office/powerpoint/2010/main" val="76180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328B-4481-6ACB-5EDB-CED889293D58}"/>
              </a:ext>
            </a:extLst>
          </p:cNvPr>
          <p:cNvSpPr>
            <a:spLocks noGrp="1"/>
          </p:cNvSpPr>
          <p:nvPr>
            <p:ph type="title"/>
          </p:nvPr>
        </p:nvSpPr>
        <p:spPr>
          <a:xfrm>
            <a:off x="457200" y="280393"/>
            <a:ext cx="11277600" cy="724443"/>
          </a:xfrm>
        </p:spPr>
        <p:txBody>
          <a:bodyPr>
            <a:normAutofit fontScale="90000"/>
          </a:bodyPr>
          <a:lstStyle/>
          <a:p>
            <a:r>
              <a:rPr lang="en-US" dirty="0"/>
              <a:t>Potential Themes/Topics for Proposals: </a:t>
            </a:r>
            <a:r>
              <a:rPr lang="en-US" b="1" dirty="0"/>
              <a:t>International Dimensions of Research Security</a:t>
            </a:r>
          </a:p>
        </p:txBody>
      </p:sp>
      <p:sp>
        <p:nvSpPr>
          <p:cNvPr id="3" name="Content Placeholder 2">
            <a:extLst>
              <a:ext uri="{FF2B5EF4-FFF2-40B4-BE49-F238E27FC236}">
                <a16:creationId xmlns:a16="http://schemas.microsoft.com/office/drawing/2014/main" id="{70850861-9323-BE01-B68C-47294B573D89}"/>
              </a:ext>
            </a:extLst>
          </p:cNvPr>
          <p:cNvSpPr>
            <a:spLocks noGrp="1"/>
          </p:cNvSpPr>
          <p:nvPr>
            <p:ph idx="1"/>
          </p:nvPr>
        </p:nvSpPr>
        <p:spPr>
          <a:xfrm>
            <a:off x="457200" y="1340529"/>
            <a:ext cx="11277600" cy="4680128"/>
          </a:xfrm>
        </p:spPr>
        <p:txBody>
          <a:bodyPr>
            <a:normAutofit/>
          </a:bodyPr>
          <a:lstStyle/>
          <a:p>
            <a:pPr marL="342900" indent="-342900" fontAlgn="base">
              <a:buFont typeface="+mj-lt"/>
              <a:buAutoNum type="arabicPeriod"/>
            </a:pPr>
            <a:r>
              <a:rPr lang="en-US" sz="1900" dirty="0"/>
              <a:t>A </a:t>
            </a:r>
            <a:r>
              <a:rPr lang="en-US" sz="1900" b="1" dirty="0"/>
              <a:t>comparison of U.S. actions in research security with those of other nations</a:t>
            </a:r>
            <a:r>
              <a:rPr lang="en-US" sz="1900" dirty="0"/>
              <a:t>, the possibility and desirability of international collaboration in research security, and criteria for guiding the selection of partner nations with which the U.S. should collaborate on research security. </a:t>
            </a:r>
          </a:p>
          <a:p>
            <a:pPr marL="342900" indent="-342900" fontAlgn="base">
              <a:buFont typeface="+mj-lt"/>
              <a:buAutoNum type="arabicPeriod"/>
            </a:pPr>
            <a:r>
              <a:rPr lang="en-US" sz="1900" dirty="0"/>
              <a:t>Impacts from research security threats and domestic policy decisions on </a:t>
            </a:r>
            <a:r>
              <a:rPr lang="en-US" sz="1900" b="1" dirty="0"/>
              <a:t>recruitment and retention</a:t>
            </a:r>
            <a:r>
              <a:rPr lang="en-US" sz="1900" dirty="0"/>
              <a:t> of foreign STEM talent, including factors and information sources that influence foreign nationals’ decisions to study or conduct research in the U.S. or elsewhere. </a:t>
            </a:r>
          </a:p>
          <a:p>
            <a:pPr marL="342900" indent="-342900" fontAlgn="base">
              <a:buFont typeface="+mj-lt"/>
              <a:buAutoNum type="arabicPeriod"/>
            </a:pPr>
            <a:r>
              <a:rPr lang="en-US" sz="1900" dirty="0"/>
              <a:t>Impacts of real and perceived </a:t>
            </a:r>
            <a:r>
              <a:rPr lang="en-US" sz="1900" b="1" dirty="0"/>
              <a:t>stigmatization</a:t>
            </a:r>
            <a:r>
              <a:rPr lang="en-US" sz="1900" dirty="0"/>
              <a:t> on research security threat identification and mitigation, and strategies for overcoming them. </a:t>
            </a:r>
          </a:p>
          <a:p>
            <a:pPr marL="342900" indent="-342900" fontAlgn="base">
              <a:buFont typeface="+mj-lt"/>
              <a:buAutoNum type="arabicPeriod"/>
            </a:pPr>
            <a:endParaRPr lang="en-US" sz="1900" dirty="0"/>
          </a:p>
          <a:p>
            <a:pPr marL="342900" indent="-342900" fontAlgn="base">
              <a:buFont typeface="+mj-lt"/>
              <a:buAutoNum type="arabicPeriod"/>
            </a:pPr>
            <a:endParaRPr lang="en-US" sz="1800" dirty="0"/>
          </a:p>
        </p:txBody>
      </p:sp>
      <p:sp>
        <p:nvSpPr>
          <p:cNvPr id="4" name="Slide Number Placeholder 3">
            <a:extLst>
              <a:ext uri="{FF2B5EF4-FFF2-40B4-BE49-F238E27FC236}">
                <a16:creationId xmlns:a16="http://schemas.microsoft.com/office/drawing/2014/main" id="{49A6E752-B8B4-2307-332C-C4C47D10DD4A}"/>
              </a:ext>
            </a:extLst>
          </p:cNvPr>
          <p:cNvSpPr>
            <a:spLocks noGrp="1"/>
          </p:cNvSpPr>
          <p:nvPr>
            <p:ph type="sldNum" sz="quarter" idx="12"/>
          </p:nvPr>
        </p:nvSpPr>
        <p:spPr/>
        <p:txBody>
          <a:bodyPr/>
          <a:lstStyle/>
          <a:p>
            <a:fld id="{4710E8EA-57F6-764C-8914-AEEABF058192}" type="slidenum">
              <a:rPr lang="en-US" smtClean="0"/>
              <a:t>12</a:t>
            </a:fld>
            <a:endParaRPr lang="en-US"/>
          </a:p>
        </p:txBody>
      </p:sp>
    </p:spTree>
    <p:extLst>
      <p:ext uri="{BB962C8B-B14F-4D97-AF65-F5344CB8AC3E}">
        <p14:creationId xmlns:p14="http://schemas.microsoft.com/office/powerpoint/2010/main" val="4219949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C328B-4481-6ACB-5EDB-CED889293D58}"/>
              </a:ext>
            </a:extLst>
          </p:cNvPr>
          <p:cNvSpPr>
            <a:spLocks noGrp="1"/>
          </p:cNvSpPr>
          <p:nvPr>
            <p:ph type="title"/>
          </p:nvPr>
        </p:nvSpPr>
        <p:spPr>
          <a:xfrm>
            <a:off x="457200" y="280393"/>
            <a:ext cx="11277600" cy="724443"/>
          </a:xfrm>
        </p:spPr>
        <p:txBody>
          <a:bodyPr>
            <a:normAutofit/>
          </a:bodyPr>
          <a:lstStyle/>
          <a:p>
            <a:r>
              <a:rPr lang="en-US" dirty="0"/>
              <a:t>Workshop Participants and Format</a:t>
            </a:r>
            <a:endParaRPr lang="en-US" b="1" dirty="0"/>
          </a:p>
        </p:txBody>
      </p:sp>
      <p:sp>
        <p:nvSpPr>
          <p:cNvPr id="3" name="Content Placeholder 2">
            <a:extLst>
              <a:ext uri="{FF2B5EF4-FFF2-40B4-BE49-F238E27FC236}">
                <a16:creationId xmlns:a16="http://schemas.microsoft.com/office/drawing/2014/main" id="{70850861-9323-BE01-B68C-47294B573D89}"/>
              </a:ext>
            </a:extLst>
          </p:cNvPr>
          <p:cNvSpPr>
            <a:spLocks noGrp="1"/>
          </p:cNvSpPr>
          <p:nvPr>
            <p:ph idx="1"/>
          </p:nvPr>
        </p:nvSpPr>
        <p:spPr>
          <a:xfrm>
            <a:off x="334926" y="1042818"/>
            <a:ext cx="11277600" cy="4680128"/>
          </a:xfrm>
        </p:spPr>
        <p:txBody>
          <a:bodyPr>
            <a:normAutofit lnSpcReduction="10000"/>
          </a:bodyPr>
          <a:lstStyle/>
          <a:p>
            <a:pPr fontAlgn="base"/>
            <a:r>
              <a:rPr lang="en-US" dirty="0"/>
              <a:t>Engage a </a:t>
            </a:r>
            <a:r>
              <a:rPr lang="en-US" b="1" dirty="0"/>
              <a:t>diverse array of national and international experts</a:t>
            </a:r>
            <a:r>
              <a:rPr lang="en-US" dirty="0"/>
              <a:t>, from an equally diverse array of </a:t>
            </a:r>
            <a:r>
              <a:rPr lang="en-US" b="1" dirty="0"/>
              <a:t>public and private organizations</a:t>
            </a:r>
            <a:r>
              <a:rPr lang="en-US" dirty="0"/>
              <a:t>, in the following domains</a:t>
            </a:r>
          </a:p>
          <a:p>
            <a:pPr lvl="1" fontAlgn="base"/>
            <a:r>
              <a:rPr lang="en-US" sz="1800" dirty="0"/>
              <a:t>social, behavioral, and economic sciences; </a:t>
            </a:r>
          </a:p>
          <a:p>
            <a:pPr lvl="1" fontAlgn="base"/>
            <a:r>
              <a:rPr lang="en-US" sz="1800" dirty="0"/>
              <a:t>physical, natural and life sciences; </a:t>
            </a:r>
          </a:p>
          <a:p>
            <a:pPr lvl="1" fontAlgn="base"/>
            <a:r>
              <a:rPr lang="en-US" sz="1800" dirty="0"/>
              <a:t>mathematical sciences; </a:t>
            </a:r>
          </a:p>
          <a:p>
            <a:pPr lvl="1" fontAlgn="base"/>
            <a:r>
              <a:rPr lang="en-US" sz="1800" dirty="0"/>
              <a:t>engineering, computer science, data science &amp; cybersecurity; </a:t>
            </a:r>
          </a:p>
          <a:p>
            <a:pPr lvl="1" fontAlgn="base"/>
            <a:r>
              <a:rPr lang="en-US" sz="1800" dirty="0"/>
              <a:t>international relations; and ‘</a:t>
            </a:r>
          </a:p>
          <a:p>
            <a:pPr lvl="1" fontAlgn="base"/>
            <a:r>
              <a:rPr lang="en-US" sz="1800" dirty="0"/>
              <a:t>law enforcement and intelligence. </a:t>
            </a:r>
          </a:p>
          <a:p>
            <a:pPr fontAlgn="base"/>
            <a:r>
              <a:rPr lang="en-US" dirty="0"/>
              <a:t>NSF supports </a:t>
            </a:r>
            <a:r>
              <a:rPr lang="en-US" b="1" dirty="0"/>
              <a:t>Broadening Participation </a:t>
            </a:r>
            <a:r>
              <a:rPr lang="en-US" dirty="0"/>
              <a:t>efforts by soliciting and encouraging proposals from the full spectrum of diverse talent that society has to offer. </a:t>
            </a:r>
          </a:p>
          <a:p>
            <a:pPr fontAlgn="base"/>
            <a:r>
              <a:rPr lang="en-US" dirty="0"/>
              <a:t>Workshops may be </a:t>
            </a:r>
            <a:r>
              <a:rPr lang="en-US" b="1" dirty="0"/>
              <a:t>virtual or in-person </a:t>
            </a:r>
            <a:r>
              <a:rPr lang="en-US" dirty="0"/>
              <a:t>or contain elements of both. However, to maximize participation at in-person workshops, NSF encourages a virtual option for those who cannot or wish not to travel.   </a:t>
            </a:r>
          </a:p>
          <a:p>
            <a:pPr marL="342900" indent="-342900" fontAlgn="base">
              <a:buFont typeface="+mj-lt"/>
              <a:buAutoNum type="arabicPeriod"/>
            </a:pPr>
            <a:endParaRPr lang="en-US" dirty="0"/>
          </a:p>
          <a:p>
            <a:pPr marL="342900" indent="-342900" fontAlgn="base">
              <a:buFont typeface="+mj-lt"/>
              <a:buAutoNum type="arabicPeriod"/>
            </a:pPr>
            <a:endParaRPr lang="en-US" dirty="0"/>
          </a:p>
        </p:txBody>
      </p:sp>
      <p:sp>
        <p:nvSpPr>
          <p:cNvPr id="4" name="Slide Number Placeholder 3">
            <a:extLst>
              <a:ext uri="{FF2B5EF4-FFF2-40B4-BE49-F238E27FC236}">
                <a16:creationId xmlns:a16="http://schemas.microsoft.com/office/drawing/2014/main" id="{49A6E752-B8B4-2307-332C-C4C47D10DD4A}"/>
              </a:ext>
            </a:extLst>
          </p:cNvPr>
          <p:cNvSpPr>
            <a:spLocks noGrp="1"/>
          </p:cNvSpPr>
          <p:nvPr>
            <p:ph type="sldNum" sz="quarter" idx="12"/>
          </p:nvPr>
        </p:nvSpPr>
        <p:spPr/>
        <p:txBody>
          <a:bodyPr/>
          <a:lstStyle/>
          <a:p>
            <a:fld id="{4710E8EA-57F6-764C-8914-AEEABF058192}" type="slidenum">
              <a:rPr lang="en-US" smtClean="0"/>
              <a:t>13</a:t>
            </a:fld>
            <a:endParaRPr lang="en-US"/>
          </a:p>
        </p:txBody>
      </p:sp>
    </p:spTree>
    <p:extLst>
      <p:ext uri="{BB962C8B-B14F-4D97-AF65-F5344CB8AC3E}">
        <p14:creationId xmlns:p14="http://schemas.microsoft.com/office/powerpoint/2010/main" val="427676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9C44-025C-8D9E-5DF1-B0663FBECC74}"/>
              </a:ext>
            </a:extLst>
          </p:cNvPr>
          <p:cNvSpPr>
            <a:spLocks noGrp="1"/>
          </p:cNvSpPr>
          <p:nvPr>
            <p:ph type="title"/>
          </p:nvPr>
        </p:nvSpPr>
        <p:spPr/>
        <p:txBody>
          <a:bodyPr/>
          <a:lstStyle/>
          <a:p>
            <a:r>
              <a:rPr lang="en-US" dirty="0"/>
              <a:t>Preparing a Proposal</a:t>
            </a:r>
          </a:p>
        </p:txBody>
      </p:sp>
      <p:sp>
        <p:nvSpPr>
          <p:cNvPr id="8" name="Text Placeholder 7">
            <a:extLst>
              <a:ext uri="{FF2B5EF4-FFF2-40B4-BE49-F238E27FC236}">
                <a16:creationId xmlns:a16="http://schemas.microsoft.com/office/drawing/2014/main" id="{6A46FD18-DBC7-485F-A00B-E9F1797A44A1}"/>
              </a:ext>
            </a:extLst>
          </p:cNvPr>
          <p:cNvSpPr>
            <a:spLocks noGrp="1"/>
          </p:cNvSpPr>
          <p:nvPr>
            <p:ph type="body" sz="half" idx="2"/>
          </p:nvPr>
        </p:nvSpPr>
        <p:spPr>
          <a:xfrm>
            <a:off x="4257964" y="449261"/>
            <a:ext cx="7476835" cy="5959477"/>
          </a:xfrm>
        </p:spPr>
        <p:txBody>
          <a:bodyPr>
            <a:normAutofit/>
          </a:bodyPr>
          <a:lstStyle/>
          <a:p>
            <a:r>
              <a:rPr lang="en-US" sz="2000" b="1" dirty="0"/>
              <a:t>Chapter I: Pre-Submission Information</a:t>
            </a:r>
          </a:p>
          <a:p>
            <a:r>
              <a:rPr lang="en-US" sz="2000" b="1" dirty="0"/>
              <a:t>Section E. Who May Submit Proposals</a:t>
            </a:r>
          </a:p>
          <a:p>
            <a:pPr marL="342900" indent="-342900">
              <a:buFont typeface="Arial" panose="020B0604020202020204" pitchFamily="34" charset="0"/>
              <a:buChar char="•"/>
            </a:pPr>
            <a:r>
              <a:rPr lang="en-US" sz="2000" dirty="0"/>
              <a:t>Institutions of Higher Education accredited in and with campuses in the U.S.</a:t>
            </a:r>
          </a:p>
          <a:p>
            <a:pPr marL="342900" indent="-342900">
              <a:buFont typeface="Arial" panose="020B0604020202020204" pitchFamily="34" charset="0"/>
              <a:buChar char="•"/>
            </a:pPr>
            <a:r>
              <a:rPr lang="en-US" sz="2000" dirty="0"/>
              <a:t>Non-profit, Non-academic Organizations</a:t>
            </a:r>
          </a:p>
          <a:p>
            <a:pPr marL="342900" indent="-342900">
              <a:buFont typeface="Arial" panose="020B0604020202020204" pitchFamily="34" charset="0"/>
              <a:buChar char="•"/>
            </a:pPr>
            <a:r>
              <a:rPr lang="en-US" sz="2000" dirty="0"/>
              <a:t>Tribal Governments</a:t>
            </a:r>
          </a:p>
          <a:p>
            <a:endParaRPr lang="en-US" sz="2000" b="1" dirty="0"/>
          </a:p>
          <a:p>
            <a:r>
              <a:rPr lang="en-US" sz="2000" b="1" dirty="0"/>
              <a:t>Chapter II: Proposal Preparation Instructions</a:t>
            </a:r>
          </a:p>
          <a:p>
            <a:r>
              <a:rPr lang="en-US" sz="2000" b="1" dirty="0"/>
              <a:t>Section F. Other Types of Proposals</a:t>
            </a:r>
          </a:p>
          <a:p>
            <a:r>
              <a:rPr lang="en-US" sz="2000" b="1" dirty="0"/>
              <a:t>Item 9. Conference Proposals*</a:t>
            </a:r>
          </a:p>
          <a:p>
            <a:pPr marL="342900" indent="-342900">
              <a:buFont typeface="Arial" panose="020B0604020202020204" pitchFamily="34" charset="0"/>
              <a:buChar char="•"/>
            </a:pPr>
            <a:r>
              <a:rPr lang="en-US" sz="2000" dirty="0"/>
              <a:t>Workshop proposals follow these instructions</a:t>
            </a:r>
          </a:p>
          <a:p>
            <a:pPr marL="342900" indent="-342900">
              <a:buFont typeface="Arial" panose="020B0604020202020204" pitchFamily="34" charset="0"/>
              <a:buChar char="•"/>
            </a:pPr>
            <a:endParaRPr lang="en-US" sz="2000" dirty="0"/>
          </a:p>
          <a:p>
            <a:r>
              <a:rPr lang="en-US" sz="2000" b="1" dirty="0"/>
              <a:t>Research.gov: </a:t>
            </a:r>
            <a:r>
              <a:rPr lang="en-US" sz="2000" dirty="0"/>
              <a:t>Choose PAPPG as current funding opportunity</a:t>
            </a:r>
          </a:p>
          <a:p>
            <a:pPr marL="342900" indent="-342900">
              <a:buFont typeface="Arial" panose="020B0604020202020204" pitchFamily="34" charset="0"/>
              <a:buChar char="•"/>
            </a:pPr>
            <a:r>
              <a:rPr lang="en-US" sz="2000" dirty="0"/>
              <a:t>Research on Research Security Program (OD/OIA)</a:t>
            </a:r>
          </a:p>
          <a:p>
            <a:pPr marL="342900" indent="-342900">
              <a:buFont typeface="Arial" panose="020B0604020202020204" pitchFamily="34" charset="0"/>
              <a:buChar char="•"/>
            </a:pPr>
            <a:r>
              <a:rPr lang="en-US" sz="2000" dirty="0"/>
              <a:t>Begin title with “RRSP: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sz="2000" dirty="0"/>
          </a:p>
          <a:p>
            <a:endParaRPr lang="en-US" sz="2000" dirty="0"/>
          </a:p>
        </p:txBody>
      </p:sp>
      <p:sp>
        <p:nvSpPr>
          <p:cNvPr id="4" name="Slide Number Placeholder 3">
            <a:extLst>
              <a:ext uri="{FF2B5EF4-FFF2-40B4-BE49-F238E27FC236}">
                <a16:creationId xmlns:a16="http://schemas.microsoft.com/office/drawing/2014/main" id="{A4B8DF86-22FC-B0F5-5F2A-AE195F01F5BC}"/>
              </a:ext>
            </a:extLst>
          </p:cNvPr>
          <p:cNvSpPr>
            <a:spLocks noGrp="1"/>
          </p:cNvSpPr>
          <p:nvPr>
            <p:ph type="sldNum" sz="quarter" idx="12"/>
          </p:nvPr>
        </p:nvSpPr>
        <p:spPr/>
        <p:txBody>
          <a:bodyPr/>
          <a:lstStyle/>
          <a:p>
            <a:fld id="{4710E8EA-57F6-764C-8914-AEEABF058192}" type="slidenum">
              <a:rPr lang="en-US" smtClean="0"/>
              <a:t>14</a:t>
            </a:fld>
            <a:endParaRPr lang="en-US"/>
          </a:p>
        </p:txBody>
      </p:sp>
      <p:pic>
        <p:nvPicPr>
          <p:cNvPr id="9" name="Picture 4" descr="Cover of the NSF Proposal &amp; Award Policies &amp; Procedures Guide (PAPPG) | NSF - National  Science Foundation">
            <a:extLst>
              <a:ext uri="{FF2B5EF4-FFF2-40B4-BE49-F238E27FC236}">
                <a16:creationId xmlns:a16="http://schemas.microsoft.com/office/drawing/2014/main" id="{323CAF95-52C2-AC67-D2D9-04F52497CDD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890" t="7187" r="29407" b="7805"/>
          <a:stretch/>
        </p:blipFill>
        <p:spPr bwMode="auto">
          <a:xfrm>
            <a:off x="464079" y="1574509"/>
            <a:ext cx="2990321" cy="395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4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animEffect transition="in" filter="fade">
                                      <p:cBhvr>
                                        <p:cTn id="30" dur="500"/>
                                        <p:tgtEl>
                                          <p:spTgt spid="8">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animEffect transition="in" filter="fade">
                                      <p:cBhvr>
                                        <p:cTn id="33" dur="500"/>
                                        <p:tgtEl>
                                          <p:spTgt spid="8">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animEffect transition="in" filter="fade">
                                      <p:cBhvr>
                                        <p:cTn id="38" dur="500"/>
                                        <p:tgtEl>
                                          <p:spTgt spid="8">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12" end="12"/>
                                            </p:txEl>
                                          </p:spTgt>
                                        </p:tgtEl>
                                        <p:attrNameLst>
                                          <p:attrName>style.visibility</p:attrName>
                                        </p:attrNameLst>
                                      </p:cBhvr>
                                      <p:to>
                                        <p:strVal val="visible"/>
                                      </p:to>
                                    </p:set>
                                    <p:animEffect transition="in" filter="fade">
                                      <p:cBhvr>
                                        <p:cTn id="41" dur="500"/>
                                        <p:tgtEl>
                                          <p:spTgt spid="8">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13" end="13"/>
                                            </p:txEl>
                                          </p:spTgt>
                                        </p:tgtEl>
                                        <p:attrNameLst>
                                          <p:attrName>style.visibility</p:attrName>
                                        </p:attrNameLst>
                                      </p:cBhvr>
                                      <p:to>
                                        <p:strVal val="visible"/>
                                      </p:to>
                                    </p:set>
                                    <p:animEffect transition="in" filter="fade">
                                      <p:cBhvr>
                                        <p:cTn id="44"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4041-C40A-BFC6-8F6E-F787D54FA11A}"/>
              </a:ext>
            </a:extLst>
          </p:cNvPr>
          <p:cNvSpPr>
            <a:spLocks noGrp="1"/>
          </p:cNvSpPr>
          <p:nvPr>
            <p:ph type="title"/>
          </p:nvPr>
        </p:nvSpPr>
        <p:spPr>
          <a:xfrm>
            <a:off x="3646901" y="4006674"/>
            <a:ext cx="4494435" cy="693208"/>
          </a:xfrm>
        </p:spPr>
        <p:txBody>
          <a:bodyPr>
            <a:normAutofit fontScale="90000"/>
          </a:bodyPr>
          <a:lstStyle/>
          <a:p>
            <a:pPr algn="ctr"/>
            <a:r>
              <a:rPr lang="en-US" sz="3600" b="1" i="1" dirty="0"/>
              <a:t>Discussion and Questions</a:t>
            </a:r>
            <a:endParaRPr lang="en-US" sz="3600" b="1" i="1" dirty="0">
              <a:latin typeface="Open Sans"/>
              <a:ea typeface="Open Sans"/>
              <a:cs typeface="Open Sans"/>
            </a:endParaRPr>
          </a:p>
        </p:txBody>
      </p:sp>
      <p:sp>
        <p:nvSpPr>
          <p:cNvPr id="4" name="Slide Number Placeholder 3">
            <a:extLst>
              <a:ext uri="{FF2B5EF4-FFF2-40B4-BE49-F238E27FC236}">
                <a16:creationId xmlns:a16="http://schemas.microsoft.com/office/drawing/2014/main" id="{FE07B5D5-1AFE-4D9C-4305-D3752DC7B375}"/>
              </a:ext>
            </a:extLst>
          </p:cNvPr>
          <p:cNvSpPr>
            <a:spLocks noGrp="1"/>
          </p:cNvSpPr>
          <p:nvPr>
            <p:ph type="sldNum" sz="quarter" idx="12"/>
          </p:nvPr>
        </p:nvSpPr>
        <p:spPr/>
        <p:txBody>
          <a:bodyPr/>
          <a:lstStyle/>
          <a:p>
            <a:fld id="{4710E8EA-57F6-764C-8914-AEEABF058192}" type="slidenum">
              <a:rPr lang="en-US" smtClean="0"/>
              <a:t>15</a:t>
            </a:fld>
            <a:endParaRPr lang="en-US"/>
          </a:p>
        </p:txBody>
      </p:sp>
      <p:pic>
        <p:nvPicPr>
          <p:cNvPr id="5" name="Graphic 4" descr="Badge Question Mark with solid fill">
            <a:extLst>
              <a:ext uri="{FF2B5EF4-FFF2-40B4-BE49-F238E27FC236}">
                <a16:creationId xmlns:a16="http://schemas.microsoft.com/office/drawing/2014/main" id="{6B13082B-99CB-0815-96A0-5E5D4C9F4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8230" y="2157209"/>
            <a:ext cx="1871778" cy="1871778"/>
          </a:xfrm>
          <a:prstGeom prst="rect">
            <a:avLst/>
          </a:prstGeom>
        </p:spPr>
      </p:pic>
    </p:spTree>
    <p:extLst>
      <p:ext uri="{BB962C8B-B14F-4D97-AF65-F5344CB8AC3E}">
        <p14:creationId xmlns:p14="http://schemas.microsoft.com/office/powerpoint/2010/main" val="235871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ransport, wheel&#10;&#10;Description automatically generated">
            <a:extLst>
              <a:ext uri="{FF2B5EF4-FFF2-40B4-BE49-F238E27FC236}">
                <a16:creationId xmlns:a16="http://schemas.microsoft.com/office/drawing/2014/main" id="{A1743F2F-B25A-014F-B179-05E28ED860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68062" y="-44689"/>
            <a:ext cx="6677402" cy="6677402"/>
          </a:xfrm>
          <a:prstGeom prst="rect">
            <a:avLst/>
          </a:prstGeom>
        </p:spPr>
      </p:pic>
      <p:sp>
        <p:nvSpPr>
          <p:cNvPr id="2" name="Slide Number Placeholder 1">
            <a:extLst>
              <a:ext uri="{FF2B5EF4-FFF2-40B4-BE49-F238E27FC236}">
                <a16:creationId xmlns:a16="http://schemas.microsoft.com/office/drawing/2014/main" id="{52555C06-4DBE-4CBB-A700-5361ECA0DE26}"/>
              </a:ext>
            </a:extLst>
          </p:cNvPr>
          <p:cNvSpPr>
            <a:spLocks noGrp="1"/>
          </p:cNvSpPr>
          <p:nvPr>
            <p:ph type="sldNum" sz="quarter" idx="12"/>
          </p:nvPr>
        </p:nvSpPr>
        <p:spPr/>
        <p:txBody>
          <a:bodyPr/>
          <a:lstStyle/>
          <a:p>
            <a:fld id="{4710E8EA-57F6-764C-8914-AEEABF058192}" type="slidenum">
              <a:rPr lang="en-US" smtClean="0"/>
              <a:pPr/>
              <a:t>16</a:t>
            </a:fld>
            <a:endParaRPr lang="en-US"/>
          </a:p>
        </p:txBody>
      </p:sp>
    </p:spTree>
    <p:extLst>
      <p:ext uri="{BB962C8B-B14F-4D97-AF65-F5344CB8AC3E}">
        <p14:creationId xmlns:p14="http://schemas.microsoft.com/office/powerpoint/2010/main" val="402234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BC0A-DC7C-76AF-603B-63F44CCDD6C6}"/>
              </a:ext>
            </a:extLst>
          </p:cNvPr>
          <p:cNvSpPr>
            <a:spLocks noGrp="1"/>
          </p:cNvSpPr>
          <p:nvPr>
            <p:ph type="title"/>
          </p:nvPr>
        </p:nvSpPr>
        <p:spPr/>
        <p:txBody>
          <a:bodyPr/>
          <a:lstStyle/>
          <a:p>
            <a:r>
              <a:rPr lang="en-US"/>
              <a:t>Background: NSF’s Office of the Chief of Research Security Strategy and Policy (OCRSSP)</a:t>
            </a:r>
          </a:p>
        </p:txBody>
      </p:sp>
      <p:sp>
        <p:nvSpPr>
          <p:cNvPr id="3" name="Content Placeholder 2">
            <a:extLst>
              <a:ext uri="{FF2B5EF4-FFF2-40B4-BE49-F238E27FC236}">
                <a16:creationId xmlns:a16="http://schemas.microsoft.com/office/drawing/2014/main" id="{98196C9B-FF28-1F33-E70A-E9F057329DB5}"/>
              </a:ext>
            </a:extLst>
          </p:cNvPr>
          <p:cNvSpPr>
            <a:spLocks noGrp="1"/>
          </p:cNvSpPr>
          <p:nvPr>
            <p:ph idx="1"/>
          </p:nvPr>
        </p:nvSpPr>
        <p:spPr/>
        <p:txBody>
          <a:bodyPr vert="horz" lIns="91440" tIns="45720" rIns="91440" bIns="45720" rtlCol="0" anchor="t">
            <a:normAutofit lnSpcReduction="10000"/>
          </a:bodyPr>
          <a:lstStyle/>
          <a:p>
            <a:r>
              <a:rPr lang="en-US">
                <a:latin typeface="Open Sans"/>
                <a:ea typeface="Open Sans"/>
                <a:cs typeface="Open Sans"/>
              </a:rPr>
              <a:t>The OCRSSP </a:t>
            </a:r>
            <a:r>
              <a:rPr lang="en-US" b="1">
                <a:latin typeface="Open Sans"/>
                <a:ea typeface="Open Sans"/>
                <a:cs typeface="Open Sans"/>
              </a:rPr>
              <a:t>leads NSF's efforts to safeguard the research enterprise</a:t>
            </a:r>
            <a:r>
              <a:rPr lang="en-US">
                <a:latin typeface="Open Sans"/>
                <a:ea typeface="Open Sans"/>
                <a:cs typeface="Open Sans"/>
              </a:rPr>
              <a:t>, developing policies and guardrails that balance the security of federally funded research with initiatives that maintain an open and collaborative international research environment</a:t>
            </a:r>
          </a:p>
          <a:p>
            <a:r>
              <a:rPr lang="en-US">
                <a:latin typeface="Open Sans"/>
                <a:ea typeface="Open Sans"/>
                <a:cs typeface="Open Sans"/>
              </a:rPr>
              <a:t>The OCRSSP </a:t>
            </a:r>
            <a:r>
              <a:rPr lang="en-US" b="1">
                <a:latin typeface="Open Sans"/>
                <a:ea typeface="Open Sans"/>
                <a:cs typeface="Open Sans"/>
              </a:rPr>
              <a:t>collaborates with federal partners and the White House </a:t>
            </a:r>
            <a:r>
              <a:rPr lang="en-US">
                <a:latin typeface="Open Sans"/>
                <a:ea typeface="Open Sans"/>
                <a:cs typeface="Open Sans"/>
              </a:rPr>
              <a:t>to coordinate efforts aimed at improving research security and integrity at the federal level</a:t>
            </a:r>
          </a:p>
          <a:p>
            <a:r>
              <a:rPr lang="en-US">
                <a:latin typeface="Open Sans"/>
                <a:ea typeface="Open Sans"/>
                <a:cs typeface="Open Sans"/>
              </a:rPr>
              <a:t>The OCRSSP </a:t>
            </a:r>
            <a:r>
              <a:rPr lang="en-US" b="1">
                <a:latin typeface="Open Sans"/>
                <a:ea typeface="Open Sans"/>
                <a:cs typeface="Open Sans"/>
              </a:rPr>
              <a:t>engages with international partners </a:t>
            </a:r>
            <a:r>
              <a:rPr lang="en-US">
                <a:latin typeface="Open Sans"/>
                <a:ea typeface="Open Sans"/>
                <a:cs typeface="Open Sans"/>
              </a:rPr>
              <a:t>to ensure current and future international collaborations continue to uphold core values such as openness, transparency, honesty, respect, and accountability</a:t>
            </a:r>
          </a:p>
        </p:txBody>
      </p:sp>
      <p:sp>
        <p:nvSpPr>
          <p:cNvPr id="4" name="Slide Number Placeholder 3">
            <a:extLst>
              <a:ext uri="{FF2B5EF4-FFF2-40B4-BE49-F238E27FC236}">
                <a16:creationId xmlns:a16="http://schemas.microsoft.com/office/drawing/2014/main" id="{5A064F88-B03F-695E-9CF8-899C4ECCA80E}"/>
              </a:ext>
            </a:extLst>
          </p:cNvPr>
          <p:cNvSpPr>
            <a:spLocks noGrp="1"/>
          </p:cNvSpPr>
          <p:nvPr>
            <p:ph type="sldNum" sz="quarter" idx="12"/>
          </p:nvPr>
        </p:nvSpPr>
        <p:spPr/>
        <p:txBody>
          <a:bodyPr/>
          <a:lstStyle/>
          <a:p>
            <a:fld id="{4710E8EA-57F6-764C-8914-AEEABF058192}" type="slidenum">
              <a:rPr lang="en-US" smtClean="0"/>
              <a:t>2</a:t>
            </a:fld>
            <a:endParaRPr lang="en-US"/>
          </a:p>
        </p:txBody>
      </p:sp>
    </p:spTree>
    <p:extLst>
      <p:ext uri="{BB962C8B-B14F-4D97-AF65-F5344CB8AC3E}">
        <p14:creationId xmlns:p14="http://schemas.microsoft.com/office/powerpoint/2010/main" val="356785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BC0A-DC7C-76AF-603B-63F44CCDD6C6}"/>
              </a:ext>
            </a:extLst>
          </p:cNvPr>
          <p:cNvSpPr>
            <a:spLocks noGrp="1"/>
          </p:cNvSpPr>
          <p:nvPr>
            <p:ph type="title"/>
          </p:nvPr>
        </p:nvSpPr>
        <p:spPr>
          <a:xfrm>
            <a:off x="457200" y="467359"/>
            <a:ext cx="11277600" cy="873169"/>
          </a:xfrm>
        </p:spPr>
        <p:txBody>
          <a:bodyPr>
            <a:normAutofit/>
          </a:bodyPr>
          <a:lstStyle/>
          <a:p>
            <a:r>
              <a:rPr lang="en-US" dirty="0">
                <a:latin typeface="Open Sans"/>
                <a:ea typeface="Open Sans"/>
                <a:cs typeface="Open Sans"/>
              </a:rPr>
              <a:t>The </a:t>
            </a:r>
            <a:r>
              <a:rPr lang="en-US" b="1" dirty="0">
                <a:latin typeface="Open Sans"/>
                <a:ea typeface="Open Sans"/>
                <a:cs typeface="Open Sans"/>
              </a:rPr>
              <a:t>Global</a:t>
            </a:r>
            <a:r>
              <a:rPr lang="en-US" dirty="0">
                <a:latin typeface="Open Sans"/>
                <a:ea typeface="Open Sans"/>
                <a:cs typeface="Open Sans"/>
              </a:rPr>
              <a:t> </a:t>
            </a:r>
            <a:r>
              <a:rPr lang="en-US" b="1" dirty="0">
                <a:latin typeface="Open Sans"/>
                <a:ea typeface="Open Sans"/>
                <a:cs typeface="Open Sans"/>
              </a:rPr>
              <a:t>Context </a:t>
            </a:r>
            <a:r>
              <a:rPr lang="en-US" dirty="0">
                <a:latin typeface="Open Sans"/>
                <a:ea typeface="Open Sans"/>
                <a:cs typeface="Open Sans"/>
              </a:rPr>
              <a:t>for Research Security</a:t>
            </a:r>
          </a:p>
        </p:txBody>
      </p:sp>
      <p:sp>
        <p:nvSpPr>
          <p:cNvPr id="3" name="Content Placeholder 2">
            <a:extLst>
              <a:ext uri="{FF2B5EF4-FFF2-40B4-BE49-F238E27FC236}">
                <a16:creationId xmlns:a16="http://schemas.microsoft.com/office/drawing/2014/main" id="{98196C9B-FF28-1F33-E70A-E9F057329DB5}"/>
              </a:ext>
            </a:extLst>
          </p:cNvPr>
          <p:cNvSpPr>
            <a:spLocks noGrp="1"/>
          </p:cNvSpPr>
          <p:nvPr>
            <p:ph idx="1"/>
          </p:nvPr>
        </p:nvSpPr>
        <p:spPr>
          <a:xfrm>
            <a:off x="73643" y="1285384"/>
            <a:ext cx="11930157" cy="5070965"/>
          </a:xfrm>
        </p:spPr>
        <p:txBody>
          <a:bodyPr vert="horz" lIns="91440" tIns="45720" rIns="91440" bIns="45720" rtlCol="0" anchor="t">
            <a:normAutofit/>
          </a:bodyPr>
          <a:lstStyle/>
          <a:p>
            <a:pPr marL="342900" indent="-342900">
              <a:spcBef>
                <a:spcPts val="600"/>
              </a:spcBef>
              <a:spcAft>
                <a:spcPts val="600"/>
              </a:spcAft>
            </a:pPr>
            <a:r>
              <a:rPr lang="en-US" sz="2800" dirty="0">
                <a:latin typeface="Open Sans"/>
                <a:ea typeface="Open Sans"/>
                <a:cs typeface="Open Sans"/>
              </a:rPr>
              <a:t>From WWII through the 1990s, the </a:t>
            </a:r>
            <a:r>
              <a:rPr lang="en-US" sz="2800" b="1" dirty="0">
                <a:solidFill>
                  <a:srgbClr val="065093"/>
                </a:solidFill>
                <a:latin typeface="Open Sans"/>
                <a:ea typeface="Open Sans"/>
                <a:cs typeface="Open Sans"/>
              </a:rPr>
              <a:t>U.S. dominated</a:t>
            </a:r>
            <a:r>
              <a:rPr lang="en-US" sz="2800" dirty="0">
                <a:latin typeface="Open Sans"/>
                <a:ea typeface="Open Sans"/>
                <a:cs typeface="Open Sans"/>
              </a:rPr>
              <a:t> global S&amp;T research and technology</a:t>
            </a:r>
          </a:p>
          <a:p>
            <a:pPr marL="800100" lvl="1" indent="-342900">
              <a:spcBef>
                <a:spcPts val="600"/>
              </a:spcBef>
              <a:spcAft>
                <a:spcPts val="600"/>
              </a:spcAft>
            </a:pPr>
            <a:r>
              <a:rPr lang="en-US" sz="2400" dirty="0">
                <a:latin typeface="Open Sans"/>
                <a:ea typeface="Open Sans"/>
                <a:cs typeface="Open Sans"/>
              </a:rPr>
              <a:t>Threats were relatively </a:t>
            </a:r>
            <a:r>
              <a:rPr lang="en-US" sz="2400" b="1" dirty="0">
                <a:solidFill>
                  <a:srgbClr val="065093"/>
                </a:solidFill>
                <a:latin typeface="Open Sans"/>
                <a:ea typeface="Open Sans"/>
                <a:cs typeface="Open Sans"/>
              </a:rPr>
              <a:t>small and isolated</a:t>
            </a:r>
            <a:r>
              <a:rPr lang="en-US" sz="2400" dirty="0">
                <a:latin typeface="Open Sans"/>
                <a:ea typeface="Open Sans"/>
                <a:cs typeface="Open Sans"/>
              </a:rPr>
              <a:t>, the U.S. lead was commanding</a:t>
            </a:r>
          </a:p>
          <a:p>
            <a:pPr marL="342900" indent="-342900">
              <a:spcBef>
                <a:spcPts val="600"/>
              </a:spcBef>
              <a:spcAft>
                <a:spcPts val="600"/>
              </a:spcAft>
            </a:pPr>
            <a:r>
              <a:rPr lang="en-US" sz="2800" dirty="0">
                <a:latin typeface="Open Sans"/>
                <a:ea typeface="Open Sans"/>
                <a:cs typeface="Open Sans"/>
              </a:rPr>
              <a:t>The current </a:t>
            </a:r>
            <a:r>
              <a:rPr lang="en-US" sz="2800" b="1" dirty="0">
                <a:solidFill>
                  <a:srgbClr val="065093"/>
                </a:solidFill>
                <a:latin typeface="Open Sans"/>
                <a:ea typeface="Open Sans"/>
                <a:cs typeface="Open Sans"/>
              </a:rPr>
              <a:t>global geopolitical context </a:t>
            </a:r>
            <a:r>
              <a:rPr lang="en-US" sz="2800" dirty="0">
                <a:latin typeface="Open Sans"/>
                <a:ea typeface="Open Sans"/>
                <a:cs typeface="Open Sans"/>
              </a:rPr>
              <a:t>is vastly different</a:t>
            </a:r>
          </a:p>
          <a:p>
            <a:pPr marL="800100" lvl="1" indent="-342900">
              <a:spcBef>
                <a:spcPts val="600"/>
              </a:spcBef>
              <a:spcAft>
                <a:spcPts val="600"/>
              </a:spcAft>
            </a:pPr>
            <a:r>
              <a:rPr lang="en-US" sz="2400" b="1" dirty="0">
                <a:solidFill>
                  <a:srgbClr val="065093"/>
                </a:solidFill>
                <a:latin typeface="Open Sans"/>
                <a:ea typeface="Open Sans"/>
                <a:cs typeface="Open Sans"/>
              </a:rPr>
              <a:t>Other nations </a:t>
            </a:r>
            <a:r>
              <a:rPr lang="en-US" sz="2400" dirty="0">
                <a:latin typeface="Open Sans"/>
                <a:ea typeface="Open Sans"/>
                <a:cs typeface="Open Sans"/>
              </a:rPr>
              <a:t>are investing heavily and making great progress in S&amp;T</a:t>
            </a:r>
          </a:p>
          <a:p>
            <a:pPr marL="800100" lvl="1" indent="-342900">
              <a:spcBef>
                <a:spcPts val="600"/>
              </a:spcBef>
              <a:spcAft>
                <a:spcPts val="600"/>
              </a:spcAft>
            </a:pPr>
            <a:r>
              <a:rPr lang="en-US" sz="2400" dirty="0">
                <a:latin typeface="Open Sans"/>
                <a:ea typeface="Open Sans"/>
                <a:cs typeface="Open Sans"/>
              </a:rPr>
              <a:t>Some foreign governments </a:t>
            </a:r>
            <a:r>
              <a:rPr lang="en-US" sz="2400" baseline="0" dirty="0"/>
              <a:t>are using </a:t>
            </a:r>
            <a:r>
              <a:rPr lang="en-US" sz="2400" b="1" baseline="0" dirty="0">
                <a:solidFill>
                  <a:srgbClr val="065093"/>
                </a:solidFill>
              </a:rPr>
              <a:t>illicit means to interfere </a:t>
            </a:r>
            <a:r>
              <a:rPr lang="en-US" sz="2400" baseline="0" dirty="0"/>
              <a:t>with U.S. research, steal ideas and technology, and coerce researchers</a:t>
            </a:r>
          </a:p>
          <a:p>
            <a:pPr marL="800100" lvl="1" indent="-342900">
              <a:spcBef>
                <a:spcPts val="600"/>
              </a:spcBef>
              <a:spcAft>
                <a:spcPts val="600"/>
              </a:spcAft>
            </a:pPr>
            <a:r>
              <a:rPr lang="en-US" sz="2400" b="1" dirty="0">
                <a:solidFill>
                  <a:srgbClr val="065093"/>
                </a:solidFill>
                <a:latin typeface="Open Sans"/>
                <a:ea typeface="Open Sans"/>
                <a:cs typeface="Open Sans"/>
              </a:rPr>
              <a:t>Risks</a:t>
            </a:r>
            <a:r>
              <a:rPr lang="en-US" sz="2400" dirty="0">
                <a:latin typeface="Open Sans"/>
                <a:ea typeface="Open Sans"/>
                <a:cs typeface="Open Sans"/>
              </a:rPr>
              <a:t> are far </a:t>
            </a:r>
            <a:r>
              <a:rPr lang="en-US" sz="2400" b="1" dirty="0">
                <a:solidFill>
                  <a:srgbClr val="065093"/>
                </a:solidFill>
                <a:latin typeface="Open Sans"/>
                <a:ea typeface="Open Sans"/>
                <a:cs typeface="Open Sans"/>
              </a:rPr>
              <a:t>greater</a:t>
            </a:r>
            <a:r>
              <a:rPr lang="en-US" sz="2400" dirty="0">
                <a:latin typeface="Open Sans"/>
                <a:ea typeface="Open Sans"/>
                <a:cs typeface="Open Sans"/>
              </a:rPr>
              <a:t>, more </a:t>
            </a:r>
            <a:r>
              <a:rPr lang="en-US" sz="2400" b="1" dirty="0">
                <a:solidFill>
                  <a:srgbClr val="065093"/>
                </a:solidFill>
                <a:latin typeface="Open Sans"/>
                <a:ea typeface="Open Sans"/>
                <a:cs typeface="Open Sans"/>
              </a:rPr>
              <a:t>diverse</a:t>
            </a:r>
            <a:r>
              <a:rPr lang="en-US" sz="2400" dirty="0">
                <a:latin typeface="Open Sans"/>
                <a:ea typeface="Open Sans"/>
                <a:cs typeface="Open Sans"/>
              </a:rPr>
              <a:t>, and constantly </a:t>
            </a:r>
            <a:r>
              <a:rPr lang="en-US" sz="2400" b="1" dirty="0">
                <a:solidFill>
                  <a:srgbClr val="065093"/>
                </a:solidFill>
                <a:latin typeface="Open Sans"/>
                <a:ea typeface="Open Sans"/>
                <a:cs typeface="Open Sans"/>
              </a:rPr>
              <a:t>evolving</a:t>
            </a:r>
          </a:p>
          <a:p>
            <a:pPr marL="800100" lvl="1" indent="-342900">
              <a:spcBef>
                <a:spcPts val="600"/>
              </a:spcBef>
              <a:spcAft>
                <a:spcPts val="600"/>
              </a:spcAft>
            </a:pPr>
            <a:r>
              <a:rPr lang="en-US" sz="2400" dirty="0">
                <a:latin typeface="Open Sans"/>
                <a:ea typeface="Open Sans"/>
                <a:cs typeface="Open Sans"/>
              </a:rPr>
              <a:t>The historically </a:t>
            </a:r>
            <a:r>
              <a:rPr lang="en-US" sz="2400" b="1" dirty="0">
                <a:solidFill>
                  <a:srgbClr val="065093"/>
                </a:solidFill>
                <a:latin typeface="Open Sans"/>
                <a:ea typeface="Open Sans"/>
                <a:cs typeface="Open Sans"/>
              </a:rPr>
              <a:t>open and collaborative </a:t>
            </a:r>
            <a:r>
              <a:rPr lang="en-US" sz="2400" dirty="0">
                <a:latin typeface="Open Sans"/>
                <a:ea typeface="Open Sans"/>
                <a:cs typeface="Open Sans"/>
              </a:rPr>
              <a:t>international research environment is being </a:t>
            </a:r>
            <a:r>
              <a:rPr lang="en-US" sz="2400" b="1" dirty="0">
                <a:solidFill>
                  <a:srgbClr val="065093"/>
                </a:solidFill>
                <a:latin typeface="Open Sans"/>
                <a:ea typeface="Open Sans"/>
                <a:cs typeface="Open Sans"/>
              </a:rPr>
              <a:t>exploited to America’s disadvantage</a:t>
            </a:r>
          </a:p>
          <a:p>
            <a:pPr>
              <a:spcBef>
                <a:spcPts val="600"/>
              </a:spcBef>
              <a:spcAft>
                <a:spcPts val="600"/>
              </a:spcAft>
            </a:pPr>
            <a:endParaRPr lang="en-US" sz="2800" dirty="0"/>
          </a:p>
        </p:txBody>
      </p:sp>
      <p:sp>
        <p:nvSpPr>
          <p:cNvPr id="4" name="Slide Number Placeholder 3">
            <a:extLst>
              <a:ext uri="{FF2B5EF4-FFF2-40B4-BE49-F238E27FC236}">
                <a16:creationId xmlns:a16="http://schemas.microsoft.com/office/drawing/2014/main" id="{5A064F88-B03F-695E-9CF8-899C4ECCA8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0E8EA-57F6-764C-8914-AEEABF058192}" type="slidenum">
              <a:rPr kumimoji="0" lang="en-US" sz="1200"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4776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BC0A-DC7C-76AF-603B-63F44CCDD6C6}"/>
              </a:ext>
            </a:extLst>
          </p:cNvPr>
          <p:cNvSpPr>
            <a:spLocks noGrp="1"/>
          </p:cNvSpPr>
          <p:nvPr>
            <p:ph type="title"/>
          </p:nvPr>
        </p:nvSpPr>
        <p:spPr>
          <a:xfrm>
            <a:off x="457200" y="467359"/>
            <a:ext cx="11277600" cy="873169"/>
          </a:xfrm>
        </p:spPr>
        <p:txBody>
          <a:bodyPr>
            <a:normAutofit/>
          </a:bodyPr>
          <a:lstStyle/>
          <a:p>
            <a:r>
              <a:rPr lang="en-US" dirty="0">
                <a:latin typeface="Open Sans"/>
                <a:ea typeface="Open Sans"/>
                <a:cs typeface="Open Sans"/>
              </a:rPr>
              <a:t>Challenges Faced by </a:t>
            </a:r>
            <a:r>
              <a:rPr lang="en-US" b="1" dirty="0">
                <a:latin typeface="Open Sans"/>
                <a:ea typeface="Open Sans"/>
                <a:cs typeface="Open Sans"/>
              </a:rPr>
              <a:t>Researchers &amp; Institutions</a:t>
            </a:r>
            <a:endParaRPr lang="en-US" dirty="0">
              <a:latin typeface="Open Sans"/>
              <a:ea typeface="Open Sans"/>
              <a:cs typeface="Open Sans"/>
            </a:endParaRPr>
          </a:p>
        </p:txBody>
      </p:sp>
      <p:sp>
        <p:nvSpPr>
          <p:cNvPr id="3" name="Content Placeholder 2">
            <a:extLst>
              <a:ext uri="{FF2B5EF4-FFF2-40B4-BE49-F238E27FC236}">
                <a16:creationId xmlns:a16="http://schemas.microsoft.com/office/drawing/2014/main" id="{98196C9B-FF28-1F33-E70A-E9F057329DB5}"/>
              </a:ext>
            </a:extLst>
          </p:cNvPr>
          <p:cNvSpPr>
            <a:spLocks noGrp="1"/>
          </p:cNvSpPr>
          <p:nvPr>
            <p:ph idx="1"/>
          </p:nvPr>
        </p:nvSpPr>
        <p:spPr>
          <a:xfrm>
            <a:off x="208655" y="1285384"/>
            <a:ext cx="11983345" cy="5070965"/>
          </a:xfrm>
        </p:spPr>
        <p:txBody>
          <a:bodyPr vert="horz" lIns="91440" tIns="45720" rIns="91440" bIns="45720" rtlCol="0" anchor="t">
            <a:normAutofit/>
          </a:bodyPr>
          <a:lstStyle/>
          <a:p>
            <a:pPr marL="342900" indent="-342900">
              <a:spcBef>
                <a:spcPts val="600"/>
              </a:spcBef>
              <a:spcAft>
                <a:spcPts val="600"/>
              </a:spcAft>
            </a:pPr>
            <a:r>
              <a:rPr lang="en-US" sz="2800" dirty="0">
                <a:latin typeface="Open Sans"/>
                <a:ea typeface="Open Sans"/>
                <a:cs typeface="Open Sans"/>
              </a:rPr>
              <a:t>Today’s complex geopolitical environment has created </a:t>
            </a:r>
            <a:r>
              <a:rPr lang="en-US" sz="2800" b="1" dirty="0">
                <a:solidFill>
                  <a:srgbClr val="065093"/>
                </a:solidFill>
                <a:latin typeface="Open Sans"/>
                <a:ea typeface="Open Sans"/>
                <a:cs typeface="Open Sans"/>
              </a:rPr>
              <a:t>entirely new challenges for America’s researchers</a:t>
            </a:r>
          </a:p>
          <a:p>
            <a:pPr marL="800100" lvl="1" indent="-342900">
              <a:spcBef>
                <a:spcPts val="600"/>
              </a:spcBef>
              <a:spcAft>
                <a:spcPts val="600"/>
              </a:spcAft>
            </a:pPr>
            <a:r>
              <a:rPr lang="en-US" sz="2400" dirty="0">
                <a:latin typeface="Open Sans"/>
                <a:ea typeface="Open Sans"/>
                <a:cs typeface="Open Sans"/>
              </a:rPr>
              <a:t>Should I collaborate with </a:t>
            </a:r>
            <a:r>
              <a:rPr lang="en-US" sz="2400" dirty="0">
                <a:solidFill>
                  <a:schemeClr val="tx1"/>
                </a:solidFill>
                <a:latin typeface="Open Sans"/>
                <a:ea typeface="Open Sans"/>
                <a:cs typeface="Open Sans"/>
              </a:rPr>
              <a:t>individuals from this </a:t>
            </a:r>
            <a:r>
              <a:rPr lang="en-US" sz="2400" b="1" dirty="0">
                <a:solidFill>
                  <a:srgbClr val="065093"/>
                </a:solidFill>
                <a:latin typeface="Open Sans"/>
                <a:ea typeface="Open Sans"/>
                <a:cs typeface="Open Sans"/>
              </a:rPr>
              <a:t>foreign entity</a:t>
            </a:r>
            <a:r>
              <a:rPr lang="en-US" sz="2400" dirty="0">
                <a:latin typeface="Open Sans"/>
                <a:ea typeface="Open Sans"/>
                <a:cs typeface="Open Sans"/>
              </a:rPr>
              <a:t>?</a:t>
            </a:r>
          </a:p>
          <a:p>
            <a:pPr marL="800100" lvl="1" indent="-342900">
              <a:spcBef>
                <a:spcPts val="600"/>
              </a:spcBef>
              <a:spcAft>
                <a:spcPts val="600"/>
              </a:spcAft>
            </a:pPr>
            <a:r>
              <a:rPr lang="en-US" sz="2400" dirty="0">
                <a:latin typeface="Open Sans"/>
                <a:ea typeface="Open Sans"/>
                <a:cs typeface="Open Sans"/>
              </a:rPr>
              <a:t>Does THIS collaborating </a:t>
            </a:r>
            <a:r>
              <a:rPr lang="en-US" sz="2400" b="1" dirty="0">
                <a:solidFill>
                  <a:srgbClr val="065093"/>
                </a:solidFill>
                <a:latin typeface="Open Sans"/>
                <a:ea typeface="Open Sans"/>
                <a:cs typeface="Open Sans"/>
              </a:rPr>
              <a:t>foreign university </a:t>
            </a:r>
            <a:r>
              <a:rPr lang="en-US" sz="2400" dirty="0">
                <a:latin typeface="Open Sans"/>
                <a:ea typeface="Open Sans"/>
                <a:cs typeface="Open Sans"/>
              </a:rPr>
              <a:t>have problematic ties to a military?</a:t>
            </a:r>
          </a:p>
          <a:p>
            <a:pPr marL="800100" lvl="1" indent="-342900">
              <a:spcBef>
                <a:spcPts val="600"/>
              </a:spcBef>
              <a:spcAft>
                <a:spcPts val="600"/>
              </a:spcAft>
            </a:pPr>
            <a:r>
              <a:rPr lang="en-US" sz="2400" dirty="0">
                <a:latin typeface="Open Sans"/>
                <a:ea typeface="Open Sans"/>
                <a:cs typeface="Open Sans"/>
              </a:rPr>
              <a:t>Is it OK to be funded by THIS </a:t>
            </a:r>
            <a:r>
              <a:rPr lang="en-US" sz="2400" b="1" dirty="0">
                <a:solidFill>
                  <a:srgbClr val="065093"/>
                </a:solidFill>
                <a:latin typeface="Open Sans"/>
                <a:ea typeface="Open Sans"/>
                <a:cs typeface="Open Sans"/>
              </a:rPr>
              <a:t>foreign government</a:t>
            </a:r>
            <a:r>
              <a:rPr lang="en-US" sz="2400" dirty="0">
                <a:latin typeface="Open Sans"/>
                <a:ea typeface="Open Sans"/>
                <a:cs typeface="Open Sans"/>
              </a:rPr>
              <a:t>?</a:t>
            </a:r>
          </a:p>
          <a:p>
            <a:pPr marL="800100" lvl="1" indent="-342900">
              <a:spcBef>
                <a:spcPts val="600"/>
              </a:spcBef>
              <a:spcAft>
                <a:spcPts val="600"/>
              </a:spcAft>
            </a:pPr>
            <a:r>
              <a:rPr lang="en-US" sz="2400" dirty="0">
                <a:latin typeface="Open Sans"/>
                <a:ea typeface="Open Sans"/>
                <a:cs typeface="Open Sans"/>
              </a:rPr>
              <a:t>Does partnering with THIS </a:t>
            </a:r>
            <a:r>
              <a:rPr lang="en-US" sz="2400" b="1" dirty="0">
                <a:solidFill>
                  <a:srgbClr val="065093"/>
                </a:solidFill>
                <a:latin typeface="Open Sans"/>
                <a:ea typeface="Open Sans"/>
                <a:cs typeface="Open Sans"/>
              </a:rPr>
              <a:t>foreign company </a:t>
            </a:r>
            <a:r>
              <a:rPr lang="en-US" sz="2400" dirty="0">
                <a:latin typeface="Open Sans"/>
                <a:ea typeface="Open Sans"/>
                <a:cs typeface="Open Sans"/>
              </a:rPr>
              <a:t>pose a threat to my research?</a:t>
            </a:r>
          </a:p>
          <a:p>
            <a:pPr marL="800100" lvl="1" indent="-342900">
              <a:spcBef>
                <a:spcPts val="600"/>
              </a:spcBef>
              <a:spcAft>
                <a:spcPts val="600"/>
              </a:spcAft>
            </a:pPr>
            <a:r>
              <a:rPr lang="en-US" sz="2400" dirty="0">
                <a:latin typeface="Open Sans"/>
                <a:ea typeface="Open Sans"/>
                <a:cs typeface="Open Sans"/>
              </a:rPr>
              <a:t>Can I have a dual appointment with THIS </a:t>
            </a:r>
            <a:r>
              <a:rPr lang="en-US" sz="2400" b="1" dirty="0">
                <a:solidFill>
                  <a:srgbClr val="065093"/>
                </a:solidFill>
                <a:latin typeface="Open Sans"/>
                <a:ea typeface="Open Sans"/>
                <a:cs typeface="Open Sans"/>
              </a:rPr>
              <a:t>foreign institution</a:t>
            </a:r>
            <a:r>
              <a:rPr lang="en-US" sz="2400" dirty="0">
                <a:latin typeface="Open Sans"/>
                <a:ea typeface="Open Sans"/>
                <a:cs typeface="Open Sans"/>
              </a:rPr>
              <a:t>?</a:t>
            </a:r>
          </a:p>
          <a:p>
            <a:pPr marL="800100" lvl="1" indent="-342900">
              <a:spcBef>
                <a:spcPts val="600"/>
              </a:spcBef>
              <a:spcAft>
                <a:spcPts val="600"/>
              </a:spcAft>
            </a:pPr>
            <a:r>
              <a:rPr lang="en-US" sz="2400" dirty="0">
                <a:latin typeface="Open Sans"/>
                <a:ea typeface="Open Sans"/>
                <a:cs typeface="Open Sans"/>
              </a:rPr>
              <a:t>Can I talk OPENLY about my research at an </a:t>
            </a:r>
            <a:r>
              <a:rPr lang="en-US" sz="2400" b="1" dirty="0">
                <a:solidFill>
                  <a:srgbClr val="065093"/>
                </a:solidFill>
                <a:latin typeface="Open Sans"/>
                <a:ea typeface="Open Sans"/>
                <a:cs typeface="Open Sans"/>
              </a:rPr>
              <a:t>international conference</a:t>
            </a:r>
            <a:r>
              <a:rPr lang="en-US" sz="2400" dirty="0">
                <a:latin typeface="Open Sans"/>
                <a:ea typeface="Open Sans"/>
                <a:cs typeface="Open Sans"/>
              </a:rPr>
              <a:t>?</a:t>
            </a:r>
          </a:p>
          <a:p>
            <a:pPr marL="800100" lvl="1" indent="-342900">
              <a:spcBef>
                <a:spcPts val="600"/>
              </a:spcBef>
              <a:spcAft>
                <a:spcPts val="600"/>
              </a:spcAft>
            </a:pPr>
            <a:r>
              <a:rPr lang="en-US" sz="2400" dirty="0">
                <a:latin typeface="Open Sans"/>
                <a:ea typeface="Open Sans"/>
                <a:cs typeface="Open Sans"/>
              </a:rPr>
              <a:t>Can my graduate student accept a scholarship from THIS </a:t>
            </a:r>
            <a:r>
              <a:rPr lang="en-US" sz="2400" b="1" dirty="0">
                <a:solidFill>
                  <a:srgbClr val="065093"/>
                </a:solidFill>
                <a:latin typeface="Open Sans"/>
                <a:ea typeface="Open Sans"/>
                <a:cs typeface="Open Sans"/>
              </a:rPr>
              <a:t>foreign organization</a:t>
            </a:r>
            <a:r>
              <a:rPr lang="en-US" sz="2400" dirty="0">
                <a:latin typeface="Open Sans"/>
                <a:ea typeface="Open Sans"/>
                <a:cs typeface="Open Sans"/>
              </a:rPr>
              <a:t>?</a:t>
            </a:r>
          </a:p>
          <a:p>
            <a:pPr marL="800100" lvl="1" indent="-342900">
              <a:spcBef>
                <a:spcPts val="600"/>
              </a:spcBef>
              <a:spcAft>
                <a:spcPts val="600"/>
              </a:spcAft>
            </a:pPr>
            <a:endParaRPr lang="en-US" sz="2400" dirty="0">
              <a:latin typeface="Open Sans"/>
              <a:ea typeface="Open Sans"/>
              <a:cs typeface="Open Sans"/>
            </a:endParaRPr>
          </a:p>
          <a:p>
            <a:pPr marL="800100" lvl="1" indent="-342900">
              <a:spcBef>
                <a:spcPts val="600"/>
              </a:spcBef>
              <a:spcAft>
                <a:spcPts val="600"/>
              </a:spcAft>
            </a:pPr>
            <a:endParaRPr lang="en-US" sz="2400" dirty="0">
              <a:latin typeface="Open Sans"/>
              <a:ea typeface="Open Sans"/>
              <a:cs typeface="Open Sans"/>
            </a:endParaRPr>
          </a:p>
          <a:p>
            <a:pPr marL="800100" lvl="1" indent="-342900">
              <a:spcBef>
                <a:spcPts val="600"/>
              </a:spcBef>
              <a:spcAft>
                <a:spcPts val="600"/>
              </a:spcAft>
            </a:pPr>
            <a:endParaRPr lang="en-US" sz="2400" b="1" dirty="0">
              <a:latin typeface="Open Sans"/>
              <a:ea typeface="Open Sans"/>
              <a:cs typeface="Open Sans"/>
            </a:endParaRPr>
          </a:p>
          <a:p>
            <a:pPr>
              <a:spcBef>
                <a:spcPts val="600"/>
              </a:spcBef>
              <a:spcAft>
                <a:spcPts val="600"/>
              </a:spcAft>
            </a:pPr>
            <a:endParaRPr lang="en-US" sz="2800" dirty="0"/>
          </a:p>
        </p:txBody>
      </p:sp>
      <p:sp>
        <p:nvSpPr>
          <p:cNvPr id="4" name="Slide Number Placeholder 3">
            <a:extLst>
              <a:ext uri="{FF2B5EF4-FFF2-40B4-BE49-F238E27FC236}">
                <a16:creationId xmlns:a16="http://schemas.microsoft.com/office/drawing/2014/main" id="{5A064F88-B03F-695E-9CF8-899C4ECCA8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0E8EA-57F6-764C-8914-AEEABF058192}" type="slidenum">
              <a:rPr kumimoji="0" lang="en-US" sz="1200" b="0" i="0" u="none" strike="noStrike" kern="1200" cap="none" spc="0" normalizeH="0" baseline="0" noProof="0" smtClean="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9145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Slide1Footer" descr="  ">
            <a:extLst>
              <a:ext uri="{FF2B5EF4-FFF2-40B4-BE49-F238E27FC236}">
                <a16:creationId xmlns:a16="http://schemas.microsoft.com/office/drawing/2014/main" id="{A5D86C24-5690-8440-9357-DD7BE19F67B9}"/>
              </a:ext>
            </a:extLst>
          </p:cNvPr>
          <p:cNvSpPr txBox="1"/>
          <p:nvPr/>
        </p:nvSpPr>
        <p:spPr>
          <a:xfrm>
            <a:off x="0" y="6537960"/>
            <a:ext cx="242374" cy="223138"/>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0" i="0" u="none" strike="noStrike" kern="1200" cap="none" spc="0" normalizeH="0" baseline="0" noProof="0">
                <a:ln>
                  <a:noFill/>
                </a:ln>
                <a:solidFill>
                  <a:srgbClr val="000000"/>
                </a:solidFill>
                <a:effectLst/>
                <a:uLnTx/>
                <a:uFillTx/>
                <a:latin typeface="Microsoft Sans Serif" panose="020B0604020202020204" pitchFamily="34" charset="0"/>
                <a:ea typeface="+mn-ea"/>
                <a:cs typeface="+mn-cs"/>
              </a:rPr>
              <a:t>  </a:t>
            </a:r>
          </a:p>
        </p:txBody>
      </p:sp>
      <p:sp>
        <p:nvSpPr>
          <p:cNvPr id="30" name="hcSlide1Header">
            <a:extLst>
              <a:ext uri="{FF2B5EF4-FFF2-40B4-BE49-F238E27FC236}">
                <a16:creationId xmlns:a16="http://schemas.microsoft.com/office/drawing/2014/main" id="{5620A040-C255-12D9-60B8-9D7E2093B648}"/>
              </a:ext>
            </a:extLst>
          </p:cNvPr>
          <p:cNvSpPr txBox="1"/>
          <p:nvPr/>
        </p:nvSpPr>
        <p:spPr>
          <a:xfrm>
            <a:off x="8293462" y="84474"/>
            <a:ext cx="184731" cy="369332"/>
          </a:xfrm>
          <a:prstGeom prst="rect">
            <a:avLst/>
          </a:prstGeom>
          <a:noFill/>
        </p:spPr>
        <p:txBody>
          <a:bodyPr vert="horz"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descr="A graphic showing three interlocking circles for Rigor &amp; Reproducibility, Responsible Conduct of Research, and Research Ethics nested inside a circle for research integrity with an outer circle (Research Security) around the whole model. Values are at the center of the diagram and are presented in a contrasting color to bring attention to them.">
            <a:extLst>
              <a:ext uri="{FF2B5EF4-FFF2-40B4-BE49-F238E27FC236}">
                <a16:creationId xmlns:a16="http://schemas.microsoft.com/office/drawing/2014/main" id="{A8A4B45C-2869-2DCE-F7D2-F9B23967ABE3}"/>
              </a:ext>
            </a:extLst>
          </p:cNvPr>
          <p:cNvGrpSpPr/>
          <p:nvPr/>
        </p:nvGrpSpPr>
        <p:grpSpPr>
          <a:xfrm>
            <a:off x="5196318" y="258139"/>
            <a:ext cx="6344196" cy="6344196"/>
            <a:chOff x="5196318" y="258139"/>
            <a:chExt cx="6344196" cy="6344196"/>
          </a:xfrm>
        </p:grpSpPr>
        <p:sp>
          <p:nvSpPr>
            <p:cNvPr id="13" name="Oval 12">
              <a:extLst>
                <a:ext uri="{FF2B5EF4-FFF2-40B4-BE49-F238E27FC236}">
                  <a16:creationId xmlns:a16="http://schemas.microsoft.com/office/drawing/2014/main" id="{1E154429-331C-B446-1152-D82D5A092B95}"/>
                </a:ext>
              </a:extLst>
            </p:cNvPr>
            <p:cNvSpPr/>
            <p:nvPr/>
          </p:nvSpPr>
          <p:spPr>
            <a:xfrm>
              <a:off x="5196318" y="258139"/>
              <a:ext cx="6344196" cy="6344196"/>
            </a:xfrm>
            <a:prstGeom prst="ellipse">
              <a:avLst/>
            </a:prstGeom>
            <a:solidFill>
              <a:srgbClr val="002554"/>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515D78AD-36B9-0EB8-A8AE-E25D0F124A3E}"/>
                </a:ext>
              </a:extLst>
            </p:cNvPr>
            <p:cNvSpPr/>
            <p:nvPr/>
          </p:nvSpPr>
          <p:spPr>
            <a:xfrm>
              <a:off x="5816436" y="891093"/>
              <a:ext cx="5064173" cy="5064173"/>
            </a:xfrm>
            <a:prstGeom prst="ellipse">
              <a:avLst/>
            </a:prstGeom>
            <a:gradFill>
              <a:gsLst>
                <a:gs pos="32000">
                  <a:srgbClr val="DBF3F8"/>
                </a:gs>
                <a:gs pos="90000">
                  <a:srgbClr val="335075"/>
                </a:gs>
              </a:gsLst>
              <a:path path="circle">
                <a:fillToRect l="50000" t="50000" r="50000" b="50000"/>
              </a:path>
            </a:gradFill>
            <a:ln>
              <a:noFill/>
            </a:ln>
            <a:effectLst>
              <a:outerShdw blurRad="63500" sx="101000" sy="101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BF3F8"/>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AAEB467-3AE9-B75E-7B92-491FCA62EAC9}"/>
                </a:ext>
              </a:extLst>
            </p:cNvPr>
            <p:cNvSpPr/>
            <p:nvPr/>
          </p:nvSpPr>
          <p:spPr>
            <a:xfrm>
              <a:off x="7234352" y="2419360"/>
              <a:ext cx="1999234" cy="1856604"/>
            </a:xfrm>
            <a:prstGeom prst="ellipse">
              <a:avLst/>
            </a:prstGeom>
            <a:gradFill flip="none" rotWithShape="1">
              <a:gsLst>
                <a:gs pos="22000">
                  <a:schemeClr val="accent4">
                    <a:lumMod val="89000"/>
                  </a:schemeClr>
                </a:gs>
                <a:gs pos="41000">
                  <a:schemeClr val="accent4">
                    <a:lumMod val="75000"/>
                  </a:schemeClr>
                </a:gs>
                <a:gs pos="66000">
                  <a:srgbClr val="7657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719BD27D-DF7A-FEC5-17B7-D6CA85B840C3}"/>
                </a:ext>
              </a:extLst>
            </p:cNvPr>
            <p:cNvSpPr/>
            <p:nvPr/>
          </p:nvSpPr>
          <p:spPr>
            <a:xfrm>
              <a:off x="6873388" y="1176643"/>
              <a:ext cx="2910178" cy="2623778"/>
            </a:xfrm>
            <a:custGeom>
              <a:avLst/>
              <a:gdLst>
                <a:gd name="connsiteX0" fmla="*/ 1461053 w 2922106"/>
                <a:gd name="connsiteY0" fmla="*/ 0 h 2634532"/>
                <a:gd name="connsiteX1" fmla="*/ 2922106 w 2922106"/>
                <a:gd name="connsiteY1" fmla="*/ 1461053 h 2634532"/>
                <a:gd name="connsiteX2" fmla="*/ 2918958 w 2922106"/>
                <a:gd name="connsiteY2" fmla="*/ 1523401 h 2634532"/>
                <a:gd name="connsiteX3" fmla="*/ 2894232 w 2922106"/>
                <a:gd name="connsiteY3" fmla="*/ 1504911 h 2634532"/>
                <a:gd name="connsiteX4" fmla="*/ 2067340 w 2922106"/>
                <a:gd name="connsiteY4" fmla="*/ 1252331 h 2634532"/>
                <a:gd name="connsiteX5" fmla="*/ 596033 w 2922106"/>
                <a:gd name="connsiteY5" fmla="*/ 2580061 h 2634532"/>
                <a:gd name="connsiteX6" fmla="*/ 593282 w 2922106"/>
                <a:gd name="connsiteY6" fmla="*/ 2634532 h 2634532"/>
                <a:gd name="connsiteX7" fmla="*/ 531688 w 2922106"/>
                <a:gd name="connsiteY7" fmla="*/ 2588473 h 2634532"/>
                <a:gd name="connsiteX8" fmla="*/ 0 w 2922106"/>
                <a:gd name="connsiteY8" fmla="*/ 1461053 h 2634532"/>
                <a:gd name="connsiteX9" fmla="*/ 1461053 w 2922106"/>
                <a:gd name="connsiteY9" fmla="*/ 0 h 26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2106" h="2634532">
                  <a:moveTo>
                    <a:pt x="1461053" y="0"/>
                  </a:moveTo>
                  <a:cubicBezTo>
                    <a:pt x="2267970" y="0"/>
                    <a:pt x="2922106" y="654136"/>
                    <a:pt x="2922106" y="1461053"/>
                  </a:cubicBezTo>
                  <a:lnTo>
                    <a:pt x="2918958" y="1523401"/>
                  </a:lnTo>
                  <a:lnTo>
                    <a:pt x="2894232" y="1504911"/>
                  </a:lnTo>
                  <a:cubicBezTo>
                    <a:pt x="2658191" y="1345445"/>
                    <a:pt x="2373640" y="1252331"/>
                    <a:pt x="2067340" y="1252331"/>
                  </a:cubicBezTo>
                  <a:cubicBezTo>
                    <a:pt x="1301592" y="1252331"/>
                    <a:pt x="671769" y="1834295"/>
                    <a:pt x="596033" y="2580061"/>
                  </a:cubicBezTo>
                  <a:lnTo>
                    <a:pt x="593282" y="2634532"/>
                  </a:lnTo>
                  <a:lnTo>
                    <a:pt x="531688" y="2588473"/>
                  </a:lnTo>
                  <a:cubicBezTo>
                    <a:pt x="206973" y="2320494"/>
                    <a:pt x="0" y="1914944"/>
                    <a:pt x="0" y="1461053"/>
                  </a:cubicBezTo>
                  <a:cubicBezTo>
                    <a:pt x="0" y="654136"/>
                    <a:pt x="654136" y="0"/>
                    <a:pt x="1461053" y="0"/>
                  </a:cubicBezTo>
                  <a:close/>
                </a:path>
              </a:pathLst>
            </a:custGeom>
            <a:gradFill flip="none" rotWithShape="1">
              <a:gsLst>
                <a:gs pos="30000">
                  <a:srgbClr val="335075"/>
                </a:gs>
                <a:gs pos="75000">
                  <a:srgbClr val="00255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2289D87B-2A3B-8343-5B42-548D0ABC9868}"/>
                </a:ext>
              </a:extLst>
            </p:cNvPr>
            <p:cNvSpPr/>
            <p:nvPr/>
          </p:nvSpPr>
          <p:spPr>
            <a:xfrm rot="7122385">
              <a:off x="7626235" y="2620533"/>
              <a:ext cx="2891100" cy="2606577"/>
            </a:xfrm>
            <a:custGeom>
              <a:avLst/>
              <a:gdLst>
                <a:gd name="connsiteX0" fmla="*/ 1461053 w 2922106"/>
                <a:gd name="connsiteY0" fmla="*/ 0 h 2634532"/>
                <a:gd name="connsiteX1" fmla="*/ 2922106 w 2922106"/>
                <a:gd name="connsiteY1" fmla="*/ 1461053 h 2634532"/>
                <a:gd name="connsiteX2" fmla="*/ 2918958 w 2922106"/>
                <a:gd name="connsiteY2" fmla="*/ 1523401 h 2634532"/>
                <a:gd name="connsiteX3" fmla="*/ 2894232 w 2922106"/>
                <a:gd name="connsiteY3" fmla="*/ 1504911 h 2634532"/>
                <a:gd name="connsiteX4" fmla="*/ 2067340 w 2922106"/>
                <a:gd name="connsiteY4" fmla="*/ 1252331 h 2634532"/>
                <a:gd name="connsiteX5" fmla="*/ 596033 w 2922106"/>
                <a:gd name="connsiteY5" fmla="*/ 2580061 h 2634532"/>
                <a:gd name="connsiteX6" fmla="*/ 593282 w 2922106"/>
                <a:gd name="connsiteY6" fmla="*/ 2634532 h 2634532"/>
                <a:gd name="connsiteX7" fmla="*/ 531688 w 2922106"/>
                <a:gd name="connsiteY7" fmla="*/ 2588473 h 2634532"/>
                <a:gd name="connsiteX8" fmla="*/ 0 w 2922106"/>
                <a:gd name="connsiteY8" fmla="*/ 1461053 h 2634532"/>
                <a:gd name="connsiteX9" fmla="*/ 1461053 w 2922106"/>
                <a:gd name="connsiteY9" fmla="*/ 0 h 26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2106" h="2634532">
                  <a:moveTo>
                    <a:pt x="1461053" y="0"/>
                  </a:moveTo>
                  <a:cubicBezTo>
                    <a:pt x="2267970" y="0"/>
                    <a:pt x="2922106" y="654136"/>
                    <a:pt x="2922106" y="1461053"/>
                  </a:cubicBezTo>
                  <a:lnTo>
                    <a:pt x="2918958" y="1523401"/>
                  </a:lnTo>
                  <a:lnTo>
                    <a:pt x="2894232" y="1504911"/>
                  </a:lnTo>
                  <a:cubicBezTo>
                    <a:pt x="2658191" y="1345445"/>
                    <a:pt x="2373640" y="1252331"/>
                    <a:pt x="2067340" y="1252331"/>
                  </a:cubicBezTo>
                  <a:cubicBezTo>
                    <a:pt x="1301592" y="1252331"/>
                    <a:pt x="671769" y="1834295"/>
                    <a:pt x="596033" y="2580061"/>
                  </a:cubicBezTo>
                  <a:lnTo>
                    <a:pt x="593282" y="2634532"/>
                  </a:lnTo>
                  <a:lnTo>
                    <a:pt x="531688" y="2588473"/>
                  </a:lnTo>
                  <a:cubicBezTo>
                    <a:pt x="206973" y="2320494"/>
                    <a:pt x="0" y="1914944"/>
                    <a:pt x="0" y="1461053"/>
                  </a:cubicBezTo>
                  <a:cubicBezTo>
                    <a:pt x="0" y="654136"/>
                    <a:pt x="654136" y="0"/>
                    <a:pt x="1461053" y="0"/>
                  </a:cubicBezTo>
                  <a:close/>
                </a:path>
              </a:pathLst>
            </a:custGeom>
            <a:gradFill flip="none" rotWithShape="1">
              <a:gsLst>
                <a:gs pos="100000">
                  <a:srgbClr val="99A7BA"/>
                </a:gs>
                <a:gs pos="71000">
                  <a:srgbClr val="335075"/>
                </a:gs>
                <a:gs pos="35000">
                  <a:srgbClr val="002554"/>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4B980814-A7CB-E924-CF8E-CE15B2B763E1}"/>
                </a:ext>
              </a:extLst>
            </p:cNvPr>
            <p:cNvSpPr/>
            <p:nvPr/>
          </p:nvSpPr>
          <p:spPr>
            <a:xfrm rot="13795366">
              <a:off x="6285335" y="2733382"/>
              <a:ext cx="2681358" cy="2417477"/>
            </a:xfrm>
            <a:custGeom>
              <a:avLst/>
              <a:gdLst>
                <a:gd name="connsiteX0" fmla="*/ 1461053 w 2922106"/>
                <a:gd name="connsiteY0" fmla="*/ 0 h 2634532"/>
                <a:gd name="connsiteX1" fmla="*/ 2922106 w 2922106"/>
                <a:gd name="connsiteY1" fmla="*/ 1461053 h 2634532"/>
                <a:gd name="connsiteX2" fmla="*/ 2918958 w 2922106"/>
                <a:gd name="connsiteY2" fmla="*/ 1523401 h 2634532"/>
                <a:gd name="connsiteX3" fmla="*/ 2894232 w 2922106"/>
                <a:gd name="connsiteY3" fmla="*/ 1504911 h 2634532"/>
                <a:gd name="connsiteX4" fmla="*/ 2067340 w 2922106"/>
                <a:gd name="connsiteY4" fmla="*/ 1252331 h 2634532"/>
                <a:gd name="connsiteX5" fmla="*/ 596033 w 2922106"/>
                <a:gd name="connsiteY5" fmla="*/ 2580061 h 2634532"/>
                <a:gd name="connsiteX6" fmla="*/ 593282 w 2922106"/>
                <a:gd name="connsiteY6" fmla="*/ 2634532 h 2634532"/>
                <a:gd name="connsiteX7" fmla="*/ 531688 w 2922106"/>
                <a:gd name="connsiteY7" fmla="*/ 2588473 h 2634532"/>
                <a:gd name="connsiteX8" fmla="*/ 0 w 2922106"/>
                <a:gd name="connsiteY8" fmla="*/ 1461053 h 2634532"/>
                <a:gd name="connsiteX9" fmla="*/ 1461053 w 2922106"/>
                <a:gd name="connsiteY9" fmla="*/ 0 h 26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2106" h="2634532">
                  <a:moveTo>
                    <a:pt x="1461053" y="0"/>
                  </a:moveTo>
                  <a:cubicBezTo>
                    <a:pt x="2267970" y="0"/>
                    <a:pt x="2922106" y="654136"/>
                    <a:pt x="2922106" y="1461053"/>
                  </a:cubicBezTo>
                  <a:lnTo>
                    <a:pt x="2918958" y="1523401"/>
                  </a:lnTo>
                  <a:lnTo>
                    <a:pt x="2894232" y="1504911"/>
                  </a:lnTo>
                  <a:cubicBezTo>
                    <a:pt x="2658191" y="1345445"/>
                    <a:pt x="2373640" y="1252331"/>
                    <a:pt x="2067340" y="1252331"/>
                  </a:cubicBezTo>
                  <a:cubicBezTo>
                    <a:pt x="1301592" y="1252331"/>
                    <a:pt x="671769" y="1834295"/>
                    <a:pt x="596033" y="2580061"/>
                  </a:cubicBezTo>
                  <a:lnTo>
                    <a:pt x="593282" y="2634532"/>
                  </a:lnTo>
                  <a:lnTo>
                    <a:pt x="531688" y="2588473"/>
                  </a:lnTo>
                  <a:cubicBezTo>
                    <a:pt x="206973" y="2320494"/>
                    <a:pt x="0" y="1914944"/>
                    <a:pt x="0" y="1461053"/>
                  </a:cubicBezTo>
                  <a:cubicBezTo>
                    <a:pt x="0" y="654136"/>
                    <a:pt x="654136" y="0"/>
                    <a:pt x="1461053" y="0"/>
                  </a:cubicBezTo>
                  <a:close/>
                </a:path>
              </a:pathLst>
            </a:custGeom>
            <a:gradFill flip="none" rotWithShape="1">
              <a:gsLst>
                <a:gs pos="6000">
                  <a:srgbClr val="99A7BA"/>
                </a:gs>
                <a:gs pos="62000">
                  <a:srgbClr val="002554"/>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E656BE8-7761-8C4C-A36C-D721AB814894}"/>
                </a:ext>
              </a:extLst>
            </p:cNvPr>
            <p:cNvSpPr txBox="1"/>
            <p:nvPr/>
          </p:nvSpPr>
          <p:spPr>
            <a:xfrm>
              <a:off x="7349519" y="1652185"/>
              <a:ext cx="1839937" cy="584775"/>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Rigor &amp; Reproducibility</a:t>
              </a:r>
            </a:p>
          </p:txBody>
        </p:sp>
        <p:sp>
          <p:nvSpPr>
            <p:cNvPr id="19" name="TextBox 18">
              <a:extLst>
                <a:ext uri="{FF2B5EF4-FFF2-40B4-BE49-F238E27FC236}">
                  <a16:creationId xmlns:a16="http://schemas.microsoft.com/office/drawing/2014/main" id="{5274BA55-25CB-143B-AB9B-2866A6EE806A}"/>
                </a:ext>
              </a:extLst>
            </p:cNvPr>
            <p:cNvSpPr txBox="1"/>
            <p:nvPr/>
          </p:nvSpPr>
          <p:spPr>
            <a:xfrm>
              <a:off x="7624310" y="3146101"/>
              <a:ext cx="125402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554"/>
                  </a:solidFill>
                  <a:effectLst/>
                  <a:uLnTx/>
                  <a:uFillTx/>
                  <a:latin typeface="Open Sans" panose="020B0606030504020204" pitchFamily="34" charset="0"/>
                  <a:ea typeface="Open Sans" panose="020B0606030504020204" pitchFamily="34" charset="0"/>
                  <a:cs typeface="Open Sans" panose="020B0606030504020204" pitchFamily="34" charset="0"/>
                </a:rPr>
                <a:t>Values</a:t>
              </a:r>
            </a:p>
          </p:txBody>
        </p:sp>
        <p:sp>
          <p:nvSpPr>
            <p:cNvPr id="21" name="TextBox 20">
              <a:extLst>
                <a:ext uri="{FF2B5EF4-FFF2-40B4-BE49-F238E27FC236}">
                  <a16:creationId xmlns:a16="http://schemas.microsoft.com/office/drawing/2014/main" id="{93A7B527-5C6C-7EB0-5D20-D9C5B76C6C35}"/>
                </a:ext>
              </a:extLst>
            </p:cNvPr>
            <p:cNvSpPr txBox="1"/>
            <p:nvPr/>
          </p:nvSpPr>
          <p:spPr>
            <a:xfrm>
              <a:off x="6399677" y="3993270"/>
              <a:ext cx="181879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Responsible Conduct of Research</a:t>
              </a:r>
            </a:p>
          </p:txBody>
        </p:sp>
        <p:sp>
          <p:nvSpPr>
            <p:cNvPr id="23" name="TextBox 22">
              <a:extLst>
                <a:ext uri="{FF2B5EF4-FFF2-40B4-BE49-F238E27FC236}">
                  <a16:creationId xmlns:a16="http://schemas.microsoft.com/office/drawing/2014/main" id="{B47A2F61-79F4-DCB0-3084-3643B603FD54}"/>
                </a:ext>
              </a:extLst>
            </p:cNvPr>
            <p:cNvSpPr txBox="1"/>
            <p:nvPr/>
          </p:nvSpPr>
          <p:spPr>
            <a:xfrm>
              <a:off x="9142819" y="3532606"/>
              <a:ext cx="109190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Research Ethics</a:t>
              </a:r>
            </a:p>
          </p:txBody>
        </p:sp>
        <p:sp>
          <p:nvSpPr>
            <p:cNvPr id="26" name="TextBox 25">
              <a:extLst>
                <a:ext uri="{FF2B5EF4-FFF2-40B4-BE49-F238E27FC236}">
                  <a16:creationId xmlns:a16="http://schemas.microsoft.com/office/drawing/2014/main" id="{B7164A61-884D-098B-1308-1814D548045C}"/>
                </a:ext>
              </a:extLst>
            </p:cNvPr>
            <p:cNvSpPr txBox="1"/>
            <p:nvPr/>
          </p:nvSpPr>
          <p:spPr>
            <a:xfrm>
              <a:off x="6903387" y="4558849"/>
              <a:ext cx="2880179" cy="1159094"/>
            </a:xfrm>
            <a:prstGeom prst="rect">
              <a:avLst/>
            </a:prstGeom>
            <a:noFill/>
          </p:spPr>
          <p:txBody>
            <a:bodyPr wrap="square" rtlCol="0">
              <a:prstTxWarp prst="textArchDown">
                <a:avLst>
                  <a:gd name="adj" fmla="val 71624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554"/>
                  </a:solidFill>
                  <a:effectLst/>
                  <a:uLnTx/>
                  <a:uFillTx/>
                  <a:latin typeface="Open Sans" panose="020B0606030504020204" pitchFamily="34" charset="0"/>
                  <a:ea typeface="Open Sans" panose="020B0606030504020204" pitchFamily="34" charset="0"/>
                  <a:cs typeface="Open Sans" panose="020B0606030504020204" pitchFamily="34" charset="0"/>
                </a:rPr>
                <a:t>      Research Integrity</a:t>
              </a:r>
            </a:p>
          </p:txBody>
        </p:sp>
        <p:sp>
          <p:nvSpPr>
            <p:cNvPr id="2" name="TextBox 1">
              <a:extLst>
                <a:ext uri="{FF2B5EF4-FFF2-40B4-BE49-F238E27FC236}">
                  <a16:creationId xmlns:a16="http://schemas.microsoft.com/office/drawing/2014/main" id="{727F553B-9107-CA8E-BEFE-49C1434107C5}"/>
                </a:ext>
              </a:extLst>
            </p:cNvPr>
            <p:cNvSpPr txBox="1"/>
            <p:nvPr/>
          </p:nvSpPr>
          <p:spPr>
            <a:xfrm>
              <a:off x="6945737" y="5225045"/>
              <a:ext cx="2880179" cy="1159094"/>
            </a:xfrm>
            <a:prstGeom prst="rect">
              <a:avLst/>
            </a:prstGeom>
            <a:noFill/>
          </p:spPr>
          <p:txBody>
            <a:bodyPr wrap="square" rtlCol="0">
              <a:prstTxWarp prst="textArchDown">
                <a:avLst>
                  <a:gd name="adj" fmla="val 71624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Research Security</a:t>
              </a:r>
            </a:p>
          </p:txBody>
        </p:sp>
      </p:grpSp>
      <p:sp>
        <p:nvSpPr>
          <p:cNvPr id="5" name="TextBox 4">
            <a:extLst>
              <a:ext uri="{FF2B5EF4-FFF2-40B4-BE49-F238E27FC236}">
                <a16:creationId xmlns:a16="http://schemas.microsoft.com/office/drawing/2014/main" id="{53B8C64E-69A5-0AD4-77B1-59506155B1F5}"/>
              </a:ext>
            </a:extLst>
          </p:cNvPr>
          <p:cNvSpPr txBox="1"/>
          <p:nvPr/>
        </p:nvSpPr>
        <p:spPr>
          <a:xfrm>
            <a:off x="265503" y="2792941"/>
            <a:ext cx="454969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65093"/>
                </a:solidFill>
                <a:effectLst/>
                <a:uLnTx/>
                <a:uFillTx/>
                <a:latin typeface="Calibri" panose="020F0502020204030204"/>
                <a:ea typeface="+mn-ea"/>
                <a:cs typeface="+mn-cs"/>
              </a:rPr>
              <a:t>What is Research Security?</a:t>
            </a:r>
          </a:p>
        </p:txBody>
      </p:sp>
    </p:spTree>
    <p:extLst>
      <p:ext uri="{BB962C8B-B14F-4D97-AF65-F5344CB8AC3E}">
        <p14:creationId xmlns:p14="http://schemas.microsoft.com/office/powerpoint/2010/main" val="192966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BC0A-DC7C-76AF-603B-63F44CCDD6C6}"/>
              </a:ext>
            </a:extLst>
          </p:cNvPr>
          <p:cNvSpPr>
            <a:spLocks noGrp="1"/>
          </p:cNvSpPr>
          <p:nvPr>
            <p:ph type="title"/>
          </p:nvPr>
        </p:nvSpPr>
        <p:spPr>
          <a:xfrm>
            <a:off x="457200" y="483590"/>
            <a:ext cx="11277600" cy="873169"/>
          </a:xfrm>
        </p:spPr>
        <p:txBody>
          <a:bodyPr>
            <a:normAutofit/>
          </a:bodyPr>
          <a:lstStyle/>
          <a:p>
            <a:r>
              <a:rPr lang="en-US" dirty="0">
                <a:latin typeface="Open Sans"/>
                <a:ea typeface="Open Sans"/>
                <a:cs typeface="Open Sans"/>
              </a:rPr>
              <a:t>Interest and Actions by the </a:t>
            </a:r>
            <a:r>
              <a:rPr lang="en-US" b="1" dirty="0">
                <a:latin typeface="Open Sans"/>
                <a:ea typeface="Open Sans"/>
                <a:cs typeface="Open Sans"/>
              </a:rPr>
              <a:t>U.S. Government</a:t>
            </a:r>
          </a:p>
        </p:txBody>
      </p:sp>
      <p:sp>
        <p:nvSpPr>
          <p:cNvPr id="3" name="Content Placeholder 2">
            <a:extLst>
              <a:ext uri="{FF2B5EF4-FFF2-40B4-BE49-F238E27FC236}">
                <a16:creationId xmlns:a16="http://schemas.microsoft.com/office/drawing/2014/main" id="{98196C9B-FF28-1F33-E70A-E9F057329DB5}"/>
              </a:ext>
            </a:extLst>
          </p:cNvPr>
          <p:cNvSpPr>
            <a:spLocks noGrp="1"/>
          </p:cNvSpPr>
          <p:nvPr>
            <p:ph idx="1"/>
          </p:nvPr>
        </p:nvSpPr>
        <p:spPr>
          <a:xfrm>
            <a:off x="457200" y="1288277"/>
            <a:ext cx="11277600" cy="4866942"/>
          </a:xfrm>
        </p:spPr>
        <p:txBody>
          <a:bodyPr vert="horz" lIns="91440" tIns="45720" rIns="91440" bIns="45720" rtlCol="0" anchor="t">
            <a:normAutofit fontScale="92500" lnSpcReduction="10000"/>
          </a:bodyPr>
          <a:lstStyle/>
          <a:p>
            <a:pPr marL="342900" indent="-342900">
              <a:spcBef>
                <a:spcPts val="600"/>
              </a:spcBef>
              <a:spcAft>
                <a:spcPts val="600"/>
              </a:spcAft>
            </a:pPr>
            <a:r>
              <a:rPr lang="en-US" sz="2800" dirty="0">
                <a:latin typeface="Open Sans"/>
                <a:ea typeface="Open Sans"/>
                <a:cs typeface="Open Sans"/>
              </a:rPr>
              <a:t>The White House</a:t>
            </a:r>
          </a:p>
          <a:p>
            <a:pPr marL="800100" lvl="1" indent="-342900">
              <a:spcBef>
                <a:spcPts val="600"/>
              </a:spcBef>
              <a:spcAft>
                <a:spcPts val="600"/>
              </a:spcAft>
            </a:pPr>
            <a:r>
              <a:rPr lang="en-US" sz="2400" dirty="0">
                <a:latin typeface="Open Sans"/>
                <a:ea typeface="Open Sans"/>
                <a:cs typeface="Open Sans"/>
              </a:rPr>
              <a:t>Issued National Security Presidential Memorandum #33 </a:t>
            </a:r>
            <a:r>
              <a:rPr lang="en-US" sz="2400" b="1" dirty="0">
                <a:solidFill>
                  <a:srgbClr val="065093"/>
                </a:solidFill>
                <a:latin typeface="Open Sans"/>
                <a:ea typeface="Open Sans"/>
                <a:cs typeface="Open Sans"/>
              </a:rPr>
              <a:t>(NSPM-33) </a:t>
            </a:r>
            <a:r>
              <a:rPr lang="en-US" sz="2400" dirty="0">
                <a:latin typeface="Open Sans"/>
                <a:ea typeface="Open Sans"/>
                <a:cs typeface="Open Sans"/>
              </a:rPr>
              <a:t>and follow-on documents</a:t>
            </a:r>
          </a:p>
          <a:p>
            <a:pPr marL="1257300" lvl="2" indent="-342900">
              <a:spcBef>
                <a:spcPts val="600"/>
              </a:spcBef>
              <a:spcAft>
                <a:spcPts val="600"/>
              </a:spcAft>
            </a:pPr>
            <a:r>
              <a:rPr lang="en-US" sz="2400" dirty="0">
                <a:latin typeface="Open Sans"/>
                <a:ea typeface="Open Sans"/>
                <a:cs typeface="Open Sans"/>
              </a:rPr>
              <a:t>Specific </a:t>
            </a:r>
            <a:r>
              <a:rPr lang="en-US" sz="2400" b="1" dirty="0">
                <a:solidFill>
                  <a:srgbClr val="065093"/>
                </a:solidFill>
                <a:latin typeface="Open Sans"/>
                <a:ea typeface="Open Sans"/>
                <a:cs typeface="Open Sans"/>
              </a:rPr>
              <a:t>guidance to agencies </a:t>
            </a:r>
            <a:r>
              <a:rPr lang="en-US" sz="2400" dirty="0">
                <a:latin typeface="Open Sans"/>
                <a:ea typeface="Open Sans"/>
                <a:cs typeface="Open Sans"/>
              </a:rPr>
              <a:t>regarding disclosure requirements, research security programs, researcher training in research security, and more</a:t>
            </a:r>
          </a:p>
          <a:p>
            <a:pPr marL="342900" indent="-342900">
              <a:spcBef>
                <a:spcPts val="600"/>
              </a:spcBef>
              <a:spcAft>
                <a:spcPts val="600"/>
              </a:spcAft>
            </a:pPr>
            <a:r>
              <a:rPr lang="en-US" sz="2800" dirty="0">
                <a:latin typeface="Open Sans"/>
                <a:ea typeface="Open Sans"/>
                <a:cs typeface="Open Sans"/>
              </a:rPr>
              <a:t>Congress</a:t>
            </a:r>
          </a:p>
          <a:p>
            <a:pPr marL="800100" lvl="1" indent="-342900">
              <a:spcBef>
                <a:spcPts val="600"/>
              </a:spcBef>
              <a:spcAft>
                <a:spcPts val="600"/>
              </a:spcAft>
            </a:pPr>
            <a:r>
              <a:rPr lang="en-US" sz="2400" b="1" dirty="0">
                <a:solidFill>
                  <a:srgbClr val="065093"/>
                </a:solidFill>
                <a:latin typeface="Open Sans"/>
                <a:ea typeface="Open Sans"/>
                <a:cs typeface="Open Sans"/>
              </a:rPr>
              <a:t>Great concern </a:t>
            </a:r>
            <a:r>
              <a:rPr lang="en-US" sz="2400" dirty="0">
                <a:latin typeface="Open Sans"/>
                <a:ea typeface="Open Sans"/>
                <a:cs typeface="Open Sans"/>
              </a:rPr>
              <a:t>– several studies, hearings, and proposed legislation</a:t>
            </a:r>
          </a:p>
          <a:p>
            <a:pPr marL="800100" lvl="1" indent="-342900">
              <a:spcBef>
                <a:spcPts val="600"/>
              </a:spcBef>
              <a:spcAft>
                <a:spcPts val="600"/>
              </a:spcAft>
            </a:pPr>
            <a:r>
              <a:rPr lang="en-US" sz="2400" b="1" dirty="0">
                <a:solidFill>
                  <a:srgbClr val="065093"/>
                </a:solidFill>
                <a:latin typeface="Open Sans"/>
                <a:ea typeface="Open Sans"/>
                <a:cs typeface="Open Sans"/>
              </a:rPr>
              <a:t>Competition with China </a:t>
            </a:r>
            <a:r>
              <a:rPr lang="en-US" sz="2400" dirty="0">
                <a:latin typeface="Open Sans"/>
                <a:ea typeface="Open Sans"/>
                <a:cs typeface="Open Sans"/>
              </a:rPr>
              <a:t>is a key focus</a:t>
            </a:r>
          </a:p>
          <a:p>
            <a:pPr marL="800100" lvl="1" indent="-342900">
              <a:spcBef>
                <a:spcPts val="600"/>
              </a:spcBef>
              <a:spcAft>
                <a:spcPts val="600"/>
              </a:spcAft>
            </a:pPr>
            <a:r>
              <a:rPr lang="en-US" sz="2400" b="1" dirty="0">
                <a:solidFill>
                  <a:srgbClr val="065093"/>
                </a:solidFill>
                <a:latin typeface="Open Sans"/>
                <a:ea typeface="Open Sans"/>
                <a:cs typeface="Open Sans"/>
              </a:rPr>
              <a:t>CHIPS and Science Act of 2022 </a:t>
            </a:r>
            <a:r>
              <a:rPr lang="en-US" sz="2400" dirty="0">
                <a:latin typeface="Open Sans"/>
                <a:ea typeface="Open Sans"/>
                <a:cs typeface="Open Sans"/>
              </a:rPr>
              <a:t>contains numerous research security requirements for grant-making agencies, </a:t>
            </a:r>
            <a:r>
              <a:rPr lang="en-US" sz="2400" b="1" dirty="0">
                <a:solidFill>
                  <a:srgbClr val="065093"/>
                </a:solidFill>
                <a:latin typeface="Open Sans"/>
                <a:ea typeface="Open Sans"/>
                <a:cs typeface="Open Sans"/>
              </a:rPr>
              <a:t>including NSF</a:t>
            </a:r>
          </a:p>
          <a:p>
            <a:pPr marL="342900" indent="-342900">
              <a:spcBef>
                <a:spcPts val="600"/>
              </a:spcBef>
              <a:spcAft>
                <a:spcPts val="600"/>
              </a:spcAft>
            </a:pPr>
            <a:r>
              <a:rPr lang="en-US" sz="2800" dirty="0">
                <a:latin typeface="Open Sans"/>
                <a:ea typeface="Open Sans"/>
                <a:cs typeface="Open Sans"/>
              </a:rPr>
              <a:t>Funding Agencies </a:t>
            </a:r>
          </a:p>
          <a:p>
            <a:pPr marL="800100" lvl="1" indent="-342900">
              <a:spcBef>
                <a:spcPts val="600"/>
              </a:spcBef>
              <a:spcAft>
                <a:spcPts val="600"/>
              </a:spcAft>
            </a:pPr>
            <a:r>
              <a:rPr lang="en-US" sz="2400" dirty="0">
                <a:latin typeface="Open Sans"/>
                <a:ea typeface="Open Sans"/>
                <a:cs typeface="Open Sans"/>
              </a:rPr>
              <a:t>Have created </a:t>
            </a:r>
            <a:r>
              <a:rPr lang="en-US" sz="2400" b="1" dirty="0">
                <a:solidFill>
                  <a:srgbClr val="065093"/>
                </a:solidFill>
                <a:latin typeface="Open Sans"/>
                <a:ea typeface="Open Sans"/>
                <a:cs typeface="Open Sans"/>
              </a:rPr>
              <a:t>risk assessment frameworks, guidance </a:t>
            </a:r>
            <a:r>
              <a:rPr lang="en-US" sz="2400" dirty="0">
                <a:latin typeface="Open Sans"/>
                <a:ea typeface="Open Sans"/>
                <a:cs typeface="Open Sans"/>
              </a:rPr>
              <a:t>to researchers</a:t>
            </a:r>
          </a:p>
        </p:txBody>
      </p:sp>
      <p:sp>
        <p:nvSpPr>
          <p:cNvPr id="4" name="Slide Number Placeholder 3">
            <a:extLst>
              <a:ext uri="{FF2B5EF4-FFF2-40B4-BE49-F238E27FC236}">
                <a16:creationId xmlns:a16="http://schemas.microsoft.com/office/drawing/2014/main" id="{5A064F88-B03F-695E-9CF8-899C4ECCA80E}"/>
              </a:ext>
            </a:extLst>
          </p:cNvPr>
          <p:cNvSpPr>
            <a:spLocks noGrp="1"/>
          </p:cNvSpPr>
          <p:nvPr>
            <p:ph type="sldNum" sz="quarter" idx="12"/>
          </p:nvPr>
        </p:nvSpPr>
        <p:spPr/>
        <p:txBody>
          <a:bodyPr/>
          <a:lstStyle/>
          <a:p>
            <a:fld id="{4710E8EA-57F6-764C-8914-AEEABF058192}" type="slidenum">
              <a:rPr lang="en-US" smtClean="0"/>
              <a:t>6</a:t>
            </a:fld>
            <a:endParaRPr lang="en-US"/>
          </a:p>
        </p:txBody>
      </p:sp>
    </p:spTree>
    <p:extLst>
      <p:ext uri="{BB962C8B-B14F-4D97-AF65-F5344CB8AC3E}">
        <p14:creationId xmlns:p14="http://schemas.microsoft.com/office/powerpoint/2010/main" val="148340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BC0A-DC7C-76AF-603B-63F44CCDD6C6}"/>
              </a:ext>
            </a:extLst>
          </p:cNvPr>
          <p:cNvSpPr>
            <a:spLocks noGrp="1"/>
          </p:cNvSpPr>
          <p:nvPr>
            <p:ph type="title"/>
          </p:nvPr>
        </p:nvSpPr>
        <p:spPr>
          <a:xfrm>
            <a:off x="457200" y="467359"/>
            <a:ext cx="11277600" cy="873169"/>
          </a:xfrm>
        </p:spPr>
        <p:txBody>
          <a:bodyPr>
            <a:normAutofit/>
          </a:bodyPr>
          <a:lstStyle/>
          <a:p>
            <a:r>
              <a:rPr lang="en-US" b="1" dirty="0"/>
              <a:t>Understanding</a:t>
            </a:r>
            <a:r>
              <a:rPr lang="en-US" dirty="0"/>
              <a:t> Research Security</a:t>
            </a:r>
          </a:p>
        </p:txBody>
      </p:sp>
      <p:sp>
        <p:nvSpPr>
          <p:cNvPr id="3" name="Content Placeholder 2">
            <a:extLst>
              <a:ext uri="{FF2B5EF4-FFF2-40B4-BE49-F238E27FC236}">
                <a16:creationId xmlns:a16="http://schemas.microsoft.com/office/drawing/2014/main" id="{98196C9B-FF28-1F33-E70A-E9F057329DB5}"/>
              </a:ext>
            </a:extLst>
          </p:cNvPr>
          <p:cNvSpPr>
            <a:spLocks noGrp="1"/>
          </p:cNvSpPr>
          <p:nvPr>
            <p:ph idx="1"/>
          </p:nvPr>
        </p:nvSpPr>
        <p:spPr>
          <a:xfrm>
            <a:off x="457200" y="1227668"/>
            <a:ext cx="11277600" cy="4944532"/>
          </a:xfrm>
        </p:spPr>
        <p:txBody>
          <a:bodyPr>
            <a:normAutofit/>
          </a:bodyPr>
          <a:lstStyle/>
          <a:p>
            <a:pPr marL="0" indent="0">
              <a:spcBef>
                <a:spcPts val="600"/>
              </a:spcBef>
              <a:spcAft>
                <a:spcPts val="600"/>
              </a:spcAft>
              <a:buNone/>
            </a:pPr>
            <a:r>
              <a:rPr lang="en-US" dirty="0"/>
              <a:t>Research Security can be an </a:t>
            </a:r>
            <a:r>
              <a:rPr lang="en-US" b="1" dirty="0"/>
              <a:t>elusive concept </a:t>
            </a:r>
            <a:r>
              <a:rPr lang="en-US" dirty="0"/>
              <a:t>and tends to be </a:t>
            </a:r>
            <a:r>
              <a:rPr lang="en-US" b="1" dirty="0"/>
              <a:t>viewed differently </a:t>
            </a:r>
            <a:r>
              <a:rPr lang="en-US" dirty="0"/>
              <a:t>by various stakeholders</a:t>
            </a:r>
          </a:p>
          <a:p>
            <a:pPr>
              <a:spcBef>
                <a:spcPts val="600"/>
              </a:spcBef>
              <a:spcAft>
                <a:spcPts val="600"/>
              </a:spcAft>
            </a:pPr>
            <a:r>
              <a:rPr lang="en-US" dirty="0"/>
              <a:t>Researchers</a:t>
            </a:r>
          </a:p>
          <a:p>
            <a:pPr>
              <a:spcBef>
                <a:spcPts val="600"/>
              </a:spcBef>
              <a:spcAft>
                <a:spcPts val="600"/>
              </a:spcAft>
            </a:pPr>
            <a:r>
              <a:rPr lang="en-US" dirty="0"/>
              <a:t>Research institutions</a:t>
            </a:r>
          </a:p>
          <a:p>
            <a:pPr>
              <a:spcBef>
                <a:spcPts val="600"/>
              </a:spcBef>
              <a:spcAft>
                <a:spcPts val="600"/>
              </a:spcAft>
            </a:pPr>
            <a:r>
              <a:rPr lang="en-US" dirty="0"/>
              <a:t>Federal funding agencies</a:t>
            </a:r>
          </a:p>
          <a:p>
            <a:pPr>
              <a:spcBef>
                <a:spcPts val="600"/>
              </a:spcBef>
              <a:spcAft>
                <a:spcPts val="600"/>
              </a:spcAft>
            </a:pPr>
            <a:r>
              <a:rPr lang="en-US" dirty="0"/>
              <a:t>Intelligence community</a:t>
            </a:r>
          </a:p>
          <a:p>
            <a:pPr>
              <a:spcBef>
                <a:spcPts val="600"/>
              </a:spcBef>
              <a:spcAft>
                <a:spcPts val="600"/>
              </a:spcAft>
            </a:pPr>
            <a:r>
              <a:rPr lang="en-US" dirty="0"/>
              <a:t>The military</a:t>
            </a:r>
          </a:p>
          <a:p>
            <a:pPr>
              <a:spcBef>
                <a:spcPts val="600"/>
              </a:spcBef>
              <a:spcAft>
                <a:spcPts val="600"/>
              </a:spcAft>
            </a:pPr>
            <a:r>
              <a:rPr lang="en-US" dirty="0"/>
              <a:t>Private sector companies</a:t>
            </a:r>
          </a:p>
          <a:p>
            <a:pPr>
              <a:spcBef>
                <a:spcPts val="600"/>
              </a:spcBef>
              <a:spcAft>
                <a:spcPts val="600"/>
              </a:spcAft>
            </a:pPr>
            <a:r>
              <a:rPr lang="en-US" dirty="0"/>
              <a:t>Law enforcement</a:t>
            </a:r>
          </a:p>
          <a:p>
            <a:pPr>
              <a:spcBef>
                <a:spcPts val="600"/>
              </a:spcBef>
              <a:spcAft>
                <a:spcPts val="600"/>
              </a:spcAft>
            </a:pPr>
            <a:r>
              <a:rPr lang="en-US" dirty="0"/>
              <a:t>Others…</a:t>
            </a:r>
          </a:p>
          <a:p>
            <a:pPr marL="0" indent="0">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5A064F88-B03F-695E-9CF8-899C4ECCA80E}"/>
              </a:ext>
            </a:extLst>
          </p:cNvPr>
          <p:cNvSpPr>
            <a:spLocks noGrp="1"/>
          </p:cNvSpPr>
          <p:nvPr>
            <p:ph type="sldNum" sz="quarter" idx="12"/>
          </p:nvPr>
        </p:nvSpPr>
        <p:spPr/>
        <p:txBody>
          <a:bodyPr/>
          <a:lstStyle/>
          <a:p>
            <a:fld id="{4710E8EA-57F6-764C-8914-AEEABF058192}" type="slidenum">
              <a:rPr lang="en-US" smtClean="0"/>
              <a:t>7</a:t>
            </a:fld>
            <a:endParaRPr lang="en-US"/>
          </a:p>
        </p:txBody>
      </p:sp>
    </p:spTree>
    <p:extLst>
      <p:ext uri="{BB962C8B-B14F-4D97-AF65-F5344CB8AC3E}">
        <p14:creationId xmlns:p14="http://schemas.microsoft.com/office/powerpoint/2010/main" val="48127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BC0A-DC7C-76AF-603B-63F44CCDD6C6}"/>
              </a:ext>
            </a:extLst>
          </p:cNvPr>
          <p:cNvSpPr>
            <a:spLocks noGrp="1"/>
          </p:cNvSpPr>
          <p:nvPr>
            <p:ph type="title"/>
          </p:nvPr>
        </p:nvSpPr>
        <p:spPr>
          <a:xfrm>
            <a:off x="457200" y="467359"/>
            <a:ext cx="11277600" cy="873169"/>
          </a:xfrm>
        </p:spPr>
        <p:txBody>
          <a:bodyPr>
            <a:normAutofit/>
          </a:bodyPr>
          <a:lstStyle/>
          <a:p>
            <a:r>
              <a:rPr lang="en-US" b="1" dirty="0"/>
              <a:t>Key Issues</a:t>
            </a:r>
            <a:r>
              <a:rPr lang="en-US" dirty="0"/>
              <a:t> Remain to be Understood</a:t>
            </a:r>
          </a:p>
        </p:txBody>
      </p:sp>
      <p:sp>
        <p:nvSpPr>
          <p:cNvPr id="3" name="Content Placeholder 2">
            <a:extLst>
              <a:ext uri="{FF2B5EF4-FFF2-40B4-BE49-F238E27FC236}">
                <a16:creationId xmlns:a16="http://schemas.microsoft.com/office/drawing/2014/main" id="{98196C9B-FF28-1F33-E70A-E9F057329DB5}"/>
              </a:ext>
            </a:extLst>
          </p:cNvPr>
          <p:cNvSpPr>
            <a:spLocks noGrp="1"/>
          </p:cNvSpPr>
          <p:nvPr>
            <p:ph idx="1"/>
          </p:nvPr>
        </p:nvSpPr>
        <p:spPr>
          <a:xfrm>
            <a:off x="457200" y="1340528"/>
            <a:ext cx="11277600" cy="5170631"/>
          </a:xfrm>
        </p:spPr>
        <p:txBody>
          <a:bodyPr>
            <a:normAutofit/>
          </a:bodyPr>
          <a:lstStyle/>
          <a:p>
            <a:pPr>
              <a:spcBef>
                <a:spcPts val="600"/>
              </a:spcBef>
              <a:spcAft>
                <a:spcPts val="600"/>
              </a:spcAft>
            </a:pPr>
            <a:r>
              <a:rPr lang="en-US" dirty="0"/>
              <a:t>Nature of the threats</a:t>
            </a:r>
          </a:p>
          <a:p>
            <a:pPr>
              <a:spcBef>
                <a:spcPts val="600"/>
              </a:spcBef>
              <a:spcAft>
                <a:spcPts val="600"/>
              </a:spcAft>
            </a:pPr>
            <a:r>
              <a:rPr lang="en-US" dirty="0"/>
              <a:t>Pervasiveness</a:t>
            </a:r>
          </a:p>
          <a:p>
            <a:pPr>
              <a:spcBef>
                <a:spcPts val="600"/>
              </a:spcBef>
              <a:spcAft>
                <a:spcPts val="600"/>
              </a:spcAft>
            </a:pPr>
            <a:r>
              <a:rPr lang="en-US" dirty="0"/>
              <a:t>Seriousness</a:t>
            </a:r>
          </a:p>
          <a:p>
            <a:pPr>
              <a:spcBef>
                <a:spcPts val="600"/>
              </a:spcBef>
              <a:spcAft>
                <a:spcPts val="600"/>
              </a:spcAft>
            </a:pPr>
            <a:r>
              <a:rPr lang="en-US" dirty="0"/>
              <a:t>Motivations of bad actors</a:t>
            </a:r>
          </a:p>
          <a:p>
            <a:pPr>
              <a:spcBef>
                <a:spcPts val="600"/>
              </a:spcBef>
              <a:spcAft>
                <a:spcPts val="600"/>
              </a:spcAft>
            </a:pPr>
            <a:r>
              <a:rPr lang="en-US" dirty="0"/>
              <a:t>Identification mechanisms</a:t>
            </a:r>
          </a:p>
          <a:p>
            <a:pPr>
              <a:spcBef>
                <a:spcPts val="600"/>
              </a:spcBef>
              <a:spcAft>
                <a:spcPts val="600"/>
              </a:spcAft>
            </a:pPr>
            <a:r>
              <a:rPr lang="en-US" dirty="0"/>
              <a:t>Mitigation and prevention strategies</a:t>
            </a:r>
          </a:p>
          <a:p>
            <a:pPr>
              <a:spcBef>
                <a:spcPts val="600"/>
              </a:spcBef>
              <a:spcAft>
                <a:spcPts val="600"/>
              </a:spcAft>
            </a:pPr>
            <a:r>
              <a:rPr lang="en-US" dirty="0"/>
              <a:t>Prevention of stigmatization</a:t>
            </a:r>
          </a:p>
          <a:p>
            <a:pPr>
              <a:spcBef>
                <a:spcPts val="600"/>
              </a:spcBef>
              <a:spcAft>
                <a:spcPts val="600"/>
              </a:spcAft>
            </a:pPr>
            <a:r>
              <a:rPr lang="en-US" dirty="0"/>
              <a:t>Other…</a:t>
            </a:r>
          </a:p>
          <a:p>
            <a:pPr>
              <a:spcBef>
                <a:spcPts val="600"/>
              </a:spcBef>
              <a:spcAft>
                <a:spcPts val="600"/>
              </a:spcAft>
            </a:pPr>
            <a:endParaRPr lang="en-US" dirty="0"/>
          </a:p>
          <a:p>
            <a:pPr marL="0" indent="0">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5A064F88-B03F-695E-9CF8-899C4ECCA80E}"/>
              </a:ext>
            </a:extLst>
          </p:cNvPr>
          <p:cNvSpPr>
            <a:spLocks noGrp="1"/>
          </p:cNvSpPr>
          <p:nvPr>
            <p:ph type="sldNum" sz="quarter" idx="12"/>
          </p:nvPr>
        </p:nvSpPr>
        <p:spPr/>
        <p:txBody>
          <a:bodyPr/>
          <a:lstStyle/>
          <a:p>
            <a:fld id="{4710E8EA-57F6-764C-8914-AEEABF058192}" type="slidenum">
              <a:rPr lang="en-US" smtClean="0"/>
              <a:t>8</a:t>
            </a:fld>
            <a:endParaRPr lang="en-US"/>
          </a:p>
        </p:txBody>
      </p:sp>
    </p:spTree>
    <p:extLst>
      <p:ext uri="{BB962C8B-B14F-4D97-AF65-F5344CB8AC3E}">
        <p14:creationId xmlns:p14="http://schemas.microsoft.com/office/powerpoint/2010/main" val="32867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7067-39B1-E036-5820-CD2EDBC04F46}"/>
              </a:ext>
            </a:extLst>
          </p:cNvPr>
          <p:cNvSpPr>
            <a:spLocks noGrp="1"/>
          </p:cNvSpPr>
          <p:nvPr>
            <p:ph type="title"/>
          </p:nvPr>
        </p:nvSpPr>
        <p:spPr/>
        <p:txBody>
          <a:bodyPr/>
          <a:lstStyle/>
          <a:p>
            <a:r>
              <a:rPr lang="nb-NO" dirty="0">
                <a:latin typeface="Open Sans"/>
                <a:ea typeface="Open Sans"/>
                <a:cs typeface="Open Sans"/>
              </a:rPr>
              <a:t>Dear Colleague Letter (DCL)</a:t>
            </a:r>
            <a:endParaRPr lang="en-US" dirty="0">
              <a:latin typeface="Open Sans"/>
              <a:ea typeface="Open Sans"/>
              <a:cs typeface="Open Sans"/>
            </a:endParaRPr>
          </a:p>
        </p:txBody>
      </p:sp>
      <p:sp>
        <p:nvSpPr>
          <p:cNvPr id="3" name="Content Placeholder 2">
            <a:extLst>
              <a:ext uri="{FF2B5EF4-FFF2-40B4-BE49-F238E27FC236}">
                <a16:creationId xmlns:a16="http://schemas.microsoft.com/office/drawing/2014/main" id="{1FCD68DD-D6C2-9B13-D02C-428FDB3344CD}"/>
              </a:ext>
            </a:extLst>
          </p:cNvPr>
          <p:cNvSpPr>
            <a:spLocks noGrp="1"/>
          </p:cNvSpPr>
          <p:nvPr>
            <p:ph idx="1"/>
          </p:nvPr>
        </p:nvSpPr>
        <p:spPr>
          <a:xfrm>
            <a:off x="457200" y="1349406"/>
            <a:ext cx="11277600" cy="4541031"/>
          </a:xfrm>
        </p:spPr>
        <p:txBody>
          <a:bodyPr>
            <a:normAutofit/>
          </a:bodyPr>
          <a:lstStyle/>
          <a:p>
            <a:pPr marL="0" indent="0">
              <a:buNone/>
            </a:pPr>
            <a:r>
              <a:rPr lang="en-US" sz="2800" dirty="0"/>
              <a:t>NSF seeks proposals to organize and </a:t>
            </a:r>
            <a:r>
              <a:rPr lang="en-US" sz="2800" b="1" dirty="0"/>
              <a:t>facilitate a single workshop </a:t>
            </a:r>
            <a:r>
              <a:rPr lang="en-US" sz="2800" dirty="0"/>
              <a:t>that will </a:t>
            </a:r>
            <a:r>
              <a:rPr lang="en-US" sz="2800" b="1" dirty="0"/>
              <a:t>bring together diverse perspectives and stakeholders </a:t>
            </a:r>
            <a:r>
              <a:rPr lang="en-US" sz="2800" dirty="0"/>
              <a:t>from all sectors of the research community, particularly those already engaged in research security-related research, to identify: </a:t>
            </a:r>
          </a:p>
          <a:p>
            <a:pPr lvl="1" fontAlgn="base"/>
            <a:r>
              <a:rPr lang="en-US" sz="2200" b="1" dirty="0"/>
              <a:t>Themes and topics </a:t>
            </a:r>
            <a:r>
              <a:rPr lang="en-US" sz="2200" dirty="0"/>
              <a:t>that should be studied in the RRSP (see Potential Themes/Topics); </a:t>
            </a:r>
          </a:p>
          <a:p>
            <a:pPr lvl="1" fontAlgn="base"/>
            <a:r>
              <a:rPr lang="en-US" sz="2200" b="1" dirty="0"/>
              <a:t>Special considerations for and/or barriers</a:t>
            </a:r>
            <a:r>
              <a:rPr lang="en-US" sz="2200" dirty="0"/>
              <a:t> to conducting research on the themes and topics, especially access to relevant data and associated statutory or regulatory restrictions; and </a:t>
            </a:r>
          </a:p>
          <a:p>
            <a:pPr lvl="1" fontAlgn="base"/>
            <a:r>
              <a:rPr lang="en-US" sz="2200" b="1" dirty="0"/>
              <a:t>Approaches</a:t>
            </a:r>
            <a:r>
              <a:rPr lang="en-US" sz="2200" dirty="0"/>
              <a:t> that might be used to study the themes and topics systematically, qualitatively, and/or quantitatively. </a:t>
            </a:r>
          </a:p>
          <a:p>
            <a:endParaRPr lang="en-US" dirty="0"/>
          </a:p>
        </p:txBody>
      </p:sp>
      <p:sp>
        <p:nvSpPr>
          <p:cNvPr id="4" name="Slide Number Placeholder 3">
            <a:extLst>
              <a:ext uri="{FF2B5EF4-FFF2-40B4-BE49-F238E27FC236}">
                <a16:creationId xmlns:a16="http://schemas.microsoft.com/office/drawing/2014/main" id="{B7530F32-EC0C-889E-4DA8-951C0287269A}"/>
              </a:ext>
            </a:extLst>
          </p:cNvPr>
          <p:cNvSpPr>
            <a:spLocks noGrp="1"/>
          </p:cNvSpPr>
          <p:nvPr>
            <p:ph type="sldNum" sz="quarter" idx="12"/>
          </p:nvPr>
        </p:nvSpPr>
        <p:spPr/>
        <p:txBody>
          <a:bodyPr/>
          <a:lstStyle/>
          <a:p>
            <a:fld id="{4710E8EA-57F6-764C-8914-AEEABF058192}" type="slidenum">
              <a:rPr lang="en-US" smtClean="0"/>
              <a:t>9</a:t>
            </a:fld>
            <a:endParaRPr lang="en-US"/>
          </a:p>
        </p:txBody>
      </p:sp>
    </p:spTree>
    <p:extLst>
      <p:ext uri="{BB962C8B-B14F-4D97-AF65-F5344CB8AC3E}">
        <p14:creationId xmlns:p14="http://schemas.microsoft.com/office/powerpoint/2010/main" val="195054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Office Theme">
  <a:themeElements>
    <a:clrScheme name="NSF New Palette">
      <a:dk1>
        <a:srgbClr val="000000"/>
      </a:dk1>
      <a:lt1>
        <a:srgbClr val="FFFFFF"/>
      </a:lt1>
      <a:dk2>
        <a:srgbClr val="002454"/>
      </a:dk2>
      <a:lt2>
        <a:srgbClr val="A6C3DA"/>
      </a:lt2>
      <a:accent1>
        <a:srgbClr val="005699"/>
      </a:accent1>
      <a:accent2>
        <a:srgbClr val="D3B34E"/>
      </a:accent2>
      <a:accent3>
        <a:srgbClr val="00C37E"/>
      </a:accent3>
      <a:accent4>
        <a:srgbClr val="4EC3E0"/>
      </a:accent4>
      <a:accent5>
        <a:srgbClr val="00758D"/>
      </a:accent5>
      <a:accent6>
        <a:srgbClr val="473B70"/>
      </a:accent6>
      <a:hlink>
        <a:srgbClr val="000000"/>
      </a:hlink>
      <a:folHlink>
        <a:srgbClr val="00000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2e3cf1a-a223-4202-851d-70812e94084a" xsi:nil="true"/>
    <lcf76f155ced4ddcb4097134ff3c332f xmlns="3c1a50b3-cf7c-4ec8-bf24-9ded9803ec7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0373ACA2B6A54B8FB923D1DA8E5581" ma:contentTypeVersion="12" ma:contentTypeDescription="Create a new document." ma:contentTypeScope="" ma:versionID="cdc91ae329bc03bc2270cf3ec29dced4">
  <xsd:schema xmlns:xsd="http://www.w3.org/2001/XMLSchema" xmlns:xs="http://www.w3.org/2001/XMLSchema" xmlns:p="http://schemas.microsoft.com/office/2006/metadata/properties" xmlns:ns2="3c1a50b3-cf7c-4ec8-bf24-9ded9803ec72" xmlns:ns3="62e3cf1a-a223-4202-851d-70812e94084a" targetNamespace="http://schemas.microsoft.com/office/2006/metadata/properties" ma:root="true" ma:fieldsID="e44a9c95ebc36cc42a9287777fea741e" ns2:_="" ns3:_="">
    <xsd:import namespace="3c1a50b3-cf7c-4ec8-bf24-9ded9803ec72"/>
    <xsd:import namespace="62e3cf1a-a223-4202-851d-70812e9408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1a50b3-cf7c-4ec8-bf24-9ded9803e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23960b3-8d78-4481-b360-8436e3ff891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e3cf1a-a223-4202-851d-70812e94084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ac0ea33-eb44-4136-8cf4-5e2b37e7d579}" ma:internalName="TaxCatchAll" ma:showField="CatchAllData" ma:web="62e3cf1a-a223-4202-851d-70812e94084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19A5E1-F6B6-4EFC-B8AD-48B4980B8C07}">
  <ds:schemaRefs>
    <ds:schemaRef ds:uri="http://schemas.microsoft.com/sharepoint/v3/contenttype/forms"/>
  </ds:schemaRefs>
</ds:datastoreItem>
</file>

<file path=customXml/itemProps2.xml><?xml version="1.0" encoding="utf-8"?>
<ds:datastoreItem xmlns:ds="http://schemas.openxmlformats.org/officeDocument/2006/customXml" ds:itemID="{E3965370-828F-45E4-83F5-31404AD0C631}">
  <ds:schemaRefs>
    <ds:schemaRef ds:uri="http://purl.org/dc/terms/"/>
    <ds:schemaRef ds:uri="http://schemas.openxmlformats.org/package/2006/metadata/core-properties"/>
    <ds:schemaRef ds:uri="http://schemas.microsoft.com/office/2006/documentManagement/types"/>
    <ds:schemaRef ds:uri="62e3cf1a-a223-4202-851d-70812e94084a"/>
    <ds:schemaRef ds:uri="3c1a50b3-cf7c-4ec8-bf24-9ded9803ec72"/>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47D0B19-DF72-406D-8189-5776E2181C11}">
  <ds:schemaRefs>
    <ds:schemaRef ds:uri="3c1a50b3-cf7c-4ec8-bf24-9ded9803ec72"/>
    <ds:schemaRef ds:uri="62e3cf1a-a223-4202-851d-70812e94084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425</TotalTime>
  <Words>3150</Words>
  <Application>Microsoft Office PowerPoint</Application>
  <PresentationFormat>Widescreen</PresentationFormat>
  <Paragraphs>169</Paragraphs>
  <Slides>16</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Open Sans</vt:lpstr>
      <vt:lpstr>Calibri Light</vt:lpstr>
      <vt:lpstr>Microsoft Sans Serif</vt:lpstr>
      <vt:lpstr>Arial Nova Light</vt:lpstr>
      <vt:lpstr>Office Theme</vt:lpstr>
      <vt:lpstr>1_Office Theme</vt:lpstr>
      <vt:lpstr>Workshop to Inform Development of the Research on Research Security Program (RRSP)</vt:lpstr>
      <vt:lpstr>Background: NSF’s Office of the Chief of Research Security Strategy and Policy (OCRSSP)</vt:lpstr>
      <vt:lpstr>The Global Context for Research Security</vt:lpstr>
      <vt:lpstr>Challenges Faced by Researchers &amp; Institutions</vt:lpstr>
      <vt:lpstr>PowerPoint Presentation</vt:lpstr>
      <vt:lpstr>Interest and Actions by the U.S. Government</vt:lpstr>
      <vt:lpstr>Understanding Research Security</vt:lpstr>
      <vt:lpstr>Key Issues Remain to be Understood</vt:lpstr>
      <vt:lpstr>Dear Colleague Letter (DCL)</vt:lpstr>
      <vt:lpstr>Potential Themes/Topics for Proposals: Nature and Pervasiveness of Research Security Threats</vt:lpstr>
      <vt:lpstr>Potential Themes/Topics for Proposals: Threat Identification, Mitigation and Prevention</vt:lpstr>
      <vt:lpstr>Potential Themes/Topics for Proposals: International Dimensions of Research Security</vt:lpstr>
      <vt:lpstr>Workshop Participants and Format</vt:lpstr>
      <vt:lpstr>Preparing a Proposal</vt:lpstr>
      <vt:lpstr>Discussion and Questions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NSF Vision Template</dc:title>
  <dc:subject/>
  <dc:creator>gdcoll@associates.nsf.gov;ammason@nsf.gov</dc:creator>
  <cp:keywords>Vision</cp:keywords>
  <dc:description/>
  <cp:lastModifiedBy>Cox, Shawna</cp:lastModifiedBy>
  <cp:revision>21</cp:revision>
  <cp:lastPrinted>2022-09-15T19:37:21Z</cp:lastPrinted>
  <dcterms:created xsi:type="dcterms:W3CDTF">2020-09-04T16:24:30Z</dcterms:created>
  <dcterms:modified xsi:type="dcterms:W3CDTF">2023-07-26T18:01:16Z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0x010100740373ACA2B6A54B8FB923D1DA8E5581</vt:lpwstr>
  </property>
  <property fmtid="{D5CDD505-2E9C-101B-9397-08002B2CF9AE}" pid="3" name="NXPowerLiteLastOptimized">
    <vt:lpwstr>40261494</vt:lpwstr>
  </property>
  <property fmtid="{D5CDD505-2E9C-101B-9397-08002B2CF9AE}" pid="4" name="NXPowerLiteSettings">
    <vt:lpwstr>C900052003A000</vt:lpwstr>
  </property>
  <property fmtid="{D5CDD505-2E9C-101B-9397-08002B2CF9AE}" pid="5" name="NXPowerLiteVersion">
    <vt:lpwstr>D8.0.8</vt:lpwstr>
  </property>
  <property fmtid="{D5CDD505-2E9C-101B-9397-08002B2CF9AE}" pid="6" name="TitusGUID">
    <vt:lpwstr>9bc77b10-cadc-4fb4-bd45-d84b0e4b20a8</vt:lpwstr>
  </property>
  <property fmtid="{D5CDD505-2E9C-101B-9397-08002B2CF9AE}" pid="7" name="ContainsCUI">
    <vt:lpwstr>No</vt:lpwstr>
  </property>
  <property fmtid="{D5CDD505-2E9C-101B-9397-08002B2CF9AE}" pid="8" name="MediaServiceImageTags">
    <vt:lpwstr/>
  </property>
</Properties>
</file>