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69"/>
  </p:notesMasterIdLst>
  <p:handoutMasterIdLst>
    <p:handoutMasterId r:id="rId70"/>
  </p:handoutMasterIdLst>
  <p:sldIdLst>
    <p:sldId id="626" r:id="rId5"/>
    <p:sldId id="883" r:id="rId6"/>
    <p:sldId id="886" r:id="rId7"/>
    <p:sldId id="884" r:id="rId8"/>
    <p:sldId id="885" r:id="rId9"/>
    <p:sldId id="738" r:id="rId10"/>
    <p:sldId id="835" r:id="rId11"/>
    <p:sldId id="740" r:id="rId12"/>
    <p:sldId id="903" r:id="rId13"/>
    <p:sldId id="904" r:id="rId14"/>
    <p:sldId id="905" r:id="rId15"/>
    <p:sldId id="906" r:id="rId16"/>
    <p:sldId id="907" r:id="rId17"/>
    <p:sldId id="908" r:id="rId18"/>
    <p:sldId id="909" r:id="rId19"/>
    <p:sldId id="910" r:id="rId20"/>
    <p:sldId id="776" r:id="rId21"/>
    <p:sldId id="693" r:id="rId22"/>
    <p:sldId id="741" r:id="rId23"/>
    <p:sldId id="805" r:id="rId24"/>
    <p:sldId id="689" r:id="rId25"/>
    <p:sldId id="697" r:id="rId26"/>
    <p:sldId id="806" r:id="rId27"/>
    <p:sldId id="911" r:id="rId28"/>
    <p:sldId id="912" r:id="rId29"/>
    <p:sldId id="809" r:id="rId30"/>
    <p:sldId id="913" r:id="rId31"/>
    <p:sldId id="786" r:id="rId32"/>
    <p:sldId id="916" r:id="rId33"/>
    <p:sldId id="775" r:id="rId34"/>
    <p:sldId id="709" r:id="rId35"/>
    <p:sldId id="917" r:id="rId36"/>
    <p:sldId id="918" r:id="rId37"/>
    <p:sldId id="919" r:id="rId38"/>
    <p:sldId id="747" r:id="rId39"/>
    <p:sldId id="920" r:id="rId40"/>
    <p:sldId id="921" r:id="rId41"/>
    <p:sldId id="810" r:id="rId42"/>
    <p:sldId id="900" r:id="rId43"/>
    <p:sldId id="901" r:id="rId44"/>
    <p:sldId id="922" r:id="rId45"/>
    <p:sldId id="867" r:id="rId46"/>
    <p:sldId id="714" r:id="rId47"/>
    <p:sldId id="852" r:id="rId48"/>
    <p:sldId id="866" r:id="rId49"/>
    <p:sldId id="710" r:id="rId50"/>
    <p:sldId id="671" r:id="rId51"/>
    <p:sldId id="868" r:id="rId52"/>
    <p:sldId id="869" r:id="rId53"/>
    <p:sldId id="888" r:id="rId54"/>
    <p:sldId id="889" r:id="rId55"/>
    <p:sldId id="890" r:id="rId56"/>
    <p:sldId id="891" r:id="rId57"/>
    <p:sldId id="892" r:id="rId58"/>
    <p:sldId id="894" r:id="rId59"/>
    <p:sldId id="895" r:id="rId60"/>
    <p:sldId id="896" r:id="rId61"/>
    <p:sldId id="897" r:id="rId62"/>
    <p:sldId id="899" r:id="rId63"/>
    <p:sldId id="881" r:id="rId64"/>
    <p:sldId id="915" r:id="rId65"/>
    <p:sldId id="923" r:id="rId66"/>
    <p:sldId id="647" r:id="rId67"/>
    <p:sldId id="914" r:id="rId68"/>
  </p:sldIdLst>
  <p:sldSz cx="9144000" cy="6858000" type="screen4x3"/>
  <p:notesSz cx="7077075" cy="91170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C00CC"/>
    <a:srgbClr val="FF0066"/>
    <a:srgbClr val="CCECFF"/>
    <a:srgbClr val="FF0000"/>
    <a:srgbClr val="00DA00"/>
    <a:srgbClr val="FFFF00"/>
    <a:srgbClr val="00B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731" autoAdjust="0"/>
  </p:normalViewPr>
  <p:slideViewPr>
    <p:cSldViewPr snapToGrid="0" snapToObjects="1">
      <p:cViewPr>
        <p:scale>
          <a:sx n="75" d="100"/>
          <a:sy n="75" d="100"/>
        </p:scale>
        <p:origin x="-666" y="-121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4206" y="-1416"/>
      </p:cViewPr>
      <p:guideLst>
        <p:guide orient="horz" pos="2872"/>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67050" cy="455613"/>
          </a:xfrm>
          <a:prstGeom prst="rect">
            <a:avLst/>
          </a:prstGeom>
          <a:noFill/>
          <a:ln w="9525">
            <a:noFill/>
            <a:miter lim="800000"/>
            <a:headEnd/>
            <a:tailEnd/>
          </a:ln>
          <a:effectLst/>
        </p:spPr>
        <p:txBody>
          <a:bodyPr vert="horz" wrap="square" lIns="92487" tIns="46243" rIns="92487" bIns="46243" numCol="1" anchor="t" anchorCtr="0" compatLnSpc="1">
            <a:prstTxWarp prst="textNoShape">
              <a:avLst/>
            </a:prstTxWarp>
          </a:bodyPr>
          <a:lstStyle>
            <a:lvl1pPr defTabSz="923925">
              <a:defRPr sz="1100">
                <a:latin typeface="Times New Roman" pitchFamily="18" charset="0"/>
              </a:defRPr>
            </a:lvl1pPr>
          </a:lstStyle>
          <a:p>
            <a:endParaRPr lang="en-US"/>
          </a:p>
        </p:txBody>
      </p:sp>
      <p:sp>
        <p:nvSpPr>
          <p:cNvPr id="122883" name="Rectangle 3"/>
          <p:cNvSpPr>
            <a:spLocks noGrp="1" noChangeArrowheads="1"/>
          </p:cNvSpPr>
          <p:nvPr>
            <p:ph type="dt" sz="quarter" idx="1"/>
          </p:nvPr>
        </p:nvSpPr>
        <p:spPr bwMode="auto">
          <a:xfrm>
            <a:off x="4010025" y="0"/>
            <a:ext cx="3067050" cy="455613"/>
          </a:xfrm>
          <a:prstGeom prst="rect">
            <a:avLst/>
          </a:prstGeom>
          <a:noFill/>
          <a:ln w="9525">
            <a:noFill/>
            <a:miter lim="800000"/>
            <a:headEnd/>
            <a:tailEnd/>
          </a:ln>
          <a:effectLst/>
        </p:spPr>
        <p:txBody>
          <a:bodyPr vert="horz" wrap="square" lIns="92487" tIns="46243" rIns="92487" bIns="46243" numCol="1" anchor="t" anchorCtr="0" compatLnSpc="1">
            <a:prstTxWarp prst="textNoShape">
              <a:avLst/>
            </a:prstTxWarp>
          </a:bodyPr>
          <a:lstStyle>
            <a:lvl1pPr algn="r" defTabSz="923925">
              <a:defRPr sz="1100">
                <a:latin typeface="Times New Roman" pitchFamily="18" charset="0"/>
              </a:defRPr>
            </a:lvl1pPr>
          </a:lstStyle>
          <a:p>
            <a:endParaRPr lang="en-US"/>
          </a:p>
        </p:txBody>
      </p:sp>
      <p:sp>
        <p:nvSpPr>
          <p:cNvPr id="122884" name="Rectangle 4"/>
          <p:cNvSpPr>
            <a:spLocks noGrp="1" noChangeArrowheads="1"/>
          </p:cNvSpPr>
          <p:nvPr>
            <p:ph type="ftr" sz="quarter" idx="2"/>
          </p:nvPr>
        </p:nvSpPr>
        <p:spPr bwMode="auto">
          <a:xfrm>
            <a:off x="0" y="8661400"/>
            <a:ext cx="3067050" cy="455613"/>
          </a:xfrm>
          <a:prstGeom prst="rect">
            <a:avLst/>
          </a:prstGeom>
          <a:noFill/>
          <a:ln w="9525">
            <a:noFill/>
            <a:miter lim="800000"/>
            <a:headEnd/>
            <a:tailEnd/>
          </a:ln>
          <a:effectLst/>
        </p:spPr>
        <p:txBody>
          <a:bodyPr vert="horz" wrap="square" lIns="92487" tIns="46243" rIns="92487" bIns="46243" numCol="1" anchor="b" anchorCtr="0" compatLnSpc="1">
            <a:prstTxWarp prst="textNoShape">
              <a:avLst/>
            </a:prstTxWarp>
          </a:bodyPr>
          <a:lstStyle>
            <a:lvl1pPr defTabSz="923925">
              <a:defRPr sz="1100">
                <a:latin typeface="Times New Roman" pitchFamily="18" charset="0"/>
              </a:defRPr>
            </a:lvl1pPr>
          </a:lstStyle>
          <a:p>
            <a:endParaRPr lang="en-US"/>
          </a:p>
        </p:txBody>
      </p:sp>
      <p:sp>
        <p:nvSpPr>
          <p:cNvPr id="122885" name="Rectangle 5"/>
          <p:cNvSpPr>
            <a:spLocks noGrp="1" noChangeArrowheads="1"/>
          </p:cNvSpPr>
          <p:nvPr>
            <p:ph type="sldNum" sz="quarter" idx="3"/>
          </p:nvPr>
        </p:nvSpPr>
        <p:spPr bwMode="auto">
          <a:xfrm>
            <a:off x="4010025" y="8661400"/>
            <a:ext cx="3067050" cy="455613"/>
          </a:xfrm>
          <a:prstGeom prst="rect">
            <a:avLst/>
          </a:prstGeom>
          <a:noFill/>
          <a:ln w="9525">
            <a:noFill/>
            <a:miter lim="800000"/>
            <a:headEnd/>
            <a:tailEnd/>
          </a:ln>
          <a:effectLst/>
        </p:spPr>
        <p:txBody>
          <a:bodyPr vert="horz" wrap="square" lIns="92487" tIns="46243" rIns="92487" bIns="46243" numCol="1" anchor="b" anchorCtr="0" compatLnSpc="1">
            <a:prstTxWarp prst="textNoShape">
              <a:avLst/>
            </a:prstTxWarp>
          </a:bodyPr>
          <a:lstStyle>
            <a:lvl1pPr algn="r" defTabSz="923925">
              <a:defRPr sz="1100">
                <a:latin typeface="Times New Roman" pitchFamily="18" charset="0"/>
              </a:defRPr>
            </a:lvl1pPr>
          </a:lstStyle>
          <a:p>
            <a:fld id="{2EB647A1-D8F9-45C6-96E7-7C3B29E87BF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67050" cy="455613"/>
          </a:xfrm>
          <a:prstGeom prst="rect">
            <a:avLst/>
          </a:prstGeom>
          <a:noFill/>
          <a:ln w="9525">
            <a:noFill/>
            <a:miter lim="800000"/>
            <a:headEnd/>
            <a:tailEnd/>
          </a:ln>
          <a:effectLst/>
        </p:spPr>
        <p:txBody>
          <a:bodyPr vert="horz" wrap="square" lIns="92472" tIns="46236" rIns="92472" bIns="46236" numCol="1" anchor="t" anchorCtr="0" compatLnSpc="1">
            <a:prstTxWarp prst="textNoShape">
              <a:avLst/>
            </a:prstTxWarp>
          </a:bodyPr>
          <a:lstStyle>
            <a:lvl1pPr defTabSz="923925">
              <a:defRPr sz="1100">
                <a:latin typeface="Times New Roman" pitchFamily="18" charset="0"/>
              </a:defRPr>
            </a:lvl1pPr>
          </a:lstStyle>
          <a:p>
            <a:endParaRPr lang="en-US"/>
          </a:p>
        </p:txBody>
      </p:sp>
      <p:sp>
        <p:nvSpPr>
          <p:cNvPr id="46083" name="Rectangle 3"/>
          <p:cNvSpPr>
            <a:spLocks noGrp="1" noChangeArrowheads="1"/>
          </p:cNvSpPr>
          <p:nvPr>
            <p:ph type="dt" idx="1"/>
          </p:nvPr>
        </p:nvSpPr>
        <p:spPr bwMode="auto">
          <a:xfrm>
            <a:off x="4010025" y="0"/>
            <a:ext cx="3067050" cy="455613"/>
          </a:xfrm>
          <a:prstGeom prst="rect">
            <a:avLst/>
          </a:prstGeom>
          <a:noFill/>
          <a:ln w="9525">
            <a:noFill/>
            <a:miter lim="800000"/>
            <a:headEnd/>
            <a:tailEnd/>
          </a:ln>
          <a:effectLst/>
        </p:spPr>
        <p:txBody>
          <a:bodyPr vert="horz" wrap="square" lIns="92472" tIns="46236" rIns="92472" bIns="46236" numCol="1" anchor="t" anchorCtr="0" compatLnSpc="1">
            <a:prstTxWarp prst="textNoShape">
              <a:avLst/>
            </a:prstTxWarp>
          </a:bodyPr>
          <a:lstStyle>
            <a:lvl1pPr algn="r" defTabSz="923925">
              <a:defRPr sz="1100">
                <a:latin typeface="Times New Roman" pitchFamily="18" charset="0"/>
              </a:defRPr>
            </a:lvl1pPr>
          </a:lstStyle>
          <a:p>
            <a:endParaRPr lang="en-US"/>
          </a:p>
        </p:txBody>
      </p:sp>
      <p:sp>
        <p:nvSpPr>
          <p:cNvPr id="46084" name="Rectangle 4"/>
          <p:cNvSpPr>
            <a:spLocks noGrp="1" noRot="1" noChangeAspect="1" noChangeArrowheads="1" noTextEdit="1"/>
          </p:cNvSpPr>
          <p:nvPr>
            <p:ph type="sldImg" idx="2"/>
          </p:nvPr>
        </p:nvSpPr>
        <p:spPr bwMode="auto">
          <a:xfrm>
            <a:off x="1260475" y="682625"/>
            <a:ext cx="4560888" cy="3421063"/>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944563" y="4330700"/>
            <a:ext cx="5187950" cy="4103688"/>
          </a:xfrm>
          <a:prstGeom prst="rect">
            <a:avLst/>
          </a:prstGeom>
          <a:noFill/>
          <a:ln w="9525">
            <a:noFill/>
            <a:miter lim="800000"/>
            <a:headEnd/>
            <a:tailEnd/>
          </a:ln>
          <a:effectLst/>
        </p:spPr>
        <p:txBody>
          <a:bodyPr vert="horz" wrap="square" lIns="92472" tIns="46236" rIns="92472" bIns="4623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6" name="Rectangle 6"/>
          <p:cNvSpPr>
            <a:spLocks noGrp="1" noChangeArrowheads="1"/>
          </p:cNvSpPr>
          <p:nvPr>
            <p:ph type="ftr" sz="quarter" idx="4"/>
          </p:nvPr>
        </p:nvSpPr>
        <p:spPr bwMode="auto">
          <a:xfrm>
            <a:off x="0" y="8661400"/>
            <a:ext cx="3067050" cy="455613"/>
          </a:xfrm>
          <a:prstGeom prst="rect">
            <a:avLst/>
          </a:prstGeom>
          <a:noFill/>
          <a:ln w="9525">
            <a:noFill/>
            <a:miter lim="800000"/>
            <a:headEnd/>
            <a:tailEnd/>
          </a:ln>
          <a:effectLst/>
        </p:spPr>
        <p:txBody>
          <a:bodyPr vert="horz" wrap="square" lIns="92472" tIns="46236" rIns="92472" bIns="46236" numCol="1" anchor="b" anchorCtr="0" compatLnSpc="1">
            <a:prstTxWarp prst="textNoShape">
              <a:avLst/>
            </a:prstTxWarp>
          </a:bodyPr>
          <a:lstStyle>
            <a:lvl1pPr defTabSz="923925">
              <a:defRPr sz="1100">
                <a:latin typeface="Times New Roman" pitchFamily="18" charset="0"/>
              </a:defRPr>
            </a:lvl1pPr>
          </a:lstStyle>
          <a:p>
            <a:endParaRPr lang="en-US"/>
          </a:p>
        </p:txBody>
      </p:sp>
      <p:sp>
        <p:nvSpPr>
          <p:cNvPr id="46087" name="Rectangle 7"/>
          <p:cNvSpPr>
            <a:spLocks noGrp="1" noChangeArrowheads="1"/>
          </p:cNvSpPr>
          <p:nvPr>
            <p:ph type="sldNum" sz="quarter" idx="5"/>
          </p:nvPr>
        </p:nvSpPr>
        <p:spPr bwMode="auto">
          <a:xfrm>
            <a:off x="4010025" y="8661400"/>
            <a:ext cx="3067050" cy="455613"/>
          </a:xfrm>
          <a:prstGeom prst="rect">
            <a:avLst/>
          </a:prstGeom>
          <a:noFill/>
          <a:ln w="9525">
            <a:noFill/>
            <a:miter lim="800000"/>
            <a:headEnd/>
            <a:tailEnd/>
          </a:ln>
          <a:effectLst/>
        </p:spPr>
        <p:txBody>
          <a:bodyPr vert="horz" wrap="square" lIns="92472" tIns="46236" rIns="92472" bIns="46236" numCol="1" anchor="b" anchorCtr="0" compatLnSpc="1">
            <a:prstTxWarp prst="textNoShape">
              <a:avLst/>
            </a:prstTxWarp>
          </a:bodyPr>
          <a:lstStyle>
            <a:lvl1pPr algn="r" defTabSz="923925">
              <a:defRPr sz="1100">
                <a:latin typeface="Times New Roman" pitchFamily="18" charset="0"/>
              </a:defRPr>
            </a:lvl1pPr>
          </a:lstStyle>
          <a:p>
            <a:fld id="{50330E43-8957-4010-9DAF-7F3B3A257BA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025FA-4230-4A9B-BE58-4409B3109A18}" type="slidenum">
              <a:rPr lang="en-US"/>
              <a:pPr/>
              <a:t>1</a:t>
            </a:fld>
            <a:endParaRPr lang="en-US"/>
          </a:p>
        </p:txBody>
      </p:sp>
      <p:sp>
        <p:nvSpPr>
          <p:cNvPr id="815106" name="Rectangle 2"/>
          <p:cNvSpPr>
            <a:spLocks noGrp="1" noRot="1" noChangeAspect="1" noChangeArrowheads="1" noTextEdit="1"/>
          </p:cNvSpPr>
          <p:nvPr>
            <p:ph type="sldImg"/>
          </p:nvPr>
        </p:nvSpPr>
        <p:spPr>
          <a:ln/>
        </p:spPr>
      </p:sp>
      <p:sp>
        <p:nvSpPr>
          <p:cNvPr id="815107" name="Rectangle 3"/>
          <p:cNvSpPr>
            <a:spLocks noGrp="1" noChangeArrowheads="1"/>
          </p:cNvSpPr>
          <p:nvPr>
            <p:ph type="body" idx="1"/>
          </p:nvPr>
        </p:nvSpPr>
        <p:spPr>
          <a:xfrm>
            <a:off x="463550" y="4330700"/>
            <a:ext cx="6092825" cy="4103688"/>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FAC89-9659-48F1-8C54-09F391604592}" type="slidenum">
              <a:rPr lang="en-US"/>
              <a:pPr/>
              <a:t>18</a:t>
            </a:fld>
            <a:endParaRPr lang="en-US"/>
          </a:p>
        </p:txBody>
      </p:sp>
      <p:sp>
        <p:nvSpPr>
          <p:cNvPr id="1123330" name="Rectangle 2"/>
          <p:cNvSpPr>
            <a:spLocks noGrp="1" noRot="1" noChangeAspect="1" noChangeArrowheads="1" noTextEdit="1"/>
          </p:cNvSpPr>
          <p:nvPr>
            <p:ph type="sldImg"/>
          </p:nvPr>
        </p:nvSpPr>
        <p:spPr>
          <a:ln/>
        </p:spPr>
      </p:sp>
      <p:sp>
        <p:nvSpPr>
          <p:cNvPr id="1123331" name="Rectangle 3"/>
          <p:cNvSpPr>
            <a:spLocks noGrp="1" noChangeArrowheads="1"/>
          </p:cNvSpPr>
          <p:nvPr>
            <p:ph type="body" idx="1"/>
          </p:nvPr>
        </p:nvSpPr>
        <p:spPr>
          <a:xfrm>
            <a:off x="463550" y="4330700"/>
            <a:ext cx="6092825" cy="4103688"/>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3EE23-DF58-4DF6-B8A5-4A9DEF828F38}" type="slidenum">
              <a:rPr lang="en-US"/>
              <a:pPr/>
              <a:t>22</a:t>
            </a:fld>
            <a:endParaRPr lang="en-US"/>
          </a:p>
        </p:txBody>
      </p:sp>
      <p:sp>
        <p:nvSpPr>
          <p:cNvPr id="1131522" name="Rectangle 2"/>
          <p:cNvSpPr>
            <a:spLocks noGrp="1" noRot="1" noChangeAspect="1" noChangeArrowheads="1" noTextEdit="1"/>
          </p:cNvSpPr>
          <p:nvPr>
            <p:ph type="sldImg"/>
          </p:nvPr>
        </p:nvSpPr>
        <p:spPr>
          <a:ln/>
        </p:spPr>
      </p:sp>
      <p:sp>
        <p:nvSpPr>
          <p:cNvPr id="1131523" name="Rectangle 3"/>
          <p:cNvSpPr>
            <a:spLocks noGrp="1" noChangeArrowheads="1"/>
          </p:cNvSpPr>
          <p:nvPr>
            <p:ph type="body" idx="1"/>
          </p:nvPr>
        </p:nvSpPr>
        <p:spPr>
          <a:xfrm>
            <a:off x="463550" y="4330700"/>
            <a:ext cx="6092825" cy="4103688"/>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F48AD-1209-40FE-8712-F5FBE4A80F8A}" type="slidenum">
              <a:rPr lang="en-US"/>
              <a:pPr/>
              <a:t>31</a:t>
            </a:fld>
            <a:endParaRPr lang="en-US"/>
          </a:p>
        </p:txBody>
      </p:sp>
      <p:sp>
        <p:nvSpPr>
          <p:cNvPr id="1147906" name="Rectangle 2"/>
          <p:cNvSpPr>
            <a:spLocks noGrp="1" noRot="1" noChangeAspect="1" noChangeArrowheads="1" noTextEdit="1"/>
          </p:cNvSpPr>
          <p:nvPr>
            <p:ph type="sldImg"/>
          </p:nvPr>
        </p:nvSpPr>
        <p:spPr>
          <a:ln/>
        </p:spPr>
      </p:sp>
      <p:sp>
        <p:nvSpPr>
          <p:cNvPr id="1147907" name="Rectangle 3"/>
          <p:cNvSpPr>
            <a:spLocks noGrp="1" noChangeArrowheads="1"/>
          </p:cNvSpPr>
          <p:nvPr>
            <p:ph type="body" idx="1"/>
          </p:nvPr>
        </p:nvSpPr>
        <p:spPr>
          <a:xfrm>
            <a:off x="463550" y="4330700"/>
            <a:ext cx="6092825" cy="4103688"/>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56787B7-582E-454B-98A4-1EA35FE9AE48}" type="slidenum">
              <a:rPr lang="en-US" smtClean="0"/>
              <a:pPr/>
              <a:t>32</a:t>
            </a:fld>
            <a:endParaRPr lang="en-US" smtClean="0"/>
          </a:p>
        </p:txBody>
      </p:sp>
      <p:sp>
        <p:nvSpPr>
          <p:cNvPr id="66563" name="Slide Image Placeholder 1"/>
          <p:cNvSpPr>
            <a:spLocks noGrp="1" noRot="1" noChangeAspect="1" noTextEdit="1"/>
          </p:cNvSpPr>
          <p:nvPr>
            <p:ph type="sldImg"/>
          </p:nvPr>
        </p:nvSpPr>
        <p:spPr>
          <a:xfrm>
            <a:off x="1260475" y="684213"/>
            <a:ext cx="4557713" cy="3417887"/>
          </a:xfrm>
          <a:ln/>
        </p:spPr>
      </p:sp>
      <p:sp>
        <p:nvSpPr>
          <p:cNvPr id="66564" name="Notes Placeholder 2"/>
          <p:cNvSpPr>
            <a:spLocks noGrp="1"/>
          </p:cNvSpPr>
          <p:nvPr>
            <p:ph type="body" idx="1"/>
          </p:nvPr>
        </p:nvSpPr>
        <p:spPr>
          <a:xfrm>
            <a:off x="708025" y="4330700"/>
            <a:ext cx="5661025" cy="4102100"/>
          </a:xfrm>
          <a:noFill/>
          <a:ln/>
        </p:spPr>
        <p:txBody>
          <a:bodyPr lIns="91410" tIns="45705" rIns="91410" bIns="45705"/>
          <a:lstStyle/>
          <a:p>
            <a:r>
              <a:rPr lang="en-US" sz="1100" smtClean="0"/>
              <a:t>The networks that we have created and that have evolved over the decades are complex.</a:t>
            </a:r>
          </a:p>
          <a:p>
            <a:endParaRPr lang="en-US" sz="1100" smtClean="0"/>
          </a:p>
          <a:p>
            <a:r>
              <a:rPr lang="en-US" sz="1100" smtClean="0"/>
              <a:t>For example, the Internet is complex. Here is a picture of the ARPANET in 1970.   Here it is in 1980.  Twenty years later, it is too complex to draw, let alone understand, model, or predict its behavior.  The Internet is computer science’s gift to society, but ironically we cannot even describe it.</a:t>
            </a:r>
          </a:p>
          <a:p>
            <a:endParaRPr lang="en-US" sz="1100" smtClean="0"/>
          </a:p>
          <a:p>
            <a:r>
              <a:rPr lang="en-US" sz="1100" smtClean="0"/>
              <a:t>We interpret networks at multiple layers of abstraction.  Below, we are concerned with new technologies: in the beginning we communicated via phone lines, modems, and cables underground and now we have a proliferation of communication media and a proliferation of devices, sensors, and actuators.</a:t>
            </a:r>
          </a:p>
          <a:p>
            <a:endParaRPr lang="en-US" sz="1100" smtClean="0"/>
          </a:p>
          <a:p>
            <a:r>
              <a:rPr lang="en-US" sz="1100" smtClean="0"/>
              <a:t>Above, we are concerned with new kinds of social uses of our computers and networks: from the days when people shared a terminal, to today where we have a multitude of applications, from the good to the bad. Examples of the good are on-line banking, social networks, and open courseware that already enables tens of millions of people, including tens of thousands of high school students, to learn from famous professors.  Examples of the bad are spam, worms and viruses, and distributed denial of service.</a:t>
            </a:r>
          </a:p>
          <a:p>
            <a:endParaRPr lang="en-US" sz="1100" smtClean="0"/>
          </a:p>
          <a:p>
            <a:r>
              <a:rPr lang="en-US" sz="1100" smtClean="0"/>
              <a:t>I’ve shown pictures of the past and the present.  What about the future?   I believe that if we understand the complexity of our networks better then we can evolve them in ways that can unleash unimaginable creativity and innovation—from new technologies, to new applications, to new users—and hopefully at the same time improve the overall security of our networked systems.</a:t>
            </a:r>
          </a:p>
          <a:p>
            <a:endParaRPr lang="en-US" sz="1100" smtClean="0"/>
          </a:p>
        </p:txBody>
      </p:sp>
      <p:sp>
        <p:nvSpPr>
          <p:cNvPr id="66565" name="Slide Number Placeholder 3"/>
          <p:cNvSpPr txBox="1">
            <a:spLocks noGrp="1"/>
          </p:cNvSpPr>
          <p:nvPr/>
        </p:nvSpPr>
        <p:spPr bwMode="auto">
          <a:xfrm>
            <a:off x="4008438" y="8659813"/>
            <a:ext cx="3067050" cy="455612"/>
          </a:xfrm>
          <a:prstGeom prst="rect">
            <a:avLst/>
          </a:prstGeom>
          <a:noFill/>
          <a:ln w="9525">
            <a:noFill/>
            <a:miter lim="800000"/>
            <a:headEnd/>
            <a:tailEnd/>
          </a:ln>
        </p:spPr>
        <p:txBody>
          <a:bodyPr lIns="91410" tIns="45705" rIns="91410" bIns="45705" anchor="b"/>
          <a:lstStyle/>
          <a:p>
            <a:pPr algn="r" eaLnBrk="1" hangingPunct="1"/>
            <a:fld id="{ECBAC1F5-E2A6-4ED2-9E38-08FDBB5F8263}" type="slidenum">
              <a:rPr lang="en-US" sz="1200"/>
              <a:pPr algn="r" eaLnBrk="1" hangingPunct="1"/>
              <a:t>32</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4AA6AF9-09B6-4F09-8934-C356C553EDFF}" type="slidenum">
              <a:rPr lang="en-US" smtClean="0"/>
              <a:pPr/>
              <a:t>33</a:t>
            </a:fld>
            <a:endParaRPr lang="en-US" smtClean="0"/>
          </a:p>
        </p:txBody>
      </p:sp>
      <p:sp>
        <p:nvSpPr>
          <p:cNvPr id="67587" name="Slide Image Placeholder 1"/>
          <p:cNvSpPr>
            <a:spLocks noGrp="1" noRot="1" noChangeAspect="1" noTextEdit="1"/>
          </p:cNvSpPr>
          <p:nvPr>
            <p:ph type="sldImg"/>
          </p:nvPr>
        </p:nvSpPr>
        <p:spPr>
          <a:xfrm>
            <a:off x="1260475" y="684213"/>
            <a:ext cx="4557713" cy="3417887"/>
          </a:xfrm>
          <a:ln/>
        </p:spPr>
      </p:sp>
      <p:sp>
        <p:nvSpPr>
          <p:cNvPr id="67588" name="Notes Placeholder 2"/>
          <p:cNvSpPr>
            <a:spLocks noGrp="1"/>
          </p:cNvSpPr>
          <p:nvPr>
            <p:ph type="body" idx="1"/>
          </p:nvPr>
        </p:nvSpPr>
        <p:spPr>
          <a:xfrm>
            <a:off x="708025" y="4330700"/>
            <a:ext cx="5661025" cy="4102100"/>
          </a:xfrm>
          <a:noFill/>
          <a:ln/>
        </p:spPr>
        <p:txBody>
          <a:bodyPr lIns="91410" tIns="45705" rIns="91410" bIns="45705"/>
          <a:lstStyle/>
          <a:p>
            <a:r>
              <a:rPr lang="en-US" sz="1100" smtClean="0"/>
              <a:t>The networks that we have created and that have evolved over the decades are complex.</a:t>
            </a:r>
          </a:p>
          <a:p>
            <a:endParaRPr lang="en-US" sz="1100" smtClean="0"/>
          </a:p>
          <a:p>
            <a:r>
              <a:rPr lang="en-US" sz="1100" smtClean="0"/>
              <a:t>For example, the Internet is complex. Here is a picture of the ARPANET in 1970.   Here it is in 1980.  Twenty years later, it is too complex to draw, let alone understand, model, or predict its behavior.  The Internet is computer science’s gift to society, but ironically we cannot even describe it.</a:t>
            </a:r>
          </a:p>
          <a:p>
            <a:endParaRPr lang="en-US" sz="1100" smtClean="0"/>
          </a:p>
          <a:p>
            <a:r>
              <a:rPr lang="en-US" sz="1100" smtClean="0"/>
              <a:t>We interpret networks at multiple layers of abstraction.  Below, we are concerned with new technologies: in the beginning we communicated via phone lines, modems, and cables underground and now we have a proliferation of communication media and a proliferation of devices, sensors, and actuators.</a:t>
            </a:r>
          </a:p>
          <a:p>
            <a:endParaRPr lang="en-US" sz="1100" smtClean="0"/>
          </a:p>
          <a:p>
            <a:r>
              <a:rPr lang="en-US" sz="1100" smtClean="0"/>
              <a:t>Above, we are concerned with new kinds of social uses of our computers and networks: from the days when people shared a terminal, to today where we have a multitude of applications, from the good to the bad. Examples of the good are on-line banking, social networks, and open courseware that already enables tens of millions of people, including tens of thousands of high school students, to learn from famous professors.  Examples of the bad are spam, worms and viruses, and distributed denial of service.</a:t>
            </a:r>
          </a:p>
          <a:p>
            <a:endParaRPr lang="en-US" sz="1100" smtClean="0"/>
          </a:p>
          <a:p>
            <a:r>
              <a:rPr lang="en-US" sz="1100" smtClean="0"/>
              <a:t>I’ve shown pictures of the past and the present.  What about the future?   I believe that if we understand the complexity of our networks better then we can evolve them in ways that can unleash unimaginable creativity and innovation—from new technologies, to new applications, to new users—and hopefully at the same time improve the overall security of our networked systems.</a:t>
            </a:r>
          </a:p>
          <a:p>
            <a:endParaRPr lang="en-US" sz="1100" smtClean="0"/>
          </a:p>
        </p:txBody>
      </p:sp>
      <p:sp>
        <p:nvSpPr>
          <p:cNvPr id="67589" name="Slide Number Placeholder 3"/>
          <p:cNvSpPr txBox="1">
            <a:spLocks noGrp="1"/>
          </p:cNvSpPr>
          <p:nvPr/>
        </p:nvSpPr>
        <p:spPr bwMode="auto">
          <a:xfrm>
            <a:off x="4008438" y="8659813"/>
            <a:ext cx="3067050" cy="455612"/>
          </a:xfrm>
          <a:prstGeom prst="rect">
            <a:avLst/>
          </a:prstGeom>
          <a:noFill/>
          <a:ln w="9525">
            <a:noFill/>
            <a:miter lim="800000"/>
            <a:headEnd/>
            <a:tailEnd/>
          </a:ln>
        </p:spPr>
        <p:txBody>
          <a:bodyPr lIns="91410" tIns="45705" rIns="91410" bIns="45705" anchor="b"/>
          <a:lstStyle/>
          <a:p>
            <a:pPr algn="r" eaLnBrk="1" hangingPunct="1"/>
            <a:fld id="{FA81C0BD-1AE0-4593-9165-F029331AA61D}" type="slidenum">
              <a:rPr lang="en-US" sz="1200"/>
              <a:pPr algn="r" eaLnBrk="1" hangingPunct="1"/>
              <a:t>33</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B8384D3-1523-4914-85CE-B67C3A310637}" type="slidenum">
              <a:rPr lang="en-US" smtClean="0"/>
              <a:pPr/>
              <a:t>34</a:t>
            </a:fld>
            <a:endParaRPr lang="en-US" smtClean="0"/>
          </a:p>
        </p:txBody>
      </p:sp>
      <p:sp>
        <p:nvSpPr>
          <p:cNvPr id="68611" name="Slide Image Placeholder 1"/>
          <p:cNvSpPr>
            <a:spLocks noGrp="1" noRot="1" noChangeAspect="1" noTextEdit="1"/>
          </p:cNvSpPr>
          <p:nvPr>
            <p:ph type="sldImg"/>
          </p:nvPr>
        </p:nvSpPr>
        <p:spPr>
          <a:xfrm>
            <a:off x="1260475" y="684213"/>
            <a:ext cx="4557713" cy="3417887"/>
          </a:xfrm>
          <a:ln/>
        </p:spPr>
      </p:sp>
      <p:sp>
        <p:nvSpPr>
          <p:cNvPr id="68612" name="Notes Placeholder 2"/>
          <p:cNvSpPr>
            <a:spLocks noGrp="1"/>
          </p:cNvSpPr>
          <p:nvPr>
            <p:ph type="body" idx="1"/>
          </p:nvPr>
        </p:nvSpPr>
        <p:spPr>
          <a:xfrm>
            <a:off x="708025" y="4330700"/>
            <a:ext cx="5661025" cy="4102100"/>
          </a:xfrm>
          <a:noFill/>
          <a:ln/>
        </p:spPr>
        <p:txBody>
          <a:bodyPr lIns="91410" tIns="45705" rIns="91410" bIns="45705"/>
          <a:lstStyle/>
          <a:p>
            <a:r>
              <a:rPr lang="en-US" sz="1100" smtClean="0"/>
              <a:t>The networks that we have created and that have evolved over the decades are complex.</a:t>
            </a:r>
          </a:p>
          <a:p>
            <a:endParaRPr lang="en-US" sz="1100" smtClean="0"/>
          </a:p>
          <a:p>
            <a:r>
              <a:rPr lang="en-US" sz="1100" smtClean="0"/>
              <a:t>For example, the Internet is complex. Here is a picture of the ARPANET in 1970.   Here it is in 1980.  Twenty years later, it is too complex to draw, let alone understand, model, or predict its behavior.  The Internet is computer science’s gift to society, but ironically we cannot even describe it.</a:t>
            </a:r>
          </a:p>
          <a:p>
            <a:endParaRPr lang="en-US" sz="1100" smtClean="0"/>
          </a:p>
          <a:p>
            <a:r>
              <a:rPr lang="en-US" sz="1100" smtClean="0"/>
              <a:t>We interpret networks at multiple layers of abstraction.  Below, we are concerned with new technologies: in the beginning we communicated via phone lines, modems, and cables underground and now we have a proliferation of communication media and a proliferation of devices, sensors, and actuators.</a:t>
            </a:r>
          </a:p>
          <a:p>
            <a:endParaRPr lang="en-US" sz="1100" smtClean="0"/>
          </a:p>
          <a:p>
            <a:r>
              <a:rPr lang="en-US" sz="1100" smtClean="0"/>
              <a:t>Above, we are concerned with new kinds of social uses of our computers and networks: from the days when people shared a terminal, to today where we have a multitude of applications, from the good to the bad. Examples of the good are on-line banking, social networks, and open courseware that already enables tens of millions of people, including tens of thousands of high school students, to learn from famous professors.  Examples of the bad are spam, worms and viruses, and distributed denial of service.</a:t>
            </a:r>
          </a:p>
          <a:p>
            <a:endParaRPr lang="en-US" sz="1100" smtClean="0"/>
          </a:p>
          <a:p>
            <a:r>
              <a:rPr lang="en-US" sz="1100" smtClean="0"/>
              <a:t>I’ve shown pictures of the past and the present.  What about the future?   I believe that if we understand the complexity of our networks better then we can evolve them in ways that can unleash unimaginable creativity and innovation—from new technologies, to new applications, to new users—and hopefully at the same time improve the overall security of our networked systems.</a:t>
            </a:r>
          </a:p>
          <a:p>
            <a:endParaRPr lang="en-US" sz="1100" smtClean="0"/>
          </a:p>
        </p:txBody>
      </p:sp>
      <p:sp>
        <p:nvSpPr>
          <p:cNvPr id="68613" name="Slide Number Placeholder 3"/>
          <p:cNvSpPr txBox="1">
            <a:spLocks noGrp="1"/>
          </p:cNvSpPr>
          <p:nvPr/>
        </p:nvSpPr>
        <p:spPr bwMode="auto">
          <a:xfrm>
            <a:off x="4008438" y="8659813"/>
            <a:ext cx="3067050" cy="455612"/>
          </a:xfrm>
          <a:prstGeom prst="rect">
            <a:avLst/>
          </a:prstGeom>
          <a:noFill/>
          <a:ln w="9525">
            <a:noFill/>
            <a:miter lim="800000"/>
            <a:headEnd/>
            <a:tailEnd/>
          </a:ln>
        </p:spPr>
        <p:txBody>
          <a:bodyPr lIns="91410" tIns="45705" rIns="91410" bIns="45705" anchor="b"/>
          <a:lstStyle/>
          <a:p>
            <a:pPr algn="r" eaLnBrk="1" hangingPunct="1"/>
            <a:fld id="{F2889F20-98F0-49E3-844D-6F5E2AD1EC61}" type="slidenum">
              <a:rPr lang="en-US" sz="1200"/>
              <a:pPr algn="r" eaLnBrk="1" hangingPunct="1"/>
              <a:t>34</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3F2B16-AD90-42B7-BFD9-6FA64B149FF0}" type="slidenum">
              <a:rPr lang="en-US" smtClean="0"/>
              <a:pPr/>
              <a:t>36</a:t>
            </a:fld>
            <a:endParaRPr lang="en-US" smtClean="0"/>
          </a:p>
        </p:txBody>
      </p:sp>
      <p:sp>
        <p:nvSpPr>
          <p:cNvPr id="69635" name="Rectangle 2"/>
          <p:cNvSpPr>
            <a:spLocks noGrp="1" noRot="1" noChangeAspect="1" noChangeArrowheads="1" noTextEdit="1"/>
          </p:cNvSpPr>
          <p:nvPr>
            <p:ph type="sldImg"/>
          </p:nvPr>
        </p:nvSpPr>
        <p:spPr>
          <a:xfrm>
            <a:off x="1260475" y="684213"/>
            <a:ext cx="4557713" cy="3417887"/>
          </a:xfrm>
          <a:ln/>
        </p:spPr>
      </p:sp>
      <p:sp>
        <p:nvSpPr>
          <p:cNvPr id="69636" name="Rectangle 3"/>
          <p:cNvSpPr>
            <a:spLocks noGrp="1" noChangeArrowheads="1"/>
          </p:cNvSpPr>
          <p:nvPr>
            <p:ph type="body" idx="1"/>
          </p:nvPr>
        </p:nvSpPr>
        <p:spPr>
          <a:xfrm>
            <a:off x="708025" y="4330700"/>
            <a:ext cx="5661025" cy="4102100"/>
          </a:xfrm>
          <a:noFill/>
          <a:ln/>
        </p:spPr>
        <p:txBody>
          <a:bodyPr/>
          <a:lstStyle/>
          <a:p>
            <a:pPr>
              <a:lnSpc>
                <a:spcPct val="80000"/>
              </a:lnSpc>
            </a:pPr>
            <a:r>
              <a:rPr lang="en-US" sz="700" smtClean="0"/>
              <a:t>The field of computing has science drivers, technology drivers, and societal drivers.  Network science and engineering is no different.  For all three drivers, there are fundamental challenges that face us if we are to make progress in answering the question stated earlier.  Let’s use these three interacting sets of drivers to frame a research agenda for network science and engineering.   I’ll start with the science drivers.</a:t>
            </a:r>
          </a:p>
          <a:p>
            <a:pPr>
              <a:lnSpc>
                <a:spcPct val="80000"/>
              </a:lnSpc>
            </a:pPr>
            <a:endParaRPr lang="en-US" sz="700" smtClean="0"/>
          </a:p>
          <a:p>
            <a:pPr>
              <a:lnSpc>
                <a:spcPct val="80000"/>
              </a:lnSpc>
            </a:pPr>
            <a:r>
              <a:rPr lang="en-US" sz="700" smtClean="0"/>
              <a:t>The scientific challenge is to understand the complexity of networked systems.  We do not have theories of our networks such that we understand their emergent properties.  We do not have formal models of our networks such that we can assert any guarantees of reliability or survivability, especially in the presence of disruptive events or malicious attacks.  We do not have models of our networks such that we can accurately predict their performance; for example Poisson models and heavy-tail distribution models are unrealistic or overly simplistic.</a:t>
            </a:r>
          </a:p>
          <a:p>
            <a:pPr>
              <a:lnSpc>
                <a:spcPct val="80000"/>
              </a:lnSpc>
            </a:pPr>
            <a:endParaRPr lang="en-US" sz="700" smtClean="0"/>
          </a:p>
          <a:p>
            <a:pPr>
              <a:lnSpc>
                <a:spcPct val="80000"/>
              </a:lnSpc>
            </a:pPr>
            <a:r>
              <a:rPr lang="en-US" sz="700" smtClean="0"/>
              <a:t>The technology drivers come from new communication substrates such as wireless and optical.  These new substrates change the physical characteristics of the network, suggesting new network architectures, where the goal is not just simply optimizing the transmission of a packet from one host to another.  For example, because of increased bandwidth and large distances between nodes we already view the network not just as a communication medium but as a storage medium.  Technology drivers also come from new devices. The ubiquity of mobile computing and communication devices, for example, is forcing us to rethink our networks in truly fundamental ways, to include at the very least the human dimension of what networks are.</a:t>
            </a:r>
          </a:p>
          <a:p>
            <a:pPr>
              <a:lnSpc>
                <a:spcPct val="80000"/>
              </a:lnSpc>
            </a:pPr>
            <a:endParaRPr lang="en-US" sz="700" smtClean="0"/>
          </a:p>
          <a:p>
            <a:pPr>
              <a:lnSpc>
                <a:spcPct val="80000"/>
              </a:lnSpc>
            </a:pPr>
            <a:r>
              <a:rPr lang="en-US" sz="700" smtClean="0"/>
              <a:t>Moreover, new theories and new architectures enable new societal uses of the network—creating new opportunities such as virtual worlds and new challenges such as ensuring the security and privacy of users and their data.</a:t>
            </a:r>
          </a:p>
          <a:p>
            <a:pPr>
              <a:lnSpc>
                <a:spcPct val="80000"/>
              </a:lnSpc>
            </a:pPr>
            <a:endParaRPr lang="en-US" sz="700" smtClean="0"/>
          </a:p>
          <a:p>
            <a:pPr>
              <a:lnSpc>
                <a:spcPct val="80000"/>
              </a:lnSpc>
            </a:pPr>
            <a:r>
              <a:rPr lang="en-US" sz="700" smtClean="0"/>
              <a:t>For your interest, I’ve included in small font, a sampling of fundamental challenges for each of these three drivers.</a:t>
            </a:r>
          </a:p>
          <a:p>
            <a:pPr>
              <a:lnSpc>
                <a:spcPct val="80000"/>
              </a:lnSpc>
            </a:pPr>
            <a:endParaRPr lang="en-US" sz="700" smtClean="0"/>
          </a:p>
          <a:p>
            <a:pPr>
              <a:lnSpc>
                <a:spcPct val="80000"/>
              </a:lnSpc>
            </a:pPr>
            <a:r>
              <a:rPr lang="en-US" sz="700" smtClean="0"/>
              <a:t>The research communities active in addressing these intellectual challenges are correspondingly listed on the right.  Indeed one of the opportunities in developing a research agenda for network science and engineering, is ambitiously to ignite a diverse range of communities to work together and look at networked systems from a holistic viewpoint—it’s not enough to invent a new theory, a new architecture, or a new application without understanding the implications it has for all aspects of the networked system.</a:t>
            </a:r>
          </a:p>
          <a:p>
            <a:pPr>
              <a:lnSpc>
                <a:spcPct val="80000"/>
              </a:lnSpc>
            </a:pPr>
            <a:endParaRPr lang="en-US" sz="700" smtClean="0"/>
          </a:p>
          <a:p>
            <a:pPr>
              <a:lnSpc>
                <a:spcPct val="80000"/>
              </a:lnSpc>
            </a:pPr>
            <a:r>
              <a:rPr lang="en-US" sz="700" smtClean="0"/>
              <a:t>I would like to emphasize the expanse of these intellectual challenges.  I am talking not just about networks as the invisible infrastructure that we all take for granted today, but about networks of people and organizations that creatively use the invisible infrastructure in unforeseen ways.</a:t>
            </a:r>
          </a:p>
          <a:p>
            <a:pPr>
              <a:lnSpc>
                <a:spcPct val="80000"/>
              </a:lnSpc>
            </a:pPr>
            <a:endParaRPr lang="en-US" sz="700" smtClean="0"/>
          </a:p>
          <a:p>
            <a:pPr>
              <a:lnSpc>
                <a:spcPct val="80000"/>
              </a:lnSpc>
            </a:pPr>
            <a:r>
              <a:rPr lang="en-US" sz="700" smtClean="0"/>
              <a:t>To calibrate the rapid growth in societal impact of the Internet, let me give you some concrete examples: Mosaic, the first browser, was created in 1993 and Google was founded in 1998, less than ten years ago.  Google is known for search but it makes its money on ads;  who would have guessed?  (As as aside: remember that Mosaic and Google, like other browsers and search engines, were born out of NSF/CISE-funded research projects in universities.) Within just the past four years, we have seen the creation and influence of social networks embraced by the younger generation: SecondLife, FaceBook, and YouTube.  We are also seeing old institutions remake themselves, including the print media like newspapers and the music recording industry.  More sobering, in April of this year we witnessed the first cyber attack on a nation—Estonia—by a well-organized group in Russia.  And just three weeks ago, the US company Seagate reported that hard drives sold in Taiwan contained Trojan Horses planted by subcontractors in China so that any information stored on those tainted hard drives was automatically uploaded to websites in Beijing.  We did not anticipate any of these phenomena—good and bad—nor did we anticipate how they have completely changed the way in which people and organizations interact with each other.</a:t>
            </a:r>
          </a:p>
          <a:p>
            <a:pPr>
              <a:lnSpc>
                <a:spcPct val="80000"/>
              </a:lnSpc>
            </a:pPr>
            <a:endParaRPr lang="en-US" sz="700" smtClean="0"/>
          </a:p>
          <a:p>
            <a:pPr>
              <a:lnSpc>
                <a:spcPct val="80000"/>
              </a:lnSpc>
            </a:pPr>
            <a:r>
              <a:rPr lang="en-US" sz="700" smtClean="0"/>
              <a:t>It is the expanse of all these intellectual challenges that necessitates including not just researchers in computer and information science and engineering, but researchers in economics and the social sciences.</a:t>
            </a:r>
          </a:p>
          <a:p>
            <a:pPr>
              <a:lnSpc>
                <a:spcPct val="80000"/>
              </a:lnSpc>
            </a:pPr>
            <a:endParaRPr lang="en-US" sz="7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68EF44A-A867-4068-B96C-61DD27BECEC1}" type="slidenum">
              <a:rPr lang="en-US" smtClean="0"/>
              <a:pPr/>
              <a:t>37</a:t>
            </a:fld>
            <a:endParaRPr lang="en-US" smtClean="0"/>
          </a:p>
        </p:txBody>
      </p:sp>
      <p:sp>
        <p:nvSpPr>
          <p:cNvPr id="70659" name="Rectangle 2"/>
          <p:cNvSpPr>
            <a:spLocks noGrp="1" noRot="1" noChangeAspect="1" noChangeArrowheads="1" noTextEdit="1"/>
          </p:cNvSpPr>
          <p:nvPr>
            <p:ph type="sldImg"/>
          </p:nvPr>
        </p:nvSpPr>
        <p:spPr>
          <a:xfrm>
            <a:off x="1260475" y="684213"/>
            <a:ext cx="4557713" cy="3417887"/>
          </a:xfrm>
          <a:ln/>
        </p:spPr>
      </p:sp>
      <p:sp>
        <p:nvSpPr>
          <p:cNvPr id="70660" name="Rectangle 3"/>
          <p:cNvSpPr>
            <a:spLocks noGrp="1" noChangeArrowheads="1"/>
          </p:cNvSpPr>
          <p:nvPr>
            <p:ph type="body" idx="1"/>
          </p:nvPr>
        </p:nvSpPr>
        <p:spPr>
          <a:xfrm>
            <a:off x="708025" y="4330700"/>
            <a:ext cx="5661025" cy="4102100"/>
          </a:xfrm>
          <a:noFill/>
          <a:ln/>
        </p:spPr>
        <p:txBody>
          <a:bodyPr/>
          <a:lstStyle/>
          <a:p>
            <a:pPr>
              <a:lnSpc>
                <a:spcPct val="80000"/>
              </a:lnSpc>
            </a:pPr>
            <a:r>
              <a:rPr lang="en-US" sz="700" smtClean="0"/>
              <a:t>The field of computing has science drivers, technology drivers, and societal drivers.  Network science and engineering is no different.  For all three drivers, there are fundamental challenges that face us if we are to make progress in answering the question stated earlier.  Let’s use these three interacting sets of drivers to frame a research agenda for network science and engineering.   I’ll start with the science drivers.</a:t>
            </a:r>
          </a:p>
          <a:p>
            <a:pPr>
              <a:lnSpc>
                <a:spcPct val="80000"/>
              </a:lnSpc>
            </a:pPr>
            <a:endParaRPr lang="en-US" sz="700" smtClean="0"/>
          </a:p>
          <a:p>
            <a:pPr>
              <a:lnSpc>
                <a:spcPct val="80000"/>
              </a:lnSpc>
            </a:pPr>
            <a:r>
              <a:rPr lang="en-US" sz="700" smtClean="0"/>
              <a:t>The scientific challenge is to understand the complexity of networked systems.  We do not have theories of our networks such that we understand their emergent properties.  We do not have formal models of our networks such that we can assert any guarantees of reliability or survivability, especially in the presence of disruptive events or malicious attacks.  We do not have models of our networks such that we can accurately predict their performance; for example Poisson models and heavy-tail distribution models are unrealistic or overly simplistic.</a:t>
            </a:r>
          </a:p>
          <a:p>
            <a:pPr>
              <a:lnSpc>
                <a:spcPct val="80000"/>
              </a:lnSpc>
            </a:pPr>
            <a:endParaRPr lang="en-US" sz="700" smtClean="0"/>
          </a:p>
          <a:p>
            <a:pPr>
              <a:lnSpc>
                <a:spcPct val="80000"/>
              </a:lnSpc>
            </a:pPr>
            <a:r>
              <a:rPr lang="en-US" sz="700" smtClean="0"/>
              <a:t>The technology drivers come from new communication substrates such as wireless and optical.  These new substrates change the physical characteristics of the network, suggesting new network architectures, where the goal is not just simply optimizing the transmission of a packet from one host to another.  For example, because of increased bandwidth and large distances between nodes we already view the network not just as a communication medium but as a storage medium.  Technology drivers also come from new devices. The ubiquity of mobile computing and communication devices, for example, is forcing us to rethink our networks in truly fundamental ways, to include at the very least the human dimension of what networks are.</a:t>
            </a:r>
          </a:p>
          <a:p>
            <a:pPr>
              <a:lnSpc>
                <a:spcPct val="80000"/>
              </a:lnSpc>
            </a:pPr>
            <a:endParaRPr lang="en-US" sz="700" smtClean="0"/>
          </a:p>
          <a:p>
            <a:pPr>
              <a:lnSpc>
                <a:spcPct val="80000"/>
              </a:lnSpc>
            </a:pPr>
            <a:r>
              <a:rPr lang="en-US" sz="700" smtClean="0"/>
              <a:t>Moreover, new theories and new architectures enable new societal uses of the network—creating new opportunities such as virtual worlds and new challenges such as ensuring the security and privacy of users and their data.</a:t>
            </a:r>
          </a:p>
          <a:p>
            <a:pPr>
              <a:lnSpc>
                <a:spcPct val="80000"/>
              </a:lnSpc>
            </a:pPr>
            <a:endParaRPr lang="en-US" sz="700" smtClean="0"/>
          </a:p>
          <a:p>
            <a:pPr>
              <a:lnSpc>
                <a:spcPct val="80000"/>
              </a:lnSpc>
            </a:pPr>
            <a:r>
              <a:rPr lang="en-US" sz="700" smtClean="0"/>
              <a:t>For your interest, I’ve included in small font, a sampling of fundamental challenges for each of these three drivers.</a:t>
            </a:r>
          </a:p>
          <a:p>
            <a:pPr>
              <a:lnSpc>
                <a:spcPct val="80000"/>
              </a:lnSpc>
            </a:pPr>
            <a:endParaRPr lang="en-US" sz="700" smtClean="0"/>
          </a:p>
          <a:p>
            <a:pPr>
              <a:lnSpc>
                <a:spcPct val="80000"/>
              </a:lnSpc>
            </a:pPr>
            <a:r>
              <a:rPr lang="en-US" sz="700" smtClean="0"/>
              <a:t>The research communities active in addressing these intellectual challenges are correspondingly listed on the right.  Indeed one of the opportunities in developing a research agenda for network science and engineering, is ambitiously to ignite a diverse range of communities to work together and look at networked systems from a holistic viewpoint—it’s not enough to invent a new theory, a new architecture, or a new application without understanding the implications it has for all aspects of the networked system.</a:t>
            </a:r>
          </a:p>
          <a:p>
            <a:pPr>
              <a:lnSpc>
                <a:spcPct val="80000"/>
              </a:lnSpc>
            </a:pPr>
            <a:endParaRPr lang="en-US" sz="700" smtClean="0"/>
          </a:p>
          <a:p>
            <a:pPr>
              <a:lnSpc>
                <a:spcPct val="80000"/>
              </a:lnSpc>
            </a:pPr>
            <a:r>
              <a:rPr lang="en-US" sz="700" smtClean="0"/>
              <a:t>I would like to emphasize the expanse of these intellectual challenges.  I am talking not just about networks as the invisible infrastructure that we all take for granted today, but about networks of people and organizations that creatively use the invisible infrastructure in unforeseen ways.</a:t>
            </a:r>
          </a:p>
          <a:p>
            <a:pPr>
              <a:lnSpc>
                <a:spcPct val="80000"/>
              </a:lnSpc>
            </a:pPr>
            <a:endParaRPr lang="en-US" sz="700" smtClean="0"/>
          </a:p>
          <a:p>
            <a:pPr>
              <a:lnSpc>
                <a:spcPct val="80000"/>
              </a:lnSpc>
            </a:pPr>
            <a:r>
              <a:rPr lang="en-US" sz="700" smtClean="0"/>
              <a:t>To calibrate the rapid growth in societal impact of the Internet, let me give you some concrete examples: Mosaic, the first browser, was created in 1993 and Google was founded in 1998, less than ten years ago.  Google is known for search but it makes its money on ads;  who would have guessed?  (As as aside: remember that Mosaic and Google, like other browsers and search engines, were born out of NSF/CISE-funded research projects in universities.) Within just the past four years, we have seen the creation and influence of social networks embraced by the younger generation: SecondLife, FaceBook, and YouTube.  We are also seeing old institutions remake themselves, including the print media like newspapers and the music recording industry.  More sobering, in April of this year we witnessed the first cyber attack on a nation—Estonia—by a well-organized group in Russia.  And just three weeks ago, the US company Seagate reported that hard drives sold in Taiwan contained Trojan Horses planted by subcontractors in China so that any information stored on those tainted hard drives was automatically uploaded to websites in Beijing.  We did not anticipate any of these phenomena—good and bad—nor did we anticipate how they have completely changed the way in which people and organizations interact with each other.</a:t>
            </a:r>
          </a:p>
          <a:p>
            <a:pPr>
              <a:lnSpc>
                <a:spcPct val="80000"/>
              </a:lnSpc>
            </a:pPr>
            <a:endParaRPr lang="en-US" sz="700" smtClean="0"/>
          </a:p>
          <a:p>
            <a:pPr>
              <a:lnSpc>
                <a:spcPct val="80000"/>
              </a:lnSpc>
            </a:pPr>
            <a:r>
              <a:rPr lang="en-US" sz="700" smtClean="0"/>
              <a:t>It is the expanse of all these intellectual challenges that necessitates including not just researchers in computer and information science and engineering, but researchers in economics and the social sciences.</a:t>
            </a:r>
          </a:p>
          <a:p>
            <a:pPr>
              <a:lnSpc>
                <a:spcPct val="80000"/>
              </a:lnSpc>
            </a:pPr>
            <a:endParaRPr lang="en-US" sz="7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0BF76-5568-4C44-B32E-3C02FEED0DFD}" type="slidenum">
              <a:rPr lang="en-US"/>
              <a:pPr/>
              <a:t>39</a:t>
            </a:fld>
            <a:endParaRPr lang="en-US"/>
          </a:p>
        </p:txBody>
      </p:sp>
      <p:sp>
        <p:nvSpPr>
          <p:cNvPr id="1459202" name="Rectangle 2"/>
          <p:cNvSpPr>
            <a:spLocks noGrp="1" noRot="1" noChangeAspect="1" noChangeArrowheads="1" noTextEdit="1"/>
          </p:cNvSpPr>
          <p:nvPr>
            <p:ph type="sldImg"/>
          </p:nvPr>
        </p:nvSpPr>
        <p:spPr>
          <a:ln/>
        </p:spPr>
      </p:sp>
      <p:sp>
        <p:nvSpPr>
          <p:cNvPr id="1459203" name="Rectangle 3"/>
          <p:cNvSpPr>
            <a:spLocks noGrp="1" noChangeArrowheads="1"/>
          </p:cNvSpPr>
          <p:nvPr>
            <p:ph type="body" idx="1"/>
          </p:nvPr>
        </p:nvSpPr>
        <p:spPr>
          <a:xfrm>
            <a:off x="463550" y="4330700"/>
            <a:ext cx="6092825" cy="4103688"/>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0DFB7-DAC1-451E-A289-29872667A817}" type="slidenum">
              <a:rPr lang="en-US"/>
              <a:pPr/>
              <a:t>40</a:t>
            </a:fld>
            <a:endParaRPr lang="en-US"/>
          </a:p>
        </p:txBody>
      </p:sp>
      <p:sp>
        <p:nvSpPr>
          <p:cNvPr id="1461250" name="Rectangle 2"/>
          <p:cNvSpPr>
            <a:spLocks noGrp="1" noRot="1" noChangeAspect="1" noChangeArrowheads="1" noTextEdit="1"/>
          </p:cNvSpPr>
          <p:nvPr>
            <p:ph type="sldImg"/>
          </p:nvPr>
        </p:nvSpPr>
        <p:spPr>
          <a:xfrm>
            <a:off x="1260475" y="684213"/>
            <a:ext cx="4557713" cy="3417887"/>
          </a:xfrm>
          <a:ln/>
        </p:spPr>
      </p:sp>
      <p:sp>
        <p:nvSpPr>
          <p:cNvPr id="1461251" name="Rectangle 3"/>
          <p:cNvSpPr>
            <a:spLocks noGrp="1" noChangeArrowheads="1"/>
          </p:cNvSpPr>
          <p:nvPr>
            <p:ph type="body" idx="1"/>
          </p:nvPr>
        </p:nvSpPr>
        <p:spPr>
          <a:xfrm>
            <a:off x="708025" y="4330700"/>
            <a:ext cx="5661025" cy="41021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E5D0C-07D9-479F-A54A-60EB2E1ACE3B}" type="slidenum">
              <a:rPr lang="en-US"/>
              <a:pPr/>
              <a:t>2</a:t>
            </a:fld>
            <a:endParaRPr lang="en-US"/>
          </a:p>
        </p:txBody>
      </p:sp>
      <p:sp>
        <p:nvSpPr>
          <p:cNvPr id="1435650" name="Rectangle 2"/>
          <p:cNvSpPr>
            <a:spLocks noGrp="1" noRot="1" noChangeAspect="1" noChangeArrowheads="1" noTextEdit="1"/>
          </p:cNvSpPr>
          <p:nvPr>
            <p:ph type="sldImg"/>
          </p:nvPr>
        </p:nvSpPr>
        <p:spPr>
          <a:ln/>
        </p:spPr>
      </p:sp>
      <p:sp>
        <p:nvSpPr>
          <p:cNvPr id="1435651" name="Rectangle 3"/>
          <p:cNvSpPr>
            <a:spLocks noGrp="1" noChangeArrowheads="1"/>
          </p:cNvSpPr>
          <p:nvPr>
            <p:ph type="body" idx="1"/>
          </p:nvPr>
        </p:nvSpPr>
        <p:spPr>
          <a:xfrm>
            <a:off x="463550" y="4330700"/>
            <a:ext cx="6092825" cy="4103688"/>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0DFB7-DAC1-451E-A289-29872667A817}" type="slidenum">
              <a:rPr lang="en-US"/>
              <a:pPr/>
              <a:t>41</a:t>
            </a:fld>
            <a:endParaRPr lang="en-US"/>
          </a:p>
        </p:txBody>
      </p:sp>
      <p:sp>
        <p:nvSpPr>
          <p:cNvPr id="1461250" name="Rectangle 2"/>
          <p:cNvSpPr>
            <a:spLocks noGrp="1" noRot="1" noChangeAspect="1" noChangeArrowheads="1" noTextEdit="1"/>
          </p:cNvSpPr>
          <p:nvPr>
            <p:ph type="sldImg"/>
          </p:nvPr>
        </p:nvSpPr>
        <p:spPr>
          <a:xfrm>
            <a:off x="1260475" y="684213"/>
            <a:ext cx="4557713" cy="3417887"/>
          </a:xfrm>
          <a:ln/>
        </p:spPr>
      </p:sp>
      <p:sp>
        <p:nvSpPr>
          <p:cNvPr id="1461251" name="Rectangle 3"/>
          <p:cNvSpPr>
            <a:spLocks noGrp="1" noChangeArrowheads="1"/>
          </p:cNvSpPr>
          <p:nvPr>
            <p:ph type="body" idx="1"/>
          </p:nvPr>
        </p:nvSpPr>
        <p:spPr>
          <a:xfrm>
            <a:off x="708025" y="4330700"/>
            <a:ext cx="5661025" cy="410210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B832E-7D77-447B-A632-7F03D3900602}" type="slidenum">
              <a:rPr lang="en-US"/>
              <a:pPr/>
              <a:t>43</a:t>
            </a:fld>
            <a:endParaRPr lang="en-US"/>
          </a:p>
        </p:txBody>
      </p:sp>
      <p:sp>
        <p:nvSpPr>
          <p:cNvPr id="1155074" name="Rectangle 2"/>
          <p:cNvSpPr>
            <a:spLocks noGrp="1" noRot="1" noChangeAspect="1" noChangeArrowheads="1" noTextEdit="1"/>
          </p:cNvSpPr>
          <p:nvPr>
            <p:ph type="sldImg"/>
          </p:nvPr>
        </p:nvSpPr>
        <p:spPr>
          <a:ln/>
        </p:spPr>
      </p:sp>
      <p:sp>
        <p:nvSpPr>
          <p:cNvPr id="1155075" name="Rectangle 3"/>
          <p:cNvSpPr>
            <a:spLocks noGrp="1" noChangeArrowheads="1"/>
          </p:cNvSpPr>
          <p:nvPr>
            <p:ph type="body" idx="1"/>
          </p:nvPr>
        </p:nvSpPr>
        <p:spPr>
          <a:xfrm>
            <a:off x="463550" y="4330700"/>
            <a:ext cx="6092825" cy="4103688"/>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978B7-C6A3-4793-95C4-9A92380E11E9}" type="slidenum">
              <a:rPr lang="en-US"/>
              <a:pPr/>
              <a:t>44</a:t>
            </a:fld>
            <a:endParaRPr lang="en-US"/>
          </a:p>
        </p:txBody>
      </p:sp>
      <p:sp>
        <p:nvSpPr>
          <p:cNvPr id="1390594" name="Rectangle 2"/>
          <p:cNvSpPr>
            <a:spLocks noGrp="1" noRot="1" noChangeAspect="1" noChangeArrowheads="1" noTextEdit="1"/>
          </p:cNvSpPr>
          <p:nvPr>
            <p:ph type="sldImg"/>
          </p:nvPr>
        </p:nvSpPr>
        <p:spPr>
          <a:ln/>
        </p:spPr>
      </p:sp>
      <p:sp>
        <p:nvSpPr>
          <p:cNvPr id="1390595" name="Rectangle 3"/>
          <p:cNvSpPr>
            <a:spLocks noGrp="1" noChangeArrowheads="1"/>
          </p:cNvSpPr>
          <p:nvPr>
            <p:ph type="body" idx="1"/>
          </p:nvPr>
        </p:nvSpPr>
        <p:spPr/>
        <p:txBody>
          <a:bodyPr/>
          <a:lstStyle/>
          <a:p>
            <a:r>
              <a:rPr lang="en-US"/>
              <a:t>Organization of Economic Co-Operation and Development (OECD)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B1F4D4-BC5B-4FE9-96DE-4D0F605756FC}" type="slidenum">
              <a:rPr lang="en-US"/>
              <a:pPr/>
              <a:t>46</a:t>
            </a:fld>
            <a:endParaRPr lang="en-US"/>
          </a:p>
        </p:txBody>
      </p:sp>
      <p:sp>
        <p:nvSpPr>
          <p:cNvPr id="1149954" name="Rectangle 2"/>
          <p:cNvSpPr>
            <a:spLocks noGrp="1" noRot="1" noChangeAspect="1" noChangeArrowheads="1" noTextEdit="1"/>
          </p:cNvSpPr>
          <p:nvPr>
            <p:ph type="sldImg"/>
          </p:nvPr>
        </p:nvSpPr>
        <p:spPr>
          <a:ln/>
        </p:spPr>
      </p:sp>
      <p:sp>
        <p:nvSpPr>
          <p:cNvPr id="1149955" name="Rectangle 3"/>
          <p:cNvSpPr>
            <a:spLocks noGrp="1" noChangeArrowheads="1"/>
          </p:cNvSpPr>
          <p:nvPr>
            <p:ph type="body" idx="1"/>
          </p:nvPr>
        </p:nvSpPr>
        <p:spPr>
          <a:xfrm>
            <a:off x="463550" y="4330700"/>
            <a:ext cx="6092825" cy="4103688"/>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0AA28-260E-4D6C-B17C-218DEBAAC762}" type="slidenum">
              <a:rPr lang="en-US"/>
              <a:pPr/>
              <a:t>50</a:t>
            </a:fld>
            <a:endParaRPr lang="en-US"/>
          </a:p>
        </p:txBody>
      </p:sp>
      <p:sp>
        <p:nvSpPr>
          <p:cNvPr id="1442818" name="Rectangle 2"/>
          <p:cNvSpPr>
            <a:spLocks noGrp="1" noRot="1" noChangeAspect="1" noChangeArrowheads="1" noTextEdit="1"/>
          </p:cNvSpPr>
          <p:nvPr>
            <p:ph type="sldImg"/>
          </p:nvPr>
        </p:nvSpPr>
        <p:spPr>
          <a:ln/>
        </p:spPr>
      </p:sp>
      <p:sp>
        <p:nvSpPr>
          <p:cNvPr id="1442819" name="Rectangle 3"/>
          <p:cNvSpPr>
            <a:spLocks noGrp="1" noChangeArrowheads="1"/>
          </p:cNvSpPr>
          <p:nvPr>
            <p:ph type="body" idx="1"/>
          </p:nvPr>
        </p:nvSpPr>
        <p:spPr>
          <a:xfrm>
            <a:off x="463550" y="4330700"/>
            <a:ext cx="6092825" cy="4103688"/>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37E4A-0D18-4FA4-BCC6-5DECF4E1CDC8}" type="slidenum">
              <a:rPr lang="en-US"/>
              <a:pPr/>
              <a:t>54</a:t>
            </a:fld>
            <a:endParaRPr lang="en-US"/>
          </a:p>
        </p:txBody>
      </p:sp>
      <p:sp>
        <p:nvSpPr>
          <p:cNvPr id="1447938" name="Rectangle 2"/>
          <p:cNvSpPr>
            <a:spLocks noGrp="1" noRot="1" noChangeAspect="1" noChangeArrowheads="1" noTextEdit="1"/>
          </p:cNvSpPr>
          <p:nvPr>
            <p:ph type="sldImg"/>
          </p:nvPr>
        </p:nvSpPr>
        <p:spPr>
          <a:ln/>
        </p:spPr>
      </p:sp>
      <p:sp>
        <p:nvSpPr>
          <p:cNvPr id="1447939" name="Rectangle 3"/>
          <p:cNvSpPr>
            <a:spLocks noGrp="1" noChangeArrowheads="1"/>
          </p:cNvSpPr>
          <p:nvPr>
            <p:ph type="body" idx="1"/>
          </p:nvPr>
        </p:nvSpPr>
        <p:spPr/>
        <p:txBody>
          <a:bodyPr/>
          <a:lstStyle/>
          <a:p>
            <a:r>
              <a:rPr lang="en-US"/>
              <a:t>NSF 21%</a:t>
            </a:r>
          </a:p>
          <a:p>
            <a:r>
              <a:rPr lang="en-US"/>
              <a:t>DARPA 17.3%</a:t>
            </a:r>
          </a:p>
          <a:p>
            <a:r>
              <a:rPr lang="en-US"/>
              <a:t>NIH 1.78%</a:t>
            </a:r>
          </a:p>
          <a:p>
            <a:r>
              <a:rPr lang="en-US"/>
              <a:t>DOE  4.7%</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BEC9E-FD57-4AB4-B58A-A2792D92CCFF}" type="slidenum">
              <a:rPr lang="en-US"/>
              <a:pPr/>
              <a:t>55</a:t>
            </a:fld>
            <a:endParaRPr lang="en-US"/>
          </a:p>
        </p:txBody>
      </p:sp>
      <p:sp>
        <p:nvSpPr>
          <p:cNvPr id="1451010" name="Rectangle 2"/>
          <p:cNvSpPr>
            <a:spLocks noGrp="1" noRot="1" noChangeAspect="1" noChangeArrowheads="1" noTextEdit="1"/>
          </p:cNvSpPr>
          <p:nvPr>
            <p:ph type="sldImg"/>
          </p:nvPr>
        </p:nvSpPr>
        <p:spPr>
          <a:ln/>
        </p:spPr>
      </p:sp>
      <p:sp>
        <p:nvSpPr>
          <p:cNvPr id="1451011" name="Rectangle 3"/>
          <p:cNvSpPr>
            <a:spLocks noGrp="1" noChangeArrowheads="1"/>
          </p:cNvSpPr>
          <p:nvPr>
            <p:ph type="body" idx="1"/>
          </p:nvPr>
        </p:nvSpPr>
        <p:spPr>
          <a:xfrm>
            <a:off x="463550" y="4330700"/>
            <a:ext cx="6092825" cy="4103688"/>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F1EC1-E983-45F0-BFD0-D6EF66EEA4B9}" type="slidenum">
              <a:rPr lang="en-US"/>
              <a:pPr/>
              <a:t>57</a:t>
            </a:fld>
            <a:endParaRPr lang="en-US"/>
          </a:p>
        </p:txBody>
      </p:sp>
      <p:sp>
        <p:nvSpPr>
          <p:cNvPr id="1454082" name="Rectangle 2"/>
          <p:cNvSpPr>
            <a:spLocks noGrp="1" noRot="1" noChangeAspect="1" noChangeArrowheads="1" noTextEdit="1"/>
          </p:cNvSpPr>
          <p:nvPr>
            <p:ph type="sldImg"/>
          </p:nvPr>
        </p:nvSpPr>
        <p:spPr>
          <a:ln/>
        </p:spPr>
      </p:sp>
      <p:sp>
        <p:nvSpPr>
          <p:cNvPr id="1454083" name="Rectangle 3"/>
          <p:cNvSpPr>
            <a:spLocks noGrp="1" noChangeArrowheads="1"/>
          </p:cNvSpPr>
          <p:nvPr>
            <p:ph type="body" idx="1"/>
          </p:nvPr>
        </p:nvSpPr>
        <p:spPr/>
        <p:txBody>
          <a:bodyPr/>
          <a:lstStyle/>
          <a:p>
            <a:r>
              <a:rPr lang="en-US"/>
              <a:t>Plum, maroon, cyan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06DD6-5DB2-4BEF-B9A4-EF826B312915}" type="slidenum">
              <a:rPr lang="en-US"/>
              <a:pPr/>
              <a:t>60</a:t>
            </a:fld>
            <a:endParaRPr lang="en-US"/>
          </a:p>
        </p:txBody>
      </p:sp>
      <p:sp>
        <p:nvSpPr>
          <p:cNvPr id="1429506" name="Rectangle 2"/>
          <p:cNvSpPr>
            <a:spLocks noGrp="1" noRot="1" noChangeAspect="1" noChangeArrowheads="1" noTextEdit="1"/>
          </p:cNvSpPr>
          <p:nvPr>
            <p:ph type="sldImg"/>
          </p:nvPr>
        </p:nvSpPr>
        <p:spPr>
          <a:ln/>
        </p:spPr>
      </p:sp>
      <p:sp>
        <p:nvSpPr>
          <p:cNvPr id="1429507" name="Rectangle 3"/>
          <p:cNvSpPr>
            <a:spLocks noGrp="1" noChangeArrowheads="1"/>
          </p:cNvSpPr>
          <p:nvPr>
            <p:ph type="body" idx="1"/>
          </p:nvPr>
        </p:nvSpPr>
        <p:spPr>
          <a:xfrm>
            <a:off x="463550" y="4330700"/>
            <a:ext cx="6092825" cy="4103688"/>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CFF86-68B3-4B75-B26C-21A451FF0E58}" type="slidenum">
              <a:rPr lang="en-US"/>
              <a:pPr/>
              <a:t>61</a:t>
            </a:fld>
            <a:endParaRPr lang="en-US"/>
          </a:p>
        </p:txBody>
      </p:sp>
      <p:sp>
        <p:nvSpPr>
          <p:cNvPr id="1504258" name="Rectangle 2"/>
          <p:cNvSpPr>
            <a:spLocks noGrp="1" noRot="1" noChangeAspect="1" noChangeArrowheads="1" noTextEdit="1"/>
          </p:cNvSpPr>
          <p:nvPr>
            <p:ph type="sldImg"/>
          </p:nvPr>
        </p:nvSpPr>
        <p:spPr>
          <a:xfrm>
            <a:off x="1258888" y="684213"/>
            <a:ext cx="4559300" cy="3419475"/>
          </a:xfrm>
          <a:ln/>
        </p:spPr>
      </p:sp>
      <p:sp>
        <p:nvSpPr>
          <p:cNvPr id="1504259" name="Rectangle 3"/>
          <p:cNvSpPr>
            <a:spLocks noGrp="1" noChangeArrowheads="1"/>
          </p:cNvSpPr>
          <p:nvPr>
            <p:ph type="body" idx="1"/>
          </p:nvPr>
        </p:nvSpPr>
        <p:spPr>
          <a:xfrm>
            <a:off x="708025" y="4330700"/>
            <a:ext cx="5661025" cy="4424363"/>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49E99-EDDD-44DD-B03A-91C1FEB4077C}" type="slidenum">
              <a:rPr lang="en-US"/>
              <a:pPr/>
              <a:t>6</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a:xfrm>
            <a:off x="463550" y="4330700"/>
            <a:ext cx="6092825" cy="4103688"/>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CFF86-68B3-4B75-B26C-21A451FF0E58}" type="slidenum">
              <a:rPr lang="en-US"/>
              <a:pPr/>
              <a:t>62</a:t>
            </a:fld>
            <a:endParaRPr lang="en-US"/>
          </a:p>
        </p:txBody>
      </p:sp>
      <p:sp>
        <p:nvSpPr>
          <p:cNvPr id="1504258" name="Rectangle 2"/>
          <p:cNvSpPr>
            <a:spLocks noGrp="1" noRot="1" noChangeAspect="1" noChangeArrowheads="1" noTextEdit="1"/>
          </p:cNvSpPr>
          <p:nvPr>
            <p:ph type="sldImg"/>
          </p:nvPr>
        </p:nvSpPr>
        <p:spPr>
          <a:xfrm>
            <a:off x="1258888" y="684213"/>
            <a:ext cx="4559300" cy="3419475"/>
          </a:xfrm>
          <a:ln/>
        </p:spPr>
      </p:sp>
      <p:sp>
        <p:nvSpPr>
          <p:cNvPr id="1504259" name="Rectangle 3"/>
          <p:cNvSpPr>
            <a:spLocks noGrp="1" noChangeArrowheads="1"/>
          </p:cNvSpPr>
          <p:nvPr>
            <p:ph type="body" idx="1"/>
          </p:nvPr>
        </p:nvSpPr>
        <p:spPr>
          <a:xfrm>
            <a:off x="708025" y="4330700"/>
            <a:ext cx="5661025" cy="4424363"/>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D378E5-0701-4944-88DE-6A3614ADCD78}" type="slidenum">
              <a:rPr lang="en-US"/>
              <a:pPr/>
              <a:t>63</a:t>
            </a:fld>
            <a:endParaRPr lang="en-US"/>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a:xfrm>
            <a:off x="463550" y="4330700"/>
            <a:ext cx="6092825" cy="4103688"/>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3D8EA-E5D6-4F1C-B7A8-83B71D7E4DB5}" type="slidenum">
              <a:rPr lang="en-US"/>
              <a:pPr/>
              <a:t>7</a:t>
            </a:fld>
            <a:endParaRPr lang="en-US"/>
          </a:p>
        </p:txBody>
      </p:sp>
      <p:sp>
        <p:nvSpPr>
          <p:cNvPr id="1352706" name="Rectangle 2"/>
          <p:cNvSpPr>
            <a:spLocks noGrp="1" noRot="1" noChangeAspect="1" noChangeArrowheads="1" noTextEdit="1"/>
          </p:cNvSpPr>
          <p:nvPr>
            <p:ph type="sldImg"/>
          </p:nvPr>
        </p:nvSpPr>
        <p:spPr>
          <a:ln/>
        </p:spPr>
      </p:sp>
      <p:sp>
        <p:nvSpPr>
          <p:cNvPr id="1352707" name="Rectangle 3"/>
          <p:cNvSpPr>
            <a:spLocks noGrp="1" noChangeArrowheads="1"/>
          </p:cNvSpPr>
          <p:nvPr>
            <p:ph type="body" idx="1"/>
          </p:nvPr>
        </p:nvSpPr>
        <p:spPr/>
        <p:txBody>
          <a:bodyPr/>
          <a:lstStyle/>
          <a:p>
            <a:r>
              <a:rPr lang="en-US"/>
              <a:t>Small December up to $500,000</a:t>
            </a:r>
          </a:p>
          <a:p>
            <a:r>
              <a:rPr lang="en-US"/>
              <a:t>Medium October FY09 August FY10 $500,001 up to $1,200,000</a:t>
            </a:r>
          </a:p>
          <a:p>
            <a:r>
              <a:rPr lang="en-US"/>
              <a:t>Large December $1,200,000 up to $300,000,000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DFFB5-09B1-4422-999A-290535D5509B}" type="slidenum">
              <a:rPr lang="en-US"/>
              <a:pPr/>
              <a:t>9</a:t>
            </a:fld>
            <a:endParaRPr lang="en-US"/>
          </a:p>
        </p:txBody>
      </p:sp>
      <p:sp>
        <p:nvSpPr>
          <p:cNvPr id="1474562" name="Rectangle 2"/>
          <p:cNvSpPr>
            <a:spLocks noGrp="1" noRot="1" noChangeAspect="1" noChangeArrowheads="1" noTextEdit="1"/>
          </p:cNvSpPr>
          <p:nvPr>
            <p:ph type="sldImg"/>
          </p:nvPr>
        </p:nvSpPr>
        <p:spPr>
          <a:ln/>
        </p:spPr>
      </p:sp>
      <p:sp>
        <p:nvSpPr>
          <p:cNvPr id="1474563" name="Rectangle 3"/>
          <p:cNvSpPr>
            <a:spLocks noGrp="1" noChangeArrowheads="1"/>
          </p:cNvSpPr>
          <p:nvPr>
            <p:ph type="body" idx="1"/>
          </p:nvPr>
        </p:nvSpPr>
        <p:spPr>
          <a:xfrm>
            <a:off x="463550" y="4330700"/>
            <a:ext cx="6092825" cy="4103688"/>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D1119-3473-45F5-AFDF-387663777A12}" type="slidenum">
              <a:rPr lang="en-US"/>
              <a:pPr/>
              <a:t>10</a:t>
            </a:fld>
            <a:endParaRPr lang="en-US"/>
          </a:p>
        </p:txBody>
      </p:sp>
      <p:sp>
        <p:nvSpPr>
          <p:cNvPr id="1476610" name="Rectangle 2"/>
          <p:cNvSpPr>
            <a:spLocks noGrp="1" noRot="1" noChangeAspect="1" noChangeArrowheads="1" noTextEdit="1"/>
          </p:cNvSpPr>
          <p:nvPr>
            <p:ph type="sldImg"/>
          </p:nvPr>
        </p:nvSpPr>
        <p:spPr>
          <a:ln/>
        </p:spPr>
      </p:sp>
      <p:sp>
        <p:nvSpPr>
          <p:cNvPr id="1476611" name="Rectangle 3"/>
          <p:cNvSpPr>
            <a:spLocks noGrp="1" noChangeArrowheads="1"/>
          </p:cNvSpPr>
          <p:nvPr>
            <p:ph type="body" idx="1"/>
          </p:nvPr>
        </p:nvSpPr>
        <p:spPr/>
        <p:txBody>
          <a:bodyPr/>
          <a:lstStyle/>
          <a:p>
            <a:endParaRPr lang="en-US"/>
          </a:p>
          <a:p>
            <a:r>
              <a:rPr lang="en-US"/>
              <a:t>~650 Data to Knowledge, 500 Understanding Complexity, &lt; 200 Virtual Organizations</a:t>
            </a:r>
          </a:p>
          <a:p>
            <a:endParaRPr lang="en-US"/>
          </a:p>
          <a:p>
            <a:r>
              <a:rPr lang="en-US"/>
              <a:t>90 PDs (~35 from CISE) and 6 (4 from CISE) admin staff across the agency helped</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E5A01-5FB7-44A4-AACE-23E3152F8E2D}" type="slidenum">
              <a:rPr lang="en-US"/>
              <a:pPr/>
              <a:t>13</a:t>
            </a:fld>
            <a:endParaRPr lang="en-US"/>
          </a:p>
        </p:txBody>
      </p:sp>
      <p:sp>
        <p:nvSpPr>
          <p:cNvPr id="1480706" name="Rectangle 2"/>
          <p:cNvSpPr>
            <a:spLocks noGrp="1" noRot="1" noChangeAspect="1" noChangeArrowheads="1" noTextEdit="1"/>
          </p:cNvSpPr>
          <p:nvPr>
            <p:ph type="sldImg"/>
          </p:nvPr>
        </p:nvSpPr>
        <p:spPr>
          <a:ln/>
        </p:spPr>
      </p:sp>
      <p:sp>
        <p:nvSpPr>
          <p:cNvPr id="1480707" name="Rectangle 3"/>
          <p:cNvSpPr>
            <a:spLocks noGrp="1" noChangeArrowheads="1"/>
          </p:cNvSpPr>
          <p:nvPr>
            <p:ph type="body" idx="1"/>
          </p:nvPr>
        </p:nvSpPr>
        <p:spPr/>
        <p:txBody>
          <a:bodyPr/>
          <a:lstStyle/>
          <a:p>
            <a:r>
              <a:rPr lang="en-US"/>
              <a:t>$10M for five year ($2M/year)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73552-01B5-484D-8823-DDA7FB533BE6}" type="slidenum">
              <a:rPr lang="en-US"/>
              <a:pPr/>
              <a:t>16</a:t>
            </a:fld>
            <a:endParaRPr lang="en-US"/>
          </a:p>
        </p:txBody>
      </p:sp>
      <p:sp>
        <p:nvSpPr>
          <p:cNvPr id="1484802" name="Rectangle 2"/>
          <p:cNvSpPr>
            <a:spLocks noGrp="1" noRot="1" noChangeAspect="1" noChangeArrowheads="1" noTextEdit="1"/>
          </p:cNvSpPr>
          <p:nvPr>
            <p:ph type="sldImg"/>
          </p:nvPr>
        </p:nvSpPr>
        <p:spPr>
          <a:ln/>
        </p:spPr>
      </p:sp>
      <p:sp>
        <p:nvSpPr>
          <p:cNvPr id="1484803" name="Rectangle 3"/>
          <p:cNvSpPr>
            <a:spLocks noGrp="1" noChangeArrowheads="1"/>
          </p:cNvSpPr>
          <p:nvPr>
            <p:ph type="body" idx="1"/>
          </p:nvPr>
        </p:nvSpPr>
        <p:spPr>
          <a:xfrm>
            <a:off x="463550" y="4330700"/>
            <a:ext cx="6092825" cy="4103688"/>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351BC-4DEA-4558-9841-2C06BB63BC4D}" type="slidenum">
              <a:rPr lang="en-US"/>
              <a:pPr/>
              <a:t>17</a:t>
            </a:fld>
            <a:endParaRPr lang="en-US"/>
          </a:p>
        </p:txBody>
      </p:sp>
      <p:sp>
        <p:nvSpPr>
          <p:cNvPr id="1257474" name="Rectangle 2"/>
          <p:cNvSpPr>
            <a:spLocks noGrp="1" noRot="1" noChangeAspect="1" noChangeArrowheads="1" noTextEdit="1"/>
          </p:cNvSpPr>
          <p:nvPr>
            <p:ph type="sldImg"/>
          </p:nvPr>
        </p:nvSpPr>
        <p:spPr>
          <a:xfrm>
            <a:off x="1258888" y="684213"/>
            <a:ext cx="4559300" cy="3419475"/>
          </a:xfrm>
          <a:ln/>
        </p:spPr>
      </p:sp>
      <p:sp>
        <p:nvSpPr>
          <p:cNvPr id="1257475" name="Rectangle 3"/>
          <p:cNvSpPr>
            <a:spLocks noGrp="1" noChangeArrowheads="1"/>
          </p:cNvSpPr>
          <p:nvPr>
            <p:ph type="body" idx="1"/>
          </p:nvPr>
        </p:nvSpPr>
        <p:spPr>
          <a:xfrm>
            <a:off x="708025" y="4330700"/>
            <a:ext cx="5661025" cy="4424363"/>
          </a:xfrm>
        </p:spPr>
        <p:txBody>
          <a:bodyPr/>
          <a:lstStyle/>
          <a:p>
            <a:r>
              <a:rPr lang="en-US"/>
              <a:t>And finally, some science drivers.  Here is a list of fundamental questions in computing that I have recently started.  It’s really meant to be suggestive of the kinds of scientific questions that underlie the research challenges of our field.</a:t>
            </a:r>
          </a:p>
          <a:p>
            <a:endParaRPr lang="en-US"/>
          </a:p>
          <a:p>
            <a:r>
              <a:rPr lang="en-US"/>
              <a:t>I am going to use these questions to frame the three presentations you are about to hear.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54AD3D0A-75EC-4794-A1FE-C139AC1CDA8A}" type="slidenum">
              <a:rPr lang="en-US"/>
              <a:pPr/>
              <a:t>‹#›</a:t>
            </a:fld>
            <a:endParaRPr lang="en-US" sz="1400"/>
          </a:p>
        </p:txBody>
      </p:sp>
      <p:sp>
        <p:nvSpPr>
          <p:cNvPr id="5" name="Date Placeholder 4"/>
          <p:cNvSpPr>
            <a:spLocks noGrp="1"/>
          </p:cNvSpPr>
          <p:nvPr>
            <p:ph type="dt" sz="half" idx="11"/>
          </p:nvPr>
        </p:nvSpPr>
        <p:spPr/>
        <p:txBody>
          <a:bodyPr/>
          <a:lstStyle>
            <a:lvl1pPr>
              <a:defRPr/>
            </a:lvl1pPr>
          </a:lstStyle>
          <a:p>
            <a:r>
              <a:rPr lang="en-US"/>
              <a:t>IBM Research</a:t>
            </a:r>
          </a:p>
        </p:txBody>
      </p:sp>
      <p:sp>
        <p:nvSpPr>
          <p:cNvPr id="6" name="Footer Placeholder 5"/>
          <p:cNvSpPr>
            <a:spLocks noGrp="1"/>
          </p:cNvSpPr>
          <p:nvPr>
            <p:ph type="ftr" sz="quarter" idx="12"/>
          </p:nvPr>
        </p:nvSpPr>
        <p:spPr/>
        <p:txBody>
          <a:bodyPr/>
          <a:lstStyle>
            <a:lvl1pPr>
              <a:defRPr/>
            </a:lvl1pPr>
          </a:lstStyle>
          <a:p>
            <a:r>
              <a:rPr lang="en-US"/>
              <a:t>Jeannette M. Wing</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A76B1FA-A4F3-4DD8-815A-BF5FD293EE9E}" type="slidenum">
              <a:rPr lang="en-US"/>
              <a:pPr/>
              <a:t>‹#›</a:t>
            </a:fld>
            <a:endParaRPr lang="en-US" sz="1400"/>
          </a:p>
        </p:txBody>
      </p:sp>
      <p:sp>
        <p:nvSpPr>
          <p:cNvPr id="5" name="Date Placeholder 4"/>
          <p:cNvSpPr>
            <a:spLocks noGrp="1"/>
          </p:cNvSpPr>
          <p:nvPr>
            <p:ph type="dt" sz="half" idx="11"/>
          </p:nvPr>
        </p:nvSpPr>
        <p:spPr/>
        <p:txBody>
          <a:bodyPr/>
          <a:lstStyle>
            <a:lvl1pPr>
              <a:defRPr/>
            </a:lvl1pPr>
          </a:lstStyle>
          <a:p>
            <a:r>
              <a:rPr lang="en-US"/>
              <a:t>IBM Research</a:t>
            </a:r>
          </a:p>
        </p:txBody>
      </p:sp>
      <p:sp>
        <p:nvSpPr>
          <p:cNvPr id="6" name="Footer Placeholder 5"/>
          <p:cNvSpPr>
            <a:spLocks noGrp="1"/>
          </p:cNvSpPr>
          <p:nvPr>
            <p:ph type="ftr" sz="quarter" idx="12"/>
          </p:nvPr>
        </p:nvSpPr>
        <p:spPr/>
        <p:txBody>
          <a:bodyPr/>
          <a:lstStyle>
            <a:lvl1pPr>
              <a:defRPr/>
            </a:lvl1pPr>
          </a:lstStyle>
          <a:p>
            <a:r>
              <a:rPr lang="en-US"/>
              <a:t>Jeannette M. Wing</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41300"/>
            <a:ext cx="1943100" cy="6007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41300"/>
            <a:ext cx="5676900" cy="6007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A621D5F-87DE-4B50-AB79-E5BED45C7B4F}" type="slidenum">
              <a:rPr lang="en-US"/>
              <a:pPr/>
              <a:t>‹#›</a:t>
            </a:fld>
            <a:endParaRPr lang="en-US" sz="1400"/>
          </a:p>
        </p:txBody>
      </p:sp>
      <p:sp>
        <p:nvSpPr>
          <p:cNvPr id="5" name="Date Placeholder 4"/>
          <p:cNvSpPr>
            <a:spLocks noGrp="1"/>
          </p:cNvSpPr>
          <p:nvPr>
            <p:ph type="dt" sz="half" idx="11"/>
          </p:nvPr>
        </p:nvSpPr>
        <p:spPr/>
        <p:txBody>
          <a:bodyPr/>
          <a:lstStyle>
            <a:lvl1pPr>
              <a:defRPr/>
            </a:lvl1pPr>
          </a:lstStyle>
          <a:p>
            <a:r>
              <a:rPr lang="en-US"/>
              <a:t>IBM Research</a:t>
            </a:r>
          </a:p>
        </p:txBody>
      </p:sp>
      <p:sp>
        <p:nvSpPr>
          <p:cNvPr id="6" name="Footer Placeholder 5"/>
          <p:cNvSpPr>
            <a:spLocks noGrp="1"/>
          </p:cNvSpPr>
          <p:nvPr>
            <p:ph type="ftr" sz="quarter" idx="12"/>
          </p:nvPr>
        </p:nvSpPr>
        <p:spPr/>
        <p:txBody>
          <a:bodyPr/>
          <a:lstStyle>
            <a:lvl1pPr>
              <a:defRPr/>
            </a:lvl1pPr>
          </a:lstStyle>
          <a:p>
            <a:r>
              <a:rPr lang="en-US"/>
              <a:t>Jeannette M. Wing</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41300"/>
            <a:ext cx="7772400"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295400"/>
            <a:ext cx="7772400" cy="4953000"/>
          </a:xfrm>
        </p:spPr>
        <p:txBody>
          <a:bodyPr/>
          <a:lstStyle/>
          <a:p>
            <a:endParaRPr lang="en-US"/>
          </a:p>
        </p:txBody>
      </p:sp>
      <p:sp>
        <p:nvSpPr>
          <p:cNvPr id="4" name="Slide Number Placeholder 3"/>
          <p:cNvSpPr>
            <a:spLocks noGrp="1"/>
          </p:cNvSpPr>
          <p:nvPr>
            <p:ph type="sldNum" sz="quarter" idx="10"/>
          </p:nvPr>
        </p:nvSpPr>
        <p:spPr>
          <a:xfrm>
            <a:off x="3208338" y="6477000"/>
            <a:ext cx="1905000" cy="304800"/>
          </a:xfrm>
        </p:spPr>
        <p:txBody>
          <a:bodyPr/>
          <a:lstStyle>
            <a:lvl1pPr>
              <a:defRPr/>
            </a:lvl1pPr>
          </a:lstStyle>
          <a:p>
            <a:fld id="{E2B1F993-E2C2-4B6B-8AE0-4C8BE2904017}" type="slidenum">
              <a:rPr lang="en-US"/>
              <a:pPr/>
              <a:t>‹#›</a:t>
            </a:fld>
            <a:endParaRPr lang="en-US" sz="1400"/>
          </a:p>
        </p:txBody>
      </p:sp>
      <p:sp>
        <p:nvSpPr>
          <p:cNvPr id="5" name="Date Placeholder 4"/>
          <p:cNvSpPr>
            <a:spLocks noGrp="1"/>
          </p:cNvSpPr>
          <p:nvPr>
            <p:ph type="dt" sz="half" idx="11"/>
          </p:nvPr>
        </p:nvSpPr>
        <p:spPr>
          <a:xfrm>
            <a:off x="246063" y="6477000"/>
            <a:ext cx="1905000" cy="304800"/>
          </a:xfrm>
        </p:spPr>
        <p:txBody>
          <a:bodyPr/>
          <a:lstStyle>
            <a:lvl1pPr>
              <a:defRPr/>
            </a:lvl1pPr>
          </a:lstStyle>
          <a:p>
            <a:r>
              <a:rPr lang="en-US"/>
              <a:t>IBM Research</a:t>
            </a:r>
          </a:p>
        </p:txBody>
      </p:sp>
      <p:sp>
        <p:nvSpPr>
          <p:cNvPr id="6" name="Footer Placeholder 5"/>
          <p:cNvSpPr>
            <a:spLocks noGrp="1"/>
          </p:cNvSpPr>
          <p:nvPr>
            <p:ph type="ftr" sz="quarter" idx="12"/>
          </p:nvPr>
        </p:nvSpPr>
        <p:spPr>
          <a:xfrm>
            <a:off x="6315075" y="6477000"/>
            <a:ext cx="2725738" cy="304800"/>
          </a:xfrm>
        </p:spPr>
        <p:txBody>
          <a:bodyPr/>
          <a:lstStyle>
            <a:lvl1pPr>
              <a:defRPr/>
            </a:lvl1pPr>
          </a:lstStyle>
          <a:p>
            <a:r>
              <a:rPr lang="en-US"/>
              <a:t>Jeannette M. Wing</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6D6C876-BBF7-42CC-9F70-4EE81B5A7A51}" type="slidenum">
              <a:rPr lang="en-US"/>
              <a:pPr/>
              <a:t>‹#›</a:t>
            </a:fld>
            <a:endParaRPr lang="en-US" sz="1400"/>
          </a:p>
        </p:txBody>
      </p:sp>
      <p:sp>
        <p:nvSpPr>
          <p:cNvPr id="5" name="Date Placeholder 4"/>
          <p:cNvSpPr>
            <a:spLocks noGrp="1"/>
          </p:cNvSpPr>
          <p:nvPr>
            <p:ph type="dt" sz="half" idx="11"/>
          </p:nvPr>
        </p:nvSpPr>
        <p:spPr/>
        <p:txBody>
          <a:bodyPr/>
          <a:lstStyle>
            <a:lvl1pPr>
              <a:defRPr/>
            </a:lvl1pPr>
          </a:lstStyle>
          <a:p>
            <a:r>
              <a:rPr lang="en-US"/>
              <a:t>IBM Research</a:t>
            </a:r>
          </a:p>
        </p:txBody>
      </p:sp>
      <p:sp>
        <p:nvSpPr>
          <p:cNvPr id="6" name="Footer Placeholder 5"/>
          <p:cNvSpPr>
            <a:spLocks noGrp="1"/>
          </p:cNvSpPr>
          <p:nvPr>
            <p:ph type="ftr" sz="quarter" idx="12"/>
          </p:nvPr>
        </p:nvSpPr>
        <p:spPr/>
        <p:txBody>
          <a:bodyPr/>
          <a:lstStyle>
            <a:lvl1pPr>
              <a:defRPr/>
            </a:lvl1pPr>
          </a:lstStyle>
          <a:p>
            <a:r>
              <a:rPr lang="en-US"/>
              <a:t>Jeannette M. Wing</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5CA2115-164D-44F9-94DE-CEA2506AE525}" type="slidenum">
              <a:rPr lang="en-US"/>
              <a:pPr/>
              <a:t>‹#›</a:t>
            </a:fld>
            <a:endParaRPr lang="en-US" sz="1400"/>
          </a:p>
        </p:txBody>
      </p:sp>
      <p:sp>
        <p:nvSpPr>
          <p:cNvPr id="5" name="Date Placeholder 4"/>
          <p:cNvSpPr>
            <a:spLocks noGrp="1"/>
          </p:cNvSpPr>
          <p:nvPr>
            <p:ph type="dt" sz="half" idx="11"/>
          </p:nvPr>
        </p:nvSpPr>
        <p:spPr/>
        <p:txBody>
          <a:bodyPr/>
          <a:lstStyle>
            <a:lvl1pPr>
              <a:defRPr/>
            </a:lvl1pPr>
          </a:lstStyle>
          <a:p>
            <a:r>
              <a:rPr lang="en-US"/>
              <a:t>IBM Research</a:t>
            </a:r>
          </a:p>
        </p:txBody>
      </p:sp>
      <p:sp>
        <p:nvSpPr>
          <p:cNvPr id="6" name="Footer Placeholder 5"/>
          <p:cNvSpPr>
            <a:spLocks noGrp="1"/>
          </p:cNvSpPr>
          <p:nvPr>
            <p:ph type="ftr" sz="quarter" idx="12"/>
          </p:nvPr>
        </p:nvSpPr>
        <p:spPr/>
        <p:txBody>
          <a:bodyPr/>
          <a:lstStyle>
            <a:lvl1pPr>
              <a:defRPr/>
            </a:lvl1pPr>
          </a:lstStyle>
          <a:p>
            <a:r>
              <a:rPr lang="en-US"/>
              <a:t>Jeannette M. Wing</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868A448-EA59-4B33-967D-F7487C548DD9}" type="slidenum">
              <a:rPr lang="en-US"/>
              <a:pPr/>
              <a:t>‹#›</a:t>
            </a:fld>
            <a:endParaRPr lang="en-US" sz="1400"/>
          </a:p>
        </p:txBody>
      </p:sp>
      <p:sp>
        <p:nvSpPr>
          <p:cNvPr id="6" name="Date Placeholder 5"/>
          <p:cNvSpPr>
            <a:spLocks noGrp="1"/>
          </p:cNvSpPr>
          <p:nvPr>
            <p:ph type="dt" sz="half" idx="11"/>
          </p:nvPr>
        </p:nvSpPr>
        <p:spPr/>
        <p:txBody>
          <a:bodyPr/>
          <a:lstStyle>
            <a:lvl1pPr>
              <a:defRPr/>
            </a:lvl1pPr>
          </a:lstStyle>
          <a:p>
            <a:r>
              <a:rPr lang="en-US"/>
              <a:t>IBM Research</a:t>
            </a:r>
          </a:p>
        </p:txBody>
      </p:sp>
      <p:sp>
        <p:nvSpPr>
          <p:cNvPr id="7" name="Footer Placeholder 6"/>
          <p:cNvSpPr>
            <a:spLocks noGrp="1"/>
          </p:cNvSpPr>
          <p:nvPr>
            <p:ph type="ftr" sz="quarter" idx="12"/>
          </p:nvPr>
        </p:nvSpPr>
        <p:spPr/>
        <p:txBody>
          <a:bodyPr/>
          <a:lstStyle>
            <a:lvl1pPr>
              <a:defRPr/>
            </a:lvl1pPr>
          </a:lstStyle>
          <a:p>
            <a:r>
              <a:rPr lang="en-US"/>
              <a:t>Jeannette M. Wing</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0449B3B-7747-4206-AC47-9FF64010F373}" type="slidenum">
              <a:rPr lang="en-US"/>
              <a:pPr/>
              <a:t>‹#›</a:t>
            </a:fld>
            <a:endParaRPr lang="en-US" sz="1400"/>
          </a:p>
        </p:txBody>
      </p:sp>
      <p:sp>
        <p:nvSpPr>
          <p:cNvPr id="8" name="Date Placeholder 7"/>
          <p:cNvSpPr>
            <a:spLocks noGrp="1"/>
          </p:cNvSpPr>
          <p:nvPr>
            <p:ph type="dt" sz="half" idx="11"/>
          </p:nvPr>
        </p:nvSpPr>
        <p:spPr/>
        <p:txBody>
          <a:bodyPr/>
          <a:lstStyle>
            <a:lvl1pPr>
              <a:defRPr/>
            </a:lvl1pPr>
          </a:lstStyle>
          <a:p>
            <a:r>
              <a:rPr lang="en-US"/>
              <a:t>IBM Research</a:t>
            </a:r>
          </a:p>
        </p:txBody>
      </p:sp>
      <p:sp>
        <p:nvSpPr>
          <p:cNvPr id="9" name="Footer Placeholder 8"/>
          <p:cNvSpPr>
            <a:spLocks noGrp="1"/>
          </p:cNvSpPr>
          <p:nvPr>
            <p:ph type="ftr" sz="quarter" idx="12"/>
          </p:nvPr>
        </p:nvSpPr>
        <p:spPr/>
        <p:txBody>
          <a:bodyPr/>
          <a:lstStyle>
            <a:lvl1pPr>
              <a:defRPr/>
            </a:lvl1pPr>
          </a:lstStyle>
          <a:p>
            <a:r>
              <a:rPr lang="en-US"/>
              <a:t>Jeannette M. Wing</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EE7F17A-72CA-4731-B6EC-D4DC04E38D5D}" type="slidenum">
              <a:rPr lang="en-US"/>
              <a:pPr/>
              <a:t>‹#›</a:t>
            </a:fld>
            <a:endParaRPr lang="en-US" sz="1400"/>
          </a:p>
        </p:txBody>
      </p:sp>
      <p:sp>
        <p:nvSpPr>
          <p:cNvPr id="4" name="Date Placeholder 3"/>
          <p:cNvSpPr>
            <a:spLocks noGrp="1"/>
          </p:cNvSpPr>
          <p:nvPr>
            <p:ph type="dt" sz="half" idx="11"/>
          </p:nvPr>
        </p:nvSpPr>
        <p:spPr/>
        <p:txBody>
          <a:bodyPr/>
          <a:lstStyle>
            <a:lvl1pPr>
              <a:defRPr/>
            </a:lvl1pPr>
          </a:lstStyle>
          <a:p>
            <a:r>
              <a:rPr lang="en-US"/>
              <a:t>IBM Research</a:t>
            </a:r>
          </a:p>
        </p:txBody>
      </p:sp>
      <p:sp>
        <p:nvSpPr>
          <p:cNvPr id="5" name="Footer Placeholder 4"/>
          <p:cNvSpPr>
            <a:spLocks noGrp="1"/>
          </p:cNvSpPr>
          <p:nvPr>
            <p:ph type="ftr" sz="quarter" idx="12"/>
          </p:nvPr>
        </p:nvSpPr>
        <p:spPr/>
        <p:txBody>
          <a:bodyPr/>
          <a:lstStyle>
            <a:lvl1pPr>
              <a:defRPr/>
            </a:lvl1pPr>
          </a:lstStyle>
          <a:p>
            <a:r>
              <a:rPr lang="en-US"/>
              <a:t>Jeannette M. Wing</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95FD531-9ADA-4F6A-AED7-B2D8219BEBF4}" type="slidenum">
              <a:rPr lang="en-US"/>
              <a:pPr/>
              <a:t>‹#›</a:t>
            </a:fld>
            <a:endParaRPr lang="en-US" sz="1400"/>
          </a:p>
        </p:txBody>
      </p:sp>
      <p:sp>
        <p:nvSpPr>
          <p:cNvPr id="3" name="Date Placeholder 2"/>
          <p:cNvSpPr>
            <a:spLocks noGrp="1"/>
          </p:cNvSpPr>
          <p:nvPr>
            <p:ph type="dt" sz="half" idx="11"/>
          </p:nvPr>
        </p:nvSpPr>
        <p:spPr/>
        <p:txBody>
          <a:bodyPr/>
          <a:lstStyle>
            <a:lvl1pPr>
              <a:defRPr/>
            </a:lvl1pPr>
          </a:lstStyle>
          <a:p>
            <a:r>
              <a:rPr lang="en-US"/>
              <a:t>IBM Research</a:t>
            </a:r>
          </a:p>
        </p:txBody>
      </p:sp>
      <p:sp>
        <p:nvSpPr>
          <p:cNvPr id="4" name="Footer Placeholder 3"/>
          <p:cNvSpPr>
            <a:spLocks noGrp="1"/>
          </p:cNvSpPr>
          <p:nvPr>
            <p:ph type="ftr" sz="quarter" idx="12"/>
          </p:nvPr>
        </p:nvSpPr>
        <p:spPr/>
        <p:txBody>
          <a:bodyPr/>
          <a:lstStyle>
            <a:lvl1pPr>
              <a:defRPr/>
            </a:lvl1pPr>
          </a:lstStyle>
          <a:p>
            <a:r>
              <a:rPr lang="en-US"/>
              <a:t>Jeannette M. Wing</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5DCBE33-35A2-41FC-962C-28006A564128}" type="slidenum">
              <a:rPr lang="en-US"/>
              <a:pPr/>
              <a:t>‹#›</a:t>
            </a:fld>
            <a:endParaRPr lang="en-US" sz="1400"/>
          </a:p>
        </p:txBody>
      </p:sp>
      <p:sp>
        <p:nvSpPr>
          <p:cNvPr id="6" name="Date Placeholder 5"/>
          <p:cNvSpPr>
            <a:spLocks noGrp="1"/>
          </p:cNvSpPr>
          <p:nvPr>
            <p:ph type="dt" sz="half" idx="11"/>
          </p:nvPr>
        </p:nvSpPr>
        <p:spPr/>
        <p:txBody>
          <a:bodyPr/>
          <a:lstStyle>
            <a:lvl1pPr>
              <a:defRPr/>
            </a:lvl1pPr>
          </a:lstStyle>
          <a:p>
            <a:r>
              <a:rPr lang="en-US"/>
              <a:t>IBM Research</a:t>
            </a:r>
          </a:p>
        </p:txBody>
      </p:sp>
      <p:sp>
        <p:nvSpPr>
          <p:cNvPr id="7" name="Footer Placeholder 6"/>
          <p:cNvSpPr>
            <a:spLocks noGrp="1"/>
          </p:cNvSpPr>
          <p:nvPr>
            <p:ph type="ftr" sz="quarter" idx="12"/>
          </p:nvPr>
        </p:nvSpPr>
        <p:spPr/>
        <p:txBody>
          <a:bodyPr/>
          <a:lstStyle>
            <a:lvl1pPr>
              <a:defRPr/>
            </a:lvl1pPr>
          </a:lstStyle>
          <a:p>
            <a:r>
              <a:rPr lang="en-US"/>
              <a:t>Jeannette M. Wing</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BA70960-0BD1-4A2A-8EF0-0AC9644BFB2B}" type="slidenum">
              <a:rPr lang="en-US"/>
              <a:pPr/>
              <a:t>‹#›</a:t>
            </a:fld>
            <a:endParaRPr lang="en-US" sz="1400"/>
          </a:p>
        </p:txBody>
      </p:sp>
      <p:sp>
        <p:nvSpPr>
          <p:cNvPr id="6" name="Date Placeholder 5"/>
          <p:cNvSpPr>
            <a:spLocks noGrp="1"/>
          </p:cNvSpPr>
          <p:nvPr>
            <p:ph type="dt" sz="half" idx="11"/>
          </p:nvPr>
        </p:nvSpPr>
        <p:spPr/>
        <p:txBody>
          <a:bodyPr/>
          <a:lstStyle>
            <a:lvl1pPr>
              <a:defRPr/>
            </a:lvl1pPr>
          </a:lstStyle>
          <a:p>
            <a:r>
              <a:rPr lang="en-US"/>
              <a:t>IBM Research</a:t>
            </a:r>
          </a:p>
        </p:txBody>
      </p:sp>
      <p:sp>
        <p:nvSpPr>
          <p:cNvPr id="7" name="Footer Placeholder 6"/>
          <p:cNvSpPr>
            <a:spLocks noGrp="1"/>
          </p:cNvSpPr>
          <p:nvPr>
            <p:ph type="ftr" sz="quarter" idx="12"/>
          </p:nvPr>
        </p:nvSpPr>
        <p:spPr/>
        <p:txBody>
          <a:bodyPr/>
          <a:lstStyle>
            <a:lvl1pPr>
              <a:defRPr/>
            </a:lvl1pPr>
          </a:lstStyle>
          <a:p>
            <a:r>
              <a:rPr lang="en-US"/>
              <a:t>Jeannette M. Wing</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bwMode="auto">
          <a:xfrm>
            <a:off x="685800" y="241300"/>
            <a:ext cx="7772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58467" name="Rectangle 3"/>
          <p:cNvSpPr>
            <a:spLocks noGrp="1" noChangeArrowheads="1"/>
          </p:cNvSpPr>
          <p:nvPr>
            <p:ph type="body" idx="1"/>
          </p:nvPr>
        </p:nvSpPr>
        <p:spPr bwMode="auto">
          <a:xfrm>
            <a:off x="685800" y="1295400"/>
            <a:ext cx="77724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8468" name="Rectangle 4"/>
          <p:cNvSpPr>
            <a:spLocks noGrp="1" noChangeArrowheads="1"/>
          </p:cNvSpPr>
          <p:nvPr>
            <p:ph type="sldNum" sz="quarter" idx="4"/>
          </p:nvPr>
        </p:nvSpPr>
        <p:spPr bwMode="auto">
          <a:xfrm>
            <a:off x="3208338"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fld id="{8D8E4B9A-3AA7-470E-9375-4B61B524C697}" type="slidenum">
              <a:rPr lang="en-US"/>
              <a:pPr/>
              <a:t>‹#›</a:t>
            </a:fld>
            <a:endParaRPr lang="en-US" sz="1400"/>
          </a:p>
        </p:txBody>
      </p:sp>
      <p:sp>
        <p:nvSpPr>
          <p:cNvPr id="958469" name="Rectangle 5"/>
          <p:cNvSpPr>
            <a:spLocks noGrp="1" noChangeArrowheads="1"/>
          </p:cNvSpPr>
          <p:nvPr>
            <p:ph type="dt" sz="half" idx="2"/>
          </p:nvPr>
        </p:nvSpPr>
        <p:spPr bwMode="auto">
          <a:xfrm>
            <a:off x="246063"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r>
              <a:rPr lang="en-US"/>
              <a:t>IBM Research</a:t>
            </a:r>
          </a:p>
        </p:txBody>
      </p:sp>
      <p:sp>
        <p:nvSpPr>
          <p:cNvPr id="958470" name="Rectangle 6"/>
          <p:cNvSpPr>
            <a:spLocks noGrp="1" noChangeArrowheads="1"/>
          </p:cNvSpPr>
          <p:nvPr>
            <p:ph type="ftr" sz="quarter" idx="3"/>
          </p:nvPr>
        </p:nvSpPr>
        <p:spPr bwMode="auto">
          <a:xfrm>
            <a:off x="6315075" y="6477000"/>
            <a:ext cx="272573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r>
              <a:rPr lang="en-US"/>
              <a:t>Jeannette M. Wing</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ransition/>
  <p:timing>
    <p:tnLst>
      <p:par>
        <p:cTn id="1" dur="indefinite" restart="never" nodeType="tmRoot"/>
      </p:par>
    </p:tnLst>
  </p:timing>
  <p:hf hdr="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l" rtl="0" eaLnBrk="0" fontAlgn="base" hangingPunct="0">
        <a:spcBef>
          <a:spcPct val="0"/>
        </a:spcBef>
        <a:spcAft>
          <a:spcPct val="0"/>
        </a:spcAft>
        <a:defRPr sz="3200">
          <a:solidFill>
            <a:schemeClr val="tx1"/>
          </a:solidFill>
          <a:latin typeface="Calibri" pitchFamily="34" charset="0"/>
        </a:defRPr>
      </a:lvl6pPr>
      <a:lvl7pPr marL="914400" algn="l" rtl="0" eaLnBrk="0" fontAlgn="base" hangingPunct="0">
        <a:spcBef>
          <a:spcPct val="0"/>
        </a:spcBef>
        <a:spcAft>
          <a:spcPct val="0"/>
        </a:spcAft>
        <a:defRPr sz="3200">
          <a:solidFill>
            <a:schemeClr val="tx1"/>
          </a:solidFill>
          <a:latin typeface="Calibri" pitchFamily="34" charset="0"/>
        </a:defRPr>
      </a:lvl7pPr>
      <a:lvl8pPr marL="1371600" algn="l" rtl="0" eaLnBrk="0" fontAlgn="base" hangingPunct="0">
        <a:spcBef>
          <a:spcPct val="0"/>
        </a:spcBef>
        <a:spcAft>
          <a:spcPct val="0"/>
        </a:spcAft>
        <a:defRPr sz="3200">
          <a:solidFill>
            <a:schemeClr val="tx1"/>
          </a:solidFill>
          <a:latin typeface="Calibri" pitchFamily="34" charset="0"/>
        </a:defRPr>
      </a:lvl8pPr>
      <a:lvl9pPr marL="1828800" algn="l" rtl="0" eaLnBrk="0" fontAlgn="base" hangingPunct="0">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3" Type="http://schemas.openxmlformats.org/officeDocument/2006/relationships/image" Target="../media/image36.jpeg"/><Relationship Id="rId18" Type="http://schemas.openxmlformats.org/officeDocument/2006/relationships/hyperlink" Target="http://images.google.com/imgres?imgurl=http://graphics.jsonline.com/graphics/tech/img/dec04/millcol.one1207_big.jpg&amp;imgrefurl=http://www.jsonline.com/bym/tech/news/dec04/281634.asp&amp;h=600&amp;w=480&amp;sz=65&amp;hl=en&amp;start=11&amp;tbnid=TDY6LMyMFIivHM:&amp;tbnh=135&amp;tbnw=108&amp;prev=/images?q=wireless+phone&amp;gbv=2&amp;svnum=10&amp;hl=en" TargetMode="External"/><Relationship Id="rId26" Type="http://schemas.openxmlformats.org/officeDocument/2006/relationships/image" Target="../media/image43.jpeg"/><Relationship Id="rId39" Type="http://schemas.openxmlformats.org/officeDocument/2006/relationships/image" Target="../media/image52.png"/><Relationship Id="rId21" Type="http://schemas.openxmlformats.org/officeDocument/2006/relationships/image" Target="../media/image41.jpeg"/><Relationship Id="rId34" Type="http://schemas.openxmlformats.org/officeDocument/2006/relationships/image" Target="../media/image49.jpeg"/><Relationship Id="rId42" Type="http://schemas.openxmlformats.org/officeDocument/2006/relationships/hyperlink" Target="http://www.sparrowcorp.com/ForSale/SaleImages/VME_CRATE.JPG" TargetMode="External"/><Relationship Id="rId47" Type="http://schemas.openxmlformats.org/officeDocument/2006/relationships/image" Target="../media/image58.png"/><Relationship Id="rId50" Type="http://schemas.openxmlformats.org/officeDocument/2006/relationships/image" Target="../media/image61.wmf"/><Relationship Id="rId55" Type="http://schemas.openxmlformats.org/officeDocument/2006/relationships/image" Target="../media/image66.wmf"/><Relationship Id="rId63" Type="http://schemas.openxmlformats.org/officeDocument/2006/relationships/image" Target="../media/image74.wmf"/><Relationship Id="rId7" Type="http://schemas.openxmlformats.org/officeDocument/2006/relationships/image" Target="../media/image31.png"/><Relationship Id="rId2" Type="http://schemas.openxmlformats.org/officeDocument/2006/relationships/slideLayout" Target="../slideLayouts/slideLayout7.xml"/><Relationship Id="rId16" Type="http://schemas.openxmlformats.org/officeDocument/2006/relationships/hyperlink" Target="http://images.google.com/imgres?imgurl=http://www.pdaextreme.com/images/ret_apple_ipod_iphone-1.jpg&amp;imgrefurl=http://www.pdaextreme.com/apple-iphone-accessories&amp;h=300&amp;w=300&amp;sz=60&amp;hl=en&amp;start=27&amp;tbnid=MWq00SSXM5WTuM:&amp;tbnh=116&amp;tbnw=116&amp;prev=/images?q=ipod+iphone&amp;start=21&amp;gbv=2&amp;ndsp=21&amp;svnum=10&amp;hl=en&amp;sa=N" TargetMode="External"/><Relationship Id="rId29" Type="http://schemas.openxmlformats.org/officeDocument/2006/relationships/image" Target="../media/image45.jpeg"/><Relationship Id="rId1" Type="http://schemas.openxmlformats.org/officeDocument/2006/relationships/vmlDrawing" Target="../drawings/vmlDrawing1.vml"/><Relationship Id="rId6" Type="http://schemas.openxmlformats.org/officeDocument/2006/relationships/image" Target="../media/image30.jpeg"/><Relationship Id="rId11" Type="http://schemas.openxmlformats.org/officeDocument/2006/relationships/image" Target="../media/image35.jpeg"/><Relationship Id="rId24" Type="http://schemas.openxmlformats.org/officeDocument/2006/relationships/hyperlink" Target="http://www.cns.ufl.edu/images/server-clusters.jpg" TargetMode="External"/><Relationship Id="rId32" Type="http://schemas.openxmlformats.org/officeDocument/2006/relationships/image" Target="../media/image48.png"/><Relationship Id="rId37" Type="http://schemas.openxmlformats.org/officeDocument/2006/relationships/hyperlink" Target="http://images.google.com/imgres?imgurl=http://www.computerdoctorbook.com/images/angry-woman-ani.gif&amp;imgrefurl=http://www.computerdoctorbook.com/&amp;h=286&amp;w=350&amp;sz=75&amp;hl=en&amp;start=9&amp;tbnid=tD-DYIYddlbGFM:&amp;tbnh=98&amp;tbnw=120&amp;prev=/images?q=computer+user&amp;gbv=2&amp;svnum=10&amp;hl=en" TargetMode="External"/><Relationship Id="rId40" Type="http://schemas.openxmlformats.org/officeDocument/2006/relationships/image" Target="../media/image53.png"/><Relationship Id="rId45" Type="http://schemas.openxmlformats.org/officeDocument/2006/relationships/image" Target="../media/image56.png"/><Relationship Id="rId53" Type="http://schemas.openxmlformats.org/officeDocument/2006/relationships/image" Target="../media/image64.jpeg"/><Relationship Id="rId58" Type="http://schemas.openxmlformats.org/officeDocument/2006/relationships/image" Target="../media/image69.wmf"/><Relationship Id="rId66" Type="http://schemas.openxmlformats.org/officeDocument/2006/relationships/hyperlink" Target="http://images.google.com/imgres?imgurl=http://ergonomenon.files.wordpress.com/2006/11/srtutor.jpg&amp;imgrefurl=http://ergonomenon.wordpress.com/category/uncategorized/&amp;h=301&amp;w=400&amp;sz=32&amp;hl=en&amp;start=11&amp;tbnid=NW7apz0TuXVqrM:&amp;tbnh=93&amp;tbnw=124&amp;prev=/images?q=computer+user&amp;gbv=2&amp;svnum=10&amp;hl=en" TargetMode="External"/><Relationship Id="rId5" Type="http://schemas.openxmlformats.org/officeDocument/2006/relationships/image" Target="../media/image29.png"/><Relationship Id="rId15" Type="http://schemas.openxmlformats.org/officeDocument/2006/relationships/image" Target="../media/image37.jpeg"/><Relationship Id="rId23" Type="http://schemas.openxmlformats.org/officeDocument/2006/relationships/oleObject" Target="../embeddings/oleObject2.bin"/><Relationship Id="rId28" Type="http://schemas.openxmlformats.org/officeDocument/2006/relationships/oleObject" Target="../embeddings/oleObject3.bin"/><Relationship Id="rId36" Type="http://schemas.openxmlformats.org/officeDocument/2006/relationships/image" Target="../media/image50.jpeg"/><Relationship Id="rId49" Type="http://schemas.openxmlformats.org/officeDocument/2006/relationships/image" Target="../media/image60.wmf"/><Relationship Id="rId57" Type="http://schemas.openxmlformats.org/officeDocument/2006/relationships/image" Target="../media/image68.wmf"/><Relationship Id="rId61" Type="http://schemas.openxmlformats.org/officeDocument/2006/relationships/image" Target="../media/image72.jpeg"/><Relationship Id="rId10" Type="http://schemas.openxmlformats.org/officeDocument/2006/relationships/image" Target="../media/image34.jpeg"/><Relationship Id="rId19" Type="http://schemas.openxmlformats.org/officeDocument/2006/relationships/image" Target="../media/image39.jpeg"/><Relationship Id="rId31" Type="http://schemas.openxmlformats.org/officeDocument/2006/relationships/image" Target="../media/image47.jpeg"/><Relationship Id="rId44" Type="http://schemas.openxmlformats.org/officeDocument/2006/relationships/image" Target="../media/image55.jpeg"/><Relationship Id="rId52" Type="http://schemas.openxmlformats.org/officeDocument/2006/relationships/image" Target="../media/image63.wmf"/><Relationship Id="rId60" Type="http://schemas.openxmlformats.org/officeDocument/2006/relationships/image" Target="../media/image71.jpeg"/><Relationship Id="rId65" Type="http://schemas.openxmlformats.org/officeDocument/2006/relationships/image" Target="../media/image76.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hyperlink" Target="http://techfreep.com/images/iphonefinal.jpg" TargetMode="External"/><Relationship Id="rId22" Type="http://schemas.openxmlformats.org/officeDocument/2006/relationships/oleObject" Target="../embeddings/oleObject1.bin"/><Relationship Id="rId27" Type="http://schemas.openxmlformats.org/officeDocument/2006/relationships/image" Target="../media/image44.jpeg"/><Relationship Id="rId30" Type="http://schemas.openxmlformats.org/officeDocument/2006/relationships/image" Target="../media/image46.jpeg"/><Relationship Id="rId35" Type="http://schemas.openxmlformats.org/officeDocument/2006/relationships/hyperlink" Target="http://www.hanksites.com/images/ComputerUser.gif" TargetMode="External"/><Relationship Id="rId43" Type="http://schemas.openxmlformats.org/officeDocument/2006/relationships/image" Target="../media/image54.jpeg"/><Relationship Id="rId48" Type="http://schemas.openxmlformats.org/officeDocument/2006/relationships/image" Target="../media/image59.png"/><Relationship Id="rId56" Type="http://schemas.openxmlformats.org/officeDocument/2006/relationships/image" Target="../media/image67.png"/><Relationship Id="rId64" Type="http://schemas.openxmlformats.org/officeDocument/2006/relationships/image" Target="../media/image75.wmf"/><Relationship Id="rId8" Type="http://schemas.openxmlformats.org/officeDocument/2006/relationships/image" Target="../media/image32.png"/><Relationship Id="rId51" Type="http://schemas.openxmlformats.org/officeDocument/2006/relationships/image" Target="../media/image62.wmf"/><Relationship Id="rId3" Type="http://schemas.openxmlformats.org/officeDocument/2006/relationships/notesSlide" Target="../notesSlides/notesSlide13.xml"/><Relationship Id="rId12" Type="http://schemas.openxmlformats.org/officeDocument/2006/relationships/hyperlink" Target="http://wemadethis.typepad.com/photos/uncategorized/iphone_home_1.jpg" TargetMode="External"/><Relationship Id="rId17" Type="http://schemas.openxmlformats.org/officeDocument/2006/relationships/image" Target="../media/image38.jpeg"/><Relationship Id="rId25" Type="http://schemas.openxmlformats.org/officeDocument/2006/relationships/image" Target="../media/image42.jpeg"/><Relationship Id="rId33" Type="http://schemas.openxmlformats.org/officeDocument/2006/relationships/hyperlink" Target="http://images.google.com/imgres?imgurl=http://atto.buffalo.edu/registered/ATBasics/AdaptingComputers/SimpleModifications/images/Positioning.jpg&amp;imgrefurl=http://atto.buffalo.edu/registered/ATBasics/AdaptingComputers/SimpleModifications/printmodule.php&amp;h=300&amp;w=300&amp;sz=9&amp;hl=en&amp;start=15&amp;tbnid=Y2Sd6RLtpQRIZM:&amp;tbnh=116&amp;tbnw=116&amp;prev=/images?q=computer+user&amp;gbv=2&amp;svnum=10&amp;hl=en" TargetMode="External"/><Relationship Id="rId38" Type="http://schemas.openxmlformats.org/officeDocument/2006/relationships/image" Target="../media/image51.jpeg"/><Relationship Id="rId46" Type="http://schemas.openxmlformats.org/officeDocument/2006/relationships/image" Target="../media/image57.png"/><Relationship Id="rId59" Type="http://schemas.openxmlformats.org/officeDocument/2006/relationships/image" Target="../media/image70.wmf"/><Relationship Id="rId67" Type="http://schemas.openxmlformats.org/officeDocument/2006/relationships/image" Target="../media/image77.jpeg"/><Relationship Id="rId20" Type="http://schemas.openxmlformats.org/officeDocument/2006/relationships/image" Target="../media/image40.png"/><Relationship Id="rId41" Type="http://schemas.openxmlformats.org/officeDocument/2006/relationships/oleObject" Target="../embeddings/oleObject4.bin"/><Relationship Id="rId54" Type="http://schemas.openxmlformats.org/officeDocument/2006/relationships/image" Target="../media/image65.jpeg"/><Relationship Id="rId62" Type="http://schemas.openxmlformats.org/officeDocument/2006/relationships/image" Target="../media/image73.png"/></Relationships>
</file>

<file path=ppt/slides/_rels/slide33.xml.rels><?xml version="1.0" encoding="UTF-8" standalone="yes"?>
<Relationships xmlns="http://schemas.openxmlformats.org/package/2006/relationships"><Relationship Id="rId13" Type="http://schemas.openxmlformats.org/officeDocument/2006/relationships/image" Target="../media/image36.jpeg"/><Relationship Id="rId18" Type="http://schemas.openxmlformats.org/officeDocument/2006/relationships/hyperlink" Target="http://images.google.com/imgres?imgurl=http://graphics.jsonline.com/graphics/tech/img/dec04/millcol.one1207_big.jpg&amp;imgrefurl=http://www.jsonline.com/bym/tech/news/dec04/281634.asp&amp;h=600&amp;w=480&amp;sz=65&amp;hl=en&amp;start=11&amp;tbnid=TDY6LMyMFIivHM:&amp;tbnh=135&amp;tbnw=108&amp;prev=/images?q=wireless+phone&amp;gbv=2&amp;svnum=10&amp;hl=en" TargetMode="External"/><Relationship Id="rId26" Type="http://schemas.openxmlformats.org/officeDocument/2006/relationships/image" Target="../media/image43.jpeg"/><Relationship Id="rId39" Type="http://schemas.openxmlformats.org/officeDocument/2006/relationships/image" Target="../media/image52.png"/><Relationship Id="rId21" Type="http://schemas.openxmlformats.org/officeDocument/2006/relationships/image" Target="../media/image41.jpeg"/><Relationship Id="rId34" Type="http://schemas.openxmlformats.org/officeDocument/2006/relationships/image" Target="../media/image49.jpeg"/><Relationship Id="rId42" Type="http://schemas.openxmlformats.org/officeDocument/2006/relationships/hyperlink" Target="http://www.sparrowcorp.com/ForSale/SaleImages/VME_CRATE.JPG" TargetMode="External"/><Relationship Id="rId47" Type="http://schemas.openxmlformats.org/officeDocument/2006/relationships/image" Target="../media/image58.png"/><Relationship Id="rId50" Type="http://schemas.openxmlformats.org/officeDocument/2006/relationships/image" Target="../media/image61.wmf"/><Relationship Id="rId55" Type="http://schemas.openxmlformats.org/officeDocument/2006/relationships/image" Target="../media/image66.wmf"/><Relationship Id="rId63" Type="http://schemas.openxmlformats.org/officeDocument/2006/relationships/image" Target="../media/image74.wmf"/><Relationship Id="rId68" Type="http://schemas.openxmlformats.org/officeDocument/2006/relationships/image" Target="../media/image78.png"/><Relationship Id="rId7" Type="http://schemas.openxmlformats.org/officeDocument/2006/relationships/image" Target="../media/image31.png"/><Relationship Id="rId2" Type="http://schemas.openxmlformats.org/officeDocument/2006/relationships/slideLayout" Target="../slideLayouts/slideLayout7.xml"/><Relationship Id="rId16" Type="http://schemas.openxmlformats.org/officeDocument/2006/relationships/hyperlink" Target="http://images.google.com/imgres?imgurl=http://www.pdaextreme.com/images/ret_apple_ipod_iphone-1.jpg&amp;imgrefurl=http://www.pdaextreme.com/apple-iphone-accessories&amp;h=300&amp;w=300&amp;sz=60&amp;hl=en&amp;start=27&amp;tbnid=MWq00SSXM5WTuM:&amp;tbnh=116&amp;tbnw=116&amp;prev=/images?q=ipod+iphone&amp;start=21&amp;gbv=2&amp;ndsp=21&amp;svnum=10&amp;hl=en&amp;sa=N" TargetMode="External"/><Relationship Id="rId29" Type="http://schemas.openxmlformats.org/officeDocument/2006/relationships/image" Target="../media/image45.jpeg"/><Relationship Id="rId1" Type="http://schemas.openxmlformats.org/officeDocument/2006/relationships/vmlDrawing" Target="../drawings/vmlDrawing2.vml"/><Relationship Id="rId6" Type="http://schemas.openxmlformats.org/officeDocument/2006/relationships/image" Target="../media/image30.jpeg"/><Relationship Id="rId11" Type="http://schemas.openxmlformats.org/officeDocument/2006/relationships/image" Target="../media/image35.jpeg"/><Relationship Id="rId24" Type="http://schemas.openxmlformats.org/officeDocument/2006/relationships/hyperlink" Target="http://www.cns.ufl.edu/images/server-clusters.jpg" TargetMode="External"/><Relationship Id="rId32" Type="http://schemas.openxmlformats.org/officeDocument/2006/relationships/image" Target="../media/image48.png"/><Relationship Id="rId37" Type="http://schemas.openxmlformats.org/officeDocument/2006/relationships/hyperlink" Target="http://images.google.com/imgres?imgurl=http://www.computerdoctorbook.com/images/angry-woman-ani.gif&amp;imgrefurl=http://www.computerdoctorbook.com/&amp;h=286&amp;w=350&amp;sz=75&amp;hl=en&amp;start=9&amp;tbnid=tD-DYIYddlbGFM:&amp;tbnh=98&amp;tbnw=120&amp;prev=/images?q=computer+user&amp;gbv=2&amp;svnum=10&amp;hl=en" TargetMode="External"/><Relationship Id="rId40" Type="http://schemas.openxmlformats.org/officeDocument/2006/relationships/image" Target="../media/image53.png"/><Relationship Id="rId45" Type="http://schemas.openxmlformats.org/officeDocument/2006/relationships/image" Target="../media/image56.png"/><Relationship Id="rId53" Type="http://schemas.openxmlformats.org/officeDocument/2006/relationships/image" Target="../media/image64.jpeg"/><Relationship Id="rId58" Type="http://schemas.openxmlformats.org/officeDocument/2006/relationships/image" Target="../media/image69.wmf"/><Relationship Id="rId66" Type="http://schemas.openxmlformats.org/officeDocument/2006/relationships/hyperlink" Target="http://images.google.com/imgres?imgurl=http://ergonomenon.files.wordpress.com/2006/11/srtutor.jpg&amp;imgrefurl=http://ergonomenon.wordpress.com/category/uncategorized/&amp;h=301&amp;w=400&amp;sz=32&amp;hl=en&amp;start=11&amp;tbnid=NW7apz0TuXVqrM:&amp;tbnh=93&amp;tbnw=124&amp;prev=/images?q=computer+user&amp;gbv=2&amp;svnum=10&amp;hl=en" TargetMode="External"/><Relationship Id="rId5" Type="http://schemas.openxmlformats.org/officeDocument/2006/relationships/image" Target="../media/image29.png"/><Relationship Id="rId15" Type="http://schemas.openxmlformats.org/officeDocument/2006/relationships/image" Target="../media/image37.jpeg"/><Relationship Id="rId23" Type="http://schemas.openxmlformats.org/officeDocument/2006/relationships/oleObject" Target="../embeddings/oleObject6.bin"/><Relationship Id="rId28" Type="http://schemas.openxmlformats.org/officeDocument/2006/relationships/oleObject" Target="../embeddings/oleObject7.bin"/><Relationship Id="rId36" Type="http://schemas.openxmlformats.org/officeDocument/2006/relationships/image" Target="../media/image50.jpeg"/><Relationship Id="rId49" Type="http://schemas.openxmlformats.org/officeDocument/2006/relationships/image" Target="../media/image60.wmf"/><Relationship Id="rId57" Type="http://schemas.openxmlformats.org/officeDocument/2006/relationships/image" Target="../media/image68.wmf"/><Relationship Id="rId61" Type="http://schemas.openxmlformats.org/officeDocument/2006/relationships/image" Target="../media/image72.jpeg"/><Relationship Id="rId10" Type="http://schemas.openxmlformats.org/officeDocument/2006/relationships/image" Target="../media/image34.jpeg"/><Relationship Id="rId19" Type="http://schemas.openxmlformats.org/officeDocument/2006/relationships/image" Target="../media/image39.jpeg"/><Relationship Id="rId31" Type="http://schemas.openxmlformats.org/officeDocument/2006/relationships/image" Target="../media/image47.jpeg"/><Relationship Id="rId44" Type="http://schemas.openxmlformats.org/officeDocument/2006/relationships/image" Target="../media/image55.jpeg"/><Relationship Id="rId52" Type="http://schemas.openxmlformats.org/officeDocument/2006/relationships/image" Target="../media/image63.wmf"/><Relationship Id="rId60" Type="http://schemas.openxmlformats.org/officeDocument/2006/relationships/image" Target="../media/image71.jpeg"/><Relationship Id="rId65" Type="http://schemas.openxmlformats.org/officeDocument/2006/relationships/image" Target="../media/image76.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hyperlink" Target="http://techfreep.com/images/iphonefinal.jpg" TargetMode="External"/><Relationship Id="rId22" Type="http://schemas.openxmlformats.org/officeDocument/2006/relationships/oleObject" Target="../embeddings/oleObject5.bin"/><Relationship Id="rId27" Type="http://schemas.openxmlformats.org/officeDocument/2006/relationships/image" Target="../media/image44.jpeg"/><Relationship Id="rId30" Type="http://schemas.openxmlformats.org/officeDocument/2006/relationships/image" Target="../media/image46.jpeg"/><Relationship Id="rId35" Type="http://schemas.openxmlformats.org/officeDocument/2006/relationships/hyperlink" Target="http://www.hanksites.com/images/ComputerUser.gif" TargetMode="External"/><Relationship Id="rId43" Type="http://schemas.openxmlformats.org/officeDocument/2006/relationships/image" Target="../media/image54.jpeg"/><Relationship Id="rId48" Type="http://schemas.openxmlformats.org/officeDocument/2006/relationships/image" Target="../media/image59.png"/><Relationship Id="rId56" Type="http://schemas.openxmlformats.org/officeDocument/2006/relationships/image" Target="../media/image67.png"/><Relationship Id="rId64" Type="http://schemas.openxmlformats.org/officeDocument/2006/relationships/image" Target="../media/image75.wmf"/><Relationship Id="rId69" Type="http://schemas.openxmlformats.org/officeDocument/2006/relationships/image" Target="../media/image79.png"/><Relationship Id="rId8" Type="http://schemas.openxmlformats.org/officeDocument/2006/relationships/image" Target="../media/image32.png"/><Relationship Id="rId51" Type="http://schemas.openxmlformats.org/officeDocument/2006/relationships/image" Target="../media/image62.wmf"/><Relationship Id="rId3" Type="http://schemas.openxmlformats.org/officeDocument/2006/relationships/notesSlide" Target="../notesSlides/notesSlide14.xml"/><Relationship Id="rId12" Type="http://schemas.openxmlformats.org/officeDocument/2006/relationships/hyperlink" Target="http://wemadethis.typepad.com/photos/uncategorized/iphone_home_1.jpg" TargetMode="External"/><Relationship Id="rId17" Type="http://schemas.openxmlformats.org/officeDocument/2006/relationships/image" Target="../media/image38.jpeg"/><Relationship Id="rId25" Type="http://schemas.openxmlformats.org/officeDocument/2006/relationships/image" Target="../media/image42.jpeg"/><Relationship Id="rId33" Type="http://schemas.openxmlformats.org/officeDocument/2006/relationships/hyperlink" Target="http://images.google.com/imgres?imgurl=http://atto.buffalo.edu/registered/ATBasics/AdaptingComputers/SimpleModifications/images/Positioning.jpg&amp;imgrefurl=http://atto.buffalo.edu/registered/ATBasics/AdaptingComputers/SimpleModifications/printmodule.php&amp;h=300&amp;w=300&amp;sz=9&amp;hl=en&amp;start=15&amp;tbnid=Y2Sd6RLtpQRIZM:&amp;tbnh=116&amp;tbnw=116&amp;prev=/images?q=computer+user&amp;gbv=2&amp;svnum=10&amp;hl=en" TargetMode="External"/><Relationship Id="rId38" Type="http://schemas.openxmlformats.org/officeDocument/2006/relationships/image" Target="../media/image51.jpeg"/><Relationship Id="rId46" Type="http://schemas.openxmlformats.org/officeDocument/2006/relationships/image" Target="../media/image57.png"/><Relationship Id="rId59" Type="http://schemas.openxmlformats.org/officeDocument/2006/relationships/image" Target="../media/image70.wmf"/><Relationship Id="rId67" Type="http://schemas.openxmlformats.org/officeDocument/2006/relationships/image" Target="../media/image77.jpeg"/><Relationship Id="rId20" Type="http://schemas.openxmlformats.org/officeDocument/2006/relationships/image" Target="../media/image40.png"/><Relationship Id="rId41" Type="http://schemas.openxmlformats.org/officeDocument/2006/relationships/oleObject" Target="../embeddings/oleObject8.bin"/><Relationship Id="rId54" Type="http://schemas.openxmlformats.org/officeDocument/2006/relationships/image" Target="../media/image65.jpeg"/><Relationship Id="rId62" Type="http://schemas.openxmlformats.org/officeDocument/2006/relationships/image" Target="../media/image73.png"/><Relationship Id="rId70" Type="http://schemas.openxmlformats.org/officeDocument/2006/relationships/image" Target="../media/image80.png"/></Relationships>
</file>

<file path=ppt/slides/_rels/slide34.xml.rels><?xml version="1.0" encoding="UTF-8" standalone="yes"?>
<Relationships xmlns="http://schemas.openxmlformats.org/package/2006/relationships"><Relationship Id="rId13" Type="http://schemas.openxmlformats.org/officeDocument/2006/relationships/image" Target="../media/image36.jpeg"/><Relationship Id="rId18" Type="http://schemas.openxmlformats.org/officeDocument/2006/relationships/hyperlink" Target="http://images.google.com/imgres?imgurl=http://graphics.jsonline.com/graphics/tech/img/dec04/millcol.one1207_big.jpg&amp;imgrefurl=http://www.jsonline.com/bym/tech/news/dec04/281634.asp&amp;h=600&amp;w=480&amp;sz=65&amp;hl=en&amp;start=11&amp;tbnid=TDY6LMyMFIivHM:&amp;tbnh=135&amp;tbnw=108&amp;prev=/images?q=wireless+phone&amp;gbv=2&amp;svnum=10&amp;hl=en" TargetMode="External"/><Relationship Id="rId26" Type="http://schemas.openxmlformats.org/officeDocument/2006/relationships/image" Target="../media/image43.jpeg"/><Relationship Id="rId39" Type="http://schemas.openxmlformats.org/officeDocument/2006/relationships/image" Target="../media/image52.png"/><Relationship Id="rId21" Type="http://schemas.openxmlformats.org/officeDocument/2006/relationships/image" Target="../media/image41.jpeg"/><Relationship Id="rId34" Type="http://schemas.openxmlformats.org/officeDocument/2006/relationships/image" Target="../media/image49.jpeg"/><Relationship Id="rId42" Type="http://schemas.openxmlformats.org/officeDocument/2006/relationships/hyperlink" Target="http://www.sparrowcorp.com/ForSale/SaleImages/VME_CRATE.JPG" TargetMode="External"/><Relationship Id="rId47" Type="http://schemas.openxmlformats.org/officeDocument/2006/relationships/image" Target="../media/image58.png"/><Relationship Id="rId50" Type="http://schemas.openxmlformats.org/officeDocument/2006/relationships/image" Target="../media/image61.wmf"/><Relationship Id="rId55" Type="http://schemas.openxmlformats.org/officeDocument/2006/relationships/image" Target="../media/image66.wmf"/><Relationship Id="rId63" Type="http://schemas.openxmlformats.org/officeDocument/2006/relationships/image" Target="../media/image74.wmf"/><Relationship Id="rId68" Type="http://schemas.openxmlformats.org/officeDocument/2006/relationships/image" Target="../media/image78.png"/><Relationship Id="rId7" Type="http://schemas.openxmlformats.org/officeDocument/2006/relationships/image" Target="../media/image31.png"/><Relationship Id="rId71" Type="http://schemas.openxmlformats.org/officeDocument/2006/relationships/image" Target="../media/image81.png"/><Relationship Id="rId2" Type="http://schemas.openxmlformats.org/officeDocument/2006/relationships/slideLayout" Target="../slideLayouts/slideLayout7.xml"/><Relationship Id="rId16" Type="http://schemas.openxmlformats.org/officeDocument/2006/relationships/hyperlink" Target="http://images.google.com/imgres?imgurl=http://www.pdaextreme.com/images/ret_apple_ipod_iphone-1.jpg&amp;imgrefurl=http://www.pdaextreme.com/apple-iphone-accessories&amp;h=300&amp;w=300&amp;sz=60&amp;hl=en&amp;start=27&amp;tbnid=MWq00SSXM5WTuM:&amp;tbnh=116&amp;tbnw=116&amp;prev=/images?q=ipod+iphone&amp;start=21&amp;gbv=2&amp;ndsp=21&amp;svnum=10&amp;hl=en&amp;sa=N" TargetMode="External"/><Relationship Id="rId29" Type="http://schemas.openxmlformats.org/officeDocument/2006/relationships/image" Target="../media/image45.jpeg"/><Relationship Id="rId1" Type="http://schemas.openxmlformats.org/officeDocument/2006/relationships/vmlDrawing" Target="../drawings/vmlDrawing3.vml"/><Relationship Id="rId6" Type="http://schemas.openxmlformats.org/officeDocument/2006/relationships/image" Target="../media/image30.jpeg"/><Relationship Id="rId11" Type="http://schemas.openxmlformats.org/officeDocument/2006/relationships/image" Target="../media/image35.jpeg"/><Relationship Id="rId24" Type="http://schemas.openxmlformats.org/officeDocument/2006/relationships/hyperlink" Target="http://www.cns.ufl.edu/images/server-clusters.jpg" TargetMode="External"/><Relationship Id="rId32" Type="http://schemas.openxmlformats.org/officeDocument/2006/relationships/image" Target="../media/image48.png"/><Relationship Id="rId37" Type="http://schemas.openxmlformats.org/officeDocument/2006/relationships/hyperlink" Target="http://images.google.com/imgres?imgurl=http://www.computerdoctorbook.com/images/angry-woman-ani.gif&amp;imgrefurl=http://www.computerdoctorbook.com/&amp;h=286&amp;w=350&amp;sz=75&amp;hl=en&amp;start=9&amp;tbnid=tD-DYIYddlbGFM:&amp;tbnh=98&amp;tbnw=120&amp;prev=/images?q=computer+user&amp;gbv=2&amp;svnum=10&amp;hl=en" TargetMode="External"/><Relationship Id="rId40" Type="http://schemas.openxmlformats.org/officeDocument/2006/relationships/image" Target="../media/image53.png"/><Relationship Id="rId45" Type="http://schemas.openxmlformats.org/officeDocument/2006/relationships/image" Target="../media/image56.png"/><Relationship Id="rId53" Type="http://schemas.openxmlformats.org/officeDocument/2006/relationships/image" Target="../media/image64.jpeg"/><Relationship Id="rId58" Type="http://schemas.openxmlformats.org/officeDocument/2006/relationships/image" Target="../media/image69.wmf"/><Relationship Id="rId66" Type="http://schemas.openxmlformats.org/officeDocument/2006/relationships/hyperlink" Target="http://images.google.com/imgres?imgurl=http://ergonomenon.files.wordpress.com/2006/11/srtutor.jpg&amp;imgrefurl=http://ergonomenon.wordpress.com/category/uncategorized/&amp;h=301&amp;w=400&amp;sz=32&amp;hl=en&amp;start=11&amp;tbnid=NW7apz0TuXVqrM:&amp;tbnh=93&amp;tbnw=124&amp;prev=/images?q=computer+user&amp;gbv=2&amp;svnum=10&amp;hl=en" TargetMode="External"/><Relationship Id="rId5" Type="http://schemas.openxmlformats.org/officeDocument/2006/relationships/image" Target="../media/image29.png"/><Relationship Id="rId15" Type="http://schemas.openxmlformats.org/officeDocument/2006/relationships/image" Target="../media/image37.jpeg"/><Relationship Id="rId23" Type="http://schemas.openxmlformats.org/officeDocument/2006/relationships/oleObject" Target="../embeddings/oleObject10.bin"/><Relationship Id="rId28" Type="http://schemas.openxmlformats.org/officeDocument/2006/relationships/oleObject" Target="../embeddings/oleObject11.bin"/><Relationship Id="rId36" Type="http://schemas.openxmlformats.org/officeDocument/2006/relationships/image" Target="../media/image50.jpeg"/><Relationship Id="rId49" Type="http://schemas.openxmlformats.org/officeDocument/2006/relationships/image" Target="../media/image60.wmf"/><Relationship Id="rId57" Type="http://schemas.openxmlformats.org/officeDocument/2006/relationships/image" Target="../media/image68.wmf"/><Relationship Id="rId61" Type="http://schemas.openxmlformats.org/officeDocument/2006/relationships/image" Target="../media/image72.jpeg"/><Relationship Id="rId10" Type="http://schemas.openxmlformats.org/officeDocument/2006/relationships/image" Target="../media/image34.jpeg"/><Relationship Id="rId19" Type="http://schemas.openxmlformats.org/officeDocument/2006/relationships/image" Target="../media/image39.jpeg"/><Relationship Id="rId31" Type="http://schemas.openxmlformats.org/officeDocument/2006/relationships/image" Target="../media/image47.jpeg"/><Relationship Id="rId44" Type="http://schemas.openxmlformats.org/officeDocument/2006/relationships/image" Target="../media/image55.jpeg"/><Relationship Id="rId52" Type="http://schemas.openxmlformats.org/officeDocument/2006/relationships/image" Target="../media/image63.wmf"/><Relationship Id="rId60" Type="http://schemas.openxmlformats.org/officeDocument/2006/relationships/image" Target="../media/image71.jpeg"/><Relationship Id="rId65" Type="http://schemas.openxmlformats.org/officeDocument/2006/relationships/image" Target="../media/image76.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hyperlink" Target="http://techfreep.com/images/iphonefinal.jpg" TargetMode="External"/><Relationship Id="rId22" Type="http://schemas.openxmlformats.org/officeDocument/2006/relationships/oleObject" Target="../embeddings/oleObject9.bin"/><Relationship Id="rId27" Type="http://schemas.openxmlformats.org/officeDocument/2006/relationships/image" Target="../media/image44.jpeg"/><Relationship Id="rId30" Type="http://schemas.openxmlformats.org/officeDocument/2006/relationships/image" Target="../media/image46.jpeg"/><Relationship Id="rId35" Type="http://schemas.openxmlformats.org/officeDocument/2006/relationships/hyperlink" Target="http://www.hanksites.com/images/ComputerUser.gif" TargetMode="External"/><Relationship Id="rId43" Type="http://schemas.openxmlformats.org/officeDocument/2006/relationships/image" Target="../media/image54.jpeg"/><Relationship Id="rId48" Type="http://schemas.openxmlformats.org/officeDocument/2006/relationships/image" Target="../media/image59.png"/><Relationship Id="rId56" Type="http://schemas.openxmlformats.org/officeDocument/2006/relationships/image" Target="../media/image67.png"/><Relationship Id="rId64" Type="http://schemas.openxmlformats.org/officeDocument/2006/relationships/image" Target="../media/image75.wmf"/><Relationship Id="rId69" Type="http://schemas.openxmlformats.org/officeDocument/2006/relationships/image" Target="../media/image79.png"/><Relationship Id="rId8" Type="http://schemas.openxmlformats.org/officeDocument/2006/relationships/image" Target="../media/image32.png"/><Relationship Id="rId51" Type="http://schemas.openxmlformats.org/officeDocument/2006/relationships/image" Target="../media/image62.wmf"/><Relationship Id="rId3" Type="http://schemas.openxmlformats.org/officeDocument/2006/relationships/notesSlide" Target="../notesSlides/notesSlide15.xml"/><Relationship Id="rId12" Type="http://schemas.openxmlformats.org/officeDocument/2006/relationships/hyperlink" Target="http://wemadethis.typepad.com/photos/uncategorized/iphone_home_1.jpg" TargetMode="External"/><Relationship Id="rId17" Type="http://schemas.openxmlformats.org/officeDocument/2006/relationships/image" Target="../media/image38.jpeg"/><Relationship Id="rId25" Type="http://schemas.openxmlformats.org/officeDocument/2006/relationships/image" Target="../media/image42.jpeg"/><Relationship Id="rId33" Type="http://schemas.openxmlformats.org/officeDocument/2006/relationships/hyperlink" Target="http://images.google.com/imgres?imgurl=http://atto.buffalo.edu/registered/ATBasics/AdaptingComputers/SimpleModifications/images/Positioning.jpg&amp;imgrefurl=http://atto.buffalo.edu/registered/ATBasics/AdaptingComputers/SimpleModifications/printmodule.php&amp;h=300&amp;w=300&amp;sz=9&amp;hl=en&amp;start=15&amp;tbnid=Y2Sd6RLtpQRIZM:&amp;tbnh=116&amp;tbnw=116&amp;prev=/images?q=computer+user&amp;gbv=2&amp;svnum=10&amp;hl=en" TargetMode="External"/><Relationship Id="rId38" Type="http://schemas.openxmlformats.org/officeDocument/2006/relationships/image" Target="../media/image51.jpeg"/><Relationship Id="rId46" Type="http://schemas.openxmlformats.org/officeDocument/2006/relationships/image" Target="../media/image57.png"/><Relationship Id="rId59" Type="http://schemas.openxmlformats.org/officeDocument/2006/relationships/image" Target="../media/image70.wmf"/><Relationship Id="rId67" Type="http://schemas.openxmlformats.org/officeDocument/2006/relationships/image" Target="../media/image77.jpeg"/><Relationship Id="rId20" Type="http://schemas.openxmlformats.org/officeDocument/2006/relationships/image" Target="../media/image40.png"/><Relationship Id="rId41" Type="http://schemas.openxmlformats.org/officeDocument/2006/relationships/oleObject" Target="../embeddings/oleObject12.bin"/><Relationship Id="rId54" Type="http://schemas.openxmlformats.org/officeDocument/2006/relationships/image" Target="../media/image65.jpeg"/><Relationship Id="rId62" Type="http://schemas.openxmlformats.org/officeDocument/2006/relationships/image" Target="../media/image73.png"/><Relationship Id="rId70" Type="http://schemas.openxmlformats.org/officeDocument/2006/relationships/image" Target="../media/image8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biz.uiowa.edu/iem/" TargetMode="External"/><Relationship Id="rId13" Type="http://schemas.openxmlformats.org/officeDocument/2006/relationships/hyperlink" Target="http://www.ebay.com/" TargetMode="External"/><Relationship Id="rId18" Type="http://schemas.openxmlformats.org/officeDocument/2006/relationships/image" Target="../media/image95.jpeg"/><Relationship Id="rId26" Type="http://schemas.openxmlformats.org/officeDocument/2006/relationships/hyperlink" Target="http://en.wikipedia.org/wiki/Image:Second_Life_logo.svg" TargetMode="External"/><Relationship Id="rId3" Type="http://schemas.openxmlformats.org/officeDocument/2006/relationships/image" Target="../media/image82.png"/><Relationship Id="rId21" Type="http://schemas.openxmlformats.org/officeDocument/2006/relationships/image" Target="../media/image97.png"/><Relationship Id="rId34" Type="http://schemas.openxmlformats.org/officeDocument/2006/relationships/hyperlink" Target="http://citeseer.ist.psu.edu/" TargetMode="External"/><Relationship Id="rId7" Type="http://schemas.openxmlformats.org/officeDocument/2006/relationships/image" Target="../media/image86.png"/><Relationship Id="rId12" Type="http://schemas.openxmlformats.org/officeDocument/2006/relationships/image" Target="../media/image90.png"/><Relationship Id="rId17" Type="http://schemas.openxmlformats.org/officeDocument/2006/relationships/image" Target="../media/image94.png"/><Relationship Id="rId25" Type="http://schemas.openxmlformats.org/officeDocument/2006/relationships/image" Target="../media/image101.jpeg"/><Relationship Id="rId33" Type="http://schemas.openxmlformats.org/officeDocument/2006/relationships/image" Target="../media/image108.jpeg"/><Relationship Id="rId2" Type="http://schemas.openxmlformats.org/officeDocument/2006/relationships/notesSlide" Target="../notesSlides/notesSlide19.xml"/><Relationship Id="rId16" Type="http://schemas.openxmlformats.org/officeDocument/2006/relationships/image" Target="../media/image93.png"/><Relationship Id="rId20" Type="http://schemas.openxmlformats.org/officeDocument/2006/relationships/hyperlink" Target="http://upload.wikimedia.org/wikipedia/commons/6/63/Wikipedia-logo.png" TargetMode="External"/><Relationship Id="rId29" Type="http://schemas.openxmlformats.org/officeDocument/2006/relationships/image" Target="../media/image104.jpeg"/><Relationship Id="rId1" Type="http://schemas.openxmlformats.org/officeDocument/2006/relationships/slideLayout" Target="../slideLayouts/slideLayout7.xml"/><Relationship Id="rId6" Type="http://schemas.openxmlformats.org/officeDocument/2006/relationships/image" Target="../media/image85.jpeg"/><Relationship Id="rId11" Type="http://schemas.openxmlformats.org/officeDocument/2006/relationships/image" Target="../media/image89.jpeg"/><Relationship Id="rId24" Type="http://schemas.openxmlformats.org/officeDocument/2006/relationships/image" Target="../media/image100.jpeg"/><Relationship Id="rId32" Type="http://schemas.openxmlformats.org/officeDocument/2006/relationships/image" Target="../media/image107.png"/><Relationship Id="rId5" Type="http://schemas.openxmlformats.org/officeDocument/2006/relationships/image" Target="../media/image84.png"/><Relationship Id="rId15" Type="http://schemas.openxmlformats.org/officeDocument/2006/relationships/image" Target="../media/image92.png"/><Relationship Id="rId23" Type="http://schemas.openxmlformats.org/officeDocument/2006/relationships/image" Target="../media/image99.jpeg"/><Relationship Id="rId28" Type="http://schemas.openxmlformats.org/officeDocument/2006/relationships/image" Target="../media/image103.jpeg"/><Relationship Id="rId10" Type="http://schemas.openxmlformats.org/officeDocument/2006/relationships/image" Target="../media/image88.jpeg"/><Relationship Id="rId19" Type="http://schemas.openxmlformats.org/officeDocument/2006/relationships/image" Target="../media/image96.jpeg"/><Relationship Id="rId31" Type="http://schemas.openxmlformats.org/officeDocument/2006/relationships/image" Target="../media/image106.png"/><Relationship Id="rId4" Type="http://schemas.openxmlformats.org/officeDocument/2006/relationships/image" Target="../media/image83.png"/><Relationship Id="rId9" Type="http://schemas.openxmlformats.org/officeDocument/2006/relationships/image" Target="../media/image87.png"/><Relationship Id="rId14" Type="http://schemas.openxmlformats.org/officeDocument/2006/relationships/image" Target="../media/image91.png"/><Relationship Id="rId22" Type="http://schemas.openxmlformats.org/officeDocument/2006/relationships/image" Target="../media/image98.jpeg"/><Relationship Id="rId27" Type="http://schemas.openxmlformats.org/officeDocument/2006/relationships/image" Target="../media/image102.png"/><Relationship Id="rId30" Type="http://schemas.openxmlformats.org/officeDocument/2006/relationships/image" Target="../media/image105.jpeg"/><Relationship Id="rId35" Type="http://schemas.openxmlformats.org/officeDocument/2006/relationships/image" Target="../media/image109.png"/></Relationships>
</file>

<file path=ppt/slides/_rels/slide41.xml.rels><?xml version="1.0" encoding="UTF-8" standalone="yes"?>
<Relationships xmlns="http://schemas.openxmlformats.org/package/2006/relationships"><Relationship Id="rId8" Type="http://schemas.openxmlformats.org/officeDocument/2006/relationships/hyperlink" Target="http://www.biz.uiowa.edu/iem/" TargetMode="External"/><Relationship Id="rId13" Type="http://schemas.openxmlformats.org/officeDocument/2006/relationships/hyperlink" Target="http://www.ebay.com/" TargetMode="External"/><Relationship Id="rId18" Type="http://schemas.openxmlformats.org/officeDocument/2006/relationships/image" Target="../media/image95.jpeg"/><Relationship Id="rId26" Type="http://schemas.openxmlformats.org/officeDocument/2006/relationships/hyperlink" Target="http://en.wikipedia.org/wiki/Image:Second_Life_logo.svg" TargetMode="External"/><Relationship Id="rId3" Type="http://schemas.openxmlformats.org/officeDocument/2006/relationships/image" Target="../media/image82.png"/><Relationship Id="rId21" Type="http://schemas.openxmlformats.org/officeDocument/2006/relationships/image" Target="../media/image97.png"/><Relationship Id="rId34" Type="http://schemas.openxmlformats.org/officeDocument/2006/relationships/hyperlink" Target="http://citeseer.ist.psu.edu/" TargetMode="External"/><Relationship Id="rId7" Type="http://schemas.openxmlformats.org/officeDocument/2006/relationships/image" Target="../media/image86.png"/><Relationship Id="rId12" Type="http://schemas.openxmlformats.org/officeDocument/2006/relationships/image" Target="../media/image90.png"/><Relationship Id="rId17" Type="http://schemas.openxmlformats.org/officeDocument/2006/relationships/image" Target="../media/image94.png"/><Relationship Id="rId25" Type="http://schemas.openxmlformats.org/officeDocument/2006/relationships/image" Target="../media/image101.jpeg"/><Relationship Id="rId33" Type="http://schemas.openxmlformats.org/officeDocument/2006/relationships/image" Target="../media/image108.jpeg"/><Relationship Id="rId2" Type="http://schemas.openxmlformats.org/officeDocument/2006/relationships/notesSlide" Target="../notesSlides/notesSlide20.xml"/><Relationship Id="rId16" Type="http://schemas.openxmlformats.org/officeDocument/2006/relationships/image" Target="../media/image93.png"/><Relationship Id="rId20" Type="http://schemas.openxmlformats.org/officeDocument/2006/relationships/hyperlink" Target="http://upload.wikimedia.org/wikipedia/commons/6/63/Wikipedia-logo.png" TargetMode="External"/><Relationship Id="rId29" Type="http://schemas.openxmlformats.org/officeDocument/2006/relationships/image" Target="../media/image104.jpeg"/><Relationship Id="rId1" Type="http://schemas.openxmlformats.org/officeDocument/2006/relationships/slideLayout" Target="../slideLayouts/slideLayout7.xml"/><Relationship Id="rId6" Type="http://schemas.openxmlformats.org/officeDocument/2006/relationships/image" Target="../media/image85.jpeg"/><Relationship Id="rId11" Type="http://schemas.openxmlformats.org/officeDocument/2006/relationships/image" Target="../media/image89.jpeg"/><Relationship Id="rId24" Type="http://schemas.openxmlformats.org/officeDocument/2006/relationships/image" Target="../media/image100.jpeg"/><Relationship Id="rId32" Type="http://schemas.openxmlformats.org/officeDocument/2006/relationships/image" Target="../media/image107.png"/><Relationship Id="rId5" Type="http://schemas.openxmlformats.org/officeDocument/2006/relationships/image" Target="../media/image84.png"/><Relationship Id="rId15" Type="http://schemas.openxmlformats.org/officeDocument/2006/relationships/image" Target="../media/image92.png"/><Relationship Id="rId23" Type="http://schemas.openxmlformats.org/officeDocument/2006/relationships/image" Target="../media/image99.jpeg"/><Relationship Id="rId28" Type="http://schemas.openxmlformats.org/officeDocument/2006/relationships/image" Target="../media/image103.jpeg"/><Relationship Id="rId10" Type="http://schemas.openxmlformats.org/officeDocument/2006/relationships/image" Target="../media/image88.jpeg"/><Relationship Id="rId19" Type="http://schemas.openxmlformats.org/officeDocument/2006/relationships/image" Target="../media/image96.jpeg"/><Relationship Id="rId31" Type="http://schemas.openxmlformats.org/officeDocument/2006/relationships/image" Target="../media/image106.png"/><Relationship Id="rId4" Type="http://schemas.openxmlformats.org/officeDocument/2006/relationships/image" Target="../media/image83.png"/><Relationship Id="rId9" Type="http://schemas.openxmlformats.org/officeDocument/2006/relationships/image" Target="../media/image87.png"/><Relationship Id="rId14" Type="http://schemas.openxmlformats.org/officeDocument/2006/relationships/image" Target="../media/image91.png"/><Relationship Id="rId22" Type="http://schemas.openxmlformats.org/officeDocument/2006/relationships/image" Target="../media/image98.jpeg"/><Relationship Id="rId27" Type="http://schemas.openxmlformats.org/officeDocument/2006/relationships/image" Target="../media/image102.png"/><Relationship Id="rId30" Type="http://schemas.openxmlformats.org/officeDocument/2006/relationships/image" Target="../media/image105.jpeg"/><Relationship Id="rId35" Type="http://schemas.openxmlformats.org/officeDocument/2006/relationships/image" Target="../media/image109.png"/></Relationships>
</file>

<file path=ppt/slides/_rels/slide42.xml.rels><?xml version="1.0" encoding="UTF-8" standalone="yes"?>
<Relationships xmlns="http://schemas.openxmlformats.org/package/2006/relationships"><Relationship Id="rId2" Type="http://schemas.openxmlformats.org/officeDocument/2006/relationships/hyperlink" Target="http://www.cise.nsf.go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Microsoft_Office_Excel_97-2003_Worksheet2.xls"/></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23.jpeg"/><Relationship Id="rId4" Type="http://schemas.openxmlformats.org/officeDocument/2006/relationships/image" Target="../media/image122.jpeg"/></Relationships>
</file>

<file path=ppt/slides/_rels/slide62.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18" Type="http://schemas.openxmlformats.org/officeDocument/2006/relationships/image" Target="../media/image138.png"/><Relationship Id="rId26" Type="http://schemas.openxmlformats.org/officeDocument/2006/relationships/image" Target="../media/image146.png"/><Relationship Id="rId39" Type="http://schemas.openxmlformats.org/officeDocument/2006/relationships/image" Target="../media/image158.jpeg"/><Relationship Id="rId3" Type="http://schemas.openxmlformats.org/officeDocument/2006/relationships/hyperlink" Target="http://images.google.com/imgres?imgurl=http://www.maip.com/media/images/Google%20Logo.jpg&amp;imgrefurl=http://security.blogs.techtarget.com/2007/09/&amp;h=478&amp;w=1197&amp;sz=204&amp;hl=en&amp;start=6&amp;tbnid=ylwf-XkJVe34QM:&amp;tbnh=60&amp;tbnw=150&amp;prev=/images?q=google&amp;gbv=2&amp;hl=en" TargetMode="External"/><Relationship Id="rId21" Type="http://schemas.openxmlformats.org/officeDocument/2006/relationships/image" Target="../media/image141.png"/><Relationship Id="rId34" Type="http://schemas.openxmlformats.org/officeDocument/2006/relationships/image" Target="../media/image154.png"/><Relationship Id="rId42" Type="http://schemas.openxmlformats.org/officeDocument/2006/relationships/image" Target="../media/image161.pn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137.png"/><Relationship Id="rId25" Type="http://schemas.openxmlformats.org/officeDocument/2006/relationships/image" Target="../media/image145.png"/><Relationship Id="rId33" Type="http://schemas.openxmlformats.org/officeDocument/2006/relationships/image" Target="../media/image153.png"/><Relationship Id="rId38" Type="http://schemas.openxmlformats.org/officeDocument/2006/relationships/hyperlink" Target="http://www.google.com/imgres?imgurl=http://www.knowledgebase-script.com/demo/admin/attachments/amazon_logo.gif&amp;imgrefurl=http://www.knowledgebase-script.com/demo/print.php?ID=120&amp;h=45&amp;w=121&amp;sz=7&amp;tbnid=ConR54MZhygJ:&amp;tbnh=45&amp;tbnw=121&amp;prev=/images?q=amazon+logo&amp;hl=en&amp;sa=X&amp;oi=image_result&amp;resnum=1&amp;ct=image&amp;cd=2" TargetMode="External"/><Relationship Id="rId46" Type="http://schemas.openxmlformats.org/officeDocument/2006/relationships/image" Target="../media/image123.jpeg"/><Relationship Id="rId2" Type="http://schemas.openxmlformats.org/officeDocument/2006/relationships/notesSlide" Target="../notesSlides/notesSlide30.xml"/><Relationship Id="rId16" Type="http://schemas.openxmlformats.org/officeDocument/2006/relationships/image" Target="../media/image136.png"/><Relationship Id="rId20" Type="http://schemas.openxmlformats.org/officeDocument/2006/relationships/image" Target="../media/image140.png"/><Relationship Id="rId29" Type="http://schemas.openxmlformats.org/officeDocument/2006/relationships/image" Target="../media/image149.png"/><Relationship Id="rId41"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1.png"/><Relationship Id="rId24" Type="http://schemas.openxmlformats.org/officeDocument/2006/relationships/image" Target="../media/image144.png"/><Relationship Id="rId32" Type="http://schemas.openxmlformats.org/officeDocument/2006/relationships/image" Target="../media/image152.png"/><Relationship Id="rId37" Type="http://schemas.openxmlformats.org/officeDocument/2006/relationships/image" Target="../media/image157.png"/><Relationship Id="rId40" Type="http://schemas.openxmlformats.org/officeDocument/2006/relationships/image" Target="../media/image159.png"/><Relationship Id="rId45" Type="http://schemas.openxmlformats.org/officeDocument/2006/relationships/image" Target="../media/image122.jpeg"/><Relationship Id="rId5" Type="http://schemas.openxmlformats.org/officeDocument/2006/relationships/image" Target="../media/image125.png"/><Relationship Id="rId15" Type="http://schemas.openxmlformats.org/officeDocument/2006/relationships/image" Target="../media/image135.png"/><Relationship Id="rId23" Type="http://schemas.openxmlformats.org/officeDocument/2006/relationships/image" Target="../media/image143.png"/><Relationship Id="rId28" Type="http://schemas.openxmlformats.org/officeDocument/2006/relationships/image" Target="../media/image148.png"/><Relationship Id="rId36" Type="http://schemas.openxmlformats.org/officeDocument/2006/relationships/image" Target="../media/image156.png"/><Relationship Id="rId10" Type="http://schemas.openxmlformats.org/officeDocument/2006/relationships/image" Target="../media/image130.png"/><Relationship Id="rId19" Type="http://schemas.openxmlformats.org/officeDocument/2006/relationships/image" Target="../media/image139.png"/><Relationship Id="rId31" Type="http://schemas.openxmlformats.org/officeDocument/2006/relationships/image" Target="../media/image151.png"/><Relationship Id="rId44" Type="http://schemas.openxmlformats.org/officeDocument/2006/relationships/image" Target="../media/image121.jpeg"/><Relationship Id="rId4" Type="http://schemas.openxmlformats.org/officeDocument/2006/relationships/image" Target="../media/image124.jpeg"/><Relationship Id="rId9" Type="http://schemas.openxmlformats.org/officeDocument/2006/relationships/image" Target="../media/image129.png"/><Relationship Id="rId14" Type="http://schemas.openxmlformats.org/officeDocument/2006/relationships/image" Target="../media/image134.png"/><Relationship Id="rId22" Type="http://schemas.openxmlformats.org/officeDocument/2006/relationships/image" Target="../media/image142.png"/><Relationship Id="rId27" Type="http://schemas.openxmlformats.org/officeDocument/2006/relationships/image" Target="../media/image147.png"/><Relationship Id="rId30" Type="http://schemas.openxmlformats.org/officeDocument/2006/relationships/image" Target="../media/image150.png"/><Relationship Id="rId35" Type="http://schemas.openxmlformats.org/officeDocument/2006/relationships/image" Target="../media/image155.png"/><Relationship Id="rId43" Type="http://schemas.openxmlformats.org/officeDocument/2006/relationships/image" Target="../media/image16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commons.wikimedia.org/wiki/Commons:GNU_Free_Documentation_Licen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ctrTitle"/>
          </p:nvPr>
        </p:nvSpPr>
        <p:spPr>
          <a:xfrm>
            <a:off x="465138" y="1028700"/>
            <a:ext cx="7772400" cy="1470025"/>
          </a:xfrm>
        </p:spPr>
        <p:txBody>
          <a:bodyPr/>
          <a:lstStyle/>
          <a:p>
            <a:pPr algn="ctr"/>
            <a:r>
              <a:rPr lang="en-US" sz="2800"/>
              <a:t>Frontiers in Research and Education in Computing:</a:t>
            </a:r>
            <a:br>
              <a:rPr lang="en-US" sz="2800"/>
            </a:br>
            <a:r>
              <a:rPr lang="en-US" sz="2800"/>
              <a:t>A View from the National Science Foundation</a:t>
            </a:r>
          </a:p>
        </p:txBody>
      </p:sp>
      <p:sp>
        <p:nvSpPr>
          <p:cNvPr id="814084" name="Text Box 4"/>
          <p:cNvSpPr txBox="1">
            <a:spLocks noChangeArrowheads="1"/>
          </p:cNvSpPr>
          <p:nvPr/>
        </p:nvSpPr>
        <p:spPr bwMode="auto">
          <a:xfrm>
            <a:off x="388938" y="2870200"/>
            <a:ext cx="8216900" cy="1968500"/>
          </a:xfrm>
          <a:prstGeom prst="rect">
            <a:avLst/>
          </a:prstGeom>
          <a:noFill/>
          <a:ln w="9525">
            <a:noFill/>
            <a:miter lim="800000"/>
            <a:headEnd/>
            <a:tailEnd/>
          </a:ln>
          <a:effectLst/>
        </p:spPr>
        <p:txBody>
          <a:bodyPr>
            <a:spAutoFit/>
          </a:bodyPr>
          <a:lstStyle/>
          <a:p>
            <a:pPr algn="ctr">
              <a:spcBef>
                <a:spcPct val="50000"/>
              </a:spcBef>
            </a:pPr>
            <a:r>
              <a:rPr lang="en-US" sz="2400" b="1" i="1">
                <a:solidFill>
                  <a:srgbClr val="FF0000"/>
                </a:solidFill>
              </a:rPr>
              <a:t>Jeannette M. Wing</a:t>
            </a:r>
            <a:endParaRPr lang="en-US" sz="2000" i="1">
              <a:solidFill>
                <a:srgbClr val="FF0000"/>
              </a:solidFill>
            </a:endParaRPr>
          </a:p>
          <a:p>
            <a:pPr algn="ctr">
              <a:spcBef>
                <a:spcPct val="50000"/>
              </a:spcBef>
            </a:pPr>
            <a:r>
              <a:rPr lang="en-US"/>
              <a:t>Assistant Director</a:t>
            </a:r>
            <a:br>
              <a:rPr lang="en-US"/>
            </a:br>
            <a:r>
              <a:rPr lang="en-US"/>
              <a:t>Computer and Information Science and Engineering</a:t>
            </a:r>
            <a:br>
              <a:rPr lang="en-US"/>
            </a:br>
            <a:r>
              <a:rPr lang="en-US"/>
              <a:t>and</a:t>
            </a:r>
            <a:br>
              <a:rPr lang="en-US"/>
            </a:br>
            <a:r>
              <a:rPr lang="en-US"/>
              <a:t>President’s Professor of Computer Science</a:t>
            </a:r>
            <a:br>
              <a:rPr lang="en-US"/>
            </a:br>
            <a:r>
              <a:rPr lang="en-US"/>
              <a:t>Carnegie Mellon University</a:t>
            </a:r>
          </a:p>
        </p:txBody>
      </p:sp>
      <p:sp>
        <p:nvSpPr>
          <p:cNvPr id="814089" name="Rectangle 9"/>
          <p:cNvSpPr>
            <a:spLocks noChangeArrowheads="1"/>
          </p:cNvSpPr>
          <p:nvPr/>
        </p:nvSpPr>
        <p:spPr bwMode="auto">
          <a:xfrm>
            <a:off x="1373188" y="5800725"/>
            <a:ext cx="6400800" cy="527050"/>
          </a:xfrm>
          <a:prstGeom prst="rect">
            <a:avLst/>
          </a:prstGeom>
          <a:noFill/>
          <a:ln w="9525">
            <a:noFill/>
            <a:miter lim="800000"/>
            <a:headEnd/>
            <a:tailEnd/>
          </a:ln>
          <a:effectLst/>
        </p:spPr>
        <p:txBody>
          <a:bodyPr/>
          <a:lstStyle/>
          <a:p>
            <a:pPr algn="ctr">
              <a:lnSpc>
                <a:spcPct val="90000"/>
              </a:lnSpc>
            </a:pPr>
            <a:r>
              <a:rPr lang="en-US" sz="1400"/>
              <a:t/>
            </a:r>
            <a:br>
              <a:rPr lang="en-US" sz="1400"/>
            </a:br>
            <a:r>
              <a:rPr lang="en-US" sz="1400">
                <a:sym typeface="Symbol" pitchFamily="18" charset="2"/>
              </a:rPr>
              <a:t>AT&amp;T Labs</a:t>
            </a:r>
            <a:br>
              <a:rPr lang="en-US" sz="1400">
                <a:sym typeface="Symbol" pitchFamily="18" charset="2"/>
              </a:rPr>
            </a:br>
            <a:r>
              <a:rPr lang="en-US" sz="1400">
                <a:sym typeface="Symbol" pitchFamily="18" charset="2"/>
              </a:rPr>
              <a:t>Florham Park, NJ</a:t>
            </a:r>
            <a:br>
              <a:rPr lang="en-US" sz="1400">
                <a:sym typeface="Symbol" pitchFamily="18" charset="2"/>
              </a:rPr>
            </a:br>
            <a:r>
              <a:rPr lang="en-US" sz="1400">
                <a:sym typeface="Symbol" pitchFamily="18" charset="2"/>
              </a:rPr>
              <a:t>June 10, 2009</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4FF7709B-62ED-481E-BD78-970962AEC02A}" type="slidenum">
              <a:rPr lang="en-US"/>
              <a:pPr/>
              <a:t>10</a:t>
            </a:fld>
            <a:endParaRPr lang="en-US" sz="1400"/>
          </a:p>
        </p:txBody>
      </p:sp>
      <p:sp>
        <p:nvSpPr>
          <p:cNvPr id="6" name="Date Placeholder 4"/>
          <p:cNvSpPr>
            <a:spLocks noGrp="1"/>
          </p:cNvSpPr>
          <p:nvPr>
            <p:ph type="dt" sz="half" idx="11"/>
          </p:nvPr>
        </p:nvSpPr>
        <p:spPr/>
        <p:txBody>
          <a:bodyPr/>
          <a:lstStyle/>
          <a:p>
            <a:r>
              <a:rPr lang="en-US"/>
              <a:t>IBM Research</a:t>
            </a:r>
          </a:p>
        </p:txBody>
      </p:sp>
      <p:sp>
        <p:nvSpPr>
          <p:cNvPr id="7" name="Footer Placeholder 5"/>
          <p:cNvSpPr>
            <a:spLocks noGrp="1"/>
          </p:cNvSpPr>
          <p:nvPr>
            <p:ph type="ftr" sz="quarter" idx="12"/>
          </p:nvPr>
        </p:nvSpPr>
        <p:spPr/>
        <p:txBody>
          <a:bodyPr/>
          <a:lstStyle/>
          <a:p>
            <a:r>
              <a:rPr lang="en-US"/>
              <a:t>Jeannette M. Wing</a:t>
            </a:r>
          </a:p>
        </p:txBody>
      </p:sp>
      <p:sp>
        <p:nvSpPr>
          <p:cNvPr id="1475586" name="Rectangle 2"/>
          <p:cNvSpPr>
            <a:spLocks noGrp="1" noChangeArrowheads="1"/>
          </p:cNvSpPr>
          <p:nvPr>
            <p:ph type="title"/>
          </p:nvPr>
        </p:nvSpPr>
        <p:spPr/>
        <p:txBody>
          <a:bodyPr/>
          <a:lstStyle/>
          <a:p>
            <a:r>
              <a:rPr lang="en-US" sz="2800"/>
              <a:t>CDI: Cyber-Enabled Discovery and Innovation</a:t>
            </a:r>
          </a:p>
        </p:txBody>
      </p:sp>
      <p:sp>
        <p:nvSpPr>
          <p:cNvPr id="1475587" name="Rectangle 3"/>
          <p:cNvSpPr>
            <a:spLocks noGrp="1" noChangeArrowheads="1"/>
          </p:cNvSpPr>
          <p:nvPr>
            <p:ph type="body" idx="1"/>
          </p:nvPr>
        </p:nvSpPr>
        <p:spPr>
          <a:xfrm>
            <a:off x="0" y="1111250"/>
            <a:ext cx="8832850" cy="5419725"/>
          </a:xfrm>
          <a:noFill/>
        </p:spPr>
        <p:txBody>
          <a:bodyPr/>
          <a:lstStyle/>
          <a:p>
            <a:pPr marL="381000" indent="-381000" algn="ctr">
              <a:buFontTx/>
              <a:buNone/>
            </a:pPr>
            <a:endParaRPr lang="en-US"/>
          </a:p>
          <a:p>
            <a:pPr marL="381000" indent="-381000" algn="ctr">
              <a:buFontTx/>
              <a:buNone/>
            </a:pPr>
            <a:endParaRPr lang="en-US"/>
          </a:p>
          <a:p>
            <a:pPr marL="381000" indent="-381000"/>
            <a:r>
              <a:rPr lang="en-US"/>
              <a:t>Paradigm shift</a:t>
            </a:r>
          </a:p>
          <a:p>
            <a:pPr marL="800100" lvl="1" indent="-342900"/>
            <a:r>
              <a:rPr lang="en-US"/>
              <a:t>Not just computing’s</a:t>
            </a:r>
            <a:r>
              <a:rPr lang="en-US">
                <a:solidFill>
                  <a:schemeClr val="hlink"/>
                </a:solidFill>
              </a:rPr>
              <a:t> metal tools</a:t>
            </a:r>
            <a:r>
              <a:rPr lang="en-US"/>
              <a:t> (transistors and wires) but also our </a:t>
            </a:r>
            <a:r>
              <a:rPr lang="en-US">
                <a:solidFill>
                  <a:schemeClr val="hlink"/>
                </a:solidFill>
              </a:rPr>
              <a:t>mental tools</a:t>
            </a:r>
            <a:r>
              <a:rPr lang="en-US"/>
              <a:t> (abstractions and methods)</a:t>
            </a:r>
          </a:p>
          <a:p>
            <a:pPr marL="1219200" lvl="2" indent="-304800"/>
            <a:endParaRPr lang="en-US"/>
          </a:p>
          <a:p>
            <a:pPr marL="381000" indent="-381000"/>
            <a:r>
              <a:rPr lang="en-US"/>
              <a:t>It’s about </a:t>
            </a:r>
            <a:r>
              <a:rPr lang="en-US">
                <a:solidFill>
                  <a:srgbClr val="FF0000"/>
                </a:solidFill>
              </a:rPr>
              <a:t>partnerships </a:t>
            </a:r>
            <a:r>
              <a:rPr lang="en-US"/>
              <a:t>and</a:t>
            </a:r>
            <a:r>
              <a:rPr lang="en-US">
                <a:solidFill>
                  <a:srgbClr val="FF0000"/>
                </a:solidFill>
              </a:rPr>
              <a:t> transformative research</a:t>
            </a:r>
            <a:r>
              <a:rPr lang="en-US"/>
              <a:t>.</a:t>
            </a:r>
          </a:p>
          <a:p>
            <a:pPr marL="800100" lvl="1" indent="-342900"/>
            <a:r>
              <a:rPr lang="en-US"/>
              <a:t>To innovate in/innovatively use </a:t>
            </a:r>
            <a:r>
              <a:rPr lang="en-US" i="1"/>
              <a:t>computational thinking</a:t>
            </a:r>
            <a:r>
              <a:rPr lang="en-US"/>
              <a:t>; and</a:t>
            </a:r>
          </a:p>
          <a:p>
            <a:pPr marL="800100" lvl="1" indent="-342900"/>
            <a:r>
              <a:rPr lang="en-US"/>
              <a:t>To advance </a:t>
            </a:r>
            <a:r>
              <a:rPr lang="en-US">
                <a:solidFill>
                  <a:srgbClr val="FF0000"/>
                </a:solidFill>
              </a:rPr>
              <a:t>more than one</a:t>
            </a:r>
            <a:r>
              <a:rPr lang="en-US"/>
              <a:t> science/engineering discipline.</a:t>
            </a:r>
          </a:p>
          <a:p>
            <a:pPr marL="800100" lvl="1" indent="-342900"/>
            <a:endParaRPr lang="en-US"/>
          </a:p>
          <a:p>
            <a:pPr marL="381000" indent="-381000"/>
            <a:r>
              <a:rPr lang="en-US"/>
              <a:t>FY08: $48M invested by all directorates and offices</a:t>
            </a:r>
          </a:p>
          <a:p>
            <a:pPr marL="800100" lvl="1" indent="-342900"/>
            <a:r>
              <a:rPr lang="en-US"/>
              <a:t>1800 Letters of Intent, 1300 Preliminary Proposals, 200 Final Proposals, 36 Awards</a:t>
            </a:r>
            <a:endParaRPr lang="en-US">
              <a:solidFill>
                <a:srgbClr val="FF0000"/>
              </a:solidFill>
              <a:sym typeface="Symbol" pitchFamily="18" charset="2"/>
            </a:endParaRPr>
          </a:p>
        </p:txBody>
      </p:sp>
      <p:sp>
        <p:nvSpPr>
          <p:cNvPr id="1475588" name="Text Box 4"/>
          <p:cNvSpPr txBox="1">
            <a:spLocks noChangeArrowheads="1"/>
          </p:cNvSpPr>
          <p:nvPr/>
        </p:nvSpPr>
        <p:spPr bwMode="auto">
          <a:xfrm>
            <a:off x="1370013" y="1114425"/>
            <a:ext cx="5575300" cy="396875"/>
          </a:xfrm>
          <a:prstGeom prst="rect">
            <a:avLst/>
          </a:prstGeom>
          <a:solidFill>
            <a:srgbClr val="FFFF00"/>
          </a:solidFill>
          <a:ln w="9525">
            <a:noFill/>
            <a:miter lim="800000"/>
            <a:headEnd/>
            <a:tailEnd/>
          </a:ln>
          <a:effectLst/>
        </p:spPr>
        <p:txBody>
          <a:bodyPr wrap="none">
            <a:spAutoFit/>
          </a:bodyPr>
          <a:lstStyle/>
          <a:p>
            <a:r>
              <a:rPr lang="en-US" sz="2000"/>
              <a:t>Computational Thinking for Science and Engineering</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B4FCFC3B-DA85-4834-A87F-08FA70B5CF6A}" type="slidenum">
              <a:rPr lang="en-US"/>
              <a:pPr/>
              <a:t>11</a:t>
            </a:fld>
            <a:endParaRPr lang="en-US" sz="1400"/>
          </a:p>
        </p:txBody>
      </p:sp>
      <p:sp>
        <p:nvSpPr>
          <p:cNvPr id="6" name="Date Placeholder 4"/>
          <p:cNvSpPr>
            <a:spLocks noGrp="1"/>
          </p:cNvSpPr>
          <p:nvPr>
            <p:ph type="dt" sz="half" idx="11"/>
          </p:nvPr>
        </p:nvSpPr>
        <p:spPr/>
        <p:txBody>
          <a:bodyPr/>
          <a:lstStyle/>
          <a:p>
            <a:r>
              <a:rPr lang="en-US"/>
              <a:t>IBM Research</a:t>
            </a:r>
          </a:p>
        </p:txBody>
      </p:sp>
      <p:sp>
        <p:nvSpPr>
          <p:cNvPr id="7" name="Footer Placeholder 5"/>
          <p:cNvSpPr>
            <a:spLocks noGrp="1"/>
          </p:cNvSpPr>
          <p:nvPr>
            <p:ph type="ftr" sz="quarter" idx="12"/>
          </p:nvPr>
        </p:nvSpPr>
        <p:spPr/>
        <p:txBody>
          <a:bodyPr/>
          <a:lstStyle/>
          <a:p>
            <a:r>
              <a:rPr lang="en-US"/>
              <a:t>Jeannette M. Wing</a:t>
            </a:r>
          </a:p>
        </p:txBody>
      </p:sp>
      <p:sp>
        <p:nvSpPr>
          <p:cNvPr id="1477634" name="Rectangle 2"/>
          <p:cNvSpPr>
            <a:spLocks noGrp="1" noChangeArrowheads="1"/>
          </p:cNvSpPr>
          <p:nvPr>
            <p:ph type="title"/>
          </p:nvPr>
        </p:nvSpPr>
        <p:spPr/>
        <p:txBody>
          <a:bodyPr/>
          <a:lstStyle/>
          <a:p>
            <a:r>
              <a:rPr lang="en-US"/>
              <a:t>Range of Disciplines in CDI Awards</a:t>
            </a:r>
          </a:p>
        </p:txBody>
      </p:sp>
      <p:sp>
        <p:nvSpPr>
          <p:cNvPr id="1477635" name="Rectangle 3"/>
          <p:cNvSpPr>
            <a:spLocks noGrp="1" noChangeArrowheads="1"/>
          </p:cNvSpPr>
          <p:nvPr>
            <p:ph type="body" idx="1"/>
          </p:nvPr>
        </p:nvSpPr>
        <p:spPr/>
        <p:txBody>
          <a:bodyPr/>
          <a:lstStyle/>
          <a:p>
            <a:pPr>
              <a:lnSpc>
                <a:spcPct val="80000"/>
              </a:lnSpc>
            </a:pPr>
            <a:r>
              <a:rPr lang="en-US" sz="1600"/>
              <a:t>Aerospace engineering</a:t>
            </a:r>
          </a:p>
          <a:p>
            <a:pPr>
              <a:lnSpc>
                <a:spcPct val="80000"/>
              </a:lnSpc>
            </a:pPr>
            <a:r>
              <a:rPr lang="en-US" sz="1600"/>
              <a:t>Atmospheric sciences</a:t>
            </a:r>
          </a:p>
          <a:p>
            <a:pPr>
              <a:lnSpc>
                <a:spcPct val="80000"/>
              </a:lnSpc>
            </a:pPr>
            <a:r>
              <a:rPr lang="en-US" sz="1600"/>
              <a:t>Biochemistry</a:t>
            </a:r>
          </a:p>
          <a:p>
            <a:pPr>
              <a:lnSpc>
                <a:spcPct val="80000"/>
              </a:lnSpc>
            </a:pPr>
            <a:r>
              <a:rPr lang="en-US" sz="1600"/>
              <a:t>Biophysics</a:t>
            </a:r>
          </a:p>
          <a:p>
            <a:pPr>
              <a:lnSpc>
                <a:spcPct val="80000"/>
              </a:lnSpc>
            </a:pPr>
            <a:r>
              <a:rPr lang="en-US" sz="1600"/>
              <a:t>Chemical engineering</a:t>
            </a:r>
          </a:p>
          <a:p>
            <a:pPr>
              <a:lnSpc>
                <a:spcPct val="80000"/>
              </a:lnSpc>
            </a:pPr>
            <a:r>
              <a:rPr lang="en-US" sz="1600"/>
              <a:t>Communications science and engineering</a:t>
            </a:r>
          </a:p>
          <a:p>
            <a:pPr>
              <a:lnSpc>
                <a:spcPct val="80000"/>
              </a:lnSpc>
            </a:pPr>
            <a:r>
              <a:rPr lang="en-US" sz="1600"/>
              <a:t>Computer science</a:t>
            </a:r>
          </a:p>
          <a:p>
            <a:pPr>
              <a:lnSpc>
                <a:spcPct val="80000"/>
              </a:lnSpc>
            </a:pPr>
            <a:r>
              <a:rPr lang="en-US" sz="1600"/>
              <a:t>Geosciences</a:t>
            </a:r>
          </a:p>
          <a:p>
            <a:pPr>
              <a:lnSpc>
                <a:spcPct val="80000"/>
              </a:lnSpc>
            </a:pPr>
            <a:r>
              <a:rPr lang="en-US" sz="1600"/>
              <a:t>Linguistics</a:t>
            </a:r>
          </a:p>
          <a:p>
            <a:pPr>
              <a:lnSpc>
                <a:spcPct val="80000"/>
              </a:lnSpc>
            </a:pPr>
            <a:r>
              <a:rPr lang="en-US" sz="1600"/>
              <a:t>Materials engineering</a:t>
            </a:r>
          </a:p>
          <a:p>
            <a:pPr>
              <a:lnSpc>
                <a:spcPct val="80000"/>
              </a:lnSpc>
            </a:pPr>
            <a:r>
              <a:rPr lang="en-US" sz="1600"/>
              <a:t>Mathematics</a:t>
            </a:r>
          </a:p>
          <a:p>
            <a:pPr>
              <a:lnSpc>
                <a:spcPct val="80000"/>
              </a:lnSpc>
            </a:pPr>
            <a:r>
              <a:rPr lang="en-US" sz="1600"/>
              <a:t>Mechanical engineering</a:t>
            </a:r>
          </a:p>
          <a:p>
            <a:pPr>
              <a:lnSpc>
                <a:spcPct val="80000"/>
              </a:lnSpc>
            </a:pPr>
            <a:r>
              <a:rPr lang="en-US" sz="1600"/>
              <a:t>Molecular biology</a:t>
            </a:r>
          </a:p>
          <a:p>
            <a:pPr>
              <a:lnSpc>
                <a:spcPct val="80000"/>
              </a:lnSpc>
            </a:pPr>
            <a:r>
              <a:rPr lang="en-US" sz="1600"/>
              <a:t>Nanocomputing</a:t>
            </a:r>
          </a:p>
          <a:p>
            <a:pPr>
              <a:lnSpc>
                <a:spcPct val="80000"/>
              </a:lnSpc>
            </a:pPr>
            <a:r>
              <a:rPr lang="en-US" sz="1600"/>
              <a:t>Neuroscience</a:t>
            </a:r>
          </a:p>
          <a:p>
            <a:pPr>
              <a:lnSpc>
                <a:spcPct val="80000"/>
              </a:lnSpc>
            </a:pPr>
            <a:r>
              <a:rPr lang="en-US" sz="1600"/>
              <a:t>Robotics</a:t>
            </a:r>
          </a:p>
          <a:p>
            <a:pPr>
              <a:lnSpc>
                <a:spcPct val="80000"/>
              </a:lnSpc>
            </a:pPr>
            <a:r>
              <a:rPr lang="en-US" sz="1600"/>
              <a:t>Social sciences</a:t>
            </a:r>
          </a:p>
          <a:p>
            <a:pPr>
              <a:lnSpc>
                <a:spcPct val="80000"/>
              </a:lnSpc>
            </a:pPr>
            <a:r>
              <a:rPr lang="en-US" sz="1600"/>
              <a:t>Statistical physics</a:t>
            </a:r>
          </a:p>
        </p:txBody>
      </p:sp>
      <p:sp>
        <p:nvSpPr>
          <p:cNvPr id="1477636" name="Text Box 4"/>
          <p:cNvSpPr txBox="1">
            <a:spLocks noChangeArrowheads="1"/>
          </p:cNvSpPr>
          <p:nvPr/>
        </p:nvSpPr>
        <p:spPr bwMode="auto">
          <a:xfrm>
            <a:off x="2549525" y="5884863"/>
            <a:ext cx="3852863" cy="366712"/>
          </a:xfrm>
          <a:prstGeom prst="rect">
            <a:avLst/>
          </a:prstGeom>
          <a:solidFill>
            <a:srgbClr val="FFFF00"/>
          </a:solidFill>
          <a:ln w="9525">
            <a:noFill/>
            <a:miter lim="800000"/>
            <a:headEnd/>
            <a:tailEnd/>
          </a:ln>
          <a:effectLst/>
        </p:spPr>
        <p:txBody>
          <a:bodyPr wrap="none">
            <a:spAutoFit/>
          </a:bodyPr>
          <a:lstStyle/>
          <a:p>
            <a:r>
              <a:rPr lang="en-US"/>
              <a:t>… advances via Computational Thinking</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9B36409-BB4E-4031-847A-F92E8F61FAF9}" type="slidenum">
              <a:rPr lang="en-US"/>
              <a:pPr/>
              <a:t>12</a:t>
            </a:fld>
            <a:endParaRPr lang="en-US" sz="1400"/>
          </a:p>
        </p:txBody>
      </p:sp>
      <p:sp>
        <p:nvSpPr>
          <p:cNvPr id="5" name="Date Placeholder 4"/>
          <p:cNvSpPr>
            <a:spLocks noGrp="1"/>
          </p:cNvSpPr>
          <p:nvPr>
            <p:ph type="dt" sz="half" idx="11"/>
          </p:nvPr>
        </p:nvSpPr>
        <p:spPr/>
        <p:txBody>
          <a:bodyPr/>
          <a:lstStyle/>
          <a:p>
            <a:r>
              <a:rPr lang="en-US"/>
              <a:t>IBM Research</a:t>
            </a:r>
          </a:p>
        </p:txBody>
      </p:sp>
      <p:sp>
        <p:nvSpPr>
          <p:cNvPr id="6" name="Footer Placeholder 5"/>
          <p:cNvSpPr>
            <a:spLocks noGrp="1"/>
          </p:cNvSpPr>
          <p:nvPr>
            <p:ph type="ftr" sz="quarter" idx="12"/>
          </p:nvPr>
        </p:nvSpPr>
        <p:spPr/>
        <p:txBody>
          <a:bodyPr/>
          <a:lstStyle/>
          <a:p>
            <a:r>
              <a:rPr lang="en-US"/>
              <a:t>Jeannette M. Wing</a:t>
            </a:r>
          </a:p>
        </p:txBody>
      </p:sp>
      <p:sp>
        <p:nvSpPr>
          <p:cNvPr id="1478658" name="Rectangle 2"/>
          <p:cNvSpPr>
            <a:spLocks noGrp="1" noChangeArrowheads="1"/>
          </p:cNvSpPr>
          <p:nvPr>
            <p:ph type="title"/>
          </p:nvPr>
        </p:nvSpPr>
        <p:spPr/>
        <p:txBody>
          <a:bodyPr/>
          <a:lstStyle/>
          <a:p>
            <a:r>
              <a:rPr lang="en-US"/>
              <a:t>Range of Societal Issues Addressed</a:t>
            </a:r>
          </a:p>
        </p:txBody>
      </p:sp>
      <p:sp>
        <p:nvSpPr>
          <p:cNvPr id="1478659" name="Rectangle 3"/>
          <p:cNvSpPr>
            <a:spLocks noGrp="1" noChangeArrowheads="1"/>
          </p:cNvSpPr>
          <p:nvPr>
            <p:ph type="body" idx="1"/>
          </p:nvPr>
        </p:nvSpPr>
        <p:spPr/>
        <p:txBody>
          <a:bodyPr/>
          <a:lstStyle/>
          <a:p>
            <a:endParaRPr lang="en-US"/>
          </a:p>
          <a:p>
            <a:r>
              <a:rPr lang="en-US"/>
              <a:t>Cancer therapy</a:t>
            </a:r>
          </a:p>
          <a:p>
            <a:r>
              <a:rPr lang="en-US"/>
              <a:t>Climate change</a:t>
            </a:r>
          </a:p>
          <a:p>
            <a:r>
              <a:rPr lang="en-US"/>
              <a:t>Environment</a:t>
            </a:r>
          </a:p>
          <a:p>
            <a:r>
              <a:rPr lang="en-US"/>
              <a:t>Visually impaired</a:t>
            </a:r>
          </a:p>
          <a:p>
            <a:r>
              <a:rPr lang="en-US"/>
              <a:t>Water</a:t>
            </a:r>
          </a:p>
          <a:p>
            <a:pPr lvl="1"/>
            <a:endParaRPr lang="en-US"/>
          </a:p>
          <a:p>
            <a:pPr>
              <a:buFontTx/>
              <a:buNone/>
            </a:pP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9F61456-3F21-44B7-9768-48712C6EEC71}" type="slidenum">
              <a:rPr lang="en-US"/>
              <a:pPr/>
              <a:t>13</a:t>
            </a:fld>
            <a:endParaRPr lang="en-US" sz="1400"/>
          </a:p>
        </p:txBody>
      </p:sp>
      <p:sp>
        <p:nvSpPr>
          <p:cNvPr id="6" name="Date Placeholder 4"/>
          <p:cNvSpPr>
            <a:spLocks noGrp="1"/>
          </p:cNvSpPr>
          <p:nvPr>
            <p:ph type="dt" sz="half" idx="11"/>
          </p:nvPr>
        </p:nvSpPr>
        <p:spPr/>
        <p:txBody>
          <a:bodyPr/>
          <a:lstStyle/>
          <a:p>
            <a:r>
              <a:rPr lang="en-US"/>
              <a:t>IBM Research</a:t>
            </a:r>
          </a:p>
        </p:txBody>
      </p:sp>
      <p:sp>
        <p:nvSpPr>
          <p:cNvPr id="7" name="Footer Placeholder 5"/>
          <p:cNvSpPr>
            <a:spLocks noGrp="1"/>
          </p:cNvSpPr>
          <p:nvPr>
            <p:ph type="ftr" sz="quarter" idx="12"/>
          </p:nvPr>
        </p:nvSpPr>
        <p:spPr/>
        <p:txBody>
          <a:bodyPr/>
          <a:lstStyle/>
          <a:p>
            <a:r>
              <a:rPr lang="en-US"/>
              <a:t>Jeannette M. Wing</a:t>
            </a:r>
          </a:p>
        </p:txBody>
      </p:sp>
      <p:sp>
        <p:nvSpPr>
          <p:cNvPr id="1479682" name="Rectangle 2"/>
          <p:cNvSpPr>
            <a:spLocks noGrp="1" noChangeArrowheads="1"/>
          </p:cNvSpPr>
          <p:nvPr>
            <p:ph type="title"/>
          </p:nvPr>
        </p:nvSpPr>
        <p:spPr/>
        <p:txBody>
          <a:bodyPr/>
          <a:lstStyle/>
          <a:p>
            <a:r>
              <a:rPr lang="en-US"/>
              <a:t>Expeditions</a:t>
            </a:r>
          </a:p>
        </p:txBody>
      </p:sp>
      <p:sp>
        <p:nvSpPr>
          <p:cNvPr id="1479683" name="Rectangle 3"/>
          <p:cNvSpPr>
            <a:spLocks noGrp="1" noChangeArrowheads="1"/>
          </p:cNvSpPr>
          <p:nvPr>
            <p:ph type="body" idx="1"/>
          </p:nvPr>
        </p:nvSpPr>
        <p:spPr/>
        <p:txBody>
          <a:bodyPr/>
          <a:lstStyle/>
          <a:p>
            <a:pPr>
              <a:lnSpc>
                <a:spcPct val="90000"/>
              </a:lnSpc>
            </a:pPr>
            <a:r>
              <a:rPr lang="en-US"/>
              <a:t>Bold, creative, visionary, high-risk ideas</a:t>
            </a:r>
          </a:p>
          <a:p>
            <a:pPr>
              <a:lnSpc>
                <a:spcPct val="90000"/>
              </a:lnSpc>
            </a:pPr>
            <a:endParaRPr lang="en-US"/>
          </a:p>
          <a:p>
            <a:pPr>
              <a:lnSpc>
                <a:spcPct val="90000"/>
              </a:lnSpc>
            </a:pPr>
            <a:r>
              <a:rPr lang="en-US"/>
              <a:t>Whole &gt;&gt; </a:t>
            </a:r>
            <a:r>
              <a:rPr lang="en-US" sz="3600">
                <a:sym typeface="Symbol" pitchFamily="18" charset="2"/>
              </a:rPr>
              <a:t> </a:t>
            </a:r>
            <a:r>
              <a:rPr lang="en-US">
                <a:sym typeface="Symbol" pitchFamily="18" charset="2"/>
              </a:rPr>
              <a:t>part </a:t>
            </a:r>
            <a:r>
              <a:rPr lang="en-US" b="1" i="1" baseline="-25000">
                <a:sym typeface="Symbol" pitchFamily="18" charset="2"/>
              </a:rPr>
              <a:t>i</a:t>
            </a:r>
          </a:p>
          <a:p>
            <a:pPr>
              <a:lnSpc>
                <a:spcPct val="90000"/>
              </a:lnSpc>
            </a:pPr>
            <a:endParaRPr lang="en-US" i="1" baseline="-25000">
              <a:sym typeface="Symbol" pitchFamily="18" charset="2"/>
            </a:endParaRPr>
          </a:p>
          <a:p>
            <a:pPr>
              <a:lnSpc>
                <a:spcPct val="90000"/>
              </a:lnSpc>
            </a:pPr>
            <a:endParaRPr lang="en-US" baseline="-25000">
              <a:sym typeface="Symbol" pitchFamily="18" charset="2"/>
            </a:endParaRPr>
          </a:p>
          <a:p>
            <a:pPr>
              <a:lnSpc>
                <a:spcPct val="90000"/>
              </a:lnSpc>
            </a:pPr>
            <a:r>
              <a:rPr lang="en-US"/>
              <a:t>Solicitation is deliberately underconstrained</a:t>
            </a:r>
          </a:p>
          <a:p>
            <a:pPr lvl="1">
              <a:lnSpc>
                <a:spcPct val="90000"/>
              </a:lnSpc>
            </a:pPr>
            <a:r>
              <a:rPr lang="en-US"/>
              <a:t>Tell us what YOU want to do!</a:t>
            </a:r>
          </a:p>
          <a:p>
            <a:pPr lvl="1">
              <a:lnSpc>
                <a:spcPct val="90000"/>
              </a:lnSpc>
            </a:pPr>
            <a:r>
              <a:rPr lang="en-US"/>
              <a:t>Response to community</a:t>
            </a:r>
          </a:p>
          <a:p>
            <a:pPr lvl="2">
              <a:lnSpc>
                <a:spcPct val="90000"/>
              </a:lnSpc>
            </a:pPr>
            <a:r>
              <a:rPr lang="en-US"/>
              <a:t>Loss of ITR Large, DARPA changes, support for high-risk research, large experimental systems research, etc.</a:t>
            </a:r>
          </a:p>
          <a:p>
            <a:pPr>
              <a:lnSpc>
                <a:spcPct val="90000"/>
              </a:lnSpc>
              <a:buFontTx/>
              <a:buNone/>
            </a:pPr>
            <a:r>
              <a:rPr lang="en-US"/>
              <a:t> </a:t>
            </a:r>
          </a:p>
          <a:p>
            <a:pPr>
              <a:lnSpc>
                <a:spcPct val="90000"/>
              </a:lnSpc>
            </a:pPr>
            <a:r>
              <a:rPr lang="en-US"/>
              <a:t>FY08: 4 awards, each at $10M for 5 years</a:t>
            </a:r>
          </a:p>
          <a:p>
            <a:pPr lvl="1">
              <a:lnSpc>
                <a:spcPct val="90000"/>
              </a:lnSpc>
            </a:pPr>
            <a:r>
              <a:rPr lang="en-US"/>
              <a:t>122 LOI, 75 prelim, 20 final, 7 reverse site visits</a:t>
            </a:r>
          </a:p>
        </p:txBody>
      </p:sp>
      <p:sp>
        <p:nvSpPr>
          <p:cNvPr id="1479684" name="Text Box 4"/>
          <p:cNvSpPr txBox="1">
            <a:spLocks noChangeArrowheads="1"/>
          </p:cNvSpPr>
          <p:nvPr/>
        </p:nvSpPr>
        <p:spPr bwMode="auto">
          <a:xfrm>
            <a:off x="2405063" y="2582863"/>
            <a:ext cx="247650" cy="366712"/>
          </a:xfrm>
          <a:prstGeom prst="rect">
            <a:avLst/>
          </a:prstGeom>
          <a:noFill/>
          <a:ln w="9525">
            <a:noFill/>
            <a:miter lim="800000"/>
            <a:headEnd/>
            <a:tailEnd/>
          </a:ln>
          <a:effectLst/>
        </p:spPr>
        <p:txBody>
          <a:bodyPr wrap="none">
            <a:spAutoFit/>
          </a:bodyPr>
          <a:lstStyle/>
          <a:p>
            <a:r>
              <a:rPr lang="en-US" i="1">
                <a:latin typeface="Comic Sans MS" pitchFamily="66" charset="0"/>
              </a:rPr>
              <a:t>i</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248C881-5C2F-47D8-A51B-24453D19FAD5}" type="slidenum">
              <a:rPr lang="en-US"/>
              <a:pPr/>
              <a:t>14</a:t>
            </a:fld>
            <a:endParaRPr lang="en-US" sz="1400"/>
          </a:p>
        </p:txBody>
      </p:sp>
      <p:sp>
        <p:nvSpPr>
          <p:cNvPr id="5" name="Date Placeholder 4"/>
          <p:cNvSpPr>
            <a:spLocks noGrp="1"/>
          </p:cNvSpPr>
          <p:nvPr>
            <p:ph type="dt" sz="half" idx="11"/>
          </p:nvPr>
        </p:nvSpPr>
        <p:spPr/>
        <p:txBody>
          <a:bodyPr/>
          <a:lstStyle/>
          <a:p>
            <a:r>
              <a:rPr lang="en-US"/>
              <a:t>IBM Research</a:t>
            </a:r>
          </a:p>
        </p:txBody>
      </p:sp>
      <p:sp>
        <p:nvSpPr>
          <p:cNvPr id="6" name="Footer Placeholder 5"/>
          <p:cNvSpPr>
            <a:spLocks noGrp="1"/>
          </p:cNvSpPr>
          <p:nvPr>
            <p:ph type="ftr" sz="quarter" idx="12"/>
          </p:nvPr>
        </p:nvSpPr>
        <p:spPr/>
        <p:txBody>
          <a:bodyPr/>
          <a:lstStyle/>
          <a:p>
            <a:r>
              <a:rPr lang="en-US"/>
              <a:t>Jeannette M. Wing</a:t>
            </a:r>
          </a:p>
        </p:txBody>
      </p:sp>
      <p:sp>
        <p:nvSpPr>
          <p:cNvPr id="1481730" name="Rectangle 2"/>
          <p:cNvSpPr>
            <a:spLocks noGrp="1" noChangeArrowheads="1"/>
          </p:cNvSpPr>
          <p:nvPr>
            <p:ph type="title"/>
          </p:nvPr>
        </p:nvSpPr>
        <p:spPr/>
        <p:txBody>
          <a:bodyPr/>
          <a:lstStyle/>
          <a:p>
            <a:r>
              <a:rPr lang="en-US"/>
              <a:t>4 Awards</a:t>
            </a:r>
          </a:p>
        </p:txBody>
      </p:sp>
      <p:sp>
        <p:nvSpPr>
          <p:cNvPr id="1481731" name="Rectangle 3"/>
          <p:cNvSpPr>
            <a:spLocks noGrp="1" noChangeArrowheads="1"/>
          </p:cNvSpPr>
          <p:nvPr>
            <p:ph type="body" idx="1"/>
          </p:nvPr>
        </p:nvSpPr>
        <p:spPr/>
        <p:txBody>
          <a:bodyPr/>
          <a:lstStyle/>
          <a:p>
            <a:r>
              <a:rPr lang="en-US"/>
              <a:t>Computational Sustainability</a:t>
            </a:r>
          </a:p>
          <a:p>
            <a:pPr lvl="1"/>
            <a:r>
              <a:rPr lang="en-US">
                <a:solidFill>
                  <a:schemeClr val="hlink"/>
                </a:solidFill>
              </a:rPr>
              <a:t>Gomes, Cornell</a:t>
            </a:r>
            <a:r>
              <a:rPr lang="en-US">
                <a:solidFill>
                  <a:schemeClr val="accent2"/>
                </a:solidFill>
              </a:rPr>
              <a:t>,</a:t>
            </a:r>
            <a:r>
              <a:rPr lang="en-US"/>
              <a:t> Bowdoin College, the Conservation Fund, Howard University, Oregon State University and the Pacific Northwest National Laboratory </a:t>
            </a:r>
          </a:p>
          <a:p>
            <a:pPr lvl="1"/>
            <a:endParaRPr lang="en-US"/>
          </a:p>
          <a:p>
            <a:r>
              <a:rPr lang="en-US"/>
              <a:t>Intractability</a:t>
            </a:r>
          </a:p>
          <a:p>
            <a:pPr lvl="1"/>
            <a:r>
              <a:rPr lang="en-US">
                <a:solidFill>
                  <a:schemeClr val="hlink"/>
                </a:solidFill>
              </a:rPr>
              <a:t>Arora, Princeton</a:t>
            </a:r>
            <a:r>
              <a:rPr lang="en-US">
                <a:solidFill>
                  <a:schemeClr val="accent2"/>
                </a:solidFill>
              </a:rPr>
              <a:t>,</a:t>
            </a:r>
            <a:r>
              <a:rPr lang="en-US"/>
              <a:t> Rutgers, NYU, Inst for Adv. Studies</a:t>
            </a:r>
          </a:p>
          <a:p>
            <a:pPr lvl="1"/>
            <a:endParaRPr lang="en-US"/>
          </a:p>
          <a:p>
            <a:r>
              <a:rPr lang="en-US"/>
              <a:t>Molecular Programming</a:t>
            </a:r>
          </a:p>
          <a:p>
            <a:pPr lvl="1"/>
            <a:r>
              <a:rPr lang="en-US">
                <a:solidFill>
                  <a:schemeClr val="hlink"/>
                </a:solidFill>
              </a:rPr>
              <a:t>Winfrey, Cal Tech</a:t>
            </a:r>
            <a:r>
              <a:rPr lang="en-US"/>
              <a:t>, UW</a:t>
            </a:r>
          </a:p>
          <a:p>
            <a:pPr lvl="1"/>
            <a:endParaRPr lang="en-US"/>
          </a:p>
          <a:p>
            <a:r>
              <a:rPr lang="en-US"/>
              <a:t>Open Programmable Mobile Internet</a:t>
            </a:r>
          </a:p>
          <a:p>
            <a:pPr lvl="1"/>
            <a:r>
              <a:rPr lang="en-US">
                <a:solidFill>
                  <a:schemeClr val="hlink"/>
                </a:solidFill>
              </a:rPr>
              <a:t>McKeown, Stanford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C6A7B41-86FD-49CF-B1BB-1018F291C4F5}" type="slidenum">
              <a:rPr lang="en-US"/>
              <a:pPr/>
              <a:t>15</a:t>
            </a:fld>
            <a:endParaRPr lang="en-US" sz="1400"/>
          </a:p>
        </p:txBody>
      </p:sp>
      <p:sp>
        <p:nvSpPr>
          <p:cNvPr id="5" name="Date Placeholder 4"/>
          <p:cNvSpPr>
            <a:spLocks noGrp="1"/>
          </p:cNvSpPr>
          <p:nvPr>
            <p:ph type="dt" sz="half" idx="11"/>
          </p:nvPr>
        </p:nvSpPr>
        <p:spPr/>
        <p:txBody>
          <a:bodyPr/>
          <a:lstStyle/>
          <a:p>
            <a:r>
              <a:rPr lang="en-US"/>
              <a:t>IBM Research</a:t>
            </a:r>
          </a:p>
        </p:txBody>
      </p:sp>
      <p:sp>
        <p:nvSpPr>
          <p:cNvPr id="6" name="Footer Placeholder 5"/>
          <p:cNvSpPr>
            <a:spLocks noGrp="1"/>
          </p:cNvSpPr>
          <p:nvPr>
            <p:ph type="ftr" sz="quarter" idx="12"/>
          </p:nvPr>
        </p:nvSpPr>
        <p:spPr/>
        <p:txBody>
          <a:bodyPr/>
          <a:lstStyle/>
          <a:p>
            <a:r>
              <a:rPr lang="en-US"/>
              <a:t>Jeannette M. Wing</a:t>
            </a:r>
          </a:p>
        </p:txBody>
      </p:sp>
      <p:sp>
        <p:nvSpPr>
          <p:cNvPr id="1482754" name="Rectangle 2"/>
          <p:cNvSpPr>
            <a:spLocks noGrp="1" noChangeArrowheads="1"/>
          </p:cNvSpPr>
          <p:nvPr>
            <p:ph type="title"/>
          </p:nvPr>
        </p:nvSpPr>
        <p:spPr/>
        <p:txBody>
          <a:bodyPr/>
          <a:lstStyle/>
          <a:p>
            <a:r>
              <a:rPr lang="en-US"/>
              <a:t>Multicore Chip Design and Architecture</a:t>
            </a:r>
          </a:p>
        </p:txBody>
      </p:sp>
      <p:sp>
        <p:nvSpPr>
          <p:cNvPr id="1482755" name="Rectangle 3"/>
          <p:cNvSpPr>
            <a:spLocks noGrp="1" noChangeArrowheads="1"/>
          </p:cNvSpPr>
          <p:nvPr>
            <p:ph type="body" idx="1"/>
          </p:nvPr>
        </p:nvSpPr>
        <p:spPr/>
        <p:txBody>
          <a:bodyPr/>
          <a:lstStyle/>
          <a:p>
            <a:r>
              <a:rPr lang="en-US"/>
              <a:t>“Beyond Moore’s Law” (but hardware focus)</a:t>
            </a:r>
          </a:p>
          <a:p>
            <a:endParaRPr lang="en-US"/>
          </a:p>
          <a:p>
            <a:r>
              <a:rPr lang="en-US"/>
              <a:t>Joint with ENG and Semiconductor Research Corporation (SRC)</a:t>
            </a:r>
          </a:p>
          <a:p>
            <a:endParaRPr lang="en-US"/>
          </a:p>
          <a:p>
            <a:r>
              <a:rPr lang="en-US"/>
              <a:t>$6M, 15-19 awards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Rectangle 2"/>
          <p:cNvSpPr>
            <a:spLocks noGrp="1" noChangeArrowheads="1"/>
          </p:cNvSpPr>
          <p:nvPr>
            <p:ph type="ctrTitle"/>
          </p:nvPr>
        </p:nvSpPr>
        <p:spPr>
          <a:xfrm>
            <a:off x="685800" y="2768600"/>
            <a:ext cx="7772400" cy="1470025"/>
          </a:xfrm>
        </p:spPr>
        <p:txBody>
          <a:bodyPr/>
          <a:lstStyle/>
          <a:p>
            <a:pPr algn="ctr"/>
            <a:r>
              <a:rPr lang="en-US" sz="4000"/>
              <a:t>New and Enhanced FY09</a:t>
            </a:r>
            <a:endParaRPr lang="en-US" sz="4000" b="1"/>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43A4C96D-048A-496E-B45E-62061A56EFE6}" type="slidenum">
              <a:rPr lang="en-US"/>
              <a:pPr/>
              <a:t>17</a:t>
            </a:fld>
            <a:endParaRPr lang="en-US" sz="1400"/>
          </a:p>
        </p:txBody>
      </p:sp>
      <p:sp>
        <p:nvSpPr>
          <p:cNvPr id="10" name="Date Placeholder 4"/>
          <p:cNvSpPr>
            <a:spLocks noGrp="1"/>
          </p:cNvSpPr>
          <p:nvPr>
            <p:ph type="dt" sz="half" idx="11"/>
          </p:nvPr>
        </p:nvSpPr>
        <p:spPr/>
        <p:txBody>
          <a:bodyPr/>
          <a:lstStyle/>
          <a:p>
            <a:r>
              <a:rPr lang="en-US"/>
              <a:t>IBM Research</a:t>
            </a:r>
          </a:p>
        </p:txBody>
      </p:sp>
      <p:sp>
        <p:nvSpPr>
          <p:cNvPr id="11" name="Footer Placeholder 5"/>
          <p:cNvSpPr>
            <a:spLocks noGrp="1"/>
          </p:cNvSpPr>
          <p:nvPr>
            <p:ph type="ftr" sz="quarter" idx="12"/>
          </p:nvPr>
        </p:nvSpPr>
        <p:spPr/>
        <p:txBody>
          <a:bodyPr/>
          <a:lstStyle/>
          <a:p>
            <a:r>
              <a:rPr lang="en-US"/>
              <a:t>Jeannette M. Wing</a:t>
            </a:r>
          </a:p>
        </p:txBody>
      </p:sp>
      <p:sp>
        <p:nvSpPr>
          <p:cNvPr id="1256450" name="Rectangle 2"/>
          <p:cNvSpPr>
            <a:spLocks noGrp="1" noChangeArrowheads="1"/>
          </p:cNvSpPr>
          <p:nvPr>
            <p:ph type="title"/>
          </p:nvPr>
        </p:nvSpPr>
        <p:spPr/>
        <p:txBody>
          <a:bodyPr/>
          <a:lstStyle/>
          <a:p>
            <a:r>
              <a:rPr lang="en-US"/>
              <a:t>Drivers of Computing</a:t>
            </a:r>
          </a:p>
        </p:txBody>
      </p:sp>
      <p:sp>
        <p:nvSpPr>
          <p:cNvPr id="1256451" name="Text Box 3"/>
          <p:cNvSpPr txBox="1">
            <a:spLocks noChangeArrowheads="1"/>
          </p:cNvSpPr>
          <p:nvPr/>
        </p:nvSpPr>
        <p:spPr bwMode="auto">
          <a:xfrm>
            <a:off x="1136650" y="3616325"/>
            <a:ext cx="1549400" cy="641350"/>
          </a:xfrm>
          <a:prstGeom prst="rect">
            <a:avLst/>
          </a:prstGeom>
          <a:noFill/>
          <a:ln w="9525">
            <a:noFill/>
            <a:miter lim="800000"/>
            <a:headEnd/>
            <a:tailEnd/>
          </a:ln>
          <a:effectLst/>
        </p:spPr>
        <p:txBody>
          <a:bodyPr wrap="none">
            <a:spAutoFit/>
          </a:bodyPr>
          <a:lstStyle/>
          <a:p>
            <a:r>
              <a:rPr lang="en-US" sz="3600" i="1"/>
              <a:t>Science</a:t>
            </a:r>
          </a:p>
        </p:txBody>
      </p:sp>
      <p:sp>
        <p:nvSpPr>
          <p:cNvPr id="1256452" name="Text Box 4"/>
          <p:cNvSpPr txBox="1">
            <a:spLocks noChangeArrowheads="1"/>
          </p:cNvSpPr>
          <p:nvPr/>
        </p:nvSpPr>
        <p:spPr bwMode="auto">
          <a:xfrm>
            <a:off x="3613150" y="2187575"/>
            <a:ext cx="1919288" cy="641350"/>
          </a:xfrm>
          <a:prstGeom prst="rect">
            <a:avLst/>
          </a:prstGeom>
          <a:noFill/>
          <a:ln w="9525">
            <a:noFill/>
            <a:miter lim="800000"/>
            <a:headEnd/>
            <a:tailEnd/>
          </a:ln>
          <a:effectLst/>
        </p:spPr>
        <p:txBody>
          <a:bodyPr>
            <a:spAutoFit/>
          </a:bodyPr>
          <a:lstStyle/>
          <a:p>
            <a:pPr algn="ctr"/>
            <a:r>
              <a:rPr lang="en-US" sz="3600" i="1"/>
              <a:t>Society</a:t>
            </a:r>
          </a:p>
        </p:txBody>
      </p:sp>
      <p:cxnSp>
        <p:nvCxnSpPr>
          <p:cNvPr id="1256453" name="AutoShape 5" descr="double headed arrow between Science and Society"/>
          <p:cNvCxnSpPr>
            <a:cxnSpLocks noChangeShapeType="1"/>
            <a:stCxn id="1256451" idx="0"/>
            <a:endCxn id="1256452" idx="1"/>
          </p:cNvCxnSpPr>
          <p:nvPr/>
        </p:nvCxnSpPr>
        <p:spPr bwMode="auto">
          <a:xfrm rot="16200000">
            <a:off x="2208212" y="2211388"/>
            <a:ext cx="1108075" cy="1701800"/>
          </a:xfrm>
          <a:prstGeom prst="curvedConnector2">
            <a:avLst/>
          </a:prstGeom>
          <a:noFill/>
          <a:ln w="76200">
            <a:solidFill>
              <a:srgbClr val="FF0000"/>
            </a:solidFill>
            <a:round/>
            <a:headEnd type="triangle" w="med" len="med"/>
            <a:tailEnd type="triangle" w="med" len="med"/>
          </a:ln>
          <a:effectLst/>
        </p:spPr>
      </p:cxnSp>
      <p:cxnSp>
        <p:nvCxnSpPr>
          <p:cNvPr id="1256454" name="AutoShape 6" descr="double headed arrow between Society and Technology"/>
          <p:cNvCxnSpPr>
            <a:cxnSpLocks noChangeShapeType="1"/>
            <a:endCxn id="1256456" idx="0"/>
          </p:cNvCxnSpPr>
          <p:nvPr/>
        </p:nvCxnSpPr>
        <p:spPr bwMode="auto">
          <a:xfrm>
            <a:off x="5570538" y="2514600"/>
            <a:ext cx="1468437" cy="1101725"/>
          </a:xfrm>
          <a:prstGeom prst="curvedConnector2">
            <a:avLst/>
          </a:prstGeom>
          <a:noFill/>
          <a:ln w="76200">
            <a:solidFill>
              <a:srgbClr val="FF0000"/>
            </a:solidFill>
            <a:round/>
            <a:headEnd type="triangle" w="med" len="med"/>
            <a:tailEnd type="triangle" w="med" len="med"/>
          </a:ln>
          <a:effectLst/>
        </p:spPr>
      </p:cxnSp>
      <p:cxnSp>
        <p:nvCxnSpPr>
          <p:cNvPr id="1256455" name="AutoShape 7" descr="double headed arrow between Science and Technology"/>
          <p:cNvCxnSpPr>
            <a:cxnSpLocks noChangeShapeType="1"/>
          </p:cNvCxnSpPr>
          <p:nvPr/>
        </p:nvCxnSpPr>
        <p:spPr bwMode="auto">
          <a:xfrm rot="16200000" flipH="1">
            <a:off x="4573588" y="3040062"/>
            <a:ext cx="1588" cy="2855913"/>
          </a:xfrm>
          <a:prstGeom prst="curvedConnector3">
            <a:avLst>
              <a:gd name="adj1" fmla="val 14500000"/>
            </a:avLst>
          </a:prstGeom>
          <a:noFill/>
          <a:ln w="76200">
            <a:solidFill>
              <a:srgbClr val="FF0000"/>
            </a:solidFill>
            <a:round/>
            <a:headEnd type="triangle" w="med" len="med"/>
            <a:tailEnd type="triangle" w="med" len="med"/>
          </a:ln>
          <a:effectLst/>
        </p:spPr>
      </p:cxnSp>
      <p:sp>
        <p:nvSpPr>
          <p:cNvPr id="1256456" name="Text Box 8"/>
          <p:cNvSpPr txBox="1">
            <a:spLocks noChangeArrowheads="1"/>
          </p:cNvSpPr>
          <p:nvPr/>
        </p:nvSpPr>
        <p:spPr bwMode="auto">
          <a:xfrm>
            <a:off x="5888038" y="3616325"/>
            <a:ext cx="2300287" cy="641350"/>
          </a:xfrm>
          <a:prstGeom prst="rect">
            <a:avLst/>
          </a:prstGeom>
          <a:noFill/>
          <a:ln w="9525">
            <a:noFill/>
            <a:miter lim="800000"/>
            <a:headEnd/>
            <a:tailEnd/>
          </a:ln>
          <a:effectLst/>
        </p:spPr>
        <p:txBody>
          <a:bodyPr wrap="none">
            <a:spAutoFit/>
          </a:bodyPr>
          <a:lstStyle/>
          <a:p>
            <a:r>
              <a:rPr lang="en-US" sz="3600" i="1"/>
              <a:t>Technology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p:cNvSpPr>
            <a:spLocks noGrp="1" noChangeArrowheads="1"/>
          </p:cNvSpPr>
          <p:nvPr>
            <p:ph type="ctrTitle"/>
          </p:nvPr>
        </p:nvSpPr>
        <p:spPr>
          <a:xfrm>
            <a:off x="685800" y="2768600"/>
            <a:ext cx="7772400" cy="1470025"/>
          </a:xfrm>
        </p:spPr>
        <p:txBody>
          <a:bodyPr/>
          <a:lstStyle/>
          <a:p>
            <a:pPr algn="ctr"/>
            <a:r>
              <a:rPr lang="en-US" sz="4000"/>
              <a:t>Data Intensive Computing</a:t>
            </a:r>
            <a:endParaRPr lang="en-US" sz="4000" b="1"/>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289FC9EC-5BDD-4462-9CD3-527BDBD4CDF8}" type="slidenum">
              <a:rPr lang="en-US"/>
              <a:pPr/>
              <a:t>19</a:t>
            </a:fld>
            <a:endParaRPr lang="en-US" sz="1400"/>
          </a:p>
        </p:txBody>
      </p:sp>
      <p:sp>
        <p:nvSpPr>
          <p:cNvPr id="9" name="Date Placeholder 2"/>
          <p:cNvSpPr>
            <a:spLocks noGrp="1"/>
          </p:cNvSpPr>
          <p:nvPr>
            <p:ph type="dt" sz="half" idx="11"/>
          </p:nvPr>
        </p:nvSpPr>
        <p:spPr/>
        <p:txBody>
          <a:bodyPr/>
          <a:lstStyle/>
          <a:p>
            <a:r>
              <a:rPr lang="en-US"/>
              <a:t>IBM Research</a:t>
            </a:r>
          </a:p>
        </p:txBody>
      </p:sp>
      <p:sp>
        <p:nvSpPr>
          <p:cNvPr id="10" name="Footer Placeholder 3"/>
          <p:cNvSpPr>
            <a:spLocks noGrp="1"/>
          </p:cNvSpPr>
          <p:nvPr>
            <p:ph type="ftr" sz="quarter" idx="12"/>
          </p:nvPr>
        </p:nvSpPr>
        <p:spPr/>
        <p:txBody>
          <a:bodyPr/>
          <a:lstStyle/>
          <a:p>
            <a:r>
              <a:rPr lang="en-US"/>
              <a:t>Jeannette M. Wing</a:t>
            </a:r>
          </a:p>
        </p:txBody>
      </p:sp>
      <p:sp>
        <p:nvSpPr>
          <p:cNvPr id="1192962" name="Title 1"/>
          <p:cNvSpPr>
            <a:spLocks noGrp="1"/>
          </p:cNvSpPr>
          <p:nvPr>
            <p:ph type="title" idx="4294967295"/>
          </p:nvPr>
        </p:nvSpPr>
        <p:spPr>
          <a:xfrm>
            <a:off x="276225" y="219075"/>
            <a:ext cx="7772400" cy="685800"/>
          </a:xfrm>
        </p:spPr>
        <p:txBody>
          <a:bodyPr/>
          <a:lstStyle/>
          <a:p>
            <a:r>
              <a:rPr lang="en-US"/>
              <a:t>How Much Data?</a:t>
            </a:r>
          </a:p>
        </p:txBody>
      </p:sp>
      <p:sp>
        <p:nvSpPr>
          <p:cNvPr id="1192963" name="Content Placeholder 2"/>
          <p:cNvSpPr>
            <a:spLocks noGrp="1"/>
          </p:cNvSpPr>
          <p:nvPr>
            <p:ph idx="4294967295"/>
          </p:nvPr>
        </p:nvSpPr>
        <p:spPr>
          <a:xfrm>
            <a:off x="600075" y="1028700"/>
            <a:ext cx="8410575" cy="4953000"/>
          </a:xfrm>
        </p:spPr>
        <p:txBody>
          <a:bodyPr/>
          <a:lstStyle/>
          <a:p>
            <a:r>
              <a:rPr lang="en-US" sz="2000"/>
              <a:t>NOAA has ~1 PB climate data (2007)</a:t>
            </a:r>
          </a:p>
          <a:p>
            <a:r>
              <a:rPr lang="en-US" sz="2000"/>
              <a:t>Wayback machine has ~2 PB (2006)</a:t>
            </a:r>
          </a:p>
          <a:p>
            <a:r>
              <a:rPr lang="en-US" sz="2000"/>
              <a:t>CERN’s LHC will generate 15 PB a year (2008)</a:t>
            </a:r>
          </a:p>
          <a:p>
            <a:r>
              <a:rPr lang="en-US" sz="2000"/>
              <a:t>HP is building WalMart a 4PB data warehouse (2007)</a:t>
            </a:r>
          </a:p>
          <a:p>
            <a:r>
              <a:rPr lang="en-US" sz="2000"/>
              <a:t>Google processes 20 PB a day (2008)</a:t>
            </a:r>
          </a:p>
          <a:p>
            <a:r>
              <a:rPr lang="en-US" sz="2000"/>
              <a:t>“all words ever spoken by human beings” ~ 5 EB</a:t>
            </a:r>
          </a:p>
          <a:p>
            <a:r>
              <a:rPr lang="en-US" sz="2000"/>
              <a:t>Int’l Data Corp predicts 1.8 ZB of digital data by 2011</a:t>
            </a:r>
          </a:p>
        </p:txBody>
      </p:sp>
      <p:pic>
        <p:nvPicPr>
          <p:cNvPr id="8196" name="Picture 5" descr="picture of young Bill Gates"/>
          <p:cNvPicPr>
            <a:picLocks noChangeAspect="1"/>
          </p:cNvPicPr>
          <p:nvPr/>
        </p:nvPicPr>
        <p:blipFill>
          <a:blip r:embed="rId2"/>
          <a:srcRect/>
          <a:stretch>
            <a:fillRect/>
          </a:stretch>
        </p:blipFill>
        <p:spPr bwMode="auto">
          <a:xfrm>
            <a:off x="3438525" y="4524375"/>
            <a:ext cx="3140075" cy="2076450"/>
          </a:xfrm>
          <a:prstGeom prst="rect">
            <a:avLst/>
          </a:prstGeom>
          <a:noFill/>
          <a:ln w="9525">
            <a:noFill/>
            <a:miter lim="800000"/>
            <a:headEnd/>
            <a:tailEnd/>
          </a:ln>
        </p:spPr>
      </p:pic>
      <p:sp>
        <p:nvSpPr>
          <p:cNvPr id="7" name="Rounded Rectangular Callout 4" descr="speech bubble for Bill Gates"/>
          <p:cNvSpPr>
            <a:spLocks noChangeArrowheads="1"/>
          </p:cNvSpPr>
          <p:nvPr/>
        </p:nvSpPr>
        <p:spPr bwMode="auto">
          <a:xfrm>
            <a:off x="5848350" y="4181475"/>
            <a:ext cx="2362200" cy="990600"/>
          </a:xfrm>
          <a:prstGeom prst="wedgeRoundRectCallout">
            <a:avLst>
              <a:gd name="adj1" fmla="val -76861"/>
              <a:gd name="adj2" fmla="val 55972"/>
              <a:gd name="adj3" fmla="val 16667"/>
            </a:avLst>
          </a:prstGeom>
          <a:solidFill>
            <a:schemeClr val="accent1"/>
          </a:solidFill>
          <a:ln w="9525" algn="ctr">
            <a:solidFill>
              <a:schemeClr val="tx1"/>
            </a:solidFill>
            <a:round/>
            <a:headEnd/>
            <a:tailEnd/>
          </a:ln>
        </p:spPr>
        <p:txBody>
          <a:bodyPr anchor="ctr"/>
          <a:lstStyle/>
          <a:p>
            <a:r>
              <a:rPr lang="en-US" sz="1600" b="1">
                <a:solidFill>
                  <a:srgbClr val="FF0000"/>
                </a:solidFill>
                <a:latin typeface="Comic Sans MS" pitchFamily="66" charset="0"/>
              </a:rPr>
              <a:t>640K</a:t>
            </a:r>
            <a:r>
              <a:rPr lang="en-US" sz="1600" b="1">
                <a:latin typeface="Comic Sans MS" pitchFamily="66" charset="0"/>
              </a:rPr>
              <a:t> ought to be enough for anybody.</a:t>
            </a:r>
          </a:p>
        </p:txBody>
      </p:sp>
      <p:sp>
        <p:nvSpPr>
          <p:cNvPr id="1192967" name="Rectangle 7"/>
          <p:cNvSpPr>
            <a:spLocks noChangeArrowheads="1"/>
          </p:cNvSpPr>
          <p:nvPr/>
        </p:nvSpPr>
        <p:spPr bwMode="auto">
          <a:xfrm>
            <a:off x="276225" y="6440488"/>
            <a:ext cx="1030288" cy="282575"/>
          </a:xfrm>
          <a:prstGeom prst="rect">
            <a:avLst/>
          </a:prstGeom>
          <a:solidFill>
            <a:schemeClr val="bg1"/>
          </a:solidFill>
          <a:ln w="9525">
            <a:noFill/>
            <a:miter lim="800000"/>
            <a:headEnd/>
            <a:tailEnd/>
          </a:ln>
          <a:effectLst/>
        </p:spPr>
        <p:txBody>
          <a:bodyPr wrap="none" anchor="ctr"/>
          <a:lstStyle/>
          <a:p>
            <a:endParaRPr lang="en-US"/>
          </a:p>
        </p:txBody>
      </p:sp>
      <p:sp>
        <p:nvSpPr>
          <p:cNvPr id="1192966" name="Text Box 6"/>
          <p:cNvSpPr txBox="1">
            <a:spLocks noChangeArrowheads="1"/>
          </p:cNvSpPr>
          <p:nvPr/>
        </p:nvSpPr>
        <p:spPr bwMode="auto">
          <a:xfrm>
            <a:off x="125413" y="6418263"/>
            <a:ext cx="2660650" cy="304800"/>
          </a:xfrm>
          <a:prstGeom prst="rect">
            <a:avLst/>
          </a:prstGeom>
          <a:noFill/>
          <a:ln w="9525">
            <a:noFill/>
            <a:miter lim="800000"/>
            <a:headEnd/>
            <a:tailEnd/>
          </a:ln>
          <a:effectLst/>
        </p:spPr>
        <p:txBody>
          <a:bodyPr wrap="none">
            <a:spAutoFit/>
          </a:bodyPr>
          <a:lstStyle/>
          <a:p>
            <a:r>
              <a:rPr lang="en-US" sz="1400">
                <a:latin typeface="Comic Sans MS" pitchFamily="66" charset="0"/>
              </a:rPr>
              <a:t>Slide source: Jimmy Lin, UMD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6" name="Rectangle 2"/>
          <p:cNvSpPr>
            <a:spLocks noGrp="1" noChangeArrowheads="1"/>
          </p:cNvSpPr>
          <p:nvPr>
            <p:ph type="ctrTitle"/>
          </p:nvPr>
        </p:nvSpPr>
        <p:spPr>
          <a:xfrm>
            <a:off x="685800" y="2768600"/>
            <a:ext cx="7772400" cy="1470025"/>
          </a:xfrm>
        </p:spPr>
        <p:txBody>
          <a:bodyPr/>
          <a:lstStyle/>
          <a:p>
            <a:pPr algn="ctr"/>
            <a:r>
              <a:rPr lang="en-US" sz="4000"/>
              <a:t> NSF</a:t>
            </a:r>
            <a:endParaRPr lang="en-US" sz="4000" b="1"/>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A2054769-8DA2-44CF-A61D-3AD8A1916591}" type="slidenum">
              <a:rPr lang="en-US"/>
              <a:pPr/>
              <a:t>20</a:t>
            </a:fld>
            <a:endParaRPr lang="en-US" sz="1400"/>
          </a:p>
        </p:txBody>
      </p:sp>
      <p:sp>
        <p:nvSpPr>
          <p:cNvPr id="6" name="Date Placeholder 4"/>
          <p:cNvSpPr>
            <a:spLocks noGrp="1"/>
          </p:cNvSpPr>
          <p:nvPr>
            <p:ph type="dt" sz="half" idx="11"/>
          </p:nvPr>
        </p:nvSpPr>
        <p:spPr/>
        <p:txBody>
          <a:bodyPr/>
          <a:lstStyle/>
          <a:p>
            <a:r>
              <a:rPr lang="en-US"/>
              <a:t>IBM Research</a:t>
            </a:r>
          </a:p>
        </p:txBody>
      </p:sp>
      <p:sp>
        <p:nvSpPr>
          <p:cNvPr id="7" name="Footer Placeholder 5"/>
          <p:cNvSpPr>
            <a:spLocks noGrp="1"/>
          </p:cNvSpPr>
          <p:nvPr>
            <p:ph type="ftr" sz="quarter" idx="12"/>
          </p:nvPr>
        </p:nvSpPr>
        <p:spPr/>
        <p:txBody>
          <a:bodyPr/>
          <a:lstStyle/>
          <a:p>
            <a:r>
              <a:rPr lang="en-US"/>
              <a:t>Jeannette M. Wing</a:t>
            </a:r>
          </a:p>
        </p:txBody>
      </p:sp>
      <p:sp>
        <p:nvSpPr>
          <p:cNvPr id="1309698" name="Rectangle 2"/>
          <p:cNvSpPr>
            <a:spLocks noGrp="1" noChangeArrowheads="1"/>
          </p:cNvSpPr>
          <p:nvPr>
            <p:ph type="title"/>
          </p:nvPr>
        </p:nvSpPr>
        <p:spPr>
          <a:xfrm>
            <a:off x="685800" y="209550"/>
            <a:ext cx="7772400" cy="685800"/>
          </a:xfrm>
        </p:spPr>
        <p:txBody>
          <a:bodyPr/>
          <a:lstStyle/>
          <a:p>
            <a:r>
              <a:rPr lang="en-US"/>
              <a:t>Convergence in Trends</a:t>
            </a:r>
          </a:p>
        </p:txBody>
      </p:sp>
      <p:sp>
        <p:nvSpPr>
          <p:cNvPr id="1309699" name="Rectangle 3"/>
          <p:cNvSpPr>
            <a:spLocks noGrp="1" noChangeArrowheads="1"/>
          </p:cNvSpPr>
          <p:nvPr>
            <p:ph type="body" idx="1"/>
          </p:nvPr>
        </p:nvSpPr>
        <p:spPr>
          <a:xfrm>
            <a:off x="457200" y="1123950"/>
            <a:ext cx="7772400" cy="4953000"/>
          </a:xfrm>
        </p:spPr>
        <p:txBody>
          <a:bodyPr/>
          <a:lstStyle/>
          <a:p>
            <a:pPr>
              <a:lnSpc>
                <a:spcPct val="90000"/>
              </a:lnSpc>
            </a:pPr>
            <a:r>
              <a:rPr lang="en-US" sz="2200"/>
              <a:t>Drowning in data</a:t>
            </a:r>
          </a:p>
          <a:p>
            <a:pPr>
              <a:lnSpc>
                <a:spcPct val="90000"/>
              </a:lnSpc>
            </a:pPr>
            <a:endParaRPr lang="en-US" sz="2200"/>
          </a:p>
          <a:p>
            <a:pPr>
              <a:lnSpc>
                <a:spcPct val="90000"/>
              </a:lnSpc>
            </a:pPr>
            <a:r>
              <a:rPr lang="en-US" sz="2200"/>
              <a:t>Data-driven approach in computer science research</a:t>
            </a:r>
          </a:p>
          <a:p>
            <a:pPr lvl="1">
              <a:lnSpc>
                <a:spcPct val="90000"/>
              </a:lnSpc>
            </a:pPr>
            <a:r>
              <a:rPr lang="en-US" sz="1800"/>
              <a:t>graphics, animation, language translation, search, …, computational biology</a:t>
            </a:r>
          </a:p>
          <a:p>
            <a:pPr>
              <a:lnSpc>
                <a:spcPct val="90000"/>
              </a:lnSpc>
              <a:buFontTx/>
              <a:buNone/>
            </a:pPr>
            <a:endParaRPr lang="en-US" sz="1800"/>
          </a:p>
          <a:p>
            <a:pPr>
              <a:lnSpc>
                <a:spcPct val="90000"/>
              </a:lnSpc>
            </a:pPr>
            <a:r>
              <a:rPr lang="en-US" sz="2200"/>
              <a:t>Cheap storage</a:t>
            </a:r>
          </a:p>
          <a:p>
            <a:pPr lvl="1">
              <a:lnSpc>
                <a:spcPct val="90000"/>
              </a:lnSpc>
            </a:pPr>
            <a:r>
              <a:rPr lang="en-US" sz="1800"/>
              <a:t>Seagate Barracuda 1TB hard drive for $90</a:t>
            </a:r>
          </a:p>
          <a:p>
            <a:pPr>
              <a:lnSpc>
                <a:spcPct val="90000"/>
              </a:lnSpc>
              <a:buFontTx/>
              <a:buNone/>
            </a:pPr>
            <a:endParaRPr lang="en-US"/>
          </a:p>
          <a:p>
            <a:pPr>
              <a:lnSpc>
                <a:spcPct val="90000"/>
              </a:lnSpc>
            </a:pPr>
            <a:r>
              <a:rPr lang="en-US" sz="2200"/>
              <a:t>Growth in huge data centers</a:t>
            </a:r>
          </a:p>
          <a:p>
            <a:pPr>
              <a:lnSpc>
                <a:spcPct val="90000"/>
              </a:lnSpc>
            </a:pPr>
            <a:endParaRPr lang="en-US" sz="2200"/>
          </a:p>
          <a:p>
            <a:pPr>
              <a:lnSpc>
                <a:spcPct val="90000"/>
              </a:lnSpc>
            </a:pPr>
            <a:r>
              <a:rPr lang="en-US" sz="2200"/>
              <a:t>Data is in the “cloud” not on your machine</a:t>
            </a:r>
          </a:p>
          <a:p>
            <a:pPr>
              <a:lnSpc>
                <a:spcPct val="90000"/>
              </a:lnSpc>
            </a:pPr>
            <a:endParaRPr lang="en-US" sz="2200"/>
          </a:p>
          <a:p>
            <a:pPr>
              <a:lnSpc>
                <a:spcPct val="90000"/>
              </a:lnSpc>
            </a:pPr>
            <a:r>
              <a:rPr lang="en-US" sz="2200"/>
              <a:t>Easier access and programmability by anyone</a:t>
            </a:r>
          </a:p>
          <a:p>
            <a:pPr lvl="1">
              <a:lnSpc>
                <a:spcPct val="90000"/>
              </a:lnSpc>
            </a:pPr>
            <a:r>
              <a:rPr lang="en-US" sz="1800"/>
              <a:t>e.g., Amazon EC2, Google+IBM cluster, Yahoo! Hadoop</a:t>
            </a:r>
          </a:p>
          <a:p>
            <a:pPr>
              <a:lnSpc>
                <a:spcPct val="90000"/>
              </a:lnSpc>
              <a:buFontTx/>
              <a:buNone/>
            </a:pPr>
            <a:endParaRPr lang="en-US" sz="1800"/>
          </a:p>
          <a:p>
            <a:pPr>
              <a:lnSpc>
                <a:spcPct val="90000"/>
              </a:lnSpc>
              <a:buFontTx/>
              <a:buNone/>
            </a:pPr>
            <a:endParaRPr lang="en-US" sz="1800"/>
          </a:p>
        </p:txBody>
      </p:sp>
      <p:pic>
        <p:nvPicPr>
          <p:cNvPr id="1309700" name="Picture 4" descr="picture of harddrive"/>
          <p:cNvPicPr>
            <a:picLocks noChangeAspect="1" noChangeArrowheads="1"/>
          </p:cNvPicPr>
          <p:nvPr/>
        </p:nvPicPr>
        <p:blipFill>
          <a:blip r:embed="rId2"/>
          <a:srcRect/>
          <a:stretch>
            <a:fillRect/>
          </a:stretch>
        </p:blipFill>
        <p:spPr bwMode="auto">
          <a:xfrm>
            <a:off x="6362700" y="2532063"/>
            <a:ext cx="2416175" cy="2481262"/>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60B16DF-9A0B-4EF4-A68C-1212B0C9085A}" type="slidenum">
              <a:rPr lang="en-US"/>
              <a:pPr/>
              <a:t>21</a:t>
            </a:fld>
            <a:endParaRPr lang="en-US" sz="1400"/>
          </a:p>
        </p:txBody>
      </p:sp>
      <p:sp>
        <p:nvSpPr>
          <p:cNvPr id="5" name="Date Placeholder 4"/>
          <p:cNvSpPr>
            <a:spLocks noGrp="1"/>
          </p:cNvSpPr>
          <p:nvPr>
            <p:ph type="dt" sz="half" idx="11"/>
          </p:nvPr>
        </p:nvSpPr>
        <p:spPr/>
        <p:txBody>
          <a:bodyPr/>
          <a:lstStyle/>
          <a:p>
            <a:r>
              <a:rPr lang="en-US"/>
              <a:t>IBM Research</a:t>
            </a:r>
          </a:p>
        </p:txBody>
      </p:sp>
      <p:sp>
        <p:nvSpPr>
          <p:cNvPr id="6" name="Footer Placeholder 5"/>
          <p:cNvSpPr>
            <a:spLocks noGrp="1"/>
          </p:cNvSpPr>
          <p:nvPr>
            <p:ph type="ftr" sz="quarter" idx="12"/>
          </p:nvPr>
        </p:nvSpPr>
        <p:spPr/>
        <p:txBody>
          <a:bodyPr/>
          <a:lstStyle/>
          <a:p>
            <a:r>
              <a:rPr lang="en-US"/>
              <a:t>Jeannette M. Wing</a:t>
            </a:r>
          </a:p>
        </p:txBody>
      </p:sp>
      <p:sp>
        <p:nvSpPr>
          <p:cNvPr id="1118210" name="Rectangle 2"/>
          <p:cNvSpPr>
            <a:spLocks noGrp="1" noChangeArrowheads="1"/>
          </p:cNvSpPr>
          <p:nvPr>
            <p:ph type="title"/>
          </p:nvPr>
        </p:nvSpPr>
        <p:spPr>
          <a:xfrm>
            <a:off x="0" y="381000"/>
            <a:ext cx="9144000" cy="685800"/>
          </a:xfrm>
        </p:spPr>
        <p:txBody>
          <a:bodyPr/>
          <a:lstStyle/>
          <a:p>
            <a:pPr algn="ctr"/>
            <a:r>
              <a:rPr lang="en-US" sz="3000"/>
              <a:t>Data-Intensive Computing</a:t>
            </a:r>
            <a:br>
              <a:rPr lang="en-US" sz="3000"/>
            </a:br>
            <a:r>
              <a:rPr lang="en-US" sz="3000"/>
              <a:t>Sample Research Questions</a:t>
            </a:r>
          </a:p>
        </p:txBody>
      </p:sp>
      <p:sp>
        <p:nvSpPr>
          <p:cNvPr id="1118211" name="Rectangle 3"/>
          <p:cNvSpPr>
            <a:spLocks noGrp="1" noChangeArrowheads="1"/>
          </p:cNvSpPr>
          <p:nvPr>
            <p:ph type="body" idx="1"/>
          </p:nvPr>
        </p:nvSpPr>
        <p:spPr>
          <a:xfrm>
            <a:off x="279400" y="1358900"/>
            <a:ext cx="8458200" cy="5041900"/>
          </a:xfrm>
        </p:spPr>
        <p:txBody>
          <a:bodyPr/>
          <a:lstStyle/>
          <a:p>
            <a:pPr>
              <a:lnSpc>
                <a:spcPct val="80000"/>
              </a:lnSpc>
              <a:buFontTx/>
              <a:buNone/>
            </a:pPr>
            <a:r>
              <a:rPr lang="en-US" sz="2000">
                <a:solidFill>
                  <a:srgbClr val="FF3300"/>
                </a:solidFill>
              </a:rPr>
              <a:t>Science</a:t>
            </a:r>
          </a:p>
          <a:p>
            <a:pPr lvl="1">
              <a:lnSpc>
                <a:spcPct val="80000"/>
              </a:lnSpc>
            </a:pPr>
            <a:r>
              <a:rPr lang="en-US"/>
              <a:t>What are the fundamental capabilities and limitations of this paradigm? </a:t>
            </a:r>
          </a:p>
          <a:p>
            <a:pPr lvl="1">
              <a:lnSpc>
                <a:spcPct val="80000"/>
              </a:lnSpc>
            </a:pPr>
            <a:r>
              <a:rPr lang="en-US"/>
              <a:t>What new programming abstractions (including models, languages, algorithms) can accentuate these fundamental capabilities?</a:t>
            </a:r>
          </a:p>
          <a:p>
            <a:pPr lvl="1">
              <a:lnSpc>
                <a:spcPct val="80000"/>
              </a:lnSpc>
            </a:pPr>
            <a:r>
              <a:rPr lang="en-US"/>
              <a:t>What are meaningful metrics of performance and QoS?</a:t>
            </a:r>
          </a:p>
          <a:p>
            <a:pPr lvl="1">
              <a:lnSpc>
                <a:spcPct val="80000"/>
              </a:lnSpc>
            </a:pPr>
            <a:endParaRPr lang="en-US"/>
          </a:p>
          <a:p>
            <a:pPr>
              <a:lnSpc>
                <a:spcPct val="80000"/>
              </a:lnSpc>
              <a:buFontTx/>
              <a:buNone/>
            </a:pPr>
            <a:r>
              <a:rPr lang="en-US" sz="2000">
                <a:solidFill>
                  <a:srgbClr val="FF3300"/>
                </a:solidFill>
              </a:rPr>
              <a:t>Technology</a:t>
            </a:r>
          </a:p>
          <a:p>
            <a:pPr lvl="1">
              <a:lnSpc>
                <a:spcPct val="80000"/>
              </a:lnSpc>
            </a:pPr>
            <a:r>
              <a:rPr lang="en-US"/>
              <a:t>How can we automatically manage the hardware and software of these systems at scale?</a:t>
            </a:r>
          </a:p>
          <a:p>
            <a:pPr lvl="1">
              <a:lnSpc>
                <a:spcPct val="80000"/>
              </a:lnSpc>
            </a:pPr>
            <a:r>
              <a:rPr lang="en-US"/>
              <a:t>How can we provide security and privacy for simultaneous mutually untrusted users, for both processing and data? </a:t>
            </a:r>
          </a:p>
          <a:p>
            <a:pPr lvl="1">
              <a:lnSpc>
                <a:spcPct val="80000"/>
              </a:lnSpc>
            </a:pPr>
            <a:r>
              <a:rPr lang="en-US"/>
              <a:t>How can we reduce these systems’ power consumption?</a:t>
            </a:r>
          </a:p>
          <a:p>
            <a:pPr lvl="1">
              <a:lnSpc>
                <a:spcPct val="80000"/>
              </a:lnSpc>
            </a:pPr>
            <a:endParaRPr lang="en-US"/>
          </a:p>
          <a:p>
            <a:pPr>
              <a:lnSpc>
                <a:spcPct val="80000"/>
              </a:lnSpc>
              <a:buFontTx/>
              <a:buNone/>
            </a:pPr>
            <a:r>
              <a:rPr lang="en-US" sz="2000">
                <a:solidFill>
                  <a:srgbClr val="FF3300"/>
                </a:solidFill>
              </a:rPr>
              <a:t>Society</a:t>
            </a:r>
          </a:p>
          <a:p>
            <a:pPr lvl="1">
              <a:lnSpc>
                <a:spcPct val="80000"/>
              </a:lnSpc>
            </a:pPr>
            <a:r>
              <a:rPr lang="en-US"/>
              <a:t>What (new) applications can best exploit this computing paradigm?</a:t>
            </a:r>
            <a:endParaRPr lang="en-US" sz="18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ctrTitle"/>
          </p:nvPr>
        </p:nvSpPr>
        <p:spPr>
          <a:xfrm>
            <a:off x="685800" y="2768600"/>
            <a:ext cx="7772400" cy="1470025"/>
          </a:xfrm>
        </p:spPr>
        <p:txBody>
          <a:bodyPr/>
          <a:lstStyle/>
          <a:p>
            <a:pPr algn="ctr"/>
            <a:r>
              <a:rPr lang="en-US" sz="4000"/>
              <a:t>Cyber-Physical Systems</a:t>
            </a:r>
            <a:endParaRPr lang="en-US" sz="4000" b="1"/>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fld id="{4AA05FC2-CC94-4387-83E7-A4E1B6674C8B}" type="slidenum">
              <a:rPr lang="en-US"/>
              <a:pPr/>
              <a:t>23</a:t>
            </a:fld>
            <a:endParaRPr lang="en-US" sz="1400"/>
          </a:p>
        </p:txBody>
      </p:sp>
      <p:sp>
        <p:nvSpPr>
          <p:cNvPr id="19" name="Date Placeholder 4"/>
          <p:cNvSpPr>
            <a:spLocks noGrp="1"/>
          </p:cNvSpPr>
          <p:nvPr>
            <p:ph type="dt" sz="half" idx="11"/>
          </p:nvPr>
        </p:nvSpPr>
        <p:spPr/>
        <p:txBody>
          <a:bodyPr/>
          <a:lstStyle/>
          <a:p>
            <a:r>
              <a:rPr lang="en-US"/>
              <a:t>IBM Research</a:t>
            </a:r>
          </a:p>
        </p:txBody>
      </p:sp>
      <p:sp>
        <p:nvSpPr>
          <p:cNvPr id="20" name="Footer Placeholder 5"/>
          <p:cNvSpPr>
            <a:spLocks noGrp="1"/>
          </p:cNvSpPr>
          <p:nvPr>
            <p:ph type="ftr" sz="quarter" idx="12"/>
          </p:nvPr>
        </p:nvSpPr>
        <p:spPr/>
        <p:txBody>
          <a:bodyPr/>
          <a:lstStyle/>
          <a:p>
            <a:r>
              <a:rPr lang="en-US"/>
              <a:t>Jeannette M. Wing</a:t>
            </a:r>
          </a:p>
        </p:txBody>
      </p:sp>
      <p:sp>
        <p:nvSpPr>
          <p:cNvPr id="1310722" name="Rectangle 2"/>
          <p:cNvSpPr>
            <a:spLocks noChangeArrowheads="1"/>
          </p:cNvSpPr>
          <p:nvPr/>
        </p:nvSpPr>
        <p:spPr bwMode="auto">
          <a:xfrm>
            <a:off x="685800" y="241300"/>
            <a:ext cx="5334000" cy="685800"/>
          </a:xfrm>
          <a:prstGeom prst="rect">
            <a:avLst/>
          </a:prstGeom>
          <a:noFill/>
          <a:ln w="9525">
            <a:noFill/>
            <a:miter lim="800000"/>
            <a:headEnd/>
            <a:tailEnd/>
          </a:ln>
          <a:effectLst/>
        </p:spPr>
        <p:txBody>
          <a:bodyPr anchor="ctr"/>
          <a:lstStyle/>
          <a:p>
            <a:r>
              <a:rPr lang="en-US" sz="3200"/>
              <a:t>Smart Cars</a:t>
            </a:r>
          </a:p>
        </p:txBody>
      </p:sp>
      <p:sp>
        <p:nvSpPr>
          <p:cNvPr id="1310723" name="Rectangle 3"/>
          <p:cNvSpPr>
            <a:spLocks noChangeArrowheads="1"/>
          </p:cNvSpPr>
          <p:nvPr/>
        </p:nvSpPr>
        <p:spPr bwMode="auto">
          <a:xfrm>
            <a:off x="0" y="5237163"/>
            <a:ext cx="5054600" cy="1625600"/>
          </a:xfrm>
          <a:prstGeom prst="rect">
            <a:avLst/>
          </a:prstGeom>
          <a:solidFill>
            <a:srgbClr val="FFFF66"/>
          </a:solidFill>
          <a:ln w="9525">
            <a:solidFill>
              <a:srgbClr val="FFFF66"/>
            </a:solidFill>
            <a:miter lim="800000"/>
            <a:headEnd/>
            <a:tailEnd/>
          </a:ln>
          <a:effectLst/>
        </p:spPr>
        <p:txBody>
          <a:bodyPr>
            <a:spAutoFit/>
          </a:bodyPr>
          <a:lstStyle/>
          <a:p>
            <a:r>
              <a:rPr lang="en-US"/>
              <a:t>Lampson’s Grand Challenge:</a:t>
            </a:r>
          </a:p>
          <a:p>
            <a:endParaRPr lang="en-US"/>
          </a:p>
          <a:p>
            <a:r>
              <a:rPr lang="en-US">
                <a:solidFill>
                  <a:schemeClr val="hlink"/>
                </a:solidFill>
              </a:rPr>
              <a:t>Reduce highway traffic deaths to zero.</a:t>
            </a:r>
          </a:p>
          <a:p>
            <a:endParaRPr lang="en-US"/>
          </a:p>
          <a:p>
            <a:pPr lvl="1"/>
            <a:r>
              <a:rPr lang="en-US" sz="1400"/>
              <a:t>[Butler Lampson, Getting Computers to Understand,</a:t>
            </a:r>
            <a:r>
              <a:rPr lang="en-US" sz="1400" b="1"/>
              <a:t> </a:t>
            </a:r>
            <a:r>
              <a:rPr lang="en-US" sz="1400"/>
              <a:t>Microsoft, </a:t>
            </a:r>
            <a:r>
              <a:rPr lang="en-US" sz="1400" i="1"/>
              <a:t>J. ACM</a:t>
            </a:r>
            <a:r>
              <a:rPr lang="en-US" sz="1400"/>
              <a:t> 50, 1 (Jan. 2003), pp 70-72.]</a:t>
            </a:r>
          </a:p>
        </p:txBody>
      </p:sp>
      <p:grpSp>
        <p:nvGrpSpPr>
          <p:cNvPr id="1310724" name="Group 4"/>
          <p:cNvGrpSpPr>
            <a:grpSpLocks/>
          </p:cNvGrpSpPr>
          <p:nvPr/>
        </p:nvGrpSpPr>
        <p:grpSpPr bwMode="auto">
          <a:xfrm>
            <a:off x="0" y="927100"/>
            <a:ext cx="4572000" cy="3365500"/>
            <a:chOff x="122" y="584"/>
            <a:chExt cx="2978" cy="2120"/>
          </a:xfrm>
        </p:grpSpPr>
        <p:sp>
          <p:nvSpPr>
            <p:cNvPr id="1310725" name="Text Box 5"/>
            <p:cNvSpPr txBox="1">
              <a:spLocks noChangeArrowheads="1"/>
            </p:cNvSpPr>
            <p:nvPr/>
          </p:nvSpPr>
          <p:spPr bwMode="auto">
            <a:xfrm>
              <a:off x="776" y="2473"/>
              <a:ext cx="1442" cy="231"/>
            </a:xfrm>
            <a:prstGeom prst="rect">
              <a:avLst/>
            </a:prstGeom>
            <a:noFill/>
            <a:ln w="9525">
              <a:noFill/>
              <a:miter lim="800000"/>
              <a:headEnd/>
              <a:tailEnd/>
            </a:ln>
            <a:effectLst/>
          </p:spPr>
          <p:txBody>
            <a:bodyPr wrap="none">
              <a:spAutoFit/>
            </a:bodyPr>
            <a:lstStyle/>
            <a:p>
              <a:r>
                <a:rPr lang="en-US"/>
                <a:t>Cars drive themselves</a:t>
              </a:r>
            </a:p>
          </p:txBody>
        </p:sp>
        <p:pic>
          <p:nvPicPr>
            <p:cNvPr id="1310726" name="Picture 6" descr="picutre of DARPA cars"/>
            <p:cNvPicPr>
              <a:picLocks noChangeAspect="1" noChangeArrowheads="1"/>
            </p:cNvPicPr>
            <p:nvPr/>
          </p:nvPicPr>
          <p:blipFill>
            <a:blip r:embed="rId2"/>
            <a:srcRect l="19244" t="34137" r="5870"/>
            <a:stretch>
              <a:fillRect/>
            </a:stretch>
          </p:blipFill>
          <p:spPr bwMode="auto">
            <a:xfrm>
              <a:off x="122" y="584"/>
              <a:ext cx="2978" cy="1752"/>
            </a:xfrm>
            <a:prstGeom prst="rect">
              <a:avLst/>
            </a:prstGeom>
            <a:noFill/>
          </p:spPr>
        </p:pic>
        <p:sp>
          <p:nvSpPr>
            <p:cNvPr id="1310727" name="Text Box 7"/>
            <p:cNvSpPr txBox="1">
              <a:spLocks noChangeArrowheads="1"/>
            </p:cNvSpPr>
            <p:nvPr/>
          </p:nvSpPr>
          <p:spPr bwMode="auto">
            <a:xfrm>
              <a:off x="2139" y="2336"/>
              <a:ext cx="961" cy="135"/>
            </a:xfrm>
            <a:prstGeom prst="rect">
              <a:avLst/>
            </a:prstGeom>
            <a:noFill/>
            <a:ln w="9525">
              <a:noFill/>
              <a:miter lim="800000"/>
              <a:headEnd/>
              <a:tailEnd/>
            </a:ln>
            <a:effectLst/>
          </p:spPr>
          <p:txBody>
            <a:bodyPr>
              <a:spAutoFit/>
            </a:bodyPr>
            <a:lstStyle/>
            <a:p>
              <a:pPr algn="r"/>
              <a:r>
                <a:rPr lang="en-US" sz="800"/>
                <a:t>Credit: PaulStamatiou.com</a:t>
              </a:r>
            </a:p>
          </p:txBody>
        </p:sp>
      </p:grpSp>
      <p:sp>
        <p:nvSpPr>
          <p:cNvPr id="1310728" name="Rectangle 8"/>
          <p:cNvSpPr>
            <a:spLocks noChangeArrowheads="1"/>
          </p:cNvSpPr>
          <p:nvPr/>
        </p:nvSpPr>
        <p:spPr bwMode="auto">
          <a:xfrm>
            <a:off x="7593013" y="6456363"/>
            <a:ext cx="1450975" cy="288925"/>
          </a:xfrm>
          <a:prstGeom prst="rect">
            <a:avLst/>
          </a:prstGeom>
          <a:solidFill>
            <a:schemeClr val="bg1"/>
          </a:solidFill>
          <a:ln w="9525">
            <a:noFill/>
            <a:miter lim="800000"/>
            <a:headEnd/>
            <a:tailEnd/>
          </a:ln>
          <a:effectLst/>
        </p:spPr>
        <p:txBody>
          <a:bodyPr wrap="none" anchor="ctr"/>
          <a:lstStyle/>
          <a:p>
            <a:endParaRPr lang="en-US"/>
          </a:p>
        </p:txBody>
      </p:sp>
      <p:grpSp>
        <p:nvGrpSpPr>
          <p:cNvPr id="1310729" name="Group 9"/>
          <p:cNvGrpSpPr>
            <a:grpSpLocks/>
          </p:cNvGrpSpPr>
          <p:nvPr/>
        </p:nvGrpSpPr>
        <p:grpSpPr bwMode="auto">
          <a:xfrm>
            <a:off x="5054600" y="53975"/>
            <a:ext cx="4098925" cy="6402388"/>
            <a:chOff x="3184" y="34"/>
            <a:chExt cx="2582" cy="4033"/>
          </a:xfrm>
        </p:grpSpPr>
        <p:sp>
          <p:nvSpPr>
            <p:cNvPr id="1310730" name="Rectangle 10"/>
            <p:cNvSpPr>
              <a:spLocks noChangeArrowheads="1"/>
            </p:cNvSpPr>
            <p:nvPr/>
          </p:nvSpPr>
          <p:spPr bwMode="auto">
            <a:xfrm>
              <a:off x="3184" y="34"/>
              <a:ext cx="2513" cy="658"/>
            </a:xfrm>
            <a:prstGeom prst="rect">
              <a:avLst/>
            </a:prstGeom>
            <a:solidFill>
              <a:srgbClr val="FFFF66"/>
            </a:solidFill>
            <a:ln w="9525">
              <a:solidFill>
                <a:srgbClr val="FFFF66"/>
              </a:solidFill>
              <a:miter lim="800000"/>
              <a:headEnd/>
              <a:tailEnd/>
            </a:ln>
            <a:effectLst/>
          </p:spPr>
          <p:txBody>
            <a:bodyPr>
              <a:spAutoFit/>
            </a:bodyPr>
            <a:lstStyle/>
            <a:p>
              <a:r>
                <a:rPr lang="en-US" sz="2400">
                  <a:solidFill>
                    <a:schemeClr val="hlink"/>
                  </a:solidFill>
                </a:rPr>
                <a:t>A BMW is “now actually a network of computers”</a:t>
              </a:r>
              <a:endParaRPr lang="en-US" sz="2400"/>
            </a:p>
            <a:p>
              <a:pPr lvl="1"/>
              <a:r>
                <a:rPr lang="en-US" sz="1400"/>
                <a:t>[R. Achatz, Seimens, Economist Oct 11, 2007]</a:t>
              </a:r>
            </a:p>
          </p:txBody>
        </p:sp>
        <p:grpSp>
          <p:nvGrpSpPr>
            <p:cNvPr id="1310731" name="Group 11"/>
            <p:cNvGrpSpPr>
              <a:grpSpLocks/>
            </p:cNvGrpSpPr>
            <p:nvPr/>
          </p:nvGrpSpPr>
          <p:grpSpPr bwMode="auto">
            <a:xfrm>
              <a:off x="3877" y="1643"/>
              <a:ext cx="1889" cy="2424"/>
              <a:chOff x="3877" y="1643"/>
              <a:chExt cx="1889" cy="2424"/>
            </a:xfrm>
          </p:grpSpPr>
          <p:pic>
            <p:nvPicPr>
              <p:cNvPr id="1310732" name="Picture 12" descr="picture of GPS unit"/>
              <p:cNvPicPr>
                <a:picLocks noChangeAspect="1" noChangeArrowheads="1"/>
              </p:cNvPicPr>
              <p:nvPr/>
            </p:nvPicPr>
            <p:blipFill>
              <a:blip r:embed="rId3"/>
              <a:srcRect/>
              <a:stretch>
                <a:fillRect/>
              </a:stretch>
            </p:blipFill>
            <p:spPr bwMode="auto">
              <a:xfrm>
                <a:off x="3877" y="1643"/>
                <a:ext cx="1889" cy="1656"/>
              </a:xfrm>
              <a:prstGeom prst="rect">
                <a:avLst/>
              </a:prstGeom>
              <a:noFill/>
              <a:ln w="9525">
                <a:noFill/>
                <a:miter lim="800000"/>
                <a:headEnd/>
                <a:tailEnd/>
              </a:ln>
              <a:effectLst/>
            </p:spPr>
          </p:pic>
          <p:sp>
            <p:nvSpPr>
              <p:cNvPr id="1310733" name="Text Box 13"/>
              <p:cNvSpPr txBox="1">
                <a:spLocks noChangeArrowheads="1"/>
              </p:cNvSpPr>
              <p:nvPr/>
            </p:nvSpPr>
            <p:spPr bwMode="auto">
              <a:xfrm>
                <a:off x="3945" y="3490"/>
                <a:ext cx="1676" cy="577"/>
              </a:xfrm>
              <a:prstGeom prst="rect">
                <a:avLst/>
              </a:prstGeom>
              <a:noFill/>
              <a:ln w="9525">
                <a:noFill/>
                <a:miter lim="800000"/>
                <a:headEnd/>
                <a:tailEnd/>
              </a:ln>
              <a:effectLst/>
            </p:spPr>
            <p:txBody>
              <a:bodyPr>
                <a:spAutoFit/>
              </a:bodyPr>
              <a:lstStyle/>
              <a:p>
                <a:pPr algn="ctr"/>
                <a:r>
                  <a:rPr lang="en-US"/>
                  <a:t>Dash Express:</a:t>
                </a:r>
                <a:br>
                  <a:rPr lang="en-US"/>
                </a:br>
                <a:r>
                  <a:rPr lang="en-US"/>
                  <a:t>Cars are nodes in a network</a:t>
                </a:r>
              </a:p>
            </p:txBody>
          </p:sp>
          <p:sp>
            <p:nvSpPr>
              <p:cNvPr id="1310734" name="Text Box 14"/>
              <p:cNvSpPr txBox="1">
                <a:spLocks noChangeArrowheads="1"/>
              </p:cNvSpPr>
              <p:nvPr/>
            </p:nvSpPr>
            <p:spPr bwMode="auto">
              <a:xfrm>
                <a:off x="4845" y="3232"/>
                <a:ext cx="852" cy="135"/>
              </a:xfrm>
              <a:prstGeom prst="rect">
                <a:avLst/>
              </a:prstGeom>
              <a:noFill/>
              <a:ln w="9525">
                <a:noFill/>
                <a:miter lim="800000"/>
                <a:headEnd/>
                <a:tailEnd/>
              </a:ln>
              <a:effectLst/>
            </p:spPr>
            <p:txBody>
              <a:bodyPr wrap="none">
                <a:spAutoFit/>
              </a:bodyPr>
              <a:lstStyle/>
              <a:p>
                <a:pPr algn="r"/>
                <a:r>
                  <a:rPr lang="en-US" sz="800"/>
                  <a:t>Credit: Dash Navigation, Inc.</a:t>
                </a:r>
              </a:p>
            </p:txBody>
          </p:sp>
        </p:grpSp>
      </p:grpSp>
      <p:grpSp>
        <p:nvGrpSpPr>
          <p:cNvPr id="1310735" name="Group 15"/>
          <p:cNvGrpSpPr>
            <a:grpSpLocks/>
          </p:cNvGrpSpPr>
          <p:nvPr/>
        </p:nvGrpSpPr>
        <p:grpSpPr bwMode="auto">
          <a:xfrm>
            <a:off x="4044950" y="1565275"/>
            <a:ext cx="2351088" cy="3633788"/>
            <a:chOff x="2548" y="986"/>
            <a:chExt cx="1481" cy="2289"/>
          </a:xfrm>
        </p:grpSpPr>
        <p:pic>
          <p:nvPicPr>
            <p:cNvPr id="1310736" name="Picture 16" descr="picture of smart parking device"/>
            <p:cNvPicPr>
              <a:picLocks noChangeAspect="1" noChangeArrowheads="1"/>
            </p:cNvPicPr>
            <p:nvPr/>
          </p:nvPicPr>
          <p:blipFill>
            <a:blip r:embed="rId4"/>
            <a:srcRect/>
            <a:stretch>
              <a:fillRect/>
            </a:stretch>
          </p:blipFill>
          <p:spPr bwMode="auto">
            <a:xfrm>
              <a:off x="2548" y="986"/>
              <a:ext cx="1481" cy="2056"/>
            </a:xfrm>
            <a:prstGeom prst="rect">
              <a:avLst/>
            </a:prstGeom>
            <a:noFill/>
            <a:ln w="9525">
              <a:noFill/>
              <a:miter lim="800000"/>
              <a:headEnd/>
              <a:tailEnd/>
            </a:ln>
            <a:effectLst/>
          </p:spPr>
        </p:pic>
        <p:sp>
          <p:nvSpPr>
            <p:cNvPr id="1310737" name="Text Box 17"/>
            <p:cNvSpPr txBox="1">
              <a:spLocks noChangeArrowheads="1"/>
            </p:cNvSpPr>
            <p:nvPr/>
          </p:nvSpPr>
          <p:spPr bwMode="auto">
            <a:xfrm>
              <a:off x="2806" y="3044"/>
              <a:ext cx="934" cy="231"/>
            </a:xfrm>
            <a:prstGeom prst="rect">
              <a:avLst/>
            </a:prstGeom>
            <a:noFill/>
            <a:ln w="9525">
              <a:noFill/>
              <a:miter lim="800000"/>
              <a:headEnd/>
              <a:tailEnd/>
            </a:ln>
            <a:effectLst/>
          </p:spPr>
          <p:txBody>
            <a:bodyPr wrap="none">
              <a:spAutoFit/>
            </a:bodyPr>
            <a:lstStyle/>
            <a:p>
              <a:r>
                <a:rPr lang="en-US"/>
                <a:t>Smart parking</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p:cNvSpPr>
            <a:spLocks noGrp="1"/>
          </p:cNvSpPr>
          <p:nvPr>
            <p:ph type="sldNum" sz="quarter" idx="10"/>
          </p:nvPr>
        </p:nvSpPr>
        <p:spPr/>
        <p:txBody>
          <a:bodyPr/>
          <a:lstStyle/>
          <a:p>
            <a:fld id="{A02C67FA-E577-4571-87F2-DF9465405EA4}" type="slidenum">
              <a:rPr lang="en-US"/>
              <a:pPr/>
              <a:t>24</a:t>
            </a:fld>
            <a:endParaRPr lang="en-US" sz="1400"/>
          </a:p>
        </p:txBody>
      </p:sp>
      <p:sp>
        <p:nvSpPr>
          <p:cNvPr id="17" name="Date Placeholder 2"/>
          <p:cNvSpPr>
            <a:spLocks noGrp="1"/>
          </p:cNvSpPr>
          <p:nvPr>
            <p:ph type="dt" sz="half" idx="11"/>
          </p:nvPr>
        </p:nvSpPr>
        <p:spPr/>
        <p:txBody>
          <a:bodyPr/>
          <a:lstStyle/>
          <a:p>
            <a:r>
              <a:rPr lang="en-US"/>
              <a:t>IBM Research</a:t>
            </a:r>
          </a:p>
        </p:txBody>
      </p:sp>
      <p:sp>
        <p:nvSpPr>
          <p:cNvPr id="18" name="Footer Placeholder 3"/>
          <p:cNvSpPr>
            <a:spLocks noGrp="1"/>
          </p:cNvSpPr>
          <p:nvPr>
            <p:ph type="ftr" sz="quarter" idx="12"/>
          </p:nvPr>
        </p:nvSpPr>
        <p:spPr/>
        <p:txBody>
          <a:bodyPr/>
          <a:lstStyle/>
          <a:p>
            <a:r>
              <a:rPr lang="en-US"/>
              <a:t>Jeannette M. Wing</a:t>
            </a:r>
          </a:p>
        </p:txBody>
      </p:sp>
      <p:sp>
        <p:nvSpPr>
          <p:cNvPr id="1499138" name="Slide Number Placeholder 3"/>
          <p:cNvSpPr txBox="1">
            <a:spLocks noGrp="1"/>
          </p:cNvSpPr>
          <p:nvPr/>
        </p:nvSpPr>
        <p:spPr bwMode="auto">
          <a:xfrm>
            <a:off x="3208338" y="6477000"/>
            <a:ext cx="1905000" cy="304800"/>
          </a:xfrm>
          <a:prstGeom prst="rect">
            <a:avLst/>
          </a:prstGeom>
          <a:noFill/>
          <a:ln w="9525">
            <a:noFill/>
            <a:miter lim="800000"/>
            <a:headEnd/>
            <a:tailEnd/>
          </a:ln>
        </p:spPr>
        <p:txBody>
          <a:bodyPr/>
          <a:lstStyle/>
          <a:p>
            <a:pPr algn="ctr"/>
            <a:fld id="{C268BB49-B472-4300-B7DC-9EBFAA35E820}" type="slidenum">
              <a:rPr lang="en-US" sz="1000"/>
              <a:pPr algn="ctr"/>
              <a:t>24</a:t>
            </a:fld>
            <a:endParaRPr lang="en-US" sz="1400"/>
          </a:p>
        </p:txBody>
      </p:sp>
      <p:sp>
        <p:nvSpPr>
          <p:cNvPr id="1499139" name="Date Placeholder 4"/>
          <p:cNvSpPr txBox="1">
            <a:spLocks noGrp="1"/>
          </p:cNvSpPr>
          <p:nvPr/>
        </p:nvSpPr>
        <p:spPr bwMode="auto">
          <a:xfrm>
            <a:off x="246063" y="6477000"/>
            <a:ext cx="1905000" cy="304800"/>
          </a:xfrm>
          <a:prstGeom prst="rect">
            <a:avLst/>
          </a:prstGeom>
          <a:noFill/>
          <a:ln w="9525">
            <a:noFill/>
            <a:miter lim="800000"/>
            <a:headEnd/>
            <a:tailEnd/>
          </a:ln>
        </p:spPr>
        <p:txBody>
          <a:bodyPr/>
          <a:lstStyle/>
          <a:p>
            <a:r>
              <a:rPr lang="en-US" sz="1000"/>
              <a:t>IBM Research</a:t>
            </a:r>
          </a:p>
        </p:txBody>
      </p:sp>
      <p:sp>
        <p:nvSpPr>
          <p:cNvPr id="1499140" name="Footer Placeholder 5"/>
          <p:cNvSpPr txBox="1">
            <a:spLocks noGrp="1"/>
          </p:cNvSpPr>
          <p:nvPr/>
        </p:nvSpPr>
        <p:spPr bwMode="auto">
          <a:xfrm>
            <a:off x="6315075" y="6477000"/>
            <a:ext cx="2725738" cy="304800"/>
          </a:xfrm>
          <a:prstGeom prst="rect">
            <a:avLst/>
          </a:prstGeom>
          <a:noFill/>
          <a:ln w="9525">
            <a:noFill/>
            <a:miter lim="800000"/>
            <a:headEnd/>
            <a:tailEnd/>
          </a:ln>
        </p:spPr>
        <p:txBody>
          <a:bodyPr/>
          <a:lstStyle/>
          <a:p>
            <a:pPr algn="r"/>
            <a:r>
              <a:rPr lang="en-US" sz="1000"/>
              <a:t>Jeannette M. Wing</a:t>
            </a:r>
          </a:p>
        </p:txBody>
      </p:sp>
      <p:sp>
        <p:nvSpPr>
          <p:cNvPr id="1499141" name="Rectangle 2"/>
          <p:cNvSpPr>
            <a:spLocks noGrp="1" noChangeArrowheads="1"/>
          </p:cNvSpPr>
          <p:nvPr>
            <p:ph type="title" idx="4294967295"/>
          </p:nvPr>
        </p:nvSpPr>
        <p:spPr/>
        <p:txBody>
          <a:bodyPr/>
          <a:lstStyle/>
          <a:p>
            <a:r>
              <a:rPr lang="en-US"/>
              <a:t>Embedded Medical Devices</a:t>
            </a:r>
          </a:p>
        </p:txBody>
      </p:sp>
      <p:pic>
        <p:nvPicPr>
          <p:cNvPr id="1499142" name="Picture 3" descr="picture of infusion pump"/>
          <p:cNvPicPr>
            <a:picLocks noChangeAspect="1" noChangeArrowheads="1"/>
          </p:cNvPicPr>
          <p:nvPr/>
        </p:nvPicPr>
        <p:blipFill>
          <a:blip r:embed="rId2"/>
          <a:srcRect/>
          <a:stretch>
            <a:fillRect/>
          </a:stretch>
        </p:blipFill>
        <p:spPr bwMode="auto">
          <a:xfrm>
            <a:off x="6226175" y="654050"/>
            <a:ext cx="1590675" cy="1905000"/>
          </a:xfrm>
          <a:prstGeom prst="rect">
            <a:avLst/>
          </a:prstGeom>
          <a:noFill/>
          <a:ln w="9525">
            <a:noFill/>
            <a:miter lim="800000"/>
            <a:headEnd/>
            <a:tailEnd/>
          </a:ln>
        </p:spPr>
      </p:pic>
      <p:sp>
        <p:nvSpPr>
          <p:cNvPr id="1499143" name="Text Box 4"/>
          <p:cNvSpPr txBox="1">
            <a:spLocks noChangeArrowheads="1"/>
          </p:cNvSpPr>
          <p:nvPr/>
        </p:nvSpPr>
        <p:spPr bwMode="auto">
          <a:xfrm>
            <a:off x="6226175" y="2663825"/>
            <a:ext cx="1527175" cy="366713"/>
          </a:xfrm>
          <a:prstGeom prst="rect">
            <a:avLst/>
          </a:prstGeom>
          <a:noFill/>
          <a:ln w="9525">
            <a:noFill/>
            <a:miter lim="800000"/>
            <a:headEnd/>
            <a:tailEnd/>
          </a:ln>
        </p:spPr>
        <p:txBody>
          <a:bodyPr wrap="none">
            <a:spAutoFit/>
          </a:bodyPr>
          <a:lstStyle/>
          <a:p>
            <a:r>
              <a:rPr lang="en-US"/>
              <a:t>infusion pump</a:t>
            </a:r>
          </a:p>
        </p:txBody>
      </p:sp>
      <p:grpSp>
        <p:nvGrpSpPr>
          <p:cNvPr id="2" name="Group 5"/>
          <p:cNvGrpSpPr>
            <a:grpSpLocks/>
          </p:cNvGrpSpPr>
          <p:nvPr/>
        </p:nvGrpSpPr>
        <p:grpSpPr bwMode="auto">
          <a:xfrm>
            <a:off x="365125" y="1069975"/>
            <a:ext cx="3549650" cy="3673475"/>
            <a:chOff x="230" y="674"/>
            <a:chExt cx="2236" cy="2314"/>
          </a:xfrm>
        </p:grpSpPr>
        <p:pic>
          <p:nvPicPr>
            <p:cNvPr id="1499145" name="Picture 6" descr="diagram of dual-chamber pacemaker"/>
            <p:cNvPicPr>
              <a:picLocks noChangeAspect="1" noChangeArrowheads="1"/>
            </p:cNvPicPr>
            <p:nvPr/>
          </p:nvPicPr>
          <p:blipFill>
            <a:blip r:embed="rId3"/>
            <a:srcRect/>
            <a:stretch>
              <a:fillRect/>
            </a:stretch>
          </p:blipFill>
          <p:spPr bwMode="auto">
            <a:xfrm>
              <a:off x="230" y="674"/>
              <a:ext cx="2236" cy="1981"/>
            </a:xfrm>
            <a:prstGeom prst="rect">
              <a:avLst/>
            </a:prstGeom>
            <a:noFill/>
            <a:ln w="9525">
              <a:noFill/>
              <a:miter lim="800000"/>
              <a:headEnd/>
              <a:tailEnd/>
            </a:ln>
          </p:spPr>
        </p:pic>
        <p:sp>
          <p:nvSpPr>
            <p:cNvPr id="1499146" name="Text Box 7"/>
            <p:cNvSpPr txBox="1">
              <a:spLocks noChangeArrowheads="1"/>
            </p:cNvSpPr>
            <p:nvPr/>
          </p:nvSpPr>
          <p:spPr bwMode="auto">
            <a:xfrm>
              <a:off x="711" y="2757"/>
              <a:ext cx="765" cy="231"/>
            </a:xfrm>
            <a:prstGeom prst="rect">
              <a:avLst/>
            </a:prstGeom>
            <a:noFill/>
            <a:ln w="9525">
              <a:noFill/>
              <a:miter lim="800000"/>
              <a:headEnd/>
              <a:tailEnd/>
            </a:ln>
          </p:spPr>
          <p:txBody>
            <a:bodyPr wrap="none">
              <a:spAutoFit/>
            </a:bodyPr>
            <a:lstStyle/>
            <a:p>
              <a:r>
                <a:rPr lang="en-US"/>
                <a:t>pacemaker</a:t>
              </a:r>
            </a:p>
          </p:txBody>
        </p:sp>
      </p:grpSp>
      <p:grpSp>
        <p:nvGrpSpPr>
          <p:cNvPr id="3" name="Group 8"/>
          <p:cNvGrpSpPr>
            <a:grpSpLocks/>
          </p:cNvGrpSpPr>
          <p:nvPr/>
        </p:nvGrpSpPr>
        <p:grpSpPr bwMode="auto">
          <a:xfrm>
            <a:off x="4006850" y="3330575"/>
            <a:ext cx="3810000" cy="3341688"/>
            <a:chOff x="2524" y="2098"/>
            <a:chExt cx="2400" cy="2105"/>
          </a:xfrm>
        </p:grpSpPr>
        <p:pic>
          <p:nvPicPr>
            <p:cNvPr id="1499148" name="Picture 9" descr="picture of medical scanner"/>
            <p:cNvPicPr>
              <a:picLocks noChangeAspect="1" noChangeArrowheads="1"/>
            </p:cNvPicPr>
            <p:nvPr/>
          </p:nvPicPr>
          <p:blipFill>
            <a:blip r:embed="rId4"/>
            <a:srcRect/>
            <a:stretch>
              <a:fillRect/>
            </a:stretch>
          </p:blipFill>
          <p:spPr bwMode="auto">
            <a:xfrm>
              <a:off x="2524" y="2098"/>
              <a:ext cx="2400" cy="1872"/>
            </a:xfrm>
            <a:prstGeom prst="rect">
              <a:avLst/>
            </a:prstGeom>
            <a:noFill/>
            <a:ln w="9525">
              <a:noFill/>
              <a:miter lim="800000"/>
              <a:headEnd/>
              <a:tailEnd/>
            </a:ln>
          </p:spPr>
        </p:pic>
        <p:sp>
          <p:nvSpPr>
            <p:cNvPr id="1499149" name="Text Box 10"/>
            <p:cNvSpPr txBox="1">
              <a:spLocks noChangeArrowheads="1"/>
            </p:cNvSpPr>
            <p:nvPr/>
          </p:nvSpPr>
          <p:spPr bwMode="auto">
            <a:xfrm>
              <a:off x="3501" y="3972"/>
              <a:ext cx="576" cy="231"/>
            </a:xfrm>
            <a:prstGeom prst="rect">
              <a:avLst/>
            </a:prstGeom>
            <a:noFill/>
            <a:ln w="9525">
              <a:noFill/>
              <a:miter lim="800000"/>
              <a:headEnd/>
              <a:tailEnd/>
            </a:ln>
          </p:spPr>
          <p:txBody>
            <a:bodyPr wrap="none">
              <a:spAutoFit/>
            </a:bodyPr>
            <a:lstStyle/>
            <a:p>
              <a:r>
                <a:rPr lang="en-US"/>
                <a:t>scanner</a:t>
              </a:r>
            </a:p>
          </p:txBody>
        </p:sp>
      </p:grpSp>
      <p:sp>
        <p:nvSpPr>
          <p:cNvPr id="1499150" name="Text Box 11"/>
          <p:cNvSpPr txBox="1">
            <a:spLocks noChangeArrowheads="1"/>
          </p:cNvSpPr>
          <p:nvPr/>
        </p:nvSpPr>
        <p:spPr bwMode="auto">
          <a:xfrm>
            <a:off x="6378575" y="2520950"/>
            <a:ext cx="1539875" cy="214313"/>
          </a:xfrm>
          <a:prstGeom prst="rect">
            <a:avLst/>
          </a:prstGeom>
          <a:noFill/>
          <a:ln w="9525">
            <a:noFill/>
            <a:miter lim="800000"/>
            <a:headEnd/>
            <a:tailEnd/>
          </a:ln>
        </p:spPr>
        <p:txBody>
          <a:bodyPr wrap="none">
            <a:spAutoFit/>
          </a:bodyPr>
          <a:lstStyle/>
          <a:p>
            <a:pPr algn="r"/>
            <a:r>
              <a:rPr lang="en-US" sz="800">
                <a:latin typeface="Comic Sans MS" pitchFamily="66" charset="0"/>
              </a:rPr>
              <a:t>Credit: Baxter International</a:t>
            </a:r>
          </a:p>
        </p:txBody>
      </p:sp>
      <p:sp>
        <p:nvSpPr>
          <p:cNvPr id="1499151" name="Text Box 12"/>
          <p:cNvSpPr txBox="1">
            <a:spLocks noChangeArrowheads="1"/>
          </p:cNvSpPr>
          <p:nvPr/>
        </p:nvSpPr>
        <p:spPr bwMode="auto">
          <a:xfrm>
            <a:off x="6780213" y="6278563"/>
            <a:ext cx="1114425" cy="214312"/>
          </a:xfrm>
          <a:prstGeom prst="rect">
            <a:avLst/>
          </a:prstGeom>
          <a:noFill/>
          <a:ln w="9525">
            <a:noFill/>
            <a:miter lim="800000"/>
            <a:headEnd/>
            <a:tailEnd/>
          </a:ln>
        </p:spPr>
        <p:txBody>
          <a:bodyPr wrap="none">
            <a:spAutoFit/>
          </a:bodyPr>
          <a:lstStyle/>
          <a:p>
            <a:pPr algn="r"/>
            <a:r>
              <a:rPr lang="en-US" sz="800">
                <a:latin typeface="Comic Sans MS" pitchFamily="66" charset="0"/>
              </a:rPr>
              <a:t>Credit: Siemens AG</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p:cNvSpPr>
            <a:spLocks noGrp="1"/>
          </p:cNvSpPr>
          <p:nvPr>
            <p:ph type="sldNum" sz="quarter" idx="10"/>
          </p:nvPr>
        </p:nvSpPr>
        <p:spPr/>
        <p:txBody>
          <a:bodyPr/>
          <a:lstStyle/>
          <a:p>
            <a:fld id="{2C93D81D-05A0-41B0-9DEE-E585AD95F4C7}" type="slidenum">
              <a:rPr lang="en-US"/>
              <a:pPr/>
              <a:t>25</a:t>
            </a:fld>
            <a:endParaRPr lang="en-US" sz="1400"/>
          </a:p>
        </p:txBody>
      </p:sp>
      <p:sp>
        <p:nvSpPr>
          <p:cNvPr id="19" name="Date Placeholder 2"/>
          <p:cNvSpPr>
            <a:spLocks noGrp="1"/>
          </p:cNvSpPr>
          <p:nvPr>
            <p:ph type="dt" sz="half" idx="11"/>
          </p:nvPr>
        </p:nvSpPr>
        <p:spPr/>
        <p:txBody>
          <a:bodyPr/>
          <a:lstStyle/>
          <a:p>
            <a:r>
              <a:rPr lang="en-US"/>
              <a:t>IBM Research</a:t>
            </a:r>
          </a:p>
        </p:txBody>
      </p:sp>
      <p:sp>
        <p:nvSpPr>
          <p:cNvPr id="20" name="Footer Placeholder 3"/>
          <p:cNvSpPr>
            <a:spLocks noGrp="1"/>
          </p:cNvSpPr>
          <p:nvPr>
            <p:ph type="ftr" sz="quarter" idx="12"/>
          </p:nvPr>
        </p:nvSpPr>
        <p:spPr/>
        <p:txBody>
          <a:bodyPr/>
          <a:lstStyle/>
          <a:p>
            <a:r>
              <a:rPr lang="en-US"/>
              <a:t>Jeannette M. Wing</a:t>
            </a:r>
          </a:p>
        </p:txBody>
      </p:sp>
      <p:sp>
        <p:nvSpPr>
          <p:cNvPr id="1500162" name="Slide Number Placeholder 3"/>
          <p:cNvSpPr txBox="1">
            <a:spLocks noGrp="1"/>
          </p:cNvSpPr>
          <p:nvPr/>
        </p:nvSpPr>
        <p:spPr bwMode="auto">
          <a:xfrm>
            <a:off x="3208338" y="6477000"/>
            <a:ext cx="1905000" cy="304800"/>
          </a:xfrm>
          <a:prstGeom prst="rect">
            <a:avLst/>
          </a:prstGeom>
          <a:noFill/>
          <a:ln w="9525">
            <a:noFill/>
            <a:miter lim="800000"/>
            <a:headEnd/>
            <a:tailEnd/>
          </a:ln>
        </p:spPr>
        <p:txBody>
          <a:bodyPr/>
          <a:lstStyle/>
          <a:p>
            <a:pPr algn="ctr"/>
            <a:fld id="{B079DA8C-7F7C-485D-B430-FFBA813211D0}" type="slidenum">
              <a:rPr lang="en-US" sz="1000"/>
              <a:pPr algn="ctr"/>
              <a:t>25</a:t>
            </a:fld>
            <a:endParaRPr lang="en-US" sz="1400"/>
          </a:p>
        </p:txBody>
      </p:sp>
      <p:sp>
        <p:nvSpPr>
          <p:cNvPr id="1500163" name="Date Placeholder 4"/>
          <p:cNvSpPr txBox="1">
            <a:spLocks noGrp="1"/>
          </p:cNvSpPr>
          <p:nvPr/>
        </p:nvSpPr>
        <p:spPr bwMode="auto">
          <a:xfrm>
            <a:off x="246063" y="6477000"/>
            <a:ext cx="1905000" cy="304800"/>
          </a:xfrm>
          <a:prstGeom prst="rect">
            <a:avLst/>
          </a:prstGeom>
          <a:noFill/>
          <a:ln w="9525">
            <a:noFill/>
            <a:miter lim="800000"/>
            <a:headEnd/>
            <a:tailEnd/>
          </a:ln>
        </p:spPr>
        <p:txBody>
          <a:bodyPr/>
          <a:lstStyle/>
          <a:p>
            <a:r>
              <a:rPr lang="en-US" sz="1000"/>
              <a:t>IBM Research</a:t>
            </a:r>
          </a:p>
        </p:txBody>
      </p:sp>
      <p:sp>
        <p:nvSpPr>
          <p:cNvPr id="1500164" name="Footer Placeholder 5"/>
          <p:cNvSpPr txBox="1">
            <a:spLocks noGrp="1"/>
          </p:cNvSpPr>
          <p:nvPr/>
        </p:nvSpPr>
        <p:spPr bwMode="auto">
          <a:xfrm>
            <a:off x="6315075" y="6477000"/>
            <a:ext cx="2725738" cy="304800"/>
          </a:xfrm>
          <a:prstGeom prst="rect">
            <a:avLst/>
          </a:prstGeom>
          <a:noFill/>
          <a:ln w="9525">
            <a:noFill/>
            <a:miter lim="800000"/>
            <a:headEnd/>
            <a:tailEnd/>
          </a:ln>
        </p:spPr>
        <p:txBody>
          <a:bodyPr/>
          <a:lstStyle/>
          <a:p>
            <a:pPr algn="r"/>
            <a:r>
              <a:rPr lang="en-US" sz="1000"/>
              <a:t>Jeannette M. Wing</a:t>
            </a:r>
          </a:p>
        </p:txBody>
      </p:sp>
      <p:sp>
        <p:nvSpPr>
          <p:cNvPr id="1500165" name="Rectangle 2"/>
          <p:cNvSpPr>
            <a:spLocks noGrp="1" noChangeArrowheads="1"/>
          </p:cNvSpPr>
          <p:nvPr>
            <p:ph type="title" idx="4294967295"/>
          </p:nvPr>
        </p:nvSpPr>
        <p:spPr/>
        <p:txBody>
          <a:bodyPr/>
          <a:lstStyle/>
          <a:p>
            <a:r>
              <a:rPr lang="en-US"/>
              <a:t>Sensors Everywhere</a:t>
            </a:r>
          </a:p>
        </p:txBody>
      </p:sp>
      <p:grpSp>
        <p:nvGrpSpPr>
          <p:cNvPr id="2" name="Group 3"/>
          <p:cNvGrpSpPr>
            <a:grpSpLocks/>
          </p:cNvGrpSpPr>
          <p:nvPr/>
        </p:nvGrpSpPr>
        <p:grpSpPr bwMode="auto">
          <a:xfrm>
            <a:off x="166688" y="927100"/>
            <a:ext cx="2647950" cy="4108450"/>
            <a:chOff x="105" y="584"/>
            <a:chExt cx="1668" cy="2588"/>
          </a:xfrm>
        </p:grpSpPr>
        <p:sp>
          <p:nvSpPr>
            <p:cNvPr id="1500167" name="Text Box 4"/>
            <p:cNvSpPr txBox="1">
              <a:spLocks noChangeArrowheads="1"/>
            </p:cNvSpPr>
            <p:nvPr/>
          </p:nvSpPr>
          <p:spPr bwMode="auto">
            <a:xfrm>
              <a:off x="207" y="2806"/>
              <a:ext cx="1120" cy="366"/>
            </a:xfrm>
            <a:prstGeom prst="rect">
              <a:avLst/>
            </a:prstGeom>
            <a:noFill/>
            <a:ln w="9525">
              <a:noFill/>
              <a:miter lim="800000"/>
              <a:headEnd/>
              <a:tailEnd/>
            </a:ln>
          </p:spPr>
          <p:txBody>
            <a:bodyPr>
              <a:spAutoFit/>
            </a:bodyPr>
            <a:lstStyle/>
            <a:p>
              <a:r>
                <a:rPr lang="en-US" sz="1600">
                  <a:latin typeface="Comic Sans MS" pitchFamily="66" charset="0"/>
                </a:rPr>
                <a:t>Sonoma Redwood Forest</a:t>
              </a:r>
            </a:p>
          </p:txBody>
        </p:sp>
        <p:pic>
          <p:nvPicPr>
            <p:cNvPr id="1500168" name="Picture 5" descr="picture of Sonoma Redwood Forest"/>
            <p:cNvPicPr>
              <a:picLocks noChangeAspect="1" noChangeArrowheads="1"/>
            </p:cNvPicPr>
            <p:nvPr/>
          </p:nvPicPr>
          <p:blipFill>
            <a:blip r:embed="rId2"/>
            <a:srcRect/>
            <a:stretch>
              <a:fillRect/>
            </a:stretch>
          </p:blipFill>
          <p:spPr bwMode="auto">
            <a:xfrm>
              <a:off x="105" y="584"/>
              <a:ext cx="1668" cy="2222"/>
            </a:xfrm>
            <a:prstGeom prst="rect">
              <a:avLst/>
            </a:prstGeom>
            <a:noFill/>
            <a:ln w="9525">
              <a:noFill/>
              <a:miter lim="800000"/>
              <a:headEnd/>
              <a:tailEnd/>
            </a:ln>
          </p:spPr>
        </p:pic>
      </p:grpSp>
      <p:sp>
        <p:nvSpPr>
          <p:cNvPr id="1500169" name="Text Box 6"/>
          <p:cNvSpPr txBox="1">
            <a:spLocks noChangeArrowheads="1"/>
          </p:cNvSpPr>
          <p:nvPr/>
        </p:nvSpPr>
        <p:spPr bwMode="auto">
          <a:xfrm>
            <a:off x="6905625" y="4875213"/>
            <a:ext cx="1804988" cy="366712"/>
          </a:xfrm>
          <a:prstGeom prst="rect">
            <a:avLst/>
          </a:prstGeom>
          <a:noFill/>
          <a:ln w="9525">
            <a:noFill/>
            <a:miter lim="800000"/>
            <a:headEnd/>
            <a:tailEnd/>
          </a:ln>
        </p:spPr>
        <p:txBody>
          <a:bodyPr wrap="none">
            <a:spAutoFit/>
          </a:bodyPr>
          <a:lstStyle/>
          <a:p>
            <a:r>
              <a:rPr lang="en-US">
                <a:latin typeface="Comic Sans MS" pitchFamily="66" charset="0"/>
              </a:rPr>
              <a:t>smart buildings</a:t>
            </a:r>
          </a:p>
        </p:txBody>
      </p:sp>
      <p:sp>
        <p:nvSpPr>
          <p:cNvPr id="1500170" name="Rectangle 7"/>
          <p:cNvSpPr>
            <a:spLocks noChangeArrowheads="1"/>
          </p:cNvSpPr>
          <p:nvPr/>
        </p:nvSpPr>
        <p:spPr bwMode="auto">
          <a:xfrm>
            <a:off x="4087813" y="6496050"/>
            <a:ext cx="152400" cy="161925"/>
          </a:xfrm>
          <a:prstGeom prst="rect">
            <a:avLst/>
          </a:prstGeom>
          <a:solidFill>
            <a:schemeClr val="bg1"/>
          </a:solidFill>
          <a:ln w="9525">
            <a:noFill/>
            <a:miter lim="800000"/>
            <a:headEnd/>
            <a:tailEnd/>
          </a:ln>
        </p:spPr>
        <p:txBody>
          <a:bodyPr wrap="none" anchor="ctr"/>
          <a:lstStyle/>
          <a:p>
            <a:endParaRPr lang="en-US"/>
          </a:p>
        </p:txBody>
      </p:sp>
      <p:sp>
        <p:nvSpPr>
          <p:cNvPr id="1500171" name="Text Box 8"/>
          <p:cNvSpPr txBox="1">
            <a:spLocks noChangeArrowheads="1"/>
          </p:cNvSpPr>
          <p:nvPr/>
        </p:nvSpPr>
        <p:spPr bwMode="auto">
          <a:xfrm>
            <a:off x="3333750" y="6478588"/>
            <a:ext cx="1676400" cy="366712"/>
          </a:xfrm>
          <a:prstGeom prst="rect">
            <a:avLst/>
          </a:prstGeom>
          <a:noFill/>
          <a:ln w="9525">
            <a:noFill/>
            <a:miter lim="800000"/>
            <a:headEnd/>
            <a:tailEnd/>
          </a:ln>
        </p:spPr>
        <p:txBody>
          <a:bodyPr wrap="none">
            <a:spAutoFit/>
          </a:bodyPr>
          <a:lstStyle/>
          <a:p>
            <a:r>
              <a:rPr lang="en-US">
                <a:latin typeface="Comic Sans MS" pitchFamily="66" charset="0"/>
              </a:rPr>
              <a:t>smart bridges</a:t>
            </a:r>
          </a:p>
        </p:txBody>
      </p:sp>
      <p:sp>
        <p:nvSpPr>
          <p:cNvPr id="1500172" name="Text Box 9"/>
          <p:cNvSpPr txBox="1">
            <a:spLocks noChangeArrowheads="1"/>
          </p:cNvSpPr>
          <p:nvPr/>
        </p:nvSpPr>
        <p:spPr bwMode="auto">
          <a:xfrm>
            <a:off x="4322763" y="3935413"/>
            <a:ext cx="1887537" cy="214312"/>
          </a:xfrm>
          <a:prstGeom prst="rect">
            <a:avLst/>
          </a:prstGeom>
          <a:noFill/>
          <a:ln w="9525">
            <a:noFill/>
            <a:miter lim="800000"/>
            <a:headEnd/>
            <a:tailEnd/>
          </a:ln>
        </p:spPr>
        <p:txBody>
          <a:bodyPr wrap="none">
            <a:spAutoFit/>
          </a:bodyPr>
          <a:lstStyle/>
          <a:p>
            <a:pPr algn="r"/>
            <a:r>
              <a:rPr lang="en-US" sz="800">
                <a:latin typeface="Comic Sans MS" pitchFamily="66" charset="0"/>
              </a:rPr>
              <a:t>Credit: MO Dept. of Transportation</a:t>
            </a:r>
          </a:p>
        </p:txBody>
      </p:sp>
      <p:pic>
        <p:nvPicPr>
          <p:cNvPr id="1500173" name="Picture 10" descr="picture of Transamerica Pyramid building"/>
          <p:cNvPicPr>
            <a:picLocks noChangeAspect="1" noChangeArrowheads="1"/>
          </p:cNvPicPr>
          <p:nvPr/>
        </p:nvPicPr>
        <p:blipFill>
          <a:blip r:embed="rId3"/>
          <a:srcRect l="6020" r="18367"/>
          <a:stretch>
            <a:fillRect/>
          </a:stretch>
        </p:blipFill>
        <p:spPr bwMode="auto">
          <a:xfrm>
            <a:off x="6396038" y="0"/>
            <a:ext cx="2751137" cy="4852988"/>
          </a:xfrm>
          <a:prstGeom prst="rect">
            <a:avLst/>
          </a:prstGeom>
          <a:noFill/>
          <a:ln w="9525">
            <a:noFill/>
            <a:miter lim="800000"/>
            <a:headEnd/>
            <a:tailEnd/>
          </a:ln>
        </p:spPr>
      </p:pic>
      <p:pic>
        <p:nvPicPr>
          <p:cNvPr id="1500174" name="Picture 11" descr="picture Emerson Bridge"/>
          <p:cNvPicPr>
            <a:picLocks noGrp="1" noChangeAspect="1" noChangeArrowheads="1"/>
          </p:cNvPicPr>
          <p:nvPr>
            <p:ph type="body" idx="4294967295"/>
          </p:nvPr>
        </p:nvPicPr>
        <p:blipFill>
          <a:blip r:embed="rId4"/>
          <a:srcRect/>
          <a:stretch>
            <a:fillRect/>
          </a:stretch>
        </p:blipFill>
        <p:spPr>
          <a:xfrm>
            <a:off x="2195513" y="4149725"/>
            <a:ext cx="4368800" cy="2249488"/>
          </a:xfrm>
          <a:noFill/>
        </p:spPr>
      </p:pic>
      <p:sp>
        <p:nvSpPr>
          <p:cNvPr id="1500175" name="Text Box 12"/>
          <p:cNvSpPr txBox="1">
            <a:spLocks noChangeArrowheads="1"/>
          </p:cNvSpPr>
          <p:nvPr/>
        </p:nvSpPr>
        <p:spPr bwMode="auto">
          <a:xfrm>
            <a:off x="4478338" y="3162300"/>
            <a:ext cx="1739900" cy="214313"/>
          </a:xfrm>
          <a:prstGeom prst="rect">
            <a:avLst/>
          </a:prstGeom>
          <a:noFill/>
          <a:ln w="9525">
            <a:noFill/>
            <a:miter lim="800000"/>
            <a:headEnd/>
            <a:tailEnd/>
          </a:ln>
        </p:spPr>
        <p:txBody>
          <a:bodyPr wrap="none">
            <a:spAutoFit/>
          </a:bodyPr>
          <a:lstStyle/>
          <a:p>
            <a:r>
              <a:rPr lang="en-US" sz="800">
                <a:latin typeface="Comic Sans MS" pitchFamily="66" charset="0"/>
              </a:rPr>
              <a:t>Credit: Arthur Sanderson at RPI</a:t>
            </a:r>
          </a:p>
        </p:txBody>
      </p:sp>
      <p:pic>
        <p:nvPicPr>
          <p:cNvPr id="1500176" name="Picture 13" descr="picture of SUAV II"/>
          <p:cNvPicPr>
            <a:picLocks noChangeAspect="1" noChangeArrowheads="1"/>
          </p:cNvPicPr>
          <p:nvPr/>
        </p:nvPicPr>
        <p:blipFill>
          <a:blip r:embed="rId5"/>
          <a:srcRect l="5211" t="42752"/>
          <a:stretch>
            <a:fillRect/>
          </a:stretch>
        </p:blipFill>
        <p:spPr bwMode="auto">
          <a:xfrm>
            <a:off x="2963863" y="1709738"/>
            <a:ext cx="3208337" cy="1452562"/>
          </a:xfrm>
          <a:prstGeom prst="rect">
            <a:avLst/>
          </a:prstGeom>
          <a:noFill/>
          <a:ln w="9525">
            <a:noFill/>
            <a:miter lim="800000"/>
            <a:headEnd/>
            <a:tailEnd/>
          </a:ln>
        </p:spPr>
      </p:pic>
      <p:sp>
        <p:nvSpPr>
          <p:cNvPr id="1500177" name="Text Box 14"/>
          <p:cNvSpPr txBox="1">
            <a:spLocks noChangeArrowheads="1"/>
          </p:cNvSpPr>
          <p:nvPr/>
        </p:nvSpPr>
        <p:spPr bwMode="auto">
          <a:xfrm>
            <a:off x="3525838" y="3435350"/>
            <a:ext cx="2054225" cy="336550"/>
          </a:xfrm>
          <a:prstGeom prst="rect">
            <a:avLst/>
          </a:prstGeom>
          <a:noFill/>
          <a:ln w="9525">
            <a:noFill/>
            <a:miter lim="800000"/>
            <a:headEnd/>
            <a:tailEnd/>
          </a:ln>
        </p:spPr>
        <p:txBody>
          <a:bodyPr wrap="none">
            <a:spAutoFit/>
          </a:bodyPr>
          <a:lstStyle/>
          <a:p>
            <a:r>
              <a:rPr lang="en-US" sz="1600">
                <a:latin typeface="Comic Sans MS" pitchFamily="66" charset="0"/>
              </a:rPr>
              <a:t>Hudson River Valley</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fld id="{3C930467-9D92-4E6A-A7C0-9F1B06DD458D}" type="slidenum">
              <a:rPr lang="en-US"/>
              <a:pPr/>
              <a:t>26</a:t>
            </a:fld>
            <a:endParaRPr lang="en-US" sz="1400"/>
          </a:p>
        </p:txBody>
      </p:sp>
      <p:sp>
        <p:nvSpPr>
          <p:cNvPr id="19" name="Date Placeholder 4"/>
          <p:cNvSpPr>
            <a:spLocks noGrp="1"/>
          </p:cNvSpPr>
          <p:nvPr>
            <p:ph type="dt" sz="half" idx="11"/>
          </p:nvPr>
        </p:nvSpPr>
        <p:spPr/>
        <p:txBody>
          <a:bodyPr/>
          <a:lstStyle/>
          <a:p>
            <a:r>
              <a:rPr lang="en-US"/>
              <a:t>IBM Research</a:t>
            </a:r>
          </a:p>
        </p:txBody>
      </p:sp>
      <p:sp>
        <p:nvSpPr>
          <p:cNvPr id="20" name="Footer Placeholder 5"/>
          <p:cNvSpPr>
            <a:spLocks noGrp="1"/>
          </p:cNvSpPr>
          <p:nvPr>
            <p:ph type="ftr" sz="quarter" idx="12"/>
          </p:nvPr>
        </p:nvSpPr>
        <p:spPr/>
        <p:txBody>
          <a:bodyPr/>
          <a:lstStyle/>
          <a:p>
            <a:r>
              <a:rPr lang="en-US"/>
              <a:t>Jeannette M. Wing</a:t>
            </a:r>
          </a:p>
        </p:txBody>
      </p:sp>
      <p:sp>
        <p:nvSpPr>
          <p:cNvPr id="1313794" name="Rectangle 2"/>
          <p:cNvSpPr>
            <a:spLocks noChangeArrowheads="1"/>
          </p:cNvSpPr>
          <p:nvPr/>
        </p:nvSpPr>
        <p:spPr bwMode="auto">
          <a:xfrm>
            <a:off x="685800" y="241300"/>
            <a:ext cx="7772400" cy="685800"/>
          </a:xfrm>
          <a:prstGeom prst="rect">
            <a:avLst/>
          </a:prstGeom>
          <a:noFill/>
          <a:ln w="9525">
            <a:noFill/>
            <a:miter lim="800000"/>
            <a:headEnd/>
            <a:tailEnd/>
          </a:ln>
          <a:effectLst/>
        </p:spPr>
        <p:txBody>
          <a:bodyPr anchor="ctr"/>
          <a:lstStyle/>
          <a:p>
            <a:r>
              <a:rPr lang="en-US" sz="3200"/>
              <a:t>Robots Everywhere</a:t>
            </a:r>
          </a:p>
        </p:txBody>
      </p:sp>
      <p:grpSp>
        <p:nvGrpSpPr>
          <p:cNvPr id="1313795" name="Group 3"/>
          <p:cNvGrpSpPr>
            <a:grpSpLocks/>
          </p:cNvGrpSpPr>
          <p:nvPr/>
        </p:nvGrpSpPr>
        <p:grpSpPr bwMode="auto">
          <a:xfrm>
            <a:off x="0" y="1155700"/>
            <a:ext cx="4864100" cy="4325938"/>
            <a:chOff x="0" y="1203"/>
            <a:chExt cx="3064" cy="2725"/>
          </a:xfrm>
        </p:grpSpPr>
        <p:pic>
          <p:nvPicPr>
            <p:cNvPr id="1313796" name="Picture 4" descr="picture of two ASIMOs"/>
            <p:cNvPicPr>
              <a:picLocks noChangeAspect="1" noChangeArrowheads="1"/>
            </p:cNvPicPr>
            <p:nvPr/>
          </p:nvPicPr>
          <p:blipFill>
            <a:blip r:embed="rId2"/>
            <a:srcRect/>
            <a:stretch>
              <a:fillRect/>
            </a:stretch>
          </p:blipFill>
          <p:spPr bwMode="auto">
            <a:xfrm>
              <a:off x="0" y="1203"/>
              <a:ext cx="3064" cy="2262"/>
            </a:xfrm>
            <a:prstGeom prst="rect">
              <a:avLst/>
            </a:prstGeom>
            <a:noFill/>
            <a:ln w="9525">
              <a:noFill/>
              <a:miter lim="800000"/>
              <a:headEnd/>
              <a:tailEnd/>
            </a:ln>
            <a:effectLst/>
          </p:spPr>
        </p:pic>
        <p:sp>
          <p:nvSpPr>
            <p:cNvPr id="1313797" name="Rectangle 5"/>
            <p:cNvSpPr>
              <a:spLocks noChangeArrowheads="1"/>
            </p:cNvSpPr>
            <p:nvPr/>
          </p:nvSpPr>
          <p:spPr bwMode="auto">
            <a:xfrm>
              <a:off x="0" y="3563"/>
              <a:ext cx="2966" cy="365"/>
            </a:xfrm>
            <a:prstGeom prst="rect">
              <a:avLst/>
            </a:prstGeom>
            <a:noFill/>
            <a:ln w="9525">
              <a:noFill/>
              <a:miter lim="800000"/>
              <a:headEnd/>
              <a:tailEnd/>
            </a:ln>
            <a:effectLst/>
          </p:spPr>
          <p:txBody>
            <a:bodyPr anchor="ctr">
              <a:spAutoFit/>
            </a:bodyPr>
            <a:lstStyle/>
            <a:p>
              <a:r>
                <a:rPr lang="en-US" sz="1400"/>
                <a:t>At work: Two ASIMOs working together in coordination to deliver refreshments</a:t>
              </a:r>
              <a:r>
                <a:rPr lang="en-US"/>
                <a:t> </a:t>
              </a:r>
            </a:p>
          </p:txBody>
        </p:sp>
        <p:sp>
          <p:nvSpPr>
            <p:cNvPr id="1313798" name="Text Box 6"/>
            <p:cNvSpPr txBox="1">
              <a:spLocks noChangeArrowheads="1"/>
            </p:cNvSpPr>
            <p:nvPr/>
          </p:nvSpPr>
          <p:spPr bwMode="auto">
            <a:xfrm>
              <a:off x="2585" y="3466"/>
              <a:ext cx="478" cy="135"/>
            </a:xfrm>
            <a:prstGeom prst="rect">
              <a:avLst/>
            </a:prstGeom>
            <a:noFill/>
            <a:ln w="9525">
              <a:noFill/>
              <a:miter lim="800000"/>
              <a:headEnd/>
              <a:tailEnd/>
            </a:ln>
            <a:effectLst/>
          </p:spPr>
          <p:txBody>
            <a:bodyPr wrap="none">
              <a:spAutoFit/>
            </a:bodyPr>
            <a:lstStyle/>
            <a:p>
              <a:r>
                <a:rPr lang="en-US" sz="800"/>
                <a:t>Credit: Honda</a:t>
              </a:r>
            </a:p>
          </p:txBody>
        </p:sp>
      </p:grpSp>
      <p:grpSp>
        <p:nvGrpSpPr>
          <p:cNvPr id="1313799" name="Group 7"/>
          <p:cNvGrpSpPr>
            <a:grpSpLocks/>
          </p:cNvGrpSpPr>
          <p:nvPr/>
        </p:nvGrpSpPr>
        <p:grpSpPr bwMode="auto">
          <a:xfrm>
            <a:off x="5089525" y="34925"/>
            <a:ext cx="4011613" cy="2459038"/>
            <a:chOff x="3206" y="22"/>
            <a:chExt cx="2527" cy="1549"/>
          </a:xfrm>
        </p:grpSpPr>
        <p:pic>
          <p:nvPicPr>
            <p:cNvPr id="1313800" name="Picture 8" descr="picture of Paro"/>
            <p:cNvPicPr>
              <a:picLocks noChangeAspect="1" noChangeArrowheads="1"/>
            </p:cNvPicPr>
            <p:nvPr/>
          </p:nvPicPr>
          <p:blipFill>
            <a:blip r:embed="rId3"/>
            <a:srcRect/>
            <a:stretch>
              <a:fillRect/>
            </a:stretch>
          </p:blipFill>
          <p:spPr bwMode="auto">
            <a:xfrm>
              <a:off x="3206" y="22"/>
              <a:ext cx="2527" cy="1235"/>
            </a:xfrm>
            <a:prstGeom prst="rect">
              <a:avLst/>
            </a:prstGeom>
            <a:noFill/>
            <a:ln w="9525">
              <a:noFill/>
              <a:miter lim="800000"/>
              <a:headEnd/>
              <a:tailEnd/>
            </a:ln>
            <a:effectLst/>
          </p:spPr>
        </p:pic>
        <p:sp>
          <p:nvSpPr>
            <p:cNvPr id="1313801" name="Rectangle 9"/>
            <p:cNvSpPr>
              <a:spLocks noChangeArrowheads="1"/>
            </p:cNvSpPr>
            <p:nvPr/>
          </p:nvSpPr>
          <p:spPr bwMode="auto">
            <a:xfrm>
              <a:off x="3206" y="1379"/>
              <a:ext cx="2527" cy="192"/>
            </a:xfrm>
            <a:prstGeom prst="rect">
              <a:avLst/>
            </a:prstGeom>
            <a:noFill/>
            <a:ln w="9525">
              <a:noFill/>
              <a:miter lim="800000"/>
              <a:headEnd/>
              <a:tailEnd/>
            </a:ln>
            <a:effectLst/>
          </p:spPr>
          <p:txBody>
            <a:bodyPr anchor="ctr">
              <a:spAutoFit/>
            </a:bodyPr>
            <a:lstStyle/>
            <a:p>
              <a:r>
                <a:rPr lang="en-US" sz="1400"/>
                <a:t>At home: Paro, therapeutic robotic seal</a:t>
              </a:r>
            </a:p>
          </p:txBody>
        </p:sp>
        <p:sp>
          <p:nvSpPr>
            <p:cNvPr id="1313802" name="Text Box 10"/>
            <p:cNvSpPr txBox="1">
              <a:spLocks noChangeArrowheads="1"/>
            </p:cNvSpPr>
            <p:nvPr/>
          </p:nvSpPr>
          <p:spPr bwMode="auto">
            <a:xfrm>
              <a:off x="4778" y="1258"/>
              <a:ext cx="861" cy="135"/>
            </a:xfrm>
            <a:prstGeom prst="rect">
              <a:avLst/>
            </a:prstGeom>
            <a:noFill/>
            <a:ln w="9525">
              <a:noFill/>
              <a:miter lim="800000"/>
              <a:headEnd/>
              <a:tailEnd/>
            </a:ln>
            <a:effectLst/>
          </p:spPr>
          <p:txBody>
            <a:bodyPr wrap="none">
              <a:spAutoFit/>
            </a:bodyPr>
            <a:lstStyle/>
            <a:p>
              <a:r>
                <a:rPr lang="en-US" sz="800"/>
                <a:t>Credit: Paro Robots U.S., Inc.</a:t>
              </a:r>
            </a:p>
          </p:txBody>
        </p:sp>
      </p:grpSp>
      <p:grpSp>
        <p:nvGrpSpPr>
          <p:cNvPr id="1313803" name="Group 11"/>
          <p:cNvGrpSpPr>
            <a:grpSpLocks/>
          </p:cNvGrpSpPr>
          <p:nvPr/>
        </p:nvGrpSpPr>
        <p:grpSpPr bwMode="auto">
          <a:xfrm>
            <a:off x="5740400" y="2655888"/>
            <a:ext cx="3152775" cy="2563812"/>
            <a:chOff x="3616" y="1673"/>
            <a:chExt cx="1986" cy="1615"/>
          </a:xfrm>
        </p:grpSpPr>
        <p:pic>
          <p:nvPicPr>
            <p:cNvPr id="1313804" name="Picture 12" descr="picture of Nursebot"/>
            <p:cNvPicPr>
              <a:picLocks noChangeAspect="1" noChangeArrowheads="1"/>
            </p:cNvPicPr>
            <p:nvPr/>
          </p:nvPicPr>
          <p:blipFill>
            <a:blip r:embed="rId4"/>
            <a:srcRect b="11623"/>
            <a:stretch>
              <a:fillRect/>
            </a:stretch>
          </p:blipFill>
          <p:spPr bwMode="auto">
            <a:xfrm>
              <a:off x="3643" y="1673"/>
              <a:ext cx="1868" cy="1160"/>
            </a:xfrm>
            <a:prstGeom prst="rect">
              <a:avLst/>
            </a:prstGeom>
            <a:noFill/>
            <a:ln w="9525">
              <a:noFill/>
              <a:miter lim="800000"/>
              <a:headEnd/>
              <a:tailEnd/>
            </a:ln>
            <a:effectLst/>
          </p:spPr>
        </p:pic>
        <p:sp>
          <p:nvSpPr>
            <p:cNvPr id="1313805" name="Rectangle 13"/>
            <p:cNvSpPr>
              <a:spLocks noChangeArrowheads="1"/>
            </p:cNvSpPr>
            <p:nvPr/>
          </p:nvSpPr>
          <p:spPr bwMode="auto">
            <a:xfrm>
              <a:off x="3616" y="2962"/>
              <a:ext cx="1986" cy="326"/>
            </a:xfrm>
            <a:prstGeom prst="rect">
              <a:avLst/>
            </a:prstGeom>
            <a:noFill/>
            <a:ln w="9525">
              <a:noFill/>
              <a:miter lim="800000"/>
              <a:headEnd/>
              <a:tailEnd/>
            </a:ln>
            <a:effectLst/>
          </p:spPr>
          <p:txBody>
            <a:bodyPr anchor="ctr">
              <a:spAutoFit/>
            </a:bodyPr>
            <a:lstStyle/>
            <a:p>
              <a:r>
                <a:rPr lang="en-US" sz="1400"/>
                <a:t>At home/clinics: Nursebot, robotic assistance for the elderly</a:t>
              </a:r>
            </a:p>
          </p:txBody>
        </p:sp>
        <p:sp>
          <p:nvSpPr>
            <p:cNvPr id="1313806" name="Text Box 14"/>
            <p:cNvSpPr txBox="1">
              <a:spLocks noChangeArrowheads="1"/>
            </p:cNvSpPr>
            <p:nvPr/>
          </p:nvSpPr>
          <p:spPr bwMode="auto">
            <a:xfrm>
              <a:off x="4410" y="2834"/>
              <a:ext cx="1011" cy="135"/>
            </a:xfrm>
            <a:prstGeom prst="rect">
              <a:avLst/>
            </a:prstGeom>
            <a:noFill/>
            <a:ln w="9525">
              <a:noFill/>
              <a:miter lim="800000"/>
              <a:headEnd/>
              <a:tailEnd/>
            </a:ln>
            <a:effectLst/>
          </p:spPr>
          <p:txBody>
            <a:bodyPr wrap="none">
              <a:spAutoFit/>
            </a:bodyPr>
            <a:lstStyle/>
            <a:p>
              <a:r>
                <a:rPr lang="en-US" sz="800"/>
                <a:t>Credit: Carnegie Mellon University</a:t>
              </a:r>
            </a:p>
          </p:txBody>
        </p:sp>
      </p:grpSp>
      <p:grpSp>
        <p:nvGrpSpPr>
          <p:cNvPr id="1313807" name="Group 15"/>
          <p:cNvGrpSpPr>
            <a:grpSpLocks/>
          </p:cNvGrpSpPr>
          <p:nvPr/>
        </p:nvGrpSpPr>
        <p:grpSpPr bwMode="auto">
          <a:xfrm>
            <a:off x="3840163" y="5102225"/>
            <a:ext cx="4560887" cy="1600200"/>
            <a:chOff x="2419" y="3214"/>
            <a:chExt cx="2873" cy="1008"/>
          </a:xfrm>
        </p:grpSpPr>
        <p:sp>
          <p:nvSpPr>
            <p:cNvPr id="1313808" name="Rectangle 16"/>
            <p:cNvSpPr>
              <a:spLocks noChangeArrowheads="1"/>
            </p:cNvSpPr>
            <p:nvPr/>
          </p:nvSpPr>
          <p:spPr bwMode="auto">
            <a:xfrm>
              <a:off x="3527" y="3567"/>
              <a:ext cx="1765" cy="326"/>
            </a:xfrm>
            <a:prstGeom prst="rect">
              <a:avLst/>
            </a:prstGeom>
            <a:noFill/>
            <a:ln w="9525">
              <a:noFill/>
              <a:miter lim="800000"/>
              <a:headEnd/>
              <a:tailEnd/>
            </a:ln>
            <a:effectLst/>
          </p:spPr>
          <p:txBody>
            <a:bodyPr anchor="ctr">
              <a:spAutoFit/>
            </a:bodyPr>
            <a:lstStyle/>
            <a:p>
              <a:r>
                <a:rPr lang="en-US" sz="1400"/>
                <a:t>At home: iRobot Roomba vacuums your house</a:t>
              </a:r>
            </a:p>
          </p:txBody>
        </p:sp>
        <p:pic>
          <p:nvPicPr>
            <p:cNvPr id="1313809" name="Picture 17" descr="picture of Roomba"/>
            <p:cNvPicPr>
              <a:picLocks noChangeAspect="1" noChangeArrowheads="1"/>
            </p:cNvPicPr>
            <p:nvPr/>
          </p:nvPicPr>
          <p:blipFill>
            <a:blip r:embed="rId5" cstate="print"/>
            <a:srcRect/>
            <a:stretch>
              <a:fillRect/>
            </a:stretch>
          </p:blipFill>
          <p:spPr bwMode="auto">
            <a:xfrm>
              <a:off x="2419" y="3214"/>
              <a:ext cx="1093" cy="1008"/>
            </a:xfrm>
            <a:prstGeom prst="rect">
              <a:avLst/>
            </a:prstGeom>
            <a:noFill/>
          </p:spPr>
        </p:pic>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p:cNvSpPr>
            <a:spLocks noGrp="1"/>
          </p:cNvSpPr>
          <p:nvPr>
            <p:ph type="sldNum" sz="quarter" idx="10"/>
          </p:nvPr>
        </p:nvSpPr>
        <p:spPr/>
        <p:txBody>
          <a:bodyPr/>
          <a:lstStyle/>
          <a:p>
            <a:fld id="{87F65B02-32CE-4767-90C7-11089BDC0638}" type="slidenum">
              <a:rPr lang="en-US"/>
              <a:pPr/>
              <a:t>27</a:t>
            </a:fld>
            <a:endParaRPr lang="en-US" sz="1400"/>
          </a:p>
        </p:txBody>
      </p:sp>
      <p:sp>
        <p:nvSpPr>
          <p:cNvPr id="15" name="Date Placeholder 2"/>
          <p:cNvSpPr>
            <a:spLocks noGrp="1"/>
          </p:cNvSpPr>
          <p:nvPr>
            <p:ph type="dt" sz="half" idx="11"/>
          </p:nvPr>
        </p:nvSpPr>
        <p:spPr/>
        <p:txBody>
          <a:bodyPr/>
          <a:lstStyle/>
          <a:p>
            <a:r>
              <a:rPr lang="en-US"/>
              <a:t>IBM Research</a:t>
            </a:r>
          </a:p>
        </p:txBody>
      </p:sp>
      <p:sp>
        <p:nvSpPr>
          <p:cNvPr id="16" name="Footer Placeholder 3"/>
          <p:cNvSpPr>
            <a:spLocks noGrp="1"/>
          </p:cNvSpPr>
          <p:nvPr>
            <p:ph type="ftr" sz="quarter" idx="12"/>
          </p:nvPr>
        </p:nvSpPr>
        <p:spPr/>
        <p:txBody>
          <a:bodyPr/>
          <a:lstStyle/>
          <a:p>
            <a:r>
              <a:rPr lang="en-US"/>
              <a:t>Jeannette M. Wing</a:t>
            </a:r>
          </a:p>
        </p:txBody>
      </p:sp>
      <p:sp>
        <p:nvSpPr>
          <p:cNvPr id="1501186" name="Slide Number Placeholder 3"/>
          <p:cNvSpPr txBox="1">
            <a:spLocks noGrp="1"/>
          </p:cNvSpPr>
          <p:nvPr/>
        </p:nvSpPr>
        <p:spPr bwMode="auto">
          <a:xfrm>
            <a:off x="3208338" y="6477000"/>
            <a:ext cx="1905000" cy="304800"/>
          </a:xfrm>
          <a:prstGeom prst="rect">
            <a:avLst/>
          </a:prstGeom>
          <a:noFill/>
          <a:ln w="9525">
            <a:noFill/>
            <a:miter lim="800000"/>
            <a:headEnd/>
            <a:tailEnd/>
          </a:ln>
        </p:spPr>
        <p:txBody>
          <a:bodyPr/>
          <a:lstStyle/>
          <a:p>
            <a:pPr algn="ctr"/>
            <a:fld id="{8C0C7646-CBBC-4800-BEC4-2A4971A51588}" type="slidenum">
              <a:rPr lang="en-US" sz="1000"/>
              <a:pPr algn="ctr"/>
              <a:t>27</a:t>
            </a:fld>
            <a:endParaRPr lang="en-US" sz="1400"/>
          </a:p>
        </p:txBody>
      </p:sp>
      <p:sp>
        <p:nvSpPr>
          <p:cNvPr id="1501187" name="Date Placeholder 4"/>
          <p:cNvSpPr txBox="1">
            <a:spLocks noGrp="1"/>
          </p:cNvSpPr>
          <p:nvPr/>
        </p:nvSpPr>
        <p:spPr bwMode="auto">
          <a:xfrm>
            <a:off x="246063" y="6477000"/>
            <a:ext cx="1905000" cy="304800"/>
          </a:xfrm>
          <a:prstGeom prst="rect">
            <a:avLst/>
          </a:prstGeom>
          <a:noFill/>
          <a:ln w="9525">
            <a:noFill/>
            <a:miter lim="800000"/>
            <a:headEnd/>
            <a:tailEnd/>
          </a:ln>
        </p:spPr>
        <p:txBody>
          <a:bodyPr/>
          <a:lstStyle/>
          <a:p>
            <a:r>
              <a:rPr lang="en-US" sz="1000"/>
              <a:t>IBM Research</a:t>
            </a:r>
          </a:p>
        </p:txBody>
      </p:sp>
      <p:sp>
        <p:nvSpPr>
          <p:cNvPr id="1501188" name="Footer Placeholder 5"/>
          <p:cNvSpPr txBox="1">
            <a:spLocks noGrp="1"/>
          </p:cNvSpPr>
          <p:nvPr/>
        </p:nvSpPr>
        <p:spPr bwMode="auto">
          <a:xfrm>
            <a:off x="6315075" y="6477000"/>
            <a:ext cx="2725738" cy="304800"/>
          </a:xfrm>
          <a:prstGeom prst="rect">
            <a:avLst/>
          </a:prstGeom>
          <a:noFill/>
          <a:ln w="9525">
            <a:noFill/>
            <a:miter lim="800000"/>
            <a:headEnd/>
            <a:tailEnd/>
          </a:ln>
        </p:spPr>
        <p:txBody>
          <a:bodyPr/>
          <a:lstStyle/>
          <a:p>
            <a:pPr algn="r"/>
            <a:r>
              <a:rPr lang="en-US" sz="1000"/>
              <a:t>Jeannette M. Wing</a:t>
            </a:r>
          </a:p>
        </p:txBody>
      </p:sp>
      <p:sp>
        <p:nvSpPr>
          <p:cNvPr id="1501189" name="Rectangle 2"/>
          <p:cNvSpPr>
            <a:spLocks noGrp="1" noChangeArrowheads="1"/>
          </p:cNvSpPr>
          <p:nvPr>
            <p:ph type="title" idx="4294967295"/>
          </p:nvPr>
        </p:nvSpPr>
        <p:spPr/>
        <p:txBody>
          <a:bodyPr/>
          <a:lstStyle/>
          <a:p>
            <a:r>
              <a:rPr lang="en-US"/>
              <a:t>Assistive Technologies for </a:t>
            </a:r>
            <a:r>
              <a:rPr lang="en-US">
                <a:solidFill>
                  <a:srgbClr val="FF0000"/>
                </a:solidFill>
              </a:rPr>
              <a:t>Everyone</a:t>
            </a:r>
          </a:p>
        </p:txBody>
      </p:sp>
      <p:pic>
        <p:nvPicPr>
          <p:cNvPr id="1501190" name="Picture 3" descr="picture of brain-computer interface"/>
          <p:cNvPicPr>
            <a:picLocks noChangeAspect="1" noChangeArrowheads="1"/>
          </p:cNvPicPr>
          <p:nvPr/>
        </p:nvPicPr>
        <p:blipFill>
          <a:blip r:embed="rId2"/>
          <a:srcRect/>
          <a:stretch>
            <a:fillRect/>
          </a:stretch>
        </p:blipFill>
        <p:spPr bwMode="auto">
          <a:xfrm>
            <a:off x="2687638" y="2730500"/>
            <a:ext cx="3124200" cy="2333625"/>
          </a:xfrm>
          <a:prstGeom prst="rect">
            <a:avLst/>
          </a:prstGeom>
          <a:noFill/>
          <a:ln w="9525">
            <a:noFill/>
            <a:miter lim="800000"/>
            <a:headEnd/>
            <a:tailEnd/>
          </a:ln>
        </p:spPr>
      </p:pic>
      <p:sp>
        <p:nvSpPr>
          <p:cNvPr id="1501191" name="Text Box 4"/>
          <p:cNvSpPr txBox="1">
            <a:spLocks noChangeArrowheads="1"/>
          </p:cNvSpPr>
          <p:nvPr/>
        </p:nvSpPr>
        <p:spPr bwMode="auto">
          <a:xfrm>
            <a:off x="3035300" y="2212975"/>
            <a:ext cx="3448050" cy="366713"/>
          </a:xfrm>
          <a:prstGeom prst="rect">
            <a:avLst/>
          </a:prstGeom>
          <a:noFill/>
          <a:ln w="9525">
            <a:noFill/>
            <a:miter lim="800000"/>
            <a:headEnd/>
            <a:tailEnd/>
          </a:ln>
        </p:spPr>
        <p:txBody>
          <a:bodyPr wrap="none">
            <a:spAutoFit/>
          </a:bodyPr>
          <a:lstStyle/>
          <a:p>
            <a:r>
              <a:rPr lang="en-US"/>
              <a:t>brain-computer interfaces of today</a:t>
            </a:r>
          </a:p>
        </p:txBody>
      </p:sp>
      <p:pic>
        <p:nvPicPr>
          <p:cNvPr id="1501192" name="Picture 2" descr="picture of Star Trek brain interface"/>
          <p:cNvPicPr>
            <a:picLocks noGrp="1" noChangeAspect="1" noChangeArrowheads="1"/>
          </p:cNvPicPr>
          <p:nvPr>
            <p:ph type="body" idx="4294967295"/>
          </p:nvPr>
        </p:nvPicPr>
        <p:blipFill>
          <a:blip r:embed="rId3"/>
          <a:srcRect t="10408"/>
          <a:stretch>
            <a:fillRect/>
          </a:stretch>
        </p:blipFill>
        <p:spPr>
          <a:xfrm>
            <a:off x="5405438" y="4117975"/>
            <a:ext cx="3738562" cy="2541588"/>
          </a:xfrm>
          <a:noFill/>
        </p:spPr>
      </p:pic>
      <p:sp>
        <p:nvSpPr>
          <p:cNvPr id="1501193" name="Text Box 6"/>
          <p:cNvSpPr txBox="1">
            <a:spLocks noChangeArrowheads="1"/>
          </p:cNvSpPr>
          <p:nvPr/>
        </p:nvSpPr>
        <p:spPr bwMode="auto">
          <a:xfrm>
            <a:off x="6343650" y="3649663"/>
            <a:ext cx="2114550" cy="366712"/>
          </a:xfrm>
          <a:prstGeom prst="rect">
            <a:avLst/>
          </a:prstGeom>
          <a:noFill/>
          <a:ln w="9525">
            <a:noFill/>
            <a:miter lim="800000"/>
            <a:headEnd/>
            <a:tailEnd/>
          </a:ln>
        </p:spPr>
        <p:txBody>
          <a:bodyPr wrap="none">
            <a:spAutoFit/>
          </a:bodyPr>
          <a:lstStyle/>
          <a:p>
            <a:r>
              <a:rPr lang="en-US"/>
              <a:t>memex of tomorrow</a:t>
            </a:r>
          </a:p>
        </p:txBody>
      </p:sp>
      <p:pic>
        <p:nvPicPr>
          <p:cNvPr id="1501194" name="Picture 7" descr="diagram of how a blind man could see&#10;&#10;_606938_blind_man_300gra"/>
          <p:cNvPicPr>
            <a:picLocks noChangeAspect="1" noChangeArrowheads="1"/>
          </p:cNvPicPr>
          <p:nvPr/>
        </p:nvPicPr>
        <p:blipFill>
          <a:blip r:embed="rId4"/>
          <a:srcRect/>
          <a:stretch>
            <a:fillRect/>
          </a:stretch>
        </p:blipFill>
        <p:spPr bwMode="auto">
          <a:xfrm>
            <a:off x="66675" y="968375"/>
            <a:ext cx="2857500" cy="1905000"/>
          </a:xfrm>
          <a:prstGeom prst="rect">
            <a:avLst/>
          </a:prstGeom>
          <a:noFill/>
          <a:ln w="9525">
            <a:noFill/>
            <a:miter lim="800000"/>
            <a:headEnd/>
            <a:tailEnd/>
          </a:ln>
        </p:spPr>
      </p:pic>
      <p:sp>
        <p:nvSpPr>
          <p:cNvPr id="1501195" name="Text Box 8"/>
          <p:cNvSpPr txBox="1">
            <a:spLocks noChangeArrowheads="1"/>
          </p:cNvSpPr>
          <p:nvPr/>
        </p:nvSpPr>
        <p:spPr bwMode="auto">
          <a:xfrm>
            <a:off x="1552575" y="2873375"/>
            <a:ext cx="1371600" cy="214313"/>
          </a:xfrm>
          <a:prstGeom prst="rect">
            <a:avLst/>
          </a:prstGeom>
          <a:noFill/>
          <a:ln w="9525">
            <a:noFill/>
            <a:miter lim="800000"/>
            <a:headEnd/>
            <a:tailEnd/>
          </a:ln>
        </p:spPr>
        <p:txBody>
          <a:bodyPr wrap="none">
            <a:spAutoFit/>
          </a:bodyPr>
          <a:lstStyle/>
          <a:p>
            <a:r>
              <a:rPr lang="en-US" sz="800">
                <a:latin typeface="Comic Sans MS" pitchFamily="66" charset="0"/>
              </a:rPr>
              <a:t>Credit: Dobelle Institute</a:t>
            </a:r>
          </a:p>
        </p:txBody>
      </p:sp>
      <p:sp>
        <p:nvSpPr>
          <p:cNvPr id="1501196" name="Text Box 9"/>
          <p:cNvSpPr txBox="1">
            <a:spLocks noChangeArrowheads="1"/>
          </p:cNvSpPr>
          <p:nvPr/>
        </p:nvSpPr>
        <p:spPr bwMode="auto">
          <a:xfrm>
            <a:off x="4044950" y="5064125"/>
            <a:ext cx="869950" cy="214313"/>
          </a:xfrm>
          <a:prstGeom prst="rect">
            <a:avLst/>
          </a:prstGeom>
          <a:noFill/>
          <a:ln w="9525">
            <a:noFill/>
            <a:miter lim="800000"/>
            <a:headEnd/>
            <a:tailEnd/>
          </a:ln>
        </p:spPr>
        <p:txBody>
          <a:bodyPr wrap="none">
            <a:spAutoFit/>
          </a:bodyPr>
          <a:lstStyle/>
          <a:p>
            <a:r>
              <a:rPr lang="en-US" sz="800">
                <a:latin typeface="Comic Sans MS" pitchFamily="66" charset="0"/>
              </a:rPr>
              <a:t>Credit: Emotiv</a:t>
            </a:r>
          </a:p>
        </p:txBody>
      </p:sp>
      <p:sp>
        <p:nvSpPr>
          <p:cNvPr id="1501197" name="Text Box 10"/>
          <p:cNvSpPr txBox="1">
            <a:spLocks noChangeArrowheads="1"/>
          </p:cNvSpPr>
          <p:nvPr/>
        </p:nvSpPr>
        <p:spPr bwMode="auto">
          <a:xfrm>
            <a:off x="7685088" y="6643688"/>
            <a:ext cx="1458912" cy="214312"/>
          </a:xfrm>
          <a:prstGeom prst="rect">
            <a:avLst/>
          </a:prstGeom>
          <a:noFill/>
          <a:ln w="9525">
            <a:noFill/>
            <a:miter lim="800000"/>
            <a:headEnd/>
            <a:tailEnd/>
          </a:ln>
        </p:spPr>
        <p:txBody>
          <a:bodyPr wrap="none">
            <a:spAutoFit/>
          </a:bodyPr>
          <a:lstStyle/>
          <a:p>
            <a:r>
              <a:rPr lang="en-US" sz="800">
                <a:latin typeface="Comic Sans MS" pitchFamily="66" charset="0"/>
              </a:rPr>
              <a:t>Credit: Paramount Pictures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66CCE382-CC8F-4CAD-9D92-D97CA9E8523A}" type="slidenum">
              <a:rPr lang="en-US"/>
              <a:pPr/>
              <a:t>28</a:t>
            </a:fld>
            <a:endParaRPr lang="en-US" sz="1400"/>
          </a:p>
        </p:txBody>
      </p:sp>
      <p:sp>
        <p:nvSpPr>
          <p:cNvPr id="10" name="Date Placeholder 4"/>
          <p:cNvSpPr>
            <a:spLocks noGrp="1"/>
          </p:cNvSpPr>
          <p:nvPr>
            <p:ph type="dt" sz="half" idx="11"/>
          </p:nvPr>
        </p:nvSpPr>
        <p:spPr/>
        <p:txBody>
          <a:bodyPr/>
          <a:lstStyle/>
          <a:p>
            <a:r>
              <a:rPr lang="en-US"/>
              <a:t>IBM Research</a:t>
            </a:r>
          </a:p>
        </p:txBody>
      </p:sp>
      <p:sp>
        <p:nvSpPr>
          <p:cNvPr id="11" name="Footer Placeholder 5"/>
          <p:cNvSpPr>
            <a:spLocks noGrp="1"/>
          </p:cNvSpPr>
          <p:nvPr>
            <p:ph type="ftr" sz="quarter" idx="12"/>
          </p:nvPr>
        </p:nvSpPr>
        <p:spPr/>
        <p:txBody>
          <a:bodyPr/>
          <a:lstStyle/>
          <a:p>
            <a:r>
              <a:rPr lang="en-US"/>
              <a:t>Jeannette M. Wing</a:t>
            </a:r>
          </a:p>
        </p:txBody>
      </p:sp>
      <p:sp>
        <p:nvSpPr>
          <p:cNvPr id="1270786" name="Rectangle 2"/>
          <p:cNvSpPr>
            <a:spLocks noChangeArrowheads="1"/>
          </p:cNvSpPr>
          <p:nvPr/>
        </p:nvSpPr>
        <p:spPr bwMode="auto">
          <a:xfrm>
            <a:off x="685800" y="322263"/>
            <a:ext cx="7772400" cy="685800"/>
          </a:xfrm>
          <a:prstGeom prst="rect">
            <a:avLst/>
          </a:prstGeom>
          <a:noFill/>
          <a:ln w="9525">
            <a:noFill/>
            <a:miter lim="800000"/>
            <a:headEnd/>
            <a:tailEnd/>
          </a:ln>
          <a:effectLst/>
        </p:spPr>
        <p:txBody>
          <a:bodyPr anchor="ctr"/>
          <a:lstStyle/>
          <a:p>
            <a:r>
              <a:rPr lang="en-US" sz="3200"/>
              <a:t>U.S Broader Research Agenda and Priorities</a:t>
            </a:r>
          </a:p>
        </p:txBody>
      </p:sp>
      <p:pic>
        <p:nvPicPr>
          <p:cNvPr id="1270787" name="Picture 3" descr="cover of Leadership Under Challenge"/>
          <p:cNvPicPr>
            <a:picLocks noChangeAspect="1" noChangeArrowheads="1"/>
          </p:cNvPicPr>
          <p:nvPr/>
        </p:nvPicPr>
        <p:blipFill>
          <a:blip r:embed="rId2"/>
          <a:srcRect/>
          <a:stretch>
            <a:fillRect/>
          </a:stretch>
        </p:blipFill>
        <p:spPr bwMode="auto">
          <a:xfrm>
            <a:off x="2563813" y="1682750"/>
            <a:ext cx="3756025" cy="4770438"/>
          </a:xfrm>
          <a:prstGeom prst="rect">
            <a:avLst/>
          </a:prstGeom>
          <a:noFill/>
          <a:ln w="9525">
            <a:noFill/>
            <a:miter lim="800000"/>
            <a:headEnd/>
            <a:tailEnd/>
          </a:ln>
          <a:effectLst/>
        </p:spPr>
      </p:pic>
      <p:sp>
        <p:nvSpPr>
          <p:cNvPr id="1270791" name="Rectangle 7"/>
          <p:cNvSpPr>
            <a:spLocks noChangeArrowheads="1"/>
          </p:cNvSpPr>
          <p:nvPr/>
        </p:nvSpPr>
        <p:spPr bwMode="auto">
          <a:xfrm>
            <a:off x="685800" y="1041400"/>
            <a:ext cx="5367338" cy="641350"/>
          </a:xfrm>
          <a:prstGeom prst="rect">
            <a:avLst/>
          </a:prstGeom>
          <a:noFill/>
          <a:ln w="9525">
            <a:noFill/>
            <a:miter lim="800000"/>
            <a:headEnd/>
            <a:tailEnd/>
          </a:ln>
          <a:effectLst/>
        </p:spPr>
        <p:txBody>
          <a:bodyPr>
            <a:spAutoFit/>
          </a:bodyPr>
          <a:lstStyle/>
          <a:p>
            <a:pPr>
              <a:spcBef>
                <a:spcPct val="20000"/>
              </a:spcBef>
            </a:pPr>
            <a:r>
              <a:rPr lang="en-US"/>
              <a:t>Dan Reed and George Scalise, editors</a:t>
            </a:r>
            <a:br>
              <a:rPr lang="en-US"/>
            </a:br>
            <a:r>
              <a:rPr lang="en-US"/>
              <a:t>August 2007</a:t>
            </a:r>
          </a:p>
        </p:txBody>
      </p:sp>
      <p:sp>
        <p:nvSpPr>
          <p:cNvPr id="1270792" name="Text Box 8"/>
          <p:cNvSpPr txBox="1">
            <a:spLocks noChangeArrowheads="1"/>
          </p:cNvSpPr>
          <p:nvPr/>
        </p:nvSpPr>
        <p:spPr bwMode="auto">
          <a:xfrm>
            <a:off x="3817938" y="6467475"/>
            <a:ext cx="2278062" cy="214313"/>
          </a:xfrm>
          <a:prstGeom prst="rect">
            <a:avLst/>
          </a:prstGeom>
          <a:solidFill>
            <a:schemeClr val="bg1"/>
          </a:solidFill>
          <a:ln w="9525">
            <a:noFill/>
            <a:miter lim="800000"/>
            <a:headEnd/>
            <a:tailEnd/>
          </a:ln>
          <a:effectLst/>
        </p:spPr>
        <p:txBody>
          <a:bodyPr wrap="none">
            <a:spAutoFit/>
          </a:bodyPr>
          <a:lstStyle/>
          <a:p>
            <a:r>
              <a:rPr lang="en-US" sz="800"/>
              <a:t>Credit: http://www.ostp.gov/pdf/nitrd_review.pdf</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66CCE382-CC8F-4CAD-9D92-D97CA9E8523A}" type="slidenum">
              <a:rPr lang="en-US"/>
              <a:pPr/>
              <a:t>29</a:t>
            </a:fld>
            <a:endParaRPr lang="en-US" sz="1400"/>
          </a:p>
        </p:txBody>
      </p:sp>
      <p:sp>
        <p:nvSpPr>
          <p:cNvPr id="10" name="Date Placeholder 4"/>
          <p:cNvSpPr>
            <a:spLocks noGrp="1"/>
          </p:cNvSpPr>
          <p:nvPr>
            <p:ph type="dt" sz="half" idx="11"/>
          </p:nvPr>
        </p:nvSpPr>
        <p:spPr/>
        <p:txBody>
          <a:bodyPr/>
          <a:lstStyle/>
          <a:p>
            <a:r>
              <a:rPr lang="en-US"/>
              <a:t>IBM Research</a:t>
            </a:r>
          </a:p>
        </p:txBody>
      </p:sp>
      <p:sp>
        <p:nvSpPr>
          <p:cNvPr id="11" name="Footer Placeholder 5"/>
          <p:cNvSpPr>
            <a:spLocks noGrp="1"/>
          </p:cNvSpPr>
          <p:nvPr>
            <p:ph type="ftr" sz="quarter" idx="12"/>
          </p:nvPr>
        </p:nvSpPr>
        <p:spPr/>
        <p:txBody>
          <a:bodyPr/>
          <a:lstStyle/>
          <a:p>
            <a:r>
              <a:rPr lang="en-US"/>
              <a:t>Jeannette M. Wing</a:t>
            </a:r>
          </a:p>
        </p:txBody>
      </p:sp>
      <p:sp>
        <p:nvSpPr>
          <p:cNvPr id="1270786" name="Rectangle 2"/>
          <p:cNvSpPr>
            <a:spLocks noChangeArrowheads="1"/>
          </p:cNvSpPr>
          <p:nvPr/>
        </p:nvSpPr>
        <p:spPr bwMode="auto">
          <a:xfrm>
            <a:off x="685800" y="322263"/>
            <a:ext cx="7772400" cy="685800"/>
          </a:xfrm>
          <a:prstGeom prst="rect">
            <a:avLst/>
          </a:prstGeom>
          <a:noFill/>
          <a:ln w="9525">
            <a:noFill/>
            <a:miter lim="800000"/>
            <a:headEnd/>
            <a:tailEnd/>
          </a:ln>
          <a:effectLst/>
        </p:spPr>
        <p:txBody>
          <a:bodyPr anchor="ctr"/>
          <a:lstStyle/>
          <a:p>
            <a:r>
              <a:rPr lang="en-US" sz="3200"/>
              <a:t>U.S Broader Research Agenda and Priorities</a:t>
            </a:r>
          </a:p>
        </p:txBody>
      </p:sp>
      <p:pic>
        <p:nvPicPr>
          <p:cNvPr id="1270787" name="Picture 3" descr="cover of Leadership Under Challenge"/>
          <p:cNvPicPr>
            <a:picLocks noChangeAspect="1" noChangeArrowheads="1"/>
          </p:cNvPicPr>
          <p:nvPr/>
        </p:nvPicPr>
        <p:blipFill>
          <a:blip r:embed="rId2"/>
          <a:srcRect/>
          <a:stretch>
            <a:fillRect/>
          </a:stretch>
        </p:blipFill>
        <p:spPr bwMode="auto">
          <a:xfrm>
            <a:off x="2563813" y="1682750"/>
            <a:ext cx="3756025" cy="4770438"/>
          </a:xfrm>
          <a:prstGeom prst="rect">
            <a:avLst/>
          </a:prstGeom>
          <a:noFill/>
          <a:ln w="9525">
            <a:noFill/>
            <a:miter lim="800000"/>
            <a:headEnd/>
            <a:tailEnd/>
          </a:ln>
          <a:effectLst/>
        </p:spPr>
      </p:pic>
      <p:grpSp>
        <p:nvGrpSpPr>
          <p:cNvPr id="2" name="Group 4"/>
          <p:cNvGrpSpPr>
            <a:grpSpLocks/>
          </p:cNvGrpSpPr>
          <p:nvPr/>
        </p:nvGrpSpPr>
        <p:grpSpPr bwMode="auto">
          <a:xfrm>
            <a:off x="860425" y="3016250"/>
            <a:ext cx="7810500" cy="1943100"/>
            <a:chOff x="542" y="1330"/>
            <a:chExt cx="4920" cy="1224"/>
          </a:xfrm>
        </p:grpSpPr>
        <p:sp>
          <p:nvSpPr>
            <p:cNvPr id="1270789" name="Rectangle 5" descr="highlighting box"/>
            <p:cNvSpPr>
              <a:spLocks noChangeArrowheads="1"/>
            </p:cNvSpPr>
            <p:nvPr/>
          </p:nvSpPr>
          <p:spPr bwMode="auto">
            <a:xfrm>
              <a:off x="542" y="1330"/>
              <a:ext cx="4532" cy="1224"/>
            </a:xfrm>
            <a:prstGeom prst="rect">
              <a:avLst/>
            </a:prstGeom>
            <a:solidFill>
              <a:srgbClr val="FFFF66"/>
            </a:solidFill>
            <a:ln w="9525">
              <a:noFill/>
              <a:miter lim="800000"/>
              <a:headEnd/>
              <a:tailEnd/>
            </a:ln>
            <a:effectLst/>
          </p:spPr>
          <p:txBody>
            <a:bodyPr wrap="none" anchor="ctr"/>
            <a:lstStyle/>
            <a:p>
              <a:endParaRPr lang="en-US"/>
            </a:p>
          </p:txBody>
        </p:sp>
        <p:sp>
          <p:nvSpPr>
            <p:cNvPr id="1270790" name="Rectangle 6"/>
            <p:cNvSpPr>
              <a:spLocks noChangeArrowheads="1"/>
            </p:cNvSpPr>
            <p:nvPr/>
          </p:nvSpPr>
          <p:spPr bwMode="auto">
            <a:xfrm>
              <a:off x="715" y="1694"/>
              <a:ext cx="4747" cy="596"/>
            </a:xfrm>
            <a:prstGeom prst="rect">
              <a:avLst/>
            </a:prstGeom>
            <a:noFill/>
            <a:ln w="9525">
              <a:noFill/>
              <a:miter lim="800000"/>
              <a:headEnd/>
              <a:tailEnd/>
            </a:ln>
            <a:effectLst/>
          </p:spPr>
          <p:txBody>
            <a:bodyPr>
              <a:spAutoFit/>
            </a:bodyPr>
            <a:lstStyle/>
            <a:p>
              <a:r>
                <a:rPr lang="en-US" sz="2800" b="1"/>
                <a:t>#1 Priority: Cyber-Physical Systems</a:t>
              </a:r>
            </a:p>
            <a:p>
              <a:pPr lvl="1"/>
              <a:r>
                <a:rPr lang="en-US" sz="2800"/>
                <a:t>           Our lives </a:t>
              </a:r>
              <a:r>
                <a:rPr lang="en-US" sz="2800">
                  <a:solidFill>
                    <a:srgbClr val="FF3300"/>
                  </a:solidFill>
                </a:rPr>
                <a:t>depend</a:t>
              </a:r>
              <a:r>
                <a:rPr lang="en-US" sz="2800"/>
                <a:t> on them.</a:t>
              </a:r>
            </a:p>
          </p:txBody>
        </p:sp>
      </p:grpSp>
      <p:sp>
        <p:nvSpPr>
          <p:cNvPr id="1270791" name="Rectangle 7"/>
          <p:cNvSpPr>
            <a:spLocks noChangeArrowheads="1"/>
          </p:cNvSpPr>
          <p:nvPr/>
        </p:nvSpPr>
        <p:spPr bwMode="auto">
          <a:xfrm>
            <a:off x="685800" y="1041400"/>
            <a:ext cx="5367338" cy="641350"/>
          </a:xfrm>
          <a:prstGeom prst="rect">
            <a:avLst/>
          </a:prstGeom>
          <a:noFill/>
          <a:ln w="9525">
            <a:noFill/>
            <a:miter lim="800000"/>
            <a:headEnd/>
            <a:tailEnd/>
          </a:ln>
          <a:effectLst/>
        </p:spPr>
        <p:txBody>
          <a:bodyPr>
            <a:spAutoFit/>
          </a:bodyPr>
          <a:lstStyle/>
          <a:p>
            <a:pPr>
              <a:spcBef>
                <a:spcPct val="20000"/>
              </a:spcBef>
            </a:pPr>
            <a:r>
              <a:rPr lang="en-US"/>
              <a:t>Dan Reed and George Scalise, editors</a:t>
            </a:r>
            <a:br>
              <a:rPr lang="en-US"/>
            </a:br>
            <a:r>
              <a:rPr lang="en-US"/>
              <a:t>August 2007</a:t>
            </a:r>
          </a:p>
        </p:txBody>
      </p:sp>
      <p:sp>
        <p:nvSpPr>
          <p:cNvPr id="1270792" name="Text Box 8"/>
          <p:cNvSpPr txBox="1">
            <a:spLocks noChangeArrowheads="1"/>
          </p:cNvSpPr>
          <p:nvPr/>
        </p:nvSpPr>
        <p:spPr bwMode="auto">
          <a:xfrm>
            <a:off x="3817938" y="6467475"/>
            <a:ext cx="2278062" cy="214313"/>
          </a:xfrm>
          <a:prstGeom prst="rect">
            <a:avLst/>
          </a:prstGeom>
          <a:solidFill>
            <a:schemeClr val="bg1"/>
          </a:solidFill>
          <a:ln w="9525">
            <a:noFill/>
            <a:miter lim="800000"/>
            <a:headEnd/>
            <a:tailEnd/>
          </a:ln>
          <a:effectLst/>
        </p:spPr>
        <p:txBody>
          <a:bodyPr wrap="none">
            <a:spAutoFit/>
          </a:bodyPr>
          <a:lstStyle/>
          <a:p>
            <a:r>
              <a:rPr lang="en-US" sz="800"/>
              <a:t>Credit: http://www.ostp.gov/pdf/nitrd_review.pdf</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9DAAB442-0816-4316-98EC-A3AE3DCFF84E}" type="slidenum">
              <a:rPr lang="en-US"/>
              <a:pPr/>
              <a:t>3</a:t>
            </a:fld>
            <a:endParaRPr lang="en-US" sz="1400"/>
          </a:p>
        </p:txBody>
      </p:sp>
      <p:sp>
        <p:nvSpPr>
          <p:cNvPr id="7" name="Date Placeholder 4"/>
          <p:cNvSpPr>
            <a:spLocks noGrp="1"/>
          </p:cNvSpPr>
          <p:nvPr>
            <p:ph type="dt" sz="half" idx="11"/>
          </p:nvPr>
        </p:nvSpPr>
        <p:spPr/>
        <p:txBody>
          <a:bodyPr/>
          <a:lstStyle/>
          <a:p>
            <a:r>
              <a:rPr lang="en-US"/>
              <a:t>IBM Research</a:t>
            </a:r>
          </a:p>
        </p:txBody>
      </p:sp>
      <p:sp>
        <p:nvSpPr>
          <p:cNvPr id="8" name="Footer Placeholder 5"/>
          <p:cNvSpPr>
            <a:spLocks noGrp="1"/>
          </p:cNvSpPr>
          <p:nvPr>
            <p:ph type="ftr" sz="quarter" idx="12"/>
          </p:nvPr>
        </p:nvSpPr>
        <p:spPr/>
        <p:txBody>
          <a:bodyPr/>
          <a:lstStyle/>
          <a:p>
            <a:r>
              <a:rPr lang="en-US"/>
              <a:t>Jeannette M. Wing</a:t>
            </a:r>
          </a:p>
        </p:txBody>
      </p:sp>
      <p:sp>
        <p:nvSpPr>
          <p:cNvPr id="1438722" name="Rectangle 2"/>
          <p:cNvSpPr>
            <a:spLocks noGrp="1" noChangeArrowheads="1"/>
          </p:cNvSpPr>
          <p:nvPr>
            <p:ph type="title"/>
          </p:nvPr>
        </p:nvSpPr>
        <p:spPr/>
        <p:txBody>
          <a:bodyPr/>
          <a:lstStyle/>
          <a:p>
            <a:endParaRPr lang="en-US"/>
          </a:p>
        </p:txBody>
      </p:sp>
      <p:sp>
        <p:nvSpPr>
          <p:cNvPr id="1438723" name="Rectangle 3"/>
          <p:cNvSpPr>
            <a:spLocks noGrp="1" noChangeArrowheads="1"/>
          </p:cNvSpPr>
          <p:nvPr>
            <p:ph type="body" idx="1"/>
          </p:nvPr>
        </p:nvSpPr>
        <p:spPr/>
        <p:txBody>
          <a:bodyPr/>
          <a:lstStyle/>
          <a:p>
            <a:endParaRPr lang="en-US"/>
          </a:p>
        </p:txBody>
      </p:sp>
      <p:pic>
        <p:nvPicPr>
          <p:cNvPr id="1438725" name="Picture 5" descr="NSF org char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438726" name="Oval 6" descr="circle highlighting Directorate for Computer &amp; Information Science &amp; Engineering"/>
          <p:cNvSpPr>
            <a:spLocks noChangeArrowheads="1"/>
          </p:cNvSpPr>
          <p:nvPr/>
        </p:nvSpPr>
        <p:spPr bwMode="auto">
          <a:xfrm>
            <a:off x="231775" y="3468688"/>
            <a:ext cx="3730625" cy="871537"/>
          </a:xfrm>
          <a:prstGeom prst="ellipse">
            <a:avLst/>
          </a:prstGeom>
          <a:noFill/>
          <a:ln w="38100">
            <a:solidFill>
              <a:srgbClr val="FF0000"/>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15018482-51B1-4C49-AD20-50085C239D9F}" type="slidenum">
              <a:rPr lang="en-US"/>
              <a:pPr/>
              <a:t>30</a:t>
            </a:fld>
            <a:endParaRPr lang="en-US" sz="1400"/>
          </a:p>
        </p:txBody>
      </p:sp>
      <p:sp>
        <p:nvSpPr>
          <p:cNvPr id="6" name="Date Placeholder 4"/>
          <p:cNvSpPr>
            <a:spLocks noGrp="1"/>
          </p:cNvSpPr>
          <p:nvPr>
            <p:ph type="dt" sz="half" idx="11"/>
          </p:nvPr>
        </p:nvSpPr>
        <p:spPr/>
        <p:txBody>
          <a:bodyPr/>
          <a:lstStyle/>
          <a:p>
            <a:r>
              <a:rPr lang="en-US"/>
              <a:t>IBM Research</a:t>
            </a:r>
          </a:p>
        </p:txBody>
      </p:sp>
      <p:sp>
        <p:nvSpPr>
          <p:cNvPr id="7" name="Footer Placeholder 5"/>
          <p:cNvSpPr>
            <a:spLocks noGrp="1"/>
          </p:cNvSpPr>
          <p:nvPr>
            <p:ph type="ftr" sz="quarter" idx="12"/>
          </p:nvPr>
        </p:nvSpPr>
        <p:spPr/>
        <p:txBody>
          <a:bodyPr/>
          <a:lstStyle/>
          <a:p>
            <a:r>
              <a:rPr lang="en-US"/>
              <a:t>Jeannette M. Wing</a:t>
            </a:r>
          </a:p>
        </p:txBody>
      </p:sp>
      <p:sp>
        <p:nvSpPr>
          <p:cNvPr id="1255426" name="Rectangle 2"/>
          <p:cNvSpPr>
            <a:spLocks noGrp="1" noChangeArrowheads="1"/>
          </p:cNvSpPr>
          <p:nvPr>
            <p:ph type="title"/>
          </p:nvPr>
        </p:nvSpPr>
        <p:spPr>
          <a:xfrm>
            <a:off x="0" y="381000"/>
            <a:ext cx="9144000" cy="685800"/>
          </a:xfrm>
        </p:spPr>
        <p:txBody>
          <a:bodyPr/>
          <a:lstStyle/>
          <a:p>
            <a:pPr algn="ctr"/>
            <a:r>
              <a:rPr lang="en-US" sz="3000"/>
              <a:t>Cyber-Physical Systems</a:t>
            </a:r>
            <a:br>
              <a:rPr lang="en-US" sz="3000"/>
            </a:br>
            <a:r>
              <a:rPr lang="en-US" sz="3000"/>
              <a:t>Sample Research Challenges</a:t>
            </a:r>
          </a:p>
        </p:txBody>
      </p:sp>
      <p:sp>
        <p:nvSpPr>
          <p:cNvPr id="1255427" name="Rectangle 3"/>
          <p:cNvSpPr>
            <a:spLocks noGrp="1" noChangeArrowheads="1"/>
          </p:cNvSpPr>
          <p:nvPr>
            <p:ph type="body" idx="1"/>
          </p:nvPr>
        </p:nvSpPr>
        <p:spPr>
          <a:xfrm>
            <a:off x="279400" y="1358900"/>
            <a:ext cx="8458200" cy="5041900"/>
          </a:xfrm>
        </p:spPr>
        <p:txBody>
          <a:bodyPr/>
          <a:lstStyle/>
          <a:p>
            <a:pPr>
              <a:buFontTx/>
              <a:buNone/>
            </a:pPr>
            <a:r>
              <a:rPr lang="en-US">
                <a:solidFill>
                  <a:srgbClr val="FF3300"/>
                </a:solidFill>
              </a:rPr>
              <a:t>Science</a:t>
            </a:r>
          </a:p>
          <a:p>
            <a:r>
              <a:rPr lang="en-US"/>
              <a:t>Co-existence of Booleans and Reals</a:t>
            </a:r>
          </a:p>
          <a:p>
            <a:pPr lvl="1"/>
            <a:r>
              <a:rPr lang="en-US"/>
              <a:t>Discrete systems in a continuous world</a:t>
            </a:r>
          </a:p>
          <a:p>
            <a:r>
              <a:rPr lang="en-US"/>
              <a:t>Reasoning about uncertainty</a:t>
            </a:r>
          </a:p>
          <a:p>
            <a:pPr lvl="1"/>
            <a:r>
              <a:rPr lang="en-US"/>
              <a:t>Human, Mother Nature, the Adversary</a:t>
            </a:r>
          </a:p>
          <a:p>
            <a:pPr>
              <a:buFontTx/>
              <a:buNone/>
            </a:pPr>
            <a:r>
              <a:rPr lang="en-US">
                <a:solidFill>
                  <a:srgbClr val="FF3300"/>
                </a:solidFill>
              </a:rPr>
              <a:t>Technology</a:t>
            </a:r>
          </a:p>
          <a:p>
            <a:pPr>
              <a:spcBef>
                <a:spcPct val="0"/>
              </a:spcBef>
            </a:pPr>
            <a:r>
              <a:rPr lang="en-US"/>
              <a:t>Intelligent and safe digital systems that interact with the physical world</a:t>
            </a:r>
          </a:p>
          <a:p>
            <a:pPr lvl="1">
              <a:spcBef>
                <a:spcPct val="0"/>
              </a:spcBef>
              <a:buFontTx/>
              <a:buChar char="•"/>
            </a:pPr>
            <a:r>
              <a:rPr lang="en-US"/>
              <a:t>Self-monitoring, real-time learning and adapting</a:t>
            </a:r>
          </a:p>
          <a:p>
            <a:pPr>
              <a:spcBef>
                <a:spcPct val="0"/>
              </a:spcBef>
              <a:buFontTx/>
              <a:buNone/>
            </a:pPr>
            <a:r>
              <a:rPr lang="en-US">
                <a:solidFill>
                  <a:srgbClr val="FF3300"/>
                </a:solidFill>
              </a:rPr>
              <a:t>Society</a:t>
            </a:r>
          </a:p>
          <a:p>
            <a:pPr>
              <a:spcBef>
                <a:spcPct val="0"/>
              </a:spcBef>
            </a:pPr>
            <a:r>
              <a:rPr lang="en-US"/>
              <a:t>Systems need to be unintrusive, friendly, dependable, predictable, …</a:t>
            </a:r>
          </a:p>
          <a:p>
            <a:endParaRPr lang="en-US"/>
          </a:p>
        </p:txBody>
      </p:sp>
      <p:pic>
        <p:nvPicPr>
          <p:cNvPr id="1255429" name="Picture 5" descr="cartoon of cloud with lightning"/>
          <p:cNvPicPr>
            <a:picLocks noChangeAspect="1" noChangeArrowheads="1"/>
          </p:cNvPicPr>
          <p:nvPr/>
        </p:nvPicPr>
        <p:blipFill>
          <a:blip r:embed="rId2"/>
          <a:srcRect/>
          <a:stretch>
            <a:fillRect/>
          </a:stretch>
        </p:blipFill>
        <p:spPr bwMode="auto">
          <a:xfrm>
            <a:off x="6469063" y="1519238"/>
            <a:ext cx="2074862" cy="2074862"/>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ctrTitle"/>
          </p:nvPr>
        </p:nvSpPr>
        <p:spPr>
          <a:xfrm>
            <a:off x="685800" y="2768600"/>
            <a:ext cx="7772400" cy="1470025"/>
          </a:xfrm>
        </p:spPr>
        <p:txBody>
          <a:bodyPr/>
          <a:lstStyle/>
          <a:p>
            <a:pPr algn="ctr"/>
            <a:r>
              <a:rPr lang="en-US" sz="4000"/>
              <a:t>Enhanced Initiatives</a:t>
            </a:r>
            <a:endParaRPr lang="en-US" sz="4000" b="1"/>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lide Number Placeholder 1"/>
          <p:cNvSpPr>
            <a:spLocks noGrp="1"/>
          </p:cNvSpPr>
          <p:nvPr>
            <p:ph type="sldNum" sz="quarter" idx="10"/>
          </p:nvPr>
        </p:nvSpPr>
        <p:spPr>
          <a:noFill/>
        </p:spPr>
        <p:txBody>
          <a:bodyPr/>
          <a:lstStyle/>
          <a:p>
            <a:fld id="{23781526-22B1-49FA-BE1A-CBF709EE6324}" type="slidenum">
              <a:rPr lang="en-US" smtClean="0"/>
              <a:pPr/>
              <a:t>32</a:t>
            </a:fld>
            <a:endParaRPr lang="en-US" sz="1400" smtClean="0"/>
          </a:p>
        </p:txBody>
      </p:sp>
      <p:sp>
        <p:nvSpPr>
          <p:cNvPr id="1031" name="Date Placeholder 2"/>
          <p:cNvSpPr>
            <a:spLocks noGrp="1"/>
          </p:cNvSpPr>
          <p:nvPr>
            <p:ph type="dt" sz="quarter" idx="11"/>
          </p:nvPr>
        </p:nvSpPr>
        <p:spPr>
          <a:noFill/>
        </p:spPr>
        <p:txBody>
          <a:bodyPr/>
          <a:lstStyle/>
          <a:p>
            <a:r>
              <a:rPr lang="en-US" smtClean="0"/>
              <a:t>IBM Research</a:t>
            </a:r>
          </a:p>
        </p:txBody>
      </p:sp>
      <p:sp>
        <p:nvSpPr>
          <p:cNvPr id="1032" name="Footer Placeholder 3"/>
          <p:cNvSpPr>
            <a:spLocks noGrp="1"/>
          </p:cNvSpPr>
          <p:nvPr>
            <p:ph type="ftr" sz="quarter" idx="12"/>
          </p:nvPr>
        </p:nvSpPr>
        <p:spPr>
          <a:noFill/>
        </p:spPr>
        <p:txBody>
          <a:bodyPr/>
          <a:lstStyle/>
          <a:p>
            <a:r>
              <a:rPr lang="en-US" smtClean="0"/>
              <a:t>Jeannette M. Wing</a:t>
            </a:r>
          </a:p>
        </p:txBody>
      </p:sp>
      <p:grpSp>
        <p:nvGrpSpPr>
          <p:cNvPr id="2" name="Group 2" descr="technical examples"/>
          <p:cNvGrpSpPr>
            <a:grpSpLocks/>
          </p:cNvGrpSpPr>
          <p:nvPr/>
        </p:nvGrpSpPr>
        <p:grpSpPr bwMode="auto">
          <a:xfrm>
            <a:off x="5791200" y="2133600"/>
            <a:ext cx="3124200" cy="2990850"/>
            <a:chOff x="3648" y="1344"/>
            <a:chExt cx="1968" cy="1884"/>
          </a:xfrm>
        </p:grpSpPr>
        <p:sp>
          <p:nvSpPr>
            <p:cNvPr id="1871" name="Text Box 3"/>
            <p:cNvSpPr txBox="1">
              <a:spLocks noChangeArrowheads="1"/>
            </p:cNvSpPr>
            <p:nvPr/>
          </p:nvSpPr>
          <p:spPr bwMode="auto">
            <a:xfrm>
              <a:off x="4269" y="2997"/>
              <a:ext cx="445" cy="231"/>
            </a:xfrm>
            <a:prstGeom prst="rect">
              <a:avLst/>
            </a:prstGeom>
            <a:noFill/>
            <a:ln w="9525">
              <a:noFill/>
              <a:miter lim="800000"/>
              <a:headEnd/>
              <a:tailEnd/>
            </a:ln>
          </p:spPr>
          <p:txBody>
            <a:bodyPr wrap="none">
              <a:spAutoFit/>
            </a:bodyPr>
            <a:lstStyle/>
            <a:p>
              <a:pPr eaLnBrk="1" hangingPunct="1"/>
              <a:r>
                <a:rPr lang="en-US">
                  <a:latin typeface="Comic Sans MS" pitchFamily="66" charset="0"/>
                </a:rPr>
                <a:t>1999</a:t>
              </a:r>
            </a:p>
          </p:txBody>
        </p:sp>
        <p:pic>
          <p:nvPicPr>
            <p:cNvPr id="1872" name="Picture 4" descr="Internet_map_1024"/>
            <p:cNvPicPr>
              <a:picLocks noChangeAspect="1" noChangeArrowheads="1"/>
            </p:cNvPicPr>
            <p:nvPr/>
          </p:nvPicPr>
          <p:blipFill>
            <a:blip r:embed="rId4"/>
            <a:srcRect/>
            <a:stretch>
              <a:fillRect/>
            </a:stretch>
          </p:blipFill>
          <p:spPr bwMode="auto">
            <a:xfrm>
              <a:off x="3648" y="1344"/>
              <a:ext cx="1968" cy="1632"/>
            </a:xfrm>
            <a:prstGeom prst="rect">
              <a:avLst/>
            </a:prstGeom>
            <a:noFill/>
            <a:ln w="9525">
              <a:noFill/>
              <a:miter lim="800000"/>
              <a:headEnd/>
              <a:tailEnd/>
            </a:ln>
          </p:spPr>
        </p:pic>
      </p:grpSp>
      <p:sp>
        <p:nvSpPr>
          <p:cNvPr id="1034" name="Rectangle 5"/>
          <p:cNvSpPr>
            <a:spLocks noChangeArrowheads="1"/>
          </p:cNvSpPr>
          <p:nvPr/>
        </p:nvSpPr>
        <p:spPr bwMode="auto">
          <a:xfrm>
            <a:off x="7848600" y="6477000"/>
            <a:ext cx="1143000" cy="228600"/>
          </a:xfrm>
          <a:prstGeom prst="rect">
            <a:avLst/>
          </a:prstGeom>
          <a:solidFill>
            <a:schemeClr val="bg1"/>
          </a:solidFill>
          <a:ln w="9525">
            <a:noFill/>
            <a:miter lim="800000"/>
            <a:headEnd/>
            <a:tailEnd/>
          </a:ln>
        </p:spPr>
        <p:txBody>
          <a:bodyPr wrap="none" anchor="ctr"/>
          <a:lstStyle/>
          <a:p>
            <a:endParaRPr lang="en-US"/>
          </a:p>
        </p:txBody>
      </p:sp>
      <p:sp>
        <p:nvSpPr>
          <p:cNvPr id="1035" name="Rectangle 6"/>
          <p:cNvSpPr>
            <a:spLocks noChangeArrowheads="1"/>
          </p:cNvSpPr>
          <p:nvPr/>
        </p:nvSpPr>
        <p:spPr bwMode="auto">
          <a:xfrm>
            <a:off x="381000" y="6477000"/>
            <a:ext cx="1828800" cy="228600"/>
          </a:xfrm>
          <a:prstGeom prst="rect">
            <a:avLst/>
          </a:prstGeom>
          <a:solidFill>
            <a:schemeClr val="bg1"/>
          </a:solidFill>
          <a:ln w="9525">
            <a:noFill/>
            <a:miter lim="800000"/>
            <a:headEnd/>
            <a:tailEnd/>
          </a:ln>
        </p:spPr>
        <p:txBody>
          <a:bodyPr wrap="none" anchor="ctr"/>
          <a:lstStyle/>
          <a:p>
            <a:endParaRPr lang="en-US"/>
          </a:p>
        </p:txBody>
      </p:sp>
      <p:sp>
        <p:nvSpPr>
          <p:cNvPr id="1036" name="Rectangle 7"/>
          <p:cNvSpPr>
            <a:spLocks noChangeArrowheads="1"/>
          </p:cNvSpPr>
          <p:nvPr/>
        </p:nvSpPr>
        <p:spPr bwMode="auto">
          <a:xfrm>
            <a:off x="0" y="0"/>
            <a:ext cx="8991600" cy="1066800"/>
          </a:xfrm>
          <a:prstGeom prst="rect">
            <a:avLst/>
          </a:prstGeom>
          <a:noFill/>
          <a:ln w="9525">
            <a:noFill/>
            <a:miter lim="800000"/>
            <a:headEnd/>
            <a:tailEnd/>
          </a:ln>
        </p:spPr>
        <p:txBody>
          <a:bodyPr anchor="ctr"/>
          <a:lstStyle/>
          <a:p>
            <a:r>
              <a:rPr lang="en-US" sz="2800"/>
              <a:t>Our </a:t>
            </a:r>
            <a:r>
              <a:rPr lang="en-US" sz="2800">
                <a:solidFill>
                  <a:srgbClr val="FF0000"/>
                </a:solidFill>
              </a:rPr>
              <a:t>Evolving</a:t>
            </a:r>
            <a:r>
              <a:rPr lang="en-US" sz="2800"/>
              <a:t> Networks are </a:t>
            </a:r>
            <a:r>
              <a:rPr lang="en-US" sz="2800">
                <a:solidFill>
                  <a:srgbClr val="FF0000"/>
                </a:solidFill>
              </a:rPr>
              <a:t>Complex</a:t>
            </a:r>
          </a:p>
        </p:txBody>
      </p:sp>
      <p:grpSp>
        <p:nvGrpSpPr>
          <p:cNvPr id="3" name="Group 8" descr="drawing of connections across the U.S."/>
          <p:cNvGrpSpPr>
            <a:grpSpLocks/>
          </p:cNvGrpSpPr>
          <p:nvPr/>
        </p:nvGrpSpPr>
        <p:grpSpPr bwMode="auto">
          <a:xfrm>
            <a:off x="2819400" y="2928938"/>
            <a:ext cx="2438400" cy="2195512"/>
            <a:chOff x="1824" y="1920"/>
            <a:chExt cx="1536" cy="1383"/>
          </a:xfrm>
        </p:grpSpPr>
        <p:pic>
          <p:nvPicPr>
            <p:cNvPr id="7" name="Picture 4" descr="arpanet4"/>
            <p:cNvPicPr>
              <a:picLocks noChangeAspect="1" noChangeArrowheads="1"/>
            </p:cNvPicPr>
            <p:nvPr/>
          </p:nvPicPr>
          <p:blipFill>
            <a:blip r:embed="rId5"/>
            <a:srcRect t="5540"/>
            <a:stretch>
              <a:fillRect/>
            </a:stretch>
          </p:blipFill>
          <p:spPr bwMode="auto">
            <a:xfrm>
              <a:off x="1824" y="1920"/>
              <a:ext cx="1536" cy="1187"/>
            </a:xfrm>
            <a:prstGeom prst="rect">
              <a:avLst/>
            </a:prstGeom>
            <a:solidFill>
              <a:schemeClr val="accent3">
                <a:lumMod val="60000"/>
                <a:lumOff val="40000"/>
              </a:schemeClr>
            </a:solidFill>
          </p:spPr>
        </p:pic>
        <p:sp>
          <p:nvSpPr>
            <p:cNvPr id="1870" name="Text Box 10"/>
            <p:cNvSpPr txBox="1">
              <a:spLocks noChangeArrowheads="1"/>
            </p:cNvSpPr>
            <p:nvPr/>
          </p:nvSpPr>
          <p:spPr bwMode="auto">
            <a:xfrm>
              <a:off x="2304" y="3072"/>
              <a:ext cx="445" cy="231"/>
            </a:xfrm>
            <a:prstGeom prst="rect">
              <a:avLst/>
            </a:prstGeom>
            <a:noFill/>
            <a:ln w="9525">
              <a:noFill/>
              <a:miter lim="800000"/>
              <a:headEnd/>
              <a:tailEnd/>
            </a:ln>
          </p:spPr>
          <p:txBody>
            <a:bodyPr wrap="none">
              <a:spAutoFit/>
            </a:bodyPr>
            <a:lstStyle/>
            <a:p>
              <a:pPr eaLnBrk="1" hangingPunct="1"/>
              <a:r>
                <a:rPr lang="en-US">
                  <a:latin typeface="Comic Sans MS" pitchFamily="66" charset="0"/>
                </a:rPr>
                <a:t>1980</a:t>
              </a:r>
            </a:p>
          </p:txBody>
        </p:sp>
      </p:grpSp>
      <p:grpSp>
        <p:nvGrpSpPr>
          <p:cNvPr id="4" name="Group 11" descr="pictures of networks over time"/>
          <p:cNvGrpSpPr>
            <a:grpSpLocks/>
          </p:cNvGrpSpPr>
          <p:nvPr/>
        </p:nvGrpSpPr>
        <p:grpSpPr bwMode="auto">
          <a:xfrm>
            <a:off x="533400" y="4953000"/>
            <a:ext cx="8153400" cy="1790700"/>
            <a:chOff x="336" y="3120"/>
            <a:chExt cx="4992" cy="1128"/>
          </a:xfrm>
        </p:grpSpPr>
        <p:pic>
          <p:nvPicPr>
            <p:cNvPr id="1846" name="Picture 30" descr="http://www.alpha-rentals.co.uk/g/cisco4.jpg"/>
            <p:cNvPicPr>
              <a:picLocks noChangeAspect="1" noChangeArrowheads="1"/>
            </p:cNvPicPr>
            <p:nvPr/>
          </p:nvPicPr>
          <p:blipFill>
            <a:blip r:embed="rId6"/>
            <a:srcRect/>
            <a:stretch>
              <a:fillRect/>
            </a:stretch>
          </p:blipFill>
          <p:spPr bwMode="auto">
            <a:xfrm>
              <a:off x="1824" y="3408"/>
              <a:ext cx="1392" cy="709"/>
            </a:xfrm>
            <a:prstGeom prst="rect">
              <a:avLst/>
            </a:prstGeom>
            <a:noFill/>
            <a:ln w="9525">
              <a:noFill/>
              <a:miter lim="800000"/>
              <a:headEnd/>
              <a:tailEnd/>
            </a:ln>
          </p:spPr>
        </p:pic>
        <p:grpSp>
          <p:nvGrpSpPr>
            <p:cNvPr id="5" name="Group 3527"/>
            <p:cNvGrpSpPr>
              <a:grpSpLocks/>
            </p:cNvGrpSpPr>
            <p:nvPr/>
          </p:nvGrpSpPr>
          <p:grpSpPr bwMode="auto">
            <a:xfrm>
              <a:off x="3552" y="3120"/>
              <a:ext cx="1776" cy="1128"/>
              <a:chOff x="5638800" y="4953000"/>
              <a:chExt cx="2582862" cy="1791029"/>
            </a:xfrm>
          </p:grpSpPr>
          <p:pic>
            <p:nvPicPr>
              <p:cNvPr id="1852" name="Picture 19" descr="Compaq Presario 1400-Wireless SMALLER"/>
              <p:cNvPicPr>
                <a:picLocks noChangeAspect="1" noChangeArrowheads="1"/>
              </p:cNvPicPr>
              <p:nvPr/>
            </p:nvPicPr>
            <p:blipFill>
              <a:blip r:embed="rId7"/>
              <a:srcRect/>
              <a:stretch>
                <a:fillRect/>
              </a:stretch>
            </p:blipFill>
            <p:spPr bwMode="auto">
              <a:xfrm>
                <a:off x="5800725" y="5159704"/>
                <a:ext cx="382436" cy="406435"/>
              </a:xfrm>
              <a:prstGeom prst="rect">
                <a:avLst/>
              </a:prstGeom>
              <a:noFill/>
              <a:ln w="9525">
                <a:noFill/>
                <a:miter lim="800000"/>
                <a:headEnd/>
                <a:tailEnd/>
              </a:ln>
            </p:spPr>
          </p:pic>
          <p:grpSp>
            <p:nvGrpSpPr>
              <p:cNvPr id="6" name="Group 20"/>
              <p:cNvGrpSpPr>
                <a:grpSpLocks/>
              </p:cNvGrpSpPr>
              <p:nvPr/>
            </p:nvGrpSpPr>
            <p:grpSpPr bwMode="auto">
              <a:xfrm>
                <a:off x="6410325" y="5029200"/>
                <a:ext cx="282576" cy="359104"/>
                <a:chOff x="2130" y="817"/>
                <a:chExt cx="319" cy="486"/>
              </a:xfrm>
            </p:grpSpPr>
            <p:pic>
              <p:nvPicPr>
                <p:cNvPr id="1867" name="Picture 21" descr="Compaq ipaq Pocket PC front"/>
                <p:cNvPicPr>
                  <a:picLocks noChangeAspect="1" noChangeArrowheads="1"/>
                </p:cNvPicPr>
                <p:nvPr/>
              </p:nvPicPr>
              <p:blipFill>
                <a:blip r:embed="rId8">
                  <a:clrChange>
                    <a:clrFrom>
                      <a:srgbClr val="000000"/>
                    </a:clrFrom>
                    <a:clrTo>
                      <a:srgbClr val="000000">
                        <a:alpha val="0"/>
                      </a:srgbClr>
                    </a:clrTo>
                  </a:clrChange>
                </a:blip>
                <a:srcRect/>
                <a:stretch>
                  <a:fillRect/>
                </a:stretch>
              </p:blipFill>
              <p:spPr bwMode="auto">
                <a:xfrm>
                  <a:off x="2130" y="817"/>
                  <a:ext cx="319" cy="486"/>
                </a:xfrm>
                <a:prstGeom prst="rect">
                  <a:avLst/>
                </a:prstGeom>
                <a:noFill/>
                <a:ln w="9525">
                  <a:noFill/>
                  <a:miter lim="800000"/>
                  <a:headEnd/>
                  <a:tailEnd/>
                </a:ln>
              </p:spPr>
            </p:pic>
            <p:pic>
              <p:nvPicPr>
                <p:cNvPr id="1868" name="Picture 22" descr="msnbc pocket"/>
                <p:cNvPicPr>
                  <a:picLocks noChangeAspect="1" noChangeArrowheads="1"/>
                </p:cNvPicPr>
                <p:nvPr/>
              </p:nvPicPr>
              <p:blipFill>
                <a:blip r:embed="rId9"/>
                <a:srcRect/>
                <a:stretch>
                  <a:fillRect/>
                </a:stretch>
              </p:blipFill>
              <p:spPr bwMode="auto">
                <a:xfrm>
                  <a:off x="2182" y="886"/>
                  <a:ext cx="213" cy="281"/>
                </a:xfrm>
                <a:prstGeom prst="rect">
                  <a:avLst/>
                </a:prstGeom>
                <a:noFill/>
                <a:ln w="9525">
                  <a:noFill/>
                  <a:miter lim="800000"/>
                  <a:headEnd/>
                  <a:tailEnd/>
                </a:ln>
              </p:spPr>
            </p:pic>
          </p:grpSp>
          <p:pic>
            <p:nvPicPr>
              <p:cNvPr id="1854" name="Picture 44" descr="http://www.terradaily.com/images/nsf-teragrid-supercomputer-spruce-bg.jpg"/>
              <p:cNvPicPr>
                <a:picLocks noChangeAspect="1" noChangeArrowheads="1"/>
              </p:cNvPicPr>
              <p:nvPr/>
            </p:nvPicPr>
            <p:blipFill>
              <a:blip r:embed="rId10"/>
              <a:srcRect/>
              <a:stretch>
                <a:fillRect/>
              </a:stretch>
            </p:blipFill>
            <p:spPr bwMode="auto">
              <a:xfrm>
                <a:off x="6219825" y="5616904"/>
                <a:ext cx="571500" cy="457200"/>
              </a:xfrm>
              <a:prstGeom prst="rect">
                <a:avLst/>
              </a:prstGeom>
              <a:noFill/>
              <a:ln w="9525">
                <a:noFill/>
                <a:miter lim="800000"/>
                <a:headEnd/>
                <a:tailEnd/>
              </a:ln>
            </p:spPr>
          </p:pic>
          <p:pic>
            <p:nvPicPr>
              <p:cNvPr id="1855" name="Picture 46" descr="http://thoughtout.biz/images/05_iPod-photo.jpg"/>
              <p:cNvPicPr>
                <a:picLocks noChangeAspect="1" noChangeArrowheads="1"/>
              </p:cNvPicPr>
              <p:nvPr/>
            </p:nvPicPr>
            <p:blipFill>
              <a:blip r:embed="rId11"/>
              <a:srcRect/>
              <a:stretch>
                <a:fillRect/>
              </a:stretch>
            </p:blipFill>
            <p:spPr bwMode="auto">
              <a:xfrm>
                <a:off x="6867525" y="5540704"/>
                <a:ext cx="228600" cy="343760"/>
              </a:xfrm>
              <a:prstGeom prst="rect">
                <a:avLst/>
              </a:prstGeom>
              <a:noFill/>
              <a:ln w="9525">
                <a:noFill/>
                <a:miter lim="800000"/>
                <a:headEnd/>
                <a:tailEnd/>
              </a:ln>
            </p:spPr>
          </p:pic>
          <p:pic>
            <p:nvPicPr>
              <p:cNvPr id="1856" name="Picture 48" descr="http://tbn0.google.com/images?q=tbn:B2h0P-LSvj8uuM:http://wemadethis.typepad.com/photos/uncategorized/iphone_home_1.jpg">
                <a:hlinkClick r:id="rId12"/>
              </p:cNvPr>
              <p:cNvPicPr>
                <a:picLocks noChangeAspect="1" noChangeArrowheads="1"/>
              </p:cNvPicPr>
              <p:nvPr/>
            </p:nvPicPr>
            <p:blipFill>
              <a:blip r:embed="rId13"/>
              <a:srcRect/>
              <a:stretch>
                <a:fillRect/>
              </a:stretch>
            </p:blipFill>
            <p:spPr bwMode="auto">
              <a:xfrm>
                <a:off x="6791325" y="5083504"/>
                <a:ext cx="304800" cy="409576"/>
              </a:xfrm>
              <a:prstGeom prst="rect">
                <a:avLst/>
              </a:prstGeom>
              <a:noFill/>
              <a:ln w="9525">
                <a:noFill/>
                <a:miter lim="800000"/>
                <a:headEnd/>
                <a:tailEnd/>
              </a:ln>
            </p:spPr>
          </p:pic>
          <p:pic>
            <p:nvPicPr>
              <p:cNvPr id="1857" name="Picture 50" descr="http://tbn0.google.com/images?q=tbn:8wM_mgIt5ZUqIM:http://techfreep.com/images/iphonefinal.jpg">
                <a:hlinkClick r:id="rId14"/>
              </p:cNvPr>
              <p:cNvPicPr>
                <a:picLocks noChangeAspect="1" noChangeArrowheads="1"/>
              </p:cNvPicPr>
              <p:nvPr/>
            </p:nvPicPr>
            <p:blipFill>
              <a:blip r:embed="rId15"/>
              <a:srcRect/>
              <a:stretch>
                <a:fillRect/>
              </a:stretch>
            </p:blipFill>
            <p:spPr bwMode="auto">
              <a:xfrm>
                <a:off x="5638800" y="5616904"/>
                <a:ext cx="390525" cy="346239"/>
              </a:xfrm>
              <a:prstGeom prst="rect">
                <a:avLst/>
              </a:prstGeom>
              <a:noFill/>
              <a:ln w="9525">
                <a:noFill/>
                <a:miter lim="800000"/>
                <a:headEnd/>
                <a:tailEnd/>
              </a:ln>
            </p:spPr>
          </p:pic>
          <p:pic>
            <p:nvPicPr>
              <p:cNvPr id="1858" name="Picture 52" descr="http://tbn0.google.com/images?q=tbn:MWq00SSXM5WTuM:http://www.pdaextreme.com/images/ret_apple_ipod_iphone-1.jpg">
                <a:hlinkClick r:id="rId16"/>
              </p:cNvPr>
              <p:cNvPicPr>
                <a:picLocks noChangeAspect="1" noChangeArrowheads="1"/>
              </p:cNvPicPr>
              <p:nvPr/>
            </p:nvPicPr>
            <p:blipFill>
              <a:blip r:embed="rId17"/>
              <a:srcRect/>
              <a:stretch>
                <a:fillRect/>
              </a:stretch>
            </p:blipFill>
            <p:spPr bwMode="auto">
              <a:xfrm>
                <a:off x="5648325" y="5997904"/>
                <a:ext cx="457200" cy="457200"/>
              </a:xfrm>
              <a:prstGeom prst="rect">
                <a:avLst/>
              </a:prstGeom>
              <a:noFill/>
              <a:ln w="9525">
                <a:noFill/>
                <a:miter lim="800000"/>
                <a:headEnd/>
                <a:tailEnd/>
              </a:ln>
            </p:spPr>
          </p:pic>
          <p:pic>
            <p:nvPicPr>
              <p:cNvPr id="1859" name="Picture 54" descr="http://tbn0.google.com/images?q=tbn:TDY6LMyMFIivHM:http://graphics.jsonline.com/graphics/tech/img/dec04/millcol.one1207_big.jpg">
                <a:hlinkClick r:id="rId18"/>
              </p:cNvPr>
              <p:cNvPicPr>
                <a:picLocks noChangeAspect="1" noChangeArrowheads="1"/>
              </p:cNvPicPr>
              <p:nvPr/>
            </p:nvPicPr>
            <p:blipFill>
              <a:blip r:embed="rId19"/>
              <a:srcRect/>
              <a:stretch>
                <a:fillRect/>
              </a:stretch>
            </p:blipFill>
            <p:spPr bwMode="auto">
              <a:xfrm>
                <a:off x="6181725" y="5159704"/>
                <a:ext cx="259080" cy="323850"/>
              </a:xfrm>
              <a:prstGeom prst="rect">
                <a:avLst/>
              </a:prstGeom>
              <a:noFill/>
              <a:ln w="9525">
                <a:noFill/>
                <a:miter lim="800000"/>
                <a:headEnd/>
                <a:tailEnd/>
              </a:ln>
            </p:spPr>
          </p:pic>
          <p:pic>
            <p:nvPicPr>
              <p:cNvPr id="1860" name="Picture 56" descr="http://www.itiv.uni-karlsruhe.de/opencms/opencms/system/galleries/pics/research_mst/Tele_Devices.gif"/>
              <p:cNvPicPr>
                <a:picLocks noChangeAspect="1" noChangeArrowheads="1"/>
              </p:cNvPicPr>
              <p:nvPr/>
            </p:nvPicPr>
            <p:blipFill>
              <a:blip r:embed="rId20"/>
              <a:srcRect/>
              <a:stretch>
                <a:fillRect/>
              </a:stretch>
            </p:blipFill>
            <p:spPr bwMode="auto">
              <a:xfrm>
                <a:off x="5954135" y="6074104"/>
                <a:ext cx="1065790" cy="669925"/>
              </a:xfrm>
              <a:prstGeom prst="rect">
                <a:avLst/>
              </a:prstGeom>
              <a:noFill/>
              <a:ln w="9525">
                <a:noFill/>
                <a:miter lim="800000"/>
                <a:headEnd/>
                <a:tailEnd/>
              </a:ln>
            </p:spPr>
          </p:pic>
          <p:pic>
            <p:nvPicPr>
              <p:cNvPr id="1861" name="Picture 58" descr="Dell Laptops and Desktops"/>
              <p:cNvPicPr>
                <a:picLocks noChangeAspect="1" noChangeArrowheads="1"/>
              </p:cNvPicPr>
              <p:nvPr/>
            </p:nvPicPr>
            <p:blipFill>
              <a:blip r:embed="rId21"/>
              <a:srcRect/>
              <a:stretch>
                <a:fillRect/>
              </a:stretch>
            </p:blipFill>
            <p:spPr bwMode="auto">
              <a:xfrm>
                <a:off x="7019925" y="5845504"/>
                <a:ext cx="762000" cy="762000"/>
              </a:xfrm>
              <a:prstGeom prst="rect">
                <a:avLst/>
              </a:prstGeom>
              <a:noFill/>
              <a:ln w="9525">
                <a:noFill/>
                <a:miter lim="800000"/>
                <a:headEnd/>
                <a:tailEnd/>
              </a:ln>
            </p:spPr>
          </p:pic>
          <p:grpSp>
            <p:nvGrpSpPr>
              <p:cNvPr id="8" name="Group 14"/>
              <p:cNvGrpSpPr>
                <a:grpSpLocks/>
              </p:cNvGrpSpPr>
              <p:nvPr/>
            </p:nvGrpSpPr>
            <p:grpSpPr bwMode="auto">
              <a:xfrm>
                <a:off x="7248525" y="5464504"/>
                <a:ext cx="304800" cy="381000"/>
                <a:chOff x="1968" y="2304"/>
                <a:chExt cx="768" cy="768"/>
              </a:xfrm>
            </p:grpSpPr>
            <p:sp>
              <p:nvSpPr>
                <p:cNvPr id="1866" name="Freeform 13"/>
                <p:cNvSpPr>
                  <a:spLocks/>
                </p:cNvSpPr>
                <p:nvPr/>
              </p:nvSpPr>
              <p:spPr bwMode="auto">
                <a:xfrm>
                  <a:off x="1992" y="2480"/>
                  <a:ext cx="740" cy="500"/>
                </a:xfrm>
                <a:custGeom>
                  <a:avLst/>
                  <a:gdLst>
                    <a:gd name="T0" fmla="*/ 58 w 740"/>
                    <a:gd name="T1" fmla="*/ 394 h 500"/>
                    <a:gd name="T2" fmla="*/ 462 w 740"/>
                    <a:gd name="T3" fmla="*/ 500 h 500"/>
                    <a:gd name="T4" fmla="*/ 582 w 740"/>
                    <a:gd name="T5" fmla="*/ 492 h 500"/>
                    <a:gd name="T6" fmla="*/ 740 w 740"/>
                    <a:gd name="T7" fmla="*/ 384 h 500"/>
                    <a:gd name="T8" fmla="*/ 738 w 740"/>
                    <a:gd name="T9" fmla="*/ 366 h 500"/>
                    <a:gd name="T10" fmla="*/ 712 w 740"/>
                    <a:gd name="T11" fmla="*/ 354 h 500"/>
                    <a:gd name="T12" fmla="*/ 700 w 740"/>
                    <a:gd name="T13" fmla="*/ 28 h 500"/>
                    <a:gd name="T14" fmla="*/ 190 w 740"/>
                    <a:gd name="T15" fmla="*/ 0 h 500"/>
                    <a:gd name="T16" fmla="*/ 0 w 740"/>
                    <a:gd name="T17" fmla="*/ 18 h 500"/>
                    <a:gd name="T18" fmla="*/ 8 w 740"/>
                    <a:gd name="T19" fmla="*/ 390 h 500"/>
                    <a:gd name="T20" fmla="*/ 58 w 740"/>
                    <a:gd name="T21" fmla="*/ 394 h 5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0"/>
                    <a:gd name="T34" fmla="*/ 0 h 500"/>
                    <a:gd name="T35" fmla="*/ 740 w 740"/>
                    <a:gd name="T36" fmla="*/ 500 h 5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0" h="500">
                      <a:moveTo>
                        <a:pt x="58" y="394"/>
                      </a:moveTo>
                      <a:lnTo>
                        <a:pt x="462" y="500"/>
                      </a:lnTo>
                      <a:lnTo>
                        <a:pt x="582" y="492"/>
                      </a:lnTo>
                      <a:lnTo>
                        <a:pt x="740" y="384"/>
                      </a:lnTo>
                      <a:lnTo>
                        <a:pt x="738" y="366"/>
                      </a:lnTo>
                      <a:lnTo>
                        <a:pt x="712" y="354"/>
                      </a:lnTo>
                      <a:lnTo>
                        <a:pt x="700" y="28"/>
                      </a:lnTo>
                      <a:lnTo>
                        <a:pt x="190" y="0"/>
                      </a:lnTo>
                      <a:lnTo>
                        <a:pt x="0" y="18"/>
                      </a:lnTo>
                      <a:lnTo>
                        <a:pt x="8" y="390"/>
                      </a:lnTo>
                      <a:lnTo>
                        <a:pt x="58" y="394"/>
                      </a:lnTo>
                      <a:close/>
                    </a:path>
                  </a:pathLst>
                </a:custGeom>
                <a:solidFill>
                  <a:schemeClr val="tx1"/>
                </a:solidFill>
                <a:ln w="9525">
                  <a:noFill/>
                  <a:round/>
                  <a:headEnd/>
                  <a:tailEnd/>
                </a:ln>
              </p:spPr>
              <p:txBody>
                <a:bodyPr/>
                <a:lstStyle/>
                <a:p>
                  <a:pPr eaLnBrk="1" hangingPunct="1"/>
                  <a:endParaRPr lang="en-US"/>
                </a:p>
              </p:txBody>
            </p:sp>
            <p:graphicFrame>
              <p:nvGraphicFramePr>
                <p:cNvPr id="1029" name="Object 11"/>
                <p:cNvGraphicFramePr>
                  <a:graphicFrameLocks noChangeAspect="1"/>
                </p:cNvGraphicFramePr>
                <p:nvPr/>
              </p:nvGraphicFramePr>
              <p:xfrm>
                <a:off x="1968" y="2304"/>
                <a:ext cx="768" cy="768"/>
              </p:xfrm>
              <a:graphic>
                <a:graphicData uri="http://schemas.openxmlformats.org/presentationml/2006/ole">
                  <p:oleObj spid="_x0000_s1480709" name="Photo Editor Photo" r:id="rId22" imgW="1219370" imgH="1219370" progId="">
                    <p:embed/>
                  </p:oleObj>
                </a:graphicData>
              </a:graphic>
            </p:graphicFrame>
          </p:grpSp>
          <p:graphicFrame>
            <p:nvGraphicFramePr>
              <p:cNvPr id="1028" name="Object 7"/>
              <p:cNvGraphicFramePr>
                <a:graphicFrameLocks noChangeAspect="1"/>
              </p:cNvGraphicFramePr>
              <p:nvPr/>
            </p:nvGraphicFramePr>
            <p:xfrm>
              <a:off x="7134225" y="5045404"/>
              <a:ext cx="495300" cy="495300"/>
            </p:xfrm>
            <a:graphic>
              <a:graphicData uri="http://schemas.openxmlformats.org/presentationml/2006/ole">
                <p:oleObj spid="_x0000_s1480708" name="Photo Editor Photo" r:id="rId23" imgW="1219370" imgH="1219370" progId="">
                  <p:embed/>
                </p:oleObj>
              </a:graphicData>
            </a:graphic>
          </p:graphicFrame>
          <p:pic>
            <p:nvPicPr>
              <p:cNvPr id="1863" name="Picture 67" descr="http://tbn0.google.com/images?q=tbn:0xlccWcfNuPflM:http://www.cns.ufl.edu/images/server-clusters.jpg">
                <a:hlinkClick r:id="rId24"/>
              </p:cNvPr>
              <p:cNvPicPr>
                <a:picLocks noChangeAspect="1" noChangeArrowheads="1"/>
              </p:cNvPicPr>
              <p:nvPr/>
            </p:nvPicPr>
            <p:blipFill>
              <a:blip r:embed="rId25"/>
              <a:srcRect/>
              <a:stretch>
                <a:fillRect/>
              </a:stretch>
            </p:blipFill>
            <p:spPr bwMode="auto">
              <a:xfrm>
                <a:off x="7629525" y="5540704"/>
                <a:ext cx="441916" cy="361951"/>
              </a:xfrm>
              <a:prstGeom prst="rect">
                <a:avLst/>
              </a:prstGeom>
              <a:noFill/>
              <a:ln w="9525">
                <a:noFill/>
                <a:miter lim="800000"/>
                <a:headEnd/>
                <a:tailEnd/>
              </a:ln>
            </p:spPr>
          </p:pic>
          <p:pic>
            <p:nvPicPr>
              <p:cNvPr id="1864" name="Picture 8" descr="wsrt"/>
              <p:cNvPicPr>
                <a:picLocks noChangeAspect="1" noChangeArrowheads="1"/>
              </p:cNvPicPr>
              <p:nvPr/>
            </p:nvPicPr>
            <p:blipFill>
              <a:blip r:embed="rId26"/>
              <a:srcRect l="34250" t="14935" r="8624" b="14592"/>
              <a:stretch>
                <a:fillRect/>
              </a:stretch>
            </p:blipFill>
            <p:spPr bwMode="auto">
              <a:xfrm>
                <a:off x="7781925" y="5997905"/>
                <a:ext cx="381000" cy="341646"/>
              </a:xfrm>
              <a:prstGeom prst="rect">
                <a:avLst/>
              </a:prstGeom>
              <a:noFill/>
              <a:ln w="9525">
                <a:noFill/>
                <a:miter lim="800000"/>
                <a:headEnd/>
                <a:tailEnd/>
              </a:ln>
            </p:spPr>
          </p:pic>
          <p:pic>
            <p:nvPicPr>
              <p:cNvPr id="1865" name="Picture 5" descr="IBM System z9 109"/>
              <p:cNvPicPr>
                <a:picLocks noChangeAspect="1" noChangeArrowheads="1"/>
              </p:cNvPicPr>
              <p:nvPr/>
            </p:nvPicPr>
            <p:blipFill>
              <a:blip r:embed="rId27">
                <a:clrChange>
                  <a:clrFrom>
                    <a:srgbClr val="FDFDFD"/>
                  </a:clrFrom>
                  <a:clrTo>
                    <a:srgbClr val="FDFDFD">
                      <a:alpha val="0"/>
                    </a:srgbClr>
                  </a:clrTo>
                </a:clrChange>
              </a:blip>
              <a:srcRect/>
              <a:stretch>
                <a:fillRect/>
              </a:stretch>
            </p:blipFill>
            <p:spPr bwMode="auto">
              <a:xfrm>
                <a:off x="7696200" y="4953000"/>
                <a:ext cx="525462" cy="605030"/>
              </a:xfrm>
              <a:prstGeom prst="rect">
                <a:avLst/>
              </a:prstGeom>
              <a:noFill/>
              <a:ln w="9525">
                <a:noFill/>
                <a:miter lim="800000"/>
                <a:headEnd/>
                <a:tailEnd/>
              </a:ln>
            </p:spPr>
          </p:pic>
        </p:grpSp>
        <p:grpSp>
          <p:nvGrpSpPr>
            <p:cNvPr id="9" name="Group 33"/>
            <p:cNvGrpSpPr>
              <a:grpSpLocks/>
            </p:cNvGrpSpPr>
            <p:nvPr/>
          </p:nvGrpSpPr>
          <p:grpSpPr bwMode="auto">
            <a:xfrm>
              <a:off x="336" y="3312"/>
              <a:ext cx="1056" cy="912"/>
              <a:chOff x="336" y="3552"/>
              <a:chExt cx="761" cy="578"/>
            </a:xfrm>
          </p:grpSpPr>
          <p:graphicFrame>
            <p:nvGraphicFramePr>
              <p:cNvPr id="1027" name="Object 3"/>
              <p:cNvGraphicFramePr>
                <a:graphicFrameLocks noChangeAspect="1"/>
              </p:cNvGraphicFramePr>
              <p:nvPr/>
            </p:nvGraphicFramePr>
            <p:xfrm>
              <a:off x="576" y="3936"/>
              <a:ext cx="174" cy="174"/>
            </p:xfrm>
            <a:graphic>
              <a:graphicData uri="http://schemas.openxmlformats.org/presentationml/2006/ole">
                <p:oleObj spid="_x0000_s1480707" name="Photo Editor Photo" r:id="rId28" imgW="1219370" imgH="1219370" progId="">
                  <p:embed/>
                </p:oleObj>
              </a:graphicData>
            </a:graphic>
          </p:graphicFrame>
          <p:pic>
            <p:nvPicPr>
              <p:cNvPr id="1849" name="Picture 12" descr="http://media.collegepublisher.com/media/paper881/stills/3bb4c9b665284-74-1.jpg"/>
              <p:cNvPicPr>
                <a:picLocks noChangeAspect="1" noChangeArrowheads="1"/>
              </p:cNvPicPr>
              <p:nvPr/>
            </p:nvPicPr>
            <p:blipFill>
              <a:blip r:embed="rId29"/>
              <a:srcRect/>
              <a:stretch>
                <a:fillRect/>
              </a:stretch>
            </p:blipFill>
            <p:spPr bwMode="auto">
              <a:xfrm>
                <a:off x="768" y="3552"/>
                <a:ext cx="329" cy="384"/>
              </a:xfrm>
              <a:prstGeom prst="rect">
                <a:avLst/>
              </a:prstGeom>
              <a:noFill/>
              <a:ln w="9525">
                <a:noFill/>
                <a:miter lim="800000"/>
                <a:headEnd/>
                <a:tailEnd/>
              </a:ln>
            </p:spPr>
          </p:pic>
          <p:pic>
            <p:nvPicPr>
              <p:cNvPr id="1850" name="Picture 16" descr="http://www.ultratec.com/images/modem_large.jpg"/>
              <p:cNvPicPr>
                <a:picLocks noChangeAspect="1" noChangeArrowheads="1"/>
              </p:cNvPicPr>
              <p:nvPr/>
            </p:nvPicPr>
            <p:blipFill>
              <a:blip r:embed="rId30"/>
              <a:srcRect/>
              <a:stretch>
                <a:fillRect/>
              </a:stretch>
            </p:blipFill>
            <p:spPr bwMode="auto">
              <a:xfrm>
                <a:off x="768" y="3984"/>
                <a:ext cx="200" cy="146"/>
              </a:xfrm>
              <a:prstGeom prst="rect">
                <a:avLst/>
              </a:prstGeom>
              <a:noFill/>
              <a:ln w="9525">
                <a:noFill/>
                <a:miter lim="800000"/>
                <a:headEnd/>
                <a:tailEnd/>
              </a:ln>
            </p:spPr>
          </p:pic>
          <p:pic>
            <p:nvPicPr>
              <p:cNvPr id="1851" name="Picture 4" descr="http://content.answers.com/main/content/wp/en-commons/thumb/f/fd/180px-Pdp-11-40.jpg"/>
              <p:cNvPicPr>
                <a:picLocks noChangeAspect="1" noChangeArrowheads="1"/>
              </p:cNvPicPr>
              <p:nvPr/>
            </p:nvPicPr>
            <p:blipFill>
              <a:blip r:embed="rId31"/>
              <a:srcRect/>
              <a:stretch>
                <a:fillRect/>
              </a:stretch>
            </p:blipFill>
            <p:spPr bwMode="auto">
              <a:xfrm>
                <a:off x="336" y="3552"/>
                <a:ext cx="288" cy="384"/>
              </a:xfrm>
              <a:prstGeom prst="rect">
                <a:avLst/>
              </a:prstGeom>
              <a:noFill/>
              <a:ln w="9525">
                <a:noFill/>
                <a:miter lim="800000"/>
                <a:headEnd/>
                <a:tailEnd/>
              </a:ln>
            </p:spPr>
          </p:pic>
        </p:grpSp>
      </p:grpSp>
      <p:sp>
        <p:nvSpPr>
          <p:cNvPr id="1039" name="Freeform 300"/>
          <p:cNvSpPr>
            <a:spLocks/>
          </p:cNvSpPr>
          <p:nvPr/>
        </p:nvSpPr>
        <p:spPr bwMode="auto">
          <a:xfrm flipH="1">
            <a:off x="7920038" y="871538"/>
            <a:ext cx="3175" cy="4762"/>
          </a:xfrm>
          <a:custGeom>
            <a:avLst/>
            <a:gdLst>
              <a:gd name="T0" fmla="*/ 350044 w 12"/>
              <a:gd name="T1" fmla="*/ 0 h 17"/>
              <a:gd name="T2" fmla="*/ 840052 w 12"/>
              <a:gd name="T3" fmla="*/ 1333920 h 17"/>
              <a:gd name="T4" fmla="*/ 700088 w 12"/>
              <a:gd name="T5" fmla="*/ 1333920 h 17"/>
              <a:gd name="T6" fmla="*/ 0 w 12"/>
              <a:gd name="T7" fmla="*/ 156866 h 17"/>
              <a:gd name="T8" fmla="*/ 350044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close/>
              </a:path>
            </a:pathLst>
          </a:custGeom>
          <a:solidFill>
            <a:srgbClr val="FF6600"/>
          </a:solidFill>
          <a:ln w="9525">
            <a:noFill/>
            <a:round/>
            <a:headEnd/>
            <a:tailEnd/>
          </a:ln>
        </p:spPr>
        <p:txBody>
          <a:bodyPr/>
          <a:lstStyle/>
          <a:p>
            <a:pPr eaLnBrk="1" hangingPunct="1"/>
            <a:endParaRPr lang="en-US"/>
          </a:p>
        </p:txBody>
      </p:sp>
      <p:sp>
        <p:nvSpPr>
          <p:cNvPr id="1040" name="Freeform 301"/>
          <p:cNvSpPr>
            <a:spLocks/>
          </p:cNvSpPr>
          <p:nvPr/>
        </p:nvSpPr>
        <p:spPr bwMode="auto">
          <a:xfrm flipH="1">
            <a:off x="7920038" y="871538"/>
            <a:ext cx="3175" cy="4762"/>
          </a:xfrm>
          <a:custGeom>
            <a:avLst/>
            <a:gdLst>
              <a:gd name="T0" fmla="*/ 350044 w 12"/>
              <a:gd name="T1" fmla="*/ 0 h 17"/>
              <a:gd name="T2" fmla="*/ 840052 w 12"/>
              <a:gd name="T3" fmla="*/ 1333920 h 17"/>
              <a:gd name="T4" fmla="*/ 700088 w 12"/>
              <a:gd name="T5" fmla="*/ 1333920 h 17"/>
              <a:gd name="T6" fmla="*/ 0 w 12"/>
              <a:gd name="T7" fmla="*/ 156866 h 17"/>
              <a:gd name="T8" fmla="*/ 350044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1041" name="Freeform 302"/>
          <p:cNvSpPr>
            <a:spLocks/>
          </p:cNvSpPr>
          <p:nvPr/>
        </p:nvSpPr>
        <p:spPr bwMode="auto">
          <a:xfrm flipH="1">
            <a:off x="7842250" y="827088"/>
            <a:ext cx="33338" cy="12700"/>
          </a:xfrm>
          <a:custGeom>
            <a:avLst/>
            <a:gdLst>
              <a:gd name="T0" fmla="*/ 7398381 w 113"/>
              <a:gd name="T1" fmla="*/ 2880179 h 56"/>
              <a:gd name="T2" fmla="*/ 0 w 113"/>
              <a:gd name="T3" fmla="*/ 102961 h 56"/>
              <a:gd name="T4" fmla="*/ 0 w 113"/>
              <a:gd name="T5" fmla="*/ 0 h 56"/>
              <a:gd name="T6" fmla="*/ 696263 w 113"/>
              <a:gd name="T7" fmla="*/ 102961 h 56"/>
              <a:gd name="T8" fmla="*/ 9835597 w 113"/>
              <a:gd name="T9" fmla="*/ 2880179 h 56"/>
              <a:gd name="T10" fmla="*/ 7398381 w 113"/>
              <a:gd name="T11" fmla="*/ 2880179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close/>
              </a:path>
            </a:pathLst>
          </a:custGeom>
          <a:solidFill>
            <a:srgbClr val="FF6600"/>
          </a:solidFill>
          <a:ln w="9525">
            <a:noFill/>
            <a:round/>
            <a:headEnd/>
            <a:tailEnd/>
          </a:ln>
        </p:spPr>
        <p:txBody>
          <a:bodyPr/>
          <a:lstStyle/>
          <a:p>
            <a:pPr eaLnBrk="1" hangingPunct="1"/>
            <a:endParaRPr lang="en-US"/>
          </a:p>
        </p:txBody>
      </p:sp>
      <p:sp>
        <p:nvSpPr>
          <p:cNvPr id="1042" name="Freeform 303"/>
          <p:cNvSpPr>
            <a:spLocks/>
          </p:cNvSpPr>
          <p:nvPr/>
        </p:nvSpPr>
        <p:spPr bwMode="auto">
          <a:xfrm flipH="1">
            <a:off x="7842250" y="827088"/>
            <a:ext cx="33338" cy="12700"/>
          </a:xfrm>
          <a:custGeom>
            <a:avLst/>
            <a:gdLst>
              <a:gd name="T0" fmla="*/ 7398381 w 113"/>
              <a:gd name="T1" fmla="*/ 2880179 h 56"/>
              <a:gd name="T2" fmla="*/ 0 w 113"/>
              <a:gd name="T3" fmla="*/ 102961 h 56"/>
              <a:gd name="T4" fmla="*/ 0 w 113"/>
              <a:gd name="T5" fmla="*/ 0 h 56"/>
              <a:gd name="T6" fmla="*/ 696263 w 113"/>
              <a:gd name="T7" fmla="*/ 102961 h 56"/>
              <a:gd name="T8" fmla="*/ 9835597 w 113"/>
              <a:gd name="T9" fmla="*/ 2880179 h 56"/>
              <a:gd name="T10" fmla="*/ 7398381 w 113"/>
              <a:gd name="T11" fmla="*/ 2880179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path>
            </a:pathLst>
          </a:custGeom>
          <a:solidFill>
            <a:srgbClr val="FF6600"/>
          </a:solidFill>
          <a:ln w="0">
            <a:solidFill>
              <a:srgbClr val="000000"/>
            </a:solidFill>
            <a:round/>
            <a:headEnd/>
            <a:tailEnd/>
          </a:ln>
        </p:spPr>
        <p:txBody>
          <a:bodyPr/>
          <a:lstStyle/>
          <a:p>
            <a:pPr eaLnBrk="1" hangingPunct="1"/>
            <a:endParaRPr lang="en-US"/>
          </a:p>
        </p:txBody>
      </p:sp>
      <p:sp>
        <p:nvSpPr>
          <p:cNvPr id="1043" name="Freeform 304"/>
          <p:cNvSpPr>
            <a:spLocks/>
          </p:cNvSpPr>
          <p:nvPr/>
        </p:nvSpPr>
        <p:spPr bwMode="auto">
          <a:xfrm flipH="1">
            <a:off x="7850188" y="827088"/>
            <a:ext cx="25400" cy="12700"/>
          </a:xfrm>
          <a:custGeom>
            <a:avLst/>
            <a:gdLst>
              <a:gd name="T0" fmla="*/ 7012609 w 92"/>
              <a:gd name="T1" fmla="*/ 2777218 h 56"/>
              <a:gd name="T2" fmla="*/ 228600 w 92"/>
              <a:gd name="T3" fmla="*/ 0 h 56"/>
              <a:gd name="T4" fmla="*/ 0 w 92"/>
              <a:gd name="T5" fmla="*/ 0 h 56"/>
              <a:gd name="T6" fmla="*/ 0 w 92"/>
              <a:gd name="T7" fmla="*/ 0 h 56"/>
              <a:gd name="T8" fmla="*/ 6555133 w 92"/>
              <a:gd name="T9" fmla="*/ 2880179 h 56"/>
              <a:gd name="T10" fmla="*/ 7012609 w 92"/>
              <a:gd name="T11" fmla="*/ 2777218 h 56"/>
              <a:gd name="T12" fmla="*/ 0 60000 65536"/>
              <a:gd name="T13" fmla="*/ 0 60000 65536"/>
              <a:gd name="T14" fmla="*/ 0 60000 65536"/>
              <a:gd name="T15" fmla="*/ 0 60000 65536"/>
              <a:gd name="T16" fmla="*/ 0 60000 65536"/>
              <a:gd name="T17" fmla="*/ 0 60000 65536"/>
              <a:gd name="T18" fmla="*/ 0 w 92"/>
              <a:gd name="T19" fmla="*/ 0 h 56"/>
              <a:gd name="T20" fmla="*/ 92 w 9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2" h="56">
                <a:moveTo>
                  <a:pt x="92" y="54"/>
                </a:moveTo>
                <a:lnTo>
                  <a:pt x="3" y="0"/>
                </a:lnTo>
                <a:lnTo>
                  <a:pt x="0" y="0"/>
                </a:lnTo>
                <a:lnTo>
                  <a:pt x="86" y="56"/>
                </a:lnTo>
                <a:lnTo>
                  <a:pt x="92" y="54"/>
                </a:lnTo>
                <a:close/>
              </a:path>
            </a:pathLst>
          </a:custGeom>
          <a:solidFill>
            <a:srgbClr val="FF6600"/>
          </a:solidFill>
          <a:ln w="9525">
            <a:noFill/>
            <a:round/>
            <a:headEnd/>
            <a:tailEnd/>
          </a:ln>
        </p:spPr>
        <p:txBody>
          <a:bodyPr/>
          <a:lstStyle/>
          <a:p>
            <a:pPr eaLnBrk="1" hangingPunct="1"/>
            <a:endParaRPr lang="en-US"/>
          </a:p>
        </p:txBody>
      </p:sp>
      <p:sp>
        <p:nvSpPr>
          <p:cNvPr id="1044" name="Freeform 305"/>
          <p:cNvSpPr>
            <a:spLocks/>
          </p:cNvSpPr>
          <p:nvPr/>
        </p:nvSpPr>
        <p:spPr bwMode="auto">
          <a:xfrm flipH="1">
            <a:off x="7850188" y="827088"/>
            <a:ext cx="25400" cy="12700"/>
          </a:xfrm>
          <a:custGeom>
            <a:avLst/>
            <a:gdLst>
              <a:gd name="T0" fmla="*/ 7012609 w 92"/>
              <a:gd name="T1" fmla="*/ 2777218 h 56"/>
              <a:gd name="T2" fmla="*/ 228600 w 92"/>
              <a:gd name="T3" fmla="*/ 0 h 56"/>
              <a:gd name="T4" fmla="*/ 0 w 92"/>
              <a:gd name="T5" fmla="*/ 0 h 56"/>
              <a:gd name="T6" fmla="*/ 6555133 w 92"/>
              <a:gd name="T7" fmla="*/ 2880179 h 56"/>
              <a:gd name="T8" fmla="*/ 7012609 w 92"/>
              <a:gd name="T9" fmla="*/ 2777218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92" y="54"/>
                </a:moveTo>
                <a:lnTo>
                  <a:pt x="3" y="0"/>
                </a:lnTo>
                <a:lnTo>
                  <a:pt x="0" y="0"/>
                </a:lnTo>
                <a:lnTo>
                  <a:pt x="86" y="56"/>
                </a:lnTo>
                <a:lnTo>
                  <a:pt x="92" y="54"/>
                </a:lnTo>
              </a:path>
            </a:pathLst>
          </a:custGeom>
          <a:solidFill>
            <a:srgbClr val="FF6600"/>
          </a:solidFill>
          <a:ln w="0">
            <a:solidFill>
              <a:srgbClr val="000000"/>
            </a:solidFill>
            <a:round/>
            <a:headEnd/>
            <a:tailEnd/>
          </a:ln>
        </p:spPr>
        <p:txBody>
          <a:bodyPr/>
          <a:lstStyle/>
          <a:p>
            <a:pPr eaLnBrk="1" hangingPunct="1"/>
            <a:endParaRPr lang="en-US"/>
          </a:p>
        </p:txBody>
      </p:sp>
      <p:sp>
        <p:nvSpPr>
          <p:cNvPr id="1045" name="Freeform 306"/>
          <p:cNvSpPr>
            <a:spLocks/>
          </p:cNvSpPr>
          <p:nvPr/>
        </p:nvSpPr>
        <p:spPr bwMode="auto">
          <a:xfrm flipH="1">
            <a:off x="7824788" y="842963"/>
            <a:ext cx="141287" cy="31750"/>
          </a:xfrm>
          <a:custGeom>
            <a:avLst/>
            <a:gdLst>
              <a:gd name="T0" fmla="*/ 40738817 w 490"/>
              <a:gd name="T1" fmla="*/ 0 h 136"/>
              <a:gd name="T2" fmla="*/ 39408701 w 490"/>
              <a:gd name="T3" fmla="*/ 381467 h 136"/>
              <a:gd name="T4" fmla="*/ 37496416 w 490"/>
              <a:gd name="T5" fmla="*/ 490491 h 136"/>
              <a:gd name="T6" fmla="*/ 35750513 w 490"/>
              <a:gd name="T7" fmla="*/ 381467 h 136"/>
              <a:gd name="T8" fmla="*/ 8314019 w 490"/>
              <a:gd name="T9" fmla="*/ 1526101 h 136"/>
              <a:gd name="T10" fmla="*/ 8147647 w 490"/>
              <a:gd name="T11" fmla="*/ 1526101 h 136"/>
              <a:gd name="T12" fmla="*/ 7316360 w 490"/>
              <a:gd name="T13" fmla="*/ 1526101 h 136"/>
              <a:gd name="T14" fmla="*/ 6651158 w 490"/>
              <a:gd name="T15" fmla="*/ 1744149 h 136"/>
              <a:gd name="T16" fmla="*/ 5986244 w 490"/>
              <a:gd name="T17" fmla="*/ 1907568 h 136"/>
              <a:gd name="T18" fmla="*/ 5321042 w 490"/>
              <a:gd name="T19" fmla="*/ 2070987 h 136"/>
              <a:gd name="T20" fmla="*/ 4905255 w 490"/>
              <a:gd name="T21" fmla="*/ 2452687 h 136"/>
              <a:gd name="T22" fmla="*/ 3907595 w 490"/>
              <a:gd name="T23" fmla="*/ 2888549 h 136"/>
              <a:gd name="T24" fmla="*/ 3159351 w 490"/>
              <a:gd name="T25" fmla="*/ 3215621 h 136"/>
              <a:gd name="T26" fmla="*/ 2161691 w 490"/>
              <a:gd name="T27" fmla="*/ 3597088 h 136"/>
              <a:gd name="T28" fmla="*/ 1330116 w 490"/>
              <a:gd name="T29" fmla="*/ 4142208 h 136"/>
              <a:gd name="T30" fmla="*/ 665202 w 490"/>
              <a:gd name="T31" fmla="*/ 4687093 h 136"/>
              <a:gd name="T32" fmla="*/ 83042 w 490"/>
              <a:gd name="T33" fmla="*/ 5177584 h 136"/>
              <a:gd name="T34" fmla="*/ 0 w 490"/>
              <a:gd name="T35" fmla="*/ 5450260 h 136"/>
              <a:gd name="T36" fmla="*/ 0 w 490"/>
              <a:gd name="T37" fmla="*/ 5722703 h 136"/>
              <a:gd name="T38" fmla="*/ 0 w 490"/>
              <a:gd name="T39" fmla="*/ 5831727 h 136"/>
              <a:gd name="T40" fmla="*/ 415787 w 490"/>
              <a:gd name="T41" fmla="*/ 6104170 h 136"/>
              <a:gd name="T42" fmla="*/ 831287 w 490"/>
              <a:gd name="T43" fmla="*/ 6376613 h 136"/>
              <a:gd name="T44" fmla="*/ 1330116 w 490"/>
              <a:gd name="T45" fmla="*/ 6540265 h 136"/>
              <a:gd name="T46" fmla="*/ 1995319 w 490"/>
              <a:gd name="T47" fmla="*/ 6649289 h 136"/>
              <a:gd name="T48" fmla="*/ 2826894 w 490"/>
              <a:gd name="T49" fmla="*/ 6812708 h 136"/>
              <a:gd name="T50" fmla="*/ 4655839 w 490"/>
              <a:gd name="T51" fmla="*/ 7085151 h 136"/>
              <a:gd name="T52" fmla="*/ 6568116 w 490"/>
              <a:gd name="T53" fmla="*/ 7357828 h 136"/>
              <a:gd name="T54" fmla="*/ 8480392 w 490"/>
              <a:gd name="T55" fmla="*/ 7412223 h 136"/>
              <a:gd name="T56" fmla="*/ 10392670 w 490"/>
              <a:gd name="T57" fmla="*/ 7412223 h 136"/>
              <a:gd name="T58" fmla="*/ 12138573 w 490"/>
              <a:gd name="T59" fmla="*/ 7412223 h 136"/>
              <a:gd name="T60" fmla="*/ 14133891 w 490"/>
              <a:gd name="T61" fmla="*/ 7248804 h 136"/>
              <a:gd name="T62" fmla="*/ 25773635 w 490"/>
              <a:gd name="T63" fmla="*/ 6376613 h 136"/>
              <a:gd name="T64" fmla="*/ 29348483 w 490"/>
              <a:gd name="T65" fmla="*/ 5831727 h 136"/>
              <a:gd name="T66" fmla="*/ 34918938 w 490"/>
              <a:gd name="T67" fmla="*/ 4578070 h 136"/>
              <a:gd name="T68" fmla="*/ 40489402 w 490"/>
              <a:gd name="T69" fmla="*/ 2180011 h 136"/>
              <a:gd name="T70" fmla="*/ 40323029 w 490"/>
              <a:gd name="T71" fmla="*/ 2070987 h 136"/>
              <a:gd name="T72" fmla="*/ 40239987 w 490"/>
              <a:gd name="T73" fmla="*/ 1907568 h 136"/>
              <a:gd name="T74" fmla="*/ 40655775 w 490"/>
              <a:gd name="T75" fmla="*/ 218048 h 136"/>
              <a:gd name="T76" fmla="*/ 4073881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close/>
              </a:path>
            </a:pathLst>
          </a:custGeom>
          <a:solidFill>
            <a:srgbClr val="FF6600"/>
          </a:solidFill>
          <a:ln w="9525">
            <a:noFill/>
            <a:round/>
            <a:headEnd/>
            <a:tailEnd/>
          </a:ln>
        </p:spPr>
        <p:txBody>
          <a:bodyPr/>
          <a:lstStyle/>
          <a:p>
            <a:pPr eaLnBrk="1" hangingPunct="1"/>
            <a:endParaRPr lang="en-US"/>
          </a:p>
        </p:txBody>
      </p:sp>
      <p:sp>
        <p:nvSpPr>
          <p:cNvPr id="1046" name="Freeform 307"/>
          <p:cNvSpPr>
            <a:spLocks/>
          </p:cNvSpPr>
          <p:nvPr/>
        </p:nvSpPr>
        <p:spPr bwMode="auto">
          <a:xfrm flipH="1">
            <a:off x="7824788" y="842963"/>
            <a:ext cx="141287" cy="31750"/>
          </a:xfrm>
          <a:custGeom>
            <a:avLst/>
            <a:gdLst>
              <a:gd name="T0" fmla="*/ 40738817 w 490"/>
              <a:gd name="T1" fmla="*/ 0 h 136"/>
              <a:gd name="T2" fmla="*/ 39408701 w 490"/>
              <a:gd name="T3" fmla="*/ 381467 h 136"/>
              <a:gd name="T4" fmla="*/ 37496416 w 490"/>
              <a:gd name="T5" fmla="*/ 490491 h 136"/>
              <a:gd name="T6" fmla="*/ 35750513 w 490"/>
              <a:gd name="T7" fmla="*/ 381467 h 136"/>
              <a:gd name="T8" fmla="*/ 8314019 w 490"/>
              <a:gd name="T9" fmla="*/ 1526101 h 136"/>
              <a:gd name="T10" fmla="*/ 8147647 w 490"/>
              <a:gd name="T11" fmla="*/ 1526101 h 136"/>
              <a:gd name="T12" fmla="*/ 7316360 w 490"/>
              <a:gd name="T13" fmla="*/ 1526101 h 136"/>
              <a:gd name="T14" fmla="*/ 6651158 w 490"/>
              <a:gd name="T15" fmla="*/ 1744149 h 136"/>
              <a:gd name="T16" fmla="*/ 5986244 w 490"/>
              <a:gd name="T17" fmla="*/ 1907568 h 136"/>
              <a:gd name="T18" fmla="*/ 5321042 w 490"/>
              <a:gd name="T19" fmla="*/ 2070987 h 136"/>
              <a:gd name="T20" fmla="*/ 4905255 w 490"/>
              <a:gd name="T21" fmla="*/ 2452687 h 136"/>
              <a:gd name="T22" fmla="*/ 3907595 w 490"/>
              <a:gd name="T23" fmla="*/ 2888549 h 136"/>
              <a:gd name="T24" fmla="*/ 3159351 w 490"/>
              <a:gd name="T25" fmla="*/ 3215621 h 136"/>
              <a:gd name="T26" fmla="*/ 2161691 w 490"/>
              <a:gd name="T27" fmla="*/ 3597088 h 136"/>
              <a:gd name="T28" fmla="*/ 1330116 w 490"/>
              <a:gd name="T29" fmla="*/ 4142208 h 136"/>
              <a:gd name="T30" fmla="*/ 665202 w 490"/>
              <a:gd name="T31" fmla="*/ 4687093 h 136"/>
              <a:gd name="T32" fmla="*/ 83042 w 490"/>
              <a:gd name="T33" fmla="*/ 5177584 h 136"/>
              <a:gd name="T34" fmla="*/ 0 w 490"/>
              <a:gd name="T35" fmla="*/ 5450260 h 136"/>
              <a:gd name="T36" fmla="*/ 0 w 490"/>
              <a:gd name="T37" fmla="*/ 5722703 h 136"/>
              <a:gd name="T38" fmla="*/ 0 w 490"/>
              <a:gd name="T39" fmla="*/ 5831727 h 136"/>
              <a:gd name="T40" fmla="*/ 415787 w 490"/>
              <a:gd name="T41" fmla="*/ 6104170 h 136"/>
              <a:gd name="T42" fmla="*/ 831287 w 490"/>
              <a:gd name="T43" fmla="*/ 6376613 h 136"/>
              <a:gd name="T44" fmla="*/ 1330116 w 490"/>
              <a:gd name="T45" fmla="*/ 6540265 h 136"/>
              <a:gd name="T46" fmla="*/ 1995319 w 490"/>
              <a:gd name="T47" fmla="*/ 6649289 h 136"/>
              <a:gd name="T48" fmla="*/ 2826894 w 490"/>
              <a:gd name="T49" fmla="*/ 6812708 h 136"/>
              <a:gd name="T50" fmla="*/ 4655839 w 490"/>
              <a:gd name="T51" fmla="*/ 7085151 h 136"/>
              <a:gd name="T52" fmla="*/ 6568116 w 490"/>
              <a:gd name="T53" fmla="*/ 7357828 h 136"/>
              <a:gd name="T54" fmla="*/ 8480392 w 490"/>
              <a:gd name="T55" fmla="*/ 7412223 h 136"/>
              <a:gd name="T56" fmla="*/ 10392670 w 490"/>
              <a:gd name="T57" fmla="*/ 7412223 h 136"/>
              <a:gd name="T58" fmla="*/ 12138573 w 490"/>
              <a:gd name="T59" fmla="*/ 7412223 h 136"/>
              <a:gd name="T60" fmla="*/ 14133891 w 490"/>
              <a:gd name="T61" fmla="*/ 7248804 h 136"/>
              <a:gd name="T62" fmla="*/ 25773635 w 490"/>
              <a:gd name="T63" fmla="*/ 6376613 h 136"/>
              <a:gd name="T64" fmla="*/ 29348483 w 490"/>
              <a:gd name="T65" fmla="*/ 5831727 h 136"/>
              <a:gd name="T66" fmla="*/ 34918938 w 490"/>
              <a:gd name="T67" fmla="*/ 4578070 h 136"/>
              <a:gd name="T68" fmla="*/ 40489402 w 490"/>
              <a:gd name="T69" fmla="*/ 2180011 h 136"/>
              <a:gd name="T70" fmla="*/ 40323029 w 490"/>
              <a:gd name="T71" fmla="*/ 2070987 h 136"/>
              <a:gd name="T72" fmla="*/ 40239987 w 490"/>
              <a:gd name="T73" fmla="*/ 1907568 h 136"/>
              <a:gd name="T74" fmla="*/ 40655775 w 490"/>
              <a:gd name="T75" fmla="*/ 218048 h 136"/>
              <a:gd name="T76" fmla="*/ 4073881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path>
            </a:pathLst>
          </a:custGeom>
          <a:solidFill>
            <a:srgbClr val="FF6600"/>
          </a:solidFill>
          <a:ln w="0">
            <a:solidFill>
              <a:srgbClr val="000000"/>
            </a:solidFill>
            <a:round/>
            <a:headEnd/>
            <a:tailEnd/>
          </a:ln>
        </p:spPr>
        <p:txBody>
          <a:bodyPr/>
          <a:lstStyle/>
          <a:p>
            <a:pPr eaLnBrk="1" hangingPunct="1"/>
            <a:endParaRPr lang="en-US"/>
          </a:p>
        </p:txBody>
      </p:sp>
      <p:sp>
        <p:nvSpPr>
          <p:cNvPr id="1047" name="Freeform 308"/>
          <p:cNvSpPr>
            <a:spLocks/>
          </p:cNvSpPr>
          <p:nvPr/>
        </p:nvSpPr>
        <p:spPr bwMode="auto">
          <a:xfrm flipH="1">
            <a:off x="7812088" y="808038"/>
            <a:ext cx="58737" cy="38100"/>
          </a:xfrm>
          <a:custGeom>
            <a:avLst/>
            <a:gdLst>
              <a:gd name="T0" fmla="*/ 12721527 w 207"/>
              <a:gd name="T1" fmla="*/ 8419404 h 164"/>
              <a:gd name="T2" fmla="*/ 13768294 w 207"/>
              <a:gd name="T3" fmla="*/ 6098787 h 164"/>
              <a:gd name="T4" fmla="*/ 13929182 w 207"/>
              <a:gd name="T5" fmla="*/ 6098787 h 164"/>
              <a:gd name="T6" fmla="*/ 16666836 w 207"/>
              <a:gd name="T7" fmla="*/ 539673 h 164"/>
              <a:gd name="T8" fmla="*/ 16425362 w 207"/>
              <a:gd name="T9" fmla="*/ 377748 h 164"/>
              <a:gd name="T10" fmla="*/ 16103302 w 207"/>
              <a:gd name="T11" fmla="*/ 161925 h 164"/>
              <a:gd name="T12" fmla="*/ 15378595 w 207"/>
              <a:gd name="T13" fmla="*/ 0 h 164"/>
              <a:gd name="T14" fmla="*/ 14975949 w 207"/>
              <a:gd name="T15" fmla="*/ 0 h 164"/>
              <a:gd name="T16" fmla="*/ 14815060 w 207"/>
              <a:gd name="T17" fmla="*/ 161925 h 164"/>
              <a:gd name="T18" fmla="*/ 14573302 w 207"/>
              <a:gd name="T19" fmla="*/ 539673 h 164"/>
              <a:gd name="T20" fmla="*/ 9822984 w 207"/>
              <a:gd name="T21" fmla="*/ 6206582 h 164"/>
              <a:gd name="T22" fmla="*/ 9500924 w 207"/>
              <a:gd name="T23" fmla="*/ 6530432 h 164"/>
              <a:gd name="T24" fmla="*/ 0 w 207"/>
              <a:gd name="T25" fmla="*/ 8851281 h 164"/>
              <a:gd name="T26" fmla="*/ 7971207 w 207"/>
              <a:gd name="T27" fmla="*/ 8581328 h 164"/>
              <a:gd name="T28" fmla="*/ 9098276 w 207"/>
              <a:gd name="T29" fmla="*/ 8689356 h 164"/>
              <a:gd name="T30" fmla="*/ 9500924 w 207"/>
              <a:gd name="T31" fmla="*/ 8689356 h 164"/>
              <a:gd name="T32" fmla="*/ 11352700 w 207"/>
              <a:gd name="T33" fmla="*/ 8527431 h 164"/>
              <a:gd name="T34" fmla="*/ 11755346 w 207"/>
              <a:gd name="T35" fmla="*/ 8419404 h 164"/>
              <a:gd name="T36" fmla="*/ 12721527 w 207"/>
              <a:gd name="T37" fmla="*/ 8419404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close/>
              </a:path>
            </a:pathLst>
          </a:custGeom>
          <a:solidFill>
            <a:srgbClr val="FF6600"/>
          </a:solidFill>
          <a:ln w="9525">
            <a:noFill/>
            <a:round/>
            <a:headEnd/>
            <a:tailEnd/>
          </a:ln>
        </p:spPr>
        <p:txBody>
          <a:bodyPr/>
          <a:lstStyle/>
          <a:p>
            <a:pPr eaLnBrk="1" hangingPunct="1"/>
            <a:endParaRPr lang="en-US"/>
          </a:p>
        </p:txBody>
      </p:sp>
      <p:sp>
        <p:nvSpPr>
          <p:cNvPr id="1048" name="Freeform 309"/>
          <p:cNvSpPr>
            <a:spLocks/>
          </p:cNvSpPr>
          <p:nvPr/>
        </p:nvSpPr>
        <p:spPr bwMode="auto">
          <a:xfrm flipH="1">
            <a:off x="7812088" y="808038"/>
            <a:ext cx="58737" cy="38100"/>
          </a:xfrm>
          <a:custGeom>
            <a:avLst/>
            <a:gdLst>
              <a:gd name="T0" fmla="*/ 12721527 w 207"/>
              <a:gd name="T1" fmla="*/ 8419404 h 164"/>
              <a:gd name="T2" fmla="*/ 13768294 w 207"/>
              <a:gd name="T3" fmla="*/ 6098787 h 164"/>
              <a:gd name="T4" fmla="*/ 13929182 w 207"/>
              <a:gd name="T5" fmla="*/ 6098787 h 164"/>
              <a:gd name="T6" fmla="*/ 16666836 w 207"/>
              <a:gd name="T7" fmla="*/ 539673 h 164"/>
              <a:gd name="T8" fmla="*/ 16425362 w 207"/>
              <a:gd name="T9" fmla="*/ 377748 h 164"/>
              <a:gd name="T10" fmla="*/ 16103302 w 207"/>
              <a:gd name="T11" fmla="*/ 161925 h 164"/>
              <a:gd name="T12" fmla="*/ 15378595 w 207"/>
              <a:gd name="T13" fmla="*/ 0 h 164"/>
              <a:gd name="T14" fmla="*/ 14975949 w 207"/>
              <a:gd name="T15" fmla="*/ 0 h 164"/>
              <a:gd name="T16" fmla="*/ 14815060 w 207"/>
              <a:gd name="T17" fmla="*/ 161925 h 164"/>
              <a:gd name="T18" fmla="*/ 14573302 w 207"/>
              <a:gd name="T19" fmla="*/ 539673 h 164"/>
              <a:gd name="T20" fmla="*/ 9822984 w 207"/>
              <a:gd name="T21" fmla="*/ 6206582 h 164"/>
              <a:gd name="T22" fmla="*/ 9500924 w 207"/>
              <a:gd name="T23" fmla="*/ 6530432 h 164"/>
              <a:gd name="T24" fmla="*/ 0 w 207"/>
              <a:gd name="T25" fmla="*/ 8851281 h 164"/>
              <a:gd name="T26" fmla="*/ 7971207 w 207"/>
              <a:gd name="T27" fmla="*/ 8581328 h 164"/>
              <a:gd name="T28" fmla="*/ 9098276 w 207"/>
              <a:gd name="T29" fmla="*/ 8689356 h 164"/>
              <a:gd name="T30" fmla="*/ 9500924 w 207"/>
              <a:gd name="T31" fmla="*/ 8689356 h 164"/>
              <a:gd name="T32" fmla="*/ 11352700 w 207"/>
              <a:gd name="T33" fmla="*/ 8527431 h 164"/>
              <a:gd name="T34" fmla="*/ 11755346 w 207"/>
              <a:gd name="T35" fmla="*/ 8419404 h 164"/>
              <a:gd name="T36" fmla="*/ 12721527 w 207"/>
              <a:gd name="T37" fmla="*/ 8419404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path>
            </a:pathLst>
          </a:custGeom>
          <a:solidFill>
            <a:srgbClr val="FF6600"/>
          </a:solidFill>
          <a:ln w="0">
            <a:solidFill>
              <a:srgbClr val="000000"/>
            </a:solidFill>
            <a:round/>
            <a:headEnd/>
            <a:tailEnd/>
          </a:ln>
        </p:spPr>
        <p:txBody>
          <a:bodyPr/>
          <a:lstStyle/>
          <a:p>
            <a:pPr eaLnBrk="1" hangingPunct="1"/>
            <a:endParaRPr lang="en-US"/>
          </a:p>
        </p:txBody>
      </p:sp>
      <p:sp>
        <p:nvSpPr>
          <p:cNvPr id="1049" name="Line 310"/>
          <p:cNvSpPr>
            <a:spLocks noChangeShapeType="1"/>
          </p:cNvSpPr>
          <p:nvPr/>
        </p:nvSpPr>
        <p:spPr bwMode="auto">
          <a:xfrm>
            <a:off x="7813675" y="809625"/>
            <a:ext cx="12700" cy="31750"/>
          </a:xfrm>
          <a:prstGeom prst="line">
            <a:avLst/>
          </a:prstGeom>
          <a:noFill/>
          <a:ln w="0">
            <a:solidFill>
              <a:srgbClr val="000000"/>
            </a:solidFill>
            <a:round/>
            <a:headEnd/>
            <a:tailEnd/>
          </a:ln>
        </p:spPr>
        <p:txBody>
          <a:bodyPr/>
          <a:lstStyle/>
          <a:p>
            <a:endParaRPr lang="en-US"/>
          </a:p>
        </p:txBody>
      </p:sp>
      <p:sp>
        <p:nvSpPr>
          <p:cNvPr id="1050" name="Freeform 311"/>
          <p:cNvSpPr>
            <a:spLocks/>
          </p:cNvSpPr>
          <p:nvPr/>
        </p:nvSpPr>
        <p:spPr bwMode="auto">
          <a:xfrm flipH="1">
            <a:off x="7934325" y="855663"/>
            <a:ext cx="12700" cy="4762"/>
          </a:xfrm>
          <a:custGeom>
            <a:avLst/>
            <a:gdLst>
              <a:gd name="T0" fmla="*/ 1005305 w 38"/>
              <a:gd name="T1" fmla="*/ 0 h 21"/>
              <a:gd name="T2" fmla="*/ 4244473 w 38"/>
              <a:gd name="T3" fmla="*/ 411346 h 21"/>
              <a:gd name="T4" fmla="*/ 3909260 w 38"/>
              <a:gd name="T5" fmla="*/ 1079840 h 21"/>
              <a:gd name="T6" fmla="*/ 0 w 38"/>
              <a:gd name="T7" fmla="*/ 565544 h 21"/>
              <a:gd name="T8" fmla="*/ 1005305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close/>
              </a:path>
            </a:pathLst>
          </a:custGeom>
          <a:solidFill>
            <a:srgbClr val="FF6600"/>
          </a:solidFill>
          <a:ln w="9525">
            <a:noFill/>
            <a:round/>
            <a:headEnd/>
            <a:tailEnd/>
          </a:ln>
        </p:spPr>
        <p:txBody>
          <a:bodyPr/>
          <a:lstStyle/>
          <a:p>
            <a:pPr eaLnBrk="1" hangingPunct="1"/>
            <a:endParaRPr lang="en-US"/>
          </a:p>
        </p:txBody>
      </p:sp>
      <p:sp>
        <p:nvSpPr>
          <p:cNvPr id="1051" name="Freeform 312"/>
          <p:cNvSpPr>
            <a:spLocks/>
          </p:cNvSpPr>
          <p:nvPr/>
        </p:nvSpPr>
        <p:spPr bwMode="auto">
          <a:xfrm flipH="1">
            <a:off x="7934325" y="855663"/>
            <a:ext cx="12700" cy="4762"/>
          </a:xfrm>
          <a:custGeom>
            <a:avLst/>
            <a:gdLst>
              <a:gd name="T0" fmla="*/ 1005305 w 38"/>
              <a:gd name="T1" fmla="*/ 0 h 21"/>
              <a:gd name="T2" fmla="*/ 4244473 w 38"/>
              <a:gd name="T3" fmla="*/ 411346 h 21"/>
              <a:gd name="T4" fmla="*/ 3909260 w 38"/>
              <a:gd name="T5" fmla="*/ 1079840 h 21"/>
              <a:gd name="T6" fmla="*/ 0 w 38"/>
              <a:gd name="T7" fmla="*/ 565544 h 21"/>
              <a:gd name="T8" fmla="*/ 1005305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path>
            </a:pathLst>
          </a:custGeom>
          <a:solidFill>
            <a:srgbClr val="FF6600"/>
          </a:solidFill>
          <a:ln w="0">
            <a:solidFill>
              <a:srgbClr val="000000"/>
            </a:solidFill>
            <a:round/>
            <a:headEnd/>
            <a:tailEnd/>
          </a:ln>
        </p:spPr>
        <p:txBody>
          <a:bodyPr/>
          <a:lstStyle/>
          <a:p>
            <a:pPr eaLnBrk="1" hangingPunct="1"/>
            <a:endParaRPr lang="en-US"/>
          </a:p>
        </p:txBody>
      </p:sp>
      <p:sp>
        <p:nvSpPr>
          <p:cNvPr id="1052" name="Freeform 313"/>
          <p:cNvSpPr>
            <a:spLocks/>
          </p:cNvSpPr>
          <p:nvPr/>
        </p:nvSpPr>
        <p:spPr bwMode="auto">
          <a:xfrm flipH="1">
            <a:off x="7943850" y="852488"/>
            <a:ext cx="7938" cy="4762"/>
          </a:xfrm>
          <a:custGeom>
            <a:avLst/>
            <a:gdLst>
              <a:gd name="T0" fmla="*/ 1786740 w 23"/>
              <a:gd name="T1" fmla="*/ 1079840 h 21"/>
              <a:gd name="T2" fmla="*/ 2739645 w 23"/>
              <a:gd name="T3" fmla="*/ 565544 h 21"/>
              <a:gd name="T4" fmla="*/ 1191045 w 23"/>
              <a:gd name="T5" fmla="*/ 0 h 21"/>
              <a:gd name="T6" fmla="*/ 0 w 23"/>
              <a:gd name="T7" fmla="*/ 308623 h 21"/>
              <a:gd name="T8" fmla="*/ 1786740 w 23"/>
              <a:gd name="T9" fmla="*/ 107984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close/>
              </a:path>
            </a:pathLst>
          </a:custGeom>
          <a:solidFill>
            <a:srgbClr val="FF6600"/>
          </a:solidFill>
          <a:ln w="9525">
            <a:noFill/>
            <a:round/>
            <a:headEnd/>
            <a:tailEnd/>
          </a:ln>
        </p:spPr>
        <p:txBody>
          <a:bodyPr/>
          <a:lstStyle/>
          <a:p>
            <a:pPr eaLnBrk="1" hangingPunct="1"/>
            <a:endParaRPr lang="en-US"/>
          </a:p>
        </p:txBody>
      </p:sp>
      <p:sp>
        <p:nvSpPr>
          <p:cNvPr id="1053" name="Freeform 314"/>
          <p:cNvSpPr>
            <a:spLocks/>
          </p:cNvSpPr>
          <p:nvPr/>
        </p:nvSpPr>
        <p:spPr bwMode="auto">
          <a:xfrm flipH="1">
            <a:off x="7943850" y="852488"/>
            <a:ext cx="7938" cy="4762"/>
          </a:xfrm>
          <a:custGeom>
            <a:avLst/>
            <a:gdLst>
              <a:gd name="T0" fmla="*/ 1786740 w 23"/>
              <a:gd name="T1" fmla="*/ 1079840 h 21"/>
              <a:gd name="T2" fmla="*/ 2739645 w 23"/>
              <a:gd name="T3" fmla="*/ 565544 h 21"/>
              <a:gd name="T4" fmla="*/ 1191045 w 23"/>
              <a:gd name="T5" fmla="*/ 0 h 21"/>
              <a:gd name="T6" fmla="*/ 0 w 23"/>
              <a:gd name="T7" fmla="*/ 308623 h 21"/>
              <a:gd name="T8" fmla="*/ 1786740 w 23"/>
              <a:gd name="T9" fmla="*/ 107984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path>
            </a:pathLst>
          </a:custGeom>
          <a:solidFill>
            <a:srgbClr val="FF6600"/>
          </a:solidFill>
          <a:ln w="0">
            <a:solidFill>
              <a:srgbClr val="000000"/>
            </a:solidFill>
            <a:round/>
            <a:headEnd/>
            <a:tailEnd/>
          </a:ln>
        </p:spPr>
        <p:txBody>
          <a:bodyPr/>
          <a:lstStyle/>
          <a:p>
            <a:pPr eaLnBrk="1" hangingPunct="1"/>
            <a:endParaRPr lang="en-US"/>
          </a:p>
        </p:txBody>
      </p:sp>
      <p:sp>
        <p:nvSpPr>
          <p:cNvPr id="1054" name="Freeform 315"/>
          <p:cNvSpPr>
            <a:spLocks/>
          </p:cNvSpPr>
          <p:nvPr/>
        </p:nvSpPr>
        <p:spPr bwMode="auto">
          <a:xfrm flipH="1">
            <a:off x="7931150" y="857250"/>
            <a:ext cx="3175" cy="3175"/>
          </a:xfrm>
          <a:custGeom>
            <a:avLst/>
            <a:gdLst>
              <a:gd name="T0" fmla="*/ 350044 w 12"/>
              <a:gd name="T1" fmla="*/ 0 h 13"/>
              <a:gd name="T2" fmla="*/ 0 w 12"/>
              <a:gd name="T3" fmla="*/ 775433 h 13"/>
              <a:gd name="T4" fmla="*/ 560123 w 12"/>
              <a:gd name="T5" fmla="*/ 775433 h 13"/>
              <a:gd name="T6" fmla="*/ 840052 w 12"/>
              <a:gd name="T7" fmla="*/ 0 h 13"/>
              <a:gd name="T8" fmla="*/ 350044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close/>
              </a:path>
            </a:pathLst>
          </a:custGeom>
          <a:solidFill>
            <a:srgbClr val="FF6600"/>
          </a:solidFill>
          <a:ln w="9525">
            <a:noFill/>
            <a:round/>
            <a:headEnd/>
            <a:tailEnd/>
          </a:ln>
        </p:spPr>
        <p:txBody>
          <a:bodyPr/>
          <a:lstStyle/>
          <a:p>
            <a:pPr eaLnBrk="1" hangingPunct="1"/>
            <a:endParaRPr lang="en-US"/>
          </a:p>
        </p:txBody>
      </p:sp>
      <p:sp>
        <p:nvSpPr>
          <p:cNvPr id="1055" name="Freeform 316"/>
          <p:cNvSpPr>
            <a:spLocks/>
          </p:cNvSpPr>
          <p:nvPr/>
        </p:nvSpPr>
        <p:spPr bwMode="auto">
          <a:xfrm flipH="1">
            <a:off x="7931150" y="857250"/>
            <a:ext cx="3175" cy="3175"/>
          </a:xfrm>
          <a:custGeom>
            <a:avLst/>
            <a:gdLst>
              <a:gd name="T0" fmla="*/ 350044 w 12"/>
              <a:gd name="T1" fmla="*/ 0 h 13"/>
              <a:gd name="T2" fmla="*/ 0 w 12"/>
              <a:gd name="T3" fmla="*/ 775433 h 13"/>
              <a:gd name="T4" fmla="*/ 560123 w 12"/>
              <a:gd name="T5" fmla="*/ 775433 h 13"/>
              <a:gd name="T6" fmla="*/ 840052 w 12"/>
              <a:gd name="T7" fmla="*/ 0 h 13"/>
              <a:gd name="T8" fmla="*/ 350044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1056" name="Freeform 317"/>
          <p:cNvSpPr>
            <a:spLocks/>
          </p:cNvSpPr>
          <p:nvPr/>
        </p:nvSpPr>
        <p:spPr bwMode="auto">
          <a:xfrm flipH="1">
            <a:off x="7926388" y="857250"/>
            <a:ext cx="4762" cy="4763"/>
          </a:xfrm>
          <a:custGeom>
            <a:avLst/>
            <a:gdLst>
              <a:gd name="T0" fmla="*/ 265779 w 16"/>
              <a:gd name="T1" fmla="*/ 0 h 14"/>
              <a:gd name="T2" fmla="*/ 0 w 16"/>
              <a:gd name="T3" fmla="*/ 1620441 h 14"/>
              <a:gd name="T4" fmla="*/ 1240203 w 16"/>
              <a:gd name="T5" fmla="*/ 1620441 h 14"/>
              <a:gd name="T6" fmla="*/ 1417290 w 16"/>
              <a:gd name="T7" fmla="*/ 0 h 14"/>
              <a:gd name="T8" fmla="*/ 265779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close/>
              </a:path>
            </a:pathLst>
          </a:custGeom>
          <a:solidFill>
            <a:srgbClr val="FF6600"/>
          </a:solidFill>
          <a:ln w="9525">
            <a:noFill/>
            <a:round/>
            <a:headEnd/>
            <a:tailEnd/>
          </a:ln>
        </p:spPr>
        <p:txBody>
          <a:bodyPr/>
          <a:lstStyle/>
          <a:p>
            <a:pPr eaLnBrk="1" hangingPunct="1"/>
            <a:endParaRPr lang="en-US"/>
          </a:p>
        </p:txBody>
      </p:sp>
      <p:sp>
        <p:nvSpPr>
          <p:cNvPr id="1057" name="Freeform 318"/>
          <p:cNvSpPr>
            <a:spLocks/>
          </p:cNvSpPr>
          <p:nvPr/>
        </p:nvSpPr>
        <p:spPr bwMode="auto">
          <a:xfrm flipH="1">
            <a:off x="7926388" y="857250"/>
            <a:ext cx="4762" cy="4763"/>
          </a:xfrm>
          <a:custGeom>
            <a:avLst/>
            <a:gdLst>
              <a:gd name="T0" fmla="*/ 265779 w 16"/>
              <a:gd name="T1" fmla="*/ 0 h 14"/>
              <a:gd name="T2" fmla="*/ 0 w 16"/>
              <a:gd name="T3" fmla="*/ 1620441 h 14"/>
              <a:gd name="T4" fmla="*/ 1240203 w 16"/>
              <a:gd name="T5" fmla="*/ 1620441 h 14"/>
              <a:gd name="T6" fmla="*/ 1417290 w 16"/>
              <a:gd name="T7" fmla="*/ 0 h 14"/>
              <a:gd name="T8" fmla="*/ 265779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path>
            </a:pathLst>
          </a:custGeom>
          <a:solidFill>
            <a:srgbClr val="FF6600"/>
          </a:solidFill>
          <a:ln w="0">
            <a:solidFill>
              <a:srgbClr val="000000"/>
            </a:solidFill>
            <a:round/>
            <a:headEnd/>
            <a:tailEnd/>
          </a:ln>
        </p:spPr>
        <p:txBody>
          <a:bodyPr/>
          <a:lstStyle/>
          <a:p>
            <a:pPr eaLnBrk="1" hangingPunct="1"/>
            <a:endParaRPr lang="en-US"/>
          </a:p>
        </p:txBody>
      </p:sp>
      <p:sp>
        <p:nvSpPr>
          <p:cNvPr id="1058" name="Freeform 319"/>
          <p:cNvSpPr>
            <a:spLocks/>
          </p:cNvSpPr>
          <p:nvPr/>
        </p:nvSpPr>
        <p:spPr bwMode="auto">
          <a:xfrm flipH="1">
            <a:off x="7915275" y="862013"/>
            <a:ext cx="7938" cy="9525"/>
          </a:xfrm>
          <a:custGeom>
            <a:avLst/>
            <a:gdLst>
              <a:gd name="T0" fmla="*/ 2250423 w 28"/>
              <a:gd name="T1" fmla="*/ 0 h 36"/>
              <a:gd name="T2" fmla="*/ 2250423 w 28"/>
              <a:gd name="T3" fmla="*/ 560123 h 36"/>
              <a:gd name="T4" fmla="*/ 2009448 w 28"/>
              <a:gd name="T5" fmla="*/ 1190096 h 36"/>
              <a:gd name="T6" fmla="*/ 1687959 w 28"/>
              <a:gd name="T7" fmla="*/ 1890183 h 36"/>
              <a:gd name="T8" fmla="*/ 1446701 w 28"/>
              <a:gd name="T9" fmla="*/ 2310077 h 36"/>
              <a:gd name="T10" fmla="*/ 1205442 w 28"/>
              <a:gd name="T11" fmla="*/ 2520156 h 36"/>
              <a:gd name="T12" fmla="*/ 0 w 28"/>
              <a:gd name="T13" fmla="*/ 2520156 h 36"/>
              <a:gd name="T14" fmla="*/ 0 w 28"/>
              <a:gd name="T15" fmla="*/ 2450042 h 36"/>
              <a:gd name="T16" fmla="*/ 562747 w 28"/>
              <a:gd name="T17" fmla="*/ 1750219 h 36"/>
              <a:gd name="T18" fmla="*/ 803723 w 28"/>
              <a:gd name="T19" fmla="*/ 910167 h 36"/>
              <a:gd name="T20" fmla="*/ 964467 w 28"/>
              <a:gd name="T21" fmla="*/ 139965 h 36"/>
              <a:gd name="T22" fmla="*/ 2250423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close/>
              </a:path>
            </a:pathLst>
          </a:custGeom>
          <a:solidFill>
            <a:srgbClr val="FF6600"/>
          </a:solidFill>
          <a:ln w="9525">
            <a:noFill/>
            <a:round/>
            <a:headEnd/>
            <a:tailEnd/>
          </a:ln>
        </p:spPr>
        <p:txBody>
          <a:bodyPr/>
          <a:lstStyle/>
          <a:p>
            <a:pPr eaLnBrk="1" hangingPunct="1"/>
            <a:endParaRPr lang="en-US"/>
          </a:p>
        </p:txBody>
      </p:sp>
      <p:sp>
        <p:nvSpPr>
          <p:cNvPr id="1059" name="Freeform 320"/>
          <p:cNvSpPr>
            <a:spLocks/>
          </p:cNvSpPr>
          <p:nvPr/>
        </p:nvSpPr>
        <p:spPr bwMode="auto">
          <a:xfrm flipH="1">
            <a:off x="7915275" y="862013"/>
            <a:ext cx="7938" cy="9525"/>
          </a:xfrm>
          <a:custGeom>
            <a:avLst/>
            <a:gdLst>
              <a:gd name="T0" fmla="*/ 2250423 w 28"/>
              <a:gd name="T1" fmla="*/ 0 h 36"/>
              <a:gd name="T2" fmla="*/ 2250423 w 28"/>
              <a:gd name="T3" fmla="*/ 560123 h 36"/>
              <a:gd name="T4" fmla="*/ 2009448 w 28"/>
              <a:gd name="T5" fmla="*/ 1190096 h 36"/>
              <a:gd name="T6" fmla="*/ 1687959 w 28"/>
              <a:gd name="T7" fmla="*/ 1890183 h 36"/>
              <a:gd name="T8" fmla="*/ 1446701 w 28"/>
              <a:gd name="T9" fmla="*/ 2310077 h 36"/>
              <a:gd name="T10" fmla="*/ 1205442 w 28"/>
              <a:gd name="T11" fmla="*/ 2520156 h 36"/>
              <a:gd name="T12" fmla="*/ 0 w 28"/>
              <a:gd name="T13" fmla="*/ 2520156 h 36"/>
              <a:gd name="T14" fmla="*/ 0 w 28"/>
              <a:gd name="T15" fmla="*/ 2450042 h 36"/>
              <a:gd name="T16" fmla="*/ 562747 w 28"/>
              <a:gd name="T17" fmla="*/ 1750219 h 36"/>
              <a:gd name="T18" fmla="*/ 803723 w 28"/>
              <a:gd name="T19" fmla="*/ 910167 h 36"/>
              <a:gd name="T20" fmla="*/ 964467 w 28"/>
              <a:gd name="T21" fmla="*/ 139965 h 36"/>
              <a:gd name="T22" fmla="*/ 2250423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path>
            </a:pathLst>
          </a:custGeom>
          <a:solidFill>
            <a:srgbClr val="FF6600"/>
          </a:solidFill>
          <a:ln w="0">
            <a:solidFill>
              <a:srgbClr val="000000"/>
            </a:solidFill>
            <a:round/>
            <a:headEnd/>
            <a:tailEnd/>
          </a:ln>
        </p:spPr>
        <p:txBody>
          <a:bodyPr/>
          <a:lstStyle/>
          <a:p>
            <a:pPr eaLnBrk="1" hangingPunct="1"/>
            <a:endParaRPr lang="en-US"/>
          </a:p>
        </p:txBody>
      </p:sp>
      <p:sp>
        <p:nvSpPr>
          <p:cNvPr id="1060" name="Freeform 321"/>
          <p:cNvSpPr>
            <a:spLocks/>
          </p:cNvSpPr>
          <p:nvPr/>
        </p:nvSpPr>
        <p:spPr bwMode="auto">
          <a:xfrm flipH="1">
            <a:off x="7845425" y="849313"/>
            <a:ext cx="34925" cy="7937"/>
          </a:xfrm>
          <a:custGeom>
            <a:avLst/>
            <a:gdLst>
              <a:gd name="T0" fmla="*/ 6719914 w 122"/>
              <a:gd name="T1" fmla="*/ 1574899 h 40"/>
              <a:gd name="T2" fmla="*/ 7047694 w 122"/>
              <a:gd name="T3" fmla="*/ 1574899 h 40"/>
              <a:gd name="T4" fmla="*/ 7703253 w 122"/>
              <a:gd name="T5" fmla="*/ 1574899 h 40"/>
              <a:gd name="T6" fmla="*/ 8276939 w 122"/>
              <a:gd name="T7" fmla="*/ 1417350 h 40"/>
              <a:gd name="T8" fmla="*/ 8768751 w 122"/>
              <a:gd name="T9" fmla="*/ 1220512 h 40"/>
              <a:gd name="T10" fmla="*/ 9342437 w 122"/>
              <a:gd name="T11" fmla="*/ 1023675 h 40"/>
              <a:gd name="T12" fmla="*/ 9752093 w 122"/>
              <a:gd name="T13" fmla="*/ 787549 h 40"/>
              <a:gd name="T14" fmla="*/ 9997999 w 122"/>
              <a:gd name="T15" fmla="*/ 472450 h 40"/>
              <a:gd name="T16" fmla="*/ 9997999 w 122"/>
              <a:gd name="T17" fmla="*/ 275612 h 40"/>
              <a:gd name="T18" fmla="*/ 9833966 w 122"/>
              <a:gd name="T19" fmla="*/ 157549 h 40"/>
              <a:gd name="T20" fmla="*/ 9424313 w 122"/>
              <a:gd name="T21" fmla="*/ 157549 h 40"/>
              <a:gd name="T22" fmla="*/ 8113192 w 122"/>
              <a:gd name="T23" fmla="*/ 0 h 40"/>
              <a:gd name="T24" fmla="*/ 6883947 w 122"/>
              <a:gd name="T25" fmla="*/ 0 h 40"/>
              <a:gd name="T26" fmla="*/ 5408796 w 122"/>
              <a:gd name="T27" fmla="*/ 0 h 40"/>
              <a:gd name="T28" fmla="*/ 4179549 w 122"/>
              <a:gd name="T29" fmla="*/ 78775 h 40"/>
              <a:gd name="T30" fmla="*/ 4097676 w 122"/>
              <a:gd name="T31" fmla="*/ 78775 h 40"/>
              <a:gd name="T32" fmla="*/ 0 w 122"/>
              <a:gd name="T33" fmla="*/ 275612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0"/>
              <a:gd name="T53" fmla="*/ 122 w 12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0">
                <a:moveTo>
                  <a:pt x="82" y="40"/>
                </a:moveTo>
                <a:lnTo>
                  <a:pt x="86" y="40"/>
                </a:lnTo>
                <a:lnTo>
                  <a:pt x="94" y="40"/>
                </a:lnTo>
                <a:lnTo>
                  <a:pt x="101" y="36"/>
                </a:lnTo>
                <a:lnTo>
                  <a:pt x="107" y="31"/>
                </a:lnTo>
                <a:lnTo>
                  <a:pt x="114" y="26"/>
                </a:lnTo>
                <a:lnTo>
                  <a:pt x="119" y="20"/>
                </a:lnTo>
                <a:lnTo>
                  <a:pt x="122" y="12"/>
                </a:lnTo>
                <a:lnTo>
                  <a:pt x="122" y="7"/>
                </a:lnTo>
                <a:lnTo>
                  <a:pt x="120" y="4"/>
                </a:lnTo>
                <a:lnTo>
                  <a:pt x="115" y="4"/>
                </a:lnTo>
                <a:lnTo>
                  <a:pt x="99" y="0"/>
                </a:lnTo>
                <a:lnTo>
                  <a:pt x="84" y="0"/>
                </a:lnTo>
                <a:lnTo>
                  <a:pt x="66" y="0"/>
                </a:lnTo>
                <a:lnTo>
                  <a:pt x="51" y="2"/>
                </a:lnTo>
                <a:lnTo>
                  <a:pt x="50" y="2"/>
                </a:lnTo>
                <a:lnTo>
                  <a:pt x="0" y="7"/>
                </a:lnTo>
              </a:path>
            </a:pathLst>
          </a:custGeom>
          <a:solidFill>
            <a:srgbClr val="FF6600"/>
          </a:solidFill>
          <a:ln w="0">
            <a:solidFill>
              <a:srgbClr val="000000"/>
            </a:solidFill>
            <a:round/>
            <a:headEnd/>
            <a:tailEnd/>
          </a:ln>
        </p:spPr>
        <p:txBody>
          <a:bodyPr/>
          <a:lstStyle/>
          <a:p>
            <a:pPr eaLnBrk="1" hangingPunct="1"/>
            <a:endParaRPr lang="en-US"/>
          </a:p>
        </p:txBody>
      </p:sp>
      <p:sp>
        <p:nvSpPr>
          <p:cNvPr id="1061" name="Freeform 322"/>
          <p:cNvSpPr>
            <a:spLocks/>
          </p:cNvSpPr>
          <p:nvPr/>
        </p:nvSpPr>
        <p:spPr bwMode="auto">
          <a:xfrm flipH="1">
            <a:off x="7866063" y="849313"/>
            <a:ext cx="28575" cy="19050"/>
          </a:xfrm>
          <a:custGeom>
            <a:avLst/>
            <a:gdLst>
              <a:gd name="T0" fmla="*/ 1385471 w 103"/>
              <a:gd name="T1" fmla="*/ 95907 h 87"/>
              <a:gd name="T2" fmla="*/ 7927482 w 103"/>
              <a:gd name="T3" fmla="*/ 1822012 h 87"/>
              <a:gd name="T4" fmla="*/ 7542690 w 103"/>
              <a:gd name="T5" fmla="*/ 2589048 h 87"/>
              <a:gd name="T6" fmla="*/ 4156137 w 103"/>
              <a:gd name="T7" fmla="*/ 4171293 h 87"/>
              <a:gd name="T8" fmla="*/ 3848192 w 103"/>
              <a:gd name="T9" fmla="*/ 3931526 h 87"/>
              <a:gd name="T10" fmla="*/ 3232582 w 103"/>
              <a:gd name="T11" fmla="*/ 3547898 h 87"/>
              <a:gd name="T12" fmla="*/ 2462999 w 103"/>
              <a:gd name="T13" fmla="*/ 3212443 h 87"/>
              <a:gd name="T14" fmla="*/ 1616291 w 103"/>
              <a:gd name="T15" fmla="*/ 2972676 h 87"/>
              <a:gd name="T16" fmla="*/ 846708 w 103"/>
              <a:gd name="T17" fmla="*/ 2828815 h 87"/>
              <a:gd name="T18" fmla="*/ 0 w 103"/>
              <a:gd name="T19" fmla="*/ 2684955 h 87"/>
              <a:gd name="T20" fmla="*/ 76847 w 103"/>
              <a:gd name="T21" fmla="*/ 2684955 h 87"/>
              <a:gd name="T22" fmla="*/ 615611 w 103"/>
              <a:gd name="T23" fmla="*/ 2253374 h 87"/>
              <a:gd name="T24" fmla="*/ 1000680 w 103"/>
              <a:gd name="T25" fmla="*/ 1869966 h 87"/>
              <a:gd name="T26" fmla="*/ 1231499 w 103"/>
              <a:gd name="T27" fmla="*/ 1390431 h 87"/>
              <a:gd name="T28" fmla="*/ 1385471 w 103"/>
              <a:gd name="T29" fmla="*/ 958850 h 87"/>
              <a:gd name="T30" fmla="*/ 1385471 w 103"/>
              <a:gd name="T31" fmla="*/ 479535 h 87"/>
              <a:gd name="T32" fmla="*/ 1231499 w 103"/>
              <a:gd name="T33" fmla="*/ 0 h 87"/>
              <a:gd name="T34" fmla="*/ 1385471 w 103"/>
              <a:gd name="T35" fmla="*/ 9590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close/>
              </a:path>
            </a:pathLst>
          </a:custGeom>
          <a:solidFill>
            <a:srgbClr val="FF6600"/>
          </a:solidFill>
          <a:ln w="9525">
            <a:noFill/>
            <a:round/>
            <a:headEnd/>
            <a:tailEnd/>
          </a:ln>
        </p:spPr>
        <p:txBody>
          <a:bodyPr/>
          <a:lstStyle/>
          <a:p>
            <a:pPr eaLnBrk="1" hangingPunct="1"/>
            <a:endParaRPr lang="en-US"/>
          </a:p>
        </p:txBody>
      </p:sp>
      <p:sp>
        <p:nvSpPr>
          <p:cNvPr id="1062" name="Freeform 323"/>
          <p:cNvSpPr>
            <a:spLocks/>
          </p:cNvSpPr>
          <p:nvPr/>
        </p:nvSpPr>
        <p:spPr bwMode="auto">
          <a:xfrm flipH="1">
            <a:off x="7866063" y="849313"/>
            <a:ext cx="28575" cy="19050"/>
          </a:xfrm>
          <a:custGeom>
            <a:avLst/>
            <a:gdLst>
              <a:gd name="T0" fmla="*/ 1385471 w 103"/>
              <a:gd name="T1" fmla="*/ 95907 h 87"/>
              <a:gd name="T2" fmla="*/ 7927482 w 103"/>
              <a:gd name="T3" fmla="*/ 1822012 h 87"/>
              <a:gd name="T4" fmla="*/ 7542690 w 103"/>
              <a:gd name="T5" fmla="*/ 2589048 h 87"/>
              <a:gd name="T6" fmla="*/ 4156137 w 103"/>
              <a:gd name="T7" fmla="*/ 4171293 h 87"/>
              <a:gd name="T8" fmla="*/ 3848192 w 103"/>
              <a:gd name="T9" fmla="*/ 3931526 h 87"/>
              <a:gd name="T10" fmla="*/ 3232582 w 103"/>
              <a:gd name="T11" fmla="*/ 3547898 h 87"/>
              <a:gd name="T12" fmla="*/ 2462999 w 103"/>
              <a:gd name="T13" fmla="*/ 3212443 h 87"/>
              <a:gd name="T14" fmla="*/ 1616291 w 103"/>
              <a:gd name="T15" fmla="*/ 2972676 h 87"/>
              <a:gd name="T16" fmla="*/ 846708 w 103"/>
              <a:gd name="T17" fmla="*/ 2828815 h 87"/>
              <a:gd name="T18" fmla="*/ 0 w 103"/>
              <a:gd name="T19" fmla="*/ 2684955 h 87"/>
              <a:gd name="T20" fmla="*/ 76847 w 103"/>
              <a:gd name="T21" fmla="*/ 2684955 h 87"/>
              <a:gd name="T22" fmla="*/ 615611 w 103"/>
              <a:gd name="T23" fmla="*/ 2253374 h 87"/>
              <a:gd name="T24" fmla="*/ 1000680 w 103"/>
              <a:gd name="T25" fmla="*/ 1869966 h 87"/>
              <a:gd name="T26" fmla="*/ 1231499 w 103"/>
              <a:gd name="T27" fmla="*/ 1390431 h 87"/>
              <a:gd name="T28" fmla="*/ 1385471 w 103"/>
              <a:gd name="T29" fmla="*/ 958850 h 87"/>
              <a:gd name="T30" fmla="*/ 1385471 w 103"/>
              <a:gd name="T31" fmla="*/ 479535 h 87"/>
              <a:gd name="T32" fmla="*/ 1231499 w 103"/>
              <a:gd name="T33" fmla="*/ 0 h 87"/>
              <a:gd name="T34" fmla="*/ 1385471 w 103"/>
              <a:gd name="T35" fmla="*/ 9590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path>
            </a:pathLst>
          </a:custGeom>
          <a:solidFill>
            <a:srgbClr val="FF6600"/>
          </a:solidFill>
          <a:ln w="0">
            <a:solidFill>
              <a:srgbClr val="B5B5B5"/>
            </a:solidFill>
            <a:round/>
            <a:headEnd/>
            <a:tailEnd/>
          </a:ln>
        </p:spPr>
        <p:txBody>
          <a:bodyPr/>
          <a:lstStyle/>
          <a:p>
            <a:pPr eaLnBrk="1" hangingPunct="1"/>
            <a:endParaRPr lang="en-US"/>
          </a:p>
        </p:txBody>
      </p:sp>
      <p:sp>
        <p:nvSpPr>
          <p:cNvPr id="1063" name="Freeform 324"/>
          <p:cNvSpPr>
            <a:spLocks/>
          </p:cNvSpPr>
          <p:nvPr/>
        </p:nvSpPr>
        <p:spPr bwMode="auto">
          <a:xfrm flipH="1">
            <a:off x="7826375" y="846138"/>
            <a:ext cx="11113" cy="7937"/>
          </a:xfrm>
          <a:custGeom>
            <a:avLst/>
            <a:gdLst>
              <a:gd name="T0" fmla="*/ 0 w 35"/>
              <a:gd name="T1" fmla="*/ 0 h 31"/>
              <a:gd name="T2" fmla="*/ 0 w 35"/>
              <a:gd name="T3" fmla="*/ 1245597 h 31"/>
              <a:gd name="T4" fmla="*/ 1209729 w 35"/>
              <a:gd name="T5" fmla="*/ 2032128 h 31"/>
              <a:gd name="T6" fmla="*/ 3528536 w 35"/>
              <a:gd name="T7" fmla="*/ 1376686 h 31"/>
              <a:gd name="T8" fmla="*/ 3225945 w 35"/>
              <a:gd name="T9" fmla="*/ 1180053 h 31"/>
              <a:gd name="T10" fmla="*/ 3225945 w 35"/>
              <a:gd name="T11" fmla="*/ 524354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close/>
              </a:path>
            </a:pathLst>
          </a:custGeom>
          <a:solidFill>
            <a:srgbClr val="FF6600"/>
          </a:solidFill>
          <a:ln w="9525">
            <a:noFill/>
            <a:round/>
            <a:headEnd/>
            <a:tailEnd/>
          </a:ln>
        </p:spPr>
        <p:txBody>
          <a:bodyPr/>
          <a:lstStyle/>
          <a:p>
            <a:pPr eaLnBrk="1" hangingPunct="1"/>
            <a:endParaRPr lang="en-US"/>
          </a:p>
        </p:txBody>
      </p:sp>
      <p:sp>
        <p:nvSpPr>
          <p:cNvPr id="1064" name="Freeform 325"/>
          <p:cNvSpPr>
            <a:spLocks/>
          </p:cNvSpPr>
          <p:nvPr/>
        </p:nvSpPr>
        <p:spPr bwMode="auto">
          <a:xfrm flipH="1">
            <a:off x="7826375" y="846138"/>
            <a:ext cx="11113" cy="7937"/>
          </a:xfrm>
          <a:custGeom>
            <a:avLst/>
            <a:gdLst>
              <a:gd name="T0" fmla="*/ 0 w 35"/>
              <a:gd name="T1" fmla="*/ 0 h 31"/>
              <a:gd name="T2" fmla="*/ 0 w 35"/>
              <a:gd name="T3" fmla="*/ 1245597 h 31"/>
              <a:gd name="T4" fmla="*/ 1209729 w 35"/>
              <a:gd name="T5" fmla="*/ 2032128 h 31"/>
              <a:gd name="T6" fmla="*/ 3528536 w 35"/>
              <a:gd name="T7" fmla="*/ 1376686 h 31"/>
              <a:gd name="T8" fmla="*/ 3225945 w 35"/>
              <a:gd name="T9" fmla="*/ 1180053 h 31"/>
              <a:gd name="T10" fmla="*/ 3225945 w 35"/>
              <a:gd name="T11" fmla="*/ 524354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path>
            </a:pathLst>
          </a:custGeom>
          <a:solidFill>
            <a:srgbClr val="FF6600"/>
          </a:solidFill>
          <a:ln w="0">
            <a:solidFill>
              <a:srgbClr val="B5B5B5"/>
            </a:solidFill>
            <a:round/>
            <a:headEnd/>
            <a:tailEnd/>
          </a:ln>
        </p:spPr>
        <p:txBody>
          <a:bodyPr/>
          <a:lstStyle/>
          <a:p>
            <a:pPr eaLnBrk="1" hangingPunct="1"/>
            <a:endParaRPr lang="en-US"/>
          </a:p>
        </p:txBody>
      </p:sp>
      <p:sp>
        <p:nvSpPr>
          <p:cNvPr id="1065" name="Freeform 326"/>
          <p:cNvSpPr>
            <a:spLocks/>
          </p:cNvSpPr>
          <p:nvPr/>
        </p:nvSpPr>
        <p:spPr bwMode="auto">
          <a:xfrm flipH="1">
            <a:off x="7786688" y="844550"/>
            <a:ext cx="50800" cy="11113"/>
          </a:xfrm>
          <a:custGeom>
            <a:avLst/>
            <a:gdLst>
              <a:gd name="T0" fmla="*/ 170501 w 174"/>
              <a:gd name="T1" fmla="*/ 411408 h 49"/>
              <a:gd name="T2" fmla="*/ 0 w 174"/>
              <a:gd name="T3" fmla="*/ 154221 h 49"/>
              <a:gd name="T4" fmla="*/ 1875221 w 174"/>
              <a:gd name="T5" fmla="*/ 0 h 49"/>
              <a:gd name="T6" fmla="*/ 3068437 w 174"/>
              <a:gd name="T7" fmla="*/ 257187 h 49"/>
              <a:gd name="T8" fmla="*/ 14831264 w 174"/>
              <a:gd name="T9" fmla="*/ 2366162 h 49"/>
              <a:gd name="T10" fmla="*/ 13638048 w 174"/>
              <a:gd name="T11" fmla="*/ 2520383 h 49"/>
              <a:gd name="T12" fmla="*/ 170501 w 174"/>
              <a:gd name="T13" fmla="*/ 411408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close/>
              </a:path>
            </a:pathLst>
          </a:custGeom>
          <a:solidFill>
            <a:srgbClr val="FF6600"/>
          </a:solidFill>
          <a:ln w="9525">
            <a:noFill/>
            <a:round/>
            <a:headEnd/>
            <a:tailEnd/>
          </a:ln>
        </p:spPr>
        <p:txBody>
          <a:bodyPr/>
          <a:lstStyle/>
          <a:p>
            <a:pPr eaLnBrk="1" hangingPunct="1"/>
            <a:endParaRPr lang="en-US"/>
          </a:p>
        </p:txBody>
      </p:sp>
      <p:sp>
        <p:nvSpPr>
          <p:cNvPr id="1066" name="Freeform 327"/>
          <p:cNvSpPr>
            <a:spLocks/>
          </p:cNvSpPr>
          <p:nvPr/>
        </p:nvSpPr>
        <p:spPr bwMode="auto">
          <a:xfrm flipH="1">
            <a:off x="7786688" y="844550"/>
            <a:ext cx="50800" cy="11113"/>
          </a:xfrm>
          <a:custGeom>
            <a:avLst/>
            <a:gdLst>
              <a:gd name="T0" fmla="*/ 170501 w 174"/>
              <a:gd name="T1" fmla="*/ 411408 h 49"/>
              <a:gd name="T2" fmla="*/ 0 w 174"/>
              <a:gd name="T3" fmla="*/ 154221 h 49"/>
              <a:gd name="T4" fmla="*/ 1875221 w 174"/>
              <a:gd name="T5" fmla="*/ 0 h 49"/>
              <a:gd name="T6" fmla="*/ 3068437 w 174"/>
              <a:gd name="T7" fmla="*/ 257187 h 49"/>
              <a:gd name="T8" fmla="*/ 14831264 w 174"/>
              <a:gd name="T9" fmla="*/ 2366162 h 49"/>
              <a:gd name="T10" fmla="*/ 13638048 w 174"/>
              <a:gd name="T11" fmla="*/ 2520383 h 49"/>
              <a:gd name="T12" fmla="*/ 170501 w 174"/>
              <a:gd name="T13" fmla="*/ 411408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path>
            </a:pathLst>
          </a:custGeom>
          <a:solidFill>
            <a:srgbClr val="FF6600"/>
          </a:solidFill>
          <a:ln w="0">
            <a:solidFill>
              <a:srgbClr val="000000"/>
            </a:solidFill>
            <a:round/>
            <a:headEnd/>
            <a:tailEnd/>
          </a:ln>
        </p:spPr>
        <p:txBody>
          <a:bodyPr/>
          <a:lstStyle/>
          <a:p>
            <a:pPr eaLnBrk="1" hangingPunct="1"/>
            <a:endParaRPr lang="en-US"/>
          </a:p>
        </p:txBody>
      </p:sp>
      <p:sp>
        <p:nvSpPr>
          <p:cNvPr id="1067" name="Freeform 328"/>
          <p:cNvSpPr>
            <a:spLocks/>
          </p:cNvSpPr>
          <p:nvPr/>
        </p:nvSpPr>
        <p:spPr bwMode="auto">
          <a:xfrm flipH="1">
            <a:off x="7786688" y="844550"/>
            <a:ext cx="50800" cy="11113"/>
          </a:xfrm>
          <a:custGeom>
            <a:avLst/>
            <a:gdLst>
              <a:gd name="T0" fmla="*/ 421205 w 175"/>
              <a:gd name="T1" fmla="*/ 0 h 48"/>
              <a:gd name="T2" fmla="*/ 84183 w 175"/>
              <a:gd name="T3" fmla="*/ 0 h 48"/>
              <a:gd name="T4" fmla="*/ 0 w 175"/>
              <a:gd name="T5" fmla="*/ 107194 h 48"/>
              <a:gd name="T6" fmla="*/ 84183 w 175"/>
              <a:gd name="T7" fmla="*/ 268101 h 48"/>
              <a:gd name="T8" fmla="*/ 421205 w 175"/>
              <a:gd name="T9" fmla="*/ 268101 h 48"/>
              <a:gd name="T10" fmla="*/ 13566793 w 175"/>
              <a:gd name="T11" fmla="*/ 2572891 h 48"/>
              <a:gd name="T12" fmla="*/ 14746514 w 175"/>
              <a:gd name="T13" fmla="*/ 2465697 h 48"/>
              <a:gd name="T14" fmla="*/ 14746514 w 175"/>
              <a:gd name="T15" fmla="*/ 2304790 h 48"/>
              <a:gd name="T16" fmla="*/ 13650976 w 175"/>
              <a:gd name="T17" fmla="*/ 2411984 h 48"/>
              <a:gd name="T18" fmla="*/ 13398137 w 175"/>
              <a:gd name="T19" fmla="*/ 2411984 h 48"/>
              <a:gd name="T20" fmla="*/ 421205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close/>
              </a:path>
            </a:pathLst>
          </a:custGeom>
          <a:solidFill>
            <a:srgbClr val="FF6600"/>
          </a:solidFill>
          <a:ln w="9525">
            <a:noFill/>
            <a:round/>
            <a:headEnd/>
            <a:tailEnd/>
          </a:ln>
        </p:spPr>
        <p:txBody>
          <a:bodyPr/>
          <a:lstStyle/>
          <a:p>
            <a:pPr eaLnBrk="1" hangingPunct="1"/>
            <a:endParaRPr lang="en-US"/>
          </a:p>
        </p:txBody>
      </p:sp>
      <p:sp>
        <p:nvSpPr>
          <p:cNvPr id="1068" name="Freeform 329"/>
          <p:cNvSpPr>
            <a:spLocks/>
          </p:cNvSpPr>
          <p:nvPr/>
        </p:nvSpPr>
        <p:spPr bwMode="auto">
          <a:xfrm flipH="1">
            <a:off x="7786688" y="844550"/>
            <a:ext cx="50800" cy="11113"/>
          </a:xfrm>
          <a:custGeom>
            <a:avLst/>
            <a:gdLst>
              <a:gd name="T0" fmla="*/ 421205 w 175"/>
              <a:gd name="T1" fmla="*/ 0 h 48"/>
              <a:gd name="T2" fmla="*/ 84183 w 175"/>
              <a:gd name="T3" fmla="*/ 0 h 48"/>
              <a:gd name="T4" fmla="*/ 0 w 175"/>
              <a:gd name="T5" fmla="*/ 107194 h 48"/>
              <a:gd name="T6" fmla="*/ 84183 w 175"/>
              <a:gd name="T7" fmla="*/ 268101 h 48"/>
              <a:gd name="T8" fmla="*/ 421205 w 175"/>
              <a:gd name="T9" fmla="*/ 268101 h 48"/>
              <a:gd name="T10" fmla="*/ 13566793 w 175"/>
              <a:gd name="T11" fmla="*/ 2572891 h 48"/>
              <a:gd name="T12" fmla="*/ 14746514 w 175"/>
              <a:gd name="T13" fmla="*/ 2465697 h 48"/>
              <a:gd name="T14" fmla="*/ 14746514 w 175"/>
              <a:gd name="T15" fmla="*/ 2304790 h 48"/>
              <a:gd name="T16" fmla="*/ 13650976 w 175"/>
              <a:gd name="T17" fmla="*/ 2411984 h 48"/>
              <a:gd name="T18" fmla="*/ 13398137 w 175"/>
              <a:gd name="T19" fmla="*/ 2411984 h 48"/>
              <a:gd name="T20" fmla="*/ 421205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1069" name="Freeform 330"/>
          <p:cNvSpPr>
            <a:spLocks/>
          </p:cNvSpPr>
          <p:nvPr/>
        </p:nvSpPr>
        <p:spPr bwMode="auto">
          <a:xfrm flipH="1">
            <a:off x="7832725" y="855663"/>
            <a:ext cx="14288" cy="4762"/>
          </a:xfrm>
          <a:custGeom>
            <a:avLst/>
            <a:gdLst>
              <a:gd name="T0" fmla="*/ 1224768 w 50"/>
              <a:gd name="T1" fmla="*/ 1133832 h 20"/>
              <a:gd name="T2" fmla="*/ 4082939 w 50"/>
              <a:gd name="T3" fmla="*/ 0 h 20"/>
              <a:gd name="T4" fmla="*/ 0 w 50"/>
              <a:gd name="T5" fmla="*/ 963829 h 20"/>
              <a:gd name="T6" fmla="*/ 1224768 w 50"/>
              <a:gd name="T7" fmla="*/ 1133832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close/>
              </a:path>
            </a:pathLst>
          </a:custGeom>
          <a:solidFill>
            <a:srgbClr val="FF6600"/>
          </a:solidFill>
          <a:ln w="9525">
            <a:noFill/>
            <a:round/>
            <a:headEnd/>
            <a:tailEnd/>
          </a:ln>
        </p:spPr>
        <p:txBody>
          <a:bodyPr/>
          <a:lstStyle/>
          <a:p>
            <a:pPr eaLnBrk="1" hangingPunct="1"/>
            <a:endParaRPr lang="en-US"/>
          </a:p>
        </p:txBody>
      </p:sp>
      <p:sp>
        <p:nvSpPr>
          <p:cNvPr id="1070" name="Freeform 332"/>
          <p:cNvSpPr>
            <a:spLocks/>
          </p:cNvSpPr>
          <p:nvPr/>
        </p:nvSpPr>
        <p:spPr bwMode="auto">
          <a:xfrm flipH="1">
            <a:off x="7902575" y="863600"/>
            <a:ext cx="3175" cy="3175"/>
          </a:xfrm>
          <a:custGeom>
            <a:avLst/>
            <a:gdLst>
              <a:gd name="T0" fmla="*/ 0 w 8"/>
              <a:gd name="T1" fmla="*/ 840052 h 12"/>
              <a:gd name="T2" fmla="*/ 157559 w 8"/>
              <a:gd name="T3" fmla="*/ 0 h 12"/>
              <a:gd name="T4" fmla="*/ 1260078 w 8"/>
              <a:gd name="T5" fmla="*/ 0 h 12"/>
              <a:gd name="T6" fmla="*/ 787400 w 8"/>
              <a:gd name="T7" fmla="*/ 700088 h 12"/>
              <a:gd name="T8" fmla="*/ 0 w 8"/>
              <a:gd name="T9" fmla="*/ 840052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close/>
              </a:path>
            </a:pathLst>
          </a:custGeom>
          <a:solidFill>
            <a:srgbClr val="FF6600"/>
          </a:solidFill>
          <a:ln w="9525">
            <a:noFill/>
            <a:round/>
            <a:headEnd/>
            <a:tailEnd/>
          </a:ln>
        </p:spPr>
        <p:txBody>
          <a:bodyPr/>
          <a:lstStyle/>
          <a:p>
            <a:pPr eaLnBrk="1" hangingPunct="1"/>
            <a:endParaRPr lang="en-US"/>
          </a:p>
        </p:txBody>
      </p:sp>
      <p:sp>
        <p:nvSpPr>
          <p:cNvPr id="1071" name="Freeform 333"/>
          <p:cNvSpPr>
            <a:spLocks/>
          </p:cNvSpPr>
          <p:nvPr/>
        </p:nvSpPr>
        <p:spPr bwMode="auto">
          <a:xfrm flipH="1">
            <a:off x="7902575" y="863600"/>
            <a:ext cx="3175" cy="3175"/>
          </a:xfrm>
          <a:custGeom>
            <a:avLst/>
            <a:gdLst>
              <a:gd name="T0" fmla="*/ 0 w 8"/>
              <a:gd name="T1" fmla="*/ 840052 h 12"/>
              <a:gd name="T2" fmla="*/ 157559 w 8"/>
              <a:gd name="T3" fmla="*/ 0 h 12"/>
              <a:gd name="T4" fmla="*/ 1260078 w 8"/>
              <a:gd name="T5" fmla="*/ 0 h 12"/>
              <a:gd name="T6" fmla="*/ 787400 w 8"/>
              <a:gd name="T7" fmla="*/ 700088 h 12"/>
              <a:gd name="T8" fmla="*/ 0 w 8"/>
              <a:gd name="T9" fmla="*/ 840052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1072" name="Freeform 334"/>
          <p:cNvSpPr>
            <a:spLocks/>
          </p:cNvSpPr>
          <p:nvPr/>
        </p:nvSpPr>
        <p:spPr bwMode="auto">
          <a:xfrm flipH="1">
            <a:off x="7900988" y="863600"/>
            <a:ext cx="1587" cy="3175"/>
          </a:xfrm>
          <a:custGeom>
            <a:avLst/>
            <a:gdLst>
              <a:gd name="T0" fmla="*/ 0 w 9"/>
              <a:gd name="T1" fmla="*/ 916420 h 11"/>
              <a:gd name="T2" fmla="*/ 124315 w 9"/>
              <a:gd name="T3" fmla="*/ 0 h 11"/>
              <a:gd name="T4" fmla="*/ 279841 w 9"/>
              <a:gd name="T5" fmla="*/ 0 h 11"/>
              <a:gd name="T6" fmla="*/ 217595 w 9"/>
              <a:gd name="T7" fmla="*/ 749877 h 11"/>
              <a:gd name="T8" fmla="*/ 0 w 9"/>
              <a:gd name="T9" fmla="*/ 91642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close/>
              </a:path>
            </a:pathLst>
          </a:custGeom>
          <a:solidFill>
            <a:srgbClr val="FF6600"/>
          </a:solidFill>
          <a:ln w="9525">
            <a:noFill/>
            <a:round/>
            <a:headEnd/>
            <a:tailEnd/>
          </a:ln>
        </p:spPr>
        <p:txBody>
          <a:bodyPr/>
          <a:lstStyle/>
          <a:p>
            <a:pPr eaLnBrk="1" hangingPunct="1"/>
            <a:endParaRPr lang="en-US"/>
          </a:p>
        </p:txBody>
      </p:sp>
      <p:sp>
        <p:nvSpPr>
          <p:cNvPr id="1073" name="Freeform 336"/>
          <p:cNvSpPr>
            <a:spLocks/>
          </p:cNvSpPr>
          <p:nvPr/>
        </p:nvSpPr>
        <p:spPr bwMode="auto">
          <a:xfrm flipH="1">
            <a:off x="7896225" y="862013"/>
            <a:ext cx="3175" cy="3175"/>
          </a:xfrm>
          <a:custGeom>
            <a:avLst/>
            <a:gdLst>
              <a:gd name="T0" fmla="*/ 0 w 10"/>
              <a:gd name="T1" fmla="*/ 916420 h 11"/>
              <a:gd name="T2" fmla="*/ 302260 w 10"/>
              <a:gd name="T3" fmla="*/ 0 h 11"/>
              <a:gd name="T4" fmla="*/ 1008062 w 10"/>
              <a:gd name="T5" fmla="*/ 0 h 11"/>
              <a:gd name="T6" fmla="*/ 604837 w 10"/>
              <a:gd name="T7" fmla="*/ 916420 h 11"/>
              <a:gd name="T8" fmla="*/ 0 w 10"/>
              <a:gd name="T9" fmla="*/ 91642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close/>
              </a:path>
            </a:pathLst>
          </a:custGeom>
          <a:solidFill>
            <a:srgbClr val="FF6600"/>
          </a:solidFill>
          <a:ln w="9525">
            <a:noFill/>
            <a:round/>
            <a:headEnd/>
            <a:tailEnd/>
          </a:ln>
        </p:spPr>
        <p:txBody>
          <a:bodyPr/>
          <a:lstStyle/>
          <a:p>
            <a:pPr eaLnBrk="1" hangingPunct="1"/>
            <a:endParaRPr lang="en-US"/>
          </a:p>
        </p:txBody>
      </p:sp>
      <p:sp>
        <p:nvSpPr>
          <p:cNvPr id="1074" name="Freeform 337"/>
          <p:cNvSpPr>
            <a:spLocks/>
          </p:cNvSpPr>
          <p:nvPr/>
        </p:nvSpPr>
        <p:spPr bwMode="auto">
          <a:xfrm flipH="1">
            <a:off x="7896225" y="862013"/>
            <a:ext cx="3175" cy="3175"/>
          </a:xfrm>
          <a:custGeom>
            <a:avLst/>
            <a:gdLst>
              <a:gd name="T0" fmla="*/ 0 w 10"/>
              <a:gd name="T1" fmla="*/ 916420 h 11"/>
              <a:gd name="T2" fmla="*/ 302260 w 10"/>
              <a:gd name="T3" fmla="*/ 0 h 11"/>
              <a:gd name="T4" fmla="*/ 1008062 w 10"/>
              <a:gd name="T5" fmla="*/ 0 h 11"/>
              <a:gd name="T6" fmla="*/ 604837 w 10"/>
              <a:gd name="T7" fmla="*/ 916420 h 11"/>
              <a:gd name="T8" fmla="*/ 0 w 10"/>
              <a:gd name="T9" fmla="*/ 91642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1075" name="Freeform 338"/>
          <p:cNvSpPr>
            <a:spLocks/>
          </p:cNvSpPr>
          <p:nvPr/>
        </p:nvSpPr>
        <p:spPr bwMode="auto">
          <a:xfrm flipH="1">
            <a:off x="7893050" y="862013"/>
            <a:ext cx="3175" cy="3175"/>
          </a:xfrm>
          <a:custGeom>
            <a:avLst/>
            <a:gdLst>
              <a:gd name="T0" fmla="*/ 0 w 6"/>
              <a:gd name="T1" fmla="*/ 840052 h 12"/>
              <a:gd name="T2" fmla="*/ 559858 w 6"/>
              <a:gd name="T3" fmla="*/ 0 h 12"/>
              <a:gd name="T4" fmla="*/ 1680104 w 6"/>
              <a:gd name="T5" fmla="*/ 0 h 12"/>
              <a:gd name="T6" fmla="*/ 1400175 w 6"/>
              <a:gd name="T7" fmla="*/ 840052 h 12"/>
              <a:gd name="T8" fmla="*/ 0 w 6"/>
              <a:gd name="T9" fmla="*/ 840052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close/>
              </a:path>
            </a:pathLst>
          </a:custGeom>
          <a:solidFill>
            <a:srgbClr val="FF6600"/>
          </a:solidFill>
          <a:ln w="9525">
            <a:noFill/>
            <a:round/>
            <a:headEnd/>
            <a:tailEnd/>
          </a:ln>
        </p:spPr>
        <p:txBody>
          <a:bodyPr/>
          <a:lstStyle/>
          <a:p>
            <a:pPr eaLnBrk="1" hangingPunct="1"/>
            <a:endParaRPr lang="en-US"/>
          </a:p>
        </p:txBody>
      </p:sp>
      <p:sp>
        <p:nvSpPr>
          <p:cNvPr id="1076" name="Freeform 339"/>
          <p:cNvSpPr>
            <a:spLocks/>
          </p:cNvSpPr>
          <p:nvPr/>
        </p:nvSpPr>
        <p:spPr bwMode="auto">
          <a:xfrm flipH="1">
            <a:off x="7893050" y="862013"/>
            <a:ext cx="3175" cy="3175"/>
          </a:xfrm>
          <a:custGeom>
            <a:avLst/>
            <a:gdLst>
              <a:gd name="T0" fmla="*/ 0 w 6"/>
              <a:gd name="T1" fmla="*/ 840052 h 12"/>
              <a:gd name="T2" fmla="*/ 559858 w 6"/>
              <a:gd name="T3" fmla="*/ 0 h 12"/>
              <a:gd name="T4" fmla="*/ 1680104 w 6"/>
              <a:gd name="T5" fmla="*/ 0 h 12"/>
              <a:gd name="T6" fmla="*/ 1400175 w 6"/>
              <a:gd name="T7" fmla="*/ 840052 h 12"/>
              <a:gd name="T8" fmla="*/ 0 w 6"/>
              <a:gd name="T9" fmla="*/ 840052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1077" name="Freeform 340"/>
          <p:cNvSpPr>
            <a:spLocks/>
          </p:cNvSpPr>
          <p:nvPr/>
        </p:nvSpPr>
        <p:spPr bwMode="auto">
          <a:xfrm flipH="1">
            <a:off x="7889875" y="862013"/>
            <a:ext cx="3175" cy="3175"/>
          </a:xfrm>
          <a:custGeom>
            <a:avLst/>
            <a:gdLst>
              <a:gd name="T0" fmla="*/ 0 w 10"/>
              <a:gd name="T1" fmla="*/ 840052 h 12"/>
              <a:gd name="T2" fmla="*/ 302260 w 10"/>
              <a:gd name="T3" fmla="*/ 0 h 12"/>
              <a:gd name="T4" fmla="*/ 1008062 w 10"/>
              <a:gd name="T5" fmla="*/ 0 h 12"/>
              <a:gd name="T6" fmla="*/ 604837 w 10"/>
              <a:gd name="T7" fmla="*/ 700088 h 12"/>
              <a:gd name="T8" fmla="*/ 0 w 10"/>
              <a:gd name="T9" fmla="*/ 840052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close/>
              </a:path>
            </a:pathLst>
          </a:custGeom>
          <a:solidFill>
            <a:srgbClr val="FF6600"/>
          </a:solidFill>
          <a:ln w="9525">
            <a:noFill/>
            <a:round/>
            <a:headEnd/>
            <a:tailEnd/>
          </a:ln>
        </p:spPr>
        <p:txBody>
          <a:bodyPr/>
          <a:lstStyle/>
          <a:p>
            <a:pPr eaLnBrk="1" hangingPunct="1"/>
            <a:endParaRPr lang="en-US"/>
          </a:p>
        </p:txBody>
      </p:sp>
      <p:sp>
        <p:nvSpPr>
          <p:cNvPr id="1078" name="Freeform 341"/>
          <p:cNvSpPr>
            <a:spLocks/>
          </p:cNvSpPr>
          <p:nvPr/>
        </p:nvSpPr>
        <p:spPr bwMode="auto">
          <a:xfrm flipH="1">
            <a:off x="7889875" y="862013"/>
            <a:ext cx="3175" cy="3175"/>
          </a:xfrm>
          <a:custGeom>
            <a:avLst/>
            <a:gdLst>
              <a:gd name="T0" fmla="*/ 0 w 10"/>
              <a:gd name="T1" fmla="*/ 840052 h 12"/>
              <a:gd name="T2" fmla="*/ 302260 w 10"/>
              <a:gd name="T3" fmla="*/ 0 h 12"/>
              <a:gd name="T4" fmla="*/ 1008062 w 10"/>
              <a:gd name="T5" fmla="*/ 0 h 12"/>
              <a:gd name="T6" fmla="*/ 604837 w 10"/>
              <a:gd name="T7" fmla="*/ 700088 h 12"/>
              <a:gd name="T8" fmla="*/ 0 w 10"/>
              <a:gd name="T9" fmla="*/ 840052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1079" name="Freeform 342"/>
          <p:cNvSpPr>
            <a:spLocks/>
          </p:cNvSpPr>
          <p:nvPr/>
        </p:nvSpPr>
        <p:spPr bwMode="auto">
          <a:xfrm flipH="1">
            <a:off x="7886700" y="862013"/>
            <a:ext cx="1588" cy="3175"/>
          </a:xfrm>
          <a:custGeom>
            <a:avLst/>
            <a:gdLst>
              <a:gd name="T0" fmla="*/ 0 w 8"/>
              <a:gd name="T1" fmla="*/ 916420 h 11"/>
              <a:gd name="T2" fmla="*/ 118107 w 8"/>
              <a:gd name="T3" fmla="*/ 0 h 11"/>
              <a:gd name="T4" fmla="*/ 315218 w 8"/>
              <a:gd name="T5" fmla="*/ 0 h 11"/>
              <a:gd name="T6" fmla="*/ 236413 w 8"/>
              <a:gd name="T7" fmla="*/ 916420 h 11"/>
              <a:gd name="T8" fmla="*/ 0 w 8"/>
              <a:gd name="T9" fmla="*/ 91642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close/>
              </a:path>
            </a:pathLst>
          </a:custGeom>
          <a:solidFill>
            <a:srgbClr val="FF6600"/>
          </a:solidFill>
          <a:ln w="9525">
            <a:noFill/>
            <a:round/>
            <a:headEnd/>
            <a:tailEnd/>
          </a:ln>
        </p:spPr>
        <p:txBody>
          <a:bodyPr/>
          <a:lstStyle/>
          <a:p>
            <a:pPr eaLnBrk="1" hangingPunct="1"/>
            <a:endParaRPr lang="en-US"/>
          </a:p>
        </p:txBody>
      </p:sp>
      <p:sp>
        <p:nvSpPr>
          <p:cNvPr id="1080" name="Freeform 343"/>
          <p:cNvSpPr>
            <a:spLocks/>
          </p:cNvSpPr>
          <p:nvPr/>
        </p:nvSpPr>
        <p:spPr bwMode="auto">
          <a:xfrm flipH="1">
            <a:off x="7886700" y="862013"/>
            <a:ext cx="1588" cy="3175"/>
          </a:xfrm>
          <a:custGeom>
            <a:avLst/>
            <a:gdLst>
              <a:gd name="T0" fmla="*/ 0 w 8"/>
              <a:gd name="T1" fmla="*/ 916420 h 11"/>
              <a:gd name="T2" fmla="*/ 118107 w 8"/>
              <a:gd name="T3" fmla="*/ 0 h 11"/>
              <a:gd name="T4" fmla="*/ 315218 w 8"/>
              <a:gd name="T5" fmla="*/ 0 h 11"/>
              <a:gd name="T6" fmla="*/ 236413 w 8"/>
              <a:gd name="T7" fmla="*/ 916420 h 11"/>
              <a:gd name="T8" fmla="*/ 0 w 8"/>
              <a:gd name="T9" fmla="*/ 91642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1081" name="Freeform 344"/>
          <p:cNvSpPr>
            <a:spLocks/>
          </p:cNvSpPr>
          <p:nvPr/>
        </p:nvSpPr>
        <p:spPr bwMode="auto">
          <a:xfrm flipH="1">
            <a:off x="7883525" y="862013"/>
            <a:ext cx="3175" cy="3175"/>
          </a:xfrm>
          <a:custGeom>
            <a:avLst/>
            <a:gdLst>
              <a:gd name="T0" fmla="*/ 0 w 9"/>
              <a:gd name="T1" fmla="*/ 916420 h 11"/>
              <a:gd name="T2" fmla="*/ 249061 w 9"/>
              <a:gd name="T3" fmla="*/ 0 h 11"/>
              <a:gd name="T4" fmla="*/ 1120069 w 9"/>
              <a:gd name="T5" fmla="*/ 0 h 11"/>
              <a:gd name="T6" fmla="*/ 871008 w 9"/>
              <a:gd name="T7" fmla="*/ 916420 h 11"/>
              <a:gd name="T8" fmla="*/ 0 w 9"/>
              <a:gd name="T9" fmla="*/ 91642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close/>
              </a:path>
            </a:pathLst>
          </a:custGeom>
          <a:solidFill>
            <a:srgbClr val="FF6600"/>
          </a:solidFill>
          <a:ln w="9525">
            <a:noFill/>
            <a:round/>
            <a:headEnd/>
            <a:tailEnd/>
          </a:ln>
        </p:spPr>
        <p:txBody>
          <a:bodyPr/>
          <a:lstStyle/>
          <a:p>
            <a:pPr eaLnBrk="1" hangingPunct="1"/>
            <a:endParaRPr lang="en-US"/>
          </a:p>
        </p:txBody>
      </p:sp>
      <p:sp>
        <p:nvSpPr>
          <p:cNvPr id="1082" name="Freeform 346"/>
          <p:cNvSpPr>
            <a:spLocks/>
          </p:cNvSpPr>
          <p:nvPr/>
        </p:nvSpPr>
        <p:spPr bwMode="auto">
          <a:xfrm flipH="1">
            <a:off x="7880350" y="862013"/>
            <a:ext cx="1588" cy="3175"/>
          </a:xfrm>
          <a:custGeom>
            <a:avLst/>
            <a:gdLst>
              <a:gd name="T0" fmla="*/ 0 w 6"/>
              <a:gd name="T1" fmla="*/ 916420 h 11"/>
              <a:gd name="T2" fmla="*/ 70137 w 6"/>
              <a:gd name="T3" fmla="*/ 0 h 11"/>
              <a:gd name="T4" fmla="*/ 420291 w 6"/>
              <a:gd name="T5" fmla="*/ 0 h 11"/>
              <a:gd name="T6" fmla="*/ 280282 w 6"/>
              <a:gd name="T7" fmla="*/ 749877 h 11"/>
              <a:gd name="T8" fmla="*/ 0 w 6"/>
              <a:gd name="T9" fmla="*/ 91642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close/>
              </a:path>
            </a:pathLst>
          </a:custGeom>
          <a:solidFill>
            <a:srgbClr val="FF6600"/>
          </a:solidFill>
          <a:ln w="9525">
            <a:noFill/>
            <a:round/>
            <a:headEnd/>
            <a:tailEnd/>
          </a:ln>
        </p:spPr>
        <p:txBody>
          <a:bodyPr/>
          <a:lstStyle/>
          <a:p>
            <a:pPr eaLnBrk="1" hangingPunct="1"/>
            <a:endParaRPr lang="en-US"/>
          </a:p>
        </p:txBody>
      </p:sp>
      <p:sp>
        <p:nvSpPr>
          <p:cNvPr id="1083" name="Freeform 348"/>
          <p:cNvSpPr>
            <a:spLocks/>
          </p:cNvSpPr>
          <p:nvPr/>
        </p:nvSpPr>
        <p:spPr bwMode="auto">
          <a:xfrm flipH="1">
            <a:off x="7875588" y="862013"/>
            <a:ext cx="3175" cy="3175"/>
          </a:xfrm>
          <a:custGeom>
            <a:avLst/>
            <a:gdLst>
              <a:gd name="T0" fmla="*/ 0 w 10"/>
              <a:gd name="T1" fmla="*/ 916420 h 11"/>
              <a:gd name="T2" fmla="*/ 403225 w 10"/>
              <a:gd name="T3" fmla="*/ 0 h 11"/>
              <a:gd name="T4" fmla="*/ 1008062 w 10"/>
              <a:gd name="T5" fmla="*/ 0 h 11"/>
              <a:gd name="T6" fmla="*/ 705485 w 10"/>
              <a:gd name="T7" fmla="*/ 916420 h 11"/>
              <a:gd name="T8" fmla="*/ 0 w 10"/>
              <a:gd name="T9" fmla="*/ 91642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close/>
              </a:path>
            </a:pathLst>
          </a:custGeom>
          <a:solidFill>
            <a:srgbClr val="FF6600"/>
          </a:solidFill>
          <a:ln w="9525">
            <a:noFill/>
            <a:round/>
            <a:headEnd/>
            <a:tailEnd/>
          </a:ln>
        </p:spPr>
        <p:txBody>
          <a:bodyPr/>
          <a:lstStyle/>
          <a:p>
            <a:pPr eaLnBrk="1" hangingPunct="1"/>
            <a:endParaRPr lang="en-US"/>
          </a:p>
        </p:txBody>
      </p:sp>
      <p:sp>
        <p:nvSpPr>
          <p:cNvPr id="1084" name="Freeform 350"/>
          <p:cNvSpPr>
            <a:spLocks/>
          </p:cNvSpPr>
          <p:nvPr/>
        </p:nvSpPr>
        <p:spPr bwMode="auto">
          <a:xfrm flipH="1">
            <a:off x="7954963" y="868363"/>
            <a:ext cx="6350" cy="0"/>
          </a:xfrm>
          <a:custGeom>
            <a:avLst/>
            <a:gdLst>
              <a:gd name="T0" fmla="*/ 1920119 w 21"/>
              <a:gd name="T1" fmla="*/ 0 h 7"/>
              <a:gd name="T2" fmla="*/ 1188659 w 21"/>
              <a:gd name="T3" fmla="*/ 0 h 7"/>
              <a:gd name="T4" fmla="*/ 548519 w 21"/>
              <a:gd name="T5" fmla="*/ 0 h 7"/>
              <a:gd name="T6" fmla="*/ 0 w 21"/>
              <a:gd name="T7" fmla="*/ 0 h 7"/>
              <a:gd name="T8" fmla="*/ 0 60000 65536"/>
              <a:gd name="T9" fmla="*/ 0 60000 65536"/>
              <a:gd name="T10" fmla="*/ 0 60000 65536"/>
              <a:gd name="T11" fmla="*/ 0 60000 65536"/>
              <a:gd name="T12" fmla="*/ 0 w 21"/>
              <a:gd name="T13" fmla="*/ 0 h 7"/>
              <a:gd name="T14" fmla="*/ 21 w 21"/>
              <a:gd name="T15" fmla="*/ 0 h 7"/>
            </a:gdLst>
            <a:ahLst/>
            <a:cxnLst>
              <a:cxn ang="T8">
                <a:pos x="T0" y="T1"/>
              </a:cxn>
              <a:cxn ang="T9">
                <a:pos x="T2" y="T3"/>
              </a:cxn>
              <a:cxn ang="T10">
                <a:pos x="T4" y="T5"/>
              </a:cxn>
              <a:cxn ang="T11">
                <a:pos x="T6" y="T7"/>
              </a:cxn>
            </a:cxnLst>
            <a:rect l="T12" t="T13" r="T14" b="T15"/>
            <a:pathLst>
              <a:path w="21" h="7">
                <a:moveTo>
                  <a:pt x="21" y="7"/>
                </a:moveTo>
                <a:lnTo>
                  <a:pt x="13" y="4"/>
                </a:lnTo>
                <a:lnTo>
                  <a:pt x="6" y="2"/>
                </a:lnTo>
                <a:lnTo>
                  <a:pt x="0" y="0"/>
                </a:lnTo>
              </a:path>
            </a:pathLst>
          </a:custGeom>
          <a:solidFill>
            <a:srgbClr val="FF6600"/>
          </a:solidFill>
          <a:ln w="0">
            <a:solidFill>
              <a:srgbClr val="000000"/>
            </a:solidFill>
            <a:round/>
            <a:headEnd/>
            <a:tailEnd/>
          </a:ln>
        </p:spPr>
        <p:txBody>
          <a:bodyPr/>
          <a:lstStyle/>
          <a:p>
            <a:pPr eaLnBrk="1" hangingPunct="1"/>
            <a:endParaRPr lang="en-US"/>
          </a:p>
        </p:txBody>
      </p:sp>
      <p:sp>
        <p:nvSpPr>
          <p:cNvPr id="1085" name="Freeform 351"/>
          <p:cNvSpPr>
            <a:spLocks/>
          </p:cNvSpPr>
          <p:nvPr/>
        </p:nvSpPr>
        <p:spPr bwMode="auto">
          <a:xfrm flipH="1">
            <a:off x="7958138" y="860425"/>
            <a:ext cx="3175" cy="3175"/>
          </a:xfrm>
          <a:custGeom>
            <a:avLst/>
            <a:gdLst>
              <a:gd name="T0" fmla="*/ 0 w 15"/>
              <a:gd name="T1" fmla="*/ 916420 h 11"/>
              <a:gd name="T2" fmla="*/ 179282 w 15"/>
              <a:gd name="T3" fmla="*/ 499918 h 11"/>
              <a:gd name="T4" fmla="*/ 537633 w 15"/>
              <a:gd name="T5" fmla="*/ 83416 h 11"/>
              <a:gd name="T6" fmla="*/ 672042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0" y="11"/>
                </a:moveTo>
                <a:lnTo>
                  <a:pt x="4" y="6"/>
                </a:lnTo>
                <a:lnTo>
                  <a:pt x="12" y="1"/>
                </a:lnTo>
                <a:lnTo>
                  <a:pt x="15" y="0"/>
                </a:lnTo>
              </a:path>
            </a:pathLst>
          </a:custGeom>
          <a:solidFill>
            <a:srgbClr val="FF6600"/>
          </a:solidFill>
          <a:ln w="0">
            <a:solidFill>
              <a:srgbClr val="000000"/>
            </a:solidFill>
            <a:round/>
            <a:headEnd/>
            <a:tailEnd/>
          </a:ln>
        </p:spPr>
        <p:txBody>
          <a:bodyPr/>
          <a:lstStyle/>
          <a:p>
            <a:pPr eaLnBrk="1" hangingPunct="1"/>
            <a:endParaRPr lang="en-US"/>
          </a:p>
        </p:txBody>
      </p:sp>
      <p:sp>
        <p:nvSpPr>
          <p:cNvPr id="1086" name="Freeform 352"/>
          <p:cNvSpPr>
            <a:spLocks/>
          </p:cNvSpPr>
          <p:nvPr/>
        </p:nvSpPr>
        <p:spPr bwMode="auto">
          <a:xfrm flipH="1">
            <a:off x="7954963" y="865188"/>
            <a:ext cx="6350" cy="0"/>
          </a:xfrm>
          <a:custGeom>
            <a:avLst/>
            <a:gdLst>
              <a:gd name="T0" fmla="*/ 2122237 w 19"/>
              <a:gd name="T1" fmla="*/ 0 h 1"/>
              <a:gd name="T2" fmla="*/ 670092 w 19"/>
              <a:gd name="T3" fmla="*/ 0 h 1"/>
              <a:gd name="T4" fmla="*/ 0 w 19"/>
              <a:gd name="T5" fmla="*/ 0 h 1"/>
              <a:gd name="T6" fmla="*/ 0 60000 65536"/>
              <a:gd name="T7" fmla="*/ 0 60000 65536"/>
              <a:gd name="T8" fmla="*/ 0 60000 65536"/>
              <a:gd name="T9" fmla="*/ 0 w 19"/>
              <a:gd name="T10" fmla="*/ 0 h 1"/>
              <a:gd name="T11" fmla="*/ 19 w 19"/>
              <a:gd name="T12" fmla="*/ 0 h 1"/>
            </a:gdLst>
            <a:ahLst/>
            <a:cxnLst>
              <a:cxn ang="T6">
                <a:pos x="T0" y="T1"/>
              </a:cxn>
              <a:cxn ang="T7">
                <a:pos x="T2" y="T3"/>
              </a:cxn>
              <a:cxn ang="T8">
                <a:pos x="T4" y="T5"/>
              </a:cxn>
            </a:cxnLst>
            <a:rect l="T9" t="T10" r="T11" b="T12"/>
            <a:pathLst>
              <a:path w="19" h="1">
                <a:moveTo>
                  <a:pt x="19" y="0"/>
                </a:moveTo>
                <a:lnTo>
                  <a:pt x="6" y="1"/>
                </a:lnTo>
                <a:lnTo>
                  <a:pt x="0" y="1"/>
                </a:lnTo>
              </a:path>
            </a:pathLst>
          </a:custGeom>
          <a:solidFill>
            <a:srgbClr val="FF6600"/>
          </a:solidFill>
          <a:ln w="0">
            <a:solidFill>
              <a:srgbClr val="000000"/>
            </a:solidFill>
            <a:round/>
            <a:headEnd/>
            <a:tailEnd/>
          </a:ln>
        </p:spPr>
        <p:txBody>
          <a:bodyPr/>
          <a:lstStyle/>
          <a:p>
            <a:pPr eaLnBrk="1" hangingPunct="1"/>
            <a:endParaRPr lang="en-US"/>
          </a:p>
        </p:txBody>
      </p:sp>
      <p:sp>
        <p:nvSpPr>
          <p:cNvPr id="1087" name="Freeform 357"/>
          <p:cNvSpPr>
            <a:spLocks/>
          </p:cNvSpPr>
          <p:nvPr/>
        </p:nvSpPr>
        <p:spPr bwMode="auto">
          <a:xfrm flipH="1">
            <a:off x="7934325" y="796925"/>
            <a:ext cx="87313" cy="38100"/>
          </a:xfrm>
          <a:custGeom>
            <a:avLst/>
            <a:gdLst>
              <a:gd name="T0" fmla="*/ 23684152 w 305"/>
              <a:gd name="T1" fmla="*/ 8960556 h 162"/>
              <a:gd name="T2" fmla="*/ 24339715 w 305"/>
              <a:gd name="T3" fmla="*/ 8905287 h 162"/>
              <a:gd name="T4" fmla="*/ 24339715 w 305"/>
              <a:gd name="T5" fmla="*/ 8683978 h 162"/>
              <a:gd name="T6" fmla="*/ 24421588 w 305"/>
              <a:gd name="T7" fmla="*/ 8628710 h 162"/>
              <a:gd name="T8" fmla="*/ 24995278 w 305"/>
              <a:gd name="T9" fmla="*/ 8518173 h 162"/>
              <a:gd name="T10" fmla="*/ 409655 w 305"/>
              <a:gd name="T11" fmla="*/ 0 h 162"/>
              <a:gd name="T12" fmla="*/ 81874 w 305"/>
              <a:gd name="T13" fmla="*/ 55269 h 162"/>
              <a:gd name="T14" fmla="*/ 0 w 305"/>
              <a:gd name="T15" fmla="*/ 166041 h 162"/>
              <a:gd name="T16" fmla="*/ 23684152 w 305"/>
              <a:gd name="T17" fmla="*/ 8960556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close/>
              </a:path>
            </a:pathLst>
          </a:custGeom>
          <a:solidFill>
            <a:srgbClr val="FF6600"/>
          </a:solidFill>
          <a:ln w="9525">
            <a:noFill/>
            <a:round/>
            <a:headEnd/>
            <a:tailEnd/>
          </a:ln>
        </p:spPr>
        <p:txBody>
          <a:bodyPr/>
          <a:lstStyle/>
          <a:p>
            <a:pPr eaLnBrk="1" hangingPunct="1"/>
            <a:endParaRPr lang="en-US"/>
          </a:p>
        </p:txBody>
      </p:sp>
      <p:sp>
        <p:nvSpPr>
          <p:cNvPr id="1088" name="Freeform 359"/>
          <p:cNvSpPr>
            <a:spLocks/>
          </p:cNvSpPr>
          <p:nvPr/>
        </p:nvSpPr>
        <p:spPr bwMode="auto">
          <a:xfrm flipH="1">
            <a:off x="7870825" y="866775"/>
            <a:ext cx="7938" cy="4763"/>
          </a:xfrm>
          <a:custGeom>
            <a:avLst/>
            <a:gdLst>
              <a:gd name="T0" fmla="*/ 2172822 w 29"/>
              <a:gd name="T1" fmla="*/ 514611 h 23"/>
              <a:gd name="T2" fmla="*/ 1723367 w 29"/>
              <a:gd name="T3" fmla="*/ 428877 h 23"/>
              <a:gd name="T4" fmla="*/ 1048911 w 29"/>
              <a:gd name="T5" fmla="*/ 214335 h 23"/>
              <a:gd name="T6" fmla="*/ 449455 w 29"/>
              <a:gd name="T7" fmla="*/ 85734 h 23"/>
              <a:gd name="T8" fmla="*/ 75000 w 29"/>
              <a:gd name="T9" fmla="*/ 0 h 23"/>
              <a:gd name="T10" fmla="*/ 0 w 29"/>
              <a:gd name="T11" fmla="*/ 214335 h 23"/>
              <a:gd name="T12" fmla="*/ 0 w 29"/>
              <a:gd name="T13" fmla="*/ 300276 h 23"/>
              <a:gd name="T14" fmla="*/ 0 w 29"/>
              <a:gd name="T15" fmla="*/ 386010 h 23"/>
              <a:gd name="T16" fmla="*/ 224728 w 29"/>
              <a:gd name="T17" fmla="*/ 643212 h 23"/>
              <a:gd name="T18" fmla="*/ 1423639 w 29"/>
              <a:gd name="T19" fmla="*/ 986355 h 23"/>
              <a:gd name="T20" fmla="*/ 1798094 w 29"/>
              <a:gd name="T21" fmla="*/ 943488 h 23"/>
              <a:gd name="T22" fmla="*/ 1948095 w 29"/>
              <a:gd name="T23" fmla="*/ 857754 h 23"/>
              <a:gd name="T24" fmla="*/ 2172822 w 29"/>
              <a:gd name="T25" fmla="*/ 51461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close/>
              </a:path>
            </a:pathLst>
          </a:custGeom>
          <a:solidFill>
            <a:srgbClr val="FF6600"/>
          </a:solidFill>
          <a:ln w="9525">
            <a:noFill/>
            <a:round/>
            <a:headEnd/>
            <a:tailEnd/>
          </a:ln>
        </p:spPr>
        <p:txBody>
          <a:bodyPr/>
          <a:lstStyle/>
          <a:p>
            <a:pPr eaLnBrk="1" hangingPunct="1"/>
            <a:endParaRPr lang="en-US"/>
          </a:p>
        </p:txBody>
      </p:sp>
      <p:sp>
        <p:nvSpPr>
          <p:cNvPr id="1089" name="Freeform 361"/>
          <p:cNvSpPr>
            <a:spLocks/>
          </p:cNvSpPr>
          <p:nvPr/>
        </p:nvSpPr>
        <p:spPr bwMode="auto">
          <a:xfrm flipH="1">
            <a:off x="7942263" y="841375"/>
            <a:ext cx="7937" cy="4763"/>
          </a:xfrm>
          <a:custGeom>
            <a:avLst/>
            <a:gdLst>
              <a:gd name="T0" fmla="*/ 2422922 w 26"/>
              <a:gd name="T1" fmla="*/ 514404 h 21"/>
              <a:gd name="T2" fmla="*/ 1957081 w 26"/>
              <a:gd name="T3" fmla="*/ 514404 h 21"/>
              <a:gd name="T4" fmla="*/ 1677455 w 26"/>
              <a:gd name="T5" fmla="*/ 360174 h 21"/>
              <a:gd name="T6" fmla="*/ 1211614 w 26"/>
              <a:gd name="T7" fmla="*/ 360174 h 21"/>
              <a:gd name="T8" fmla="*/ 93107 w 26"/>
              <a:gd name="T9" fmla="*/ 0 h 21"/>
              <a:gd name="T10" fmla="*/ 0 w 26"/>
              <a:gd name="T11" fmla="*/ 360174 h 21"/>
              <a:gd name="T12" fmla="*/ 93107 w 26"/>
              <a:gd name="T13" fmla="*/ 617376 h 21"/>
              <a:gd name="T14" fmla="*/ 465841 w 26"/>
              <a:gd name="T15" fmla="*/ 823092 h 21"/>
              <a:gd name="T16" fmla="*/ 559253 w 26"/>
              <a:gd name="T17" fmla="*/ 926063 h 21"/>
              <a:gd name="T18" fmla="*/ 1025094 w 26"/>
              <a:gd name="T19" fmla="*/ 1080294 h 21"/>
              <a:gd name="T20" fmla="*/ 1211614 w 26"/>
              <a:gd name="T21" fmla="*/ 1080294 h 21"/>
              <a:gd name="T22" fmla="*/ 1677455 w 26"/>
              <a:gd name="T23" fmla="*/ 1080294 h 21"/>
              <a:gd name="T24" fmla="*/ 1957081 w 26"/>
              <a:gd name="T25" fmla="*/ 1080294 h 21"/>
              <a:gd name="T26" fmla="*/ 2143295 w 26"/>
              <a:gd name="T27" fmla="*/ 926063 h 21"/>
              <a:gd name="T28" fmla="*/ 2422922 w 26"/>
              <a:gd name="T29" fmla="*/ 514404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close/>
              </a:path>
            </a:pathLst>
          </a:custGeom>
          <a:solidFill>
            <a:srgbClr val="FF6600"/>
          </a:solidFill>
          <a:ln w="9525">
            <a:noFill/>
            <a:round/>
            <a:headEnd/>
            <a:tailEnd/>
          </a:ln>
        </p:spPr>
        <p:txBody>
          <a:bodyPr/>
          <a:lstStyle/>
          <a:p>
            <a:pPr eaLnBrk="1" hangingPunct="1"/>
            <a:endParaRPr lang="en-US"/>
          </a:p>
        </p:txBody>
      </p:sp>
      <p:sp>
        <p:nvSpPr>
          <p:cNvPr id="1090" name="Freeform 363"/>
          <p:cNvSpPr>
            <a:spLocks/>
          </p:cNvSpPr>
          <p:nvPr/>
        </p:nvSpPr>
        <p:spPr bwMode="auto">
          <a:xfrm flipH="1">
            <a:off x="7870825" y="862013"/>
            <a:ext cx="7938" cy="6350"/>
          </a:xfrm>
          <a:custGeom>
            <a:avLst/>
            <a:gdLst>
              <a:gd name="T0" fmla="*/ 1245754 w 31"/>
              <a:gd name="T1" fmla="*/ 1440089 h 28"/>
              <a:gd name="T2" fmla="*/ 917991 w 31"/>
              <a:gd name="T3" fmla="*/ 1440089 h 28"/>
              <a:gd name="T4" fmla="*/ 524676 w 31"/>
              <a:gd name="T5" fmla="*/ 1388609 h 28"/>
              <a:gd name="T6" fmla="*/ 65553 w 31"/>
              <a:gd name="T7" fmla="*/ 1182914 h 28"/>
              <a:gd name="T8" fmla="*/ 0 w 31"/>
              <a:gd name="T9" fmla="*/ 925739 h 28"/>
              <a:gd name="T10" fmla="*/ 0 w 31"/>
              <a:gd name="T11" fmla="*/ 668564 h 28"/>
              <a:gd name="T12" fmla="*/ 65553 w 31"/>
              <a:gd name="T13" fmla="*/ 514350 h 28"/>
              <a:gd name="T14" fmla="*/ 393315 w 31"/>
              <a:gd name="T15" fmla="*/ 257175 h 28"/>
              <a:gd name="T16" fmla="*/ 721334 w 31"/>
              <a:gd name="T17" fmla="*/ 102961 h 28"/>
              <a:gd name="T18" fmla="*/ 852439 w 31"/>
              <a:gd name="T19" fmla="*/ 102961 h 28"/>
              <a:gd name="T20" fmla="*/ 1180202 w 31"/>
              <a:gd name="T21" fmla="*/ 0 h 28"/>
              <a:gd name="T22" fmla="*/ 1376859 w 31"/>
              <a:gd name="T23" fmla="*/ 102961 h 28"/>
              <a:gd name="T24" fmla="*/ 1704878 w 31"/>
              <a:gd name="T25" fmla="*/ 205695 h 28"/>
              <a:gd name="T26" fmla="*/ 1901535 w 31"/>
              <a:gd name="T27" fmla="*/ 462870 h 28"/>
              <a:gd name="T28" fmla="*/ 2032640 w 31"/>
              <a:gd name="T29" fmla="*/ 668564 h 28"/>
              <a:gd name="T30" fmla="*/ 2032640 w 31"/>
              <a:gd name="T31" fmla="*/ 925739 h 28"/>
              <a:gd name="T32" fmla="*/ 1901535 w 31"/>
              <a:gd name="T33" fmla="*/ 1182914 h 28"/>
              <a:gd name="T34" fmla="*/ 1573773 w 31"/>
              <a:gd name="T35" fmla="*/ 1285875 h 28"/>
              <a:gd name="T36" fmla="*/ 1376859 w 31"/>
              <a:gd name="T37" fmla="*/ 1440089 h 28"/>
              <a:gd name="T38" fmla="*/ 1245754 w 31"/>
              <a:gd name="T39" fmla="*/ 1440089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close/>
              </a:path>
            </a:pathLst>
          </a:custGeom>
          <a:solidFill>
            <a:srgbClr val="FF6600"/>
          </a:solidFill>
          <a:ln w="9525">
            <a:noFill/>
            <a:round/>
            <a:headEnd/>
            <a:tailEnd/>
          </a:ln>
        </p:spPr>
        <p:txBody>
          <a:bodyPr/>
          <a:lstStyle/>
          <a:p>
            <a:pPr eaLnBrk="1" hangingPunct="1"/>
            <a:endParaRPr lang="en-US"/>
          </a:p>
        </p:txBody>
      </p:sp>
      <p:sp>
        <p:nvSpPr>
          <p:cNvPr id="1091" name="Freeform 365"/>
          <p:cNvSpPr>
            <a:spLocks/>
          </p:cNvSpPr>
          <p:nvPr/>
        </p:nvSpPr>
        <p:spPr bwMode="auto">
          <a:xfrm flipH="1">
            <a:off x="7942263" y="836613"/>
            <a:ext cx="9525" cy="6350"/>
          </a:xfrm>
          <a:custGeom>
            <a:avLst/>
            <a:gdLst>
              <a:gd name="T0" fmla="*/ 1860649 w 32"/>
              <a:gd name="T1" fmla="*/ 1550865 h 26"/>
              <a:gd name="T2" fmla="*/ 1151929 w 32"/>
              <a:gd name="T3" fmla="*/ 1550865 h 26"/>
              <a:gd name="T4" fmla="*/ 708719 w 32"/>
              <a:gd name="T5" fmla="*/ 1431681 h 26"/>
              <a:gd name="T6" fmla="*/ 265807 w 32"/>
              <a:gd name="T7" fmla="*/ 1133231 h 26"/>
              <a:gd name="T8" fmla="*/ 0 w 32"/>
              <a:gd name="T9" fmla="*/ 954454 h 26"/>
              <a:gd name="T10" fmla="*/ 88702 w 32"/>
              <a:gd name="T11" fmla="*/ 775433 h 26"/>
              <a:gd name="T12" fmla="*/ 265807 w 32"/>
              <a:gd name="T13" fmla="*/ 596412 h 26"/>
              <a:gd name="T14" fmla="*/ 708719 w 32"/>
              <a:gd name="T15" fmla="*/ 298206 h 26"/>
              <a:gd name="T16" fmla="*/ 1417737 w 32"/>
              <a:gd name="T17" fmla="*/ 59592 h 26"/>
              <a:gd name="T18" fmla="*/ 2126456 w 32"/>
              <a:gd name="T19" fmla="*/ 0 h 26"/>
              <a:gd name="T20" fmla="*/ 2480667 w 32"/>
              <a:gd name="T21" fmla="*/ 179021 h 26"/>
              <a:gd name="T22" fmla="*/ 2746474 w 32"/>
              <a:gd name="T23" fmla="*/ 357798 h 26"/>
              <a:gd name="T24" fmla="*/ 2835176 w 32"/>
              <a:gd name="T25" fmla="*/ 656248 h 26"/>
              <a:gd name="T26" fmla="*/ 2835176 w 32"/>
              <a:gd name="T27" fmla="*/ 954454 h 26"/>
              <a:gd name="T28" fmla="*/ 2746474 w 32"/>
              <a:gd name="T29" fmla="*/ 1252660 h 26"/>
              <a:gd name="T30" fmla="*/ 2480667 w 32"/>
              <a:gd name="T31" fmla="*/ 1431681 h 26"/>
              <a:gd name="T32" fmla="*/ 2126456 w 32"/>
              <a:gd name="T33" fmla="*/ 1550865 h 26"/>
              <a:gd name="T34" fmla="*/ 1860649 w 32"/>
              <a:gd name="T35" fmla="*/ 1550865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close/>
              </a:path>
            </a:pathLst>
          </a:custGeom>
          <a:solidFill>
            <a:srgbClr val="FF6600"/>
          </a:solidFill>
          <a:ln w="9525">
            <a:noFill/>
            <a:round/>
            <a:headEnd/>
            <a:tailEnd/>
          </a:ln>
        </p:spPr>
        <p:txBody>
          <a:bodyPr/>
          <a:lstStyle/>
          <a:p>
            <a:pPr eaLnBrk="1" hangingPunct="1"/>
            <a:endParaRPr lang="en-US"/>
          </a:p>
        </p:txBody>
      </p:sp>
      <p:sp>
        <p:nvSpPr>
          <p:cNvPr id="1092" name="Freeform 368"/>
          <p:cNvSpPr>
            <a:spLocks/>
          </p:cNvSpPr>
          <p:nvPr/>
        </p:nvSpPr>
        <p:spPr bwMode="auto">
          <a:xfrm flipH="1">
            <a:off x="7842250" y="863600"/>
            <a:ext cx="15875" cy="6350"/>
          </a:xfrm>
          <a:custGeom>
            <a:avLst/>
            <a:gdLst>
              <a:gd name="T0" fmla="*/ 4941483 w 51"/>
              <a:gd name="T1" fmla="*/ 767036 h 29"/>
              <a:gd name="T2" fmla="*/ 4553946 w 51"/>
              <a:gd name="T3" fmla="*/ 910897 h 29"/>
              <a:gd name="T4" fmla="*/ 3972485 w 51"/>
              <a:gd name="T5" fmla="*/ 1102710 h 29"/>
              <a:gd name="T6" fmla="*/ 1744071 w 51"/>
              <a:gd name="T7" fmla="*/ 1102710 h 29"/>
              <a:gd name="T8" fmla="*/ 290730 w 51"/>
              <a:gd name="T9" fmla="*/ 1390431 h 29"/>
              <a:gd name="T10" fmla="*/ 0 w 51"/>
              <a:gd name="T11" fmla="*/ 1246571 h 29"/>
              <a:gd name="T12" fmla="*/ 290730 w 51"/>
              <a:gd name="T13" fmla="*/ 1102710 h 29"/>
              <a:gd name="T14" fmla="*/ 484343 w 51"/>
              <a:gd name="T15" fmla="*/ 671348 h 29"/>
              <a:gd name="T16" fmla="*/ 581461 w 51"/>
              <a:gd name="T17" fmla="*/ 383628 h 29"/>
              <a:gd name="T18" fmla="*/ 484343 w 51"/>
              <a:gd name="T19" fmla="*/ 0 h 29"/>
              <a:gd name="T20" fmla="*/ 4941483 w 51"/>
              <a:gd name="T21" fmla="*/ 767036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close/>
              </a:path>
            </a:pathLst>
          </a:custGeom>
          <a:solidFill>
            <a:srgbClr val="FF6600"/>
          </a:solidFill>
          <a:ln w="9525">
            <a:noFill/>
            <a:round/>
            <a:headEnd/>
            <a:tailEnd/>
          </a:ln>
        </p:spPr>
        <p:txBody>
          <a:bodyPr/>
          <a:lstStyle/>
          <a:p>
            <a:pPr eaLnBrk="1" hangingPunct="1"/>
            <a:endParaRPr lang="en-US"/>
          </a:p>
        </p:txBody>
      </p:sp>
      <p:sp>
        <p:nvSpPr>
          <p:cNvPr id="1093" name="Freeform 370"/>
          <p:cNvSpPr>
            <a:spLocks/>
          </p:cNvSpPr>
          <p:nvPr/>
        </p:nvSpPr>
        <p:spPr bwMode="auto">
          <a:xfrm flipH="1">
            <a:off x="7742238" y="862013"/>
            <a:ext cx="112712" cy="31750"/>
          </a:xfrm>
          <a:custGeom>
            <a:avLst/>
            <a:gdLst>
              <a:gd name="T0" fmla="*/ 31999986 w 397"/>
              <a:gd name="T1" fmla="*/ 6943270 h 140"/>
              <a:gd name="T2" fmla="*/ 31758096 w 397"/>
              <a:gd name="T3" fmla="*/ 7046231 h 140"/>
              <a:gd name="T4" fmla="*/ 31758096 w 397"/>
              <a:gd name="T5" fmla="*/ 7200445 h 140"/>
              <a:gd name="T6" fmla="*/ 19586907 w 397"/>
              <a:gd name="T7" fmla="*/ 4680177 h 140"/>
              <a:gd name="T8" fmla="*/ 9511248 w 397"/>
              <a:gd name="T9" fmla="*/ 2623003 h 140"/>
              <a:gd name="T10" fmla="*/ 80630 w 397"/>
              <a:gd name="T11" fmla="*/ 668564 h 140"/>
              <a:gd name="T12" fmla="*/ 0 w 397"/>
              <a:gd name="T13" fmla="*/ 514350 h 140"/>
              <a:gd name="T14" fmla="*/ 0 w 397"/>
              <a:gd name="T15" fmla="*/ 359909 h 140"/>
              <a:gd name="T16" fmla="*/ 241891 w 397"/>
              <a:gd name="T17" fmla="*/ 205695 h 140"/>
              <a:gd name="T18" fmla="*/ 1047909 w 397"/>
              <a:gd name="T19" fmla="*/ 0 h 140"/>
              <a:gd name="T20" fmla="*/ 31999986 w 397"/>
              <a:gd name="T21" fmla="*/ 694327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close/>
              </a:path>
            </a:pathLst>
          </a:custGeom>
          <a:solidFill>
            <a:srgbClr val="FF6600"/>
          </a:solidFill>
          <a:ln w="9525">
            <a:noFill/>
            <a:round/>
            <a:headEnd/>
            <a:tailEnd/>
          </a:ln>
        </p:spPr>
        <p:txBody>
          <a:bodyPr/>
          <a:lstStyle/>
          <a:p>
            <a:pPr eaLnBrk="1" hangingPunct="1"/>
            <a:endParaRPr lang="en-US"/>
          </a:p>
        </p:txBody>
      </p:sp>
      <p:sp>
        <p:nvSpPr>
          <p:cNvPr id="1094" name="Freeform 372"/>
          <p:cNvSpPr>
            <a:spLocks/>
          </p:cNvSpPr>
          <p:nvPr/>
        </p:nvSpPr>
        <p:spPr bwMode="auto">
          <a:xfrm flipH="1">
            <a:off x="7912100" y="842963"/>
            <a:ext cx="25400" cy="1587"/>
          </a:xfrm>
          <a:custGeom>
            <a:avLst/>
            <a:gdLst>
              <a:gd name="T0" fmla="*/ 7590117 w 85"/>
              <a:gd name="T1" fmla="*/ 314821 h 8"/>
              <a:gd name="T2" fmla="*/ 0 w 85"/>
              <a:gd name="T3" fmla="*/ 314821 h 8"/>
              <a:gd name="T4" fmla="*/ 267746 w 85"/>
              <a:gd name="T5" fmla="*/ 118033 h 8"/>
              <a:gd name="T6" fmla="*/ 535791 w 85"/>
              <a:gd name="T7" fmla="*/ 118033 h 8"/>
              <a:gd name="T8" fmla="*/ 714487 w 85"/>
              <a:gd name="T9" fmla="*/ 39278 h 8"/>
              <a:gd name="T10" fmla="*/ 982233 w 85"/>
              <a:gd name="T11" fmla="*/ 39278 h 8"/>
              <a:gd name="T12" fmla="*/ 7322371 w 85"/>
              <a:gd name="T13" fmla="*/ 0 h 8"/>
              <a:gd name="T14" fmla="*/ 7590117 w 85"/>
              <a:gd name="T15" fmla="*/ 314821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close/>
              </a:path>
            </a:pathLst>
          </a:custGeom>
          <a:solidFill>
            <a:srgbClr val="FF6600"/>
          </a:solidFill>
          <a:ln w="9525">
            <a:noFill/>
            <a:round/>
            <a:headEnd/>
            <a:tailEnd/>
          </a:ln>
        </p:spPr>
        <p:txBody>
          <a:bodyPr/>
          <a:lstStyle/>
          <a:p>
            <a:pPr eaLnBrk="1" hangingPunct="1"/>
            <a:endParaRPr lang="en-US"/>
          </a:p>
        </p:txBody>
      </p:sp>
      <p:pic>
        <p:nvPicPr>
          <p:cNvPr id="1095" name="Picture 2" descr="drawing of ARPA Network"/>
          <p:cNvPicPr>
            <a:picLocks noGrp="1" noChangeAspect="1" noChangeArrowheads="1"/>
          </p:cNvPicPr>
          <p:nvPr>
            <p:ph idx="4294967295"/>
          </p:nvPr>
        </p:nvPicPr>
        <p:blipFill>
          <a:blip r:embed="rId32"/>
          <a:srcRect b="8458"/>
          <a:stretch>
            <a:fillRect/>
          </a:stretch>
        </p:blipFill>
        <p:spPr>
          <a:xfrm>
            <a:off x="228600" y="3048000"/>
            <a:ext cx="2133600" cy="1774825"/>
          </a:xfrm>
          <a:noFill/>
        </p:spPr>
      </p:pic>
      <p:sp>
        <p:nvSpPr>
          <p:cNvPr id="1096" name="Text Box 95"/>
          <p:cNvSpPr txBox="1">
            <a:spLocks noChangeArrowheads="1"/>
          </p:cNvSpPr>
          <p:nvPr/>
        </p:nvSpPr>
        <p:spPr bwMode="auto">
          <a:xfrm>
            <a:off x="1066800" y="4800600"/>
            <a:ext cx="706438" cy="366713"/>
          </a:xfrm>
          <a:prstGeom prst="rect">
            <a:avLst/>
          </a:prstGeom>
          <a:noFill/>
          <a:ln w="9525">
            <a:noFill/>
            <a:miter lim="800000"/>
            <a:headEnd/>
            <a:tailEnd/>
          </a:ln>
        </p:spPr>
        <p:txBody>
          <a:bodyPr wrap="none">
            <a:spAutoFit/>
          </a:bodyPr>
          <a:lstStyle/>
          <a:p>
            <a:pPr eaLnBrk="1" hangingPunct="1"/>
            <a:r>
              <a:rPr lang="en-US">
                <a:latin typeface="Comic Sans MS" pitchFamily="66" charset="0"/>
              </a:rPr>
              <a:t>1970</a:t>
            </a:r>
          </a:p>
        </p:txBody>
      </p:sp>
      <p:grpSp>
        <p:nvGrpSpPr>
          <p:cNvPr id="10" name="Group 96" descr="cartoons of networks"/>
          <p:cNvGrpSpPr>
            <a:grpSpLocks/>
          </p:cNvGrpSpPr>
          <p:nvPr/>
        </p:nvGrpSpPr>
        <p:grpSpPr bwMode="auto">
          <a:xfrm>
            <a:off x="0" y="685800"/>
            <a:ext cx="9144000" cy="2819400"/>
            <a:chOff x="0" y="432"/>
            <a:chExt cx="5760" cy="1776"/>
          </a:xfrm>
        </p:grpSpPr>
        <p:grpSp>
          <p:nvGrpSpPr>
            <p:cNvPr id="11" name="Group 97"/>
            <p:cNvGrpSpPr>
              <a:grpSpLocks/>
            </p:cNvGrpSpPr>
            <p:nvPr/>
          </p:nvGrpSpPr>
          <p:grpSpPr bwMode="auto">
            <a:xfrm>
              <a:off x="1632" y="720"/>
              <a:ext cx="1649" cy="1174"/>
              <a:chOff x="1739" y="746"/>
              <a:chExt cx="1649" cy="1174"/>
            </a:xfrm>
          </p:grpSpPr>
          <p:pic>
            <p:nvPicPr>
              <p:cNvPr id="1835" name="Picture 48" descr="http://tbn0.google.com/images?q=tbn:Y2Sd6RLtpQRIZM:http://atto.buffalo.edu/registered/ATBasics/AdaptingComputers/SimpleModifications/images/Positioning.jpg">
                <a:hlinkClick r:id="rId33"/>
              </p:cNvPr>
              <p:cNvPicPr>
                <a:picLocks noChangeAspect="1" noChangeArrowheads="1"/>
              </p:cNvPicPr>
              <p:nvPr/>
            </p:nvPicPr>
            <p:blipFill>
              <a:blip r:embed="rId34"/>
              <a:srcRect/>
              <a:stretch>
                <a:fillRect/>
              </a:stretch>
            </p:blipFill>
            <p:spPr bwMode="auto">
              <a:xfrm>
                <a:off x="3024" y="1549"/>
                <a:ext cx="364" cy="371"/>
              </a:xfrm>
              <a:prstGeom prst="rect">
                <a:avLst/>
              </a:prstGeom>
              <a:noFill/>
              <a:ln w="9525">
                <a:noFill/>
                <a:miter lim="800000"/>
                <a:headEnd/>
                <a:tailEnd/>
              </a:ln>
            </p:spPr>
          </p:pic>
          <p:pic>
            <p:nvPicPr>
              <p:cNvPr id="1836" name="Picture 44" descr="http://tbn0.google.com/images?q=tbn:GOBRzYFWmgJTeM:http://www.hanksites.com/images/ComputerUser.gif">
                <a:hlinkClick r:id="rId35"/>
              </p:cNvPr>
              <p:cNvPicPr>
                <a:picLocks noChangeAspect="1" noChangeArrowheads="1"/>
              </p:cNvPicPr>
              <p:nvPr/>
            </p:nvPicPr>
            <p:blipFill>
              <a:blip r:embed="rId36"/>
              <a:srcRect/>
              <a:stretch>
                <a:fillRect/>
              </a:stretch>
            </p:blipFill>
            <p:spPr bwMode="auto">
              <a:xfrm>
                <a:off x="1739" y="1468"/>
                <a:ext cx="269" cy="275"/>
              </a:xfrm>
              <a:prstGeom prst="rect">
                <a:avLst/>
              </a:prstGeom>
              <a:noFill/>
              <a:ln w="9525">
                <a:noFill/>
                <a:miter lim="800000"/>
                <a:headEnd/>
                <a:tailEnd/>
              </a:ln>
            </p:spPr>
          </p:pic>
          <p:pic>
            <p:nvPicPr>
              <p:cNvPr id="1837" name="Picture 46" descr="http://tbn0.google.com/images?q=tbn:tD-DYIYddlbGFM:http://www.computerdoctorbook.com/images/angry-woman-ani.gif">
                <a:hlinkClick r:id="rId37"/>
              </p:cNvPr>
              <p:cNvPicPr>
                <a:picLocks noChangeAspect="1" noChangeArrowheads="1"/>
              </p:cNvPicPr>
              <p:nvPr/>
            </p:nvPicPr>
            <p:blipFill>
              <a:blip r:embed="rId38"/>
              <a:srcRect/>
              <a:stretch>
                <a:fillRect/>
              </a:stretch>
            </p:blipFill>
            <p:spPr bwMode="auto">
              <a:xfrm>
                <a:off x="2622" y="746"/>
                <a:ext cx="376" cy="313"/>
              </a:xfrm>
              <a:prstGeom prst="rect">
                <a:avLst/>
              </a:prstGeom>
              <a:noFill/>
              <a:ln w="9525">
                <a:noFill/>
                <a:miter lim="800000"/>
                <a:headEnd/>
                <a:tailEnd/>
              </a:ln>
            </p:spPr>
          </p:pic>
          <p:sp>
            <p:nvSpPr>
              <p:cNvPr id="3506" name="AutoShape 3"/>
              <p:cNvSpPr>
                <a:spLocks noChangeArrowheads="1"/>
              </p:cNvSpPr>
              <p:nvPr/>
            </p:nvSpPr>
            <p:spPr bwMode="auto">
              <a:xfrm>
                <a:off x="1933" y="1033"/>
                <a:ext cx="1379" cy="640"/>
              </a:xfrm>
              <a:prstGeom prst="cloudCallout">
                <a:avLst>
                  <a:gd name="adj1" fmla="val -20310"/>
                  <a:gd name="adj2" fmla="val 29120"/>
                </a:avLst>
              </a:prstGeom>
              <a:solidFill>
                <a:schemeClr val="accent2">
                  <a:lumMod val="20000"/>
                  <a:lumOff val="80000"/>
                </a:schemeClr>
              </a:solidFill>
              <a:ln w="22225">
                <a:solidFill>
                  <a:schemeClr val="tx1"/>
                </a:solidFill>
                <a:round/>
                <a:headEnd type="none" w="sm" len="sm"/>
                <a:tailEnd type="none" w="sm" len="sm"/>
              </a:ln>
              <a:effectLst>
                <a:innerShdw blurRad="63500" dist="50800" dir="2700000">
                  <a:prstClr val="black">
                    <a:alpha val="50000"/>
                  </a:prstClr>
                </a:innerShdw>
              </a:effectLst>
            </p:spPr>
            <p:txBody>
              <a:bodyPr/>
              <a:lstStyle/>
              <a:p>
                <a:pPr algn="ctr" eaLnBrk="1" fontAlgn="auto" hangingPunct="1">
                  <a:spcBef>
                    <a:spcPts val="0"/>
                  </a:spcBef>
                  <a:spcAft>
                    <a:spcPts val="0"/>
                  </a:spcAft>
                  <a:defRPr/>
                </a:pPr>
                <a:endParaRPr lang="en-US" sz="1400" b="1">
                  <a:latin typeface="+mn-lt"/>
                </a:endParaRPr>
              </a:p>
            </p:txBody>
          </p:sp>
          <p:pic>
            <p:nvPicPr>
              <p:cNvPr id="1841" name="Picture 33" descr="MCj04352420000[1]"/>
              <p:cNvPicPr>
                <a:picLocks noChangeAspect="1" noChangeArrowheads="1"/>
              </p:cNvPicPr>
              <p:nvPr/>
            </p:nvPicPr>
            <p:blipFill>
              <a:blip r:embed="rId39"/>
              <a:srcRect/>
              <a:stretch>
                <a:fillRect/>
              </a:stretch>
            </p:blipFill>
            <p:spPr bwMode="auto">
              <a:xfrm>
                <a:off x="2159" y="1391"/>
                <a:ext cx="225" cy="361"/>
              </a:xfrm>
              <a:prstGeom prst="rect">
                <a:avLst/>
              </a:prstGeom>
              <a:noFill/>
              <a:ln w="9525">
                <a:noFill/>
                <a:miter lim="800000"/>
                <a:headEnd/>
                <a:tailEnd/>
              </a:ln>
            </p:spPr>
          </p:pic>
          <p:pic>
            <p:nvPicPr>
              <p:cNvPr id="1842" name="Picture 33" descr="MCj04352420000[1]"/>
              <p:cNvPicPr>
                <a:picLocks noChangeAspect="1" noChangeArrowheads="1"/>
              </p:cNvPicPr>
              <p:nvPr/>
            </p:nvPicPr>
            <p:blipFill>
              <a:blip r:embed="rId40"/>
              <a:srcRect/>
              <a:stretch>
                <a:fillRect/>
              </a:stretch>
            </p:blipFill>
            <p:spPr bwMode="auto">
              <a:xfrm>
                <a:off x="1908" y="1212"/>
                <a:ext cx="226" cy="361"/>
              </a:xfrm>
              <a:prstGeom prst="rect">
                <a:avLst/>
              </a:prstGeom>
              <a:noFill/>
              <a:ln w="9525">
                <a:noFill/>
                <a:miter lim="800000"/>
                <a:headEnd/>
                <a:tailEnd/>
              </a:ln>
            </p:spPr>
          </p:pic>
          <p:pic>
            <p:nvPicPr>
              <p:cNvPr id="1843" name="Picture 33" descr="MCj04352420000[1]"/>
              <p:cNvPicPr>
                <a:picLocks noChangeAspect="1" noChangeArrowheads="1"/>
              </p:cNvPicPr>
              <p:nvPr/>
            </p:nvPicPr>
            <p:blipFill>
              <a:blip r:embed="rId40"/>
              <a:srcRect/>
              <a:stretch>
                <a:fillRect/>
              </a:stretch>
            </p:blipFill>
            <p:spPr bwMode="auto">
              <a:xfrm>
                <a:off x="3086" y="1110"/>
                <a:ext cx="226" cy="361"/>
              </a:xfrm>
              <a:prstGeom prst="rect">
                <a:avLst/>
              </a:prstGeom>
              <a:noFill/>
              <a:ln w="9525">
                <a:noFill/>
                <a:miter lim="800000"/>
                <a:headEnd/>
                <a:tailEnd/>
              </a:ln>
            </p:spPr>
          </p:pic>
          <p:pic>
            <p:nvPicPr>
              <p:cNvPr id="1844" name="Picture 33" descr="MCj04352420000[1]"/>
              <p:cNvPicPr>
                <a:picLocks noChangeAspect="1" noChangeArrowheads="1"/>
              </p:cNvPicPr>
              <p:nvPr/>
            </p:nvPicPr>
            <p:blipFill>
              <a:blip r:embed="rId40"/>
              <a:srcRect/>
              <a:stretch>
                <a:fillRect/>
              </a:stretch>
            </p:blipFill>
            <p:spPr bwMode="auto">
              <a:xfrm>
                <a:off x="2384" y="957"/>
                <a:ext cx="226" cy="360"/>
              </a:xfrm>
              <a:prstGeom prst="rect">
                <a:avLst/>
              </a:prstGeom>
              <a:noFill/>
              <a:ln w="9525">
                <a:noFill/>
                <a:miter lim="800000"/>
                <a:headEnd/>
                <a:tailEnd/>
              </a:ln>
            </p:spPr>
          </p:pic>
          <p:pic>
            <p:nvPicPr>
              <p:cNvPr id="1845" name="Picture 33" descr="MCj04352420000[1]"/>
              <p:cNvPicPr>
                <a:picLocks noChangeAspect="1" noChangeArrowheads="1"/>
              </p:cNvPicPr>
              <p:nvPr/>
            </p:nvPicPr>
            <p:blipFill>
              <a:blip r:embed="rId40"/>
              <a:srcRect/>
              <a:stretch>
                <a:fillRect/>
              </a:stretch>
            </p:blipFill>
            <p:spPr bwMode="auto">
              <a:xfrm>
                <a:off x="2760" y="1494"/>
                <a:ext cx="226" cy="360"/>
              </a:xfrm>
              <a:prstGeom prst="rect">
                <a:avLst/>
              </a:prstGeom>
              <a:noFill/>
              <a:ln w="9525">
                <a:noFill/>
                <a:miter lim="800000"/>
                <a:headEnd/>
                <a:tailEnd/>
              </a:ln>
            </p:spPr>
          </p:pic>
        </p:grpSp>
        <p:grpSp>
          <p:nvGrpSpPr>
            <p:cNvPr id="12" name="Group 109"/>
            <p:cNvGrpSpPr>
              <a:grpSpLocks/>
            </p:cNvGrpSpPr>
            <p:nvPr/>
          </p:nvGrpSpPr>
          <p:grpSpPr bwMode="auto">
            <a:xfrm>
              <a:off x="0" y="864"/>
              <a:ext cx="1427" cy="816"/>
              <a:chOff x="0" y="672"/>
              <a:chExt cx="1427" cy="816"/>
            </a:xfrm>
          </p:grpSpPr>
          <p:cxnSp>
            <p:nvCxnSpPr>
              <p:cNvPr id="83" name="Straight Connector 82"/>
              <p:cNvCxnSpPr/>
              <p:nvPr/>
            </p:nvCxnSpPr>
            <p:spPr>
              <a:xfrm rot="5400000" flipH="1" flipV="1">
                <a:off x="480" y="1152"/>
                <a:ext cx="192" cy="1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26" name="Object 4"/>
              <p:cNvGraphicFramePr>
                <a:graphicFrameLocks noChangeAspect="1"/>
              </p:cNvGraphicFramePr>
              <p:nvPr/>
            </p:nvGraphicFramePr>
            <p:xfrm>
              <a:off x="1008" y="960"/>
              <a:ext cx="193" cy="199"/>
            </p:xfrm>
            <a:graphic>
              <a:graphicData uri="http://schemas.openxmlformats.org/presentationml/2006/ole">
                <p:oleObj spid="_x0000_s1480706" name="Photo Editor Photo" r:id="rId41" imgW="1219370" imgH="1219370" progId="">
                  <p:embed/>
                </p:oleObj>
              </a:graphicData>
            </a:graphic>
          </p:graphicFrame>
          <p:pic>
            <p:nvPicPr>
              <p:cNvPr id="1828" name="Picture 16" descr="http://www.ultratec.com/images/modem_large.jpg"/>
              <p:cNvPicPr>
                <a:picLocks noChangeAspect="1" noChangeArrowheads="1"/>
              </p:cNvPicPr>
              <p:nvPr/>
            </p:nvPicPr>
            <p:blipFill>
              <a:blip r:embed="rId30"/>
              <a:srcRect/>
              <a:stretch>
                <a:fillRect/>
              </a:stretch>
            </p:blipFill>
            <p:spPr bwMode="auto">
              <a:xfrm>
                <a:off x="384" y="1296"/>
                <a:ext cx="221" cy="167"/>
              </a:xfrm>
              <a:prstGeom prst="rect">
                <a:avLst/>
              </a:prstGeom>
              <a:noFill/>
              <a:ln w="9525">
                <a:noFill/>
                <a:miter lim="800000"/>
                <a:headEnd/>
                <a:tailEnd/>
              </a:ln>
            </p:spPr>
          </p:pic>
          <p:pic>
            <p:nvPicPr>
              <p:cNvPr id="1829" name="Picture 20" descr="http://tbn0.google.com/images?q=tbn:My48c6ooR3njDM:http://www.sparrowcorp.com/ForSale/SaleImages/VME_CRATE.JPG">
                <a:hlinkClick r:id="rId42"/>
              </p:cNvPr>
              <p:cNvPicPr>
                <a:picLocks noChangeAspect="1" noChangeArrowheads="1"/>
              </p:cNvPicPr>
              <p:nvPr/>
            </p:nvPicPr>
            <p:blipFill>
              <a:blip r:embed="rId43"/>
              <a:srcRect/>
              <a:stretch>
                <a:fillRect/>
              </a:stretch>
            </p:blipFill>
            <p:spPr bwMode="auto">
              <a:xfrm>
                <a:off x="672" y="1104"/>
                <a:ext cx="212" cy="165"/>
              </a:xfrm>
              <a:prstGeom prst="rect">
                <a:avLst/>
              </a:prstGeom>
              <a:noFill/>
              <a:ln w="9525">
                <a:noFill/>
                <a:miter lim="800000"/>
                <a:headEnd/>
                <a:tailEnd/>
              </a:ln>
            </p:spPr>
          </p:pic>
          <p:pic>
            <p:nvPicPr>
              <p:cNvPr id="1830" name="Picture 2" descr="Power pole and lines"/>
              <p:cNvPicPr>
                <a:picLocks noChangeAspect="1" noChangeArrowheads="1"/>
              </p:cNvPicPr>
              <p:nvPr/>
            </p:nvPicPr>
            <p:blipFill>
              <a:blip r:embed="rId44"/>
              <a:srcRect/>
              <a:stretch>
                <a:fillRect/>
              </a:stretch>
            </p:blipFill>
            <p:spPr bwMode="auto">
              <a:xfrm>
                <a:off x="672" y="672"/>
                <a:ext cx="212" cy="272"/>
              </a:xfrm>
              <a:prstGeom prst="rect">
                <a:avLst/>
              </a:prstGeom>
              <a:noFill/>
              <a:ln w="9525">
                <a:noFill/>
                <a:miter lim="800000"/>
                <a:headEnd/>
                <a:tailEnd/>
              </a:ln>
            </p:spPr>
          </p:pic>
          <p:cxnSp>
            <p:nvCxnSpPr>
              <p:cNvPr id="75" name="Straight Connector 74"/>
              <p:cNvCxnSpPr/>
              <p:nvPr/>
            </p:nvCxnSpPr>
            <p:spPr>
              <a:xfrm rot="5400000">
                <a:off x="888" y="696"/>
                <a:ext cx="96" cy="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2075" idx="2"/>
                <a:endCxn id="89" idx="0"/>
              </p:cNvCxnSpPr>
              <p:nvPr/>
            </p:nvCxnSpPr>
            <p:spPr>
              <a:xfrm rot="5400000">
                <a:off x="696" y="1032"/>
                <a:ext cx="2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833" name="Picture 36" descr="http://web.princeton.edu/sites/TreasurersOffice/OperationsSupport/Images/InternetUserSafetyGuide/Picture1.gif"/>
              <p:cNvPicPr>
                <a:picLocks noChangeAspect="1" noChangeArrowheads="1"/>
              </p:cNvPicPr>
              <p:nvPr/>
            </p:nvPicPr>
            <p:blipFill>
              <a:blip r:embed="rId45"/>
              <a:srcRect/>
              <a:stretch>
                <a:fillRect/>
              </a:stretch>
            </p:blipFill>
            <p:spPr bwMode="auto">
              <a:xfrm flipH="1">
                <a:off x="0" y="1200"/>
                <a:ext cx="371" cy="288"/>
              </a:xfrm>
              <a:prstGeom prst="rect">
                <a:avLst/>
              </a:prstGeom>
              <a:noFill/>
              <a:ln w="9525">
                <a:noFill/>
                <a:miter lim="800000"/>
                <a:headEnd/>
                <a:tailEnd/>
              </a:ln>
            </p:spPr>
          </p:pic>
          <p:pic>
            <p:nvPicPr>
              <p:cNvPr id="1834" name="Picture 36" descr="http://web.princeton.edu/sites/TreasurersOffice/OperationsSupport/Images/InternetUserSafetyGuide/Picture1.gif"/>
              <p:cNvPicPr>
                <a:picLocks noChangeAspect="1" noChangeArrowheads="1"/>
              </p:cNvPicPr>
              <p:nvPr/>
            </p:nvPicPr>
            <p:blipFill>
              <a:blip r:embed="rId45"/>
              <a:srcRect/>
              <a:stretch>
                <a:fillRect/>
              </a:stretch>
            </p:blipFill>
            <p:spPr bwMode="auto">
              <a:xfrm flipH="1">
                <a:off x="1056" y="672"/>
                <a:ext cx="371" cy="288"/>
              </a:xfrm>
              <a:prstGeom prst="rect">
                <a:avLst/>
              </a:prstGeom>
              <a:noFill/>
              <a:ln w="9525">
                <a:noFill/>
                <a:miter lim="800000"/>
                <a:headEnd/>
                <a:tailEnd/>
              </a:ln>
            </p:spPr>
          </p:pic>
        </p:grpSp>
        <p:grpSp>
          <p:nvGrpSpPr>
            <p:cNvPr id="13" name="Group 3520"/>
            <p:cNvGrpSpPr>
              <a:grpSpLocks/>
            </p:cNvGrpSpPr>
            <p:nvPr/>
          </p:nvGrpSpPr>
          <p:grpSpPr bwMode="auto">
            <a:xfrm>
              <a:off x="3939" y="432"/>
              <a:ext cx="1821" cy="1776"/>
              <a:chOff x="5562600" y="76200"/>
              <a:chExt cx="2890542" cy="2819400"/>
            </a:xfrm>
          </p:grpSpPr>
          <p:pic>
            <p:nvPicPr>
              <p:cNvPr id="1102" name="Picture 21" descr="http://www.computerhistory.org/internet_history/full_size_images/1988_ncar_network.gif"/>
              <p:cNvPicPr>
                <a:picLocks noChangeAspect="1" noChangeArrowheads="1"/>
              </p:cNvPicPr>
              <p:nvPr/>
            </p:nvPicPr>
            <p:blipFill>
              <a:blip r:embed="rId46"/>
              <a:srcRect/>
              <a:stretch>
                <a:fillRect/>
              </a:stretch>
            </p:blipFill>
            <p:spPr bwMode="auto">
              <a:xfrm>
                <a:off x="7352962" y="775011"/>
                <a:ext cx="800438" cy="596589"/>
              </a:xfrm>
              <a:prstGeom prst="rect">
                <a:avLst/>
              </a:prstGeom>
              <a:noFill/>
              <a:ln w="9525">
                <a:noFill/>
                <a:miter lim="800000"/>
                <a:headEnd/>
                <a:tailEnd/>
              </a:ln>
            </p:spPr>
          </p:pic>
          <p:pic>
            <p:nvPicPr>
              <p:cNvPr id="1103" name="Picture 71" descr="http://www.reactos.org/wiki/images/thumb/1/10/InternetGlobe.png/120px-InternetGlobe.png"/>
              <p:cNvPicPr>
                <a:picLocks noChangeAspect="1" noChangeArrowheads="1"/>
              </p:cNvPicPr>
              <p:nvPr/>
            </p:nvPicPr>
            <p:blipFill>
              <a:blip r:embed="rId47"/>
              <a:srcRect/>
              <a:stretch>
                <a:fillRect/>
              </a:stretch>
            </p:blipFill>
            <p:spPr bwMode="auto">
              <a:xfrm>
                <a:off x="6324600" y="914400"/>
                <a:ext cx="1143000" cy="1143000"/>
              </a:xfrm>
              <a:prstGeom prst="rect">
                <a:avLst/>
              </a:prstGeom>
              <a:noFill/>
              <a:ln w="9525">
                <a:noFill/>
                <a:miter lim="800000"/>
                <a:headEnd/>
                <a:tailEnd/>
              </a:ln>
            </p:spPr>
          </p:pic>
          <p:pic>
            <p:nvPicPr>
              <p:cNvPr id="1104" name="Picture 4" descr="figure 2"/>
              <p:cNvPicPr>
                <a:picLocks noChangeAspect="1" noChangeArrowheads="1"/>
              </p:cNvPicPr>
              <p:nvPr/>
            </p:nvPicPr>
            <p:blipFill>
              <a:blip r:embed="rId48"/>
              <a:srcRect/>
              <a:stretch>
                <a:fillRect/>
              </a:stretch>
            </p:blipFill>
            <p:spPr bwMode="auto">
              <a:xfrm>
                <a:off x="5715000" y="910681"/>
                <a:ext cx="665519" cy="437013"/>
              </a:xfrm>
              <a:prstGeom prst="rect">
                <a:avLst/>
              </a:prstGeom>
              <a:noFill/>
              <a:ln w="9525">
                <a:noFill/>
                <a:miter lim="800000"/>
                <a:headEnd/>
                <a:tailEnd/>
              </a:ln>
            </p:spPr>
          </p:pic>
          <p:pic>
            <p:nvPicPr>
              <p:cNvPr id="1105" name="Picture 3"/>
              <p:cNvPicPr>
                <a:picLocks noChangeAspect="1" noChangeArrowheads="1"/>
              </p:cNvPicPr>
              <p:nvPr/>
            </p:nvPicPr>
            <p:blipFill>
              <a:blip r:embed="rId49"/>
              <a:srcRect/>
              <a:stretch>
                <a:fillRect/>
              </a:stretch>
            </p:blipFill>
            <p:spPr bwMode="auto">
              <a:xfrm>
                <a:off x="7641441" y="1679388"/>
                <a:ext cx="243138" cy="343253"/>
              </a:xfrm>
              <a:prstGeom prst="rect">
                <a:avLst/>
              </a:prstGeom>
              <a:noFill/>
              <a:ln w="9525">
                <a:noFill/>
                <a:miter lim="800000"/>
                <a:headEnd/>
                <a:tailEnd/>
              </a:ln>
            </p:spPr>
          </p:pic>
          <p:pic>
            <p:nvPicPr>
              <p:cNvPr id="1106" name="Picture 20"/>
              <p:cNvPicPr>
                <a:picLocks noChangeAspect="1" noChangeArrowheads="1"/>
              </p:cNvPicPr>
              <p:nvPr/>
            </p:nvPicPr>
            <p:blipFill>
              <a:blip r:embed="rId50"/>
              <a:srcRect/>
              <a:stretch>
                <a:fillRect/>
              </a:stretch>
            </p:blipFill>
            <p:spPr bwMode="auto">
              <a:xfrm>
                <a:off x="6308249" y="1845235"/>
                <a:ext cx="168751" cy="251727"/>
              </a:xfrm>
              <a:prstGeom prst="rect">
                <a:avLst/>
              </a:prstGeom>
              <a:noFill/>
              <a:ln w="9525">
                <a:noFill/>
                <a:miter lim="800000"/>
                <a:headEnd/>
                <a:tailEnd/>
              </a:ln>
            </p:spPr>
          </p:pic>
          <p:pic>
            <p:nvPicPr>
              <p:cNvPr id="1107" name="Picture 21"/>
              <p:cNvPicPr>
                <a:picLocks noChangeAspect="1" noChangeArrowheads="1"/>
              </p:cNvPicPr>
              <p:nvPr/>
            </p:nvPicPr>
            <p:blipFill>
              <a:blip r:embed="rId51"/>
              <a:srcRect/>
              <a:stretch>
                <a:fillRect/>
              </a:stretch>
            </p:blipFill>
            <p:spPr bwMode="auto">
              <a:xfrm>
                <a:off x="7200322" y="1929055"/>
                <a:ext cx="191078" cy="204545"/>
              </a:xfrm>
              <a:prstGeom prst="rect">
                <a:avLst/>
              </a:prstGeom>
              <a:noFill/>
              <a:ln w="9525">
                <a:noFill/>
                <a:miter lim="800000"/>
                <a:headEnd/>
                <a:tailEnd/>
              </a:ln>
            </p:spPr>
          </p:pic>
          <p:pic>
            <p:nvPicPr>
              <p:cNvPr id="1108" name="Picture 22"/>
              <p:cNvPicPr>
                <a:picLocks noChangeAspect="1" noChangeArrowheads="1"/>
              </p:cNvPicPr>
              <p:nvPr/>
            </p:nvPicPr>
            <p:blipFill>
              <a:blip r:embed="rId52"/>
              <a:srcRect/>
              <a:stretch>
                <a:fillRect/>
              </a:stretch>
            </p:blipFill>
            <p:spPr bwMode="auto">
              <a:xfrm>
                <a:off x="7391400" y="1828800"/>
                <a:ext cx="124741" cy="300298"/>
              </a:xfrm>
              <a:prstGeom prst="rect">
                <a:avLst/>
              </a:prstGeom>
              <a:noFill/>
              <a:ln w="9525">
                <a:noFill/>
                <a:miter lim="800000"/>
                <a:headEnd/>
                <a:tailEnd/>
              </a:ln>
            </p:spPr>
          </p:pic>
          <p:pic>
            <p:nvPicPr>
              <p:cNvPr id="1109" name="Picture 7" descr="cardiology"/>
              <p:cNvPicPr>
                <a:picLocks noChangeAspect="1" noChangeArrowheads="1"/>
              </p:cNvPicPr>
              <p:nvPr/>
            </p:nvPicPr>
            <p:blipFill>
              <a:blip r:embed="rId53"/>
              <a:srcRect/>
              <a:stretch>
                <a:fillRect/>
              </a:stretch>
            </p:blipFill>
            <p:spPr bwMode="auto">
              <a:xfrm>
                <a:off x="7391400" y="2438400"/>
                <a:ext cx="310773" cy="331694"/>
              </a:xfrm>
              <a:prstGeom prst="rect">
                <a:avLst/>
              </a:prstGeom>
              <a:noFill/>
              <a:ln w="9525">
                <a:noFill/>
                <a:miter lim="800000"/>
                <a:headEnd/>
                <a:tailEnd/>
              </a:ln>
            </p:spPr>
          </p:pic>
          <p:pic>
            <p:nvPicPr>
              <p:cNvPr id="1110" name="Picture 8" descr="ig_43"/>
              <p:cNvPicPr>
                <a:picLocks noChangeAspect="1" noChangeArrowheads="1"/>
              </p:cNvPicPr>
              <p:nvPr/>
            </p:nvPicPr>
            <p:blipFill>
              <a:blip r:embed="rId54"/>
              <a:srcRect/>
              <a:stretch>
                <a:fillRect/>
              </a:stretch>
            </p:blipFill>
            <p:spPr bwMode="auto">
              <a:xfrm>
                <a:off x="7541383" y="1402976"/>
                <a:ext cx="322573" cy="248771"/>
              </a:xfrm>
              <a:prstGeom prst="rect">
                <a:avLst/>
              </a:prstGeom>
              <a:noFill/>
              <a:ln w="9525">
                <a:noFill/>
                <a:miter lim="800000"/>
                <a:headEnd/>
                <a:tailEnd/>
              </a:ln>
            </p:spPr>
          </p:pic>
          <p:sp>
            <p:nvSpPr>
              <p:cNvPr id="1111" name="Line 29"/>
              <p:cNvSpPr>
                <a:spLocks noChangeShapeType="1"/>
              </p:cNvSpPr>
              <p:nvPr/>
            </p:nvSpPr>
            <p:spPr bwMode="auto">
              <a:xfrm>
                <a:off x="6857899" y="1013235"/>
                <a:ext cx="281669" cy="58077"/>
              </a:xfrm>
              <a:prstGeom prst="line">
                <a:avLst/>
              </a:prstGeom>
              <a:noFill/>
              <a:ln w="12700">
                <a:solidFill>
                  <a:srgbClr val="002776"/>
                </a:solidFill>
                <a:round/>
                <a:headEnd/>
                <a:tailEnd/>
              </a:ln>
            </p:spPr>
            <p:txBody>
              <a:bodyPr/>
              <a:lstStyle/>
              <a:p>
                <a:endParaRPr lang="en-US"/>
              </a:p>
            </p:txBody>
          </p:sp>
          <p:pic>
            <p:nvPicPr>
              <p:cNvPr id="1112" name="Picture 297"/>
              <p:cNvPicPr>
                <a:picLocks noChangeAspect="1" noChangeArrowheads="1"/>
              </p:cNvPicPr>
              <p:nvPr/>
            </p:nvPicPr>
            <p:blipFill>
              <a:blip r:embed="rId55"/>
              <a:srcRect/>
              <a:stretch>
                <a:fillRect/>
              </a:stretch>
            </p:blipFill>
            <p:spPr bwMode="auto">
              <a:xfrm>
                <a:off x="6743322" y="76200"/>
                <a:ext cx="261976" cy="134211"/>
              </a:xfrm>
              <a:prstGeom prst="rect">
                <a:avLst/>
              </a:prstGeom>
              <a:noFill/>
              <a:ln w="12700">
                <a:noFill/>
                <a:miter lim="800000"/>
                <a:headEnd/>
                <a:tailEnd/>
              </a:ln>
            </p:spPr>
          </p:pic>
          <p:sp>
            <p:nvSpPr>
              <p:cNvPr id="1113" name="Freeform 378"/>
              <p:cNvSpPr>
                <a:spLocks/>
              </p:cNvSpPr>
              <p:nvPr/>
            </p:nvSpPr>
            <p:spPr bwMode="auto">
              <a:xfrm rot="9145449" flipH="1">
                <a:off x="7346643" y="625732"/>
                <a:ext cx="156947" cy="67349"/>
              </a:xfrm>
              <a:custGeom>
                <a:avLst/>
                <a:gdLst>
                  <a:gd name="T0" fmla="*/ 0 w 394"/>
                  <a:gd name="T1" fmla="*/ 0 h 483"/>
                  <a:gd name="T2" fmla="*/ 31418083 w 394"/>
                  <a:gd name="T3" fmla="*/ 5288501 h 483"/>
                  <a:gd name="T4" fmla="*/ 31418083 w 394"/>
                  <a:gd name="T5" fmla="*/ 3499778 h 483"/>
                  <a:gd name="T6" fmla="*/ 62518688 w 394"/>
                  <a:gd name="T7" fmla="*/ 9391074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rot="10800000"/>
              <a:lstStyle/>
              <a:p>
                <a:pPr eaLnBrk="1" hangingPunct="1"/>
                <a:endParaRPr lang="en-US"/>
              </a:p>
            </p:txBody>
          </p:sp>
          <p:pic>
            <p:nvPicPr>
              <p:cNvPr id="1114" name="Picture 562"/>
              <p:cNvPicPr>
                <a:picLocks noChangeAspect="1" noChangeArrowheads="1"/>
              </p:cNvPicPr>
              <p:nvPr/>
            </p:nvPicPr>
            <p:blipFill>
              <a:blip r:embed="rId55"/>
              <a:srcRect/>
              <a:stretch>
                <a:fillRect/>
              </a:stretch>
            </p:blipFill>
            <p:spPr bwMode="auto">
              <a:xfrm>
                <a:off x="7295321" y="92305"/>
                <a:ext cx="324636" cy="187407"/>
              </a:xfrm>
              <a:prstGeom prst="rect">
                <a:avLst/>
              </a:prstGeom>
              <a:noFill/>
              <a:ln w="12700">
                <a:noFill/>
                <a:miter lim="800000"/>
                <a:headEnd/>
                <a:tailEnd/>
              </a:ln>
            </p:spPr>
          </p:pic>
          <p:sp>
            <p:nvSpPr>
              <p:cNvPr id="1115" name="Freeform 563"/>
              <p:cNvSpPr>
                <a:spLocks/>
              </p:cNvSpPr>
              <p:nvPr/>
            </p:nvSpPr>
            <p:spPr bwMode="auto">
              <a:xfrm flipH="1">
                <a:off x="7201631" y="219196"/>
                <a:ext cx="185592" cy="57589"/>
              </a:xfrm>
              <a:custGeom>
                <a:avLst/>
                <a:gdLst>
                  <a:gd name="T0" fmla="*/ 0 w 394"/>
                  <a:gd name="T1" fmla="*/ 0 h 483"/>
                  <a:gd name="T2" fmla="*/ 43933019 w 394"/>
                  <a:gd name="T3" fmla="*/ 3866809 h 483"/>
                  <a:gd name="T4" fmla="*/ 43933019 w 394"/>
                  <a:gd name="T5" fmla="*/ 2558955 h 483"/>
                  <a:gd name="T6" fmla="*/ 87422313 w 394"/>
                  <a:gd name="T7" fmla="*/ 6866445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pPr eaLnBrk="1" hangingPunct="1"/>
                <a:endParaRPr lang="en-US"/>
              </a:p>
            </p:txBody>
          </p:sp>
          <p:sp>
            <p:nvSpPr>
              <p:cNvPr id="1116" name="Freeform 564"/>
              <p:cNvSpPr>
                <a:spLocks/>
              </p:cNvSpPr>
              <p:nvPr/>
            </p:nvSpPr>
            <p:spPr bwMode="auto">
              <a:xfrm rot="19107031" flipH="1">
                <a:off x="7337691" y="260191"/>
                <a:ext cx="122335" cy="93215"/>
              </a:xfrm>
              <a:custGeom>
                <a:avLst/>
                <a:gdLst>
                  <a:gd name="T0" fmla="*/ 0 w 394"/>
                  <a:gd name="T1" fmla="*/ 0 h 483"/>
                  <a:gd name="T2" fmla="*/ 19088606 w 394"/>
                  <a:gd name="T3" fmla="*/ 10130908 h 483"/>
                  <a:gd name="T4" fmla="*/ 19088606 w 394"/>
                  <a:gd name="T5" fmla="*/ 6704341 h 483"/>
                  <a:gd name="T6" fmla="*/ 37984394 w 394"/>
                  <a:gd name="T7" fmla="*/ 17989725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pPr eaLnBrk="1" hangingPunct="1"/>
                <a:endParaRPr lang="en-US"/>
              </a:p>
            </p:txBody>
          </p:sp>
          <p:sp>
            <p:nvSpPr>
              <p:cNvPr id="1117" name="Freeform 565"/>
              <p:cNvSpPr>
                <a:spLocks/>
              </p:cNvSpPr>
              <p:nvPr/>
            </p:nvSpPr>
            <p:spPr bwMode="auto">
              <a:xfrm rot="2633371">
                <a:off x="7432576" y="294353"/>
                <a:ext cx="148592" cy="67349"/>
              </a:xfrm>
              <a:custGeom>
                <a:avLst/>
                <a:gdLst>
                  <a:gd name="T0" fmla="*/ 0 w 394"/>
                  <a:gd name="T1" fmla="*/ 0 h 483"/>
                  <a:gd name="T2" fmla="*/ 28161958 w 394"/>
                  <a:gd name="T3" fmla="*/ 5288501 h 483"/>
                  <a:gd name="T4" fmla="*/ 28161958 w 394"/>
                  <a:gd name="T5" fmla="*/ 3499778 h 483"/>
                  <a:gd name="T6" fmla="*/ 56039556 w 394"/>
                  <a:gd name="T7" fmla="*/ 9391074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pPr eaLnBrk="1" hangingPunct="1"/>
                <a:endParaRPr lang="en-US"/>
              </a:p>
            </p:txBody>
          </p:sp>
          <p:sp>
            <p:nvSpPr>
              <p:cNvPr id="1118" name="Freeform 1006"/>
              <p:cNvSpPr>
                <a:spLocks/>
              </p:cNvSpPr>
              <p:nvPr/>
            </p:nvSpPr>
            <p:spPr bwMode="auto">
              <a:xfrm>
                <a:off x="7031555" y="1016164"/>
                <a:ext cx="190365" cy="87847"/>
              </a:xfrm>
              <a:custGeom>
                <a:avLst/>
                <a:gdLst>
                  <a:gd name="T0" fmla="*/ 104130740 w 175"/>
                  <a:gd name="T1" fmla="*/ 0 h 120"/>
                  <a:gd name="T2" fmla="*/ 0 w 175"/>
                  <a:gd name="T3" fmla="*/ 64309135 h 120"/>
                  <a:gd name="T4" fmla="*/ 207079043 w 175"/>
                  <a:gd name="T5" fmla="*/ 64309135 h 120"/>
                  <a:gd name="T6" fmla="*/ 104130740 w 175"/>
                  <a:gd name="T7" fmla="*/ 0 h 120"/>
                  <a:gd name="T8" fmla="*/ 0 60000 65536"/>
                  <a:gd name="T9" fmla="*/ 0 60000 65536"/>
                  <a:gd name="T10" fmla="*/ 0 60000 65536"/>
                  <a:gd name="T11" fmla="*/ 0 60000 65536"/>
                  <a:gd name="T12" fmla="*/ 0 w 175"/>
                  <a:gd name="T13" fmla="*/ 0 h 120"/>
                  <a:gd name="T14" fmla="*/ 175 w 175"/>
                  <a:gd name="T15" fmla="*/ 120 h 120"/>
                </a:gdLst>
                <a:ahLst/>
                <a:cxnLst>
                  <a:cxn ang="T8">
                    <a:pos x="T0" y="T1"/>
                  </a:cxn>
                  <a:cxn ang="T9">
                    <a:pos x="T2" y="T3"/>
                  </a:cxn>
                  <a:cxn ang="T10">
                    <a:pos x="T4" y="T5"/>
                  </a:cxn>
                  <a:cxn ang="T11">
                    <a:pos x="T6" y="T7"/>
                  </a:cxn>
                </a:cxnLst>
                <a:rect l="T12" t="T13" r="T14" b="T15"/>
                <a:pathLst>
                  <a:path w="175" h="120">
                    <a:moveTo>
                      <a:pt x="88" y="0"/>
                    </a:moveTo>
                    <a:lnTo>
                      <a:pt x="0" y="120"/>
                    </a:lnTo>
                    <a:lnTo>
                      <a:pt x="175" y="120"/>
                    </a:lnTo>
                    <a:lnTo>
                      <a:pt x="88" y="0"/>
                    </a:lnTo>
                    <a:close/>
                  </a:path>
                </a:pathLst>
              </a:custGeom>
              <a:solidFill>
                <a:srgbClr val="000000"/>
              </a:solidFill>
              <a:ln w="6350">
                <a:solidFill>
                  <a:srgbClr val="000000"/>
                </a:solidFill>
                <a:round/>
                <a:headEnd/>
                <a:tailEnd/>
              </a:ln>
            </p:spPr>
            <p:txBody>
              <a:bodyPr/>
              <a:lstStyle/>
              <a:p>
                <a:pPr eaLnBrk="1" hangingPunct="1"/>
                <a:endParaRPr lang="en-US"/>
              </a:p>
            </p:txBody>
          </p:sp>
          <p:sp>
            <p:nvSpPr>
              <p:cNvPr id="1119" name="Freeform 1007"/>
              <p:cNvSpPr>
                <a:spLocks/>
              </p:cNvSpPr>
              <p:nvPr/>
            </p:nvSpPr>
            <p:spPr bwMode="auto">
              <a:xfrm>
                <a:off x="7035732" y="961503"/>
                <a:ext cx="229752" cy="66374"/>
              </a:xfrm>
              <a:custGeom>
                <a:avLst/>
                <a:gdLst>
                  <a:gd name="T0" fmla="*/ 0 w 211"/>
                  <a:gd name="T1" fmla="*/ 0 h 91"/>
                  <a:gd name="T2" fmla="*/ 4742038 w 211"/>
                  <a:gd name="T3" fmla="*/ 6384304 h 91"/>
                  <a:gd name="T4" fmla="*/ 14227202 w 211"/>
                  <a:gd name="T5" fmla="*/ 18619730 h 91"/>
                  <a:gd name="T6" fmla="*/ 23712368 w 211"/>
                  <a:gd name="T7" fmla="*/ 25004037 h 91"/>
                  <a:gd name="T8" fmla="*/ 37940663 w 211"/>
                  <a:gd name="T9" fmla="*/ 31388338 h 91"/>
                  <a:gd name="T10" fmla="*/ 47425825 w 211"/>
                  <a:gd name="T11" fmla="*/ 35644296 h 91"/>
                  <a:gd name="T12" fmla="*/ 52167861 w 211"/>
                  <a:gd name="T13" fmla="*/ 37771910 h 91"/>
                  <a:gd name="T14" fmla="*/ 71138184 w 211"/>
                  <a:gd name="T15" fmla="*/ 42027868 h 91"/>
                  <a:gd name="T16" fmla="*/ 99593686 w 211"/>
                  <a:gd name="T17" fmla="*/ 46283826 h 91"/>
                  <a:gd name="T18" fmla="*/ 123307135 w 211"/>
                  <a:gd name="T19" fmla="*/ 48412181 h 91"/>
                  <a:gd name="T20" fmla="*/ 132792296 w 211"/>
                  <a:gd name="T21" fmla="*/ 48412181 h 91"/>
                  <a:gd name="T22" fmla="*/ 136348551 w 211"/>
                  <a:gd name="T23" fmla="*/ 48412181 h 91"/>
                  <a:gd name="T24" fmla="*/ 145833747 w 211"/>
                  <a:gd name="T25" fmla="*/ 48412181 h 91"/>
                  <a:gd name="T26" fmla="*/ 164804070 w 211"/>
                  <a:gd name="T27" fmla="*/ 48412181 h 91"/>
                  <a:gd name="T28" fmla="*/ 174289232 w 211"/>
                  <a:gd name="T29" fmla="*/ 48412181 h 91"/>
                  <a:gd name="T30" fmla="*/ 193259555 w 211"/>
                  <a:gd name="T31" fmla="*/ 46283826 h 91"/>
                  <a:gd name="T32" fmla="*/ 212229878 w 211"/>
                  <a:gd name="T33" fmla="*/ 44156212 h 91"/>
                  <a:gd name="T34" fmla="*/ 221715039 w 211"/>
                  <a:gd name="T35" fmla="*/ 42027868 h 91"/>
                  <a:gd name="T36" fmla="*/ 240685363 w 211"/>
                  <a:gd name="T37" fmla="*/ 37771910 h 91"/>
                  <a:gd name="T38" fmla="*/ 250170524 w 211"/>
                  <a:gd name="T39" fmla="*/ 35644296 h 91"/>
                  <a:gd name="T40" fmla="*/ 0 w 211"/>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91"/>
                  <a:gd name="T65" fmla="*/ 211 w 211"/>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91">
                    <a:moveTo>
                      <a:pt x="0" y="0"/>
                    </a:moveTo>
                    <a:lnTo>
                      <a:pt x="4" y="12"/>
                    </a:lnTo>
                    <a:lnTo>
                      <a:pt x="12" y="35"/>
                    </a:lnTo>
                    <a:lnTo>
                      <a:pt x="20" y="47"/>
                    </a:lnTo>
                    <a:lnTo>
                      <a:pt x="32" y="59"/>
                    </a:lnTo>
                    <a:lnTo>
                      <a:pt x="40" y="67"/>
                    </a:lnTo>
                    <a:lnTo>
                      <a:pt x="44" y="71"/>
                    </a:lnTo>
                    <a:lnTo>
                      <a:pt x="60" y="79"/>
                    </a:lnTo>
                    <a:lnTo>
                      <a:pt x="84" y="87"/>
                    </a:lnTo>
                    <a:lnTo>
                      <a:pt x="104" y="91"/>
                    </a:lnTo>
                    <a:lnTo>
                      <a:pt x="112" y="91"/>
                    </a:lnTo>
                    <a:lnTo>
                      <a:pt x="115" y="91"/>
                    </a:lnTo>
                    <a:lnTo>
                      <a:pt x="123" y="91"/>
                    </a:lnTo>
                    <a:lnTo>
                      <a:pt x="139" y="91"/>
                    </a:lnTo>
                    <a:lnTo>
                      <a:pt x="147" y="91"/>
                    </a:lnTo>
                    <a:lnTo>
                      <a:pt x="163" y="87"/>
                    </a:lnTo>
                    <a:lnTo>
                      <a:pt x="179" y="83"/>
                    </a:lnTo>
                    <a:lnTo>
                      <a:pt x="187" y="79"/>
                    </a:lnTo>
                    <a:lnTo>
                      <a:pt x="203" y="71"/>
                    </a:lnTo>
                    <a:lnTo>
                      <a:pt x="211" y="67"/>
                    </a:lnTo>
                    <a:lnTo>
                      <a:pt x="0" y="0"/>
                    </a:lnTo>
                    <a:close/>
                  </a:path>
                </a:pathLst>
              </a:custGeom>
              <a:solidFill>
                <a:srgbClr val="000000"/>
              </a:solidFill>
              <a:ln w="9525">
                <a:noFill/>
                <a:round/>
                <a:headEnd/>
                <a:tailEnd/>
              </a:ln>
            </p:spPr>
            <p:txBody>
              <a:bodyPr/>
              <a:lstStyle/>
              <a:p>
                <a:pPr eaLnBrk="1" hangingPunct="1"/>
                <a:endParaRPr lang="en-US"/>
              </a:p>
            </p:txBody>
          </p:sp>
          <p:sp>
            <p:nvSpPr>
              <p:cNvPr id="1120" name="Freeform 1008"/>
              <p:cNvSpPr>
                <a:spLocks/>
              </p:cNvSpPr>
              <p:nvPr/>
            </p:nvSpPr>
            <p:spPr bwMode="auto">
              <a:xfrm>
                <a:off x="7035732" y="961503"/>
                <a:ext cx="229752" cy="66374"/>
              </a:xfrm>
              <a:custGeom>
                <a:avLst/>
                <a:gdLst>
                  <a:gd name="T0" fmla="*/ 0 w 211"/>
                  <a:gd name="T1" fmla="*/ 0 h 91"/>
                  <a:gd name="T2" fmla="*/ 4742038 w 211"/>
                  <a:gd name="T3" fmla="*/ 6384304 h 91"/>
                  <a:gd name="T4" fmla="*/ 14227202 w 211"/>
                  <a:gd name="T5" fmla="*/ 18619730 h 91"/>
                  <a:gd name="T6" fmla="*/ 23712368 w 211"/>
                  <a:gd name="T7" fmla="*/ 25004037 h 91"/>
                  <a:gd name="T8" fmla="*/ 37940663 w 211"/>
                  <a:gd name="T9" fmla="*/ 31388338 h 91"/>
                  <a:gd name="T10" fmla="*/ 47425825 w 211"/>
                  <a:gd name="T11" fmla="*/ 35644296 h 91"/>
                  <a:gd name="T12" fmla="*/ 52167861 w 211"/>
                  <a:gd name="T13" fmla="*/ 37771910 h 91"/>
                  <a:gd name="T14" fmla="*/ 71138184 w 211"/>
                  <a:gd name="T15" fmla="*/ 42027868 h 91"/>
                  <a:gd name="T16" fmla="*/ 99593686 w 211"/>
                  <a:gd name="T17" fmla="*/ 46283826 h 91"/>
                  <a:gd name="T18" fmla="*/ 123307135 w 211"/>
                  <a:gd name="T19" fmla="*/ 48412181 h 91"/>
                  <a:gd name="T20" fmla="*/ 132792296 w 211"/>
                  <a:gd name="T21" fmla="*/ 48412181 h 91"/>
                  <a:gd name="T22" fmla="*/ 136348551 w 211"/>
                  <a:gd name="T23" fmla="*/ 48412181 h 91"/>
                  <a:gd name="T24" fmla="*/ 145833747 w 211"/>
                  <a:gd name="T25" fmla="*/ 48412181 h 91"/>
                  <a:gd name="T26" fmla="*/ 164804070 w 211"/>
                  <a:gd name="T27" fmla="*/ 48412181 h 91"/>
                  <a:gd name="T28" fmla="*/ 174289232 w 211"/>
                  <a:gd name="T29" fmla="*/ 48412181 h 91"/>
                  <a:gd name="T30" fmla="*/ 193259555 w 211"/>
                  <a:gd name="T31" fmla="*/ 46283826 h 91"/>
                  <a:gd name="T32" fmla="*/ 212229878 w 211"/>
                  <a:gd name="T33" fmla="*/ 44156212 h 91"/>
                  <a:gd name="T34" fmla="*/ 221715039 w 211"/>
                  <a:gd name="T35" fmla="*/ 42027868 h 91"/>
                  <a:gd name="T36" fmla="*/ 240685363 w 211"/>
                  <a:gd name="T37" fmla="*/ 37771910 h 91"/>
                  <a:gd name="T38" fmla="*/ 250170524 w 211"/>
                  <a:gd name="T39" fmla="*/ 35644296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1"/>
                  <a:gd name="T61" fmla="*/ 0 h 91"/>
                  <a:gd name="T62" fmla="*/ 211 w 211"/>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1" h="91">
                    <a:moveTo>
                      <a:pt x="0" y="0"/>
                    </a:moveTo>
                    <a:lnTo>
                      <a:pt x="4" y="12"/>
                    </a:lnTo>
                    <a:lnTo>
                      <a:pt x="12" y="35"/>
                    </a:lnTo>
                    <a:lnTo>
                      <a:pt x="20" y="47"/>
                    </a:lnTo>
                    <a:lnTo>
                      <a:pt x="32" y="59"/>
                    </a:lnTo>
                    <a:lnTo>
                      <a:pt x="40" y="67"/>
                    </a:lnTo>
                    <a:lnTo>
                      <a:pt x="44" y="71"/>
                    </a:lnTo>
                    <a:lnTo>
                      <a:pt x="60" y="79"/>
                    </a:lnTo>
                    <a:lnTo>
                      <a:pt x="84" y="87"/>
                    </a:lnTo>
                    <a:lnTo>
                      <a:pt x="104" y="91"/>
                    </a:lnTo>
                    <a:lnTo>
                      <a:pt x="112" y="91"/>
                    </a:lnTo>
                    <a:lnTo>
                      <a:pt x="115" y="91"/>
                    </a:lnTo>
                    <a:lnTo>
                      <a:pt x="123" y="91"/>
                    </a:lnTo>
                    <a:lnTo>
                      <a:pt x="139" y="91"/>
                    </a:lnTo>
                    <a:lnTo>
                      <a:pt x="147" y="91"/>
                    </a:lnTo>
                    <a:lnTo>
                      <a:pt x="163" y="87"/>
                    </a:lnTo>
                    <a:lnTo>
                      <a:pt x="179" y="83"/>
                    </a:lnTo>
                    <a:lnTo>
                      <a:pt x="187" y="79"/>
                    </a:lnTo>
                    <a:lnTo>
                      <a:pt x="203" y="71"/>
                    </a:lnTo>
                    <a:lnTo>
                      <a:pt x="211" y="67"/>
                    </a:lnTo>
                  </a:path>
                </a:pathLst>
              </a:custGeom>
              <a:noFill/>
              <a:ln w="6350">
                <a:solidFill>
                  <a:srgbClr val="000000"/>
                </a:solidFill>
                <a:round/>
                <a:headEnd/>
                <a:tailEnd/>
              </a:ln>
            </p:spPr>
            <p:txBody>
              <a:bodyPr/>
              <a:lstStyle/>
              <a:p>
                <a:pPr eaLnBrk="1" hangingPunct="1"/>
                <a:endParaRPr lang="en-US"/>
              </a:p>
            </p:txBody>
          </p:sp>
          <p:sp>
            <p:nvSpPr>
              <p:cNvPr id="1121" name="Freeform 1009"/>
              <p:cNvSpPr>
                <a:spLocks/>
              </p:cNvSpPr>
              <p:nvPr/>
            </p:nvSpPr>
            <p:spPr bwMode="auto">
              <a:xfrm>
                <a:off x="7035732" y="949790"/>
                <a:ext cx="229752" cy="63445"/>
              </a:xfrm>
              <a:custGeom>
                <a:avLst/>
                <a:gdLst>
                  <a:gd name="T0" fmla="*/ 52167861 w 211"/>
                  <a:gd name="T1" fmla="*/ 0 h 87"/>
                  <a:gd name="T2" fmla="*/ 66396148 w 211"/>
                  <a:gd name="T3" fmla="*/ 0 h 87"/>
                  <a:gd name="T4" fmla="*/ 99593686 w 211"/>
                  <a:gd name="T5" fmla="*/ 2127231 h 87"/>
                  <a:gd name="T6" fmla="*/ 123307135 w 211"/>
                  <a:gd name="T7" fmla="*/ 4254461 h 87"/>
                  <a:gd name="T8" fmla="*/ 155318908 w 211"/>
                  <a:gd name="T9" fmla="*/ 10636152 h 87"/>
                  <a:gd name="T10" fmla="*/ 169547195 w 211"/>
                  <a:gd name="T11" fmla="*/ 12763385 h 87"/>
                  <a:gd name="T12" fmla="*/ 179032357 w 211"/>
                  <a:gd name="T13" fmla="*/ 14890615 h 87"/>
                  <a:gd name="T14" fmla="*/ 193259555 w 211"/>
                  <a:gd name="T15" fmla="*/ 17017845 h 87"/>
                  <a:gd name="T16" fmla="*/ 202744716 w 211"/>
                  <a:gd name="T17" fmla="*/ 18613450 h 87"/>
                  <a:gd name="T18" fmla="*/ 216973003 w 211"/>
                  <a:gd name="T19" fmla="*/ 22867909 h 87"/>
                  <a:gd name="T20" fmla="*/ 226458165 w 211"/>
                  <a:gd name="T21" fmla="*/ 24995145 h 87"/>
                  <a:gd name="T22" fmla="*/ 231200201 w 211"/>
                  <a:gd name="T23" fmla="*/ 27122375 h 87"/>
                  <a:gd name="T24" fmla="*/ 240685363 w 211"/>
                  <a:gd name="T25" fmla="*/ 31376835 h 87"/>
                  <a:gd name="T26" fmla="*/ 245428488 w 211"/>
                  <a:gd name="T27" fmla="*/ 35631294 h 87"/>
                  <a:gd name="T28" fmla="*/ 245428488 w 211"/>
                  <a:gd name="T29" fmla="*/ 35631294 h 87"/>
                  <a:gd name="T30" fmla="*/ 250170524 w 211"/>
                  <a:gd name="T31" fmla="*/ 37758524 h 87"/>
                  <a:gd name="T32" fmla="*/ 250170524 w 211"/>
                  <a:gd name="T33" fmla="*/ 39885754 h 87"/>
                  <a:gd name="T34" fmla="*/ 250170524 w 211"/>
                  <a:gd name="T35" fmla="*/ 42012984 h 87"/>
                  <a:gd name="T36" fmla="*/ 250170524 w 211"/>
                  <a:gd name="T37" fmla="*/ 42012984 h 87"/>
                  <a:gd name="T38" fmla="*/ 240685363 w 211"/>
                  <a:gd name="T39" fmla="*/ 46267444 h 87"/>
                  <a:gd name="T40" fmla="*/ 235943326 w 211"/>
                  <a:gd name="T41" fmla="*/ 46267444 h 87"/>
                  <a:gd name="T42" fmla="*/ 226458165 w 211"/>
                  <a:gd name="T43" fmla="*/ 46267444 h 87"/>
                  <a:gd name="T44" fmla="*/ 212229878 w 211"/>
                  <a:gd name="T45" fmla="*/ 46267444 h 87"/>
                  <a:gd name="T46" fmla="*/ 207487841 w 211"/>
                  <a:gd name="T47" fmla="*/ 46267444 h 87"/>
                  <a:gd name="T48" fmla="*/ 193259555 w 211"/>
                  <a:gd name="T49" fmla="*/ 46267444 h 87"/>
                  <a:gd name="T50" fmla="*/ 160062034 w 211"/>
                  <a:gd name="T51" fmla="*/ 44140214 h 87"/>
                  <a:gd name="T52" fmla="*/ 132792296 w 211"/>
                  <a:gd name="T53" fmla="*/ 42012984 h 87"/>
                  <a:gd name="T54" fmla="*/ 99593686 w 211"/>
                  <a:gd name="T55" fmla="*/ 37758524 h 87"/>
                  <a:gd name="T56" fmla="*/ 80623363 w 211"/>
                  <a:gd name="T57" fmla="*/ 33504064 h 87"/>
                  <a:gd name="T58" fmla="*/ 71138184 w 211"/>
                  <a:gd name="T59" fmla="*/ 31376835 h 87"/>
                  <a:gd name="T60" fmla="*/ 52167861 w 211"/>
                  <a:gd name="T61" fmla="*/ 27122375 h 87"/>
                  <a:gd name="T62" fmla="*/ 42682700 w 211"/>
                  <a:gd name="T63" fmla="*/ 24995145 h 87"/>
                  <a:gd name="T64" fmla="*/ 23712368 w 211"/>
                  <a:gd name="T65" fmla="*/ 20740679 h 87"/>
                  <a:gd name="T66" fmla="*/ 18970332 w 211"/>
                  <a:gd name="T67" fmla="*/ 18613450 h 87"/>
                  <a:gd name="T68" fmla="*/ 9485166 w 211"/>
                  <a:gd name="T69" fmla="*/ 14890615 h 87"/>
                  <a:gd name="T70" fmla="*/ 4742038 w 211"/>
                  <a:gd name="T71" fmla="*/ 12763385 h 87"/>
                  <a:gd name="T72" fmla="*/ 0 w 211"/>
                  <a:gd name="T73" fmla="*/ 8508922 h 87"/>
                  <a:gd name="T74" fmla="*/ 0 w 211"/>
                  <a:gd name="T75" fmla="*/ 8508922 h 87"/>
                  <a:gd name="T76" fmla="*/ 0 w 211"/>
                  <a:gd name="T77" fmla="*/ 8508922 h 87"/>
                  <a:gd name="T78" fmla="*/ 0 w 211"/>
                  <a:gd name="T79" fmla="*/ 6381693 h 87"/>
                  <a:gd name="T80" fmla="*/ 4742038 w 211"/>
                  <a:gd name="T81" fmla="*/ 2127231 h 87"/>
                  <a:gd name="T82" fmla="*/ 4742038 w 211"/>
                  <a:gd name="T83" fmla="*/ 2127231 h 87"/>
                  <a:gd name="T84" fmla="*/ 14227202 w 211"/>
                  <a:gd name="T85" fmla="*/ 0 h 87"/>
                  <a:gd name="T86" fmla="*/ 18970332 w 211"/>
                  <a:gd name="T87" fmla="*/ 0 h 87"/>
                  <a:gd name="T88" fmla="*/ 28455493 w 211"/>
                  <a:gd name="T89" fmla="*/ 0 h 87"/>
                  <a:gd name="T90" fmla="*/ 47425825 w 211"/>
                  <a:gd name="T91" fmla="*/ 0 h 87"/>
                  <a:gd name="T92" fmla="*/ 52167861 w 211"/>
                  <a:gd name="T93" fmla="*/ 0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1"/>
                  <a:gd name="T142" fmla="*/ 0 h 87"/>
                  <a:gd name="T143" fmla="*/ 211 w 211"/>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1" h="87">
                    <a:moveTo>
                      <a:pt x="44" y="0"/>
                    </a:moveTo>
                    <a:lnTo>
                      <a:pt x="56" y="0"/>
                    </a:lnTo>
                    <a:lnTo>
                      <a:pt x="84" y="4"/>
                    </a:lnTo>
                    <a:lnTo>
                      <a:pt x="104" y="8"/>
                    </a:lnTo>
                    <a:lnTo>
                      <a:pt x="131" y="20"/>
                    </a:lnTo>
                    <a:lnTo>
                      <a:pt x="143" y="24"/>
                    </a:lnTo>
                    <a:lnTo>
                      <a:pt x="151" y="28"/>
                    </a:lnTo>
                    <a:lnTo>
                      <a:pt x="163" y="32"/>
                    </a:lnTo>
                    <a:lnTo>
                      <a:pt x="171" y="35"/>
                    </a:lnTo>
                    <a:lnTo>
                      <a:pt x="183" y="43"/>
                    </a:lnTo>
                    <a:lnTo>
                      <a:pt x="191" y="47"/>
                    </a:lnTo>
                    <a:lnTo>
                      <a:pt x="195" y="51"/>
                    </a:lnTo>
                    <a:lnTo>
                      <a:pt x="203" y="59"/>
                    </a:lnTo>
                    <a:lnTo>
                      <a:pt x="207" y="67"/>
                    </a:lnTo>
                    <a:lnTo>
                      <a:pt x="211" y="71"/>
                    </a:lnTo>
                    <a:lnTo>
                      <a:pt x="211" y="75"/>
                    </a:lnTo>
                    <a:lnTo>
                      <a:pt x="211" y="79"/>
                    </a:lnTo>
                    <a:lnTo>
                      <a:pt x="203" y="87"/>
                    </a:lnTo>
                    <a:lnTo>
                      <a:pt x="199" y="87"/>
                    </a:lnTo>
                    <a:lnTo>
                      <a:pt x="191" y="87"/>
                    </a:lnTo>
                    <a:lnTo>
                      <a:pt x="179" y="87"/>
                    </a:lnTo>
                    <a:lnTo>
                      <a:pt x="175" y="87"/>
                    </a:lnTo>
                    <a:lnTo>
                      <a:pt x="163" y="87"/>
                    </a:lnTo>
                    <a:lnTo>
                      <a:pt x="135" y="83"/>
                    </a:lnTo>
                    <a:lnTo>
                      <a:pt x="112" y="79"/>
                    </a:lnTo>
                    <a:lnTo>
                      <a:pt x="84" y="71"/>
                    </a:lnTo>
                    <a:lnTo>
                      <a:pt x="68" y="63"/>
                    </a:lnTo>
                    <a:lnTo>
                      <a:pt x="60" y="59"/>
                    </a:lnTo>
                    <a:lnTo>
                      <a:pt x="44" y="51"/>
                    </a:lnTo>
                    <a:lnTo>
                      <a:pt x="36" y="47"/>
                    </a:lnTo>
                    <a:lnTo>
                      <a:pt x="20" y="39"/>
                    </a:lnTo>
                    <a:lnTo>
                      <a:pt x="16" y="35"/>
                    </a:lnTo>
                    <a:lnTo>
                      <a:pt x="8" y="28"/>
                    </a:lnTo>
                    <a:lnTo>
                      <a:pt x="4" y="24"/>
                    </a:lnTo>
                    <a:lnTo>
                      <a:pt x="0" y="16"/>
                    </a:lnTo>
                    <a:lnTo>
                      <a:pt x="0" y="12"/>
                    </a:lnTo>
                    <a:lnTo>
                      <a:pt x="4" y="4"/>
                    </a:lnTo>
                    <a:lnTo>
                      <a:pt x="12" y="0"/>
                    </a:lnTo>
                    <a:lnTo>
                      <a:pt x="16" y="0"/>
                    </a:lnTo>
                    <a:lnTo>
                      <a:pt x="24" y="0"/>
                    </a:lnTo>
                    <a:lnTo>
                      <a:pt x="40" y="0"/>
                    </a:lnTo>
                    <a:lnTo>
                      <a:pt x="44" y="0"/>
                    </a:lnTo>
                    <a:close/>
                  </a:path>
                </a:pathLst>
              </a:custGeom>
              <a:solidFill>
                <a:srgbClr val="FFFFFF"/>
              </a:solidFill>
              <a:ln w="6350">
                <a:solidFill>
                  <a:srgbClr val="000000"/>
                </a:solidFill>
                <a:round/>
                <a:headEnd/>
                <a:tailEnd/>
              </a:ln>
            </p:spPr>
            <p:txBody>
              <a:bodyPr/>
              <a:lstStyle/>
              <a:p>
                <a:pPr eaLnBrk="1" hangingPunct="1"/>
                <a:endParaRPr lang="en-US"/>
              </a:p>
            </p:txBody>
          </p:sp>
          <p:pic>
            <p:nvPicPr>
              <p:cNvPr id="1122" name="Picture 569" descr="Picture"/>
              <p:cNvPicPr>
                <a:picLocks noChangeAspect="1" noChangeArrowheads="1"/>
              </p:cNvPicPr>
              <p:nvPr/>
            </p:nvPicPr>
            <p:blipFill>
              <a:blip r:embed="rId56"/>
              <a:srcRect/>
              <a:stretch>
                <a:fillRect/>
              </a:stretch>
            </p:blipFill>
            <p:spPr bwMode="auto">
              <a:xfrm>
                <a:off x="5562600" y="533400"/>
                <a:ext cx="521987" cy="264649"/>
              </a:xfrm>
              <a:prstGeom prst="rect">
                <a:avLst/>
              </a:prstGeom>
              <a:noFill/>
              <a:ln w="9525">
                <a:noFill/>
                <a:miter lim="800000"/>
                <a:headEnd/>
                <a:tailEnd/>
              </a:ln>
            </p:spPr>
          </p:pic>
          <p:sp>
            <p:nvSpPr>
              <p:cNvPr id="1123" name="Freeform 298"/>
              <p:cNvSpPr>
                <a:spLocks/>
              </p:cNvSpPr>
              <p:nvPr/>
            </p:nvSpPr>
            <p:spPr bwMode="auto">
              <a:xfrm flipH="1">
                <a:off x="6055858" y="685273"/>
                <a:ext cx="193946" cy="112249"/>
              </a:xfrm>
              <a:custGeom>
                <a:avLst/>
                <a:gdLst>
                  <a:gd name="T0" fmla="*/ 0 w 394"/>
                  <a:gd name="T1" fmla="*/ 0 h 483"/>
                  <a:gd name="T2" fmla="*/ 47977023 w 394"/>
                  <a:gd name="T3" fmla="*/ 14690675 h 483"/>
                  <a:gd name="T4" fmla="*/ 47977023 w 394"/>
                  <a:gd name="T5" fmla="*/ 9721741 h 483"/>
                  <a:gd name="T6" fmla="*/ 95469674 w 394"/>
                  <a:gd name="T7" fmla="*/ 26086622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a:lstStyle/>
              <a:p>
                <a:pPr eaLnBrk="1" hangingPunct="1"/>
                <a:endParaRPr lang="en-US"/>
              </a:p>
            </p:txBody>
          </p:sp>
          <p:pic>
            <p:nvPicPr>
              <p:cNvPr id="1124" name="Picture 448"/>
              <p:cNvPicPr>
                <a:picLocks noChangeAspect="1" noChangeArrowheads="1"/>
              </p:cNvPicPr>
              <p:nvPr/>
            </p:nvPicPr>
            <p:blipFill>
              <a:blip r:embed="rId57"/>
              <a:srcRect/>
              <a:stretch>
                <a:fillRect/>
              </a:stretch>
            </p:blipFill>
            <p:spPr bwMode="auto">
              <a:xfrm>
                <a:off x="6187145" y="595474"/>
                <a:ext cx="276298" cy="97120"/>
              </a:xfrm>
              <a:prstGeom prst="rect">
                <a:avLst/>
              </a:prstGeom>
              <a:noFill/>
              <a:ln w="12700">
                <a:noFill/>
                <a:miter lim="800000"/>
                <a:headEnd/>
                <a:tailEnd/>
              </a:ln>
            </p:spPr>
          </p:pic>
          <p:pic>
            <p:nvPicPr>
              <p:cNvPr id="1125" name="Picture 450"/>
              <p:cNvPicPr>
                <a:picLocks noChangeAspect="1" noChangeArrowheads="1"/>
              </p:cNvPicPr>
              <p:nvPr/>
            </p:nvPicPr>
            <p:blipFill>
              <a:blip r:embed="rId58"/>
              <a:srcRect/>
              <a:stretch>
                <a:fillRect/>
              </a:stretch>
            </p:blipFill>
            <p:spPr bwMode="auto">
              <a:xfrm>
                <a:off x="6553200" y="685800"/>
                <a:ext cx="469599" cy="228600"/>
              </a:xfrm>
              <a:prstGeom prst="rect">
                <a:avLst/>
              </a:prstGeom>
              <a:noFill/>
              <a:ln w="12700">
                <a:noFill/>
                <a:miter lim="800000"/>
                <a:headEnd/>
                <a:tailEnd/>
              </a:ln>
            </p:spPr>
          </p:pic>
          <p:sp>
            <p:nvSpPr>
              <p:cNvPr id="1126" name="Freeform 443"/>
              <p:cNvSpPr>
                <a:spLocks/>
              </p:cNvSpPr>
              <p:nvPr/>
            </p:nvSpPr>
            <p:spPr bwMode="auto">
              <a:xfrm rot="3298951" flipH="1">
                <a:off x="6482695" y="623461"/>
                <a:ext cx="89799" cy="97271"/>
              </a:xfrm>
              <a:custGeom>
                <a:avLst/>
                <a:gdLst>
                  <a:gd name="T0" fmla="*/ 0 w 394"/>
                  <a:gd name="T1" fmla="*/ 0 h 483"/>
                  <a:gd name="T2" fmla="*/ 10285177 w 394"/>
                  <a:gd name="T3" fmla="*/ 11031700 h 483"/>
                  <a:gd name="T4" fmla="*/ 10285177 w 394"/>
                  <a:gd name="T5" fmla="*/ 7300361 h 483"/>
                  <a:gd name="T6" fmla="*/ 20466652 w 394"/>
                  <a:gd name="T7" fmla="*/ 19589334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rot="10800000" vert="eaVert"/>
              <a:lstStyle/>
              <a:p>
                <a:pPr eaLnBrk="1" hangingPunct="1"/>
                <a:endParaRPr lang="en-US"/>
              </a:p>
            </p:txBody>
          </p:sp>
          <p:sp>
            <p:nvSpPr>
              <p:cNvPr id="1127" name="Freeform 559"/>
              <p:cNvSpPr>
                <a:spLocks/>
              </p:cNvSpPr>
              <p:nvPr/>
            </p:nvSpPr>
            <p:spPr bwMode="auto">
              <a:xfrm rot="2232072">
                <a:off x="6677679" y="245061"/>
                <a:ext cx="244670" cy="359197"/>
              </a:xfrm>
              <a:custGeom>
                <a:avLst/>
                <a:gdLst>
                  <a:gd name="T0" fmla="*/ 0 w 394"/>
                  <a:gd name="T1" fmla="*/ 0 h 483"/>
                  <a:gd name="T2" fmla="*/ 76354423 w 394"/>
                  <a:gd name="T3" fmla="*/ 150432158 h 483"/>
                  <a:gd name="T4" fmla="*/ 76354423 w 394"/>
                  <a:gd name="T5" fmla="*/ 99550392 h 483"/>
                  <a:gd name="T6" fmla="*/ 151937578 w 394"/>
                  <a:gd name="T7" fmla="*/ 267127323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pPr eaLnBrk="1" hangingPunct="1"/>
                <a:endParaRPr lang="en-US"/>
              </a:p>
            </p:txBody>
          </p:sp>
          <p:sp>
            <p:nvSpPr>
              <p:cNvPr id="1128" name="Freeform 558"/>
              <p:cNvSpPr>
                <a:spLocks/>
              </p:cNvSpPr>
              <p:nvPr/>
            </p:nvSpPr>
            <p:spPr bwMode="auto">
              <a:xfrm flipH="1">
                <a:off x="6322608" y="176248"/>
                <a:ext cx="497695" cy="426546"/>
              </a:xfrm>
              <a:custGeom>
                <a:avLst/>
                <a:gdLst>
                  <a:gd name="T0" fmla="*/ 0 w 394"/>
                  <a:gd name="T1" fmla="*/ 0 h 483"/>
                  <a:gd name="T2" fmla="*/ 315936514 w 394"/>
                  <a:gd name="T3" fmla="*/ 212132013 h 483"/>
                  <a:gd name="T4" fmla="*/ 315936514 w 394"/>
                  <a:gd name="T5" fmla="*/ 140381342 h 483"/>
                  <a:gd name="T6" fmla="*/ 628680961 w 394"/>
                  <a:gd name="T7" fmla="*/ 376690471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pPr eaLnBrk="1" hangingPunct="1"/>
                <a:endParaRPr lang="en-US"/>
              </a:p>
            </p:txBody>
          </p:sp>
          <p:sp>
            <p:nvSpPr>
              <p:cNvPr id="1129" name="Freeform 560"/>
              <p:cNvSpPr>
                <a:spLocks/>
              </p:cNvSpPr>
              <p:nvPr/>
            </p:nvSpPr>
            <p:spPr bwMode="auto">
              <a:xfrm>
                <a:off x="6912800" y="243597"/>
                <a:ext cx="247654" cy="706681"/>
              </a:xfrm>
              <a:custGeom>
                <a:avLst/>
                <a:gdLst>
                  <a:gd name="T0" fmla="*/ 0 w 394"/>
                  <a:gd name="T1" fmla="*/ 0 h 483"/>
                  <a:gd name="T2" fmla="*/ 78228488 w 394"/>
                  <a:gd name="T3" fmla="*/ 582265676 h 483"/>
                  <a:gd name="T4" fmla="*/ 78228488 w 394"/>
                  <a:gd name="T5" fmla="*/ 385322656 h 483"/>
                  <a:gd name="T6" fmla="*/ 155666244 w 394"/>
                  <a:gd name="T7" fmla="*/ 1033950489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pPr eaLnBrk="1" hangingPunct="1"/>
                <a:endParaRPr lang="en-US"/>
              </a:p>
            </p:txBody>
          </p:sp>
          <p:pic>
            <p:nvPicPr>
              <p:cNvPr id="1130" name="Picture 449"/>
              <p:cNvPicPr>
                <a:picLocks noChangeAspect="1" noChangeArrowheads="1"/>
              </p:cNvPicPr>
              <p:nvPr/>
            </p:nvPicPr>
            <p:blipFill>
              <a:blip r:embed="rId59"/>
              <a:srcRect/>
              <a:stretch>
                <a:fillRect/>
              </a:stretch>
            </p:blipFill>
            <p:spPr bwMode="auto">
              <a:xfrm>
                <a:off x="7134462" y="715042"/>
                <a:ext cx="320791" cy="123157"/>
              </a:xfrm>
              <a:prstGeom prst="rect">
                <a:avLst/>
              </a:prstGeom>
              <a:noFill/>
              <a:ln w="12700">
                <a:noFill/>
                <a:miter lim="800000"/>
                <a:headEnd/>
                <a:tailEnd/>
              </a:ln>
            </p:spPr>
          </p:pic>
          <p:sp>
            <p:nvSpPr>
              <p:cNvPr id="1131" name="Freeform 300"/>
              <p:cNvSpPr>
                <a:spLocks/>
              </p:cNvSpPr>
              <p:nvPr/>
            </p:nvSpPr>
            <p:spPr bwMode="auto">
              <a:xfrm flipH="1">
                <a:off x="7538799" y="567168"/>
                <a:ext cx="2984" cy="3905"/>
              </a:xfrm>
              <a:custGeom>
                <a:avLst/>
                <a:gdLst>
                  <a:gd name="T0" fmla="*/ 309093 w 12"/>
                  <a:gd name="T1" fmla="*/ 0 h 17"/>
                  <a:gd name="T2" fmla="*/ 742021 w 12"/>
                  <a:gd name="T3" fmla="*/ 897001 h 17"/>
                  <a:gd name="T4" fmla="*/ 618434 w 12"/>
                  <a:gd name="T5" fmla="*/ 897001 h 17"/>
                  <a:gd name="T6" fmla="*/ 0 w 12"/>
                  <a:gd name="T7" fmla="*/ 105435 h 17"/>
                  <a:gd name="T8" fmla="*/ 309093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close/>
                  </a:path>
                </a:pathLst>
              </a:custGeom>
              <a:solidFill>
                <a:srgbClr val="FF6600"/>
              </a:solidFill>
              <a:ln w="9525">
                <a:noFill/>
                <a:round/>
                <a:headEnd/>
                <a:tailEnd/>
              </a:ln>
            </p:spPr>
            <p:txBody>
              <a:bodyPr/>
              <a:lstStyle/>
              <a:p>
                <a:pPr eaLnBrk="1" hangingPunct="1"/>
                <a:endParaRPr lang="en-US"/>
              </a:p>
            </p:txBody>
          </p:sp>
          <p:sp>
            <p:nvSpPr>
              <p:cNvPr id="1132" name="Freeform 301"/>
              <p:cNvSpPr>
                <a:spLocks/>
              </p:cNvSpPr>
              <p:nvPr/>
            </p:nvSpPr>
            <p:spPr bwMode="auto">
              <a:xfrm flipH="1">
                <a:off x="7538799" y="567168"/>
                <a:ext cx="2984" cy="3905"/>
              </a:xfrm>
              <a:custGeom>
                <a:avLst/>
                <a:gdLst>
                  <a:gd name="T0" fmla="*/ 309093 w 12"/>
                  <a:gd name="T1" fmla="*/ 0 h 17"/>
                  <a:gd name="T2" fmla="*/ 742021 w 12"/>
                  <a:gd name="T3" fmla="*/ 897001 h 17"/>
                  <a:gd name="T4" fmla="*/ 618434 w 12"/>
                  <a:gd name="T5" fmla="*/ 897001 h 17"/>
                  <a:gd name="T6" fmla="*/ 0 w 12"/>
                  <a:gd name="T7" fmla="*/ 105435 h 17"/>
                  <a:gd name="T8" fmla="*/ 309093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1133" name="Freeform 302"/>
              <p:cNvSpPr>
                <a:spLocks/>
              </p:cNvSpPr>
              <p:nvPr/>
            </p:nvSpPr>
            <p:spPr bwMode="auto">
              <a:xfrm flipH="1">
                <a:off x="7461817" y="522268"/>
                <a:ext cx="32822" cy="13177"/>
              </a:xfrm>
              <a:custGeom>
                <a:avLst/>
                <a:gdLst>
                  <a:gd name="T0" fmla="*/ 7171172 w 113"/>
                  <a:gd name="T1" fmla="*/ 3100595 h 56"/>
                  <a:gd name="T2" fmla="*/ 0 w 113"/>
                  <a:gd name="T3" fmla="*/ 110828 h 56"/>
                  <a:gd name="T4" fmla="*/ 0 w 113"/>
                  <a:gd name="T5" fmla="*/ 0 h 56"/>
                  <a:gd name="T6" fmla="*/ 675030 w 113"/>
                  <a:gd name="T7" fmla="*/ 110828 h 56"/>
                  <a:gd name="T8" fmla="*/ 9533486 w 113"/>
                  <a:gd name="T9" fmla="*/ 3100595 h 56"/>
                  <a:gd name="T10" fmla="*/ 7171172 w 113"/>
                  <a:gd name="T11" fmla="*/ 3100595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close/>
                  </a:path>
                </a:pathLst>
              </a:custGeom>
              <a:solidFill>
                <a:srgbClr val="FF6600"/>
              </a:solidFill>
              <a:ln w="9525">
                <a:noFill/>
                <a:round/>
                <a:headEnd/>
                <a:tailEnd/>
              </a:ln>
            </p:spPr>
            <p:txBody>
              <a:bodyPr/>
              <a:lstStyle/>
              <a:p>
                <a:pPr eaLnBrk="1" hangingPunct="1"/>
                <a:endParaRPr lang="en-US"/>
              </a:p>
            </p:txBody>
          </p:sp>
          <p:sp>
            <p:nvSpPr>
              <p:cNvPr id="1134" name="Freeform 303"/>
              <p:cNvSpPr>
                <a:spLocks/>
              </p:cNvSpPr>
              <p:nvPr/>
            </p:nvSpPr>
            <p:spPr bwMode="auto">
              <a:xfrm flipH="1">
                <a:off x="7461817" y="522268"/>
                <a:ext cx="32822" cy="13177"/>
              </a:xfrm>
              <a:custGeom>
                <a:avLst/>
                <a:gdLst>
                  <a:gd name="T0" fmla="*/ 7171172 w 113"/>
                  <a:gd name="T1" fmla="*/ 3100595 h 56"/>
                  <a:gd name="T2" fmla="*/ 0 w 113"/>
                  <a:gd name="T3" fmla="*/ 110828 h 56"/>
                  <a:gd name="T4" fmla="*/ 0 w 113"/>
                  <a:gd name="T5" fmla="*/ 0 h 56"/>
                  <a:gd name="T6" fmla="*/ 675030 w 113"/>
                  <a:gd name="T7" fmla="*/ 110828 h 56"/>
                  <a:gd name="T8" fmla="*/ 9533486 w 113"/>
                  <a:gd name="T9" fmla="*/ 3100595 h 56"/>
                  <a:gd name="T10" fmla="*/ 7171172 w 113"/>
                  <a:gd name="T11" fmla="*/ 3100595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path>
                </a:pathLst>
              </a:custGeom>
              <a:solidFill>
                <a:srgbClr val="FF6600"/>
              </a:solidFill>
              <a:ln w="0">
                <a:solidFill>
                  <a:srgbClr val="000000"/>
                </a:solidFill>
                <a:round/>
                <a:headEnd/>
                <a:tailEnd/>
              </a:ln>
            </p:spPr>
            <p:txBody>
              <a:bodyPr/>
              <a:lstStyle/>
              <a:p>
                <a:pPr eaLnBrk="1" hangingPunct="1"/>
                <a:endParaRPr lang="en-US"/>
              </a:p>
            </p:txBody>
          </p:sp>
          <p:sp>
            <p:nvSpPr>
              <p:cNvPr id="1135" name="Freeform 304"/>
              <p:cNvSpPr>
                <a:spLocks/>
              </p:cNvSpPr>
              <p:nvPr/>
            </p:nvSpPr>
            <p:spPr bwMode="auto">
              <a:xfrm flipH="1">
                <a:off x="7468381" y="522268"/>
                <a:ext cx="26257" cy="13177"/>
              </a:xfrm>
              <a:custGeom>
                <a:avLst/>
                <a:gdLst>
                  <a:gd name="T0" fmla="*/ 7493805 w 92"/>
                  <a:gd name="T1" fmla="*/ 2989767 h 56"/>
                  <a:gd name="T2" fmla="*/ 244304 w 92"/>
                  <a:gd name="T3" fmla="*/ 0 h 56"/>
                  <a:gd name="T4" fmla="*/ 0 w 92"/>
                  <a:gd name="T5" fmla="*/ 0 h 56"/>
                  <a:gd name="T6" fmla="*/ 0 w 92"/>
                  <a:gd name="T7" fmla="*/ 0 h 56"/>
                  <a:gd name="T8" fmla="*/ 7005196 w 92"/>
                  <a:gd name="T9" fmla="*/ 3100595 h 56"/>
                  <a:gd name="T10" fmla="*/ 7493805 w 92"/>
                  <a:gd name="T11" fmla="*/ 2989767 h 56"/>
                  <a:gd name="T12" fmla="*/ 0 60000 65536"/>
                  <a:gd name="T13" fmla="*/ 0 60000 65536"/>
                  <a:gd name="T14" fmla="*/ 0 60000 65536"/>
                  <a:gd name="T15" fmla="*/ 0 60000 65536"/>
                  <a:gd name="T16" fmla="*/ 0 60000 65536"/>
                  <a:gd name="T17" fmla="*/ 0 60000 65536"/>
                  <a:gd name="T18" fmla="*/ 0 w 92"/>
                  <a:gd name="T19" fmla="*/ 0 h 56"/>
                  <a:gd name="T20" fmla="*/ 92 w 9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2" h="56">
                    <a:moveTo>
                      <a:pt x="92" y="54"/>
                    </a:moveTo>
                    <a:lnTo>
                      <a:pt x="3" y="0"/>
                    </a:lnTo>
                    <a:lnTo>
                      <a:pt x="0" y="0"/>
                    </a:lnTo>
                    <a:lnTo>
                      <a:pt x="86" y="56"/>
                    </a:lnTo>
                    <a:lnTo>
                      <a:pt x="92" y="54"/>
                    </a:lnTo>
                    <a:close/>
                  </a:path>
                </a:pathLst>
              </a:custGeom>
              <a:solidFill>
                <a:srgbClr val="FF6600"/>
              </a:solidFill>
              <a:ln w="9525">
                <a:noFill/>
                <a:round/>
                <a:headEnd/>
                <a:tailEnd/>
              </a:ln>
            </p:spPr>
            <p:txBody>
              <a:bodyPr/>
              <a:lstStyle/>
              <a:p>
                <a:pPr eaLnBrk="1" hangingPunct="1"/>
                <a:endParaRPr lang="en-US"/>
              </a:p>
            </p:txBody>
          </p:sp>
          <p:sp>
            <p:nvSpPr>
              <p:cNvPr id="1136" name="Freeform 305"/>
              <p:cNvSpPr>
                <a:spLocks/>
              </p:cNvSpPr>
              <p:nvPr/>
            </p:nvSpPr>
            <p:spPr bwMode="auto">
              <a:xfrm flipH="1">
                <a:off x="7468381" y="522268"/>
                <a:ext cx="26257" cy="13177"/>
              </a:xfrm>
              <a:custGeom>
                <a:avLst/>
                <a:gdLst>
                  <a:gd name="T0" fmla="*/ 7493805 w 92"/>
                  <a:gd name="T1" fmla="*/ 2989767 h 56"/>
                  <a:gd name="T2" fmla="*/ 244304 w 92"/>
                  <a:gd name="T3" fmla="*/ 0 h 56"/>
                  <a:gd name="T4" fmla="*/ 0 w 92"/>
                  <a:gd name="T5" fmla="*/ 0 h 56"/>
                  <a:gd name="T6" fmla="*/ 7005196 w 92"/>
                  <a:gd name="T7" fmla="*/ 3100595 h 56"/>
                  <a:gd name="T8" fmla="*/ 7493805 w 92"/>
                  <a:gd name="T9" fmla="*/ 298976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92" y="54"/>
                    </a:moveTo>
                    <a:lnTo>
                      <a:pt x="3" y="0"/>
                    </a:lnTo>
                    <a:lnTo>
                      <a:pt x="0" y="0"/>
                    </a:lnTo>
                    <a:lnTo>
                      <a:pt x="86" y="56"/>
                    </a:lnTo>
                    <a:lnTo>
                      <a:pt x="92" y="54"/>
                    </a:lnTo>
                  </a:path>
                </a:pathLst>
              </a:custGeom>
              <a:solidFill>
                <a:srgbClr val="FF6600"/>
              </a:solidFill>
              <a:ln w="0">
                <a:solidFill>
                  <a:srgbClr val="000000"/>
                </a:solidFill>
                <a:round/>
                <a:headEnd/>
                <a:tailEnd/>
              </a:ln>
            </p:spPr>
            <p:txBody>
              <a:bodyPr/>
              <a:lstStyle/>
              <a:p>
                <a:pPr eaLnBrk="1" hangingPunct="1"/>
                <a:endParaRPr lang="en-US"/>
              </a:p>
            </p:txBody>
          </p:sp>
          <p:sp>
            <p:nvSpPr>
              <p:cNvPr id="1137" name="Freeform 306"/>
              <p:cNvSpPr>
                <a:spLocks/>
              </p:cNvSpPr>
              <p:nvPr/>
            </p:nvSpPr>
            <p:spPr bwMode="auto">
              <a:xfrm flipH="1">
                <a:off x="7443914" y="537397"/>
                <a:ext cx="141432" cy="31722"/>
              </a:xfrm>
              <a:custGeom>
                <a:avLst/>
                <a:gdLst>
                  <a:gd name="T0" fmla="*/ 40822479 w 490"/>
                  <a:gd name="T1" fmla="*/ 0 h 136"/>
                  <a:gd name="T2" fmla="*/ 39489554 w 490"/>
                  <a:gd name="T3" fmla="*/ 380897 h 136"/>
                  <a:gd name="T4" fmla="*/ 37573287 w 490"/>
                  <a:gd name="T5" fmla="*/ 489592 h 136"/>
                  <a:gd name="T6" fmla="*/ 35823860 w 490"/>
                  <a:gd name="T7" fmla="*/ 380897 h 136"/>
                  <a:gd name="T8" fmla="*/ 8331211 w 490"/>
                  <a:gd name="T9" fmla="*/ 1523356 h 136"/>
                  <a:gd name="T10" fmla="*/ 8164379 w 490"/>
                  <a:gd name="T11" fmla="*/ 1523356 h 136"/>
                  <a:gd name="T12" fmla="*/ 7331373 w 490"/>
                  <a:gd name="T13" fmla="*/ 1523356 h 136"/>
                  <a:gd name="T14" fmla="*/ 6664911 w 490"/>
                  <a:gd name="T15" fmla="*/ 1740978 h 136"/>
                  <a:gd name="T16" fmla="*/ 5998449 w 490"/>
                  <a:gd name="T17" fmla="*/ 1904253 h 136"/>
                  <a:gd name="T18" fmla="*/ 5331987 w 490"/>
                  <a:gd name="T19" fmla="*/ 2067295 h 136"/>
                  <a:gd name="T20" fmla="*/ 4915485 w 490"/>
                  <a:gd name="T21" fmla="*/ 2448192 h 136"/>
                  <a:gd name="T22" fmla="*/ 3915646 w 490"/>
                  <a:gd name="T23" fmla="*/ 2883436 h 136"/>
                  <a:gd name="T24" fmla="*/ 3165768 w 490"/>
                  <a:gd name="T25" fmla="*/ 3209986 h 136"/>
                  <a:gd name="T26" fmla="*/ 2166219 w 490"/>
                  <a:gd name="T27" fmla="*/ 3590883 h 136"/>
                  <a:gd name="T28" fmla="*/ 1332925 w 490"/>
                  <a:gd name="T29" fmla="*/ 4134823 h 136"/>
                  <a:gd name="T30" fmla="*/ 666462 w 490"/>
                  <a:gd name="T31" fmla="*/ 4678761 h 136"/>
                  <a:gd name="T32" fmla="*/ 83416 w 490"/>
                  <a:gd name="T33" fmla="*/ 5168586 h 136"/>
                  <a:gd name="T34" fmla="*/ 0 w 490"/>
                  <a:gd name="T35" fmla="*/ 5440556 h 136"/>
                  <a:gd name="T36" fmla="*/ 0 w 490"/>
                  <a:gd name="T37" fmla="*/ 5712525 h 136"/>
                  <a:gd name="T38" fmla="*/ 0 w 490"/>
                  <a:gd name="T39" fmla="*/ 5821453 h 136"/>
                  <a:gd name="T40" fmla="*/ 416503 w 490"/>
                  <a:gd name="T41" fmla="*/ 6093422 h 136"/>
                  <a:gd name="T42" fmla="*/ 833006 w 490"/>
                  <a:gd name="T43" fmla="*/ 6365391 h 136"/>
                  <a:gd name="T44" fmla="*/ 1332925 w 490"/>
                  <a:gd name="T45" fmla="*/ 6528666 h 136"/>
                  <a:gd name="T46" fmla="*/ 1999387 w 490"/>
                  <a:gd name="T47" fmla="*/ 6637361 h 136"/>
                  <a:gd name="T48" fmla="*/ 2832681 w 490"/>
                  <a:gd name="T49" fmla="*/ 6800636 h 136"/>
                  <a:gd name="T50" fmla="*/ 4665524 w 490"/>
                  <a:gd name="T51" fmla="*/ 7072838 h 136"/>
                  <a:gd name="T52" fmla="*/ 6581495 w 490"/>
                  <a:gd name="T53" fmla="*/ 7344808 h 136"/>
                  <a:gd name="T54" fmla="*/ 8497754 w 490"/>
                  <a:gd name="T55" fmla="*/ 7399155 h 136"/>
                  <a:gd name="T56" fmla="*/ 10414015 w 490"/>
                  <a:gd name="T57" fmla="*/ 7399155 h 136"/>
                  <a:gd name="T58" fmla="*/ 12163442 w 490"/>
                  <a:gd name="T59" fmla="*/ 7399155 h 136"/>
                  <a:gd name="T60" fmla="*/ 14162828 w 490"/>
                  <a:gd name="T61" fmla="*/ 7235880 h 136"/>
                  <a:gd name="T62" fmla="*/ 25826352 w 490"/>
                  <a:gd name="T63" fmla="*/ 6365391 h 136"/>
                  <a:gd name="T64" fmla="*/ 29408910 w 490"/>
                  <a:gd name="T65" fmla="*/ 5821453 h 136"/>
                  <a:gd name="T66" fmla="*/ 34990566 w 490"/>
                  <a:gd name="T67" fmla="*/ 4570067 h 136"/>
                  <a:gd name="T68" fmla="*/ 40572519 w 490"/>
                  <a:gd name="T69" fmla="*/ 2176222 h 136"/>
                  <a:gd name="T70" fmla="*/ 40405976 w 490"/>
                  <a:gd name="T71" fmla="*/ 2067295 h 136"/>
                  <a:gd name="T72" fmla="*/ 40322560 w 490"/>
                  <a:gd name="T73" fmla="*/ 1904253 h 136"/>
                  <a:gd name="T74" fmla="*/ 40739063 w 490"/>
                  <a:gd name="T75" fmla="*/ 217622 h 136"/>
                  <a:gd name="T76" fmla="*/ 40822479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close/>
                  </a:path>
                </a:pathLst>
              </a:custGeom>
              <a:solidFill>
                <a:srgbClr val="FF6600"/>
              </a:solidFill>
              <a:ln w="9525">
                <a:noFill/>
                <a:round/>
                <a:headEnd/>
                <a:tailEnd/>
              </a:ln>
            </p:spPr>
            <p:txBody>
              <a:bodyPr/>
              <a:lstStyle/>
              <a:p>
                <a:pPr eaLnBrk="1" hangingPunct="1"/>
                <a:endParaRPr lang="en-US"/>
              </a:p>
            </p:txBody>
          </p:sp>
          <p:sp>
            <p:nvSpPr>
              <p:cNvPr id="1138" name="Freeform 307"/>
              <p:cNvSpPr>
                <a:spLocks/>
              </p:cNvSpPr>
              <p:nvPr/>
            </p:nvSpPr>
            <p:spPr bwMode="auto">
              <a:xfrm flipH="1">
                <a:off x="7443914" y="537397"/>
                <a:ext cx="141432" cy="31722"/>
              </a:xfrm>
              <a:custGeom>
                <a:avLst/>
                <a:gdLst>
                  <a:gd name="T0" fmla="*/ 40822479 w 490"/>
                  <a:gd name="T1" fmla="*/ 0 h 136"/>
                  <a:gd name="T2" fmla="*/ 39489554 w 490"/>
                  <a:gd name="T3" fmla="*/ 380897 h 136"/>
                  <a:gd name="T4" fmla="*/ 37573287 w 490"/>
                  <a:gd name="T5" fmla="*/ 489592 h 136"/>
                  <a:gd name="T6" fmla="*/ 35823860 w 490"/>
                  <a:gd name="T7" fmla="*/ 380897 h 136"/>
                  <a:gd name="T8" fmla="*/ 8331211 w 490"/>
                  <a:gd name="T9" fmla="*/ 1523356 h 136"/>
                  <a:gd name="T10" fmla="*/ 8164379 w 490"/>
                  <a:gd name="T11" fmla="*/ 1523356 h 136"/>
                  <a:gd name="T12" fmla="*/ 7331373 w 490"/>
                  <a:gd name="T13" fmla="*/ 1523356 h 136"/>
                  <a:gd name="T14" fmla="*/ 6664911 w 490"/>
                  <a:gd name="T15" fmla="*/ 1740978 h 136"/>
                  <a:gd name="T16" fmla="*/ 5998449 w 490"/>
                  <a:gd name="T17" fmla="*/ 1904253 h 136"/>
                  <a:gd name="T18" fmla="*/ 5331987 w 490"/>
                  <a:gd name="T19" fmla="*/ 2067295 h 136"/>
                  <a:gd name="T20" fmla="*/ 4915485 w 490"/>
                  <a:gd name="T21" fmla="*/ 2448192 h 136"/>
                  <a:gd name="T22" fmla="*/ 3915646 w 490"/>
                  <a:gd name="T23" fmla="*/ 2883436 h 136"/>
                  <a:gd name="T24" fmla="*/ 3165768 w 490"/>
                  <a:gd name="T25" fmla="*/ 3209986 h 136"/>
                  <a:gd name="T26" fmla="*/ 2166219 w 490"/>
                  <a:gd name="T27" fmla="*/ 3590883 h 136"/>
                  <a:gd name="T28" fmla="*/ 1332925 w 490"/>
                  <a:gd name="T29" fmla="*/ 4134823 h 136"/>
                  <a:gd name="T30" fmla="*/ 666462 w 490"/>
                  <a:gd name="T31" fmla="*/ 4678761 h 136"/>
                  <a:gd name="T32" fmla="*/ 83416 w 490"/>
                  <a:gd name="T33" fmla="*/ 5168586 h 136"/>
                  <a:gd name="T34" fmla="*/ 0 w 490"/>
                  <a:gd name="T35" fmla="*/ 5440556 h 136"/>
                  <a:gd name="T36" fmla="*/ 0 w 490"/>
                  <a:gd name="T37" fmla="*/ 5712525 h 136"/>
                  <a:gd name="T38" fmla="*/ 0 w 490"/>
                  <a:gd name="T39" fmla="*/ 5821453 h 136"/>
                  <a:gd name="T40" fmla="*/ 416503 w 490"/>
                  <a:gd name="T41" fmla="*/ 6093422 h 136"/>
                  <a:gd name="T42" fmla="*/ 833006 w 490"/>
                  <a:gd name="T43" fmla="*/ 6365391 h 136"/>
                  <a:gd name="T44" fmla="*/ 1332925 w 490"/>
                  <a:gd name="T45" fmla="*/ 6528666 h 136"/>
                  <a:gd name="T46" fmla="*/ 1999387 w 490"/>
                  <a:gd name="T47" fmla="*/ 6637361 h 136"/>
                  <a:gd name="T48" fmla="*/ 2832681 w 490"/>
                  <a:gd name="T49" fmla="*/ 6800636 h 136"/>
                  <a:gd name="T50" fmla="*/ 4665524 w 490"/>
                  <a:gd name="T51" fmla="*/ 7072838 h 136"/>
                  <a:gd name="T52" fmla="*/ 6581495 w 490"/>
                  <a:gd name="T53" fmla="*/ 7344808 h 136"/>
                  <a:gd name="T54" fmla="*/ 8497754 w 490"/>
                  <a:gd name="T55" fmla="*/ 7399155 h 136"/>
                  <a:gd name="T56" fmla="*/ 10414015 w 490"/>
                  <a:gd name="T57" fmla="*/ 7399155 h 136"/>
                  <a:gd name="T58" fmla="*/ 12163442 w 490"/>
                  <a:gd name="T59" fmla="*/ 7399155 h 136"/>
                  <a:gd name="T60" fmla="*/ 14162828 w 490"/>
                  <a:gd name="T61" fmla="*/ 7235880 h 136"/>
                  <a:gd name="T62" fmla="*/ 25826352 w 490"/>
                  <a:gd name="T63" fmla="*/ 6365391 h 136"/>
                  <a:gd name="T64" fmla="*/ 29408910 w 490"/>
                  <a:gd name="T65" fmla="*/ 5821453 h 136"/>
                  <a:gd name="T66" fmla="*/ 34990566 w 490"/>
                  <a:gd name="T67" fmla="*/ 4570067 h 136"/>
                  <a:gd name="T68" fmla="*/ 40572519 w 490"/>
                  <a:gd name="T69" fmla="*/ 2176222 h 136"/>
                  <a:gd name="T70" fmla="*/ 40405976 w 490"/>
                  <a:gd name="T71" fmla="*/ 2067295 h 136"/>
                  <a:gd name="T72" fmla="*/ 40322560 w 490"/>
                  <a:gd name="T73" fmla="*/ 1904253 h 136"/>
                  <a:gd name="T74" fmla="*/ 40739063 w 490"/>
                  <a:gd name="T75" fmla="*/ 217622 h 136"/>
                  <a:gd name="T76" fmla="*/ 40822479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path>
                </a:pathLst>
              </a:custGeom>
              <a:solidFill>
                <a:srgbClr val="FF6600"/>
              </a:solidFill>
              <a:ln w="0">
                <a:solidFill>
                  <a:srgbClr val="000000"/>
                </a:solidFill>
                <a:round/>
                <a:headEnd/>
                <a:tailEnd/>
              </a:ln>
            </p:spPr>
            <p:txBody>
              <a:bodyPr/>
              <a:lstStyle/>
              <a:p>
                <a:pPr eaLnBrk="1" hangingPunct="1"/>
                <a:endParaRPr lang="en-US"/>
              </a:p>
            </p:txBody>
          </p:sp>
          <p:sp>
            <p:nvSpPr>
              <p:cNvPr id="1139" name="Freeform 308"/>
              <p:cNvSpPr>
                <a:spLocks/>
              </p:cNvSpPr>
              <p:nvPr/>
            </p:nvSpPr>
            <p:spPr bwMode="auto">
              <a:xfrm flipH="1">
                <a:off x="7430189" y="502746"/>
                <a:ext cx="59079" cy="38067"/>
              </a:xfrm>
              <a:custGeom>
                <a:avLst/>
                <a:gdLst>
                  <a:gd name="T0" fmla="*/ 12870090 w 207"/>
                  <a:gd name="T1" fmla="*/ 8404916 h 164"/>
                  <a:gd name="T2" fmla="*/ 13928945 w 207"/>
                  <a:gd name="T3" fmla="*/ 6088166 h 164"/>
                  <a:gd name="T4" fmla="*/ 14091912 w 207"/>
                  <a:gd name="T5" fmla="*/ 6088166 h 164"/>
                  <a:gd name="T6" fmla="*/ 16861489 w 207"/>
                  <a:gd name="T7" fmla="*/ 538741 h 164"/>
                  <a:gd name="T8" fmla="*/ 16617181 w 207"/>
                  <a:gd name="T9" fmla="*/ 377188 h 164"/>
                  <a:gd name="T10" fmla="*/ 16291248 w 207"/>
                  <a:gd name="T11" fmla="*/ 161553 h 164"/>
                  <a:gd name="T12" fmla="*/ 15558326 w 207"/>
                  <a:gd name="T13" fmla="*/ 0 h 164"/>
                  <a:gd name="T14" fmla="*/ 15150767 w 207"/>
                  <a:gd name="T15" fmla="*/ 0 h 164"/>
                  <a:gd name="T16" fmla="*/ 14988085 w 207"/>
                  <a:gd name="T17" fmla="*/ 161553 h 164"/>
                  <a:gd name="T18" fmla="*/ 14743493 w 207"/>
                  <a:gd name="T19" fmla="*/ 538741 h 164"/>
                  <a:gd name="T20" fmla="*/ 9937831 w 207"/>
                  <a:gd name="T21" fmla="*/ 6195868 h 164"/>
                  <a:gd name="T22" fmla="*/ 9611898 w 207"/>
                  <a:gd name="T23" fmla="*/ 6519205 h 164"/>
                  <a:gd name="T24" fmla="*/ 0 w 207"/>
                  <a:gd name="T25" fmla="*/ 8835955 h 164"/>
                  <a:gd name="T26" fmla="*/ 8064141 w 207"/>
                  <a:gd name="T27" fmla="*/ 8566468 h 164"/>
                  <a:gd name="T28" fmla="*/ 9204622 w 207"/>
                  <a:gd name="T29" fmla="*/ 8674402 h 164"/>
                  <a:gd name="T30" fmla="*/ 9611898 w 207"/>
                  <a:gd name="T31" fmla="*/ 8674402 h 164"/>
                  <a:gd name="T32" fmla="*/ 11485301 w 207"/>
                  <a:gd name="T33" fmla="*/ 8512617 h 164"/>
                  <a:gd name="T34" fmla="*/ 11892575 w 207"/>
                  <a:gd name="T35" fmla="*/ 8404916 h 164"/>
                  <a:gd name="T36" fmla="*/ 12870090 w 207"/>
                  <a:gd name="T37" fmla="*/ 8404916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close/>
                  </a:path>
                </a:pathLst>
              </a:custGeom>
              <a:solidFill>
                <a:srgbClr val="FF6600"/>
              </a:solidFill>
              <a:ln w="9525">
                <a:noFill/>
                <a:round/>
                <a:headEnd/>
                <a:tailEnd/>
              </a:ln>
            </p:spPr>
            <p:txBody>
              <a:bodyPr/>
              <a:lstStyle/>
              <a:p>
                <a:pPr eaLnBrk="1" hangingPunct="1"/>
                <a:endParaRPr lang="en-US"/>
              </a:p>
            </p:txBody>
          </p:sp>
          <p:sp>
            <p:nvSpPr>
              <p:cNvPr id="1140" name="Freeform 309"/>
              <p:cNvSpPr>
                <a:spLocks/>
              </p:cNvSpPr>
              <p:nvPr/>
            </p:nvSpPr>
            <p:spPr bwMode="auto">
              <a:xfrm flipH="1">
                <a:off x="7430189" y="502746"/>
                <a:ext cx="59079" cy="38067"/>
              </a:xfrm>
              <a:custGeom>
                <a:avLst/>
                <a:gdLst>
                  <a:gd name="T0" fmla="*/ 12870090 w 207"/>
                  <a:gd name="T1" fmla="*/ 8404916 h 164"/>
                  <a:gd name="T2" fmla="*/ 13928945 w 207"/>
                  <a:gd name="T3" fmla="*/ 6088166 h 164"/>
                  <a:gd name="T4" fmla="*/ 14091912 w 207"/>
                  <a:gd name="T5" fmla="*/ 6088166 h 164"/>
                  <a:gd name="T6" fmla="*/ 16861489 w 207"/>
                  <a:gd name="T7" fmla="*/ 538741 h 164"/>
                  <a:gd name="T8" fmla="*/ 16617181 w 207"/>
                  <a:gd name="T9" fmla="*/ 377188 h 164"/>
                  <a:gd name="T10" fmla="*/ 16291248 w 207"/>
                  <a:gd name="T11" fmla="*/ 161553 h 164"/>
                  <a:gd name="T12" fmla="*/ 15558326 w 207"/>
                  <a:gd name="T13" fmla="*/ 0 h 164"/>
                  <a:gd name="T14" fmla="*/ 15150767 w 207"/>
                  <a:gd name="T15" fmla="*/ 0 h 164"/>
                  <a:gd name="T16" fmla="*/ 14988085 w 207"/>
                  <a:gd name="T17" fmla="*/ 161553 h 164"/>
                  <a:gd name="T18" fmla="*/ 14743493 w 207"/>
                  <a:gd name="T19" fmla="*/ 538741 h 164"/>
                  <a:gd name="T20" fmla="*/ 9937831 w 207"/>
                  <a:gd name="T21" fmla="*/ 6195868 h 164"/>
                  <a:gd name="T22" fmla="*/ 9611898 w 207"/>
                  <a:gd name="T23" fmla="*/ 6519205 h 164"/>
                  <a:gd name="T24" fmla="*/ 0 w 207"/>
                  <a:gd name="T25" fmla="*/ 8835955 h 164"/>
                  <a:gd name="T26" fmla="*/ 8064141 w 207"/>
                  <a:gd name="T27" fmla="*/ 8566468 h 164"/>
                  <a:gd name="T28" fmla="*/ 9204622 w 207"/>
                  <a:gd name="T29" fmla="*/ 8674402 h 164"/>
                  <a:gd name="T30" fmla="*/ 9611898 w 207"/>
                  <a:gd name="T31" fmla="*/ 8674402 h 164"/>
                  <a:gd name="T32" fmla="*/ 11485301 w 207"/>
                  <a:gd name="T33" fmla="*/ 8512617 h 164"/>
                  <a:gd name="T34" fmla="*/ 11892575 w 207"/>
                  <a:gd name="T35" fmla="*/ 8404916 h 164"/>
                  <a:gd name="T36" fmla="*/ 12870090 w 207"/>
                  <a:gd name="T37" fmla="*/ 8404916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path>
                </a:pathLst>
              </a:custGeom>
              <a:solidFill>
                <a:srgbClr val="FF6600"/>
              </a:solidFill>
              <a:ln w="0">
                <a:solidFill>
                  <a:srgbClr val="000000"/>
                </a:solidFill>
                <a:round/>
                <a:headEnd/>
                <a:tailEnd/>
              </a:ln>
            </p:spPr>
            <p:txBody>
              <a:bodyPr/>
              <a:lstStyle/>
              <a:p>
                <a:pPr eaLnBrk="1" hangingPunct="1"/>
                <a:endParaRPr lang="en-US"/>
              </a:p>
            </p:txBody>
          </p:sp>
          <p:sp>
            <p:nvSpPr>
              <p:cNvPr id="1141" name="Line 310"/>
              <p:cNvSpPr>
                <a:spLocks noChangeShapeType="1"/>
              </p:cNvSpPr>
              <p:nvPr/>
            </p:nvSpPr>
            <p:spPr bwMode="auto">
              <a:xfrm>
                <a:off x="7433172" y="505187"/>
                <a:ext cx="12532" cy="31722"/>
              </a:xfrm>
              <a:prstGeom prst="line">
                <a:avLst/>
              </a:prstGeom>
              <a:noFill/>
              <a:ln w="0">
                <a:solidFill>
                  <a:srgbClr val="000000"/>
                </a:solidFill>
                <a:round/>
                <a:headEnd/>
                <a:tailEnd/>
              </a:ln>
            </p:spPr>
            <p:txBody>
              <a:bodyPr/>
              <a:lstStyle/>
              <a:p>
                <a:endParaRPr lang="en-US"/>
              </a:p>
            </p:txBody>
          </p:sp>
          <p:sp>
            <p:nvSpPr>
              <p:cNvPr id="1142" name="Freeform 311"/>
              <p:cNvSpPr>
                <a:spLocks/>
              </p:cNvSpPr>
              <p:nvPr/>
            </p:nvSpPr>
            <p:spPr bwMode="auto">
              <a:xfrm flipH="1">
                <a:off x="7553717" y="550574"/>
                <a:ext cx="11338" cy="5369"/>
              </a:xfrm>
              <a:custGeom>
                <a:avLst/>
                <a:gdLst>
                  <a:gd name="T0" fmla="*/ 801119 w 38"/>
                  <a:gd name="T1" fmla="*/ 0 h 21"/>
                  <a:gd name="T2" fmla="*/ 3382901 w 38"/>
                  <a:gd name="T3" fmla="*/ 522838 h 21"/>
                  <a:gd name="T4" fmla="*/ 3115861 w 38"/>
                  <a:gd name="T5" fmla="*/ 1372674 h 21"/>
                  <a:gd name="T6" fmla="*/ 0 w 38"/>
                  <a:gd name="T7" fmla="*/ 718935 h 21"/>
                  <a:gd name="T8" fmla="*/ 801119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close/>
                  </a:path>
                </a:pathLst>
              </a:custGeom>
              <a:solidFill>
                <a:srgbClr val="FF6600"/>
              </a:solidFill>
              <a:ln w="9525">
                <a:noFill/>
                <a:round/>
                <a:headEnd/>
                <a:tailEnd/>
              </a:ln>
            </p:spPr>
            <p:txBody>
              <a:bodyPr/>
              <a:lstStyle/>
              <a:p>
                <a:pPr eaLnBrk="1" hangingPunct="1"/>
                <a:endParaRPr lang="en-US"/>
              </a:p>
            </p:txBody>
          </p:sp>
          <p:sp>
            <p:nvSpPr>
              <p:cNvPr id="1143" name="Freeform 312"/>
              <p:cNvSpPr>
                <a:spLocks/>
              </p:cNvSpPr>
              <p:nvPr/>
            </p:nvSpPr>
            <p:spPr bwMode="auto">
              <a:xfrm flipH="1">
                <a:off x="7553717" y="550574"/>
                <a:ext cx="11338" cy="5369"/>
              </a:xfrm>
              <a:custGeom>
                <a:avLst/>
                <a:gdLst>
                  <a:gd name="T0" fmla="*/ 801119 w 38"/>
                  <a:gd name="T1" fmla="*/ 0 h 21"/>
                  <a:gd name="T2" fmla="*/ 3382901 w 38"/>
                  <a:gd name="T3" fmla="*/ 522838 h 21"/>
                  <a:gd name="T4" fmla="*/ 3115861 w 38"/>
                  <a:gd name="T5" fmla="*/ 1372674 h 21"/>
                  <a:gd name="T6" fmla="*/ 0 w 38"/>
                  <a:gd name="T7" fmla="*/ 718935 h 21"/>
                  <a:gd name="T8" fmla="*/ 801119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path>
                </a:pathLst>
              </a:custGeom>
              <a:solidFill>
                <a:srgbClr val="FF6600"/>
              </a:solidFill>
              <a:ln w="0">
                <a:solidFill>
                  <a:srgbClr val="000000"/>
                </a:solidFill>
                <a:round/>
                <a:headEnd/>
                <a:tailEnd/>
              </a:ln>
            </p:spPr>
            <p:txBody>
              <a:bodyPr/>
              <a:lstStyle/>
              <a:p>
                <a:pPr eaLnBrk="1" hangingPunct="1"/>
                <a:endParaRPr lang="en-US"/>
              </a:p>
            </p:txBody>
          </p:sp>
          <p:sp>
            <p:nvSpPr>
              <p:cNvPr id="1144" name="Freeform 313"/>
              <p:cNvSpPr>
                <a:spLocks/>
              </p:cNvSpPr>
              <p:nvPr/>
            </p:nvSpPr>
            <p:spPr bwMode="auto">
              <a:xfrm flipH="1">
                <a:off x="7563265" y="547646"/>
                <a:ext cx="6565" cy="4880"/>
              </a:xfrm>
              <a:custGeom>
                <a:avLst/>
                <a:gdLst>
                  <a:gd name="T0" fmla="*/ 1222232 w 23"/>
                  <a:gd name="T1" fmla="*/ 1134019 h 21"/>
                  <a:gd name="T2" fmla="*/ 1873879 w 23"/>
                  <a:gd name="T3" fmla="*/ 593966 h 21"/>
                  <a:gd name="T4" fmla="*/ 814631 w 23"/>
                  <a:gd name="T5" fmla="*/ 0 h 21"/>
                  <a:gd name="T6" fmla="*/ 0 w 23"/>
                  <a:gd name="T7" fmla="*/ 323939 h 21"/>
                  <a:gd name="T8" fmla="*/ 1222232 w 23"/>
                  <a:gd name="T9" fmla="*/ 1134019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close/>
                  </a:path>
                </a:pathLst>
              </a:custGeom>
              <a:solidFill>
                <a:srgbClr val="FF6600"/>
              </a:solidFill>
              <a:ln w="9525">
                <a:noFill/>
                <a:round/>
                <a:headEnd/>
                <a:tailEnd/>
              </a:ln>
            </p:spPr>
            <p:txBody>
              <a:bodyPr/>
              <a:lstStyle/>
              <a:p>
                <a:pPr eaLnBrk="1" hangingPunct="1"/>
                <a:endParaRPr lang="en-US"/>
              </a:p>
            </p:txBody>
          </p:sp>
          <p:sp>
            <p:nvSpPr>
              <p:cNvPr id="1145" name="Freeform 314"/>
              <p:cNvSpPr>
                <a:spLocks/>
              </p:cNvSpPr>
              <p:nvPr/>
            </p:nvSpPr>
            <p:spPr bwMode="auto">
              <a:xfrm flipH="1">
                <a:off x="7563265" y="547646"/>
                <a:ext cx="6565" cy="4880"/>
              </a:xfrm>
              <a:custGeom>
                <a:avLst/>
                <a:gdLst>
                  <a:gd name="T0" fmla="*/ 1222232 w 23"/>
                  <a:gd name="T1" fmla="*/ 1134019 h 21"/>
                  <a:gd name="T2" fmla="*/ 1873879 w 23"/>
                  <a:gd name="T3" fmla="*/ 593966 h 21"/>
                  <a:gd name="T4" fmla="*/ 814631 w 23"/>
                  <a:gd name="T5" fmla="*/ 0 h 21"/>
                  <a:gd name="T6" fmla="*/ 0 w 23"/>
                  <a:gd name="T7" fmla="*/ 323939 h 21"/>
                  <a:gd name="T8" fmla="*/ 1222232 w 23"/>
                  <a:gd name="T9" fmla="*/ 1134019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path>
                </a:pathLst>
              </a:custGeom>
              <a:solidFill>
                <a:srgbClr val="FF6600"/>
              </a:solidFill>
              <a:ln w="0">
                <a:solidFill>
                  <a:srgbClr val="000000"/>
                </a:solidFill>
                <a:round/>
                <a:headEnd/>
                <a:tailEnd/>
              </a:ln>
            </p:spPr>
            <p:txBody>
              <a:bodyPr/>
              <a:lstStyle/>
              <a:p>
                <a:pPr eaLnBrk="1" hangingPunct="1"/>
                <a:endParaRPr lang="en-US"/>
              </a:p>
            </p:txBody>
          </p:sp>
          <p:sp>
            <p:nvSpPr>
              <p:cNvPr id="1146" name="Freeform 315"/>
              <p:cNvSpPr>
                <a:spLocks/>
              </p:cNvSpPr>
              <p:nvPr/>
            </p:nvSpPr>
            <p:spPr bwMode="auto">
              <a:xfrm flipH="1">
                <a:off x="7550733" y="552526"/>
                <a:ext cx="2984" cy="3416"/>
              </a:xfrm>
              <a:custGeom>
                <a:avLst/>
                <a:gdLst>
                  <a:gd name="T0" fmla="*/ 309093 w 12"/>
                  <a:gd name="T1" fmla="*/ 0 h 13"/>
                  <a:gd name="T2" fmla="*/ 0 w 12"/>
                  <a:gd name="T3" fmla="*/ 897620 h 13"/>
                  <a:gd name="T4" fmla="*/ 494598 w 12"/>
                  <a:gd name="T5" fmla="*/ 897620 h 13"/>
                  <a:gd name="T6" fmla="*/ 742021 w 12"/>
                  <a:gd name="T7" fmla="*/ 0 h 13"/>
                  <a:gd name="T8" fmla="*/ 309093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close/>
                  </a:path>
                </a:pathLst>
              </a:custGeom>
              <a:solidFill>
                <a:srgbClr val="FF6600"/>
              </a:solidFill>
              <a:ln w="9525">
                <a:noFill/>
                <a:round/>
                <a:headEnd/>
                <a:tailEnd/>
              </a:ln>
            </p:spPr>
            <p:txBody>
              <a:bodyPr/>
              <a:lstStyle/>
              <a:p>
                <a:pPr eaLnBrk="1" hangingPunct="1"/>
                <a:endParaRPr lang="en-US"/>
              </a:p>
            </p:txBody>
          </p:sp>
          <p:sp>
            <p:nvSpPr>
              <p:cNvPr id="1147" name="Freeform 316"/>
              <p:cNvSpPr>
                <a:spLocks/>
              </p:cNvSpPr>
              <p:nvPr/>
            </p:nvSpPr>
            <p:spPr bwMode="auto">
              <a:xfrm flipH="1">
                <a:off x="7550733" y="552526"/>
                <a:ext cx="2984" cy="3416"/>
              </a:xfrm>
              <a:custGeom>
                <a:avLst/>
                <a:gdLst>
                  <a:gd name="T0" fmla="*/ 309093 w 12"/>
                  <a:gd name="T1" fmla="*/ 0 h 13"/>
                  <a:gd name="T2" fmla="*/ 0 w 12"/>
                  <a:gd name="T3" fmla="*/ 897620 h 13"/>
                  <a:gd name="T4" fmla="*/ 494598 w 12"/>
                  <a:gd name="T5" fmla="*/ 897620 h 13"/>
                  <a:gd name="T6" fmla="*/ 742021 w 12"/>
                  <a:gd name="T7" fmla="*/ 0 h 13"/>
                  <a:gd name="T8" fmla="*/ 309093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1148" name="Freeform 317"/>
              <p:cNvSpPr>
                <a:spLocks/>
              </p:cNvSpPr>
              <p:nvPr/>
            </p:nvSpPr>
            <p:spPr bwMode="auto">
              <a:xfrm flipH="1">
                <a:off x="7545960" y="553015"/>
                <a:ext cx="4774" cy="3416"/>
              </a:xfrm>
              <a:custGeom>
                <a:avLst/>
                <a:gdLst>
                  <a:gd name="T0" fmla="*/ 267046 w 16"/>
                  <a:gd name="T1" fmla="*/ 0 h 14"/>
                  <a:gd name="T2" fmla="*/ 0 w 16"/>
                  <a:gd name="T3" fmla="*/ 833504 h 14"/>
                  <a:gd name="T4" fmla="*/ 1246312 w 16"/>
                  <a:gd name="T5" fmla="*/ 833504 h 14"/>
                  <a:gd name="T6" fmla="*/ 1424442 w 16"/>
                  <a:gd name="T7" fmla="*/ 0 h 14"/>
                  <a:gd name="T8" fmla="*/ 267046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close/>
                  </a:path>
                </a:pathLst>
              </a:custGeom>
              <a:solidFill>
                <a:srgbClr val="FF6600"/>
              </a:solidFill>
              <a:ln w="9525">
                <a:noFill/>
                <a:round/>
                <a:headEnd/>
                <a:tailEnd/>
              </a:ln>
            </p:spPr>
            <p:txBody>
              <a:bodyPr/>
              <a:lstStyle/>
              <a:p>
                <a:pPr eaLnBrk="1" hangingPunct="1"/>
                <a:endParaRPr lang="en-US"/>
              </a:p>
            </p:txBody>
          </p:sp>
          <p:sp>
            <p:nvSpPr>
              <p:cNvPr id="1149" name="Freeform 318"/>
              <p:cNvSpPr>
                <a:spLocks/>
              </p:cNvSpPr>
              <p:nvPr/>
            </p:nvSpPr>
            <p:spPr bwMode="auto">
              <a:xfrm flipH="1">
                <a:off x="7545960" y="553015"/>
                <a:ext cx="4774" cy="3416"/>
              </a:xfrm>
              <a:custGeom>
                <a:avLst/>
                <a:gdLst>
                  <a:gd name="T0" fmla="*/ 267046 w 16"/>
                  <a:gd name="T1" fmla="*/ 0 h 14"/>
                  <a:gd name="T2" fmla="*/ 0 w 16"/>
                  <a:gd name="T3" fmla="*/ 833504 h 14"/>
                  <a:gd name="T4" fmla="*/ 1246312 w 16"/>
                  <a:gd name="T5" fmla="*/ 833504 h 14"/>
                  <a:gd name="T6" fmla="*/ 1424442 w 16"/>
                  <a:gd name="T7" fmla="*/ 0 h 14"/>
                  <a:gd name="T8" fmla="*/ 267046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path>
                </a:pathLst>
              </a:custGeom>
              <a:solidFill>
                <a:srgbClr val="FF6600"/>
              </a:solidFill>
              <a:ln w="0">
                <a:solidFill>
                  <a:srgbClr val="000000"/>
                </a:solidFill>
                <a:round/>
                <a:headEnd/>
                <a:tailEnd/>
              </a:ln>
            </p:spPr>
            <p:txBody>
              <a:bodyPr/>
              <a:lstStyle/>
              <a:p>
                <a:pPr eaLnBrk="1" hangingPunct="1"/>
                <a:endParaRPr lang="en-US"/>
              </a:p>
            </p:txBody>
          </p:sp>
          <p:sp>
            <p:nvSpPr>
              <p:cNvPr id="1150" name="Freeform 319"/>
              <p:cNvSpPr>
                <a:spLocks/>
              </p:cNvSpPr>
              <p:nvPr/>
            </p:nvSpPr>
            <p:spPr bwMode="auto">
              <a:xfrm flipH="1">
                <a:off x="7534024" y="557895"/>
                <a:ext cx="7757" cy="8297"/>
              </a:xfrm>
              <a:custGeom>
                <a:avLst/>
                <a:gdLst>
                  <a:gd name="T0" fmla="*/ 2148966 w 28"/>
                  <a:gd name="T1" fmla="*/ 0 h 36"/>
                  <a:gd name="T2" fmla="*/ 2148966 w 28"/>
                  <a:gd name="T3" fmla="*/ 424991 h 36"/>
                  <a:gd name="T4" fmla="*/ 1918749 w 28"/>
                  <a:gd name="T5" fmla="*/ 902990 h 36"/>
                  <a:gd name="T6" fmla="*/ 1611794 w 28"/>
                  <a:gd name="T7" fmla="*/ 1434228 h 36"/>
                  <a:gd name="T8" fmla="*/ 1381577 w 28"/>
                  <a:gd name="T9" fmla="*/ 1752971 h 36"/>
                  <a:gd name="T10" fmla="*/ 1151361 w 28"/>
                  <a:gd name="T11" fmla="*/ 1912228 h 36"/>
                  <a:gd name="T12" fmla="*/ 0 w 28"/>
                  <a:gd name="T13" fmla="*/ 1912228 h 36"/>
                  <a:gd name="T14" fmla="*/ 0 w 28"/>
                  <a:gd name="T15" fmla="*/ 1859219 h 36"/>
                  <a:gd name="T16" fmla="*/ 537172 w 28"/>
                  <a:gd name="T17" fmla="*/ 1327981 h 36"/>
                  <a:gd name="T18" fmla="*/ 767389 w 28"/>
                  <a:gd name="T19" fmla="*/ 690495 h 36"/>
                  <a:gd name="T20" fmla="*/ 920867 w 28"/>
                  <a:gd name="T21" fmla="*/ 106248 h 36"/>
                  <a:gd name="T22" fmla="*/ 2148966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close/>
                  </a:path>
                </a:pathLst>
              </a:custGeom>
              <a:solidFill>
                <a:srgbClr val="FF6600"/>
              </a:solidFill>
              <a:ln w="9525">
                <a:noFill/>
                <a:round/>
                <a:headEnd/>
                <a:tailEnd/>
              </a:ln>
            </p:spPr>
            <p:txBody>
              <a:bodyPr/>
              <a:lstStyle/>
              <a:p>
                <a:pPr eaLnBrk="1" hangingPunct="1"/>
                <a:endParaRPr lang="en-US"/>
              </a:p>
            </p:txBody>
          </p:sp>
          <p:sp>
            <p:nvSpPr>
              <p:cNvPr id="1151" name="Freeform 320"/>
              <p:cNvSpPr>
                <a:spLocks/>
              </p:cNvSpPr>
              <p:nvPr/>
            </p:nvSpPr>
            <p:spPr bwMode="auto">
              <a:xfrm flipH="1">
                <a:off x="7534024" y="557895"/>
                <a:ext cx="7757" cy="8297"/>
              </a:xfrm>
              <a:custGeom>
                <a:avLst/>
                <a:gdLst>
                  <a:gd name="T0" fmla="*/ 2148966 w 28"/>
                  <a:gd name="T1" fmla="*/ 0 h 36"/>
                  <a:gd name="T2" fmla="*/ 2148966 w 28"/>
                  <a:gd name="T3" fmla="*/ 424991 h 36"/>
                  <a:gd name="T4" fmla="*/ 1918749 w 28"/>
                  <a:gd name="T5" fmla="*/ 902990 h 36"/>
                  <a:gd name="T6" fmla="*/ 1611794 w 28"/>
                  <a:gd name="T7" fmla="*/ 1434228 h 36"/>
                  <a:gd name="T8" fmla="*/ 1381577 w 28"/>
                  <a:gd name="T9" fmla="*/ 1752971 h 36"/>
                  <a:gd name="T10" fmla="*/ 1151361 w 28"/>
                  <a:gd name="T11" fmla="*/ 1912228 h 36"/>
                  <a:gd name="T12" fmla="*/ 0 w 28"/>
                  <a:gd name="T13" fmla="*/ 1912228 h 36"/>
                  <a:gd name="T14" fmla="*/ 0 w 28"/>
                  <a:gd name="T15" fmla="*/ 1859219 h 36"/>
                  <a:gd name="T16" fmla="*/ 537172 w 28"/>
                  <a:gd name="T17" fmla="*/ 1327981 h 36"/>
                  <a:gd name="T18" fmla="*/ 767389 w 28"/>
                  <a:gd name="T19" fmla="*/ 690495 h 36"/>
                  <a:gd name="T20" fmla="*/ 920867 w 28"/>
                  <a:gd name="T21" fmla="*/ 106248 h 36"/>
                  <a:gd name="T22" fmla="*/ 2148966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path>
                </a:pathLst>
              </a:custGeom>
              <a:solidFill>
                <a:srgbClr val="FF6600"/>
              </a:solidFill>
              <a:ln w="0">
                <a:solidFill>
                  <a:srgbClr val="000000"/>
                </a:solidFill>
                <a:round/>
                <a:headEnd/>
                <a:tailEnd/>
              </a:ln>
            </p:spPr>
            <p:txBody>
              <a:bodyPr/>
              <a:lstStyle/>
              <a:p>
                <a:pPr eaLnBrk="1" hangingPunct="1"/>
                <a:endParaRPr lang="en-US"/>
              </a:p>
            </p:txBody>
          </p:sp>
          <p:sp>
            <p:nvSpPr>
              <p:cNvPr id="1152" name="Freeform 321"/>
              <p:cNvSpPr>
                <a:spLocks/>
              </p:cNvSpPr>
              <p:nvPr/>
            </p:nvSpPr>
            <p:spPr bwMode="auto">
              <a:xfrm flipH="1">
                <a:off x="7464203" y="543741"/>
                <a:ext cx="35209" cy="9273"/>
              </a:xfrm>
              <a:custGeom>
                <a:avLst/>
                <a:gdLst>
                  <a:gd name="T0" fmla="*/ 6829681 w 122"/>
                  <a:gd name="T1" fmla="*/ 2149713 h 40"/>
                  <a:gd name="T2" fmla="*/ 7162723 w 122"/>
                  <a:gd name="T3" fmla="*/ 2149713 h 40"/>
                  <a:gd name="T4" fmla="*/ 7829097 w 122"/>
                  <a:gd name="T5" fmla="*/ 2149713 h 40"/>
                  <a:gd name="T6" fmla="*/ 8412065 w 122"/>
                  <a:gd name="T7" fmla="*/ 1934812 h 40"/>
                  <a:gd name="T8" fmla="*/ 8911917 w 122"/>
                  <a:gd name="T9" fmla="*/ 1666126 h 40"/>
                  <a:gd name="T10" fmla="*/ 9494888 w 122"/>
                  <a:gd name="T11" fmla="*/ 1397209 h 40"/>
                  <a:gd name="T12" fmla="*/ 9911336 w 122"/>
                  <a:gd name="T13" fmla="*/ 1074973 h 40"/>
                  <a:gd name="T14" fmla="*/ 10161262 w 122"/>
                  <a:gd name="T15" fmla="*/ 644937 h 40"/>
                  <a:gd name="T16" fmla="*/ 10161262 w 122"/>
                  <a:gd name="T17" fmla="*/ 376252 h 40"/>
                  <a:gd name="T18" fmla="*/ 9994740 w 122"/>
                  <a:gd name="T19" fmla="*/ 214902 h 40"/>
                  <a:gd name="T20" fmla="*/ 9578293 w 122"/>
                  <a:gd name="T21" fmla="*/ 214902 h 40"/>
                  <a:gd name="T22" fmla="*/ 8245544 w 122"/>
                  <a:gd name="T23" fmla="*/ 0 h 40"/>
                  <a:gd name="T24" fmla="*/ 6996202 w 122"/>
                  <a:gd name="T25" fmla="*/ 0 h 40"/>
                  <a:gd name="T26" fmla="*/ 5496934 w 122"/>
                  <a:gd name="T27" fmla="*/ 0 h 40"/>
                  <a:gd name="T28" fmla="*/ 4247879 w 122"/>
                  <a:gd name="T29" fmla="*/ 107567 h 40"/>
                  <a:gd name="T30" fmla="*/ 4164474 w 122"/>
                  <a:gd name="T31" fmla="*/ 107567 h 40"/>
                  <a:gd name="T32" fmla="*/ 0 w 122"/>
                  <a:gd name="T33" fmla="*/ 376252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0"/>
                  <a:gd name="T53" fmla="*/ 122 w 12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0">
                    <a:moveTo>
                      <a:pt x="82" y="40"/>
                    </a:moveTo>
                    <a:lnTo>
                      <a:pt x="86" y="40"/>
                    </a:lnTo>
                    <a:lnTo>
                      <a:pt x="94" y="40"/>
                    </a:lnTo>
                    <a:lnTo>
                      <a:pt x="101" y="36"/>
                    </a:lnTo>
                    <a:lnTo>
                      <a:pt x="107" y="31"/>
                    </a:lnTo>
                    <a:lnTo>
                      <a:pt x="114" y="26"/>
                    </a:lnTo>
                    <a:lnTo>
                      <a:pt x="119" y="20"/>
                    </a:lnTo>
                    <a:lnTo>
                      <a:pt x="122" y="12"/>
                    </a:lnTo>
                    <a:lnTo>
                      <a:pt x="122" y="7"/>
                    </a:lnTo>
                    <a:lnTo>
                      <a:pt x="120" y="4"/>
                    </a:lnTo>
                    <a:lnTo>
                      <a:pt x="115" y="4"/>
                    </a:lnTo>
                    <a:lnTo>
                      <a:pt x="99" y="0"/>
                    </a:lnTo>
                    <a:lnTo>
                      <a:pt x="84" y="0"/>
                    </a:lnTo>
                    <a:lnTo>
                      <a:pt x="66" y="0"/>
                    </a:lnTo>
                    <a:lnTo>
                      <a:pt x="51" y="2"/>
                    </a:lnTo>
                    <a:lnTo>
                      <a:pt x="50" y="2"/>
                    </a:lnTo>
                    <a:lnTo>
                      <a:pt x="0" y="7"/>
                    </a:lnTo>
                  </a:path>
                </a:pathLst>
              </a:custGeom>
              <a:solidFill>
                <a:srgbClr val="FF6600"/>
              </a:solidFill>
              <a:ln w="0">
                <a:solidFill>
                  <a:srgbClr val="000000"/>
                </a:solidFill>
                <a:round/>
                <a:headEnd/>
                <a:tailEnd/>
              </a:ln>
            </p:spPr>
            <p:txBody>
              <a:bodyPr/>
              <a:lstStyle/>
              <a:p>
                <a:pPr eaLnBrk="1" hangingPunct="1"/>
                <a:endParaRPr lang="en-US"/>
              </a:p>
            </p:txBody>
          </p:sp>
          <p:sp>
            <p:nvSpPr>
              <p:cNvPr id="1153" name="Freeform 322"/>
              <p:cNvSpPr>
                <a:spLocks/>
              </p:cNvSpPr>
              <p:nvPr/>
            </p:nvSpPr>
            <p:spPr bwMode="auto">
              <a:xfrm flipH="1">
                <a:off x="7484493" y="544230"/>
                <a:ext cx="29241" cy="20010"/>
              </a:xfrm>
              <a:custGeom>
                <a:avLst/>
                <a:gdLst>
                  <a:gd name="T0" fmla="*/ 1450694 w 103"/>
                  <a:gd name="T1" fmla="*/ 105800 h 87"/>
                  <a:gd name="T2" fmla="*/ 8301321 w 103"/>
                  <a:gd name="T3" fmla="*/ 2010200 h 87"/>
                  <a:gd name="T4" fmla="*/ 7898477 w 103"/>
                  <a:gd name="T5" fmla="*/ 2856600 h 87"/>
                  <a:gd name="T6" fmla="*/ 4352083 w 103"/>
                  <a:gd name="T7" fmla="*/ 4602300 h 87"/>
                  <a:gd name="T8" fmla="*/ 4029864 w 103"/>
                  <a:gd name="T9" fmla="*/ 4337800 h 87"/>
                  <a:gd name="T10" fmla="*/ 3385143 w 103"/>
                  <a:gd name="T11" fmla="*/ 3914600 h 87"/>
                  <a:gd name="T12" fmla="*/ 2579170 w 103"/>
                  <a:gd name="T13" fmla="*/ 3544300 h 87"/>
                  <a:gd name="T14" fmla="*/ 1692571 w 103"/>
                  <a:gd name="T15" fmla="*/ 3279800 h 87"/>
                  <a:gd name="T16" fmla="*/ 886598 w 103"/>
                  <a:gd name="T17" fmla="*/ 3121100 h 87"/>
                  <a:gd name="T18" fmla="*/ 0 w 103"/>
                  <a:gd name="T19" fmla="*/ 2962400 h 87"/>
                  <a:gd name="T20" fmla="*/ 80626 w 103"/>
                  <a:gd name="T21" fmla="*/ 2962400 h 87"/>
                  <a:gd name="T22" fmla="*/ 644722 w 103"/>
                  <a:gd name="T23" fmla="*/ 2486300 h 87"/>
                  <a:gd name="T24" fmla="*/ 1047850 w 103"/>
                  <a:gd name="T25" fmla="*/ 2063100 h 87"/>
                  <a:gd name="T26" fmla="*/ 1289443 w 103"/>
                  <a:gd name="T27" fmla="*/ 1534100 h 87"/>
                  <a:gd name="T28" fmla="*/ 1450694 w 103"/>
                  <a:gd name="T29" fmla="*/ 1058000 h 87"/>
                  <a:gd name="T30" fmla="*/ 1450694 w 103"/>
                  <a:gd name="T31" fmla="*/ 529000 h 87"/>
                  <a:gd name="T32" fmla="*/ 1289443 w 103"/>
                  <a:gd name="T33" fmla="*/ 0 h 87"/>
                  <a:gd name="T34" fmla="*/ 1450694 w 103"/>
                  <a:gd name="T35" fmla="*/ 105800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close/>
                  </a:path>
                </a:pathLst>
              </a:custGeom>
              <a:solidFill>
                <a:srgbClr val="FF6600"/>
              </a:solidFill>
              <a:ln w="9525">
                <a:noFill/>
                <a:round/>
                <a:headEnd/>
                <a:tailEnd/>
              </a:ln>
            </p:spPr>
            <p:txBody>
              <a:bodyPr/>
              <a:lstStyle/>
              <a:p>
                <a:pPr eaLnBrk="1" hangingPunct="1"/>
                <a:endParaRPr lang="en-US"/>
              </a:p>
            </p:txBody>
          </p:sp>
          <p:sp>
            <p:nvSpPr>
              <p:cNvPr id="1154" name="Freeform 323"/>
              <p:cNvSpPr>
                <a:spLocks/>
              </p:cNvSpPr>
              <p:nvPr/>
            </p:nvSpPr>
            <p:spPr bwMode="auto">
              <a:xfrm flipH="1">
                <a:off x="7484493" y="544230"/>
                <a:ext cx="29241" cy="20010"/>
              </a:xfrm>
              <a:custGeom>
                <a:avLst/>
                <a:gdLst>
                  <a:gd name="T0" fmla="*/ 1450694 w 103"/>
                  <a:gd name="T1" fmla="*/ 105800 h 87"/>
                  <a:gd name="T2" fmla="*/ 8301321 w 103"/>
                  <a:gd name="T3" fmla="*/ 2010200 h 87"/>
                  <a:gd name="T4" fmla="*/ 7898477 w 103"/>
                  <a:gd name="T5" fmla="*/ 2856600 h 87"/>
                  <a:gd name="T6" fmla="*/ 4352083 w 103"/>
                  <a:gd name="T7" fmla="*/ 4602300 h 87"/>
                  <a:gd name="T8" fmla="*/ 4029864 w 103"/>
                  <a:gd name="T9" fmla="*/ 4337800 h 87"/>
                  <a:gd name="T10" fmla="*/ 3385143 w 103"/>
                  <a:gd name="T11" fmla="*/ 3914600 h 87"/>
                  <a:gd name="T12" fmla="*/ 2579170 w 103"/>
                  <a:gd name="T13" fmla="*/ 3544300 h 87"/>
                  <a:gd name="T14" fmla="*/ 1692571 w 103"/>
                  <a:gd name="T15" fmla="*/ 3279800 h 87"/>
                  <a:gd name="T16" fmla="*/ 886598 w 103"/>
                  <a:gd name="T17" fmla="*/ 3121100 h 87"/>
                  <a:gd name="T18" fmla="*/ 0 w 103"/>
                  <a:gd name="T19" fmla="*/ 2962400 h 87"/>
                  <a:gd name="T20" fmla="*/ 80626 w 103"/>
                  <a:gd name="T21" fmla="*/ 2962400 h 87"/>
                  <a:gd name="T22" fmla="*/ 644722 w 103"/>
                  <a:gd name="T23" fmla="*/ 2486300 h 87"/>
                  <a:gd name="T24" fmla="*/ 1047850 w 103"/>
                  <a:gd name="T25" fmla="*/ 2063100 h 87"/>
                  <a:gd name="T26" fmla="*/ 1289443 w 103"/>
                  <a:gd name="T27" fmla="*/ 1534100 h 87"/>
                  <a:gd name="T28" fmla="*/ 1450694 w 103"/>
                  <a:gd name="T29" fmla="*/ 1058000 h 87"/>
                  <a:gd name="T30" fmla="*/ 1450694 w 103"/>
                  <a:gd name="T31" fmla="*/ 529000 h 87"/>
                  <a:gd name="T32" fmla="*/ 1289443 w 103"/>
                  <a:gd name="T33" fmla="*/ 0 h 87"/>
                  <a:gd name="T34" fmla="*/ 1450694 w 103"/>
                  <a:gd name="T35" fmla="*/ 105800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path>
                </a:pathLst>
              </a:custGeom>
              <a:solidFill>
                <a:srgbClr val="FF6600"/>
              </a:solidFill>
              <a:ln w="0">
                <a:solidFill>
                  <a:srgbClr val="B5B5B5"/>
                </a:solidFill>
                <a:round/>
                <a:headEnd/>
                <a:tailEnd/>
              </a:ln>
            </p:spPr>
            <p:txBody>
              <a:bodyPr/>
              <a:lstStyle/>
              <a:p>
                <a:pPr eaLnBrk="1" hangingPunct="1"/>
                <a:endParaRPr lang="en-US"/>
              </a:p>
            </p:txBody>
          </p:sp>
          <p:sp>
            <p:nvSpPr>
              <p:cNvPr id="1155" name="Freeform 324"/>
              <p:cNvSpPr>
                <a:spLocks/>
              </p:cNvSpPr>
              <p:nvPr/>
            </p:nvSpPr>
            <p:spPr bwMode="auto">
              <a:xfrm flipH="1">
                <a:off x="7445704" y="540813"/>
                <a:ext cx="10145" cy="7808"/>
              </a:xfrm>
              <a:custGeom>
                <a:avLst/>
                <a:gdLst>
                  <a:gd name="T0" fmla="*/ 0 w 35"/>
                  <a:gd name="T1" fmla="*/ 0 h 31"/>
                  <a:gd name="T2" fmla="*/ 0 w 35"/>
                  <a:gd name="T3" fmla="*/ 1205455 h 31"/>
                  <a:gd name="T4" fmla="*/ 1008123 w 35"/>
                  <a:gd name="T5" fmla="*/ 1966609 h 31"/>
                  <a:gd name="T6" fmla="*/ 2940601 w 35"/>
                  <a:gd name="T7" fmla="*/ 1332146 h 31"/>
                  <a:gd name="T8" fmla="*/ 2688425 w 35"/>
                  <a:gd name="T9" fmla="*/ 1141983 h 31"/>
                  <a:gd name="T10" fmla="*/ 2688425 w 35"/>
                  <a:gd name="T11" fmla="*/ 507520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close/>
                  </a:path>
                </a:pathLst>
              </a:custGeom>
              <a:solidFill>
                <a:srgbClr val="FF6600"/>
              </a:solidFill>
              <a:ln w="9525">
                <a:noFill/>
                <a:round/>
                <a:headEnd/>
                <a:tailEnd/>
              </a:ln>
            </p:spPr>
            <p:txBody>
              <a:bodyPr/>
              <a:lstStyle/>
              <a:p>
                <a:pPr eaLnBrk="1" hangingPunct="1"/>
                <a:endParaRPr lang="en-US"/>
              </a:p>
            </p:txBody>
          </p:sp>
          <p:sp>
            <p:nvSpPr>
              <p:cNvPr id="1156" name="Freeform 325"/>
              <p:cNvSpPr>
                <a:spLocks/>
              </p:cNvSpPr>
              <p:nvPr/>
            </p:nvSpPr>
            <p:spPr bwMode="auto">
              <a:xfrm flipH="1">
                <a:off x="7445704" y="540813"/>
                <a:ext cx="10145" cy="7808"/>
              </a:xfrm>
              <a:custGeom>
                <a:avLst/>
                <a:gdLst>
                  <a:gd name="T0" fmla="*/ 0 w 35"/>
                  <a:gd name="T1" fmla="*/ 0 h 31"/>
                  <a:gd name="T2" fmla="*/ 0 w 35"/>
                  <a:gd name="T3" fmla="*/ 1205455 h 31"/>
                  <a:gd name="T4" fmla="*/ 1008123 w 35"/>
                  <a:gd name="T5" fmla="*/ 1966609 h 31"/>
                  <a:gd name="T6" fmla="*/ 2940601 w 35"/>
                  <a:gd name="T7" fmla="*/ 1332146 h 31"/>
                  <a:gd name="T8" fmla="*/ 2688425 w 35"/>
                  <a:gd name="T9" fmla="*/ 1141983 h 31"/>
                  <a:gd name="T10" fmla="*/ 2688425 w 35"/>
                  <a:gd name="T11" fmla="*/ 507520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path>
                </a:pathLst>
              </a:custGeom>
              <a:solidFill>
                <a:srgbClr val="FF6600"/>
              </a:solidFill>
              <a:ln w="0">
                <a:solidFill>
                  <a:srgbClr val="B5B5B5"/>
                </a:solidFill>
                <a:round/>
                <a:headEnd/>
                <a:tailEnd/>
              </a:ln>
            </p:spPr>
            <p:txBody>
              <a:bodyPr/>
              <a:lstStyle/>
              <a:p>
                <a:pPr eaLnBrk="1" hangingPunct="1"/>
                <a:endParaRPr lang="en-US"/>
              </a:p>
            </p:txBody>
          </p:sp>
          <p:sp>
            <p:nvSpPr>
              <p:cNvPr id="1157" name="Freeform 326"/>
              <p:cNvSpPr>
                <a:spLocks/>
              </p:cNvSpPr>
              <p:nvPr/>
            </p:nvSpPr>
            <p:spPr bwMode="auto">
              <a:xfrm flipH="1">
                <a:off x="7405721" y="539838"/>
                <a:ext cx="50127" cy="11225"/>
              </a:xfrm>
              <a:custGeom>
                <a:avLst/>
                <a:gdLst>
                  <a:gd name="T0" fmla="*/ 165938 w 174"/>
                  <a:gd name="T1" fmla="*/ 419907 h 49"/>
                  <a:gd name="T2" fmla="*/ 0 w 174"/>
                  <a:gd name="T3" fmla="*/ 157379 h 49"/>
                  <a:gd name="T4" fmla="*/ 1825890 w 174"/>
                  <a:gd name="T5" fmla="*/ 0 h 49"/>
                  <a:gd name="T6" fmla="*/ 2987742 w 174"/>
                  <a:gd name="T7" fmla="*/ 262298 h 49"/>
                  <a:gd name="T8" fmla="*/ 14440897 w 174"/>
                  <a:gd name="T9" fmla="*/ 2414062 h 49"/>
                  <a:gd name="T10" fmla="*/ 13279045 w 174"/>
                  <a:gd name="T11" fmla="*/ 2571441 h 49"/>
                  <a:gd name="T12" fmla="*/ 165938 w 174"/>
                  <a:gd name="T13" fmla="*/ 41990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close/>
                  </a:path>
                </a:pathLst>
              </a:custGeom>
              <a:solidFill>
                <a:srgbClr val="FF6600"/>
              </a:solidFill>
              <a:ln w="9525">
                <a:noFill/>
                <a:round/>
                <a:headEnd/>
                <a:tailEnd/>
              </a:ln>
            </p:spPr>
            <p:txBody>
              <a:bodyPr/>
              <a:lstStyle/>
              <a:p>
                <a:pPr eaLnBrk="1" hangingPunct="1"/>
                <a:endParaRPr lang="en-US"/>
              </a:p>
            </p:txBody>
          </p:sp>
          <p:sp>
            <p:nvSpPr>
              <p:cNvPr id="1158" name="Freeform 327"/>
              <p:cNvSpPr>
                <a:spLocks/>
              </p:cNvSpPr>
              <p:nvPr/>
            </p:nvSpPr>
            <p:spPr bwMode="auto">
              <a:xfrm flipH="1">
                <a:off x="7405721" y="539838"/>
                <a:ext cx="50127" cy="11225"/>
              </a:xfrm>
              <a:custGeom>
                <a:avLst/>
                <a:gdLst>
                  <a:gd name="T0" fmla="*/ 165938 w 174"/>
                  <a:gd name="T1" fmla="*/ 419907 h 49"/>
                  <a:gd name="T2" fmla="*/ 0 w 174"/>
                  <a:gd name="T3" fmla="*/ 157379 h 49"/>
                  <a:gd name="T4" fmla="*/ 1825890 w 174"/>
                  <a:gd name="T5" fmla="*/ 0 h 49"/>
                  <a:gd name="T6" fmla="*/ 2987742 w 174"/>
                  <a:gd name="T7" fmla="*/ 262298 h 49"/>
                  <a:gd name="T8" fmla="*/ 14440897 w 174"/>
                  <a:gd name="T9" fmla="*/ 2414062 h 49"/>
                  <a:gd name="T10" fmla="*/ 13279045 w 174"/>
                  <a:gd name="T11" fmla="*/ 2571441 h 49"/>
                  <a:gd name="T12" fmla="*/ 165938 w 174"/>
                  <a:gd name="T13" fmla="*/ 41990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path>
                </a:pathLst>
              </a:custGeom>
              <a:solidFill>
                <a:srgbClr val="FF6600"/>
              </a:solidFill>
              <a:ln w="0">
                <a:solidFill>
                  <a:srgbClr val="000000"/>
                </a:solidFill>
                <a:round/>
                <a:headEnd/>
                <a:tailEnd/>
              </a:ln>
            </p:spPr>
            <p:txBody>
              <a:bodyPr/>
              <a:lstStyle/>
              <a:p>
                <a:pPr eaLnBrk="1" hangingPunct="1"/>
                <a:endParaRPr lang="en-US"/>
              </a:p>
            </p:txBody>
          </p:sp>
          <p:sp>
            <p:nvSpPr>
              <p:cNvPr id="1159" name="Freeform 328"/>
              <p:cNvSpPr>
                <a:spLocks/>
              </p:cNvSpPr>
              <p:nvPr/>
            </p:nvSpPr>
            <p:spPr bwMode="auto">
              <a:xfrm flipH="1">
                <a:off x="7405721" y="540326"/>
                <a:ext cx="50725" cy="11225"/>
              </a:xfrm>
              <a:custGeom>
                <a:avLst/>
                <a:gdLst>
                  <a:gd name="T0" fmla="*/ 420003 w 175"/>
                  <a:gd name="T1" fmla="*/ 0 h 48"/>
                  <a:gd name="T2" fmla="*/ 84059 w 175"/>
                  <a:gd name="T3" fmla="*/ 0 h 48"/>
                  <a:gd name="T4" fmla="*/ 0 w 175"/>
                  <a:gd name="T5" fmla="*/ 109444 h 48"/>
                  <a:gd name="T6" fmla="*/ 84059 w 175"/>
                  <a:gd name="T7" fmla="*/ 273376 h 48"/>
                  <a:gd name="T8" fmla="*/ 420003 w 175"/>
                  <a:gd name="T9" fmla="*/ 273376 h 48"/>
                  <a:gd name="T10" fmla="*/ 13526763 w 175"/>
                  <a:gd name="T11" fmla="*/ 2625013 h 48"/>
                  <a:gd name="T12" fmla="*/ 14703003 w 175"/>
                  <a:gd name="T13" fmla="*/ 2515569 h 48"/>
                  <a:gd name="T14" fmla="*/ 14703003 w 175"/>
                  <a:gd name="T15" fmla="*/ 2351638 h 48"/>
                  <a:gd name="T16" fmla="*/ 13610822 w 175"/>
                  <a:gd name="T17" fmla="*/ 2460848 h 48"/>
                  <a:gd name="T18" fmla="*/ 13358646 w 175"/>
                  <a:gd name="T19" fmla="*/ 2460848 h 48"/>
                  <a:gd name="T20" fmla="*/ 420003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close/>
                  </a:path>
                </a:pathLst>
              </a:custGeom>
              <a:solidFill>
                <a:srgbClr val="FF6600"/>
              </a:solidFill>
              <a:ln w="9525">
                <a:noFill/>
                <a:round/>
                <a:headEnd/>
                <a:tailEnd/>
              </a:ln>
            </p:spPr>
            <p:txBody>
              <a:bodyPr/>
              <a:lstStyle/>
              <a:p>
                <a:pPr eaLnBrk="1" hangingPunct="1"/>
                <a:endParaRPr lang="en-US"/>
              </a:p>
            </p:txBody>
          </p:sp>
          <p:sp>
            <p:nvSpPr>
              <p:cNvPr id="1160" name="Freeform 329"/>
              <p:cNvSpPr>
                <a:spLocks/>
              </p:cNvSpPr>
              <p:nvPr/>
            </p:nvSpPr>
            <p:spPr bwMode="auto">
              <a:xfrm flipH="1">
                <a:off x="7405721" y="540326"/>
                <a:ext cx="50725" cy="11225"/>
              </a:xfrm>
              <a:custGeom>
                <a:avLst/>
                <a:gdLst>
                  <a:gd name="T0" fmla="*/ 420003 w 175"/>
                  <a:gd name="T1" fmla="*/ 0 h 48"/>
                  <a:gd name="T2" fmla="*/ 84059 w 175"/>
                  <a:gd name="T3" fmla="*/ 0 h 48"/>
                  <a:gd name="T4" fmla="*/ 0 w 175"/>
                  <a:gd name="T5" fmla="*/ 109444 h 48"/>
                  <a:gd name="T6" fmla="*/ 84059 w 175"/>
                  <a:gd name="T7" fmla="*/ 273376 h 48"/>
                  <a:gd name="T8" fmla="*/ 420003 w 175"/>
                  <a:gd name="T9" fmla="*/ 273376 h 48"/>
                  <a:gd name="T10" fmla="*/ 13526763 w 175"/>
                  <a:gd name="T11" fmla="*/ 2625013 h 48"/>
                  <a:gd name="T12" fmla="*/ 14703003 w 175"/>
                  <a:gd name="T13" fmla="*/ 2515569 h 48"/>
                  <a:gd name="T14" fmla="*/ 14703003 w 175"/>
                  <a:gd name="T15" fmla="*/ 2351638 h 48"/>
                  <a:gd name="T16" fmla="*/ 13610822 w 175"/>
                  <a:gd name="T17" fmla="*/ 2460848 h 48"/>
                  <a:gd name="T18" fmla="*/ 13358646 w 175"/>
                  <a:gd name="T19" fmla="*/ 2460848 h 48"/>
                  <a:gd name="T20" fmla="*/ 420003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1161" name="Freeform 330"/>
              <p:cNvSpPr>
                <a:spLocks/>
              </p:cNvSpPr>
              <p:nvPr/>
            </p:nvSpPr>
            <p:spPr bwMode="auto">
              <a:xfrm flipH="1">
                <a:off x="7452269" y="550574"/>
                <a:ext cx="13725" cy="4393"/>
              </a:xfrm>
              <a:custGeom>
                <a:avLst/>
                <a:gdLst>
                  <a:gd name="T0" fmla="*/ 1130117 w 50"/>
                  <a:gd name="T1" fmla="*/ 964923 h 20"/>
                  <a:gd name="T2" fmla="*/ 3767512 w 50"/>
                  <a:gd name="T3" fmla="*/ 0 h 20"/>
                  <a:gd name="T4" fmla="*/ 0 w 50"/>
                  <a:gd name="T5" fmla="*/ 820173 h 20"/>
                  <a:gd name="T6" fmla="*/ 1130117 w 50"/>
                  <a:gd name="T7" fmla="*/ 964923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close/>
                  </a:path>
                </a:pathLst>
              </a:custGeom>
              <a:solidFill>
                <a:srgbClr val="FF6600"/>
              </a:solidFill>
              <a:ln w="9525">
                <a:noFill/>
                <a:round/>
                <a:headEnd/>
                <a:tailEnd/>
              </a:ln>
            </p:spPr>
            <p:txBody>
              <a:bodyPr/>
              <a:lstStyle/>
              <a:p>
                <a:pPr eaLnBrk="1" hangingPunct="1"/>
                <a:endParaRPr lang="en-US"/>
              </a:p>
            </p:txBody>
          </p:sp>
          <p:sp>
            <p:nvSpPr>
              <p:cNvPr id="1162" name="Freeform 331"/>
              <p:cNvSpPr>
                <a:spLocks/>
              </p:cNvSpPr>
              <p:nvPr/>
            </p:nvSpPr>
            <p:spPr bwMode="auto">
              <a:xfrm flipH="1">
                <a:off x="7452269" y="550574"/>
                <a:ext cx="13725" cy="4393"/>
              </a:xfrm>
              <a:custGeom>
                <a:avLst/>
                <a:gdLst>
                  <a:gd name="T0" fmla="*/ 1130117 w 50"/>
                  <a:gd name="T1" fmla="*/ 964923 h 20"/>
                  <a:gd name="T2" fmla="*/ 3767512 w 50"/>
                  <a:gd name="T3" fmla="*/ 0 h 20"/>
                  <a:gd name="T4" fmla="*/ 0 w 50"/>
                  <a:gd name="T5" fmla="*/ 820173 h 20"/>
                  <a:gd name="T6" fmla="*/ 1130117 w 50"/>
                  <a:gd name="T7" fmla="*/ 964923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path>
                </a:pathLst>
              </a:custGeom>
              <a:solidFill>
                <a:srgbClr val="FF6600"/>
              </a:solidFill>
              <a:ln w="0">
                <a:solidFill>
                  <a:srgbClr val="B5B5B5"/>
                </a:solidFill>
                <a:round/>
                <a:headEnd/>
                <a:tailEnd/>
              </a:ln>
            </p:spPr>
            <p:txBody>
              <a:bodyPr/>
              <a:lstStyle/>
              <a:p>
                <a:pPr eaLnBrk="1" hangingPunct="1"/>
                <a:endParaRPr lang="en-US"/>
              </a:p>
            </p:txBody>
          </p:sp>
          <p:sp>
            <p:nvSpPr>
              <p:cNvPr id="1163" name="Freeform 332"/>
              <p:cNvSpPr>
                <a:spLocks/>
              </p:cNvSpPr>
              <p:nvPr/>
            </p:nvSpPr>
            <p:spPr bwMode="auto">
              <a:xfrm flipH="1">
                <a:off x="7522090" y="558871"/>
                <a:ext cx="2387" cy="2928"/>
              </a:xfrm>
              <a:custGeom>
                <a:avLst/>
                <a:gdLst>
                  <a:gd name="T0" fmla="*/ 0 w 8"/>
                  <a:gd name="T1" fmla="*/ 714432 h 12"/>
                  <a:gd name="T2" fmla="*/ 88916 w 8"/>
                  <a:gd name="T3" fmla="*/ 0 h 12"/>
                  <a:gd name="T4" fmla="*/ 712221 w 8"/>
                  <a:gd name="T5" fmla="*/ 0 h 12"/>
                  <a:gd name="T6" fmla="*/ 445175 w 8"/>
                  <a:gd name="T7" fmla="*/ 595360 h 12"/>
                  <a:gd name="T8" fmla="*/ 0 w 8"/>
                  <a:gd name="T9" fmla="*/ 714432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close/>
                  </a:path>
                </a:pathLst>
              </a:custGeom>
              <a:solidFill>
                <a:srgbClr val="FF6600"/>
              </a:solidFill>
              <a:ln w="9525">
                <a:noFill/>
                <a:round/>
                <a:headEnd/>
                <a:tailEnd/>
              </a:ln>
            </p:spPr>
            <p:txBody>
              <a:bodyPr/>
              <a:lstStyle/>
              <a:p>
                <a:pPr eaLnBrk="1" hangingPunct="1"/>
                <a:endParaRPr lang="en-US"/>
              </a:p>
            </p:txBody>
          </p:sp>
          <p:sp>
            <p:nvSpPr>
              <p:cNvPr id="1164" name="Freeform 333"/>
              <p:cNvSpPr>
                <a:spLocks/>
              </p:cNvSpPr>
              <p:nvPr/>
            </p:nvSpPr>
            <p:spPr bwMode="auto">
              <a:xfrm flipH="1">
                <a:off x="7522090" y="558871"/>
                <a:ext cx="2387" cy="2928"/>
              </a:xfrm>
              <a:custGeom>
                <a:avLst/>
                <a:gdLst>
                  <a:gd name="T0" fmla="*/ 0 w 8"/>
                  <a:gd name="T1" fmla="*/ 714432 h 12"/>
                  <a:gd name="T2" fmla="*/ 88916 w 8"/>
                  <a:gd name="T3" fmla="*/ 0 h 12"/>
                  <a:gd name="T4" fmla="*/ 712221 w 8"/>
                  <a:gd name="T5" fmla="*/ 0 h 12"/>
                  <a:gd name="T6" fmla="*/ 445175 w 8"/>
                  <a:gd name="T7" fmla="*/ 595360 h 12"/>
                  <a:gd name="T8" fmla="*/ 0 w 8"/>
                  <a:gd name="T9" fmla="*/ 714432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1165" name="Freeform 334"/>
              <p:cNvSpPr>
                <a:spLocks/>
              </p:cNvSpPr>
              <p:nvPr/>
            </p:nvSpPr>
            <p:spPr bwMode="auto">
              <a:xfrm flipH="1">
                <a:off x="7519105" y="558383"/>
                <a:ext cx="2387" cy="2928"/>
              </a:xfrm>
              <a:custGeom>
                <a:avLst/>
                <a:gdLst>
                  <a:gd name="T0" fmla="*/ 0 w 9"/>
                  <a:gd name="T1" fmla="*/ 779380 h 11"/>
                  <a:gd name="T2" fmla="*/ 281401 w 9"/>
                  <a:gd name="T3" fmla="*/ 0 h 11"/>
                  <a:gd name="T4" fmla="*/ 633085 w 9"/>
                  <a:gd name="T5" fmla="*/ 0 h 11"/>
                  <a:gd name="T6" fmla="*/ 492518 w 9"/>
                  <a:gd name="T7" fmla="*/ 637772 h 11"/>
                  <a:gd name="T8" fmla="*/ 0 w 9"/>
                  <a:gd name="T9" fmla="*/ 77938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close/>
                  </a:path>
                </a:pathLst>
              </a:custGeom>
              <a:solidFill>
                <a:srgbClr val="FF6600"/>
              </a:solidFill>
              <a:ln w="9525">
                <a:noFill/>
                <a:round/>
                <a:headEnd/>
                <a:tailEnd/>
              </a:ln>
            </p:spPr>
            <p:txBody>
              <a:bodyPr/>
              <a:lstStyle/>
              <a:p>
                <a:pPr eaLnBrk="1" hangingPunct="1"/>
                <a:endParaRPr lang="en-US"/>
              </a:p>
            </p:txBody>
          </p:sp>
          <p:sp>
            <p:nvSpPr>
              <p:cNvPr id="1166" name="Freeform 335"/>
              <p:cNvSpPr>
                <a:spLocks/>
              </p:cNvSpPr>
              <p:nvPr/>
            </p:nvSpPr>
            <p:spPr bwMode="auto">
              <a:xfrm flipH="1">
                <a:off x="7519105" y="558383"/>
                <a:ext cx="2387" cy="2928"/>
              </a:xfrm>
              <a:custGeom>
                <a:avLst/>
                <a:gdLst>
                  <a:gd name="T0" fmla="*/ 0 w 9"/>
                  <a:gd name="T1" fmla="*/ 779380 h 11"/>
                  <a:gd name="T2" fmla="*/ 281401 w 9"/>
                  <a:gd name="T3" fmla="*/ 0 h 11"/>
                  <a:gd name="T4" fmla="*/ 633085 w 9"/>
                  <a:gd name="T5" fmla="*/ 0 h 11"/>
                  <a:gd name="T6" fmla="*/ 492518 w 9"/>
                  <a:gd name="T7" fmla="*/ 637772 h 11"/>
                  <a:gd name="T8" fmla="*/ 0 w 9"/>
                  <a:gd name="T9" fmla="*/ 77938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1167" name="Freeform 336"/>
              <p:cNvSpPr>
                <a:spLocks/>
              </p:cNvSpPr>
              <p:nvPr/>
            </p:nvSpPr>
            <p:spPr bwMode="auto">
              <a:xfrm flipH="1">
                <a:off x="7515525" y="557895"/>
                <a:ext cx="2984" cy="2928"/>
              </a:xfrm>
              <a:custGeom>
                <a:avLst/>
                <a:gdLst>
                  <a:gd name="T0" fmla="*/ 0 w 10"/>
                  <a:gd name="T1" fmla="*/ 779380 h 11"/>
                  <a:gd name="T2" fmla="*/ 267068 w 10"/>
                  <a:gd name="T3" fmla="*/ 0 h 11"/>
                  <a:gd name="T4" fmla="*/ 890426 w 10"/>
                  <a:gd name="T5" fmla="*/ 0 h 11"/>
                  <a:gd name="T6" fmla="*/ 534136 w 10"/>
                  <a:gd name="T7" fmla="*/ 779380 h 11"/>
                  <a:gd name="T8" fmla="*/ 0 w 10"/>
                  <a:gd name="T9" fmla="*/ 77938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close/>
                  </a:path>
                </a:pathLst>
              </a:custGeom>
              <a:solidFill>
                <a:srgbClr val="FF6600"/>
              </a:solidFill>
              <a:ln w="9525">
                <a:noFill/>
                <a:round/>
                <a:headEnd/>
                <a:tailEnd/>
              </a:ln>
            </p:spPr>
            <p:txBody>
              <a:bodyPr/>
              <a:lstStyle/>
              <a:p>
                <a:pPr eaLnBrk="1" hangingPunct="1"/>
                <a:endParaRPr lang="en-US"/>
              </a:p>
            </p:txBody>
          </p:sp>
          <p:sp>
            <p:nvSpPr>
              <p:cNvPr id="1168" name="Freeform 337"/>
              <p:cNvSpPr>
                <a:spLocks/>
              </p:cNvSpPr>
              <p:nvPr/>
            </p:nvSpPr>
            <p:spPr bwMode="auto">
              <a:xfrm flipH="1">
                <a:off x="7515525" y="557895"/>
                <a:ext cx="2984" cy="2928"/>
              </a:xfrm>
              <a:custGeom>
                <a:avLst/>
                <a:gdLst>
                  <a:gd name="T0" fmla="*/ 0 w 10"/>
                  <a:gd name="T1" fmla="*/ 779380 h 11"/>
                  <a:gd name="T2" fmla="*/ 267068 w 10"/>
                  <a:gd name="T3" fmla="*/ 0 h 11"/>
                  <a:gd name="T4" fmla="*/ 890426 w 10"/>
                  <a:gd name="T5" fmla="*/ 0 h 11"/>
                  <a:gd name="T6" fmla="*/ 534136 w 10"/>
                  <a:gd name="T7" fmla="*/ 779380 h 11"/>
                  <a:gd name="T8" fmla="*/ 0 w 10"/>
                  <a:gd name="T9" fmla="*/ 77938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1169" name="Freeform 338"/>
              <p:cNvSpPr>
                <a:spLocks/>
              </p:cNvSpPr>
              <p:nvPr/>
            </p:nvSpPr>
            <p:spPr bwMode="auto">
              <a:xfrm flipH="1">
                <a:off x="7512541" y="557895"/>
                <a:ext cx="1790" cy="2440"/>
              </a:xfrm>
              <a:custGeom>
                <a:avLst/>
                <a:gdLst>
                  <a:gd name="T0" fmla="*/ 0 w 6"/>
                  <a:gd name="T1" fmla="*/ 496133 h 12"/>
                  <a:gd name="T2" fmla="*/ 178105 w 6"/>
                  <a:gd name="T3" fmla="*/ 0 h 12"/>
                  <a:gd name="T4" fmla="*/ 534017 w 6"/>
                  <a:gd name="T5" fmla="*/ 0 h 12"/>
                  <a:gd name="T6" fmla="*/ 445113 w 6"/>
                  <a:gd name="T7" fmla="*/ 496133 h 12"/>
                  <a:gd name="T8" fmla="*/ 0 w 6"/>
                  <a:gd name="T9" fmla="*/ 496133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close/>
                  </a:path>
                </a:pathLst>
              </a:custGeom>
              <a:solidFill>
                <a:srgbClr val="FF6600"/>
              </a:solidFill>
              <a:ln w="9525">
                <a:noFill/>
                <a:round/>
                <a:headEnd/>
                <a:tailEnd/>
              </a:ln>
            </p:spPr>
            <p:txBody>
              <a:bodyPr/>
              <a:lstStyle/>
              <a:p>
                <a:pPr eaLnBrk="1" hangingPunct="1"/>
                <a:endParaRPr lang="en-US"/>
              </a:p>
            </p:txBody>
          </p:sp>
          <p:sp>
            <p:nvSpPr>
              <p:cNvPr id="1170" name="Freeform 339"/>
              <p:cNvSpPr>
                <a:spLocks/>
              </p:cNvSpPr>
              <p:nvPr/>
            </p:nvSpPr>
            <p:spPr bwMode="auto">
              <a:xfrm flipH="1">
                <a:off x="7512541" y="557895"/>
                <a:ext cx="1790" cy="2440"/>
              </a:xfrm>
              <a:custGeom>
                <a:avLst/>
                <a:gdLst>
                  <a:gd name="T0" fmla="*/ 0 w 6"/>
                  <a:gd name="T1" fmla="*/ 496133 h 12"/>
                  <a:gd name="T2" fmla="*/ 178105 w 6"/>
                  <a:gd name="T3" fmla="*/ 0 h 12"/>
                  <a:gd name="T4" fmla="*/ 534017 w 6"/>
                  <a:gd name="T5" fmla="*/ 0 h 12"/>
                  <a:gd name="T6" fmla="*/ 445113 w 6"/>
                  <a:gd name="T7" fmla="*/ 496133 h 12"/>
                  <a:gd name="T8" fmla="*/ 0 w 6"/>
                  <a:gd name="T9" fmla="*/ 496133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1171" name="Freeform 340"/>
              <p:cNvSpPr>
                <a:spLocks/>
              </p:cNvSpPr>
              <p:nvPr/>
            </p:nvSpPr>
            <p:spPr bwMode="auto">
              <a:xfrm flipH="1">
                <a:off x="7508363" y="557895"/>
                <a:ext cx="2984" cy="2440"/>
              </a:xfrm>
              <a:custGeom>
                <a:avLst/>
                <a:gdLst>
                  <a:gd name="T0" fmla="*/ 0 w 10"/>
                  <a:gd name="T1" fmla="*/ 496133 h 12"/>
                  <a:gd name="T2" fmla="*/ 267068 w 10"/>
                  <a:gd name="T3" fmla="*/ 0 h 12"/>
                  <a:gd name="T4" fmla="*/ 890426 w 10"/>
                  <a:gd name="T5" fmla="*/ 0 h 12"/>
                  <a:gd name="T6" fmla="*/ 534136 w 10"/>
                  <a:gd name="T7" fmla="*/ 413377 h 12"/>
                  <a:gd name="T8" fmla="*/ 0 w 10"/>
                  <a:gd name="T9" fmla="*/ 496133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close/>
                  </a:path>
                </a:pathLst>
              </a:custGeom>
              <a:solidFill>
                <a:srgbClr val="FF6600"/>
              </a:solidFill>
              <a:ln w="9525">
                <a:noFill/>
                <a:round/>
                <a:headEnd/>
                <a:tailEnd/>
              </a:ln>
            </p:spPr>
            <p:txBody>
              <a:bodyPr/>
              <a:lstStyle/>
              <a:p>
                <a:pPr eaLnBrk="1" hangingPunct="1"/>
                <a:endParaRPr lang="en-US"/>
              </a:p>
            </p:txBody>
          </p:sp>
          <p:sp>
            <p:nvSpPr>
              <p:cNvPr id="1172" name="Freeform 341"/>
              <p:cNvSpPr>
                <a:spLocks/>
              </p:cNvSpPr>
              <p:nvPr/>
            </p:nvSpPr>
            <p:spPr bwMode="auto">
              <a:xfrm flipH="1">
                <a:off x="7508363" y="557895"/>
                <a:ext cx="2984" cy="2440"/>
              </a:xfrm>
              <a:custGeom>
                <a:avLst/>
                <a:gdLst>
                  <a:gd name="T0" fmla="*/ 0 w 10"/>
                  <a:gd name="T1" fmla="*/ 496133 h 12"/>
                  <a:gd name="T2" fmla="*/ 267068 w 10"/>
                  <a:gd name="T3" fmla="*/ 0 h 12"/>
                  <a:gd name="T4" fmla="*/ 890426 w 10"/>
                  <a:gd name="T5" fmla="*/ 0 h 12"/>
                  <a:gd name="T6" fmla="*/ 534136 w 10"/>
                  <a:gd name="T7" fmla="*/ 413377 h 12"/>
                  <a:gd name="T8" fmla="*/ 0 w 10"/>
                  <a:gd name="T9" fmla="*/ 496133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1173" name="Freeform 342"/>
              <p:cNvSpPr>
                <a:spLocks/>
              </p:cNvSpPr>
              <p:nvPr/>
            </p:nvSpPr>
            <p:spPr bwMode="auto">
              <a:xfrm flipH="1">
                <a:off x="7505380" y="557407"/>
                <a:ext cx="2387" cy="2928"/>
              </a:xfrm>
              <a:custGeom>
                <a:avLst/>
                <a:gdLst>
                  <a:gd name="T0" fmla="*/ 0 w 8"/>
                  <a:gd name="T1" fmla="*/ 779380 h 11"/>
                  <a:gd name="T2" fmla="*/ 267046 w 8"/>
                  <a:gd name="T3" fmla="*/ 0 h 11"/>
                  <a:gd name="T4" fmla="*/ 712221 w 8"/>
                  <a:gd name="T5" fmla="*/ 0 h 11"/>
                  <a:gd name="T6" fmla="*/ 534091 w 8"/>
                  <a:gd name="T7" fmla="*/ 779380 h 11"/>
                  <a:gd name="T8" fmla="*/ 0 w 8"/>
                  <a:gd name="T9" fmla="*/ 77938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close/>
                  </a:path>
                </a:pathLst>
              </a:custGeom>
              <a:solidFill>
                <a:srgbClr val="FF6600"/>
              </a:solidFill>
              <a:ln w="9525">
                <a:noFill/>
                <a:round/>
                <a:headEnd/>
                <a:tailEnd/>
              </a:ln>
            </p:spPr>
            <p:txBody>
              <a:bodyPr/>
              <a:lstStyle/>
              <a:p>
                <a:pPr eaLnBrk="1" hangingPunct="1"/>
                <a:endParaRPr lang="en-US"/>
              </a:p>
            </p:txBody>
          </p:sp>
          <p:sp>
            <p:nvSpPr>
              <p:cNvPr id="1174" name="Freeform 343"/>
              <p:cNvSpPr>
                <a:spLocks/>
              </p:cNvSpPr>
              <p:nvPr/>
            </p:nvSpPr>
            <p:spPr bwMode="auto">
              <a:xfrm flipH="1">
                <a:off x="7505380" y="557407"/>
                <a:ext cx="2387" cy="2928"/>
              </a:xfrm>
              <a:custGeom>
                <a:avLst/>
                <a:gdLst>
                  <a:gd name="T0" fmla="*/ 0 w 8"/>
                  <a:gd name="T1" fmla="*/ 779380 h 11"/>
                  <a:gd name="T2" fmla="*/ 267046 w 8"/>
                  <a:gd name="T3" fmla="*/ 0 h 11"/>
                  <a:gd name="T4" fmla="*/ 712221 w 8"/>
                  <a:gd name="T5" fmla="*/ 0 h 11"/>
                  <a:gd name="T6" fmla="*/ 534091 w 8"/>
                  <a:gd name="T7" fmla="*/ 779380 h 11"/>
                  <a:gd name="T8" fmla="*/ 0 w 8"/>
                  <a:gd name="T9" fmla="*/ 77938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1175" name="Freeform 344"/>
              <p:cNvSpPr>
                <a:spLocks/>
              </p:cNvSpPr>
              <p:nvPr/>
            </p:nvSpPr>
            <p:spPr bwMode="auto">
              <a:xfrm flipH="1">
                <a:off x="7502396" y="557407"/>
                <a:ext cx="2387" cy="2928"/>
              </a:xfrm>
              <a:custGeom>
                <a:avLst/>
                <a:gdLst>
                  <a:gd name="T0" fmla="*/ 0 w 9"/>
                  <a:gd name="T1" fmla="*/ 779380 h 11"/>
                  <a:gd name="T2" fmla="*/ 140568 w 9"/>
                  <a:gd name="T3" fmla="*/ 0 h 11"/>
                  <a:gd name="T4" fmla="*/ 633085 w 9"/>
                  <a:gd name="T5" fmla="*/ 0 h 11"/>
                  <a:gd name="T6" fmla="*/ 492518 w 9"/>
                  <a:gd name="T7" fmla="*/ 779380 h 11"/>
                  <a:gd name="T8" fmla="*/ 0 w 9"/>
                  <a:gd name="T9" fmla="*/ 77938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close/>
                  </a:path>
                </a:pathLst>
              </a:custGeom>
              <a:solidFill>
                <a:srgbClr val="FF6600"/>
              </a:solidFill>
              <a:ln w="9525">
                <a:noFill/>
                <a:round/>
                <a:headEnd/>
                <a:tailEnd/>
              </a:ln>
            </p:spPr>
            <p:txBody>
              <a:bodyPr/>
              <a:lstStyle/>
              <a:p>
                <a:pPr eaLnBrk="1" hangingPunct="1"/>
                <a:endParaRPr lang="en-US"/>
              </a:p>
            </p:txBody>
          </p:sp>
          <p:sp>
            <p:nvSpPr>
              <p:cNvPr id="1176" name="Freeform 345"/>
              <p:cNvSpPr>
                <a:spLocks/>
              </p:cNvSpPr>
              <p:nvPr/>
            </p:nvSpPr>
            <p:spPr bwMode="auto">
              <a:xfrm flipH="1">
                <a:off x="7502396" y="557407"/>
                <a:ext cx="2387" cy="2928"/>
              </a:xfrm>
              <a:custGeom>
                <a:avLst/>
                <a:gdLst>
                  <a:gd name="T0" fmla="*/ 0 w 9"/>
                  <a:gd name="T1" fmla="*/ 779380 h 11"/>
                  <a:gd name="T2" fmla="*/ 140568 w 9"/>
                  <a:gd name="T3" fmla="*/ 0 h 11"/>
                  <a:gd name="T4" fmla="*/ 633085 w 9"/>
                  <a:gd name="T5" fmla="*/ 0 h 11"/>
                  <a:gd name="T6" fmla="*/ 492518 w 9"/>
                  <a:gd name="T7" fmla="*/ 779380 h 11"/>
                  <a:gd name="T8" fmla="*/ 0 w 9"/>
                  <a:gd name="T9" fmla="*/ 77938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1177" name="Freeform 346"/>
              <p:cNvSpPr>
                <a:spLocks/>
              </p:cNvSpPr>
              <p:nvPr/>
            </p:nvSpPr>
            <p:spPr bwMode="auto">
              <a:xfrm flipH="1">
                <a:off x="7498815" y="557407"/>
                <a:ext cx="1791" cy="2928"/>
              </a:xfrm>
              <a:custGeom>
                <a:avLst/>
                <a:gdLst>
                  <a:gd name="T0" fmla="*/ 0 w 6"/>
                  <a:gd name="T1" fmla="*/ 779380 h 11"/>
                  <a:gd name="T2" fmla="*/ 89252 w 6"/>
                  <a:gd name="T3" fmla="*/ 0 h 11"/>
                  <a:gd name="T4" fmla="*/ 534613 w 6"/>
                  <a:gd name="T5" fmla="*/ 0 h 11"/>
                  <a:gd name="T6" fmla="*/ 356409 w 6"/>
                  <a:gd name="T7" fmla="*/ 637772 h 11"/>
                  <a:gd name="T8" fmla="*/ 0 w 6"/>
                  <a:gd name="T9" fmla="*/ 77938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close/>
                  </a:path>
                </a:pathLst>
              </a:custGeom>
              <a:solidFill>
                <a:srgbClr val="FF6600"/>
              </a:solidFill>
              <a:ln w="9525">
                <a:noFill/>
                <a:round/>
                <a:headEnd/>
                <a:tailEnd/>
              </a:ln>
            </p:spPr>
            <p:txBody>
              <a:bodyPr/>
              <a:lstStyle/>
              <a:p>
                <a:pPr eaLnBrk="1" hangingPunct="1"/>
                <a:endParaRPr lang="en-US"/>
              </a:p>
            </p:txBody>
          </p:sp>
          <p:sp>
            <p:nvSpPr>
              <p:cNvPr id="1178" name="Freeform 347"/>
              <p:cNvSpPr>
                <a:spLocks/>
              </p:cNvSpPr>
              <p:nvPr/>
            </p:nvSpPr>
            <p:spPr bwMode="auto">
              <a:xfrm flipH="1">
                <a:off x="7498815" y="557407"/>
                <a:ext cx="1791" cy="2928"/>
              </a:xfrm>
              <a:custGeom>
                <a:avLst/>
                <a:gdLst>
                  <a:gd name="T0" fmla="*/ 0 w 6"/>
                  <a:gd name="T1" fmla="*/ 779380 h 11"/>
                  <a:gd name="T2" fmla="*/ 89252 w 6"/>
                  <a:gd name="T3" fmla="*/ 0 h 11"/>
                  <a:gd name="T4" fmla="*/ 534613 w 6"/>
                  <a:gd name="T5" fmla="*/ 0 h 11"/>
                  <a:gd name="T6" fmla="*/ 356409 w 6"/>
                  <a:gd name="T7" fmla="*/ 637772 h 11"/>
                  <a:gd name="T8" fmla="*/ 0 w 6"/>
                  <a:gd name="T9" fmla="*/ 77938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1179" name="Freeform 348"/>
              <p:cNvSpPr>
                <a:spLocks/>
              </p:cNvSpPr>
              <p:nvPr/>
            </p:nvSpPr>
            <p:spPr bwMode="auto">
              <a:xfrm flipH="1">
                <a:off x="7494639" y="556919"/>
                <a:ext cx="2984" cy="2928"/>
              </a:xfrm>
              <a:custGeom>
                <a:avLst/>
                <a:gdLst>
                  <a:gd name="T0" fmla="*/ 0 w 10"/>
                  <a:gd name="T1" fmla="*/ 779380 h 11"/>
                  <a:gd name="T2" fmla="*/ 356290 w 10"/>
                  <a:gd name="T3" fmla="*/ 0 h 11"/>
                  <a:gd name="T4" fmla="*/ 890426 w 10"/>
                  <a:gd name="T5" fmla="*/ 0 h 11"/>
                  <a:gd name="T6" fmla="*/ 623358 w 10"/>
                  <a:gd name="T7" fmla="*/ 779380 h 11"/>
                  <a:gd name="T8" fmla="*/ 0 w 10"/>
                  <a:gd name="T9" fmla="*/ 77938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close/>
                  </a:path>
                </a:pathLst>
              </a:custGeom>
              <a:solidFill>
                <a:srgbClr val="FF6600"/>
              </a:solidFill>
              <a:ln w="9525">
                <a:noFill/>
                <a:round/>
                <a:headEnd/>
                <a:tailEnd/>
              </a:ln>
            </p:spPr>
            <p:txBody>
              <a:bodyPr/>
              <a:lstStyle/>
              <a:p>
                <a:pPr eaLnBrk="1" hangingPunct="1"/>
                <a:endParaRPr lang="en-US"/>
              </a:p>
            </p:txBody>
          </p:sp>
          <p:sp>
            <p:nvSpPr>
              <p:cNvPr id="1180" name="Freeform 349"/>
              <p:cNvSpPr>
                <a:spLocks/>
              </p:cNvSpPr>
              <p:nvPr/>
            </p:nvSpPr>
            <p:spPr bwMode="auto">
              <a:xfrm flipH="1">
                <a:off x="7494639" y="556919"/>
                <a:ext cx="2984" cy="2928"/>
              </a:xfrm>
              <a:custGeom>
                <a:avLst/>
                <a:gdLst>
                  <a:gd name="T0" fmla="*/ 0 w 10"/>
                  <a:gd name="T1" fmla="*/ 779380 h 11"/>
                  <a:gd name="T2" fmla="*/ 356290 w 10"/>
                  <a:gd name="T3" fmla="*/ 0 h 11"/>
                  <a:gd name="T4" fmla="*/ 890426 w 10"/>
                  <a:gd name="T5" fmla="*/ 0 h 11"/>
                  <a:gd name="T6" fmla="*/ 623358 w 10"/>
                  <a:gd name="T7" fmla="*/ 779380 h 11"/>
                  <a:gd name="T8" fmla="*/ 0 w 10"/>
                  <a:gd name="T9" fmla="*/ 77938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1181" name="Freeform 350"/>
              <p:cNvSpPr>
                <a:spLocks/>
              </p:cNvSpPr>
              <p:nvPr/>
            </p:nvSpPr>
            <p:spPr bwMode="auto">
              <a:xfrm flipH="1">
                <a:off x="7573411" y="562775"/>
                <a:ext cx="5967" cy="1464"/>
              </a:xfrm>
              <a:custGeom>
                <a:avLst/>
                <a:gdLst>
                  <a:gd name="T0" fmla="*/ 1695480 w 21"/>
                  <a:gd name="T1" fmla="*/ 306185 h 7"/>
                  <a:gd name="T2" fmla="*/ 1049624 w 21"/>
                  <a:gd name="T3" fmla="*/ 175053 h 7"/>
                  <a:gd name="T4" fmla="*/ 484464 w 21"/>
                  <a:gd name="T5" fmla="*/ 87422 h 7"/>
                  <a:gd name="T6" fmla="*/ 0 w 21"/>
                  <a:gd name="T7" fmla="*/ 0 h 7"/>
                  <a:gd name="T8" fmla="*/ 0 60000 65536"/>
                  <a:gd name="T9" fmla="*/ 0 60000 65536"/>
                  <a:gd name="T10" fmla="*/ 0 60000 65536"/>
                  <a:gd name="T11" fmla="*/ 0 60000 65536"/>
                  <a:gd name="T12" fmla="*/ 0 w 21"/>
                  <a:gd name="T13" fmla="*/ 0 h 7"/>
                  <a:gd name="T14" fmla="*/ 21 w 21"/>
                  <a:gd name="T15" fmla="*/ 7 h 7"/>
                </a:gdLst>
                <a:ahLst/>
                <a:cxnLst>
                  <a:cxn ang="T8">
                    <a:pos x="T0" y="T1"/>
                  </a:cxn>
                  <a:cxn ang="T9">
                    <a:pos x="T2" y="T3"/>
                  </a:cxn>
                  <a:cxn ang="T10">
                    <a:pos x="T4" y="T5"/>
                  </a:cxn>
                  <a:cxn ang="T11">
                    <a:pos x="T6" y="T7"/>
                  </a:cxn>
                </a:cxnLst>
                <a:rect l="T12" t="T13" r="T14" b="T15"/>
                <a:pathLst>
                  <a:path w="21" h="7">
                    <a:moveTo>
                      <a:pt x="21" y="7"/>
                    </a:moveTo>
                    <a:lnTo>
                      <a:pt x="13" y="4"/>
                    </a:lnTo>
                    <a:lnTo>
                      <a:pt x="6" y="2"/>
                    </a:lnTo>
                    <a:lnTo>
                      <a:pt x="0" y="0"/>
                    </a:lnTo>
                  </a:path>
                </a:pathLst>
              </a:custGeom>
              <a:solidFill>
                <a:srgbClr val="FF6600"/>
              </a:solidFill>
              <a:ln w="0">
                <a:solidFill>
                  <a:srgbClr val="000000"/>
                </a:solidFill>
                <a:round/>
                <a:headEnd/>
                <a:tailEnd/>
              </a:ln>
            </p:spPr>
            <p:txBody>
              <a:bodyPr/>
              <a:lstStyle/>
              <a:p>
                <a:pPr eaLnBrk="1" hangingPunct="1"/>
                <a:endParaRPr lang="en-US"/>
              </a:p>
            </p:txBody>
          </p:sp>
          <p:sp>
            <p:nvSpPr>
              <p:cNvPr id="1182" name="Freeform 351"/>
              <p:cNvSpPr>
                <a:spLocks/>
              </p:cNvSpPr>
              <p:nvPr/>
            </p:nvSpPr>
            <p:spPr bwMode="auto">
              <a:xfrm flipH="1">
                <a:off x="7576394" y="555943"/>
                <a:ext cx="4177" cy="2928"/>
              </a:xfrm>
              <a:custGeom>
                <a:avLst/>
                <a:gdLst>
                  <a:gd name="T0" fmla="*/ 0 w 15"/>
                  <a:gd name="T1" fmla="*/ 779380 h 11"/>
                  <a:gd name="T2" fmla="*/ 310212 w 15"/>
                  <a:gd name="T3" fmla="*/ 425092 h 11"/>
                  <a:gd name="T4" fmla="*/ 930636 w 15"/>
                  <a:gd name="T5" fmla="*/ 70804 h 11"/>
                  <a:gd name="T6" fmla="*/ 1163156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0" y="11"/>
                    </a:moveTo>
                    <a:lnTo>
                      <a:pt x="4" y="6"/>
                    </a:lnTo>
                    <a:lnTo>
                      <a:pt x="12" y="1"/>
                    </a:lnTo>
                    <a:lnTo>
                      <a:pt x="15" y="0"/>
                    </a:lnTo>
                  </a:path>
                </a:pathLst>
              </a:custGeom>
              <a:solidFill>
                <a:srgbClr val="FF6600"/>
              </a:solidFill>
              <a:ln w="0">
                <a:solidFill>
                  <a:srgbClr val="000000"/>
                </a:solidFill>
                <a:round/>
                <a:headEnd/>
                <a:tailEnd/>
              </a:ln>
            </p:spPr>
            <p:txBody>
              <a:bodyPr/>
              <a:lstStyle/>
              <a:p>
                <a:pPr eaLnBrk="1" hangingPunct="1"/>
                <a:endParaRPr lang="en-US"/>
              </a:p>
            </p:txBody>
          </p:sp>
          <p:sp>
            <p:nvSpPr>
              <p:cNvPr id="1183" name="Freeform 352"/>
              <p:cNvSpPr>
                <a:spLocks/>
              </p:cNvSpPr>
              <p:nvPr/>
            </p:nvSpPr>
            <p:spPr bwMode="auto">
              <a:xfrm flipH="1">
                <a:off x="7573411" y="560335"/>
                <a:ext cx="5967" cy="488"/>
              </a:xfrm>
              <a:custGeom>
                <a:avLst/>
                <a:gdLst>
                  <a:gd name="T0" fmla="*/ 1873952 w 19"/>
                  <a:gd name="T1" fmla="*/ 0 h 1"/>
                  <a:gd name="T2" fmla="*/ 591675 w 19"/>
                  <a:gd name="T3" fmla="*/ 238144 h 1"/>
                  <a:gd name="T4" fmla="*/ 0 w 19"/>
                  <a:gd name="T5" fmla="*/ 238144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6" y="1"/>
                    </a:lnTo>
                    <a:lnTo>
                      <a:pt x="0" y="1"/>
                    </a:lnTo>
                  </a:path>
                </a:pathLst>
              </a:custGeom>
              <a:solidFill>
                <a:srgbClr val="FF6600"/>
              </a:solidFill>
              <a:ln w="0">
                <a:solidFill>
                  <a:srgbClr val="000000"/>
                </a:solidFill>
                <a:round/>
                <a:headEnd/>
                <a:tailEnd/>
              </a:ln>
            </p:spPr>
            <p:txBody>
              <a:bodyPr/>
              <a:lstStyle/>
              <a:p>
                <a:pPr eaLnBrk="1" hangingPunct="1"/>
                <a:endParaRPr lang="en-US"/>
              </a:p>
            </p:txBody>
          </p:sp>
          <p:sp>
            <p:nvSpPr>
              <p:cNvPr id="1184" name="Freeform 353"/>
              <p:cNvSpPr>
                <a:spLocks/>
              </p:cNvSpPr>
              <p:nvPr/>
            </p:nvSpPr>
            <p:spPr bwMode="auto">
              <a:xfrm flipH="1">
                <a:off x="7353207" y="490546"/>
                <a:ext cx="288234" cy="98584"/>
              </a:xfrm>
              <a:custGeom>
                <a:avLst/>
                <a:gdLst>
                  <a:gd name="T0" fmla="*/ 83078855 w 1000"/>
                  <a:gd name="T1" fmla="*/ 22648390 h 422"/>
                  <a:gd name="T2" fmla="*/ 54250544 w 1000"/>
                  <a:gd name="T3" fmla="*/ 16208661 h 422"/>
                  <a:gd name="T4" fmla="*/ 53087520 w 1000"/>
                  <a:gd name="T5" fmla="*/ 15881138 h 422"/>
                  <a:gd name="T6" fmla="*/ 52838197 w 1000"/>
                  <a:gd name="T7" fmla="*/ 15389853 h 422"/>
                  <a:gd name="T8" fmla="*/ 52173530 w 1000"/>
                  <a:gd name="T9" fmla="*/ 15062560 h 422"/>
                  <a:gd name="T10" fmla="*/ 50013505 w 1000"/>
                  <a:gd name="T11" fmla="*/ 14625940 h 422"/>
                  <a:gd name="T12" fmla="*/ 39379402 w 1000"/>
                  <a:gd name="T13" fmla="*/ 11897127 h 422"/>
                  <a:gd name="T14" fmla="*/ 33065341 w 1000"/>
                  <a:gd name="T15" fmla="*/ 10041552 h 422"/>
                  <a:gd name="T16" fmla="*/ 28994613 w 1000"/>
                  <a:gd name="T17" fmla="*/ 8950120 h 422"/>
                  <a:gd name="T18" fmla="*/ 1495358 w 1000"/>
                  <a:gd name="T19" fmla="*/ 0 h 422"/>
                  <a:gd name="T20" fmla="*/ 0 w 1000"/>
                  <a:gd name="T21" fmla="*/ 272858 h 422"/>
                  <a:gd name="T22" fmla="*/ 0 w 1000"/>
                  <a:gd name="T23" fmla="*/ 545716 h 422"/>
                  <a:gd name="T24" fmla="*/ 24258929 w 1000"/>
                  <a:gd name="T25" fmla="*/ 9222978 h 422"/>
                  <a:gd name="T26" fmla="*/ 22181916 w 1000"/>
                  <a:gd name="T27" fmla="*/ 9386740 h 422"/>
                  <a:gd name="T28" fmla="*/ 21517537 w 1000"/>
                  <a:gd name="T29" fmla="*/ 9878024 h 422"/>
                  <a:gd name="T30" fmla="*/ 20686558 w 1000"/>
                  <a:gd name="T31" fmla="*/ 11023888 h 422"/>
                  <a:gd name="T32" fmla="*/ 20852869 w 1000"/>
                  <a:gd name="T33" fmla="*/ 11569837 h 422"/>
                  <a:gd name="T34" fmla="*/ 21932882 w 1000"/>
                  <a:gd name="T35" fmla="*/ 11897127 h 422"/>
                  <a:gd name="T36" fmla="*/ 23511251 w 1000"/>
                  <a:gd name="T37" fmla="*/ 12169985 h 422"/>
                  <a:gd name="T38" fmla="*/ 25172919 w 1000"/>
                  <a:gd name="T39" fmla="*/ 11733365 h 422"/>
                  <a:gd name="T40" fmla="*/ 33480686 w 1000"/>
                  <a:gd name="T41" fmla="*/ 12115553 h 422"/>
                  <a:gd name="T42" fmla="*/ 36887034 w 1000"/>
                  <a:gd name="T43" fmla="*/ 12115553 h 422"/>
                  <a:gd name="T44" fmla="*/ 38382401 w 1000"/>
                  <a:gd name="T45" fmla="*/ 12825031 h 422"/>
                  <a:gd name="T46" fmla="*/ 39379402 w 1000"/>
                  <a:gd name="T47" fmla="*/ 13698036 h 422"/>
                  <a:gd name="T48" fmla="*/ 43450130 w 1000"/>
                  <a:gd name="T49" fmla="*/ 15062560 h 422"/>
                  <a:gd name="T50" fmla="*/ 42204095 w 1000"/>
                  <a:gd name="T51" fmla="*/ 15226321 h 422"/>
                  <a:gd name="T52" fmla="*/ 41290105 w 1000"/>
                  <a:gd name="T53" fmla="*/ 16372189 h 422"/>
                  <a:gd name="T54" fmla="*/ 41705450 w 1000"/>
                  <a:gd name="T55" fmla="*/ 17572951 h 422"/>
                  <a:gd name="T56" fmla="*/ 43450130 w 1000"/>
                  <a:gd name="T57" fmla="*/ 18173332 h 422"/>
                  <a:gd name="T58" fmla="*/ 44281108 w 1000"/>
                  <a:gd name="T59" fmla="*/ 17845809 h 422"/>
                  <a:gd name="T60" fmla="*/ 45610155 w 1000"/>
                  <a:gd name="T61" fmla="*/ 17463854 h 422"/>
                  <a:gd name="T62" fmla="*/ 47687169 w 1000"/>
                  <a:gd name="T63" fmla="*/ 17300093 h 422"/>
                  <a:gd name="T64" fmla="*/ 49182815 w 1000"/>
                  <a:gd name="T65" fmla="*/ 17300093 h 422"/>
                  <a:gd name="T66" fmla="*/ 51093517 w 1000"/>
                  <a:gd name="T67" fmla="*/ 17300093 h 422"/>
                  <a:gd name="T68" fmla="*/ 52173530 w 1000"/>
                  <a:gd name="T69" fmla="*/ 16918138 h 422"/>
                  <a:gd name="T70" fmla="*/ 81334175 w 1000"/>
                  <a:gd name="T71" fmla="*/ 23030344 h 422"/>
                  <a:gd name="T72" fmla="*/ 82829532 w 1000"/>
                  <a:gd name="T73" fmla="*/ 22866583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
                  <a:gd name="T112" fmla="*/ 0 h 422"/>
                  <a:gd name="T113" fmla="*/ 1000 w 1000"/>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 h="422">
                    <a:moveTo>
                      <a:pt x="1000" y="419"/>
                    </a:moveTo>
                    <a:lnTo>
                      <a:pt x="1000" y="415"/>
                    </a:lnTo>
                    <a:lnTo>
                      <a:pt x="986" y="412"/>
                    </a:lnTo>
                    <a:lnTo>
                      <a:pt x="653" y="297"/>
                    </a:lnTo>
                    <a:lnTo>
                      <a:pt x="648" y="295"/>
                    </a:lnTo>
                    <a:lnTo>
                      <a:pt x="639" y="291"/>
                    </a:lnTo>
                    <a:lnTo>
                      <a:pt x="638" y="286"/>
                    </a:lnTo>
                    <a:lnTo>
                      <a:pt x="636" y="282"/>
                    </a:lnTo>
                    <a:lnTo>
                      <a:pt x="631" y="279"/>
                    </a:lnTo>
                    <a:lnTo>
                      <a:pt x="628" y="276"/>
                    </a:lnTo>
                    <a:lnTo>
                      <a:pt x="615" y="271"/>
                    </a:lnTo>
                    <a:lnTo>
                      <a:pt x="602" y="268"/>
                    </a:lnTo>
                    <a:lnTo>
                      <a:pt x="580" y="266"/>
                    </a:lnTo>
                    <a:lnTo>
                      <a:pt x="474" y="218"/>
                    </a:lnTo>
                    <a:lnTo>
                      <a:pt x="400" y="187"/>
                    </a:lnTo>
                    <a:lnTo>
                      <a:pt x="398" y="184"/>
                    </a:lnTo>
                    <a:lnTo>
                      <a:pt x="393" y="181"/>
                    </a:lnTo>
                    <a:lnTo>
                      <a:pt x="349" y="164"/>
                    </a:lnTo>
                    <a:lnTo>
                      <a:pt x="24" y="3"/>
                    </a:lnTo>
                    <a:lnTo>
                      <a:pt x="18" y="0"/>
                    </a:lnTo>
                    <a:lnTo>
                      <a:pt x="3" y="2"/>
                    </a:lnTo>
                    <a:lnTo>
                      <a:pt x="0" y="5"/>
                    </a:lnTo>
                    <a:lnTo>
                      <a:pt x="0" y="7"/>
                    </a:lnTo>
                    <a:lnTo>
                      <a:pt x="0" y="10"/>
                    </a:lnTo>
                    <a:lnTo>
                      <a:pt x="288" y="166"/>
                    </a:lnTo>
                    <a:lnTo>
                      <a:pt x="292" y="169"/>
                    </a:lnTo>
                    <a:lnTo>
                      <a:pt x="278" y="171"/>
                    </a:lnTo>
                    <a:lnTo>
                      <a:pt x="267" y="172"/>
                    </a:lnTo>
                    <a:lnTo>
                      <a:pt x="260" y="176"/>
                    </a:lnTo>
                    <a:lnTo>
                      <a:pt x="259" y="181"/>
                    </a:lnTo>
                    <a:lnTo>
                      <a:pt x="249" y="199"/>
                    </a:lnTo>
                    <a:lnTo>
                      <a:pt x="249" y="202"/>
                    </a:lnTo>
                    <a:lnTo>
                      <a:pt x="251" y="207"/>
                    </a:lnTo>
                    <a:lnTo>
                      <a:pt x="251" y="212"/>
                    </a:lnTo>
                    <a:lnTo>
                      <a:pt x="256" y="215"/>
                    </a:lnTo>
                    <a:lnTo>
                      <a:pt x="264" y="218"/>
                    </a:lnTo>
                    <a:lnTo>
                      <a:pt x="278" y="223"/>
                    </a:lnTo>
                    <a:lnTo>
                      <a:pt x="283" y="223"/>
                    </a:lnTo>
                    <a:lnTo>
                      <a:pt x="295" y="215"/>
                    </a:lnTo>
                    <a:lnTo>
                      <a:pt x="303" y="215"/>
                    </a:lnTo>
                    <a:lnTo>
                      <a:pt x="382" y="213"/>
                    </a:lnTo>
                    <a:lnTo>
                      <a:pt x="403" y="222"/>
                    </a:lnTo>
                    <a:lnTo>
                      <a:pt x="436" y="218"/>
                    </a:lnTo>
                    <a:lnTo>
                      <a:pt x="444" y="222"/>
                    </a:lnTo>
                    <a:lnTo>
                      <a:pt x="454" y="228"/>
                    </a:lnTo>
                    <a:lnTo>
                      <a:pt x="462" y="235"/>
                    </a:lnTo>
                    <a:lnTo>
                      <a:pt x="470" y="245"/>
                    </a:lnTo>
                    <a:lnTo>
                      <a:pt x="474" y="251"/>
                    </a:lnTo>
                    <a:lnTo>
                      <a:pt x="531" y="274"/>
                    </a:lnTo>
                    <a:lnTo>
                      <a:pt x="523" y="276"/>
                    </a:lnTo>
                    <a:lnTo>
                      <a:pt x="513" y="279"/>
                    </a:lnTo>
                    <a:lnTo>
                      <a:pt x="508" y="279"/>
                    </a:lnTo>
                    <a:lnTo>
                      <a:pt x="505" y="284"/>
                    </a:lnTo>
                    <a:lnTo>
                      <a:pt x="497" y="300"/>
                    </a:lnTo>
                    <a:lnTo>
                      <a:pt x="498" y="320"/>
                    </a:lnTo>
                    <a:lnTo>
                      <a:pt x="502" y="322"/>
                    </a:lnTo>
                    <a:lnTo>
                      <a:pt x="518" y="330"/>
                    </a:lnTo>
                    <a:lnTo>
                      <a:pt x="523" y="333"/>
                    </a:lnTo>
                    <a:lnTo>
                      <a:pt x="530" y="330"/>
                    </a:lnTo>
                    <a:lnTo>
                      <a:pt x="533" y="327"/>
                    </a:lnTo>
                    <a:lnTo>
                      <a:pt x="539" y="322"/>
                    </a:lnTo>
                    <a:lnTo>
                      <a:pt x="549" y="320"/>
                    </a:lnTo>
                    <a:lnTo>
                      <a:pt x="564" y="320"/>
                    </a:lnTo>
                    <a:lnTo>
                      <a:pt x="574" y="317"/>
                    </a:lnTo>
                    <a:lnTo>
                      <a:pt x="575" y="322"/>
                    </a:lnTo>
                    <a:lnTo>
                      <a:pt x="592" y="317"/>
                    </a:lnTo>
                    <a:lnTo>
                      <a:pt x="607" y="317"/>
                    </a:lnTo>
                    <a:lnTo>
                      <a:pt x="615" y="317"/>
                    </a:lnTo>
                    <a:lnTo>
                      <a:pt x="618" y="314"/>
                    </a:lnTo>
                    <a:lnTo>
                      <a:pt x="628" y="310"/>
                    </a:lnTo>
                    <a:lnTo>
                      <a:pt x="974" y="422"/>
                    </a:lnTo>
                    <a:lnTo>
                      <a:pt x="979" y="422"/>
                    </a:lnTo>
                    <a:lnTo>
                      <a:pt x="991" y="419"/>
                    </a:lnTo>
                    <a:lnTo>
                      <a:pt x="997" y="419"/>
                    </a:lnTo>
                    <a:lnTo>
                      <a:pt x="1000" y="419"/>
                    </a:lnTo>
                    <a:close/>
                  </a:path>
                </a:pathLst>
              </a:custGeom>
              <a:solidFill>
                <a:srgbClr val="FF6600"/>
              </a:solidFill>
              <a:ln w="9525">
                <a:noFill/>
                <a:round/>
                <a:headEnd/>
                <a:tailEnd/>
              </a:ln>
            </p:spPr>
            <p:txBody>
              <a:bodyPr/>
              <a:lstStyle/>
              <a:p>
                <a:pPr eaLnBrk="1" hangingPunct="1"/>
                <a:endParaRPr lang="en-US"/>
              </a:p>
            </p:txBody>
          </p:sp>
          <p:sp>
            <p:nvSpPr>
              <p:cNvPr id="1185" name="Freeform 354"/>
              <p:cNvSpPr>
                <a:spLocks/>
              </p:cNvSpPr>
              <p:nvPr/>
            </p:nvSpPr>
            <p:spPr bwMode="auto">
              <a:xfrm flipH="1">
                <a:off x="7353207" y="490546"/>
                <a:ext cx="288234" cy="98584"/>
              </a:xfrm>
              <a:custGeom>
                <a:avLst/>
                <a:gdLst>
                  <a:gd name="T0" fmla="*/ 83078855 w 1000"/>
                  <a:gd name="T1" fmla="*/ 22648390 h 422"/>
                  <a:gd name="T2" fmla="*/ 54250544 w 1000"/>
                  <a:gd name="T3" fmla="*/ 16208661 h 422"/>
                  <a:gd name="T4" fmla="*/ 53087520 w 1000"/>
                  <a:gd name="T5" fmla="*/ 15881138 h 422"/>
                  <a:gd name="T6" fmla="*/ 52838197 w 1000"/>
                  <a:gd name="T7" fmla="*/ 15389853 h 422"/>
                  <a:gd name="T8" fmla="*/ 52173530 w 1000"/>
                  <a:gd name="T9" fmla="*/ 15062560 h 422"/>
                  <a:gd name="T10" fmla="*/ 50013505 w 1000"/>
                  <a:gd name="T11" fmla="*/ 14625940 h 422"/>
                  <a:gd name="T12" fmla="*/ 39379402 w 1000"/>
                  <a:gd name="T13" fmla="*/ 11897127 h 422"/>
                  <a:gd name="T14" fmla="*/ 33065341 w 1000"/>
                  <a:gd name="T15" fmla="*/ 10041552 h 422"/>
                  <a:gd name="T16" fmla="*/ 28994613 w 1000"/>
                  <a:gd name="T17" fmla="*/ 8950120 h 422"/>
                  <a:gd name="T18" fmla="*/ 1495358 w 1000"/>
                  <a:gd name="T19" fmla="*/ 0 h 422"/>
                  <a:gd name="T20" fmla="*/ 0 w 1000"/>
                  <a:gd name="T21" fmla="*/ 272858 h 422"/>
                  <a:gd name="T22" fmla="*/ 0 w 1000"/>
                  <a:gd name="T23" fmla="*/ 545716 h 422"/>
                  <a:gd name="T24" fmla="*/ 24258929 w 1000"/>
                  <a:gd name="T25" fmla="*/ 9222978 h 422"/>
                  <a:gd name="T26" fmla="*/ 22181916 w 1000"/>
                  <a:gd name="T27" fmla="*/ 9386740 h 422"/>
                  <a:gd name="T28" fmla="*/ 21517537 w 1000"/>
                  <a:gd name="T29" fmla="*/ 9878024 h 422"/>
                  <a:gd name="T30" fmla="*/ 20686558 w 1000"/>
                  <a:gd name="T31" fmla="*/ 11023888 h 422"/>
                  <a:gd name="T32" fmla="*/ 20852869 w 1000"/>
                  <a:gd name="T33" fmla="*/ 11569837 h 422"/>
                  <a:gd name="T34" fmla="*/ 21932882 w 1000"/>
                  <a:gd name="T35" fmla="*/ 11897127 h 422"/>
                  <a:gd name="T36" fmla="*/ 23511251 w 1000"/>
                  <a:gd name="T37" fmla="*/ 12169985 h 422"/>
                  <a:gd name="T38" fmla="*/ 25172919 w 1000"/>
                  <a:gd name="T39" fmla="*/ 11733365 h 422"/>
                  <a:gd name="T40" fmla="*/ 33480686 w 1000"/>
                  <a:gd name="T41" fmla="*/ 12115553 h 422"/>
                  <a:gd name="T42" fmla="*/ 36887034 w 1000"/>
                  <a:gd name="T43" fmla="*/ 12115553 h 422"/>
                  <a:gd name="T44" fmla="*/ 38382401 w 1000"/>
                  <a:gd name="T45" fmla="*/ 12825031 h 422"/>
                  <a:gd name="T46" fmla="*/ 39379402 w 1000"/>
                  <a:gd name="T47" fmla="*/ 13698036 h 422"/>
                  <a:gd name="T48" fmla="*/ 43450130 w 1000"/>
                  <a:gd name="T49" fmla="*/ 15062560 h 422"/>
                  <a:gd name="T50" fmla="*/ 42204095 w 1000"/>
                  <a:gd name="T51" fmla="*/ 15226321 h 422"/>
                  <a:gd name="T52" fmla="*/ 41290105 w 1000"/>
                  <a:gd name="T53" fmla="*/ 16372189 h 422"/>
                  <a:gd name="T54" fmla="*/ 41705450 w 1000"/>
                  <a:gd name="T55" fmla="*/ 17572951 h 422"/>
                  <a:gd name="T56" fmla="*/ 43450130 w 1000"/>
                  <a:gd name="T57" fmla="*/ 18173332 h 422"/>
                  <a:gd name="T58" fmla="*/ 44281108 w 1000"/>
                  <a:gd name="T59" fmla="*/ 17845809 h 422"/>
                  <a:gd name="T60" fmla="*/ 45610155 w 1000"/>
                  <a:gd name="T61" fmla="*/ 17463854 h 422"/>
                  <a:gd name="T62" fmla="*/ 47687169 w 1000"/>
                  <a:gd name="T63" fmla="*/ 17300093 h 422"/>
                  <a:gd name="T64" fmla="*/ 49182815 w 1000"/>
                  <a:gd name="T65" fmla="*/ 17300093 h 422"/>
                  <a:gd name="T66" fmla="*/ 51093517 w 1000"/>
                  <a:gd name="T67" fmla="*/ 17300093 h 422"/>
                  <a:gd name="T68" fmla="*/ 52173530 w 1000"/>
                  <a:gd name="T69" fmla="*/ 16918138 h 422"/>
                  <a:gd name="T70" fmla="*/ 81334175 w 1000"/>
                  <a:gd name="T71" fmla="*/ 23030344 h 422"/>
                  <a:gd name="T72" fmla="*/ 82829532 w 1000"/>
                  <a:gd name="T73" fmla="*/ 22866583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
                  <a:gd name="T112" fmla="*/ 0 h 422"/>
                  <a:gd name="T113" fmla="*/ 1000 w 1000"/>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 h="422">
                    <a:moveTo>
                      <a:pt x="1000" y="419"/>
                    </a:moveTo>
                    <a:lnTo>
                      <a:pt x="1000" y="415"/>
                    </a:lnTo>
                    <a:lnTo>
                      <a:pt x="986" y="412"/>
                    </a:lnTo>
                    <a:lnTo>
                      <a:pt x="653" y="297"/>
                    </a:lnTo>
                    <a:lnTo>
                      <a:pt x="648" y="295"/>
                    </a:lnTo>
                    <a:lnTo>
                      <a:pt x="639" y="291"/>
                    </a:lnTo>
                    <a:lnTo>
                      <a:pt x="638" y="286"/>
                    </a:lnTo>
                    <a:lnTo>
                      <a:pt x="636" y="282"/>
                    </a:lnTo>
                    <a:lnTo>
                      <a:pt x="631" y="279"/>
                    </a:lnTo>
                    <a:lnTo>
                      <a:pt x="628" y="276"/>
                    </a:lnTo>
                    <a:lnTo>
                      <a:pt x="615" y="271"/>
                    </a:lnTo>
                    <a:lnTo>
                      <a:pt x="602" y="268"/>
                    </a:lnTo>
                    <a:lnTo>
                      <a:pt x="580" y="266"/>
                    </a:lnTo>
                    <a:lnTo>
                      <a:pt x="474" y="218"/>
                    </a:lnTo>
                    <a:lnTo>
                      <a:pt x="400" y="187"/>
                    </a:lnTo>
                    <a:lnTo>
                      <a:pt x="398" y="184"/>
                    </a:lnTo>
                    <a:lnTo>
                      <a:pt x="393" y="181"/>
                    </a:lnTo>
                    <a:lnTo>
                      <a:pt x="349" y="164"/>
                    </a:lnTo>
                    <a:lnTo>
                      <a:pt x="24" y="3"/>
                    </a:lnTo>
                    <a:lnTo>
                      <a:pt x="18" y="0"/>
                    </a:lnTo>
                    <a:lnTo>
                      <a:pt x="3" y="2"/>
                    </a:lnTo>
                    <a:lnTo>
                      <a:pt x="0" y="5"/>
                    </a:lnTo>
                    <a:lnTo>
                      <a:pt x="0" y="7"/>
                    </a:lnTo>
                    <a:lnTo>
                      <a:pt x="0" y="10"/>
                    </a:lnTo>
                    <a:lnTo>
                      <a:pt x="288" y="166"/>
                    </a:lnTo>
                    <a:lnTo>
                      <a:pt x="292" y="169"/>
                    </a:lnTo>
                    <a:lnTo>
                      <a:pt x="278" y="171"/>
                    </a:lnTo>
                    <a:lnTo>
                      <a:pt x="267" y="172"/>
                    </a:lnTo>
                    <a:lnTo>
                      <a:pt x="260" y="176"/>
                    </a:lnTo>
                    <a:lnTo>
                      <a:pt x="259" y="181"/>
                    </a:lnTo>
                    <a:lnTo>
                      <a:pt x="249" y="199"/>
                    </a:lnTo>
                    <a:lnTo>
                      <a:pt x="249" y="202"/>
                    </a:lnTo>
                    <a:lnTo>
                      <a:pt x="251" y="207"/>
                    </a:lnTo>
                    <a:lnTo>
                      <a:pt x="251" y="212"/>
                    </a:lnTo>
                    <a:lnTo>
                      <a:pt x="256" y="215"/>
                    </a:lnTo>
                    <a:lnTo>
                      <a:pt x="264" y="218"/>
                    </a:lnTo>
                    <a:lnTo>
                      <a:pt x="278" y="223"/>
                    </a:lnTo>
                    <a:lnTo>
                      <a:pt x="283" y="223"/>
                    </a:lnTo>
                    <a:lnTo>
                      <a:pt x="295" y="215"/>
                    </a:lnTo>
                    <a:lnTo>
                      <a:pt x="303" y="215"/>
                    </a:lnTo>
                    <a:lnTo>
                      <a:pt x="382" y="213"/>
                    </a:lnTo>
                    <a:lnTo>
                      <a:pt x="403" y="222"/>
                    </a:lnTo>
                    <a:lnTo>
                      <a:pt x="436" y="218"/>
                    </a:lnTo>
                    <a:lnTo>
                      <a:pt x="444" y="222"/>
                    </a:lnTo>
                    <a:lnTo>
                      <a:pt x="454" y="228"/>
                    </a:lnTo>
                    <a:lnTo>
                      <a:pt x="462" y="235"/>
                    </a:lnTo>
                    <a:lnTo>
                      <a:pt x="470" y="245"/>
                    </a:lnTo>
                    <a:lnTo>
                      <a:pt x="474" y="251"/>
                    </a:lnTo>
                    <a:lnTo>
                      <a:pt x="531" y="274"/>
                    </a:lnTo>
                    <a:lnTo>
                      <a:pt x="523" y="276"/>
                    </a:lnTo>
                    <a:lnTo>
                      <a:pt x="513" y="279"/>
                    </a:lnTo>
                    <a:lnTo>
                      <a:pt x="508" y="279"/>
                    </a:lnTo>
                    <a:lnTo>
                      <a:pt x="505" y="284"/>
                    </a:lnTo>
                    <a:lnTo>
                      <a:pt x="497" y="300"/>
                    </a:lnTo>
                    <a:lnTo>
                      <a:pt x="498" y="320"/>
                    </a:lnTo>
                    <a:lnTo>
                      <a:pt x="502" y="322"/>
                    </a:lnTo>
                    <a:lnTo>
                      <a:pt x="518" y="330"/>
                    </a:lnTo>
                    <a:lnTo>
                      <a:pt x="523" y="333"/>
                    </a:lnTo>
                    <a:lnTo>
                      <a:pt x="530" y="330"/>
                    </a:lnTo>
                    <a:lnTo>
                      <a:pt x="533" y="327"/>
                    </a:lnTo>
                    <a:lnTo>
                      <a:pt x="539" y="322"/>
                    </a:lnTo>
                    <a:lnTo>
                      <a:pt x="549" y="320"/>
                    </a:lnTo>
                    <a:lnTo>
                      <a:pt x="564" y="320"/>
                    </a:lnTo>
                    <a:lnTo>
                      <a:pt x="574" y="317"/>
                    </a:lnTo>
                    <a:lnTo>
                      <a:pt x="575" y="322"/>
                    </a:lnTo>
                    <a:lnTo>
                      <a:pt x="592" y="317"/>
                    </a:lnTo>
                    <a:lnTo>
                      <a:pt x="607" y="317"/>
                    </a:lnTo>
                    <a:lnTo>
                      <a:pt x="615" y="317"/>
                    </a:lnTo>
                    <a:lnTo>
                      <a:pt x="618" y="314"/>
                    </a:lnTo>
                    <a:lnTo>
                      <a:pt x="628" y="310"/>
                    </a:lnTo>
                    <a:lnTo>
                      <a:pt x="974" y="422"/>
                    </a:lnTo>
                    <a:lnTo>
                      <a:pt x="979" y="422"/>
                    </a:lnTo>
                    <a:lnTo>
                      <a:pt x="991" y="419"/>
                    </a:lnTo>
                    <a:lnTo>
                      <a:pt x="997" y="419"/>
                    </a:lnTo>
                    <a:lnTo>
                      <a:pt x="1000" y="419"/>
                    </a:lnTo>
                  </a:path>
                </a:pathLst>
              </a:custGeom>
              <a:solidFill>
                <a:srgbClr val="FF6600"/>
              </a:solidFill>
              <a:ln w="0">
                <a:solidFill>
                  <a:srgbClr val="000000"/>
                </a:solidFill>
                <a:round/>
                <a:headEnd/>
                <a:tailEnd/>
              </a:ln>
            </p:spPr>
            <p:txBody>
              <a:bodyPr/>
              <a:lstStyle/>
              <a:p>
                <a:pPr eaLnBrk="1" hangingPunct="1"/>
                <a:endParaRPr lang="en-US"/>
              </a:p>
            </p:txBody>
          </p:sp>
          <p:sp>
            <p:nvSpPr>
              <p:cNvPr id="1186" name="Freeform 355"/>
              <p:cNvSpPr>
                <a:spLocks/>
              </p:cNvSpPr>
              <p:nvPr/>
            </p:nvSpPr>
            <p:spPr bwMode="auto">
              <a:xfrm flipH="1">
                <a:off x="7485090" y="546182"/>
                <a:ext cx="20290" cy="8297"/>
              </a:xfrm>
              <a:custGeom>
                <a:avLst/>
                <a:gdLst>
                  <a:gd name="T0" fmla="*/ 4928706 w 69"/>
                  <a:gd name="T1" fmla="*/ 1912228 h 36"/>
                  <a:gd name="T2" fmla="*/ 5101612 w 69"/>
                  <a:gd name="T3" fmla="*/ 1646724 h 36"/>
                  <a:gd name="T4" fmla="*/ 5101612 w 69"/>
                  <a:gd name="T5" fmla="*/ 1487237 h 36"/>
                  <a:gd name="T6" fmla="*/ 5188065 w 69"/>
                  <a:gd name="T7" fmla="*/ 1487237 h 36"/>
                  <a:gd name="T8" fmla="*/ 5966436 w 69"/>
                  <a:gd name="T9" fmla="*/ 1327981 h 36"/>
                  <a:gd name="T10" fmla="*/ 1297090 w 69"/>
                  <a:gd name="T11" fmla="*/ 0 h 36"/>
                  <a:gd name="T12" fmla="*/ 259359 w 69"/>
                  <a:gd name="T13" fmla="*/ 106248 h 36"/>
                  <a:gd name="T14" fmla="*/ 86453 w 69"/>
                  <a:gd name="T15" fmla="*/ 159256 h 36"/>
                  <a:gd name="T16" fmla="*/ 86453 w 69"/>
                  <a:gd name="T17" fmla="*/ 371752 h 36"/>
                  <a:gd name="T18" fmla="*/ 0 w 69"/>
                  <a:gd name="T19" fmla="*/ 531238 h 36"/>
                  <a:gd name="T20" fmla="*/ 0 w 69"/>
                  <a:gd name="T21" fmla="*/ 637486 h 36"/>
                  <a:gd name="T22" fmla="*/ 86453 w 69"/>
                  <a:gd name="T23" fmla="*/ 690495 h 36"/>
                  <a:gd name="T24" fmla="*/ 4928706 w 69"/>
                  <a:gd name="T25" fmla="*/ 1912228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6"/>
                  <a:gd name="T41" fmla="*/ 69 w 6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6">
                    <a:moveTo>
                      <a:pt x="57" y="36"/>
                    </a:moveTo>
                    <a:lnTo>
                      <a:pt x="59" y="31"/>
                    </a:lnTo>
                    <a:lnTo>
                      <a:pt x="59" y="28"/>
                    </a:lnTo>
                    <a:lnTo>
                      <a:pt x="60" y="28"/>
                    </a:lnTo>
                    <a:lnTo>
                      <a:pt x="69" y="25"/>
                    </a:lnTo>
                    <a:lnTo>
                      <a:pt x="15" y="0"/>
                    </a:lnTo>
                    <a:lnTo>
                      <a:pt x="3" y="2"/>
                    </a:lnTo>
                    <a:lnTo>
                      <a:pt x="1" y="3"/>
                    </a:lnTo>
                    <a:lnTo>
                      <a:pt x="1" y="7"/>
                    </a:lnTo>
                    <a:lnTo>
                      <a:pt x="0" y="10"/>
                    </a:lnTo>
                    <a:lnTo>
                      <a:pt x="0" y="12"/>
                    </a:lnTo>
                    <a:lnTo>
                      <a:pt x="1" y="13"/>
                    </a:lnTo>
                    <a:lnTo>
                      <a:pt x="57" y="36"/>
                    </a:lnTo>
                    <a:close/>
                  </a:path>
                </a:pathLst>
              </a:custGeom>
              <a:solidFill>
                <a:srgbClr val="FF6600"/>
              </a:solidFill>
              <a:ln w="9525">
                <a:noFill/>
                <a:round/>
                <a:headEnd/>
                <a:tailEnd/>
              </a:ln>
            </p:spPr>
            <p:txBody>
              <a:bodyPr/>
              <a:lstStyle/>
              <a:p>
                <a:pPr eaLnBrk="1" hangingPunct="1"/>
                <a:endParaRPr lang="en-US"/>
              </a:p>
            </p:txBody>
          </p:sp>
          <p:sp>
            <p:nvSpPr>
              <p:cNvPr id="1187" name="Freeform 356"/>
              <p:cNvSpPr>
                <a:spLocks/>
              </p:cNvSpPr>
              <p:nvPr/>
            </p:nvSpPr>
            <p:spPr bwMode="auto">
              <a:xfrm flipH="1">
                <a:off x="7485090" y="546182"/>
                <a:ext cx="20290" cy="8297"/>
              </a:xfrm>
              <a:custGeom>
                <a:avLst/>
                <a:gdLst>
                  <a:gd name="T0" fmla="*/ 4928706 w 69"/>
                  <a:gd name="T1" fmla="*/ 1912228 h 36"/>
                  <a:gd name="T2" fmla="*/ 5101612 w 69"/>
                  <a:gd name="T3" fmla="*/ 1646724 h 36"/>
                  <a:gd name="T4" fmla="*/ 5101612 w 69"/>
                  <a:gd name="T5" fmla="*/ 1487237 h 36"/>
                  <a:gd name="T6" fmla="*/ 5188065 w 69"/>
                  <a:gd name="T7" fmla="*/ 1487237 h 36"/>
                  <a:gd name="T8" fmla="*/ 5966436 w 69"/>
                  <a:gd name="T9" fmla="*/ 1327981 h 36"/>
                  <a:gd name="T10" fmla="*/ 1297090 w 69"/>
                  <a:gd name="T11" fmla="*/ 0 h 36"/>
                  <a:gd name="T12" fmla="*/ 259359 w 69"/>
                  <a:gd name="T13" fmla="*/ 106248 h 36"/>
                  <a:gd name="T14" fmla="*/ 86453 w 69"/>
                  <a:gd name="T15" fmla="*/ 159256 h 36"/>
                  <a:gd name="T16" fmla="*/ 86453 w 69"/>
                  <a:gd name="T17" fmla="*/ 371752 h 36"/>
                  <a:gd name="T18" fmla="*/ 0 w 69"/>
                  <a:gd name="T19" fmla="*/ 531238 h 36"/>
                  <a:gd name="T20" fmla="*/ 0 w 69"/>
                  <a:gd name="T21" fmla="*/ 637486 h 36"/>
                  <a:gd name="T22" fmla="*/ 86453 w 69"/>
                  <a:gd name="T23" fmla="*/ 690495 h 36"/>
                  <a:gd name="T24" fmla="*/ 4928706 w 69"/>
                  <a:gd name="T25" fmla="*/ 1912228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6"/>
                  <a:gd name="T41" fmla="*/ 69 w 6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6">
                    <a:moveTo>
                      <a:pt x="57" y="36"/>
                    </a:moveTo>
                    <a:lnTo>
                      <a:pt x="59" y="31"/>
                    </a:lnTo>
                    <a:lnTo>
                      <a:pt x="59" y="28"/>
                    </a:lnTo>
                    <a:lnTo>
                      <a:pt x="60" y="28"/>
                    </a:lnTo>
                    <a:lnTo>
                      <a:pt x="69" y="25"/>
                    </a:lnTo>
                    <a:lnTo>
                      <a:pt x="15" y="0"/>
                    </a:lnTo>
                    <a:lnTo>
                      <a:pt x="3" y="2"/>
                    </a:lnTo>
                    <a:lnTo>
                      <a:pt x="1" y="3"/>
                    </a:lnTo>
                    <a:lnTo>
                      <a:pt x="1" y="7"/>
                    </a:lnTo>
                    <a:lnTo>
                      <a:pt x="0" y="10"/>
                    </a:lnTo>
                    <a:lnTo>
                      <a:pt x="0" y="12"/>
                    </a:lnTo>
                    <a:lnTo>
                      <a:pt x="1" y="13"/>
                    </a:lnTo>
                    <a:lnTo>
                      <a:pt x="57" y="36"/>
                    </a:lnTo>
                  </a:path>
                </a:pathLst>
              </a:custGeom>
              <a:solidFill>
                <a:srgbClr val="FF6600"/>
              </a:solidFill>
              <a:ln w="0">
                <a:solidFill>
                  <a:srgbClr val="000000"/>
                </a:solidFill>
                <a:round/>
                <a:headEnd/>
                <a:tailEnd/>
              </a:ln>
            </p:spPr>
            <p:txBody>
              <a:bodyPr/>
              <a:lstStyle/>
              <a:p>
                <a:pPr eaLnBrk="1" hangingPunct="1"/>
                <a:endParaRPr lang="en-US"/>
              </a:p>
            </p:txBody>
          </p:sp>
          <p:sp>
            <p:nvSpPr>
              <p:cNvPr id="1188" name="Freeform 357"/>
              <p:cNvSpPr>
                <a:spLocks/>
              </p:cNvSpPr>
              <p:nvPr/>
            </p:nvSpPr>
            <p:spPr bwMode="auto">
              <a:xfrm flipH="1">
                <a:off x="7552523" y="492010"/>
                <a:ext cx="87724" cy="38067"/>
              </a:xfrm>
              <a:custGeom>
                <a:avLst/>
                <a:gdLst>
                  <a:gd name="T0" fmla="*/ 23907522 w 305"/>
                  <a:gd name="T1" fmla="*/ 8945040 h 162"/>
                  <a:gd name="T2" fmla="*/ 24569334 w 305"/>
                  <a:gd name="T3" fmla="*/ 8889820 h 162"/>
                  <a:gd name="T4" fmla="*/ 24569334 w 305"/>
                  <a:gd name="T5" fmla="*/ 8668937 h 162"/>
                  <a:gd name="T6" fmla="*/ 24652169 w 305"/>
                  <a:gd name="T7" fmla="*/ 8613717 h 162"/>
                  <a:gd name="T8" fmla="*/ 25231147 w 305"/>
                  <a:gd name="T9" fmla="*/ 8503275 h 162"/>
                  <a:gd name="T10" fmla="*/ 413597 w 305"/>
                  <a:gd name="T11" fmla="*/ 0 h 162"/>
                  <a:gd name="T12" fmla="*/ 82834 w 305"/>
                  <a:gd name="T13" fmla="*/ 55221 h 162"/>
                  <a:gd name="T14" fmla="*/ 0 w 305"/>
                  <a:gd name="T15" fmla="*/ 165662 h 162"/>
                  <a:gd name="T16" fmla="*/ 23907522 w 305"/>
                  <a:gd name="T17" fmla="*/ 894504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close/>
                  </a:path>
                </a:pathLst>
              </a:custGeom>
              <a:solidFill>
                <a:srgbClr val="FF6600"/>
              </a:solidFill>
              <a:ln w="9525">
                <a:noFill/>
                <a:round/>
                <a:headEnd/>
                <a:tailEnd/>
              </a:ln>
            </p:spPr>
            <p:txBody>
              <a:bodyPr/>
              <a:lstStyle/>
              <a:p>
                <a:pPr eaLnBrk="1" hangingPunct="1"/>
                <a:endParaRPr lang="en-US"/>
              </a:p>
            </p:txBody>
          </p:sp>
          <p:sp>
            <p:nvSpPr>
              <p:cNvPr id="1189" name="Freeform 358"/>
              <p:cNvSpPr>
                <a:spLocks/>
              </p:cNvSpPr>
              <p:nvPr/>
            </p:nvSpPr>
            <p:spPr bwMode="auto">
              <a:xfrm flipH="1">
                <a:off x="7552523" y="492010"/>
                <a:ext cx="87724" cy="38067"/>
              </a:xfrm>
              <a:custGeom>
                <a:avLst/>
                <a:gdLst>
                  <a:gd name="T0" fmla="*/ 23907522 w 305"/>
                  <a:gd name="T1" fmla="*/ 8945040 h 162"/>
                  <a:gd name="T2" fmla="*/ 24569334 w 305"/>
                  <a:gd name="T3" fmla="*/ 8889820 h 162"/>
                  <a:gd name="T4" fmla="*/ 24569334 w 305"/>
                  <a:gd name="T5" fmla="*/ 8668937 h 162"/>
                  <a:gd name="T6" fmla="*/ 24652169 w 305"/>
                  <a:gd name="T7" fmla="*/ 8613717 h 162"/>
                  <a:gd name="T8" fmla="*/ 25231147 w 305"/>
                  <a:gd name="T9" fmla="*/ 8503275 h 162"/>
                  <a:gd name="T10" fmla="*/ 413597 w 305"/>
                  <a:gd name="T11" fmla="*/ 0 h 162"/>
                  <a:gd name="T12" fmla="*/ 82834 w 305"/>
                  <a:gd name="T13" fmla="*/ 55221 h 162"/>
                  <a:gd name="T14" fmla="*/ 0 w 305"/>
                  <a:gd name="T15" fmla="*/ 165662 h 162"/>
                  <a:gd name="T16" fmla="*/ 23907522 w 305"/>
                  <a:gd name="T17" fmla="*/ 894504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path>
                </a:pathLst>
              </a:custGeom>
              <a:solidFill>
                <a:srgbClr val="FF6600"/>
              </a:solidFill>
              <a:ln w="0">
                <a:solidFill>
                  <a:srgbClr val="000000"/>
                </a:solidFill>
                <a:round/>
                <a:headEnd/>
                <a:tailEnd/>
              </a:ln>
            </p:spPr>
            <p:txBody>
              <a:bodyPr/>
              <a:lstStyle/>
              <a:p>
                <a:pPr eaLnBrk="1" hangingPunct="1"/>
                <a:endParaRPr lang="en-US"/>
              </a:p>
            </p:txBody>
          </p:sp>
          <p:sp>
            <p:nvSpPr>
              <p:cNvPr id="1190" name="Freeform 359"/>
              <p:cNvSpPr>
                <a:spLocks/>
              </p:cNvSpPr>
              <p:nvPr/>
            </p:nvSpPr>
            <p:spPr bwMode="auto">
              <a:xfrm flipH="1">
                <a:off x="7489268" y="561799"/>
                <a:ext cx="8952" cy="5369"/>
              </a:xfrm>
              <a:custGeom>
                <a:avLst/>
                <a:gdLst>
                  <a:gd name="T0" fmla="*/ 2763390 w 29"/>
                  <a:gd name="T1" fmla="*/ 653851 h 23"/>
                  <a:gd name="T2" fmla="*/ 2191697 w 29"/>
                  <a:gd name="T3" fmla="*/ 544837 h 23"/>
                  <a:gd name="T4" fmla="*/ 1334157 w 29"/>
                  <a:gd name="T5" fmla="*/ 272418 h 23"/>
                  <a:gd name="T6" fmla="*/ 571693 w 29"/>
                  <a:gd name="T7" fmla="*/ 109014 h 23"/>
                  <a:gd name="T8" fmla="*/ 95385 w 29"/>
                  <a:gd name="T9" fmla="*/ 0 h 23"/>
                  <a:gd name="T10" fmla="*/ 0 w 29"/>
                  <a:gd name="T11" fmla="*/ 272418 h 23"/>
                  <a:gd name="T12" fmla="*/ 0 w 29"/>
                  <a:gd name="T13" fmla="*/ 381432 h 23"/>
                  <a:gd name="T14" fmla="*/ 0 w 29"/>
                  <a:gd name="T15" fmla="*/ 490447 h 23"/>
                  <a:gd name="T16" fmla="*/ 285847 w 29"/>
                  <a:gd name="T17" fmla="*/ 817489 h 23"/>
                  <a:gd name="T18" fmla="*/ 1810465 w 29"/>
                  <a:gd name="T19" fmla="*/ 1253311 h 23"/>
                  <a:gd name="T20" fmla="*/ 2287082 w 29"/>
                  <a:gd name="T21" fmla="*/ 1198921 h 23"/>
                  <a:gd name="T22" fmla="*/ 2477543 w 29"/>
                  <a:gd name="T23" fmla="*/ 1089907 h 23"/>
                  <a:gd name="T24" fmla="*/ 2763390 w 29"/>
                  <a:gd name="T25" fmla="*/ 65385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close/>
                  </a:path>
                </a:pathLst>
              </a:custGeom>
              <a:solidFill>
                <a:srgbClr val="FF6600"/>
              </a:solidFill>
              <a:ln w="9525">
                <a:noFill/>
                <a:round/>
                <a:headEnd/>
                <a:tailEnd/>
              </a:ln>
            </p:spPr>
            <p:txBody>
              <a:bodyPr/>
              <a:lstStyle/>
              <a:p>
                <a:pPr eaLnBrk="1" hangingPunct="1"/>
                <a:endParaRPr lang="en-US"/>
              </a:p>
            </p:txBody>
          </p:sp>
          <p:sp>
            <p:nvSpPr>
              <p:cNvPr id="1191" name="Freeform 360"/>
              <p:cNvSpPr>
                <a:spLocks/>
              </p:cNvSpPr>
              <p:nvPr/>
            </p:nvSpPr>
            <p:spPr bwMode="auto">
              <a:xfrm flipH="1">
                <a:off x="7489268" y="561799"/>
                <a:ext cx="8952" cy="5369"/>
              </a:xfrm>
              <a:custGeom>
                <a:avLst/>
                <a:gdLst>
                  <a:gd name="T0" fmla="*/ 2763390 w 29"/>
                  <a:gd name="T1" fmla="*/ 653851 h 23"/>
                  <a:gd name="T2" fmla="*/ 2191697 w 29"/>
                  <a:gd name="T3" fmla="*/ 544837 h 23"/>
                  <a:gd name="T4" fmla="*/ 1334157 w 29"/>
                  <a:gd name="T5" fmla="*/ 272418 h 23"/>
                  <a:gd name="T6" fmla="*/ 571693 w 29"/>
                  <a:gd name="T7" fmla="*/ 109014 h 23"/>
                  <a:gd name="T8" fmla="*/ 95385 w 29"/>
                  <a:gd name="T9" fmla="*/ 0 h 23"/>
                  <a:gd name="T10" fmla="*/ 0 w 29"/>
                  <a:gd name="T11" fmla="*/ 272418 h 23"/>
                  <a:gd name="T12" fmla="*/ 0 w 29"/>
                  <a:gd name="T13" fmla="*/ 381432 h 23"/>
                  <a:gd name="T14" fmla="*/ 0 w 29"/>
                  <a:gd name="T15" fmla="*/ 490447 h 23"/>
                  <a:gd name="T16" fmla="*/ 285847 w 29"/>
                  <a:gd name="T17" fmla="*/ 817489 h 23"/>
                  <a:gd name="T18" fmla="*/ 1810465 w 29"/>
                  <a:gd name="T19" fmla="*/ 1253311 h 23"/>
                  <a:gd name="T20" fmla="*/ 2287082 w 29"/>
                  <a:gd name="T21" fmla="*/ 1198921 h 23"/>
                  <a:gd name="T22" fmla="*/ 2477543 w 29"/>
                  <a:gd name="T23" fmla="*/ 1089907 h 23"/>
                  <a:gd name="T24" fmla="*/ 2763390 w 29"/>
                  <a:gd name="T25" fmla="*/ 65385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path>
                </a:pathLst>
              </a:custGeom>
              <a:solidFill>
                <a:srgbClr val="FF6600"/>
              </a:solidFill>
              <a:ln w="0">
                <a:solidFill>
                  <a:srgbClr val="000000"/>
                </a:solidFill>
                <a:round/>
                <a:headEnd/>
                <a:tailEnd/>
              </a:ln>
            </p:spPr>
            <p:txBody>
              <a:bodyPr/>
              <a:lstStyle/>
              <a:p>
                <a:pPr eaLnBrk="1" hangingPunct="1"/>
                <a:endParaRPr lang="en-US"/>
              </a:p>
            </p:txBody>
          </p:sp>
          <p:sp>
            <p:nvSpPr>
              <p:cNvPr id="1192" name="Freeform 361"/>
              <p:cNvSpPr>
                <a:spLocks/>
              </p:cNvSpPr>
              <p:nvPr/>
            </p:nvSpPr>
            <p:spPr bwMode="auto">
              <a:xfrm flipH="1">
                <a:off x="7561475" y="536909"/>
                <a:ext cx="7757" cy="4393"/>
              </a:xfrm>
              <a:custGeom>
                <a:avLst/>
                <a:gdLst>
                  <a:gd name="T0" fmla="*/ 2314271 w 26"/>
                  <a:gd name="T1" fmla="*/ 437627 h 21"/>
                  <a:gd name="T2" fmla="*/ 1869139 w 26"/>
                  <a:gd name="T3" fmla="*/ 437627 h 21"/>
                  <a:gd name="T4" fmla="*/ 1602119 w 26"/>
                  <a:gd name="T5" fmla="*/ 306255 h 21"/>
                  <a:gd name="T6" fmla="*/ 1157285 w 26"/>
                  <a:gd name="T7" fmla="*/ 306255 h 21"/>
                  <a:gd name="T8" fmla="*/ 88907 w 26"/>
                  <a:gd name="T9" fmla="*/ 0 h 21"/>
                  <a:gd name="T10" fmla="*/ 0 w 26"/>
                  <a:gd name="T11" fmla="*/ 306255 h 21"/>
                  <a:gd name="T12" fmla="*/ 88907 w 26"/>
                  <a:gd name="T13" fmla="*/ 525068 h 21"/>
                  <a:gd name="T14" fmla="*/ 445132 w 26"/>
                  <a:gd name="T15" fmla="*/ 700160 h 21"/>
                  <a:gd name="T16" fmla="*/ 534040 w 26"/>
                  <a:gd name="T17" fmla="*/ 787602 h 21"/>
                  <a:gd name="T18" fmla="*/ 979172 w 26"/>
                  <a:gd name="T19" fmla="*/ 918974 h 21"/>
                  <a:gd name="T20" fmla="*/ 1157285 w 26"/>
                  <a:gd name="T21" fmla="*/ 918974 h 21"/>
                  <a:gd name="T22" fmla="*/ 1602119 w 26"/>
                  <a:gd name="T23" fmla="*/ 918974 h 21"/>
                  <a:gd name="T24" fmla="*/ 1869139 w 26"/>
                  <a:gd name="T25" fmla="*/ 918974 h 21"/>
                  <a:gd name="T26" fmla="*/ 2047251 w 26"/>
                  <a:gd name="T27" fmla="*/ 787602 h 21"/>
                  <a:gd name="T28" fmla="*/ 2314271 w 26"/>
                  <a:gd name="T29" fmla="*/ 43762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close/>
                  </a:path>
                </a:pathLst>
              </a:custGeom>
              <a:solidFill>
                <a:srgbClr val="FF6600"/>
              </a:solidFill>
              <a:ln w="9525">
                <a:noFill/>
                <a:round/>
                <a:headEnd/>
                <a:tailEnd/>
              </a:ln>
            </p:spPr>
            <p:txBody>
              <a:bodyPr/>
              <a:lstStyle/>
              <a:p>
                <a:pPr eaLnBrk="1" hangingPunct="1"/>
                <a:endParaRPr lang="en-US"/>
              </a:p>
            </p:txBody>
          </p:sp>
          <p:sp>
            <p:nvSpPr>
              <p:cNvPr id="1193" name="Freeform 362"/>
              <p:cNvSpPr>
                <a:spLocks/>
              </p:cNvSpPr>
              <p:nvPr/>
            </p:nvSpPr>
            <p:spPr bwMode="auto">
              <a:xfrm flipH="1">
                <a:off x="7561475" y="536909"/>
                <a:ext cx="7757" cy="4393"/>
              </a:xfrm>
              <a:custGeom>
                <a:avLst/>
                <a:gdLst>
                  <a:gd name="T0" fmla="*/ 2314271 w 26"/>
                  <a:gd name="T1" fmla="*/ 437627 h 21"/>
                  <a:gd name="T2" fmla="*/ 1869139 w 26"/>
                  <a:gd name="T3" fmla="*/ 437627 h 21"/>
                  <a:gd name="T4" fmla="*/ 1602119 w 26"/>
                  <a:gd name="T5" fmla="*/ 306255 h 21"/>
                  <a:gd name="T6" fmla="*/ 1157285 w 26"/>
                  <a:gd name="T7" fmla="*/ 306255 h 21"/>
                  <a:gd name="T8" fmla="*/ 88907 w 26"/>
                  <a:gd name="T9" fmla="*/ 0 h 21"/>
                  <a:gd name="T10" fmla="*/ 0 w 26"/>
                  <a:gd name="T11" fmla="*/ 306255 h 21"/>
                  <a:gd name="T12" fmla="*/ 88907 w 26"/>
                  <a:gd name="T13" fmla="*/ 525068 h 21"/>
                  <a:gd name="T14" fmla="*/ 445132 w 26"/>
                  <a:gd name="T15" fmla="*/ 700160 h 21"/>
                  <a:gd name="T16" fmla="*/ 534040 w 26"/>
                  <a:gd name="T17" fmla="*/ 787602 h 21"/>
                  <a:gd name="T18" fmla="*/ 979172 w 26"/>
                  <a:gd name="T19" fmla="*/ 918974 h 21"/>
                  <a:gd name="T20" fmla="*/ 1157285 w 26"/>
                  <a:gd name="T21" fmla="*/ 918974 h 21"/>
                  <a:gd name="T22" fmla="*/ 1602119 w 26"/>
                  <a:gd name="T23" fmla="*/ 918974 h 21"/>
                  <a:gd name="T24" fmla="*/ 1869139 w 26"/>
                  <a:gd name="T25" fmla="*/ 918974 h 21"/>
                  <a:gd name="T26" fmla="*/ 2047251 w 26"/>
                  <a:gd name="T27" fmla="*/ 787602 h 21"/>
                  <a:gd name="T28" fmla="*/ 2314271 w 26"/>
                  <a:gd name="T29" fmla="*/ 43762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path>
                </a:pathLst>
              </a:custGeom>
              <a:solidFill>
                <a:srgbClr val="FF6600"/>
              </a:solidFill>
              <a:ln w="0">
                <a:solidFill>
                  <a:srgbClr val="000000"/>
                </a:solidFill>
                <a:round/>
                <a:headEnd/>
                <a:tailEnd/>
              </a:ln>
            </p:spPr>
            <p:txBody>
              <a:bodyPr/>
              <a:lstStyle/>
              <a:p>
                <a:pPr eaLnBrk="1" hangingPunct="1"/>
                <a:endParaRPr lang="en-US"/>
              </a:p>
            </p:txBody>
          </p:sp>
          <p:sp>
            <p:nvSpPr>
              <p:cNvPr id="1194" name="Freeform 363"/>
              <p:cNvSpPr>
                <a:spLocks/>
              </p:cNvSpPr>
              <p:nvPr/>
            </p:nvSpPr>
            <p:spPr bwMode="auto">
              <a:xfrm flipH="1">
                <a:off x="7489268" y="556431"/>
                <a:ext cx="8952" cy="6344"/>
              </a:xfrm>
              <a:custGeom>
                <a:avLst/>
                <a:gdLst>
                  <a:gd name="T0" fmla="*/ 1584504 w 31"/>
                  <a:gd name="T1" fmla="*/ 1437369 h 28"/>
                  <a:gd name="T2" fmla="*/ 1167514 w 31"/>
                  <a:gd name="T3" fmla="*/ 1437369 h 28"/>
                  <a:gd name="T4" fmla="*/ 667069 w 31"/>
                  <a:gd name="T5" fmla="*/ 1385937 h 28"/>
                  <a:gd name="T6" fmla="*/ 83456 w 31"/>
                  <a:gd name="T7" fmla="*/ 1180664 h 28"/>
                  <a:gd name="T8" fmla="*/ 0 w 31"/>
                  <a:gd name="T9" fmla="*/ 923958 h 28"/>
                  <a:gd name="T10" fmla="*/ 0 w 31"/>
                  <a:gd name="T11" fmla="*/ 667253 h 28"/>
                  <a:gd name="T12" fmla="*/ 83456 w 31"/>
                  <a:gd name="T13" fmla="*/ 513411 h 28"/>
                  <a:gd name="T14" fmla="*/ 500446 w 31"/>
                  <a:gd name="T15" fmla="*/ 256705 h 28"/>
                  <a:gd name="T16" fmla="*/ 917436 w 31"/>
                  <a:gd name="T17" fmla="*/ 102637 h 28"/>
                  <a:gd name="T18" fmla="*/ 1084058 w 31"/>
                  <a:gd name="T19" fmla="*/ 102637 h 28"/>
                  <a:gd name="T20" fmla="*/ 1501048 w 31"/>
                  <a:gd name="T21" fmla="*/ 0 h 28"/>
                  <a:gd name="T22" fmla="*/ 1751127 w 31"/>
                  <a:gd name="T23" fmla="*/ 102637 h 28"/>
                  <a:gd name="T24" fmla="*/ 2168117 w 31"/>
                  <a:gd name="T25" fmla="*/ 205274 h 28"/>
                  <a:gd name="T26" fmla="*/ 2418196 w 31"/>
                  <a:gd name="T27" fmla="*/ 461979 h 28"/>
                  <a:gd name="T28" fmla="*/ 2585107 w 31"/>
                  <a:gd name="T29" fmla="*/ 667253 h 28"/>
                  <a:gd name="T30" fmla="*/ 2585107 w 31"/>
                  <a:gd name="T31" fmla="*/ 923958 h 28"/>
                  <a:gd name="T32" fmla="*/ 2418196 w 31"/>
                  <a:gd name="T33" fmla="*/ 1180664 h 28"/>
                  <a:gd name="T34" fmla="*/ 2001494 w 31"/>
                  <a:gd name="T35" fmla="*/ 1283301 h 28"/>
                  <a:gd name="T36" fmla="*/ 1751127 w 31"/>
                  <a:gd name="T37" fmla="*/ 1437369 h 28"/>
                  <a:gd name="T38" fmla="*/ 1584504 w 31"/>
                  <a:gd name="T39" fmla="*/ 1437369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close/>
                  </a:path>
                </a:pathLst>
              </a:custGeom>
              <a:solidFill>
                <a:srgbClr val="FF6600"/>
              </a:solidFill>
              <a:ln w="9525">
                <a:noFill/>
                <a:round/>
                <a:headEnd/>
                <a:tailEnd/>
              </a:ln>
            </p:spPr>
            <p:txBody>
              <a:bodyPr/>
              <a:lstStyle/>
              <a:p>
                <a:pPr eaLnBrk="1" hangingPunct="1"/>
                <a:endParaRPr lang="en-US"/>
              </a:p>
            </p:txBody>
          </p:sp>
          <p:sp>
            <p:nvSpPr>
              <p:cNvPr id="1195" name="Freeform 364"/>
              <p:cNvSpPr>
                <a:spLocks/>
              </p:cNvSpPr>
              <p:nvPr/>
            </p:nvSpPr>
            <p:spPr bwMode="auto">
              <a:xfrm flipH="1">
                <a:off x="7489268" y="556431"/>
                <a:ext cx="8952" cy="6344"/>
              </a:xfrm>
              <a:custGeom>
                <a:avLst/>
                <a:gdLst>
                  <a:gd name="T0" fmla="*/ 1584504 w 31"/>
                  <a:gd name="T1" fmla="*/ 1437369 h 28"/>
                  <a:gd name="T2" fmla="*/ 1167514 w 31"/>
                  <a:gd name="T3" fmla="*/ 1437369 h 28"/>
                  <a:gd name="T4" fmla="*/ 667069 w 31"/>
                  <a:gd name="T5" fmla="*/ 1385937 h 28"/>
                  <a:gd name="T6" fmla="*/ 83456 w 31"/>
                  <a:gd name="T7" fmla="*/ 1180664 h 28"/>
                  <a:gd name="T8" fmla="*/ 0 w 31"/>
                  <a:gd name="T9" fmla="*/ 923958 h 28"/>
                  <a:gd name="T10" fmla="*/ 0 w 31"/>
                  <a:gd name="T11" fmla="*/ 667253 h 28"/>
                  <a:gd name="T12" fmla="*/ 83456 w 31"/>
                  <a:gd name="T13" fmla="*/ 513411 h 28"/>
                  <a:gd name="T14" fmla="*/ 500446 w 31"/>
                  <a:gd name="T15" fmla="*/ 256705 h 28"/>
                  <a:gd name="T16" fmla="*/ 917436 w 31"/>
                  <a:gd name="T17" fmla="*/ 102637 h 28"/>
                  <a:gd name="T18" fmla="*/ 1084058 w 31"/>
                  <a:gd name="T19" fmla="*/ 102637 h 28"/>
                  <a:gd name="T20" fmla="*/ 1501048 w 31"/>
                  <a:gd name="T21" fmla="*/ 0 h 28"/>
                  <a:gd name="T22" fmla="*/ 1751127 w 31"/>
                  <a:gd name="T23" fmla="*/ 102637 h 28"/>
                  <a:gd name="T24" fmla="*/ 2168117 w 31"/>
                  <a:gd name="T25" fmla="*/ 205274 h 28"/>
                  <a:gd name="T26" fmla="*/ 2418196 w 31"/>
                  <a:gd name="T27" fmla="*/ 461979 h 28"/>
                  <a:gd name="T28" fmla="*/ 2585107 w 31"/>
                  <a:gd name="T29" fmla="*/ 667253 h 28"/>
                  <a:gd name="T30" fmla="*/ 2585107 w 31"/>
                  <a:gd name="T31" fmla="*/ 923958 h 28"/>
                  <a:gd name="T32" fmla="*/ 2418196 w 31"/>
                  <a:gd name="T33" fmla="*/ 1180664 h 28"/>
                  <a:gd name="T34" fmla="*/ 2001494 w 31"/>
                  <a:gd name="T35" fmla="*/ 1283301 h 28"/>
                  <a:gd name="T36" fmla="*/ 1751127 w 31"/>
                  <a:gd name="T37" fmla="*/ 1437369 h 28"/>
                  <a:gd name="T38" fmla="*/ 1584504 w 31"/>
                  <a:gd name="T39" fmla="*/ 1437369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path>
                </a:pathLst>
              </a:custGeom>
              <a:solidFill>
                <a:srgbClr val="FF6600"/>
              </a:solidFill>
              <a:ln w="0">
                <a:solidFill>
                  <a:srgbClr val="000000"/>
                </a:solidFill>
                <a:round/>
                <a:headEnd/>
                <a:tailEnd/>
              </a:ln>
            </p:spPr>
            <p:txBody>
              <a:bodyPr/>
              <a:lstStyle/>
              <a:p>
                <a:pPr eaLnBrk="1" hangingPunct="1"/>
                <a:endParaRPr lang="en-US"/>
              </a:p>
            </p:txBody>
          </p:sp>
          <p:sp>
            <p:nvSpPr>
              <p:cNvPr id="1196" name="Freeform 365"/>
              <p:cNvSpPr>
                <a:spLocks/>
              </p:cNvSpPr>
              <p:nvPr/>
            </p:nvSpPr>
            <p:spPr bwMode="auto">
              <a:xfrm flipH="1">
                <a:off x="7560878" y="531541"/>
                <a:ext cx="9548" cy="6344"/>
              </a:xfrm>
              <a:custGeom>
                <a:avLst/>
                <a:gdLst>
                  <a:gd name="T0" fmla="*/ 1869617 w 32"/>
                  <a:gd name="T1" fmla="*/ 1547936 h 26"/>
                  <a:gd name="T2" fmla="*/ 1157396 w 32"/>
                  <a:gd name="T3" fmla="*/ 1547936 h 26"/>
                  <a:gd name="T4" fmla="*/ 712221 w 32"/>
                  <a:gd name="T5" fmla="*/ 1428864 h 26"/>
                  <a:gd name="T6" fmla="*/ 267046 w 32"/>
                  <a:gd name="T7" fmla="*/ 1131184 h 26"/>
                  <a:gd name="T8" fmla="*/ 0 w 32"/>
                  <a:gd name="T9" fmla="*/ 952576 h 26"/>
                  <a:gd name="T10" fmla="*/ 88916 w 32"/>
                  <a:gd name="T11" fmla="*/ 773968 h 26"/>
                  <a:gd name="T12" fmla="*/ 267046 w 32"/>
                  <a:gd name="T13" fmla="*/ 595360 h 26"/>
                  <a:gd name="T14" fmla="*/ 712221 w 32"/>
                  <a:gd name="T15" fmla="*/ 297680 h 26"/>
                  <a:gd name="T16" fmla="*/ 1424442 w 32"/>
                  <a:gd name="T17" fmla="*/ 59536 h 26"/>
                  <a:gd name="T18" fmla="*/ 2136663 w 32"/>
                  <a:gd name="T19" fmla="*/ 0 h 26"/>
                  <a:gd name="T20" fmla="*/ 2492625 w 32"/>
                  <a:gd name="T21" fmla="*/ 178608 h 26"/>
                  <a:gd name="T22" fmla="*/ 2759969 w 32"/>
                  <a:gd name="T23" fmla="*/ 357216 h 26"/>
                  <a:gd name="T24" fmla="*/ 2848884 w 32"/>
                  <a:gd name="T25" fmla="*/ 654896 h 26"/>
                  <a:gd name="T26" fmla="*/ 2848884 w 32"/>
                  <a:gd name="T27" fmla="*/ 952576 h 26"/>
                  <a:gd name="T28" fmla="*/ 2759969 w 32"/>
                  <a:gd name="T29" fmla="*/ 1250256 h 26"/>
                  <a:gd name="T30" fmla="*/ 2492625 w 32"/>
                  <a:gd name="T31" fmla="*/ 1428864 h 26"/>
                  <a:gd name="T32" fmla="*/ 2136663 w 32"/>
                  <a:gd name="T33" fmla="*/ 1547936 h 26"/>
                  <a:gd name="T34" fmla="*/ 1869617 w 32"/>
                  <a:gd name="T35" fmla="*/ 154793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close/>
                  </a:path>
                </a:pathLst>
              </a:custGeom>
              <a:solidFill>
                <a:srgbClr val="FF6600"/>
              </a:solidFill>
              <a:ln w="9525">
                <a:noFill/>
                <a:round/>
                <a:headEnd/>
                <a:tailEnd/>
              </a:ln>
            </p:spPr>
            <p:txBody>
              <a:bodyPr/>
              <a:lstStyle/>
              <a:p>
                <a:pPr eaLnBrk="1" hangingPunct="1"/>
                <a:endParaRPr lang="en-US"/>
              </a:p>
            </p:txBody>
          </p:sp>
          <p:sp>
            <p:nvSpPr>
              <p:cNvPr id="1197" name="Freeform 366"/>
              <p:cNvSpPr>
                <a:spLocks/>
              </p:cNvSpPr>
              <p:nvPr/>
            </p:nvSpPr>
            <p:spPr bwMode="auto">
              <a:xfrm flipH="1">
                <a:off x="7560878" y="531541"/>
                <a:ext cx="9548" cy="6344"/>
              </a:xfrm>
              <a:custGeom>
                <a:avLst/>
                <a:gdLst>
                  <a:gd name="T0" fmla="*/ 1869617 w 32"/>
                  <a:gd name="T1" fmla="*/ 1547936 h 26"/>
                  <a:gd name="T2" fmla="*/ 1157396 w 32"/>
                  <a:gd name="T3" fmla="*/ 1547936 h 26"/>
                  <a:gd name="T4" fmla="*/ 712221 w 32"/>
                  <a:gd name="T5" fmla="*/ 1428864 h 26"/>
                  <a:gd name="T6" fmla="*/ 267046 w 32"/>
                  <a:gd name="T7" fmla="*/ 1131184 h 26"/>
                  <a:gd name="T8" fmla="*/ 0 w 32"/>
                  <a:gd name="T9" fmla="*/ 952576 h 26"/>
                  <a:gd name="T10" fmla="*/ 88916 w 32"/>
                  <a:gd name="T11" fmla="*/ 773968 h 26"/>
                  <a:gd name="T12" fmla="*/ 267046 w 32"/>
                  <a:gd name="T13" fmla="*/ 595360 h 26"/>
                  <a:gd name="T14" fmla="*/ 712221 w 32"/>
                  <a:gd name="T15" fmla="*/ 297680 h 26"/>
                  <a:gd name="T16" fmla="*/ 1424442 w 32"/>
                  <a:gd name="T17" fmla="*/ 59536 h 26"/>
                  <a:gd name="T18" fmla="*/ 2136663 w 32"/>
                  <a:gd name="T19" fmla="*/ 0 h 26"/>
                  <a:gd name="T20" fmla="*/ 2492625 w 32"/>
                  <a:gd name="T21" fmla="*/ 178608 h 26"/>
                  <a:gd name="T22" fmla="*/ 2759969 w 32"/>
                  <a:gd name="T23" fmla="*/ 357216 h 26"/>
                  <a:gd name="T24" fmla="*/ 2848884 w 32"/>
                  <a:gd name="T25" fmla="*/ 654896 h 26"/>
                  <a:gd name="T26" fmla="*/ 2848884 w 32"/>
                  <a:gd name="T27" fmla="*/ 952576 h 26"/>
                  <a:gd name="T28" fmla="*/ 2759969 w 32"/>
                  <a:gd name="T29" fmla="*/ 1250256 h 26"/>
                  <a:gd name="T30" fmla="*/ 2492625 w 32"/>
                  <a:gd name="T31" fmla="*/ 1428864 h 26"/>
                  <a:gd name="T32" fmla="*/ 2136663 w 32"/>
                  <a:gd name="T33" fmla="*/ 1547936 h 26"/>
                  <a:gd name="T34" fmla="*/ 1869617 w 32"/>
                  <a:gd name="T35" fmla="*/ 154793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path>
                </a:pathLst>
              </a:custGeom>
              <a:solidFill>
                <a:srgbClr val="FF6600"/>
              </a:solidFill>
              <a:ln w="0">
                <a:solidFill>
                  <a:srgbClr val="000000"/>
                </a:solidFill>
                <a:round/>
                <a:headEnd/>
                <a:tailEnd/>
              </a:ln>
            </p:spPr>
            <p:txBody>
              <a:bodyPr/>
              <a:lstStyle/>
              <a:p>
                <a:pPr eaLnBrk="1" hangingPunct="1"/>
                <a:endParaRPr lang="en-US"/>
              </a:p>
            </p:txBody>
          </p:sp>
          <p:sp>
            <p:nvSpPr>
              <p:cNvPr id="1198" name="Line 367"/>
              <p:cNvSpPr>
                <a:spLocks noChangeShapeType="1"/>
              </p:cNvSpPr>
              <p:nvPr/>
            </p:nvSpPr>
            <p:spPr bwMode="auto">
              <a:xfrm flipV="1">
                <a:off x="7500606" y="538374"/>
                <a:ext cx="23274" cy="7808"/>
              </a:xfrm>
              <a:prstGeom prst="line">
                <a:avLst/>
              </a:prstGeom>
              <a:noFill/>
              <a:ln w="0">
                <a:solidFill>
                  <a:srgbClr val="000000"/>
                </a:solidFill>
                <a:round/>
                <a:headEnd/>
                <a:tailEnd/>
              </a:ln>
            </p:spPr>
            <p:txBody>
              <a:bodyPr/>
              <a:lstStyle/>
              <a:p>
                <a:endParaRPr lang="en-US"/>
              </a:p>
            </p:txBody>
          </p:sp>
          <p:sp>
            <p:nvSpPr>
              <p:cNvPr id="1199" name="Freeform 368"/>
              <p:cNvSpPr>
                <a:spLocks/>
              </p:cNvSpPr>
              <p:nvPr/>
            </p:nvSpPr>
            <p:spPr bwMode="auto">
              <a:xfrm flipH="1">
                <a:off x="7461220" y="558383"/>
                <a:ext cx="14919" cy="6833"/>
              </a:xfrm>
              <a:custGeom>
                <a:avLst/>
                <a:gdLst>
                  <a:gd name="T0" fmla="*/ 4364246 w 51"/>
                  <a:gd name="T1" fmla="*/ 888290 h 29"/>
                  <a:gd name="T2" fmla="*/ 4021987 w 51"/>
                  <a:gd name="T3" fmla="*/ 1054874 h 29"/>
                  <a:gd name="T4" fmla="*/ 3508598 w 51"/>
                  <a:gd name="T5" fmla="*/ 1276829 h 29"/>
                  <a:gd name="T6" fmla="*/ 1540460 w 51"/>
                  <a:gd name="T7" fmla="*/ 1276829 h 29"/>
                  <a:gd name="T8" fmla="*/ 256841 w 51"/>
                  <a:gd name="T9" fmla="*/ 1609996 h 29"/>
                  <a:gd name="T10" fmla="*/ 0 w 51"/>
                  <a:gd name="T11" fmla="*/ 1443412 h 29"/>
                  <a:gd name="T12" fmla="*/ 256841 w 51"/>
                  <a:gd name="T13" fmla="*/ 1276829 h 29"/>
                  <a:gd name="T14" fmla="*/ 427971 w 51"/>
                  <a:gd name="T15" fmla="*/ 777313 h 29"/>
                  <a:gd name="T16" fmla="*/ 513389 w 51"/>
                  <a:gd name="T17" fmla="*/ 444145 h 29"/>
                  <a:gd name="T18" fmla="*/ 427971 w 51"/>
                  <a:gd name="T19" fmla="*/ 0 h 29"/>
                  <a:gd name="T20" fmla="*/ 4364246 w 51"/>
                  <a:gd name="T21" fmla="*/ 88829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close/>
                  </a:path>
                </a:pathLst>
              </a:custGeom>
              <a:solidFill>
                <a:srgbClr val="FF6600"/>
              </a:solidFill>
              <a:ln w="9525">
                <a:noFill/>
                <a:round/>
                <a:headEnd/>
                <a:tailEnd/>
              </a:ln>
            </p:spPr>
            <p:txBody>
              <a:bodyPr/>
              <a:lstStyle/>
              <a:p>
                <a:pPr eaLnBrk="1" hangingPunct="1"/>
                <a:endParaRPr lang="en-US"/>
              </a:p>
            </p:txBody>
          </p:sp>
          <p:sp>
            <p:nvSpPr>
              <p:cNvPr id="1200" name="Freeform 369"/>
              <p:cNvSpPr>
                <a:spLocks/>
              </p:cNvSpPr>
              <p:nvPr/>
            </p:nvSpPr>
            <p:spPr bwMode="auto">
              <a:xfrm flipH="1">
                <a:off x="7461220" y="558383"/>
                <a:ext cx="14919" cy="6833"/>
              </a:xfrm>
              <a:custGeom>
                <a:avLst/>
                <a:gdLst>
                  <a:gd name="T0" fmla="*/ 4364246 w 51"/>
                  <a:gd name="T1" fmla="*/ 888290 h 29"/>
                  <a:gd name="T2" fmla="*/ 4021987 w 51"/>
                  <a:gd name="T3" fmla="*/ 1054874 h 29"/>
                  <a:gd name="T4" fmla="*/ 3508598 w 51"/>
                  <a:gd name="T5" fmla="*/ 1276829 h 29"/>
                  <a:gd name="T6" fmla="*/ 1540460 w 51"/>
                  <a:gd name="T7" fmla="*/ 1276829 h 29"/>
                  <a:gd name="T8" fmla="*/ 256841 w 51"/>
                  <a:gd name="T9" fmla="*/ 1609996 h 29"/>
                  <a:gd name="T10" fmla="*/ 0 w 51"/>
                  <a:gd name="T11" fmla="*/ 1443412 h 29"/>
                  <a:gd name="T12" fmla="*/ 256841 w 51"/>
                  <a:gd name="T13" fmla="*/ 1276829 h 29"/>
                  <a:gd name="T14" fmla="*/ 427971 w 51"/>
                  <a:gd name="T15" fmla="*/ 777313 h 29"/>
                  <a:gd name="T16" fmla="*/ 513389 w 51"/>
                  <a:gd name="T17" fmla="*/ 444145 h 29"/>
                  <a:gd name="T18" fmla="*/ 427971 w 51"/>
                  <a:gd name="T19" fmla="*/ 0 h 29"/>
                  <a:gd name="T20" fmla="*/ 4364246 w 51"/>
                  <a:gd name="T21" fmla="*/ 88829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path>
                </a:pathLst>
              </a:custGeom>
              <a:solidFill>
                <a:srgbClr val="FF6600"/>
              </a:solidFill>
              <a:ln w="0">
                <a:solidFill>
                  <a:srgbClr val="B5B5B5"/>
                </a:solidFill>
                <a:round/>
                <a:headEnd/>
                <a:tailEnd/>
              </a:ln>
            </p:spPr>
            <p:txBody>
              <a:bodyPr/>
              <a:lstStyle/>
              <a:p>
                <a:pPr eaLnBrk="1" hangingPunct="1"/>
                <a:endParaRPr lang="en-US"/>
              </a:p>
            </p:txBody>
          </p:sp>
          <p:sp>
            <p:nvSpPr>
              <p:cNvPr id="1201" name="Freeform 370"/>
              <p:cNvSpPr>
                <a:spLocks/>
              </p:cNvSpPr>
              <p:nvPr/>
            </p:nvSpPr>
            <p:spPr bwMode="auto">
              <a:xfrm flipH="1">
                <a:off x="7360965" y="556431"/>
                <a:ext cx="113384" cy="32699"/>
              </a:xfrm>
              <a:custGeom>
                <a:avLst/>
                <a:gdLst>
                  <a:gd name="T0" fmla="*/ 32382698 w 397"/>
                  <a:gd name="T1" fmla="*/ 7364514 h 140"/>
                  <a:gd name="T2" fmla="*/ 32137937 w 397"/>
                  <a:gd name="T3" fmla="*/ 7473589 h 140"/>
                  <a:gd name="T4" fmla="*/ 32137937 w 397"/>
                  <a:gd name="T5" fmla="*/ 7637317 h 140"/>
                  <a:gd name="T6" fmla="*/ 19821068 w 397"/>
                  <a:gd name="T7" fmla="*/ 4964175 h 140"/>
                  <a:gd name="T8" fmla="*/ 9625075 w 397"/>
                  <a:gd name="T9" fmla="*/ 2782217 h 140"/>
                  <a:gd name="T10" fmla="*/ 81682 w 397"/>
                  <a:gd name="T11" fmla="*/ 709101 h 140"/>
                  <a:gd name="T12" fmla="*/ 0 w 397"/>
                  <a:gd name="T13" fmla="*/ 545606 h 140"/>
                  <a:gd name="T14" fmla="*/ 0 w 397"/>
                  <a:gd name="T15" fmla="*/ 381878 h 140"/>
                  <a:gd name="T16" fmla="*/ 244761 w 397"/>
                  <a:gd name="T17" fmla="*/ 218149 h 140"/>
                  <a:gd name="T18" fmla="*/ 1060440 w 397"/>
                  <a:gd name="T19" fmla="*/ 0 h 140"/>
                  <a:gd name="T20" fmla="*/ 32382698 w 397"/>
                  <a:gd name="T21" fmla="*/ 7364514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close/>
                  </a:path>
                </a:pathLst>
              </a:custGeom>
              <a:solidFill>
                <a:srgbClr val="FF6600"/>
              </a:solidFill>
              <a:ln w="9525">
                <a:noFill/>
                <a:round/>
                <a:headEnd/>
                <a:tailEnd/>
              </a:ln>
            </p:spPr>
            <p:txBody>
              <a:bodyPr/>
              <a:lstStyle/>
              <a:p>
                <a:pPr eaLnBrk="1" hangingPunct="1"/>
                <a:endParaRPr lang="en-US"/>
              </a:p>
            </p:txBody>
          </p:sp>
          <p:sp>
            <p:nvSpPr>
              <p:cNvPr id="1202" name="Freeform 371"/>
              <p:cNvSpPr>
                <a:spLocks/>
              </p:cNvSpPr>
              <p:nvPr/>
            </p:nvSpPr>
            <p:spPr bwMode="auto">
              <a:xfrm flipH="1">
                <a:off x="7360965" y="556431"/>
                <a:ext cx="113384" cy="32699"/>
              </a:xfrm>
              <a:custGeom>
                <a:avLst/>
                <a:gdLst>
                  <a:gd name="T0" fmla="*/ 32382698 w 397"/>
                  <a:gd name="T1" fmla="*/ 7364514 h 140"/>
                  <a:gd name="T2" fmla="*/ 32137937 w 397"/>
                  <a:gd name="T3" fmla="*/ 7473589 h 140"/>
                  <a:gd name="T4" fmla="*/ 32137937 w 397"/>
                  <a:gd name="T5" fmla="*/ 7637317 h 140"/>
                  <a:gd name="T6" fmla="*/ 19821068 w 397"/>
                  <a:gd name="T7" fmla="*/ 4964175 h 140"/>
                  <a:gd name="T8" fmla="*/ 9625075 w 397"/>
                  <a:gd name="T9" fmla="*/ 2782217 h 140"/>
                  <a:gd name="T10" fmla="*/ 81682 w 397"/>
                  <a:gd name="T11" fmla="*/ 709101 h 140"/>
                  <a:gd name="T12" fmla="*/ 0 w 397"/>
                  <a:gd name="T13" fmla="*/ 545606 h 140"/>
                  <a:gd name="T14" fmla="*/ 0 w 397"/>
                  <a:gd name="T15" fmla="*/ 381878 h 140"/>
                  <a:gd name="T16" fmla="*/ 244761 w 397"/>
                  <a:gd name="T17" fmla="*/ 218149 h 140"/>
                  <a:gd name="T18" fmla="*/ 1060440 w 397"/>
                  <a:gd name="T19" fmla="*/ 0 h 140"/>
                  <a:gd name="T20" fmla="*/ 32382698 w 397"/>
                  <a:gd name="T21" fmla="*/ 7364514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path>
                </a:pathLst>
              </a:custGeom>
              <a:solidFill>
                <a:srgbClr val="FF6600"/>
              </a:solidFill>
              <a:ln w="0">
                <a:solidFill>
                  <a:srgbClr val="000000"/>
                </a:solidFill>
                <a:round/>
                <a:headEnd/>
                <a:tailEnd/>
              </a:ln>
            </p:spPr>
            <p:txBody>
              <a:bodyPr/>
              <a:lstStyle/>
              <a:p>
                <a:pPr eaLnBrk="1" hangingPunct="1"/>
                <a:endParaRPr lang="en-US"/>
              </a:p>
            </p:txBody>
          </p:sp>
          <p:sp>
            <p:nvSpPr>
              <p:cNvPr id="1203" name="Freeform 372"/>
              <p:cNvSpPr>
                <a:spLocks/>
              </p:cNvSpPr>
              <p:nvPr/>
            </p:nvSpPr>
            <p:spPr bwMode="auto">
              <a:xfrm flipH="1">
                <a:off x="7531638" y="538374"/>
                <a:ext cx="23870" cy="1464"/>
              </a:xfrm>
              <a:custGeom>
                <a:avLst/>
                <a:gdLst>
                  <a:gd name="T0" fmla="*/ 6703257 w 85"/>
                  <a:gd name="T1" fmla="*/ 267912 h 8"/>
                  <a:gd name="T2" fmla="*/ 0 w 85"/>
                  <a:gd name="T3" fmla="*/ 267912 h 8"/>
                  <a:gd name="T4" fmla="*/ 236453 w 85"/>
                  <a:gd name="T5" fmla="*/ 100467 h 8"/>
                  <a:gd name="T6" fmla="*/ 473188 w 85"/>
                  <a:gd name="T7" fmla="*/ 100467 h 8"/>
                  <a:gd name="T8" fmla="*/ 631011 w 85"/>
                  <a:gd name="T9" fmla="*/ 33489 h 8"/>
                  <a:gd name="T10" fmla="*/ 867464 w 85"/>
                  <a:gd name="T11" fmla="*/ 33489 h 8"/>
                  <a:gd name="T12" fmla="*/ 6466804 w 85"/>
                  <a:gd name="T13" fmla="*/ 0 h 8"/>
                  <a:gd name="T14" fmla="*/ 6703257 w 85"/>
                  <a:gd name="T15" fmla="*/ 267912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close/>
                  </a:path>
                </a:pathLst>
              </a:custGeom>
              <a:solidFill>
                <a:srgbClr val="FF6600"/>
              </a:solidFill>
              <a:ln w="9525">
                <a:noFill/>
                <a:round/>
                <a:headEnd/>
                <a:tailEnd/>
              </a:ln>
            </p:spPr>
            <p:txBody>
              <a:bodyPr/>
              <a:lstStyle/>
              <a:p>
                <a:pPr eaLnBrk="1" hangingPunct="1"/>
                <a:endParaRPr lang="en-US"/>
              </a:p>
            </p:txBody>
          </p:sp>
          <p:sp>
            <p:nvSpPr>
              <p:cNvPr id="1204" name="Freeform 373"/>
              <p:cNvSpPr>
                <a:spLocks/>
              </p:cNvSpPr>
              <p:nvPr/>
            </p:nvSpPr>
            <p:spPr bwMode="auto">
              <a:xfrm flipH="1">
                <a:off x="7531638" y="538374"/>
                <a:ext cx="23870" cy="1464"/>
              </a:xfrm>
              <a:custGeom>
                <a:avLst/>
                <a:gdLst>
                  <a:gd name="T0" fmla="*/ 6703257 w 85"/>
                  <a:gd name="T1" fmla="*/ 267912 h 8"/>
                  <a:gd name="T2" fmla="*/ 0 w 85"/>
                  <a:gd name="T3" fmla="*/ 267912 h 8"/>
                  <a:gd name="T4" fmla="*/ 236453 w 85"/>
                  <a:gd name="T5" fmla="*/ 100467 h 8"/>
                  <a:gd name="T6" fmla="*/ 473188 w 85"/>
                  <a:gd name="T7" fmla="*/ 100467 h 8"/>
                  <a:gd name="T8" fmla="*/ 631011 w 85"/>
                  <a:gd name="T9" fmla="*/ 33489 h 8"/>
                  <a:gd name="T10" fmla="*/ 867464 w 85"/>
                  <a:gd name="T11" fmla="*/ 33489 h 8"/>
                  <a:gd name="T12" fmla="*/ 6466804 w 85"/>
                  <a:gd name="T13" fmla="*/ 0 h 8"/>
                  <a:gd name="T14" fmla="*/ 6703257 w 85"/>
                  <a:gd name="T15" fmla="*/ 267912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path>
                </a:pathLst>
              </a:custGeom>
              <a:solidFill>
                <a:srgbClr val="FF6600"/>
              </a:solidFill>
              <a:ln w="0">
                <a:solidFill>
                  <a:srgbClr val="B5B5B5"/>
                </a:solidFill>
                <a:round/>
                <a:headEnd/>
                <a:tailEnd/>
              </a:ln>
            </p:spPr>
            <p:txBody>
              <a:bodyPr/>
              <a:lstStyle/>
              <a:p>
                <a:pPr eaLnBrk="1" hangingPunct="1"/>
                <a:endParaRPr lang="en-US"/>
              </a:p>
            </p:txBody>
          </p:sp>
          <p:sp>
            <p:nvSpPr>
              <p:cNvPr id="1205" name="Freeform 374"/>
              <p:cNvSpPr>
                <a:spLocks/>
              </p:cNvSpPr>
              <p:nvPr/>
            </p:nvSpPr>
            <p:spPr bwMode="auto">
              <a:xfrm flipH="1">
                <a:off x="7523880" y="533005"/>
                <a:ext cx="19096" cy="8297"/>
              </a:xfrm>
              <a:custGeom>
                <a:avLst/>
                <a:gdLst>
                  <a:gd name="T0" fmla="*/ 4488147 w 65"/>
                  <a:gd name="T1" fmla="*/ 1912228 h 36"/>
                  <a:gd name="T2" fmla="*/ 4488147 w 65"/>
                  <a:gd name="T3" fmla="*/ 1646724 h 36"/>
                  <a:gd name="T4" fmla="*/ 4488147 w 65"/>
                  <a:gd name="T5" fmla="*/ 1593485 h 36"/>
                  <a:gd name="T6" fmla="*/ 4660598 w 65"/>
                  <a:gd name="T7" fmla="*/ 1327981 h 36"/>
                  <a:gd name="T8" fmla="*/ 4833345 w 65"/>
                  <a:gd name="T9" fmla="*/ 1168494 h 36"/>
                  <a:gd name="T10" fmla="*/ 5092169 w 65"/>
                  <a:gd name="T11" fmla="*/ 1168494 h 36"/>
                  <a:gd name="T12" fmla="*/ 5610111 w 65"/>
                  <a:gd name="T13" fmla="*/ 1168494 h 36"/>
                  <a:gd name="T14" fmla="*/ 1294709 w 65"/>
                  <a:gd name="T15" fmla="*/ 0 h 36"/>
                  <a:gd name="T16" fmla="*/ 690394 w 65"/>
                  <a:gd name="T17" fmla="*/ 0 h 36"/>
                  <a:gd name="T18" fmla="*/ 86373 w 65"/>
                  <a:gd name="T19" fmla="*/ 106248 h 36"/>
                  <a:gd name="T20" fmla="*/ 0 w 65"/>
                  <a:gd name="T21" fmla="*/ 212495 h 36"/>
                  <a:gd name="T22" fmla="*/ 0 w 65"/>
                  <a:gd name="T23" fmla="*/ 265504 h 36"/>
                  <a:gd name="T24" fmla="*/ 0 w 65"/>
                  <a:gd name="T25" fmla="*/ 424991 h 36"/>
                  <a:gd name="T26" fmla="*/ 258824 w 65"/>
                  <a:gd name="T27" fmla="*/ 690495 h 36"/>
                  <a:gd name="T28" fmla="*/ 4488147 w 65"/>
                  <a:gd name="T29" fmla="*/ 1912228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6"/>
                  <a:gd name="T47" fmla="*/ 65 w 65"/>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6">
                    <a:moveTo>
                      <a:pt x="52" y="36"/>
                    </a:moveTo>
                    <a:lnTo>
                      <a:pt x="52" y="31"/>
                    </a:lnTo>
                    <a:lnTo>
                      <a:pt x="52" y="30"/>
                    </a:lnTo>
                    <a:lnTo>
                      <a:pt x="54" y="25"/>
                    </a:lnTo>
                    <a:lnTo>
                      <a:pt x="56" y="22"/>
                    </a:lnTo>
                    <a:lnTo>
                      <a:pt x="59" y="22"/>
                    </a:lnTo>
                    <a:lnTo>
                      <a:pt x="65" y="22"/>
                    </a:lnTo>
                    <a:lnTo>
                      <a:pt x="15" y="0"/>
                    </a:lnTo>
                    <a:lnTo>
                      <a:pt x="8" y="0"/>
                    </a:lnTo>
                    <a:lnTo>
                      <a:pt x="1" y="2"/>
                    </a:lnTo>
                    <a:lnTo>
                      <a:pt x="0" y="4"/>
                    </a:lnTo>
                    <a:lnTo>
                      <a:pt x="0" y="5"/>
                    </a:lnTo>
                    <a:lnTo>
                      <a:pt x="0" y="8"/>
                    </a:lnTo>
                    <a:lnTo>
                      <a:pt x="3" y="13"/>
                    </a:lnTo>
                    <a:lnTo>
                      <a:pt x="52" y="36"/>
                    </a:lnTo>
                    <a:close/>
                  </a:path>
                </a:pathLst>
              </a:custGeom>
              <a:solidFill>
                <a:srgbClr val="FF6600"/>
              </a:solidFill>
              <a:ln w="9525">
                <a:noFill/>
                <a:round/>
                <a:headEnd/>
                <a:tailEnd/>
              </a:ln>
            </p:spPr>
            <p:txBody>
              <a:bodyPr/>
              <a:lstStyle/>
              <a:p>
                <a:pPr eaLnBrk="1" hangingPunct="1"/>
                <a:endParaRPr lang="en-US"/>
              </a:p>
            </p:txBody>
          </p:sp>
          <p:sp>
            <p:nvSpPr>
              <p:cNvPr id="1206" name="Freeform 375"/>
              <p:cNvSpPr>
                <a:spLocks/>
              </p:cNvSpPr>
              <p:nvPr/>
            </p:nvSpPr>
            <p:spPr bwMode="auto">
              <a:xfrm flipH="1">
                <a:off x="7523880" y="533005"/>
                <a:ext cx="19096" cy="8297"/>
              </a:xfrm>
              <a:custGeom>
                <a:avLst/>
                <a:gdLst>
                  <a:gd name="T0" fmla="*/ 4488147 w 65"/>
                  <a:gd name="T1" fmla="*/ 1912228 h 36"/>
                  <a:gd name="T2" fmla="*/ 4488147 w 65"/>
                  <a:gd name="T3" fmla="*/ 1646724 h 36"/>
                  <a:gd name="T4" fmla="*/ 4488147 w 65"/>
                  <a:gd name="T5" fmla="*/ 1593485 h 36"/>
                  <a:gd name="T6" fmla="*/ 4660598 w 65"/>
                  <a:gd name="T7" fmla="*/ 1327981 h 36"/>
                  <a:gd name="T8" fmla="*/ 4833345 w 65"/>
                  <a:gd name="T9" fmla="*/ 1168494 h 36"/>
                  <a:gd name="T10" fmla="*/ 5092169 w 65"/>
                  <a:gd name="T11" fmla="*/ 1168494 h 36"/>
                  <a:gd name="T12" fmla="*/ 5610111 w 65"/>
                  <a:gd name="T13" fmla="*/ 1168494 h 36"/>
                  <a:gd name="T14" fmla="*/ 1294709 w 65"/>
                  <a:gd name="T15" fmla="*/ 0 h 36"/>
                  <a:gd name="T16" fmla="*/ 690394 w 65"/>
                  <a:gd name="T17" fmla="*/ 0 h 36"/>
                  <a:gd name="T18" fmla="*/ 86373 w 65"/>
                  <a:gd name="T19" fmla="*/ 106248 h 36"/>
                  <a:gd name="T20" fmla="*/ 0 w 65"/>
                  <a:gd name="T21" fmla="*/ 212495 h 36"/>
                  <a:gd name="T22" fmla="*/ 0 w 65"/>
                  <a:gd name="T23" fmla="*/ 265504 h 36"/>
                  <a:gd name="T24" fmla="*/ 0 w 65"/>
                  <a:gd name="T25" fmla="*/ 424991 h 36"/>
                  <a:gd name="T26" fmla="*/ 258824 w 65"/>
                  <a:gd name="T27" fmla="*/ 690495 h 36"/>
                  <a:gd name="T28" fmla="*/ 4488147 w 65"/>
                  <a:gd name="T29" fmla="*/ 1912228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6"/>
                  <a:gd name="T47" fmla="*/ 65 w 65"/>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6">
                    <a:moveTo>
                      <a:pt x="52" y="36"/>
                    </a:moveTo>
                    <a:lnTo>
                      <a:pt x="52" y="31"/>
                    </a:lnTo>
                    <a:lnTo>
                      <a:pt x="52" y="30"/>
                    </a:lnTo>
                    <a:lnTo>
                      <a:pt x="54" y="25"/>
                    </a:lnTo>
                    <a:lnTo>
                      <a:pt x="56" y="22"/>
                    </a:lnTo>
                    <a:lnTo>
                      <a:pt x="59" y="22"/>
                    </a:lnTo>
                    <a:lnTo>
                      <a:pt x="65" y="22"/>
                    </a:lnTo>
                    <a:lnTo>
                      <a:pt x="15" y="0"/>
                    </a:lnTo>
                    <a:lnTo>
                      <a:pt x="8" y="0"/>
                    </a:lnTo>
                    <a:lnTo>
                      <a:pt x="1" y="2"/>
                    </a:lnTo>
                    <a:lnTo>
                      <a:pt x="0" y="4"/>
                    </a:lnTo>
                    <a:lnTo>
                      <a:pt x="0" y="5"/>
                    </a:lnTo>
                    <a:lnTo>
                      <a:pt x="0" y="8"/>
                    </a:lnTo>
                    <a:lnTo>
                      <a:pt x="3" y="13"/>
                    </a:lnTo>
                    <a:lnTo>
                      <a:pt x="52" y="36"/>
                    </a:lnTo>
                  </a:path>
                </a:pathLst>
              </a:custGeom>
              <a:solidFill>
                <a:srgbClr val="FF6600"/>
              </a:solidFill>
              <a:ln w="0">
                <a:solidFill>
                  <a:srgbClr val="000000"/>
                </a:solidFill>
                <a:round/>
                <a:headEnd/>
                <a:tailEnd/>
              </a:ln>
            </p:spPr>
            <p:txBody>
              <a:bodyPr/>
              <a:lstStyle/>
              <a:p>
                <a:pPr eaLnBrk="1" hangingPunct="1"/>
                <a:endParaRPr lang="en-US"/>
              </a:p>
            </p:txBody>
          </p:sp>
          <p:sp>
            <p:nvSpPr>
              <p:cNvPr id="1207" name="Freeform 376"/>
              <p:cNvSpPr>
                <a:spLocks/>
              </p:cNvSpPr>
              <p:nvPr/>
            </p:nvSpPr>
            <p:spPr bwMode="auto">
              <a:xfrm flipH="1">
                <a:off x="7474349" y="545206"/>
                <a:ext cx="35805" cy="31235"/>
              </a:xfrm>
              <a:custGeom>
                <a:avLst/>
                <a:gdLst>
                  <a:gd name="T0" fmla="*/ 0 w 125"/>
                  <a:gd name="T1" fmla="*/ 4068417 h 135"/>
                  <a:gd name="T2" fmla="*/ 0 w 125"/>
                  <a:gd name="T3" fmla="*/ 3426132 h 135"/>
                  <a:gd name="T4" fmla="*/ 164130 w 125"/>
                  <a:gd name="T5" fmla="*/ 2837294 h 135"/>
                  <a:gd name="T6" fmla="*/ 246052 w 125"/>
                  <a:gd name="T7" fmla="*/ 2301904 h 135"/>
                  <a:gd name="T8" fmla="*/ 656521 w 125"/>
                  <a:gd name="T9" fmla="*/ 1766512 h 135"/>
                  <a:gd name="T10" fmla="*/ 1230833 w 125"/>
                  <a:gd name="T11" fmla="*/ 1231353 h 135"/>
                  <a:gd name="T12" fmla="*/ 1722937 w 125"/>
                  <a:gd name="T13" fmla="*/ 803086 h 135"/>
                  <a:gd name="T14" fmla="*/ 2543588 w 125"/>
                  <a:gd name="T15" fmla="*/ 428266 h 135"/>
                  <a:gd name="T16" fmla="*/ 3199822 w 125"/>
                  <a:gd name="T17" fmla="*/ 267696 h 135"/>
                  <a:gd name="T18" fmla="*/ 4020472 w 125"/>
                  <a:gd name="T19" fmla="*/ 107124 h 135"/>
                  <a:gd name="T20" fmla="*/ 4840837 w 125"/>
                  <a:gd name="T21" fmla="*/ 0 h 135"/>
                  <a:gd name="T22" fmla="*/ 5661201 w 125"/>
                  <a:gd name="T23" fmla="*/ 107124 h 135"/>
                  <a:gd name="T24" fmla="*/ 6481851 w 125"/>
                  <a:gd name="T25" fmla="*/ 160571 h 135"/>
                  <a:gd name="T26" fmla="*/ 7302215 w 125"/>
                  <a:gd name="T27" fmla="*/ 374820 h 135"/>
                  <a:gd name="T28" fmla="*/ 8122866 w 125"/>
                  <a:gd name="T29" fmla="*/ 642284 h 135"/>
                  <a:gd name="T30" fmla="*/ 8614970 w 125"/>
                  <a:gd name="T31" fmla="*/ 1070551 h 135"/>
                  <a:gd name="T32" fmla="*/ 9271490 w 125"/>
                  <a:gd name="T33" fmla="*/ 1498817 h 135"/>
                  <a:gd name="T34" fmla="*/ 9681674 w 125"/>
                  <a:gd name="T35" fmla="*/ 2034208 h 135"/>
                  <a:gd name="T36" fmla="*/ 9927726 w 125"/>
                  <a:gd name="T37" fmla="*/ 2569599 h 135"/>
                  <a:gd name="T38" fmla="*/ 10255986 w 125"/>
                  <a:gd name="T39" fmla="*/ 3158436 h 135"/>
                  <a:gd name="T40" fmla="*/ 10255986 w 125"/>
                  <a:gd name="T41" fmla="*/ 3800721 h 135"/>
                  <a:gd name="T42" fmla="*/ 10091856 w 125"/>
                  <a:gd name="T43" fmla="*/ 4336112 h 135"/>
                  <a:gd name="T44" fmla="*/ 9927726 w 125"/>
                  <a:gd name="T45" fmla="*/ 4924949 h 135"/>
                  <a:gd name="T46" fmla="*/ 9599466 w 125"/>
                  <a:gd name="T47" fmla="*/ 5460340 h 135"/>
                  <a:gd name="T48" fmla="*/ 9189282 w 125"/>
                  <a:gd name="T49" fmla="*/ 5995500 h 135"/>
                  <a:gd name="T50" fmla="*/ 8450839 w 125"/>
                  <a:gd name="T51" fmla="*/ 6316873 h 135"/>
                  <a:gd name="T52" fmla="*/ 7794606 w 125"/>
                  <a:gd name="T53" fmla="*/ 6691461 h 135"/>
                  <a:gd name="T54" fmla="*/ 7138085 w 125"/>
                  <a:gd name="T55" fmla="*/ 6959157 h 135"/>
                  <a:gd name="T56" fmla="*/ 6317721 w 125"/>
                  <a:gd name="T57" fmla="*/ 7119728 h 135"/>
                  <a:gd name="T58" fmla="*/ 5497071 w 125"/>
                  <a:gd name="T59" fmla="*/ 7226852 h 135"/>
                  <a:gd name="T60" fmla="*/ 4676706 w 125"/>
                  <a:gd name="T61" fmla="*/ 7226852 h 135"/>
                  <a:gd name="T62" fmla="*/ 3938264 w 125"/>
                  <a:gd name="T63" fmla="*/ 7119728 h 135"/>
                  <a:gd name="T64" fmla="*/ 3117900 w 125"/>
                  <a:gd name="T65" fmla="*/ 6852032 h 135"/>
                  <a:gd name="T66" fmla="*/ 2297249 w 125"/>
                  <a:gd name="T67" fmla="*/ 6584568 h 135"/>
                  <a:gd name="T68" fmla="*/ 1641015 w 125"/>
                  <a:gd name="T69" fmla="*/ 6263195 h 135"/>
                  <a:gd name="T70" fmla="*/ 1066703 w 125"/>
                  <a:gd name="T71" fmla="*/ 5781482 h 135"/>
                  <a:gd name="T72" fmla="*/ 656521 w 125"/>
                  <a:gd name="T73" fmla="*/ 5299769 h 135"/>
                  <a:gd name="T74" fmla="*/ 246052 w 125"/>
                  <a:gd name="T75" fmla="*/ 4657254 h 135"/>
                  <a:gd name="T76" fmla="*/ 164130 w 125"/>
                  <a:gd name="T77" fmla="*/ 4122094 h 135"/>
                  <a:gd name="T78" fmla="*/ 0 w 125"/>
                  <a:gd name="T79" fmla="*/ 4068417 h 1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5"/>
                  <a:gd name="T121" fmla="*/ 0 h 135"/>
                  <a:gd name="T122" fmla="*/ 125 w 125"/>
                  <a:gd name="T123" fmla="*/ 135 h 1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5" h="135">
                    <a:moveTo>
                      <a:pt x="0" y="76"/>
                    </a:moveTo>
                    <a:lnTo>
                      <a:pt x="0" y="64"/>
                    </a:lnTo>
                    <a:lnTo>
                      <a:pt x="2" y="53"/>
                    </a:lnTo>
                    <a:lnTo>
                      <a:pt x="3" y="43"/>
                    </a:lnTo>
                    <a:lnTo>
                      <a:pt x="8" y="33"/>
                    </a:lnTo>
                    <a:lnTo>
                      <a:pt x="15" y="23"/>
                    </a:lnTo>
                    <a:lnTo>
                      <a:pt x="21" y="15"/>
                    </a:lnTo>
                    <a:lnTo>
                      <a:pt x="31" y="8"/>
                    </a:lnTo>
                    <a:lnTo>
                      <a:pt x="39" y="5"/>
                    </a:lnTo>
                    <a:lnTo>
                      <a:pt x="49" y="2"/>
                    </a:lnTo>
                    <a:lnTo>
                      <a:pt x="59" y="0"/>
                    </a:lnTo>
                    <a:lnTo>
                      <a:pt x="69" y="2"/>
                    </a:lnTo>
                    <a:lnTo>
                      <a:pt x="79" y="3"/>
                    </a:lnTo>
                    <a:lnTo>
                      <a:pt x="89" y="7"/>
                    </a:lnTo>
                    <a:lnTo>
                      <a:pt x="99" y="12"/>
                    </a:lnTo>
                    <a:lnTo>
                      <a:pt x="105" y="20"/>
                    </a:lnTo>
                    <a:lnTo>
                      <a:pt x="113" y="28"/>
                    </a:lnTo>
                    <a:lnTo>
                      <a:pt x="118" y="38"/>
                    </a:lnTo>
                    <a:lnTo>
                      <a:pt x="121" y="48"/>
                    </a:lnTo>
                    <a:lnTo>
                      <a:pt x="125" y="59"/>
                    </a:lnTo>
                    <a:lnTo>
                      <a:pt x="125" y="71"/>
                    </a:lnTo>
                    <a:lnTo>
                      <a:pt x="123" y="81"/>
                    </a:lnTo>
                    <a:lnTo>
                      <a:pt x="121" y="92"/>
                    </a:lnTo>
                    <a:lnTo>
                      <a:pt x="117" y="102"/>
                    </a:lnTo>
                    <a:lnTo>
                      <a:pt x="112" y="112"/>
                    </a:lnTo>
                    <a:lnTo>
                      <a:pt x="103" y="118"/>
                    </a:lnTo>
                    <a:lnTo>
                      <a:pt x="95" y="125"/>
                    </a:lnTo>
                    <a:lnTo>
                      <a:pt x="87" y="130"/>
                    </a:lnTo>
                    <a:lnTo>
                      <a:pt x="77" y="133"/>
                    </a:lnTo>
                    <a:lnTo>
                      <a:pt x="67" y="135"/>
                    </a:lnTo>
                    <a:lnTo>
                      <a:pt x="57" y="135"/>
                    </a:lnTo>
                    <a:lnTo>
                      <a:pt x="48" y="133"/>
                    </a:lnTo>
                    <a:lnTo>
                      <a:pt x="38" y="128"/>
                    </a:lnTo>
                    <a:lnTo>
                      <a:pt x="28" y="123"/>
                    </a:lnTo>
                    <a:lnTo>
                      <a:pt x="20" y="117"/>
                    </a:lnTo>
                    <a:lnTo>
                      <a:pt x="13" y="108"/>
                    </a:lnTo>
                    <a:lnTo>
                      <a:pt x="8" y="99"/>
                    </a:lnTo>
                    <a:lnTo>
                      <a:pt x="3" y="87"/>
                    </a:lnTo>
                    <a:lnTo>
                      <a:pt x="2" y="77"/>
                    </a:lnTo>
                    <a:lnTo>
                      <a:pt x="0" y="76"/>
                    </a:lnTo>
                  </a:path>
                </a:pathLst>
              </a:custGeom>
              <a:solidFill>
                <a:srgbClr val="FF6600"/>
              </a:solidFill>
              <a:ln w="0">
                <a:solidFill>
                  <a:srgbClr val="000000"/>
                </a:solidFill>
                <a:round/>
                <a:headEnd/>
                <a:tailEnd/>
              </a:ln>
            </p:spPr>
            <p:txBody>
              <a:bodyPr/>
              <a:lstStyle/>
              <a:p>
                <a:pPr eaLnBrk="1" hangingPunct="1"/>
                <a:endParaRPr lang="en-US"/>
              </a:p>
            </p:txBody>
          </p:sp>
          <p:sp>
            <p:nvSpPr>
              <p:cNvPr id="1208" name="Freeform 377"/>
              <p:cNvSpPr>
                <a:spLocks/>
              </p:cNvSpPr>
              <p:nvPr/>
            </p:nvSpPr>
            <p:spPr bwMode="auto">
              <a:xfrm flipH="1">
                <a:off x="7547750" y="519340"/>
                <a:ext cx="34015" cy="30259"/>
              </a:xfrm>
              <a:custGeom>
                <a:avLst/>
                <a:gdLst>
                  <a:gd name="T0" fmla="*/ 2991303 w 118"/>
                  <a:gd name="T1" fmla="*/ 7153179 h 128"/>
                  <a:gd name="T2" fmla="*/ 2742244 w 118"/>
                  <a:gd name="T3" fmla="*/ 7097389 h 128"/>
                  <a:gd name="T4" fmla="*/ 2243549 w 118"/>
                  <a:gd name="T5" fmla="*/ 6873756 h 128"/>
                  <a:gd name="T6" fmla="*/ 1495795 w 118"/>
                  <a:gd name="T7" fmla="*/ 6538543 h 128"/>
                  <a:gd name="T8" fmla="*/ 1246448 w 118"/>
                  <a:gd name="T9" fmla="*/ 6259120 h 128"/>
                  <a:gd name="T10" fmla="*/ 997101 w 118"/>
                  <a:gd name="T11" fmla="*/ 6091277 h 128"/>
                  <a:gd name="T12" fmla="*/ 581714 w 118"/>
                  <a:gd name="T13" fmla="*/ 5588458 h 128"/>
                  <a:gd name="T14" fmla="*/ 415387 w 118"/>
                  <a:gd name="T15" fmla="*/ 5309035 h 128"/>
                  <a:gd name="T16" fmla="*/ 332367 w 118"/>
                  <a:gd name="T17" fmla="*/ 4862006 h 128"/>
                  <a:gd name="T18" fmla="*/ 166328 w 118"/>
                  <a:gd name="T19" fmla="*/ 4247134 h 128"/>
                  <a:gd name="T20" fmla="*/ 0 w 118"/>
                  <a:gd name="T21" fmla="*/ 3967711 h 128"/>
                  <a:gd name="T22" fmla="*/ 0 w 118"/>
                  <a:gd name="T23" fmla="*/ 3576708 h 128"/>
                  <a:gd name="T24" fmla="*/ 166328 w 118"/>
                  <a:gd name="T25" fmla="*/ 3017862 h 128"/>
                  <a:gd name="T26" fmla="*/ 415387 w 118"/>
                  <a:gd name="T27" fmla="*/ 2402990 h 128"/>
                  <a:gd name="T28" fmla="*/ 747754 w 118"/>
                  <a:gd name="T29" fmla="*/ 1844144 h 128"/>
                  <a:gd name="T30" fmla="*/ 1246448 w 118"/>
                  <a:gd name="T31" fmla="*/ 1397115 h 128"/>
                  <a:gd name="T32" fmla="*/ 1661835 w 118"/>
                  <a:gd name="T33" fmla="*/ 950085 h 128"/>
                  <a:gd name="T34" fmla="*/ 2326568 w 118"/>
                  <a:gd name="T35" fmla="*/ 558846 h 128"/>
                  <a:gd name="T36" fmla="*/ 2991303 w 118"/>
                  <a:gd name="T37" fmla="*/ 391239 h 128"/>
                  <a:gd name="T38" fmla="*/ 3822364 w 118"/>
                  <a:gd name="T39" fmla="*/ 111816 h 128"/>
                  <a:gd name="T40" fmla="*/ 4653425 w 118"/>
                  <a:gd name="T41" fmla="*/ 0 h 128"/>
                  <a:gd name="T42" fmla="*/ 5484199 w 118"/>
                  <a:gd name="T43" fmla="*/ 111816 h 128"/>
                  <a:gd name="T44" fmla="*/ 6148933 w 118"/>
                  <a:gd name="T45" fmla="*/ 223633 h 128"/>
                  <a:gd name="T46" fmla="*/ 6979994 w 118"/>
                  <a:gd name="T47" fmla="*/ 447029 h 128"/>
                  <a:gd name="T48" fmla="*/ 7644727 w 118"/>
                  <a:gd name="T49" fmla="*/ 726452 h 128"/>
                  <a:gd name="T50" fmla="*/ 8226441 w 118"/>
                  <a:gd name="T51" fmla="*/ 1117692 h 128"/>
                  <a:gd name="T52" fmla="*/ 8725136 w 118"/>
                  <a:gd name="T53" fmla="*/ 1676537 h 128"/>
                  <a:gd name="T54" fmla="*/ 9306561 w 118"/>
                  <a:gd name="T55" fmla="*/ 2123567 h 128"/>
                  <a:gd name="T56" fmla="*/ 9555911 w 118"/>
                  <a:gd name="T57" fmla="*/ 2738439 h 128"/>
                  <a:gd name="T58" fmla="*/ 9722238 w 118"/>
                  <a:gd name="T59" fmla="*/ 3297285 h 128"/>
                  <a:gd name="T60" fmla="*/ 9805258 w 118"/>
                  <a:gd name="T61" fmla="*/ 3967711 h 128"/>
                  <a:gd name="T62" fmla="*/ 9722238 w 118"/>
                  <a:gd name="T63" fmla="*/ 4526557 h 128"/>
                  <a:gd name="T64" fmla="*/ 9555911 w 118"/>
                  <a:gd name="T65" fmla="*/ 5141429 h 128"/>
                  <a:gd name="T66" fmla="*/ 9140522 w 118"/>
                  <a:gd name="T67" fmla="*/ 5700275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8"/>
                  <a:gd name="T103" fmla="*/ 0 h 128"/>
                  <a:gd name="T104" fmla="*/ 118 w 118"/>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8" h="128">
                    <a:moveTo>
                      <a:pt x="36" y="128"/>
                    </a:moveTo>
                    <a:lnTo>
                      <a:pt x="33" y="127"/>
                    </a:lnTo>
                    <a:lnTo>
                      <a:pt x="27" y="123"/>
                    </a:lnTo>
                    <a:lnTo>
                      <a:pt x="18" y="117"/>
                    </a:lnTo>
                    <a:lnTo>
                      <a:pt x="15" y="112"/>
                    </a:lnTo>
                    <a:lnTo>
                      <a:pt x="12" y="109"/>
                    </a:lnTo>
                    <a:lnTo>
                      <a:pt x="7" y="100"/>
                    </a:lnTo>
                    <a:lnTo>
                      <a:pt x="5" y="95"/>
                    </a:lnTo>
                    <a:lnTo>
                      <a:pt x="4" y="87"/>
                    </a:lnTo>
                    <a:lnTo>
                      <a:pt x="2" y="76"/>
                    </a:lnTo>
                    <a:lnTo>
                      <a:pt x="0" y="71"/>
                    </a:lnTo>
                    <a:lnTo>
                      <a:pt x="0" y="64"/>
                    </a:lnTo>
                    <a:lnTo>
                      <a:pt x="2" y="54"/>
                    </a:lnTo>
                    <a:lnTo>
                      <a:pt x="5" y="43"/>
                    </a:lnTo>
                    <a:lnTo>
                      <a:pt x="9" y="33"/>
                    </a:lnTo>
                    <a:lnTo>
                      <a:pt x="15" y="25"/>
                    </a:lnTo>
                    <a:lnTo>
                      <a:pt x="20" y="17"/>
                    </a:lnTo>
                    <a:lnTo>
                      <a:pt x="28" y="10"/>
                    </a:lnTo>
                    <a:lnTo>
                      <a:pt x="36" y="7"/>
                    </a:lnTo>
                    <a:lnTo>
                      <a:pt x="46" y="2"/>
                    </a:lnTo>
                    <a:lnTo>
                      <a:pt x="56" y="0"/>
                    </a:lnTo>
                    <a:lnTo>
                      <a:pt x="66" y="2"/>
                    </a:lnTo>
                    <a:lnTo>
                      <a:pt x="74" y="4"/>
                    </a:lnTo>
                    <a:lnTo>
                      <a:pt x="84" y="8"/>
                    </a:lnTo>
                    <a:lnTo>
                      <a:pt x="92" y="13"/>
                    </a:lnTo>
                    <a:lnTo>
                      <a:pt x="99" y="20"/>
                    </a:lnTo>
                    <a:lnTo>
                      <a:pt x="105" y="30"/>
                    </a:lnTo>
                    <a:lnTo>
                      <a:pt x="112" y="38"/>
                    </a:lnTo>
                    <a:lnTo>
                      <a:pt x="115" y="49"/>
                    </a:lnTo>
                    <a:lnTo>
                      <a:pt x="117" y="59"/>
                    </a:lnTo>
                    <a:lnTo>
                      <a:pt x="118" y="71"/>
                    </a:lnTo>
                    <a:lnTo>
                      <a:pt x="117" y="81"/>
                    </a:lnTo>
                    <a:lnTo>
                      <a:pt x="115" y="92"/>
                    </a:lnTo>
                    <a:lnTo>
                      <a:pt x="110" y="102"/>
                    </a:lnTo>
                  </a:path>
                </a:pathLst>
              </a:custGeom>
              <a:solidFill>
                <a:srgbClr val="FF6600"/>
              </a:solidFill>
              <a:ln w="0">
                <a:solidFill>
                  <a:srgbClr val="000000"/>
                </a:solidFill>
                <a:round/>
                <a:headEnd/>
                <a:tailEnd/>
              </a:ln>
            </p:spPr>
            <p:txBody>
              <a:bodyPr/>
              <a:lstStyle/>
              <a:p>
                <a:pPr eaLnBrk="1" hangingPunct="1"/>
                <a:endParaRPr lang="en-US"/>
              </a:p>
            </p:txBody>
          </p:sp>
          <p:pic>
            <p:nvPicPr>
              <p:cNvPr id="1209" name="Picture 5" descr="IBM System z9 109"/>
              <p:cNvPicPr>
                <a:picLocks noChangeAspect="1" noChangeArrowheads="1"/>
              </p:cNvPicPr>
              <p:nvPr/>
            </p:nvPicPr>
            <p:blipFill>
              <a:blip r:embed="rId60">
                <a:clrChange>
                  <a:clrFrom>
                    <a:srgbClr val="FDFDFD"/>
                  </a:clrFrom>
                  <a:clrTo>
                    <a:srgbClr val="FDFDFD">
                      <a:alpha val="0"/>
                    </a:srgbClr>
                  </a:clrTo>
                </a:clrChange>
              </a:blip>
              <a:srcRect/>
              <a:stretch>
                <a:fillRect/>
              </a:stretch>
            </p:blipFill>
            <p:spPr bwMode="auto">
              <a:xfrm>
                <a:off x="6714678" y="919532"/>
                <a:ext cx="174141" cy="163981"/>
              </a:xfrm>
              <a:prstGeom prst="rect">
                <a:avLst/>
              </a:prstGeom>
              <a:noFill/>
              <a:ln w="9525">
                <a:noFill/>
                <a:miter lim="800000"/>
                <a:headEnd/>
                <a:tailEnd/>
              </a:ln>
            </p:spPr>
          </p:pic>
          <p:grpSp>
            <p:nvGrpSpPr>
              <p:cNvPr id="14" name="Group 15"/>
              <p:cNvGrpSpPr>
                <a:grpSpLocks/>
              </p:cNvGrpSpPr>
              <p:nvPr/>
            </p:nvGrpSpPr>
            <p:grpSpPr bwMode="auto">
              <a:xfrm>
                <a:off x="7315200" y="2133600"/>
                <a:ext cx="169807" cy="138646"/>
                <a:chOff x="4534" y="2876"/>
                <a:chExt cx="265" cy="209"/>
              </a:xfrm>
            </p:grpSpPr>
            <p:grpSp>
              <p:nvGrpSpPr>
                <p:cNvPr id="15" name="Group 16"/>
                <p:cNvGrpSpPr>
                  <a:grpSpLocks/>
                </p:cNvGrpSpPr>
                <p:nvPr/>
              </p:nvGrpSpPr>
              <p:grpSpPr bwMode="auto">
                <a:xfrm>
                  <a:off x="4656" y="2876"/>
                  <a:ext cx="143" cy="176"/>
                  <a:chOff x="4656" y="2876"/>
                  <a:chExt cx="143" cy="176"/>
                </a:xfrm>
              </p:grpSpPr>
              <p:sp>
                <p:nvSpPr>
                  <p:cNvPr id="1825" name="Freeform 17"/>
                  <p:cNvSpPr>
                    <a:spLocks/>
                  </p:cNvSpPr>
                  <p:nvPr/>
                </p:nvSpPr>
                <p:spPr bwMode="auto">
                  <a:xfrm>
                    <a:off x="4656" y="2876"/>
                    <a:ext cx="143" cy="175"/>
                  </a:xfrm>
                  <a:custGeom>
                    <a:avLst/>
                    <a:gdLst>
                      <a:gd name="T0" fmla="*/ 100 w 143"/>
                      <a:gd name="T1" fmla="*/ 44 h 350"/>
                      <a:gd name="T2" fmla="*/ 97 w 143"/>
                      <a:gd name="T3" fmla="*/ 44 h 350"/>
                      <a:gd name="T4" fmla="*/ 0 w 143"/>
                      <a:gd name="T5" fmla="*/ 27 h 350"/>
                      <a:gd name="T6" fmla="*/ 33 w 143"/>
                      <a:gd name="T7" fmla="*/ 1 h 350"/>
                      <a:gd name="T8" fmla="*/ 37 w 143"/>
                      <a:gd name="T9" fmla="*/ 1 h 350"/>
                      <a:gd name="T10" fmla="*/ 42 w 143"/>
                      <a:gd name="T11" fmla="*/ 0 h 350"/>
                      <a:gd name="T12" fmla="*/ 46 w 143"/>
                      <a:gd name="T13" fmla="*/ 0 h 350"/>
                      <a:gd name="T14" fmla="*/ 138 w 143"/>
                      <a:gd name="T15" fmla="*/ 7 h 350"/>
                      <a:gd name="T16" fmla="*/ 141 w 143"/>
                      <a:gd name="T17" fmla="*/ 8 h 350"/>
                      <a:gd name="T18" fmla="*/ 142 w 143"/>
                      <a:gd name="T19" fmla="*/ 8 h 350"/>
                      <a:gd name="T20" fmla="*/ 143 w 143"/>
                      <a:gd name="T21" fmla="*/ 9 h 350"/>
                      <a:gd name="T22" fmla="*/ 102 w 143"/>
                      <a:gd name="T23" fmla="*/ 44 h 350"/>
                      <a:gd name="T24" fmla="*/ 100 w 143"/>
                      <a:gd name="T25" fmla="*/ 44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350"/>
                      <a:gd name="T41" fmla="*/ 143 w 143"/>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350">
                        <a:moveTo>
                          <a:pt x="100" y="347"/>
                        </a:moveTo>
                        <a:lnTo>
                          <a:pt x="97" y="350"/>
                        </a:lnTo>
                        <a:lnTo>
                          <a:pt x="0" y="221"/>
                        </a:lnTo>
                        <a:lnTo>
                          <a:pt x="33" y="8"/>
                        </a:lnTo>
                        <a:lnTo>
                          <a:pt x="37" y="1"/>
                        </a:lnTo>
                        <a:lnTo>
                          <a:pt x="42" y="0"/>
                        </a:lnTo>
                        <a:lnTo>
                          <a:pt x="46" y="0"/>
                        </a:lnTo>
                        <a:lnTo>
                          <a:pt x="138" y="60"/>
                        </a:lnTo>
                        <a:lnTo>
                          <a:pt x="141" y="64"/>
                        </a:lnTo>
                        <a:lnTo>
                          <a:pt x="142" y="64"/>
                        </a:lnTo>
                        <a:lnTo>
                          <a:pt x="143" y="67"/>
                        </a:lnTo>
                        <a:lnTo>
                          <a:pt x="102" y="350"/>
                        </a:lnTo>
                        <a:lnTo>
                          <a:pt x="100" y="347"/>
                        </a:lnTo>
                        <a:close/>
                      </a:path>
                    </a:pathLst>
                  </a:custGeom>
                  <a:solidFill>
                    <a:srgbClr val="606060"/>
                  </a:solidFill>
                  <a:ln w="9525">
                    <a:noFill/>
                    <a:round/>
                    <a:headEnd/>
                    <a:tailEnd/>
                  </a:ln>
                </p:spPr>
                <p:txBody>
                  <a:bodyPr/>
                  <a:lstStyle/>
                  <a:p>
                    <a:pPr eaLnBrk="1" hangingPunct="1"/>
                    <a:endParaRPr lang="en-US"/>
                  </a:p>
                </p:txBody>
              </p:sp>
              <p:sp>
                <p:nvSpPr>
                  <p:cNvPr id="1826" name="Freeform 18"/>
                  <p:cNvSpPr>
                    <a:spLocks/>
                  </p:cNvSpPr>
                  <p:nvPr/>
                </p:nvSpPr>
                <p:spPr bwMode="auto">
                  <a:xfrm>
                    <a:off x="4742" y="2902"/>
                    <a:ext cx="57" cy="150"/>
                  </a:xfrm>
                  <a:custGeom>
                    <a:avLst/>
                    <a:gdLst>
                      <a:gd name="T0" fmla="*/ 57 w 57"/>
                      <a:gd name="T1" fmla="*/ 1 h 300"/>
                      <a:gd name="T2" fmla="*/ 57 w 57"/>
                      <a:gd name="T3" fmla="*/ 2 h 300"/>
                      <a:gd name="T4" fmla="*/ 16 w 57"/>
                      <a:gd name="T5" fmla="*/ 37 h 300"/>
                      <a:gd name="T6" fmla="*/ 15 w 57"/>
                      <a:gd name="T7" fmla="*/ 38 h 300"/>
                      <a:gd name="T8" fmla="*/ 14 w 57"/>
                      <a:gd name="T9" fmla="*/ 38 h 300"/>
                      <a:gd name="T10" fmla="*/ 13 w 57"/>
                      <a:gd name="T11" fmla="*/ 38 h 300"/>
                      <a:gd name="T12" fmla="*/ 11 w 57"/>
                      <a:gd name="T13" fmla="*/ 38 h 300"/>
                      <a:gd name="T14" fmla="*/ 9 w 57"/>
                      <a:gd name="T15" fmla="*/ 38 h 300"/>
                      <a:gd name="T16" fmla="*/ 0 w 57"/>
                      <a:gd name="T17" fmla="*/ 36 h 300"/>
                      <a:gd name="T18" fmla="*/ 42 w 57"/>
                      <a:gd name="T19" fmla="*/ 1 h 300"/>
                      <a:gd name="T20" fmla="*/ 42 w 57"/>
                      <a:gd name="T21" fmla="*/ 1 h 300"/>
                      <a:gd name="T22" fmla="*/ 39 w 57"/>
                      <a:gd name="T23" fmla="*/ 0 h 300"/>
                      <a:gd name="T24" fmla="*/ 45 w 57"/>
                      <a:gd name="T25" fmla="*/ 1 h 300"/>
                      <a:gd name="T26" fmla="*/ 54 w 57"/>
                      <a:gd name="T27" fmla="*/ 1 h 300"/>
                      <a:gd name="T28" fmla="*/ 56 w 57"/>
                      <a:gd name="T29" fmla="*/ 1 h 300"/>
                      <a:gd name="T30" fmla="*/ 57 w 57"/>
                      <a:gd name="T31" fmla="*/ 1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300"/>
                      <a:gd name="T50" fmla="*/ 57 w 57"/>
                      <a:gd name="T51" fmla="*/ 300 h 3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300">
                        <a:moveTo>
                          <a:pt x="57" y="14"/>
                        </a:moveTo>
                        <a:lnTo>
                          <a:pt x="57" y="20"/>
                        </a:lnTo>
                        <a:lnTo>
                          <a:pt x="16" y="292"/>
                        </a:lnTo>
                        <a:lnTo>
                          <a:pt x="15" y="297"/>
                        </a:lnTo>
                        <a:lnTo>
                          <a:pt x="14" y="300"/>
                        </a:lnTo>
                        <a:lnTo>
                          <a:pt x="13" y="300"/>
                        </a:lnTo>
                        <a:lnTo>
                          <a:pt x="11" y="300"/>
                        </a:lnTo>
                        <a:lnTo>
                          <a:pt x="9" y="297"/>
                        </a:lnTo>
                        <a:lnTo>
                          <a:pt x="0" y="286"/>
                        </a:lnTo>
                        <a:lnTo>
                          <a:pt x="42" y="6"/>
                        </a:lnTo>
                        <a:lnTo>
                          <a:pt x="42" y="4"/>
                        </a:lnTo>
                        <a:lnTo>
                          <a:pt x="39" y="0"/>
                        </a:lnTo>
                        <a:lnTo>
                          <a:pt x="45" y="3"/>
                        </a:lnTo>
                        <a:lnTo>
                          <a:pt x="54" y="9"/>
                        </a:lnTo>
                        <a:lnTo>
                          <a:pt x="56" y="11"/>
                        </a:lnTo>
                        <a:lnTo>
                          <a:pt x="57" y="14"/>
                        </a:lnTo>
                        <a:close/>
                      </a:path>
                    </a:pathLst>
                  </a:custGeom>
                  <a:solidFill>
                    <a:srgbClr val="202020"/>
                  </a:solidFill>
                  <a:ln w="1588">
                    <a:solidFill>
                      <a:srgbClr val="202020"/>
                    </a:solidFill>
                    <a:round/>
                    <a:headEnd/>
                    <a:tailEnd/>
                  </a:ln>
                </p:spPr>
                <p:txBody>
                  <a:bodyPr/>
                  <a:lstStyle/>
                  <a:p>
                    <a:pPr eaLnBrk="1" hangingPunct="1"/>
                    <a:endParaRPr lang="en-US"/>
                  </a:p>
                </p:txBody>
              </p:sp>
            </p:grpSp>
            <p:sp>
              <p:nvSpPr>
                <p:cNvPr id="1372" name="Freeform 19"/>
                <p:cNvSpPr>
                  <a:spLocks/>
                </p:cNvSpPr>
                <p:nvPr/>
              </p:nvSpPr>
              <p:spPr bwMode="auto">
                <a:xfrm>
                  <a:off x="4695" y="2876"/>
                  <a:ext cx="104" cy="33"/>
                </a:xfrm>
                <a:custGeom>
                  <a:avLst/>
                  <a:gdLst>
                    <a:gd name="T0" fmla="*/ 0 w 104"/>
                    <a:gd name="T1" fmla="*/ 0 h 67"/>
                    <a:gd name="T2" fmla="*/ 3 w 104"/>
                    <a:gd name="T3" fmla="*/ 0 h 67"/>
                    <a:gd name="T4" fmla="*/ 6 w 104"/>
                    <a:gd name="T5" fmla="*/ 0 h 67"/>
                    <a:gd name="T6" fmla="*/ 101 w 104"/>
                    <a:gd name="T7" fmla="*/ 7 h 67"/>
                    <a:gd name="T8" fmla="*/ 104 w 104"/>
                    <a:gd name="T9" fmla="*/ 8 h 67"/>
                    <a:gd name="T10" fmla="*/ 104 w 104"/>
                    <a:gd name="T11" fmla="*/ 8 h 67"/>
                    <a:gd name="T12" fmla="*/ 0 w 104"/>
                    <a:gd name="T13" fmla="*/ 0 h 67"/>
                    <a:gd name="T14" fmla="*/ 0 60000 65536"/>
                    <a:gd name="T15" fmla="*/ 0 60000 65536"/>
                    <a:gd name="T16" fmla="*/ 0 60000 65536"/>
                    <a:gd name="T17" fmla="*/ 0 60000 65536"/>
                    <a:gd name="T18" fmla="*/ 0 60000 65536"/>
                    <a:gd name="T19" fmla="*/ 0 60000 65536"/>
                    <a:gd name="T20" fmla="*/ 0 60000 65536"/>
                    <a:gd name="T21" fmla="*/ 0 w 104"/>
                    <a:gd name="T22" fmla="*/ 0 h 67"/>
                    <a:gd name="T23" fmla="*/ 104 w 104"/>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7">
                      <a:moveTo>
                        <a:pt x="0" y="0"/>
                      </a:moveTo>
                      <a:lnTo>
                        <a:pt x="3" y="0"/>
                      </a:lnTo>
                      <a:lnTo>
                        <a:pt x="6" y="1"/>
                      </a:lnTo>
                      <a:lnTo>
                        <a:pt x="101" y="62"/>
                      </a:lnTo>
                      <a:lnTo>
                        <a:pt x="104" y="65"/>
                      </a:lnTo>
                      <a:lnTo>
                        <a:pt x="104" y="67"/>
                      </a:lnTo>
                      <a:lnTo>
                        <a:pt x="0" y="0"/>
                      </a:lnTo>
                      <a:close/>
                    </a:path>
                  </a:pathLst>
                </a:custGeom>
                <a:solidFill>
                  <a:srgbClr val="202020"/>
                </a:solidFill>
                <a:ln w="1588">
                  <a:solidFill>
                    <a:srgbClr val="202020"/>
                  </a:solidFill>
                  <a:round/>
                  <a:headEnd/>
                  <a:tailEnd/>
                </a:ln>
              </p:spPr>
              <p:txBody>
                <a:bodyPr/>
                <a:lstStyle/>
                <a:p>
                  <a:pPr eaLnBrk="1" hangingPunct="1"/>
                  <a:endParaRPr lang="en-US"/>
                </a:p>
              </p:txBody>
            </p:sp>
            <p:grpSp>
              <p:nvGrpSpPr>
                <p:cNvPr id="16" name="Group 20"/>
                <p:cNvGrpSpPr>
                  <a:grpSpLocks/>
                </p:cNvGrpSpPr>
                <p:nvPr/>
              </p:nvGrpSpPr>
              <p:grpSpPr bwMode="auto">
                <a:xfrm>
                  <a:off x="4655" y="2876"/>
                  <a:ext cx="113" cy="150"/>
                  <a:chOff x="4655" y="2876"/>
                  <a:chExt cx="113" cy="150"/>
                </a:xfrm>
              </p:grpSpPr>
              <p:sp>
                <p:nvSpPr>
                  <p:cNvPr id="1822" name="Freeform 21"/>
                  <p:cNvSpPr>
                    <a:spLocks/>
                  </p:cNvSpPr>
                  <p:nvPr/>
                </p:nvSpPr>
                <p:spPr bwMode="auto">
                  <a:xfrm>
                    <a:off x="4672" y="2895"/>
                    <a:ext cx="96" cy="131"/>
                  </a:xfrm>
                  <a:custGeom>
                    <a:avLst/>
                    <a:gdLst>
                      <a:gd name="T0" fmla="*/ 62 w 96"/>
                      <a:gd name="T1" fmla="*/ 33 h 261"/>
                      <a:gd name="T2" fmla="*/ 0 w 96"/>
                      <a:gd name="T3" fmla="*/ 24 h 261"/>
                      <a:gd name="T4" fmla="*/ 29 w 96"/>
                      <a:gd name="T5" fmla="*/ 0 h 261"/>
                      <a:gd name="T6" fmla="*/ 96 w 96"/>
                      <a:gd name="T7" fmla="*/ 6 h 261"/>
                      <a:gd name="T8" fmla="*/ 62 w 96"/>
                      <a:gd name="T9" fmla="*/ 33 h 261"/>
                      <a:gd name="T10" fmla="*/ 0 60000 65536"/>
                      <a:gd name="T11" fmla="*/ 0 60000 65536"/>
                      <a:gd name="T12" fmla="*/ 0 60000 65536"/>
                      <a:gd name="T13" fmla="*/ 0 60000 65536"/>
                      <a:gd name="T14" fmla="*/ 0 60000 65536"/>
                      <a:gd name="T15" fmla="*/ 0 w 96"/>
                      <a:gd name="T16" fmla="*/ 0 h 261"/>
                      <a:gd name="T17" fmla="*/ 96 w 96"/>
                      <a:gd name="T18" fmla="*/ 261 h 261"/>
                    </a:gdLst>
                    <a:ahLst/>
                    <a:cxnLst>
                      <a:cxn ang="T10">
                        <a:pos x="T0" y="T1"/>
                      </a:cxn>
                      <a:cxn ang="T11">
                        <a:pos x="T2" y="T3"/>
                      </a:cxn>
                      <a:cxn ang="T12">
                        <a:pos x="T4" y="T5"/>
                      </a:cxn>
                      <a:cxn ang="T13">
                        <a:pos x="T6" y="T7"/>
                      </a:cxn>
                      <a:cxn ang="T14">
                        <a:pos x="T8" y="T9"/>
                      </a:cxn>
                    </a:cxnLst>
                    <a:rect l="T15" t="T16" r="T17" b="T18"/>
                    <a:pathLst>
                      <a:path w="96" h="261">
                        <a:moveTo>
                          <a:pt x="62" y="261"/>
                        </a:moveTo>
                        <a:lnTo>
                          <a:pt x="0" y="185"/>
                        </a:lnTo>
                        <a:lnTo>
                          <a:pt x="29" y="0"/>
                        </a:lnTo>
                        <a:lnTo>
                          <a:pt x="96" y="48"/>
                        </a:lnTo>
                        <a:lnTo>
                          <a:pt x="62" y="261"/>
                        </a:lnTo>
                        <a:close/>
                      </a:path>
                    </a:pathLst>
                  </a:custGeom>
                  <a:solidFill>
                    <a:srgbClr val="000000"/>
                  </a:solidFill>
                  <a:ln w="1588">
                    <a:solidFill>
                      <a:srgbClr val="808080"/>
                    </a:solidFill>
                    <a:round/>
                    <a:headEnd/>
                    <a:tailEnd/>
                  </a:ln>
                </p:spPr>
                <p:txBody>
                  <a:bodyPr/>
                  <a:lstStyle/>
                  <a:p>
                    <a:pPr eaLnBrk="1" hangingPunct="1"/>
                    <a:endParaRPr lang="en-US"/>
                  </a:p>
                </p:txBody>
              </p:sp>
              <p:sp>
                <p:nvSpPr>
                  <p:cNvPr id="1823" name="Freeform 22"/>
                  <p:cNvSpPr>
                    <a:spLocks/>
                  </p:cNvSpPr>
                  <p:nvPr/>
                </p:nvSpPr>
                <p:spPr bwMode="auto">
                  <a:xfrm>
                    <a:off x="4676" y="2900"/>
                    <a:ext cx="86" cy="121"/>
                  </a:xfrm>
                  <a:custGeom>
                    <a:avLst/>
                    <a:gdLst>
                      <a:gd name="T0" fmla="*/ 55 w 86"/>
                      <a:gd name="T1" fmla="*/ 31 h 241"/>
                      <a:gd name="T2" fmla="*/ 0 w 86"/>
                      <a:gd name="T3" fmla="*/ 22 h 241"/>
                      <a:gd name="T4" fmla="*/ 28 w 86"/>
                      <a:gd name="T5" fmla="*/ 0 h 241"/>
                      <a:gd name="T6" fmla="*/ 86 w 86"/>
                      <a:gd name="T7" fmla="*/ 5 h 241"/>
                      <a:gd name="T8" fmla="*/ 55 w 86"/>
                      <a:gd name="T9" fmla="*/ 31 h 241"/>
                      <a:gd name="T10" fmla="*/ 0 60000 65536"/>
                      <a:gd name="T11" fmla="*/ 0 60000 65536"/>
                      <a:gd name="T12" fmla="*/ 0 60000 65536"/>
                      <a:gd name="T13" fmla="*/ 0 60000 65536"/>
                      <a:gd name="T14" fmla="*/ 0 60000 65536"/>
                      <a:gd name="T15" fmla="*/ 0 w 86"/>
                      <a:gd name="T16" fmla="*/ 0 h 241"/>
                      <a:gd name="T17" fmla="*/ 86 w 86"/>
                      <a:gd name="T18" fmla="*/ 241 h 241"/>
                    </a:gdLst>
                    <a:ahLst/>
                    <a:cxnLst>
                      <a:cxn ang="T10">
                        <a:pos x="T0" y="T1"/>
                      </a:cxn>
                      <a:cxn ang="T11">
                        <a:pos x="T2" y="T3"/>
                      </a:cxn>
                      <a:cxn ang="T12">
                        <a:pos x="T4" y="T5"/>
                      </a:cxn>
                      <a:cxn ang="T13">
                        <a:pos x="T6" y="T7"/>
                      </a:cxn>
                      <a:cxn ang="T14">
                        <a:pos x="T8" y="T9"/>
                      </a:cxn>
                    </a:cxnLst>
                    <a:rect l="T15" t="T16" r="T17" b="T18"/>
                    <a:pathLst>
                      <a:path w="86" h="241">
                        <a:moveTo>
                          <a:pt x="55" y="241"/>
                        </a:moveTo>
                        <a:lnTo>
                          <a:pt x="0" y="173"/>
                        </a:lnTo>
                        <a:lnTo>
                          <a:pt x="28" y="0"/>
                        </a:lnTo>
                        <a:lnTo>
                          <a:pt x="86" y="40"/>
                        </a:lnTo>
                        <a:lnTo>
                          <a:pt x="55" y="241"/>
                        </a:lnTo>
                        <a:close/>
                      </a:path>
                    </a:pathLst>
                  </a:custGeom>
                  <a:solidFill>
                    <a:srgbClr val="404040"/>
                  </a:solidFill>
                  <a:ln w="1588">
                    <a:solidFill>
                      <a:srgbClr val="404040"/>
                    </a:solidFill>
                    <a:round/>
                    <a:headEnd/>
                    <a:tailEnd/>
                  </a:ln>
                </p:spPr>
                <p:txBody>
                  <a:bodyPr/>
                  <a:lstStyle/>
                  <a:p>
                    <a:pPr eaLnBrk="1" hangingPunct="1"/>
                    <a:endParaRPr lang="en-US"/>
                  </a:p>
                </p:txBody>
              </p:sp>
              <p:sp>
                <p:nvSpPr>
                  <p:cNvPr id="1824" name="Freeform 23"/>
                  <p:cNvSpPr>
                    <a:spLocks/>
                  </p:cNvSpPr>
                  <p:nvPr/>
                </p:nvSpPr>
                <p:spPr bwMode="auto">
                  <a:xfrm>
                    <a:off x="4655" y="2876"/>
                    <a:ext cx="41" cy="112"/>
                  </a:xfrm>
                  <a:custGeom>
                    <a:avLst/>
                    <a:gdLst>
                      <a:gd name="T0" fmla="*/ 40 w 41"/>
                      <a:gd name="T1" fmla="*/ 0 h 224"/>
                      <a:gd name="T2" fmla="*/ 37 w 41"/>
                      <a:gd name="T3" fmla="*/ 1 h 224"/>
                      <a:gd name="T4" fmla="*/ 36 w 41"/>
                      <a:gd name="T5" fmla="*/ 1 h 224"/>
                      <a:gd name="T6" fmla="*/ 34 w 41"/>
                      <a:gd name="T7" fmla="*/ 1 h 224"/>
                      <a:gd name="T8" fmla="*/ 33 w 41"/>
                      <a:gd name="T9" fmla="*/ 1 h 224"/>
                      <a:gd name="T10" fmla="*/ 33 w 41"/>
                      <a:gd name="T11" fmla="*/ 2 h 224"/>
                      <a:gd name="T12" fmla="*/ 0 w 41"/>
                      <a:gd name="T13" fmla="*/ 28 h 224"/>
                      <a:gd name="T14" fmla="*/ 2 w 41"/>
                      <a:gd name="T15" fmla="*/ 28 h 224"/>
                      <a:gd name="T16" fmla="*/ 34 w 41"/>
                      <a:gd name="T17" fmla="*/ 2 h 224"/>
                      <a:gd name="T18" fmla="*/ 35 w 41"/>
                      <a:gd name="T19" fmla="*/ 1 h 224"/>
                      <a:gd name="T20" fmla="*/ 36 w 41"/>
                      <a:gd name="T21" fmla="*/ 1 h 224"/>
                      <a:gd name="T22" fmla="*/ 37 w 41"/>
                      <a:gd name="T23" fmla="*/ 1 h 224"/>
                      <a:gd name="T24" fmla="*/ 39 w 41"/>
                      <a:gd name="T25" fmla="*/ 1 h 224"/>
                      <a:gd name="T26" fmla="*/ 40 w 41"/>
                      <a:gd name="T27" fmla="*/ 1 h 224"/>
                      <a:gd name="T28" fmla="*/ 41 w 41"/>
                      <a:gd name="T29" fmla="*/ 0 h 224"/>
                      <a:gd name="T30" fmla="*/ 40 w 41"/>
                      <a:gd name="T31" fmla="*/ 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224"/>
                      <a:gd name="T50" fmla="*/ 41 w 41"/>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224">
                        <a:moveTo>
                          <a:pt x="40" y="0"/>
                        </a:moveTo>
                        <a:lnTo>
                          <a:pt x="37" y="1"/>
                        </a:lnTo>
                        <a:lnTo>
                          <a:pt x="36" y="1"/>
                        </a:lnTo>
                        <a:lnTo>
                          <a:pt x="34" y="4"/>
                        </a:lnTo>
                        <a:lnTo>
                          <a:pt x="33" y="8"/>
                        </a:lnTo>
                        <a:lnTo>
                          <a:pt x="33" y="11"/>
                        </a:lnTo>
                        <a:lnTo>
                          <a:pt x="0" y="221"/>
                        </a:lnTo>
                        <a:lnTo>
                          <a:pt x="2" y="224"/>
                        </a:lnTo>
                        <a:lnTo>
                          <a:pt x="34" y="11"/>
                        </a:lnTo>
                        <a:lnTo>
                          <a:pt x="35" y="8"/>
                        </a:lnTo>
                        <a:lnTo>
                          <a:pt x="36" y="6"/>
                        </a:lnTo>
                        <a:lnTo>
                          <a:pt x="37" y="3"/>
                        </a:lnTo>
                        <a:lnTo>
                          <a:pt x="39" y="1"/>
                        </a:lnTo>
                        <a:lnTo>
                          <a:pt x="40" y="1"/>
                        </a:lnTo>
                        <a:lnTo>
                          <a:pt x="41" y="0"/>
                        </a:lnTo>
                        <a:lnTo>
                          <a:pt x="40" y="0"/>
                        </a:lnTo>
                        <a:close/>
                      </a:path>
                    </a:pathLst>
                  </a:custGeom>
                  <a:solidFill>
                    <a:srgbClr val="202020"/>
                  </a:solidFill>
                  <a:ln w="9525">
                    <a:noFill/>
                    <a:round/>
                    <a:headEnd/>
                    <a:tailEnd/>
                  </a:ln>
                </p:spPr>
                <p:txBody>
                  <a:bodyPr/>
                  <a:lstStyle/>
                  <a:p>
                    <a:pPr eaLnBrk="1" hangingPunct="1"/>
                    <a:endParaRPr lang="en-US"/>
                  </a:p>
                </p:txBody>
              </p:sp>
            </p:grpSp>
            <p:grpSp>
              <p:nvGrpSpPr>
                <p:cNvPr id="17" name="Group 24"/>
                <p:cNvGrpSpPr>
                  <a:grpSpLocks/>
                </p:cNvGrpSpPr>
                <p:nvPr/>
              </p:nvGrpSpPr>
              <p:grpSpPr bwMode="auto">
                <a:xfrm>
                  <a:off x="4534" y="2991"/>
                  <a:ext cx="223" cy="94"/>
                  <a:chOff x="4534" y="2991"/>
                  <a:chExt cx="223" cy="94"/>
                </a:xfrm>
              </p:grpSpPr>
              <p:grpSp>
                <p:nvGrpSpPr>
                  <p:cNvPr id="18" name="Group 25"/>
                  <p:cNvGrpSpPr>
                    <a:grpSpLocks/>
                  </p:cNvGrpSpPr>
                  <p:nvPr/>
                </p:nvGrpSpPr>
                <p:grpSpPr bwMode="auto">
                  <a:xfrm>
                    <a:off x="4534" y="2992"/>
                    <a:ext cx="223" cy="93"/>
                    <a:chOff x="4534" y="2992"/>
                    <a:chExt cx="223" cy="93"/>
                  </a:xfrm>
                </p:grpSpPr>
                <p:sp>
                  <p:nvSpPr>
                    <p:cNvPr id="1816" name="Freeform 26"/>
                    <p:cNvSpPr>
                      <a:spLocks/>
                    </p:cNvSpPr>
                    <p:nvPr/>
                  </p:nvSpPr>
                  <p:spPr bwMode="auto">
                    <a:xfrm>
                      <a:off x="4650" y="2992"/>
                      <a:ext cx="106" cy="73"/>
                    </a:xfrm>
                    <a:custGeom>
                      <a:avLst/>
                      <a:gdLst>
                        <a:gd name="T0" fmla="*/ 106 w 106"/>
                        <a:gd name="T1" fmla="*/ 18 h 146"/>
                        <a:gd name="T2" fmla="*/ 104 w 106"/>
                        <a:gd name="T3" fmla="*/ 15 h 146"/>
                        <a:gd name="T4" fmla="*/ 101 w 106"/>
                        <a:gd name="T5" fmla="*/ 14 h 146"/>
                        <a:gd name="T6" fmla="*/ 14 w 106"/>
                        <a:gd name="T7" fmla="*/ 0 h 146"/>
                        <a:gd name="T8" fmla="*/ 9 w 106"/>
                        <a:gd name="T9" fmla="*/ 0 h 146"/>
                        <a:gd name="T10" fmla="*/ 6 w 106"/>
                        <a:gd name="T11" fmla="*/ 0 h 146"/>
                        <a:gd name="T12" fmla="*/ 3 w 106"/>
                        <a:gd name="T13" fmla="*/ 1 h 146"/>
                        <a:gd name="T14" fmla="*/ 0 w 106"/>
                        <a:gd name="T15" fmla="*/ 2 h 146"/>
                        <a:gd name="T16" fmla="*/ 86 w 106"/>
                        <a:gd name="T17" fmla="*/ 18 h 146"/>
                        <a:gd name="T18" fmla="*/ 106 w 106"/>
                        <a:gd name="T19" fmla="*/ 18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46"/>
                        <a:gd name="T32" fmla="*/ 106 w 106"/>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46">
                          <a:moveTo>
                            <a:pt x="106" y="146"/>
                          </a:moveTo>
                          <a:lnTo>
                            <a:pt x="104" y="126"/>
                          </a:lnTo>
                          <a:lnTo>
                            <a:pt x="101" y="118"/>
                          </a:lnTo>
                          <a:lnTo>
                            <a:pt x="14" y="0"/>
                          </a:lnTo>
                          <a:lnTo>
                            <a:pt x="9" y="0"/>
                          </a:lnTo>
                          <a:lnTo>
                            <a:pt x="6" y="0"/>
                          </a:lnTo>
                          <a:lnTo>
                            <a:pt x="3" y="6"/>
                          </a:lnTo>
                          <a:lnTo>
                            <a:pt x="0" y="21"/>
                          </a:lnTo>
                          <a:lnTo>
                            <a:pt x="86" y="144"/>
                          </a:lnTo>
                          <a:lnTo>
                            <a:pt x="106" y="146"/>
                          </a:lnTo>
                          <a:close/>
                        </a:path>
                      </a:pathLst>
                    </a:custGeom>
                    <a:solidFill>
                      <a:srgbClr val="202020"/>
                    </a:solidFill>
                    <a:ln w="9525">
                      <a:noFill/>
                      <a:round/>
                      <a:headEnd/>
                      <a:tailEnd/>
                    </a:ln>
                  </p:spPr>
                  <p:txBody>
                    <a:bodyPr/>
                    <a:lstStyle/>
                    <a:p>
                      <a:pPr eaLnBrk="1" hangingPunct="1"/>
                      <a:endParaRPr lang="en-US"/>
                    </a:p>
                  </p:txBody>
                </p:sp>
                <p:sp>
                  <p:nvSpPr>
                    <p:cNvPr id="1817" name="Freeform 27"/>
                    <p:cNvSpPr>
                      <a:spLocks/>
                    </p:cNvSpPr>
                    <p:nvPr/>
                  </p:nvSpPr>
                  <p:spPr bwMode="auto">
                    <a:xfrm>
                      <a:off x="4537" y="3001"/>
                      <a:ext cx="197" cy="65"/>
                    </a:xfrm>
                    <a:custGeom>
                      <a:avLst/>
                      <a:gdLst>
                        <a:gd name="T0" fmla="*/ 0 w 197"/>
                        <a:gd name="T1" fmla="*/ 0 h 131"/>
                        <a:gd name="T2" fmla="*/ 113 w 197"/>
                        <a:gd name="T3" fmla="*/ 0 h 131"/>
                        <a:gd name="T4" fmla="*/ 197 w 197"/>
                        <a:gd name="T5" fmla="*/ 15 h 131"/>
                        <a:gd name="T6" fmla="*/ 49 w 197"/>
                        <a:gd name="T7" fmla="*/ 16 h 131"/>
                        <a:gd name="T8" fmla="*/ 0 w 197"/>
                        <a:gd name="T9" fmla="*/ 0 h 131"/>
                        <a:gd name="T10" fmla="*/ 0 60000 65536"/>
                        <a:gd name="T11" fmla="*/ 0 60000 65536"/>
                        <a:gd name="T12" fmla="*/ 0 60000 65536"/>
                        <a:gd name="T13" fmla="*/ 0 60000 65536"/>
                        <a:gd name="T14" fmla="*/ 0 60000 65536"/>
                        <a:gd name="T15" fmla="*/ 0 w 197"/>
                        <a:gd name="T16" fmla="*/ 0 h 131"/>
                        <a:gd name="T17" fmla="*/ 197 w 197"/>
                        <a:gd name="T18" fmla="*/ 131 h 131"/>
                      </a:gdLst>
                      <a:ahLst/>
                      <a:cxnLst>
                        <a:cxn ang="T10">
                          <a:pos x="T0" y="T1"/>
                        </a:cxn>
                        <a:cxn ang="T11">
                          <a:pos x="T2" y="T3"/>
                        </a:cxn>
                        <a:cxn ang="T12">
                          <a:pos x="T4" y="T5"/>
                        </a:cxn>
                        <a:cxn ang="T13">
                          <a:pos x="T6" y="T7"/>
                        </a:cxn>
                        <a:cxn ang="T14">
                          <a:pos x="T8" y="T9"/>
                        </a:cxn>
                      </a:cxnLst>
                      <a:rect l="T15" t="T16" r="T17" b="T18"/>
                      <a:pathLst>
                        <a:path w="197" h="131">
                          <a:moveTo>
                            <a:pt x="0" y="0"/>
                          </a:moveTo>
                          <a:lnTo>
                            <a:pt x="113" y="3"/>
                          </a:lnTo>
                          <a:lnTo>
                            <a:pt x="197" y="123"/>
                          </a:lnTo>
                          <a:lnTo>
                            <a:pt x="49" y="131"/>
                          </a:lnTo>
                          <a:lnTo>
                            <a:pt x="0" y="0"/>
                          </a:lnTo>
                          <a:close/>
                        </a:path>
                      </a:pathLst>
                    </a:custGeom>
                    <a:solidFill>
                      <a:srgbClr val="202020"/>
                    </a:solidFill>
                    <a:ln w="9525">
                      <a:noFill/>
                      <a:round/>
                      <a:headEnd/>
                      <a:tailEnd/>
                    </a:ln>
                  </p:spPr>
                  <p:txBody>
                    <a:bodyPr/>
                    <a:lstStyle/>
                    <a:p>
                      <a:pPr eaLnBrk="1" hangingPunct="1"/>
                      <a:endParaRPr lang="en-US"/>
                    </a:p>
                  </p:txBody>
                </p:sp>
                <p:sp>
                  <p:nvSpPr>
                    <p:cNvPr id="1818" name="Freeform 28"/>
                    <p:cNvSpPr>
                      <a:spLocks/>
                    </p:cNvSpPr>
                    <p:nvPr/>
                  </p:nvSpPr>
                  <p:spPr bwMode="auto">
                    <a:xfrm>
                      <a:off x="4580" y="3063"/>
                      <a:ext cx="177" cy="22"/>
                    </a:xfrm>
                    <a:custGeom>
                      <a:avLst/>
                      <a:gdLst>
                        <a:gd name="T0" fmla="*/ 5 w 177"/>
                        <a:gd name="T1" fmla="*/ 1 h 45"/>
                        <a:gd name="T2" fmla="*/ 0 w 177"/>
                        <a:gd name="T3" fmla="*/ 5 h 45"/>
                        <a:gd name="T4" fmla="*/ 175 w 177"/>
                        <a:gd name="T5" fmla="*/ 4 h 45"/>
                        <a:gd name="T6" fmla="*/ 177 w 177"/>
                        <a:gd name="T7" fmla="*/ 3 h 45"/>
                        <a:gd name="T8" fmla="*/ 176 w 177"/>
                        <a:gd name="T9" fmla="*/ 1 h 45"/>
                        <a:gd name="T10" fmla="*/ 176 w 177"/>
                        <a:gd name="T11" fmla="*/ 0 h 45"/>
                        <a:gd name="T12" fmla="*/ 5 w 177"/>
                        <a:gd name="T13" fmla="*/ 1 h 45"/>
                        <a:gd name="T14" fmla="*/ 0 60000 65536"/>
                        <a:gd name="T15" fmla="*/ 0 60000 65536"/>
                        <a:gd name="T16" fmla="*/ 0 60000 65536"/>
                        <a:gd name="T17" fmla="*/ 0 60000 65536"/>
                        <a:gd name="T18" fmla="*/ 0 60000 65536"/>
                        <a:gd name="T19" fmla="*/ 0 60000 65536"/>
                        <a:gd name="T20" fmla="*/ 0 60000 65536"/>
                        <a:gd name="T21" fmla="*/ 0 w 177"/>
                        <a:gd name="T22" fmla="*/ 0 h 45"/>
                        <a:gd name="T23" fmla="*/ 177 w 17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45">
                          <a:moveTo>
                            <a:pt x="5" y="8"/>
                          </a:moveTo>
                          <a:lnTo>
                            <a:pt x="0" y="45"/>
                          </a:lnTo>
                          <a:lnTo>
                            <a:pt x="175" y="39"/>
                          </a:lnTo>
                          <a:lnTo>
                            <a:pt x="177" y="27"/>
                          </a:lnTo>
                          <a:lnTo>
                            <a:pt x="176" y="11"/>
                          </a:lnTo>
                          <a:lnTo>
                            <a:pt x="176" y="0"/>
                          </a:lnTo>
                          <a:lnTo>
                            <a:pt x="5" y="8"/>
                          </a:lnTo>
                          <a:close/>
                        </a:path>
                      </a:pathLst>
                    </a:custGeom>
                    <a:solidFill>
                      <a:srgbClr val="202020"/>
                    </a:solidFill>
                    <a:ln w="9525">
                      <a:noFill/>
                      <a:round/>
                      <a:headEnd/>
                      <a:tailEnd/>
                    </a:ln>
                  </p:spPr>
                  <p:txBody>
                    <a:bodyPr/>
                    <a:lstStyle/>
                    <a:p>
                      <a:pPr eaLnBrk="1" hangingPunct="1"/>
                      <a:endParaRPr lang="en-US"/>
                    </a:p>
                  </p:txBody>
                </p:sp>
                <p:sp>
                  <p:nvSpPr>
                    <p:cNvPr id="1819" name="Freeform 29"/>
                    <p:cNvSpPr>
                      <a:spLocks/>
                    </p:cNvSpPr>
                    <p:nvPr/>
                  </p:nvSpPr>
                  <p:spPr bwMode="auto">
                    <a:xfrm>
                      <a:off x="4534" y="3001"/>
                      <a:ext cx="52" cy="84"/>
                    </a:xfrm>
                    <a:custGeom>
                      <a:avLst/>
                      <a:gdLst>
                        <a:gd name="T0" fmla="*/ 3 w 52"/>
                        <a:gd name="T1" fmla="*/ 0 h 168"/>
                        <a:gd name="T2" fmla="*/ 0 w 52"/>
                        <a:gd name="T3" fmla="*/ 3 h 168"/>
                        <a:gd name="T4" fmla="*/ 46 w 52"/>
                        <a:gd name="T5" fmla="*/ 21 h 168"/>
                        <a:gd name="T6" fmla="*/ 52 w 52"/>
                        <a:gd name="T7" fmla="*/ 17 h 168"/>
                        <a:gd name="T8" fmla="*/ 3 w 52"/>
                        <a:gd name="T9" fmla="*/ 0 h 168"/>
                        <a:gd name="T10" fmla="*/ 0 60000 65536"/>
                        <a:gd name="T11" fmla="*/ 0 60000 65536"/>
                        <a:gd name="T12" fmla="*/ 0 60000 65536"/>
                        <a:gd name="T13" fmla="*/ 0 60000 65536"/>
                        <a:gd name="T14" fmla="*/ 0 60000 65536"/>
                        <a:gd name="T15" fmla="*/ 0 w 52"/>
                        <a:gd name="T16" fmla="*/ 0 h 168"/>
                        <a:gd name="T17" fmla="*/ 52 w 52"/>
                        <a:gd name="T18" fmla="*/ 168 h 168"/>
                      </a:gdLst>
                      <a:ahLst/>
                      <a:cxnLst>
                        <a:cxn ang="T10">
                          <a:pos x="T0" y="T1"/>
                        </a:cxn>
                        <a:cxn ang="T11">
                          <a:pos x="T2" y="T3"/>
                        </a:cxn>
                        <a:cxn ang="T12">
                          <a:pos x="T4" y="T5"/>
                        </a:cxn>
                        <a:cxn ang="T13">
                          <a:pos x="T6" y="T7"/>
                        </a:cxn>
                        <a:cxn ang="T14">
                          <a:pos x="T8" y="T9"/>
                        </a:cxn>
                      </a:cxnLst>
                      <a:rect l="T15" t="T16" r="T17" b="T18"/>
                      <a:pathLst>
                        <a:path w="52" h="168">
                          <a:moveTo>
                            <a:pt x="3" y="0"/>
                          </a:moveTo>
                          <a:lnTo>
                            <a:pt x="0" y="30"/>
                          </a:lnTo>
                          <a:lnTo>
                            <a:pt x="46" y="168"/>
                          </a:lnTo>
                          <a:lnTo>
                            <a:pt x="52" y="131"/>
                          </a:lnTo>
                          <a:lnTo>
                            <a:pt x="3" y="0"/>
                          </a:lnTo>
                          <a:close/>
                        </a:path>
                      </a:pathLst>
                    </a:custGeom>
                    <a:solidFill>
                      <a:srgbClr val="606060"/>
                    </a:solidFill>
                    <a:ln w="9525">
                      <a:noFill/>
                      <a:round/>
                      <a:headEnd/>
                      <a:tailEnd/>
                    </a:ln>
                  </p:spPr>
                  <p:txBody>
                    <a:bodyPr/>
                    <a:lstStyle/>
                    <a:p>
                      <a:pPr eaLnBrk="1" hangingPunct="1"/>
                      <a:endParaRPr lang="en-US"/>
                    </a:p>
                  </p:txBody>
                </p:sp>
                <p:sp>
                  <p:nvSpPr>
                    <p:cNvPr id="1820" name="Freeform 30"/>
                    <p:cNvSpPr>
                      <a:spLocks/>
                    </p:cNvSpPr>
                    <p:nvPr/>
                  </p:nvSpPr>
                  <p:spPr bwMode="auto">
                    <a:xfrm>
                      <a:off x="4650" y="3063"/>
                      <a:ext cx="26" cy="2"/>
                    </a:xfrm>
                    <a:custGeom>
                      <a:avLst/>
                      <a:gdLst>
                        <a:gd name="T0" fmla="*/ 1 w 26"/>
                        <a:gd name="T1" fmla="*/ 0 h 5"/>
                        <a:gd name="T2" fmla="*/ 0 w 26"/>
                        <a:gd name="T3" fmla="*/ 0 h 5"/>
                        <a:gd name="T4" fmla="*/ 25 w 26"/>
                        <a:gd name="T5" fmla="*/ 0 h 5"/>
                        <a:gd name="T6" fmla="*/ 26 w 26"/>
                        <a:gd name="T7" fmla="*/ 0 h 5"/>
                        <a:gd name="T8" fmla="*/ 1 w 26"/>
                        <a:gd name="T9" fmla="*/ 0 h 5"/>
                        <a:gd name="T10" fmla="*/ 0 60000 65536"/>
                        <a:gd name="T11" fmla="*/ 0 60000 65536"/>
                        <a:gd name="T12" fmla="*/ 0 60000 65536"/>
                        <a:gd name="T13" fmla="*/ 0 60000 65536"/>
                        <a:gd name="T14" fmla="*/ 0 60000 65536"/>
                        <a:gd name="T15" fmla="*/ 0 w 26"/>
                        <a:gd name="T16" fmla="*/ 0 h 5"/>
                        <a:gd name="T17" fmla="*/ 26 w 26"/>
                        <a:gd name="T18" fmla="*/ 5 h 5"/>
                      </a:gdLst>
                      <a:ahLst/>
                      <a:cxnLst>
                        <a:cxn ang="T10">
                          <a:pos x="T0" y="T1"/>
                        </a:cxn>
                        <a:cxn ang="T11">
                          <a:pos x="T2" y="T3"/>
                        </a:cxn>
                        <a:cxn ang="T12">
                          <a:pos x="T4" y="T5"/>
                        </a:cxn>
                        <a:cxn ang="T13">
                          <a:pos x="T6" y="T7"/>
                        </a:cxn>
                        <a:cxn ang="T14">
                          <a:pos x="T8" y="T9"/>
                        </a:cxn>
                      </a:cxnLst>
                      <a:rect l="T15" t="T16" r="T17" b="T18"/>
                      <a:pathLst>
                        <a:path w="26" h="5">
                          <a:moveTo>
                            <a:pt x="1" y="5"/>
                          </a:moveTo>
                          <a:lnTo>
                            <a:pt x="0" y="0"/>
                          </a:lnTo>
                          <a:lnTo>
                            <a:pt x="25" y="0"/>
                          </a:lnTo>
                          <a:lnTo>
                            <a:pt x="26" y="3"/>
                          </a:lnTo>
                          <a:lnTo>
                            <a:pt x="1" y="5"/>
                          </a:lnTo>
                          <a:close/>
                        </a:path>
                      </a:pathLst>
                    </a:custGeom>
                    <a:solidFill>
                      <a:srgbClr val="606060"/>
                    </a:solidFill>
                    <a:ln w="9525">
                      <a:noFill/>
                      <a:round/>
                      <a:headEnd/>
                      <a:tailEnd/>
                    </a:ln>
                  </p:spPr>
                  <p:txBody>
                    <a:bodyPr/>
                    <a:lstStyle/>
                    <a:p>
                      <a:pPr eaLnBrk="1" hangingPunct="1"/>
                      <a:endParaRPr lang="en-US"/>
                    </a:p>
                  </p:txBody>
                </p:sp>
                <p:sp>
                  <p:nvSpPr>
                    <p:cNvPr id="1821" name="Freeform 31"/>
                    <p:cNvSpPr>
                      <a:spLocks/>
                    </p:cNvSpPr>
                    <p:nvPr/>
                  </p:nvSpPr>
                  <p:spPr bwMode="auto">
                    <a:xfrm>
                      <a:off x="4594" y="3001"/>
                      <a:ext cx="57" cy="64"/>
                    </a:xfrm>
                    <a:custGeom>
                      <a:avLst/>
                      <a:gdLst>
                        <a:gd name="T0" fmla="*/ 56 w 57"/>
                        <a:gd name="T1" fmla="*/ 15 h 128"/>
                        <a:gd name="T2" fmla="*/ 0 w 57"/>
                        <a:gd name="T3" fmla="*/ 0 h 128"/>
                        <a:gd name="T4" fmla="*/ 57 w 57"/>
                        <a:gd name="T5" fmla="*/ 16 h 128"/>
                        <a:gd name="T6" fmla="*/ 56 w 57"/>
                        <a:gd name="T7" fmla="*/ 15 h 128"/>
                        <a:gd name="T8" fmla="*/ 0 60000 65536"/>
                        <a:gd name="T9" fmla="*/ 0 60000 65536"/>
                        <a:gd name="T10" fmla="*/ 0 60000 65536"/>
                        <a:gd name="T11" fmla="*/ 0 60000 65536"/>
                        <a:gd name="T12" fmla="*/ 0 w 57"/>
                        <a:gd name="T13" fmla="*/ 0 h 128"/>
                        <a:gd name="T14" fmla="*/ 57 w 57"/>
                        <a:gd name="T15" fmla="*/ 128 h 128"/>
                      </a:gdLst>
                      <a:ahLst/>
                      <a:cxnLst>
                        <a:cxn ang="T8">
                          <a:pos x="T0" y="T1"/>
                        </a:cxn>
                        <a:cxn ang="T9">
                          <a:pos x="T2" y="T3"/>
                        </a:cxn>
                        <a:cxn ang="T10">
                          <a:pos x="T4" y="T5"/>
                        </a:cxn>
                        <a:cxn ang="T11">
                          <a:pos x="T6" y="T7"/>
                        </a:cxn>
                      </a:cxnLst>
                      <a:rect l="T12" t="T13" r="T14" b="T15"/>
                      <a:pathLst>
                        <a:path w="57" h="128">
                          <a:moveTo>
                            <a:pt x="56" y="123"/>
                          </a:moveTo>
                          <a:lnTo>
                            <a:pt x="0" y="0"/>
                          </a:lnTo>
                          <a:lnTo>
                            <a:pt x="57" y="128"/>
                          </a:lnTo>
                          <a:lnTo>
                            <a:pt x="56" y="123"/>
                          </a:lnTo>
                          <a:close/>
                        </a:path>
                      </a:pathLst>
                    </a:custGeom>
                    <a:solidFill>
                      <a:srgbClr val="606060"/>
                    </a:solidFill>
                    <a:ln w="9525">
                      <a:noFill/>
                      <a:round/>
                      <a:headEnd/>
                      <a:tailEnd/>
                    </a:ln>
                  </p:spPr>
                  <p:txBody>
                    <a:bodyPr/>
                    <a:lstStyle/>
                    <a:p>
                      <a:pPr eaLnBrk="1" hangingPunct="1"/>
                      <a:endParaRPr lang="en-US"/>
                    </a:p>
                  </p:txBody>
                </p:sp>
              </p:grpSp>
              <p:grpSp>
                <p:nvGrpSpPr>
                  <p:cNvPr id="19" name="Group 32"/>
                  <p:cNvGrpSpPr>
                    <a:grpSpLocks/>
                  </p:cNvGrpSpPr>
                  <p:nvPr/>
                </p:nvGrpSpPr>
                <p:grpSpPr bwMode="auto">
                  <a:xfrm>
                    <a:off x="4549" y="3003"/>
                    <a:ext cx="103" cy="61"/>
                    <a:chOff x="4549" y="3003"/>
                    <a:chExt cx="103" cy="61"/>
                  </a:xfrm>
                </p:grpSpPr>
                <p:grpSp>
                  <p:nvGrpSpPr>
                    <p:cNvPr id="20" name="Group 33"/>
                    <p:cNvGrpSpPr>
                      <a:grpSpLocks/>
                    </p:cNvGrpSpPr>
                    <p:nvPr/>
                  </p:nvGrpSpPr>
                  <p:grpSpPr bwMode="auto">
                    <a:xfrm>
                      <a:off x="4556" y="3004"/>
                      <a:ext cx="11" cy="6"/>
                      <a:chOff x="4556" y="3004"/>
                      <a:chExt cx="11" cy="6"/>
                    </a:xfrm>
                  </p:grpSpPr>
                  <p:sp>
                    <p:nvSpPr>
                      <p:cNvPr id="1813" name="Freeform 34"/>
                      <p:cNvSpPr>
                        <a:spLocks/>
                      </p:cNvSpPr>
                      <p:nvPr/>
                    </p:nvSpPr>
                    <p:spPr bwMode="auto">
                      <a:xfrm>
                        <a:off x="4556" y="3004"/>
                        <a:ext cx="4" cy="6"/>
                      </a:xfrm>
                      <a:custGeom>
                        <a:avLst/>
                        <a:gdLst>
                          <a:gd name="T0" fmla="*/ 2 w 4"/>
                          <a:gd name="T1" fmla="*/ 2 h 11"/>
                          <a:gd name="T2" fmla="*/ 0 w 4"/>
                          <a:gd name="T3" fmla="*/ 1 h 11"/>
                          <a:gd name="T4" fmla="*/ 1 w 4"/>
                          <a:gd name="T5" fmla="*/ 0 h 11"/>
                          <a:gd name="T6" fmla="*/ 4 w 4"/>
                          <a:gd name="T7" fmla="*/ 1 h 11"/>
                          <a:gd name="T8" fmla="*/ 2 w 4"/>
                          <a:gd name="T9" fmla="*/ 2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606060"/>
                      </a:solidFill>
                      <a:ln w="9525">
                        <a:noFill/>
                        <a:round/>
                        <a:headEnd/>
                        <a:tailEnd/>
                      </a:ln>
                    </p:spPr>
                    <p:txBody>
                      <a:bodyPr/>
                      <a:lstStyle/>
                      <a:p>
                        <a:pPr eaLnBrk="1" hangingPunct="1"/>
                        <a:endParaRPr lang="en-US"/>
                      </a:p>
                    </p:txBody>
                  </p:sp>
                  <p:sp>
                    <p:nvSpPr>
                      <p:cNvPr id="1814" name="Freeform 35"/>
                      <p:cNvSpPr>
                        <a:spLocks/>
                      </p:cNvSpPr>
                      <p:nvPr/>
                    </p:nvSpPr>
                    <p:spPr bwMode="auto">
                      <a:xfrm>
                        <a:off x="4557" y="3004"/>
                        <a:ext cx="8" cy="3"/>
                      </a:xfrm>
                      <a:custGeom>
                        <a:avLst/>
                        <a:gdLst>
                          <a:gd name="T0" fmla="*/ 0 w 8"/>
                          <a:gd name="T1" fmla="*/ 0 h 5"/>
                          <a:gd name="T2" fmla="*/ 6 w 8"/>
                          <a:gd name="T3" fmla="*/ 0 h 5"/>
                          <a:gd name="T4" fmla="*/ 6 w 8"/>
                          <a:gd name="T5" fmla="*/ 1 h 5"/>
                          <a:gd name="T6" fmla="*/ 7 w 8"/>
                          <a:gd name="T7" fmla="*/ 1 h 5"/>
                          <a:gd name="T8" fmla="*/ 8 w 8"/>
                          <a:gd name="T9" fmla="*/ 1 h 5"/>
                          <a:gd name="T10" fmla="*/ 3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7" y="2"/>
                            </a:lnTo>
                            <a:lnTo>
                              <a:pt x="8" y="5"/>
                            </a:lnTo>
                            <a:lnTo>
                              <a:pt x="3" y="5"/>
                            </a:lnTo>
                            <a:lnTo>
                              <a:pt x="1" y="4"/>
                            </a:lnTo>
                            <a:lnTo>
                              <a:pt x="0" y="2"/>
                            </a:lnTo>
                            <a:lnTo>
                              <a:pt x="0" y="0"/>
                            </a:lnTo>
                            <a:close/>
                          </a:path>
                        </a:pathLst>
                      </a:custGeom>
                      <a:solidFill>
                        <a:srgbClr val="808080"/>
                      </a:solidFill>
                      <a:ln w="9525">
                        <a:noFill/>
                        <a:round/>
                        <a:headEnd/>
                        <a:tailEnd/>
                      </a:ln>
                    </p:spPr>
                    <p:txBody>
                      <a:bodyPr/>
                      <a:lstStyle/>
                      <a:p>
                        <a:pPr eaLnBrk="1" hangingPunct="1"/>
                        <a:endParaRPr lang="en-US"/>
                      </a:p>
                    </p:txBody>
                  </p:sp>
                  <p:sp>
                    <p:nvSpPr>
                      <p:cNvPr id="1815" name="Freeform 36"/>
                      <p:cNvSpPr>
                        <a:spLocks/>
                      </p:cNvSpPr>
                      <p:nvPr/>
                    </p:nvSpPr>
                    <p:spPr bwMode="auto">
                      <a:xfrm>
                        <a:off x="4558" y="3007"/>
                        <a:ext cx="9" cy="3"/>
                      </a:xfrm>
                      <a:custGeom>
                        <a:avLst/>
                        <a:gdLst>
                          <a:gd name="T0" fmla="*/ 0 w 9"/>
                          <a:gd name="T1" fmla="*/ 1 h 6"/>
                          <a:gd name="T2" fmla="*/ 0 w 9"/>
                          <a:gd name="T3" fmla="*/ 1 h 6"/>
                          <a:gd name="T4" fmla="*/ 0 w 9"/>
                          <a:gd name="T5" fmla="*/ 1 h 6"/>
                          <a:gd name="T6" fmla="*/ 2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2"/>
                            </a:lnTo>
                            <a:lnTo>
                              <a:pt x="2" y="0"/>
                            </a:lnTo>
                            <a:lnTo>
                              <a:pt x="7" y="0"/>
                            </a:lnTo>
                            <a:lnTo>
                              <a:pt x="9" y="6"/>
                            </a:lnTo>
                            <a:lnTo>
                              <a:pt x="0" y="6"/>
                            </a:lnTo>
                            <a:close/>
                          </a:path>
                        </a:pathLst>
                      </a:custGeom>
                      <a:solidFill>
                        <a:srgbClr val="404040"/>
                      </a:solidFill>
                      <a:ln w="9525">
                        <a:noFill/>
                        <a:round/>
                        <a:headEnd/>
                        <a:tailEnd/>
                      </a:ln>
                    </p:spPr>
                    <p:txBody>
                      <a:bodyPr/>
                      <a:lstStyle/>
                      <a:p>
                        <a:pPr eaLnBrk="1" hangingPunct="1"/>
                        <a:endParaRPr lang="en-US"/>
                      </a:p>
                    </p:txBody>
                  </p:sp>
                </p:grpSp>
                <p:grpSp>
                  <p:nvGrpSpPr>
                    <p:cNvPr id="21" name="Group 37"/>
                    <p:cNvGrpSpPr>
                      <a:grpSpLocks/>
                    </p:cNvGrpSpPr>
                    <p:nvPr/>
                  </p:nvGrpSpPr>
                  <p:grpSpPr bwMode="auto">
                    <a:xfrm>
                      <a:off x="4560" y="3007"/>
                      <a:ext cx="9" cy="6"/>
                      <a:chOff x="4560" y="3007"/>
                      <a:chExt cx="9" cy="6"/>
                    </a:xfrm>
                  </p:grpSpPr>
                  <p:sp>
                    <p:nvSpPr>
                      <p:cNvPr id="1810" name="Freeform 38"/>
                      <p:cNvSpPr>
                        <a:spLocks/>
                      </p:cNvSpPr>
                      <p:nvPr/>
                    </p:nvSpPr>
                    <p:spPr bwMode="auto">
                      <a:xfrm>
                        <a:off x="4560" y="3007"/>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1811" name="Freeform 39"/>
                      <p:cNvSpPr>
                        <a:spLocks/>
                      </p:cNvSpPr>
                      <p:nvPr/>
                    </p:nvSpPr>
                    <p:spPr bwMode="auto">
                      <a:xfrm>
                        <a:off x="4561" y="3007"/>
                        <a:ext cx="7" cy="3"/>
                      </a:xfrm>
                      <a:custGeom>
                        <a:avLst/>
                        <a:gdLst>
                          <a:gd name="T0" fmla="*/ 0 w 7"/>
                          <a:gd name="T1" fmla="*/ 0 h 4"/>
                          <a:gd name="T2" fmla="*/ 4 w 7"/>
                          <a:gd name="T3" fmla="*/ 0 h 4"/>
                          <a:gd name="T4" fmla="*/ 4 w 7"/>
                          <a:gd name="T5" fmla="*/ 0 h 4"/>
                          <a:gd name="T6" fmla="*/ 5 w 7"/>
                          <a:gd name="T7" fmla="*/ 1 h 4"/>
                          <a:gd name="T8" fmla="*/ 7 w 7"/>
                          <a:gd name="T9" fmla="*/ 2 h 4"/>
                          <a:gd name="T10" fmla="*/ 1 w 7"/>
                          <a:gd name="T11" fmla="*/ 2 h 4"/>
                          <a:gd name="T12" fmla="*/ 0 w 7"/>
                          <a:gd name="T13" fmla="*/ 2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1"/>
                            </a:lnTo>
                            <a:lnTo>
                              <a:pt x="7" y="4"/>
                            </a:lnTo>
                            <a:lnTo>
                              <a:pt x="1" y="4"/>
                            </a:lnTo>
                            <a:lnTo>
                              <a:pt x="0"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812" name="Freeform 40"/>
                      <p:cNvSpPr>
                        <a:spLocks/>
                      </p:cNvSpPr>
                      <p:nvPr/>
                    </p:nvSpPr>
                    <p:spPr bwMode="auto">
                      <a:xfrm>
                        <a:off x="4561" y="3010"/>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3"/>
                            </a:lnTo>
                            <a:lnTo>
                              <a:pt x="1"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sp>
                  <p:nvSpPr>
                    <p:cNvPr id="1404" name="Freeform 41"/>
                    <p:cNvSpPr>
                      <a:spLocks/>
                    </p:cNvSpPr>
                    <p:nvPr/>
                  </p:nvSpPr>
                  <p:spPr bwMode="auto">
                    <a:xfrm>
                      <a:off x="4599" y="3005"/>
                      <a:ext cx="9" cy="3"/>
                    </a:xfrm>
                    <a:custGeom>
                      <a:avLst/>
                      <a:gdLst>
                        <a:gd name="T0" fmla="*/ 0 w 9"/>
                        <a:gd name="T1" fmla="*/ 0 h 6"/>
                        <a:gd name="T2" fmla="*/ 4 w 9"/>
                        <a:gd name="T3" fmla="*/ 1 h 6"/>
                        <a:gd name="T4" fmla="*/ 9 w 9"/>
                        <a:gd name="T5" fmla="*/ 1 h 6"/>
                        <a:gd name="T6" fmla="*/ 6 w 9"/>
                        <a:gd name="T7" fmla="*/ 0 h 6"/>
                        <a:gd name="T8" fmla="*/ 0 w 9"/>
                        <a:gd name="T9" fmla="*/ 0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0" y="0"/>
                          </a:moveTo>
                          <a:lnTo>
                            <a:pt x="4" y="6"/>
                          </a:lnTo>
                          <a:lnTo>
                            <a:pt x="9" y="6"/>
                          </a:lnTo>
                          <a:lnTo>
                            <a:pt x="6" y="0"/>
                          </a:lnTo>
                          <a:lnTo>
                            <a:pt x="0" y="0"/>
                          </a:lnTo>
                          <a:close/>
                        </a:path>
                      </a:pathLst>
                    </a:custGeom>
                    <a:solidFill>
                      <a:srgbClr val="FFFFFF"/>
                    </a:solidFill>
                    <a:ln w="9525">
                      <a:noFill/>
                      <a:round/>
                      <a:headEnd/>
                      <a:tailEnd/>
                    </a:ln>
                  </p:spPr>
                  <p:txBody>
                    <a:bodyPr/>
                    <a:lstStyle/>
                    <a:p>
                      <a:pPr eaLnBrk="1" hangingPunct="1"/>
                      <a:endParaRPr lang="en-US"/>
                    </a:p>
                  </p:txBody>
                </p:sp>
                <p:sp>
                  <p:nvSpPr>
                    <p:cNvPr id="1405" name="Freeform 42"/>
                    <p:cNvSpPr>
                      <a:spLocks/>
                    </p:cNvSpPr>
                    <p:nvPr/>
                  </p:nvSpPr>
                  <p:spPr bwMode="auto">
                    <a:xfrm>
                      <a:off x="4582" y="3004"/>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1406" name="Freeform 43"/>
                    <p:cNvSpPr>
                      <a:spLocks/>
                    </p:cNvSpPr>
                    <p:nvPr/>
                  </p:nvSpPr>
                  <p:spPr bwMode="auto">
                    <a:xfrm>
                      <a:off x="4583" y="3004"/>
                      <a:ext cx="7" cy="3"/>
                    </a:xfrm>
                    <a:custGeom>
                      <a:avLst/>
                      <a:gdLst>
                        <a:gd name="T0" fmla="*/ 0 w 7"/>
                        <a:gd name="T1" fmla="*/ 0 h 5"/>
                        <a:gd name="T2" fmla="*/ 5 w 7"/>
                        <a:gd name="T3" fmla="*/ 0 h 5"/>
                        <a:gd name="T4" fmla="*/ 5 w 7"/>
                        <a:gd name="T5" fmla="*/ 1 h 5"/>
                        <a:gd name="T6" fmla="*/ 5 w 7"/>
                        <a:gd name="T7" fmla="*/ 1 h 5"/>
                        <a:gd name="T8" fmla="*/ 7 w 7"/>
                        <a:gd name="T9" fmla="*/ 1 h 5"/>
                        <a:gd name="T10" fmla="*/ 1 w 7"/>
                        <a:gd name="T11" fmla="*/ 1 h 5"/>
                        <a:gd name="T12" fmla="*/ 1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2"/>
                          </a:lnTo>
                          <a:lnTo>
                            <a:pt x="5" y="4"/>
                          </a:lnTo>
                          <a:lnTo>
                            <a:pt x="7" y="5"/>
                          </a:lnTo>
                          <a:lnTo>
                            <a:pt x="1" y="5"/>
                          </a:lnTo>
                          <a:lnTo>
                            <a:pt x="1" y="4"/>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1407" name="Freeform 44"/>
                    <p:cNvSpPr>
                      <a:spLocks/>
                    </p:cNvSpPr>
                    <p:nvPr/>
                  </p:nvSpPr>
                  <p:spPr bwMode="auto">
                    <a:xfrm>
                      <a:off x="4583" y="3007"/>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nvGrpSpPr>
                    <p:cNvPr id="22" name="Group 45"/>
                    <p:cNvGrpSpPr>
                      <a:grpSpLocks/>
                    </p:cNvGrpSpPr>
                    <p:nvPr/>
                  </p:nvGrpSpPr>
                  <p:grpSpPr bwMode="auto">
                    <a:xfrm>
                      <a:off x="4584" y="3007"/>
                      <a:ext cx="9" cy="6"/>
                      <a:chOff x="4584" y="3007"/>
                      <a:chExt cx="9" cy="6"/>
                    </a:xfrm>
                  </p:grpSpPr>
                  <p:sp>
                    <p:nvSpPr>
                      <p:cNvPr id="1807" name="Freeform 46"/>
                      <p:cNvSpPr>
                        <a:spLocks/>
                      </p:cNvSpPr>
                      <p:nvPr/>
                    </p:nvSpPr>
                    <p:spPr bwMode="auto">
                      <a:xfrm>
                        <a:off x="4584" y="3007"/>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1808" name="Freeform 47"/>
                      <p:cNvSpPr>
                        <a:spLocks/>
                      </p:cNvSpPr>
                      <p:nvPr/>
                    </p:nvSpPr>
                    <p:spPr bwMode="auto">
                      <a:xfrm>
                        <a:off x="4585" y="3007"/>
                        <a:ext cx="7" cy="3"/>
                      </a:xfrm>
                      <a:custGeom>
                        <a:avLst/>
                        <a:gdLst>
                          <a:gd name="T0" fmla="*/ 0 w 7"/>
                          <a:gd name="T1" fmla="*/ 0 h 4"/>
                          <a:gd name="T2" fmla="*/ 5 w 7"/>
                          <a:gd name="T3" fmla="*/ 0 h 4"/>
                          <a:gd name="T4" fmla="*/ 5 w 7"/>
                          <a:gd name="T5" fmla="*/ 0 h 4"/>
                          <a:gd name="T6" fmla="*/ 5 w 7"/>
                          <a:gd name="T7" fmla="*/ 1 h 4"/>
                          <a:gd name="T8" fmla="*/ 7 w 7"/>
                          <a:gd name="T9" fmla="*/ 2 h 4"/>
                          <a:gd name="T10" fmla="*/ 2 w 7"/>
                          <a:gd name="T11" fmla="*/ 2 h 4"/>
                          <a:gd name="T12" fmla="*/ 1 w 7"/>
                          <a:gd name="T13" fmla="*/ 2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809" name="Freeform 48"/>
                      <p:cNvSpPr>
                        <a:spLocks/>
                      </p:cNvSpPr>
                      <p:nvPr/>
                    </p:nvSpPr>
                    <p:spPr bwMode="auto">
                      <a:xfrm>
                        <a:off x="4586" y="3010"/>
                        <a:ext cx="7" cy="3"/>
                      </a:xfrm>
                      <a:custGeom>
                        <a:avLst/>
                        <a:gdLst>
                          <a:gd name="T0" fmla="*/ 0 w 7"/>
                          <a:gd name="T1" fmla="*/ 0 h 7"/>
                          <a:gd name="T2" fmla="*/ 0 w 7"/>
                          <a:gd name="T3" fmla="*/ 0 h 7"/>
                          <a:gd name="T4" fmla="*/ 0 w 7"/>
                          <a:gd name="T5" fmla="*/ 0 h 7"/>
                          <a:gd name="T6" fmla="*/ 1 w 7"/>
                          <a:gd name="T7" fmla="*/ 0 h 7"/>
                          <a:gd name="T8" fmla="*/ 6 w 7"/>
                          <a:gd name="T9" fmla="*/ 0 h 7"/>
                          <a:gd name="T10" fmla="*/ 7 w 7"/>
                          <a:gd name="T11" fmla="*/ 0 h 7"/>
                          <a:gd name="T12" fmla="*/ 0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7"/>
                            </a:moveTo>
                            <a:lnTo>
                              <a:pt x="0" y="3"/>
                            </a:lnTo>
                            <a:lnTo>
                              <a:pt x="0" y="2"/>
                            </a:lnTo>
                            <a:lnTo>
                              <a:pt x="1" y="0"/>
                            </a:lnTo>
                            <a:lnTo>
                              <a:pt x="6" y="0"/>
                            </a:lnTo>
                            <a:lnTo>
                              <a:pt x="7"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23" name="Group 49"/>
                    <p:cNvGrpSpPr>
                      <a:grpSpLocks/>
                    </p:cNvGrpSpPr>
                    <p:nvPr/>
                  </p:nvGrpSpPr>
                  <p:grpSpPr bwMode="auto">
                    <a:xfrm>
                      <a:off x="4586" y="3010"/>
                      <a:ext cx="10" cy="5"/>
                      <a:chOff x="4586" y="3010"/>
                      <a:chExt cx="10" cy="5"/>
                    </a:xfrm>
                  </p:grpSpPr>
                  <p:sp>
                    <p:nvSpPr>
                      <p:cNvPr id="1804" name="Freeform 50"/>
                      <p:cNvSpPr>
                        <a:spLocks/>
                      </p:cNvSpPr>
                      <p:nvPr/>
                    </p:nvSpPr>
                    <p:spPr bwMode="auto">
                      <a:xfrm>
                        <a:off x="4586" y="3010"/>
                        <a:ext cx="3" cy="5"/>
                      </a:xfrm>
                      <a:custGeom>
                        <a:avLst/>
                        <a:gdLst>
                          <a:gd name="T0" fmla="*/ 2 w 3"/>
                          <a:gd name="T1" fmla="*/ 2 h 9"/>
                          <a:gd name="T2" fmla="*/ 0 w 3"/>
                          <a:gd name="T3" fmla="*/ 1 h 9"/>
                          <a:gd name="T4" fmla="*/ 2 w 3"/>
                          <a:gd name="T5" fmla="*/ 0 h 9"/>
                          <a:gd name="T6" fmla="*/ 3 w 3"/>
                          <a:gd name="T7" fmla="*/ 1 h 9"/>
                          <a:gd name="T8" fmla="*/ 2 w 3"/>
                          <a:gd name="T9" fmla="*/ 2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2"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1805" name="Freeform 51"/>
                      <p:cNvSpPr>
                        <a:spLocks/>
                      </p:cNvSpPr>
                      <p:nvPr/>
                    </p:nvSpPr>
                    <p:spPr bwMode="auto">
                      <a:xfrm>
                        <a:off x="4587" y="3010"/>
                        <a:ext cx="7" cy="3"/>
                      </a:xfrm>
                      <a:custGeom>
                        <a:avLst/>
                        <a:gdLst>
                          <a:gd name="T0" fmla="*/ 1 w 7"/>
                          <a:gd name="T1" fmla="*/ 0 h 5"/>
                          <a:gd name="T2" fmla="*/ 5 w 7"/>
                          <a:gd name="T3" fmla="*/ 0 h 5"/>
                          <a:gd name="T4" fmla="*/ 5 w 7"/>
                          <a:gd name="T5" fmla="*/ 0 h 5"/>
                          <a:gd name="T6" fmla="*/ 6 w 7"/>
                          <a:gd name="T7" fmla="*/ 1 h 5"/>
                          <a:gd name="T8" fmla="*/ 7 w 7"/>
                          <a:gd name="T9" fmla="*/ 1 h 5"/>
                          <a:gd name="T10" fmla="*/ 2 w 7"/>
                          <a:gd name="T11" fmla="*/ 1 h 5"/>
                          <a:gd name="T12" fmla="*/ 1 w 7"/>
                          <a:gd name="T13" fmla="*/ 1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6" y="1"/>
                            </a:lnTo>
                            <a:lnTo>
                              <a:pt x="7" y="5"/>
                            </a:lnTo>
                            <a:lnTo>
                              <a:pt x="2" y="5"/>
                            </a:lnTo>
                            <a:lnTo>
                              <a:pt x="1" y="3"/>
                            </a:lnTo>
                            <a:lnTo>
                              <a:pt x="0" y="0"/>
                            </a:lnTo>
                            <a:lnTo>
                              <a:pt x="1" y="0"/>
                            </a:lnTo>
                            <a:close/>
                          </a:path>
                        </a:pathLst>
                      </a:custGeom>
                      <a:solidFill>
                        <a:srgbClr val="E0E0E0"/>
                      </a:solidFill>
                      <a:ln w="9525">
                        <a:noFill/>
                        <a:round/>
                        <a:headEnd/>
                        <a:tailEnd/>
                      </a:ln>
                    </p:spPr>
                    <p:txBody>
                      <a:bodyPr/>
                      <a:lstStyle/>
                      <a:p>
                        <a:pPr eaLnBrk="1" hangingPunct="1"/>
                        <a:endParaRPr lang="en-US"/>
                      </a:p>
                    </p:txBody>
                  </p:sp>
                  <p:sp>
                    <p:nvSpPr>
                      <p:cNvPr id="1806" name="Freeform 52"/>
                      <p:cNvSpPr>
                        <a:spLocks/>
                      </p:cNvSpPr>
                      <p:nvPr/>
                    </p:nvSpPr>
                    <p:spPr bwMode="auto">
                      <a:xfrm>
                        <a:off x="4588" y="3013"/>
                        <a:ext cx="8" cy="2"/>
                      </a:xfrm>
                      <a:custGeom>
                        <a:avLst/>
                        <a:gdLst>
                          <a:gd name="T0" fmla="*/ 0 w 8"/>
                          <a:gd name="T1" fmla="*/ 1 h 4"/>
                          <a:gd name="T2" fmla="*/ 0 w 8"/>
                          <a:gd name="T3" fmla="*/ 1 h 4"/>
                          <a:gd name="T4" fmla="*/ 1 w 8"/>
                          <a:gd name="T5" fmla="*/ 0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0"/>
                            </a:lnTo>
                            <a:lnTo>
                              <a:pt x="6"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24" name="Group 53"/>
                    <p:cNvGrpSpPr>
                      <a:grpSpLocks/>
                    </p:cNvGrpSpPr>
                    <p:nvPr/>
                  </p:nvGrpSpPr>
                  <p:grpSpPr bwMode="auto">
                    <a:xfrm>
                      <a:off x="4589" y="3013"/>
                      <a:ext cx="9" cy="5"/>
                      <a:chOff x="4589" y="3013"/>
                      <a:chExt cx="9" cy="5"/>
                    </a:xfrm>
                  </p:grpSpPr>
                  <p:sp>
                    <p:nvSpPr>
                      <p:cNvPr id="1801" name="Freeform 54"/>
                      <p:cNvSpPr>
                        <a:spLocks/>
                      </p:cNvSpPr>
                      <p:nvPr/>
                    </p:nvSpPr>
                    <p:spPr bwMode="auto">
                      <a:xfrm>
                        <a:off x="4589" y="301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4"/>
                            </a:lnTo>
                            <a:lnTo>
                              <a:pt x="1" y="10"/>
                            </a:lnTo>
                            <a:close/>
                          </a:path>
                        </a:pathLst>
                      </a:custGeom>
                      <a:solidFill>
                        <a:srgbClr val="A0A0A0"/>
                      </a:solidFill>
                      <a:ln w="9525">
                        <a:noFill/>
                        <a:round/>
                        <a:headEnd/>
                        <a:tailEnd/>
                      </a:ln>
                    </p:spPr>
                    <p:txBody>
                      <a:bodyPr/>
                      <a:lstStyle/>
                      <a:p>
                        <a:pPr eaLnBrk="1" hangingPunct="1"/>
                        <a:endParaRPr lang="en-US"/>
                      </a:p>
                    </p:txBody>
                  </p:sp>
                  <p:sp>
                    <p:nvSpPr>
                      <p:cNvPr id="1802" name="Freeform 55"/>
                      <p:cNvSpPr>
                        <a:spLocks/>
                      </p:cNvSpPr>
                      <p:nvPr/>
                    </p:nvSpPr>
                    <p:spPr bwMode="auto">
                      <a:xfrm>
                        <a:off x="4590" y="3013"/>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803" name="Freeform 56"/>
                      <p:cNvSpPr>
                        <a:spLocks/>
                      </p:cNvSpPr>
                      <p:nvPr/>
                    </p:nvSpPr>
                    <p:spPr bwMode="auto">
                      <a:xfrm>
                        <a:off x="4591" y="3015"/>
                        <a:ext cx="7" cy="3"/>
                      </a:xfrm>
                      <a:custGeom>
                        <a:avLst/>
                        <a:gdLst>
                          <a:gd name="T0" fmla="*/ 0 w 7"/>
                          <a:gd name="T1" fmla="*/ 1 h 6"/>
                          <a:gd name="T2" fmla="*/ 0 w 7"/>
                          <a:gd name="T3" fmla="*/ 1 h 6"/>
                          <a:gd name="T4" fmla="*/ 0 w 7"/>
                          <a:gd name="T5" fmla="*/ 1 h 6"/>
                          <a:gd name="T6" fmla="*/ 1 w 7"/>
                          <a:gd name="T7" fmla="*/ 0 h 6"/>
                          <a:gd name="T8" fmla="*/ 6 w 7"/>
                          <a:gd name="T9" fmla="*/ 0 h 6"/>
                          <a:gd name="T10" fmla="*/ 7 w 7"/>
                          <a:gd name="T11" fmla="*/ 1 h 6"/>
                          <a:gd name="T12" fmla="*/ 0 w 7"/>
                          <a:gd name="T13" fmla="*/ 1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6"/>
                            </a:moveTo>
                            <a:lnTo>
                              <a:pt x="0" y="3"/>
                            </a:lnTo>
                            <a:lnTo>
                              <a:pt x="0" y="2"/>
                            </a:lnTo>
                            <a:lnTo>
                              <a:pt x="1" y="0"/>
                            </a:lnTo>
                            <a:lnTo>
                              <a:pt x="6" y="0"/>
                            </a:lnTo>
                            <a:lnTo>
                              <a:pt x="7"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25" name="Group 57"/>
                    <p:cNvGrpSpPr>
                      <a:grpSpLocks/>
                    </p:cNvGrpSpPr>
                    <p:nvPr/>
                  </p:nvGrpSpPr>
                  <p:grpSpPr bwMode="auto">
                    <a:xfrm>
                      <a:off x="4591" y="3016"/>
                      <a:ext cx="11" cy="5"/>
                      <a:chOff x="4591" y="3016"/>
                      <a:chExt cx="11" cy="5"/>
                    </a:xfrm>
                  </p:grpSpPr>
                  <p:sp>
                    <p:nvSpPr>
                      <p:cNvPr id="1798" name="Freeform 58"/>
                      <p:cNvSpPr>
                        <a:spLocks/>
                      </p:cNvSpPr>
                      <p:nvPr/>
                    </p:nvSpPr>
                    <p:spPr bwMode="auto">
                      <a:xfrm>
                        <a:off x="4591" y="3016"/>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pPr eaLnBrk="1" hangingPunct="1"/>
                        <a:endParaRPr lang="en-US"/>
                      </a:p>
                    </p:txBody>
                  </p:sp>
                  <p:sp>
                    <p:nvSpPr>
                      <p:cNvPr id="1799" name="Freeform 59"/>
                      <p:cNvSpPr>
                        <a:spLocks/>
                      </p:cNvSpPr>
                      <p:nvPr/>
                    </p:nvSpPr>
                    <p:spPr bwMode="auto">
                      <a:xfrm>
                        <a:off x="4592" y="301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6" y="1"/>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800" name="Freeform 60"/>
                      <p:cNvSpPr>
                        <a:spLocks/>
                      </p:cNvSpPr>
                      <p:nvPr/>
                    </p:nvSpPr>
                    <p:spPr bwMode="auto">
                      <a:xfrm>
                        <a:off x="4593" y="3018"/>
                        <a:ext cx="9" cy="3"/>
                      </a:xfrm>
                      <a:custGeom>
                        <a:avLst/>
                        <a:gdLst>
                          <a:gd name="T0" fmla="*/ 0 w 9"/>
                          <a:gd name="T1" fmla="*/ 0 h 7"/>
                          <a:gd name="T2" fmla="*/ 0 w 9"/>
                          <a:gd name="T3" fmla="*/ 0 h 7"/>
                          <a:gd name="T4" fmla="*/ 1 w 9"/>
                          <a:gd name="T5" fmla="*/ 0 h 7"/>
                          <a:gd name="T6" fmla="*/ 1 w 9"/>
                          <a:gd name="T7" fmla="*/ 0 h 7"/>
                          <a:gd name="T8" fmla="*/ 6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6" y="0"/>
                            </a:lnTo>
                            <a:lnTo>
                              <a:pt x="9"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26" name="Group 61"/>
                    <p:cNvGrpSpPr>
                      <a:grpSpLocks/>
                    </p:cNvGrpSpPr>
                    <p:nvPr/>
                  </p:nvGrpSpPr>
                  <p:grpSpPr bwMode="auto">
                    <a:xfrm>
                      <a:off x="4594" y="3019"/>
                      <a:ext cx="20" cy="17"/>
                      <a:chOff x="4594" y="3019"/>
                      <a:chExt cx="20" cy="17"/>
                    </a:xfrm>
                  </p:grpSpPr>
                  <p:grpSp>
                    <p:nvGrpSpPr>
                      <p:cNvPr id="27" name="Group 62"/>
                      <p:cNvGrpSpPr>
                        <a:grpSpLocks/>
                      </p:cNvGrpSpPr>
                      <p:nvPr/>
                    </p:nvGrpSpPr>
                    <p:grpSpPr bwMode="auto">
                      <a:xfrm>
                        <a:off x="4594" y="3019"/>
                        <a:ext cx="10" cy="5"/>
                        <a:chOff x="4594" y="3019"/>
                        <a:chExt cx="10" cy="5"/>
                      </a:xfrm>
                    </p:grpSpPr>
                    <p:sp>
                      <p:nvSpPr>
                        <p:cNvPr id="1795" name="Freeform 63"/>
                        <p:cNvSpPr>
                          <a:spLocks/>
                        </p:cNvSpPr>
                        <p:nvPr/>
                      </p:nvSpPr>
                      <p:spPr bwMode="auto">
                        <a:xfrm>
                          <a:off x="4594" y="3019"/>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1796" name="Freeform 64"/>
                        <p:cNvSpPr>
                          <a:spLocks/>
                        </p:cNvSpPr>
                        <p:nvPr/>
                      </p:nvSpPr>
                      <p:spPr bwMode="auto">
                        <a:xfrm>
                          <a:off x="4595" y="3019"/>
                          <a:ext cx="8" cy="2"/>
                        </a:xfrm>
                        <a:custGeom>
                          <a:avLst/>
                          <a:gdLst>
                            <a:gd name="T0" fmla="*/ 0 w 8"/>
                            <a:gd name="T1" fmla="*/ 0 h 5"/>
                            <a:gd name="T2" fmla="*/ 4 w 8"/>
                            <a:gd name="T3" fmla="*/ 0 h 5"/>
                            <a:gd name="T4" fmla="*/ 4 w 8"/>
                            <a:gd name="T5" fmla="*/ 0 h 5"/>
                            <a:gd name="T6" fmla="*/ 6 w 8"/>
                            <a:gd name="T7" fmla="*/ 0 h 5"/>
                            <a:gd name="T8" fmla="*/ 8 w 8"/>
                            <a:gd name="T9" fmla="*/ 0 h 5"/>
                            <a:gd name="T10" fmla="*/ 1 w 8"/>
                            <a:gd name="T11" fmla="*/ 0 h 5"/>
                            <a:gd name="T12" fmla="*/ 0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4" y="0"/>
                              </a:lnTo>
                              <a:lnTo>
                                <a:pt x="4" y="2"/>
                              </a:lnTo>
                              <a:lnTo>
                                <a:pt x="6" y="3"/>
                              </a:lnTo>
                              <a:lnTo>
                                <a:pt x="8" y="5"/>
                              </a:lnTo>
                              <a:lnTo>
                                <a:pt x="1" y="5"/>
                              </a:lnTo>
                              <a:lnTo>
                                <a:pt x="0"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1797" name="Freeform 65"/>
                        <p:cNvSpPr>
                          <a:spLocks/>
                        </p:cNvSpPr>
                        <p:nvPr/>
                      </p:nvSpPr>
                      <p:spPr bwMode="auto">
                        <a:xfrm>
                          <a:off x="4595" y="3021"/>
                          <a:ext cx="9" cy="3"/>
                        </a:xfrm>
                        <a:custGeom>
                          <a:avLst/>
                          <a:gdLst>
                            <a:gd name="T0" fmla="*/ 0 w 9"/>
                            <a:gd name="T1" fmla="*/ 1 h 6"/>
                            <a:gd name="T2" fmla="*/ 0 w 9"/>
                            <a:gd name="T3" fmla="*/ 1 h 6"/>
                            <a:gd name="T4" fmla="*/ 1 w 9"/>
                            <a:gd name="T5" fmla="*/ 1 h 6"/>
                            <a:gd name="T6" fmla="*/ 1 w 9"/>
                            <a:gd name="T7" fmla="*/ 0 h 6"/>
                            <a:gd name="T8" fmla="*/ 8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4"/>
                              </a:lnTo>
                              <a:lnTo>
                                <a:pt x="1" y="1"/>
                              </a:lnTo>
                              <a:lnTo>
                                <a:pt x="1" y="0"/>
                              </a:lnTo>
                              <a:lnTo>
                                <a:pt x="8"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28" name="Group 66"/>
                      <p:cNvGrpSpPr>
                        <a:grpSpLocks/>
                      </p:cNvGrpSpPr>
                      <p:nvPr/>
                    </p:nvGrpSpPr>
                    <p:grpSpPr bwMode="auto">
                      <a:xfrm>
                        <a:off x="4596" y="3022"/>
                        <a:ext cx="10" cy="6"/>
                        <a:chOff x="4596" y="3022"/>
                        <a:chExt cx="10" cy="6"/>
                      </a:xfrm>
                    </p:grpSpPr>
                    <p:sp>
                      <p:nvSpPr>
                        <p:cNvPr id="1792" name="Freeform 67"/>
                        <p:cNvSpPr>
                          <a:spLocks/>
                        </p:cNvSpPr>
                        <p:nvPr/>
                      </p:nvSpPr>
                      <p:spPr bwMode="auto">
                        <a:xfrm>
                          <a:off x="4596" y="3022"/>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1793" name="Freeform 68"/>
                        <p:cNvSpPr>
                          <a:spLocks/>
                        </p:cNvSpPr>
                        <p:nvPr/>
                      </p:nvSpPr>
                      <p:spPr bwMode="auto">
                        <a:xfrm>
                          <a:off x="4597" y="3022"/>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8"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1794" name="Freeform 69"/>
                        <p:cNvSpPr>
                          <a:spLocks/>
                        </p:cNvSpPr>
                        <p:nvPr/>
                      </p:nvSpPr>
                      <p:spPr bwMode="auto">
                        <a:xfrm>
                          <a:off x="4597" y="3024"/>
                          <a:ext cx="9" cy="4"/>
                        </a:xfrm>
                        <a:custGeom>
                          <a:avLst/>
                          <a:gdLst>
                            <a:gd name="T0" fmla="*/ 0 w 9"/>
                            <a:gd name="T1" fmla="*/ 2 h 6"/>
                            <a:gd name="T2" fmla="*/ 1 w 9"/>
                            <a:gd name="T3" fmla="*/ 1 h 6"/>
                            <a:gd name="T4" fmla="*/ 1 w 9"/>
                            <a:gd name="T5" fmla="*/ 1 h 6"/>
                            <a:gd name="T6" fmla="*/ 2 w 9"/>
                            <a:gd name="T7" fmla="*/ 0 h 6"/>
                            <a:gd name="T8" fmla="*/ 8 w 9"/>
                            <a:gd name="T9" fmla="*/ 0 h 6"/>
                            <a:gd name="T10" fmla="*/ 9 w 9"/>
                            <a:gd name="T11" fmla="*/ 2 h 6"/>
                            <a:gd name="T12" fmla="*/ 0 w 9"/>
                            <a:gd name="T13" fmla="*/ 2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1" y="3"/>
                              </a:lnTo>
                              <a:lnTo>
                                <a:pt x="1" y="1"/>
                              </a:lnTo>
                              <a:lnTo>
                                <a:pt x="2" y="0"/>
                              </a:lnTo>
                              <a:lnTo>
                                <a:pt x="8"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29" name="Group 70"/>
                      <p:cNvGrpSpPr>
                        <a:grpSpLocks/>
                      </p:cNvGrpSpPr>
                      <p:nvPr/>
                    </p:nvGrpSpPr>
                    <p:grpSpPr bwMode="auto">
                      <a:xfrm>
                        <a:off x="4598" y="3025"/>
                        <a:ext cx="11" cy="5"/>
                        <a:chOff x="4598" y="3025"/>
                        <a:chExt cx="11" cy="5"/>
                      </a:xfrm>
                    </p:grpSpPr>
                    <p:sp>
                      <p:nvSpPr>
                        <p:cNvPr id="1789" name="Freeform 71"/>
                        <p:cNvSpPr>
                          <a:spLocks/>
                        </p:cNvSpPr>
                        <p:nvPr/>
                      </p:nvSpPr>
                      <p:spPr bwMode="auto">
                        <a:xfrm>
                          <a:off x="4598" y="3025"/>
                          <a:ext cx="4" cy="5"/>
                        </a:xfrm>
                        <a:custGeom>
                          <a:avLst/>
                          <a:gdLst>
                            <a:gd name="T0" fmla="*/ 3 w 4"/>
                            <a:gd name="T1" fmla="*/ 1 h 10"/>
                            <a:gd name="T2" fmla="*/ 0 w 4"/>
                            <a:gd name="T3" fmla="*/ 1 h 10"/>
                            <a:gd name="T4" fmla="*/ 1 w 4"/>
                            <a:gd name="T5" fmla="*/ 0 h 10"/>
                            <a:gd name="T6" fmla="*/ 4 w 4"/>
                            <a:gd name="T7" fmla="*/ 1 h 10"/>
                            <a:gd name="T8" fmla="*/ 3 w 4"/>
                            <a:gd name="T9" fmla="*/ 1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10"/>
                              </a:moveTo>
                              <a:lnTo>
                                <a:pt x="0" y="4"/>
                              </a:lnTo>
                              <a:lnTo>
                                <a:pt x="1" y="0"/>
                              </a:lnTo>
                              <a:lnTo>
                                <a:pt x="4" y="5"/>
                              </a:lnTo>
                              <a:lnTo>
                                <a:pt x="3" y="10"/>
                              </a:lnTo>
                              <a:close/>
                            </a:path>
                          </a:pathLst>
                        </a:custGeom>
                        <a:solidFill>
                          <a:srgbClr val="A0A0A0"/>
                        </a:solidFill>
                        <a:ln w="9525">
                          <a:noFill/>
                          <a:round/>
                          <a:headEnd/>
                          <a:tailEnd/>
                        </a:ln>
                      </p:spPr>
                      <p:txBody>
                        <a:bodyPr/>
                        <a:lstStyle/>
                        <a:p>
                          <a:pPr eaLnBrk="1" hangingPunct="1"/>
                          <a:endParaRPr lang="en-US"/>
                        </a:p>
                      </p:txBody>
                    </p:sp>
                    <p:sp>
                      <p:nvSpPr>
                        <p:cNvPr id="1790" name="Freeform 72"/>
                        <p:cNvSpPr>
                          <a:spLocks/>
                        </p:cNvSpPr>
                        <p:nvPr/>
                      </p:nvSpPr>
                      <p:spPr bwMode="auto">
                        <a:xfrm>
                          <a:off x="4599" y="3025"/>
                          <a:ext cx="8" cy="3"/>
                        </a:xfrm>
                        <a:custGeom>
                          <a:avLst/>
                          <a:gdLst>
                            <a:gd name="T0" fmla="*/ 0 w 8"/>
                            <a:gd name="T1" fmla="*/ 0 h 5"/>
                            <a:gd name="T2" fmla="*/ 6 w 8"/>
                            <a:gd name="T3" fmla="*/ 0 h 5"/>
                            <a:gd name="T4" fmla="*/ 6 w 8"/>
                            <a:gd name="T5" fmla="*/ 0 h 5"/>
                            <a:gd name="T6" fmla="*/ 7 w 8"/>
                            <a:gd name="T7" fmla="*/ 1 h 5"/>
                            <a:gd name="T8" fmla="*/ 8 w 8"/>
                            <a:gd name="T9" fmla="*/ 1 h 5"/>
                            <a:gd name="T10" fmla="*/ 3 w 8"/>
                            <a:gd name="T11" fmla="*/ 1 h 5"/>
                            <a:gd name="T12" fmla="*/ 2 w 8"/>
                            <a:gd name="T13" fmla="*/ 1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7" y="2"/>
                              </a:lnTo>
                              <a:lnTo>
                                <a:pt x="8" y="5"/>
                              </a:lnTo>
                              <a:lnTo>
                                <a:pt x="3" y="5"/>
                              </a:lnTo>
                              <a:lnTo>
                                <a:pt x="2" y="4"/>
                              </a:lnTo>
                              <a:lnTo>
                                <a:pt x="0" y="0"/>
                              </a:lnTo>
                              <a:close/>
                            </a:path>
                          </a:pathLst>
                        </a:custGeom>
                        <a:solidFill>
                          <a:srgbClr val="E0E0E0"/>
                        </a:solidFill>
                        <a:ln w="9525">
                          <a:noFill/>
                          <a:round/>
                          <a:headEnd/>
                          <a:tailEnd/>
                        </a:ln>
                      </p:spPr>
                      <p:txBody>
                        <a:bodyPr/>
                        <a:lstStyle/>
                        <a:p>
                          <a:pPr eaLnBrk="1" hangingPunct="1"/>
                          <a:endParaRPr lang="en-US"/>
                        </a:p>
                      </p:txBody>
                    </p:sp>
                    <p:sp>
                      <p:nvSpPr>
                        <p:cNvPr id="1791" name="Freeform 73"/>
                        <p:cNvSpPr>
                          <a:spLocks/>
                        </p:cNvSpPr>
                        <p:nvPr/>
                      </p:nvSpPr>
                      <p:spPr bwMode="auto">
                        <a:xfrm>
                          <a:off x="4601" y="3028"/>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0" y="2"/>
                              </a:lnTo>
                              <a:lnTo>
                                <a:pt x="1" y="0"/>
                              </a:lnTo>
                              <a:lnTo>
                                <a:pt x="6"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30" name="Group 74"/>
                      <p:cNvGrpSpPr>
                        <a:grpSpLocks/>
                      </p:cNvGrpSpPr>
                      <p:nvPr/>
                    </p:nvGrpSpPr>
                    <p:grpSpPr bwMode="auto">
                      <a:xfrm>
                        <a:off x="4602" y="3028"/>
                        <a:ext cx="9" cy="5"/>
                        <a:chOff x="4602" y="3028"/>
                        <a:chExt cx="9" cy="5"/>
                      </a:xfrm>
                    </p:grpSpPr>
                    <p:sp>
                      <p:nvSpPr>
                        <p:cNvPr id="1786" name="Freeform 75"/>
                        <p:cNvSpPr>
                          <a:spLocks/>
                        </p:cNvSpPr>
                        <p:nvPr/>
                      </p:nvSpPr>
                      <p:spPr bwMode="auto">
                        <a:xfrm>
                          <a:off x="4602" y="3028"/>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1787" name="Freeform 76"/>
                        <p:cNvSpPr>
                          <a:spLocks/>
                        </p:cNvSpPr>
                        <p:nvPr/>
                      </p:nvSpPr>
                      <p:spPr bwMode="auto">
                        <a:xfrm>
                          <a:off x="4603" y="3028"/>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2"/>
                              </a:lnTo>
                              <a:lnTo>
                                <a:pt x="5" y="3"/>
                              </a:lnTo>
                              <a:lnTo>
                                <a:pt x="7" y="5"/>
                              </a:lnTo>
                              <a:lnTo>
                                <a:pt x="1"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1788" name="Freeform 77"/>
                        <p:cNvSpPr>
                          <a:spLocks/>
                        </p:cNvSpPr>
                        <p:nvPr/>
                      </p:nvSpPr>
                      <p:spPr bwMode="auto">
                        <a:xfrm>
                          <a:off x="4603" y="3030"/>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31" name="Group 78"/>
                      <p:cNvGrpSpPr>
                        <a:grpSpLocks/>
                      </p:cNvGrpSpPr>
                      <p:nvPr/>
                    </p:nvGrpSpPr>
                    <p:grpSpPr bwMode="auto">
                      <a:xfrm>
                        <a:off x="4604" y="3031"/>
                        <a:ext cx="10" cy="5"/>
                        <a:chOff x="4604" y="3031"/>
                        <a:chExt cx="10" cy="5"/>
                      </a:xfrm>
                    </p:grpSpPr>
                    <p:sp>
                      <p:nvSpPr>
                        <p:cNvPr id="1783" name="Freeform 79"/>
                        <p:cNvSpPr>
                          <a:spLocks/>
                        </p:cNvSpPr>
                        <p:nvPr/>
                      </p:nvSpPr>
                      <p:spPr bwMode="auto">
                        <a:xfrm>
                          <a:off x="4604" y="3031"/>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1784" name="Freeform 80"/>
                        <p:cNvSpPr>
                          <a:spLocks/>
                        </p:cNvSpPr>
                        <p:nvPr/>
                      </p:nvSpPr>
                      <p:spPr bwMode="auto">
                        <a:xfrm>
                          <a:off x="4605" y="3031"/>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2"/>
                              </a:lnTo>
                              <a:lnTo>
                                <a:pt x="6" y="2"/>
                              </a:lnTo>
                              <a:lnTo>
                                <a:pt x="7"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1785" name="Freeform 81"/>
                        <p:cNvSpPr>
                          <a:spLocks/>
                        </p:cNvSpPr>
                        <p:nvPr/>
                      </p:nvSpPr>
                      <p:spPr bwMode="auto">
                        <a:xfrm>
                          <a:off x="4606" y="3033"/>
                          <a:ext cx="8" cy="3"/>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2"/>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grpSp>
                  <p:nvGrpSpPr>
                    <p:cNvPr id="1472" name="Group 82"/>
                    <p:cNvGrpSpPr>
                      <a:grpSpLocks/>
                    </p:cNvGrpSpPr>
                    <p:nvPr/>
                  </p:nvGrpSpPr>
                  <p:grpSpPr bwMode="auto">
                    <a:xfrm>
                      <a:off x="4606" y="3034"/>
                      <a:ext cx="20" cy="17"/>
                      <a:chOff x="4606" y="3034"/>
                      <a:chExt cx="20" cy="17"/>
                    </a:xfrm>
                  </p:grpSpPr>
                  <p:grpSp>
                    <p:nvGrpSpPr>
                      <p:cNvPr id="1473" name="Group 83"/>
                      <p:cNvGrpSpPr>
                        <a:grpSpLocks/>
                      </p:cNvGrpSpPr>
                      <p:nvPr/>
                    </p:nvGrpSpPr>
                    <p:grpSpPr bwMode="auto">
                      <a:xfrm>
                        <a:off x="4606" y="3034"/>
                        <a:ext cx="10" cy="5"/>
                        <a:chOff x="4606" y="3034"/>
                        <a:chExt cx="10" cy="5"/>
                      </a:xfrm>
                    </p:grpSpPr>
                    <p:sp>
                      <p:nvSpPr>
                        <p:cNvPr id="1775" name="Freeform 84"/>
                        <p:cNvSpPr>
                          <a:spLocks/>
                        </p:cNvSpPr>
                        <p:nvPr/>
                      </p:nvSpPr>
                      <p:spPr bwMode="auto">
                        <a:xfrm>
                          <a:off x="4606" y="3034"/>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pPr eaLnBrk="1" hangingPunct="1"/>
                          <a:endParaRPr lang="en-US"/>
                        </a:p>
                      </p:txBody>
                    </p:sp>
                    <p:sp>
                      <p:nvSpPr>
                        <p:cNvPr id="1776" name="Freeform 85"/>
                        <p:cNvSpPr>
                          <a:spLocks/>
                        </p:cNvSpPr>
                        <p:nvPr/>
                      </p:nvSpPr>
                      <p:spPr bwMode="auto">
                        <a:xfrm>
                          <a:off x="4607" y="303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777" name="Freeform 86"/>
                        <p:cNvSpPr>
                          <a:spLocks/>
                        </p:cNvSpPr>
                        <p:nvPr/>
                      </p:nvSpPr>
                      <p:spPr bwMode="auto">
                        <a:xfrm>
                          <a:off x="4608" y="3037"/>
                          <a:ext cx="8" cy="2"/>
                        </a:xfrm>
                        <a:custGeom>
                          <a:avLst/>
                          <a:gdLst>
                            <a:gd name="T0" fmla="*/ 0 w 8"/>
                            <a:gd name="T1" fmla="*/ 1 h 4"/>
                            <a:gd name="T2" fmla="*/ 0 w 8"/>
                            <a:gd name="T3" fmla="*/ 1 h 4"/>
                            <a:gd name="T4" fmla="*/ 1 w 8"/>
                            <a:gd name="T5" fmla="*/ 0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0"/>
                              </a:lnTo>
                              <a:lnTo>
                                <a:pt x="6"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1474" name="Group 87"/>
                      <p:cNvGrpSpPr>
                        <a:grpSpLocks/>
                      </p:cNvGrpSpPr>
                      <p:nvPr/>
                    </p:nvGrpSpPr>
                    <p:grpSpPr bwMode="auto">
                      <a:xfrm>
                        <a:off x="4609" y="3037"/>
                        <a:ext cx="9" cy="5"/>
                        <a:chOff x="4609" y="3037"/>
                        <a:chExt cx="9" cy="5"/>
                      </a:xfrm>
                    </p:grpSpPr>
                    <p:sp>
                      <p:nvSpPr>
                        <p:cNvPr id="1772" name="Freeform 88"/>
                        <p:cNvSpPr>
                          <a:spLocks/>
                        </p:cNvSpPr>
                        <p:nvPr/>
                      </p:nvSpPr>
                      <p:spPr bwMode="auto">
                        <a:xfrm>
                          <a:off x="4609" y="3037"/>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1773" name="Freeform 89"/>
                        <p:cNvSpPr>
                          <a:spLocks/>
                        </p:cNvSpPr>
                        <p:nvPr/>
                      </p:nvSpPr>
                      <p:spPr bwMode="auto">
                        <a:xfrm>
                          <a:off x="4610" y="3037"/>
                          <a:ext cx="7" cy="2"/>
                        </a:xfrm>
                        <a:custGeom>
                          <a:avLst/>
                          <a:gdLst>
                            <a:gd name="T0" fmla="*/ 0 w 7"/>
                            <a:gd name="T1" fmla="*/ 0 h 4"/>
                            <a:gd name="T2" fmla="*/ 4 w 7"/>
                            <a:gd name="T3" fmla="*/ 0 h 4"/>
                            <a:gd name="T4" fmla="*/ 5 w 7"/>
                            <a:gd name="T5" fmla="*/ 0 h 4"/>
                            <a:gd name="T6" fmla="*/ 5 w 7"/>
                            <a:gd name="T7" fmla="*/ 1 h 4"/>
                            <a:gd name="T8" fmla="*/ 7 w 7"/>
                            <a:gd name="T9" fmla="*/ 1 h 4"/>
                            <a:gd name="T10" fmla="*/ 1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0"/>
                              </a:lnTo>
                              <a:lnTo>
                                <a:pt x="5" y="1"/>
                              </a:lnTo>
                              <a:lnTo>
                                <a:pt x="7" y="4"/>
                              </a:lnTo>
                              <a:lnTo>
                                <a:pt x="1"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774" name="Freeform 90"/>
                        <p:cNvSpPr>
                          <a:spLocks/>
                        </p:cNvSpPr>
                        <p:nvPr/>
                      </p:nvSpPr>
                      <p:spPr bwMode="auto">
                        <a:xfrm>
                          <a:off x="4610" y="3039"/>
                          <a:ext cx="8" cy="3"/>
                        </a:xfrm>
                        <a:custGeom>
                          <a:avLst/>
                          <a:gdLst>
                            <a:gd name="T0" fmla="*/ 0 w 8"/>
                            <a:gd name="T1" fmla="*/ 0 h 7"/>
                            <a:gd name="T2" fmla="*/ 1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1475" name="Group 91"/>
                      <p:cNvGrpSpPr>
                        <a:grpSpLocks/>
                      </p:cNvGrpSpPr>
                      <p:nvPr/>
                    </p:nvGrpSpPr>
                    <p:grpSpPr bwMode="auto">
                      <a:xfrm>
                        <a:off x="4611" y="3040"/>
                        <a:ext cx="10" cy="5"/>
                        <a:chOff x="4611" y="3040"/>
                        <a:chExt cx="10" cy="5"/>
                      </a:xfrm>
                    </p:grpSpPr>
                    <p:sp>
                      <p:nvSpPr>
                        <p:cNvPr id="1769" name="Freeform 92"/>
                        <p:cNvSpPr>
                          <a:spLocks/>
                        </p:cNvSpPr>
                        <p:nvPr/>
                      </p:nvSpPr>
                      <p:spPr bwMode="auto">
                        <a:xfrm>
                          <a:off x="4611" y="3040"/>
                          <a:ext cx="3" cy="5"/>
                        </a:xfrm>
                        <a:custGeom>
                          <a:avLst/>
                          <a:gdLst>
                            <a:gd name="T0" fmla="*/ 2 w 3"/>
                            <a:gd name="T1" fmla="*/ 2 h 9"/>
                            <a:gd name="T2" fmla="*/ 0 w 3"/>
                            <a:gd name="T3" fmla="*/ 1 h 9"/>
                            <a:gd name="T4" fmla="*/ 1 w 3"/>
                            <a:gd name="T5" fmla="*/ 0 h 9"/>
                            <a:gd name="T6" fmla="*/ 3 w 3"/>
                            <a:gd name="T7" fmla="*/ 1 h 9"/>
                            <a:gd name="T8" fmla="*/ 2 w 3"/>
                            <a:gd name="T9" fmla="*/ 2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1770" name="Freeform 93"/>
                        <p:cNvSpPr>
                          <a:spLocks/>
                        </p:cNvSpPr>
                        <p:nvPr/>
                      </p:nvSpPr>
                      <p:spPr bwMode="auto">
                        <a:xfrm>
                          <a:off x="4612" y="3040"/>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771" name="Freeform 94"/>
                        <p:cNvSpPr>
                          <a:spLocks/>
                        </p:cNvSpPr>
                        <p:nvPr/>
                      </p:nvSpPr>
                      <p:spPr bwMode="auto">
                        <a:xfrm>
                          <a:off x="4613" y="3042"/>
                          <a:ext cx="8" cy="3"/>
                        </a:xfrm>
                        <a:custGeom>
                          <a:avLst/>
                          <a:gdLst>
                            <a:gd name="T0" fmla="*/ 0 w 8"/>
                            <a:gd name="T1" fmla="*/ 2 h 4"/>
                            <a:gd name="T2" fmla="*/ 0 w 8"/>
                            <a:gd name="T3" fmla="*/ 2 h 4"/>
                            <a:gd name="T4" fmla="*/ 0 w 8"/>
                            <a:gd name="T5" fmla="*/ 1 h 4"/>
                            <a:gd name="T6" fmla="*/ 1 w 8"/>
                            <a:gd name="T7" fmla="*/ 0 h 4"/>
                            <a:gd name="T8" fmla="*/ 6 w 8"/>
                            <a:gd name="T9" fmla="*/ 0 h 4"/>
                            <a:gd name="T10" fmla="*/ 8 w 8"/>
                            <a:gd name="T11" fmla="*/ 2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1"/>
                              </a:lnTo>
                              <a:lnTo>
                                <a:pt x="1" y="0"/>
                              </a:lnTo>
                              <a:lnTo>
                                <a:pt x="6"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1476" name="Group 95"/>
                      <p:cNvGrpSpPr>
                        <a:grpSpLocks/>
                      </p:cNvGrpSpPr>
                      <p:nvPr/>
                    </p:nvGrpSpPr>
                    <p:grpSpPr bwMode="auto">
                      <a:xfrm>
                        <a:off x="4614" y="3042"/>
                        <a:ext cx="10" cy="6"/>
                        <a:chOff x="4614" y="3042"/>
                        <a:chExt cx="10" cy="6"/>
                      </a:xfrm>
                    </p:grpSpPr>
                    <p:sp>
                      <p:nvSpPr>
                        <p:cNvPr id="1766" name="Freeform 96"/>
                        <p:cNvSpPr>
                          <a:spLocks/>
                        </p:cNvSpPr>
                        <p:nvPr/>
                      </p:nvSpPr>
                      <p:spPr bwMode="auto">
                        <a:xfrm>
                          <a:off x="4614" y="3042"/>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1767" name="Freeform 97"/>
                        <p:cNvSpPr>
                          <a:spLocks/>
                        </p:cNvSpPr>
                        <p:nvPr/>
                      </p:nvSpPr>
                      <p:spPr bwMode="auto">
                        <a:xfrm>
                          <a:off x="4615" y="3043"/>
                          <a:ext cx="8" cy="2"/>
                        </a:xfrm>
                        <a:custGeom>
                          <a:avLst/>
                          <a:gdLst>
                            <a:gd name="T0" fmla="*/ 0 w 8"/>
                            <a:gd name="T1" fmla="*/ 0 h 3"/>
                            <a:gd name="T2" fmla="*/ 4 w 8"/>
                            <a:gd name="T3" fmla="*/ 0 h 3"/>
                            <a:gd name="T4" fmla="*/ 4 w 8"/>
                            <a:gd name="T5" fmla="*/ 0 h 3"/>
                            <a:gd name="T6" fmla="*/ 6 w 8"/>
                            <a:gd name="T7" fmla="*/ 1 h 3"/>
                            <a:gd name="T8" fmla="*/ 8 w 8"/>
                            <a:gd name="T9" fmla="*/ 1 h 3"/>
                            <a:gd name="T10" fmla="*/ 1 w 8"/>
                            <a:gd name="T11" fmla="*/ 1 h 3"/>
                            <a:gd name="T12" fmla="*/ 0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4" y="0"/>
                              </a:lnTo>
                              <a:lnTo>
                                <a:pt x="6" y="2"/>
                              </a:lnTo>
                              <a:lnTo>
                                <a:pt x="8" y="3"/>
                              </a:lnTo>
                              <a:lnTo>
                                <a:pt x="1" y="3"/>
                              </a:lnTo>
                              <a:lnTo>
                                <a:pt x="0" y="3"/>
                              </a:lnTo>
                              <a:lnTo>
                                <a:pt x="0" y="0"/>
                              </a:lnTo>
                              <a:close/>
                            </a:path>
                          </a:pathLst>
                        </a:custGeom>
                        <a:solidFill>
                          <a:srgbClr val="E0E0E0"/>
                        </a:solidFill>
                        <a:ln w="9525">
                          <a:noFill/>
                          <a:round/>
                          <a:headEnd/>
                          <a:tailEnd/>
                        </a:ln>
                      </p:spPr>
                      <p:txBody>
                        <a:bodyPr/>
                        <a:lstStyle/>
                        <a:p>
                          <a:pPr eaLnBrk="1" hangingPunct="1"/>
                          <a:endParaRPr lang="en-US"/>
                        </a:p>
                      </p:txBody>
                    </p:sp>
                    <p:sp>
                      <p:nvSpPr>
                        <p:cNvPr id="1768" name="Freeform 98"/>
                        <p:cNvSpPr>
                          <a:spLocks/>
                        </p:cNvSpPr>
                        <p:nvPr/>
                      </p:nvSpPr>
                      <p:spPr bwMode="auto">
                        <a:xfrm>
                          <a:off x="4615" y="3045"/>
                          <a:ext cx="9" cy="3"/>
                        </a:xfrm>
                        <a:custGeom>
                          <a:avLst/>
                          <a:gdLst>
                            <a:gd name="T0" fmla="*/ 0 w 9"/>
                            <a:gd name="T1" fmla="*/ 1 h 5"/>
                            <a:gd name="T2" fmla="*/ 0 w 9"/>
                            <a:gd name="T3" fmla="*/ 1 h 5"/>
                            <a:gd name="T4" fmla="*/ 1 w 9"/>
                            <a:gd name="T5" fmla="*/ 0 h 5"/>
                            <a:gd name="T6" fmla="*/ 1 w 9"/>
                            <a:gd name="T7" fmla="*/ 0 h 5"/>
                            <a:gd name="T8" fmla="*/ 8 w 9"/>
                            <a:gd name="T9" fmla="*/ 0 h 5"/>
                            <a:gd name="T10" fmla="*/ 9 w 9"/>
                            <a:gd name="T11" fmla="*/ 1 h 5"/>
                            <a:gd name="T12" fmla="*/ 0 w 9"/>
                            <a:gd name="T13" fmla="*/ 1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1"/>
                              </a:lnTo>
                              <a:lnTo>
                                <a:pt x="1" y="0"/>
                              </a:lnTo>
                              <a:lnTo>
                                <a:pt x="8"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1477" name="Group 99"/>
                      <p:cNvGrpSpPr>
                        <a:grpSpLocks/>
                      </p:cNvGrpSpPr>
                      <p:nvPr/>
                    </p:nvGrpSpPr>
                    <p:grpSpPr bwMode="auto">
                      <a:xfrm>
                        <a:off x="4616" y="3045"/>
                        <a:ext cx="10" cy="6"/>
                        <a:chOff x="4616" y="3045"/>
                        <a:chExt cx="10" cy="6"/>
                      </a:xfrm>
                    </p:grpSpPr>
                    <p:sp>
                      <p:nvSpPr>
                        <p:cNvPr id="1763" name="Freeform 100"/>
                        <p:cNvSpPr>
                          <a:spLocks/>
                        </p:cNvSpPr>
                        <p:nvPr/>
                      </p:nvSpPr>
                      <p:spPr bwMode="auto">
                        <a:xfrm>
                          <a:off x="4616" y="3045"/>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1764" name="Freeform 101"/>
                        <p:cNvSpPr>
                          <a:spLocks/>
                        </p:cNvSpPr>
                        <p:nvPr/>
                      </p:nvSpPr>
                      <p:spPr bwMode="auto">
                        <a:xfrm>
                          <a:off x="4617" y="3045"/>
                          <a:ext cx="8" cy="3"/>
                        </a:xfrm>
                        <a:custGeom>
                          <a:avLst/>
                          <a:gdLst>
                            <a:gd name="T0" fmla="*/ 0 w 8"/>
                            <a:gd name="T1" fmla="*/ 0 h 5"/>
                            <a:gd name="T2" fmla="*/ 6 w 8"/>
                            <a:gd name="T3" fmla="*/ 0 h 5"/>
                            <a:gd name="T4" fmla="*/ 6 w 8"/>
                            <a:gd name="T5" fmla="*/ 1 h 5"/>
                            <a:gd name="T6" fmla="*/ 6 w 8"/>
                            <a:gd name="T7" fmla="*/ 1 h 5"/>
                            <a:gd name="T8" fmla="*/ 8 w 8"/>
                            <a:gd name="T9" fmla="*/ 1 h 5"/>
                            <a:gd name="T10" fmla="*/ 2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1"/>
                              </a:lnTo>
                              <a:lnTo>
                                <a:pt x="6" y="3"/>
                              </a:lnTo>
                              <a:lnTo>
                                <a:pt x="8" y="5"/>
                              </a:lnTo>
                              <a:lnTo>
                                <a:pt x="2" y="5"/>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765" name="Freeform 102"/>
                        <p:cNvSpPr>
                          <a:spLocks/>
                        </p:cNvSpPr>
                        <p:nvPr/>
                      </p:nvSpPr>
                      <p:spPr bwMode="auto">
                        <a:xfrm>
                          <a:off x="4618" y="3048"/>
                          <a:ext cx="8" cy="3"/>
                        </a:xfrm>
                        <a:custGeom>
                          <a:avLst/>
                          <a:gdLst>
                            <a:gd name="T0" fmla="*/ 0 w 8"/>
                            <a:gd name="T1" fmla="*/ 1 h 6"/>
                            <a:gd name="T2" fmla="*/ 0 w 8"/>
                            <a:gd name="T3" fmla="*/ 1 h 6"/>
                            <a:gd name="T4" fmla="*/ 0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grpSp>
                  <p:nvGrpSpPr>
                    <p:cNvPr id="1478" name="Group 103"/>
                    <p:cNvGrpSpPr>
                      <a:grpSpLocks/>
                    </p:cNvGrpSpPr>
                    <p:nvPr/>
                  </p:nvGrpSpPr>
                  <p:grpSpPr bwMode="auto">
                    <a:xfrm>
                      <a:off x="4618" y="3049"/>
                      <a:ext cx="10" cy="4"/>
                      <a:chOff x="4618" y="3049"/>
                      <a:chExt cx="10" cy="4"/>
                    </a:xfrm>
                  </p:grpSpPr>
                  <p:sp>
                    <p:nvSpPr>
                      <p:cNvPr id="1755" name="Freeform 104"/>
                      <p:cNvSpPr>
                        <a:spLocks/>
                      </p:cNvSpPr>
                      <p:nvPr/>
                    </p:nvSpPr>
                    <p:spPr bwMode="auto">
                      <a:xfrm>
                        <a:off x="4618" y="3049"/>
                        <a:ext cx="3" cy="4"/>
                      </a:xfrm>
                      <a:custGeom>
                        <a:avLst/>
                        <a:gdLst>
                          <a:gd name="T0" fmla="*/ 1 w 3"/>
                          <a:gd name="T1" fmla="*/ 1 h 9"/>
                          <a:gd name="T2" fmla="*/ 0 w 3"/>
                          <a:gd name="T3" fmla="*/ 0 h 9"/>
                          <a:gd name="T4" fmla="*/ 1 w 3"/>
                          <a:gd name="T5" fmla="*/ 0 h 9"/>
                          <a:gd name="T6" fmla="*/ 3 w 3"/>
                          <a:gd name="T7" fmla="*/ 0 h 9"/>
                          <a:gd name="T8" fmla="*/ 1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1" y="9"/>
                            </a:moveTo>
                            <a:lnTo>
                              <a:pt x="0" y="3"/>
                            </a:lnTo>
                            <a:lnTo>
                              <a:pt x="1" y="0"/>
                            </a:lnTo>
                            <a:lnTo>
                              <a:pt x="3" y="5"/>
                            </a:lnTo>
                            <a:lnTo>
                              <a:pt x="1" y="9"/>
                            </a:lnTo>
                            <a:close/>
                          </a:path>
                        </a:pathLst>
                      </a:custGeom>
                      <a:solidFill>
                        <a:srgbClr val="A0A0A0"/>
                      </a:solidFill>
                      <a:ln w="9525">
                        <a:noFill/>
                        <a:round/>
                        <a:headEnd/>
                        <a:tailEnd/>
                      </a:ln>
                    </p:spPr>
                    <p:txBody>
                      <a:bodyPr/>
                      <a:lstStyle/>
                      <a:p>
                        <a:pPr eaLnBrk="1" hangingPunct="1"/>
                        <a:endParaRPr lang="en-US"/>
                      </a:p>
                    </p:txBody>
                  </p:sp>
                  <p:sp>
                    <p:nvSpPr>
                      <p:cNvPr id="1756" name="Freeform 105"/>
                      <p:cNvSpPr>
                        <a:spLocks/>
                      </p:cNvSpPr>
                      <p:nvPr/>
                    </p:nvSpPr>
                    <p:spPr bwMode="auto">
                      <a:xfrm>
                        <a:off x="4619" y="3049"/>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3 w 8"/>
                          <a:gd name="T11" fmla="*/ 0 h 5"/>
                          <a:gd name="T12" fmla="*/ 2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6" y="2"/>
                            </a:lnTo>
                            <a:lnTo>
                              <a:pt x="8" y="5"/>
                            </a:lnTo>
                            <a:lnTo>
                              <a:pt x="3" y="5"/>
                            </a:lnTo>
                            <a:lnTo>
                              <a:pt x="2" y="3"/>
                            </a:lnTo>
                            <a:lnTo>
                              <a:pt x="0" y="0"/>
                            </a:lnTo>
                            <a:close/>
                          </a:path>
                        </a:pathLst>
                      </a:custGeom>
                      <a:solidFill>
                        <a:srgbClr val="E0E0E0"/>
                      </a:solidFill>
                      <a:ln w="9525">
                        <a:noFill/>
                        <a:round/>
                        <a:headEnd/>
                        <a:tailEnd/>
                      </a:ln>
                    </p:spPr>
                    <p:txBody>
                      <a:bodyPr/>
                      <a:lstStyle/>
                      <a:p>
                        <a:pPr eaLnBrk="1" hangingPunct="1"/>
                        <a:endParaRPr lang="en-US"/>
                      </a:p>
                    </p:txBody>
                  </p:sp>
                  <p:sp>
                    <p:nvSpPr>
                      <p:cNvPr id="1757" name="Freeform 106"/>
                      <p:cNvSpPr>
                        <a:spLocks/>
                      </p:cNvSpPr>
                      <p:nvPr/>
                    </p:nvSpPr>
                    <p:spPr bwMode="auto">
                      <a:xfrm>
                        <a:off x="4621" y="3051"/>
                        <a:ext cx="7" cy="2"/>
                      </a:xfrm>
                      <a:custGeom>
                        <a:avLst/>
                        <a:gdLst>
                          <a:gd name="T0" fmla="*/ 0 w 7"/>
                          <a:gd name="T1" fmla="*/ 1 h 4"/>
                          <a:gd name="T2" fmla="*/ 0 w 7"/>
                          <a:gd name="T3" fmla="*/ 1 h 4"/>
                          <a:gd name="T4" fmla="*/ 0 w 7"/>
                          <a:gd name="T5" fmla="*/ 0 h 4"/>
                          <a:gd name="T6" fmla="*/ 1 w 7"/>
                          <a:gd name="T7" fmla="*/ 0 h 4"/>
                          <a:gd name="T8" fmla="*/ 6 w 7"/>
                          <a:gd name="T9" fmla="*/ 0 h 4"/>
                          <a:gd name="T10" fmla="*/ 7 w 7"/>
                          <a:gd name="T11" fmla="*/ 1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0"/>
                            </a:lnTo>
                            <a:lnTo>
                              <a:pt x="1" y="0"/>
                            </a:lnTo>
                            <a:lnTo>
                              <a:pt x="6" y="0"/>
                            </a:lnTo>
                            <a:lnTo>
                              <a:pt x="7"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1479" name="Group 107"/>
                    <p:cNvGrpSpPr>
                      <a:grpSpLocks/>
                    </p:cNvGrpSpPr>
                    <p:nvPr/>
                  </p:nvGrpSpPr>
                  <p:grpSpPr bwMode="auto">
                    <a:xfrm>
                      <a:off x="4621" y="3051"/>
                      <a:ext cx="10" cy="5"/>
                      <a:chOff x="4621" y="3051"/>
                      <a:chExt cx="10" cy="5"/>
                    </a:xfrm>
                  </p:grpSpPr>
                  <p:sp>
                    <p:nvSpPr>
                      <p:cNvPr id="1752" name="Freeform 108"/>
                      <p:cNvSpPr>
                        <a:spLocks/>
                      </p:cNvSpPr>
                      <p:nvPr/>
                    </p:nvSpPr>
                    <p:spPr bwMode="auto">
                      <a:xfrm>
                        <a:off x="4621" y="3051"/>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pPr eaLnBrk="1" hangingPunct="1"/>
                        <a:endParaRPr lang="en-US"/>
                      </a:p>
                    </p:txBody>
                  </p:sp>
                  <p:sp>
                    <p:nvSpPr>
                      <p:cNvPr id="1753" name="Freeform 109"/>
                      <p:cNvSpPr>
                        <a:spLocks/>
                      </p:cNvSpPr>
                      <p:nvPr/>
                    </p:nvSpPr>
                    <p:spPr bwMode="auto">
                      <a:xfrm>
                        <a:off x="4622" y="3051"/>
                        <a:ext cx="7" cy="2"/>
                      </a:xfrm>
                      <a:custGeom>
                        <a:avLst/>
                        <a:gdLst>
                          <a:gd name="T0" fmla="*/ 1 w 7"/>
                          <a:gd name="T1" fmla="*/ 0 h 4"/>
                          <a:gd name="T2" fmla="*/ 5 w 7"/>
                          <a:gd name="T3" fmla="*/ 0 h 4"/>
                          <a:gd name="T4" fmla="*/ 5 w 7"/>
                          <a:gd name="T5" fmla="*/ 1 h 4"/>
                          <a:gd name="T6" fmla="*/ 6 w 7"/>
                          <a:gd name="T7" fmla="*/ 1 h 4"/>
                          <a:gd name="T8" fmla="*/ 7 w 7"/>
                          <a:gd name="T9" fmla="*/ 1 h 4"/>
                          <a:gd name="T10" fmla="*/ 2 w 7"/>
                          <a:gd name="T11" fmla="*/ 1 h 4"/>
                          <a:gd name="T12" fmla="*/ 1 w 7"/>
                          <a:gd name="T13" fmla="*/ 1 h 4"/>
                          <a:gd name="T14" fmla="*/ 0 w 7"/>
                          <a:gd name="T15" fmla="*/ 1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5" y="1"/>
                            </a:lnTo>
                            <a:lnTo>
                              <a:pt x="6" y="1"/>
                            </a:lnTo>
                            <a:lnTo>
                              <a:pt x="7" y="4"/>
                            </a:lnTo>
                            <a:lnTo>
                              <a:pt x="2" y="4"/>
                            </a:lnTo>
                            <a:lnTo>
                              <a:pt x="1" y="3"/>
                            </a:lnTo>
                            <a:lnTo>
                              <a:pt x="0" y="1"/>
                            </a:lnTo>
                            <a:lnTo>
                              <a:pt x="1" y="0"/>
                            </a:lnTo>
                            <a:close/>
                          </a:path>
                        </a:pathLst>
                      </a:custGeom>
                      <a:solidFill>
                        <a:srgbClr val="E0E0E0"/>
                      </a:solidFill>
                      <a:ln w="9525">
                        <a:noFill/>
                        <a:round/>
                        <a:headEnd/>
                        <a:tailEnd/>
                      </a:ln>
                    </p:spPr>
                    <p:txBody>
                      <a:bodyPr/>
                      <a:lstStyle/>
                      <a:p>
                        <a:pPr eaLnBrk="1" hangingPunct="1"/>
                        <a:endParaRPr lang="en-US"/>
                      </a:p>
                    </p:txBody>
                  </p:sp>
                  <p:sp>
                    <p:nvSpPr>
                      <p:cNvPr id="1754" name="Freeform 110"/>
                      <p:cNvSpPr>
                        <a:spLocks/>
                      </p:cNvSpPr>
                      <p:nvPr/>
                    </p:nvSpPr>
                    <p:spPr bwMode="auto">
                      <a:xfrm>
                        <a:off x="4623" y="3053"/>
                        <a:ext cx="8" cy="3"/>
                      </a:xfrm>
                      <a:custGeom>
                        <a:avLst/>
                        <a:gdLst>
                          <a:gd name="T0" fmla="*/ 0 w 8"/>
                          <a:gd name="T1" fmla="*/ 0 h 7"/>
                          <a:gd name="T2" fmla="*/ 0 w 8"/>
                          <a:gd name="T3" fmla="*/ 0 h 7"/>
                          <a:gd name="T4" fmla="*/ 1 w 8"/>
                          <a:gd name="T5" fmla="*/ 0 h 7"/>
                          <a:gd name="T6" fmla="*/ 1 w 8"/>
                          <a:gd name="T7" fmla="*/ 0 h 7"/>
                          <a:gd name="T8" fmla="*/ 6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6"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1534" name="Group 111"/>
                    <p:cNvGrpSpPr>
                      <a:grpSpLocks/>
                    </p:cNvGrpSpPr>
                    <p:nvPr/>
                  </p:nvGrpSpPr>
                  <p:grpSpPr bwMode="auto">
                    <a:xfrm>
                      <a:off x="4624" y="3054"/>
                      <a:ext cx="9" cy="5"/>
                      <a:chOff x="4624" y="3054"/>
                      <a:chExt cx="9" cy="5"/>
                    </a:xfrm>
                  </p:grpSpPr>
                  <p:sp>
                    <p:nvSpPr>
                      <p:cNvPr id="1749" name="Freeform 112"/>
                      <p:cNvSpPr>
                        <a:spLocks/>
                      </p:cNvSpPr>
                      <p:nvPr/>
                    </p:nvSpPr>
                    <p:spPr bwMode="auto">
                      <a:xfrm>
                        <a:off x="4624" y="3054"/>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1750" name="Freeform 113"/>
                      <p:cNvSpPr>
                        <a:spLocks/>
                      </p:cNvSpPr>
                      <p:nvPr/>
                    </p:nvSpPr>
                    <p:spPr bwMode="auto">
                      <a:xfrm>
                        <a:off x="4625" y="3054"/>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2"/>
                            </a:lnTo>
                            <a:lnTo>
                              <a:pt x="7" y="5"/>
                            </a:lnTo>
                            <a:lnTo>
                              <a:pt x="1"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1751" name="Freeform 114"/>
                      <p:cNvSpPr>
                        <a:spLocks/>
                      </p:cNvSpPr>
                      <p:nvPr/>
                    </p:nvSpPr>
                    <p:spPr bwMode="auto">
                      <a:xfrm>
                        <a:off x="4625" y="3056"/>
                        <a:ext cx="8" cy="3"/>
                      </a:xfrm>
                      <a:custGeom>
                        <a:avLst/>
                        <a:gdLst>
                          <a:gd name="T0" fmla="*/ 0 w 8"/>
                          <a:gd name="T1" fmla="*/ 1 h 6"/>
                          <a:gd name="T2" fmla="*/ 1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1" y="3"/>
                            </a:lnTo>
                            <a:lnTo>
                              <a:pt x="1" y="1"/>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sp>
                  <p:nvSpPr>
                    <p:cNvPr id="1417" name="Freeform 115"/>
                    <p:cNvSpPr>
                      <a:spLocks/>
                    </p:cNvSpPr>
                    <p:nvPr/>
                  </p:nvSpPr>
                  <p:spPr bwMode="auto">
                    <a:xfrm>
                      <a:off x="4573" y="3004"/>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pPr eaLnBrk="1" hangingPunct="1"/>
                      <a:endParaRPr lang="en-US"/>
                    </a:p>
                  </p:txBody>
                </p:sp>
                <p:sp>
                  <p:nvSpPr>
                    <p:cNvPr id="1418" name="Freeform 116"/>
                    <p:cNvSpPr>
                      <a:spLocks/>
                    </p:cNvSpPr>
                    <p:nvPr/>
                  </p:nvSpPr>
                  <p:spPr bwMode="auto">
                    <a:xfrm>
                      <a:off x="4574" y="3005"/>
                      <a:ext cx="8" cy="2"/>
                    </a:xfrm>
                    <a:custGeom>
                      <a:avLst/>
                      <a:gdLst>
                        <a:gd name="T0" fmla="*/ 0 w 8"/>
                        <a:gd name="T1" fmla="*/ 0 h 3"/>
                        <a:gd name="T2" fmla="*/ 6 w 8"/>
                        <a:gd name="T3" fmla="*/ 0 h 3"/>
                        <a:gd name="T4" fmla="*/ 6 w 8"/>
                        <a:gd name="T5" fmla="*/ 0 h 3"/>
                        <a:gd name="T6" fmla="*/ 6 w 8"/>
                        <a:gd name="T7" fmla="*/ 1 h 3"/>
                        <a:gd name="T8" fmla="*/ 8 w 8"/>
                        <a:gd name="T9" fmla="*/ 1 h 3"/>
                        <a:gd name="T10" fmla="*/ 2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6" y="0"/>
                          </a:lnTo>
                          <a:lnTo>
                            <a:pt x="6" y="2"/>
                          </a:lnTo>
                          <a:lnTo>
                            <a:pt x="8" y="3"/>
                          </a:lnTo>
                          <a:lnTo>
                            <a:pt x="2" y="3"/>
                          </a:lnTo>
                          <a:lnTo>
                            <a:pt x="1" y="2"/>
                          </a:lnTo>
                          <a:lnTo>
                            <a:pt x="0" y="0"/>
                          </a:lnTo>
                          <a:close/>
                        </a:path>
                      </a:pathLst>
                    </a:custGeom>
                    <a:solidFill>
                      <a:srgbClr val="808080"/>
                    </a:solidFill>
                    <a:ln w="9525">
                      <a:noFill/>
                      <a:round/>
                      <a:headEnd/>
                      <a:tailEnd/>
                    </a:ln>
                  </p:spPr>
                  <p:txBody>
                    <a:bodyPr/>
                    <a:lstStyle/>
                    <a:p>
                      <a:pPr eaLnBrk="1" hangingPunct="1"/>
                      <a:endParaRPr lang="en-US"/>
                    </a:p>
                  </p:txBody>
                </p:sp>
                <p:sp>
                  <p:nvSpPr>
                    <p:cNvPr id="1419" name="Freeform 117"/>
                    <p:cNvSpPr>
                      <a:spLocks/>
                    </p:cNvSpPr>
                    <p:nvPr/>
                  </p:nvSpPr>
                  <p:spPr bwMode="auto">
                    <a:xfrm>
                      <a:off x="4575" y="3007"/>
                      <a:ext cx="8" cy="3"/>
                    </a:xfrm>
                    <a:custGeom>
                      <a:avLst/>
                      <a:gdLst>
                        <a:gd name="T0" fmla="*/ 0 w 8"/>
                        <a:gd name="T1" fmla="*/ 2 h 4"/>
                        <a:gd name="T2" fmla="*/ 0 w 8"/>
                        <a:gd name="T3" fmla="*/ 2 h 4"/>
                        <a:gd name="T4" fmla="*/ 0 w 8"/>
                        <a:gd name="T5" fmla="*/ 0 h 4"/>
                        <a:gd name="T6" fmla="*/ 1 w 8"/>
                        <a:gd name="T7" fmla="*/ 0 h 4"/>
                        <a:gd name="T8" fmla="*/ 7 w 8"/>
                        <a:gd name="T9" fmla="*/ 0 h 4"/>
                        <a:gd name="T10" fmla="*/ 8 w 8"/>
                        <a:gd name="T11" fmla="*/ 2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0"/>
                          </a:lnTo>
                          <a:lnTo>
                            <a:pt x="1" y="0"/>
                          </a:lnTo>
                          <a:lnTo>
                            <a:pt x="7" y="0"/>
                          </a:lnTo>
                          <a:lnTo>
                            <a:pt x="8" y="4"/>
                          </a:lnTo>
                          <a:lnTo>
                            <a:pt x="0" y="4"/>
                          </a:lnTo>
                          <a:close/>
                        </a:path>
                      </a:pathLst>
                    </a:custGeom>
                    <a:solidFill>
                      <a:srgbClr val="404040"/>
                    </a:solidFill>
                    <a:ln w="9525">
                      <a:noFill/>
                      <a:round/>
                      <a:headEnd/>
                      <a:tailEnd/>
                    </a:ln>
                  </p:spPr>
                  <p:txBody>
                    <a:bodyPr/>
                    <a:lstStyle/>
                    <a:p>
                      <a:pPr eaLnBrk="1" hangingPunct="1"/>
                      <a:endParaRPr lang="en-US"/>
                    </a:p>
                  </p:txBody>
                </p:sp>
                <p:grpSp>
                  <p:nvGrpSpPr>
                    <p:cNvPr id="1535" name="Group 118"/>
                    <p:cNvGrpSpPr>
                      <a:grpSpLocks/>
                    </p:cNvGrpSpPr>
                    <p:nvPr/>
                  </p:nvGrpSpPr>
                  <p:grpSpPr bwMode="auto">
                    <a:xfrm>
                      <a:off x="4575" y="3007"/>
                      <a:ext cx="11" cy="6"/>
                      <a:chOff x="4575" y="3007"/>
                      <a:chExt cx="11" cy="6"/>
                    </a:xfrm>
                  </p:grpSpPr>
                  <p:sp>
                    <p:nvSpPr>
                      <p:cNvPr id="1746" name="Freeform 119"/>
                      <p:cNvSpPr>
                        <a:spLocks/>
                      </p:cNvSpPr>
                      <p:nvPr/>
                    </p:nvSpPr>
                    <p:spPr bwMode="auto">
                      <a:xfrm>
                        <a:off x="4575" y="3007"/>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pPr eaLnBrk="1" hangingPunct="1"/>
                        <a:endParaRPr lang="en-US"/>
                      </a:p>
                    </p:txBody>
                  </p:sp>
                  <p:sp>
                    <p:nvSpPr>
                      <p:cNvPr id="1747" name="Freeform 120"/>
                      <p:cNvSpPr>
                        <a:spLocks/>
                      </p:cNvSpPr>
                      <p:nvPr/>
                    </p:nvSpPr>
                    <p:spPr bwMode="auto">
                      <a:xfrm>
                        <a:off x="4576" y="3007"/>
                        <a:ext cx="8" cy="3"/>
                      </a:xfrm>
                      <a:custGeom>
                        <a:avLst/>
                        <a:gdLst>
                          <a:gd name="T0" fmla="*/ 0 w 8"/>
                          <a:gd name="T1" fmla="*/ 0 h 4"/>
                          <a:gd name="T2" fmla="*/ 6 w 8"/>
                          <a:gd name="T3" fmla="*/ 0 h 4"/>
                          <a:gd name="T4" fmla="*/ 6 w 8"/>
                          <a:gd name="T5" fmla="*/ 0 h 4"/>
                          <a:gd name="T6" fmla="*/ 7 w 8"/>
                          <a:gd name="T7" fmla="*/ 1 h 4"/>
                          <a:gd name="T8" fmla="*/ 8 w 8"/>
                          <a:gd name="T9" fmla="*/ 2 h 4"/>
                          <a:gd name="T10" fmla="*/ 2 w 8"/>
                          <a:gd name="T11" fmla="*/ 2 h 4"/>
                          <a:gd name="T12" fmla="*/ 1 w 8"/>
                          <a:gd name="T13" fmla="*/ 2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6" y="0"/>
                            </a:lnTo>
                            <a:lnTo>
                              <a:pt x="7" y="1"/>
                            </a:lnTo>
                            <a:lnTo>
                              <a:pt x="8"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748" name="Freeform 121"/>
                      <p:cNvSpPr>
                        <a:spLocks/>
                      </p:cNvSpPr>
                      <p:nvPr/>
                    </p:nvSpPr>
                    <p:spPr bwMode="auto">
                      <a:xfrm>
                        <a:off x="4577" y="3010"/>
                        <a:ext cx="9" cy="3"/>
                      </a:xfrm>
                      <a:custGeom>
                        <a:avLst/>
                        <a:gdLst>
                          <a:gd name="T0" fmla="*/ 0 w 9"/>
                          <a:gd name="T1" fmla="*/ 0 h 7"/>
                          <a:gd name="T2" fmla="*/ 0 w 9"/>
                          <a:gd name="T3" fmla="*/ 0 h 7"/>
                          <a:gd name="T4" fmla="*/ 0 w 9"/>
                          <a:gd name="T5" fmla="*/ 0 h 7"/>
                          <a:gd name="T6" fmla="*/ 1 w 9"/>
                          <a:gd name="T7" fmla="*/ 0 h 7"/>
                          <a:gd name="T8" fmla="*/ 7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3"/>
                            </a:lnTo>
                            <a:lnTo>
                              <a:pt x="0" y="2"/>
                            </a:lnTo>
                            <a:lnTo>
                              <a:pt x="1" y="0"/>
                            </a:lnTo>
                            <a:lnTo>
                              <a:pt x="7" y="0"/>
                            </a:lnTo>
                            <a:lnTo>
                              <a:pt x="9"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1536" name="Group 122"/>
                    <p:cNvGrpSpPr>
                      <a:grpSpLocks/>
                    </p:cNvGrpSpPr>
                    <p:nvPr/>
                  </p:nvGrpSpPr>
                  <p:grpSpPr bwMode="auto">
                    <a:xfrm>
                      <a:off x="4578" y="3010"/>
                      <a:ext cx="10" cy="5"/>
                      <a:chOff x="4578" y="3010"/>
                      <a:chExt cx="10" cy="5"/>
                    </a:xfrm>
                  </p:grpSpPr>
                  <p:sp>
                    <p:nvSpPr>
                      <p:cNvPr id="1743" name="Freeform 123"/>
                      <p:cNvSpPr>
                        <a:spLocks/>
                      </p:cNvSpPr>
                      <p:nvPr/>
                    </p:nvSpPr>
                    <p:spPr bwMode="auto">
                      <a:xfrm>
                        <a:off x="4578" y="3010"/>
                        <a:ext cx="3" cy="5"/>
                      </a:xfrm>
                      <a:custGeom>
                        <a:avLst/>
                        <a:gdLst>
                          <a:gd name="T0" fmla="*/ 2 w 3"/>
                          <a:gd name="T1" fmla="*/ 2 h 9"/>
                          <a:gd name="T2" fmla="*/ 0 w 3"/>
                          <a:gd name="T3" fmla="*/ 1 h 9"/>
                          <a:gd name="T4" fmla="*/ 2 w 3"/>
                          <a:gd name="T5" fmla="*/ 0 h 9"/>
                          <a:gd name="T6" fmla="*/ 3 w 3"/>
                          <a:gd name="T7" fmla="*/ 1 h 9"/>
                          <a:gd name="T8" fmla="*/ 2 w 3"/>
                          <a:gd name="T9" fmla="*/ 2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2"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1744" name="Freeform 124"/>
                      <p:cNvSpPr>
                        <a:spLocks/>
                      </p:cNvSpPr>
                      <p:nvPr/>
                    </p:nvSpPr>
                    <p:spPr bwMode="auto">
                      <a:xfrm>
                        <a:off x="4580" y="3010"/>
                        <a:ext cx="7" cy="3"/>
                      </a:xfrm>
                      <a:custGeom>
                        <a:avLst/>
                        <a:gdLst>
                          <a:gd name="T0" fmla="*/ 0 w 7"/>
                          <a:gd name="T1" fmla="*/ 0 h 5"/>
                          <a:gd name="T2" fmla="*/ 4 w 7"/>
                          <a:gd name="T3" fmla="*/ 0 h 5"/>
                          <a:gd name="T4" fmla="*/ 4 w 7"/>
                          <a:gd name="T5" fmla="*/ 0 h 5"/>
                          <a:gd name="T6" fmla="*/ 5 w 7"/>
                          <a:gd name="T7" fmla="*/ 1 h 5"/>
                          <a:gd name="T8" fmla="*/ 7 w 7"/>
                          <a:gd name="T9" fmla="*/ 1 h 5"/>
                          <a:gd name="T10" fmla="*/ 1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1"/>
                            </a:lnTo>
                            <a:lnTo>
                              <a:pt x="7" y="5"/>
                            </a:lnTo>
                            <a:lnTo>
                              <a:pt x="1"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745" name="Freeform 125"/>
                      <p:cNvSpPr>
                        <a:spLocks/>
                      </p:cNvSpPr>
                      <p:nvPr/>
                    </p:nvSpPr>
                    <p:spPr bwMode="auto">
                      <a:xfrm>
                        <a:off x="4580" y="3013"/>
                        <a:ext cx="8" cy="2"/>
                      </a:xfrm>
                      <a:custGeom>
                        <a:avLst/>
                        <a:gdLst>
                          <a:gd name="T0" fmla="*/ 0 w 8"/>
                          <a:gd name="T1" fmla="*/ 1 h 4"/>
                          <a:gd name="T2" fmla="*/ 0 w 8"/>
                          <a:gd name="T3" fmla="*/ 1 h 4"/>
                          <a:gd name="T4" fmla="*/ 1 w 8"/>
                          <a:gd name="T5" fmla="*/ 1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1"/>
                            </a:lnTo>
                            <a:lnTo>
                              <a:pt x="1" y="0"/>
                            </a:lnTo>
                            <a:lnTo>
                              <a:pt x="7"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1537" name="Group 126"/>
                    <p:cNvGrpSpPr>
                      <a:grpSpLocks/>
                    </p:cNvGrpSpPr>
                    <p:nvPr/>
                  </p:nvGrpSpPr>
                  <p:grpSpPr bwMode="auto">
                    <a:xfrm>
                      <a:off x="4581" y="3013"/>
                      <a:ext cx="10" cy="5"/>
                      <a:chOff x="4581" y="3013"/>
                      <a:chExt cx="10" cy="5"/>
                    </a:xfrm>
                  </p:grpSpPr>
                  <p:sp>
                    <p:nvSpPr>
                      <p:cNvPr id="1740" name="Freeform 127"/>
                      <p:cNvSpPr>
                        <a:spLocks/>
                      </p:cNvSpPr>
                      <p:nvPr/>
                    </p:nvSpPr>
                    <p:spPr bwMode="auto">
                      <a:xfrm>
                        <a:off x="4581" y="3013"/>
                        <a:ext cx="2" cy="5"/>
                      </a:xfrm>
                      <a:custGeom>
                        <a:avLst/>
                        <a:gdLst>
                          <a:gd name="T0" fmla="*/ 2 w 2"/>
                          <a:gd name="T1" fmla="*/ 1 h 10"/>
                          <a:gd name="T2" fmla="*/ 0 w 2"/>
                          <a:gd name="T3" fmla="*/ 1 h 10"/>
                          <a:gd name="T4" fmla="*/ 1 w 2"/>
                          <a:gd name="T5" fmla="*/ 0 h 10"/>
                          <a:gd name="T6" fmla="*/ 2 w 2"/>
                          <a:gd name="T7" fmla="*/ 1 h 10"/>
                          <a:gd name="T8" fmla="*/ 2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10"/>
                            </a:moveTo>
                            <a:lnTo>
                              <a:pt x="0" y="4"/>
                            </a:lnTo>
                            <a:lnTo>
                              <a:pt x="1" y="0"/>
                            </a:lnTo>
                            <a:lnTo>
                              <a:pt x="2" y="4"/>
                            </a:lnTo>
                            <a:lnTo>
                              <a:pt x="2" y="10"/>
                            </a:lnTo>
                            <a:close/>
                          </a:path>
                        </a:pathLst>
                      </a:custGeom>
                      <a:solidFill>
                        <a:srgbClr val="A0A0A0"/>
                      </a:solidFill>
                      <a:ln w="9525">
                        <a:noFill/>
                        <a:round/>
                        <a:headEnd/>
                        <a:tailEnd/>
                      </a:ln>
                    </p:spPr>
                    <p:txBody>
                      <a:bodyPr/>
                      <a:lstStyle/>
                      <a:p>
                        <a:pPr eaLnBrk="1" hangingPunct="1"/>
                        <a:endParaRPr lang="en-US"/>
                      </a:p>
                    </p:txBody>
                  </p:sp>
                  <p:sp>
                    <p:nvSpPr>
                      <p:cNvPr id="1741" name="Freeform 128"/>
                      <p:cNvSpPr>
                        <a:spLocks/>
                      </p:cNvSpPr>
                      <p:nvPr/>
                    </p:nvSpPr>
                    <p:spPr bwMode="auto">
                      <a:xfrm>
                        <a:off x="4582" y="3013"/>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742" name="Freeform 129"/>
                      <p:cNvSpPr>
                        <a:spLocks/>
                      </p:cNvSpPr>
                      <p:nvPr/>
                    </p:nvSpPr>
                    <p:spPr bwMode="auto">
                      <a:xfrm>
                        <a:off x="4583" y="3015"/>
                        <a:ext cx="8" cy="3"/>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2"/>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1550" name="Group 130"/>
                    <p:cNvGrpSpPr>
                      <a:grpSpLocks/>
                    </p:cNvGrpSpPr>
                    <p:nvPr/>
                  </p:nvGrpSpPr>
                  <p:grpSpPr bwMode="auto">
                    <a:xfrm>
                      <a:off x="4584" y="3016"/>
                      <a:ext cx="9" cy="5"/>
                      <a:chOff x="4584" y="3016"/>
                      <a:chExt cx="9" cy="5"/>
                    </a:xfrm>
                  </p:grpSpPr>
                  <p:sp>
                    <p:nvSpPr>
                      <p:cNvPr id="1737" name="Freeform 131"/>
                      <p:cNvSpPr>
                        <a:spLocks/>
                      </p:cNvSpPr>
                      <p:nvPr/>
                    </p:nvSpPr>
                    <p:spPr bwMode="auto">
                      <a:xfrm>
                        <a:off x="4584" y="3016"/>
                        <a:ext cx="2" cy="5"/>
                      </a:xfrm>
                      <a:custGeom>
                        <a:avLst/>
                        <a:gdLst>
                          <a:gd name="T0" fmla="*/ 1 w 2"/>
                          <a:gd name="T1" fmla="*/ 1 h 11"/>
                          <a:gd name="T2" fmla="*/ 0 w 2"/>
                          <a:gd name="T3" fmla="*/ 0 h 11"/>
                          <a:gd name="T4" fmla="*/ 0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0"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1738" name="Freeform 132"/>
                      <p:cNvSpPr>
                        <a:spLocks/>
                      </p:cNvSpPr>
                      <p:nvPr/>
                    </p:nvSpPr>
                    <p:spPr bwMode="auto">
                      <a:xfrm>
                        <a:off x="4584" y="3016"/>
                        <a:ext cx="8" cy="2"/>
                      </a:xfrm>
                      <a:custGeom>
                        <a:avLst/>
                        <a:gdLst>
                          <a:gd name="T0" fmla="*/ 1 w 8"/>
                          <a:gd name="T1" fmla="*/ 0 h 4"/>
                          <a:gd name="T2" fmla="*/ 5 w 8"/>
                          <a:gd name="T3" fmla="*/ 0 h 4"/>
                          <a:gd name="T4" fmla="*/ 5 w 8"/>
                          <a:gd name="T5" fmla="*/ 1 h 4"/>
                          <a:gd name="T6" fmla="*/ 6 w 8"/>
                          <a:gd name="T7" fmla="*/ 1 h 4"/>
                          <a:gd name="T8" fmla="*/ 8 w 8"/>
                          <a:gd name="T9" fmla="*/ 1 h 4"/>
                          <a:gd name="T10" fmla="*/ 2 w 8"/>
                          <a:gd name="T11" fmla="*/ 1 h 4"/>
                          <a:gd name="T12" fmla="*/ 1 w 8"/>
                          <a:gd name="T13" fmla="*/ 1 h 4"/>
                          <a:gd name="T14" fmla="*/ 0 w 8"/>
                          <a:gd name="T15" fmla="*/ 1 h 4"/>
                          <a:gd name="T16" fmla="*/ 1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1" y="0"/>
                            </a:moveTo>
                            <a:lnTo>
                              <a:pt x="5" y="0"/>
                            </a:lnTo>
                            <a:lnTo>
                              <a:pt x="5" y="1"/>
                            </a:lnTo>
                            <a:lnTo>
                              <a:pt x="6" y="1"/>
                            </a:lnTo>
                            <a:lnTo>
                              <a:pt x="8" y="4"/>
                            </a:lnTo>
                            <a:lnTo>
                              <a:pt x="2" y="4"/>
                            </a:lnTo>
                            <a:lnTo>
                              <a:pt x="1" y="3"/>
                            </a:lnTo>
                            <a:lnTo>
                              <a:pt x="0" y="1"/>
                            </a:lnTo>
                            <a:lnTo>
                              <a:pt x="1" y="0"/>
                            </a:lnTo>
                            <a:close/>
                          </a:path>
                        </a:pathLst>
                      </a:custGeom>
                      <a:solidFill>
                        <a:srgbClr val="E0E0E0"/>
                      </a:solidFill>
                      <a:ln w="9525">
                        <a:noFill/>
                        <a:round/>
                        <a:headEnd/>
                        <a:tailEnd/>
                      </a:ln>
                    </p:spPr>
                    <p:txBody>
                      <a:bodyPr/>
                      <a:lstStyle/>
                      <a:p>
                        <a:pPr eaLnBrk="1" hangingPunct="1"/>
                        <a:endParaRPr lang="en-US"/>
                      </a:p>
                    </p:txBody>
                  </p:sp>
                  <p:sp>
                    <p:nvSpPr>
                      <p:cNvPr id="1739" name="Freeform 133"/>
                      <p:cNvSpPr>
                        <a:spLocks/>
                      </p:cNvSpPr>
                      <p:nvPr/>
                    </p:nvSpPr>
                    <p:spPr bwMode="auto">
                      <a:xfrm>
                        <a:off x="4585" y="3018"/>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1551" name="Group 134"/>
                    <p:cNvGrpSpPr>
                      <a:grpSpLocks/>
                    </p:cNvGrpSpPr>
                    <p:nvPr/>
                  </p:nvGrpSpPr>
                  <p:grpSpPr bwMode="auto">
                    <a:xfrm>
                      <a:off x="4586" y="3019"/>
                      <a:ext cx="20" cy="17"/>
                      <a:chOff x="4586" y="3019"/>
                      <a:chExt cx="20" cy="17"/>
                    </a:xfrm>
                  </p:grpSpPr>
                  <p:grpSp>
                    <p:nvGrpSpPr>
                      <p:cNvPr id="1552" name="Group 135"/>
                      <p:cNvGrpSpPr>
                        <a:grpSpLocks/>
                      </p:cNvGrpSpPr>
                      <p:nvPr/>
                    </p:nvGrpSpPr>
                    <p:grpSpPr bwMode="auto">
                      <a:xfrm>
                        <a:off x="4586" y="3019"/>
                        <a:ext cx="9" cy="5"/>
                        <a:chOff x="4586" y="3019"/>
                        <a:chExt cx="9" cy="5"/>
                      </a:xfrm>
                    </p:grpSpPr>
                    <p:sp>
                      <p:nvSpPr>
                        <p:cNvPr id="1734" name="Freeform 136"/>
                        <p:cNvSpPr>
                          <a:spLocks/>
                        </p:cNvSpPr>
                        <p:nvPr/>
                      </p:nvSpPr>
                      <p:spPr bwMode="auto">
                        <a:xfrm>
                          <a:off x="4586" y="3019"/>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1735" name="Freeform 137"/>
                        <p:cNvSpPr>
                          <a:spLocks/>
                        </p:cNvSpPr>
                        <p:nvPr/>
                      </p:nvSpPr>
                      <p:spPr bwMode="auto">
                        <a:xfrm>
                          <a:off x="4587" y="3020"/>
                          <a:ext cx="7" cy="2"/>
                        </a:xfrm>
                        <a:custGeom>
                          <a:avLst/>
                          <a:gdLst>
                            <a:gd name="T0" fmla="*/ 0 w 7"/>
                            <a:gd name="T1" fmla="*/ 0 h 4"/>
                            <a:gd name="T2" fmla="*/ 5 w 7"/>
                            <a:gd name="T3" fmla="*/ 0 h 4"/>
                            <a:gd name="T4" fmla="*/ 5 w 7"/>
                            <a:gd name="T5" fmla="*/ 0 h 4"/>
                            <a:gd name="T6" fmla="*/ 5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5" y="1"/>
                              </a:lnTo>
                              <a:lnTo>
                                <a:pt x="7" y="4"/>
                              </a:lnTo>
                              <a:lnTo>
                                <a:pt x="2" y="4"/>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736" name="Freeform 138"/>
                        <p:cNvSpPr>
                          <a:spLocks/>
                        </p:cNvSpPr>
                        <p:nvPr/>
                      </p:nvSpPr>
                      <p:spPr bwMode="auto">
                        <a:xfrm>
                          <a:off x="4587" y="3022"/>
                          <a:ext cx="8" cy="2"/>
                        </a:xfrm>
                        <a:custGeom>
                          <a:avLst/>
                          <a:gdLst>
                            <a:gd name="T0" fmla="*/ 0 w 8"/>
                            <a:gd name="T1" fmla="*/ 0 h 5"/>
                            <a:gd name="T2" fmla="*/ 0 w 8"/>
                            <a:gd name="T3" fmla="*/ 0 h 5"/>
                            <a:gd name="T4" fmla="*/ 1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0"/>
                              </a:lnTo>
                              <a:lnTo>
                                <a:pt x="7"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1553" name="Group 139"/>
                      <p:cNvGrpSpPr>
                        <a:grpSpLocks/>
                      </p:cNvGrpSpPr>
                      <p:nvPr/>
                    </p:nvGrpSpPr>
                    <p:grpSpPr bwMode="auto">
                      <a:xfrm>
                        <a:off x="4588" y="3022"/>
                        <a:ext cx="9" cy="6"/>
                        <a:chOff x="4588" y="3022"/>
                        <a:chExt cx="9" cy="6"/>
                      </a:xfrm>
                    </p:grpSpPr>
                    <p:sp>
                      <p:nvSpPr>
                        <p:cNvPr id="1731" name="Freeform 140"/>
                        <p:cNvSpPr>
                          <a:spLocks/>
                        </p:cNvSpPr>
                        <p:nvPr/>
                      </p:nvSpPr>
                      <p:spPr bwMode="auto">
                        <a:xfrm>
                          <a:off x="4588" y="3022"/>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1732" name="Freeform 141"/>
                        <p:cNvSpPr>
                          <a:spLocks/>
                        </p:cNvSpPr>
                        <p:nvPr/>
                      </p:nvSpPr>
                      <p:spPr bwMode="auto">
                        <a:xfrm>
                          <a:off x="4589" y="3022"/>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3"/>
                              </a:lnTo>
                              <a:lnTo>
                                <a:pt x="7"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1733" name="Freeform 142"/>
                        <p:cNvSpPr>
                          <a:spLocks/>
                        </p:cNvSpPr>
                        <p:nvPr/>
                      </p:nvSpPr>
                      <p:spPr bwMode="auto">
                        <a:xfrm>
                          <a:off x="4590" y="3024"/>
                          <a:ext cx="7" cy="4"/>
                        </a:xfrm>
                        <a:custGeom>
                          <a:avLst/>
                          <a:gdLst>
                            <a:gd name="T0" fmla="*/ 0 w 7"/>
                            <a:gd name="T1" fmla="*/ 2 h 6"/>
                            <a:gd name="T2" fmla="*/ 0 w 7"/>
                            <a:gd name="T3" fmla="*/ 1 h 6"/>
                            <a:gd name="T4" fmla="*/ 0 w 7"/>
                            <a:gd name="T5" fmla="*/ 1 h 6"/>
                            <a:gd name="T6" fmla="*/ 1 w 7"/>
                            <a:gd name="T7" fmla="*/ 0 h 6"/>
                            <a:gd name="T8" fmla="*/ 6 w 7"/>
                            <a:gd name="T9" fmla="*/ 0 h 6"/>
                            <a:gd name="T10" fmla="*/ 7 w 7"/>
                            <a:gd name="T11" fmla="*/ 2 h 6"/>
                            <a:gd name="T12" fmla="*/ 0 w 7"/>
                            <a:gd name="T13" fmla="*/ 2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6"/>
                              </a:moveTo>
                              <a:lnTo>
                                <a:pt x="0" y="3"/>
                              </a:lnTo>
                              <a:lnTo>
                                <a:pt x="0" y="1"/>
                              </a:lnTo>
                              <a:lnTo>
                                <a:pt x="1" y="0"/>
                              </a:lnTo>
                              <a:lnTo>
                                <a:pt x="6" y="0"/>
                              </a:lnTo>
                              <a:lnTo>
                                <a:pt x="7"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64" name="Group 143"/>
                      <p:cNvGrpSpPr>
                        <a:grpSpLocks/>
                      </p:cNvGrpSpPr>
                      <p:nvPr/>
                    </p:nvGrpSpPr>
                    <p:grpSpPr bwMode="auto">
                      <a:xfrm>
                        <a:off x="4591" y="3025"/>
                        <a:ext cx="10" cy="5"/>
                        <a:chOff x="4591" y="3025"/>
                        <a:chExt cx="10" cy="5"/>
                      </a:xfrm>
                    </p:grpSpPr>
                    <p:sp>
                      <p:nvSpPr>
                        <p:cNvPr id="1728" name="Freeform 144"/>
                        <p:cNvSpPr>
                          <a:spLocks/>
                        </p:cNvSpPr>
                        <p:nvPr/>
                      </p:nvSpPr>
                      <p:spPr bwMode="auto">
                        <a:xfrm>
                          <a:off x="4591"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1729" name="Freeform 145"/>
                        <p:cNvSpPr>
                          <a:spLocks/>
                        </p:cNvSpPr>
                        <p:nvPr/>
                      </p:nvSpPr>
                      <p:spPr bwMode="auto">
                        <a:xfrm>
                          <a:off x="4592" y="3025"/>
                          <a:ext cx="6" cy="3"/>
                        </a:xfrm>
                        <a:custGeom>
                          <a:avLst/>
                          <a:gdLst>
                            <a:gd name="T0" fmla="*/ 0 w 6"/>
                            <a:gd name="T1" fmla="*/ 0 h 5"/>
                            <a:gd name="T2" fmla="*/ 4 w 6"/>
                            <a:gd name="T3" fmla="*/ 0 h 5"/>
                            <a:gd name="T4" fmla="*/ 4 w 6"/>
                            <a:gd name="T5" fmla="*/ 0 h 5"/>
                            <a:gd name="T6" fmla="*/ 5 w 6"/>
                            <a:gd name="T7" fmla="*/ 1 h 5"/>
                            <a:gd name="T8" fmla="*/ 6 w 6"/>
                            <a:gd name="T9" fmla="*/ 1 h 5"/>
                            <a:gd name="T10" fmla="*/ 1 w 6"/>
                            <a:gd name="T11" fmla="*/ 1 h 5"/>
                            <a:gd name="T12" fmla="*/ 0 w 6"/>
                            <a:gd name="T13" fmla="*/ 1 h 5"/>
                            <a:gd name="T14" fmla="*/ 0 w 6"/>
                            <a:gd name="T15" fmla="*/ 1 h 5"/>
                            <a:gd name="T16" fmla="*/ 0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0" y="0"/>
                              </a:moveTo>
                              <a:lnTo>
                                <a:pt x="4" y="0"/>
                              </a:lnTo>
                              <a:lnTo>
                                <a:pt x="5" y="2"/>
                              </a:lnTo>
                              <a:lnTo>
                                <a:pt x="6" y="5"/>
                              </a:lnTo>
                              <a:lnTo>
                                <a:pt x="1" y="5"/>
                              </a:lnTo>
                              <a:lnTo>
                                <a:pt x="0" y="4"/>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1730" name="Freeform 146"/>
                        <p:cNvSpPr>
                          <a:spLocks/>
                        </p:cNvSpPr>
                        <p:nvPr/>
                      </p:nvSpPr>
                      <p:spPr bwMode="auto">
                        <a:xfrm>
                          <a:off x="4592" y="3028"/>
                          <a:ext cx="9" cy="2"/>
                        </a:xfrm>
                        <a:custGeom>
                          <a:avLst/>
                          <a:gdLst>
                            <a:gd name="T0" fmla="*/ 0 w 9"/>
                            <a:gd name="T1" fmla="*/ 0 h 5"/>
                            <a:gd name="T2" fmla="*/ 0 w 9"/>
                            <a:gd name="T3" fmla="*/ 0 h 5"/>
                            <a:gd name="T4" fmla="*/ 1 w 9"/>
                            <a:gd name="T5" fmla="*/ 0 h 5"/>
                            <a:gd name="T6" fmla="*/ 1 w 9"/>
                            <a:gd name="T7" fmla="*/ 0 h 5"/>
                            <a:gd name="T8" fmla="*/ 6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2"/>
                              </a:lnTo>
                              <a:lnTo>
                                <a:pt x="1" y="0"/>
                              </a:lnTo>
                              <a:lnTo>
                                <a:pt x="6"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65" name="Group 147"/>
                      <p:cNvGrpSpPr>
                        <a:grpSpLocks/>
                      </p:cNvGrpSpPr>
                      <p:nvPr/>
                    </p:nvGrpSpPr>
                    <p:grpSpPr bwMode="auto">
                      <a:xfrm>
                        <a:off x="4593" y="3028"/>
                        <a:ext cx="10" cy="5"/>
                        <a:chOff x="4593" y="3028"/>
                        <a:chExt cx="10" cy="5"/>
                      </a:xfrm>
                    </p:grpSpPr>
                    <p:sp>
                      <p:nvSpPr>
                        <p:cNvPr id="1725" name="Freeform 148"/>
                        <p:cNvSpPr>
                          <a:spLocks/>
                        </p:cNvSpPr>
                        <p:nvPr/>
                      </p:nvSpPr>
                      <p:spPr bwMode="auto">
                        <a:xfrm>
                          <a:off x="4593" y="3028"/>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1726" name="Freeform 149"/>
                        <p:cNvSpPr>
                          <a:spLocks/>
                        </p:cNvSpPr>
                        <p:nvPr/>
                      </p:nvSpPr>
                      <p:spPr bwMode="auto">
                        <a:xfrm>
                          <a:off x="4594" y="3028"/>
                          <a:ext cx="8" cy="2"/>
                        </a:xfrm>
                        <a:custGeom>
                          <a:avLst/>
                          <a:gdLst>
                            <a:gd name="T0" fmla="*/ 0 w 8"/>
                            <a:gd name="T1" fmla="*/ 0 h 3"/>
                            <a:gd name="T2" fmla="*/ 5 w 8"/>
                            <a:gd name="T3" fmla="*/ 0 h 3"/>
                            <a:gd name="T4" fmla="*/ 5 w 8"/>
                            <a:gd name="T5" fmla="*/ 0 h 3"/>
                            <a:gd name="T6" fmla="*/ 5 w 8"/>
                            <a:gd name="T7" fmla="*/ 1 h 3"/>
                            <a:gd name="T8" fmla="*/ 8 w 8"/>
                            <a:gd name="T9" fmla="*/ 1 h 3"/>
                            <a:gd name="T10" fmla="*/ 2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5" y="0"/>
                              </a:lnTo>
                              <a:lnTo>
                                <a:pt x="5" y="1"/>
                              </a:lnTo>
                              <a:lnTo>
                                <a:pt x="8" y="3"/>
                              </a:lnTo>
                              <a:lnTo>
                                <a:pt x="2" y="3"/>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727" name="Freeform 150"/>
                        <p:cNvSpPr>
                          <a:spLocks/>
                        </p:cNvSpPr>
                        <p:nvPr/>
                      </p:nvSpPr>
                      <p:spPr bwMode="auto">
                        <a:xfrm>
                          <a:off x="4595" y="3031"/>
                          <a:ext cx="8" cy="2"/>
                        </a:xfrm>
                        <a:custGeom>
                          <a:avLst/>
                          <a:gdLst>
                            <a:gd name="T0" fmla="*/ 0 w 8"/>
                            <a:gd name="T1" fmla="*/ 0 h 5"/>
                            <a:gd name="T2" fmla="*/ 0 w 8"/>
                            <a:gd name="T3" fmla="*/ 0 h 5"/>
                            <a:gd name="T4" fmla="*/ 0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7"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66" name="Group 151"/>
                      <p:cNvGrpSpPr>
                        <a:grpSpLocks/>
                      </p:cNvGrpSpPr>
                      <p:nvPr/>
                    </p:nvGrpSpPr>
                    <p:grpSpPr bwMode="auto">
                      <a:xfrm>
                        <a:off x="4595" y="3031"/>
                        <a:ext cx="11" cy="5"/>
                        <a:chOff x="4595" y="3031"/>
                        <a:chExt cx="11" cy="5"/>
                      </a:xfrm>
                    </p:grpSpPr>
                    <p:sp>
                      <p:nvSpPr>
                        <p:cNvPr id="1722" name="Freeform 152"/>
                        <p:cNvSpPr>
                          <a:spLocks/>
                        </p:cNvSpPr>
                        <p:nvPr/>
                      </p:nvSpPr>
                      <p:spPr bwMode="auto">
                        <a:xfrm>
                          <a:off x="4595" y="3031"/>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1723" name="Freeform 153"/>
                        <p:cNvSpPr>
                          <a:spLocks/>
                        </p:cNvSpPr>
                        <p:nvPr/>
                      </p:nvSpPr>
                      <p:spPr bwMode="auto">
                        <a:xfrm>
                          <a:off x="4596" y="3031"/>
                          <a:ext cx="8" cy="2"/>
                        </a:xfrm>
                        <a:custGeom>
                          <a:avLst/>
                          <a:gdLst>
                            <a:gd name="T0" fmla="*/ 1 w 8"/>
                            <a:gd name="T1" fmla="*/ 0 h 5"/>
                            <a:gd name="T2" fmla="*/ 6 w 8"/>
                            <a:gd name="T3" fmla="*/ 0 h 5"/>
                            <a:gd name="T4" fmla="*/ 6 w 8"/>
                            <a:gd name="T5" fmla="*/ 0 h 5"/>
                            <a:gd name="T6" fmla="*/ 7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6" y="0"/>
                              </a:lnTo>
                              <a:lnTo>
                                <a:pt x="6" y="2"/>
                              </a:lnTo>
                              <a:lnTo>
                                <a:pt x="7" y="3"/>
                              </a:lnTo>
                              <a:lnTo>
                                <a:pt x="8" y="5"/>
                              </a:lnTo>
                              <a:lnTo>
                                <a:pt x="2" y="5"/>
                              </a:lnTo>
                              <a:lnTo>
                                <a:pt x="1" y="3"/>
                              </a:lnTo>
                              <a:lnTo>
                                <a:pt x="0" y="2"/>
                              </a:lnTo>
                              <a:lnTo>
                                <a:pt x="1" y="0"/>
                              </a:lnTo>
                              <a:close/>
                            </a:path>
                          </a:pathLst>
                        </a:custGeom>
                        <a:solidFill>
                          <a:srgbClr val="E0E0E0"/>
                        </a:solidFill>
                        <a:ln w="9525">
                          <a:noFill/>
                          <a:round/>
                          <a:headEnd/>
                          <a:tailEnd/>
                        </a:ln>
                      </p:spPr>
                      <p:txBody>
                        <a:bodyPr/>
                        <a:lstStyle/>
                        <a:p>
                          <a:pPr eaLnBrk="1" hangingPunct="1"/>
                          <a:endParaRPr lang="en-US"/>
                        </a:p>
                      </p:txBody>
                    </p:sp>
                    <p:sp>
                      <p:nvSpPr>
                        <p:cNvPr id="1724" name="Freeform 154"/>
                        <p:cNvSpPr>
                          <a:spLocks/>
                        </p:cNvSpPr>
                        <p:nvPr/>
                      </p:nvSpPr>
                      <p:spPr bwMode="auto">
                        <a:xfrm>
                          <a:off x="4597" y="3033"/>
                          <a:ext cx="9" cy="3"/>
                        </a:xfrm>
                        <a:custGeom>
                          <a:avLst/>
                          <a:gdLst>
                            <a:gd name="T0" fmla="*/ 0 w 9"/>
                            <a:gd name="T1" fmla="*/ 1 h 6"/>
                            <a:gd name="T2" fmla="*/ 0 w 9"/>
                            <a:gd name="T3" fmla="*/ 1 h 6"/>
                            <a:gd name="T4" fmla="*/ 1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2"/>
                              </a:lnTo>
                              <a:lnTo>
                                <a:pt x="1" y="0"/>
                              </a:lnTo>
                              <a:lnTo>
                                <a:pt x="7"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grpSp>
                  <p:nvGrpSpPr>
                    <p:cNvPr id="67" name="Group 155"/>
                    <p:cNvGrpSpPr>
                      <a:grpSpLocks/>
                    </p:cNvGrpSpPr>
                    <p:nvPr/>
                  </p:nvGrpSpPr>
                  <p:grpSpPr bwMode="auto">
                    <a:xfrm>
                      <a:off x="4598" y="3035"/>
                      <a:ext cx="20" cy="16"/>
                      <a:chOff x="4598" y="3035"/>
                      <a:chExt cx="20" cy="16"/>
                    </a:xfrm>
                  </p:grpSpPr>
                  <p:grpSp>
                    <p:nvGrpSpPr>
                      <p:cNvPr id="68" name="Group 156"/>
                      <p:cNvGrpSpPr>
                        <a:grpSpLocks/>
                      </p:cNvGrpSpPr>
                      <p:nvPr/>
                    </p:nvGrpSpPr>
                    <p:grpSpPr bwMode="auto">
                      <a:xfrm>
                        <a:off x="4598" y="3035"/>
                        <a:ext cx="10" cy="4"/>
                        <a:chOff x="4598" y="3035"/>
                        <a:chExt cx="10" cy="4"/>
                      </a:xfrm>
                    </p:grpSpPr>
                    <p:sp>
                      <p:nvSpPr>
                        <p:cNvPr id="1714" name="Freeform 157"/>
                        <p:cNvSpPr>
                          <a:spLocks/>
                        </p:cNvSpPr>
                        <p:nvPr/>
                      </p:nvSpPr>
                      <p:spPr bwMode="auto">
                        <a:xfrm>
                          <a:off x="4598" y="3035"/>
                          <a:ext cx="3" cy="4"/>
                        </a:xfrm>
                        <a:custGeom>
                          <a:avLst/>
                          <a:gdLst>
                            <a:gd name="T0" fmla="*/ 1 w 3"/>
                            <a:gd name="T1" fmla="*/ 1 h 9"/>
                            <a:gd name="T2" fmla="*/ 0 w 3"/>
                            <a:gd name="T3" fmla="*/ 0 h 9"/>
                            <a:gd name="T4" fmla="*/ 1 w 3"/>
                            <a:gd name="T5" fmla="*/ 0 h 9"/>
                            <a:gd name="T6" fmla="*/ 3 w 3"/>
                            <a:gd name="T7" fmla="*/ 0 h 9"/>
                            <a:gd name="T8" fmla="*/ 1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1" y="9"/>
                              </a:moveTo>
                              <a:lnTo>
                                <a:pt x="0" y="3"/>
                              </a:lnTo>
                              <a:lnTo>
                                <a:pt x="1" y="0"/>
                              </a:lnTo>
                              <a:lnTo>
                                <a:pt x="3" y="5"/>
                              </a:lnTo>
                              <a:lnTo>
                                <a:pt x="1" y="9"/>
                              </a:lnTo>
                              <a:close/>
                            </a:path>
                          </a:pathLst>
                        </a:custGeom>
                        <a:solidFill>
                          <a:srgbClr val="A0A0A0"/>
                        </a:solidFill>
                        <a:ln w="9525">
                          <a:noFill/>
                          <a:round/>
                          <a:headEnd/>
                          <a:tailEnd/>
                        </a:ln>
                      </p:spPr>
                      <p:txBody>
                        <a:bodyPr/>
                        <a:lstStyle/>
                        <a:p>
                          <a:pPr eaLnBrk="1" hangingPunct="1"/>
                          <a:endParaRPr lang="en-US"/>
                        </a:p>
                      </p:txBody>
                    </p:sp>
                    <p:sp>
                      <p:nvSpPr>
                        <p:cNvPr id="1715" name="Freeform 158"/>
                        <p:cNvSpPr>
                          <a:spLocks/>
                        </p:cNvSpPr>
                        <p:nvPr/>
                      </p:nvSpPr>
                      <p:spPr bwMode="auto">
                        <a:xfrm>
                          <a:off x="4599" y="3035"/>
                          <a:ext cx="8" cy="2"/>
                        </a:xfrm>
                        <a:custGeom>
                          <a:avLst/>
                          <a:gdLst>
                            <a:gd name="T0" fmla="*/ 0 w 8"/>
                            <a:gd name="T1" fmla="*/ 0 h 5"/>
                            <a:gd name="T2" fmla="*/ 5 w 8"/>
                            <a:gd name="T3" fmla="*/ 0 h 5"/>
                            <a:gd name="T4" fmla="*/ 5 w 8"/>
                            <a:gd name="T5" fmla="*/ 0 h 5"/>
                            <a:gd name="T6" fmla="*/ 6 w 8"/>
                            <a:gd name="T7" fmla="*/ 0 h 5"/>
                            <a:gd name="T8" fmla="*/ 8 w 8"/>
                            <a:gd name="T9" fmla="*/ 0 h 5"/>
                            <a:gd name="T10" fmla="*/ 2 w 8"/>
                            <a:gd name="T11" fmla="*/ 0 h 5"/>
                            <a:gd name="T12" fmla="*/ 2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5" y="0"/>
                              </a:lnTo>
                              <a:lnTo>
                                <a:pt x="6" y="2"/>
                              </a:lnTo>
                              <a:lnTo>
                                <a:pt x="8" y="5"/>
                              </a:lnTo>
                              <a:lnTo>
                                <a:pt x="2" y="5"/>
                              </a:lnTo>
                              <a:lnTo>
                                <a:pt x="2" y="3"/>
                              </a:lnTo>
                              <a:lnTo>
                                <a:pt x="0" y="0"/>
                              </a:lnTo>
                              <a:close/>
                            </a:path>
                          </a:pathLst>
                        </a:custGeom>
                        <a:solidFill>
                          <a:srgbClr val="E0E0E0"/>
                        </a:solidFill>
                        <a:ln w="9525">
                          <a:noFill/>
                          <a:round/>
                          <a:headEnd/>
                          <a:tailEnd/>
                        </a:ln>
                      </p:spPr>
                      <p:txBody>
                        <a:bodyPr/>
                        <a:lstStyle/>
                        <a:p>
                          <a:pPr eaLnBrk="1" hangingPunct="1"/>
                          <a:endParaRPr lang="en-US"/>
                        </a:p>
                      </p:txBody>
                    </p:sp>
                    <p:sp>
                      <p:nvSpPr>
                        <p:cNvPr id="1716" name="Freeform 159"/>
                        <p:cNvSpPr>
                          <a:spLocks/>
                        </p:cNvSpPr>
                        <p:nvPr/>
                      </p:nvSpPr>
                      <p:spPr bwMode="auto">
                        <a:xfrm>
                          <a:off x="4599" y="3037"/>
                          <a:ext cx="9" cy="2"/>
                        </a:xfrm>
                        <a:custGeom>
                          <a:avLst/>
                          <a:gdLst>
                            <a:gd name="T0" fmla="*/ 0 w 9"/>
                            <a:gd name="T1" fmla="*/ 1 h 4"/>
                            <a:gd name="T2" fmla="*/ 0 w 9"/>
                            <a:gd name="T3" fmla="*/ 1 h 4"/>
                            <a:gd name="T4" fmla="*/ 2 w 9"/>
                            <a:gd name="T5" fmla="*/ 0 h 4"/>
                            <a:gd name="T6" fmla="*/ 2 w 9"/>
                            <a:gd name="T7" fmla="*/ 0 h 4"/>
                            <a:gd name="T8" fmla="*/ 8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2" y="0"/>
                              </a:lnTo>
                              <a:lnTo>
                                <a:pt x="8" y="0"/>
                              </a:lnTo>
                              <a:lnTo>
                                <a:pt x="9"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69" name="Group 160"/>
                      <p:cNvGrpSpPr>
                        <a:grpSpLocks/>
                      </p:cNvGrpSpPr>
                      <p:nvPr/>
                    </p:nvGrpSpPr>
                    <p:grpSpPr bwMode="auto">
                      <a:xfrm>
                        <a:off x="4601" y="3037"/>
                        <a:ext cx="9" cy="5"/>
                        <a:chOff x="4601" y="3037"/>
                        <a:chExt cx="9" cy="5"/>
                      </a:xfrm>
                    </p:grpSpPr>
                    <p:sp>
                      <p:nvSpPr>
                        <p:cNvPr id="1711" name="Freeform 161"/>
                        <p:cNvSpPr>
                          <a:spLocks/>
                        </p:cNvSpPr>
                        <p:nvPr/>
                      </p:nvSpPr>
                      <p:spPr bwMode="auto">
                        <a:xfrm>
                          <a:off x="4601" y="3037"/>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1712" name="Freeform 162"/>
                        <p:cNvSpPr>
                          <a:spLocks/>
                        </p:cNvSpPr>
                        <p:nvPr/>
                      </p:nvSpPr>
                      <p:spPr bwMode="auto">
                        <a:xfrm>
                          <a:off x="4602" y="3037"/>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713" name="Freeform 163"/>
                        <p:cNvSpPr>
                          <a:spLocks/>
                        </p:cNvSpPr>
                        <p:nvPr/>
                      </p:nvSpPr>
                      <p:spPr bwMode="auto">
                        <a:xfrm>
                          <a:off x="4602" y="3039"/>
                          <a:ext cx="8" cy="3"/>
                        </a:xfrm>
                        <a:custGeom>
                          <a:avLst/>
                          <a:gdLst>
                            <a:gd name="T0" fmla="*/ 0 w 8"/>
                            <a:gd name="T1" fmla="*/ 0 h 7"/>
                            <a:gd name="T2" fmla="*/ 1 w 8"/>
                            <a:gd name="T3" fmla="*/ 0 h 7"/>
                            <a:gd name="T4" fmla="*/ 1 w 8"/>
                            <a:gd name="T5" fmla="*/ 0 h 7"/>
                            <a:gd name="T6" fmla="*/ 2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2"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70" name="Group 164"/>
                      <p:cNvGrpSpPr>
                        <a:grpSpLocks/>
                      </p:cNvGrpSpPr>
                      <p:nvPr/>
                    </p:nvGrpSpPr>
                    <p:grpSpPr bwMode="auto">
                      <a:xfrm>
                        <a:off x="4603" y="3040"/>
                        <a:ext cx="10" cy="5"/>
                        <a:chOff x="4603" y="3040"/>
                        <a:chExt cx="10" cy="5"/>
                      </a:xfrm>
                    </p:grpSpPr>
                    <p:sp>
                      <p:nvSpPr>
                        <p:cNvPr id="1708" name="Freeform 165"/>
                        <p:cNvSpPr>
                          <a:spLocks/>
                        </p:cNvSpPr>
                        <p:nvPr/>
                      </p:nvSpPr>
                      <p:spPr bwMode="auto">
                        <a:xfrm>
                          <a:off x="4603" y="3040"/>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1709" name="Freeform 166"/>
                        <p:cNvSpPr>
                          <a:spLocks/>
                        </p:cNvSpPr>
                        <p:nvPr/>
                      </p:nvSpPr>
                      <p:spPr bwMode="auto">
                        <a:xfrm>
                          <a:off x="4604" y="3040"/>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2"/>
                              </a:lnTo>
                              <a:lnTo>
                                <a:pt x="7"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1710" name="Freeform 167"/>
                        <p:cNvSpPr>
                          <a:spLocks/>
                        </p:cNvSpPr>
                        <p:nvPr/>
                      </p:nvSpPr>
                      <p:spPr bwMode="auto">
                        <a:xfrm>
                          <a:off x="4605" y="3042"/>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71" name="Group 168"/>
                      <p:cNvGrpSpPr>
                        <a:grpSpLocks/>
                      </p:cNvGrpSpPr>
                      <p:nvPr/>
                    </p:nvGrpSpPr>
                    <p:grpSpPr bwMode="auto">
                      <a:xfrm>
                        <a:off x="4606" y="3043"/>
                        <a:ext cx="9" cy="5"/>
                        <a:chOff x="4606" y="3043"/>
                        <a:chExt cx="9" cy="5"/>
                      </a:xfrm>
                    </p:grpSpPr>
                    <p:sp>
                      <p:nvSpPr>
                        <p:cNvPr id="1705" name="Freeform 169"/>
                        <p:cNvSpPr>
                          <a:spLocks/>
                        </p:cNvSpPr>
                        <p:nvPr/>
                      </p:nvSpPr>
                      <p:spPr bwMode="auto">
                        <a:xfrm>
                          <a:off x="4606"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1706" name="Freeform 170"/>
                        <p:cNvSpPr>
                          <a:spLocks/>
                        </p:cNvSpPr>
                        <p:nvPr/>
                      </p:nvSpPr>
                      <p:spPr bwMode="auto">
                        <a:xfrm>
                          <a:off x="4607" y="3043"/>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707" name="Freeform 171"/>
                        <p:cNvSpPr>
                          <a:spLocks/>
                        </p:cNvSpPr>
                        <p:nvPr/>
                      </p:nvSpPr>
                      <p:spPr bwMode="auto">
                        <a:xfrm>
                          <a:off x="4607" y="3045"/>
                          <a:ext cx="8" cy="3"/>
                        </a:xfrm>
                        <a:custGeom>
                          <a:avLst/>
                          <a:gdLst>
                            <a:gd name="T0" fmla="*/ 0 w 8"/>
                            <a:gd name="T1" fmla="*/ 1 h 5"/>
                            <a:gd name="T2" fmla="*/ 0 w 8"/>
                            <a:gd name="T3" fmla="*/ 1 h 5"/>
                            <a:gd name="T4" fmla="*/ 1 w 8"/>
                            <a:gd name="T5" fmla="*/ 0 h 5"/>
                            <a:gd name="T6" fmla="*/ 2 w 8"/>
                            <a:gd name="T7" fmla="*/ 0 h 5"/>
                            <a:gd name="T8" fmla="*/ 7 w 8"/>
                            <a:gd name="T9" fmla="*/ 0 h 5"/>
                            <a:gd name="T10" fmla="*/ 8 w 8"/>
                            <a:gd name="T11" fmla="*/ 1 h 5"/>
                            <a:gd name="T12" fmla="*/ 0 w 8"/>
                            <a:gd name="T13" fmla="*/ 1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0"/>
                              </a:lnTo>
                              <a:lnTo>
                                <a:pt x="2" y="0"/>
                              </a:lnTo>
                              <a:lnTo>
                                <a:pt x="7"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72" name="Group 172"/>
                      <p:cNvGrpSpPr>
                        <a:grpSpLocks/>
                      </p:cNvGrpSpPr>
                      <p:nvPr/>
                    </p:nvGrpSpPr>
                    <p:grpSpPr bwMode="auto">
                      <a:xfrm>
                        <a:off x="4608" y="3045"/>
                        <a:ext cx="10" cy="6"/>
                        <a:chOff x="4608" y="3045"/>
                        <a:chExt cx="10" cy="6"/>
                      </a:xfrm>
                    </p:grpSpPr>
                    <p:sp>
                      <p:nvSpPr>
                        <p:cNvPr id="1702" name="Freeform 173"/>
                        <p:cNvSpPr>
                          <a:spLocks/>
                        </p:cNvSpPr>
                        <p:nvPr/>
                      </p:nvSpPr>
                      <p:spPr bwMode="auto">
                        <a:xfrm>
                          <a:off x="4608" y="3045"/>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1703" name="Freeform 174"/>
                        <p:cNvSpPr>
                          <a:spLocks/>
                        </p:cNvSpPr>
                        <p:nvPr/>
                      </p:nvSpPr>
                      <p:spPr bwMode="auto">
                        <a:xfrm>
                          <a:off x="4609" y="304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6" y="2"/>
                              </a:lnTo>
                              <a:lnTo>
                                <a:pt x="7" y="4"/>
                              </a:lnTo>
                              <a:lnTo>
                                <a:pt x="2" y="4"/>
                              </a:lnTo>
                              <a:lnTo>
                                <a:pt x="1" y="4"/>
                              </a:lnTo>
                              <a:lnTo>
                                <a:pt x="0" y="0"/>
                              </a:lnTo>
                              <a:close/>
                            </a:path>
                          </a:pathLst>
                        </a:custGeom>
                        <a:solidFill>
                          <a:srgbClr val="E0E0E0"/>
                        </a:solidFill>
                        <a:ln w="9525">
                          <a:noFill/>
                          <a:round/>
                          <a:headEnd/>
                          <a:tailEnd/>
                        </a:ln>
                      </p:spPr>
                      <p:txBody>
                        <a:bodyPr/>
                        <a:lstStyle/>
                        <a:p>
                          <a:pPr eaLnBrk="1" hangingPunct="1"/>
                          <a:endParaRPr lang="en-US"/>
                        </a:p>
                      </p:txBody>
                    </p:sp>
                    <p:sp>
                      <p:nvSpPr>
                        <p:cNvPr id="1704" name="Freeform 175"/>
                        <p:cNvSpPr>
                          <a:spLocks/>
                        </p:cNvSpPr>
                        <p:nvPr/>
                      </p:nvSpPr>
                      <p:spPr bwMode="auto">
                        <a:xfrm>
                          <a:off x="4610" y="3049"/>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6"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grpSp>
                  <p:nvGrpSpPr>
                    <p:cNvPr id="73" name="Group 176"/>
                    <p:cNvGrpSpPr>
                      <a:grpSpLocks/>
                    </p:cNvGrpSpPr>
                    <p:nvPr/>
                  </p:nvGrpSpPr>
                  <p:grpSpPr bwMode="auto">
                    <a:xfrm>
                      <a:off x="4610" y="3049"/>
                      <a:ext cx="11" cy="4"/>
                      <a:chOff x="4610" y="3049"/>
                      <a:chExt cx="11" cy="4"/>
                    </a:xfrm>
                  </p:grpSpPr>
                  <p:sp>
                    <p:nvSpPr>
                      <p:cNvPr id="1694" name="Freeform 177"/>
                      <p:cNvSpPr>
                        <a:spLocks/>
                      </p:cNvSpPr>
                      <p:nvPr/>
                    </p:nvSpPr>
                    <p:spPr bwMode="auto">
                      <a:xfrm>
                        <a:off x="4610" y="3049"/>
                        <a:ext cx="3" cy="4"/>
                      </a:xfrm>
                      <a:custGeom>
                        <a:avLst/>
                        <a:gdLst>
                          <a:gd name="T0" fmla="*/ 2 w 3"/>
                          <a:gd name="T1" fmla="*/ 1 h 9"/>
                          <a:gd name="T2" fmla="*/ 0 w 3"/>
                          <a:gd name="T3" fmla="*/ 0 h 9"/>
                          <a:gd name="T4" fmla="*/ 1 w 3"/>
                          <a:gd name="T5" fmla="*/ 0 h 9"/>
                          <a:gd name="T6" fmla="*/ 3 w 3"/>
                          <a:gd name="T7" fmla="*/ 0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1695" name="Freeform 178"/>
                      <p:cNvSpPr>
                        <a:spLocks/>
                      </p:cNvSpPr>
                      <p:nvPr/>
                    </p:nvSpPr>
                    <p:spPr bwMode="auto">
                      <a:xfrm>
                        <a:off x="4611" y="3049"/>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696" name="Freeform 179"/>
                      <p:cNvSpPr>
                        <a:spLocks/>
                      </p:cNvSpPr>
                      <p:nvPr/>
                    </p:nvSpPr>
                    <p:spPr bwMode="auto">
                      <a:xfrm>
                        <a:off x="4612" y="3051"/>
                        <a:ext cx="9" cy="2"/>
                      </a:xfrm>
                      <a:custGeom>
                        <a:avLst/>
                        <a:gdLst>
                          <a:gd name="T0" fmla="*/ 0 w 9"/>
                          <a:gd name="T1" fmla="*/ 1 h 4"/>
                          <a:gd name="T2" fmla="*/ 0 w 9"/>
                          <a:gd name="T3" fmla="*/ 1 h 4"/>
                          <a:gd name="T4" fmla="*/ 0 w 9"/>
                          <a:gd name="T5" fmla="*/ 1 h 4"/>
                          <a:gd name="T6" fmla="*/ 1 w 9"/>
                          <a:gd name="T7" fmla="*/ 0 h 4"/>
                          <a:gd name="T8" fmla="*/ 6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0" y="1"/>
                            </a:lnTo>
                            <a:lnTo>
                              <a:pt x="1" y="0"/>
                            </a:lnTo>
                            <a:lnTo>
                              <a:pt x="6" y="0"/>
                            </a:lnTo>
                            <a:lnTo>
                              <a:pt x="9"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74" name="Group 180"/>
                    <p:cNvGrpSpPr>
                      <a:grpSpLocks/>
                    </p:cNvGrpSpPr>
                    <p:nvPr/>
                  </p:nvGrpSpPr>
                  <p:grpSpPr bwMode="auto">
                    <a:xfrm>
                      <a:off x="4613" y="3051"/>
                      <a:ext cx="10" cy="5"/>
                      <a:chOff x="4613" y="3051"/>
                      <a:chExt cx="10" cy="5"/>
                    </a:xfrm>
                  </p:grpSpPr>
                  <p:sp>
                    <p:nvSpPr>
                      <p:cNvPr id="1691" name="Freeform 181"/>
                      <p:cNvSpPr>
                        <a:spLocks/>
                      </p:cNvSpPr>
                      <p:nvPr/>
                    </p:nvSpPr>
                    <p:spPr bwMode="auto">
                      <a:xfrm>
                        <a:off x="4613" y="3051"/>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1692" name="Freeform 182"/>
                      <p:cNvSpPr>
                        <a:spLocks/>
                      </p:cNvSpPr>
                      <p:nvPr/>
                    </p:nvSpPr>
                    <p:spPr bwMode="auto">
                      <a:xfrm>
                        <a:off x="4614" y="3051"/>
                        <a:ext cx="8" cy="2"/>
                      </a:xfrm>
                      <a:custGeom>
                        <a:avLst/>
                        <a:gdLst>
                          <a:gd name="T0" fmla="*/ 0 w 8"/>
                          <a:gd name="T1" fmla="*/ 0 h 4"/>
                          <a:gd name="T2" fmla="*/ 4 w 8"/>
                          <a:gd name="T3" fmla="*/ 0 h 4"/>
                          <a:gd name="T4" fmla="*/ 4 w 8"/>
                          <a:gd name="T5" fmla="*/ 1 h 4"/>
                          <a:gd name="T6" fmla="*/ 5 w 8"/>
                          <a:gd name="T7" fmla="*/ 1 h 4"/>
                          <a:gd name="T8" fmla="*/ 8 w 8"/>
                          <a:gd name="T9" fmla="*/ 1 h 4"/>
                          <a:gd name="T10" fmla="*/ 1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4" y="0"/>
                            </a:lnTo>
                            <a:lnTo>
                              <a:pt x="4" y="1"/>
                            </a:lnTo>
                            <a:lnTo>
                              <a:pt x="5" y="3"/>
                            </a:lnTo>
                            <a:lnTo>
                              <a:pt x="8" y="4"/>
                            </a:lnTo>
                            <a:lnTo>
                              <a:pt x="1" y="4"/>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693" name="Freeform 183"/>
                      <p:cNvSpPr>
                        <a:spLocks/>
                      </p:cNvSpPr>
                      <p:nvPr/>
                    </p:nvSpPr>
                    <p:spPr bwMode="auto">
                      <a:xfrm>
                        <a:off x="4614" y="3053"/>
                        <a:ext cx="9" cy="3"/>
                      </a:xfrm>
                      <a:custGeom>
                        <a:avLst/>
                        <a:gdLst>
                          <a:gd name="T0" fmla="*/ 0 w 9"/>
                          <a:gd name="T1" fmla="*/ 0 h 7"/>
                          <a:gd name="T2" fmla="*/ 0 w 9"/>
                          <a:gd name="T3" fmla="*/ 0 h 7"/>
                          <a:gd name="T4" fmla="*/ 1 w 9"/>
                          <a:gd name="T5" fmla="*/ 0 h 7"/>
                          <a:gd name="T6" fmla="*/ 1 w 9"/>
                          <a:gd name="T7" fmla="*/ 0 h 7"/>
                          <a:gd name="T8" fmla="*/ 8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8" y="0"/>
                            </a:lnTo>
                            <a:lnTo>
                              <a:pt x="9"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76" name="Group 184"/>
                    <p:cNvGrpSpPr>
                      <a:grpSpLocks/>
                    </p:cNvGrpSpPr>
                    <p:nvPr/>
                  </p:nvGrpSpPr>
                  <p:grpSpPr bwMode="auto">
                    <a:xfrm>
                      <a:off x="4615" y="3054"/>
                      <a:ext cx="10" cy="5"/>
                      <a:chOff x="4615" y="3054"/>
                      <a:chExt cx="10" cy="5"/>
                    </a:xfrm>
                  </p:grpSpPr>
                  <p:sp>
                    <p:nvSpPr>
                      <p:cNvPr id="1688" name="Freeform 185"/>
                      <p:cNvSpPr>
                        <a:spLocks/>
                      </p:cNvSpPr>
                      <p:nvPr/>
                    </p:nvSpPr>
                    <p:spPr bwMode="auto">
                      <a:xfrm>
                        <a:off x="4615" y="3054"/>
                        <a:ext cx="2" cy="5"/>
                      </a:xfrm>
                      <a:custGeom>
                        <a:avLst/>
                        <a:gdLst>
                          <a:gd name="T0" fmla="*/ 2 w 2"/>
                          <a:gd name="T1" fmla="*/ 1 h 11"/>
                          <a:gd name="T2" fmla="*/ 0 w 2"/>
                          <a:gd name="T3" fmla="*/ 0 h 11"/>
                          <a:gd name="T4" fmla="*/ 1 w 2"/>
                          <a:gd name="T5" fmla="*/ 0 h 11"/>
                          <a:gd name="T6" fmla="*/ 2 w 2"/>
                          <a:gd name="T7" fmla="*/ 0 h 11"/>
                          <a:gd name="T8" fmla="*/ 2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pPr eaLnBrk="1" hangingPunct="1"/>
                        <a:endParaRPr lang="en-US"/>
                      </a:p>
                    </p:txBody>
                  </p:sp>
                  <p:sp>
                    <p:nvSpPr>
                      <p:cNvPr id="1689" name="Freeform 186"/>
                      <p:cNvSpPr>
                        <a:spLocks/>
                      </p:cNvSpPr>
                      <p:nvPr/>
                    </p:nvSpPr>
                    <p:spPr bwMode="auto">
                      <a:xfrm>
                        <a:off x="4616" y="3054"/>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6" y="3"/>
                            </a:lnTo>
                            <a:lnTo>
                              <a:pt x="8"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1690" name="Freeform 187"/>
                      <p:cNvSpPr>
                        <a:spLocks/>
                      </p:cNvSpPr>
                      <p:nvPr/>
                    </p:nvSpPr>
                    <p:spPr bwMode="auto">
                      <a:xfrm>
                        <a:off x="4617" y="3056"/>
                        <a:ext cx="8" cy="3"/>
                      </a:xfrm>
                      <a:custGeom>
                        <a:avLst/>
                        <a:gdLst>
                          <a:gd name="T0" fmla="*/ 0 w 8"/>
                          <a:gd name="T1" fmla="*/ 1 h 6"/>
                          <a:gd name="T2" fmla="*/ 0 w 8"/>
                          <a:gd name="T3" fmla="*/ 1 h 6"/>
                          <a:gd name="T4" fmla="*/ 0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sp>
                  <p:nvSpPr>
                    <p:cNvPr id="1429" name="Freeform 188"/>
                    <p:cNvSpPr>
                      <a:spLocks/>
                    </p:cNvSpPr>
                    <p:nvPr/>
                  </p:nvSpPr>
                  <p:spPr bwMode="auto">
                    <a:xfrm>
                      <a:off x="4565" y="3004"/>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606060"/>
                    </a:solidFill>
                    <a:ln w="9525">
                      <a:noFill/>
                      <a:round/>
                      <a:headEnd/>
                      <a:tailEnd/>
                    </a:ln>
                  </p:spPr>
                  <p:txBody>
                    <a:bodyPr/>
                    <a:lstStyle/>
                    <a:p>
                      <a:pPr eaLnBrk="1" hangingPunct="1"/>
                      <a:endParaRPr lang="en-US"/>
                    </a:p>
                  </p:txBody>
                </p:sp>
                <p:sp>
                  <p:nvSpPr>
                    <p:cNvPr id="1430" name="Freeform 189"/>
                    <p:cNvSpPr>
                      <a:spLocks/>
                    </p:cNvSpPr>
                    <p:nvPr/>
                  </p:nvSpPr>
                  <p:spPr bwMode="auto">
                    <a:xfrm>
                      <a:off x="4566" y="300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808080"/>
                    </a:solidFill>
                    <a:ln w="9525">
                      <a:noFill/>
                      <a:round/>
                      <a:headEnd/>
                      <a:tailEnd/>
                    </a:ln>
                  </p:spPr>
                  <p:txBody>
                    <a:bodyPr/>
                    <a:lstStyle/>
                    <a:p>
                      <a:pPr eaLnBrk="1" hangingPunct="1"/>
                      <a:endParaRPr lang="en-US"/>
                    </a:p>
                  </p:txBody>
                </p:sp>
                <p:sp>
                  <p:nvSpPr>
                    <p:cNvPr id="1431" name="Freeform 190"/>
                    <p:cNvSpPr>
                      <a:spLocks/>
                    </p:cNvSpPr>
                    <p:nvPr/>
                  </p:nvSpPr>
                  <p:spPr bwMode="auto">
                    <a:xfrm>
                      <a:off x="4567" y="3007"/>
                      <a:ext cx="7" cy="3"/>
                    </a:xfrm>
                    <a:custGeom>
                      <a:avLst/>
                      <a:gdLst>
                        <a:gd name="T0" fmla="*/ 0 w 7"/>
                        <a:gd name="T1" fmla="*/ 2 h 4"/>
                        <a:gd name="T2" fmla="*/ 0 w 7"/>
                        <a:gd name="T3" fmla="*/ 2 h 4"/>
                        <a:gd name="T4" fmla="*/ 0 w 7"/>
                        <a:gd name="T5" fmla="*/ 0 h 4"/>
                        <a:gd name="T6" fmla="*/ 1 w 7"/>
                        <a:gd name="T7" fmla="*/ 0 h 4"/>
                        <a:gd name="T8" fmla="*/ 6 w 7"/>
                        <a:gd name="T9" fmla="*/ 0 h 4"/>
                        <a:gd name="T10" fmla="*/ 7 w 7"/>
                        <a:gd name="T11" fmla="*/ 2 h 4"/>
                        <a:gd name="T12" fmla="*/ 0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0"/>
                          </a:lnTo>
                          <a:lnTo>
                            <a:pt x="1" y="0"/>
                          </a:lnTo>
                          <a:lnTo>
                            <a:pt x="6" y="0"/>
                          </a:lnTo>
                          <a:lnTo>
                            <a:pt x="7" y="4"/>
                          </a:lnTo>
                          <a:lnTo>
                            <a:pt x="0" y="4"/>
                          </a:lnTo>
                          <a:close/>
                        </a:path>
                      </a:pathLst>
                    </a:custGeom>
                    <a:solidFill>
                      <a:srgbClr val="404040"/>
                    </a:solidFill>
                    <a:ln w="9525">
                      <a:noFill/>
                      <a:round/>
                      <a:headEnd/>
                      <a:tailEnd/>
                    </a:ln>
                  </p:spPr>
                  <p:txBody>
                    <a:bodyPr/>
                    <a:lstStyle/>
                    <a:p>
                      <a:pPr eaLnBrk="1" hangingPunct="1"/>
                      <a:endParaRPr lang="en-US"/>
                    </a:p>
                  </p:txBody>
                </p:sp>
                <p:grpSp>
                  <p:nvGrpSpPr>
                    <p:cNvPr id="77" name="Group 191"/>
                    <p:cNvGrpSpPr>
                      <a:grpSpLocks/>
                    </p:cNvGrpSpPr>
                    <p:nvPr/>
                  </p:nvGrpSpPr>
                  <p:grpSpPr bwMode="auto">
                    <a:xfrm>
                      <a:off x="4567" y="3007"/>
                      <a:ext cx="10" cy="6"/>
                      <a:chOff x="4567" y="3007"/>
                      <a:chExt cx="10" cy="6"/>
                    </a:xfrm>
                  </p:grpSpPr>
                  <p:sp>
                    <p:nvSpPr>
                      <p:cNvPr id="1685" name="Freeform 192"/>
                      <p:cNvSpPr>
                        <a:spLocks/>
                      </p:cNvSpPr>
                      <p:nvPr/>
                    </p:nvSpPr>
                    <p:spPr bwMode="auto">
                      <a:xfrm>
                        <a:off x="4567" y="3007"/>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pPr eaLnBrk="1" hangingPunct="1"/>
                        <a:endParaRPr lang="en-US"/>
                      </a:p>
                    </p:txBody>
                  </p:sp>
                  <p:sp>
                    <p:nvSpPr>
                      <p:cNvPr id="1686" name="Freeform 193"/>
                      <p:cNvSpPr>
                        <a:spLocks/>
                      </p:cNvSpPr>
                      <p:nvPr/>
                    </p:nvSpPr>
                    <p:spPr bwMode="auto">
                      <a:xfrm>
                        <a:off x="4568" y="3007"/>
                        <a:ext cx="7" cy="3"/>
                      </a:xfrm>
                      <a:custGeom>
                        <a:avLst/>
                        <a:gdLst>
                          <a:gd name="T0" fmla="*/ 1 w 7"/>
                          <a:gd name="T1" fmla="*/ 0 h 4"/>
                          <a:gd name="T2" fmla="*/ 5 w 7"/>
                          <a:gd name="T3" fmla="*/ 0 h 4"/>
                          <a:gd name="T4" fmla="*/ 5 w 7"/>
                          <a:gd name="T5" fmla="*/ 0 h 4"/>
                          <a:gd name="T6" fmla="*/ 6 w 7"/>
                          <a:gd name="T7" fmla="*/ 1 h 4"/>
                          <a:gd name="T8" fmla="*/ 7 w 7"/>
                          <a:gd name="T9" fmla="*/ 2 h 4"/>
                          <a:gd name="T10" fmla="*/ 2 w 7"/>
                          <a:gd name="T11" fmla="*/ 2 h 4"/>
                          <a:gd name="T12" fmla="*/ 1 w 7"/>
                          <a:gd name="T13" fmla="*/ 2 h 4"/>
                          <a:gd name="T14" fmla="*/ 0 w 7"/>
                          <a:gd name="T15" fmla="*/ 1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6" y="1"/>
                            </a:lnTo>
                            <a:lnTo>
                              <a:pt x="7" y="4"/>
                            </a:lnTo>
                            <a:lnTo>
                              <a:pt x="2" y="4"/>
                            </a:lnTo>
                            <a:lnTo>
                              <a:pt x="1" y="3"/>
                            </a:lnTo>
                            <a:lnTo>
                              <a:pt x="0" y="1"/>
                            </a:lnTo>
                            <a:lnTo>
                              <a:pt x="1" y="0"/>
                            </a:lnTo>
                            <a:close/>
                          </a:path>
                        </a:pathLst>
                      </a:custGeom>
                      <a:solidFill>
                        <a:srgbClr val="E0E0E0"/>
                      </a:solidFill>
                      <a:ln w="9525">
                        <a:noFill/>
                        <a:round/>
                        <a:headEnd/>
                        <a:tailEnd/>
                      </a:ln>
                    </p:spPr>
                    <p:txBody>
                      <a:bodyPr/>
                      <a:lstStyle/>
                      <a:p>
                        <a:pPr eaLnBrk="1" hangingPunct="1"/>
                        <a:endParaRPr lang="en-US"/>
                      </a:p>
                    </p:txBody>
                  </p:sp>
                  <p:sp>
                    <p:nvSpPr>
                      <p:cNvPr id="1687" name="Freeform 194"/>
                      <p:cNvSpPr>
                        <a:spLocks/>
                      </p:cNvSpPr>
                      <p:nvPr/>
                    </p:nvSpPr>
                    <p:spPr bwMode="auto">
                      <a:xfrm>
                        <a:off x="4569" y="3010"/>
                        <a:ext cx="8" cy="3"/>
                      </a:xfrm>
                      <a:custGeom>
                        <a:avLst/>
                        <a:gdLst>
                          <a:gd name="T0" fmla="*/ 0 w 8"/>
                          <a:gd name="T1" fmla="*/ 0 h 7"/>
                          <a:gd name="T2" fmla="*/ 0 w 8"/>
                          <a:gd name="T3" fmla="*/ 0 h 7"/>
                          <a:gd name="T4" fmla="*/ 1 w 8"/>
                          <a:gd name="T5" fmla="*/ 0 h 7"/>
                          <a:gd name="T6" fmla="*/ 1 w 8"/>
                          <a:gd name="T7" fmla="*/ 0 h 7"/>
                          <a:gd name="T8" fmla="*/ 6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3"/>
                            </a:lnTo>
                            <a:lnTo>
                              <a:pt x="1" y="2"/>
                            </a:lnTo>
                            <a:lnTo>
                              <a:pt x="1" y="0"/>
                            </a:lnTo>
                            <a:lnTo>
                              <a:pt x="6"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78" name="Group 195"/>
                    <p:cNvGrpSpPr>
                      <a:grpSpLocks/>
                    </p:cNvGrpSpPr>
                    <p:nvPr/>
                  </p:nvGrpSpPr>
                  <p:grpSpPr bwMode="auto">
                    <a:xfrm>
                      <a:off x="4570" y="3010"/>
                      <a:ext cx="10" cy="5"/>
                      <a:chOff x="4570" y="3010"/>
                      <a:chExt cx="10" cy="5"/>
                    </a:xfrm>
                  </p:grpSpPr>
                  <p:sp>
                    <p:nvSpPr>
                      <p:cNvPr id="1682" name="Freeform 196"/>
                      <p:cNvSpPr>
                        <a:spLocks/>
                      </p:cNvSpPr>
                      <p:nvPr/>
                    </p:nvSpPr>
                    <p:spPr bwMode="auto">
                      <a:xfrm>
                        <a:off x="4570" y="3010"/>
                        <a:ext cx="2" cy="5"/>
                      </a:xfrm>
                      <a:custGeom>
                        <a:avLst/>
                        <a:gdLst>
                          <a:gd name="T0" fmla="*/ 1 w 2"/>
                          <a:gd name="T1" fmla="*/ 2 h 9"/>
                          <a:gd name="T2" fmla="*/ 0 w 2"/>
                          <a:gd name="T3" fmla="*/ 1 h 9"/>
                          <a:gd name="T4" fmla="*/ 1 w 2"/>
                          <a:gd name="T5" fmla="*/ 0 h 9"/>
                          <a:gd name="T6" fmla="*/ 2 w 2"/>
                          <a:gd name="T7" fmla="*/ 1 h 9"/>
                          <a:gd name="T8" fmla="*/ 1 w 2"/>
                          <a:gd name="T9" fmla="*/ 2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pPr eaLnBrk="1" hangingPunct="1"/>
                        <a:endParaRPr lang="en-US"/>
                      </a:p>
                    </p:txBody>
                  </p:sp>
                  <p:sp>
                    <p:nvSpPr>
                      <p:cNvPr id="1683" name="Freeform 197"/>
                      <p:cNvSpPr>
                        <a:spLocks/>
                      </p:cNvSpPr>
                      <p:nvPr/>
                    </p:nvSpPr>
                    <p:spPr bwMode="auto">
                      <a:xfrm>
                        <a:off x="4571" y="3010"/>
                        <a:ext cx="7" cy="3"/>
                      </a:xfrm>
                      <a:custGeom>
                        <a:avLst/>
                        <a:gdLst>
                          <a:gd name="T0" fmla="*/ 0 w 7"/>
                          <a:gd name="T1" fmla="*/ 0 h 5"/>
                          <a:gd name="T2" fmla="*/ 4 w 7"/>
                          <a:gd name="T3" fmla="*/ 0 h 5"/>
                          <a:gd name="T4" fmla="*/ 5 w 7"/>
                          <a:gd name="T5" fmla="*/ 0 h 5"/>
                          <a:gd name="T6" fmla="*/ 5 w 7"/>
                          <a:gd name="T7" fmla="*/ 1 h 5"/>
                          <a:gd name="T8" fmla="*/ 7 w 7"/>
                          <a:gd name="T9" fmla="*/ 1 h 5"/>
                          <a:gd name="T10" fmla="*/ 2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0"/>
                            </a:lnTo>
                            <a:lnTo>
                              <a:pt x="5" y="1"/>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684" name="Freeform 198"/>
                      <p:cNvSpPr>
                        <a:spLocks/>
                      </p:cNvSpPr>
                      <p:nvPr/>
                    </p:nvSpPr>
                    <p:spPr bwMode="auto">
                      <a:xfrm>
                        <a:off x="4571" y="3013"/>
                        <a:ext cx="9" cy="2"/>
                      </a:xfrm>
                      <a:custGeom>
                        <a:avLst/>
                        <a:gdLst>
                          <a:gd name="T0" fmla="*/ 0 w 9"/>
                          <a:gd name="T1" fmla="*/ 1 h 4"/>
                          <a:gd name="T2" fmla="*/ 1 w 9"/>
                          <a:gd name="T3" fmla="*/ 1 h 4"/>
                          <a:gd name="T4" fmla="*/ 1 w 9"/>
                          <a:gd name="T5" fmla="*/ 1 h 4"/>
                          <a:gd name="T6" fmla="*/ 2 w 9"/>
                          <a:gd name="T7" fmla="*/ 0 h 4"/>
                          <a:gd name="T8" fmla="*/ 7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1" y="3"/>
                            </a:lnTo>
                            <a:lnTo>
                              <a:pt x="1" y="1"/>
                            </a:lnTo>
                            <a:lnTo>
                              <a:pt x="2" y="0"/>
                            </a:lnTo>
                            <a:lnTo>
                              <a:pt x="7" y="0"/>
                            </a:lnTo>
                            <a:lnTo>
                              <a:pt x="9"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79" name="Group 199"/>
                    <p:cNvGrpSpPr>
                      <a:grpSpLocks/>
                    </p:cNvGrpSpPr>
                    <p:nvPr/>
                  </p:nvGrpSpPr>
                  <p:grpSpPr bwMode="auto">
                    <a:xfrm>
                      <a:off x="4572" y="3013"/>
                      <a:ext cx="11" cy="5"/>
                      <a:chOff x="4572" y="3013"/>
                      <a:chExt cx="11" cy="5"/>
                    </a:xfrm>
                  </p:grpSpPr>
                  <p:sp>
                    <p:nvSpPr>
                      <p:cNvPr id="1679" name="Freeform 200"/>
                      <p:cNvSpPr>
                        <a:spLocks/>
                      </p:cNvSpPr>
                      <p:nvPr/>
                    </p:nvSpPr>
                    <p:spPr bwMode="auto">
                      <a:xfrm>
                        <a:off x="4572" y="3013"/>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pPr eaLnBrk="1" hangingPunct="1"/>
                        <a:endParaRPr lang="en-US"/>
                      </a:p>
                    </p:txBody>
                  </p:sp>
                  <p:sp>
                    <p:nvSpPr>
                      <p:cNvPr id="1680" name="Freeform 201"/>
                      <p:cNvSpPr>
                        <a:spLocks/>
                      </p:cNvSpPr>
                      <p:nvPr/>
                    </p:nvSpPr>
                    <p:spPr bwMode="auto">
                      <a:xfrm>
                        <a:off x="4573" y="3013"/>
                        <a:ext cx="8" cy="2"/>
                      </a:xfrm>
                      <a:custGeom>
                        <a:avLst/>
                        <a:gdLst>
                          <a:gd name="T0" fmla="*/ 0 w 8"/>
                          <a:gd name="T1" fmla="*/ 0 h 4"/>
                          <a:gd name="T2" fmla="*/ 5 w 8"/>
                          <a:gd name="T3" fmla="*/ 0 h 4"/>
                          <a:gd name="T4" fmla="*/ 5 w 8"/>
                          <a:gd name="T5" fmla="*/ 1 h 4"/>
                          <a:gd name="T6" fmla="*/ 5 w 8"/>
                          <a:gd name="T7" fmla="*/ 1 h 4"/>
                          <a:gd name="T8" fmla="*/ 8 w 8"/>
                          <a:gd name="T9" fmla="*/ 1 h 4"/>
                          <a:gd name="T10" fmla="*/ 2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5" y="3"/>
                            </a:lnTo>
                            <a:lnTo>
                              <a:pt x="8"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681" name="Freeform 202"/>
                      <p:cNvSpPr>
                        <a:spLocks/>
                      </p:cNvSpPr>
                      <p:nvPr/>
                    </p:nvSpPr>
                    <p:spPr bwMode="auto">
                      <a:xfrm>
                        <a:off x="4574" y="3015"/>
                        <a:ext cx="9" cy="3"/>
                      </a:xfrm>
                      <a:custGeom>
                        <a:avLst/>
                        <a:gdLst>
                          <a:gd name="T0" fmla="*/ 0 w 9"/>
                          <a:gd name="T1" fmla="*/ 1 h 6"/>
                          <a:gd name="T2" fmla="*/ 0 w 9"/>
                          <a:gd name="T3" fmla="*/ 1 h 6"/>
                          <a:gd name="T4" fmla="*/ 0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2"/>
                            </a:lnTo>
                            <a:lnTo>
                              <a:pt x="1" y="0"/>
                            </a:lnTo>
                            <a:lnTo>
                              <a:pt x="7"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80" name="Group 203"/>
                    <p:cNvGrpSpPr>
                      <a:grpSpLocks/>
                    </p:cNvGrpSpPr>
                    <p:nvPr/>
                  </p:nvGrpSpPr>
                  <p:grpSpPr bwMode="auto">
                    <a:xfrm>
                      <a:off x="4575" y="3016"/>
                      <a:ext cx="10" cy="5"/>
                      <a:chOff x="4575" y="3016"/>
                      <a:chExt cx="10" cy="5"/>
                    </a:xfrm>
                  </p:grpSpPr>
                  <p:sp>
                    <p:nvSpPr>
                      <p:cNvPr id="1676" name="Freeform 204"/>
                      <p:cNvSpPr>
                        <a:spLocks/>
                      </p:cNvSpPr>
                      <p:nvPr/>
                    </p:nvSpPr>
                    <p:spPr bwMode="auto">
                      <a:xfrm>
                        <a:off x="4575" y="3016"/>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1677" name="Freeform 205"/>
                      <p:cNvSpPr>
                        <a:spLocks/>
                      </p:cNvSpPr>
                      <p:nvPr/>
                    </p:nvSpPr>
                    <p:spPr bwMode="auto">
                      <a:xfrm>
                        <a:off x="4576" y="3016"/>
                        <a:ext cx="8" cy="2"/>
                      </a:xfrm>
                      <a:custGeom>
                        <a:avLst/>
                        <a:gdLst>
                          <a:gd name="T0" fmla="*/ 0 w 8"/>
                          <a:gd name="T1" fmla="*/ 0 h 4"/>
                          <a:gd name="T2" fmla="*/ 5 w 8"/>
                          <a:gd name="T3" fmla="*/ 0 h 4"/>
                          <a:gd name="T4" fmla="*/ 5 w 8"/>
                          <a:gd name="T5" fmla="*/ 1 h 4"/>
                          <a:gd name="T6" fmla="*/ 6 w 8"/>
                          <a:gd name="T7" fmla="*/ 1 h 4"/>
                          <a:gd name="T8" fmla="*/ 8 w 8"/>
                          <a:gd name="T9" fmla="*/ 1 h 4"/>
                          <a:gd name="T10" fmla="*/ 1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6" y="1"/>
                            </a:lnTo>
                            <a:lnTo>
                              <a:pt x="8" y="4"/>
                            </a:lnTo>
                            <a:lnTo>
                              <a:pt x="1"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678" name="Freeform 206"/>
                      <p:cNvSpPr>
                        <a:spLocks/>
                      </p:cNvSpPr>
                      <p:nvPr/>
                    </p:nvSpPr>
                    <p:spPr bwMode="auto">
                      <a:xfrm>
                        <a:off x="4576" y="3018"/>
                        <a:ext cx="9" cy="3"/>
                      </a:xfrm>
                      <a:custGeom>
                        <a:avLst/>
                        <a:gdLst>
                          <a:gd name="T0" fmla="*/ 0 w 9"/>
                          <a:gd name="T1" fmla="*/ 0 h 7"/>
                          <a:gd name="T2" fmla="*/ 0 w 9"/>
                          <a:gd name="T3" fmla="*/ 0 h 7"/>
                          <a:gd name="T4" fmla="*/ 1 w 9"/>
                          <a:gd name="T5" fmla="*/ 0 h 7"/>
                          <a:gd name="T6" fmla="*/ 1 w 9"/>
                          <a:gd name="T7" fmla="*/ 0 h 7"/>
                          <a:gd name="T8" fmla="*/ 8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8" y="0"/>
                            </a:lnTo>
                            <a:lnTo>
                              <a:pt x="9"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81" name="Group 207"/>
                    <p:cNvGrpSpPr>
                      <a:grpSpLocks/>
                    </p:cNvGrpSpPr>
                    <p:nvPr/>
                  </p:nvGrpSpPr>
                  <p:grpSpPr bwMode="auto">
                    <a:xfrm>
                      <a:off x="4577" y="3019"/>
                      <a:ext cx="20" cy="17"/>
                      <a:chOff x="4577" y="3019"/>
                      <a:chExt cx="20" cy="17"/>
                    </a:xfrm>
                  </p:grpSpPr>
                  <p:grpSp>
                    <p:nvGrpSpPr>
                      <p:cNvPr id="82" name="Group 208"/>
                      <p:cNvGrpSpPr>
                        <a:grpSpLocks/>
                      </p:cNvGrpSpPr>
                      <p:nvPr/>
                    </p:nvGrpSpPr>
                    <p:grpSpPr bwMode="auto">
                      <a:xfrm>
                        <a:off x="4577" y="3019"/>
                        <a:ext cx="10" cy="5"/>
                        <a:chOff x="4577" y="3019"/>
                        <a:chExt cx="10" cy="5"/>
                      </a:xfrm>
                    </p:grpSpPr>
                    <p:sp>
                      <p:nvSpPr>
                        <p:cNvPr id="1673" name="Freeform 209"/>
                        <p:cNvSpPr>
                          <a:spLocks/>
                        </p:cNvSpPr>
                        <p:nvPr/>
                      </p:nvSpPr>
                      <p:spPr bwMode="auto">
                        <a:xfrm>
                          <a:off x="4577" y="3019"/>
                          <a:ext cx="3" cy="5"/>
                        </a:xfrm>
                        <a:custGeom>
                          <a:avLst/>
                          <a:gdLst>
                            <a:gd name="T0" fmla="*/ 1 w 3"/>
                            <a:gd name="T1" fmla="*/ 1 h 11"/>
                            <a:gd name="T2" fmla="*/ 0 w 3"/>
                            <a:gd name="T3" fmla="*/ 0 h 11"/>
                            <a:gd name="T4" fmla="*/ 1 w 3"/>
                            <a:gd name="T5" fmla="*/ 0 h 11"/>
                            <a:gd name="T6" fmla="*/ 3 w 3"/>
                            <a:gd name="T7" fmla="*/ 0 h 11"/>
                            <a:gd name="T8" fmla="*/ 1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1" y="11"/>
                              </a:moveTo>
                              <a:lnTo>
                                <a:pt x="0" y="5"/>
                              </a:lnTo>
                              <a:lnTo>
                                <a:pt x="1" y="0"/>
                              </a:lnTo>
                              <a:lnTo>
                                <a:pt x="3" y="5"/>
                              </a:lnTo>
                              <a:lnTo>
                                <a:pt x="1" y="11"/>
                              </a:lnTo>
                              <a:close/>
                            </a:path>
                          </a:pathLst>
                        </a:custGeom>
                        <a:solidFill>
                          <a:srgbClr val="A0A0A0"/>
                        </a:solidFill>
                        <a:ln w="9525">
                          <a:noFill/>
                          <a:round/>
                          <a:headEnd/>
                          <a:tailEnd/>
                        </a:ln>
                      </p:spPr>
                      <p:txBody>
                        <a:bodyPr/>
                        <a:lstStyle/>
                        <a:p>
                          <a:pPr eaLnBrk="1" hangingPunct="1"/>
                          <a:endParaRPr lang="en-US"/>
                        </a:p>
                      </p:txBody>
                    </p:sp>
                    <p:sp>
                      <p:nvSpPr>
                        <p:cNvPr id="1674" name="Freeform 210"/>
                        <p:cNvSpPr>
                          <a:spLocks/>
                        </p:cNvSpPr>
                        <p:nvPr/>
                      </p:nvSpPr>
                      <p:spPr bwMode="auto">
                        <a:xfrm>
                          <a:off x="4578" y="3020"/>
                          <a:ext cx="8" cy="2"/>
                        </a:xfrm>
                        <a:custGeom>
                          <a:avLst/>
                          <a:gdLst>
                            <a:gd name="T0" fmla="*/ 0 w 8"/>
                            <a:gd name="T1" fmla="*/ 0 h 4"/>
                            <a:gd name="T2" fmla="*/ 6 w 8"/>
                            <a:gd name="T3" fmla="*/ 0 h 4"/>
                            <a:gd name="T4" fmla="*/ 6 w 8"/>
                            <a:gd name="T5" fmla="*/ 0 h 4"/>
                            <a:gd name="T6" fmla="*/ 6 w 8"/>
                            <a:gd name="T7" fmla="*/ 1 h 4"/>
                            <a:gd name="T8" fmla="*/ 8 w 8"/>
                            <a:gd name="T9" fmla="*/ 1 h 4"/>
                            <a:gd name="T10" fmla="*/ 3 w 8"/>
                            <a:gd name="T11" fmla="*/ 1 h 4"/>
                            <a:gd name="T12" fmla="*/ 2 w 8"/>
                            <a:gd name="T13" fmla="*/ 1 h 4"/>
                            <a:gd name="T14" fmla="*/ 0 w 8"/>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0" y="0"/>
                              </a:moveTo>
                              <a:lnTo>
                                <a:pt x="6" y="0"/>
                              </a:lnTo>
                              <a:lnTo>
                                <a:pt x="6" y="1"/>
                              </a:lnTo>
                              <a:lnTo>
                                <a:pt x="8" y="4"/>
                              </a:lnTo>
                              <a:lnTo>
                                <a:pt x="3" y="4"/>
                              </a:lnTo>
                              <a:lnTo>
                                <a:pt x="2" y="3"/>
                              </a:lnTo>
                              <a:lnTo>
                                <a:pt x="0" y="0"/>
                              </a:lnTo>
                              <a:close/>
                            </a:path>
                          </a:pathLst>
                        </a:custGeom>
                        <a:solidFill>
                          <a:srgbClr val="E0E0E0"/>
                        </a:solidFill>
                        <a:ln w="9525">
                          <a:noFill/>
                          <a:round/>
                          <a:headEnd/>
                          <a:tailEnd/>
                        </a:ln>
                      </p:spPr>
                      <p:txBody>
                        <a:bodyPr/>
                        <a:lstStyle/>
                        <a:p>
                          <a:pPr eaLnBrk="1" hangingPunct="1"/>
                          <a:endParaRPr lang="en-US"/>
                        </a:p>
                      </p:txBody>
                    </p:sp>
                    <p:sp>
                      <p:nvSpPr>
                        <p:cNvPr id="1675" name="Freeform 211"/>
                        <p:cNvSpPr>
                          <a:spLocks/>
                        </p:cNvSpPr>
                        <p:nvPr/>
                      </p:nvSpPr>
                      <p:spPr bwMode="auto">
                        <a:xfrm>
                          <a:off x="4578" y="3022"/>
                          <a:ext cx="9" cy="2"/>
                        </a:xfrm>
                        <a:custGeom>
                          <a:avLst/>
                          <a:gdLst>
                            <a:gd name="T0" fmla="*/ 0 w 9"/>
                            <a:gd name="T1" fmla="*/ 0 h 5"/>
                            <a:gd name="T2" fmla="*/ 2 w 9"/>
                            <a:gd name="T3" fmla="*/ 0 h 5"/>
                            <a:gd name="T4" fmla="*/ 2 w 9"/>
                            <a:gd name="T5" fmla="*/ 0 h 5"/>
                            <a:gd name="T6" fmla="*/ 3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2" y="3"/>
                              </a:lnTo>
                              <a:lnTo>
                                <a:pt x="2" y="0"/>
                              </a:lnTo>
                              <a:lnTo>
                                <a:pt x="3" y="0"/>
                              </a:lnTo>
                              <a:lnTo>
                                <a:pt x="8"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84" name="Group 212"/>
                      <p:cNvGrpSpPr>
                        <a:grpSpLocks/>
                      </p:cNvGrpSpPr>
                      <p:nvPr/>
                    </p:nvGrpSpPr>
                    <p:grpSpPr bwMode="auto">
                      <a:xfrm>
                        <a:off x="4580" y="3022"/>
                        <a:ext cx="10" cy="6"/>
                        <a:chOff x="4580" y="3022"/>
                        <a:chExt cx="10" cy="6"/>
                      </a:xfrm>
                    </p:grpSpPr>
                    <p:sp>
                      <p:nvSpPr>
                        <p:cNvPr id="1670" name="Freeform 213"/>
                        <p:cNvSpPr>
                          <a:spLocks/>
                        </p:cNvSpPr>
                        <p:nvPr/>
                      </p:nvSpPr>
                      <p:spPr bwMode="auto">
                        <a:xfrm>
                          <a:off x="4580" y="3022"/>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1671" name="Freeform 214"/>
                        <p:cNvSpPr>
                          <a:spLocks/>
                        </p:cNvSpPr>
                        <p:nvPr/>
                      </p:nvSpPr>
                      <p:spPr bwMode="auto">
                        <a:xfrm>
                          <a:off x="4581" y="3022"/>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3"/>
                              </a:lnTo>
                              <a:lnTo>
                                <a:pt x="7"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1672" name="Freeform 215"/>
                        <p:cNvSpPr>
                          <a:spLocks/>
                        </p:cNvSpPr>
                        <p:nvPr/>
                      </p:nvSpPr>
                      <p:spPr bwMode="auto">
                        <a:xfrm>
                          <a:off x="4582" y="3024"/>
                          <a:ext cx="8" cy="4"/>
                        </a:xfrm>
                        <a:custGeom>
                          <a:avLst/>
                          <a:gdLst>
                            <a:gd name="T0" fmla="*/ 0 w 8"/>
                            <a:gd name="T1" fmla="*/ 2 h 6"/>
                            <a:gd name="T2" fmla="*/ 0 w 8"/>
                            <a:gd name="T3" fmla="*/ 1 h 6"/>
                            <a:gd name="T4" fmla="*/ 0 w 8"/>
                            <a:gd name="T5" fmla="*/ 1 h 6"/>
                            <a:gd name="T6" fmla="*/ 1 w 8"/>
                            <a:gd name="T7" fmla="*/ 0 h 6"/>
                            <a:gd name="T8" fmla="*/ 6 w 8"/>
                            <a:gd name="T9" fmla="*/ 0 h 6"/>
                            <a:gd name="T10" fmla="*/ 8 w 8"/>
                            <a:gd name="T11" fmla="*/ 2 h 6"/>
                            <a:gd name="T12" fmla="*/ 0 w 8"/>
                            <a:gd name="T13" fmla="*/ 2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85" name="Group 216"/>
                      <p:cNvGrpSpPr>
                        <a:grpSpLocks/>
                      </p:cNvGrpSpPr>
                      <p:nvPr/>
                    </p:nvGrpSpPr>
                    <p:grpSpPr bwMode="auto">
                      <a:xfrm>
                        <a:off x="4583" y="3025"/>
                        <a:ext cx="9" cy="5"/>
                        <a:chOff x="4583" y="3025"/>
                        <a:chExt cx="9" cy="5"/>
                      </a:xfrm>
                    </p:grpSpPr>
                    <p:sp>
                      <p:nvSpPr>
                        <p:cNvPr id="1667" name="Freeform 217"/>
                        <p:cNvSpPr>
                          <a:spLocks/>
                        </p:cNvSpPr>
                        <p:nvPr/>
                      </p:nvSpPr>
                      <p:spPr bwMode="auto">
                        <a:xfrm>
                          <a:off x="4583"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1668" name="Freeform 218"/>
                        <p:cNvSpPr>
                          <a:spLocks/>
                        </p:cNvSpPr>
                        <p:nvPr/>
                      </p:nvSpPr>
                      <p:spPr bwMode="auto">
                        <a:xfrm>
                          <a:off x="4584" y="3025"/>
                          <a:ext cx="7" cy="3"/>
                        </a:xfrm>
                        <a:custGeom>
                          <a:avLst/>
                          <a:gdLst>
                            <a:gd name="T0" fmla="*/ 0 w 7"/>
                            <a:gd name="T1" fmla="*/ 0 h 5"/>
                            <a:gd name="T2" fmla="*/ 4 w 7"/>
                            <a:gd name="T3" fmla="*/ 0 h 5"/>
                            <a:gd name="T4" fmla="*/ 5 w 7"/>
                            <a:gd name="T5" fmla="*/ 0 h 5"/>
                            <a:gd name="T6" fmla="*/ 5 w 7"/>
                            <a:gd name="T7" fmla="*/ 1 h 5"/>
                            <a:gd name="T8" fmla="*/ 7 w 7"/>
                            <a:gd name="T9" fmla="*/ 1 h 5"/>
                            <a:gd name="T10" fmla="*/ 1 w 7"/>
                            <a:gd name="T11" fmla="*/ 1 h 5"/>
                            <a:gd name="T12" fmla="*/ 0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0"/>
                              </a:lnTo>
                              <a:lnTo>
                                <a:pt x="5" y="2"/>
                              </a:lnTo>
                              <a:lnTo>
                                <a:pt x="7" y="5"/>
                              </a:lnTo>
                              <a:lnTo>
                                <a:pt x="1" y="5"/>
                              </a:lnTo>
                              <a:lnTo>
                                <a:pt x="0" y="4"/>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1669" name="Freeform 219"/>
                        <p:cNvSpPr>
                          <a:spLocks/>
                        </p:cNvSpPr>
                        <p:nvPr/>
                      </p:nvSpPr>
                      <p:spPr bwMode="auto">
                        <a:xfrm>
                          <a:off x="4584" y="3028"/>
                          <a:ext cx="8" cy="2"/>
                        </a:xfrm>
                        <a:custGeom>
                          <a:avLst/>
                          <a:gdLst>
                            <a:gd name="T0" fmla="*/ 0 w 8"/>
                            <a:gd name="T1" fmla="*/ 0 h 5"/>
                            <a:gd name="T2" fmla="*/ 0 w 8"/>
                            <a:gd name="T3" fmla="*/ 0 h 5"/>
                            <a:gd name="T4" fmla="*/ 1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2"/>
                              </a:lnTo>
                              <a:lnTo>
                                <a:pt x="1" y="0"/>
                              </a:lnTo>
                              <a:lnTo>
                                <a:pt x="7"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86" name="Group 220"/>
                      <p:cNvGrpSpPr>
                        <a:grpSpLocks/>
                      </p:cNvGrpSpPr>
                      <p:nvPr/>
                    </p:nvGrpSpPr>
                    <p:grpSpPr bwMode="auto">
                      <a:xfrm>
                        <a:off x="4585" y="3028"/>
                        <a:ext cx="9" cy="5"/>
                        <a:chOff x="4585" y="3028"/>
                        <a:chExt cx="9" cy="5"/>
                      </a:xfrm>
                    </p:grpSpPr>
                    <p:sp>
                      <p:nvSpPr>
                        <p:cNvPr id="1664" name="Freeform 221"/>
                        <p:cNvSpPr>
                          <a:spLocks/>
                        </p:cNvSpPr>
                        <p:nvPr/>
                      </p:nvSpPr>
                      <p:spPr bwMode="auto">
                        <a:xfrm>
                          <a:off x="4585" y="3028"/>
                          <a:ext cx="2" cy="5"/>
                        </a:xfrm>
                        <a:custGeom>
                          <a:avLst/>
                          <a:gdLst>
                            <a:gd name="T0" fmla="*/ 2 w 2"/>
                            <a:gd name="T1" fmla="*/ 1 h 11"/>
                            <a:gd name="T2" fmla="*/ 0 w 2"/>
                            <a:gd name="T3" fmla="*/ 0 h 11"/>
                            <a:gd name="T4" fmla="*/ 1 w 2"/>
                            <a:gd name="T5" fmla="*/ 0 h 11"/>
                            <a:gd name="T6" fmla="*/ 2 w 2"/>
                            <a:gd name="T7" fmla="*/ 0 h 11"/>
                            <a:gd name="T8" fmla="*/ 2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pPr eaLnBrk="1" hangingPunct="1"/>
                          <a:endParaRPr lang="en-US"/>
                        </a:p>
                      </p:txBody>
                    </p:sp>
                    <p:sp>
                      <p:nvSpPr>
                        <p:cNvPr id="1665" name="Freeform 222"/>
                        <p:cNvSpPr>
                          <a:spLocks/>
                        </p:cNvSpPr>
                        <p:nvPr/>
                      </p:nvSpPr>
                      <p:spPr bwMode="auto">
                        <a:xfrm>
                          <a:off x="4586" y="3028"/>
                          <a:ext cx="7" cy="2"/>
                        </a:xfrm>
                        <a:custGeom>
                          <a:avLst/>
                          <a:gdLst>
                            <a:gd name="T0" fmla="*/ 0 w 7"/>
                            <a:gd name="T1" fmla="*/ 0 h 3"/>
                            <a:gd name="T2" fmla="*/ 5 w 7"/>
                            <a:gd name="T3" fmla="*/ 0 h 3"/>
                            <a:gd name="T4" fmla="*/ 5 w 7"/>
                            <a:gd name="T5" fmla="*/ 0 h 3"/>
                            <a:gd name="T6" fmla="*/ 5 w 7"/>
                            <a:gd name="T7" fmla="*/ 1 h 3"/>
                            <a:gd name="T8" fmla="*/ 7 w 7"/>
                            <a:gd name="T9" fmla="*/ 1 h 3"/>
                            <a:gd name="T10" fmla="*/ 2 w 7"/>
                            <a:gd name="T11" fmla="*/ 1 h 3"/>
                            <a:gd name="T12" fmla="*/ 1 w 7"/>
                            <a:gd name="T13" fmla="*/ 1 h 3"/>
                            <a:gd name="T14" fmla="*/ 0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0" y="0"/>
                              </a:moveTo>
                              <a:lnTo>
                                <a:pt x="5" y="0"/>
                              </a:lnTo>
                              <a:lnTo>
                                <a:pt x="5" y="1"/>
                              </a:lnTo>
                              <a:lnTo>
                                <a:pt x="7" y="3"/>
                              </a:lnTo>
                              <a:lnTo>
                                <a:pt x="2" y="3"/>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666" name="Freeform 223"/>
                        <p:cNvSpPr>
                          <a:spLocks/>
                        </p:cNvSpPr>
                        <p:nvPr/>
                      </p:nvSpPr>
                      <p:spPr bwMode="auto">
                        <a:xfrm>
                          <a:off x="4587" y="3031"/>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2"/>
                              </a:lnTo>
                              <a:lnTo>
                                <a:pt x="0" y="0"/>
                              </a:lnTo>
                              <a:lnTo>
                                <a:pt x="1" y="0"/>
                              </a:lnTo>
                              <a:lnTo>
                                <a:pt x="6" y="0"/>
                              </a:lnTo>
                              <a:lnTo>
                                <a:pt x="7"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87" name="Group 224"/>
                      <p:cNvGrpSpPr>
                        <a:grpSpLocks/>
                      </p:cNvGrpSpPr>
                      <p:nvPr/>
                    </p:nvGrpSpPr>
                    <p:grpSpPr bwMode="auto">
                      <a:xfrm>
                        <a:off x="4587" y="3031"/>
                        <a:ext cx="10" cy="5"/>
                        <a:chOff x="4587" y="3031"/>
                        <a:chExt cx="10" cy="5"/>
                      </a:xfrm>
                    </p:grpSpPr>
                    <p:sp>
                      <p:nvSpPr>
                        <p:cNvPr id="1661" name="Freeform 225"/>
                        <p:cNvSpPr>
                          <a:spLocks/>
                        </p:cNvSpPr>
                        <p:nvPr/>
                      </p:nvSpPr>
                      <p:spPr bwMode="auto">
                        <a:xfrm>
                          <a:off x="4587" y="3031"/>
                          <a:ext cx="3" cy="5"/>
                        </a:xfrm>
                        <a:custGeom>
                          <a:avLst/>
                          <a:gdLst>
                            <a:gd name="T0" fmla="*/ 2 w 3"/>
                            <a:gd name="T1" fmla="*/ 1 h 11"/>
                            <a:gd name="T2" fmla="*/ 0 w 3"/>
                            <a:gd name="T3" fmla="*/ 0 h 11"/>
                            <a:gd name="T4" fmla="*/ 2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2"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1662" name="Freeform 226"/>
                        <p:cNvSpPr>
                          <a:spLocks/>
                        </p:cNvSpPr>
                        <p:nvPr/>
                      </p:nvSpPr>
                      <p:spPr bwMode="auto">
                        <a:xfrm>
                          <a:off x="4588" y="3031"/>
                          <a:ext cx="7" cy="2"/>
                        </a:xfrm>
                        <a:custGeom>
                          <a:avLst/>
                          <a:gdLst>
                            <a:gd name="T0" fmla="*/ 1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5" y="2"/>
                              </a:lnTo>
                              <a:lnTo>
                                <a:pt x="6" y="3"/>
                              </a:lnTo>
                              <a:lnTo>
                                <a:pt x="7" y="5"/>
                              </a:lnTo>
                              <a:lnTo>
                                <a:pt x="2" y="5"/>
                              </a:lnTo>
                              <a:lnTo>
                                <a:pt x="1" y="3"/>
                              </a:lnTo>
                              <a:lnTo>
                                <a:pt x="0" y="2"/>
                              </a:lnTo>
                              <a:lnTo>
                                <a:pt x="1" y="0"/>
                              </a:lnTo>
                              <a:close/>
                            </a:path>
                          </a:pathLst>
                        </a:custGeom>
                        <a:solidFill>
                          <a:srgbClr val="E0E0E0"/>
                        </a:solidFill>
                        <a:ln w="9525">
                          <a:noFill/>
                          <a:round/>
                          <a:headEnd/>
                          <a:tailEnd/>
                        </a:ln>
                      </p:spPr>
                      <p:txBody>
                        <a:bodyPr/>
                        <a:lstStyle/>
                        <a:p>
                          <a:pPr eaLnBrk="1" hangingPunct="1"/>
                          <a:endParaRPr lang="en-US"/>
                        </a:p>
                      </p:txBody>
                    </p:sp>
                    <p:sp>
                      <p:nvSpPr>
                        <p:cNvPr id="1663" name="Freeform 227"/>
                        <p:cNvSpPr>
                          <a:spLocks/>
                        </p:cNvSpPr>
                        <p:nvPr/>
                      </p:nvSpPr>
                      <p:spPr bwMode="auto">
                        <a:xfrm>
                          <a:off x="4589" y="3033"/>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grpSp>
                  <p:nvGrpSpPr>
                    <p:cNvPr id="88" name="Group 228"/>
                    <p:cNvGrpSpPr>
                      <a:grpSpLocks/>
                    </p:cNvGrpSpPr>
                    <p:nvPr/>
                  </p:nvGrpSpPr>
                  <p:grpSpPr bwMode="auto">
                    <a:xfrm>
                      <a:off x="4590" y="3035"/>
                      <a:ext cx="20" cy="16"/>
                      <a:chOff x="4590" y="3035"/>
                      <a:chExt cx="20" cy="16"/>
                    </a:xfrm>
                  </p:grpSpPr>
                  <p:grpSp>
                    <p:nvGrpSpPr>
                      <p:cNvPr id="89" name="Group 229"/>
                      <p:cNvGrpSpPr>
                        <a:grpSpLocks/>
                      </p:cNvGrpSpPr>
                      <p:nvPr/>
                    </p:nvGrpSpPr>
                    <p:grpSpPr bwMode="auto">
                      <a:xfrm>
                        <a:off x="4590" y="3035"/>
                        <a:ext cx="9" cy="4"/>
                        <a:chOff x="4590" y="3035"/>
                        <a:chExt cx="9" cy="4"/>
                      </a:xfrm>
                    </p:grpSpPr>
                    <p:sp>
                      <p:nvSpPr>
                        <p:cNvPr id="1653" name="Freeform 230"/>
                        <p:cNvSpPr>
                          <a:spLocks/>
                        </p:cNvSpPr>
                        <p:nvPr/>
                      </p:nvSpPr>
                      <p:spPr bwMode="auto">
                        <a:xfrm>
                          <a:off x="4590" y="3035"/>
                          <a:ext cx="2" cy="4"/>
                        </a:xfrm>
                        <a:custGeom>
                          <a:avLst/>
                          <a:gdLst>
                            <a:gd name="T0" fmla="*/ 1 w 2"/>
                            <a:gd name="T1" fmla="*/ 1 h 9"/>
                            <a:gd name="T2" fmla="*/ 0 w 2"/>
                            <a:gd name="T3" fmla="*/ 0 h 9"/>
                            <a:gd name="T4" fmla="*/ 1 w 2"/>
                            <a:gd name="T5" fmla="*/ 0 h 9"/>
                            <a:gd name="T6" fmla="*/ 2 w 2"/>
                            <a:gd name="T7" fmla="*/ 0 h 9"/>
                            <a:gd name="T8" fmla="*/ 1 w 2"/>
                            <a:gd name="T9" fmla="*/ 1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pPr eaLnBrk="1" hangingPunct="1"/>
                          <a:endParaRPr lang="en-US"/>
                        </a:p>
                      </p:txBody>
                    </p:sp>
                    <p:sp>
                      <p:nvSpPr>
                        <p:cNvPr id="1654" name="Freeform 231"/>
                        <p:cNvSpPr>
                          <a:spLocks/>
                        </p:cNvSpPr>
                        <p:nvPr/>
                      </p:nvSpPr>
                      <p:spPr bwMode="auto">
                        <a:xfrm>
                          <a:off x="4591" y="3035"/>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0"/>
                              </a:lnTo>
                              <a:lnTo>
                                <a:pt x="5" y="2"/>
                              </a:lnTo>
                              <a:lnTo>
                                <a:pt x="7" y="5"/>
                              </a:lnTo>
                              <a:lnTo>
                                <a:pt x="1"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655" name="Freeform 232"/>
                        <p:cNvSpPr>
                          <a:spLocks/>
                        </p:cNvSpPr>
                        <p:nvPr/>
                      </p:nvSpPr>
                      <p:spPr bwMode="auto">
                        <a:xfrm>
                          <a:off x="4591" y="3037"/>
                          <a:ext cx="8" cy="2"/>
                        </a:xfrm>
                        <a:custGeom>
                          <a:avLst/>
                          <a:gdLst>
                            <a:gd name="T0" fmla="*/ 0 w 8"/>
                            <a:gd name="T1" fmla="*/ 1 h 4"/>
                            <a:gd name="T2" fmla="*/ 1 w 8"/>
                            <a:gd name="T3" fmla="*/ 1 h 4"/>
                            <a:gd name="T4" fmla="*/ 1 w 8"/>
                            <a:gd name="T5" fmla="*/ 0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1" y="3"/>
                              </a:lnTo>
                              <a:lnTo>
                                <a:pt x="1" y="0"/>
                              </a:lnTo>
                              <a:lnTo>
                                <a:pt x="7"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90" name="Group 233"/>
                      <p:cNvGrpSpPr>
                        <a:grpSpLocks/>
                      </p:cNvGrpSpPr>
                      <p:nvPr/>
                    </p:nvGrpSpPr>
                    <p:grpSpPr bwMode="auto">
                      <a:xfrm>
                        <a:off x="4592" y="3037"/>
                        <a:ext cx="10" cy="5"/>
                        <a:chOff x="4592" y="3037"/>
                        <a:chExt cx="10" cy="5"/>
                      </a:xfrm>
                    </p:grpSpPr>
                    <p:sp>
                      <p:nvSpPr>
                        <p:cNvPr id="1650" name="Freeform 234"/>
                        <p:cNvSpPr>
                          <a:spLocks/>
                        </p:cNvSpPr>
                        <p:nvPr/>
                      </p:nvSpPr>
                      <p:spPr bwMode="auto">
                        <a:xfrm>
                          <a:off x="4592" y="3037"/>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1651" name="Freeform 235"/>
                        <p:cNvSpPr>
                          <a:spLocks/>
                        </p:cNvSpPr>
                        <p:nvPr/>
                      </p:nvSpPr>
                      <p:spPr bwMode="auto">
                        <a:xfrm>
                          <a:off x="4593" y="3037"/>
                          <a:ext cx="8" cy="2"/>
                        </a:xfrm>
                        <a:custGeom>
                          <a:avLst/>
                          <a:gdLst>
                            <a:gd name="T0" fmla="*/ 0 w 8"/>
                            <a:gd name="T1" fmla="*/ 0 h 4"/>
                            <a:gd name="T2" fmla="*/ 5 w 8"/>
                            <a:gd name="T3" fmla="*/ 0 h 4"/>
                            <a:gd name="T4" fmla="*/ 5 w 8"/>
                            <a:gd name="T5" fmla="*/ 1 h 4"/>
                            <a:gd name="T6" fmla="*/ 5 w 8"/>
                            <a:gd name="T7" fmla="*/ 1 h 4"/>
                            <a:gd name="T8" fmla="*/ 8 w 8"/>
                            <a:gd name="T9" fmla="*/ 1 h 4"/>
                            <a:gd name="T10" fmla="*/ 2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5" y="3"/>
                              </a:lnTo>
                              <a:lnTo>
                                <a:pt x="8"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652" name="Freeform 236"/>
                        <p:cNvSpPr>
                          <a:spLocks/>
                        </p:cNvSpPr>
                        <p:nvPr/>
                      </p:nvSpPr>
                      <p:spPr bwMode="auto">
                        <a:xfrm>
                          <a:off x="4594" y="3039"/>
                          <a:ext cx="8" cy="3"/>
                        </a:xfrm>
                        <a:custGeom>
                          <a:avLst/>
                          <a:gdLst>
                            <a:gd name="T0" fmla="*/ 0 w 8"/>
                            <a:gd name="T1" fmla="*/ 0 h 7"/>
                            <a:gd name="T2" fmla="*/ 0 w 8"/>
                            <a:gd name="T3" fmla="*/ 0 h 7"/>
                            <a:gd name="T4" fmla="*/ 0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0"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92" name="Group 237"/>
                      <p:cNvGrpSpPr>
                        <a:grpSpLocks/>
                      </p:cNvGrpSpPr>
                      <p:nvPr/>
                    </p:nvGrpSpPr>
                    <p:grpSpPr bwMode="auto">
                      <a:xfrm>
                        <a:off x="4595" y="3040"/>
                        <a:ext cx="10" cy="5"/>
                        <a:chOff x="4595" y="3040"/>
                        <a:chExt cx="10" cy="5"/>
                      </a:xfrm>
                    </p:grpSpPr>
                    <p:sp>
                      <p:nvSpPr>
                        <p:cNvPr id="1647" name="Freeform 238"/>
                        <p:cNvSpPr>
                          <a:spLocks/>
                        </p:cNvSpPr>
                        <p:nvPr/>
                      </p:nvSpPr>
                      <p:spPr bwMode="auto">
                        <a:xfrm>
                          <a:off x="4595" y="3040"/>
                          <a:ext cx="2" cy="5"/>
                        </a:xfrm>
                        <a:custGeom>
                          <a:avLst/>
                          <a:gdLst>
                            <a:gd name="T0" fmla="*/ 1 w 2"/>
                            <a:gd name="T1" fmla="*/ 1 h 11"/>
                            <a:gd name="T2" fmla="*/ 0 w 2"/>
                            <a:gd name="T3" fmla="*/ 0 h 11"/>
                            <a:gd name="T4" fmla="*/ 0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1648" name="Freeform 239"/>
                        <p:cNvSpPr>
                          <a:spLocks/>
                        </p:cNvSpPr>
                        <p:nvPr/>
                      </p:nvSpPr>
                      <p:spPr bwMode="auto">
                        <a:xfrm>
                          <a:off x="4595" y="3040"/>
                          <a:ext cx="9" cy="2"/>
                        </a:xfrm>
                        <a:custGeom>
                          <a:avLst/>
                          <a:gdLst>
                            <a:gd name="T0" fmla="*/ 1 w 9"/>
                            <a:gd name="T1" fmla="*/ 0 h 5"/>
                            <a:gd name="T2" fmla="*/ 6 w 9"/>
                            <a:gd name="T3" fmla="*/ 0 h 5"/>
                            <a:gd name="T4" fmla="*/ 6 w 9"/>
                            <a:gd name="T5" fmla="*/ 0 h 5"/>
                            <a:gd name="T6" fmla="*/ 7 w 9"/>
                            <a:gd name="T7" fmla="*/ 0 h 5"/>
                            <a:gd name="T8" fmla="*/ 9 w 9"/>
                            <a:gd name="T9" fmla="*/ 0 h 5"/>
                            <a:gd name="T10" fmla="*/ 2 w 9"/>
                            <a:gd name="T11" fmla="*/ 0 h 5"/>
                            <a:gd name="T12" fmla="*/ 1 w 9"/>
                            <a:gd name="T13" fmla="*/ 0 h 5"/>
                            <a:gd name="T14" fmla="*/ 0 w 9"/>
                            <a:gd name="T15" fmla="*/ 0 h 5"/>
                            <a:gd name="T16" fmla="*/ 1 w 9"/>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1" y="0"/>
                              </a:moveTo>
                              <a:lnTo>
                                <a:pt x="6" y="0"/>
                              </a:lnTo>
                              <a:lnTo>
                                <a:pt x="7" y="2"/>
                              </a:lnTo>
                              <a:lnTo>
                                <a:pt x="9" y="5"/>
                              </a:lnTo>
                              <a:lnTo>
                                <a:pt x="2" y="5"/>
                              </a:lnTo>
                              <a:lnTo>
                                <a:pt x="1" y="3"/>
                              </a:lnTo>
                              <a:lnTo>
                                <a:pt x="0" y="2"/>
                              </a:lnTo>
                              <a:lnTo>
                                <a:pt x="1" y="0"/>
                              </a:lnTo>
                              <a:close/>
                            </a:path>
                          </a:pathLst>
                        </a:custGeom>
                        <a:solidFill>
                          <a:srgbClr val="E0E0E0"/>
                        </a:solidFill>
                        <a:ln w="9525">
                          <a:noFill/>
                          <a:round/>
                          <a:headEnd/>
                          <a:tailEnd/>
                        </a:ln>
                      </p:spPr>
                      <p:txBody>
                        <a:bodyPr/>
                        <a:lstStyle/>
                        <a:p>
                          <a:pPr eaLnBrk="1" hangingPunct="1"/>
                          <a:endParaRPr lang="en-US"/>
                        </a:p>
                      </p:txBody>
                    </p:sp>
                    <p:sp>
                      <p:nvSpPr>
                        <p:cNvPr id="1649" name="Freeform 240"/>
                        <p:cNvSpPr>
                          <a:spLocks/>
                        </p:cNvSpPr>
                        <p:nvPr/>
                      </p:nvSpPr>
                      <p:spPr bwMode="auto">
                        <a:xfrm>
                          <a:off x="4596" y="3042"/>
                          <a:ext cx="9" cy="3"/>
                        </a:xfrm>
                        <a:custGeom>
                          <a:avLst/>
                          <a:gdLst>
                            <a:gd name="T0" fmla="*/ 0 w 9"/>
                            <a:gd name="T1" fmla="*/ 1 h 6"/>
                            <a:gd name="T2" fmla="*/ 0 w 9"/>
                            <a:gd name="T3" fmla="*/ 1 h 6"/>
                            <a:gd name="T4" fmla="*/ 1 w 9"/>
                            <a:gd name="T5" fmla="*/ 1 h 6"/>
                            <a:gd name="T6" fmla="*/ 1 w 9"/>
                            <a:gd name="T7" fmla="*/ 0 h 6"/>
                            <a:gd name="T8" fmla="*/ 8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1"/>
                              </a:lnTo>
                              <a:lnTo>
                                <a:pt x="1" y="0"/>
                              </a:lnTo>
                              <a:lnTo>
                                <a:pt x="8"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93" name="Group 241"/>
                      <p:cNvGrpSpPr>
                        <a:grpSpLocks/>
                      </p:cNvGrpSpPr>
                      <p:nvPr/>
                    </p:nvGrpSpPr>
                    <p:grpSpPr bwMode="auto">
                      <a:xfrm>
                        <a:off x="4597" y="3043"/>
                        <a:ext cx="10" cy="5"/>
                        <a:chOff x="4597" y="3043"/>
                        <a:chExt cx="10" cy="5"/>
                      </a:xfrm>
                    </p:grpSpPr>
                    <p:sp>
                      <p:nvSpPr>
                        <p:cNvPr id="1644" name="Freeform 242"/>
                        <p:cNvSpPr>
                          <a:spLocks/>
                        </p:cNvSpPr>
                        <p:nvPr/>
                      </p:nvSpPr>
                      <p:spPr bwMode="auto">
                        <a:xfrm>
                          <a:off x="4597"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1645" name="Freeform 243"/>
                        <p:cNvSpPr>
                          <a:spLocks/>
                        </p:cNvSpPr>
                        <p:nvPr/>
                      </p:nvSpPr>
                      <p:spPr bwMode="auto">
                        <a:xfrm>
                          <a:off x="4598" y="3043"/>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3 w 8"/>
                            <a:gd name="T11" fmla="*/ 0 h 5"/>
                            <a:gd name="T12" fmla="*/ 1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6" y="2"/>
                              </a:lnTo>
                              <a:lnTo>
                                <a:pt x="8" y="5"/>
                              </a:lnTo>
                              <a:lnTo>
                                <a:pt x="3"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646" name="Freeform 244"/>
                        <p:cNvSpPr>
                          <a:spLocks/>
                        </p:cNvSpPr>
                        <p:nvPr/>
                      </p:nvSpPr>
                      <p:spPr bwMode="auto">
                        <a:xfrm>
                          <a:off x="4598" y="3045"/>
                          <a:ext cx="9" cy="3"/>
                        </a:xfrm>
                        <a:custGeom>
                          <a:avLst/>
                          <a:gdLst>
                            <a:gd name="T0" fmla="*/ 0 w 9"/>
                            <a:gd name="T1" fmla="*/ 1 h 5"/>
                            <a:gd name="T2" fmla="*/ 1 w 9"/>
                            <a:gd name="T3" fmla="*/ 1 h 5"/>
                            <a:gd name="T4" fmla="*/ 1 w 9"/>
                            <a:gd name="T5" fmla="*/ 0 h 5"/>
                            <a:gd name="T6" fmla="*/ 3 w 9"/>
                            <a:gd name="T7" fmla="*/ 0 h 5"/>
                            <a:gd name="T8" fmla="*/ 8 w 9"/>
                            <a:gd name="T9" fmla="*/ 0 h 5"/>
                            <a:gd name="T10" fmla="*/ 9 w 9"/>
                            <a:gd name="T11" fmla="*/ 1 h 5"/>
                            <a:gd name="T12" fmla="*/ 0 w 9"/>
                            <a:gd name="T13" fmla="*/ 1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1" y="3"/>
                              </a:lnTo>
                              <a:lnTo>
                                <a:pt x="1" y="0"/>
                              </a:lnTo>
                              <a:lnTo>
                                <a:pt x="3" y="0"/>
                              </a:lnTo>
                              <a:lnTo>
                                <a:pt x="8"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94" name="Group 245"/>
                      <p:cNvGrpSpPr>
                        <a:grpSpLocks/>
                      </p:cNvGrpSpPr>
                      <p:nvPr/>
                    </p:nvGrpSpPr>
                    <p:grpSpPr bwMode="auto">
                      <a:xfrm>
                        <a:off x="4599" y="3045"/>
                        <a:ext cx="11" cy="6"/>
                        <a:chOff x="4599" y="3045"/>
                        <a:chExt cx="11" cy="6"/>
                      </a:xfrm>
                    </p:grpSpPr>
                    <p:sp>
                      <p:nvSpPr>
                        <p:cNvPr id="1641" name="Freeform 246"/>
                        <p:cNvSpPr>
                          <a:spLocks/>
                        </p:cNvSpPr>
                        <p:nvPr/>
                      </p:nvSpPr>
                      <p:spPr bwMode="auto">
                        <a:xfrm>
                          <a:off x="4599" y="3045"/>
                          <a:ext cx="4" cy="6"/>
                        </a:xfrm>
                        <a:custGeom>
                          <a:avLst/>
                          <a:gdLst>
                            <a:gd name="T0" fmla="*/ 3 w 4"/>
                            <a:gd name="T1" fmla="*/ 2 h 11"/>
                            <a:gd name="T2" fmla="*/ 0 w 4"/>
                            <a:gd name="T3" fmla="*/ 1 h 11"/>
                            <a:gd name="T4" fmla="*/ 2 w 4"/>
                            <a:gd name="T5" fmla="*/ 0 h 11"/>
                            <a:gd name="T6" fmla="*/ 4 w 4"/>
                            <a:gd name="T7" fmla="*/ 1 h 11"/>
                            <a:gd name="T8" fmla="*/ 3 w 4"/>
                            <a:gd name="T9" fmla="*/ 2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2" y="0"/>
                              </a:lnTo>
                              <a:lnTo>
                                <a:pt x="4" y="5"/>
                              </a:lnTo>
                              <a:lnTo>
                                <a:pt x="3" y="11"/>
                              </a:lnTo>
                              <a:close/>
                            </a:path>
                          </a:pathLst>
                        </a:custGeom>
                        <a:solidFill>
                          <a:srgbClr val="A0A0A0"/>
                        </a:solidFill>
                        <a:ln w="9525">
                          <a:noFill/>
                          <a:round/>
                          <a:headEnd/>
                          <a:tailEnd/>
                        </a:ln>
                      </p:spPr>
                      <p:txBody>
                        <a:bodyPr/>
                        <a:lstStyle/>
                        <a:p>
                          <a:pPr eaLnBrk="1" hangingPunct="1"/>
                          <a:endParaRPr lang="en-US"/>
                        </a:p>
                      </p:txBody>
                    </p:sp>
                    <p:sp>
                      <p:nvSpPr>
                        <p:cNvPr id="1642" name="Freeform 247"/>
                        <p:cNvSpPr>
                          <a:spLocks/>
                        </p:cNvSpPr>
                        <p:nvPr/>
                      </p:nvSpPr>
                      <p:spPr bwMode="auto">
                        <a:xfrm>
                          <a:off x="4601" y="304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6" y="2"/>
                              </a:lnTo>
                              <a:lnTo>
                                <a:pt x="7" y="4"/>
                              </a:lnTo>
                              <a:lnTo>
                                <a:pt x="2" y="4"/>
                              </a:lnTo>
                              <a:lnTo>
                                <a:pt x="1" y="4"/>
                              </a:lnTo>
                              <a:lnTo>
                                <a:pt x="0" y="0"/>
                              </a:lnTo>
                              <a:close/>
                            </a:path>
                          </a:pathLst>
                        </a:custGeom>
                        <a:solidFill>
                          <a:srgbClr val="E0E0E0"/>
                        </a:solidFill>
                        <a:ln w="9525">
                          <a:noFill/>
                          <a:round/>
                          <a:headEnd/>
                          <a:tailEnd/>
                        </a:ln>
                      </p:spPr>
                      <p:txBody>
                        <a:bodyPr/>
                        <a:lstStyle/>
                        <a:p>
                          <a:pPr eaLnBrk="1" hangingPunct="1"/>
                          <a:endParaRPr lang="en-US"/>
                        </a:p>
                      </p:txBody>
                    </p:sp>
                    <p:sp>
                      <p:nvSpPr>
                        <p:cNvPr id="1643" name="Freeform 248"/>
                        <p:cNvSpPr>
                          <a:spLocks/>
                        </p:cNvSpPr>
                        <p:nvPr/>
                      </p:nvSpPr>
                      <p:spPr bwMode="auto">
                        <a:xfrm>
                          <a:off x="4602" y="3049"/>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6"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grpSp>
                  <p:nvGrpSpPr>
                    <p:cNvPr id="95" name="Group 249"/>
                    <p:cNvGrpSpPr>
                      <a:grpSpLocks/>
                    </p:cNvGrpSpPr>
                    <p:nvPr/>
                  </p:nvGrpSpPr>
                  <p:grpSpPr bwMode="auto">
                    <a:xfrm>
                      <a:off x="4602" y="3049"/>
                      <a:ext cx="10" cy="4"/>
                      <a:chOff x="4602" y="3049"/>
                      <a:chExt cx="10" cy="4"/>
                    </a:xfrm>
                  </p:grpSpPr>
                  <p:sp>
                    <p:nvSpPr>
                      <p:cNvPr id="1633" name="Freeform 250"/>
                      <p:cNvSpPr>
                        <a:spLocks/>
                      </p:cNvSpPr>
                      <p:nvPr/>
                    </p:nvSpPr>
                    <p:spPr bwMode="auto">
                      <a:xfrm>
                        <a:off x="4602" y="3049"/>
                        <a:ext cx="3" cy="4"/>
                      </a:xfrm>
                      <a:custGeom>
                        <a:avLst/>
                        <a:gdLst>
                          <a:gd name="T0" fmla="*/ 2 w 3"/>
                          <a:gd name="T1" fmla="*/ 1 h 9"/>
                          <a:gd name="T2" fmla="*/ 0 w 3"/>
                          <a:gd name="T3" fmla="*/ 0 h 9"/>
                          <a:gd name="T4" fmla="*/ 1 w 3"/>
                          <a:gd name="T5" fmla="*/ 0 h 9"/>
                          <a:gd name="T6" fmla="*/ 3 w 3"/>
                          <a:gd name="T7" fmla="*/ 0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1634" name="Freeform 251"/>
                      <p:cNvSpPr>
                        <a:spLocks/>
                      </p:cNvSpPr>
                      <p:nvPr/>
                    </p:nvSpPr>
                    <p:spPr bwMode="auto">
                      <a:xfrm>
                        <a:off x="4603" y="3049"/>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635" name="Freeform 252"/>
                      <p:cNvSpPr>
                        <a:spLocks/>
                      </p:cNvSpPr>
                      <p:nvPr/>
                    </p:nvSpPr>
                    <p:spPr bwMode="auto">
                      <a:xfrm>
                        <a:off x="4604" y="3051"/>
                        <a:ext cx="8" cy="2"/>
                      </a:xfrm>
                      <a:custGeom>
                        <a:avLst/>
                        <a:gdLst>
                          <a:gd name="T0" fmla="*/ 0 w 8"/>
                          <a:gd name="T1" fmla="*/ 1 h 4"/>
                          <a:gd name="T2" fmla="*/ 0 w 8"/>
                          <a:gd name="T3" fmla="*/ 1 h 4"/>
                          <a:gd name="T4" fmla="*/ 0 w 8"/>
                          <a:gd name="T5" fmla="*/ 1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1"/>
                            </a:lnTo>
                            <a:lnTo>
                              <a:pt x="1" y="0"/>
                            </a:lnTo>
                            <a:lnTo>
                              <a:pt x="6"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1581" name="Group 253"/>
                    <p:cNvGrpSpPr>
                      <a:grpSpLocks/>
                    </p:cNvGrpSpPr>
                    <p:nvPr/>
                  </p:nvGrpSpPr>
                  <p:grpSpPr bwMode="auto">
                    <a:xfrm>
                      <a:off x="4605" y="3051"/>
                      <a:ext cx="9" cy="5"/>
                      <a:chOff x="4605" y="3051"/>
                      <a:chExt cx="9" cy="5"/>
                    </a:xfrm>
                  </p:grpSpPr>
                  <p:sp>
                    <p:nvSpPr>
                      <p:cNvPr id="1630" name="Freeform 254"/>
                      <p:cNvSpPr>
                        <a:spLocks/>
                      </p:cNvSpPr>
                      <p:nvPr/>
                    </p:nvSpPr>
                    <p:spPr bwMode="auto">
                      <a:xfrm>
                        <a:off x="4605" y="3051"/>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1631" name="Freeform 255"/>
                      <p:cNvSpPr>
                        <a:spLocks/>
                      </p:cNvSpPr>
                      <p:nvPr/>
                    </p:nvSpPr>
                    <p:spPr bwMode="auto">
                      <a:xfrm>
                        <a:off x="4606" y="3051"/>
                        <a:ext cx="7" cy="2"/>
                      </a:xfrm>
                      <a:custGeom>
                        <a:avLst/>
                        <a:gdLst>
                          <a:gd name="T0" fmla="*/ 0 w 7"/>
                          <a:gd name="T1" fmla="*/ 0 h 4"/>
                          <a:gd name="T2" fmla="*/ 4 w 7"/>
                          <a:gd name="T3" fmla="*/ 0 h 4"/>
                          <a:gd name="T4" fmla="*/ 5 w 7"/>
                          <a:gd name="T5" fmla="*/ 1 h 4"/>
                          <a:gd name="T6" fmla="*/ 5 w 7"/>
                          <a:gd name="T7" fmla="*/ 1 h 4"/>
                          <a:gd name="T8" fmla="*/ 7 w 7"/>
                          <a:gd name="T9" fmla="*/ 1 h 4"/>
                          <a:gd name="T10" fmla="*/ 1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1"/>
                            </a:lnTo>
                            <a:lnTo>
                              <a:pt x="5" y="3"/>
                            </a:lnTo>
                            <a:lnTo>
                              <a:pt x="7" y="4"/>
                            </a:lnTo>
                            <a:lnTo>
                              <a:pt x="1" y="4"/>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632" name="Freeform 256"/>
                      <p:cNvSpPr>
                        <a:spLocks/>
                      </p:cNvSpPr>
                      <p:nvPr/>
                    </p:nvSpPr>
                    <p:spPr bwMode="auto">
                      <a:xfrm>
                        <a:off x="4606" y="3053"/>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1582" name="Group 257"/>
                    <p:cNvGrpSpPr>
                      <a:grpSpLocks/>
                    </p:cNvGrpSpPr>
                    <p:nvPr/>
                  </p:nvGrpSpPr>
                  <p:grpSpPr bwMode="auto">
                    <a:xfrm>
                      <a:off x="4562" y="3010"/>
                      <a:ext cx="9" cy="5"/>
                      <a:chOff x="4562" y="3010"/>
                      <a:chExt cx="9" cy="5"/>
                    </a:xfrm>
                  </p:grpSpPr>
                  <p:sp>
                    <p:nvSpPr>
                      <p:cNvPr id="1627" name="Freeform 258"/>
                      <p:cNvSpPr>
                        <a:spLocks/>
                      </p:cNvSpPr>
                      <p:nvPr/>
                    </p:nvSpPr>
                    <p:spPr bwMode="auto">
                      <a:xfrm>
                        <a:off x="4562" y="3010"/>
                        <a:ext cx="2" cy="5"/>
                      </a:xfrm>
                      <a:custGeom>
                        <a:avLst/>
                        <a:gdLst>
                          <a:gd name="T0" fmla="*/ 1 w 2"/>
                          <a:gd name="T1" fmla="*/ 2 h 9"/>
                          <a:gd name="T2" fmla="*/ 0 w 2"/>
                          <a:gd name="T3" fmla="*/ 1 h 9"/>
                          <a:gd name="T4" fmla="*/ 1 w 2"/>
                          <a:gd name="T5" fmla="*/ 0 h 9"/>
                          <a:gd name="T6" fmla="*/ 2 w 2"/>
                          <a:gd name="T7" fmla="*/ 1 h 9"/>
                          <a:gd name="T8" fmla="*/ 1 w 2"/>
                          <a:gd name="T9" fmla="*/ 2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pPr eaLnBrk="1" hangingPunct="1"/>
                        <a:endParaRPr lang="en-US"/>
                      </a:p>
                    </p:txBody>
                  </p:sp>
                  <p:sp>
                    <p:nvSpPr>
                      <p:cNvPr id="1628" name="Freeform 259"/>
                      <p:cNvSpPr>
                        <a:spLocks/>
                      </p:cNvSpPr>
                      <p:nvPr/>
                    </p:nvSpPr>
                    <p:spPr bwMode="auto">
                      <a:xfrm>
                        <a:off x="4563" y="3010"/>
                        <a:ext cx="7" cy="3"/>
                      </a:xfrm>
                      <a:custGeom>
                        <a:avLst/>
                        <a:gdLst>
                          <a:gd name="T0" fmla="*/ 0 w 7"/>
                          <a:gd name="T1" fmla="*/ 0 h 5"/>
                          <a:gd name="T2" fmla="*/ 5 w 7"/>
                          <a:gd name="T3" fmla="*/ 0 h 5"/>
                          <a:gd name="T4" fmla="*/ 5 w 7"/>
                          <a:gd name="T5" fmla="*/ 0 h 5"/>
                          <a:gd name="T6" fmla="*/ 5 w 7"/>
                          <a:gd name="T7" fmla="*/ 1 h 5"/>
                          <a:gd name="T8" fmla="*/ 7 w 7"/>
                          <a:gd name="T9" fmla="*/ 1 h 5"/>
                          <a:gd name="T10" fmla="*/ 2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1"/>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629" name="Freeform 260"/>
                      <p:cNvSpPr>
                        <a:spLocks/>
                      </p:cNvSpPr>
                      <p:nvPr/>
                    </p:nvSpPr>
                    <p:spPr bwMode="auto">
                      <a:xfrm>
                        <a:off x="4564" y="3013"/>
                        <a:ext cx="7" cy="2"/>
                      </a:xfrm>
                      <a:custGeom>
                        <a:avLst/>
                        <a:gdLst>
                          <a:gd name="T0" fmla="*/ 0 w 7"/>
                          <a:gd name="T1" fmla="*/ 1 h 4"/>
                          <a:gd name="T2" fmla="*/ 0 w 7"/>
                          <a:gd name="T3" fmla="*/ 1 h 4"/>
                          <a:gd name="T4" fmla="*/ 0 w 7"/>
                          <a:gd name="T5" fmla="*/ 1 h 4"/>
                          <a:gd name="T6" fmla="*/ 1 w 7"/>
                          <a:gd name="T7" fmla="*/ 0 h 4"/>
                          <a:gd name="T8" fmla="*/ 6 w 7"/>
                          <a:gd name="T9" fmla="*/ 0 h 4"/>
                          <a:gd name="T10" fmla="*/ 7 w 7"/>
                          <a:gd name="T11" fmla="*/ 1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1"/>
                            </a:lnTo>
                            <a:lnTo>
                              <a:pt x="1" y="0"/>
                            </a:lnTo>
                            <a:lnTo>
                              <a:pt x="6" y="0"/>
                            </a:lnTo>
                            <a:lnTo>
                              <a:pt x="7"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1583" name="Group 261"/>
                    <p:cNvGrpSpPr>
                      <a:grpSpLocks/>
                    </p:cNvGrpSpPr>
                    <p:nvPr/>
                  </p:nvGrpSpPr>
                  <p:grpSpPr bwMode="auto">
                    <a:xfrm>
                      <a:off x="4564" y="3013"/>
                      <a:ext cx="10" cy="5"/>
                      <a:chOff x="4564" y="3013"/>
                      <a:chExt cx="10" cy="5"/>
                    </a:xfrm>
                  </p:grpSpPr>
                  <p:sp>
                    <p:nvSpPr>
                      <p:cNvPr id="1624" name="Freeform 262"/>
                      <p:cNvSpPr>
                        <a:spLocks/>
                      </p:cNvSpPr>
                      <p:nvPr/>
                    </p:nvSpPr>
                    <p:spPr bwMode="auto">
                      <a:xfrm>
                        <a:off x="4564" y="3013"/>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pPr eaLnBrk="1" hangingPunct="1"/>
                        <a:endParaRPr lang="en-US"/>
                      </a:p>
                    </p:txBody>
                  </p:sp>
                  <p:sp>
                    <p:nvSpPr>
                      <p:cNvPr id="1625" name="Freeform 263"/>
                      <p:cNvSpPr>
                        <a:spLocks/>
                      </p:cNvSpPr>
                      <p:nvPr/>
                    </p:nvSpPr>
                    <p:spPr bwMode="auto">
                      <a:xfrm>
                        <a:off x="4565" y="3013"/>
                        <a:ext cx="7" cy="2"/>
                      </a:xfrm>
                      <a:custGeom>
                        <a:avLst/>
                        <a:gdLst>
                          <a:gd name="T0" fmla="*/ 0 w 7"/>
                          <a:gd name="T1" fmla="*/ 0 h 4"/>
                          <a:gd name="T2" fmla="*/ 5 w 7"/>
                          <a:gd name="T3" fmla="*/ 0 h 4"/>
                          <a:gd name="T4" fmla="*/ 5 w 7"/>
                          <a:gd name="T5" fmla="*/ 1 h 4"/>
                          <a:gd name="T6" fmla="*/ 6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6" y="3"/>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626" name="Freeform 264"/>
                      <p:cNvSpPr>
                        <a:spLocks/>
                      </p:cNvSpPr>
                      <p:nvPr/>
                    </p:nvSpPr>
                    <p:spPr bwMode="auto">
                      <a:xfrm>
                        <a:off x="4566" y="3015"/>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1584" name="Group 265"/>
                    <p:cNvGrpSpPr>
                      <a:grpSpLocks/>
                    </p:cNvGrpSpPr>
                    <p:nvPr/>
                  </p:nvGrpSpPr>
                  <p:grpSpPr bwMode="auto">
                    <a:xfrm>
                      <a:off x="4567" y="3016"/>
                      <a:ext cx="9" cy="5"/>
                      <a:chOff x="4567" y="3016"/>
                      <a:chExt cx="9" cy="5"/>
                    </a:xfrm>
                  </p:grpSpPr>
                  <p:sp>
                    <p:nvSpPr>
                      <p:cNvPr id="1621" name="Freeform 266"/>
                      <p:cNvSpPr>
                        <a:spLocks/>
                      </p:cNvSpPr>
                      <p:nvPr/>
                    </p:nvSpPr>
                    <p:spPr bwMode="auto">
                      <a:xfrm>
                        <a:off x="4567" y="3016"/>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1622" name="Freeform 267"/>
                      <p:cNvSpPr>
                        <a:spLocks/>
                      </p:cNvSpPr>
                      <p:nvPr/>
                    </p:nvSpPr>
                    <p:spPr bwMode="auto">
                      <a:xfrm>
                        <a:off x="4568" y="3016"/>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623" name="Freeform 268"/>
                      <p:cNvSpPr>
                        <a:spLocks/>
                      </p:cNvSpPr>
                      <p:nvPr/>
                    </p:nvSpPr>
                    <p:spPr bwMode="auto">
                      <a:xfrm>
                        <a:off x="4568" y="3018"/>
                        <a:ext cx="8" cy="3"/>
                      </a:xfrm>
                      <a:custGeom>
                        <a:avLst/>
                        <a:gdLst>
                          <a:gd name="T0" fmla="*/ 0 w 8"/>
                          <a:gd name="T1" fmla="*/ 0 h 7"/>
                          <a:gd name="T2" fmla="*/ 1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1585" name="Group 269"/>
                    <p:cNvGrpSpPr>
                      <a:grpSpLocks/>
                    </p:cNvGrpSpPr>
                    <p:nvPr/>
                  </p:nvGrpSpPr>
                  <p:grpSpPr bwMode="auto">
                    <a:xfrm>
                      <a:off x="4569" y="3019"/>
                      <a:ext cx="20" cy="17"/>
                      <a:chOff x="4569" y="3019"/>
                      <a:chExt cx="20" cy="17"/>
                    </a:xfrm>
                  </p:grpSpPr>
                  <p:grpSp>
                    <p:nvGrpSpPr>
                      <p:cNvPr id="1601" name="Group 270"/>
                      <p:cNvGrpSpPr>
                        <a:grpSpLocks/>
                      </p:cNvGrpSpPr>
                      <p:nvPr/>
                    </p:nvGrpSpPr>
                    <p:grpSpPr bwMode="auto">
                      <a:xfrm>
                        <a:off x="4569" y="3019"/>
                        <a:ext cx="9" cy="5"/>
                        <a:chOff x="4569" y="3019"/>
                        <a:chExt cx="9" cy="5"/>
                      </a:xfrm>
                    </p:grpSpPr>
                    <p:sp>
                      <p:nvSpPr>
                        <p:cNvPr id="1618" name="Freeform 271"/>
                        <p:cNvSpPr>
                          <a:spLocks/>
                        </p:cNvSpPr>
                        <p:nvPr/>
                      </p:nvSpPr>
                      <p:spPr bwMode="auto">
                        <a:xfrm>
                          <a:off x="4569" y="3019"/>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1619" name="Freeform 272"/>
                        <p:cNvSpPr>
                          <a:spLocks/>
                        </p:cNvSpPr>
                        <p:nvPr/>
                      </p:nvSpPr>
                      <p:spPr bwMode="auto">
                        <a:xfrm>
                          <a:off x="4570" y="3020"/>
                          <a:ext cx="7" cy="2"/>
                        </a:xfrm>
                        <a:custGeom>
                          <a:avLst/>
                          <a:gdLst>
                            <a:gd name="T0" fmla="*/ 0 w 7"/>
                            <a:gd name="T1" fmla="*/ 0 h 4"/>
                            <a:gd name="T2" fmla="*/ 5 w 7"/>
                            <a:gd name="T3" fmla="*/ 0 h 4"/>
                            <a:gd name="T4" fmla="*/ 5 w 7"/>
                            <a:gd name="T5" fmla="*/ 0 h 4"/>
                            <a:gd name="T6" fmla="*/ 5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5" y="1"/>
                              </a:lnTo>
                              <a:lnTo>
                                <a:pt x="7" y="4"/>
                              </a:lnTo>
                              <a:lnTo>
                                <a:pt x="2" y="4"/>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620" name="Freeform 273"/>
                        <p:cNvSpPr>
                          <a:spLocks/>
                        </p:cNvSpPr>
                        <p:nvPr/>
                      </p:nvSpPr>
                      <p:spPr bwMode="auto">
                        <a:xfrm>
                          <a:off x="4571" y="3022"/>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1602" name="Group 274"/>
                      <p:cNvGrpSpPr>
                        <a:grpSpLocks/>
                      </p:cNvGrpSpPr>
                      <p:nvPr/>
                    </p:nvGrpSpPr>
                    <p:grpSpPr bwMode="auto">
                      <a:xfrm>
                        <a:off x="4571" y="3022"/>
                        <a:ext cx="11" cy="6"/>
                        <a:chOff x="4571" y="3022"/>
                        <a:chExt cx="11" cy="6"/>
                      </a:xfrm>
                    </p:grpSpPr>
                    <p:sp>
                      <p:nvSpPr>
                        <p:cNvPr id="1615" name="Freeform 275"/>
                        <p:cNvSpPr>
                          <a:spLocks/>
                        </p:cNvSpPr>
                        <p:nvPr/>
                      </p:nvSpPr>
                      <p:spPr bwMode="auto">
                        <a:xfrm>
                          <a:off x="4571" y="3022"/>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1616" name="Freeform 276"/>
                        <p:cNvSpPr>
                          <a:spLocks/>
                        </p:cNvSpPr>
                        <p:nvPr/>
                      </p:nvSpPr>
                      <p:spPr bwMode="auto">
                        <a:xfrm>
                          <a:off x="4572" y="3022"/>
                          <a:ext cx="8" cy="2"/>
                        </a:xfrm>
                        <a:custGeom>
                          <a:avLst/>
                          <a:gdLst>
                            <a:gd name="T0" fmla="*/ 1 w 8"/>
                            <a:gd name="T1" fmla="*/ 0 h 5"/>
                            <a:gd name="T2" fmla="*/ 5 w 8"/>
                            <a:gd name="T3" fmla="*/ 0 h 5"/>
                            <a:gd name="T4" fmla="*/ 5 w 8"/>
                            <a:gd name="T5" fmla="*/ 0 h 5"/>
                            <a:gd name="T6" fmla="*/ 6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6" y="3"/>
                              </a:lnTo>
                              <a:lnTo>
                                <a:pt x="8" y="5"/>
                              </a:lnTo>
                              <a:lnTo>
                                <a:pt x="2" y="5"/>
                              </a:lnTo>
                              <a:lnTo>
                                <a:pt x="1" y="3"/>
                              </a:lnTo>
                              <a:lnTo>
                                <a:pt x="0" y="2"/>
                              </a:lnTo>
                              <a:lnTo>
                                <a:pt x="1" y="0"/>
                              </a:lnTo>
                              <a:close/>
                            </a:path>
                          </a:pathLst>
                        </a:custGeom>
                        <a:solidFill>
                          <a:srgbClr val="E0E0E0"/>
                        </a:solidFill>
                        <a:ln w="9525">
                          <a:noFill/>
                          <a:round/>
                          <a:headEnd/>
                          <a:tailEnd/>
                        </a:ln>
                      </p:spPr>
                      <p:txBody>
                        <a:bodyPr/>
                        <a:lstStyle/>
                        <a:p>
                          <a:pPr eaLnBrk="1" hangingPunct="1"/>
                          <a:endParaRPr lang="en-US"/>
                        </a:p>
                      </p:txBody>
                    </p:sp>
                    <p:sp>
                      <p:nvSpPr>
                        <p:cNvPr id="1617" name="Freeform 277"/>
                        <p:cNvSpPr>
                          <a:spLocks/>
                        </p:cNvSpPr>
                        <p:nvPr/>
                      </p:nvSpPr>
                      <p:spPr bwMode="auto">
                        <a:xfrm>
                          <a:off x="4573" y="3024"/>
                          <a:ext cx="9" cy="4"/>
                        </a:xfrm>
                        <a:custGeom>
                          <a:avLst/>
                          <a:gdLst>
                            <a:gd name="T0" fmla="*/ 0 w 9"/>
                            <a:gd name="T1" fmla="*/ 2 h 6"/>
                            <a:gd name="T2" fmla="*/ 0 w 9"/>
                            <a:gd name="T3" fmla="*/ 1 h 6"/>
                            <a:gd name="T4" fmla="*/ 0 w 9"/>
                            <a:gd name="T5" fmla="*/ 1 h 6"/>
                            <a:gd name="T6" fmla="*/ 1 w 9"/>
                            <a:gd name="T7" fmla="*/ 0 h 6"/>
                            <a:gd name="T8" fmla="*/ 7 w 9"/>
                            <a:gd name="T9" fmla="*/ 0 h 6"/>
                            <a:gd name="T10" fmla="*/ 9 w 9"/>
                            <a:gd name="T11" fmla="*/ 2 h 6"/>
                            <a:gd name="T12" fmla="*/ 0 w 9"/>
                            <a:gd name="T13" fmla="*/ 2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1"/>
                              </a:lnTo>
                              <a:lnTo>
                                <a:pt x="1" y="0"/>
                              </a:lnTo>
                              <a:lnTo>
                                <a:pt x="7"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1603" name="Group 278"/>
                      <p:cNvGrpSpPr>
                        <a:grpSpLocks/>
                      </p:cNvGrpSpPr>
                      <p:nvPr/>
                    </p:nvGrpSpPr>
                    <p:grpSpPr bwMode="auto">
                      <a:xfrm>
                        <a:off x="4574" y="3025"/>
                        <a:ext cx="10" cy="5"/>
                        <a:chOff x="4574" y="3025"/>
                        <a:chExt cx="10" cy="5"/>
                      </a:xfrm>
                    </p:grpSpPr>
                    <p:sp>
                      <p:nvSpPr>
                        <p:cNvPr id="1612" name="Freeform 279"/>
                        <p:cNvSpPr>
                          <a:spLocks/>
                        </p:cNvSpPr>
                        <p:nvPr/>
                      </p:nvSpPr>
                      <p:spPr bwMode="auto">
                        <a:xfrm>
                          <a:off x="4574"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1613" name="Freeform 280"/>
                        <p:cNvSpPr>
                          <a:spLocks/>
                        </p:cNvSpPr>
                        <p:nvPr/>
                      </p:nvSpPr>
                      <p:spPr bwMode="auto">
                        <a:xfrm>
                          <a:off x="4575" y="3025"/>
                          <a:ext cx="8" cy="3"/>
                        </a:xfrm>
                        <a:custGeom>
                          <a:avLst/>
                          <a:gdLst>
                            <a:gd name="T0" fmla="*/ 0 w 8"/>
                            <a:gd name="T1" fmla="*/ 0 h 5"/>
                            <a:gd name="T2" fmla="*/ 5 w 8"/>
                            <a:gd name="T3" fmla="*/ 0 h 5"/>
                            <a:gd name="T4" fmla="*/ 6 w 8"/>
                            <a:gd name="T5" fmla="*/ 0 h 5"/>
                            <a:gd name="T6" fmla="*/ 6 w 8"/>
                            <a:gd name="T7" fmla="*/ 1 h 5"/>
                            <a:gd name="T8" fmla="*/ 8 w 8"/>
                            <a:gd name="T9" fmla="*/ 1 h 5"/>
                            <a:gd name="T10" fmla="*/ 1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5" y="0"/>
                              </a:lnTo>
                              <a:lnTo>
                                <a:pt x="6" y="0"/>
                              </a:lnTo>
                              <a:lnTo>
                                <a:pt x="6" y="2"/>
                              </a:lnTo>
                              <a:lnTo>
                                <a:pt x="8" y="5"/>
                              </a:lnTo>
                              <a:lnTo>
                                <a:pt x="1" y="5"/>
                              </a:lnTo>
                              <a:lnTo>
                                <a:pt x="1" y="4"/>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1614" name="Freeform 281"/>
                        <p:cNvSpPr>
                          <a:spLocks/>
                        </p:cNvSpPr>
                        <p:nvPr/>
                      </p:nvSpPr>
                      <p:spPr bwMode="auto">
                        <a:xfrm>
                          <a:off x="4575" y="3028"/>
                          <a:ext cx="9" cy="2"/>
                        </a:xfrm>
                        <a:custGeom>
                          <a:avLst/>
                          <a:gdLst>
                            <a:gd name="T0" fmla="*/ 0 w 9"/>
                            <a:gd name="T1" fmla="*/ 0 h 5"/>
                            <a:gd name="T2" fmla="*/ 0 w 9"/>
                            <a:gd name="T3" fmla="*/ 0 h 5"/>
                            <a:gd name="T4" fmla="*/ 1 w 9"/>
                            <a:gd name="T5" fmla="*/ 0 h 5"/>
                            <a:gd name="T6" fmla="*/ 1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2"/>
                              </a:lnTo>
                              <a:lnTo>
                                <a:pt x="1" y="0"/>
                              </a:lnTo>
                              <a:lnTo>
                                <a:pt x="8"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1604" name="Group 282"/>
                      <p:cNvGrpSpPr>
                        <a:grpSpLocks/>
                      </p:cNvGrpSpPr>
                      <p:nvPr/>
                    </p:nvGrpSpPr>
                    <p:grpSpPr bwMode="auto">
                      <a:xfrm>
                        <a:off x="4576" y="3028"/>
                        <a:ext cx="11" cy="5"/>
                        <a:chOff x="4576" y="3028"/>
                        <a:chExt cx="11" cy="5"/>
                      </a:xfrm>
                    </p:grpSpPr>
                    <p:sp>
                      <p:nvSpPr>
                        <p:cNvPr id="1609" name="Freeform 283"/>
                        <p:cNvSpPr>
                          <a:spLocks/>
                        </p:cNvSpPr>
                        <p:nvPr/>
                      </p:nvSpPr>
                      <p:spPr bwMode="auto">
                        <a:xfrm>
                          <a:off x="4576" y="3028"/>
                          <a:ext cx="2" cy="5"/>
                        </a:xfrm>
                        <a:custGeom>
                          <a:avLst/>
                          <a:gdLst>
                            <a:gd name="T0" fmla="*/ 2 w 2"/>
                            <a:gd name="T1" fmla="*/ 1 h 11"/>
                            <a:gd name="T2" fmla="*/ 0 w 2"/>
                            <a:gd name="T3" fmla="*/ 0 h 11"/>
                            <a:gd name="T4" fmla="*/ 1 w 2"/>
                            <a:gd name="T5" fmla="*/ 0 h 11"/>
                            <a:gd name="T6" fmla="*/ 2 w 2"/>
                            <a:gd name="T7" fmla="*/ 0 h 11"/>
                            <a:gd name="T8" fmla="*/ 2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pPr eaLnBrk="1" hangingPunct="1"/>
                          <a:endParaRPr lang="en-US"/>
                        </a:p>
                      </p:txBody>
                    </p:sp>
                    <p:sp>
                      <p:nvSpPr>
                        <p:cNvPr id="1610" name="Freeform 284"/>
                        <p:cNvSpPr>
                          <a:spLocks/>
                        </p:cNvSpPr>
                        <p:nvPr/>
                      </p:nvSpPr>
                      <p:spPr bwMode="auto">
                        <a:xfrm>
                          <a:off x="4577" y="3028"/>
                          <a:ext cx="8" cy="2"/>
                        </a:xfrm>
                        <a:custGeom>
                          <a:avLst/>
                          <a:gdLst>
                            <a:gd name="T0" fmla="*/ 0 w 8"/>
                            <a:gd name="T1" fmla="*/ 0 h 3"/>
                            <a:gd name="T2" fmla="*/ 6 w 8"/>
                            <a:gd name="T3" fmla="*/ 0 h 3"/>
                            <a:gd name="T4" fmla="*/ 6 w 8"/>
                            <a:gd name="T5" fmla="*/ 0 h 3"/>
                            <a:gd name="T6" fmla="*/ 6 w 8"/>
                            <a:gd name="T7" fmla="*/ 1 h 3"/>
                            <a:gd name="T8" fmla="*/ 8 w 8"/>
                            <a:gd name="T9" fmla="*/ 1 h 3"/>
                            <a:gd name="T10" fmla="*/ 3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6" y="0"/>
                              </a:lnTo>
                              <a:lnTo>
                                <a:pt x="6" y="1"/>
                              </a:lnTo>
                              <a:lnTo>
                                <a:pt x="8" y="3"/>
                              </a:lnTo>
                              <a:lnTo>
                                <a:pt x="3" y="3"/>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611" name="Freeform 285"/>
                        <p:cNvSpPr>
                          <a:spLocks/>
                        </p:cNvSpPr>
                        <p:nvPr/>
                      </p:nvSpPr>
                      <p:spPr bwMode="auto">
                        <a:xfrm>
                          <a:off x="4578" y="3031"/>
                          <a:ext cx="9" cy="2"/>
                        </a:xfrm>
                        <a:custGeom>
                          <a:avLst/>
                          <a:gdLst>
                            <a:gd name="T0" fmla="*/ 0 w 9"/>
                            <a:gd name="T1" fmla="*/ 0 h 5"/>
                            <a:gd name="T2" fmla="*/ 0 w 9"/>
                            <a:gd name="T3" fmla="*/ 0 h 5"/>
                            <a:gd name="T4" fmla="*/ 0 w 9"/>
                            <a:gd name="T5" fmla="*/ 0 h 5"/>
                            <a:gd name="T6" fmla="*/ 2 w 9"/>
                            <a:gd name="T7" fmla="*/ 0 h 5"/>
                            <a:gd name="T8" fmla="*/ 7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2"/>
                              </a:lnTo>
                              <a:lnTo>
                                <a:pt x="0" y="0"/>
                              </a:lnTo>
                              <a:lnTo>
                                <a:pt x="2" y="0"/>
                              </a:lnTo>
                              <a:lnTo>
                                <a:pt x="7"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1605" name="Group 286"/>
                      <p:cNvGrpSpPr>
                        <a:grpSpLocks/>
                      </p:cNvGrpSpPr>
                      <p:nvPr/>
                    </p:nvGrpSpPr>
                    <p:grpSpPr bwMode="auto">
                      <a:xfrm>
                        <a:off x="4580" y="3031"/>
                        <a:ext cx="9" cy="5"/>
                        <a:chOff x="4580" y="3031"/>
                        <a:chExt cx="9" cy="5"/>
                      </a:xfrm>
                    </p:grpSpPr>
                    <p:sp>
                      <p:nvSpPr>
                        <p:cNvPr id="1606" name="Freeform 287"/>
                        <p:cNvSpPr>
                          <a:spLocks/>
                        </p:cNvSpPr>
                        <p:nvPr/>
                      </p:nvSpPr>
                      <p:spPr bwMode="auto">
                        <a:xfrm>
                          <a:off x="4580" y="3031"/>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1607" name="Freeform 288"/>
                        <p:cNvSpPr>
                          <a:spLocks/>
                        </p:cNvSpPr>
                        <p:nvPr/>
                      </p:nvSpPr>
                      <p:spPr bwMode="auto">
                        <a:xfrm>
                          <a:off x="4581" y="3031"/>
                          <a:ext cx="7" cy="2"/>
                        </a:xfrm>
                        <a:custGeom>
                          <a:avLst/>
                          <a:gdLst>
                            <a:gd name="T0" fmla="*/ 0 w 7"/>
                            <a:gd name="T1" fmla="*/ 0 h 5"/>
                            <a:gd name="T2" fmla="*/ 4 w 7"/>
                            <a:gd name="T3" fmla="*/ 0 h 5"/>
                            <a:gd name="T4" fmla="*/ 4 w 7"/>
                            <a:gd name="T5" fmla="*/ 0 h 5"/>
                            <a:gd name="T6" fmla="*/ 5 w 7"/>
                            <a:gd name="T7" fmla="*/ 0 h 5"/>
                            <a:gd name="T8" fmla="*/ 7 w 7"/>
                            <a:gd name="T9" fmla="*/ 0 h 5"/>
                            <a:gd name="T10" fmla="*/ 1 w 7"/>
                            <a:gd name="T11" fmla="*/ 0 h 5"/>
                            <a:gd name="T12" fmla="*/ 0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4" y="2"/>
                              </a:lnTo>
                              <a:lnTo>
                                <a:pt x="5" y="3"/>
                              </a:lnTo>
                              <a:lnTo>
                                <a:pt x="7" y="5"/>
                              </a:lnTo>
                              <a:lnTo>
                                <a:pt x="1" y="5"/>
                              </a:lnTo>
                              <a:lnTo>
                                <a:pt x="0"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1608" name="Freeform 289"/>
                        <p:cNvSpPr>
                          <a:spLocks/>
                        </p:cNvSpPr>
                        <p:nvPr/>
                      </p:nvSpPr>
                      <p:spPr bwMode="auto">
                        <a:xfrm>
                          <a:off x="4581" y="3033"/>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grpSp>
                  <p:nvGrpSpPr>
                    <p:cNvPr id="1636" name="Group 290"/>
                    <p:cNvGrpSpPr>
                      <a:grpSpLocks/>
                    </p:cNvGrpSpPr>
                    <p:nvPr/>
                  </p:nvGrpSpPr>
                  <p:grpSpPr bwMode="auto">
                    <a:xfrm>
                      <a:off x="4582" y="3035"/>
                      <a:ext cx="20" cy="16"/>
                      <a:chOff x="4582" y="3035"/>
                      <a:chExt cx="20" cy="16"/>
                    </a:xfrm>
                  </p:grpSpPr>
                  <p:grpSp>
                    <p:nvGrpSpPr>
                      <p:cNvPr id="1637" name="Group 291"/>
                      <p:cNvGrpSpPr>
                        <a:grpSpLocks/>
                      </p:cNvGrpSpPr>
                      <p:nvPr/>
                    </p:nvGrpSpPr>
                    <p:grpSpPr bwMode="auto">
                      <a:xfrm>
                        <a:off x="4582" y="3035"/>
                        <a:ext cx="9" cy="4"/>
                        <a:chOff x="4582" y="3035"/>
                        <a:chExt cx="9" cy="4"/>
                      </a:xfrm>
                    </p:grpSpPr>
                    <p:sp>
                      <p:nvSpPr>
                        <p:cNvPr id="1598" name="Freeform 292"/>
                        <p:cNvSpPr>
                          <a:spLocks/>
                        </p:cNvSpPr>
                        <p:nvPr/>
                      </p:nvSpPr>
                      <p:spPr bwMode="auto">
                        <a:xfrm>
                          <a:off x="4582" y="3035"/>
                          <a:ext cx="2" cy="4"/>
                        </a:xfrm>
                        <a:custGeom>
                          <a:avLst/>
                          <a:gdLst>
                            <a:gd name="T0" fmla="*/ 1 w 2"/>
                            <a:gd name="T1" fmla="*/ 1 h 9"/>
                            <a:gd name="T2" fmla="*/ 0 w 2"/>
                            <a:gd name="T3" fmla="*/ 0 h 9"/>
                            <a:gd name="T4" fmla="*/ 1 w 2"/>
                            <a:gd name="T5" fmla="*/ 0 h 9"/>
                            <a:gd name="T6" fmla="*/ 2 w 2"/>
                            <a:gd name="T7" fmla="*/ 0 h 9"/>
                            <a:gd name="T8" fmla="*/ 1 w 2"/>
                            <a:gd name="T9" fmla="*/ 1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pPr eaLnBrk="1" hangingPunct="1"/>
                          <a:endParaRPr lang="en-US"/>
                        </a:p>
                      </p:txBody>
                    </p:sp>
                    <p:sp>
                      <p:nvSpPr>
                        <p:cNvPr id="1599" name="Freeform 293"/>
                        <p:cNvSpPr>
                          <a:spLocks/>
                        </p:cNvSpPr>
                        <p:nvPr/>
                      </p:nvSpPr>
                      <p:spPr bwMode="auto">
                        <a:xfrm>
                          <a:off x="4583" y="3035"/>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1"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600" name="Freeform 294"/>
                        <p:cNvSpPr>
                          <a:spLocks/>
                        </p:cNvSpPr>
                        <p:nvPr/>
                      </p:nvSpPr>
                      <p:spPr bwMode="auto">
                        <a:xfrm>
                          <a:off x="4583" y="3037"/>
                          <a:ext cx="8" cy="2"/>
                        </a:xfrm>
                        <a:custGeom>
                          <a:avLst/>
                          <a:gdLst>
                            <a:gd name="T0" fmla="*/ 0 w 8"/>
                            <a:gd name="T1" fmla="*/ 1 h 4"/>
                            <a:gd name="T2" fmla="*/ 1 w 8"/>
                            <a:gd name="T3" fmla="*/ 1 h 4"/>
                            <a:gd name="T4" fmla="*/ 1 w 8"/>
                            <a:gd name="T5" fmla="*/ 0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1" y="3"/>
                              </a:lnTo>
                              <a:lnTo>
                                <a:pt x="1" y="0"/>
                              </a:lnTo>
                              <a:lnTo>
                                <a:pt x="7"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1638" name="Group 295"/>
                      <p:cNvGrpSpPr>
                        <a:grpSpLocks/>
                      </p:cNvGrpSpPr>
                      <p:nvPr/>
                    </p:nvGrpSpPr>
                    <p:grpSpPr bwMode="auto">
                      <a:xfrm>
                        <a:off x="4584" y="3037"/>
                        <a:ext cx="9" cy="5"/>
                        <a:chOff x="4584" y="3037"/>
                        <a:chExt cx="9" cy="5"/>
                      </a:xfrm>
                    </p:grpSpPr>
                    <p:sp>
                      <p:nvSpPr>
                        <p:cNvPr id="1595" name="Freeform 296"/>
                        <p:cNvSpPr>
                          <a:spLocks/>
                        </p:cNvSpPr>
                        <p:nvPr/>
                      </p:nvSpPr>
                      <p:spPr bwMode="auto">
                        <a:xfrm>
                          <a:off x="4584" y="3037"/>
                          <a:ext cx="3" cy="5"/>
                        </a:xfrm>
                        <a:custGeom>
                          <a:avLst/>
                          <a:gdLst>
                            <a:gd name="T0" fmla="*/ 1 w 3"/>
                            <a:gd name="T1" fmla="*/ 1 h 11"/>
                            <a:gd name="T2" fmla="*/ 0 w 3"/>
                            <a:gd name="T3" fmla="*/ 0 h 11"/>
                            <a:gd name="T4" fmla="*/ 1 w 3"/>
                            <a:gd name="T5" fmla="*/ 0 h 11"/>
                            <a:gd name="T6" fmla="*/ 3 w 3"/>
                            <a:gd name="T7" fmla="*/ 0 h 11"/>
                            <a:gd name="T8" fmla="*/ 1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1" y="11"/>
                              </a:moveTo>
                              <a:lnTo>
                                <a:pt x="0" y="4"/>
                              </a:lnTo>
                              <a:lnTo>
                                <a:pt x="1" y="0"/>
                              </a:lnTo>
                              <a:lnTo>
                                <a:pt x="3" y="4"/>
                              </a:lnTo>
                              <a:lnTo>
                                <a:pt x="1" y="11"/>
                              </a:lnTo>
                              <a:close/>
                            </a:path>
                          </a:pathLst>
                        </a:custGeom>
                        <a:solidFill>
                          <a:srgbClr val="A0A0A0"/>
                        </a:solidFill>
                        <a:ln w="9525">
                          <a:noFill/>
                          <a:round/>
                          <a:headEnd/>
                          <a:tailEnd/>
                        </a:ln>
                      </p:spPr>
                      <p:txBody>
                        <a:bodyPr/>
                        <a:lstStyle/>
                        <a:p>
                          <a:pPr eaLnBrk="1" hangingPunct="1"/>
                          <a:endParaRPr lang="en-US"/>
                        </a:p>
                      </p:txBody>
                    </p:sp>
                    <p:sp>
                      <p:nvSpPr>
                        <p:cNvPr id="1596" name="Freeform 297"/>
                        <p:cNvSpPr>
                          <a:spLocks/>
                        </p:cNvSpPr>
                        <p:nvPr/>
                      </p:nvSpPr>
                      <p:spPr bwMode="auto">
                        <a:xfrm>
                          <a:off x="4585" y="3037"/>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1597" name="Freeform 298"/>
                        <p:cNvSpPr>
                          <a:spLocks/>
                        </p:cNvSpPr>
                        <p:nvPr/>
                      </p:nvSpPr>
                      <p:spPr bwMode="auto">
                        <a:xfrm>
                          <a:off x="4586" y="3039"/>
                          <a:ext cx="7" cy="3"/>
                        </a:xfrm>
                        <a:custGeom>
                          <a:avLst/>
                          <a:gdLst>
                            <a:gd name="T0" fmla="*/ 0 w 7"/>
                            <a:gd name="T1" fmla="*/ 0 h 7"/>
                            <a:gd name="T2" fmla="*/ 0 w 7"/>
                            <a:gd name="T3" fmla="*/ 0 h 7"/>
                            <a:gd name="T4" fmla="*/ 0 w 7"/>
                            <a:gd name="T5" fmla="*/ 0 h 7"/>
                            <a:gd name="T6" fmla="*/ 1 w 7"/>
                            <a:gd name="T7" fmla="*/ 0 h 7"/>
                            <a:gd name="T8" fmla="*/ 6 w 7"/>
                            <a:gd name="T9" fmla="*/ 0 h 7"/>
                            <a:gd name="T10" fmla="*/ 7 w 7"/>
                            <a:gd name="T11" fmla="*/ 0 h 7"/>
                            <a:gd name="T12" fmla="*/ 0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7"/>
                              </a:moveTo>
                              <a:lnTo>
                                <a:pt x="0" y="4"/>
                              </a:lnTo>
                              <a:lnTo>
                                <a:pt x="0" y="2"/>
                              </a:lnTo>
                              <a:lnTo>
                                <a:pt x="1" y="0"/>
                              </a:lnTo>
                              <a:lnTo>
                                <a:pt x="6" y="0"/>
                              </a:lnTo>
                              <a:lnTo>
                                <a:pt x="7"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1639" name="Group 299"/>
                      <p:cNvGrpSpPr>
                        <a:grpSpLocks/>
                      </p:cNvGrpSpPr>
                      <p:nvPr/>
                    </p:nvGrpSpPr>
                    <p:grpSpPr bwMode="auto">
                      <a:xfrm>
                        <a:off x="4587" y="3040"/>
                        <a:ext cx="9" cy="5"/>
                        <a:chOff x="4587" y="3040"/>
                        <a:chExt cx="9" cy="5"/>
                      </a:xfrm>
                    </p:grpSpPr>
                    <p:sp>
                      <p:nvSpPr>
                        <p:cNvPr id="1592" name="Freeform 300"/>
                        <p:cNvSpPr>
                          <a:spLocks/>
                        </p:cNvSpPr>
                        <p:nvPr/>
                      </p:nvSpPr>
                      <p:spPr bwMode="auto">
                        <a:xfrm>
                          <a:off x="4587" y="3040"/>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1593" name="Freeform 301"/>
                        <p:cNvSpPr>
                          <a:spLocks/>
                        </p:cNvSpPr>
                        <p:nvPr/>
                      </p:nvSpPr>
                      <p:spPr bwMode="auto">
                        <a:xfrm>
                          <a:off x="4587" y="3040"/>
                          <a:ext cx="8" cy="2"/>
                        </a:xfrm>
                        <a:custGeom>
                          <a:avLst/>
                          <a:gdLst>
                            <a:gd name="T0" fmla="*/ 1 w 8"/>
                            <a:gd name="T1" fmla="*/ 0 h 5"/>
                            <a:gd name="T2" fmla="*/ 5 w 8"/>
                            <a:gd name="T3" fmla="*/ 0 h 5"/>
                            <a:gd name="T4" fmla="*/ 5 w 8"/>
                            <a:gd name="T5" fmla="*/ 0 h 5"/>
                            <a:gd name="T6" fmla="*/ 6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6" y="2"/>
                              </a:lnTo>
                              <a:lnTo>
                                <a:pt x="8" y="5"/>
                              </a:lnTo>
                              <a:lnTo>
                                <a:pt x="2" y="5"/>
                              </a:lnTo>
                              <a:lnTo>
                                <a:pt x="1" y="3"/>
                              </a:lnTo>
                              <a:lnTo>
                                <a:pt x="0" y="2"/>
                              </a:lnTo>
                              <a:lnTo>
                                <a:pt x="1" y="0"/>
                              </a:lnTo>
                              <a:close/>
                            </a:path>
                          </a:pathLst>
                        </a:custGeom>
                        <a:solidFill>
                          <a:srgbClr val="E0E0E0"/>
                        </a:solidFill>
                        <a:ln w="9525">
                          <a:noFill/>
                          <a:round/>
                          <a:headEnd/>
                          <a:tailEnd/>
                        </a:ln>
                      </p:spPr>
                      <p:txBody>
                        <a:bodyPr/>
                        <a:lstStyle/>
                        <a:p>
                          <a:pPr eaLnBrk="1" hangingPunct="1"/>
                          <a:endParaRPr lang="en-US"/>
                        </a:p>
                      </p:txBody>
                    </p:sp>
                    <p:sp>
                      <p:nvSpPr>
                        <p:cNvPr id="1594" name="Freeform 302"/>
                        <p:cNvSpPr>
                          <a:spLocks/>
                        </p:cNvSpPr>
                        <p:nvPr/>
                      </p:nvSpPr>
                      <p:spPr bwMode="auto">
                        <a:xfrm>
                          <a:off x="4588" y="3042"/>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1640" name="Group 303"/>
                      <p:cNvGrpSpPr>
                        <a:grpSpLocks/>
                      </p:cNvGrpSpPr>
                      <p:nvPr/>
                    </p:nvGrpSpPr>
                    <p:grpSpPr bwMode="auto">
                      <a:xfrm>
                        <a:off x="4589" y="3043"/>
                        <a:ext cx="9" cy="5"/>
                        <a:chOff x="4589" y="3043"/>
                        <a:chExt cx="9" cy="5"/>
                      </a:xfrm>
                    </p:grpSpPr>
                    <p:sp>
                      <p:nvSpPr>
                        <p:cNvPr id="1589" name="Freeform 304"/>
                        <p:cNvSpPr>
                          <a:spLocks/>
                        </p:cNvSpPr>
                        <p:nvPr/>
                      </p:nvSpPr>
                      <p:spPr bwMode="auto">
                        <a:xfrm>
                          <a:off x="4589"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1590" name="Freeform 305"/>
                        <p:cNvSpPr>
                          <a:spLocks/>
                        </p:cNvSpPr>
                        <p:nvPr/>
                      </p:nvSpPr>
                      <p:spPr bwMode="auto">
                        <a:xfrm>
                          <a:off x="4590" y="3043"/>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1591" name="Freeform 306"/>
                        <p:cNvSpPr>
                          <a:spLocks/>
                        </p:cNvSpPr>
                        <p:nvPr/>
                      </p:nvSpPr>
                      <p:spPr bwMode="auto">
                        <a:xfrm>
                          <a:off x="4591" y="3045"/>
                          <a:ext cx="7" cy="3"/>
                        </a:xfrm>
                        <a:custGeom>
                          <a:avLst/>
                          <a:gdLst>
                            <a:gd name="T0" fmla="*/ 0 w 7"/>
                            <a:gd name="T1" fmla="*/ 1 h 5"/>
                            <a:gd name="T2" fmla="*/ 0 w 7"/>
                            <a:gd name="T3" fmla="*/ 1 h 5"/>
                            <a:gd name="T4" fmla="*/ 0 w 7"/>
                            <a:gd name="T5" fmla="*/ 0 h 5"/>
                            <a:gd name="T6" fmla="*/ 1 w 7"/>
                            <a:gd name="T7" fmla="*/ 0 h 5"/>
                            <a:gd name="T8" fmla="*/ 6 w 7"/>
                            <a:gd name="T9" fmla="*/ 0 h 5"/>
                            <a:gd name="T10" fmla="*/ 7 w 7"/>
                            <a:gd name="T11" fmla="*/ 1 h 5"/>
                            <a:gd name="T12" fmla="*/ 0 w 7"/>
                            <a:gd name="T13" fmla="*/ 1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1656" name="Group 307"/>
                      <p:cNvGrpSpPr>
                        <a:grpSpLocks/>
                      </p:cNvGrpSpPr>
                      <p:nvPr/>
                    </p:nvGrpSpPr>
                    <p:grpSpPr bwMode="auto">
                      <a:xfrm>
                        <a:off x="4592" y="3045"/>
                        <a:ext cx="10" cy="6"/>
                        <a:chOff x="4592" y="3045"/>
                        <a:chExt cx="10" cy="6"/>
                      </a:xfrm>
                    </p:grpSpPr>
                    <p:sp>
                      <p:nvSpPr>
                        <p:cNvPr id="1586" name="Freeform 308"/>
                        <p:cNvSpPr>
                          <a:spLocks/>
                        </p:cNvSpPr>
                        <p:nvPr/>
                      </p:nvSpPr>
                      <p:spPr bwMode="auto">
                        <a:xfrm>
                          <a:off x="4592" y="3045"/>
                          <a:ext cx="2" cy="6"/>
                        </a:xfrm>
                        <a:custGeom>
                          <a:avLst/>
                          <a:gdLst>
                            <a:gd name="T0" fmla="*/ 1 w 2"/>
                            <a:gd name="T1" fmla="*/ 2 h 11"/>
                            <a:gd name="T2" fmla="*/ 0 w 2"/>
                            <a:gd name="T3" fmla="*/ 1 h 11"/>
                            <a:gd name="T4" fmla="*/ 0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1587" name="Freeform 309"/>
                        <p:cNvSpPr>
                          <a:spLocks/>
                        </p:cNvSpPr>
                        <p:nvPr/>
                      </p:nvSpPr>
                      <p:spPr bwMode="auto">
                        <a:xfrm>
                          <a:off x="4592" y="3046"/>
                          <a:ext cx="7" cy="2"/>
                        </a:xfrm>
                        <a:custGeom>
                          <a:avLst/>
                          <a:gdLst>
                            <a:gd name="T0" fmla="*/ 1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6" y="2"/>
                              </a:lnTo>
                              <a:lnTo>
                                <a:pt x="7" y="4"/>
                              </a:lnTo>
                              <a:lnTo>
                                <a:pt x="2" y="4"/>
                              </a:lnTo>
                              <a:lnTo>
                                <a:pt x="1" y="4"/>
                              </a:lnTo>
                              <a:lnTo>
                                <a:pt x="0" y="0"/>
                              </a:lnTo>
                              <a:lnTo>
                                <a:pt x="1" y="0"/>
                              </a:lnTo>
                              <a:close/>
                            </a:path>
                          </a:pathLst>
                        </a:custGeom>
                        <a:solidFill>
                          <a:srgbClr val="E0E0E0"/>
                        </a:solidFill>
                        <a:ln w="9525">
                          <a:noFill/>
                          <a:round/>
                          <a:headEnd/>
                          <a:tailEnd/>
                        </a:ln>
                      </p:spPr>
                      <p:txBody>
                        <a:bodyPr/>
                        <a:lstStyle/>
                        <a:p>
                          <a:pPr eaLnBrk="1" hangingPunct="1"/>
                          <a:endParaRPr lang="en-US"/>
                        </a:p>
                      </p:txBody>
                    </p:sp>
                    <p:sp>
                      <p:nvSpPr>
                        <p:cNvPr id="1588" name="Freeform 310"/>
                        <p:cNvSpPr>
                          <a:spLocks/>
                        </p:cNvSpPr>
                        <p:nvPr/>
                      </p:nvSpPr>
                      <p:spPr bwMode="auto">
                        <a:xfrm>
                          <a:off x="4593" y="3049"/>
                          <a:ext cx="9" cy="2"/>
                        </a:xfrm>
                        <a:custGeom>
                          <a:avLst/>
                          <a:gdLst>
                            <a:gd name="T0" fmla="*/ 0 w 9"/>
                            <a:gd name="T1" fmla="*/ 0 h 5"/>
                            <a:gd name="T2" fmla="*/ 0 w 9"/>
                            <a:gd name="T3" fmla="*/ 0 h 5"/>
                            <a:gd name="T4" fmla="*/ 1 w 9"/>
                            <a:gd name="T5" fmla="*/ 0 h 5"/>
                            <a:gd name="T6" fmla="*/ 1 w 9"/>
                            <a:gd name="T7" fmla="*/ 0 h 5"/>
                            <a:gd name="T8" fmla="*/ 6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2"/>
                              </a:lnTo>
                              <a:lnTo>
                                <a:pt x="1" y="0"/>
                              </a:lnTo>
                              <a:lnTo>
                                <a:pt x="6"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grpSp>
                  <p:nvGrpSpPr>
                    <p:cNvPr id="1657" name="Group 311"/>
                    <p:cNvGrpSpPr>
                      <a:grpSpLocks/>
                    </p:cNvGrpSpPr>
                    <p:nvPr/>
                  </p:nvGrpSpPr>
                  <p:grpSpPr bwMode="auto">
                    <a:xfrm>
                      <a:off x="4593" y="3049"/>
                      <a:ext cx="11" cy="4"/>
                      <a:chOff x="4593" y="3049"/>
                      <a:chExt cx="11" cy="4"/>
                    </a:xfrm>
                  </p:grpSpPr>
                  <p:sp>
                    <p:nvSpPr>
                      <p:cNvPr id="1578" name="Freeform 312"/>
                      <p:cNvSpPr>
                        <a:spLocks/>
                      </p:cNvSpPr>
                      <p:nvPr/>
                    </p:nvSpPr>
                    <p:spPr bwMode="auto">
                      <a:xfrm>
                        <a:off x="4593" y="3049"/>
                        <a:ext cx="3" cy="4"/>
                      </a:xfrm>
                      <a:custGeom>
                        <a:avLst/>
                        <a:gdLst>
                          <a:gd name="T0" fmla="*/ 2 w 3"/>
                          <a:gd name="T1" fmla="*/ 1 h 9"/>
                          <a:gd name="T2" fmla="*/ 0 w 3"/>
                          <a:gd name="T3" fmla="*/ 0 h 9"/>
                          <a:gd name="T4" fmla="*/ 1 w 3"/>
                          <a:gd name="T5" fmla="*/ 0 h 9"/>
                          <a:gd name="T6" fmla="*/ 3 w 3"/>
                          <a:gd name="T7" fmla="*/ 0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1579" name="Freeform 313"/>
                      <p:cNvSpPr>
                        <a:spLocks/>
                      </p:cNvSpPr>
                      <p:nvPr/>
                    </p:nvSpPr>
                    <p:spPr bwMode="auto">
                      <a:xfrm>
                        <a:off x="4594" y="3049"/>
                        <a:ext cx="8" cy="2"/>
                      </a:xfrm>
                      <a:custGeom>
                        <a:avLst/>
                        <a:gdLst>
                          <a:gd name="T0" fmla="*/ 1 w 8"/>
                          <a:gd name="T1" fmla="*/ 0 h 5"/>
                          <a:gd name="T2" fmla="*/ 5 w 8"/>
                          <a:gd name="T3" fmla="*/ 0 h 5"/>
                          <a:gd name="T4" fmla="*/ 5 w 8"/>
                          <a:gd name="T5" fmla="*/ 0 h 5"/>
                          <a:gd name="T6" fmla="*/ 7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7" y="2"/>
                            </a:lnTo>
                            <a:lnTo>
                              <a:pt x="8" y="5"/>
                            </a:lnTo>
                            <a:lnTo>
                              <a:pt x="2" y="5"/>
                            </a:lnTo>
                            <a:lnTo>
                              <a:pt x="1" y="3"/>
                            </a:lnTo>
                            <a:lnTo>
                              <a:pt x="0" y="0"/>
                            </a:lnTo>
                            <a:lnTo>
                              <a:pt x="1" y="0"/>
                            </a:lnTo>
                            <a:close/>
                          </a:path>
                        </a:pathLst>
                      </a:custGeom>
                      <a:solidFill>
                        <a:srgbClr val="E0E0E0"/>
                      </a:solidFill>
                      <a:ln w="9525">
                        <a:noFill/>
                        <a:round/>
                        <a:headEnd/>
                        <a:tailEnd/>
                      </a:ln>
                    </p:spPr>
                    <p:txBody>
                      <a:bodyPr/>
                      <a:lstStyle/>
                      <a:p>
                        <a:pPr eaLnBrk="1" hangingPunct="1"/>
                        <a:endParaRPr lang="en-US"/>
                      </a:p>
                    </p:txBody>
                  </p:sp>
                  <p:sp>
                    <p:nvSpPr>
                      <p:cNvPr id="1580" name="Freeform 314"/>
                      <p:cNvSpPr>
                        <a:spLocks/>
                      </p:cNvSpPr>
                      <p:nvPr/>
                    </p:nvSpPr>
                    <p:spPr bwMode="auto">
                      <a:xfrm>
                        <a:off x="4595" y="3051"/>
                        <a:ext cx="9" cy="2"/>
                      </a:xfrm>
                      <a:custGeom>
                        <a:avLst/>
                        <a:gdLst>
                          <a:gd name="T0" fmla="*/ 0 w 9"/>
                          <a:gd name="T1" fmla="*/ 1 h 4"/>
                          <a:gd name="T2" fmla="*/ 0 w 9"/>
                          <a:gd name="T3" fmla="*/ 1 h 4"/>
                          <a:gd name="T4" fmla="*/ 1 w 9"/>
                          <a:gd name="T5" fmla="*/ 1 h 4"/>
                          <a:gd name="T6" fmla="*/ 1 w 9"/>
                          <a:gd name="T7" fmla="*/ 0 h 4"/>
                          <a:gd name="T8" fmla="*/ 7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1" y="1"/>
                            </a:lnTo>
                            <a:lnTo>
                              <a:pt x="1" y="0"/>
                            </a:lnTo>
                            <a:lnTo>
                              <a:pt x="7" y="0"/>
                            </a:lnTo>
                            <a:lnTo>
                              <a:pt x="9"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1658" name="Group 315"/>
                    <p:cNvGrpSpPr>
                      <a:grpSpLocks/>
                    </p:cNvGrpSpPr>
                    <p:nvPr/>
                  </p:nvGrpSpPr>
                  <p:grpSpPr bwMode="auto">
                    <a:xfrm>
                      <a:off x="4588" y="3003"/>
                      <a:ext cx="9" cy="5"/>
                      <a:chOff x="4588" y="3003"/>
                      <a:chExt cx="9" cy="5"/>
                    </a:xfrm>
                  </p:grpSpPr>
                  <p:sp>
                    <p:nvSpPr>
                      <p:cNvPr id="1575" name="Freeform 316"/>
                      <p:cNvSpPr>
                        <a:spLocks/>
                      </p:cNvSpPr>
                      <p:nvPr/>
                    </p:nvSpPr>
                    <p:spPr bwMode="auto">
                      <a:xfrm>
                        <a:off x="4588" y="3003"/>
                        <a:ext cx="4" cy="5"/>
                      </a:xfrm>
                      <a:custGeom>
                        <a:avLst/>
                        <a:gdLst>
                          <a:gd name="T0" fmla="*/ 2 w 4"/>
                          <a:gd name="T1" fmla="*/ 1 h 11"/>
                          <a:gd name="T2" fmla="*/ 0 w 4"/>
                          <a:gd name="T3" fmla="*/ 0 h 11"/>
                          <a:gd name="T4" fmla="*/ 1 w 4"/>
                          <a:gd name="T5" fmla="*/ 0 h 11"/>
                          <a:gd name="T6" fmla="*/ 4 w 4"/>
                          <a:gd name="T7" fmla="*/ 0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pPr eaLnBrk="1" hangingPunct="1"/>
                        <a:endParaRPr lang="en-US"/>
                      </a:p>
                    </p:txBody>
                  </p:sp>
                  <p:sp>
                    <p:nvSpPr>
                      <p:cNvPr id="1576" name="Freeform 317"/>
                      <p:cNvSpPr>
                        <a:spLocks/>
                      </p:cNvSpPr>
                      <p:nvPr/>
                    </p:nvSpPr>
                    <p:spPr bwMode="auto">
                      <a:xfrm>
                        <a:off x="4590" y="3003"/>
                        <a:ext cx="6" cy="2"/>
                      </a:xfrm>
                      <a:custGeom>
                        <a:avLst/>
                        <a:gdLst>
                          <a:gd name="T0" fmla="*/ 0 w 6"/>
                          <a:gd name="T1" fmla="*/ 0 h 5"/>
                          <a:gd name="T2" fmla="*/ 3 w 6"/>
                          <a:gd name="T3" fmla="*/ 0 h 5"/>
                          <a:gd name="T4" fmla="*/ 6 w 6"/>
                          <a:gd name="T5" fmla="*/ 0 h 5"/>
                          <a:gd name="T6" fmla="*/ 2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3" y="0"/>
                            </a:lnTo>
                            <a:lnTo>
                              <a:pt x="6" y="5"/>
                            </a:lnTo>
                            <a:lnTo>
                              <a:pt x="2" y="5"/>
                            </a:lnTo>
                            <a:lnTo>
                              <a:pt x="0" y="0"/>
                            </a:lnTo>
                            <a:close/>
                          </a:path>
                        </a:pathLst>
                      </a:custGeom>
                      <a:solidFill>
                        <a:srgbClr val="606060"/>
                      </a:solidFill>
                      <a:ln w="9525">
                        <a:noFill/>
                        <a:round/>
                        <a:headEnd/>
                        <a:tailEnd/>
                      </a:ln>
                    </p:spPr>
                    <p:txBody>
                      <a:bodyPr/>
                      <a:lstStyle/>
                      <a:p>
                        <a:pPr eaLnBrk="1" hangingPunct="1"/>
                        <a:endParaRPr lang="en-US"/>
                      </a:p>
                    </p:txBody>
                  </p:sp>
                  <p:sp>
                    <p:nvSpPr>
                      <p:cNvPr id="1577" name="Freeform 318"/>
                      <p:cNvSpPr>
                        <a:spLocks/>
                      </p:cNvSpPr>
                      <p:nvPr/>
                    </p:nvSpPr>
                    <p:spPr bwMode="auto">
                      <a:xfrm>
                        <a:off x="4591" y="3005"/>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1659" name="Group 319"/>
                    <p:cNvGrpSpPr>
                      <a:grpSpLocks/>
                    </p:cNvGrpSpPr>
                    <p:nvPr/>
                  </p:nvGrpSpPr>
                  <p:grpSpPr bwMode="auto">
                    <a:xfrm>
                      <a:off x="4591" y="3006"/>
                      <a:ext cx="8" cy="4"/>
                      <a:chOff x="4591" y="3006"/>
                      <a:chExt cx="8" cy="4"/>
                    </a:xfrm>
                  </p:grpSpPr>
                  <p:sp>
                    <p:nvSpPr>
                      <p:cNvPr id="1572" name="Freeform 320"/>
                      <p:cNvSpPr>
                        <a:spLocks/>
                      </p:cNvSpPr>
                      <p:nvPr/>
                    </p:nvSpPr>
                    <p:spPr bwMode="auto">
                      <a:xfrm>
                        <a:off x="4591" y="3006"/>
                        <a:ext cx="3" cy="4"/>
                      </a:xfrm>
                      <a:custGeom>
                        <a:avLst/>
                        <a:gdLst>
                          <a:gd name="T0" fmla="*/ 2 w 3"/>
                          <a:gd name="T1" fmla="*/ 1 h 9"/>
                          <a:gd name="T2" fmla="*/ 0 w 3"/>
                          <a:gd name="T3" fmla="*/ 0 h 9"/>
                          <a:gd name="T4" fmla="*/ 1 w 3"/>
                          <a:gd name="T5" fmla="*/ 0 h 9"/>
                          <a:gd name="T6" fmla="*/ 3 w 3"/>
                          <a:gd name="T7" fmla="*/ 0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4"/>
                            </a:lnTo>
                            <a:lnTo>
                              <a:pt x="1" y="0"/>
                            </a:lnTo>
                            <a:lnTo>
                              <a:pt x="3" y="4"/>
                            </a:lnTo>
                            <a:lnTo>
                              <a:pt x="2" y="9"/>
                            </a:lnTo>
                            <a:close/>
                          </a:path>
                        </a:pathLst>
                      </a:custGeom>
                      <a:solidFill>
                        <a:srgbClr val="202020"/>
                      </a:solidFill>
                      <a:ln w="9525">
                        <a:noFill/>
                        <a:round/>
                        <a:headEnd/>
                        <a:tailEnd/>
                      </a:ln>
                    </p:spPr>
                    <p:txBody>
                      <a:bodyPr/>
                      <a:lstStyle/>
                      <a:p>
                        <a:pPr eaLnBrk="1" hangingPunct="1"/>
                        <a:endParaRPr lang="en-US"/>
                      </a:p>
                    </p:txBody>
                  </p:sp>
                  <p:sp>
                    <p:nvSpPr>
                      <p:cNvPr id="1573" name="Freeform 321"/>
                      <p:cNvSpPr>
                        <a:spLocks/>
                      </p:cNvSpPr>
                      <p:nvPr/>
                    </p:nvSpPr>
                    <p:spPr bwMode="auto">
                      <a:xfrm>
                        <a:off x="4592" y="3006"/>
                        <a:ext cx="6" cy="2"/>
                      </a:xfrm>
                      <a:custGeom>
                        <a:avLst/>
                        <a:gdLst>
                          <a:gd name="T0" fmla="*/ 0 w 6"/>
                          <a:gd name="T1" fmla="*/ 0 h 4"/>
                          <a:gd name="T2" fmla="*/ 4 w 6"/>
                          <a:gd name="T3" fmla="*/ 0 h 4"/>
                          <a:gd name="T4" fmla="*/ 6 w 6"/>
                          <a:gd name="T5" fmla="*/ 1 h 4"/>
                          <a:gd name="T6" fmla="*/ 2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2" y="4"/>
                            </a:lnTo>
                            <a:lnTo>
                              <a:pt x="0" y="0"/>
                            </a:lnTo>
                            <a:close/>
                          </a:path>
                        </a:pathLst>
                      </a:custGeom>
                      <a:solidFill>
                        <a:srgbClr val="606060"/>
                      </a:solidFill>
                      <a:ln w="9525">
                        <a:noFill/>
                        <a:round/>
                        <a:headEnd/>
                        <a:tailEnd/>
                      </a:ln>
                    </p:spPr>
                    <p:txBody>
                      <a:bodyPr/>
                      <a:lstStyle/>
                      <a:p>
                        <a:pPr eaLnBrk="1" hangingPunct="1"/>
                        <a:endParaRPr lang="en-US"/>
                      </a:p>
                    </p:txBody>
                  </p:sp>
                  <p:sp>
                    <p:nvSpPr>
                      <p:cNvPr id="1574" name="Freeform 322"/>
                      <p:cNvSpPr>
                        <a:spLocks/>
                      </p:cNvSpPr>
                      <p:nvPr/>
                    </p:nvSpPr>
                    <p:spPr bwMode="auto">
                      <a:xfrm>
                        <a:off x="4593" y="3008"/>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1660" name="Group 323"/>
                    <p:cNvGrpSpPr>
                      <a:grpSpLocks/>
                    </p:cNvGrpSpPr>
                    <p:nvPr/>
                  </p:nvGrpSpPr>
                  <p:grpSpPr bwMode="auto">
                    <a:xfrm>
                      <a:off x="4593" y="3009"/>
                      <a:ext cx="10" cy="5"/>
                      <a:chOff x="4593" y="3009"/>
                      <a:chExt cx="10" cy="5"/>
                    </a:xfrm>
                  </p:grpSpPr>
                  <p:sp>
                    <p:nvSpPr>
                      <p:cNvPr id="1569" name="Freeform 324"/>
                      <p:cNvSpPr>
                        <a:spLocks/>
                      </p:cNvSpPr>
                      <p:nvPr/>
                    </p:nvSpPr>
                    <p:spPr bwMode="auto">
                      <a:xfrm>
                        <a:off x="4593" y="3009"/>
                        <a:ext cx="4" cy="5"/>
                      </a:xfrm>
                      <a:custGeom>
                        <a:avLst/>
                        <a:gdLst>
                          <a:gd name="T0" fmla="*/ 2 w 4"/>
                          <a:gd name="T1" fmla="*/ 2 h 9"/>
                          <a:gd name="T2" fmla="*/ 0 w 4"/>
                          <a:gd name="T3" fmla="*/ 1 h 9"/>
                          <a:gd name="T4" fmla="*/ 1 w 4"/>
                          <a:gd name="T5" fmla="*/ 0 h 9"/>
                          <a:gd name="T6" fmla="*/ 4 w 4"/>
                          <a:gd name="T7" fmla="*/ 1 h 9"/>
                          <a:gd name="T8" fmla="*/ 2 w 4"/>
                          <a:gd name="T9" fmla="*/ 2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4"/>
                            </a:lnTo>
                            <a:lnTo>
                              <a:pt x="1" y="0"/>
                            </a:lnTo>
                            <a:lnTo>
                              <a:pt x="4" y="4"/>
                            </a:lnTo>
                            <a:lnTo>
                              <a:pt x="2" y="9"/>
                            </a:lnTo>
                            <a:close/>
                          </a:path>
                        </a:pathLst>
                      </a:custGeom>
                      <a:solidFill>
                        <a:srgbClr val="202020"/>
                      </a:solidFill>
                      <a:ln w="9525">
                        <a:noFill/>
                        <a:round/>
                        <a:headEnd/>
                        <a:tailEnd/>
                      </a:ln>
                    </p:spPr>
                    <p:txBody>
                      <a:bodyPr/>
                      <a:lstStyle/>
                      <a:p>
                        <a:pPr eaLnBrk="1" hangingPunct="1"/>
                        <a:endParaRPr lang="en-US"/>
                      </a:p>
                    </p:txBody>
                  </p:sp>
                  <p:sp>
                    <p:nvSpPr>
                      <p:cNvPr id="1570" name="Freeform 325"/>
                      <p:cNvSpPr>
                        <a:spLocks/>
                      </p:cNvSpPr>
                      <p:nvPr/>
                    </p:nvSpPr>
                    <p:spPr bwMode="auto">
                      <a:xfrm>
                        <a:off x="4594" y="3009"/>
                        <a:ext cx="7" cy="2"/>
                      </a:xfrm>
                      <a:custGeom>
                        <a:avLst/>
                        <a:gdLst>
                          <a:gd name="T0" fmla="*/ 0 w 7"/>
                          <a:gd name="T1" fmla="*/ 0 h 4"/>
                          <a:gd name="T2" fmla="*/ 4 w 7"/>
                          <a:gd name="T3" fmla="*/ 0 h 4"/>
                          <a:gd name="T4" fmla="*/ 7 w 7"/>
                          <a:gd name="T5" fmla="*/ 1 h 4"/>
                          <a:gd name="T6" fmla="*/ 3 w 7"/>
                          <a:gd name="T7" fmla="*/ 1 h 4"/>
                          <a:gd name="T8" fmla="*/ 0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0"/>
                            </a:moveTo>
                            <a:lnTo>
                              <a:pt x="4" y="0"/>
                            </a:lnTo>
                            <a:lnTo>
                              <a:pt x="7" y="4"/>
                            </a:lnTo>
                            <a:lnTo>
                              <a:pt x="3" y="4"/>
                            </a:lnTo>
                            <a:lnTo>
                              <a:pt x="0" y="0"/>
                            </a:lnTo>
                            <a:close/>
                          </a:path>
                        </a:pathLst>
                      </a:custGeom>
                      <a:solidFill>
                        <a:srgbClr val="606060"/>
                      </a:solidFill>
                      <a:ln w="9525">
                        <a:noFill/>
                        <a:round/>
                        <a:headEnd/>
                        <a:tailEnd/>
                      </a:ln>
                    </p:spPr>
                    <p:txBody>
                      <a:bodyPr/>
                      <a:lstStyle/>
                      <a:p>
                        <a:pPr eaLnBrk="1" hangingPunct="1"/>
                        <a:endParaRPr lang="en-US"/>
                      </a:p>
                    </p:txBody>
                  </p:sp>
                  <p:sp>
                    <p:nvSpPr>
                      <p:cNvPr id="1571" name="Freeform 326"/>
                      <p:cNvSpPr>
                        <a:spLocks/>
                      </p:cNvSpPr>
                      <p:nvPr/>
                    </p:nvSpPr>
                    <p:spPr bwMode="auto">
                      <a:xfrm>
                        <a:off x="4595" y="3011"/>
                        <a:ext cx="8" cy="3"/>
                      </a:xfrm>
                      <a:custGeom>
                        <a:avLst/>
                        <a:gdLst>
                          <a:gd name="T0" fmla="*/ 0 w 8"/>
                          <a:gd name="T1" fmla="*/ 1 h 5"/>
                          <a:gd name="T2" fmla="*/ 2 w 8"/>
                          <a:gd name="T3" fmla="*/ 0 h 5"/>
                          <a:gd name="T4" fmla="*/ 6 w 8"/>
                          <a:gd name="T5" fmla="*/ 0 h 5"/>
                          <a:gd name="T6" fmla="*/ 8 w 8"/>
                          <a:gd name="T7" fmla="*/ 1 h 5"/>
                          <a:gd name="T8" fmla="*/ 0 w 8"/>
                          <a:gd name="T9" fmla="*/ 1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5"/>
                            </a:moveTo>
                            <a:lnTo>
                              <a:pt x="2" y="0"/>
                            </a:lnTo>
                            <a:lnTo>
                              <a:pt x="6" y="0"/>
                            </a:lnTo>
                            <a:lnTo>
                              <a:pt x="8"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1697" name="Group 327"/>
                    <p:cNvGrpSpPr>
                      <a:grpSpLocks/>
                    </p:cNvGrpSpPr>
                    <p:nvPr/>
                  </p:nvGrpSpPr>
                  <p:grpSpPr bwMode="auto">
                    <a:xfrm>
                      <a:off x="4596" y="3012"/>
                      <a:ext cx="9" cy="5"/>
                      <a:chOff x="4596" y="3012"/>
                      <a:chExt cx="9" cy="5"/>
                    </a:xfrm>
                  </p:grpSpPr>
                  <p:sp>
                    <p:nvSpPr>
                      <p:cNvPr id="1566" name="Freeform 328"/>
                      <p:cNvSpPr>
                        <a:spLocks/>
                      </p:cNvSpPr>
                      <p:nvPr/>
                    </p:nvSpPr>
                    <p:spPr bwMode="auto">
                      <a:xfrm>
                        <a:off x="4596" y="3012"/>
                        <a:ext cx="3" cy="5"/>
                      </a:xfrm>
                      <a:custGeom>
                        <a:avLst/>
                        <a:gdLst>
                          <a:gd name="T0" fmla="*/ 2 w 3"/>
                          <a:gd name="T1" fmla="*/ 2 h 9"/>
                          <a:gd name="T2" fmla="*/ 0 w 3"/>
                          <a:gd name="T3" fmla="*/ 1 h 9"/>
                          <a:gd name="T4" fmla="*/ 1 w 3"/>
                          <a:gd name="T5" fmla="*/ 0 h 9"/>
                          <a:gd name="T6" fmla="*/ 3 w 3"/>
                          <a:gd name="T7" fmla="*/ 1 h 9"/>
                          <a:gd name="T8" fmla="*/ 2 w 3"/>
                          <a:gd name="T9" fmla="*/ 2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5"/>
                            </a:lnTo>
                            <a:lnTo>
                              <a:pt x="1" y="0"/>
                            </a:lnTo>
                            <a:lnTo>
                              <a:pt x="3" y="5"/>
                            </a:lnTo>
                            <a:lnTo>
                              <a:pt x="2" y="9"/>
                            </a:lnTo>
                            <a:close/>
                          </a:path>
                        </a:pathLst>
                      </a:custGeom>
                      <a:solidFill>
                        <a:srgbClr val="202020"/>
                      </a:solidFill>
                      <a:ln w="9525">
                        <a:noFill/>
                        <a:round/>
                        <a:headEnd/>
                        <a:tailEnd/>
                      </a:ln>
                    </p:spPr>
                    <p:txBody>
                      <a:bodyPr/>
                      <a:lstStyle/>
                      <a:p>
                        <a:pPr eaLnBrk="1" hangingPunct="1"/>
                        <a:endParaRPr lang="en-US"/>
                      </a:p>
                    </p:txBody>
                  </p:sp>
                  <p:sp>
                    <p:nvSpPr>
                      <p:cNvPr id="1567" name="Freeform 329"/>
                      <p:cNvSpPr>
                        <a:spLocks/>
                      </p:cNvSpPr>
                      <p:nvPr/>
                    </p:nvSpPr>
                    <p:spPr bwMode="auto">
                      <a:xfrm>
                        <a:off x="4597" y="3012"/>
                        <a:ext cx="7" cy="2"/>
                      </a:xfrm>
                      <a:custGeom>
                        <a:avLst/>
                        <a:gdLst>
                          <a:gd name="T0" fmla="*/ 0 w 7"/>
                          <a:gd name="T1" fmla="*/ 0 h 5"/>
                          <a:gd name="T2" fmla="*/ 5 w 7"/>
                          <a:gd name="T3" fmla="*/ 0 h 5"/>
                          <a:gd name="T4" fmla="*/ 7 w 7"/>
                          <a:gd name="T5" fmla="*/ 0 h 5"/>
                          <a:gd name="T6" fmla="*/ 2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5" y="0"/>
                            </a:lnTo>
                            <a:lnTo>
                              <a:pt x="7" y="5"/>
                            </a:lnTo>
                            <a:lnTo>
                              <a:pt x="2" y="5"/>
                            </a:lnTo>
                            <a:lnTo>
                              <a:pt x="0" y="0"/>
                            </a:lnTo>
                            <a:close/>
                          </a:path>
                        </a:pathLst>
                      </a:custGeom>
                      <a:solidFill>
                        <a:srgbClr val="606060"/>
                      </a:solidFill>
                      <a:ln w="9525">
                        <a:noFill/>
                        <a:round/>
                        <a:headEnd/>
                        <a:tailEnd/>
                      </a:ln>
                    </p:spPr>
                    <p:txBody>
                      <a:bodyPr/>
                      <a:lstStyle/>
                      <a:p>
                        <a:pPr eaLnBrk="1" hangingPunct="1"/>
                        <a:endParaRPr lang="en-US"/>
                      </a:p>
                    </p:txBody>
                  </p:sp>
                  <p:sp>
                    <p:nvSpPr>
                      <p:cNvPr id="1568" name="Freeform 330"/>
                      <p:cNvSpPr>
                        <a:spLocks/>
                      </p:cNvSpPr>
                      <p:nvPr/>
                    </p:nvSpPr>
                    <p:spPr bwMode="auto">
                      <a:xfrm>
                        <a:off x="4598" y="3014"/>
                        <a:ext cx="7" cy="3"/>
                      </a:xfrm>
                      <a:custGeom>
                        <a:avLst/>
                        <a:gdLst>
                          <a:gd name="T0" fmla="*/ 0 w 7"/>
                          <a:gd name="T1" fmla="*/ 2 h 4"/>
                          <a:gd name="T2" fmla="*/ 1 w 7"/>
                          <a:gd name="T3" fmla="*/ 0 h 4"/>
                          <a:gd name="T4" fmla="*/ 6 w 7"/>
                          <a:gd name="T5" fmla="*/ 0 h 4"/>
                          <a:gd name="T6" fmla="*/ 7 w 7"/>
                          <a:gd name="T7" fmla="*/ 2 h 4"/>
                          <a:gd name="T8" fmla="*/ 0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1" y="0"/>
                            </a:lnTo>
                            <a:lnTo>
                              <a:pt x="6" y="0"/>
                            </a:lnTo>
                            <a:lnTo>
                              <a:pt x="7" y="4"/>
                            </a:lnTo>
                            <a:lnTo>
                              <a:pt x="0" y="4"/>
                            </a:lnTo>
                            <a:close/>
                          </a:path>
                        </a:pathLst>
                      </a:custGeom>
                      <a:solidFill>
                        <a:srgbClr val="808080"/>
                      </a:solidFill>
                      <a:ln w="9525">
                        <a:noFill/>
                        <a:round/>
                        <a:headEnd/>
                        <a:tailEnd/>
                      </a:ln>
                    </p:spPr>
                    <p:txBody>
                      <a:bodyPr/>
                      <a:lstStyle/>
                      <a:p>
                        <a:pPr eaLnBrk="1" hangingPunct="1"/>
                        <a:endParaRPr lang="en-US"/>
                      </a:p>
                    </p:txBody>
                  </p:sp>
                </p:grpSp>
                <p:grpSp>
                  <p:nvGrpSpPr>
                    <p:cNvPr id="1698" name="Group 331"/>
                    <p:cNvGrpSpPr>
                      <a:grpSpLocks/>
                    </p:cNvGrpSpPr>
                    <p:nvPr/>
                  </p:nvGrpSpPr>
                  <p:grpSpPr bwMode="auto">
                    <a:xfrm>
                      <a:off x="4599" y="3014"/>
                      <a:ext cx="16" cy="15"/>
                      <a:chOff x="4599" y="3014"/>
                      <a:chExt cx="16" cy="15"/>
                    </a:xfrm>
                  </p:grpSpPr>
                  <p:grpSp>
                    <p:nvGrpSpPr>
                      <p:cNvPr id="1699" name="Group 332"/>
                      <p:cNvGrpSpPr>
                        <a:grpSpLocks/>
                      </p:cNvGrpSpPr>
                      <p:nvPr/>
                    </p:nvGrpSpPr>
                    <p:grpSpPr bwMode="auto">
                      <a:xfrm>
                        <a:off x="4599" y="3014"/>
                        <a:ext cx="9" cy="6"/>
                        <a:chOff x="4599" y="3014"/>
                        <a:chExt cx="9" cy="6"/>
                      </a:xfrm>
                    </p:grpSpPr>
                    <p:sp>
                      <p:nvSpPr>
                        <p:cNvPr id="1563" name="Freeform 333"/>
                        <p:cNvSpPr>
                          <a:spLocks/>
                        </p:cNvSpPr>
                        <p:nvPr/>
                      </p:nvSpPr>
                      <p:spPr bwMode="auto">
                        <a:xfrm>
                          <a:off x="4599" y="3014"/>
                          <a:ext cx="4" cy="6"/>
                        </a:xfrm>
                        <a:custGeom>
                          <a:avLst/>
                          <a:gdLst>
                            <a:gd name="T0" fmla="*/ 3 w 4"/>
                            <a:gd name="T1" fmla="*/ 2 h 11"/>
                            <a:gd name="T2" fmla="*/ 0 w 4"/>
                            <a:gd name="T3" fmla="*/ 1 h 11"/>
                            <a:gd name="T4" fmla="*/ 2 w 4"/>
                            <a:gd name="T5" fmla="*/ 0 h 11"/>
                            <a:gd name="T6" fmla="*/ 4 w 4"/>
                            <a:gd name="T7" fmla="*/ 1 h 11"/>
                            <a:gd name="T8" fmla="*/ 3 w 4"/>
                            <a:gd name="T9" fmla="*/ 2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4"/>
                              </a:lnTo>
                              <a:lnTo>
                                <a:pt x="2" y="0"/>
                              </a:lnTo>
                              <a:lnTo>
                                <a:pt x="4" y="4"/>
                              </a:lnTo>
                              <a:lnTo>
                                <a:pt x="3" y="11"/>
                              </a:lnTo>
                              <a:close/>
                            </a:path>
                          </a:pathLst>
                        </a:custGeom>
                        <a:solidFill>
                          <a:srgbClr val="202020"/>
                        </a:solidFill>
                        <a:ln w="9525">
                          <a:noFill/>
                          <a:round/>
                          <a:headEnd/>
                          <a:tailEnd/>
                        </a:ln>
                      </p:spPr>
                      <p:txBody>
                        <a:bodyPr/>
                        <a:lstStyle/>
                        <a:p>
                          <a:pPr eaLnBrk="1" hangingPunct="1"/>
                          <a:endParaRPr lang="en-US"/>
                        </a:p>
                      </p:txBody>
                    </p:sp>
                    <p:sp>
                      <p:nvSpPr>
                        <p:cNvPr id="1564" name="Freeform 334"/>
                        <p:cNvSpPr>
                          <a:spLocks/>
                        </p:cNvSpPr>
                        <p:nvPr/>
                      </p:nvSpPr>
                      <p:spPr bwMode="auto">
                        <a:xfrm>
                          <a:off x="4601" y="3014"/>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1565" name="Freeform 335"/>
                        <p:cNvSpPr>
                          <a:spLocks/>
                        </p:cNvSpPr>
                        <p:nvPr/>
                      </p:nvSpPr>
                      <p:spPr bwMode="auto">
                        <a:xfrm>
                          <a:off x="4602" y="3017"/>
                          <a:ext cx="6" cy="3"/>
                        </a:xfrm>
                        <a:custGeom>
                          <a:avLst/>
                          <a:gdLst>
                            <a:gd name="T0" fmla="*/ 0 w 6"/>
                            <a:gd name="T1" fmla="*/ 1 h 5"/>
                            <a:gd name="T2" fmla="*/ 1 w 6"/>
                            <a:gd name="T3" fmla="*/ 0 h 5"/>
                            <a:gd name="T4" fmla="*/ 5 w 6"/>
                            <a:gd name="T5" fmla="*/ 0 h 5"/>
                            <a:gd name="T6" fmla="*/ 6 w 6"/>
                            <a:gd name="T7" fmla="*/ 1 h 5"/>
                            <a:gd name="T8" fmla="*/ 0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1700" name="Group 336"/>
                      <p:cNvGrpSpPr>
                        <a:grpSpLocks/>
                      </p:cNvGrpSpPr>
                      <p:nvPr/>
                    </p:nvGrpSpPr>
                    <p:grpSpPr bwMode="auto">
                      <a:xfrm>
                        <a:off x="4602" y="3017"/>
                        <a:ext cx="8" cy="6"/>
                        <a:chOff x="4602" y="3017"/>
                        <a:chExt cx="8" cy="6"/>
                      </a:xfrm>
                    </p:grpSpPr>
                    <p:sp>
                      <p:nvSpPr>
                        <p:cNvPr id="1560" name="Freeform 337"/>
                        <p:cNvSpPr>
                          <a:spLocks/>
                        </p:cNvSpPr>
                        <p:nvPr/>
                      </p:nvSpPr>
                      <p:spPr bwMode="auto">
                        <a:xfrm>
                          <a:off x="4602" y="3017"/>
                          <a:ext cx="4" cy="6"/>
                        </a:xfrm>
                        <a:custGeom>
                          <a:avLst/>
                          <a:gdLst>
                            <a:gd name="T0" fmla="*/ 2 w 4"/>
                            <a:gd name="T1" fmla="*/ 2 h 11"/>
                            <a:gd name="T2" fmla="*/ 0 w 4"/>
                            <a:gd name="T3" fmla="*/ 1 h 11"/>
                            <a:gd name="T4" fmla="*/ 1 w 4"/>
                            <a:gd name="T5" fmla="*/ 0 h 11"/>
                            <a:gd name="T6" fmla="*/ 4 w 4"/>
                            <a:gd name="T7" fmla="*/ 1 h 11"/>
                            <a:gd name="T8" fmla="*/ 2 w 4"/>
                            <a:gd name="T9" fmla="*/ 2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pPr eaLnBrk="1" hangingPunct="1"/>
                          <a:endParaRPr lang="en-US"/>
                        </a:p>
                      </p:txBody>
                    </p:sp>
                    <p:sp>
                      <p:nvSpPr>
                        <p:cNvPr id="1561" name="Freeform 338"/>
                        <p:cNvSpPr>
                          <a:spLocks/>
                        </p:cNvSpPr>
                        <p:nvPr/>
                      </p:nvSpPr>
                      <p:spPr bwMode="auto">
                        <a:xfrm>
                          <a:off x="4603" y="3017"/>
                          <a:ext cx="6" cy="4"/>
                        </a:xfrm>
                        <a:custGeom>
                          <a:avLst/>
                          <a:gdLst>
                            <a:gd name="T0" fmla="*/ 0 w 6"/>
                            <a:gd name="T1" fmla="*/ 0 h 6"/>
                            <a:gd name="T2" fmla="*/ 4 w 6"/>
                            <a:gd name="T3" fmla="*/ 0 h 6"/>
                            <a:gd name="T4" fmla="*/ 6 w 6"/>
                            <a:gd name="T5" fmla="*/ 2 h 6"/>
                            <a:gd name="T6" fmla="*/ 2 w 6"/>
                            <a:gd name="T7" fmla="*/ 2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1562" name="Freeform 339"/>
                        <p:cNvSpPr>
                          <a:spLocks/>
                        </p:cNvSpPr>
                        <p:nvPr/>
                      </p:nvSpPr>
                      <p:spPr bwMode="auto">
                        <a:xfrm>
                          <a:off x="4604" y="3021"/>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1701" name="Group 340"/>
                      <p:cNvGrpSpPr>
                        <a:grpSpLocks/>
                      </p:cNvGrpSpPr>
                      <p:nvPr/>
                    </p:nvGrpSpPr>
                    <p:grpSpPr bwMode="auto">
                      <a:xfrm>
                        <a:off x="4604" y="3021"/>
                        <a:ext cx="9" cy="5"/>
                        <a:chOff x="4604" y="3021"/>
                        <a:chExt cx="9" cy="5"/>
                      </a:xfrm>
                    </p:grpSpPr>
                    <p:sp>
                      <p:nvSpPr>
                        <p:cNvPr id="1557" name="Freeform 341"/>
                        <p:cNvSpPr>
                          <a:spLocks/>
                        </p:cNvSpPr>
                        <p:nvPr/>
                      </p:nvSpPr>
                      <p:spPr bwMode="auto">
                        <a:xfrm>
                          <a:off x="4604" y="3021"/>
                          <a:ext cx="4" cy="5"/>
                        </a:xfrm>
                        <a:custGeom>
                          <a:avLst/>
                          <a:gdLst>
                            <a:gd name="T0" fmla="*/ 3 w 4"/>
                            <a:gd name="T1" fmla="*/ 1 h 11"/>
                            <a:gd name="T2" fmla="*/ 0 w 4"/>
                            <a:gd name="T3" fmla="*/ 0 h 11"/>
                            <a:gd name="T4" fmla="*/ 1 w 4"/>
                            <a:gd name="T5" fmla="*/ 0 h 11"/>
                            <a:gd name="T6" fmla="*/ 4 w 4"/>
                            <a:gd name="T7" fmla="*/ 0 h 11"/>
                            <a:gd name="T8" fmla="*/ 3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6"/>
                              </a:lnTo>
                              <a:lnTo>
                                <a:pt x="1" y="0"/>
                              </a:lnTo>
                              <a:lnTo>
                                <a:pt x="4" y="6"/>
                              </a:lnTo>
                              <a:lnTo>
                                <a:pt x="3" y="11"/>
                              </a:lnTo>
                              <a:close/>
                            </a:path>
                          </a:pathLst>
                        </a:custGeom>
                        <a:solidFill>
                          <a:srgbClr val="202020"/>
                        </a:solidFill>
                        <a:ln w="9525">
                          <a:noFill/>
                          <a:round/>
                          <a:headEnd/>
                          <a:tailEnd/>
                        </a:ln>
                      </p:spPr>
                      <p:txBody>
                        <a:bodyPr/>
                        <a:lstStyle/>
                        <a:p>
                          <a:pPr eaLnBrk="1" hangingPunct="1"/>
                          <a:endParaRPr lang="en-US"/>
                        </a:p>
                      </p:txBody>
                    </p:sp>
                    <p:sp>
                      <p:nvSpPr>
                        <p:cNvPr id="1558" name="Freeform 342"/>
                        <p:cNvSpPr>
                          <a:spLocks/>
                        </p:cNvSpPr>
                        <p:nvPr/>
                      </p:nvSpPr>
                      <p:spPr bwMode="auto">
                        <a:xfrm>
                          <a:off x="4606" y="3021"/>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1559" name="Freeform 343"/>
                        <p:cNvSpPr>
                          <a:spLocks/>
                        </p:cNvSpPr>
                        <p:nvPr/>
                      </p:nvSpPr>
                      <p:spPr bwMode="auto">
                        <a:xfrm>
                          <a:off x="4607" y="3024"/>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1717" name="Group 344"/>
                      <p:cNvGrpSpPr>
                        <a:grpSpLocks/>
                      </p:cNvGrpSpPr>
                      <p:nvPr/>
                    </p:nvGrpSpPr>
                    <p:grpSpPr bwMode="auto">
                      <a:xfrm>
                        <a:off x="4607" y="3024"/>
                        <a:ext cx="8" cy="5"/>
                        <a:chOff x="4607" y="3024"/>
                        <a:chExt cx="8" cy="5"/>
                      </a:xfrm>
                    </p:grpSpPr>
                    <p:sp>
                      <p:nvSpPr>
                        <p:cNvPr id="1554" name="Freeform 345"/>
                        <p:cNvSpPr>
                          <a:spLocks/>
                        </p:cNvSpPr>
                        <p:nvPr/>
                      </p:nvSpPr>
                      <p:spPr bwMode="auto">
                        <a:xfrm>
                          <a:off x="4607" y="3024"/>
                          <a:ext cx="4" cy="5"/>
                        </a:xfrm>
                        <a:custGeom>
                          <a:avLst/>
                          <a:gdLst>
                            <a:gd name="T0" fmla="*/ 2 w 4"/>
                            <a:gd name="T1" fmla="*/ 1 h 11"/>
                            <a:gd name="T2" fmla="*/ 0 w 4"/>
                            <a:gd name="T3" fmla="*/ 0 h 11"/>
                            <a:gd name="T4" fmla="*/ 1 w 4"/>
                            <a:gd name="T5" fmla="*/ 0 h 11"/>
                            <a:gd name="T6" fmla="*/ 4 w 4"/>
                            <a:gd name="T7" fmla="*/ 0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pPr eaLnBrk="1" hangingPunct="1"/>
                          <a:endParaRPr lang="en-US"/>
                        </a:p>
                      </p:txBody>
                    </p:sp>
                    <p:sp>
                      <p:nvSpPr>
                        <p:cNvPr id="1555" name="Freeform 346"/>
                        <p:cNvSpPr>
                          <a:spLocks/>
                        </p:cNvSpPr>
                        <p:nvPr/>
                      </p:nvSpPr>
                      <p:spPr bwMode="auto">
                        <a:xfrm>
                          <a:off x="4608" y="3024"/>
                          <a:ext cx="6" cy="2"/>
                        </a:xfrm>
                        <a:custGeom>
                          <a:avLst/>
                          <a:gdLst>
                            <a:gd name="T0" fmla="*/ 0 w 6"/>
                            <a:gd name="T1" fmla="*/ 0 h 5"/>
                            <a:gd name="T2" fmla="*/ 4 w 6"/>
                            <a:gd name="T3" fmla="*/ 0 h 5"/>
                            <a:gd name="T4" fmla="*/ 6 w 6"/>
                            <a:gd name="T5" fmla="*/ 0 h 5"/>
                            <a:gd name="T6" fmla="*/ 3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4" y="0"/>
                              </a:lnTo>
                              <a:lnTo>
                                <a:pt x="6" y="5"/>
                              </a:lnTo>
                              <a:lnTo>
                                <a:pt x="3" y="5"/>
                              </a:lnTo>
                              <a:lnTo>
                                <a:pt x="0" y="0"/>
                              </a:lnTo>
                              <a:close/>
                            </a:path>
                          </a:pathLst>
                        </a:custGeom>
                        <a:solidFill>
                          <a:srgbClr val="606060"/>
                        </a:solidFill>
                        <a:ln w="9525">
                          <a:noFill/>
                          <a:round/>
                          <a:headEnd/>
                          <a:tailEnd/>
                        </a:ln>
                      </p:spPr>
                      <p:txBody>
                        <a:bodyPr/>
                        <a:lstStyle/>
                        <a:p>
                          <a:pPr eaLnBrk="1" hangingPunct="1"/>
                          <a:endParaRPr lang="en-US"/>
                        </a:p>
                      </p:txBody>
                    </p:sp>
                    <p:sp>
                      <p:nvSpPr>
                        <p:cNvPr id="1556" name="Freeform 347"/>
                        <p:cNvSpPr>
                          <a:spLocks/>
                        </p:cNvSpPr>
                        <p:nvPr/>
                      </p:nvSpPr>
                      <p:spPr bwMode="auto">
                        <a:xfrm>
                          <a:off x="4609" y="3027"/>
                          <a:ext cx="6" cy="2"/>
                        </a:xfrm>
                        <a:custGeom>
                          <a:avLst/>
                          <a:gdLst>
                            <a:gd name="T0" fmla="*/ 0 w 6"/>
                            <a:gd name="T1" fmla="*/ 1 h 4"/>
                            <a:gd name="T2" fmla="*/ 2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2" y="0"/>
                              </a:lnTo>
                              <a:lnTo>
                                <a:pt x="5" y="0"/>
                              </a:lnTo>
                              <a:lnTo>
                                <a:pt x="6" y="4"/>
                              </a:lnTo>
                              <a:lnTo>
                                <a:pt x="0" y="4"/>
                              </a:lnTo>
                              <a:close/>
                            </a:path>
                          </a:pathLst>
                        </a:custGeom>
                        <a:solidFill>
                          <a:srgbClr val="808080"/>
                        </a:solidFill>
                        <a:ln w="9525">
                          <a:noFill/>
                          <a:round/>
                          <a:headEnd/>
                          <a:tailEnd/>
                        </a:ln>
                      </p:spPr>
                      <p:txBody>
                        <a:bodyPr/>
                        <a:lstStyle/>
                        <a:p>
                          <a:pPr eaLnBrk="1" hangingPunct="1"/>
                          <a:endParaRPr lang="en-US"/>
                        </a:p>
                      </p:txBody>
                    </p:sp>
                  </p:grpSp>
                </p:grpSp>
                <p:grpSp>
                  <p:nvGrpSpPr>
                    <p:cNvPr id="1718" name="Group 348"/>
                    <p:cNvGrpSpPr>
                      <a:grpSpLocks/>
                    </p:cNvGrpSpPr>
                    <p:nvPr/>
                  </p:nvGrpSpPr>
                  <p:grpSpPr bwMode="auto">
                    <a:xfrm>
                      <a:off x="4610" y="3027"/>
                      <a:ext cx="16" cy="14"/>
                      <a:chOff x="4610" y="3027"/>
                      <a:chExt cx="16" cy="14"/>
                    </a:xfrm>
                  </p:grpSpPr>
                  <p:grpSp>
                    <p:nvGrpSpPr>
                      <p:cNvPr id="1719" name="Group 349"/>
                      <p:cNvGrpSpPr>
                        <a:grpSpLocks/>
                      </p:cNvGrpSpPr>
                      <p:nvPr/>
                    </p:nvGrpSpPr>
                    <p:grpSpPr bwMode="auto">
                      <a:xfrm>
                        <a:off x="4610" y="3027"/>
                        <a:ext cx="8" cy="4"/>
                        <a:chOff x="4610" y="3027"/>
                        <a:chExt cx="8" cy="4"/>
                      </a:xfrm>
                    </p:grpSpPr>
                    <p:sp>
                      <p:nvSpPr>
                        <p:cNvPr id="1547" name="Freeform 350"/>
                        <p:cNvSpPr>
                          <a:spLocks/>
                        </p:cNvSpPr>
                        <p:nvPr/>
                      </p:nvSpPr>
                      <p:spPr bwMode="auto">
                        <a:xfrm>
                          <a:off x="4610" y="3027"/>
                          <a:ext cx="3" cy="4"/>
                        </a:xfrm>
                        <a:custGeom>
                          <a:avLst/>
                          <a:gdLst>
                            <a:gd name="T0" fmla="*/ 2 w 3"/>
                            <a:gd name="T1" fmla="*/ 1 h 9"/>
                            <a:gd name="T2" fmla="*/ 0 w 3"/>
                            <a:gd name="T3" fmla="*/ 0 h 9"/>
                            <a:gd name="T4" fmla="*/ 1 w 3"/>
                            <a:gd name="T5" fmla="*/ 0 h 9"/>
                            <a:gd name="T6" fmla="*/ 3 w 3"/>
                            <a:gd name="T7" fmla="*/ 0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4"/>
                              </a:lnTo>
                              <a:lnTo>
                                <a:pt x="1" y="0"/>
                              </a:lnTo>
                              <a:lnTo>
                                <a:pt x="3" y="4"/>
                              </a:lnTo>
                              <a:lnTo>
                                <a:pt x="2" y="9"/>
                              </a:lnTo>
                              <a:close/>
                            </a:path>
                          </a:pathLst>
                        </a:custGeom>
                        <a:solidFill>
                          <a:srgbClr val="202020"/>
                        </a:solidFill>
                        <a:ln w="9525">
                          <a:noFill/>
                          <a:round/>
                          <a:headEnd/>
                          <a:tailEnd/>
                        </a:ln>
                      </p:spPr>
                      <p:txBody>
                        <a:bodyPr/>
                        <a:lstStyle/>
                        <a:p>
                          <a:pPr eaLnBrk="1" hangingPunct="1"/>
                          <a:endParaRPr lang="en-US"/>
                        </a:p>
                      </p:txBody>
                    </p:sp>
                    <p:sp>
                      <p:nvSpPr>
                        <p:cNvPr id="1548" name="Freeform 351"/>
                        <p:cNvSpPr>
                          <a:spLocks/>
                        </p:cNvSpPr>
                        <p:nvPr/>
                      </p:nvSpPr>
                      <p:spPr bwMode="auto">
                        <a:xfrm>
                          <a:off x="4611" y="3027"/>
                          <a:ext cx="6" cy="2"/>
                        </a:xfrm>
                        <a:custGeom>
                          <a:avLst/>
                          <a:gdLst>
                            <a:gd name="T0" fmla="*/ 0 w 6"/>
                            <a:gd name="T1" fmla="*/ 0 h 4"/>
                            <a:gd name="T2" fmla="*/ 4 w 6"/>
                            <a:gd name="T3" fmla="*/ 0 h 4"/>
                            <a:gd name="T4" fmla="*/ 6 w 6"/>
                            <a:gd name="T5" fmla="*/ 1 h 4"/>
                            <a:gd name="T6" fmla="*/ 2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2" y="4"/>
                              </a:lnTo>
                              <a:lnTo>
                                <a:pt x="0" y="0"/>
                              </a:lnTo>
                              <a:close/>
                            </a:path>
                          </a:pathLst>
                        </a:custGeom>
                        <a:solidFill>
                          <a:srgbClr val="606060"/>
                        </a:solidFill>
                        <a:ln w="9525">
                          <a:noFill/>
                          <a:round/>
                          <a:headEnd/>
                          <a:tailEnd/>
                        </a:ln>
                      </p:spPr>
                      <p:txBody>
                        <a:bodyPr/>
                        <a:lstStyle/>
                        <a:p>
                          <a:pPr eaLnBrk="1" hangingPunct="1"/>
                          <a:endParaRPr lang="en-US"/>
                        </a:p>
                      </p:txBody>
                    </p:sp>
                    <p:sp>
                      <p:nvSpPr>
                        <p:cNvPr id="1549" name="Freeform 352"/>
                        <p:cNvSpPr>
                          <a:spLocks/>
                        </p:cNvSpPr>
                        <p:nvPr/>
                      </p:nvSpPr>
                      <p:spPr bwMode="auto">
                        <a:xfrm>
                          <a:off x="4612" y="3029"/>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1720" name="Group 353"/>
                      <p:cNvGrpSpPr>
                        <a:grpSpLocks/>
                      </p:cNvGrpSpPr>
                      <p:nvPr/>
                    </p:nvGrpSpPr>
                    <p:grpSpPr bwMode="auto">
                      <a:xfrm>
                        <a:off x="4612" y="3030"/>
                        <a:ext cx="9" cy="5"/>
                        <a:chOff x="4612" y="3030"/>
                        <a:chExt cx="9" cy="5"/>
                      </a:xfrm>
                    </p:grpSpPr>
                    <p:sp>
                      <p:nvSpPr>
                        <p:cNvPr id="1544" name="Freeform 354"/>
                        <p:cNvSpPr>
                          <a:spLocks/>
                        </p:cNvSpPr>
                        <p:nvPr/>
                      </p:nvSpPr>
                      <p:spPr bwMode="auto">
                        <a:xfrm>
                          <a:off x="4612" y="3030"/>
                          <a:ext cx="4" cy="5"/>
                        </a:xfrm>
                        <a:custGeom>
                          <a:avLst/>
                          <a:gdLst>
                            <a:gd name="T0" fmla="*/ 2 w 4"/>
                            <a:gd name="T1" fmla="*/ 2 h 9"/>
                            <a:gd name="T2" fmla="*/ 0 w 4"/>
                            <a:gd name="T3" fmla="*/ 1 h 9"/>
                            <a:gd name="T4" fmla="*/ 1 w 4"/>
                            <a:gd name="T5" fmla="*/ 0 h 9"/>
                            <a:gd name="T6" fmla="*/ 4 w 4"/>
                            <a:gd name="T7" fmla="*/ 1 h 9"/>
                            <a:gd name="T8" fmla="*/ 2 w 4"/>
                            <a:gd name="T9" fmla="*/ 2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4"/>
                              </a:lnTo>
                              <a:lnTo>
                                <a:pt x="1" y="0"/>
                              </a:lnTo>
                              <a:lnTo>
                                <a:pt x="4" y="4"/>
                              </a:lnTo>
                              <a:lnTo>
                                <a:pt x="2" y="9"/>
                              </a:lnTo>
                              <a:close/>
                            </a:path>
                          </a:pathLst>
                        </a:custGeom>
                        <a:solidFill>
                          <a:srgbClr val="202020"/>
                        </a:solidFill>
                        <a:ln w="9525">
                          <a:noFill/>
                          <a:round/>
                          <a:headEnd/>
                          <a:tailEnd/>
                        </a:ln>
                      </p:spPr>
                      <p:txBody>
                        <a:bodyPr/>
                        <a:lstStyle/>
                        <a:p>
                          <a:pPr eaLnBrk="1" hangingPunct="1"/>
                          <a:endParaRPr lang="en-US"/>
                        </a:p>
                      </p:txBody>
                    </p:sp>
                    <p:sp>
                      <p:nvSpPr>
                        <p:cNvPr id="1545" name="Freeform 355"/>
                        <p:cNvSpPr>
                          <a:spLocks/>
                        </p:cNvSpPr>
                        <p:nvPr/>
                      </p:nvSpPr>
                      <p:spPr bwMode="auto">
                        <a:xfrm>
                          <a:off x="4613" y="3030"/>
                          <a:ext cx="6" cy="2"/>
                        </a:xfrm>
                        <a:custGeom>
                          <a:avLst/>
                          <a:gdLst>
                            <a:gd name="T0" fmla="*/ 0 w 6"/>
                            <a:gd name="T1" fmla="*/ 0 h 4"/>
                            <a:gd name="T2" fmla="*/ 4 w 6"/>
                            <a:gd name="T3" fmla="*/ 0 h 4"/>
                            <a:gd name="T4" fmla="*/ 6 w 6"/>
                            <a:gd name="T5" fmla="*/ 1 h 4"/>
                            <a:gd name="T6" fmla="*/ 3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3" y="4"/>
                              </a:lnTo>
                              <a:lnTo>
                                <a:pt x="0" y="0"/>
                              </a:lnTo>
                              <a:close/>
                            </a:path>
                          </a:pathLst>
                        </a:custGeom>
                        <a:solidFill>
                          <a:srgbClr val="606060"/>
                        </a:solidFill>
                        <a:ln w="9525">
                          <a:noFill/>
                          <a:round/>
                          <a:headEnd/>
                          <a:tailEnd/>
                        </a:ln>
                      </p:spPr>
                      <p:txBody>
                        <a:bodyPr/>
                        <a:lstStyle/>
                        <a:p>
                          <a:pPr eaLnBrk="1" hangingPunct="1"/>
                          <a:endParaRPr lang="en-US"/>
                        </a:p>
                      </p:txBody>
                    </p:sp>
                    <p:sp>
                      <p:nvSpPr>
                        <p:cNvPr id="1546" name="Freeform 356"/>
                        <p:cNvSpPr>
                          <a:spLocks/>
                        </p:cNvSpPr>
                        <p:nvPr/>
                      </p:nvSpPr>
                      <p:spPr bwMode="auto">
                        <a:xfrm>
                          <a:off x="4614" y="3032"/>
                          <a:ext cx="7" cy="3"/>
                        </a:xfrm>
                        <a:custGeom>
                          <a:avLst/>
                          <a:gdLst>
                            <a:gd name="T0" fmla="*/ 0 w 7"/>
                            <a:gd name="T1" fmla="*/ 1 h 5"/>
                            <a:gd name="T2" fmla="*/ 1 w 7"/>
                            <a:gd name="T3" fmla="*/ 0 h 5"/>
                            <a:gd name="T4" fmla="*/ 5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1" y="0"/>
                              </a:lnTo>
                              <a:lnTo>
                                <a:pt x="5" y="0"/>
                              </a:lnTo>
                              <a:lnTo>
                                <a:pt x="7"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1721" name="Group 357"/>
                      <p:cNvGrpSpPr>
                        <a:grpSpLocks/>
                      </p:cNvGrpSpPr>
                      <p:nvPr/>
                    </p:nvGrpSpPr>
                    <p:grpSpPr bwMode="auto">
                      <a:xfrm>
                        <a:off x="4614" y="3033"/>
                        <a:ext cx="10" cy="5"/>
                        <a:chOff x="4614" y="3033"/>
                        <a:chExt cx="10" cy="5"/>
                      </a:xfrm>
                    </p:grpSpPr>
                    <p:sp>
                      <p:nvSpPr>
                        <p:cNvPr id="1541" name="Freeform 358"/>
                        <p:cNvSpPr>
                          <a:spLocks/>
                        </p:cNvSpPr>
                        <p:nvPr/>
                      </p:nvSpPr>
                      <p:spPr bwMode="auto">
                        <a:xfrm>
                          <a:off x="4614" y="3033"/>
                          <a:ext cx="4" cy="5"/>
                        </a:xfrm>
                        <a:custGeom>
                          <a:avLst/>
                          <a:gdLst>
                            <a:gd name="T0" fmla="*/ 3 w 4"/>
                            <a:gd name="T1" fmla="*/ 2 h 9"/>
                            <a:gd name="T2" fmla="*/ 0 w 4"/>
                            <a:gd name="T3" fmla="*/ 1 h 9"/>
                            <a:gd name="T4" fmla="*/ 2 w 4"/>
                            <a:gd name="T5" fmla="*/ 0 h 9"/>
                            <a:gd name="T6" fmla="*/ 4 w 4"/>
                            <a:gd name="T7" fmla="*/ 1 h 9"/>
                            <a:gd name="T8" fmla="*/ 3 w 4"/>
                            <a:gd name="T9" fmla="*/ 2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9"/>
                              </a:moveTo>
                              <a:lnTo>
                                <a:pt x="0" y="5"/>
                              </a:lnTo>
                              <a:lnTo>
                                <a:pt x="2" y="0"/>
                              </a:lnTo>
                              <a:lnTo>
                                <a:pt x="4" y="5"/>
                              </a:lnTo>
                              <a:lnTo>
                                <a:pt x="3" y="9"/>
                              </a:lnTo>
                              <a:close/>
                            </a:path>
                          </a:pathLst>
                        </a:custGeom>
                        <a:solidFill>
                          <a:srgbClr val="202020"/>
                        </a:solidFill>
                        <a:ln w="9525">
                          <a:noFill/>
                          <a:round/>
                          <a:headEnd/>
                          <a:tailEnd/>
                        </a:ln>
                      </p:spPr>
                      <p:txBody>
                        <a:bodyPr/>
                        <a:lstStyle/>
                        <a:p>
                          <a:pPr eaLnBrk="1" hangingPunct="1"/>
                          <a:endParaRPr lang="en-US"/>
                        </a:p>
                      </p:txBody>
                    </p:sp>
                    <p:sp>
                      <p:nvSpPr>
                        <p:cNvPr id="1542" name="Freeform 359"/>
                        <p:cNvSpPr>
                          <a:spLocks/>
                        </p:cNvSpPr>
                        <p:nvPr/>
                      </p:nvSpPr>
                      <p:spPr bwMode="auto">
                        <a:xfrm>
                          <a:off x="4616" y="3033"/>
                          <a:ext cx="7" cy="2"/>
                        </a:xfrm>
                        <a:custGeom>
                          <a:avLst/>
                          <a:gdLst>
                            <a:gd name="T0" fmla="*/ 0 w 7"/>
                            <a:gd name="T1" fmla="*/ 0 h 5"/>
                            <a:gd name="T2" fmla="*/ 3 w 7"/>
                            <a:gd name="T3" fmla="*/ 0 h 5"/>
                            <a:gd name="T4" fmla="*/ 7 w 7"/>
                            <a:gd name="T5" fmla="*/ 0 h 5"/>
                            <a:gd name="T6" fmla="*/ 2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3" y="0"/>
                              </a:lnTo>
                              <a:lnTo>
                                <a:pt x="7" y="5"/>
                              </a:lnTo>
                              <a:lnTo>
                                <a:pt x="2" y="5"/>
                              </a:lnTo>
                              <a:lnTo>
                                <a:pt x="0" y="0"/>
                              </a:lnTo>
                              <a:close/>
                            </a:path>
                          </a:pathLst>
                        </a:custGeom>
                        <a:solidFill>
                          <a:srgbClr val="606060"/>
                        </a:solidFill>
                        <a:ln w="9525">
                          <a:noFill/>
                          <a:round/>
                          <a:headEnd/>
                          <a:tailEnd/>
                        </a:ln>
                      </p:spPr>
                      <p:txBody>
                        <a:bodyPr/>
                        <a:lstStyle/>
                        <a:p>
                          <a:pPr eaLnBrk="1" hangingPunct="1"/>
                          <a:endParaRPr lang="en-US"/>
                        </a:p>
                      </p:txBody>
                    </p:sp>
                    <p:sp>
                      <p:nvSpPr>
                        <p:cNvPr id="1543" name="Freeform 360"/>
                        <p:cNvSpPr>
                          <a:spLocks/>
                        </p:cNvSpPr>
                        <p:nvPr/>
                      </p:nvSpPr>
                      <p:spPr bwMode="auto">
                        <a:xfrm>
                          <a:off x="4617" y="3035"/>
                          <a:ext cx="7" cy="3"/>
                        </a:xfrm>
                        <a:custGeom>
                          <a:avLst/>
                          <a:gdLst>
                            <a:gd name="T0" fmla="*/ 0 w 7"/>
                            <a:gd name="T1" fmla="*/ 2 h 4"/>
                            <a:gd name="T2" fmla="*/ 1 w 7"/>
                            <a:gd name="T3" fmla="*/ 0 h 4"/>
                            <a:gd name="T4" fmla="*/ 6 w 7"/>
                            <a:gd name="T5" fmla="*/ 0 h 4"/>
                            <a:gd name="T6" fmla="*/ 7 w 7"/>
                            <a:gd name="T7" fmla="*/ 2 h 4"/>
                            <a:gd name="T8" fmla="*/ 0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1" y="0"/>
                              </a:lnTo>
                              <a:lnTo>
                                <a:pt x="6" y="0"/>
                              </a:lnTo>
                              <a:lnTo>
                                <a:pt x="7" y="4"/>
                              </a:lnTo>
                              <a:lnTo>
                                <a:pt x="0" y="4"/>
                              </a:lnTo>
                              <a:close/>
                            </a:path>
                          </a:pathLst>
                        </a:custGeom>
                        <a:solidFill>
                          <a:srgbClr val="808080"/>
                        </a:solidFill>
                        <a:ln w="9525">
                          <a:noFill/>
                          <a:round/>
                          <a:headEnd/>
                          <a:tailEnd/>
                        </a:ln>
                      </p:spPr>
                      <p:txBody>
                        <a:bodyPr/>
                        <a:lstStyle/>
                        <a:p>
                          <a:pPr eaLnBrk="1" hangingPunct="1"/>
                          <a:endParaRPr lang="en-US"/>
                        </a:p>
                      </p:txBody>
                    </p:sp>
                  </p:grpSp>
                  <p:grpSp>
                    <p:nvGrpSpPr>
                      <p:cNvPr id="1758" name="Group 361"/>
                      <p:cNvGrpSpPr>
                        <a:grpSpLocks/>
                      </p:cNvGrpSpPr>
                      <p:nvPr/>
                    </p:nvGrpSpPr>
                    <p:grpSpPr bwMode="auto">
                      <a:xfrm>
                        <a:off x="4617" y="3035"/>
                        <a:ext cx="9" cy="6"/>
                        <a:chOff x="4617" y="3035"/>
                        <a:chExt cx="9" cy="6"/>
                      </a:xfrm>
                    </p:grpSpPr>
                    <p:sp>
                      <p:nvSpPr>
                        <p:cNvPr id="1538" name="Freeform 362"/>
                        <p:cNvSpPr>
                          <a:spLocks/>
                        </p:cNvSpPr>
                        <p:nvPr/>
                      </p:nvSpPr>
                      <p:spPr bwMode="auto">
                        <a:xfrm>
                          <a:off x="4617" y="3035"/>
                          <a:ext cx="5" cy="6"/>
                        </a:xfrm>
                        <a:custGeom>
                          <a:avLst/>
                          <a:gdLst>
                            <a:gd name="T0" fmla="*/ 2 w 5"/>
                            <a:gd name="T1" fmla="*/ 2 h 11"/>
                            <a:gd name="T2" fmla="*/ 0 w 5"/>
                            <a:gd name="T3" fmla="*/ 1 h 11"/>
                            <a:gd name="T4" fmla="*/ 1 w 5"/>
                            <a:gd name="T5" fmla="*/ 0 h 11"/>
                            <a:gd name="T6" fmla="*/ 5 w 5"/>
                            <a:gd name="T7" fmla="*/ 1 h 11"/>
                            <a:gd name="T8" fmla="*/ 2 w 5"/>
                            <a:gd name="T9" fmla="*/ 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lnTo>
                                <a:pt x="0" y="6"/>
                              </a:lnTo>
                              <a:lnTo>
                                <a:pt x="1" y="0"/>
                              </a:lnTo>
                              <a:lnTo>
                                <a:pt x="5" y="6"/>
                              </a:lnTo>
                              <a:lnTo>
                                <a:pt x="2" y="11"/>
                              </a:lnTo>
                              <a:close/>
                            </a:path>
                          </a:pathLst>
                        </a:custGeom>
                        <a:solidFill>
                          <a:srgbClr val="202020"/>
                        </a:solidFill>
                        <a:ln w="9525">
                          <a:noFill/>
                          <a:round/>
                          <a:headEnd/>
                          <a:tailEnd/>
                        </a:ln>
                      </p:spPr>
                      <p:txBody>
                        <a:bodyPr/>
                        <a:lstStyle/>
                        <a:p>
                          <a:pPr eaLnBrk="1" hangingPunct="1"/>
                          <a:endParaRPr lang="en-US"/>
                        </a:p>
                      </p:txBody>
                    </p:sp>
                    <p:sp>
                      <p:nvSpPr>
                        <p:cNvPr id="1539" name="Freeform 363"/>
                        <p:cNvSpPr>
                          <a:spLocks/>
                        </p:cNvSpPr>
                        <p:nvPr/>
                      </p:nvSpPr>
                      <p:spPr bwMode="auto">
                        <a:xfrm>
                          <a:off x="4618" y="3036"/>
                          <a:ext cx="7" cy="2"/>
                        </a:xfrm>
                        <a:custGeom>
                          <a:avLst/>
                          <a:gdLst>
                            <a:gd name="T0" fmla="*/ 0 w 7"/>
                            <a:gd name="T1" fmla="*/ 0 h 5"/>
                            <a:gd name="T2" fmla="*/ 5 w 7"/>
                            <a:gd name="T3" fmla="*/ 0 h 5"/>
                            <a:gd name="T4" fmla="*/ 7 w 7"/>
                            <a:gd name="T5" fmla="*/ 0 h 5"/>
                            <a:gd name="T6" fmla="*/ 4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5" y="0"/>
                              </a:lnTo>
                              <a:lnTo>
                                <a:pt x="7" y="5"/>
                              </a:lnTo>
                              <a:lnTo>
                                <a:pt x="4" y="5"/>
                              </a:lnTo>
                              <a:lnTo>
                                <a:pt x="0" y="0"/>
                              </a:lnTo>
                              <a:close/>
                            </a:path>
                          </a:pathLst>
                        </a:custGeom>
                        <a:solidFill>
                          <a:srgbClr val="606060"/>
                        </a:solidFill>
                        <a:ln w="9525">
                          <a:noFill/>
                          <a:round/>
                          <a:headEnd/>
                          <a:tailEnd/>
                        </a:ln>
                      </p:spPr>
                      <p:txBody>
                        <a:bodyPr/>
                        <a:lstStyle/>
                        <a:p>
                          <a:pPr eaLnBrk="1" hangingPunct="1"/>
                          <a:endParaRPr lang="en-US"/>
                        </a:p>
                      </p:txBody>
                    </p:sp>
                    <p:sp>
                      <p:nvSpPr>
                        <p:cNvPr id="1540" name="Freeform 364"/>
                        <p:cNvSpPr>
                          <a:spLocks/>
                        </p:cNvSpPr>
                        <p:nvPr/>
                      </p:nvSpPr>
                      <p:spPr bwMode="auto">
                        <a:xfrm>
                          <a:off x="4619" y="3038"/>
                          <a:ext cx="7" cy="3"/>
                        </a:xfrm>
                        <a:custGeom>
                          <a:avLst/>
                          <a:gdLst>
                            <a:gd name="T0" fmla="*/ 0 w 7"/>
                            <a:gd name="T1" fmla="*/ 1 h 5"/>
                            <a:gd name="T2" fmla="*/ 2 w 7"/>
                            <a:gd name="T3" fmla="*/ 0 h 5"/>
                            <a:gd name="T4" fmla="*/ 6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2" y="0"/>
                              </a:lnTo>
                              <a:lnTo>
                                <a:pt x="6" y="0"/>
                              </a:lnTo>
                              <a:lnTo>
                                <a:pt x="7" y="5"/>
                              </a:lnTo>
                              <a:lnTo>
                                <a:pt x="0" y="5"/>
                              </a:lnTo>
                              <a:close/>
                            </a:path>
                          </a:pathLst>
                        </a:custGeom>
                        <a:solidFill>
                          <a:srgbClr val="808080"/>
                        </a:solidFill>
                        <a:ln w="9525">
                          <a:noFill/>
                          <a:round/>
                          <a:headEnd/>
                          <a:tailEnd/>
                        </a:ln>
                      </p:spPr>
                      <p:txBody>
                        <a:bodyPr/>
                        <a:lstStyle/>
                        <a:p>
                          <a:pPr eaLnBrk="1" hangingPunct="1"/>
                          <a:endParaRPr lang="en-US"/>
                        </a:p>
                      </p:txBody>
                    </p:sp>
                  </p:grpSp>
                </p:grpSp>
                <p:grpSp>
                  <p:nvGrpSpPr>
                    <p:cNvPr id="1759" name="Group 365"/>
                    <p:cNvGrpSpPr>
                      <a:grpSpLocks/>
                    </p:cNvGrpSpPr>
                    <p:nvPr/>
                  </p:nvGrpSpPr>
                  <p:grpSpPr bwMode="auto">
                    <a:xfrm>
                      <a:off x="4621" y="3038"/>
                      <a:ext cx="8" cy="6"/>
                      <a:chOff x="4621" y="3038"/>
                      <a:chExt cx="8" cy="6"/>
                    </a:xfrm>
                  </p:grpSpPr>
                  <p:sp>
                    <p:nvSpPr>
                      <p:cNvPr id="1531" name="Freeform 366"/>
                      <p:cNvSpPr>
                        <a:spLocks/>
                      </p:cNvSpPr>
                      <p:nvPr/>
                    </p:nvSpPr>
                    <p:spPr bwMode="auto">
                      <a:xfrm>
                        <a:off x="4621" y="3038"/>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6"/>
                            </a:lnTo>
                            <a:lnTo>
                              <a:pt x="1" y="0"/>
                            </a:lnTo>
                            <a:lnTo>
                              <a:pt x="3" y="6"/>
                            </a:lnTo>
                            <a:lnTo>
                              <a:pt x="2" y="11"/>
                            </a:lnTo>
                            <a:close/>
                          </a:path>
                        </a:pathLst>
                      </a:custGeom>
                      <a:solidFill>
                        <a:srgbClr val="202020"/>
                      </a:solidFill>
                      <a:ln w="9525">
                        <a:noFill/>
                        <a:round/>
                        <a:headEnd/>
                        <a:tailEnd/>
                      </a:ln>
                    </p:spPr>
                    <p:txBody>
                      <a:bodyPr/>
                      <a:lstStyle/>
                      <a:p>
                        <a:pPr eaLnBrk="1" hangingPunct="1"/>
                        <a:endParaRPr lang="en-US"/>
                      </a:p>
                    </p:txBody>
                  </p:sp>
                  <p:sp>
                    <p:nvSpPr>
                      <p:cNvPr id="1532" name="Freeform 367"/>
                      <p:cNvSpPr>
                        <a:spLocks/>
                      </p:cNvSpPr>
                      <p:nvPr/>
                    </p:nvSpPr>
                    <p:spPr bwMode="auto">
                      <a:xfrm>
                        <a:off x="4622" y="3038"/>
                        <a:ext cx="6" cy="4"/>
                      </a:xfrm>
                      <a:custGeom>
                        <a:avLst/>
                        <a:gdLst>
                          <a:gd name="T0" fmla="*/ 0 w 6"/>
                          <a:gd name="T1" fmla="*/ 0 h 6"/>
                          <a:gd name="T2" fmla="*/ 4 w 6"/>
                          <a:gd name="T3" fmla="*/ 0 h 6"/>
                          <a:gd name="T4" fmla="*/ 6 w 6"/>
                          <a:gd name="T5" fmla="*/ 2 h 6"/>
                          <a:gd name="T6" fmla="*/ 2 w 6"/>
                          <a:gd name="T7" fmla="*/ 2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1533" name="Freeform 368"/>
                      <p:cNvSpPr>
                        <a:spLocks/>
                      </p:cNvSpPr>
                      <p:nvPr/>
                    </p:nvSpPr>
                    <p:spPr bwMode="auto">
                      <a:xfrm>
                        <a:off x="4623" y="3042"/>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1024" name="Group 369"/>
                    <p:cNvGrpSpPr>
                      <a:grpSpLocks/>
                    </p:cNvGrpSpPr>
                    <p:nvPr/>
                  </p:nvGrpSpPr>
                  <p:grpSpPr bwMode="auto">
                    <a:xfrm>
                      <a:off x="4623" y="3042"/>
                      <a:ext cx="8" cy="5"/>
                      <a:chOff x="4623" y="3042"/>
                      <a:chExt cx="8" cy="5"/>
                    </a:xfrm>
                  </p:grpSpPr>
                  <p:sp>
                    <p:nvSpPr>
                      <p:cNvPr id="1528" name="Freeform 370"/>
                      <p:cNvSpPr>
                        <a:spLocks/>
                      </p:cNvSpPr>
                      <p:nvPr/>
                    </p:nvSpPr>
                    <p:spPr bwMode="auto">
                      <a:xfrm>
                        <a:off x="4623" y="3042"/>
                        <a:ext cx="4" cy="5"/>
                      </a:xfrm>
                      <a:custGeom>
                        <a:avLst/>
                        <a:gdLst>
                          <a:gd name="T0" fmla="*/ 2 w 4"/>
                          <a:gd name="T1" fmla="*/ 1 h 11"/>
                          <a:gd name="T2" fmla="*/ 0 w 4"/>
                          <a:gd name="T3" fmla="*/ 0 h 11"/>
                          <a:gd name="T4" fmla="*/ 1 w 4"/>
                          <a:gd name="T5" fmla="*/ 0 h 11"/>
                          <a:gd name="T6" fmla="*/ 4 w 4"/>
                          <a:gd name="T7" fmla="*/ 0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6"/>
                            </a:lnTo>
                            <a:lnTo>
                              <a:pt x="1" y="0"/>
                            </a:lnTo>
                            <a:lnTo>
                              <a:pt x="4" y="6"/>
                            </a:lnTo>
                            <a:lnTo>
                              <a:pt x="2" y="11"/>
                            </a:lnTo>
                            <a:close/>
                          </a:path>
                        </a:pathLst>
                      </a:custGeom>
                      <a:solidFill>
                        <a:srgbClr val="202020"/>
                      </a:solidFill>
                      <a:ln w="9525">
                        <a:noFill/>
                        <a:round/>
                        <a:headEnd/>
                        <a:tailEnd/>
                      </a:ln>
                    </p:spPr>
                    <p:txBody>
                      <a:bodyPr/>
                      <a:lstStyle/>
                      <a:p>
                        <a:pPr eaLnBrk="1" hangingPunct="1"/>
                        <a:endParaRPr lang="en-US"/>
                      </a:p>
                    </p:txBody>
                  </p:sp>
                  <p:sp>
                    <p:nvSpPr>
                      <p:cNvPr id="1529" name="Freeform 371"/>
                      <p:cNvSpPr>
                        <a:spLocks/>
                      </p:cNvSpPr>
                      <p:nvPr/>
                    </p:nvSpPr>
                    <p:spPr bwMode="auto">
                      <a:xfrm>
                        <a:off x="4624" y="3042"/>
                        <a:ext cx="6" cy="3"/>
                      </a:xfrm>
                      <a:custGeom>
                        <a:avLst/>
                        <a:gdLst>
                          <a:gd name="T0" fmla="*/ 0 w 6"/>
                          <a:gd name="T1" fmla="*/ 0 h 6"/>
                          <a:gd name="T2" fmla="*/ 4 w 6"/>
                          <a:gd name="T3" fmla="*/ 0 h 6"/>
                          <a:gd name="T4" fmla="*/ 6 w 6"/>
                          <a:gd name="T5" fmla="*/ 1 h 6"/>
                          <a:gd name="T6" fmla="*/ 3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3" y="6"/>
                            </a:lnTo>
                            <a:lnTo>
                              <a:pt x="0" y="0"/>
                            </a:lnTo>
                            <a:close/>
                          </a:path>
                        </a:pathLst>
                      </a:custGeom>
                      <a:solidFill>
                        <a:srgbClr val="606060"/>
                      </a:solidFill>
                      <a:ln w="9525">
                        <a:noFill/>
                        <a:round/>
                        <a:headEnd/>
                        <a:tailEnd/>
                      </a:ln>
                    </p:spPr>
                    <p:txBody>
                      <a:bodyPr/>
                      <a:lstStyle/>
                      <a:p>
                        <a:pPr eaLnBrk="1" hangingPunct="1"/>
                        <a:endParaRPr lang="en-US"/>
                      </a:p>
                    </p:txBody>
                  </p:sp>
                  <p:sp>
                    <p:nvSpPr>
                      <p:cNvPr id="1530" name="Freeform 372"/>
                      <p:cNvSpPr>
                        <a:spLocks/>
                      </p:cNvSpPr>
                      <p:nvPr/>
                    </p:nvSpPr>
                    <p:spPr bwMode="auto">
                      <a:xfrm>
                        <a:off x="4625" y="3045"/>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1025" name="Group 373"/>
                    <p:cNvGrpSpPr>
                      <a:grpSpLocks/>
                    </p:cNvGrpSpPr>
                    <p:nvPr/>
                  </p:nvGrpSpPr>
                  <p:grpSpPr bwMode="auto">
                    <a:xfrm>
                      <a:off x="4625" y="3045"/>
                      <a:ext cx="9" cy="5"/>
                      <a:chOff x="4625" y="3045"/>
                      <a:chExt cx="9" cy="5"/>
                    </a:xfrm>
                  </p:grpSpPr>
                  <p:sp>
                    <p:nvSpPr>
                      <p:cNvPr id="1525" name="Freeform 374"/>
                      <p:cNvSpPr>
                        <a:spLocks/>
                      </p:cNvSpPr>
                      <p:nvPr/>
                    </p:nvSpPr>
                    <p:spPr bwMode="auto">
                      <a:xfrm>
                        <a:off x="4625" y="3045"/>
                        <a:ext cx="4" cy="5"/>
                      </a:xfrm>
                      <a:custGeom>
                        <a:avLst/>
                        <a:gdLst>
                          <a:gd name="T0" fmla="*/ 3 w 4"/>
                          <a:gd name="T1" fmla="*/ 1 h 11"/>
                          <a:gd name="T2" fmla="*/ 0 w 4"/>
                          <a:gd name="T3" fmla="*/ 0 h 11"/>
                          <a:gd name="T4" fmla="*/ 2 w 4"/>
                          <a:gd name="T5" fmla="*/ 0 h 11"/>
                          <a:gd name="T6" fmla="*/ 4 w 4"/>
                          <a:gd name="T7" fmla="*/ 0 h 11"/>
                          <a:gd name="T8" fmla="*/ 3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2" y="0"/>
                            </a:lnTo>
                            <a:lnTo>
                              <a:pt x="4" y="5"/>
                            </a:lnTo>
                            <a:lnTo>
                              <a:pt x="3" y="11"/>
                            </a:lnTo>
                            <a:close/>
                          </a:path>
                        </a:pathLst>
                      </a:custGeom>
                      <a:solidFill>
                        <a:srgbClr val="202020"/>
                      </a:solidFill>
                      <a:ln w="9525">
                        <a:noFill/>
                        <a:round/>
                        <a:headEnd/>
                        <a:tailEnd/>
                      </a:ln>
                    </p:spPr>
                    <p:txBody>
                      <a:bodyPr/>
                      <a:lstStyle/>
                      <a:p>
                        <a:pPr eaLnBrk="1" hangingPunct="1"/>
                        <a:endParaRPr lang="en-US"/>
                      </a:p>
                    </p:txBody>
                  </p:sp>
                  <p:sp>
                    <p:nvSpPr>
                      <p:cNvPr id="1526" name="Freeform 375"/>
                      <p:cNvSpPr>
                        <a:spLocks/>
                      </p:cNvSpPr>
                      <p:nvPr/>
                    </p:nvSpPr>
                    <p:spPr bwMode="auto">
                      <a:xfrm>
                        <a:off x="4627" y="3045"/>
                        <a:ext cx="6" cy="3"/>
                      </a:xfrm>
                      <a:custGeom>
                        <a:avLst/>
                        <a:gdLst>
                          <a:gd name="T0" fmla="*/ 0 w 6"/>
                          <a:gd name="T1" fmla="*/ 0 h 7"/>
                          <a:gd name="T2" fmla="*/ 3 w 6"/>
                          <a:gd name="T3" fmla="*/ 0 h 7"/>
                          <a:gd name="T4" fmla="*/ 6 w 6"/>
                          <a:gd name="T5" fmla="*/ 0 h 7"/>
                          <a:gd name="T6" fmla="*/ 2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3" y="0"/>
                            </a:lnTo>
                            <a:lnTo>
                              <a:pt x="6" y="7"/>
                            </a:lnTo>
                            <a:lnTo>
                              <a:pt x="2" y="7"/>
                            </a:lnTo>
                            <a:lnTo>
                              <a:pt x="0" y="0"/>
                            </a:lnTo>
                            <a:close/>
                          </a:path>
                        </a:pathLst>
                      </a:custGeom>
                      <a:solidFill>
                        <a:srgbClr val="606060"/>
                      </a:solidFill>
                      <a:ln w="9525">
                        <a:noFill/>
                        <a:round/>
                        <a:headEnd/>
                        <a:tailEnd/>
                      </a:ln>
                    </p:spPr>
                    <p:txBody>
                      <a:bodyPr/>
                      <a:lstStyle/>
                      <a:p>
                        <a:pPr eaLnBrk="1" hangingPunct="1"/>
                        <a:endParaRPr lang="en-US"/>
                      </a:p>
                    </p:txBody>
                  </p:sp>
                  <p:sp>
                    <p:nvSpPr>
                      <p:cNvPr id="1527" name="Freeform 376"/>
                      <p:cNvSpPr>
                        <a:spLocks/>
                      </p:cNvSpPr>
                      <p:nvPr/>
                    </p:nvSpPr>
                    <p:spPr bwMode="auto">
                      <a:xfrm>
                        <a:off x="4628" y="3048"/>
                        <a:ext cx="6" cy="2"/>
                      </a:xfrm>
                      <a:custGeom>
                        <a:avLst/>
                        <a:gdLst>
                          <a:gd name="T0" fmla="*/ 0 w 6"/>
                          <a:gd name="T1" fmla="*/ 1 h 4"/>
                          <a:gd name="T2" fmla="*/ 1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0"/>
                            </a:lnTo>
                            <a:lnTo>
                              <a:pt x="5" y="0"/>
                            </a:lnTo>
                            <a:lnTo>
                              <a:pt x="6" y="4"/>
                            </a:lnTo>
                            <a:lnTo>
                              <a:pt x="0" y="4"/>
                            </a:lnTo>
                            <a:close/>
                          </a:path>
                        </a:pathLst>
                      </a:custGeom>
                      <a:solidFill>
                        <a:srgbClr val="808080"/>
                      </a:solidFill>
                      <a:ln w="9525">
                        <a:noFill/>
                        <a:round/>
                        <a:headEnd/>
                        <a:tailEnd/>
                      </a:ln>
                    </p:spPr>
                    <p:txBody>
                      <a:bodyPr/>
                      <a:lstStyle/>
                      <a:p>
                        <a:pPr eaLnBrk="1" hangingPunct="1"/>
                        <a:endParaRPr lang="en-US"/>
                      </a:p>
                    </p:txBody>
                  </p:sp>
                </p:grpSp>
                <p:grpSp>
                  <p:nvGrpSpPr>
                    <p:cNvPr id="1033" name="Group 377"/>
                    <p:cNvGrpSpPr>
                      <a:grpSpLocks/>
                    </p:cNvGrpSpPr>
                    <p:nvPr/>
                  </p:nvGrpSpPr>
                  <p:grpSpPr bwMode="auto">
                    <a:xfrm>
                      <a:off x="4628" y="3048"/>
                      <a:ext cx="8" cy="5"/>
                      <a:chOff x="4628" y="3048"/>
                      <a:chExt cx="8" cy="5"/>
                    </a:xfrm>
                  </p:grpSpPr>
                  <p:sp>
                    <p:nvSpPr>
                      <p:cNvPr id="1522" name="Freeform 378"/>
                      <p:cNvSpPr>
                        <a:spLocks/>
                      </p:cNvSpPr>
                      <p:nvPr/>
                    </p:nvSpPr>
                    <p:spPr bwMode="auto">
                      <a:xfrm>
                        <a:off x="4628" y="3048"/>
                        <a:ext cx="4" cy="5"/>
                      </a:xfrm>
                      <a:custGeom>
                        <a:avLst/>
                        <a:gdLst>
                          <a:gd name="T0" fmla="*/ 2 w 4"/>
                          <a:gd name="T1" fmla="*/ 1 h 10"/>
                          <a:gd name="T2" fmla="*/ 0 w 4"/>
                          <a:gd name="T3" fmla="*/ 1 h 10"/>
                          <a:gd name="T4" fmla="*/ 1 w 4"/>
                          <a:gd name="T5" fmla="*/ 0 h 10"/>
                          <a:gd name="T6" fmla="*/ 4 w 4"/>
                          <a:gd name="T7" fmla="*/ 1 h 10"/>
                          <a:gd name="T8" fmla="*/ 2 w 4"/>
                          <a:gd name="T9" fmla="*/ 1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2" y="10"/>
                            </a:moveTo>
                            <a:lnTo>
                              <a:pt x="0" y="4"/>
                            </a:lnTo>
                            <a:lnTo>
                              <a:pt x="1" y="0"/>
                            </a:lnTo>
                            <a:lnTo>
                              <a:pt x="4" y="4"/>
                            </a:lnTo>
                            <a:lnTo>
                              <a:pt x="2" y="10"/>
                            </a:lnTo>
                            <a:close/>
                          </a:path>
                        </a:pathLst>
                      </a:custGeom>
                      <a:solidFill>
                        <a:srgbClr val="202020"/>
                      </a:solidFill>
                      <a:ln w="9525">
                        <a:noFill/>
                        <a:round/>
                        <a:headEnd/>
                        <a:tailEnd/>
                      </a:ln>
                    </p:spPr>
                    <p:txBody>
                      <a:bodyPr/>
                      <a:lstStyle/>
                      <a:p>
                        <a:pPr eaLnBrk="1" hangingPunct="1"/>
                        <a:endParaRPr lang="en-US"/>
                      </a:p>
                    </p:txBody>
                  </p:sp>
                  <p:sp>
                    <p:nvSpPr>
                      <p:cNvPr id="1523" name="Freeform 379"/>
                      <p:cNvSpPr>
                        <a:spLocks/>
                      </p:cNvSpPr>
                      <p:nvPr/>
                    </p:nvSpPr>
                    <p:spPr bwMode="auto">
                      <a:xfrm>
                        <a:off x="4629" y="3048"/>
                        <a:ext cx="6" cy="3"/>
                      </a:xfrm>
                      <a:custGeom>
                        <a:avLst/>
                        <a:gdLst>
                          <a:gd name="T0" fmla="*/ 0 w 6"/>
                          <a:gd name="T1" fmla="*/ 0 h 6"/>
                          <a:gd name="T2" fmla="*/ 4 w 6"/>
                          <a:gd name="T3" fmla="*/ 0 h 6"/>
                          <a:gd name="T4" fmla="*/ 6 w 6"/>
                          <a:gd name="T5" fmla="*/ 1 h 6"/>
                          <a:gd name="T6" fmla="*/ 3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3" y="6"/>
                            </a:lnTo>
                            <a:lnTo>
                              <a:pt x="0" y="0"/>
                            </a:lnTo>
                            <a:close/>
                          </a:path>
                        </a:pathLst>
                      </a:custGeom>
                      <a:solidFill>
                        <a:srgbClr val="606060"/>
                      </a:solidFill>
                      <a:ln w="9525">
                        <a:noFill/>
                        <a:round/>
                        <a:headEnd/>
                        <a:tailEnd/>
                      </a:ln>
                    </p:spPr>
                    <p:txBody>
                      <a:bodyPr/>
                      <a:lstStyle/>
                      <a:p>
                        <a:pPr eaLnBrk="1" hangingPunct="1"/>
                        <a:endParaRPr lang="en-US"/>
                      </a:p>
                    </p:txBody>
                  </p:sp>
                  <p:sp>
                    <p:nvSpPr>
                      <p:cNvPr id="1524" name="Freeform 380"/>
                      <p:cNvSpPr>
                        <a:spLocks/>
                      </p:cNvSpPr>
                      <p:nvPr/>
                    </p:nvSpPr>
                    <p:spPr bwMode="auto">
                      <a:xfrm>
                        <a:off x="4630" y="3051"/>
                        <a:ext cx="6" cy="2"/>
                      </a:xfrm>
                      <a:custGeom>
                        <a:avLst/>
                        <a:gdLst>
                          <a:gd name="T0" fmla="*/ 0 w 6"/>
                          <a:gd name="T1" fmla="*/ 1 h 4"/>
                          <a:gd name="T2" fmla="*/ 1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0"/>
                            </a:lnTo>
                            <a:lnTo>
                              <a:pt x="5" y="0"/>
                            </a:lnTo>
                            <a:lnTo>
                              <a:pt x="6" y="4"/>
                            </a:lnTo>
                            <a:lnTo>
                              <a:pt x="0" y="4"/>
                            </a:lnTo>
                            <a:close/>
                          </a:path>
                        </a:pathLst>
                      </a:custGeom>
                      <a:solidFill>
                        <a:srgbClr val="808080"/>
                      </a:solidFill>
                      <a:ln w="9525">
                        <a:noFill/>
                        <a:round/>
                        <a:headEnd/>
                        <a:tailEnd/>
                      </a:ln>
                    </p:spPr>
                    <p:txBody>
                      <a:bodyPr/>
                      <a:lstStyle/>
                      <a:p>
                        <a:pPr eaLnBrk="1" hangingPunct="1"/>
                        <a:endParaRPr lang="en-US"/>
                      </a:p>
                    </p:txBody>
                  </p:sp>
                </p:grpSp>
                <p:grpSp>
                  <p:nvGrpSpPr>
                    <p:cNvPr id="1037" name="Group 381"/>
                    <p:cNvGrpSpPr>
                      <a:grpSpLocks/>
                    </p:cNvGrpSpPr>
                    <p:nvPr/>
                  </p:nvGrpSpPr>
                  <p:grpSpPr bwMode="auto">
                    <a:xfrm>
                      <a:off x="4631" y="3051"/>
                      <a:ext cx="8" cy="5"/>
                      <a:chOff x="4631" y="3051"/>
                      <a:chExt cx="8" cy="5"/>
                    </a:xfrm>
                  </p:grpSpPr>
                  <p:sp>
                    <p:nvSpPr>
                      <p:cNvPr id="1519" name="Freeform 382"/>
                      <p:cNvSpPr>
                        <a:spLocks/>
                      </p:cNvSpPr>
                      <p:nvPr/>
                    </p:nvSpPr>
                    <p:spPr bwMode="auto">
                      <a:xfrm>
                        <a:off x="4631" y="3051"/>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6"/>
                            </a:lnTo>
                            <a:lnTo>
                              <a:pt x="1" y="0"/>
                            </a:lnTo>
                            <a:lnTo>
                              <a:pt x="3" y="6"/>
                            </a:lnTo>
                            <a:lnTo>
                              <a:pt x="2" y="11"/>
                            </a:lnTo>
                            <a:close/>
                          </a:path>
                        </a:pathLst>
                      </a:custGeom>
                      <a:solidFill>
                        <a:srgbClr val="202020"/>
                      </a:solidFill>
                      <a:ln w="9525">
                        <a:noFill/>
                        <a:round/>
                        <a:headEnd/>
                        <a:tailEnd/>
                      </a:ln>
                    </p:spPr>
                    <p:txBody>
                      <a:bodyPr/>
                      <a:lstStyle/>
                      <a:p>
                        <a:pPr eaLnBrk="1" hangingPunct="1"/>
                        <a:endParaRPr lang="en-US"/>
                      </a:p>
                    </p:txBody>
                  </p:sp>
                  <p:sp>
                    <p:nvSpPr>
                      <p:cNvPr id="1520" name="Freeform 383"/>
                      <p:cNvSpPr>
                        <a:spLocks/>
                      </p:cNvSpPr>
                      <p:nvPr/>
                    </p:nvSpPr>
                    <p:spPr bwMode="auto">
                      <a:xfrm>
                        <a:off x="4632" y="3051"/>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1521" name="Freeform 384"/>
                      <p:cNvSpPr>
                        <a:spLocks/>
                      </p:cNvSpPr>
                      <p:nvPr/>
                    </p:nvSpPr>
                    <p:spPr bwMode="auto">
                      <a:xfrm>
                        <a:off x="4633" y="3054"/>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1038" name="Group 385"/>
                    <p:cNvGrpSpPr>
                      <a:grpSpLocks/>
                    </p:cNvGrpSpPr>
                    <p:nvPr/>
                  </p:nvGrpSpPr>
                  <p:grpSpPr bwMode="auto">
                    <a:xfrm>
                      <a:off x="4633" y="3054"/>
                      <a:ext cx="10" cy="5"/>
                      <a:chOff x="4633" y="3054"/>
                      <a:chExt cx="10" cy="5"/>
                    </a:xfrm>
                  </p:grpSpPr>
                  <p:sp>
                    <p:nvSpPr>
                      <p:cNvPr id="1516" name="Freeform 386"/>
                      <p:cNvSpPr>
                        <a:spLocks/>
                      </p:cNvSpPr>
                      <p:nvPr/>
                    </p:nvSpPr>
                    <p:spPr bwMode="auto">
                      <a:xfrm>
                        <a:off x="4633" y="3054"/>
                        <a:ext cx="4" cy="5"/>
                      </a:xfrm>
                      <a:custGeom>
                        <a:avLst/>
                        <a:gdLst>
                          <a:gd name="T0" fmla="*/ 2 w 4"/>
                          <a:gd name="T1" fmla="*/ 1 h 11"/>
                          <a:gd name="T2" fmla="*/ 0 w 4"/>
                          <a:gd name="T3" fmla="*/ 0 h 11"/>
                          <a:gd name="T4" fmla="*/ 1 w 4"/>
                          <a:gd name="T5" fmla="*/ 0 h 11"/>
                          <a:gd name="T6" fmla="*/ 4 w 4"/>
                          <a:gd name="T7" fmla="*/ 0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6"/>
                            </a:lnTo>
                            <a:lnTo>
                              <a:pt x="1" y="0"/>
                            </a:lnTo>
                            <a:lnTo>
                              <a:pt x="4" y="6"/>
                            </a:lnTo>
                            <a:lnTo>
                              <a:pt x="2" y="11"/>
                            </a:lnTo>
                            <a:close/>
                          </a:path>
                        </a:pathLst>
                      </a:custGeom>
                      <a:solidFill>
                        <a:srgbClr val="202020"/>
                      </a:solidFill>
                      <a:ln w="9525">
                        <a:noFill/>
                        <a:round/>
                        <a:headEnd/>
                        <a:tailEnd/>
                      </a:ln>
                    </p:spPr>
                    <p:txBody>
                      <a:bodyPr/>
                      <a:lstStyle/>
                      <a:p>
                        <a:pPr eaLnBrk="1" hangingPunct="1"/>
                        <a:endParaRPr lang="en-US"/>
                      </a:p>
                    </p:txBody>
                  </p:sp>
                  <p:sp>
                    <p:nvSpPr>
                      <p:cNvPr id="1517" name="Freeform 387"/>
                      <p:cNvSpPr>
                        <a:spLocks/>
                      </p:cNvSpPr>
                      <p:nvPr/>
                    </p:nvSpPr>
                    <p:spPr bwMode="auto">
                      <a:xfrm>
                        <a:off x="4634" y="3054"/>
                        <a:ext cx="8" cy="3"/>
                      </a:xfrm>
                      <a:custGeom>
                        <a:avLst/>
                        <a:gdLst>
                          <a:gd name="T0" fmla="*/ 0 w 8"/>
                          <a:gd name="T1" fmla="*/ 0 h 6"/>
                          <a:gd name="T2" fmla="*/ 4 w 8"/>
                          <a:gd name="T3" fmla="*/ 0 h 6"/>
                          <a:gd name="T4" fmla="*/ 8 w 8"/>
                          <a:gd name="T5" fmla="*/ 1 h 6"/>
                          <a:gd name="T6" fmla="*/ 3 w 8"/>
                          <a:gd name="T7" fmla="*/ 1 h 6"/>
                          <a:gd name="T8" fmla="*/ 0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0"/>
                            </a:moveTo>
                            <a:lnTo>
                              <a:pt x="4" y="0"/>
                            </a:lnTo>
                            <a:lnTo>
                              <a:pt x="8" y="6"/>
                            </a:lnTo>
                            <a:lnTo>
                              <a:pt x="3" y="6"/>
                            </a:lnTo>
                            <a:lnTo>
                              <a:pt x="0" y="0"/>
                            </a:lnTo>
                            <a:close/>
                          </a:path>
                        </a:pathLst>
                      </a:custGeom>
                      <a:solidFill>
                        <a:srgbClr val="606060"/>
                      </a:solidFill>
                      <a:ln w="9525">
                        <a:noFill/>
                        <a:round/>
                        <a:headEnd/>
                        <a:tailEnd/>
                      </a:ln>
                    </p:spPr>
                    <p:txBody>
                      <a:bodyPr/>
                      <a:lstStyle/>
                      <a:p>
                        <a:pPr eaLnBrk="1" hangingPunct="1"/>
                        <a:endParaRPr lang="en-US"/>
                      </a:p>
                    </p:txBody>
                  </p:sp>
                  <p:sp>
                    <p:nvSpPr>
                      <p:cNvPr id="1518" name="Freeform 388"/>
                      <p:cNvSpPr>
                        <a:spLocks/>
                      </p:cNvSpPr>
                      <p:nvPr/>
                    </p:nvSpPr>
                    <p:spPr bwMode="auto">
                      <a:xfrm>
                        <a:off x="4635" y="3057"/>
                        <a:ext cx="8" cy="2"/>
                      </a:xfrm>
                      <a:custGeom>
                        <a:avLst/>
                        <a:gdLst>
                          <a:gd name="T0" fmla="*/ 0 w 8"/>
                          <a:gd name="T1" fmla="*/ 0 h 5"/>
                          <a:gd name="T2" fmla="*/ 2 w 8"/>
                          <a:gd name="T3" fmla="*/ 0 h 5"/>
                          <a:gd name="T4" fmla="*/ 7 w 8"/>
                          <a:gd name="T5" fmla="*/ 0 h 5"/>
                          <a:gd name="T6" fmla="*/ 8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5"/>
                            </a:moveTo>
                            <a:lnTo>
                              <a:pt x="2" y="0"/>
                            </a:lnTo>
                            <a:lnTo>
                              <a:pt x="7" y="0"/>
                            </a:lnTo>
                            <a:lnTo>
                              <a:pt x="8"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1760" name="Group 389"/>
                    <p:cNvGrpSpPr>
                      <a:grpSpLocks/>
                    </p:cNvGrpSpPr>
                    <p:nvPr/>
                  </p:nvGrpSpPr>
                  <p:grpSpPr bwMode="auto">
                    <a:xfrm>
                      <a:off x="4636" y="3057"/>
                      <a:ext cx="9" cy="6"/>
                      <a:chOff x="4636" y="3057"/>
                      <a:chExt cx="9" cy="6"/>
                    </a:xfrm>
                  </p:grpSpPr>
                  <p:sp>
                    <p:nvSpPr>
                      <p:cNvPr id="1513" name="Freeform 390"/>
                      <p:cNvSpPr>
                        <a:spLocks/>
                      </p:cNvSpPr>
                      <p:nvPr/>
                    </p:nvSpPr>
                    <p:spPr bwMode="auto">
                      <a:xfrm>
                        <a:off x="4636" y="3057"/>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202020"/>
                      </a:solidFill>
                      <a:ln w="9525">
                        <a:noFill/>
                        <a:round/>
                        <a:headEnd/>
                        <a:tailEnd/>
                      </a:ln>
                    </p:spPr>
                    <p:txBody>
                      <a:bodyPr/>
                      <a:lstStyle/>
                      <a:p>
                        <a:pPr eaLnBrk="1" hangingPunct="1"/>
                        <a:endParaRPr lang="en-US"/>
                      </a:p>
                    </p:txBody>
                  </p:sp>
                  <p:sp>
                    <p:nvSpPr>
                      <p:cNvPr id="1514" name="Freeform 391"/>
                      <p:cNvSpPr>
                        <a:spLocks/>
                      </p:cNvSpPr>
                      <p:nvPr/>
                    </p:nvSpPr>
                    <p:spPr bwMode="auto">
                      <a:xfrm>
                        <a:off x="4637" y="3057"/>
                        <a:ext cx="7" cy="3"/>
                      </a:xfrm>
                      <a:custGeom>
                        <a:avLst/>
                        <a:gdLst>
                          <a:gd name="T0" fmla="*/ 0 w 7"/>
                          <a:gd name="T1" fmla="*/ 0 h 6"/>
                          <a:gd name="T2" fmla="*/ 5 w 7"/>
                          <a:gd name="T3" fmla="*/ 0 h 6"/>
                          <a:gd name="T4" fmla="*/ 7 w 7"/>
                          <a:gd name="T5" fmla="*/ 1 h 6"/>
                          <a:gd name="T6" fmla="*/ 2 w 7"/>
                          <a:gd name="T7" fmla="*/ 1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5" y="0"/>
                            </a:lnTo>
                            <a:lnTo>
                              <a:pt x="7"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1515" name="Freeform 392"/>
                      <p:cNvSpPr>
                        <a:spLocks/>
                      </p:cNvSpPr>
                      <p:nvPr/>
                    </p:nvSpPr>
                    <p:spPr bwMode="auto">
                      <a:xfrm>
                        <a:off x="4638" y="3060"/>
                        <a:ext cx="7" cy="3"/>
                      </a:xfrm>
                      <a:custGeom>
                        <a:avLst/>
                        <a:gdLst>
                          <a:gd name="T0" fmla="*/ 0 w 7"/>
                          <a:gd name="T1" fmla="*/ 1 h 5"/>
                          <a:gd name="T2" fmla="*/ 1 w 7"/>
                          <a:gd name="T3" fmla="*/ 0 h 5"/>
                          <a:gd name="T4" fmla="*/ 6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1" y="0"/>
                            </a:lnTo>
                            <a:lnTo>
                              <a:pt x="6" y="0"/>
                            </a:lnTo>
                            <a:lnTo>
                              <a:pt x="7" y="5"/>
                            </a:lnTo>
                            <a:lnTo>
                              <a:pt x="0" y="5"/>
                            </a:lnTo>
                            <a:close/>
                          </a:path>
                        </a:pathLst>
                      </a:custGeom>
                      <a:solidFill>
                        <a:srgbClr val="808080"/>
                      </a:solidFill>
                      <a:ln w="9525">
                        <a:noFill/>
                        <a:round/>
                        <a:headEnd/>
                        <a:tailEnd/>
                      </a:ln>
                    </p:spPr>
                    <p:txBody>
                      <a:bodyPr/>
                      <a:lstStyle/>
                      <a:p>
                        <a:pPr eaLnBrk="1" hangingPunct="1"/>
                        <a:endParaRPr lang="en-US"/>
                      </a:p>
                    </p:txBody>
                  </p:sp>
                </p:grpSp>
                <p:sp>
                  <p:nvSpPr>
                    <p:cNvPr id="1459" name="Freeform 393"/>
                    <p:cNvSpPr>
                      <a:spLocks/>
                    </p:cNvSpPr>
                    <p:nvPr/>
                  </p:nvSpPr>
                  <p:spPr bwMode="auto">
                    <a:xfrm>
                      <a:off x="4604" y="3010"/>
                      <a:ext cx="8" cy="2"/>
                    </a:xfrm>
                    <a:custGeom>
                      <a:avLst/>
                      <a:gdLst>
                        <a:gd name="T0" fmla="*/ 0 w 8"/>
                        <a:gd name="T1" fmla="*/ 0 h 5"/>
                        <a:gd name="T2" fmla="*/ 3 w 8"/>
                        <a:gd name="T3" fmla="*/ 0 h 5"/>
                        <a:gd name="T4" fmla="*/ 8 w 8"/>
                        <a:gd name="T5" fmla="*/ 0 h 5"/>
                        <a:gd name="T6" fmla="*/ 5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0"/>
                          </a:moveTo>
                          <a:lnTo>
                            <a:pt x="3" y="5"/>
                          </a:lnTo>
                          <a:lnTo>
                            <a:pt x="8" y="5"/>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1460" name="Freeform 394"/>
                    <p:cNvSpPr>
                      <a:spLocks/>
                    </p:cNvSpPr>
                    <p:nvPr/>
                  </p:nvSpPr>
                  <p:spPr bwMode="auto">
                    <a:xfrm>
                      <a:off x="4608" y="3014"/>
                      <a:ext cx="7" cy="3"/>
                    </a:xfrm>
                    <a:custGeom>
                      <a:avLst/>
                      <a:gdLst>
                        <a:gd name="T0" fmla="*/ 0 w 7"/>
                        <a:gd name="T1" fmla="*/ 0 h 6"/>
                        <a:gd name="T2" fmla="*/ 3 w 7"/>
                        <a:gd name="T3" fmla="*/ 1 h 6"/>
                        <a:gd name="T4" fmla="*/ 7 w 7"/>
                        <a:gd name="T5" fmla="*/ 1 h 6"/>
                        <a:gd name="T6" fmla="*/ 5 w 7"/>
                        <a:gd name="T7" fmla="*/ 0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3" y="6"/>
                          </a:lnTo>
                          <a:lnTo>
                            <a:pt x="7" y="6"/>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1461" name="Freeform 395"/>
                    <p:cNvSpPr>
                      <a:spLocks/>
                    </p:cNvSpPr>
                    <p:nvPr/>
                  </p:nvSpPr>
                  <p:spPr bwMode="auto">
                    <a:xfrm>
                      <a:off x="4612" y="3018"/>
                      <a:ext cx="7" cy="3"/>
                    </a:xfrm>
                    <a:custGeom>
                      <a:avLst/>
                      <a:gdLst>
                        <a:gd name="T0" fmla="*/ 0 w 7"/>
                        <a:gd name="T1" fmla="*/ 0 h 5"/>
                        <a:gd name="T2" fmla="*/ 2 w 7"/>
                        <a:gd name="T3" fmla="*/ 1 h 5"/>
                        <a:gd name="T4" fmla="*/ 7 w 7"/>
                        <a:gd name="T5" fmla="*/ 1 h 5"/>
                        <a:gd name="T6" fmla="*/ 4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2" y="5"/>
                          </a:lnTo>
                          <a:lnTo>
                            <a:pt x="7" y="5"/>
                          </a:lnTo>
                          <a:lnTo>
                            <a:pt x="4" y="0"/>
                          </a:lnTo>
                          <a:lnTo>
                            <a:pt x="0" y="0"/>
                          </a:lnTo>
                          <a:close/>
                        </a:path>
                      </a:pathLst>
                    </a:custGeom>
                    <a:solidFill>
                      <a:srgbClr val="FFFFFF"/>
                    </a:solidFill>
                    <a:ln w="9525">
                      <a:noFill/>
                      <a:round/>
                      <a:headEnd/>
                      <a:tailEnd/>
                    </a:ln>
                  </p:spPr>
                  <p:txBody>
                    <a:bodyPr/>
                    <a:lstStyle/>
                    <a:p>
                      <a:pPr eaLnBrk="1" hangingPunct="1"/>
                      <a:endParaRPr lang="en-US"/>
                    </a:p>
                  </p:txBody>
                </p:sp>
                <p:sp>
                  <p:nvSpPr>
                    <p:cNvPr id="1462" name="Freeform 396"/>
                    <p:cNvSpPr>
                      <a:spLocks/>
                    </p:cNvSpPr>
                    <p:nvPr/>
                  </p:nvSpPr>
                  <p:spPr bwMode="auto">
                    <a:xfrm>
                      <a:off x="4615" y="3022"/>
                      <a:ext cx="9" cy="3"/>
                    </a:xfrm>
                    <a:custGeom>
                      <a:avLst/>
                      <a:gdLst>
                        <a:gd name="T0" fmla="*/ 0 w 9"/>
                        <a:gd name="T1" fmla="*/ 0 h 6"/>
                        <a:gd name="T2" fmla="*/ 3 w 9"/>
                        <a:gd name="T3" fmla="*/ 1 h 6"/>
                        <a:gd name="T4" fmla="*/ 9 w 9"/>
                        <a:gd name="T5" fmla="*/ 1 h 6"/>
                        <a:gd name="T6" fmla="*/ 6 w 9"/>
                        <a:gd name="T7" fmla="*/ 0 h 6"/>
                        <a:gd name="T8" fmla="*/ 0 w 9"/>
                        <a:gd name="T9" fmla="*/ 0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0" y="0"/>
                          </a:moveTo>
                          <a:lnTo>
                            <a:pt x="3" y="6"/>
                          </a:lnTo>
                          <a:lnTo>
                            <a:pt x="9" y="6"/>
                          </a:lnTo>
                          <a:lnTo>
                            <a:pt x="6" y="0"/>
                          </a:lnTo>
                          <a:lnTo>
                            <a:pt x="0" y="0"/>
                          </a:lnTo>
                          <a:close/>
                        </a:path>
                      </a:pathLst>
                    </a:custGeom>
                    <a:solidFill>
                      <a:srgbClr val="FFFFFF"/>
                    </a:solidFill>
                    <a:ln w="9525">
                      <a:noFill/>
                      <a:round/>
                      <a:headEnd/>
                      <a:tailEnd/>
                    </a:ln>
                  </p:spPr>
                  <p:txBody>
                    <a:bodyPr/>
                    <a:lstStyle/>
                    <a:p>
                      <a:pPr eaLnBrk="1" hangingPunct="1"/>
                      <a:endParaRPr lang="en-US"/>
                    </a:p>
                  </p:txBody>
                </p:sp>
                <p:sp>
                  <p:nvSpPr>
                    <p:cNvPr id="1463" name="Freeform 397"/>
                    <p:cNvSpPr>
                      <a:spLocks/>
                    </p:cNvSpPr>
                    <p:nvPr/>
                  </p:nvSpPr>
                  <p:spPr bwMode="auto">
                    <a:xfrm>
                      <a:off x="4619" y="3027"/>
                      <a:ext cx="9" cy="2"/>
                    </a:xfrm>
                    <a:custGeom>
                      <a:avLst/>
                      <a:gdLst>
                        <a:gd name="T0" fmla="*/ 0 w 9"/>
                        <a:gd name="T1" fmla="*/ 0 h 4"/>
                        <a:gd name="T2" fmla="*/ 4 w 9"/>
                        <a:gd name="T3" fmla="*/ 1 h 4"/>
                        <a:gd name="T4" fmla="*/ 9 w 9"/>
                        <a:gd name="T5" fmla="*/ 1 h 4"/>
                        <a:gd name="T6" fmla="*/ 6 w 9"/>
                        <a:gd name="T7" fmla="*/ 0 h 4"/>
                        <a:gd name="T8" fmla="*/ 0 w 9"/>
                        <a:gd name="T9" fmla="*/ 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0"/>
                          </a:moveTo>
                          <a:lnTo>
                            <a:pt x="4" y="4"/>
                          </a:lnTo>
                          <a:lnTo>
                            <a:pt x="9" y="4"/>
                          </a:lnTo>
                          <a:lnTo>
                            <a:pt x="6" y="0"/>
                          </a:lnTo>
                          <a:lnTo>
                            <a:pt x="0" y="0"/>
                          </a:lnTo>
                          <a:close/>
                        </a:path>
                      </a:pathLst>
                    </a:custGeom>
                    <a:solidFill>
                      <a:srgbClr val="FFFFFF"/>
                    </a:solidFill>
                    <a:ln w="9525">
                      <a:noFill/>
                      <a:round/>
                      <a:headEnd/>
                      <a:tailEnd/>
                    </a:ln>
                  </p:spPr>
                  <p:txBody>
                    <a:bodyPr/>
                    <a:lstStyle/>
                    <a:p>
                      <a:pPr eaLnBrk="1" hangingPunct="1"/>
                      <a:endParaRPr lang="en-US"/>
                    </a:p>
                  </p:txBody>
                </p:sp>
                <p:sp>
                  <p:nvSpPr>
                    <p:cNvPr id="1464" name="Freeform 398"/>
                    <p:cNvSpPr>
                      <a:spLocks/>
                    </p:cNvSpPr>
                    <p:nvPr/>
                  </p:nvSpPr>
                  <p:spPr bwMode="auto">
                    <a:xfrm>
                      <a:off x="4624" y="3031"/>
                      <a:ext cx="8" cy="3"/>
                    </a:xfrm>
                    <a:custGeom>
                      <a:avLst/>
                      <a:gdLst>
                        <a:gd name="T0" fmla="*/ 0 w 8"/>
                        <a:gd name="T1" fmla="*/ 0 h 7"/>
                        <a:gd name="T2" fmla="*/ 3 w 8"/>
                        <a:gd name="T3" fmla="*/ 0 h 7"/>
                        <a:gd name="T4" fmla="*/ 8 w 8"/>
                        <a:gd name="T5" fmla="*/ 0 h 7"/>
                        <a:gd name="T6" fmla="*/ 5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3" y="7"/>
                          </a:lnTo>
                          <a:lnTo>
                            <a:pt x="8" y="7"/>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1465" name="Freeform 399"/>
                    <p:cNvSpPr>
                      <a:spLocks/>
                    </p:cNvSpPr>
                    <p:nvPr/>
                  </p:nvSpPr>
                  <p:spPr bwMode="auto">
                    <a:xfrm>
                      <a:off x="4628" y="3035"/>
                      <a:ext cx="8" cy="3"/>
                    </a:xfrm>
                    <a:custGeom>
                      <a:avLst/>
                      <a:gdLst>
                        <a:gd name="T0" fmla="*/ 0 w 8"/>
                        <a:gd name="T1" fmla="*/ 0 h 4"/>
                        <a:gd name="T2" fmla="*/ 3 w 8"/>
                        <a:gd name="T3" fmla="*/ 2 h 4"/>
                        <a:gd name="T4" fmla="*/ 8 w 8"/>
                        <a:gd name="T5" fmla="*/ 2 h 4"/>
                        <a:gd name="T6" fmla="*/ 5 w 8"/>
                        <a:gd name="T7" fmla="*/ 0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lnTo>
                            <a:pt x="3" y="4"/>
                          </a:lnTo>
                          <a:lnTo>
                            <a:pt x="8" y="4"/>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1466" name="Freeform 400"/>
                    <p:cNvSpPr>
                      <a:spLocks/>
                    </p:cNvSpPr>
                    <p:nvPr/>
                  </p:nvSpPr>
                  <p:spPr bwMode="auto">
                    <a:xfrm>
                      <a:off x="4632" y="3039"/>
                      <a:ext cx="8" cy="3"/>
                    </a:xfrm>
                    <a:custGeom>
                      <a:avLst/>
                      <a:gdLst>
                        <a:gd name="T0" fmla="*/ 0 w 8"/>
                        <a:gd name="T1" fmla="*/ 0 h 7"/>
                        <a:gd name="T2" fmla="*/ 3 w 8"/>
                        <a:gd name="T3" fmla="*/ 0 h 7"/>
                        <a:gd name="T4" fmla="*/ 8 w 8"/>
                        <a:gd name="T5" fmla="*/ 0 h 7"/>
                        <a:gd name="T6" fmla="*/ 5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3" y="7"/>
                          </a:lnTo>
                          <a:lnTo>
                            <a:pt x="8" y="7"/>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1467" name="Freeform 401"/>
                    <p:cNvSpPr>
                      <a:spLocks/>
                    </p:cNvSpPr>
                    <p:nvPr/>
                  </p:nvSpPr>
                  <p:spPr bwMode="auto">
                    <a:xfrm>
                      <a:off x="4636" y="3044"/>
                      <a:ext cx="8" cy="2"/>
                    </a:xfrm>
                    <a:custGeom>
                      <a:avLst/>
                      <a:gdLst>
                        <a:gd name="T0" fmla="*/ 0 w 8"/>
                        <a:gd name="T1" fmla="*/ 0 h 4"/>
                        <a:gd name="T2" fmla="*/ 2 w 8"/>
                        <a:gd name="T3" fmla="*/ 1 h 4"/>
                        <a:gd name="T4" fmla="*/ 8 w 8"/>
                        <a:gd name="T5" fmla="*/ 1 h 4"/>
                        <a:gd name="T6" fmla="*/ 4 w 8"/>
                        <a:gd name="T7" fmla="*/ 0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lnTo>
                            <a:pt x="2" y="4"/>
                          </a:lnTo>
                          <a:lnTo>
                            <a:pt x="8" y="4"/>
                          </a:lnTo>
                          <a:lnTo>
                            <a:pt x="4" y="0"/>
                          </a:lnTo>
                          <a:lnTo>
                            <a:pt x="0" y="0"/>
                          </a:lnTo>
                          <a:close/>
                        </a:path>
                      </a:pathLst>
                    </a:custGeom>
                    <a:solidFill>
                      <a:srgbClr val="FFFFFF"/>
                    </a:solidFill>
                    <a:ln w="9525">
                      <a:noFill/>
                      <a:round/>
                      <a:headEnd/>
                      <a:tailEnd/>
                    </a:ln>
                  </p:spPr>
                  <p:txBody>
                    <a:bodyPr/>
                    <a:lstStyle/>
                    <a:p>
                      <a:pPr eaLnBrk="1" hangingPunct="1"/>
                      <a:endParaRPr lang="en-US"/>
                    </a:p>
                  </p:txBody>
                </p:sp>
                <p:sp>
                  <p:nvSpPr>
                    <p:cNvPr id="1468" name="Freeform 402"/>
                    <p:cNvSpPr>
                      <a:spLocks/>
                    </p:cNvSpPr>
                    <p:nvPr/>
                  </p:nvSpPr>
                  <p:spPr bwMode="auto">
                    <a:xfrm>
                      <a:off x="4640" y="3048"/>
                      <a:ext cx="8" cy="3"/>
                    </a:xfrm>
                    <a:custGeom>
                      <a:avLst/>
                      <a:gdLst>
                        <a:gd name="T0" fmla="*/ 0 w 8"/>
                        <a:gd name="T1" fmla="*/ 0 h 6"/>
                        <a:gd name="T2" fmla="*/ 3 w 8"/>
                        <a:gd name="T3" fmla="*/ 1 h 6"/>
                        <a:gd name="T4" fmla="*/ 8 w 8"/>
                        <a:gd name="T5" fmla="*/ 1 h 6"/>
                        <a:gd name="T6" fmla="*/ 5 w 8"/>
                        <a:gd name="T7" fmla="*/ 0 h 6"/>
                        <a:gd name="T8" fmla="*/ 0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0"/>
                          </a:moveTo>
                          <a:lnTo>
                            <a:pt x="3" y="6"/>
                          </a:lnTo>
                          <a:lnTo>
                            <a:pt x="8" y="6"/>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1469" name="Freeform 403"/>
                    <p:cNvSpPr>
                      <a:spLocks/>
                    </p:cNvSpPr>
                    <p:nvPr/>
                  </p:nvSpPr>
                  <p:spPr bwMode="auto">
                    <a:xfrm>
                      <a:off x="4644" y="3052"/>
                      <a:ext cx="8" cy="3"/>
                    </a:xfrm>
                    <a:custGeom>
                      <a:avLst/>
                      <a:gdLst>
                        <a:gd name="T0" fmla="*/ 0 w 8"/>
                        <a:gd name="T1" fmla="*/ 0 h 5"/>
                        <a:gd name="T2" fmla="*/ 3 w 8"/>
                        <a:gd name="T3" fmla="*/ 1 h 5"/>
                        <a:gd name="T4" fmla="*/ 8 w 8"/>
                        <a:gd name="T5" fmla="*/ 1 h 5"/>
                        <a:gd name="T6" fmla="*/ 5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0"/>
                          </a:moveTo>
                          <a:lnTo>
                            <a:pt x="3" y="5"/>
                          </a:lnTo>
                          <a:lnTo>
                            <a:pt x="8" y="5"/>
                          </a:lnTo>
                          <a:lnTo>
                            <a:pt x="5" y="0"/>
                          </a:lnTo>
                          <a:lnTo>
                            <a:pt x="0" y="0"/>
                          </a:lnTo>
                          <a:close/>
                        </a:path>
                      </a:pathLst>
                    </a:custGeom>
                    <a:solidFill>
                      <a:srgbClr val="FFFFFF"/>
                    </a:solidFill>
                    <a:ln w="9525">
                      <a:noFill/>
                      <a:round/>
                      <a:headEnd/>
                      <a:tailEnd/>
                    </a:ln>
                  </p:spPr>
                  <p:txBody>
                    <a:bodyPr/>
                    <a:lstStyle/>
                    <a:p>
                      <a:pPr eaLnBrk="1" hangingPunct="1"/>
                      <a:endParaRPr lang="en-US"/>
                    </a:p>
                  </p:txBody>
                </p:sp>
                <p:grpSp>
                  <p:nvGrpSpPr>
                    <p:cNvPr id="1761" name="Group 404"/>
                    <p:cNvGrpSpPr>
                      <a:grpSpLocks/>
                    </p:cNvGrpSpPr>
                    <p:nvPr/>
                  </p:nvGrpSpPr>
                  <p:grpSpPr bwMode="auto">
                    <a:xfrm>
                      <a:off x="4549" y="3005"/>
                      <a:ext cx="11" cy="5"/>
                      <a:chOff x="4549" y="3005"/>
                      <a:chExt cx="11" cy="5"/>
                    </a:xfrm>
                  </p:grpSpPr>
                  <p:sp>
                    <p:nvSpPr>
                      <p:cNvPr id="1510" name="Freeform 405"/>
                      <p:cNvSpPr>
                        <a:spLocks/>
                      </p:cNvSpPr>
                      <p:nvPr/>
                    </p:nvSpPr>
                    <p:spPr bwMode="auto">
                      <a:xfrm>
                        <a:off x="4549" y="3005"/>
                        <a:ext cx="3" cy="5"/>
                      </a:xfrm>
                      <a:custGeom>
                        <a:avLst/>
                        <a:gdLst>
                          <a:gd name="T0" fmla="*/ 2 w 3"/>
                          <a:gd name="T1" fmla="*/ 2 h 9"/>
                          <a:gd name="T2" fmla="*/ 0 w 3"/>
                          <a:gd name="T3" fmla="*/ 1 h 9"/>
                          <a:gd name="T4" fmla="*/ 1 w 3"/>
                          <a:gd name="T5" fmla="*/ 0 h 9"/>
                          <a:gd name="T6" fmla="*/ 3 w 3"/>
                          <a:gd name="T7" fmla="*/ 1 h 9"/>
                          <a:gd name="T8" fmla="*/ 2 w 3"/>
                          <a:gd name="T9" fmla="*/ 2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606060"/>
                      </a:solidFill>
                      <a:ln w="9525">
                        <a:noFill/>
                        <a:round/>
                        <a:headEnd/>
                        <a:tailEnd/>
                      </a:ln>
                    </p:spPr>
                    <p:txBody>
                      <a:bodyPr/>
                      <a:lstStyle/>
                      <a:p>
                        <a:pPr eaLnBrk="1" hangingPunct="1"/>
                        <a:endParaRPr lang="en-US"/>
                      </a:p>
                    </p:txBody>
                  </p:sp>
                  <p:sp>
                    <p:nvSpPr>
                      <p:cNvPr id="1511" name="Freeform 406"/>
                      <p:cNvSpPr>
                        <a:spLocks/>
                      </p:cNvSpPr>
                      <p:nvPr/>
                    </p:nvSpPr>
                    <p:spPr bwMode="auto">
                      <a:xfrm>
                        <a:off x="4550" y="300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808080"/>
                      </a:solidFill>
                      <a:ln w="9525">
                        <a:noFill/>
                        <a:round/>
                        <a:headEnd/>
                        <a:tailEnd/>
                      </a:ln>
                    </p:spPr>
                    <p:txBody>
                      <a:bodyPr/>
                      <a:lstStyle/>
                      <a:p>
                        <a:pPr eaLnBrk="1" hangingPunct="1"/>
                        <a:endParaRPr lang="en-US"/>
                      </a:p>
                    </p:txBody>
                  </p:sp>
                  <p:sp>
                    <p:nvSpPr>
                      <p:cNvPr id="1512" name="Freeform 407"/>
                      <p:cNvSpPr>
                        <a:spLocks/>
                      </p:cNvSpPr>
                      <p:nvPr/>
                    </p:nvSpPr>
                    <p:spPr bwMode="auto">
                      <a:xfrm>
                        <a:off x="4551" y="3007"/>
                        <a:ext cx="9" cy="3"/>
                      </a:xfrm>
                      <a:custGeom>
                        <a:avLst/>
                        <a:gdLst>
                          <a:gd name="T0" fmla="*/ 0 w 9"/>
                          <a:gd name="T1" fmla="*/ 2 h 4"/>
                          <a:gd name="T2" fmla="*/ 0 w 9"/>
                          <a:gd name="T3" fmla="*/ 2 h 4"/>
                          <a:gd name="T4" fmla="*/ 0 w 9"/>
                          <a:gd name="T5" fmla="*/ 0 h 4"/>
                          <a:gd name="T6" fmla="*/ 1 w 9"/>
                          <a:gd name="T7" fmla="*/ 0 h 4"/>
                          <a:gd name="T8" fmla="*/ 6 w 9"/>
                          <a:gd name="T9" fmla="*/ 0 h 4"/>
                          <a:gd name="T10" fmla="*/ 9 w 9"/>
                          <a:gd name="T11" fmla="*/ 2 h 4"/>
                          <a:gd name="T12" fmla="*/ 0 w 9"/>
                          <a:gd name="T13" fmla="*/ 2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0" y="0"/>
                            </a:lnTo>
                            <a:lnTo>
                              <a:pt x="1" y="0"/>
                            </a:lnTo>
                            <a:lnTo>
                              <a:pt x="6" y="0"/>
                            </a:lnTo>
                            <a:lnTo>
                              <a:pt x="9" y="4"/>
                            </a:lnTo>
                            <a:lnTo>
                              <a:pt x="0" y="4"/>
                            </a:lnTo>
                            <a:close/>
                          </a:path>
                        </a:pathLst>
                      </a:custGeom>
                      <a:solidFill>
                        <a:srgbClr val="404040"/>
                      </a:solidFill>
                      <a:ln w="9525">
                        <a:noFill/>
                        <a:round/>
                        <a:headEnd/>
                        <a:tailEnd/>
                      </a:ln>
                    </p:spPr>
                    <p:txBody>
                      <a:bodyPr/>
                      <a:lstStyle/>
                      <a:p>
                        <a:pPr eaLnBrk="1" hangingPunct="1"/>
                        <a:endParaRPr lang="en-US"/>
                      </a:p>
                    </p:txBody>
                  </p:sp>
                </p:grpSp>
                <p:grpSp>
                  <p:nvGrpSpPr>
                    <p:cNvPr id="1762" name="Group 408"/>
                    <p:cNvGrpSpPr>
                      <a:grpSpLocks/>
                    </p:cNvGrpSpPr>
                    <p:nvPr/>
                  </p:nvGrpSpPr>
                  <p:grpSpPr bwMode="auto">
                    <a:xfrm>
                      <a:off x="4552" y="3008"/>
                      <a:ext cx="10" cy="6"/>
                      <a:chOff x="4552" y="3008"/>
                      <a:chExt cx="10" cy="6"/>
                    </a:xfrm>
                  </p:grpSpPr>
                  <p:sp>
                    <p:nvSpPr>
                      <p:cNvPr id="1507" name="Freeform 409"/>
                      <p:cNvSpPr>
                        <a:spLocks/>
                      </p:cNvSpPr>
                      <p:nvPr/>
                    </p:nvSpPr>
                    <p:spPr bwMode="auto">
                      <a:xfrm>
                        <a:off x="4552" y="3008"/>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pPr eaLnBrk="1" hangingPunct="1"/>
                        <a:endParaRPr lang="en-US"/>
                      </a:p>
                    </p:txBody>
                  </p:sp>
                  <p:sp>
                    <p:nvSpPr>
                      <p:cNvPr id="1508" name="Freeform 410"/>
                      <p:cNvSpPr>
                        <a:spLocks/>
                      </p:cNvSpPr>
                      <p:nvPr/>
                    </p:nvSpPr>
                    <p:spPr bwMode="auto">
                      <a:xfrm>
                        <a:off x="4553" y="3008"/>
                        <a:ext cx="8" cy="2"/>
                      </a:xfrm>
                      <a:custGeom>
                        <a:avLst/>
                        <a:gdLst>
                          <a:gd name="T0" fmla="*/ 0 w 8"/>
                          <a:gd name="T1" fmla="*/ 0 h 5"/>
                          <a:gd name="T2" fmla="*/ 5 w 8"/>
                          <a:gd name="T3" fmla="*/ 0 h 5"/>
                          <a:gd name="T4" fmla="*/ 5 w 8"/>
                          <a:gd name="T5" fmla="*/ 0 h 5"/>
                          <a:gd name="T6" fmla="*/ 5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5" y="0"/>
                            </a:lnTo>
                            <a:lnTo>
                              <a:pt x="5" y="2"/>
                            </a:lnTo>
                            <a:lnTo>
                              <a:pt x="8" y="5"/>
                            </a:lnTo>
                            <a:lnTo>
                              <a:pt x="2" y="5"/>
                            </a:lnTo>
                            <a:lnTo>
                              <a:pt x="1" y="3"/>
                            </a:lnTo>
                            <a:lnTo>
                              <a:pt x="0" y="2"/>
                            </a:lnTo>
                            <a:lnTo>
                              <a:pt x="0" y="0"/>
                            </a:lnTo>
                            <a:close/>
                          </a:path>
                        </a:pathLst>
                      </a:custGeom>
                      <a:solidFill>
                        <a:srgbClr val="808080"/>
                      </a:solidFill>
                      <a:ln w="9525">
                        <a:noFill/>
                        <a:round/>
                        <a:headEnd/>
                        <a:tailEnd/>
                      </a:ln>
                    </p:spPr>
                    <p:txBody>
                      <a:bodyPr/>
                      <a:lstStyle/>
                      <a:p>
                        <a:pPr eaLnBrk="1" hangingPunct="1"/>
                        <a:endParaRPr lang="en-US"/>
                      </a:p>
                    </p:txBody>
                  </p:sp>
                  <p:sp>
                    <p:nvSpPr>
                      <p:cNvPr id="1509" name="Freeform 411"/>
                      <p:cNvSpPr>
                        <a:spLocks/>
                      </p:cNvSpPr>
                      <p:nvPr/>
                    </p:nvSpPr>
                    <p:spPr bwMode="auto">
                      <a:xfrm>
                        <a:off x="4554" y="3010"/>
                        <a:ext cx="8" cy="4"/>
                      </a:xfrm>
                      <a:custGeom>
                        <a:avLst/>
                        <a:gdLst>
                          <a:gd name="T0" fmla="*/ 0 w 8"/>
                          <a:gd name="T1" fmla="*/ 2 h 6"/>
                          <a:gd name="T2" fmla="*/ 0 w 8"/>
                          <a:gd name="T3" fmla="*/ 1 h 6"/>
                          <a:gd name="T4" fmla="*/ 0 w 8"/>
                          <a:gd name="T5" fmla="*/ 1 h 6"/>
                          <a:gd name="T6" fmla="*/ 1 w 8"/>
                          <a:gd name="T7" fmla="*/ 0 h 6"/>
                          <a:gd name="T8" fmla="*/ 7 w 8"/>
                          <a:gd name="T9" fmla="*/ 0 h 6"/>
                          <a:gd name="T10" fmla="*/ 8 w 8"/>
                          <a:gd name="T11" fmla="*/ 2 h 6"/>
                          <a:gd name="T12" fmla="*/ 0 w 8"/>
                          <a:gd name="T13" fmla="*/ 2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404040"/>
                      </a:solidFill>
                      <a:ln w="9525">
                        <a:noFill/>
                        <a:round/>
                        <a:headEnd/>
                        <a:tailEnd/>
                      </a:ln>
                    </p:spPr>
                    <p:txBody>
                      <a:bodyPr/>
                      <a:lstStyle/>
                      <a:p>
                        <a:pPr eaLnBrk="1" hangingPunct="1"/>
                        <a:endParaRPr lang="en-US"/>
                      </a:p>
                    </p:txBody>
                  </p:sp>
                </p:grpSp>
                <p:grpSp>
                  <p:nvGrpSpPr>
                    <p:cNvPr id="1778" name="Group 412"/>
                    <p:cNvGrpSpPr>
                      <a:grpSpLocks/>
                    </p:cNvGrpSpPr>
                    <p:nvPr/>
                  </p:nvGrpSpPr>
                  <p:grpSpPr bwMode="auto">
                    <a:xfrm>
                      <a:off x="4555" y="3011"/>
                      <a:ext cx="10" cy="6"/>
                      <a:chOff x="4555" y="3011"/>
                      <a:chExt cx="10" cy="6"/>
                    </a:xfrm>
                  </p:grpSpPr>
                  <p:sp>
                    <p:nvSpPr>
                      <p:cNvPr id="1504" name="Freeform 413"/>
                      <p:cNvSpPr>
                        <a:spLocks/>
                      </p:cNvSpPr>
                      <p:nvPr/>
                    </p:nvSpPr>
                    <p:spPr bwMode="auto">
                      <a:xfrm>
                        <a:off x="4555" y="3011"/>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pPr eaLnBrk="1" hangingPunct="1"/>
                        <a:endParaRPr lang="en-US"/>
                      </a:p>
                    </p:txBody>
                  </p:sp>
                  <p:sp>
                    <p:nvSpPr>
                      <p:cNvPr id="1505" name="Freeform 414"/>
                      <p:cNvSpPr>
                        <a:spLocks/>
                      </p:cNvSpPr>
                      <p:nvPr/>
                    </p:nvSpPr>
                    <p:spPr bwMode="auto">
                      <a:xfrm>
                        <a:off x="4556" y="3011"/>
                        <a:ext cx="7" cy="3"/>
                      </a:xfrm>
                      <a:custGeom>
                        <a:avLst/>
                        <a:gdLst>
                          <a:gd name="T0" fmla="*/ 0 w 7"/>
                          <a:gd name="T1" fmla="*/ 0 h 5"/>
                          <a:gd name="T2" fmla="*/ 5 w 7"/>
                          <a:gd name="T3" fmla="*/ 0 h 5"/>
                          <a:gd name="T4" fmla="*/ 5 w 7"/>
                          <a:gd name="T5" fmla="*/ 0 h 5"/>
                          <a:gd name="T6" fmla="*/ 6 w 7"/>
                          <a:gd name="T7" fmla="*/ 1 h 5"/>
                          <a:gd name="T8" fmla="*/ 7 w 7"/>
                          <a:gd name="T9" fmla="*/ 1 h 5"/>
                          <a:gd name="T10" fmla="*/ 1 w 7"/>
                          <a:gd name="T11" fmla="*/ 1 h 5"/>
                          <a:gd name="T12" fmla="*/ 0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2"/>
                            </a:lnTo>
                            <a:lnTo>
                              <a:pt x="7" y="5"/>
                            </a:lnTo>
                            <a:lnTo>
                              <a:pt x="1" y="5"/>
                            </a:lnTo>
                            <a:lnTo>
                              <a:pt x="0" y="4"/>
                            </a:lnTo>
                            <a:lnTo>
                              <a:pt x="0" y="2"/>
                            </a:lnTo>
                            <a:lnTo>
                              <a:pt x="0" y="0"/>
                            </a:lnTo>
                            <a:close/>
                          </a:path>
                        </a:pathLst>
                      </a:custGeom>
                      <a:solidFill>
                        <a:srgbClr val="808080"/>
                      </a:solidFill>
                      <a:ln w="9525">
                        <a:noFill/>
                        <a:round/>
                        <a:headEnd/>
                        <a:tailEnd/>
                      </a:ln>
                    </p:spPr>
                    <p:txBody>
                      <a:bodyPr/>
                      <a:lstStyle/>
                      <a:p>
                        <a:pPr eaLnBrk="1" hangingPunct="1"/>
                        <a:endParaRPr lang="en-US"/>
                      </a:p>
                    </p:txBody>
                  </p:sp>
                  <p:sp>
                    <p:nvSpPr>
                      <p:cNvPr id="1506" name="Freeform 415"/>
                      <p:cNvSpPr>
                        <a:spLocks/>
                      </p:cNvSpPr>
                      <p:nvPr/>
                    </p:nvSpPr>
                    <p:spPr bwMode="auto">
                      <a:xfrm>
                        <a:off x="4556" y="3014"/>
                        <a:ext cx="9" cy="3"/>
                      </a:xfrm>
                      <a:custGeom>
                        <a:avLst/>
                        <a:gdLst>
                          <a:gd name="T0" fmla="*/ 0 w 9"/>
                          <a:gd name="T1" fmla="*/ 1 h 6"/>
                          <a:gd name="T2" fmla="*/ 0 w 9"/>
                          <a:gd name="T3" fmla="*/ 1 h 6"/>
                          <a:gd name="T4" fmla="*/ 1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2"/>
                            </a:lnTo>
                            <a:lnTo>
                              <a:pt x="1" y="0"/>
                            </a:lnTo>
                            <a:lnTo>
                              <a:pt x="7" y="0"/>
                            </a:lnTo>
                            <a:lnTo>
                              <a:pt x="9" y="6"/>
                            </a:lnTo>
                            <a:lnTo>
                              <a:pt x="0" y="6"/>
                            </a:lnTo>
                            <a:close/>
                          </a:path>
                        </a:pathLst>
                      </a:custGeom>
                      <a:solidFill>
                        <a:srgbClr val="404040"/>
                      </a:solidFill>
                      <a:ln w="9525">
                        <a:noFill/>
                        <a:round/>
                        <a:headEnd/>
                        <a:tailEnd/>
                      </a:ln>
                    </p:spPr>
                    <p:txBody>
                      <a:bodyPr/>
                      <a:lstStyle/>
                      <a:p>
                        <a:pPr eaLnBrk="1" hangingPunct="1"/>
                        <a:endParaRPr lang="en-US"/>
                      </a:p>
                    </p:txBody>
                  </p:sp>
                </p:grpSp>
                <p:grpSp>
                  <p:nvGrpSpPr>
                    <p:cNvPr id="1779" name="Group 416"/>
                    <p:cNvGrpSpPr>
                      <a:grpSpLocks/>
                    </p:cNvGrpSpPr>
                    <p:nvPr/>
                  </p:nvGrpSpPr>
                  <p:grpSpPr bwMode="auto">
                    <a:xfrm>
                      <a:off x="4557" y="3015"/>
                      <a:ext cx="11" cy="6"/>
                      <a:chOff x="4557" y="3015"/>
                      <a:chExt cx="11" cy="6"/>
                    </a:xfrm>
                  </p:grpSpPr>
                  <p:sp>
                    <p:nvSpPr>
                      <p:cNvPr id="1501" name="Freeform 417"/>
                      <p:cNvSpPr>
                        <a:spLocks/>
                      </p:cNvSpPr>
                      <p:nvPr/>
                    </p:nvSpPr>
                    <p:spPr bwMode="auto">
                      <a:xfrm>
                        <a:off x="4557" y="3015"/>
                        <a:ext cx="4" cy="6"/>
                      </a:xfrm>
                      <a:custGeom>
                        <a:avLst/>
                        <a:gdLst>
                          <a:gd name="T0" fmla="*/ 3 w 4"/>
                          <a:gd name="T1" fmla="*/ 2 h 11"/>
                          <a:gd name="T2" fmla="*/ 0 w 4"/>
                          <a:gd name="T3" fmla="*/ 1 h 11"/>
                          <a:gd name="T4" fmla="*/ 1 w 4"/>
                          <a:gd name="T5" fmla="*/ 0 h 11"/>
                          <a:gd name="T6" fmla="*/ 4 w 4"/>
                          <a:gd name="T7" fmla="*/ 1 h 11"/>
                          <a:gd name="T8" fmla="*/ 3 w 4"/>
                          <a:gd name="T9" fmla="*/ 2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1" y="0"/>
                            </a:lnTo>
                            <a:lnTo>
                              <a:pt x="4" y="5"/>
                            </a:lnTo>
                            <a:lnTo>
                              <a:pt x="3" y="11"/>
                            </a:lnTo>
                            <a:close/>
                          </a:path>
                        </a:pathLst>
                      </a:custGeom>
                      <a:solidFill>
                        <a:srgbClr val="A0A0A0"/>
                      </a:solidFill>
                      <a:ln w="9525">
                        <a:noFill/>
                        <a:round/>
                        <a:headEnd/>
                        <a:tailEnd/>
                      </a:ln>
                    </p:spPr>
                    <p:txBody>
                      <a:bodyPr/>
                      <a:lstStyle/>
                      <a:p>
                        <a:pPr eaLnBrk="1" hangingPunct="1"/>
                        <a:endParaRPr lang="en-US"/>
                      </a:p>
                    </p:txBody>
                  </p:sp>
                  <p:sp>
                    <p:nvSpPr>
                      <p:cNvPr id="1502" name="Freeform 418"/>
                      <p:cNvSpPr>
                        <a:spLocks/>
                      </p:cNvSpPr>
                      <p:nvPr/>
                    </p:nvSpPr>
                    <p:spPr bwMode="auto">
                      <a:xfrm>
                        <a:off x="4558" y="3015"/>
                        <a:ext cx="8" cy="2"/>
                      </a:xfrm>
                      <a:custGeom>
                        <a:avLst/>
                        <a:gdLst>
                          <a:gd name="T0" fmla="*/ 0 w 8"/>
                          <a:gd name="T1" fmla="*/ 0 h 5"/>
                          <a:gd name="T2" fmla="*/ 6 w 8"/>
                          <a:gd name="T3" fmla="*/ 0 h 5"/>
                          <a:gd name="T4" fmla="*/ 6 w 8"/>
                          <a:gd name="T5" fmla="*/ 0 h 5"/>
                          <a:gd name="T6" fmla="*/ 7 w 8"/>
                          <a:gd name="T7" fmla="*/ 0 h 5"/>
                          <a:gd name="T8" fmla="*/ 8 w 8"/>
                          <a:gd name="T9" fmla="*/ 0 h 5"/>
                          <a:gd name="T10" fmla="*/ 3 w 8"/>
                          <a:gd name="T11" fmla="*/ 0 h 5"/>
                          <a:gd name="T12" fmla="*/ 2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7" y="2"/>
                            </a:lnTo>
                            <a:lnTo>
                              <a:pt x="8" y="5"/>
                            </a:lnTo>
                            <a:lnTo>
                              <a:pt x="3" y="5"/>
                            </a:lnTo>
                            <a:lnTo>
                              <a:pt x="2"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1503" name="Freeform 419"/>
                      <p:cNvSpPr>
                        <a:spLocks/>
                      </p:cNvSpPr>
                      <p:nvPr/>
                    </p:nvSpPr>
                    <p:spPr bwMode="auto">
                      <a:xfrm>
                        <a:off x="4560" y="3017"/>
                        <a:ext cx="8" cy="4"/>
                      </a:xfrm>
                      <a:custGeom>
                        <a:avLst/>
                        <a:gdLst>
                          <a:gd name="T0" fmla="*/ 0 w 8"/>
                          <a:gd name="T1" fmla="*/ 2 h 6"/>
                          <a:gd name="T2" fmla="*/ 0 w 8"/>
                          <a:gd name="T3" fmla="*/ 1 h 6"/>
                          <a:gd name="T4" fmla="*/ 0 w 8"/>
                          <a:gd name="T5" fmla="*/ 1 h 6"/>
                          <a:gd name="T6" fmla="*/ 1 w 8"/>
                          <a:gd name="T7" fmla="*/ 0 h 6"/>
                          <a:gd name="T8" fmla="*/ 6 w 8"/>
                          <a:gd name="T9" fmla="*/ 0 h 6"/>
                          <a:gd name="T10" fmla="*/ 8 w 8"/>
                          <a:gd name="T11" fmla="*/ 2 h 6"/>
                          <a:gd name="T12" fmla="*/ 0 w 8"/>
                          <a:gd name="T13" fmla="*/ 2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1780" name="Group 420"/>
                    <p:cNvGrpSpPr>
                      <a:grpSpLocks/>
                    </p:cNvGrpSpPr>
                    <p:nvPr/>
                  </p:nvGrpSpPr>
                  <p:grpSpPr bwMode="auto">
                    <a:xfrm>
                      <a:off x="4560" y="3019"/>
                      <a:ext cx="26" cy="24"/>
                      <a:chOff x="4560" y="3019"/>
                      <a:chExt cx="26" cy="24"/>
                    </a:xfrm>
                  </p:grpSpPr>
                  <p:sp>
                    <p:nvSpPr>
                      <p:cNvPr id="1498" name="Freeform 421"/>
                      <p:cNvSpPr>
                        <a:spLocks/>
                      </p:cNvSpPr>
                      <p:nvPr/>
                    </p:nvSpPr>
                    <p:spPr bwMode="auto">
                      <a:xfrm>
                        <a:off x="4560" y="3019"/>
                        <a:ext cx="17" cy="24"/>
                      </a:xfrm>
                      <a:custGeom>
                        <a:avLst/>
                        <a:gdLst>
                          <a:gd name="T0" fmla="*/ 16 w 17"/>
                          <a:gd name="T1" fmla="*/ 6 h 48"/>
                          <a:gd name="T2" fmla="*/ 0 w 17"/>
                          <a:gd name="T3" fmla="*/ 1 h 48"/>
                          <a:gd name="T4" fmla="*/ 2 w 17"/>
                          <a:gd name="T5" fmla="*/ 0 h 48"/>
                          <a:gd name="T6" fmla="*/ 17 w 17"/>
                          <a:gd name="T7" fmla="*/ 6 h 48"/>
                          <a:gd name="T8" fmla="*/ 16 w 17"/>
                          <a:gd name="T9" fmla="*/ 6 h 48"/>
                          <a:gd name="T10" fmla="*/ 0 60000 65536"/>
                          <a:gd name="T11" fmla="*/ 0 60000 65536"/>
                          <a:gd name="T12" fmla="*/ 0 60000 65536"/>
                          <a:gd name="T13" fmla="*/ 0 60000 65536"/>
                          <a:gd name="T14" fmla="*/ 0 60000 65536"/>
                          <a:gd name="T15" fmla="*/ 0 w 17"/>
                          <a:gd name="T16" fmla="*/ 0 h 48"/>
                          <a:gd name="T17" fmla="*/ 17 w 17"/>
                          <a:gd name="T18" fmla="*/ 48 h 48"/>
                        </a:gdLst>
                        <a:ahLst/>
                        <a:cxnLst>
                          <a:cxn ang="T10">
                            <a:pos x="T0" y="T1"/>
                          </a:cxn>
                          <a:cxn ang="T11">
                            <a:pos x="T2" y="T3"/>
                          </a:cxn>
                          <a:cxn ang="T12">
                            <a:pos x="T4" y="T5"/>
                          </a:cxn>
                          <a:cxn ang="T13">
                            <a:pos x="T6" y="T7"/>
                          </a:cxn>
                          <a:cxn ang="T14">
                            <a:pos x="T8" y="T9"/>
                          </a:cxn>
                        </a:cxnLst>
                        <a:rect l="T15" t="T16" r="T17" b="T18"/>
                        <a:pathLst>
                          <a:path w="17" h="48">
                            <a:moveTo>
                              <a:pt x="16" y="48"/>
                            </a:moveTo>
                            <a:lnTo>
                              <a:pt x="0" y="5"/>
                            </a:lnTo>
                            <a:lnTo>
                              <a:pt x="2" y="0"/>
                            </a:lnTo>
                            <a:lnTo>
                              <a:pt x="17" y="42"/>
                            </a:lnTo>
                            <a:lnTo>
                              <a:pt x="16" y="48"/>
                            </a:lnTo>
                            <a:close/>
                          </a:path>
                        </a:pathLst>
                      </a:custGeom>
                      <a:solidFill>
                        <a:srgbClr val="A0A0A0"/>
                      </a:solidFill>
                      <a:ln w="9525">
                        <a:noFill/>
                        <a:round/>
                        <a:headEnd/>
                        <a:tailEnd/>
                      </a:ln>
                    </p:spPr>
                    <p:txBody>
                      <a:bodyPr/>
                      <a:lstStyle/>
                      <a:p>
                        <a:pPr eaLnBrk="1" hangingPunct="1"/>
                        <a:endParaRPr lang="en-US"/>
                      </a:p>
                    </p:txBody>
                  </p:sp>
                  <p:sp>
                    <p:nvSpPr>
                      <p:cNvPr id="1499" name="Freeform 422"/>
                      <p:cNvSpPr>
                        <a:spLocks/>
                      </p:cNvSpPr>
                      <p:nvPr/>
                    </p:nvSpPr>
                    <p:spPr bwMode="auto">
                      <a:xfrm>
                        <a:off x="4562" y="3019"/>
                        <a:ext cx="23" cy="21"/>
                      </a:xfrm>
                      <a:custGeom>
                        <a:avLst/>
                        <a:gdLst>
                          <a:gd name="T0" fmla="*/ 0 w 23"/>
                          <a:gd name="T1" fmla="*/ 0 h 42"/>
                          <a:gd name="T2" fmla="*/ 5 w 23"/>
                          <a:gd name="T3" fmla="*/ 0 h 42"/>
                          <a:gd name="T4" fmla="*/ 5 w 23"/>
                          <a:gd name="T5" fmla="*/ 0 h 42"/>
                          <a:gd name="T6" fmla="*/ 6 w 23"/>
                          <a:gd name="T7" fmla="*/ 1 h 42"/>
                          <a:gd name="T8" fmla="*/ 23 w 23"/>
                          <a:gd name="T9" fmla="*/ 5 h 42"/>
                          <a:gd name="T10" fmla="*/ 15 w 23"/>
                          <a:gd name="T11" fmla="*/ 5 h 42"/>
                          <a:gd name="T12" fmla="*/ 1 w 23"/>
                          <a:gd name="T13" fmla="*/ 1 h 42"/>
                          <a:gd name="T14" fmla="*/ 0 w 23"/>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42"/>
                          <a:gd name="T26" fmla="*/ 23 w 23"/>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42">
                            <a:moveTo>
                              <a:pt x="0" y="0"/>
                            </a:moveTo>
                            <a:lnTo>
                              <a:pt x="5" y="0"/>
                            </a:lnTo>
                            <a:lnTo>
                              <a:pt x="6" y="2"/>
                            </a:lnTo>
                            <a:lnTo>
                              <a:pt x="23" y="42"/>
                            </a:lnTo>
                            <a:lnTo>
                              <a:pt x="15" y="42"/>
                            </a:lnTo>
                            <a:lnTo>
                              <a:pt x="1" y="2"/>
                            </a:lnTo>
                            <a:lnTo>
                              <a:pt x="0" y="0"/>
                            </a:lnTo>
                            <a:close/>
                          </a:path>
                        </a:pathLst>
                      </a:custGeom>
                      <a:solidFill>
                        <a:srgbClr val="E0E0E0"/>
                      </a:solidFill>
                      <a:ln w="9525">
                        <a:noFill/>
                        <a:round/>
                        <a:headEnd/>
                        <a:tailEnd/>
                      </a:ln>
                    </p:spPr>
                    <p:txBody>
                      <a:bodyPr/>
                      <a:lstStyle/>
                      <a:p>
                        <a:pPr eaLnBrk="1" hangingPunct="1"/>
                        <a:endParaRPr lang="en-US"/>
                      </a:p>
                    </p:txBody>
                  </p:sp>
                  <p:sp>
                    <p:nvSpPr>
                      <p:cNvPr id="1500" name="Freeform 423"/>
                      <p:cNvSpPr>
                        <a:spLocks/>
                      </p:cNvSpPr>
                      <p:nvPr/>
                    </p:nvSpPr>
                    <p:spPr bwMode="auto">
                      <a:xfrm>
                        <a:off x="4576" y="3040"/>
                        <a:ext cx="10" cy="2"/>
                      </a:xfrm>
                      <a:custGeom>
                        <a:avLst/>
                        <a:gdLst>
                          <a:gd name="T0" fmla="*/ 0 w 10"/>
                          <a:gd name="T1" fmla="*/ 0 h 5"/>
                          <a:gd name="T2" fmla="*/ 1 w 10"/>
                          <a:gd name="T3" fmla="*/ 0 h 5"/>
                          <a:gd name="T4" fmla="*/ 1 w 10"/>
                          <a:gd name="T5" fmla="*/ 0 h 5"/>
                          <a:gd name="T6" fmla="*/ 2 w 10"/>
                          <a:gd name="T7" fmla="*/ 0 h 5"/>
                          <a:gd name="T8" fmla="*/ 9 w 10"/>
                          <a:gd name="T9" fmla="*/ 0 h 5"/>
                          <a:gd name="T10" fmla="*/ 10 w 10"/>
                          <a:gd name="T11" fmla="*/ 0 h 5"/>
                          <a:gd name="T12" fmla="*/ 0 w 10"/>
                          <a:gd name="T13" fmla="*/ 0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5"/>
                            </a:moveTo>
                            <a:lnTo>
                              <a:pt x="1" y="3"/>
                            </a:lnTo>
                            <a:lnTo>
                              <a:pt x="1" y="2"/>
                            </a:lnTo>
                            <a:lnTo>
                              <a:pt x="2" y="0"/>
                            </a:lnTo>
                            <a:lnTo>
                              <a:pt x="9" y="0"/>
                            </a:lnTo>
                            <a:lnTo>
                              <a:pt x="10"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1781" name="Group 424"/>
                    <p:cNvGrpSpPr>
                      <a:grpSpLocks/>
                    </p:cNvGrpSpPr>
                    <p:nvPr/>
                  </p:nvGrpSpPr>
                  <p:grpSpPr bwMode="auto">
                    <a:xfrm>
                      <a:off x="4578" y="3041"/>
                      <a:ext cx="10" cy="5"/>
                      <a:chOff x="4578" y="3041"/>
                      <a:chExt cx="10" cy="5"/>
                    </a:xfrm>
                  </p:grpSpPr>
                  <p:sp>
                    <p:nvSpPr>
                      <p:cNvPr id="1495" name="Freeform 425"/>
                      <p:cNvSpPr>
                        <a:spLocks/>
                      </p:cNvSpPr>
                      <p:nvPr/>
                    </p:nvSpPr>
                    <p:spPr bwMode="auto">
                      <a:xfrm>
                        <a:off x="4578" y="3041"/>
                        <a:ext cx="3" cy="5"/>
                      </a:xfrm>
                      <a:custGeom>
                        <a:avLst/>
                        <a:gdLst>
                          <a:gd name="T0" fmla="*/ 2 w 3"/>
                          <a:gd name="T1" fmla="*/ 1 h 10"/>
                          <a:gd name="T2" fmla="*/ 0 w 3"/>
                          <a:gd name="T3" fmla="*/ 1 h 10"/>
                          <a:gd name="T4" fmla="*/ 0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0" y="0"/>
                            </a:lnTo>
                            <a:lnTo>
                              <a:pt x="3" y="4"/>
                            </a:lnTo>
                            <a:lnTo>
                              <a:pt x="2" y="10"/>
                            </a:lnTo>
                            <a:close/>
                          </a:path>
                        </a:pathLst>
                      </a:custGeom>
                      <a:solidFill>
                        <a:srgbClr val="606060"/>
                      </a:solidFill>
                      <a:ln w="9525">
                        <a:noFill/>
                        <a:round/>
                        <a:headEnd/>
                        <a:tailEnd/>
                      </a:ln>
                    </p:spPr>
                    <p:txBody>
                      <a:bodyPr/>
                      <a:lstStyle/>
                      <a:p>
                        <a:pPr eaLnBrk="1" hangingPunct="1"/>
                        <a:endParaRPr lang="en-US"/>
                      </a:p>
                    </p:txBody>
                  </p:sp>
                  <p:sp>
                    <p:nvSpPr>
                      <p:cNvPr id="1496" name="Freeform 426"/>
                      <p:cNvSpPr>
                        <a:spLocks/>
                      </p:cNvSpPr>
                      <p:nvPr/>
                    </p:nvSpPr>
                    <p:spPr bwMode="auto">
                      <a:xfrm>
                        <a:off x="4578" y="3041"/>
                        <a:ext cx="8" cy="2"/>
                      </a:xfrm>
                      <a:custGeom>
                        <a:avLst/>
                        <a:gdLst>
                          <a:gd name="T0" fmla="*/ 2 w 8"/>
                          <a:gd name="T1" fmla="*/ 0 h 4"/>
                          <a:gd name="T2" fmla="*/ 6 w 8"/>
                          <a:gd name="T3" fmla="*/ 0 h 4"/>
                          <a:gd name="T4" fmla="*/ 6 w 8"/>
                          <a:gd name="T5" fmla="*/ 1 h 4"/>
                          <a:gd name="T6" fmla="*/ 7 w 8"/>
                          <a:gd name="T7" fmla="*/ 1 h 4"/>
                          <a:gd name="T8" fmla="*/ 8 w 8"/>
                          <a:gd name="T9" fmla="*/ 1 h 4"/>
                          <a:gd name="T10" fmla="*/ 3 w 8"/>
                          <a:gd name="T11" fmla="*/ 1 h 4"/>
                          <a:gd name="T12" fmla="*/ 2 w 8"/>
                          <a:gd name="T13" fmla="*/ 1 h 4"/>
                          <a:gd name="T14" fmla="*/ 0 w 8"/>
                          <a:gd name="T15" fmla="*/ 1 h 4"/>
                          <a:gd name="T16" fmla="*/ 2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2" y="0"/>
                            </a:moveTo>
                            <a:lnTo>
                              <a:pt x="6" y="0"/>
                            </a:lnTo>
                            <a:lnTo>
                              <a:pt x="6" y="1"/>
                            </a:lnTo>
                            <a:lnTo>
                              <a:pt x="7" y="1"/>
                            </a:lnTo>
                            <a:lnTo>
                              <a:pt x="8" y="4"/>
                            </a:lnTo>
                            <a:lnTo>
                              <a:pt x="3" y="4"/>
                            </a:lnTo>
                            <a:lnTo>
                              <a:pt x="2" y="3"/>
                            </a:lnTo>
                            <a:lnTo>
                              <a:pt x="0" y="1"/>
                            </a:lnTo>
                            <a:lnTo>
                              <a:pt x="2" y="0"/>
                            </a:lnTo>
                            <a:close/>
                          </a:path>
                        </a:pathLst>
                      </a:custGeom>
                      <a:solidFill>
                        <a:srgbClr val="808080"/>
                      </a:solidFill>
                      <a:ln w="9525">
                        <a:noFill/>
                        <a:round/>
                        <a:headEnd/>
                        <a:tailEnd/>
                      </a:ln>
                    </p:spPr>
                    <p:txBody>
                      <a:bodyPr/>
                      <a:lstStyle/>
                      <a:p>
                        <a:pPr eaLnBrk="1" hangingPunct="1"/>
                        <a:endParaRPr lang="en-US"/>
                      </a:p>
                    </p:txBody>
                  </p:sp>
                  <p:sp>
                    <p:nvSpPr>
                      <p:cNvPr id="1497" name="Freeform 427"/>
                      <p:cNvSpPr>
                        <a:spLocks/>
                      </p:cNvSpPr>
                      <p:nvPr/>
                    </p:nvSpPr>
                    <p:spPr bwMode="auto">
                      <a:xfrm>
                        <a:off x="4580" y="3043"/>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404040"/>
                      </a:solidFill>
                      <a:ln w="9525">
                        <a:noFill/>
                        <a:round/>
                        <a:headEnd/>
                        <a:tailEnd/>
                      </a:ln>
                    </p:spPr>
                    <p:txBody>
                      <a:bodyPr/>
                      <a:lstStyle/>
                      <a:p>
                        <a:pPr eaLnBrk="1" hangingPunct="1"/>
                        <a:endParaRPr lang="en-US"/>
                      </a:p>
                    </p:txBody>
                  </p:sp>
                </p:grpSp>
                <p:grpSp>
                  <p:nvGrpSpPr>
                    <p:cNvPr id="1782" name="Group 428"/>
                    <p:cNvGrpSpPr>
                      <a:grpSpLocks/>
                    </p:cNvGrpSpPr>
                    <p:nvPr/>
                  </p:nvGrpSpPr>
                  <p:grpSpPr bwMode="auto">
                    <a:xfrm>
                      <a:off x="4581" y="3045"/>
                      <a:ext cx="9" cy="4"/>
                      <a:chOff x="4581" y="3045"/>
                      <a:chExt cx="9" cy="4"/>
                    </a:xfrm>
                  </p:grpSpPr>
                  <p:sp>
                    <p:nvSpPr>
                      <p:cNvPr id="1492" name="Freeform 429"/>
                      <p:cNvSpPr>
                        <a:spLocks/>
                      </p:cNvSpPr>
                      <p:nvPr/>
                    </p:nvSpPr>
                    <p:spPr bwMode="auto">
                      <a:xfrm>
                        <a:off x="4581" y="3045"/>
                        <a:ext cx="2" cy="4"/>
                      </a:xfrm>
                      <a:custGeom>
                        <a:avLst/>
                        <a:gdLst>
                          <a:gd name="T0" fmla="*/ 1 w 2"/>
                          <a:gd name="T1" fmla="*/ 1 h 10"/>
                          <a:gd name="T2" fmla="*/ 0 w 2"/>
                          <a:gd name="T3" fmla="*/ 0 h 10"/>
                          <a:gd name="T4" fmla="*/ 1 w 2"/>
                          <a:gd name="T5" fmla="*/ 0 h 10"/>
                          <a:gd name="T6" fmla="*/ 2 w 2"/>
                          <a:gd name="T7" fmla="*/ 0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606060"/>
                      </a:solidFill>
                      <a:ln w="9525">
                        <a:noFill/>
                        <a:round/>
                        <a:headEnd/>
                        <a:tailEnd/>
                      </a:ln>
                    </p:spPr>
                    <p:txBody>
                      <a:bodyPr/>
                      <a:lstStyle/>
                      <a:p>
                        <a:pPr eaLnBrk="1" hangingPunct="1"/>
                        <a:endParaRPr lang="en-US"/>
                      </a:p>
                    </p:txBody>
                  </p:sp>
                  <p:sp>
                    <p:nvSpPr>
                      <p:cNvPr id="1493" name="Freeform 430"/>
                      <p:cNvSpPr>
                        <a:spLocks/>
                      </p:cNvSpPr>
                      <p:nvPr/>
                    </p:nvSpPr>
                    <p:spPr bwMode="auto">
                      <a:xfrm>
                        <a:off x="4582" y="3045"/>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808080"/>
                      </a:solidFill>
                      <a:ln w="9525">
                        <a:noFill/>
                        <a:round/>
                        <a:headEnd/>
                        <a:tailEnd/>
                      </a:ln>
                    </p:spPr>
                    <p:txBody>
                      <a:bodyPr/>
                      <a:lstStyle/>
                      <a:p>
                        <a:pPr eaLnBrk="1" hangingPunct="1"/>
                        <a:endParaRPr lang="en-US"/>
                      </a:p>
                    </p:txBody>
                  </p:sp>
                  <p:sp>
                    <p:nvSpPr>
                      <p:cNvPr id="1494" name="Freeform 431"/>
                      <p:cNvSpPr>
                        <a:spLocks/>
                      </p:cNvSpPr>
                      <p:nvPr/>
                    </p:nvSpPr>
                    <p:spPr bwMode="auto">
                      <a:xfrm>
                        <a:off x="4583" y="3047"/>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404040"/>
                      </a:solidFill>
                      <a:ln w="9525">
                        <a:noFill/>
                        <a:round/>
                        <a:headEnd/>
                        <a:tailEnd/>
                      </a:ln>
                    </p:spPr>
                    <p:txBody>
                      <a:bodyPr/>
                      <a:lstStyle/>
                      <a:p>
                        <a:pPr eaLnBrk="1" hangingPunct="1"/>
                        <a:endParaRPr lang="en-US"/>
                      </a:p>
                    </p:txBody>
                  </p:sp>
                </p:grpSp>
                <p:grpSp>
                  <p:nvGrpSpPr>
                    <p:cNvPr id="1097" name="Group 432"/>
                    <p:cNvGrpSpPr>
                      <a:grpSpLocks/>
                    </p:cNvGrpSpPr>
                    <p:nvPr/>
                  </p:nvGrpSpPr>
                  <p:grpSpPr bwMode="auto">
                    <a:xfrm>
                      <a:off x="4627" y="3057"/>
                      <a:ext cx="9" cy="6"/>
                      <a:chOff x="4627" y="3057"/>
                      <a:chExt cx="9" cy="6"/>
                    </a:xfrm>
                  </p:grpSpPr>
                  <p:sp>
                    <p:nvSpPr>
                      <p:cNvPr id="1489" name="Freeform 433"/>
                      <p:cNvSpPr>
                        <a:spLocks/>
                      </p:cNvSpPr>
                      <p:nvPr/>
                    </p:nvSpPr>
                    <p:spPr bwMode="auto">
                      <a:xfrm>
                        <a:off x="4627" y="3057"/>
                        <a:ext cx="2" cy="6"/>
                      </a:xfrm>
                      <a:custGeom>
                        <a:avLst/>
                        <a:gdLst>
                          <a:gd name="T0" fmla="*/ 1 w 2"/>
                          <a:gd name="T1" fmla="*/ 2 h 11"/>
                          <a:gd name="T2" fmla="*/ 0 w 2"/>
                          <a:gd name="T3" fmla="*/ 1 h 11"/>
                          <a:gd name="T4" fmla="*/ 0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606060"/>
                      </a:solidFill>
                      <a:ln w="9525">
                        <a:noFill/>
                        <a:round/>
                        <a:headEnd/>
                        <a:tailEnd/>
                      </a:ln>
                    </p:spPr>
                    <p:txBody>
                      <a:bodyPr/>
                      <a:lstStyle/>
                      <a:p>
                        <a:pPr eaLnBrk="1" hangingPunct="1"/>
                        <a:endParaRPr lang="en-US"/>
                      </a:p>
                    </p:txBody>
                  </p:sp>
                  <p:sp>
                    <p:nvSpPr>
                      <p:cNvPr id="1490" name="Freeform 434"/>
                      <p:cNvSpPr>
                        <a:spLocks/>
                      </p:cNvSpPr>
                      <p:nvPr/>
                    </p:nvSpPr>
                    <p:spPr bwMode="auto">
                      <a:xfrm>
                        <a:off x="4627" y="3057"/>
                        <a:ext cx="7" cy="2"/>
                      </a:xfrm>
                      <a:custGeom>
                        <a:avLst/>
                        <a:gdLst>
                          <a:gd name="T0" fmla="*/ 1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5" y="2"/>
                            </a:lnTo>
                            <a:lnTo>
                              <a:pt x="6" y="2"/>
                            </a:lnTo>
                            <a:lnTo>
                              <a:pt x="7" y="5"/>
                            </a:lnTo>
                            <a:lnTo>
                              <a:pt x="2" y="5"/>
                            </a:lnTo>
                            <a:lnTo>
                              <a:pt x="1" y="3"/>
                            </a:lnTo>
                            <a:lnTo>
                              <a:pt x="0" y="2"/>
                            </a:lnTo>
                            <a:lnTo>
                              <a:pt x="1" y="0"/>
                            </a:lnTo>
                            <a:close/>
                          </a:path>
                        </a:pathLst>
                      </a:custGeom>
                      <a:solidFill>
                        <a:srgbClr val="808080"/>
                      </a:solidFill>
                      <a:ln w="9525">
                        <a:noFill/>
                        <a:round/>
                        <a:headEnd/>
                        <a:tailEnd/>
                      </a:ln>
                    </p:spPr>
                    <p:txBody>
                      <a:bodyPr/>
                      <a:lstStyle/>
                      <a:p>
                        <a:pPr eaLnBrk="1" hangingPunct="1"/>
                        <a:endParaRPr lang="en-US"/>
                      </a:p>
                    </p:txBody>
                  </p:sp>
                  <p:sp>
                    <p:nvSpPr>
                      <p:cNvPr id="1491" name="Freeform 435"/>
                      <p:cNvSpPr>
                        <a:spLocks/>
                      </p:cNvSpPr>
                      <p:nvPr/>
                    </p:nvSpPr>
                    <p:spPr bwMode="auto">
                      <a:xfrm>
                        <a:off x="4628" y="3059"/>
                        <a:ext cx="8" cy="4"/>
                      </a:xfrm>
                      <a:custGeom>
                        <a:avLst/>
                        <a:gdLst>
                          <a:gd name="T0" fmla="*/ 0 w 8"/>
                          <a:gd name="T1" fmla="*/ 2 h 6"/>
                          <a:gd name="T2" fmla="*/ 0 w 8"/>
                          <a:gd name="T3" fmla="*/ 1 h 6"/>
                          <a:gd name="T4" fmla="*/ 1 w 8"/>
                          <a:gd name="T5" fmla="*/ 1 h 6"/>
                          <a:gd name="T6" fmla="*/ 1 w 8"/>
                          <a:gd name="T7" fmla="*/ 0 h 6"/>
                          <a:gd name="T8" fmla="*/ 6 w 8"/>
                          <a:gd name="T9" fmla="*/ 0 h 6"/>
                          <a:gd name="T10" fmla="*/ 8 w 8"/>
                          <a:gd name="T11" fmla="*/ 2 h 6"/>
                          <a:gd name="T12" fmla="*/ 0 w 8"/>
                          <a:gd name="T13" fmla="*/ 2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6" y="0"/>
                            </a:lnTo>
                            <a:lnTo>
                              <a:pt x="8" y="6"/>
                            </a:lnTo>
                            <a:lnTo>
                              <a:pt x="0" y="6"/>
                            </a:lnTo>
                            <a:close/>
                          </a:path>
                        </a:pathLst>
                      </a:custGeom>
                      <a:solidFill>
                        <a:srgbClr val="404040"/>
                      </a:solidFill>
                      <a:ln w="9525">
                        <a:noFill/>
                        <a:round/>
                        <a:headEnd/>
                        <a:tailEnd/>
                      </a:ln>
                    </p:spPr>
                    <p:txBody>
                      <a:bodyPr/>
                      <a:lstStyle/>
                      <a:p>
                        <a:pPr eaLnBrk="1" hangingPunct="1"/>
                        <a:endParaRPr lang="en-US"/>
                      </a:p>
                    </p:txBody>
                  </p:sp>
                </p:grpSp>
                <p:grpSp>
                  <p:nvGrpSpPr>
                    <p:cNvPr id="1099" name="Group 436"/>
                    <p:cNvGrpSpPr>
                      <a:grpSpLocks/>
                    </p:cNvGrpSpPr>
                    <p:nvPr/>
                  </p:nvGrpSpPr>
                  <p:grpSpPr bwMode="auto">
                    <a:xfrm>
                      <a:off x="4596" y="3051"/>
                      <a:ext cx="10" cy="5"/>
                      <a:chOff x="4596" y="3051"/>
                      <a:chExt cx="10" cy="5"/>
                    </a:xfrm>
                  </p:grpSpPr>
                  <p:sp>
                    <p:nvSpPr>
                      <p:cNvPr id="1486" name="Freeform 437"/>
                      <p:cNvSpPr>
                        <a:spLocks/>
                      </p:cNvSpPr>
                      <p:nvPr/>
                    </p:nvSpPr>
                    <p:spPr bwMode="auto">
                      <a:xfrm>
                        <a:off x="4596" y="3051"/>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6"/>
                            </a:lnTo>
                            <a:lnTo>
                              <a:pt x="1" y="11"/>
                            </a:lnTo>
                            <a:close/>
                          </a:path>
                        </a:pathLst>
                      </a:custGeom>
                      <a:solidFill>
                        <a:srgbClr val="606060"/>
                      </a:solidFill>
                      <a:ln w="9525">
                        <a:noFill/>
                        <a:round/>
                        <a:headEnd/>
                        <a:tailEnd/>
                      </a:ln>
                    </p:spPr>
                    <p:txBody>
                      <a:bodyPr/>
                      <a:lstStyle/>
                      <a:p>
                        <a:pPr eaLnBrk="1" hangingPunct="1"/>
                        <a:endParaRPr lang="en-US"/>
                      </a:p>
                    </p:txBody>
                  </p:sp>
                  <p:sp>
                    <p:nvSpPr>
                      <p:cNvPr id="1487" name="Freeform 438"/>
                      <p:cNvSpPr>
                        <a:spLocks/>
                      </p:cNvSpPr>
                      <p:nvPr/>
                    </p:nvSpPr>
                    <p:spPr bwMode="auto">
                      <a:xfrm>
                        <a:off x="4597" y="3052"/>
                        <a:ext cx="8" cy="2"/>
                      </a:xfrm>
                      <a:custGeom>
                        <a:avLst/>
                        <a:gdLst>
                          <a:gd name="T0" fmla="*/ 0 w 8"/>
                          <a:gd name="T1" fmla="*/ 0 h 5"/>
                          <a:gd name="T2" fmla="*/ 5 w 8"/>
                          <a:gd name="T3" fmla="*/ 0 h 5"/>
                          <a:gd name="T4" fmla="*/ 5 w 8"/>
                          <a:gd name="T5" fmla="*/ 0 h 5"/>
                          <a:gd name="T6" fmla="*/ 6 w 8"/>
                          <a:gd name="T7" fmla="*/ 0 h 5"/>
                          <a:gd name="T8" fmla="*/ 8 w 8"/>
                          <a:gd name="T9" fmla="*/ 0 h 5"/>
                          <a:gd name="T10" fmla="*/ 1 w 8"/>
                          <a:gd name="T11" fmla="*/ 0 h 5"/>
                          <a:gd name="T12" fmla="*/ 0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5" y="0"/>
                            </a:lnTo>
                            <a:lnTo>
                              <a:pt x="6" y="2"/>
                            </a:lnTo>
                            <a:lnTo>
                              <a:pt x="8" y="5"/>
                            </a:lnTo>
                            <a:lnTo>
                              <a:pt x="1" y="5"/>
                            </a:lnTo>
                            <a:lnTo>
                              <a:pt x="0" y="3"/>
                            </a:lnTo>
                            <a:lnTo>
                              <a:pt x="0" y="0"/>
                            </a:lnTo>
                            <a:close/>
                          </a:path>
                        </a:pathLst>
                      </a:custGeom>
                      <a:solidFill>
                        <a:srgbClr val="808080"/>
                      </a:solidFill>
                      <a:ln w="9525">
                        <a:noFill/>
                        <a:round/>
                        <a:headEnd/>
                        <a:tailEnd/>
                      </a:ln>
                    </p:spPr>
                    <p:txBody>
                      <a:bodyPr/>
                      <a:lstStyle/>
                      <a:p>
                        <a:pPr eaLnBrk="1" hangingPunct="1"/>
                        <a:endParaRPr lang="en-US"/>
                      </a:p>
                    </p:txBody>
                  </p:sp>
                  <p:sp>
                    <p:nvSpPr>
                      <p:cNvPr id="1488" name="Freeform 439"/>
                      <p:cNvSpPr>
                        <a:spLocks/>
                      </p:cNvSpPr>
                      <p:nvPr/>
                    </p:nvSpPr>
                    <p:spPr bwMode="auto">
                      <a:xfrm>
                        <a:off x="4597" y="3054"/>
                        <a:ext cx="9" cy="2"/>
                      </a:xfrm>
                      <a:custGeom>
                        <a:avLst/>
                        <a:gdLst>
                          <a:gd name="T0" fmla="*/ 0 w 9"/>
                          <a:gd name="T1" fmla="*/ 0 h 5"/>
                          <a:gd name="T2" fmla="*/ 0 w 9"/>
                          <a:gd name="T3" fmla="*/ 0 h 5"/>
                          <a:gd name="T4" fmla="*/ 1 w 9"/>
                          <a:gd name="T5" fmla="*/ 0 h 5"/>
                          <a:gd name="T6" fmla="*/ 1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0"/>
                            </a:lnTo>
                            <a:lnTo>
                              <a:pt x="8" y="0"/>
                            </a:lnTo>
                            <a:lnTo>
                              <a:pt x="9" y="5"/>
                            </a:lnTo>
                            <a:lnTo>
                              <a:pt x="0" y="5"/>
                            </a:lnTo>
                            <a:close/>
                          </a:path>
                        </a:pathLst>
                      </a:custGeom>
                      <a:solidFill>
                        <a:srgbClr val="404040"/>
                      </a:solidFill>
                      <a:ln w="9525">
                        <a:noFill/>
                        <a:round/>
                        <a:headEnd/>
                        <a:tailEnd/>
                      </a:ln>
                    </p:spPr>
                    <p:txBody>
                      <a:bodyPr/>
                      <a:lstStyle/>
                      <a:p>
                        <a:pPr eaLnBrk="1" hangingPunct="1"/>
                        <a:endParaRPr lang="en-US"/>
                      </a:p>
                    </p:txBody>
                  </p:sp>
                </p:grpSp>
                <p:grpSp>
                  <p:nvGrpSpPr>
                    <p:cNvPr id="1100" name="Group 440"/>
                    <p:cNvGrpSpPr>
                      <a:grpSpLocks/>
                    </p:cNvGrpSpPr>
                    <p:nvPr/>
                  </p:nvGrpSpPr>
                  <p:grpSpPr bwMode="auto">
                    <a:xfrm>
                      <a:off x="4597" y="3055"/>
                      <a:ext cx="11" cy="4"/>
                      <a:chOff x="4597" y="3055"/>
                      <a:chExt cx="11" cy="4"/>
                    </a:xfrm>
                  </p:grpSpPr>
                  <p:sp>
                    <p:nvSpPr>
                      <p:cNvPr id="1483" name="Freeform 441"/>
                      <p:cNvSpPr>
                        <a:spLocks/>
                      </p:cNvSpPr>
                      <p:nvPr/>
                    </p:nvSpPr>
                    <p:spPr bwMode="auto">
                      <a:xfrm>
                        <a:off x="4597" y="3055"/>
                        <a:ext cx="4" cy="4"/>
                      </a:xfrm>
                      <a:custGeom>
                        <a:avLst/>
                        <a:gdLst>
                          <a:gd name="T0" fmla="*/ 2 w 4"/>
                          <a:gd name="T1" fmla="*/ 1 h 9"/>
                          <a:gd name="T2" fmla="*/ 0 w 4"/>
                          <a:gd name="T3" fmla="*/ 0 h 9"/>
                          <a:gd name="T4" fmla="*/ 1 w 4"/>
                          <a:gd name="T5" fmla="*/ 0 h 9"/>
                          <a:gd name="T6" fmla="*/ 4 w 4"/>
                          <a:gd name="T7" fmla="*/ 0 h 9"/>
                          <a:gd name="T8" fmla="*/ 2 w 4"/>
                          <a:gd name="T9" fmla="*/ 1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3"/>
                            </a:lnTo>
                            <a:lnTo>
                              <a:pt x="1" y="0"/>
                            </a:lnTo>
                            <a:lnTo>
                              <a:pt x="4" y="4"/>
                            </a:lnTo>
                            <a:lnTo>
                              <a:pt x="2" y="9"/>
                            </a:lnTo>
                            <a:close/>
                          </a:path>
                        </a:pathLst>
                      </a:custGeom>
                      <a:solidFill>
                        <a:srgbClr val="A0A0A0"/>
                      </a:solidFill>
                      <a:ln w="9525">
                        <a:noFill/>
                        <a:round/>
                        <a:headEnd/>
                        <a:tailEnd/>
                      </a:ln>
                    </p:spPr>
                    <p:txBody>
                      <a:bodyPr/>
                      <a:lstStyle/>
                      <a:p>
                        <a:pPr eaLnBrk="1" hangingPunct="1"/>
                        <a:endParaRPr lang="en-US"/>
                      </a:p>
                    </p:txBody>
                  </p:sp>
                  <p:sp>
                    <p:nvSpPr>
                      <p:cNvPr id="1484" name="Freeform 442"/>
                      <p:cNvSpPr>
                        <a:spLocks/>
                      </p:cNvSpPr>
                      <p:nvPr/>
                    </p:nvSpPr>
                    <p:spPr bwMode="auto">
                      <a:xfrm>
                        <a:off x="4598" y="3055"/>
                        <a:ext cx="8" cy="2"/>
                      </a:xfrm>
                      <a:custGeom>
                        <a:avLst/>
                        <a:gdLst>
                          <a:gd name="T0" fmla="*/ 1 w 8"/>
                          <a:gd name="T1" fmla="*/ 0 h 4"/>
                          <a:gd name="T2" fmla="*/ 6 w 8"/>
                          <a:gd name="T3" fmla="*/ 0 h 4"/>
                          <a:gd name="T4" fmla="*/ 6 w 8"/>
                          <a:gd name="T5" fmla="*/ 0 h 4"/>
                          <a:gd name="T6" fmla="*/ 7 w 8"/>
                          <a:gd name="T7" fmla="*/ 1 h 4"/>
                          <a:gd name="T8" fmla="*/ 8 w 8"/>
                          <a:gd name="T9" fmla="*/ 1 h 4"/>
                          <a:gd name="T10" fmla="*/ 3 w 8"/>
                          <a:gd name="T11" fmla="*/ 1 h 4"/>
                          <a:gd name="T12" fmla="*/ 1 w 8"/>
                          <a:gd name="T13" fmla="*/ 1 h 4"/>
                          <a:gd name="T14" fmla="*/ 0 w 8"/>
                          <a:gd name="T15" fmla="*/ 0 h 4"/>
                          <a:gd name="T16" fmla="*/ 1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1" y="0"/>
                            </a:moveTo>
                            <a:lnTo>
                              <a:pt x="6" y="0"/>
                            </a:lnTo>
                            <a:lnTo>
                              <a:pt x="7" y="1"/>
                            </a:lnTo>
                            <a:lnTo>
                              <a:pt x="8" y="4"/>
                            </a:lnTo>
                            <a:lnTo>
                              <a:pt x="3" y="4"/>
                            </a:lnTo>
                            <a:lnTo>
                              <a:pt x="1" y="3"/>
                            </a:lnTo>
                            <a:lnTo>
                              <a:pt x="0" y="0"/>
                            </a:lnTo>
                            <a:lnTo>
                              <a:pt x="1" y="0"/>
                            </a:lnTo>
                            <a:close/>
                          </a:path>
                        </a:pathLst>
                      </a:custGeom>
                      <a:solidFill>
                        <a:srgbClr val="E0E0E0"/>
                      </a:solidFill>
                      <a:ln w="9525">
                        <a:noFill/>
                        <a:round/>
                        <a:headEnd/>
                        <a:tailEnd/>
                      </a:ln>
                    </p:spPr>
                    <p:txBody>
                      <a:bodyPr/>
                      <a:lstStyle/>
                      <a:p>
                        <a:pPr eaLnBrk="1" hangingPunct="1"/>
                        <a:endParaRPr lang="en-US"/>
                      </a:p>
                    </p:txBody>
                  </p:sp>
                  <p:sp>
                    <p:nvSpPr>
                      <p:cNvPr id="1485" name="Freeform 443"/>
                      <p:cNvSpPr>
                        <a:spLocks/>
                      </p:cNvSpPr>
                      <p:nvPr/>
                    </p:nvSpPr>
                    <p:spPr bwMode="auto">
                      <a:xfrm>
                        <a:off x="4599" y="3057"/>
                        <a:ext cx="9" cy="2"/>
                      </a:xfrm>
                      <a:custGeom>
                        <a:avLst/>
                        <a:gdLst>
                          <a:gd name="T0" fmla="*/ 0 w 9"/>
                          <a:gd name="T1" fmla="*/ 0 h 5"/>
                          <a:gd name="T2" fmla="*/ 0 w 9"/>
                          <a:gd name="T3" fmla="*/ 0 h 5"/>
                          <a:gd name="T4" fmla="*/ 2 w 9"/>
                          <a:gd name="T5" fmla="*/ 0 h 5"/>
                          <a:gd name="T6" fmla="*/ 2 w 9"/>
                          <a:gd name="T7" fmla="*/ 0 h 5"/>
                          <a:gd name="T8" fmla="*/ 7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2" y="0"/>
                            </a:lnTo>
                            <a:lnTo>
                              <a:pt x="7"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sp>
                  <p:nvSpPr>
                    <p:cNvPr id="1480" name="Freeform 444"/>
                    <p:cNvSpPr>
                      <a:spLocks/>
                    </p:cNvSpPr>
                    <p:nvPr/>
                  </p:nvSpPr>
                  <p:spPr bwMode="auto">
                    <a:xfrm>
                      <a:off x="4607" y="3054"/>
                      <a:ext cx="5" cy="10"/>
                    </a:xfrm>
                    <a:custGeom>
                      <a:avLst/>
                      <a:gdLst>
                        <a:gd name="T0" fmla="*/ 4 w 5"/>
                        <a:gd name="T1" fmla="*/ 3 h 20"/>
                        <a:gd name="T2" fmla="*/ 0 w 5"/>
                        <a:gd name="T3" fmla="*/ 1 h 20"/>
                        <a:gd name="T4" fmla="*/ 0 w 5"/>
                        <a:gd name="T5" fmla="*/ 1 h 20"/>
                        <a:gd name="T6" fmla="*/ 0 w 5"/>
                        <a:gd name="T7" fmla="*/ 1 h 20"/>
                        <a:gd name="T8" fmla="*/ 1 w 5"/>
                        <a:gd name="T9" fmla="*/ 0 h 20"/>
                        <a:gd name="T10" fmla="*/ 5 w 5"/>
                        <a:gd name="T11" fmla="*/ 1 h 20"/>
                        <a:gd name="T12" fmla="*/ 4 w 5"/>
                        <a:gd name="T13" fmla="*/ 3 h 20"/>
                        <a:gd name="T14" fmla="*/ 0 60000 65536"/>
                        <a:gd name="T15" fmla="*/ 0 60000 65536"/>
                        <a:gd name="T16" fmla="*/ 0 60000 65536"/>
                        <a:gd name="T17" fmla="*/ 0 60000 65536"/>
                        <a:gd name="T18" fmla="*/ 0 60000 65536"/>
                        <a:gd name="T19" fmla="*/ 0 60000 65536"/>
                        <a:gd name="T20" fmla="*/ 0 60000 65536"/>
                        <a:gd name="T21" fmla="*/ 0 w 5"/>
                        <a:gd name="T22" fmla="*/ 0 h 20"/>
                        <a:gd name="T23" fmla="*/ 5 w 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0">
                          <a:moveTo>
                            <a:pt x="4" y="20"/>
                          </a:moveTo>
                          <a:lnTo>
                            <a:pt x="0" y="5"/>
                          </a:lnTo>
                          <a:lnTo>
                            <a:pt x="0" y="3"/>
                          </a:lnTo>
                          <a:lnTo>
                            <a:pt x="0" y="2"/>
                          </a:lnTo>
                          <a:lnTo>
                            <a:pt x="1" y="0"/>
                          </a:lnTo>
                          <a:lnTo>
                            <a:pt x="5" y="14"/>
                          </a:lnTo>
                          <a:lnTo>
                            <a:pt x="4" y="20"/>
                          </a:lnTo>
                          <a:close/>
                        </a:path>
                      </a:pathLst>
                    </a:custGeom>
                    <a:solidFill>
                      <a:srgbClr val="606060"/>
                    </a:solidFill>
                    <a:ln w="9525">
                      <a:noFill/>
                      <a:round/>
                      <a:headEnd/>
                      <a:tailEnd/>
                    </a:ln>
                  </p:spPr>
                  <p:txBody>
                    <a:bodyPr/>
                    <a:lstStyle/>
                    <a:p>
                      <a:pPr eaLnBrk="1" hangingPunct="1"/>
                      <a:endParaRPr lang="en-US"/>
                    </a:p>
                  </p:txBody>
                </p:sp>
                <p:sp>
                  <p:nvSpPr>
                    <p:cNvPr id="1481" name="Freeform 445"/>
                    <p:cNvSpPr>
                      <a:spLocks/>
                    </p:cNvSpPr>
                    <p:nvPr/>
                  </p:nvSpPr>
                  <p:spPr bwMode="auto">
                    <a:xfrm>
                      <a:off x="4608" y="3054"/>
                      <a:ext cx="18" cy="7"/>
                    </a:xfrm>
                    <a:custGeom>
                      <a:avLst/>
                      <a:gdLst>
                        <a:gd name="T0" fmla="*/ 0 w 18"/>
                        <a:gd name="T1" fmla="*/ 0 h 14"/>
                        <a:gd name="T2" fmla="*/ 6 w 18"/>
                        <a:gd name="T3" fmla="*/ 0 h 14"/>
                        <a:gd name="T4" fmla="*/ 6 w 18"/>
                        <a:gd name="T5" fmla="*/ 1 h 14"/>
                        <a:gd name="T6" fmla="*/ 7 w 18"/>
                        <a:gd name="T7" fmla="*/ 1 h 14"/>
                        <a:gd name="T8" fmla="*/ 8 w 18"/>
                        <a:gd name="T9" fmla="*/ 1 h 14"/>
                        <a:gd name="T10" fmla="*/ 16 w 18"/>
                        <a:gd name="T11" fmla="*/ 1 h 14"/>
                        <a:gd name="T12" fmla="*/ 16 w 18"/>
                        <a:gd name="T13" fmla="*/ 2 h 14"/>
                        <a:gd name="T14" fmla="*/ 17 w 18"/>
                        <a:gd name="T15" fmla="*/ 2 h 14"/>
                        <a:gd name="T16" fmla="*/ 18 w 18"/>
                        <a:gd name="T17" fmla="*/ 2 h 14"/>
                        <a:gd name="T18" fmla="*/ 6 w 18"/>
                        <a:gd name="T19" fmla="*/ 2 h 14"/>
                        <a:gd name="T20" fmla="*/ 4 w 18"/>
                        <a:gd name="T21" fmla="*/ 2 h 14"/>
                        <a:gd name="T22" fmla="*/ 0 w 1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4"/>
                        <a:gd name="T38" fmla="*/ 18 w 1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4">
                          <a:moveTo>
                            <a:pt x="0" y="0"/>
                          </a:moveTo>
                          <a:lnTo>
                            <a:pt x="6" y="0"/>
                          </a:lnTo>
                          <a:lnTo>
                            <a:pt x="6" y="3"/>
                          </a:lnTo>
                          <a:lnTo>
                            <a:pt x="7" y="5"/>
                          </a:lnTo>
                          <a:lnTo>
                            <a:pt x="8" y="6"/>
                          </a:lnTo>
                          <a:lnTo>
                            <a:pt x="16" y="6"/>
                          </a:lnTo>
                          <a:lnTo>
                            <a:pt x="16" y="9"/>
                          </a:lnTo>
                          <a:lnTo>
                            <a:pt x="17" y="11"/>
                          </a:lnTo>
                          <a:lnTo>
                            <a:pt x="18" y="14"/>
                          </a:lnTo>
                          <a:lnTo>
                            <a:pt x="6" y="14"/>
                          </a:lnTo>
                          <a:lnTo>
                            <a:pt x="4" y="14"/>
                          </a:lnTo>
                          <a:lnTo>
                            <a:pt x="0" y="0"/>
                          </a:lnTo>
                          <a:close/>
                        </a:path>
                      </a:pathLst>
                    </a:custGeom>
                    <a:solidFill>
                      <a:srgbClr val="808080"/>
                    </a:solidFill>
                    <a:ln w="9525">
                      <a:noFill/>
                      <a:round/>
                      <a:headEnd/>
                      <a:tailEnd/>
                    </a:ln>
                  </p:spPr>
                  <p:txBody>
                    <a:bodyPr/>
                    <a:lstStyle/>
                    <a:p>
                      <a:pPr eaLnBrk="1" hangingPunct="1"/>
                      <a:endParaRPr lang="en-US"/>
                    </a:p>
                  </p:txBody>
                </p:sp>
                <p:sp>
                  <p:nvSpPr>
                    <p:cNvPr id="1482" name="Freeform 446"/>
                    <p:cNvSpPr>
                      <a:spLocks/>
                    </p:cNvSpPr>
                    <p:nvPr/>
                  </p:nvSpPr>
                  <p:spPr bwMode="auto">
                    <a:xfrm>
                      <a:off x="4611" y="3061"/>
                      <a:ext cx="16" cy="2"/>
                    </a:xfrm>
                    <a:custGeom>
                      <a:avLst/>
                      <a:gdLst>
                        <a:gd name="T0" fmla="*/ 0 w 16"/>
                        <a:gd name="T1" fmla="*/ 0 h 5"/>
                        <a:gd name="T2" fmla="*/ 0 w 16"/>
                        <a:gd name="T3" fmla="*/ 0 h 5"/>
                        <a:gd name="T4" fmla="*/ 1 w 16"/>
                        <a:gd name="T5" fmla="*/ 0 h 5"/>
                        <a:gd name="T6" fmla="*/ 1 w 16"/>
                        <a:gd name="T7" fmla="*/ 0 h 5"/>
                        <a:gd name="T8" fmla="*/ 15 w 16"/>
                        <a:gd name="T9" fmla="*/ 0 h 5"/>
                        <a:gd name="T10" fmla="*/ 16 w 16"/>
                        <a:gd name="T11" fmla="*/ 0 h 5"/>
                        <a:gd name="T12" fmla="*/ 0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0" y="5"/>
                          </a:moveTo>
                          <a:lnTo>
                            <a:pt x="0" y="3"/>
                          </a:lnTo>
                          <a:lnTo>
                            <a:pt x="1" y="2"/>
                          </a:lnTo>
                          <a:lnTo>
                            <a:pt x="1" y="0"/>
                          </a:lnTo>
                          <a:lnTo>
                            <a:pt x="15" y="0"/>
                          </a:lnTo>
                          <a:lnTo>
                            <a:pt x="16" y="5"/>
                          </a:lnTo>
                          <a:lnTo>
                            <a:pt x="0" y="5"/>
                          </a:lnTo>
                          <a:close/>
                        </a:path>
                      </a:pathLst>
                    </a:custGeom>
                    <a:solidFill>
                      <a:srgbClr val="404040"/>
                    </a:solidFill>
                    <a:ln w="9525">
                      <a:noFill/>
                      <a:round/>
                      <a:headEnd/>
                      <a:tailEnd/>
                    </a:ln>
                  </p:spPr>
                  <p:txBody>
                    <a:bodyPr/>
                    <a:lstStyle/>
                    <a:p>
                      <a:pPr eaLnBrk="1" hangingPunct="1"/>
                      <a:endParaRPr lang="en-US"/>
                    </a:p>
                  </p:txBody>
                </p:sp>
              </p:grpSp>
              <p:grpSp>
                <p:nvGrpSpPr>
                  <p:cNvPr id="1101" name="Group 447"/>
                  <p:cNvGrpSpPr>
                    <a:grpSpLocks/>
                  </p:cNvGrpSpPr>
                  <p:nvPr/>
                </p:nvGrpSpPr>
                <p:grpSpPr bwMode="auto">
                  <a:xfrm>
                    <a:off x="4593" y="3070"/>
                    <a:ext cx="82" cy="11"/>
                    <a:chOff x="4593" y="3070"/>
                    <a:chExt cx="82" cy="11"/>
                  </a:xfrm>
                </p:grpSpPr>
                <p:sp>
                  <p:nvSpPr>
                    <p:cNvPr id="1398" name="Freeform 448"/>
                    <p:cNvSpPr>
                      <a:spLocks/>
                    </p:cNvSpPr>
                    <p:nvPr/>
                  </p:nvSpPr>
                  <p:spPr bwMode="auto">
                    <a:xfrm>
                      <a:off x="4593" y="3070"/>
                      <a:ext cx="82" cy="11"/>
                    </a:xfrm>
                    <a:custGeom>
                      <a:avLst/>
                      <a:gdLst>
                        <a:gd name="T0" fmla="*/ 4 w 82"/>
                        <a:gd name="T1" fmla="*/ 0 h 23"/>
                        <a:gd name="T2" fmla="*/ 2 w 82"/>
                        <a:gd name="T3" fmla="*/ 0 h 23"/>
                        <a:gd name="T4" fmla="*/ 1 w 82"/>
                        <a:gd name="T5" fmla="*/ 1 h 23"/>
                        <a:gd name="T6" fmla="*/ 0 w 82"/>
                        <a:gd name="T7" fmla="*/ 2 h 23"/>
                        <a:gd name="T8" fmla="*/ 1 w 82"/>
                        <a:gd name="T9" fmla="*/ 2 h 23"/>
                        <a:gd name="T10" fmla="*/ 1 w 82"/>
                        <a:gd name="T11" fmla="*/ 2 h 23"/>
                        <a:gd name="T12" fmla="*/ 3 w 82"/>
                        <a:gd name="T13" fmla="*/ 2 h 23"/>
                        <a:gd name="T14" fmla="*/ 79 w 82"/>
                        <a:gd name="T15" fmla="*/ 2 h 23"/>
                        <a:gd name="T16" fmla="*/ 81 w 82"/>
                        <a:gd name="T17" fmla="*/ 2 h 23"/>
                        <a:gd name="T18" fmla="*/ 82 w 82"/>
                        <a:gd name="T19" fmla="*/ 2 h 23"/>
                        <a:gd name="T20" fmla="*/ 82 w 82"/>
                        <a:gd name="T21" fmla="*/ 1 h 23"/>
                        <a:gd name="T22" fmla="*/ 82 w 82"/>
                        <a:gd name="T23" fmla="*/ 0 h 23"/>
                        <a:gd name="T24" fmla="*/ 81 w 82"/>
                        <a:gd name="T25" fmla="*/ 0 h 23"/>
                        <a:gd name="T26" fmla="*/ 79 w 82"/>
                        <a:gd name="T27" fmla="*/ 0 h 23"/>
                        <a:gd name="T28" fmla="*/ 4 w 82"/>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23"/>
                        <a:gd name="T47" fmla="*/ 82 w 82"/>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23">
                          <a:moveTo>
                            <a:pt x="4" y="2"/>
                          </a:moveTo>
                          <a:lnTo>
                            <a:pt x="2" y="5"/>
                          </a:lnTo>
                          <a:lnTo>
                            <a:pt x="1" y="8"/>
                          </a:lnTo>
                          <a:lnTo>
                            <a:pt x="0" y="16"/>
                          </a:lnTo>
                          <a:lnTo>
                            <a:pt x="1" y="19"/>
                          </a:lnTo>
                          <a:lnTo>
                            <a:pt x="1" y="22"/>
                          </a:lnTo>
                          <a:lnTo>
                            <a:pt x="3" y="23"/>
                          </a:lnTo>
                          <a:lnTo>
                            <a:pt x="79" y="22"/>
                          </a:lnTo>
                          <a:lnTo>
                            <a:pt x="81" y="20"/>
                          </a:lnTo>
                          <a:lnTo>
                            <a:pt x="82" y="17"/>
                          </a:lnTo>
                          <a:lnTo>
                            <a:pt x="82" y="9"/>
                          </a:lnTo>
                          <a:lnTo>
                            <a:pt x="82" y="5"/>
                          </a:lnTo>
                          <a:lnTo>
                            <a:pt x="81" y="2"/>
                          </a:lnTo>
                          <a:lnTo>
                            <a:pt x="79" y="0"/>
                          </a:lnTo>
                          <a:lnTo>
                            <a:pt x="4" y="2"/>
                          </a:lnTo>
                          <a:close/>
                        </a:path>
                      </a:pathLst>
                    </a:custGeom>
                    <a:solidFill>
                      <a:srgbClr val="202020"/>
                    </a:solidFill>
                    <a:ln w="1588">
                      <a:solidFill>
                        <a:srgbClr val="000000"/>
                      </a:solidFill>
                      <a:round/>
                      <a:headEnd/>
                      <a:tailEnd/>
                    </a:ln>
                  </p:spPr>
                  <p:txBody>
                    <a:bodyPr/>
                    <a:lstStyle/>
                    <a:p>
                      <a:pPr eaLnBrk="1" hangingPunct="1"/>
                      <a:endParaRPr lang="en-US"/>
                    </a:p>
                  </p:txBody>
                </p:sp>
                <p:sp>
                  <p:nvSpPr>
                    <p:cNvPr id="1399" name="Freeform 449"/>
                    <p:cNvSpPr>
                      <a:spLocks/>
                    </p:cNvSpPr>
                    <p:nvPr/>
                  </p:nvSpPr>
                  <p:spPr bwMode="auto">
                    <a:xfrm>
                      <a:off x="4604" y="3073"/>
                      <a:ext cx="66" cy="5"/>
                    </a:xfrm>
                    <a:custGeom>
                      <a:avLst/>
                      <a:gdLst>
                        <a:gd name="T0" fmla="*/ 0 w 66"/>
                        <a:gd name="T1" fmla="*/ 0 h 11"/>
                        <a:gd name="T2" fmla="*/ 0 w 66"/>
                        <a:gd name="T3" fmla="*/ 1 h 11"/>
                        <a:gd name="T4" fmla="*/ 15 w 66"/>
                        <a:gd name="T5" fmla="*/ 1 h 11"/>
                        <a:gd name="T6" fmla="*/ 15 w 66"/>
                        <a:gd name="T7" fmla="*/ 1 h 11"/>
                        <a:gd name="T8" fmla="*/ 50 w 66"/>
                        <a:gd name="T9" fmla="*/ 1 h 11"/>
                        <a:gd name="T10" fmla="*/ 50 w 66"/>
                        <a:gd name="T11" fmla="*/ 1 h 11"/>
                        <a:gd name="T12" fmla="*/ 65 w 66"/>
                        <a:gd name="T13" fmla="*/ 1 h 11"/>
                        <a:gd name="T14" fmla="*/ 66 w 66"/>
                        <a:gd name="T15" fmla="*/ 0 h 11"/>
                        <a:gd name="T16" fmla="*/ 50 w 66"/>
                        <a:gd name="T17" fmla="*/ 0 h 11"/>
                        <a:gd name="T18" fmla="*/ 50 w 66"/>
                        <a:gd name="T19" fmla="*/ 0 h 11"/>
                        <a:gd name="T20" fmla="*/ 15 w 66"/>
                        <a:gd name="T21" fmla="*/ 0 h 11"/>
                        <a:gd name="T22" fmla="*/ 15 w 66"/>
                        <a:gd name="T23" fmla="*/ 0 h 11"/>
                        <a:gd name="T24" fmla="*/ 0 w 6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11"/>
                        <a:gd name="T41" fmla="*/ 66 w 6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11">
                          <a:moveTo>
                            <a:pt x="0" y="3"/>
                          </a:moveTo>
                          <a:lnTo>
                            <a:pt x="0" y="8"/>
                          </a:lnTo>
                          <a:lnTo>
                            <a:pt x="15" y="8"/>
                          </a:lnTo>
                          <a:lnTo>
                            <a:pt x="15" y="11"/>
                          </a:lnTo>
                          <a:lnTo>
                            <a:pt x="50" y="11"/>
                          </a:lnTo>
                          <a:lnTo>
                            <a:pt x="50" y="8"/>
                          </a:lnTo>
                          <a:lnTo>
                            <a:pt x="65" y="8"/>
                          </a:lnTo>
                          <a:lnTo>
                            <a:pt x="66" y="3"/>
                          </a:lnTo>
                          <a:lnTo>
                            <a:pt x="50" y="3"/>
                          </a:lnTo>
                          <a:lnTo>
                            <a:pt x="50" y="0"/>
                          </a:lnTo>
                          <a:lnTo>
                            <a:pt x="15" y="0"/>
                          </a:lnTo>
                          <a:lnTo>
                            <a:pt x="15" y="3"/>
                          </a:lnTo>
                          <a:lnTo>
                            <a:pt x="0" y="3"/>
                          </a:lnTo>
                          <a:close/>
                        </a:path>
                      </a:pathLst>
                    </a:custGeom>
                    <a:solidFill>
                      <a:srgbClr val="000000"/>
                    </a:solidFill>
                    <a:ln w="9525">
                      <a:noFill/>
                      <a:round/>
                      <a:headEnd/>
                      <a:tailEnd/>
                    </a:ln>
                  </p:spPr>
                  <p:txBody>
                    <a:bodyPr/>
                    <a:lstStyle/>
                    <a:p>
                      <a:pPr eaLnBrk="1" hangingPunct="1"/>
                      <a:endParaRPr lang="en-US"/>
                    </a:p>
                  </p:txBody>
                </p:sp>
                <p:sp>
                  <p:nvSpPr>
                    <p:cNvPr id="1400" name="Rectangle 450"/>
                    <p:cNvSpPr>
                      <a:spLocks noChangeArrowheads="1"/>
                    </p:cNvSpPr>
                    <p:nvPr/>
                  </p:nvSpPr>
                  <p:spPr bwMode="auto">
                    <a:xfrm>
                      <a:off x="4606" y="3077"/>
                      <a:ext cx="5" cy="2"/>
                    </a:xfrm>
                    <a:prstGeom prst="rect">
                      <a:avLst/>
                    </a:prstGeom>
                    <a:solidFill>
                      <a:srgbClr val="00A000"/>
                    </a:solidFill>
                    <a:ln w="9525">
                      <a:noFill/>
                      <a:miter lim="800000"/>
                      <a:headEnd/>
                      <a:tailEnd/>
                    </a:ln>
                  </p:spPr>
                  <p:txBody>
                    <a:bodyPr/>
                    <a:lstStyle/>
                    <a:p>
                      <a:pPr eaLnBrk="1" hangingPunct="1"/>
                      <a:endParaRPr lang="en-US"/>
                    </a:p>
                  </p:txBody>
                </p:sp>
                <p:sp>
                  <p:nvSpPr>
                    <p:cNvPr id="1401" name="Rectangle 451"/>
                    <p:cNvSpPr>
                      <a:spLocks noChangeArrowheads="1"/>
                    </p:cNvSpPr>
                    <p:nvPr/>
                  </p:nvSpPr>
                  <p:spPr bwMode="auto">
                    <a:xfrm>
                      <a:off x="4656" y="3077"/>
                      <a:ext cx="12" cy="2"/>
                    </a:xfrm>
                    <a:prstGeom prst="rect">
                      <a:avLst/>
                    </a:prstGeom>
                    <a:solidFill>
                      <a:srgbClr val="202020"/>
                    </a:solidFill>
                    <a:ln w="1588">
                      <a:solidFill>
                        <a:srgbClr val="000000"/>
                      </a:solidFill>
                      <a:miter lim="800000"/>
                      <a:headEnd/>
                      <a:tailEnd/>
                    </a:ln>
                  </p:spPr>
                  <p:txBody>
                    <a:bodyPr/>
                    <a:lstStyle/>
                    <a:p>
                      <a:pPr eaLnBrk="1" hangingPunct="1"/>
                      <a:endParaRPr lang="en-US"/>
                    </a:p>
                  </p:txBody>
                </p:sp>
              </p:grpSp>
              <p:grpSp>
                <p:nvGrpSpPr>
                  <p:cNvPr id="1827" name="Group 452"/>
                  <p:cNvGrpSpPr>
                    <a:grpSpLocks/>
                  </p:cNvGrpSpPr>
                  <p:nvPr/>
                </p:nvGrpSpPr>
                <p:grpSpPr bwMode="auto">
                  <a:xfrm>
                    <a:off x="4654" y="2991"/>
                    <a:ext cx="102" cy="73"/>
                    <a:chOff x="4654" y="2991"/>
                    <a:chExt cx="102" cy="73"/>
                  </a:xfrm>
                </p:grpSpPr>
                <p:sp>
                  <p:nvSpPr>
                    <p:cNvPr id="1379" name="Freeform 453"/>
                    <p:cNvSpPr>
                      <a:spLocks/>
                    </p:cNvSpPr>
                    <p:nvPr/>
                  </p:nvSpPr>
                  <p:spPr bwMode="auto">
                    <a:xfrm>
                      <a:off x="4737" y="3049"/>
                      <a:ext cx="19" cy="15"/>
                    </a:xfrm>
                    <a:custGeom>
                      <a:avLst/>
                      <a:gdLst>
                        <a:gd name="T0" fmla="*/ 13 w 19"/>
                        <a:gd name="T1" fmla="*/ 1 h 29"/>
                        <a:gd name="T2" fmla="*/ 10 w 19"/>
                        <a:gd name="T3" fmla="*/ 0 h 29"/>
                        <a:gd name="T4" fmla="*/ 5 w 19"/>
                        <a:gd name="T5" fmla="*/ 0 h 29"/>
                        <a:gd name="T6" fmla="*/ 3 w 19"/>
                        <a:gd name="T7" fmla="*/ 1 h 29"/>
                        <a:gd name="T8" fmla="*/ 1 w 19"/>
                        <a:gd name="T9" fmla="*/ 1 h 29"/>
                        <a:gd name="T10" fmla="*/ 0 w 19"/>
                        <a:gd name="T11" fmla="*/ 2 h 29"/>
                        <a:gd name="T12" fmla="*/ 0 w 19"/>
                        <a:gd name="T13" fmla="*/ 3 h 29"/>
                        <a:gd name="T14" fmla="*/ 0 w 19"/>
                        <a:gd name="T15" fmla="*/ 4 h 29"/>
                        <a:gd name="T16" fmla="*/ 19 w 19"/>
                        <a:gd name="T17" fmla="*/ 4 h 29"/>
                        <a:gd name="T18" fmla="*/ 18 w 19"/>
                        <a:gd name="T19" fmla="*/ 2 h 29"/>
                        <a:gd name="T20" fmla="*/ 16 w 19"/>
                        <a:gd name="T21" fmla="*/ 1 h 29"/>
                        <a:gd name="T22" fmla="*/ 13 w 19"/>
                        <a:gd name="T23" fmla="*/ 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29"/>
                        <a:gd name="T38" fmla="*/ 19 w 19"/>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29">
                          <a:moveTo>
                            <a:pt x="13" y="1"/>
                          </a:moveTo>
                          <a:lnTo>
                            <a:pt x="10" y="0"/>
                          </a:lnTo>
                          <a:lnTo>
                            <a:pt x="5" y="0"/>
                          </a:lnTo>
                          <a:lnTo>
                            <a:pt x="3" y="1"/>
                          </a:lnTo>
                          <a:lnTo>
                            <a:pt x="1" y="6"/>
                          </a:lnTo>
                          <a:lnTo>
                            <a:pt x="0" y="14"/>
                          </a:lnTo>
                          <a:lnTo>
                            <a:pt x="0" y="20"/>
                          </a:lnTo>
                          <a:lnTo>
                            <a:pt x="0" y="29"/>
                          </a:lnTo>
                          <a:lnTo>
                            <a:pt x="19" y="29"/>
                          </a:lnTo>
                          <a:lnTo>
                            <a:pt x="18" y="12"/>
                          </a:lnTo>
                          <a:lnTo>
                            <a:pt x="16" y="4"/>
                          </a:lnTo>
                          <a:lnTo>
                            <a:pt x="13" y="1"/>
                          </a:lnTo>
                          <a:close/>
                        </a:path>
                      </a:pathLst>
                    </a:custGeom>
                    <a:solidFill>
                      <a:srgbClr val="404040"/>
                    </a:solidFill>
                    <a:ln w="1588">
                      <a:solidFill>
                        <a:srgbClr val="404040"/>
                      </a:solidFill>
                      <a:round/>
                      <a:headEnd/>
                      <a:tailEnd/>
                    </a:ln>
                  </p:spPr>
                  <p:txBody>
                    <a:bodyPr/>
                    <a:lstStyle/>
                    <a:p>
                      <a:pPr eaLnBrk="1" hangingPunct="1"/>
                      <a:endParaRPr lang="en-US"/>
                    </a:p>
                  </p:txBody>
                </p:sp>
                <p:sp>
                  <p:nvSpPr>
                    <p:cNvPr id="1380" name="Freeform 454"/>
                    <p:cNvSpPr>
                      <a:spLocks/>
                    </p:cNvSpPr>
                    <p:nvPr/>
                  </p:nvSpPr>
                  <p:spPr bwMode="auto">
                    <a:xfrm>
                      <a:off x="4654" y="2991"/>
                      <a:ext cx="86" cy="61"/>
                    </a:xfrm>
                    <a:custGeom>
                      <a:avLst/>
                      <a:gdLst>
                        <a:gd name="T0" fmla="*/ 0 w 86"/>
                        <a:gd name="T1" fmla="*/ 0 h 121"/>
                        <a:gd name="T2" fmla="*/ 86 w 86"/>
                        <a:gd name="T3" fmla="*/ 15 h 121"/>
                        <a:gd name="T4" fmla="*/ 85 w 86"/>
                        <a:gd name="T5" fmla="*/ 15 h 121"/>
                        <a:gd name="T6" fmla="*/ 84 w 86"/>
                        <a:gd name="T7" fmla="*/ 16 h 121"/>
                        <a:gd name="T8" fmla="*/ 0 w 86"/>
                        <a:gd name="T9" fmla="*/ 0 h 121"/>
                        <a:gd name="T10" fmla="*/ 0 60000 65536"/>
                        <a:gd name="T11" fmla="*/ 0 60000 65536"/>
                        <a:gd name="T12" fmla="*/ 0 60000 65536"/>
                        <a:gd name="T13" fmla="*/ 0 60000 65536"/>
                        <a:gd name="T14" fmla="*/ 0 60000 65536"/>
                        <a:gd name="T15" fmla="*/ 0 w 86"/>
                        <a:gd name="T16" fmla="*/ 0 h 121"/>
                        <a:gd name="T17" fmla="*/ 86 w 86"/>
                        <a:gd name="T18" fmla="*/ 121 h 121"/>
                      </a:gdLst>
                      <a:ahLst/>
                      <a:cxnLst>
                        <a:cxn ang="T10">
                          <a:pos x="T0" y="T1"/>
                        </a:cxn>
                        <a:cxn ang="T11">
                          <a:pos x="T2" y="T3"/>
                        </a:cxn>
                        <a:cxn ang="T12">
                          <a:pos x="T4" y="T5"/>
                        </a:cxn>
                        <a:cxn ang="T13">
                          <a:pos x="T6" y="T7"/>
                        </a:cxn>
                        <a:cxn ang="T14">
                          <a:pos x="T8" y="T9"/>
                        </a:cxn>
                      </a:cxnLst>
                      <a:rect l="T15" t="T16" r="T17" b="T18"/>
                      <a:pathLst>
                        <a:path w="86" h="121">
                          <a:moveTo>
                            <a:pt x="0" y="0"/>
                          </a:moveTo>
                          <a:lnTo>
                            <a:pt x="86" y="117"/>
                          </a:lnTo>
                          <a:lnTo>
                            <a:pt x="85" y="118"/>
                          </a:lnTo>
                          <a:lnTo>
                            <a:pt x="84" y="121"/>
                          </a:lnTo>
                          <a:lnTo>
                            <a:pt x="0" y="0"/>
                          </a:lnTo>
                          <a:close/>
                        </a:path>
                      </a:pathLst>
                    </a:custGeom>
                    <a:solidFill>
                      <a:srgbClr val="808080"/>
                    </a:solidFill>
                    <a:ln w="9525">
                      <a:noFill/>
                      <a:round/>
                      <a:headEnd/>
                      <a:tailEnd/>
                    </a:ln>
                  </p:spPr>
                  <p:txBody>
                    <a:bodyPr/>
                    <a:lstStyle/>
                    <a:p>
                      <a:pPr eaLnBrk="1" hangingPunct="1"/>
                      <a:endParaRPr lang="en-US"/>
                    </a:p>
                  </p:txBody>
                </p:sp>
                <p:sp>
                  <p:nvSpPr>
                    <p:cNvPr id="1381" name="Freeform 455"/>
                    <p:cNvSpPr>
                      <a:spLocks/>
                    </p:cNvSpPr>
                    <p:nvPr/>
                  </p:nvSpPr>
                  <p:spPr bwMode="auto">
                    <a:xfrm>
                      <a:off x="4713" y="3031"/>
                      <a:ext cx="28" cy="28"/>
                    </a:xfrm>
                    <a:custGeom>
                      <a:avLst/>
                      <a:gdLst>
                        <a:gd name="T0" fmla="*/ 1 w 28"/>
                        <a:gd name="T1" fmla="*/ 2 h 56"/>
                        <a:gd name="T2" fmla="*/ 2 w 28"/>
                        <a:gd name="T3" fmla="*/ 2 h 56"/>
                        <a:gd name="T4" fmla="*/ 5 w 28"/>
                        <a:gd name="T5" fmla="*/ 1 h 56"/>
                        <a:gd name="T6" fmla="*/ 8 w 28"/>
                        <a:gd name="T7" fmla="*/ 1 h 56"/>
                        <a:gd name="T8" fmla="*/ 13 w 28"/>
                        <a:gd name="T9" fmla="*/ 1 h 56"/>
                        <a:gd name="T10" fmla="*/ 14 w 28"/>
                        <a:gd name="T11" fmla="*/ 0 h 56"/>
                        <a:gd name="T12" fmla="*/ 28 w 28"/>
                        <a:gd name="T13" fmla="*/ 3 h 56"/>
                        <a:gd name="T14" fmla="*/ 27 w 28"/>
                        <a:gd name="T15" fmla="*/ 4 h 56"/>
                        <a:gd name="T16" fmla="*/ 23 w 28"/>
                        <a:gd name="T17" fmla="*/ 4 h 56"/>
                        <a:gd name="T18" fmla="*/ 19 w 28"/>
                        <a:gd name="T19" fmla="*/ 4 h 56"/>
                        <a:gd name="T20" fmla="*/ 16 w 28"/>
                        <a:gd name="T21" fmla="*/ 4 h 56"/>
                        <a:gd name="T22" fmla="*/ 15 w 28"/>
                        <a:gd name="T23" fmla="*/ 5 h 56"/>
                        <a:gd name="T24" fmla="*/ 15 w 28"/>
                        <a:gd name="T25" fmla="*/ 6 h 56"/>
                        <a:gd name="T26" fmla="*/ 15 w 28"/>
                        <a:gd name="T27" fmla="*/ 7 h 56"/>
                        <a:gd name="T28" fmla="*/ 15 w 28"/>
                        <a:gd name="T29" fmla="*/ 7 h 56"/>
                        <a:gd name="T30" fmla="*/ 0 w 28"/>
                        <a:gd name="T31" fmla="*/ 5 h 56"/>
                        <a:gd name="T32" fmla="*/ 0 w 28"/>
                        <a:gd name="T33" fmla="*/ 3 h 56"/>
                        <a:gd name="T34" fmla="*/ 1 w 28"/>
                        <a:gd name="T35" fmla="*/ 2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56"/>
                        <a:gd name="T56" fmla="*/ 28 w 28"/>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56">
                          <a:moveTo>
                            <a:pt x="1" y="14"/>
                          </a:moveTo>
                          <a:lnTo>
                            <a:pt x="2" y="10"/>
                          </a:lnTo>
                          <a:lnTo>
                            <a:pt x="5" y="7"/>
                          </a:lnTo>
                          <a:lnTo>
                            <a:pt x="8" y="7"/>
                          </a:lnTo>
                          <a:lnTo>
                            <a:pt x="13" y="7"/>
                          </a:lnTo>
                          <a:lnTo>
                            <a:pt x="14" y="0"/>
                          </a:lnTo>
                          <a:lnTo>
                            <a:pt x="28" y="21"/>
                          </a:lnTo>
                          <a:lnTo>
                            <a:pt x="27" y="27"/>
                          </a:lnTo>
                          <a:lnTo>
                            <a:pt x="23" y="27"/>
                          </a:lnTo>
                          <a:lnTo>
                            <a:pt x="19" y="28"/>
                          </a:lnTo>
                          <a:lnTo>
                            <a:pt x="16" y="31"/>
                          </a:lnTo>
                          <a:lnTo>
                            <a:pt x="15" y="36"/>
                          </a:lnTo>
                          <a:lnTo>
                            <a:pt x="15" y="45"/>
                          </a:lnTo>
                          <a:lnTo>
                            <a:pt x="15" y="52"/>
                          </a:lnTo>
                          <a:lnTo>
                            <a:pt x="15" y="56"/>
                          </a:lnTo>
                          <a:lnTo>
                            <a:pt x="0" y="35"/>
                          </a:lnTo>
                          <a:lnTo>
                            <a:pt x="0" y="22"/>
                          </a:lnTo>
                          <a:lnTo>
                            <a:pt x="1" y="14"/>
                          </a:lnTo>
                          <a:close/>
                        </a:path>
                      </a:pathLst>
                    </a:custGeom>
                    <a:solidFill>
                      <a:srgbClr val="404040"/>
                    </a:solidFill>
                    <a:ln w="1588">
                      <a:solidFill>
                        <a:srgbClr val="000000"/>
                      </a:solidFill>
                      <a:round/>
                      <a:headEnd/>
                      <a:tailEnd/>
                    </a:ln>
                  </p:spPr>
                  <p:txBody>
                    <a:bodyPr/>
                    <a:lstStyle/>
                    <a:p>
                      <a:pPr eaLnBrk="1" hangingPunct="1"/>
                      <a:endParaRPr lang="en-US"/>
                    </a:p>
                  </p:txBody>
                </p:sp>
                <p:sp>
                  <p:nvSpPr>
                    <p:cNvPr id="1382" name="Line 456"/>
                    <p:cNvSpPr>
                      <a:spLocks noChangeShapeType="1"/>
                    </p:cNvSpPr>
                    <p:nvPr/>
                  </p:nvSpPr>
                  <p:spPr bwMode="auto">
                    <a:xfrm>
                      <a:off x="4727" y="3034"/>
                      <a:ext cx="13" cy="10"/>
                    </a:xfrm>
                    <a:prstGeom prst="line">
                      <a:avLst/>
                    </a:prstGeom>
                    <a:noFill/>
                    <a:ln w="1588">
                      <a:solidFill>
                        <a:srgbClr val="000000"/>
                      </a:solidFill>
                      <a:round/>
                      <a:headEnd/>
                      <a:tailEnd/>
                    </a:ln>
                  </p:spPr>
                  <p:txBody>
                    <a:bodyPr/>
                    <a:lstStyle/>
                    <a:p>
                      <a:endParaRPr lang="en-US"/>
                    </a:p>
                  </p:txBody>
                </p:sp>
                <p:sp>
                  <p:nvSpPr>
                    <p:cNvPr id="1383" name="Freeform 457"/>
                    <p:cNvSpPr>
                      <a:spLocks/>
                    </p:cNvSpPr>
                    <p:nvPr/>
                  </p:nvSpPr>
                  <p:spPr bwMode="auto">
                    <a:xfrm>
                      <a:off x="4657" y="2993"/>
                      <a:ext cx="22" cy="22"/>
                    </a:xfrm>
                    <a:custGeom>
                      <a:avLst/>
                      <a:gdLst>
                        <a:gd name="T0" fmla="*/ 1 w 22"/>
                        <a:gd name="T1" fmla="*/ 2 h 43"/>
                        <a:gd name="T2" fmla="*/ 3 w 22"/>
                        <a:gd name="T3" fmla="*/ 2 h 43"/>
                        <a:gd name="T4" fmla="*/ 6 w 22"/>
                        <a:gd name="T5" fmla="*/ 1 h 43"/>
                        <a:gd name="T6" fmla="*/ 9 w 22"/>
                        <a:gd name="T7" fmla="*/ 1 h 43"/>
                        <a:gd name="T8" fmla="*/ 14 w 22"/>
                        <a:gd name="T9" fmla="*/ 1 h 43"/>
                        <a:gd name="T10" fmla="*/ 14 w 22"/>
                        <a:gd name="T11" fmla="*/ 0 h 43"/>
                        <a:gd name="T12" fmla="*/ 22 w 22"/>
                        <a:gd name="T13" fmla="*/ 2 h 43"/>
                        <a:gd name="T14" fmla="*/ 22 w 22"/>
                        <a:gd name="T15" fmla="*/ 3 h 43"/>
                        <a:gd name="T16" fmla="*/ 19 w 22"/>
                        <a:gd name="T17" fmla="*/ 3 h 43"/>
                        <a:gd name="T18" fmla="*/ 17 w 22"/>
                        <a:gd name="T19" fmla="*/ 3 h 43"/>
                        <a:gd name="T20" fmla="*/ 14 w 22"/>
                        <a:gd name="T21" fmla="*/ 3 h 43"/>
                        <a:gd name="T22" fmla="*/ 12 w 22"/>
                        <a:gd name="T23" fmla="*/ 3 h 43"/>
                        <a:gd name="T24" fmla="*/ 11 w 22"/>
                        <a:gd name="T25" fmla="*/ 4 h 43"/>
                        <a:gd name="T26" fmla="*/ 11 w 22"/>
                        <a:gd name="T27" fmla="*/ 4 h 43"/>
                        <a:gd name="T28" fmla="*/ 10 w 22"/>
                        <a:gd name="T29" fmla="*/ 6 h 43"/>
                        <a:gd name="T30" fmla="*/ 0 w 22"/>
                        <a:gd name="T31" fmla="*/ 4 h 43"/>
                        <a:gd name="T32" fmla="*/ 1 w 22"/>
                        <a:gd name="T33" fmla="*/ 3 h 43"/>
                        <a:gd name="T34" fmla="*/ 1 w 22"/>
                        <a:gd name="T35" fmla="*/ 2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3"/>
                        <a:gd name="T56" fmla="*/ 22 w 22"/>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3">
                          <a:moveTo>
                            <a:pt x="1" y="15"/>
                          </a:moveTo>
                          <a:lnTo>
                            <a:pt x="3" y="9"/>
                          </a:lnTo>
                          <a:lnTo>
                            <a:pt x="6" y="6"/>
                          </a:lnTo>
                          <a:lnTo>
                            <a:pt x="9" y="6"/>
                          </a:lnTo>
                          <a:lnTo>
                            <a:pt x="14" y="6"/>
                          </a:lnTo>
                          <a:lnTo>
                            <a:pt x="14" y="0"/>
                          </a:lnTo>
                          <a:lnTo>
                            <a:pt x="22" y="12"/>
                          </a:lnTo>
                          <a:lnTo>
                            <a:pt x="22" y="18"/>
                          </a:lnTo>
                          <a:lnTo>
                            <a:pt x="19" y="18"/>
                          </a:lnTo>
                          <a:lnTo>
                            <a:pt x="17" y="17"/>
                          </a:lnTo>
                          <a:lnTo>
                            <a:pt x="14" y="18"/>
                          </a:lnTo>
                          <a:lnTo>
                            <a:pt x="12" y="20"/>
                          </a:lnTo>
                          <a:lnTo>
                            <a:pt x="11" y="25"/>
                          </a:lnTo>
                          <a:lnTo>
                            <a:pt x="11" y="29"/>
                          </a:lnTo>
                          <a:lnTo>
                            <a:pt x="10" y="43"/>
                          </a:lnTo>
                          <a:lnTo>
                            <a:pt x="0" y="29"/>
                          </a:lnTo>
                          <a:lnTo>
                            <a:pt x="1" y="21"/>
                          </a:lnTo>
                          <a:lnTo>
                            <a:pt x="1" y="15"/>
                          </a:lnTo>
                          <a:close/>
                        </a:path>
                      </a:pathLst>
                    </a:custGeom>
                    <a:solidFill>
                      <a:srgbClr val="404040"/>
                    </a:solidFill>
                    <a:ln w="1588">
                      <a:solidFill>
                        <a:srgbClr val="000000"/>
                      </a:solidFill>
                      <a:round/>
                      <a:headEnd/>
                      <a:tailEnd/>
                    </a:ln>
                  </p:spPr>
                  <p:txBody>
                    <a:bodyPr/>
                    <a:lstStyle/>
                    <a:p>
                      <a:pPr eaLnBrk="1" hangingPunct="1"/>
                      <a:endParaRPr lang="en-US"/>
                    </a:p>
                  </p:txBody>
                </p:sp>
                <p:sp>
                  <p:nvSpPr>
                    <p:cNvPr id="1384" name="Freeform 458"/>
                    <p:cNvSpPr>
                      <a:spLocks/>
                    </p:cNvSpPr>
                    <p:nvPr/>
                  </p:nvSpPr>
                  <p:spPr bwMode="auto">
                    <a:xfrm>
                      <a:off x="4700" y="3025"/>
                      <a:ext cx="13" cy="14"/>
                    </a:xfrm>
                    <a:custGeom>
                      <a:avLst/>
                      <a:gdLst>
                        <a:gd name="T0" fmla="*/ 13 w 13"/>
                        <a:gd name="T1" fmla="*/ 1 h 28"/>
                        <a:gd name="T2" fmla="*/ 6 w 13"/>
                        <a:gd name="T3" fmla="*/ 0 h 28"/>
                        <a:gd name="T4" fmla="*/ 4 w 13"/>
                        <a:gd name="T5" fmla="*/ 1 h 28"/>
                        <a:gd name="T6" fmla="*/ 1 w 13"/>
                        <a:gd name="T7" fmla="*/ 1 h 28"/>
                        <a:gd name="T8" fmla="*/ 0 w 13"/>
                        <a:gd name="T9" fmla="*/ 2 h 28"/>
                        <a:gd name="T10" fmla="*/ 0 w 13"/>
                        <a:gd name="T11" fmla="*/ 4 h 28"/>
                        <a:gd name="T12" fmla="*/ 0 w 13"/>
                        <a:gd name="T13" fmla="*/ 4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2"/>
                          </a:moveTo>
                          <a:lnTo>
                            <a:pt x="6" y="0"/>
                          </a:lnTo>
                          <a:lnTo>
                            <a:pt x="4" y="2"/>
                          </a:lnTo>
                          <a:lnTo>
                            <a:pt x="1" y="7"/>
                          </a:lnTo>
                          <a:lnTo>
                            <a:pt x="0" y="14"/>
                          </a:lnTo>
                          <a:lnTo>
                            <a:pt x="0" y="28"/>
                          </a:lnTo>
                        </a:path>
                      </a:pathLst>
                    </a:custGeom>
                    <a:noFill/>
                    <a:ln w="1588">
                      <a:solidFill>
                        <a:srgbClr val="000000"/>
                      </a:solidFill>
                      <a:round/>
                      <a:headEnd/>
                      <a:tailEnd/>
                    </a:ln>
                  </p:spPr>
                  <p:txBody>
                    <a:bodyPr/>
                    <a:lstStyle/>
                    <a:p>
                      <a:pPr eaLnBrk="1" hangingPunct="1"/>
                      <a:endParaRPr lang="en-US"/>
                    </a:p>
                  </p:txBody>
                </p:sp>
                <p:sp>
                  <p:nvSpPr>
                    <p:cNvPr id="1385" name="Freeform 459"/>
                    <p:cNvSpPr>
                      <a:spLocks/>
                    </p:cNvSpPr>
                    <p:nvPr/>
                  </p:nvSpPr>
                  <p:spPr bwMode="auto">
                    <a:xfrm>
                      <a:off x="4697" y="3023"/>
                      <a:ext cx="13" cy="14"/>
                    </a:xfrm>
                    <a:custGeom>
                      <a:avLst/>
                      <a:gdLst>
                        <a:gd name="T0" fmla="*/ 13 w 13"/>
                        <a:gd name="T1" fmla="*/ 0 h 28"/>
                        <a:gd name="T2" fmla="*/ 5 w 13"/>
                        <a:gd name="T3" fmla="*/ 0 h 28"/>
                        <a:gd name="T4" fmla="*/ 2 w 13"/>
                        <a:gd name="T5" fmla="*/ 1 h 28"/>
                        <a:gd name="T6" fmla="*/ 1 w 13"/>
                        <a:gd name="T7" fmla="*/ 1 h 28"/>
                        <a:gd name="T8" fmla="*/ 0 w 13"/>
                        <a:gd name="T9" fmla="*/ 2 h 28"/>
                        <a:gd name="T10" fmla="*/ 0 w 13"/>
                        <a:gd name="T11" fmla="*/ 4 h 28"/>
                        <a:gd name="T12" fmla="*/ 0 w 13"/>
                        <a:gd name="T13" fmla="*/ 4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5" y="0"/>
                          </a:lnTo>
                          <a:lnTo>
                            <a:pt x="2" y="1"/>
                          </a:lnTo>
                          <a:lnTo>
                            <a:pt x="1" y="6"/>
                          </a:lnTo>
                          <a:lnTo>
                            <a:pt x="0" y="12"/>
                          </a:lnTo>
                          <a:lnTo>
                            <a:pt x="0" y="28"/>
                          </a:lnTo>
                          <a:lnTo>
                            <a:pt x="0" y="26"/>
                          </a:lnTo>
                        </a:path>
                      </a:pathLst>
                    </a:custGeom>
                    <a:noFill/>
                    <a:ln w="1588">
                      <a:solidFill>
                        <a:srgbClr val="000000"/>
                      </a:solidFill>
                      <a:round/>
                      <a:headEnd/>
                      <a:tailEnd/>
                    </a:ln>
                  </p:spPr>
                  <p:txBody>
                    <a:bodyPr/>
                    <a:lstStyle/>
                    <a:p>
                      <a:pPr eaLnBrk="1" hangingPunct="1"/>
                      <a:endParaRPr lang="en-US"/>
                    </a:p>
                  </p:txBody>
                </p:sp>
                <p:sp>
                  <p:nvSpPr>
                    <p:cNvPr id="1386" name="Freeform 460"/>
                    <p:cNvSpPr>
                      <a:spLocks/>
                    </p:cNvSpPr>
                    <p:nvPr/>
                  </p:nvSpPr>
                  <p:spPr bwMode="auto">
                    <a:xfrm>
                      <a:off x="4693" y="3021"/>
                      <a:ext cx="13" cy="14"/>
                    </a:xfrm>
                    <a:custGeom>
                      <a:avLst/>
                      <a:gdLst>
                        <a:gd name="T0" fmla="*/ 13 w 13"/>
                        <a:gd name="T1" fmla="*/ 0 h 28"/>
                        <a:gd name="T2" fmla="*/ 6 w 13"/>
                        <a:gd name="T3" fmla="*/ 0 h 28"/>
                        <a:gd name="T4" fmla="*/ 3 w 13"/>
                        <a:gd name="T5" fmla="*/ 1 h 28"/>
                        <a:gd name="T6" fmla="*/ 1 w 13"/>
                        <a:gd name="T7" fmla="*/ 1 h 28"/>
                        <a:gd name="T8" fmla="*/ 0 w 13"/>
                        <a:gd name="T9" fmla="*/ 2 h 28"/>
                        <a:gd name="T10" fmla="*/ 0 w 13"/>
                        <a:gd name="T11" fmla="*/ 4 h 28"/>
                        <a:gd name="T12" fmla="*/ 0 w 13"/>
                        <a:gd name="T13" fmla="*/ 4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5"/>
                          </a:lnTo>
                          <a:lnTo>
                            <a:pt x="0" y="13"/>
                          </a:lnTo>
                          <a:lnTo>
                            <a:pt x="0" y="28"/>
                          </a:lnTo>
                          <a:lnTo>
                            <a:pt x="0" y="27"/>
                          </a:lnTo>
                        </a:path>
                      </a:pathLst>
                    </a:custGeom>
                    <a:noFill/>
                    <a:ln w="1588">
                      <a:solidFill>
                        <a:srgbClr val="000000"/>
                      </a:solidFill>
                      <a:round/>
                      <a:headEnd/>
                      <a:tailEnd/>
                    </a:ln>
                  </p:spPr>
                  <p:txBody>
                    <a:bodyPr/>
                    <a:lstStyle/>
                    <a:p>
                      <a:pPr eaLnBrk="1" hangingPunct="1"/>
                      <a:endParaRPr lang="en-US"/>
                    </a:p>
                  </p:txBody>
                </p:sp>
                <p:sp>
                  <p:nvSpPr>
                    <p:cNvPr id="1387" name="Freeform 461"/>
                    <p:cNvSpPr>
                      <a:spLocks/>
                    </p:cNvSpPr>
                    <p:nvPr/>
                  </p:nvSpPr>
                  <p:spPr bwMode="auto">
                    <a:xfrm>
                      <a:off x="4689" y="3018"/>
                      <a:ext cx="13" cy="14"/>
                    </a:xfrm>
                    <a:custGeom>
                      <a:avLst/>
                      <a:gdLst>
                        <a:gd name="T0" fmla="*/ 13 w 13"/>
                        <a:gd name="T1" fmla="*/ 0 h 28"/>
                        <a:gd name="T2" fmla="*/ 6 w 13"/>
                        <a:gd name="T3" fmla="*/ 0 h 28"/>
                        <a:gd name="T4" fmla="*/ 3 w 13"/>
                        <a:gd name="T5" fmla="*/ 1 h 28"/>
                        <a:gd name="T6" fmla="*/ 1 w 13"/>
                        <a:gd name="T7" fmla="*/ 1 h 28"/>
                        <a:gd name="T8" fmla="*/ 0 w 13"/>
                        <a:gd name="T9" fmla="*/ 2 h 28"/>
                        <a:gd name="T10" fmla="*/ 0 w 13"/>
                        <a:gd name="T11" fmla="*/ 4 h 28"/>
                        <a:gd name="T12" fmla="*/ 0 w 13"/>
                        <a:gd name="T13" fmla="*/ 4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5"/>
                          </a:lnTo>
                          <a:lnTo>
                            <a:pt x="0" y="13"/>
                          </a:lnTo>
                          <a:lnTo>
                            <a:pt x="0" y="28"/>
                          </a:lnTo>
                          <a:lnTo>
                            <a:pt x="0" y="27"/>
                          </a:lnTo>
                        </a:path>
                      </a:pathLst>
                    </a:custGeom>
                    <a:noFill/>
                    <a:ln w="1588">
                      <a:solidFill>
                        <a:srgbClr val="000000"/>
                      </a:solidFill>
                      <a:round/>
                      <a:headEnd/>
                      <a:tailEnd/>
                    </a:ln>
                  </p:spPr>
                  <p:txBody>
                    <a:bodyPr/>
                    <a:lstStyle/>
                    <a:p>
                      <a:pPr eaLnBrk="1" hangingPunct="1"/>
                      <a:endParaRPr lang="en-US"/>
                    </a:p>
                  </p:txBody>
                </p:sp>
                <p:sp>
                  <p:nvSpPr>
                    <p:cNvPr id="1388" name="Freeform 462"/>
                    <p:cNvSpPr>
                      <a:spLocks/>
                    </p:cNvSpPr>
                    <p:nvPr/>
                  </p:nvSpPr>
                  <p:spPr bwMode="auto">
                    <a:xfrm>
                      <a:off x="4686" y="3016"/>
                      <a:ext cx="12" cy="14"/>
                    </a:xfrm>
                    <a:custGeom>
                      <a:avLst/>
                      <a:gdLst>
                        <a:gd name="T0" fmla="*/ 12 w 12"/>
                        <a:gd name="T1" fmla="*/ 0 h 28"/>
                        <a:gd name="T2" fmla="*/ 6 w 12"/>
                        <a:gd name="T3" fmla="*/ 0 h 28"/>
                        <a:gd name="T4" fmla="*/ 3 w 12"/>
                        <a:gd name="T5" fmla="*/ 1 h 28"/>
                        <a:gd name="T6" fmla="*/ 1 w 12"/>
                        <a:gd name="T7" fmla="*/ 1 h 28"/>
                        <a:gd name="T8" fmla="*/ 0 w 12"/>
                        <a:gd name="T9" fmla="*/ 2 h 28"/>
                        <a:gd name="T10" fmla="*/ 0 w 12"/>
                        <a:gd name="T11" fmla="*/ 4 h 28"/>
                        <a:gd name="T12" fmla="*/ 0 w 12"/>
                        <a:gd name="T13" fmla="*/ 4 h 28"/>
                        <a:gd name="T14" fmla="*/ 0 60000 65536"/>
                        <a:gd name="T15" fmla="*/ 0 60000 65536"/>
                        <a:gd name="T16" fmla="*/ 0 60000 65536"/>
                        <a:gd name="T17" fmla="*/ 0 60000 65536"/>
                        <a:gd name="T18" fmla="*/ 0 60000 65536"/>
                        <a:gd name="T19" fmla="*/ 0 60000 65536"/>
                        <a:gd name="T20" fmla="*/ 0 60000 65536"/>
                        <a:gd name="T21" fmla="*/ 0 w 12"/>
                        <a:gd name="T22" fmla="*/ 0 h 28"/>
                        <a:gd name="T23" fmla="*/ 12 w 1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8">
                          <a:moveTo>
                            <a:pt x="12" y="0"/>
                          </a:moveTo>
                          <a:lnTo>
                            <a:pt x="6" y="0"/>
                          </a:lnTo>
                          <a:lnTo>
                            <a:pt x="3" y="1"/>
                          </a:lnTo>
                          <a:lnTo>
                            <a:pt x="1" y="4"/>
                          </a:lnTo>
                          <a:lnTo>
                            <a:pt x="0" y="12"/>
                          </a:lnTo>
                          <a:lnTo>
                            <a:pt x="0" y="28"/>
                          </a:lnTo>
                          <a:lnTo>
                            <a:pt x="0" y="26"/>
                          </a:lnTo>
                        </a:path>
                      </a:pathLst>
                    </a:custGeom>
                    <a:noFill/>
                    <a:ln w="1588">
                      <a:solidFill>
                        <a:srgbClr val="000000"/>
                      </a:solidFill>
                      <a:round/>
                      <a:headEnd/>
                      <a:tailEnd/>
                    </a:ln>
                  </p:spPr>
                  <p:txBody>
                    <a:bodyPr/>
                    <a:lstStyle/>
                    <a:p>
                      <a:pPr eaLnBrk="1" hangingPunct="1"/>
                      <a:endParaRPr lang="en-US"/>
                    </a:p>
                  </p:txBody>
                </p:sp>
                <p:sp>
                  <p:nvSpPr>
                    <p:cNvPr id="1389" name="Freeform 463"/>
                    <p:cNvSpPr>
                      <a:spLocks/>
                    </p:cNvSpPr>
                    <p:nvPr/>
                  </p:nvSpPr>
                  <p:spPr bwMode="auto">
                    <a:xfrm>
                      <a:off x="4683" y="3013"/>
                      <a:ext cx="12" cy="14"/>
                    </a:xfrm>
                    <a:custGeom>
                      <a:avLst/>
                      <a:gdLst>
                        <a:gd name="T0" fmla="*/ 12 w 12"/>
                        <a:gd name="T1" fmla="*/ 0 h 28"/>
                        <a:gd name="T2" fmla="*/ 5 w 12"/>
                        <a:gd name="T3" fmla="*/ 0 h 28"/>
                        <a:gd name="T4" fmla="*/ 3 w 12"/>
                        <a:gd name="T5" fmla="*/ 1 h 28"/>
                        <a:gd name="T6" fmla="*/ 0 w 12"/>
                        <a:gd name="T7" fmla="*/ 1 h 28"/>
                        <a:gd name="T8" fmla="*/ 0 w 12"/>
                        <a:gd name="T9" fmla="*/ 2 h 28"/>
                        <a:gd name="T10" fmla="*/ 0 w 12"/>
                        <a:gd name="T11" fmla="*/ 4 h 28"/>
                        <a:gd name="T12" fmla="*/ 0 w 12"/>
                        <a:gd name="T13" fmla="*/ 4 h 28"/>
                        <a:gd name="T14" fmla="*/ 0 60000 65536"/>
                        <a:gd name="T15" fmla="*/ 0 60000 65536"/>
                        <a:gd name="T16" fmla="*/ 0 60000 65536"/>
                        <a:gd name="T17" fmla="*/ 0 60000 65536"/>
                        <a:gd name="T18" fmla="*/ 0 60000 65536"/>
                        <a:gd name="T19" fmla="*/ 0 60000 65536"/>
                        <a:gd name="T20" fmla="*/ 0 60000 65536"/>
                        <a:gd name="T21" fmla="*/ 0 w 12"/>
                        <a:gd name="T22" fmla="*/ 0 h 28"/>
                        <a:gd name="T23" fmla="*/ 12 w 1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8">
                          <a:moveTo>
                            <a:pt x="12" y="0"/>
                          </a:moveTo>
                          <a:lnTo>
                            <a:pt x="5" y="0"/>
                          </a:lnTo>
                          <a:lnTo>
                            <a:pt x="3" y="1"/>
                          </a:lnTo>
                          <a:lnTo>
                            <a:pt x="0" y="6"/>
                          </a:lnTo>
                          <a:lnTo>
                            <a:pt x="0" y="12"/>
                          </a:lnTo>
                          <a:lnTo>
                            <a:pt x="0" y="28"/>
                          </a:lnTo>
                          <a:lnTo>
                            <a:pt x="0" y="26"/>
                          </a:lnTo>
                        </a:path>
                      </a:pathLst>
                    </a:custGeom>
                    <a:noFill/>
                    <a:ln w="1588">
                      <a:solidFill>
                        <a:srgbClr val="000000"/>
                      </a:solidFill>
                      <a:round/>
                      <a:headEnd/>
                      <a:tailEnd/>
                    </a:ln>
                  </p:spPr>
                  <p:txBody>
                    <a:bodyPr/>
                    <a:lstStyle/>
                    <a:p>
                      <a:pPr eaLnBrk="1" hangingPunct="1"/>
                      <a:endParaRPr lang="en-US"/>
                    </a:p>
                  </p:txBody>
                </p:sp>
                <p:sp>
                  <p:nvSpPr>
                    <p:cNvPr id="1390" name="Freeform 464"/>
                    <p:cNvSpPr>
                      <a:spLocks/>
                    </p:cNvSpPr>
                    <p:nvPr/>
                  </p:nvSpPr>
                  <p:spPr bwMode="auto">
                    <a:xfrm>
                      <a:off x="4678" y="3010"/>
                      <a:ext cx="14" cy="14"/>
                    </a:xfrm>
                    <a:custGeom>
                      <a:avLst/>
                      <a:gdLst>
                        <a:gd name="T0" fmla="*/ 14 w 14"/>
                        <a:gd name="T1" fmla="*/ 1 h 28"/>
                        <a:gd name="T2" fmla="*/ 7 w 14"/>
                        <a:gd name="T3" fmla="*/ 0 h 28"/>
                        <a:gd name="T4" fmla="*/ 5 w 14"/>
                        <a:gd name="T5" fmla="*/ 1 h 28"/>
                        <a:gd name="T6" fmla="*/ 1 w 14"/>
                        <a:gd name="T7" fmla="*/ 1 h 28"/>
                        <a:gd name="T8" fmla="*/ 0 w 14"/>
                        <a:gd name="T9" fmla="*/ 2 h 28"/>
                        <a:gd name="T10" fmla="*/ 0 w 14"/>
                        <a:gd name="T11" fmla="*/ 4 h 28"/>
                        <a:gd name="T12" fmla="*/ 0 w 14"/>
                        <a:gd name="T13" fmla="*/ 4 h 28"/>
                        <a:gd name="T14" fmla="*/ 0 60000 65536"/>
                        <a:gd name="T15" fmla="*/ 0 60000 65536"/>
                        <a:gd name="T16" fmla="*/ 0 60000 65536"/>
                        <a:gd name="T17" fmla="*/ 0 60000 65536"/>
                        <a:gd name="T18" fmla="*/ 0 60000 65536"/>
                        <a:gd name="T19" fmla="*/ 0 60000 65536"/>
                        <a:gd name="T20" fmla="*/ 0 60000 65536"/>
                        <a:gd name="T21" fmla="*/ 0 w 14"/>
                        <a:gd name="T22" fmla="*/ 0 h 28"/>
                        <a:gd name="T23" fmla="*/ 14 w 14"/>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8">
                          <a:moveTo>
                            <a:pt x="14" y="2"/>
                          </a:moveTo>
                          <a:lnTo>
                            <a:pt x="7" y="0"/>
                          </a:lnTo>
                          <a:lnTo>
                            <a:pt x="5" y="3"/>
                          </a:lnTo>
                          <a:lnTo>
                            <a:pt x="1" y="7"/>
                          </a:lnTo>
                          <a:lnTo>
                            <a:pt x="0" y="14"/>
                          </a:lnTo>
                          <a:lnTo>
                            <a:pt x="0" y="28"/>
                          </a:lnTo>
                        </a:path>
                      </a:pathLst>
                    </a:custGeom>
                    <a:noFill/>
                    <a:ln w="1588">
                      <a:solidFill>
                        <a:srgbClr val="000000"/>
                      </a:solidFill>
                      <a:round/>
                      <a:headEnd/>
                      <a:tailEnd/>
                    </a:ln>
                  </p:spPr>
                  <p:txBody>
                    <a:bodyPr/>
                    <a:lstStyle/>
                    <a:p>
                      <a:pPr eaLnBrk="1" hangingPunct="1"/>
                      <a:endParaRPr lang="en-US"/>
                    </a:p>
                  </p:txBody>
                </p:sp>
                <p:sp>
                  <p:nvSpPr>
                    <p:cNvPr id="1391" name="Freeform 465"/>
                    <p:cNvSpPr>
                      <a:spLocks/>
                    </p:cNvSpPr>
                    <p:nvPr/>
                  </p:nvSpPr>
                  <p:spPr bwMode="auto">
                    <a:xfrm>
                      <a:off x="4675" y="3008"/>
                      <a:ext cx="13" cy="14"/>
                    </a:xfrm>
                    <a:custGeom>
                      <a:avLst/>
                      <a:gdLst>
                        <a:gd name="T0" fmla="*/ 13 w 13"/>
                        <a:gd name="T1" fmla="*/ 0 h 28"/>
                        <a:gd name="T2" fmla="*/ 6 w 13"/>
                        <a:gd name="T3" fmla="*/ 0 h 28"/>
                        <a:gd name="T4" fmla="*/ 3 w 13"/>
                        <a:gd name="T5" fmla="*/ 1 h 28"/>
                        <a:gd name="T6" fmla="*/ 1 w 13"/>
                        <a:gd name="T7" fmla="*/ 1 h 28"/>
                        <a:gd name="T8" fmla="*/ 0 w 13"/>
                        <a:gd name="T9" fmla="*/ 2 h 28"/>
                        <a:gd name="T10" fmla="*/ 0 w 13"/>
                        <a:gd name="T11" fmla="*/ 4 h 28"/>
                        <a:gd name="T12" fmla="*/ 0 w 13"/>
                        <a:gd name="T13" fmla="*/ 4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6"/>
                          </a:lnTo>
                          <a:lnTo>
                            <a:pt x="0" y="13"/>
                          </a:lnTo>
                          <a:lnTo>
                            <a:pt x="0" y="28"/>
                          </a:lnTo>
                          <a:lnTo>
                            <a:pt x="0" y="27"/>
                          </a:lnTo>
                        </a:path>
                      </a:pathLst>
                    </a:custGeom>
                    <a:noFill/>
                    <a:ln w="1588">
                      <a:solidFill>
                        <a:srgbClr val="000000"/>
                      </a:solidFill>
                      <a:round/>
                      <a:headEnd/>
                      <a:tailEnd/>
                    </a:ln>
                  </p:spPr>
                  <p:txBody>
                    <a:bodyPr/>
                    <a:lstStyle/>
                    <a:p>
                      <a:pPr eaLnBrk="1" hangingPunct="1"/>
                      <a:endParaRPr lang="en-US"/>
                    </a:p>
                  </p:txBody>
                </p:sp>
                <p:sp>
                  <p:nvSpPr>
                    <p:cNvPr id="1392" name="Freeform 466"/>
                    <p:cNvSpPr>
                      <a:spLocks/>
                    </p:cNvSpPr>
                    <p:nvPr/>
                  </p:nvSpPr>
                  <p:spPr bwMode="auto">
                    <a:xfrm>
                      <a:off x="4671" y="2997"/>
                      <a:ext cx="9" cy="6"/>
                    </a:xfrm>
                    <a:custGeom>
                      <a:avLst/>
                      <a:gdLst>
                        <a:gd name="T0" fmla="*/ 0 w 9"/>
                        <a:gd name="T1" fmla="*/ 0 h 11"/>
                        <a:gd name="T2" fmla="*/ 8 w 9"/>
                        <a:gd name="T3" fmla="*/ 2 h 11"/>
                        <a:gd name="T4" fmla="*/ 9 w 9"/>
                        <a:gd name="T5" fmla="*/ 2 h 11"/>
                        <a:gd name="T6" fmla="*/ 8 w 9"/>
                        <a:gd name="T7" fmla="*/ 2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0"/>
                          </a:moveTo>
                          <a:lnTo>
                            <a:pt x="8" y="11"/>
                          </a:lnTo>
                          <a:lnTo>
                            <a:pt x="9" y="11"/>
                          </a:lnTo>
                          <a:lnTo>
                            <a:pt x="8" y="11"/>
                          </a:lnTo>
                        </a:path>
                      </a:pathLst>
                    </a:custGeom>
                    <a:noFill/>
                    <a:ln w="1588">
                      <a:solidFill>
                        <a:srgbClr val="000000"/>
                      </a:solidFill>
                      <a:round/>
                      <a:headEnd/>
                      <a:tailEnd/>
                    </a:ln>
                  </p:spPr>
                  <p:txBody>
                    <a:bodyPr/>
                    <a:lstStyle/>
                    <a:p>
                      <a:pPr eaLnBrk="1" hangingPunct="1"/>
                      <a:endParaRPr lang="en-US"/>
                    </a:p>
                  </p:txBody>
                </p:sp>
                <p:sp>
                  <p:nvSpPr>
                    <p:cNvPr id="1393" name="Oval 467"/>
                    <p:cNvSpPr>
                      <a:spLocks noChangeArrowheads="1"/>
                    </p:cNvSpPr>
                    <p:nvPr/>
                  </p:nvSpPr>
                  <p:spPr bwMode="auto">
                    <a:xfrm>
                      <a:off x="4677" y="3059"/>
                      <a:ext cx="15" cy="5"/>
                    </a:xfrm>
                    <a:prstGeom prst="ellipse">
                      <a:avLst/>
                    </a:prstGeom>
                    <a:solidFill>
                      <a:srgbClr val="A0A0A0"/>
                    </a:solidFill>
                    <a:ln w="9525">
                      <a:noFill/>
                      <a:round/>
                      <a:headEnd/>
                      <a:tailEnd/>
                    </a:ln>
                  </p:spPr>
                  <p:txBody>
                    <a:bodyPr/>
                    <a:lstStyle/>
                    <a:p>
                      <a:pPr eaLnBrk="1" hangingPunct="1"/>
                      <a:endParaRPr lang="en-US"/>
                    </a:p>
                  </p:txBody>
                </p:sp>
                <p:sp>
                  <p:nvSpPr>
                    <p:cNvPr id="1394" name="Oval 468"/>
                    <p:cNvSpPr>
                      <a:spLocks noChangeArrowheads="1"/>
                    </p:cNvSpPr>
                    <p:nvPr/>
                  </p:nvSpPr>
                  <p:spPr bwMode="auto">
                    <a:xfrm>
                      <a:off x="4695" y="3058"/>
                      <a:ext cx="16" cy="6"/>
                    </a:xfrm>
                    <a:prstGeom prst="ellipse">
                      <a:avLst/>
                    </a:prstGeom>
                    <a:solidFill>
                      <a:srgbClr val="A0A0A0"/>
                    </a:solidFill>
                    <a:ln w="9525">
                      <a:noFill/>
                      <a:round/>
                      <a:headEnd/>
                      <a:tailEnd/>
                    </a:ln>
                  </p:spPr>
                  <p:txBody>
                    <a:bodyPr/>
                    <a:lstStyle/>
                    <a:p>
                      <a:pPr eaLnBrk="1" hangingPunct="1"/>
                      <a:endParaRPr lang="en-US"/>
                    </a:p>
                  </p:txBody>
                </p:sp>
                <p:sp>
                  <p:nvSpPr>
                    <p:cNvPr id="1395" name="Freeform 469"/>
                    <p:cNvSpPr>
                      <a:spLocks/>
                    </p:cNvSpPr>
                    <p:nvPr/>
                  </p:nvSpPr>
                  <p:spPr bwMode="auto">
                    <a:xfrm>
                      <a:off x="4711" y="3061"/>
                      <a:ext cx="19" cy="2"/>
                    </a:xfrm>
                    <a:custGeom>
                      <a:avLst/>
                      <a:gdLst>
                        <a:gd name="T0" fmla="*/ 0 w 19"/>
                        <a:gd name="T1" fmla="*/ 0 h 5"/>
                        <a:gd name="T2" fmla="*/ 1 w 19"/>
                        <a:gd name="T3" fmla="*/ 0 h 5"/>
                        <a:gd name="T4" fmla="*/ 18 w 19"/>
                        <a:gd name="T5" fmla="*/ 0 h 5"/>
                        <a:gd name="T6" fmla="*/ 19 w 19"/>
                        <a:gd name="T7" fmla="*/ 0 h 5"/>
                        <a:gd name="T8" fmla="*/ 0 w 19"/>
                        <a:gd name="T9" fmla="*/ 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5"/>
                          </a:moveTo>
                          <a:lnTo>
                            <a:pt x="1" y="0"/>
                          </a:lnTo>
                          <a:lnTo>
                            <a:pt x="18" y="0"/>
                          </a:lnTo>
                          <a:lnTo>
                            <a:pt x="19" y="3"/>
                          </a:lnTo>
                          <a:lnTo>
                            <a:pt x="0" y="5"/>
                          </a:lnTo>
                          <a:close/>
                        </a:path>
                      </a:pathLst>
                    </a:custGeom>
                    <a:solidFill>
                      <a:srgbClr val="606060"/>
                    </a:solidFill>
                    <a:ln w="9525">
                      <a:noFill/>
                      <a:round/>
                      <a:headEnd/>
                      <a:tailEnd/>
                    </a:ln>
                  </p:spPr>
                  <p:txBody>
                    <a:bodyPr/>
                    <a:lstStyle/>
                    <a:p>
                      <a:pPr eaLnBrk="1" hangingPunct="1"/>
                      <a:endParaRPr lang="en-US"/>
                    </a:p>
                  </p:txBody>
                </p:sp>
                <p:sp>
                  <p:nvSpPr>
                    <p:cNvPr id="1396" name="Oval 470"/>
                    <p:cNvSpPr>
                      <a:spLocks noChangeArrowheads="1"/>
                    </p:cNvSpPr>
                    <p:nvPr/>
                  </p:nvSpPr>
                  <p:spPr bwMode="auto">
                    <a:xfrm>
                      <a:off x="4676" y="3057"/>
                      <a:ext cx="16" cy="6"/>
                    </a:xfrm>
                    <a:prstGeom prst="ellipse">
                      <a:avLst/>
                    </a:prstGeom>
                    <a:solidFill>
                      <a:srgbClr val="000000"/>
                    </a:solidFill>
                    <a:ln w="9525">
                      <a:noFill/>
                      <a:round/>
                      <a:headEnd/>
                      <a:tailEnd/>
                    </a:ln>
                  </p:spPr>
                  <p:txBody>
                    <a:bodyPr/>
                    <a:lstStyle/>
                    <a:p>
                      <a:pPr eaLnBrk="1" hangingPunct="1"/>
                      <a:endParaRPr lang="en-US"/>
                    </a:p>
                  </p:txBody>
                </p:sp>
                <p:sp>
                  <p:nvSpPr>
                    <p:cNvPr id="1397" name="Oval 471"/>
                    <p:cNvSpPr>
                      <a:spLocks noChangeArrowheads="1"/>
                    </p:cNvSpPr>
                    <p:nvPr/>
                  </p:nvSpPr>
                  <p:spPr bwMode="auto">
                    <a:xfrm>
                      <a:off x="4695" y="3057"/>
                      <a:ext cx="16" cy="6"/>
                    </a:xfrm>
                    <a:prstGeom prst="ellipse">
                      <a:avLst/>
                    </a:prstGeom>
                    <a:solidFill>
                      <a:srgbClr val="000000"/>
                    </a:solidFill>
                    <a:ln w="9525">
                      <a:noFill/>
                      <a:round/>
                      <a:headEnd/>
                      <a:tailEnd/>
                    </a:ln>
                  </p:spPr>
                  <p:txBody>
                    <a:bodyPr/>
                    <a:lstStyle/>
                    <a:p>
                      <a:pPr eaLnBrk="1" hangingPunct="1"/>
                      <a:endParaRPr lang="en-US"/>
                    </a:p>
                  </p:txBody>
                </p:sp>
              </p:grpSp>
            </p:grpSp>
          </p:grpSp>
          <p:sp>
            <p:nvSpPr>
              <p:cNvPr id="1211" name="Line 929"/>
              <p:cNvSpPr>
                <a:spLocks noChangeShapeType="1"/>
              </p:cNvSpPr>
              <p:nvPr/>
            </p:nvSpPr>
            <p:spPr bwMode="auto">
              <a:xfrm>
                <a:off x="6881224" y="2065283"/>
                <a:ext cx="717" cy="51665"/>
              </a:xfrm>
              <a:prstGeom prst="line">
                <a:avLst/>
              </a:prstGeom>
              <a:noFill/>
              <a:ln w="28575">
                <a:solidFill>
                  <a:srgbClr val="99FF33"/>
                </a:solidFill>
                <a:round/>
                <a:headEnd/>
                <a:tailEnd/>
              </a:ln>
            </p:spPr>
            <p:txBody>
              <a:bodyPr wrap="none" anchor="ctr"/>
              <a:lstStyle/>
              <a:p>
                <a:endParaRPr lang="en-US"/>
              </a:p>
            </p:txBody>
          </p:sp>
          <p:grpSp>
            <p:nvGrpSpPr>
              <p:cNvPr id="1831" name="Group 866"/>
              <p:cNvGrpSpPr>
                <a:grpSpLocks/>
              </p:cNvGrpSpPr>
              <p:nvPr/>
            </p:nvGrpSpPr>
            <p:grpSpPr bwMode="auto">
              <a:xfrm>
                <a:off x="6797038" y="1955179"/>
                <a:ext cx="225685" cy="141804"/>
                <a:chOff x="4804" y="1873"/>
                <a:chExt cx="441" cy="337"/>
              </a:xfrm>
            </p:grpSpPr>
            <p:sp>
              <p:nvSpPr>
                <p:cNvPr id="1220" name="Line 867"/>
                <p:cNvSpPr>
                  <a:spLocks noChangeShapeType="1"/>
                </p:cNvSpPr>
                <p:nvPr/>
              </p:nvSpPr>
              <p:spPr bwMode="auto">
                <a:xfrm flipH="1">
                  <a:off x="4835" y="2132"/>
                  <a:ext cx="16" cy="1"/>
                </a:xfrm>
                <a:prstGeom prst="line">
                  <a:avLst/>
                </a:prstGeom>
                <a:noFill/>
                <a:ln w="12700">
                  <a:solidFill>
                    <a:srgbClr val="808080"/>
                  </a:solidFill>
                  <a:round/>
                  <a:headEnd/>
                  <a:tailEnd/>
                </a:ln>
              </p:spPr>
              <p:txBody>
                <a:bodyPr/>
                <a:lstStyle/>
                <a:p>
                  <a:endParaRPr lang="en-US"/>
                </a:p>
              </p:txBody>
            </p:sp>
            <p:sp>
              <p:nvSpPr>
                <p:cNvPr id="1221" name="Line 868"/>
                <p:cNvSpPr>
                  <a:spLocks noChangeShapeType="1"/>
                </p:cNvSpPr>
                <p:nvPr/>
              </p:nvSpPr>
              <p:spPr bwMode="auto">
                <a:xfrm>
                  <a:off x="4835" y="2132"/>
                  <a:ext cx="1" cy="1"/>
                </a:xfrm>
                <a:prstGeom prst="line">
                  <a:avLst/>
                </a:prstGeom>
                <a:noFill/>
                <a:ln w="12700">
                  <a:solidFill>
                    <a:srgbClr val="808080"/>
                  </a:solidFill>
                  <a:round/>
                  <a:headEnd/>
                  <a:tailEnd/>
                </a:ln>
              </p:spPr>
              <p:txBody>
                <a:bodyPr/>
                <a:lstStyle/>
                <a:p>
                  <a:endParaRPr lang="en-US"/>
                </a:p>
              </p:txBody>
            </p:sp>
            <p:sp>
              <p:nvSpPr>
                <p:cNvPr id="1222" name="Line 869"/>
                <p:cNvSpPr>
                  <a:spLocks noChangeShapeType="1"/>
                </p:cNvSpPr>
                <p:nvPr/>
              </p:nvSpPr>
              <p:spPr bwMode="auto">
                <a:xfrm flipH="1">
                  <a:off x="4827" y="2132"/>
                  <a:ext cx="8" cy="1"/>
                </a:xfrm>
                <a:prstGeom prst="line">
                  <a:avLst/>
                </a:prstGeom>
                <a:noFill/>
                <a:ln w="12700">
                  <a:solidFill>
                    <a:srgbClr val="808080"/>
                  </a:solidFill>
                  <a:round/>
                  <a:headEnd/>
                  <a:tailEnd/>
                </a:ln>
              </p:spPr>
              <p:txBody>
                <a:bodyPr/>
                <a:lstStyle/>
                <a:p>
                  <a:endParaRPr lang="en-US"/>
                </a:p>
              </p:txBody>
            </p:sp>
            <p:sp>
              <p:nvSpPr>
                <p:cNvPr id="1223" name="Line 870"/>
                <p:cNvSpPr>
                  <a:spLocks noChangeShapeType="1"/>
                </p:cNvSpPr>
                <p:nvPr/>
              </p:nvSpPr>
              <p:spPr bwMode="auto">
                <a:xfrm flipH="1">
                  <a:off x="4820" y="2132"/>
                  <a:ext cx="7" cy="1"/>
                </a:xfrm>
                <a:prstGeom prst="line">
                  <a:avLst/>
                </a:prstGeom>
                <a:noFill/>
                <a:ln w="12700">
                  <a:solidFill>
                    <a:srgbClr val="808080"/>
                  </a:solidFill>
                  <a:round/>
                  <a:headEnd/>
                  <a:tailEnd/>
                </a:ln>
              </p:spPr>
              <p:txBody>
                <a:bodyPr/>
                <a:lstStyle/>
                <a:p>
                  <a:endParaRPr lang="en-US"/>
                </a:p>
              </p:txBody>
            </p:sp>
            <p:sp>
              <p:nvSpPr>
                <p:cNvPr id="1224" name="Line 871"/>
                <p:cNvSpPr>
                  <a:spLocks noChangeShapeType="1"/>
                </p:cNvSpPr>
                <p:nvPr/>
              </p:nvSpPr>
              <p:spPr bwMode="auto">
                <a:xfrm>
                  <a:off x="4820" y="2132"/>
                  <a:ext cx="1" cy="1"/>
                </a:xfrm>
                <a:prstGeom prst="line">
                  <a:avLst/>
                </a:prstGeom>
                <a:noFill/>
                <a:ln w="12700">
                  <a:solidFill>
                    <a:srgbClr val="808080"/>
                  </a:solidFill>
                  <a:round/>
                  <a:headEnd/>
                  <a:tailEnd/>
                </a:ln>
              </p:spPr>
              <p:txBody>
                <a:bodyPr/>
                <a:lstStyle/>
                <a:p>
                  <a:endParaRPr lang="en-US"/>
                </a:p>
              </p:txBody>
            </p:sp>
            <p:sp>
              <p:nvSpPr>
                <p:cNvPr id="1225" name="Line 872"/>
                <p:cNvSpPr>
                  <a:spLocks noChangeShapeType="1"/>
                </p:cNvSpPr>
                <p:nvPr/>
              </p:nvSpPr>
              <p:spPr bwMode="auto">
                <a:xfrm flipH="1">
                  <a:off x="4812" y="2132"/>
                  <a:ext cx="8" cy="1"/>
                </a:xfrm>
                <a:prstGeom prst="line">
                  <a:avLst/>
                </a:prstGeom>
                <a:noFill/>
                <a:ln w="12700">
                  <a:solidFill>
                    <a:srgbClr val="808080"/>
                  </a:solidFill>
                  <a:round/>
                  <a:headEnd/>
                  <a:tailEnd/>
                </a:ln>
              </p:spPr>
              <p:txBody>
                <a:bodyPr/>
                <a:lstStyle/>
                <a:p>
                  <a:endParaRPr lang="en-US"/>
                </a:p>
              </p:txBody>
            </p:sp>
            <p:sp>
              <p:nvSpPr>
                <p:cNvPr id="1226" name="Line 873"/>
                <p:cNvSpPr>
                  <a:spLocks noChangeShapeType="1"/>
                </p:cNvSpPr>
                <p:nvPr/>
              </p:nvSpPr>
              <p:spPr bwMode="auto">
                <a:xfrm>
                  <a:off x="4812" y="2132"/>
                  <a:ext cx="1" cy="1"/>
                </a:xfrm>
                <a:prstGeom prst="line">
                  <a:avLst/>
                </a:prstGeom>
                <a:noFill/>
                <a:ln w="12700">
                  <a:solidFill>
                    <a:srgbClr val="808080"/>
                  </a:solidFill>
                  <a:round/>
                  <a:headEnd/>
                  <a:tailEnd/>
                </a:ln>
              </p:spPr>
              <p:txBody>
                <a:bodyPr/>
                <a:lstStyle/>
                <a:p>
                  <a:endParaRPr lang="en-US"/>
                </a:p>
              </p:txBody>
            </p:sp>
            <p:sp>
              <p:nvSpPr>
                <p:cNvPr id="1227" name="Line 874"/>
                <p:cNvSpPr>
                  <a:spLocks noChangeShapeType="1"/>
                </p:cNvSpPr>
                <p:nvPr/>
              </p:nvSpPr>
              <p:spPr bwMode="auto">
                <a:xfrm>
                  <a:off x="4812" y="2132"/>
                  <a:ext cx="1" cy="7"/>
                </a:xfrm>
                <a:prstGeom prst="line">
                  <a:avLst/>
                </a:prstGeom>
                <a:noFill/>
                <a:ln w="12700">
                  <a:solidFill>
                    <a:srgbClr val="808080"/>
                  </a:solidFill>
                  <a:round/>
                  <a:headEnd/>
                  <a:tailEnd/>
                </a:ln>
              </p:spPr>
              <p:txBody>
                <a:bodyPr/>
                <a:lstStyle/>
                <a:p>
                  <a:endParaRPr lang="en-US"/>
                </a:p>
              </p:txBody>
            </p:sp>
            <p:sp>
              <p:nvSpPr>
                <p:cNvPr id="1228" name="Line 875"/>
                <p:cNvSpPr>
                  <a:spLocks noChangeShapeType="1"/>
                </p:cNvSpPr>
                <p:nvPr/>
              </p:nvSpPr>
              <p:spPr bwMode="auto">
                <a:xfrm flipH="1">
                  <a:off x="4804" y="2139"/>
                  <a:ext cx="8" cy="1"/>
                </a:xfrm>
                <a:prstGeom prst="line">
                  <a:avLst/>
                </a:prstGeom>
                <a:noFill/>
                <a:ln w="12700">
                  <a:solidFill>
                    <a:srgbClr val="808080"/>
                  </a:solidFill>
                  <a:round/>
                  <a:headEnd/>
                  <a:tailEnd/>
                </a:ln>
              </p:spPr>
              <p:txBody>
                <a:bodyPr/>
                <a:lstStyle/>
                <a:p>
                  <a:endParaRPr lang="en-US"/>
                </a:p>
              </p:txBody>
            </p:sp>
            <p:sp>
              <p:nvSpPr>
                <p:cNvPr id="1229" name="Line 876"/>
                <p:cNvSpPr>
                  <a:spLocks noChangeShapeType="1"/>
                </p:cNvSpPr>
                <p:nvPr/>
              </p:nvSpPr>
              <p:spPr bwMode="auto">
                <a:xfrm>
                  <a:off x="4804" y="2139"/>
                  <a:ext cx="1" cy="1"/>
                </a:xfrm>
                <a:prstGeom prst="line">
                  <a:avLst/>
                </a:prstGeom>
                <a:noFill/>
                <a:ln w="12700">
                  <a:solidFill>
                    <a:srgbClr val="808080"/>
                  </a:solidFill>
                  <a:round/>
                  <a:headEnd/>
                  <a:tailEnd/>
                </a:ln>
              </p:spPr>
              <p:txBody>
                <a:bodyPr/>
                <a:lstStyle/>
                <a:p>
                  <a:endParaRPr lang="en-US"/>
                </a:p>
              </p:txBody>
            </p:sp>
            <p:sp>
              <p:nvSpPr>
                <p:cNvPr id="1230" name="Line 877"/>
                <p:cNvSpPr>
                  <a:spLocks noChangeShapeType="1"/>
                </p:cNvSpPr>
                <p:nvPr/>
              </p:nvSpPr>
              <p:spPr bwMode="auto">
                <a:xfrm>
                  <a:off x="4804" y="2139"/>
                  <a:ext cx="1" cy="1"/>
                </a:xfrm>
                <a:prstGeom prst="line">
                  <a:avLst/>
                </a:prstGeom>
                <a:noFill/>
                <a:ln w="12700">
                  <a:solidFill>
                    <a:srgbClr val="808080"/>
                  </a:solidFill>
                  <a:round/>
                  <a:headEnd/>
                  <a:tailEnd/>
                </a:ln>
              </p:spPr>
              <p:txBody>
                <a:bodyPr/>
                <a:lstStyle/>
                <a:p>
                  <a:endParaRPr lang="en-US"/>
                </a:p>
              </p:txBody>
            </p:sp>
            <p:sp>
              <p:nvSpPr>
                <p:cNvPr id="1231" name="Line 878"/>
                <p:cNvSpPr>
                  <a:spLocks noChangeShapeType="1"/>
                </p:cNvSpPr>
                <p:nvPr/>
              </p:nvSpPr>
              <p:spPr bwMode="auto">
                <a:xfrm>
                  <a:off x="4804" y="2139"/>
                  <a:ext cx="8" cy="8"/>
                </a:xfrm>
                <a:prstGeom prst="line">
                  <a:avLst/>
                </a:prstGeom>
                <a:noFill/>
                <a:ln w="12700">
                  <a:solidFill>
                    <a:srgbClr val="808080"/>
                  </a:solidFill>
                  <a:round/>
                  <a:headEnd/>
                  <a:tailEnd/>
                </a:ln>
              </p:spPr>
              <p:txBody>
                <a:bodyPr/>
                <a:lstStyle/>
                <a:p>
                  <a:endParaRPr lang="en-US"/>
                </a:p>
              </p:txBody>
            </p:sp>
            <p:sp>
              <p:nvSpPr>
                <p:cNvPr id="1232" name="Line 879"/>
                <p:cNvSpPr>
                  <a:spLocks noChangeShapeType="1"/>
                </p:cNvSpPr>
                <p:nvPr/>
              </p:nvSpPr>
              <p:spPr bwMode="auto">
                <a:xfrm>
                  <a:off x="4812" y="2147"/>
                  <a:ext cx="1" cy="1"/>
                </a:xfrm>
                <a:prstGeom prst="line">
                  <a:avLst/>
                </a:prstGeom>
                <a:noFill/>
                <a:ln w="12700">
                  <a:solidFill>
                    <a:srgbClr val="808080"/>
                  </a:solidFill>
                  <a:round/>
                  <a:headEnd/>
                  <a:tailEnd/>
                </a:ln>
              </p:spPr>
              <p:txBody>
                <a:bodyPr/>
                <a:lstStyle/>
                <a:p>
                  <a:endParaRPr lang="en-US"/>
                </a:p>
              </p:txBody>
            </p:sp>
            <p:sp>
              <p:nvSpPr>
                <p:cNvPr id="1233" name="Line 880"/>
                <p:cNvSpPr>
                  <a:spLocks noChangeShapeType="1"/>
                </p:cNvSpPr>
                <p:nvPr/>
              </p:nvSpPr>
              <p:spPr bwMode="auto">
                <a:xfrm>
                  <a:off x="4812" y="2147"/>
                  <a:ext cx="1" cy="1"/>
                </a:xfrm>
                <a:prstGeom prst="line">
                  <a:avLst/>
                </a:prstGeom>
                <a:noFill/>
                <a:ln w="12700">
                  <a:solidFill>
                    <a:srgbClr val="808080"/>
                  </a:solidFill>
                  <a:round/>
                  <a:headEnd/>
                  <a:tailEnd/>
                </a:ln>
              </p:spPr>
              <p:txBody>
                <a:bodyPr/>
                <a:lstStyle/>
                <a:p>
                  <a:endParaRPr lang="en-US"/>
                </a:p>
              </p:txBody>
            </p:sp>
            <p:sp>
              <p:nvSpPr>
                <p:cNvPr id="1234" name="Line 881"/>
                <p:cNvSpPr>
                  <a:spLocks noChangeShapeType="1"/>
                </p:cNvSpPr>
                <p:nvPr/>
              </p:nvSpPr>
              <p:spPr bwMode="auto">
                <a:xfrm>
                  <a:off x="4812" y="2147"/>
                  <a:ext cx="8" cy="1"/>
                </a:xfrm>
                <a:prstGeom prst="line">
                  <a:avLst/>
                </a:prstGeom>
                <a:noFill/>
                <a:ln w="12700">
                  <a:solidFill>
                    <a:srgbClr val="808080"/>
                  </a:solidFill>
                  <a:round/>
                  <a:headEnd/>
                  <a:tailEnd/>
                </a:ln>
              </p:spPr>
              <p:txBody>
                <a:bodyPr/>
                <a:lstStyle/>
                <a:p>
                  <a:endParaRPr lang="en-US"/>
                </a:p>
              </p:txBody>
            </p:sp>
            <p:sp>
              <p:nvSpPr>
                <p:cNvPr id="1235" name="Line 882"/>
                <p:cNvSpPr>
                  <a:spLocks noChangeShapeType="1"/>
                </p:cNvSpPr>
                <p:nvPr/>
              </p:nvSpPr>
              <p:spPr bwMode="auto">
                <a:xfrm>
                  <a:off x="4820" y="2147"/>
                  <a:ext cx="1" cy="1"/>
                </a:xfrm>
                <a:prstGeom prst="line">
                  <a:avLst/>
                </a:prstGeom>
                <a:noFill/>
                <a:ln w="12700">
                  <a:solidFill>
                    <a:srgbClr val="808080"/>
                  </a:solidFill>
                  <a:round/>
                  <a:headEnd/>
                  <a:tailEnd/>
                </a:ln>
              </p:spPr>
              <p:txBody>
                <a:bodyPr/>
                <a:lstStyle/>
                <a:p>
                  <a:endParaRPr lang="en-US"/>
                </a:p>
              </p:txBody>
            </p:sp>
            <p:sp>
              <p:nvSpPr>
                <p:cNvPr id="1236" name="Line 883"/>
                <p:cNvSpPr>
                  <a:spLocks noChangeShapeType="1"/>
                </p:cNvSpPr>
                <p:nvPr/>
              </p:nvSpPr>
              <p:spPr bwMode="auto">
                <a:xfrm>
                  <a:off x="4820" y="2147"/>
                  <a:ext cx="7" cy="1"/>
                </a:xfrm>
                <a:prstGeom prst="line">
                  <a:avLst/>
                </a:prstGeom>
                <a:noFill/>
                <a:ln w="12700">
                  <a:solidFill>
                    <a:srgbClr val="808080"/>
                  </a:solidFill>
                  <a:round/>
                  <a:headEnd/>
                  <a:tailEnd/>
                </a:ln>
              </p:spPr>
              <p:txBody>
                <a:bodyPr/>
                <a:lstStyle/>
                <a:p>
                  <a:endParaRPr lang="en-US"/>
                </a:p>
              </p:txBody>
            </p:sp>
            <p:sp>
              <p:nvSpPr>
                <p:cNvPr id="1237" name="Line 884"/>
                <p:cNvSpPr>
                  <a:spLocks noChangeShapeType="1"/>
                </p:cNvSpPr>
                <p:nvPr/>
              </p:nvSpPr>
              <p:spPr bwMode="auto">
                <a:xfrm>
                  <a:off x="4827" y="2147"/>
                  <a:ext cx="1" cy="1"/>
                </a:xfrm>
                <a:prstGeom prst="line">
                  <a:avLst/>
                </a:prstGeom>
                <a:noFill/>
                <a:ln w="12700">
                  <a:solidFill>
                    <a:srgbClr val="808080"/>
                  </a:solidFill>
                  <a:round/>
                  <a:headEnd/>
                  <a:tailEnd/>
                </a:ln>
              </p:spPr>
              <p:txBody>
                <a:bodyPr/>
                <a:lstStyle/>
                <a:p>
                  <a:endParaRPr lang="en-US"/>
                </a:p>
              </p:txBody>
            </p:sp>
            <p:sp>
              <p:nvSpPr>
                <p:cNvPr id="1238" name="Line 885"/>
                <p:cNvSpPr>
                  <a:spLocks noChangeShapeType="1"/>
                </p:cNvSpPr>
                <p:nvPr/>
              </p:nvSpPr>
              <p:spPr bwMode="auto">
                <a:xfrm>
                  <a:off x="4827" y="2147"/>
                  <a:ext cx="8" cy="1"/>
                </a:xfrm>
                <a:prstGeom prst="line">
                  <a:avLst/>
                </a:prstGeom>
                <a:noFill/>
                <a:ln w="12700">
                  <a:solidFill>
                    <a:srgbClr val="808080"/>
                  </a:solidFill>
                  <a:round/>
                  <a:headEnd/>
                  <a:tailEnd/>
                </a:ln>
              </p:spPr>
              <p:txBody>
                <a:bodyPr/>
                <a:lstStyle/>
                <a:p>
                  <a:endParaRPr lang="en-US"/>
                </a:p>
              </p:txBody>
            </p:sp>
            <p:sp>
              <p:nvSpPr>
                <p:cNvPr id="1239" name="Line 886"/>
                <p:cNvSpPr>
                  <a:spLocks noChangeShapeType="1"/>
                </p:cNvSpPr>
                <p:nvPr/>
              </p:nvSpPr>
              <p:spPr bwMode="auto">
                <a:xfrm>
                  <a:off x="4835" y="2147"/>
                  <a:ext cx="1" cy="1"/>
                </a:xfrm>
                <a:prstGeom prst="line">
                  <a:avLst/>
                </a:prstGeom>
                <a:noFill/>
                <a:ln w="12700">
                  <a:solidFill>
                    <a:srgbClr val="808080"/>
                  </a:solidFill>
                  <a:round/>
                  <a:headEnd/>
                  <a:tailEnd/>
                </a:ln>
              </p:spPr>
              <p:txBody>
                <a:bodyPr/>
                <a:lstStyle/>
                <a:p>
                  <a:endParaRPr lang="en-US"/>
                </a:p>
              </p:txBody>
            </p:sp>
            <p:sp>
              <p:nvSpPr>
                <p:cNvPr id="1240" name="Line 887"/>
                <p:cNvSpPr>
                  <a:spLocks noChangeShapeType="1"/>
                </p:cNvSpPr>
                <p:nvPr/>
              </p:nvSpPr>
              <p:spPr bwMode="auto">
                <a:xfrm>
                  <a:off x="4835" y="2147"/>
                  <a:ext cx="8" cy="1"/>
                </a:xfrm>
                <a:prstGeom prst="line">
                  <a:avLst/>
                </a:prstGeom>
                <a:noFill/>
                <a:ln w="12700">
                  <a:solidFill>
                    <a:srgbClr val="808080"/>
                  </a:solidFill>
                  <a:round/>
                  <a:headEnd/>
                  <a:tailEnd/>
                </a:ln>
              </p:spPr>
              <p:txBody>
                <a:bodyPr/>
                <a:lstStyle/>
                <a:p>
                  <a:endParaRPr lang="en-US"/>
                </a:p>
              </p:txBody>
            </p:sp>
            <p:sp>
              <p:nvSpPr>
                <p:cNvPr id="1241" name="Line 888"/>
                <p:cNvSpPr>
                  <a:spLocks noChangeShapeType="1"/>
                </p:cNvSpPr>
                <p:nvPr/>
              </p:nvSpPr>
              <p:spPr bwMode="auto">
                <a:xfrm>
                  <a:off x="4843" y="2147"/>
                  <a:ext cx="8" cy="8"/>
                </a:xfrm>
                <a:prstGeom prst="line">
                  <a:avLst/>
                </a:prstGeom>
                <a:noFill/>
                <a:ln w="12700">
                  <a:solidFill>
                    <a:srgbClr val="808080"/>
                  </a:solidFill>
                  <a:round/>
                  <a:headEnd/>
                  <a:tailEnd/>
                </a:ln>
              </p:spPr>
              <p:txBody>
                <a:bodyPr/>
                <a:lstStyle/>
                <a:p>
                  <a:endParaRPr lang="en-US"/>
                </a:p>
              </p:txBody>
            </p:sp>
            <p:sp>
              <p:nvSpPr>
                <p:cNvPr id="1242" name="Line 889"/>
                <p:cNvSpPr>
                  <a:spLocks noChangeShapeType="1"/>
                </p:cNvSpPr>
                <p:nvPr/>
              </p:nvSpPr>
              <p:spPr bwMode="auto">
                <a:xfrm>
                  <a:off x="4851" y="2155"/>
                  <a:ext cx="1" cy="1"/>
                </a:xfrm>
                <a:prstGeom prst="line">
                  <a:avLst/>
                </a:prstGeom>
                <a:noFill/>
                <a:ln w="12700">
                  <a:solidFill>
                    <a:srgbClr val="808080"/>
                  </a:solidFill>
                  <a:round/>
                  <a:headEnd/>
                  <a:tailEnd/>
                </a:ln>
              </p:spPr>
              <p:txBody>
                <a:bodyPr/>
                <a:lstStyle/>
                <a:p>
                  <a:endParaRPr lang="en-US"/>
                </a:p>
              </p:txBody>
            </p:sp>
            <p:sp>
              <p:nvSpPr>
                <p:cNvPr id="1243" name="Line 890"/>
                <p:cNvSpPr>
                  <a:spLocks noChangeShapeType="1"/>
                </p:cNvSpPr>
                <p:nvPr/>
              </p:nvSpPr>
              <p:spPr bwMode="auto">
                <a:xfrm>
                  <a:off x="4851" y="2155"/>
                  <a:ext cx="1" cy="1"/>
                </a:xfrm>
                <a:prstGeom prst="line">
                  <a:avLst/>
                </a:prstGeom>
                <a:noFill/>
                <a:ln w="12700">
                  <a:solidFill>
                    <a:srgbClr val="808080"/>
                  </a:solidFill>
                  <a:round/>
                  <a:headEnd/>
                  <a:tailEnd/>
                </a:ln>
              </p:spPr>
              <p:txBody>
                <a:bodyPr/>
                <a:lstStyle/>
                <a:p>
                  <a:endParaRPr lang="en-US"/>
                </a:p>
              </p:txBody>
            </p:sp>
            <p:sp>
              <p:nvSpPr>
                <p:cNvPr id="1244" name="Freeform 891"/>
                <p:cNvSpPr>
                  <a:spLocks/>
                </p:cNvSpPr>
                <p:nvPr/>
              </p:nvSpPr>
              <p:spPr bwMode="auto">
                <a:xfrm>
                  <a:off x="4851" y="2116"/>
                  <a:ext cx="338" cy="62"/>
                </a:xfrm>
                <a:custGeom>
                  <a:avLst/>
                  <a:gdLst>
                    <a:gd name="T0" fmla="*/ 0 w 338"/>
                    <a:gd name="T1" fmla="*/ 8 h 62"/>
                    <a:gd name="T2" fmla="*/ 0 w 338"/>
                    <a:gd name="T3" fmla="*/ 31 h 62"/>
                    <a:gd name="T4" fmla="*/ 275 w 338"/>
                    <a:gd name="T5" fmla="*/ 62 h 62"/>
                    <a:gd name="T6" fmla="*/ 338 w 338"/>
                    <a:gd name="T7" fmla="*/ 23 h 62"/>
                    <a:gd name="T8" fmla="*/ 338 w 338"/>
                    <a:gd name="T9" fmla="*/ 0 h 62"/>
                    <a:gd name="T10" fmla="*/ 275 w 338"/>
                    <a:gd name="T11" fmla="*/ 31 h 62"/>
                    <a:gd name="T12" fmla="*/ 0 w 338"/>
                    <a:gd name="T13" fmla="*/ 8 h 62"/>
                    <a:gd name="T14" fmla="*/ 0 60000 65536"/>
                    <a:gd name="T15" fmla="*/ 0 60000 65536"/>
                    <a:gd name="T16" fmla="*/ 0 60000 65536"/>
                    <a:gd name="T17" fmla="*/ 0 60000 65536"/>
                    <a:gd name="T18" fmla="*/ 0 60000 65536"/>
                    <a:gd name="T19" fmla="*/ 0 60000 65536"/>
                    <a:gd name="T20" fmla="*/ 0 60000 65536"/>
                    <a:gd name="T21" fmla="*/ 0 w 338"/>
                    <a:gd name="T22" fmla="*/ 0 h 62"/>
                    <a:gd name="T23" fmla="*/ 338 w 338"/>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8" h="62">
                      <a:moveTo>
                        <a:pt x="0" y="8"/>
                      </a:moveTo>
                      <a:lnTo>
                        <a:pt x="0" y="31"/>
                      </a:lnTo>
                      <a:lnTo>
                        <a:pt x="275" y="62"/>
                      </a:lnTo>
                      <a:lnTo>
                        <a:pt x="338" y="23"/>
                      </a:lnTo>
                      <a:lnTo>
                        <a:pt x="338" y="0"/>
                      </a:lnTo>
                      <a:lnTo>
                        <a:pt x="275" y="31"/>
                      </a:lnTo>
                      <a:lnTo>
                        <a:pt x="0" y="8"/>
                      </a:lnTo>
                      <a:close/>
                    </a:path>
                  </a:pathLst>
                </a:custGeom>
                <a:solidFill>
                  <a:srgbClr val="9F9F9F"/>
                </a:solidFill>
                <a:ln w="9525">
                  <a:noFill/>
                  <a:round/>
                  <a:headEnd/>
                  <a:tailEnd/>
                </a:ln>
              </p:spPr>
              <p:txBody>
                <a:bodyPr/>
                <a:lstStyle/>
                <a:p>
                  <a:pPr eaLnBrk="1" hangingPunct="1"/>
                  <a:endParaRPr lang="en-US"/>
                </a:p>
              </p:txBody>
            </p:sp>
            <p:sp>
              <p:nvSpPr>
                <p:cNvPr id="1245" name="Freeform 892"/>
                <p:cNvSpPr>
                  <a:spLocks/>
                </p:cNvSpPr>
                <p:nvPr/>
              </p:nvSpPr>
              <p:spPr bwMode="auto">
                <a:xfrm>
                  <a:off x="4843" y="2061"/>
                  <a:ext cx="283" cy="86"/>
                </a:xfrm>
                <a:custGeom>
                  <a:avLst/>
                  <a:gdLst>
                    <a:gd name="T0" fmla="*/ 0 w 283"/>
                    <a:gd name="T1" fmla="*/ 0 h 86"/>
                    <a:gd name="T2" fmla="*/ 283 w 283"/>
                    <a:gd name="T3" fmla="*/ 24 h 86"/>
                    <a:gd name="T4" fmla="*/ 283 w 283"/>
                    <a:gd name="T5" fmla="*/ 86 h 86"/>
                    <a:gd name="T6" fmla="*/ 0 w 283"/>
                    <a:gd name="T7" fmla="*/ 63 h 86"/>
                    <a:gd name="T8" fmla="*/ 0 w 283"/>
                    <a:gd name="T9" fmla="*/ 0 h 86"/>
                    <a:gd name="T10" fmla="*/ 0 60000 65536"/>
                    <a:gd name="T11" fmla="*/ 0 60000 65536"/>
                    <a:gd name="T12" fmla="*/ 0 60000 65536"/>
                    <a:gd name="T13" fmla="*/ 0 60000 65536"/>
                    <a:gd name="T14" fmla="*/ 0 60000 65536"/>
                    <a:gd name="T15" fmla="*/ 0 w 283"/>
                    <a:gd name="T16" fmla="*/ 0 h 86"/>
                    <a:gd name="T17" fmla="*/ 283 w 283"/>
                    <a:gd name="T18" fmla="*/ 86 h 86"/>
                  </a:gdLst>
                  <a:ahLst/>
                  <a:cxnLst>
                    <a:cxn ang="T10">
                      <a:pos x="T0" y="T1"/>
                    </a:cxn>
                    <a:cxn ang="T11">
                      <a:pos x="T2" y="T3"/>
                    </a:cxn>
                    <a:cxn ang="T12">
                      <a:pos x="T4" y="T5"/>
                    </a:cxn>
                    <a:cxn ang="T13">
                      <a:pos x="T6" y="T7"/>
                    </a:cxn>
                    <a:cxn ang="T14">
                      <a:pos x="T8" y="T9"/>
                    </a:cxn>
                  </a:cxnLst>
                  <a:rect l="T15" t="T16" r="T17" b="T18"/>
                  <a:pathLst>
                    <a:path w="283" h="86">
                      <a:moveTo>
                        <a:pt x="0" y="0"/>
                      </a:moveTo>
                      <a:lnTo>
                        <a:pt x="283" y="24"/>
                      </a:lnTo>
                      <a:lnTo>
                        <a:pt x="283" y="86"/>
                      </a:lnTo>
                      <a:lnTo>
                        <a:pt x="0" y="63"/>
                      </a:lnTo>
                      <a:lnTo>
                        <a:pt x="0" y="0"/>
                      </a:lnTo>
                      <a:close/>
                    </a:path>
                  </a:pathLst>
                </a:custGeom>
                <a:solidFill>
                  <a:srgbClr val="C0C0C0"/>
                </a:solidFill>
                <a:ln w="9525">
                  <a:noFill/>
                  <a:round/>
                  <a:headEnd/>
                  <a:tailEnd/>
                </a:ln>
              </p:spPr>
              <p:txBody>
                <a:bodyPr/>
                <a:lstStyle/>
                <a:p>
                  <a:pPr eaLnBrk="1" hangingPunct="1"/>
                  <a:endParaRPr lang="en-US"/>
                </a:p>
              </p:txBody>
            </p:sp>
            <p:sp>
              <p:nvSpPr>
                <p:cNvPr id="1246" name="Line 893"/>
                <p:cNvSpPr>
                  <a:spLocks noChangeShapeType="1"/>
                </p:cNvSpPr>
                <p:nvPr/>
              </p:nvSpPr>
              <p:spPr bwMode="auto">
                <a:xfrm>
                  <a:off x="4843" y="2077"/>
                  <a:ext cx="283" cy="23"/>
                </a:xfrm>
                <a:prstGeom prst="line">
                  <a:avLst/>
                </a:prstGeom>
                <a:noFill/>
                <a:ln w="12700">
                  <a:solidFill>
                    <a:srgbClr val="000000"/>
                  </a:solidFill>
                  <a:round/>
                  <a:headEnd/>
                  <a:tailEnd/>
                </a:ln>
              </p:spPr>
              <p:txBody>
                <a:bodyPr/>
                <a:lstStyle/>
                <a:p>
                  <a:endParaRPr lang="en-US"/>
                </a:p>
              </p:txBody>
            </p:sp>
            <p:sp>
              <p:nvSpPr>
                <p:cNvPr id="1247" name="Line 894"/>
                <p:cNvSpPr>
                  <a:spLocks noChangeShapeType="1"/>
                </p:cNvSpPr>
                <p:nvPr/>
              </p:nvSpPr>
              <p:spPr bwMode="auto">
                <a:xfrm>
                  <a:off x="5048" y="2092"/>
                  <a:ext cx="63" cy="8"/>
                </a:xfrm>
                <a:prstGeom prst="line">
                  <a:avLst/>
                </a:prstGeom>
                <a:noFill/>
                <a:ln w="12700">
                  <a:solidFill>
                    <a:srgbClr val="000000"/>
                  </a:solidFill>
                  <a:round/>
                  <a:headEnd/>
                  <a:tailEnd/>
                </a:ln>
              </p:spPr>
              <p:txBody>
                <a:bodyPr/>
                <a:lstStyle/>
                <a:p>
                  <a:endParaRPr lang="en-US"/>
                </a:p>
              </p:txBody>
            </p:sp>
            <p:sp>
              <p:nvSpPr>
                <p:cNvPr id="1248" name="Line 895"/>
                <p:cNvSpPr>
                  <a:spLocks noChangeShapeType="1"/>
                </p:cNvSpPr>
                <p:nvPr/>
              </p:nvSpPr>
              <p:spPr bwMode="auto">
                <a:xfrm>
                  <a:off x="4985" y="2085"/>
                  <a:ext cx="55" cy="7"/>
                </a:xfrm>
                <a:prstGeom prst="line">
                  <a:avLst/>
                </a:prstGeom>
                <a:noFill/>
                <a:ln w="12700">
                  <a:solidFill>
                    <a:srgbClr val="000000"/>
                  </a:solidFill>
                  <a:round/>
                  <a:headEnd/>
                  <a:tailEnd/>
                </a:ln>
              </p:spPr>
              <p:txBody>
                <a:bodyPr/>
                <a:lstStyle/>
                <a:p>
                  <a:endParaRPr lang="en-US"/>
                </a:p>
              </p:txBody>
            </p:sp>
            <p:sp>
              <p:nvSpPr>
                <p:cNvPr id="1249" name="Line 896"/>
                <p:cNvSpPr>
                  <a:spLocks noChangeShapeType="1"/>
                </p:cNvSpPr>
                <p:nvPr/>
              </p:nvSpPr>
              <p:spPr bwMode="auto">
                <a:xfrm>
                  <a:off x="4843" y="2092"/>
                  <a:ext cx="283" cy="24"/>
                </a:xfrm>
                <a:prstGeom prst="line">
                  <a:avLst/>
                </a:prstGeom>
                <a:noFill/>
                <a:ln w="12700">
                  <a:solidFill>
                    <a:srgbClr val="000000"/>
                  </a:solidFill>
                  <a:round/>
                  <a:headEnd/>
                  <a:tailEnd/>
                </a:ln>
              </p:spPr>
              <p:txBody>
                <a:bodyPr/>
                <a:lstStyle/>
                <a:p>
                  <a:endParaRPr lang="en-US"/>
                </a:p>
              </p:txBody>
            </p:sp>
            <p:sp>
              <p:nvSpPr>
                <p:cNvPr id="1250" name="Freeform 897"/>
                <p:cNvSpPr>
                  <a:spLocks/>
                </p:cNvSpPr>
                <p:nvPr/>
              </p:nvSpPr>
              <p:spPr bwMode="auto">
                <a:xfrm>
                  <a:off x="4843" y="2046"/>
                  <a:ext cx="346" cy="39"/>
                </a:xfrm>
                <a:custGeom>
                  <a:avLst/>
                  <a:gdLst>
                    <a:gd name="T0" fmla="*/ 0 w 346"/>
                    <a:gd name="T1" fmla="*/ 15 h 39"/>
                    <a:gd name="T2" fmla="*/ 283 w 346"/>
                    <a:gd name="T3" fmla="*/ 39 h 39"/>
                    <a:gd name="T4" fmla="*/ 346 w 346"/>
                    <a:gd name="T5" fmla="*/ 15 h 39"/>
                    <a:gd name="T6" fmla="*/ 323 w 346"/>
                    <a:gd name="T7" fmla="*/ 15 h 39"/>
                    <a:gd name="T8" fmla="*/ 110 w 346"/>
                    <a:gd name="T9" fmla="*/ 0 h 39"/>
                    <a:gd name="T10" fmla="*/ 0 w 346"/>
                    <a:gd name="T11" fmla="*/ 15 h 39"/>
                    <a:gd name="T12" fmla="*/ 0 60000 65536"/>
                    <a:gd name="T13" fmla="*/ 0 60000 65536"/>
                    <a:gd name="T14" fmla="*/ 0 60000 65536"/>
                    <a:gd name="T15" fmla="*/ 0 60000 65536"/>
                    <a:gd name="T16" fmla="*/ 0 60000 65536"/>
                    <a:gd name="T17" fmla="*/ 0 60000 65536"/>
                    <a:gd name="T18" fmla="*/ 0 w 346"/>
                    <a:gd name="T19" fmla="*/ 0 h 39"/>
                    <a:gd name="T20" fmla="*/ 346 w 34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46" h="39">
                      <a:moveTo>
                        <a:pt x="0" y="15"/>
                      </a:moveTo>
                      <a:lnTo>
                        <a:pt x="283" y="39"/>
                      </a:lnTo>
                      <a:lnTo>
                        <a:pt x="346" y="15"/>
                      </a:lnTo>
                      <a:lnTo>
                        <a:pt x="323" y="15"/>
                      </a:lnTo>
                      <a:lnTo>
                        <a:pt x="110" y="0"/>
                      </a:lnTo>
                      <a:lnTo>
                        <a:pt x="0" y="15"/>
                      </a:lnTo>
                      <a:close/>
                    </a:path>
                  </a:pathLst>
                </a:custGeom>
                <a:solidFill>
                  <a:srgbClr val="DFDFDF"/>
                </a:solidFill>
                <a:ln w="9525">
                  <a:noFill/>
                  <a:round/>
                  <a:headEnd/>
                  <a:tailEnd/>
                </a:ln>
              </p:spPr>
              <p:txBody>
                <a:bodyPr/>
                <a:lstStyle/>
                <a:p>
                  <a:pPr eaLnBrk="1" hangingPunct="1"/>
                  <a:endParaRPr lang="en-US"/>
                </a:p>
              </p:txBody>
            </p:sp>
            <p:sp>
              <p:nvSpPr>
                <p:cNvPr id="1251" name="Freeform 898"/>
                <p:cNvSpPr>
                  <a:spLocks/>
                </p:cNvSpPr>
                <p:nvPr/>
              </p:nvSpPr>
              <p:spPr bwMode="auto">
                <a:xfrm>
                  <a:off x="4922" y="2053"/>
                  <a:ext cx="259" cy="24"/>
                </a:xfrm>
                <a:custGeom>
                  <a:avLst/>
                  <a:gdLst>
                    <a:gd name="T0" fmla="*/ 23 w 259"/>
                    <a:gd name="T1" fmla="*/ 0 h 24"/>
                    <a:gd name="T2" fmla="*/ 0 w 259"/>
                    <a:gd name="T3" fmla="*/ 8 h 24"/>
                    <a:gd name="T4" fmla="*/ 204 w 259"/>
                    <a:gd name="T5" fmla="*/ 24 h 24"/>
                    <a:gd name="T6" fmla="*/ 244 w 259"/>
                    <a:gd name="T7" fmla="*/ 16 h 24"/>
                    <a:gd name="T8" fmla="*/ 236 w 259"/>
                    <a:gd name="T9" fmla="*/ 8 h 24"/>
                    <a:gd name="T10" fmla="*/ 259 w 259"/>
                    <a:gd name="T11" fmla="*/ 8 h 24"/>
                    <a:gd name="T12" fmla="*/ 244 w 259"/>
                    <a:gd name="T13" fmla="*/ 8 h 24"/>
                    <a:gd name="T14" fmla="*/ 23 w 259"/>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24"/>
                    <a:gd name="T26" fmla="*/ 259 w 259"/>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24">
                      <a:moveTo>
                        <a:pt x="23" y="0"/>
                      </a:moveTo>
                      <a:lnTo>
                        <a:pt x="0" y="8"/>
                      </a:lnTo>
                      <a:lnTo>
                        <a:pt x="204" y="24"/>
                      </a:lnTo>
                      <a:lnTo>
                        <a:pt x="244" y="16"/>
                      </a:lnTo>
                      <a:lnTo>
                        <a:pt x="236" y="8"/>
                      </a:lnTo>
                      <a:lnTo>
                        <a:pt x="259" y="8"/>
                      </a:lnTo>
                      <a:lnTo>
                        <a:pt x="244" y="8"/>
                      </a:lnTo>
                      <a:lnTo>
                        <a:pt x="23" y="0"/>
                      </a:lnTo>
                      <a:close/>
                    </a:path>
                  </a:pathLst>
                </a:custGeom>
                <a:solidFill>
                  <a:srgbClr val="5F5F5F"/>
                </a:solidFill>
                <a:ln w="9525">
                  <a:noFill/>
                  <a:round/>
                  <a:headEnd/>
                  <a:tailEnd/>
                </a:ln>
              </p:spPr>
              <p:txBody>
                <a:bodyPr/>
                <a:lstStyle/>
                <a:p>
                  <a:pPr eaLnBrk="1" hangingPunct="1"/>
                  <a:endParaRPr lang="en-US"/>
                </a:p>
              </p:txBody>
            </p:sp>
            <p:sp>
              <p:nvSpPr>
                <p:cNvPr id="1252" name="Freeform 899"/>
                <p:cNvSpPr>
                  <a:spLocks/>
                </p:cNvSpPr>
                <p:nvPr/>
              </p:nvSpPr>
              <p:spPr bwMode="auto">
                <a:xfrm>
                  <a:off x="5150" y="1905"/>
                  <a:ext cx="39" cy="156"/>
                </a:xfrm>
                <a:custGeom>
                  <a:avLst/>
                  <a:gdLst>
                    <a:gd name="T0" fmla="*/ 8 w 39"/>
                    <a:gd name="T1" fmla="*/ 0 h 156"/>
                    <a:gd name="T2" fmla="*/ 39 w 39"/>
                    <a:gd name="T3" fmla="*/ 8 h 156"/>
                    <a:gd name="T4" fmla="*/ 39 w 39"/>
                    <a:gd name="T5" fmla="*/ 78 h 156"/>
                    <a:gd name="T6" fmla="*/ 31 w 39"/>
                    <a:gd name="T7" fmla="*/ 148 h 156"/>
                    <a:gd name="T8" fmla="*/ 0 w 39"/>
                    <a:gd name="T9" fmla="*/ 156 h 156"/>
                    <a:gd name="T10" fmla="*/ 8 w 39"/>
                    <a:gd name="T11" fmla="*/ 0 h 156"/>
                    <a:gd name="T12" fmla="*/ 0 60000 65536"/>
                    <a:gd name="T13" fmla="*/ 0 60000 65536"/>
                    <a:gd name="T14" fmla="*/ 0 60000 65536"/>
                    <a:gd name="T15" fmla="*/ 0 60000 65536"/>
                    <a:gd name="T16" fmla="*/ 0 60000 65536"/>
                    <a:gd name="T17" fmla="*/ 0 60000 65536"/>
                    <a:gd name="T18" fmla="*/ 0 w 39"/>
                    <a:gd name="T19" fmla="*/ 0 h 156"/>
                    <a:gd name="T20" fmla="*/ 39 w 39"/>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39" h="156">
                      <a:moveTo>
                        <a:pt x="8" y="0"/>
                      </a:moveTo>
                      <a:lnTo>
                        <a:pt x="39" y="8"/>
                      </a:lnTo>
                      <a:lnTo>
                        <a:pt x="39" y="78"/>
                      </a:lnTo>
                      <a:lnTo>
                        <a:pt x="31" y="148"/>
                      </a:lnTo>
                      <a:lnTo>
                        <a:pt x="0" y="156"/>
                      </a:lnTo>
                      <a:lnTo>
                        <a:pt x="8" y="0"/>
                      </a:lnTo>
                      <a:close/>
                    </a:path>
                  </a:pathLst>
                </a:custGeom>
                <a:solidFill>
                  <a:srgbClr val="9F9F9F"/>
                </a:solidFill>
                <a:ln w="9525">
                  <a:noFill/>
                  <a:round/>
                  <a:headEnd/>
                  <a:tailEnd/>
                </a:ln>
              </p:spPr>
              <p:txBody>
                <a:bodyPr/>
                <a:lstStyle/>
                <a:p>
                  <a:pPr eaLnBrk="1" hangingPunct="1"/>
                  <a:endParaRPr lang="en-US"/>
                </a:p>
              </p:txBody>
            </p:sp>
            <p:sp>
              <p:nvSpPr>
                <p:cNvPr id="1253" name="Line 900"/>
                <p:cNvSpPr>
                  <a:spLocks noChangeShapeType="1"/>
                </p:cNvSpPr>
                <p:nvPr/>
              </p:nvSpPr>
              <p:spPr bwMode="auto">
                <a:xfrm>
                  <a:off x="5158" y="1913"/>
                  <a:ext cx="31" cy="7"/>
                </a:xfrm>
                <a:prstGeom prst="line">
                  <a:avLst/>
                </a:prstGeom>
                <a:noFill/>
                <a:ln w="12700">
                  <a:solidFill>
                    <a:srgbClr val="7F7F7F"/>
                  </a:solidFill>
                  <a:round/>
                  <a:headEnd/>
                  <a:tailEnd/>
                </a:ln>
              </p:spPr>
              <p:txBody>
                <a:bodyPr/>
                <a:lstStyle/>
                <a:p>
                  <a:endParaRPr lang="en-US"/>
                </a:p>
              </p:txBody>
            </p:sp>
            <p:sp>
              <p:nvSpPr>
                <p:cNvPr id="1254" name="Line 901"/>
                <p:cNvSpPr>
                  <a:spLocks noChangeShapeType="1"/>
                </p:cNvSpPr>
                <p:nvPr/>
              </p:nvSpPr>
              <p:spPr bwMode="auto">
                <a:xfrm>
                  <a:off x="5158" y="1920"/>
                  <a:ext cx="31" cy="8"/>
                </a:xfrm>
                <a:prstGeom prst="line">
                  <a:avLst/>
                </a:prstGeom>
                <a:noFill/>
                <a:ln w="12700">
                  <a:solidFill>
                    <a:srgbClr val="7F7F7F"/>
                  </a:solidFill>
                  <a:round/>
                  <a:headEnd/>
                  <a:tailEnd/>
                </a:ln>
              </p:spPr>
              <p:txBody>
                <a:bodyPr/>
                <a:lstStyle/>
                <a:p>
                  <a:endParaRPr lang="en-US"/>
                </a:p>
              </p:txBody>
            </p:sp>
            <p:sp>
              <p:nvSpPr>
                <p:cNvPr id="1255" name="Line 902"/>
                <p:cNvSpPr>
                  <a:spLocks noChangeShapeType="1"/>
                </p:cNvSpPr>
                <p:nvPr/>
              </p:nvSpPr>
              <p:spPr bwMode="auto">
                <a:xfrm>
                  <a:off x="5158" y="1920"/>
                  <a:ext cx="31" cy="16"/>
                </a:xfrm>
                <a:prstGeom prst="line">
                  <a:avLst/>
                </a:prstGeom>
                <a:noFill/>
                <a:ln w="12700">
                  <a:solidFill>
                    <a:srgbClr val="7F7F7F"/>
                  </a:solidFill>
                  <a:round/>
                  <a:headEnd/>
                  <a:tailEnd/>
                </a:ln>
              </p:spPr>
              <p:txBody>
                <a:bodyPr/>
                <a:lstStyle/>
                <a:p>
                  <a:endParaRPr lang="en-US"/>
                </a:p>
              </p:txBody>
            </p:sp>
            <p:sp>
              <p:nvSpPr>
                <p:cNvPr id="1256" name="Line 903"/>
                <p:cNvSpPr>
                  <a:spLocks noChangeShapeType="1"/>
                </p:cNvSpPr>
                <p:nvPr/>
              </p:nvSpPr>
              <p:spPr bwMode="auto">
                <a:xfrm>
                  <a:off x="5158" y="1928"/>
                  <a:ext cx="31" cy="16"/>
                </a:xfrm>
                <a:prstGeom prst="line">
                  <a:avLst/>
                </a:prstGeom>
                <a:noFill/>
                <a:ln w="12700">
                  <a:solidFill>
                    <a:srgbClr val="7F7F7F"/>
                  </a:solidFill>
                  <a:round/>
                  <a:headEnd/>
                  <a:tailEnd/>
                </a:ln>
              </p:spPr>
              <p:txBody>
                <a:bodyPr/>
                <a:lstStyle/>
                <a:p>
                  <a:endParaRPr lang="en-US"/>
                </a:p>
              </p:txBody>
            </p:sp>
            <p:sp>
              <p:nvSpPr>
                <p:cNvPr id="1257" name="Line 904"/>
                <p:cNvSpPr>
                  <a:spLocks noChangeShapeType="1"/>
                </p:cNvSpPr>
                <p:nvPr/>
              </p:nvSpPr>
              <p:spPr bwMode="auto">
                <a:xfrm>
                  <a:off x="5158" y="1936"/>
                  <a:ext cx="31" cy="16"/>
                </a:xfrm>
                <a:prstGeom prst="line">
                  <a:avLst/>
                </a:prstGeom>
                <a:noFill/>
                <a:ln w="12700">
                  <a:solidFill>
                    <a:srgbClr val="7F7F7F"/>
                  </a:solidFill>
                  <a:round/>
                  <a:headEnd/>
                  <a:tailEnd/>
                </a:ln>
              </p:spPr>
              <p:txBody>
                <a:bodyPr/>
                <a:lstStyle/>
                <a:p>
                  <a:endParaRPr lang="en-US"/>
                </a:p>
              </p:txBody>
            </p:sp>
            <p:sp>
              <p:nvSpPr>
                <p:cNvPr id="1258" name="Line 905"/>
                <p:cNvSpPr>
                  <a:spLocks noChangeShapeType="1"/>
                </p:cNvSpPr>
                <p:nvPr/>
              </p:nvSpPr>
              <p:spPr bwMode="auto">
                <a:xfrm>
                  <a:off x="5158" y="1944"/>
                  <a:ext cx="31" cy="8"/>
                </a:xfrm>
                <a:prstGeom prst="line">
                  <a:avLst/>
                </a:prstGeom>
                <a:noFill/>
                <a:ln w="12700">
                  <a:solidFill>
                    <a:srgbClr val="7F7F7F"/>
                  </a:solidFill>
                  <a:round/>
                  <a:headEnd/>
                  <a:tailEnd/>
                </a:ln>
              </p:spPr>
              <p:txBody>
                <a:bodyPr/>
                <a:lstStyle/>
                <a:p>
                  <a:endParaRPr lang="en-US"/>
                </a:p>
              </p:txBody>
            </p:sp>
            <p:sp>
              <p:nvSpPr>
                <p:cNvPr id="1259" name="Line 906"/>
                <p:cNvSpPr>
                  <a:spLocks noChangeShapeType="1"/>
                </p:cNvSpPr>
                <p:nvPr/>
              </p:nvSpPr>
              <p:spPr bwMode="auto">
                <a:xfrm>
                  <a:off x="5150" y="1959"/>
                  <a:ext cx="39" cy="8"/>
                </a:xfrm>
                <a:prstGeom prst="line">
                  <a:avLst/>
                </a:prstGeom>
                <a:noFill/>
                <a:ln w="12700">
                  <a:solidFill>
                    <a:srgbClr val="7F7F7F"/>
                  </a:solidFill>
                  <a:round/>
                  <a:headEnd/>
                  <a:tailEnd/>
                </a:ln>
              </p:spPr>
              <p:txBody>
                <a:bodyPr/>
                <a:lstStyle/>
                <a:p>
                  <a:endParaRPr lang="en-US"/>
                </a:p>
              </p:txBody>
            </p:sp>
            <p:sp>
              <p:nvSpPr>
                <p:cNvPr id="1260" name="Line 907"/>
                <p:cNvSpPr>
                  <a:spLocks noChangeShapeType="1"/>
                </p:cNvSpPr>
                <p:nvPr/>
              </p:nvSpPr>
              <p:spPr bwMode="auto">
                <a:xfrm>
                  <a:off x="5150" y="1967"/>
                  <a:ext cx="39" cy="8"/>
                </a:xfrm>
                <a:prstGeom prst="line">
                  <a:avLst/>
                </a:prstGeom>
                <a:noFill/>
                <a:ln w="12700">
                  <a:solidFill>
                    <a:srgbClr val="7F7F7F"/>
                  </a:solidFill>
                  <a:round/>
                  <a:headEnd/>
                  <a:tailEnd/>
                </a:ln>
              </p:spPr>
              <p:txBody>
                <a:bodyPr/>
                <a:lstStyle/>
                <a:p>
                  <a:endParaRPr lang="en-US"/>
                </a:p>
              </p:txBody>
            </p:sp>
            <p:sp>
              <p:nvSpPr>
                <p:cNvPr id="1261" name="Line 908"/>
                <p:cNvSpPr>
                  <a:spLocks noChangeShapeType="1"/>
                </p:cNvSpPr>
                <p:nvPr/>
              </p:nvSpPr>
              <p:spPr bwMode="auto">
                <a:xfrm>
                  <a:off x="5150" y="1975"/>
                  <a:ext cx="39" cy="1"/>
                </a:xfrm>
                <a:prstGeom prst="line">
                  <a:avLst/>
                </a:prstGeom>
                <a:noFill/>
                <a:ln w="12700">
                  <a:solidFill>
                    <a:srgbClr val="7F7F7F"/>
                  </a:solidFill>
                  <a:round/>
                  <a:headEnd/>
                  <a:tailEnd/>
                </a:ln>
              </p:spPr>
              <p:txBody>
                <a:bodyPr/>
                <a:lstStyle/>
                <a:p>
                  <a:endParaRPr lang="en-US"/>
                </a:p>
              </p:txBody>
            </p:sp>
            <p:sp>
              <p:nvSpPr>
                <p:cNvPr id="1262" name="Line 909"/>
                <p:cNvSpPr>
                  <a:spLocks noChangeShapeType="1"/>
                </p:cNvSpPr>
                <p:nvPr/>
              </p:nvSpPr>
              <p:spPr bwMode="auto">
                <a:xfrm>
                  <a:off x="5150" y="1983"/>
                  <a:ext cx="39" cy="1"/>
                </a:xfrm>
                <a:prstGeom prst="line">
                  <a:avLst/>
                </a:prstGeom>
                <a:noFill/>
                <a:ln w="12700">
                  <a:solidFill>
                    <a:srgbClr val="7F7F7F"/>
                  </a:solidFill>
                  <a:round/>
                  <a:headEnd/>
                  <a:tailEnd/>
                </a:ln>
              </p:spPr>
              <p:txBody>
                <a:bodyPr/>
                <a:lstStyle/>
                <a:p>
                  <a:endParaRPr lang="en-US"/>
                </a:p>
              </p:txBody>
            </p:sp>
            <p:sp>
              <p:nvSpPr>
                <p:cNvPr id="1263" name="Line 910"/>
                <p:cNvSpPr>
                  <a:spLocks noChangeShapeType="1"/>
                </p:cNvSpPr>
                <p:nvPr/>
              </p:nvSpPr>
              <p:spPr bwMode="auto">
                <a:xfrm>
                  <a:off x="5150" y="1991"/>
                  <a:ext cx="39" cy="1"/>
                </a:xfrm>
                <a:prstGeom prst="line">
                  <a:avLst/>
                </a:prstGeom>
                <a:noFill/>
                <a:ln w="12700">
                  <a:solidFill>
                    <a:srgbClr val="7F7F7F"/>
                  </a:solidFill>
                  <a:round/>
                  <a:headEnd/>
                  <a:tailEnd/>
                </a:ln>
              </p:spPr>
              <p:txBody>
                <a:bodyPr/>
                <a:lstStyle/>
                <a:p>
                  <a:endParaRPr lang="en-US"/>
                </a:p>
              </p:txBody>
            </p:sp>
            <p:sp>
              <p:nvSpPr>
                <p:cNvPr id="1264" name="Line 911"/>
                <p:cNvSpPr>
                  <a:spLocks noChangeShapeType="1"/>
                </p:cNvSpPr>
                <p:nvPr/>
              </p:nvSpPr>
              <p:spPr bwMode="auto">
                <a:xfrm>
                  <a:off x="5150" y="1999"/>
                  <a:ext cx="39" cy="1"/>
                </a:xfrm>
                <a:prstGeom prst="line">
                  <a:avLst/>
                </a:prstGeom>
                <a:noFill/>
                <a:ln w="12700">
                  <a:solidFill>
                    <a:srgbClr val="7F7F7F"/>
                  </a:solidFill>
                  <a:round/>
                  <a:headEnd/>
                  <a:tailEnd/>
                </a:ln>
              </p:spPr>
              <p:txBody>
                <a:bodyPr/>
                <a:lstStyle/>
                <a:p>
                  <a:endParaRPr lang="en-US"/>
                </a:p>
              </p:txBody>
            </p:sp>
            <p:sp>
              <p:nvSpPr>
                <p:cNvPr id="1265" name="Line 912"/>
                <p:cNvSpPr>
                  <a:spLocks noChangeShapeType="1"/>
                </p:cNvSpPr>
                <p:nvPr/>
              </p:nvSpPr>
              <p:spPr bwMode="auto">
                <a:xfrm>
                  <a:off x="5158" y="1999"/>
                  <a:ext cx="31" cy="7"/>
                </a:xfrm>
                <a:prstGeom prst="line">
                  <a:avLst/>
                </a:prstGeom>
                <a:noFill/>
                <a:ln w="12700">
                  <a:solidFill>
                    <a:srgbClr val="7F7F7F"/>
                  </a:solidFill>
                  <a:round/>
                  <a:headEnd/>
                  <a:tailEnd/>
                </a:ln>
              </p:spPr>
              <p:txBody>
                <a:bodyPr/>
                <a:lstStyle/>
                <a:p>
                  <a:endParaRPr lang="en-US"/>
                </a:p>
              </p:txBody>
            </p:sp>
            <p:sp>
              <p:nvSpPr>
                <p:cNvPr id="1266" name="Line 913"/>
                <p:cNvSpPr>
                  <a:spLocks noChangeShapeType="1"/>
                </p:cNvSpPr>
                <p:nvPr/>
              </p:nvSpPr>
              <p:spPr bwMode="auto">
                <a:xfrm>
                  <a:off x="5150" y="2014"/>
                  <a:ext cx="39" cy="1"/>
                </a:xfrm>
                <a:prstGeom prst="line">
                  <a:avLst/>
                </a:prstGeom>
                <a:noFill/>
                <a:ln w="12700">
                  <a:solidFill>
                    <a:srgbClr val="7F7F7F"/>
                  </a:solidFill>
                  <a:round/>
                  <a:headEnd/>
                  <a:tailEnd/>
                </a:ln>
              </p:spPr>
              <p:txBody>
                <a:bodyPr/>
                <a:lstStyle/>
                <a:p>
                  <a:endParaRPr lang="en-US"/>
                </a:p>
              </p:txBody>
            </p:sp>
            <p:sp>
              <p:nvSpPr>
                <p:cNvPr id="1267" name="Line 914"/>
                <p:cNvSpPr>
                  <a:spLocks noChangeShapeType="1"/>
                </p:cNvSpPr>
                <p:nvPr/>
              </p:nvSpPr>
              <p:spPr bwMode="auto">
                <a:xfrm>
                  <a:off x="5150" y="2014"/>
                  <a:ext cx="39" cy="1"/>
                </a:xfrm>
                <a:prstGeom prst="line">
                  <a:avLst/>
                </a:prstGeom>
                <a:noFill/>
                <a:ln w="12700">
                  <a:solidFill>
                    <a:srgbClr val="7F7F7F"/>
                  </a:solidFill>
                  <a:round/>
                  <a:headEnd/>
                  <a:tailEnd/>
                </a:ln>
              </p:spPr>
              <p:txBody>
                <a:bodyPr/>
                <a:lstStyle/>
                <a:p>
                  <a:endParaRPr lang="en-US"/>
                </a:p>
              </p:txBody>
            </p:sp>
            <p:sp>
              <p:nvSpPr>
                <p:cNvPr id="1268" name="Line 915"/>
                <p:cNvSpPr>
                  <a:spLocks noChangeShapeType="1"/>
                </p:cNvSpPr>
                <p:nvPr/>
              </p:nvSpPr>
              <p:spPr bwMode="auto">
                <a:xfrm>
                  <a:off x="5150" y="2022"/>
                  <a:ext cx="31" cy="1"/>
                </a:xfrm>
                <a:prstGeom prst="line">
                  <a:avLst/>
                </a:prstGeom>
                <a:noFill/>
                <a:ln w="12700">
                  <a:solidFill>
                    <a:srgbClr val="7F7F7F"/>
                  </a:solidFill>
                  <a:round/>
                  <a:headEnd/>
                  <a:tailEnd/>
                </a:ln>
              </p:spPr>
              <p:txBody>
                <a:bodyPr/>
                <a:lstStyle/>
                <a:p>
                  <a:endParaRPr lang="en-US"/>
                </a:p>
              </p:txBody>
            </p:sp>
            <p:sp>
              <p:nvSpPr>
                <p:cNvPr id="1269" name="Line 916"/>
                <p:cNvSpPr>
                  <a:spLocks noChangeShapeType="1"/>
                </p:cNvSpPr>
                <p:nvPr/>
              </p:nvSpPr>
              <p:spPr bwMode="auto">
                <a:xfrm>
                  <a:off x="5150" y="2030"/>
                  <a:ext cx="31" cy="1"/>
                </a:xfrm>
                <a:prstGeom prst="line">
                  <a:avLst/>
                </a:prstGeom>
                <a:noFill/>
                <a:ln w="12700">
                  <a:solidFill>
                    <a:srgbClr val="7F7F7F"/>
                  </a:solidFill>
                  <a:round/>
                  <a:headEnd/>
                  <a:tailEnd/>
                </a:ln>
              </p:spPr>
              <p:txBody>
                <a:bodyPr/>
                <a:lstStyle/>
                <a:p>
                  <a:endParaRPr lang="en-US"/>
                </a:p>
              </p:txBody>
            </p:sp>
            <p:sp>
              <p:nvSpPr>
                <p:cNvPr id="1270" name="Line 917"/>
                <p:cNvSpPr>
                  <a:spLocks noChangeShapeType="1"/>
                </p:cNvSpPr>
                <p:nvPr/>
              </p:nvSpPr>
              <p:spPr bwMode="auto">
                <a:xfrm>
                  <a:off x="5150" y="2038"/>
                  <a:ext cx="31" cy="1"/>
                </a:xfrm>
                <a:prstGeom prst="line">
                  <a:avLst/>
                </a:prstGeom>
                <a:noFill/>
                <a:ln w="12700">
                  <a:solidFill>
                    <a:srgbClr val="7F7F7F"/>
                  </a:solidFill>
                  <a:round/>
                  <a:headEnd/>
                  <a:tailEnd/>
                </a:ln>
              </p:spPr>
              <p:txBody>
                <a:bodyPr/>
                <a:lstStyle/>
                <a:p>
                  <a:endParaRPr lang="en-US"/>
                </a:p>
              </p:txBody>
            </p:sp>
            <p:sp>
              <p:nvSpPr>
                <p:cNvPr id="1271" name="Line 918"/>
                <p:cNvSpPr>
                  <a:spLocks noChangeShapeType="1"/>
                </p:cNvSpPr>
                <p:nvPr/>
              </p:nvSpPr>
              <p:spPr bwMode="auto">
                <a:xfrm flipV="1">
                  <a:off x="5150" y="2038"/>
                  <a:ext cx="31" cy="8"/>
                </a:xfrm>
                <a:prstGeom prst="line">
                  <a:avLst/>
                </a:prstGeom>
                <a:noFill/>
                <a:ln w="12700">
                  <a:solidFill>
                    <a:srgbClr val="7F7F7F"/>
                  </a:solidFill>
                  <a:round/>
                  <a:headEnd/>
                  <a:tailEnd/>
                </a:ln>
              </p:spPr>
              <p:txBody>
                <a:bodyPr/>
                <a:lstStyle/>
                <a:p>
                  <a:endParaRPr lang="en-US"/>
                </a:p>
              </p:txBody>
            </p:sp>
            <p:sp>
              <p:nvSpPr>
                <p:cNvPr id="1272" name="Line 919"/>
                <p:cNvSpPr>
                  <a:spLocks noChangeShapeType="1"/>
                </p:cNvSpPr>
                <p:nvPr/>
              </p:nvSpPr>
              <p:spPr bwMode="auto">
                <a:xfrm>
                  <a:off x="5158" y="1952"/>
                  <a:ext cx="31" cy="7"/>
                </a:xfrm>
                <a:prstGeom prst="line">
                  <a:avLst/>
                </a:prstGeom>
                <a:noFill/>
                <a:ln w="12700">
                  <a:solidFill>
                    <a:srgbClr val="7F7F7F"/>
                  </a:solidFill>
                  <a:round/>
                  <a:headEnd/>
                  <a:tailEnd/>
                </a:ln>
              </p:spPr>
              <p:txBody>
                <a:bodyPr/>
                <a:lstStyle/>
                <a:p>
                  <a:endParaRPr lang="en-US"/>
                </a:p>
              </p:txBody>
            </p:sp>
            <p:sp>
              <p:nvSpPr>
                <p:cNvPr id="1273" name="Freeform 920"/>
                <p:cNvSpPr>
                  <a:spLocks/>
                </p:cNvSpPr>
                <p:nvPr/>
              </p:nvSpPr>
              <p:spPr bwMode="auto">
                <a:xfrm>
                  <a:off x="5126" y="1881"/>
                  <a:ext cx="32" cy="188"/>
                </a:xfrm>
                <a:custGeom>
                  <a:avLst/>
                  <a:gdLst>
                    <a:gd name="T0" fmla="*/ 8 w 32"/>
                    <a:gd name="T1" fmla="*/ 0 h 188"/>
                    <a:gd name="T2" fmla="*/ 32 w 32"/>
                    <a:gd name="T3" fmla="*/ 8 h 188"/>
                    <a:gd name="T4" fmla="*/ 32 w 32"/>
                    <a:gd name="T5" fmla="*/ 8 h 188"/>
                    <a:gd name="T6" fmla="*/ 32 w 32"/>
                    <a:gd name="T7" fmla="*/ 180 h 188"/>
                    <a:gd name="T8" fmla="*/ 24 w 32"/>
                    <a:gd name="T9" fmla="*/ 188 h 188"/>
                    <a:gd name="T10" fmla="*/ 0 w 32"/>
                    <a:gd name="T11" fmla="*/ 188 h 188"/>
                    <a:gd name="T12" fmla="*/ 8 w 32"/>
                    <a:gd name="T13" fmla="*/ 188 h 188"/>
                    <a:gd name="T14" fmla="*/ 8 w 32"/>
                    <a:gd name="T15" fmla="*/ 188 h 188"/>
                    <a:gd name="T16" fmla="*/ 8 w 32"/>
                    <a:gd name="T17" fmla="*/ 0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88"/>
                    <a:gd name="T29" fmla="*/ 32 w 32"/>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88">
                      <a:moveTo>
                        <a:pt x="8" y="0"/>
                      </a:moveTo>
                      <a:lnTo>
                        <a:pt x="32" y="8"/>
                      </a:lnTo>
                      <a:lnTo>
                        <a:pt x="32" y="180"/>
                      </a:lnTo>
                      <a:lnTo>
                        <a:pt x="24" y="188"/>
                      </a:lnTo>
                      <a:lnTo>
                        <a:pt x="0" y="188"/>
                      </a:lnTo>
                      <a:lnTo>
                        <a:pt x="8" y="188"/>
                      </a:lnTo>
                      <a:lnTo>
                        <a:pt x="8" y="0"/>
                      </a:lnTo>
                      <a:close/>
                    </a:path>
                  </a:pathLst>
                </a:custGeom>
                <a:solidFill>
                  <a:srgbClr val="BFBFBF"/>
                </a:solidFill>
                <a:ln w="9525">
                  <a:noFill/>
                  <a:round/>
                  <a:headEnd/>
                  <a:tailEnd/>
                </a:ln>
              </p:spPr>
              <p:txBody>
                <a:bodyPr/>
                <a:lstStyle/>
                <a:p>
                  <a:pPr eaLnBrk="1" hangingPunct="1"/>
                  <a:endParaRPr lang="en-US"/>
                </a:p>
              </p:txBody>
            </p:sp>
            <p:sp>
              <p:nvSpPr>
                <p:cNvPr id="1274" name="Freeform 921"/>
                <p:cNvSpPr>
                  <a:spLocks/>
                </p:cNvSpPr>
                <p:nvPr/>
              </p:nvSpPr>
              <p:spPr bwMode="auto">
                <a:xfrm>
                  <a:off x="5158" y="1889"/>
                  <a:ext cx="8" cy="1"/>
                </a:xfrm>
                <a:custGeom>
                  <a:avLst/>
                  <a:gdLst>
                    <a:gd name="T0" fmla="*/ 8 w 8"/>
                    <a:gd name="T1" fmla="*/ 0 h 1"/>
                    <a:gd name="T2" fmla="*/ 8 w 8"/>
                    <a:gd name="T3" fmla="*/ 0 h 1"/>
                    <a:gd name="T4" fmla="*/ 8 w 8"/>
                    <a:gd name="T5" fmla="*/ 0 h 1"/>
                    <a:gd name="T6" fmla="*/ 0 w 8"/>
                    <a:gd name="T7" fmla="*/ 0 h 1"/>
                    <a:gd name="T8" fmla="*/ 8 w 8"/>
                    <a:gd name="T9" fmla="*/ 0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8" y="0"/>
                      </a:moveTo>
                      <a:lnTo>
                        <a:pt x="8" y="0"/>
                      </a:lnTo>
                      <a:lnTo>
                        <a:pt x="0" y="0"/>
                      </a:lnTo>
                      <a:lnTo>
                        <a:pt x="8" y="0"/>
                      </a:lnTo>
                      <a:close/>
                    </a:path>
                  </a:pathLst>
                </a:custGeom>
                <a:solidFill>
                  <a:srgbClr val="BFBFBF"/>
                </a:solidFill>
                <a:ln w="9525">
                  <a:noFill/>
                  <a:round/>
                  <a:headEnd/>
                  <a:tailEnd/>
                </a:ln>
              </p:spPr>
              <p:txBody>
                <a:bodyPr/>
                <a:lstStyle/>
                <a:p>
                  <a:pPr eaLnBrk="1" hangingPunct="1"/>
                  <a:endParaRPr lang="en-US"/>
                </a:p>
              </p:txBody>
            </p:sp>
            <p:sp>
              <p:nvSpPr>
                <p:cNvPr id="1275" name="Line 922"/>
                <p:cNvSpPr>
                  <a:spLocks noChangeShapeType="1"/>
                </p:cNvSpPr>
                <p:nvPr/>
              </p:nvSpPr>
              <p:spPr bwMode="auto">
                <a:xfrm>
                  <a:off x="5142" y="2171"/>
                  <a:ext cx="16" cy="1"/>
                </a:xfrm>
                <a:prstGeom prst="line">
                  <a:avLst/>
                </a:prstGeom>
                <a:noFill/>
                <a:ln w="12700">
                  <a:solidFill>
                    <a:srgbClr val="C0C0C0"/>
                  </a:solidFill>
                  <a:round/>
                  <a:headEnd/>
                  <a:tailEnd/>
                </a:ln>
              </p:spPr>
              <p:txBody>
                <a:bodyPr/>
                <a:lstStyle/>
                <a:p>
                  <a:endParaRPr lang="en-US"/>
                </a:p>
              </p:txBody>
            </p:sp>
            <p:sp>
              <p:nvSpPr>
                <p:cNvPr id="1276" name="Line 923"/>
                <p:cNvSpPr>
                  <a:spLocks noChangeShapeType="1"/>
                </p:cNvSpPr>
                <p:nvPr/>
              </p:nvSpPr>
              <p:spPr bwMode="auto">
                <a:xfrm>
                  <a:off x="5158" y="2171"/>
                  <a:ext cx="15" cy="1"/>
                </a:xfrm>
                <a:prstGeom prst="line">
                  <a:avLst/>
                </a:prstGeom>
                <a:noFill/>
                <a:ln w="12700">
                  <a:solidFill>
                    <a:srgbClr val="C0C0C0"/>
                  </a:solidFill>
                  <a:round/>
                  <a:headEnd/>
                  <a:tailEnd/>
                </a:ln>
              </p:spPr>
              <p:txBody>
                <a:bodyPr/>
                <a:lstStyle/>
                <a:p>
                  <a:endParaRPr lang="en-US"/>
                </a:p>
              </p:txBody>
            </p:sp>
            <p:sp>
              <p:nvSpPr>
                <p:cNvPr id="1277" name="Line 924"/>
                <p:cNvSpPr>
                  <a:spLocks noChangeShapeType="1"/>
                </p:cNvSpPr>
                <p:nvPr/>
              </p:nvSpPr>
              <p:spPr bwMode="auto">
                <a:xfrm>
                  <a:off x="5173" y="2171"/>
                  <a:ext cx="16" cy="1"/>
                </a:xfrm>
                <a:prstGeom prst="line">
                  <a:avLst/>
                </a:prstGeom>
                <a:noFill/>
                <a:ln w="12700">
                  <a:solidFill>
                    <a:srgbClr val="C0C0C0"/>
                  </a:solidFill>
                  <a:round/>
                  <a:headEnd/>
                  <a:tailEnd/>
                </a:ln>
              </p:spPr>
              <p:txBody>
                <a:bodyPr/>
                <a:lstStyle/>
                <a:p>
                  <a:endParaRPr lang="en-US"/>
                </a:p>
              </p:txBody>
            </p:sp>
            <p:sp>
              <p:nvSpPr>
                <p:cNvPr id="1278" name="Line 925"/>
                <p:cNvSpPr>
                  <a:spLocks noChangeShapeType="1"/>
                </p:cNvSpPr>
                <p:nvPr/>
              </p:nvSpPr>
              <p:spPr bwMode="auto">
                <a:xfrm>
                  <a:off x="5189" y="2171"/>
                  <a:ext cx="8" cy="1"/>
                </a:xfrm>
                <a:prstGeom prst="line">
                  <a:avLst/>
                </a:prstGeom>
                <a:noFill/>
                <a:ln w="12700">
                  <a:solidFill>
                    <a:srgbClr val="C0C0C0"/>
                  </a:solidFill>
                  <a:round/>
                  <a:headEnd/>
                  <a:tailEnd/>
                </a:ln>
              </p:spPr>
              <p:txBody>
                <a:bodyPr/>
                <a:lstStyle/>
                <a:p>
                  <a:endParaRPr lang="en-US"/>
                </a:p>
              </p:txBody>
            </p:sp>
            <p:sp>
              <p:nvSpPr>
                <p:cNvPr id="1279" name="Line 926"/>
                <p:cNvSpPr>
                  <a:spLocks noChangeShapeType="1"/>
                </p:cNvSpPr>
                <p:nvPr/>
              </p:nvSpPr>
              <p:spPr bwMode="auto">
                <a:xfrm>
                  <a:off x="5197" y="2171"/>
                  <a:ext cx="16" cy="1"/>
                </a:xfrm>
                <a:prstGeom prst="line">
                  <a:avLst/>
                </a:prstGeom>
                <a:noFill/>
                <a:ln w="12700">
                  <a:solidFill>
                    <a:srgbClr val="C0C0C0"/>
                  </a:solidFill>
                  <a:round/>
                  <a:headEnd/>
                  <a:tailEnd/>
                </a:ln>
              </p:spPr>
              <p:txBody>
                <a:bodyPr/>
                <a:lstStyle/>
                <a:p>
                  <a:endParaRPr lang="en-US"/>
                </a:p>
              </p:txBody>
            </p:sp>
            <p:sp>
              <p:nvSpPr>
                <p:cNvPr id="1280" name="Line 927"/>
                <p:cNvSpPr>
                  <a:spLocks noChangeShapeType="1"/>
                </p:cNvSpPr>
                <p:nvPr/>
              </p:nvSpPr>
              <p:spPr bwMode="auto">
                <a:xfrm>
                  <a:off x="5213" y="2171"/>
                  <a:ext cx="8" cy="7"/>
                </a:xfrm>
                <a:prstGeom prst="line">
                  <a:avLst/>
                </a:prstGeom>
                <a:noFill/>
                <a:ln w="12700">
                  <a:solidFill>
                    <a:srgbClr val="C0C0C0"/>
                  </a:solidFill>
                  <a:round/>
                  <a:headEnd/>
                  <a:tailEnd/>
                </a:ln>
              </p:spPr>
              <p:txBody>
                <a:bodyPr/>
                <a:lstStyle/>
                <a:p>
                  <a:endParaRPr lang="en-US"/>
                </a:p>
              </p:txBody>
            </p:sp>
            <p:sp>
              <p:nvSpPr>
                <p:cNvPr id="1281" name="Line 928"/>
                <p:cNvSpPr>
                  <a:spLocks noChangeShapeType="1"/>
                </p:cNvSpPr>
                <p:nvPr/>
              </p:nvSpPr>
              <p:spPr bwMode="auto">
                <a:xfrm>
                  <a:off x="5221" y="2178"/>
                  <a:ext cx="7" cy="1"/>
                </a:xfrm>
                <a:prstGeom prst="line">
                  <a:avLst/>
                </a:prstGeom>
                <a:noFill/>
                <a:ln w="12700">
                  <a:solidFill>
                    <a:srgbClr val="C0C0C0"/>
                  </a:solidFill>
                  <a:round/>
                  <a:headEnd/>
                  <a:tailEnd/>
                </a:ln>
              </p:spPr>
              <p:txBody>
                <a:bodyPr/>
                <a:lstStyle/>
                <a:p>
                  <a:endParaRPr lang="en-US"/>
                </a:p>
              </p:txBody>
            </p:sp>
            <p:sp>
              <p:nvSpPr>
                <p:cNvPr id="1282" name="Line 929"/>
                <p:cNvSpPr>
                  <a:spLocks noChangeShapeType="1"/>
                </p:cNvSpPr>
                <p:nvPr/>
              </p:nvSpPr>
              <p:spPr bwMode="auto">
                <a:xfrm>
                  <a:off x="5228" y="2178"/>
                  <a:ext cx="8" cy="1"/>
                </a:xfrm>
                <a:prstGeom prst="line">
                  <a:avLst/>
                </a:prstGeom>
                <a:noFill/>
                <a:ln w="12700">
                  <a:solidFill>
                    <a:srgbClr val="C0C0C0"/>
                  </a:solidFill>
                  <a:round/>
                  <a:headEnd/>
                  <a:tailEnd/>
                </a:ln>
              </p:spPr>
              <p:txBody>
                <a:bodyPr/>
                <a:lstStyle/>
                <a:p>
                  <a:endParaRPr lang="en-US"/>
                </a:p>
              </p:txBody>
            </p:sp>
            <p:sp>
              <p:nvSpPr>
                <p:cNvPr id="1283" name="Line 930"/>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1284" name="Line 931"/>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1285" name="Line 932"/>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1286" name="Line 933"/>
                <p:cNvSpPr>
                  <a:spLocks noChangeShapeType="1"/>
                </p:cNvSpPr>
                <p:nvPr/>
              </p:nvSpPr>
              <p:spPr bwMode="auto">
                <a:xfrm>
                  <a:off x="5236" y="2178"/>
                  <a:ext cx="8" cy="1"/>
                </a:xfrm>
                <a:prstGeom prst="line">
                  <a:avLst/>
                </a:prstGeom>
                <a:noFill/>
                <a:ln w="12700">
                  <a:solidFill>
                    <a:srgbClr val="C0C0C0"/>
                  </a:solidFill>
                  <a:round/>
                  <a:headEnd/>
                  <a:tailEnd/>
                </a:ln>
              </p:spPr>
              <p:txBody>
                <a:bodyPr/>
                <a:lstStyle/>
                <a:p>
                  <a:endParaRPr lang="en-US"/>
                </a:p>
              </p:txBody>
            </p:sp>
            <p:sp>
              <p:nvSpPr>
                <p:cNvPr id="1287" name="Line 934"/>
                <p:cNvSpPr>
                  <a:spLocks noChangeShapeType="1"/>
                </p:cNvSpPr>
                <p:nvPr/>
              </p:nvSpPr>
              <p:spPr bwMode="auto">
                <a:xfrm>
                  <a:off x="5244" y="2178"/>
                  <a:ext cx="1" cy="1"/>
                </a:xfrm>
                <a:prstGeom prst="line">
                  <a:avLst/>
                </a:prstGeom>
                <a:noFill/>
                <a:ln w="12700">
                  <a:solidFill>
                    <a:srgbClr val="C0C0C0"/>
                  </a:solidFill>
                  <a:round/>
                  <a:headEnd/>
                  <a:tailEnd/>
                </a:ln>
              </p:spPr>
              <p:txBody>
                <a:bodyPr/>
                <a:lstStyle/>
                <a:p>
                  <a:endParaRPr lang="en-US"/>
                </a:p>
              </p:txBody>
            </p:sp>
            <p:sp>
              <p:nvSpPr>
                <p:cNvPr id="1288" name="Line 935"/>
                <p:cNvSpPr>
                  <a:spLocks noChangeShapeType="1"/>
                </p:cNvSpPr>
                <p:nvPr/>
              </p:nvSpPr>
              <p:spPr bwMode="auto">
                <a:xfrm>
                  <a:off x="5244" y="2178"/>
                  <a:ext cx="1" cy="8"/>
                </a:xfrm>
                <a:prstGeom prst="line">
                  <a:avLst/>
                </a:prstGeom>
                <a:noFill/>
                <a:ln w="12700">
                  <a:solidFill>
                    <a:srgbClr val="C0C0C0"/>
                  </a:solidFill>
                  <a:round/>
                  <a:headEnd/>
                  <a:tailEnd/>
                </a:ln>
              </p:spPr>
              <p:txBody>
                <a:bodyPr/>
                <a:lstStyle/>
                <a:p>
                  <a:endParaRPr lang="en-US"/>
                </a:p>
              </p:txBody>
            </p:sp>
            <p:sp>
              <p:nvSpPr>
                <p:cNvPr id="1289" name="Line 936"/>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1290" name="Line 937"/>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1291" name="Line 938"/>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1292" name="Line 939"/>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1293" name="Line 940"/>
                <p:cNvSpPr>
                  <a:spLocks noChangeShapeType="1"/>
                </p:cNvSpPr>
                <p:nvPr/>
              </p:nvSpPr>
              <p:spPr bwMode="auto">
                <a:xfrm>
                  <a:off x="5244" y="2186"/>
                  <a:ext cx="1" cy="8"/>
                </a:xfrm>
                <a:prstGeom prst="line">
                  <a:avLst/>
                </a:prstGeom>
                <a:noFill/>
                <a:ln w="12700">
                  <a:solidFill>
                    <a:srgbClr val="C0C0C0"/>
                  </a:solidFill>
                  <a:round/>
                  <a:headEnd/>
                  <a:tailEnd/>
                </a:ln>
              </p:spPr>
              <p:txBody>
                <a:bodyPr/>
                <a:lstStyle/>
                <a:p>
                  <a:endParaRPr lang="en-US"/>
                </a:p>
              </p:txBody>
            </p:sp>
            <p:sp>
              <p:nvSpPr>
                <p:cNvPr id="1294" name="Line 941"/>
                <p:cNvSpPr>
                  <a:spLocks noChangeShapeType="1"/>
                </p:cNvSpPr>
                <p:nvPr/>
              </p:nvSpPr>
              <p:spPr bwMode="auto">
                <a:xfrm flipH="1">
                  <a:off x="5236" y="2194"/>
                  <a:ext cx="8" cy="1"/>
                </a:xfrm>
                <a:prstGeom prst="line">
                  <a:avLst/>
                </a:prstGeom>
                <a:noFill/>
                <a:ln w="12700">
                  <a:solidFill>
                    <a:srgbClr val="C0C0C0"/>
                  </a:solidFill>
                  <a:round/>
                  <a:headEnd/>
                  <a:tailEnd/>
                </a:ln>
              </p:spPr>
              <p:txBody>
                <a:bodyPr/>
                <a:lstStyle/>
                <a:p>
                  <a:endParaRPr lang="en-US"/>
                </a:p>
              </p:txBody>
            </p:sp>
            <p:sp>
              <p:nvSpPr>
                <p:cNvPr id="1295" name="Line 942"/>
                <p:cNvSpPr>
                  <a:spLocks noChangeShapeType="1"/>
                </p:cNvSpPr>
                <p:nvPr/>
              </p:nvSpPr>
              <p:spPr bwMode="auto">
                <a:xfrm>
                  <a:off x="5236" y="2194"/>
                  <a:ext cx="1" cy="1"/>
                </a:xfrm>
                <a:prstGeom prst="line">
                  <a:avLst/>
                </a:prstGeom>
                <a:noFill/>
                <a:ln w="12700">
                  <a:solidFill>
                    <a:srgbClr val="C0C0C0"/>
                  </a:solidFill>
                  <a:round/>
                  <a:headEnd/>
                  <a:tailEnd/>
                </a:ln>
              </p:spPr>
              <p:txBody>
                <a:bodyPr/>
                <a:lstStyle/>
                <a:p>
                  <a:endParaRPr lang="en-US"/>
                </a:p>
              </p:txBody>
            </p:sp>
            <p:sp>
              <p:nvSpPr>
                <p:cNvPr id="1296" name="Line 943"/>
                <p:cNvSpPr>
                  <a:spLocks noChangeShapeType="1"/>
                </p:cNvSpPr>
                <p:nvPr/>
              </p:nvSpPr>
              <p:spPr bwMode="auto">
                <a:xfrm>
                  <a:off x="5236" y="2194"/>
                  <a:ext cx="1" cy="1"/>
                </a:xfrm>
                <a:prstGeom prst="line">
                  <a:avLst/>
                </a:prstGeom>
                <a:noFill/>
                <a:ln w="12700">
                  <a:solidFill>
                    <a:srgbClr val="C0C0C0"/>
                  </a:solidFill>
                  <a:round/>
                  <a:headEnd/>
                  <a:tailEnd/>
                </a:ln>
              </p:spPr>
              <p:txBody>
                <a:bodyPr/>
                <a:lstStyle/>
                <a:p>
                  <a:endParaRPr lang="en-US"/>
                </a:p>
              </p:txBody>
            </p:sp>
            <p:sp>
              <p:nvSpPr>
                <p:cNvPr id="1297" name="Line 944"/>
                <p:cNvSpPr>
                  <a:spLocks noChangeShapeType="1"/>
                </p:cNvSpPr>
                <p:nvPr/>
              </p:nvSpPr>
              <p:spPr bwMode="auto">
                <a:xfrm flipH="1">
                  <a:off x="5228" y="2194"/>
                  <a:ext cx="8" cy="1"/>
                </a:xfrm>
                <a:prstGeom prst="line">
                  <a:avLst/>
                </a:prstGeom>
                <a:noFill/>
                <a:ln w="12700">
                  <a:solidFill>
                    <a:srgbClr val="C0C0C0"/>
                  </a:solidFill>
                  <a:round/>
                  <a:headEnd/>
                  <a:tailEnd/>
                </a:ln>
              </p:spPr>
              <p:txBody>
                <a:bodyPr/>
                <a:lstStyle/>
                <a:p>
                  <a:endParaRPr lang="en-US"/>
                </a:p>
              </p:txBody>
            </p:sp>
            <p:sp>
              <p:nvSpPr>
                <p:cNvPr id="1298" name="Line 945"/>
                <p:cNvSpPr>
                  <a:spLocks noChangeShapeType="1"/>
                </p:cNvSpPr>
                <p:nvPr/>
              </p:nvSpPr>
              <p:spPr bwMode="auto">
                <a:xfrm>
                  <a:off x="5228" y="2194"/>
                  <a:ext cx="1" cy="1"/>
                </a:xfrm>
                <a:prstGeom prst="line">
                  <a:avLst/>
                </a:prstGeom>
                <a:noFill/>
                <a:ln w="12700">
                  <a:solidFill>
                    <a:srgbClr val="C0C0C0"/>
                  </a:solidFill>
                  <a:round/>
                  <a:headEnd/>
                  <a:tailEnd/>
                </a:ln>
              </p:spPr>
              <p:txBody>
                <a:bodyPr/>
                <a:lstStyle/>
                <a:p>
                  <a:endParaRPr lang="en-US"/>
                </a:p>
              </p:txBody>
            </p:sp>
            <p:sp>
              <p:nvSpPr>
                <p:cNvPr id="1299" name="Line 946"/>
                <p:cNvSpPr>
                  <a:spLocks noChangeShapeType="1"/>
                </p:cNvSpPr>
                <p:nvPr/>
              </p:nvSpPr>
              <p:spPr bwMode="auto">
                <a:xfrm flipH="1">
                  <a:off x="5221" y="2194"/>
                  <a:ext cx="7" cy="1"/>
                </a:xfrm>
                <a:prstGeom prst="line">
                  <a:avLst/>
                </a:prstGeom>
                <a:noFill/>
                <a:ln w="12700">
                  <a:solidFill>
                    <a:srgbClr val="C0C0C0"/>
                  </a:solidFill>
                  <a:round/>
                  <a:headEnd/>
                  <a:tailEnd/>
                </a:ln>
              </p:spPr>
              <p:txBody>
                <a:bodyPr/>
                <a:lstStyle/>
                <a:p>
                  <a:endParaRPr lang="en-US"/>
                </a:p>
              </p:txBody>
            </p:sp>
            <p:sp>
              <p:nvSpPr>
                <p:cNvPr id="1300" name="Line 947"/>
                <p:cNvSpPr>
                  <a:spLocks noChangeShapeType="1"/>
                </p:cNvSpPr>
                <p:nvPr/>
              </p:nvSpPr>
              <p:spPr bwMode="auto">
                <a:xfrm>
                  <a:off x="5221" y="2194"/>
                  <a:ext cx="1" cy="1"/>
                </a:xfrm>
                <a:prstGeom prst="line">
                  <a:avLst/>
                </a:prstGeom>
                <a:noFill/>
                <a:ln w="12700">
                  <a:solidFill>
                    <a:srgbClr val="C0C0C0"/>
                  </a:solidFill>
                  <a:round/>
                  <a:headEnd/>
                  <a:tailEnd/>
                </a:ln>
              </p:spPr>
              <p:txBody>
                <a:bodyPr/>
                <a:lstStyle/>
                <a:p>
                  <a:endParaRPr lang="en-US"/>
                </a:p>
              </p:txBody>
            </p:sp>
            <p:sp>
              <p:nvSpPr>
                <p:cNvPr id="1301" name="Freeform 948"/>
                <p:cNvSpPr>
                  <a:spLocks/>
                </p:cNvSpPr>
                <p:nvPr/>
              </p:nvSpPr>
              <p:spPr bwMode="auto">
                <a:xfrm>
                  <a:off x="5142" y="2186"/>
                  <a:ext cx="47" cy="16"/>
                </a:xfrm>
                <a:custGeom>
                  <a:avLst/>
                  <a:gdLst>
                    <a:gd name="T0" fmla="*/ 0 w 47"/>
                    <a:gd name="T1" fmla="*/ 8 h 16"/>
                    <a:gd name="T2" fmla="*/ 16 w 47"/>
                    <a:gd name="T3" fmla="*/ 0 h 16"/>
                    <a:gd name="T4" fmla="*/ 47 w 47"/>
                    <a:gd name="T5" fmla="*/ 0 h 16"/>
                    <a:gd name="T6" fmla="*/ 39 w 47"/>
                    <a:gd name="T7" fmla="*/ 16 h 16"/>
                    <a:gd name="T8" fmla="*/ 0 w 47"/>
                    <a:gd name="T9" fmla="*/ 8 h 16"/>
                    <a:gd name="T10" fmla="*/ 0 60000 65536"/>
                    <a:gd name="T11" fmla="*/ 0 60000 65536"/>
                    <a:gd name="T12" fmla="*/ 0 60000 65536"/>
                    <a:gd name="T13" fmla="*/ 0 60000 65536"/>
                    <a:gd name="T14" fmla="*/ 0 60000 65536"/>
                    <a:gd name="T15" fmla="*/ 0 w 47"/>
                    <a:gd name="T16" fmla="*/ 0 h 16"/>
                    <a:gd name="T17" fmla="*/ 47 w 47"/>
                    <a:gd name="T18" fmla="*/ 16 h 16"/>
                  </a:gdLst>
                  <a:ahLst/>
                  <a:cxnLst>
                    <a:cxn ang="T10">
                      <a:pos x="T0" y="T1"/>
                    </a:cxn>
                    <a:cxn ang="T11">
                      <a:pos x="T2" y="T3"/>
                    </a:cxn>
                    <a:cxn ang="T12">
                      <a:pos x="T4" y="T5"/>
                    </a:cxn>
                    <a:cxn ang="T13">
                      <a:pos x="T6" y="T7"/>
                    </a:cxn>
                    <a:cxn ang="T14">
                      <a:pos x="T8" y="T9"/>
                    </a:cxn>
                  </a:cxnLst>
                  <a:rect l="T15" t="T16" r="T17" b="T18"/>
                  <a:pathLst>
                    <a:path w="47" h="16">
                      <a:moveTo>
                        <a:pt x="0" y="8"/>
                      </a:moveTo>
                      <a:lnTo>
                        <a:pt x="16" y="0"/>
                      </a:lnTo>
                      <a:lnTo>
                        <a:pt x="47" y="0"/>
                      </a:lnTo>
                      <a:lnTo>
                        <a:pt x="39" y="16"/>
                      </a:lnTo>
                      <a:lnTo>
                        <a:pt x="0" y="8"/>
                      </a:lnTo>
                      <a:close/>
                    </a:path>
                  </a:pathLst>
                </a:custGeom>
                <a:solidFill>
                  <a:srgbClr val="DFDFDF"/>
                </a:solidFill>
                <a:ln w="9525">
                  <a:noFill/>
                  <a:round/>
                  <a:headEnd/>
                  <a:tailEnd/>
                </a:ln>
              </p:spPr>
              <p:txBody>
                <a:bodyPr/>
                <a:lstStyle/>
                <a:p>
                  <a:pPr eaLnBrk="1" hangingPunct="1"/>
                  <a:endParaRPr lang="en-US"/>
                </a:p>
              </p:txBody>
            </p:sp>
            <p:sp>
              <p:nvSpPr>
                <p:cNvPr id="1302" name="Freeform 949"/>
                <p:cNvSpPr>
                  <a:spLocks/>
                </p:cNvSpPr>
                <p:nvPr/>
              </p:nvSpPr>
              <p:spPr bwMode="auto">
                <a:xfrm>
                  <a:off x="5142" y="2194"/>
                  <a:ext cx="39" cy="16"/>
                </a:xfrm>
                <a:custGeom>
                  <a:avLst/>
                  <a:gdLst>
                    <a:gd name="T0" fmla="*/ 0 w 39"/>
                    <a:gd name="T1" fmla="*/ 0 h 16"/>
                    <a:gd name="T2" fmla="*/ 0 w 39"/>
                    <a:gd name="T3" fmla="*/ 8 h 16"/>
                    <a:gd name="T4" fmla="*/ 0 w 39"/>
                    <a:gd name="T5" fmla="*/ 8 h 16"/>
                    <a:gd name="T6" fmla="*/ 39 w 39"/>
                    <a:gd name="T7" fmla="*/ 16 h 16"/>
                    <a:gd name="T8" fmla="*/ 39 w 39"/>
                    <a:gd name="T9" fmla="*/ 8 h 16"/>
                    <a:gd name="T10" fmla="*/ 0 w 39"/>
                    <a:gd name="T11" fmla="*/ 0 h 16"/>
                    <a:gd name="T12" fmla="*/ 0 60000 65536"/>
                    <a:gd name="T13" fmla="*/ 0 60000 65536"/>
                    <a:gd name="T14" fmla="*/ 0 60000 65536"/>
                    <a:gd name="T15" fmla="*/ 0 60000 65536"/>
                    <a:gd name="T16" fmla="*/ 0 60000 65536"/>
                    <a:gd name="T17" fmla="*/ 0 60000 65536"/>
                    <a:gd name="T18" fmla="*/ 0 w 39"/>
                    <a:gd name="T19" fmla="*/ 0 h 16"/>
                    <a:gd name="T20" fmla="*/ 39 w 39"/>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9" h="16">
                      <a:moveTo>
                        <a:pt x="0" y="0"/>
                      </a:moveTo>
                      <a:lnTo>
                        <a:pt x="0" y="8"/>
                      </a:lnTo>
                      <a:lnTo>
                        <a:pt x="39" y="16"/>
                      </a:lnTo>
                      <a:lnTo>
                        <a:pt x="39" y="8"/>
                      </a:lnTo>
                      <a:lnTo>
                        <a:pt x="0" y="0"/>
                      </a:lnTo>
                      <a:close/>
                    </a:path>
                  </a:pathLst>
                </a:custGeom>
                <a:solidFill>
                  <a:srgbClr val="C0C0C0"/>
                </a:solidFill>
                <a:ln w="9525">
                  <a:noFill/>
                  <a:round/>
                  <a:headEnd/>
                  <a:tailEnd/>
                </a:ln>
              </p:spPr>
              <p:txBody>
                <a:bodyPr/>
                <a:lstStyle/>
                <a:p>
                  <a:pPr eaLnBrk="1" hangingPunct="1"/>
                  <a:endParaRPr lang="en-US"/>
                </a:p>
              </p:txBody>
            </p:sp>
            <p:sp>
              <p:nvSpPr>
                <p:cNvPr id="1303" name="Freeform 950"/>
                <p:cNvSpPr>
                  <a:spLocks/>
                </p:cNvSpPr>
                <p:nvPr/>
              </p:nvSpPr>
              <p:spPr bwMode="auto">
                <a:xfrm>
                  <a:off x="5181" y="2186"/>
                  <a:ext cx="40" cy="24"/>
                </a:xfrm>
                <a:custGeom>
                  <a:avLst/>
                  <a:gdLst>
                    <a:gd name="T0" fmla="*/ 0 w 40"/>
                    <a:gd name="T1" fmla="*/ 16 h 24"/>
                    <a:gd name="T2" fmla="*/ 8 w 40"/>
                    <a:gd name="T3" fmla="*/ 0 h 24"/>
                    <a:gd name="T4" fmla="*/ 40 w 40"/>
                    <a:gd name="T5" fmla="*/ 8 h 24"/>
                    <a:gd name="T6" fmla="*/ 40 w 40"/>
                    <a:gd name="T7" fmla="*/ 16 h 24"/>
                    <a:gd name="T8" fmla="*/ 0 w 40"/>
                    <a:gd name="T9" fmla="*/ 24 h 24"/>
                    <a:gd name="T10" fmla="*/ 0 w 40"/>
                    <a:gd name="T11" fmla="*/ 16 h 24"/>
                    <a:gd name="T12" fmla="*/ 0 60000 65536"/>
                    <a:gd name="T13" fmla="*/ 0 60000 65536"/>
                    <a:gd name="T14" fmla="*/ 0 60000 65536"/>
                    <a:gd name="T15" fmla="*/ 0 60000 65536"/>
                    <a:gd name="T16" fmla="*/ 0 60000 65536"/>
                    <a:gd name="T17" fmla="*/ 0 60000 65536"/>
                    <a:gd name="T18" fmla="*/ 0 w 40"/>
                    <a:gd name="T19" fmla="*/ 0 h 24"/>
                    <a:gd name="T20" fmla="*/ 40 w 4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0" h="24">
                      <a:moveTo>
                        <a:pt x="0" y="16"/>
                      </a:moveTo>
                      <a:lnTo>
                        <a:pt x="8" y="0"/>
                      </a:lnTo>
                      <a:lnTo>
                        <a:pt x="40" y="8"/>
                      </a:lnTo>
                      <a:lnTo>
                        <a:pt x="40" y="16"/>
                      </a:lnTo>
                      <a:lnTo>
                        <a:pt x="0" y="24"/>
                      </a:lnTo>
                      <a:lnTo>
                        <a:pt x="0" y="16"/>
                      </a:lnTo>
                      <a:close/>
                    </a:path>
                  </a:pathLst>
                </a:custGeom>
                <a:solidFill>
                  <a:srgbClr val="9F9F9F"/>
                </a:solidFill>
                <a:ln w="9525">
                  <a:noFill/>
                  <a:round/>
                  <a:headEnd/>
                  <a:tailEnd/>
                </a:ln>
              </p:spPr>
              <p:txBody>
                <a:bodyPr/>
                <a:lstStyle/>
                <a:p>
                  <a:pPr eaLnBrk="1" hangingPunct="1"/>
                  <a:endParaRPr lang="en-US"/>
                </a:p>
              </p:txBody>
            </p:sp>
            <p:sp>
              <p:nvSpPr>
                <p:cNvPr id="1304" name="Freeform 951"/>
                <p:cNvSpPr>
                  <a:spLocks/>
                </p:cNvSpPr>
                <p:nvPr/>
              </p:nvSpPr>
              <p:spPr bwMode="auto">
                <a:xfrm>
                  <a:off x="5158" y="2186"/>
                  <a:ext cx="63" cy="8"/>
                </a:xfrm>
                <a:custGeom>
                  <a:avLst/>
                  <a:gdLst>
                    <a:gd name="T0" fmla="*/ 0 w 63"/>
                    <a:gd name="T1" fmla="*/ 0 h 8"/>
                    <a:gd name="T2" fmla="*/ 31 w 63"/>
                    <a:gd name="T3" fmla="*/ 0 h 8"/>
                    <a:gd name="T4" fmla="*/ 63 w 63"/>
                    <a:gd name="T5" fmla="*/ 8 h 8"/>
                    <a:gd name="T6" fmla="*/ 31 w 63"/>
                    <a:gd name="T7" fmla="*/ 0 h 8"/>
                    <a:gd name="T8" fmla="*/ 0 w 63"/>
                    <a:gd name="T9" fmla="*/ 0 h 8"/>
                    <a:gd name="T10" fmla="*/ 0 60000 65536"/>
                    <a:gd name="T11" fmla="*/ 0 60000 65536"/>
                    <a:gd name="T12" fmla="*/ 0 60000 65536"/>
                    <a:gd name="T13" fmla="*/ 0 60000 65536"/>
                    <a:gd name="T14" fmla="*/ 0 60000 65536"/>
                    <a:gd name="T15" fmla="*/ 0 w 63"/>
                    <a:gd name="T16" fmla="*/ 0 h 8"/>
                    <a:gd name="T17" fmla="*/ 63 w 63"/>
                    <a:gd name="T18" fmla="*/ 8 h 8"/>
                  </a:gdLst>
                  <a:ahLst/>
                  <a:cxnLst>
                    <a:cxn ang="T10">
                      <a:pos x="T0" y="T1"/>
                    </a:cxn>
                    <a:cxn ang="T11">
                      <a:pos x="T2" y="T3"/>
                    </a:cxn>
                    <a:cxn ang="T12">
                      <a:pos x="T4" y="T5"/>
                    </a:cxn>
                    <a:cxn ang="T13">
                      <a:pos x="T6" y="T7"/>
                    </a:cxn>
                    <a:cxn ang="T14">
                      <a:pos x="T8" y="T9"/>
                    </a:cxn>
                  </a:cxnLst>
                  <a:rect l="T15" t="T16" r="T17" b="T18"/>
                  <a:pathLst>
                    <a:path w="63" h="8">
                      <a:moveTo>
                        <a:pt x="0" y="0"/>
                      </a:moveTo>
                      <a:lnTo>
                        <a:pt x="31" y="0"/>
                      </a:lnTo>
                      <a:lnTo>
                        <a:pt x="63" y="8"/>
                      </a:lnTo>
                      <a:lnTo>
                        <a:pt x="31" y="0"/>
                      </a:lnTo>
                      <a:lnTo>
                        <a:pt x="0" y="0"/>
                      </a:lnTo>
                      <a:close/>
                    </a:path>
                  </a:pathLst>
                </a:custGeom>
                <a:solidFill>
                  <a:srgbClr val="7F7F7F"/>
                </a:solidFill>
                <a:ln w="9525">
                  <a:noFill/>
                  <a:round/>
                  <a:headEnd/>
                  <a:tailEnd/>
                </a:ln>
              </p:spPr>
              <p:txBody>
                <a:bodyPr/>
                <a:lstStyle/>
                <a:p>
                  <a:pPr eaLnBrk="1" hangingPunct="1"/>
                  <a:endParaRPr lang="en-US"/>
                </a:p>
              </p:txBody>
            </p:sp>
            <p:sp>
              <p:nvSpPr>
                <p:cNvPr id="1305" name="Line 952"/>
                <p:cNvSpPr>
                  <a:spLocks noChangeShapeType="1"/>
                </p:cNvSpPr>
                <p:nvPr/>
              </p:nvSpPr>
              <p:spPr bwMode="auto">
                <a:xfrm>
                  <a:off x="5142" y="2194"/>
                  <a:ext cx="39" cy="8"/>
                </a:xfrm>
                <a:prstGeom prst="line">
                  <a:avLst/>
                </a:prstGeom>
                <a:noFill/>
                <a:ln w="12700">
                  <a:solidFill>
                    <a:srgbClr val="7F7F7F"/>
                  </a:solidFill>
                  <a:round/>
                  <a:headEnd/>
                  <a:tailEnd/>
                </a:ln>
              </p:spPr>
              <p:txBody>
                <a:bodyPr/>
                <a:lstStyle/>
                <a:p>
                  <a:endParaRPr lang="en-US"/>
                </a:p>
              </p:txBody>
            </p:sp>
            <p:sp>
              <p:nvSpPr>
                <p:cNvPr id="1306" name="Line 953"/>
                <p:cNvSpPr>
                  <a:spLocks noChangeShapeType="1"/>
                </p:cNvSpPr>
                <p:nvPr/>
              </p:nvSpPr>
              <p:spPr bwMode="auto">
                <a:xfrm flipV="1">
                  <a:off x="5181" y="2194"/>
                  <a:ext cx="8" cy="8"/>
                </a:xfrm>
                <a:prstGeom prst="line">
                  <a:avLst/>
                </a:prstGeom>
                <a:noFill/>
                <a:ln w="12700">
                  <a:solidFill>
                    <a:srgbClr val="5F5F5F"/>
                  </a:solidFill>
                  <a:round/>
                  <a:headEnd/>
                  <a:tailEnd/>
                </a:ln>
              </p:spPr>
              <p:txBody>
                <a:bodyPr/>
                <a:lstStyle/>
                <a:p>
                  <a:endParaRPr lang="en-US"/>
                </a:p>
              </p:txBody>
            </p:sp>
            <p:sp>
              <p:nvSpPr>
                <p:cNvPr id="1307" name="Line 954"/>
                <p:cNvSpPr>
                  <a:spLocks noChangeShapeType="1"/>
                </p:cNvSpPr>
                <p:nvPr/>
              </p:nvSpPr>
              <p:spPr bwMode="auto">
                <a:xfrm>
                  <a:off x="5197" y="2194"/>
                  <a:ext cx="24" cy="1"/>
                </a:xfrm>
                <a:prstGeom prst="line">
                  <a:avLst/>
                </a:prstGeom>
                <a:noFill/>
                <a:ln w="12700">
                  <a:solidFill>
                    <a:srgbClr val="5F5F5F"/>
                  </a:solidFill>
                  <a:round/>
                  <a:headEnd/>
                  <a:tailEnd/>
                </a:ln>
              </p:spPr>
              <p:txBody>
                <a:bodyPr/>
                <a:lstStyle/>
                <a:p>
                  <a:endParaRPr lang="en-US"/>
                </a:p>
              </p:txBody>
            </p:sp>
            <p:sp>
              <p:nvSpPr>
                <p:cNvPr id="1308" name="Freeform 955"/>
                <p:cNvSpPr>
                  <a:spLocks/>
                </p:cNvSpPr>
                <p:nvPr/>
              </p:nvSpPr>
              <p:spPr bwMode="auto">
                <a:xfrm>
                  <a:off x="5126" y="2116"/>
                  <a:ext cx="63" cy="62"/>
                </a:xfrm>
                <a:custGeom>
                  <a:avLst/>
                  <a:gdLst>
                    <a:gd name="T0" fmla="*/ 0 w 63"/>
                    <a:gd name="T1" fmla="*/ 31 h 62"/>
                    <a:gd name="T2" fmla="*/ 63 w 63"/>
                    <a:gd name="T3" fmla="*/ 0 h 62"/>
                    <a:gd name="T4" fmla="*/ 63 w 63"/>
                    <a:gd name="T5" fmla="*/ 23 h 62"/>
                    <a:gd name="T6" fmla="*/ 0 w 63"/>
                    <a:gd name="T7" fmla="*/ 62 h 62"/>
                    <a:gd name="T8" fmla="*/ 0 w 63"/>
                    <a:gd name="T9" fmla="*/ 31 h 62"/>
                    <a:gd name="T10" fmla="*/ 0 60000 65536"/>
                    <a:gd name="T11" fmla="*/ 0 60000 65536"/>
                    <a:gd name="T12" fmla="*/ 0 60000 65536"/>
                    <a:gd name="T13" fmla="*/ 0 60000 65536"/>
                    <a:gd name="T14" fmla="*/ 0 60000 65536"/>
                    <a:gd name="T15" fmla="*/ 0 w 63"/>
                    <a:gd name="T16" fmla="*/ 0 h 62"/>
                    <a:gd name="T17" fmla="*/ 63 w 63"/>
                    <a:gd name="T18" fmla="*/ 62 h 62"/>
                  </a:gdLst>
                  <a:ahLst/>
                  <a:cxnLst>
                    <a:cxn ang="T10">
                      <a:pos x="T0" y="T1"/>
                    </a:cxn>
                    <a:cxn ang="T11">
                      <a:pos x="T2" y="T3"/>
                    </a:cxn>
                    <a:cxn ang="T12">
                      <a:pos x="T4" y="T5"/>
                    </a:cxn>
                    <a:cxn ang="T13">
                      <a:pos x="T6" y="T7"/>
                    </a:cxn>
                    <a:cxn ang="T14">
                      <a:pos x="T8" y="T9"/>
                    </a:cxn>
                  </a:cxnLst>
                  <a:rect l="T15" t="T16" r="T17" b="T18"/>
                  <a:pathLst>
                    <a:path w="63" h="62">
                      <a:moveTo>
                        <a:pt x="0" y="31"/>
                      </a:moveTo>
                      <a:lnTo>
                        <a:pt x="63" y="0"/>
                      </a:lnTo>
                      <a:lnTo>
                        <a:pt x="63" y="23"/>
                      </a:lnTo>
                      <a:lnTo>
                        <a:pt x="0" y="62"/>
                      </a:lnTo>
                      <a:lnTo>
                        <a:pt x="0" y="31"/>
                      </a:lnTo>
                      <a:close/>
                    </a:path>
                  </a:pathLst>
                </a:custGeom>
                <a:solidFill>
                  <a:srgbClr val="5F5F5F"/>
                </a:solidFill>
                <a:ln w="9525">
                  <a:noFill/>
                  <a:round/>
                  <a:headEnd/>
                  <a:tailEnd/>
                </a:ln>
              </p:spPr>
              <p:txBody>
                <a:bodyPr/>
                <a:lstStyle/>
                <a:p>
                  <a:pPr eaLnBrk="1" hangingPunct="1"/>
                  <a:endParaRPr lang="en-US"/>
                </a:p>
              </p:txBody>
            </p:sp>
            <p:sp>
              <p:nvSpPr>
                <p:cNvPr id="1309" name="Freeform 956"/>
                <p:cNvSpPr>
                  <a:spLocks/>
                </p:cNvSpPr>
                <p:nvPr/>
              </p:nvSpPr>
              <p:spPr bwMode="auto">
                <a:xfrm>
                  <a:off x="5126" y="2061"/>
                  <a:ext cx="63" cy="86"/>
                </a:xfrm>
                <a:custGeom>
                  <a:avLst/>
                  <a:gdLst>
                    <a:gd name="T0" fmla="*/ 0 w 63"/>
                    <a:gd name="T1" fmla="*/ 24 h 86"/>
                    <a:gd name="T2" fmla="*/ 63 w 63"/>
                    <a:gd name="T3" fmla="*/ 0 h 86"/>
                    <a:gd name="T4" fmla="*/ 63 w 63"/>
                    <a:gd name="T5" fmla="*/ 55 h 86"/>
                    <a:gd name="T6" fmla="*/ 0 w 63"/>
                    <a:gd name="T7" fmla="*/ 86 h 86"/>
                    <a:gd name="T8" fmla="*/ 0 w 63"/>
                    <a:gd name="T9" fmla="*/ 24 h 86"/>
                    <a:gd name="T10" fmla="*/ 0 60000 65536"/>
                    <a:gd name="T11" fmla="*/ 0 60000 65536"/>
                    <a:gd name="T12" fmla="*/ 0 60000 65536"/>
                    <a:gd name="T13" fmla="*/ 0 60000 65536"/>
                    <a:gd name="T14" fmla="*/ 0 60000 65536"/>
                    <a:gd name="T15" fmla="*/ 0 w 63"/>
                    <a:gd name="T16" fmla="*/ 0 h 86"/>
                    <a:gd name="T17" fmla="*/ 63 w 63"/>
                    <a:gd name="T18" fmla="*/ 86 h 86"/>
                  </a:gdLst>
                  <a:ahLst/>
                  <a:cxnLst>
                    <a:cxn ang="T10">
                      <a:pos x="T0" y="T1"/>
                    </a:cxn>
                    <a:cxn ang="T11">
                      <a:pos x="T2" y="T3"/>
                    </a:cxn>
                    <a:cxn ang="T12">
                      <a:pos x="T4" y="T5"/>
                    </a:cxn>
                    <a:cxn ang="T13">
                      <a:pos x="T6" y="T7"/>
                    </a:cxn>
                    <a:cxn ang="T14">
                      <a:pos x="T8" y="T9"/>
                    </a:cxn>
                  </a:cxnLst>
                  <a:rect l="T15" t="T16" r="T17" b="T18"/>
                  <a:pathLst>
                    <a:path w="63" h="86">
                      <a:moveTo>
                        <a:pt x="0" y="24"/>
                      </a:moveTo>
                      <a:lnTo>
                        <a:pt x="63" y="0"/>
                      </a:lnTo>
                      <a:lnTo>
                        <a:pt x="63" y="55"/>
                      </a:lnTo>
                      <a:lnTo>
                        <a:pt x="0" y="86"/>
                      </a:lnTo>
                      <a:lnTo>
                        <a:pt x="0" y="24"/>
                      </a:lnTo>
                      <a:close/>
                    </a:path>
                  </a:pathLst>
                </a:custGeom>
                <a:solidFill>
                  <a:srgbClr val="BFBFBF"/>
                </a:solidFill>
                <a:ln w="9525">
                  <a:noFill/>
                  <a:round/>
                  <a:headEnd/>
                  <a:tailEnd/>
                </a:ln>
              </p:spPr>
              <p:txBody>
                <a:bodyPr/>
                <a:lstStyle/>
                <a:p>
                  <a:pPr eaLnBrk="1" hangingPunct="1"/>
                  <a:endParaRPr lang="en-US"/>
                </a:p>
              </p:txBody>
            </p:sp>
            <p:sp>
              <p:nvSpPr>
                <p:cNvPr id="1310" name="Freeform 957"/>
                <p:cNvSpPr>
                  <a:spLocks/>
                </p:cNvSpPr>
                <p:nvPr/>
              </p:nvSpPr>
              <p:spPr bwMode="auto">
                <a:xfrm>
                  <a:off x="4945" y="1905"/>
                  <a:ext cx="166" cy="133"/>
                </a:xfrm>
                <a:custGeom>
                  <a:avLst/>
                  <a:gdLst>
                    <a:gd name="T0" fmla="*/ 8 w 166"/>
                    <a:gd name="T1" fmla="*/ 0 h 133"/>
                    <a:gd name="T2" fmla="*/ 166 w 166"/>
                    <a:gd name="T3" fmla="*/ 0 h 133"/>
                    <a:gd name="T4" fmla="*/ 158 w 166"/>
                    <a:gd name="T5" fmla="*/ 133 h 133"/>
                    <a:gd name="T6" fmla="*/ 0 w 166"/>
                    <a:gd name="T7" fmla="*/ 125 h 133"/>
                    <a:gd name="T8" fmla="*/ 8 w 166"/>
                    <a:gd name="T9" fmla="*/ 0 h 133"/>
                    <a:gd name="T10" fmla="*/ 0 60000 65536"/>
                    <a:gd name="T11" fmla="*/ 0 60000 65536"/>
                    <a:gd name="T12" fmla="*/ 0 60000 65536"/>
                    <a:gd name="T13" fmla="*/ 0 60000 65536"/>
                    <a:gd name="T14" fmla="*/ 0 60000 65536"/>
                    <a:gd name="T15" fmla="*/ 0 w 166"/>
                    <a:gd name="T16" fmla="*/ 0 h 133"/>
                    <a:gd name="T17" fmla="*/ 166 w 166"/>
                    <a:gd name="T18" fmla="*/ 133 h 133"/>
                  </a:gdLst>
                  <a:ahLst/>
                  <a:cxnLst>
                    <a:cxn ang="T10">
                      <a:pos x="T0" y="T1"/>
                    </a:cxn>
                    <a:cxn ang="T11">
                      <a:pos x="T2" y="T3"/>
                    </a:cxn>
                    <a:cxn ang="T12">
                      <a:pos x="T4" y="T5"/>
                    </a:cxn>
                    <a:cxn ang="T13">
                      <a:pos x="T6" y="T7"/>
                    </a:cxn>
                    <a:cxn ang="T14">
                      <a:pos x="T8" y="T9"/>
                    </a:cxn>
                  </a:cxnLst>
                  <a:rect l="T15" t="T16" r="T17" b="T18"/>
                  <a:pathLst>
                    <a:path w="166" h="133">
                      <a:moveTo>
                        <a:pt x="8" y="0"/>
                      </a:moveTo>
                      <a:lnTo>
                        <a:pt x="166" y="0"/>
                      </a:lnTo>
                      <a:lnTo>
                        <a:pt x="158" y="133"/>
                      </a:lnTo>
                      <a:lnTo>
                        <a:pt x="0" y="125"/>
                      </a:lnTo>
                      <a:lnTo>
                        <a:pt x="8" y="0"/>
                      </a:lnTo>
                      <a:close/>
                    </a:path>
                  </a:pathLst>
                </a:custGeom>
                <a:solidFill>
                  <a:srgbClr val="C0C0C0"/>
                </a:solidFill>
                <a:ln w="9525">
                  <a:noFill/>
                  <a:round/>
                  <a:headEnd/>
                  <a:tailEnd/>
                </a:ln>
              </p:spPr>
              <p:txBody>
                <a:bodyPr/>
                <a:lstStyle/>
                <a:p>
                  <a:pPr eaLnBrk="1" hangingPunct="1"/>
                  <a:endParaRPr lang="en-US"/>
                </a:p>
              </p:txBody>
            </p:sp>
            <p:sp>
              <p:nvSpPr>
                <p:cNvPr id="1311" name="Freeform 958"/>
                <p:cNvSpPr>
                  <a:spLocks/>
                </p:cNvSpPr>
                <p:nvPr/>
              </p:nvSpPr>
              <p:spPr bwMode="auto">
                <a:xfrm>
                  <a:off x="4835" y="2132"/>
                  <a:ext cx="307" cy="62"/>
                </a:xfrm>
                <a:custGeom>
                  <a:avLst/>
                  <a:gdLst>
                    <a:gd name="T0" fmla="*/ 47 w 307"/>
                    <a:gd name="T1" fmla="*/ 0 h 62"/>
                    <a:gd name="T2" fmla="*/ 307 w 307"/>
                    <a:gd name="T3" fmla="*/ 23 h 62"/>
                    <a:gd name="T4" fmla="*/ 291 w 307"/>
                    <a:gd name="T5" fmla="*/ 46 h 62"/>
                    <a:gd name="T6" fmla="*/ 276 w 307"/>
                    <a:gd name="T7" fmla="*/ 62 h 62"/>
                    <a:gd name="T8" fmla="*/ 0 w 307"/>
                    <a:gd name="T9" fmla="*/ 31 h 62"/>
                    <a:gd name="T10" fmla="*/ 24 w 307"/>
                    <a:gd name="T11" fmla="*/ 23 h 62"/>
                    <a:gd name="T12" fmla="*/ 47 w 307"/>
                    <a:gd name="T13" fmla="*/ 0 h 62"/>
                    <a:gd name="T14" fmla="*/ 0 60000 65536"/>
                    <a:gd name="T15" fmla="*/ 0 60000 65536"/>
                    <a:gd name="T16" fmla="*/ 0 60000 65536"/>
                    <a:gd name="T17" fmla="*/ 0 60000 65536"/>
                    <a:gd name="T18" fmla="*/ 0 60000 65536"/>
                    <a:gd name="T19" fmla="*/ 0 60000 65536"/>
                    <a:gd name="T20" fmla="*/ 0 60000 65536"/>
                    <a:gd name="T21" fmla="*/ 0 w 307"/>
                    <a:gd name="T22" fmla="*/ 0 h 62"/>
                    <a:gd name="T23" fmla="*/ 307 w 30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62">
                      <a:moveTo>
                        <a:pt x="47" y="0"/>
                      </a:moveTo>
                      <a:lnTo>
                        <a:pt x="307" y="23"/>
                      </a:lnTo>
                      <a:lnTo>
                        <a:pt x="291" y="46"/>
                      </a:lnTo>
                      <a:lnTo>
                        <a:pt x="276" y="62"/>
                      </a:lnTo>
                      <a:lnTo>
                        <a:pt x="0" y="31"/>
                      </a:lnTo>
                      <a:lnTo>
                        <a:pt x="24" y="23"/>
                      </a:lnTo>
                      <a:lnTo>
                        <a:pt x="47" y="0"/>
                      </a:lnTo>
                      <a:close/>
                    </a:path>
                  </a:pathLst>
                </a:custGeom>
                <a:solidFill>
                  <a:srgbClr val="DFDFDF"/>
                </a:solidFill>
                <a:ln w="9525">
                  <a:noFill/>
                  <a:round/>
                  <a:headEnd/>
                  <a:tailEnd/>
                </a:ln>
              </p:spPr>
              <p:txBody>
                <a:bodyPr/>
                <a:lstStyle/>
                <a:p>
                  <a:pPr eaLnBrk="1" hangingPunct="1"/>
                  <a:endParaRPr lang="en-US"/>
                </a:p>
              </p:txBody>
            </p:sp>
            <p:sp>
              <p:nvSpPr>
                <p:cNvPr id="1312" name="Line 959"/>
                <p:cNvSpPr>
                  <a:spLocks noChangeShapeType="1"/>
                </p:cNvSpPr>
                <p:nvPr/>
              </p:nvSpPr>
              <p:spPr bwMode="auto">
                <a:xfrm flipV="1">
                  <a:off x="5126" y="2092"/>
                  <a:ext cx="63" cy="24"/>
                </a:xfrm>
                <a:prstGeom prst="line">
                  <a:avLst/>
                </a:prstGeom>
                <a:noFill/>
                <a:ln w="12700">
                  <a:solidFill>
                    <a:srgbClr val="808080"/>
                  </a:solidFill>
                  <a:round/>
                  <a:headEnd/>
                  <a:tailEnd/>
                </a:ln>
              </p:spPr>
              <p:txBody>
                <a:bodyPr/>
                <a:lstStyle/>
                <a:p>
                  <a:endParaRPr lang="en-US"/>
                </a:p>
              </p:txBody>
            </p:sp>
            <p:sp>
              <p:nvSpPr>
                <p:cNvPr id="1313" name="Line 960"/>
                <p:cNvSpPr>
                  <a:spLocks noChangeShapeType="1"/>
                </p:cNvSpPr>
                <p:nvPr/>
              </p:nvSpPr>
              <p:spPr bwMode="auto">
                <a:xfrm flipV="1">
                  <a:off x="5134" y="2092"/>
                  <a:ext cx="55" cy="24"/>
                </a:xfrm>
                <a:prstGeom prst="line">
                  <a:avLst/>
                </a:prstGeom>
                <a:noFill/>
                <a:ln w="12700">
                  <a:solidFill>
                    <a:srgbClr val="808080"/>
                  </a:solidFill>
                  <a:round/>
                  <a:headEnd/>
                  <a:tailEnd/>
                </a:ln>
              </p:spPr>
              <p:txBody>
                <a:bodyPr/>
                <a:lstStyle/>
                <a:p>
                  <a:endParaRPr lang="en-US"/>
                </a:p>
              </p:txBody>
            </p:sp>
            <p:sp>
              <p:nvSpPr>
                <p:cNvPr id="1314" name="Line 961"/>
                <p:cNvSpPr>
                  <a:spLocks noChangeShapeType="1"/>
                </p:cNvSpPr>
                <p:nvPr/>
              </p:nvSpPr>
              <p:spPr bwMode="auto">
                <a:xfrm flipV="1">
                  <a:off x="5134" y="2100"/>
                  <a:ext cx="55" cy="24"/>
                </a:xfrm>
                <a:prstGeom prst="line">
                  <a:avLst/>
                </a:prstGeom>
                <a:noFill/>
                <a:ln w="12700">
                  <a:solidFill>
                    <a:srgbClr val="808080"/>
                  </a:solidFill>
                  <a:round/>
                  <a:headEnd/>
                  <a:tailEnd/>
                </a:ln>
              </p:spPr>
              <p:txBody>
                <a:bodyPr/>
                <a:lstStyle/>
                <a:p>
                  <a:endParaRPr lang="en-US"/>
                </a:p>
              </p:txBody>
            </p:sp>
            <p:sp>
              <p:nvSpPr>
                <p:cNvPr id="1315" name="Line 962"/>
                <p:cNvSpPr>
                  <a:spLocks noChangeShapeType="1"/>
                </p:cNvSpPr>
                <p:nvPr/>
              </p:nvSpPr>
              <p:spPr bwMode="auto">
                <a:xfrm flipV="1">
                  <a:off x="5134" y="2108"/>
                  <a:ext cx="55" cy="24"/>
                </a:xfrm>
                <a:prstGeom prst="line">
                  <a:avLst/>
                </a:prstGeom>
                <a:noFill/>
                <a:ln w="12700">
                  <a:solidFill>
                    <a:srgbClr val="808080"/>
                  </a:solidFill>
                  <a:round/>
                  <a:headEnd/>
                  <a:tailEnd/>
                </a:ln>
              </p:spPr>
              <p:txBody>
                <a:bodyPr/>
                <a:lstStyle/>
                <a:p>
                  <a:endParaRPr lang="en-US"/>
                </a:p>
              </p:txBody>
            </p:sp>
            <p:sp>
              <p:nvSpPr>
                <p:cNvPr id="1316" name="Line 963"/>
                <p:cNvSpPr>
                  <a:spLocks noChangeShapeType="1"/>
                </p:cNvSpPr>
                <p:nvPr/>
              </p:nvSpPr>
              <p:spPr bwMode="auto">
                <a:xfrm flipV="1">
                  <a:off x="5134" y="2116"/>
                  <a:ext cx="55" cy="23"/>
                </a:xfrm>
                <a:prstGeom prst="line">
                  <a:avLst/>
                </a:prstGeom>
                <a:noFill/>
                <a:ln w="12700">
                  <a:solidFill>
                    <a:srgbClr val="808080"/>
                  </a:solidFill>
                  <a:round/>
                  <a:headEnd/>
                  <a:tailEnd/>
                </a:ln>
              </p:spPr>
              <p:txBody>
                <a:bodyPr/>
                <a:lstStyle/>
                <a:p>
                  <a:endParaRPr lang="en-US"/>
                </a:p>
              </p:txBody>
            </p:sp>
            <p:sp>
              <p:nvSpPr>
                <p:cNvPr id="1317" name="Line 964"/>
                <p:cNvSpPr>
                  <a:spLocks noChangeShapeType="1"/>
                </p:cNvSpPr>
                <p:nvPr/>
              </p:nvSpPr>
              <p:spPr bwMode="auto">
                <a:xfrm flipV="1">
                  <a:off x="5134" y="2085"/>
                  <a:ext cx="55" cy="15"/>
                </a:xfrm>
                <a:prstGeom prst="line">
                  <a:avLst/>
                </a:prstGeom>
                <a:noFill/>
                <a:ln w="12700">
                  <a:solidFill>
                    <a:srgbClr val="808080"/>
                  </a:solidFill>
                  <a:round/>
                  <a:headEnd/>
                  <a:tailEnd/>
                </a:ln>
              </p:spPr>
              <p:txBody>
                <a:bodyPr/>
                <a:lstStyle/>
                <a:p>
                  <a:endParaRPr lang="en-US"/>
                </a:p>
              </p:txBody>
            </p:sp>
            <p:sp>
              <p:nvSpPr>
                <p:cNvPr id="1318" name="Line 965"/>
                <p:cNvSpPr>
                  <a:spLocks noChangeShapeType="1"/>
                </p:cNvSpPr>
                <p:nvPr/>
              </p:nvSpPr>
              <p:spPr bwMode="auto">
                <a:xfrm flipV="1">
                  <a:off x="5134" y="2077"/>
                  <a:ext cx="55" cy="15"/>
                </a:xfrm>
                <a:prstGeom prst="line">
                  <a:avLst/>
                </a:prstGeom>
                <a:noFill/>
                <a:ln w="12700">
                  <a:solidFill>
                    <a:srgbClr val="808080"/>
                  </a:solidFill>
                  <a:round/>
                  <a:headEnd/>
                  <a:tailEnd/>
                </a:ln>
              </p:spPr>
              <p:txBody>
                <a:bodyPr/>
                <a:lstStyle/>
                <a:p>
                  <a:endParaRPr lang="en-US"/>
                </a:p>
              </p:txBody>
            </p:sp>
            <p:sp>
              <p:nvSpPr>
                <p:cNvPr id="1319" name="Line 966"/>
                <p:cNvSpPr>
                  <a:spLocks noChangeShapeType="1"/>
                </p:cNvSpPr>
                <p:nvPr/>
              </p:nvSpPr>
              <p:spPr bwMode="auto">
                <a:xfrm flipV="1">
                  <a:off x="5134" y="2069"/>
                  <a:ext cx="55" cy="16"/>
                </a:xfrm>
                <a:prstGeom prst="line">
                  <a:avLst/>
                </a:prstGeom>
                <a:noFill/>
                <a:ln w="12700">
                  <a:solidFill>
                    <a:srgbClr val="808080"/>
                  </a:solidFill>
                  <a:round/>
                  <a:headEnd/>
                  <a:tailEnd/>
                </a:ln>
              </p:spPr>
              <p:txBody>
                <a:bodyPr/>
                <a:lstStyle/>
                <a:p>
                  <a:endParaRPr lang="en-US"/>
                </a:p>
              </p:txBody>
            </p:sp>
            <p:sp>
              <p:nvSpPr>
                <p:cNvPr id="1320" name="Line 967"/>
                <p:cNvSpPr>
                  <a:spLocks noChangeShapeType="1"/>
                </p:cNvSpPr>
                <p:nvPr/>
              </p:nvSpPr>
              <p:spPr bwMode="auto">
                <a:xfrm>
                  <a:off x="5134" y="2077"/>
                  <a:ext cx="1" cy="70"/>
                </a:xfrm>
                <a:prstGeom prst="line">
                  <a:avLst/>
                </a:prstGeom>
                <a:noFill/>
                <a:ln w="12700">
                  <a:solidFill>
                    <a:srgbClr val="808080"/>
                  </a:solidFill>
                  <a:round/>
                  <a:headEnd/>
                  <a:tailEnd/>
                </a:ln>
              </p:spPr>
              <p:txBody>
                <a:bodyPr/>
                <a:lstStyle/>
                <a:p>
                  <a:endParaRPr lang="en-US"/>
                </a:p>
              </p:txBody>
            </p:sp>
            <p:sp>
              <p:nvSpPr>
                <p:cNvPr id="1321" name="Freeform 968"/>
                <p:cNvSpPr>
                  <a:spLocks/>
                </p:cNvSpPr>
                <p:nvPr/>
              </p:nvSpPr>
              <p:spPr bwMode="auto">
                <a:xfrm>
                  <a:off x="4922" y="1873"/>
                  <a:ext cx="220" cy="196"/>
                </a:xfrm>
                <a:custGeom>
                  <a:avLst/>
                  <a:gdLst>
                    <a:gd name="T0" fmla="*/ 15 w 220"/>
                    <a:gd name="T1" fmla="*/ 8 h 196"/>
                    <a:gd name="T2" fmla="*/ 31 w 220"/>
                    <a:gd name="T3" fmla="*/ 8 h 196"/>
                    <a:gd name="T4" fmla="*/ 63 w 220"/>
                    <a:gd name="T5" fmla="*/ 0 h 196"/>
                    <a:gd name="T6" fmla="*/ 86 w 220"/>
                    <a:gd name="T7" fmla="*/ 0 h 196"/>
                    <a:gd name="T8" fmla="*/ 118 w 220"/>
                    <a:gd name="T9" fmla="*/ 0 h 196"/>
                    <a:gd name="T10" fmla="*/ 141 w 220"/>
                    <a:gd name="T11" fmla="*/ 0 h 196"/>
                    <a:gd name="T12" fmla="*/ 173 w 220"/>
                    <a:gd name="T13" fmla="*/ 0 h 196"/>
                    <a:gd name="T14" fmla="*/ 204 w 220"/>
                    <a:gd name="T15" fmla="*/ 8 h 196"/>
                    <a:gd name="T16" fmla="*/ 212 w 220"/>
                    <a:gd name="T17" fmla="*/ 8 h 196"/>
                    <a:gd name="T18" fmla="*/ 212 w 220"/>
                    <a:gd name="T19" fmla="*/ 8 h 196"/>
                    <a:gd name="T20" fmla="*/ 212 w 220"/>
                    <a:gd name="T21" fmla="*/ 8 h 196"/>
                    <a:gd name="T22" fmla="*/ 220 w 220"/>
                    <a:gd name="T23" fmla="*/ 8 h 196"/>
                    <a:gd name="T24" fmla="*/ 220 w 220"/>
                    <a:gd name="T25" fmla="*/ 8 h 196"/>
                    <a:gd name="T26" fmla="*/ 212 w 220"/>
                    <a:gd name="T27" fmla="*/ 196 h 196"/>
                    <a:gd name="T28" fmla="*/ 204 w 220"/>
                    <a:gd name="T29" fmla="*/ 196 h 196"/>
                    <a:gd name="T30" fmla="*/ 204 w 220"/>
                    <a:gd name="T31" fmla="*/ 196 h 196"/>
                    <a:gd name="T32" fmla="*/ 133 w 220"/>
                    <a:gd name="T33" fmla="*/ 196 h 196"/>
                    <a:gd name="T34" fmla="*/ 63 w 220"/>
                    <a:gd name="T35" fmla="*/ 188 h 196"/>
                    <a:gd name="T36" fmla="*/ 0 w 220"/>
                    <a:gd name="T37" fmla="*/ 188 h 196"/>
                    <a:gd name="T38" fmla="*/ 0 w 220"/>
                    <a:gd name="T39" fmla="*/ 180 h 196"/>
                    <a:gd name="T40" fmla="*/ 8 w 220"/>
                    <a:gd name="T41" fmla="*/ 8 h 196"/>
                    <a:gd name="T42" fmla="*/ 15 w 220"/>
                    <a:gd name="T43" fmla="*/ 8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
                    <a:gd name="T67" fmla="*/ 0 h 196"/>
                    <a:gd name="T68" fmla="*/ 220 w 220"/>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 h="196">
                      <a:moveTo>
                        <a:pt x="15" y="8"/>
                      </a:moveTo>
                      <a:lnTo>
                        <a:pt x="31" y="8"/>
                      </a:lnTo>
                      <a:lnTo>
                        <a:pt x="63" y="0"/>
                      </a:lnTo>
                      <a:lnTo>
                        <a:pt x="86" y="0"/>
                      </a:lnTo>
                      <a:lnTo>
                        <a:pt x="118" y="0"/>
                      </a:lnTo>
                      <a:lnTo>
                        <a:pt x="141" y="0"/>
                      </a:lnTo>
                      <a:lnTo>
                        <a:pt x="173" y="0"/>
                      </a:lnTo>
                      <a:lnTo>
                        <a:pt x="204" y="8"/>
                      </a:lnTo>
                      <a:lnTo>
                        <a:pt x="212" y="8"/>
                      </a:lnTo>
                      <a:lnTo>
                        <a:pt x="220" y="8"/>
                      </a:lnTo>
                      <a:lnTo>
                        <a:pt x="212" y="196"/>
                      </a:lnTo>
                      <a:lnTo>
                        <a:pt x="204" y="196"/>
                      </a:lnTo>
                      <a:lnTo>
                        <a:pt x="133" y="196"/>
                      </a:lnTo>
                      <a:lnTo>
                        <a:pt x="63" y="188"/>
                      </a:lnTo>
                      <a:lnTo>
                        <a:pt x="0" y="188"/>
                      </a:lnTo>
                      <a:lnTo>
                        <a:pt x="0" y="180"/>
                      </a:lnTo>
                      <a:lnTo>
                        <a:pt x="8" y="8"/>
                      </a:lnTo>
                      <a:lnTo>
                        <a:pt x="15" y="8"/>
                      </a:lnTo>
                      <a:close/>
                    </a:path>
                  </a:pathLst>
                </a:custGeom>
                <a:solidFill>
                  <a:srgbClr val="C0C0C0"/>
                </a:solidFill>
                <a:ln w="9525">
                  <a:noFill/>
                  <a:round/>
                  <a:headEnd/>
                  <a:tailEnd/>
                </a:ln>
              </p:spPr>
              <p:txBody>
                <a:bodyPr/>
                <a:lstStyle/>
                <a:p>
                  <a:pPr eaLnBrk="1" hangingPunct="1"/>
                  <a:endParaRPr lang="en-US"/>
                </a:p>
              </p:txBody>
            </p:sp>
            <p:sp>
              <p:nvSpPr>
                <p:cNvPr id="1322" name="Freeform 969"/>
                <p:cNvSpPr>
                  <a:spLocks/>
                </p:cNvSpPr>
                <p:nvPr/>
              </p:nvSpPr>
              <p:spPr bwMode="auto">
                <a:xfrm>
                  <a:off x="5134" y="1881"/>
                  <a:ext cx="8" cy="8"/>
                </a:xfrm>
                <a:custGeom>
                  <a:avLst/>
                  <a:gdLst>
                    <a:gd name="T0" fmla="*/ 8 w 8"/>
                    <a:gd name="T1" fmla="*/ 0 h 8"/>
                    <a:gd name="T2" fmla="*/ 8 w 8"/>
                    <a:gd name="T3" fmla="*/ 0 h 8"/>
                    <a:gd name="T4" fmla="*/ 0 w 8"/>
                    <a:gd name="T5" fmla="*/ 0 h 8"/>
                    <a:gd name="T6" fmla="*/ 0 w 8"/>
                    <a:gd name="T7" fmla="*/ 8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0"/>
                      </a:moveTo>
                      <a:lnTo>
                        <a:pt x="8" y="0"/>
                      </a:lnTo>
                      <a:lnTo>
                        <a:pt x="0" y="0"/>
                      </a:lnTo>
                      <a:lnTo>
                        <a:pt x="0" y="8"/>
                      </a:lnTo>
                      <a:lnTo>
                        <a:pt x="8" y="0"/>
                      </a:lnTo>
                      <a:close/>
                    </a:path>
                  </a:pathLst>
                </a:custGeom>
                <a:solidFill>
                  <a:srgbClr val="C0C0C0"/>
                </a:solidFill>
                <a:ln w="9525">
                  <a:noFill/>
                  <a:round/>
                  <a:headEnd/>
                  <a:tailEnd/>
                </a:ln>
              </p:spPr>
              <p:txBody>
                <a:bodyPr/>
                <a:lstStyle/>
                <a:p>
                  <a:pPr eaLnBrk="1" hangingPunct="1"/>
                  <a:endParaRPr lang="en-US"/>
                </a:p>
              </p:txBody>
            </p:sp>
            <p:sp>
              <p:nvSpPr>
                <p:cNvPr id="1323" name="Freeform 970"/>
                <p:cNvSpPr>
                  <a:spLocks/>
                </p:cNvSpPr>
                <p:nvPr/>
              </p:nvSpPr>
              <p:spPr bwMode="auto">
                <a:xfrm>
                  <a:off x="4930" y="1881"/>
                  <a:ext cx="7" cy="8"/>
                </a:xfrm>
                <a:custGeom>
                  <a:avLst/>
                  <a:gdLst>
                    <a:gd name="T0" fmla="*/ 7 w 7"/>
                    <a:gd name="T1" fmla="*/ 0 h 8"/>
                    <a:gd name="T2" fmla="*/ 7 w 7"/>
                    <a:gd name="T3" fmla="*/ 0 h 8"/>
                    <a:gd name="T4" fmla="*/ 0 w 7"/>
                    <a:gd name="T5" fmla="*/ 8 h 8"/>
                    <a:gd name="T6" fmla="*/ 7 w 7"/>
                    <a:gd name="T7" fmla="*/ 8 h 8"/>
                    <a:gd name="T8" fmla="*/ 7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0"/>
                      </a:moveTo>
                      <a:lnTo>
                        <a:pt x="7" y="0"/>
                      </a:lnTo>
                      <a:lnTo>
                        <a:pt x="0" y="8"/>
                      </a:lnTo>
                      <a:lnTo>
                        <a:pt x="7" y="8"/>
                      </a:lnTo>
                      <a:lnTo>
                        <a:pt x="7" y="0"/>
                      </a:lnTo>
                      <a:close/>
                    </a:path>
                  </a:pathLst>
                </a:custGeom>
                <a:solidFill>
                  <a:srgbClr val="C0C0C0"/>
                </a:solidFill>
                <a:ln w="9525">
                  <a:noFill/>
                  <a:round/>
                  <a:headEnd/>
                  <a:tailEnd/>
                </a:ln>
              </p:spPr>
              <p:txBody>
                <a:bodyPr/>
                <a:lstStyle/>
                <a:p>
                  <a:pPr eaLnBrk="1" hangingPunct="1"/>
                  <a:endParaRPr lang="en-US"/>
                </a:p>
              </p:txBody>
            </p:sp>
            <p:sp>
              <p:nvSpPr>
                <p:cNvPr id="1324" name="Freeform 971"/>
                <p:cNvSpPr>
                  <a:spLocks/>
                </p:cNvSpPr>
                <p:nvPr/>
              </p:nvSpPr>
              <p:spPr bwMode="auto">
                <a:xfrm>
                  <a:off x="4922" y="2046"/>
                  <a:ext cx="1" cy="15"/>
                </a:xfrm>
                <a:custGeom>
                  <a:avLst/>
                  <a:gdLst>
                    <a:gd name="T0" fmla="*/ 0 w 1"/>
                    <a:gd name="T1" fmla="*/ 7 h 15"/>
                    <a:gd name="T2" fmla="*/ 0 w 1"/>
                    <a:gd name="T3" fmla="*/ 7 h 15"/>
                    <a:gd name="T4" fmla="*/ 0 w 1"/>
                    <a:gd name="T5" fmla="*/ 15 h 15"/>
                    <a:gd name="T6" fmla="*/ 0 w 1"/>
                    <a:gd name="T7" fmla="*/ 0 h 15"/>
                    <a:gd name="T8" fmla="*/ 0 w 1"/>
                    <a:gd name="T9" fmla="*/ 7 h 15"/>
                    <a:gd name="T10" fmla="*/ 0 60000 65536"/>
                    <a:gd name="T11" fmla="*/ 0 60000 65536"/>
                    <a:gd name="T12" fmla="*/ 0 60000 65536"/>
                    <a:gd name="T13" fmla="*/ 0 60000 65536"/>
                    <a:gd name="T14" fmla="*/ 0 60000 65536"/>
                    <a:gd name="T15" fmla="*/ 0 w 1"/>
                    <a:gd name="T16" fmla="*/ 0 h 15"/>
                    <a:gd name="T17" fmla="*/ 1 w 1"/>
                    <a:gd name="T18" fmla="*/ 15 h 15"/>
                  </a:gdLst>
                  <a:ahLst/>
                  <a:cxnLst>
                    <a:cxn ang="T10">
                      <a:pos x="T0" y="T1"/>
                    </a:cxn>
                    <a:cxn ang="T11">
                      <a:pos x="T2" y="T3"/>
                    </a:cxn>
                    <a:cxn ang="T12">
                      <a:pos x="T4" y="T5"/>
                    </a:cxn>
                    <a:cxn ang="T13">
                      <a:pos x="T6" y="T7"/>
                    </a:cxn>
                    <a:cxn ang="T14">
                      <a:pos x="T8" y="T9"/>
                    </a:cxn>
                  </a:cxnLst>
                  <a:rect l="T15" t="T16" r="T17" b="T18"/>
                  <a:pathLst>
                    <a:path w="1" h="15">
                      <a:moveTo>
                        <a:pt x="0" y="7"/>
                      </a:moveTo>
                      <a:lnTo>
                        <a:pt x="0" y="7"/>
                      </a:lnTo>
                      <a:lnTo>
                        <a:pt x="0" y="15"/>
                      </a:lnTo>
                      <a:lnTo>
                        <a:pt x="0" y="0"/>
                      </a:lnTo>
                      <a:lnTo>
                        <a:pt x="0" y="7"/>
                      </a:lnTo>
                      <a:close/>
                    </a:path>
                  </a:pathLst>
                </a:custGeom>
                <a:solidFill>
                  <a:srgbClr val="C0C0C0"/>
                </a:solidFill>
                <a:ln w="9525">
                  <a:noFill/>
                  <a:round/>
                  <a:headEnd/>
                  <a:tailEnd/>
                </a:ln>
              </p:spPr>
              <p:txBody>
                <a:bodyPr/>
                <a:lstStyle/>
                <a:p>
                  <a:pPr eaLnBrk="1" hangingPunct="1"/>
                  <a:endParaRPr lang="en-US"/>
                </a:p>
              </p:txBody>
            </p:sp>
            <p:sp>
              <p:nvSpPr>
                <p:cNvPr id="1325" name="Freeform 972"/>
                <p:cNvSpPr>
                  <a:spLocks/>
                </p:cNvSpPr>
                <p:nvPr/>
              </p:nvSpPr>
              <p:spPr bwMode="auto">
                <a:xfrm>
                  <a:off x="4953" y="1905"/>
                  <a:ext cx="158" cy="1"/>
                </a:xfrm>
                <a:custGeom>
                  <a:avLst/>
                  <a:gdLst>
                    <a:gd name="T0" fmla="*/ 0 w 158"/>
                    <a:gd name="T1" fmla="*/ 0 h 1"/>
                    <a:gd name="T2" fmla="*/ 158 w 158"/>
                    <a:gd name="T3" fmla="*/ 0 h 1"/>
                    <a:gd name="T4" fmla="*/ 150 w 158"/>
                    <a:gd name="T5" fmla="*/ 0 h 1"/>
                    <a:gd name="T6" fmla="*/ 0 w 158"/>
                    <a:gd name="T7" fmla="*/ 0 h 1"/>
                    <a:gd name="T8" fmla="*/ 0 w 158"/>
                    <a:gd name="T9" fmla="*/ 0 h 1"/>
                    <a:gd name="T10" fmla="*/ 0 60000 65536"/>
                    <a:gd name="T11" fmla="*/ 0 60000 65536"/>
                    <a:gd name="T12" fmla="*/ 0 60000 65536"/>
                    <a:gd name="T13" fmla="*/ 0 60000 65536"/>
                    <a:gd name="T14" fmla="*/ 0 60000 65536"/>
                    <a:gd name="T15" fmla="*/ 0 w 158"/>
                    <a:gd name="T16" fmla="*/ 0 h 1"/>
                    <a:gd name="T17" fmla="*/ 158 w 158"/>
                    <a:gd name="T18" fmla="*/ 1 h 1"/>
                  </a:gdLst>
                  <a:ahLst/>
                  <a:cxnLst>
                    <a:cxn ang="T10">
                      <a:pos x="T0" y="T1"/>
                    </a:cxn>
                    <a:cxn ang="T11">
                      <a:pos x="T2" y="T3"/>
                    </a:cxn>
                    <a:cxn ang="T12">
                      <a:pos x="T4" y="T5"/>
                    </a:cxn>
                    <a:cxn ang="T13">
                      <a:pos x="T6" y="T7"/>
                    </a:cxn>
                    <a:cxn ang="T14">
                      <a:pos x="T8" y="T9"/>
                    </a:cxn>
                  </a:cxnLst>
                  <a:rect l="T15" t="T16" r="T17" b="T18"/>
                  <a:pathLst>
                    <a:path w="158" h="1">
                      <a:moveTo>
                        <a:pt x="0" y="0"/>
                      </a:moveTo>
                      <a:lnTo>
                        <a:pt x="158" y="0"/>
                      </a:lnTo>
                      <a:lnTo>
                        <a:pt x="150" y="0"/>
                      </a:lnTo>
                      <a:lnTo>
                        <a:pt x="0" y="0"/>
                      </a:lnTo>
                      <a:close/>
                    </a:path>
                  </a:pathLst>
                </a:custGeom>
                <a:solidFill>
                  <a:srgbClr val="808080"/>
                </a:solidFill>
                <a:ln w="9525">
                  <a:noFill/>
                  <a:round/>
                  <a:headEnd/>
                  <a:tailEnd/>
                </a:ln>
              </p:spPr>
              <p:txBody>
                <a:bodyPr/>
                <a:lstStyle/>
                <a:p>
                  <a:pPr eaLnBrk="1" hangingPunct="1"/>
                  <a:endParaRPr lang="en-US"/>
                </a:p>
              </p:txBody>
            </p:sp>
            <p:sp>
              <p:nvSpPr>
                <p:cNvPr id="1326" name="Freeform 973"/>
                <p:cNvSpPr>
                  <a:spLocks/>
                </p:cNvSpPr>
                <p:nvPr/>
              </p:nvSpPr>
              <p:spPr bwMode="auto">
                <a:xfrm>
                  <a:off x="5103" y="1905"/>
                  <a:ext cx="8" cy="133"/>
                </a:xfrm>
                <a:custGeom>
                  <a:avLst/>
                  <a:gdLst>
                    <a:gd name="T0" fmla="*/ 0 w 8"/>
                    <a:gd name="T1" fmla="*/ 0 h 133"/>
                    <a:gd name="T2" fmla="*/ 8 w 8"/>
                    <a:gd name="T3" fmla="*/ 0 h 133"/>
                    <a:gd name="T4" fmla="*/ 0 w 8"/>
                    <a:gd name="T5" fmla="*/ 70 h 133"/>
                    <a:gd name="T6" fmla="*/ 0 w 8"/>
                    <a:gd name="T7" fmla="*/ 133 h 133"/>
                    <a:gd name="T8" fmla="*/ 0 w 8"/>
                    <a:gd name="T9" fmla="*/ 133 h 133"/>
                    <a:gd name="T10" fmla="*/ 0 w 8"/>
                    <a:gd name="T11" fmla="*/ 0 h 133"/>
                    <a:gd name="T12" fmla="*/ 0 60000 65536"/>
                    <a:gd name="T13" fmla="*/ 0 60000 65536"/>
                    <a:gd name="T14" fmla="*/ 0 60000 65536"/>
                    <a:gd name="T15" fmla="*/ 0 60000 65536"/>
                    <a:gd name="T16" fmla="*/ 0 60000 65536"/>
                    <a:gd name="T17" fmla="*/ 0 60000 65536"/>
                    <a:gd name="T18" fmla="*/ 0 w 8"/>
                    <a:gd name="T19" fmla="*/ 0 h 133"/>
                    <a:gd name="T20" fmla="*/ 8 w 8"/>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8" h="133">
                      <a:moveTo>
                        <a:pt x="0" y="0"/>
                      </a:moveTo>
                      <a:lnTo>
                        <a:pt x="8" y="0"/>
                      </a:lnTo>
                      <a:lnTo>
                        <a:pt x="0" y="70"/>
                      </a:lnTo>
                      <a:lnTo>
                        <a:pt x="0" y="133"/>
                      </a:lnTo>
                      <a:lnTo>
                        <a:pt x="0" y="0"/>
                      </a:lnTo>
                      <a:close/>
                    </a:path>
                  </a:pathLst>
                </a:custGeom>
                <a:solidFill>
                  <a:srgbClr val="FFFFFF"/>
                </a:solidFill>
                <a:ln w="9525">
                  <a:noFill/>
                  <a:round/>
                  <a:headEnd/>
                  <a:tailEnd/>
                </a:ln>
              </p:spPr>
              <p:txBody>
                <a:bodyPr/>
                <a:lstStyle/>
                <a:p>
                  <a:pPr eaLnBrk="1" hangingPunct="1"/>
                  <a:endParaRPr lang="en-US"/>
                </a:p>
              </p:txBody>
            </p:sp>
            <p:sp>
              <p:nvSpPr>
                <p:cNvPr id="1327" name="Freeform 974"/>
                <p:cNvSpPr>
                  <a:spLocks/>
                </p:cNvSpPr>
                <p:nvPr/>
              </p:nvSpPr>
              <p:spPr bwMode="auto">
                <a:xfrm>
                  <a:off x="4945" y="2030"/>
                  <a:ext cx="158" cy="8"/>
                </a:xfrm>
                <a:custGeom>
                  <a:avLst/>
                  <a:gdLst>
                    <a:gd name="T0" fmla="*/ 0 w 158"/>
                    <a:gd name="T1" fmla="*/ 0 h 8"/>
                    <a:gd name="T2" fmla="*/ 0 w 158"/>
                    <a:gd name="T3" fmla="*/ 0 h 8"/>
                    <a:gd name="T4" fmla="*/ 158 w 158"/>
                    <a:gd name="T5" fmla="*/ 8 h 8"/>
                    <a:gd name="T6" fmla="*/ 158 w 158"/>
                    <a:gd name="T7" fmla="*/ 8 h 8"/>
                    <a:gd name="T8" fmla="*/ 0 w 158"/>
                    <a:gd name="T9" fmla="*/ 0 h 8"/>
                    <a:gd name="T10" fmla="*/ 0 60000 65536"/>
                    <a:gd name="T11" fmla="*/ 0 60000 65536"/>
                    <a:gd name="T12" fmla="*/ 0 60000 65536"/>
                    <a:gd name="T13" fmla="*/ 0 60000 65536"/>
                    <a:gd name="T14" fmla="*/ 0 60000 65536"/>
                    <a:gd name="T15" fmla="*/ 0 w 158"/>
                    <a:gd name="T16" fmla="*/ 0 h 8"/>
                    <a:gd name="T17" fmla="*/ 158 w 158"/>
                    <a:gd name="T18" fmla="*/ 8 h 8"/>
                  </a:gdLst>
                  <a:ahLst/>
                  <a:cxnLst>
                    <a:cxn ang="T10">
                      <a:pos x="T0" y="T1"/>
                    </a:cxn>
                    <a:cxn ang="T11">
                      <a:pos x="T2" y="T3"/>
                    </a:cxn>
                    <a:cxn ang="T12">
                      <a:pos x="T4" y="T5"/>
                    </a:cxn>
                    <a:cxn ang="T13">
                      <a:pos x="T6" y="T7"/>
                    </a:cxn>
                    <a:cxn ang="T14">
                      <a:pos x="T8" y="T9"/>
                    </a:cxn>
                  </a:cxnLst>
                  <a:rect l="T15" t="T16" r="T17" b="T18"/>
                  <a:pathLst>
                    <a:path w="158" h="8">
                      <a:moveTo>
                        <a:pt x="0" y="0"/>
                      </a:moveTo>
                      <a:lnTo>
                        <a:pt x="0" y="0"/>
                      </a:lnTo>
                      <a:lnTo>
                        <a:pt x="158" y="8"/>
                      </a:lnTo>
                      <a:lnTo>
                        <a:pt x="0" y="0"/>
                      </a:lnTo>
                      <a:close/>
                    </a:path>
                  </a:pathLst>
                </a:custGeom>
                <a:solidFill>
                  <a:srgbClr val="DFDFDF"/>
                </a:solidFill>
                <a:ln w="9525">
                  <a:noFill/>
                  <a:round/>
                  <a:headEnd/>
                  <a:tailEnd/>
                </a:ln>
              </p:spPr>
              <p:txBody>
                <a:bodyPr/>
                <a:lstStyle/>
                <a:p>
                  <a:pPr eaLnBrk="1" hangingPunct="1"/>
                  <a:endParaRPr lang="en-US"/>
                </a:p>
              </p:txBody>
            </p:sp>
            <p:sp>
              <p:nvSpPr>
                <p:cNvPr id="1328" name="Freeform 975"/>
                <p:cNvSpPr>
                  <a:spLocks/>
                </p:cNvSpPr>
                <p:nvPr/>
              </p:nvSpPr>
              <p:spPr bwMode="auto">
                <a:xfrm>
                  <a:off x="4945" y="1905"/>
                  <a:ext cx="8" cy="125"/>
                </a:xfrm>
                <a:custGeom>
                  <a:avLst/>
                  <a:gdLst>
                    <a:gd name="T0" fmla="*/ 8 w 8"/>
                    <a:gd name="T1" fmla="*/ 0 h 125"/>
                    <a:gd name="T2" fmla="*/ 8 w 8"/>
                    <a:gd name="T3" fmla="*/ 0 h 125"/>
                    <a:gd name="T4" fmla="*/ 0 w 8"/>
                    <a:gd name="T5" fmla="*/ 125 h 125"/>
                    <a:gd name="T6" fmla="*/ 0 w 8"/>
                    <a:gd name="T7" fmla="*/ 125 h 125"/>
                    <a:gd name="T8" fmla="*/ 8 w 8"/>
                    <a:gd name="T9" fmla="*/ 0 h 125"/>
                    <a:gd name="T10" fmla="*/ 0 60000 65536"/>
                    <a:gd name="T11" fmla="*/ 0 60000 65536"/>
                    <a:gd name="T12" fmla="*/ 0 60000 65536"/>
                    <a:gd name="T13" fmla="*/ 0 60000 65536"/>
                    <a:gd name="T14" fmla="*/ 0 60000 65536"/>
                    <a:gd name="T15" fmla="*/ 0 w 8"/>
                    <a:gd name="T16" fmla="*/ 0 h 125"/>
                    <a:gd name="T17" fmla="*/ 8 w 8"/>
                    <a:gd name="T18" fmla="*/ 125 h 125"/>
                  </a:gdLst>
                  <a:ahLst/>
                  <a:cxnLst>
                    <a:cxn ang="T10">
                      <a:pos x="T0" y="T1"/>
                    </a:cxn>
                    <a:cxn ang="T11">
                      <a:pos x="T2" y="T3"/>
                    </a:cxn>
                    <a:cxn ang="T12">
                      <a:pos x="T4" y="T5"/>
                    </a:cxn>
                    <a:cxn ang="T13">
                      <a:pos x="T6" y="T7"/>
                    </a:cxn>
                    <a:cxn ang="T14">
                      <a:pos x="T8" y="T9"/>
                    </a:cxn>
                  </a:cxnLst>
                  <a:rect l="T15" t="T16" r="T17" b="T18"/>
                  <a:pathLst>
                    <a:path w="8" h="125">
                      <a:moveTo>
                        <a:pt x="8" y="0"/>
                      </a:moveTo>
                      <a:lnTo>
                        <a:pt x="8" y="0"/>
                      </a:lnTo>
                      <a:lnTo>
                        <a:pt x="0" y="125"/>
                      </a:lnTo>
                      <a:lnTo>
                        <a:pt x="8" y="0"/>
                      </a:lnTo>
                      <a:close/>
                    </a:path>
                  </a:pathLst>
                </a:custGeom>
                <a:solidFill>
                  <a:srgbClr val="BFBFBF"/>
                </a:solidFill>
                <a:ln w="9525">
                  <a:noFill/>
                  <a:round/>
                  <a:headEnd/>
                  <a:tailEnd/>
                </a:ln>
              </p:spPr>
              <p:txBody>
                <a:bodyPr/>
                <a:lstStyle/>
                <a:p>
                  <a:pPr eaLnBrk="1" hangingPunct="1"/>
                  <a:endParaRPr lang="en-US"/>
                </a:p>
              </p:txBody>
            </p:sp>
            <p:sp>
              <p:nvSpPr>
                <p:cNvPr id="1329" name="Freeform 976"/>
                <p:cNvSpPr>
                  <a:spLocks/>
                </p:cNvSpPr>
                <p:nvPr/>
              </p:nvSpPr>
              <p:spPr bwMode="auto">
                <a:xfrm>
                  <a:off x="4945" y="1905"/>
                  <a:ext cx="158" cy="133"/>
                </a:xfrm>
                <a:custGeom>
                  <a:avLst/>
                  <a:gdLst>
                    <a:gd name="T0" fmla="*/ 8 w 158"/>
                    <a:gd name="T1" fmla="*/ 0 h 133"/>
                    <a:gd name="T2" fmla="*/ 158 w 158"/>
                    <a:gd name="T3" fmla="*/ 0 h 133"/>
                    <a:gd name="T4" fmla="*/ 158 w 158"/>
                    <a:gd name="T5" fmla="*/ 133 h 133"/>
                    <a:gd name="T6" fmla="*/ 0 w 158"/>
                    <a:gd name="T7" fmla="*/ 125 h 133"/>
                    <a:gd name="T8" fmla="*/ 8 w 158"/>
                    <a:gd name="T9" fmla="*/ 0 h 133"/>
                    <a:gd name="T10" fmla="*/ 0 60000 65536"/>
                    <a:gd name="T11" fmla="*/ 0 60000 65536"/>
                    <a:gd name="T12" fmla="*/ 0 60000 65536"/>
                    <a:gd name="T13" fmla="*/ 0 60000 65536"/>
                    <a:gd name="T14" fmla="*/ 0 60000 65536"/>
                    <a:gd name="T15" fmla="*/ 0 w 158"/>
                    <a:gd name="T16" fmla="*/ 0 h 133"/>
                    <a:gd name="T17" fmla="*/ 158 w 158"/>
                    <a:gd name="T18" fmla="*/ 133 h 133"/>
                  </a:gdLst>
                  <a:ahLst/>
                  <a:cxnLst>
                    <a:cxn ang="T10">
                      <a:pos x="T0" y="T1"/>
                    </a:cxn>
                    <a:cxn ang="T11">
                      <a:pos x="T2" y="T3"/>
                    </a:cxn>
                    <a:cxn ang="T12">
                      <a:pos x="T4" y="T5"/>
                    </a:cxn>
                    <a:cxn ang="T13">
                      <a:pos x="T6" y="T7"/>
                    </a:cxn>
                    <a:cxn ang="T14">
                      <a:pos x="T8" y="T9"/>
                    </a:cxn>
                  </a:cxnLst>
                  <a:rect l="T15" t="T16" r="T17" b="T18"/>
                  <a:pathLst>
                    <a:path w="158" h="133">
                      <a:moveTo>
                        <a:pt x="8" y="0"/>
                      </a:moveTo>
                      <a:lnTo>
                        <a:pt x="158" y="0"/>
                      </a:lnTo>
                      <a:lnTo>
                        <a:pt x="158" y="133"/>
                      </a:lnTo>
                      <a:lnTo>
                        <a:pt x="0" y="125"/>
                      </a:lnTo>
                      <a:lnTo>
                        <a:pt x="8" y="0"/>
                      </a:lnTo>
                      <a:close/>
                    </a:path>
                  </a:pathLst>
                </a:custGeom>
                <a:solidFill>
                  <a:srgbClr val="000000"/>
                </a:solidFill>
                <a:ln w="9525">
                  <a:noFill/>
                  <a:round/>
                  <a:headEnd/>
                  <a:tailEnd/>
                </a:ln>
              </p:spPr>
              <p:txBody>
                <a:bodyPr/>
                <a:lstStyle/>
                <a:p>
                  <a:pPr eaLnBrk="1" hangingPunct="1"/>
                  <a:endParaRPr lang="en-US"/>
                </a:p>
              </p:txBody>
            </p:sp>
            <p:sp>
              <p:nvSpPr>
                <p:cNvPr id="1330" name="Freeform 977"/>
                <p:cNvSpPr>
                  <a:spLocks/>
                </p:cNvSpPr>
                <p:nvPr/>
              </p:nvSpPr>
              <p:spPr bwMode="auto">
                <a:xfrm>
                  <a:off x="4953" y="1913"/>
                  <a:ext cx="150" cy="117"/>
                </a:xfrm>
                <a:custGeom>
                  <a:avLst/>
                  <a:gdLst>
                    <a:gd name="T0" fmla="*/ 8 w 150"/>
                    <a:gd name="T1" fmla="*/ 0 h 117"/>
                    <a:gd name="T2" fmla="*/ 150 w 150"/>
                    <a:gd name="T3" fmla="*/ 0 h 117"/>
                    <a:gd name="T4" fmla="*/ 142 w 150"/>
                    <a:gd name="T5" fmla="*/ 117 h 117"/>
                    <a:gd name="T6" fmla="*/ 0 w 150"/>
                    <a:gd name="T7" fmla="*/ 109 h 117"/>
                    <a:gd name="T8" fmla="*/ 8 w 150"/>
                    <a:gd name="T9" fmla="*/ 0 h 117"/>
                    <a:gd name="T10" fmla="*/ 0 60000 65536"/>
                    <a:gd name="T11" fmla="*/ 0 60000 65536"/>
                    <a:gd name="T12" fmla="*/ 0 60000 65536"/>
                    <a:gd name="T13" fmla="*/ 0 60000 65536"/>
                    <a:gd name="T14" fmla="*/ 0 60000 65536"/>
                    <a:gd name="T15" fmla="*/ 0 w 150"/>
                    <a:gd name="T16" fmla="*/ 0 h 117"/>
                    <a:gd name="T17" fmla="*/ 150 w 150"/>
                    <a:gd name="T18" fmla="*/ 117 h 117"/>
                  </a:gdLst>
                  <a:ahLst/>
                  <a:cxnLst>
                    <a:cxn ang="T10">
                      <a:pos x="T0" y="T1"/>
                    </a:cxn>
                    <a:cxn ang="T11">
                      <a:pos x="T2" y="T3"/>
                    </a:cxn>
                    <a:cxn ang="T12">
                      <a:pos x="T4" y="T5"/>
                    </a:cxn>
                    <a:cxn ang="T13">
                      <a:pos x="T6" y="T7"/>
                    </a:cxn>
                    <a:cxn ang="T14">
                      <a:pos x="T8" y="T9"/>
                    </a:cxn>
                  </a:cxnLst>
                  <a:rect l="T15" t="T16" r="T17" b="T18"/>
                  <a:pathLst>
                    <a:path w="150" h="117">
                      <a:moveTo>
                        <a:pt x="8" y="0"/>
                      </a:moveTo>
                      <a:lnTo>
                        <a:pt x="150" y="0"/>
                      </a:lnTo>
                      <a:lnTo>
                        <a:pt x="142" y="117"/>
                      </a:lnTo>
                      <a:lnTo>
                        <a:pt x="0" y="109"/>
                      </a:lnTo>
                      <a:lnTo>
                        <a:pt x="8" y="0"/>
                      </a:lnTo>
                      <a:close/>
                    </a:path>
                  </a:pathLst>
                </a:custGeom>
                <a:solidFill>
                  <a:srgbClr val="C0C0C0"/>
                </a:solidFill>
                <a:ln w="9525">
                  <a:noFill/>
                  <a:round/>
                  <a:headEnd/>
                  <a:tailEnd/>
                </a:ln>
              </p:spPr>
              <p:txBody>
                <a:bodyPr/>
                <a:lstStyle/>
                <a:p>
                  <a:pPr eaLnBrk="1" hangingPunct="1"/>
                  <a:endParaRPr lang="en-US"/>
                </a:p>
              </p:txBody>
            </p:sp>
            <p:sp>
              <p:nvSpPr>
                <p:cNvPr id="1331" name="Freeform 978"/>
                <p:cNvSpPr>
                  <a:spLocks/>
                </p:cNvSpPr>
                <p:nvPr/>
              </p:nvSpPr>
              <p:spPr bwMode="auto">
                <a:xfrm>
                  <a:off x="4953" y="1920"/>
                  <a:ext cx="142" cy="110"/>
                </a:xfrm>
                <a:custGeom>
                  <a:avLst/>
                  <a:gdLst>
                    <a:gd name="T0" fmla="*/ 8 w 142"/>
                    <a:gd name="T1" fmla="*/ 0 h 110"/>
                    <a:gd name="T2" fmla="*/ 142 w 142"/>
                    <a:gd name="T3" fmla="*/ 0 h 110"/>
                    <a:gd name="T4" fmla="*/ 134 w 142"/>
                    <a:gd name="T5" fmla="*/ 110 h 110"/>
                    <a:gd name="T6" fmla="*/ 0 w 142"/>
                    <a:gd name="T7" fmla="*/ 102 h 110"/>
                    <a:gd name="T8" fmla="*/ 8 w 142"/>
                    <a:gd name="T9" fmla="*/ 0 h 110"/>
                    <a:gd name="T10" fmla="*/ 0 60000 65536"/>
                    <a:gd name="T11" fmla="*/ 0 60000 65536"/>
                    <a:gd name="T12" fmla="*/ 0 60000 65536"/>
                    <a:gd name="T13" fmla="*/ 0 60000 65536"/>
                    <a:gd name="T14" fmla="*/ 0 60000 65536"/>
                    <a:gd name="T15" fmla="*/ 0 w 142"/>
                    <a:gd name="T16" fmla="*/ 0 h 110"/>
                    <a:gd name="T17" fmla="*/ 142 w 142"/>
                    <a:gd name="T18" fmla="*/ 110 h 110"/>
                  </a:gdLst>
                  <a:ahLst/>
                  <a:cxnLst>
                    <a:cxn ang="T10">
                      <a:pos x="T0" y="T1"/>
                    </a:cxn>
                    <a:cxn ang="T11">
                      <a:pos x="T2" y="T3"/>
                    </a:cxn>
                    <a:cxn ang="T12">
                      <a:pos x="T4" y="T5"/>
                    </a:cxn>
                    <a:cxn ang="T13">
                      <a:pos x="T6" y="T7"/>
                    </a:cxn>
                    <a:cxn ang="T14">
                      <a:pos x="T8" y="T9"/>
                    </a:cxn>
                  </a:cxnLst>
                  <a:rect l="T15" t="T16" r="T17" b="T18"/>
                  <a:pathLst>
                    <a:path w="142" h="110">
                      <a:moveTo>
                        <a:pt x="8" y="0"/>
                      </a:moveTo>
                      <a:lnTo>
                        <a:pt x="142" y="0"/>
                      </a:lnTo>
                      <a:lnTo>
                        <a:pt x="134" y="110"/>
                      </a:lnTo>
                      <a:lnTo>
                        <a:pt x="0" y="102"/>
                      </a:lnTo>
                      <a:lnTo>
                        <a:pt x="8" y="0"/>
                      </a:lnTo>
                      <a:close/>
                    </a:path>
                  </a:pathLst>
                </a:custGeom>
                <a:solidFill>
                  <a:srgbClr val="0000FF"/>
                </a:solidFill>
                <a:ln w="9525">
                  <a:noFill/>
                  <a:round/>
                  <a:headEnd/>
                  <a:tailEnd/>
                </a:ln>
              </p:spPr>
              <p:txBody>
                <a:bodyPr/>
                <a:lstStyle/>
                <a:p>
                  <a:pPr eaLnBrk="1" hangingPunct="1"/>
                  <a:endParaRPr lang="en-US"/>
                </a:p>
              </p:txBody>
            </p:sp>
            <p:sp>
              <p:nvSpPr>
                <p:cNvPr id="1332" name="Rectangle 979"/>
                <p:cNvSpPr>
                  <a:spLocks noChangeArrowheads="1"/>
                </p:cNvSpPr>
                <p:nvPr/>
              </p:nvSpPr>
              <p:spPr bwMode="auto">
                <a:xfrm>
                  <a:off x="5095" y="2053"/>
                  <a:ext cx="8" cy="8"/>
                </a:xfrm>
                <a:prstGeom prst="rect">
                  <a:avLst/>
                </a:prstGeom>
                <a:solidFill>
                  <a:srgbClr val="008000"/>
                </a:solidFill>
                <a:ln w="9525">
                  <a:noFill/>
                  <a:miter lim="800000"/>
                  <a:headEnd/>
                  <a:tailEnd/>
                </a:ln>
              </p:spPr>
              <p:txBody>
                <a:bodyPr/>
                <a:lstStyle/>
                <a:p>
                  <a:pPr eaLnBrk="1" hangingPunct="1"/>
                  <a:endParaRPr lang="en-US"/>
                </a:p>
              </p:txBody>
            </p:sp>
            <p:sp>
              <p:nvSpPr>
                <p:cNvPr id="1333" name="Freeform 980"/>
                <p:cNvSpPr>
                  <a:spLocks/>
                </p:cNvSpPr>
                <p:nvPr/>
              </p:nvSpPr>
              <p:spPr bwMode="auto">
                <a:xfrm>
                  <a:off x="5048" y="2155"/>
                  <a:ext cx="78" cy="31"/>
                </a:xfrm>
                <a:custGeom>
                  <a:avLst/>
                  <a:gdLst>
                    <a:gd name="T0" fmla="*/ 31 w 78"/>
                    <a:gd name="T1" fmla="*/ 0 h 31"/>
                    <a:gd name="T2" fmla="*/ 15 w 78"/>
                    <a:gd name="T3" fmla="*/ 16 h 31"/>
                    <a:gd name="T4" fmla="*/ 0 w 78"/>
                    <a:gd name="T5" fmla="*/ 23 h 31"/>
                    <a:gd name="T6" fmla="*/ 47 w 78"/>
                    <a:gd name="T7" fmla="*/ 31 h 31"/>
                    <a:gd name="T8" fmla="*/ 63 w 78"/>
                    <a:gd name="T9" fmla="*/ 23 h 31"/>
                    <a:gd name="T10" fmla="*/ 78 w 78"/>
                    <a:gd name="T11" fmla="*/ 0 h 31"/>
                    <a:gd name="T12" fmla="*/ 31 w 78"/>
                    <a:gd name="T13" fmla="*/ 0 h 31"/>
                    <a:gd name="T14" fmla="*/ 0 60000 65536"/>
                    <a:gd name="T15" fmla="*/ 0 60000 65536"/>
                    <a:gd name="T16" fmla="*/ 0 60000 65536"/>
                    <a:gd name="T17" fmla="*/ 0 60000 65536"/>
                    <a:gd name="T18" fmla="*/ 0 60000 65536"/>
                    <a:gd name="T19" fmla="*/ 0 60000 65536"/>
                    <a:gd name="T20" fmla="*/ 0 60000 65536"/>
                    <a:gd name="T21" fmla="*/ 0 w 78"/>
                    <a:gd name="T22" fmla="*/ 0 h 31"/>
                    <a:gd name="T23" fmla="*/ 78 w 7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31">
                      <a:moveTo>
                        <a:pt x="31" y="0"/>
                      </a:moveTo>
                      <a:lnTo>
                        <a:pt x="15" y="16"/>
                      </a:lnTo>
                      <a:lnTo>
                        <a:pt x="0" y="23"/>
                      </a:lnTo>
                      <a:lnTo>
                        <a:pt x="47" y="31"/>
                      </a:lnTo>
                      <a:lnTo>
                        <a:pt x="63" y="23"/>
                      </a:lnTo>
                      <a:lnTo>
                        <a:pt x="78" y="0"/>
                      </a:lnTo>
                      <a:lnTo>
                        <a:pt x="31" y="0"/>
                      </a:lnTo>
                      <a:close/>
                    </a:path>
                  </a:pathLst>
                </a:custGeom>
                <a:solidFill>
                  <a:srgbClr val="808080"/>
                </a:solidFill>
                <a:ln w="9525">
                  <a:noFill/>
                  <a:round/>
                  <a:headEnd/>
                  <a:tailEnd/>
                </a:ln>
              </p:spPr>
              <p:txBody>
                <a:bodyPr/>
                <a:lstStyle/>
                <a:p>
                  <a:pPr eaLnBrk="1" hangingPunct="1"/>
                  <a:endParaRPr lang="en-US"/>
                </a:p>
              </p:txBody>
            </p:sp>
            <p:sp>
              <p:nvSpPr>
                <p:cNvPr id="1334" name="Freeform 981"/>
                <p:cNvSpPr>
                  <a:spLocks/>
                </p:cNvSpPr>
                <p:nvPr/>
              </p:nvSpPr>
              <p:spPr bwMode="auto">
                <a:xfrm>
                  <a:off x="4835" y="2163"/>
                  <a:ext cx="276" cy="39"/>
                </a:xfrm>
                <a:custGeom>
                  <a:avLst/>
                  <a:gdLst>
                    <a:gd name="T0" fmla="*/ 0 w 276"/>
                    <a:gd name="T1" fmla="*/ 0 h 39"/>
                    <a:gd name="T2" fmla="*/ 0 w 276"/>
                    <a:gd name="T3" fmla="*/ 8 h 39"/>
                    <a:gd name="T4" fmla="*/ 276 w 276"/>
                    <a:gd name="T5" fmla="*/ 39 h 39"/>
                    <a:gd name="T6" fmla="*/ 276 w 276"/>
                    <a:gd name="T7" fmla="*/ 31 h 39"/>
                    <a:gd name="T8" fmla="*/ 0 w 276"/>
                    <a:gd name="T9" fmla="*/ 0 h 39"/>
                    <a:gd name="T10" fmla="*/ 0 60000 65536"/>
                    <a:gd name="T11" fmla="*/ 0 60000 65536"/>
                    <a:gd name="T12" fmla="*/ 0 60000 65536"/>
                    <a:gd name="T13" fmla="*/ 0 60000 65536"/>
                    <a:gd name="T14" fmla="*/ 0 60000 65536"/>
                    <a:gd name="T15" fmla="*/ 0 w 276"/>
                    <a:gd name="T16" fmla="*/ 0 h 39"/>
                    <a:gd name="T17" fmla="*/ 276 w 276"/>
                    <a:gd name="T18" fmla="*/ 39 h 39"/>
                  </a:gdLst>
                  <a:ahLst/>
                  <a:cxnLst>
                    <a:cxn ang="T10">
                      <a:pos x="T0" y="T1"/>
                    </a:cxn>
                    <a:cxn ang="T11">
                      <a:pos x="T2" y="T3"/>
                    </a:cxn>
                    <a:cxn ang="T12">
                      <a:pos x="T4" y="T5"/>
                    </a:cxn>
                    <a:cxn ang="T13">
                      <a:pos x="T6" y="T7"/>
                    </a:cxn>
                    <a:cxn ang="T14">
                      <a:pos x="T8" y="T9"/>
                    </a:cxn>
                  </a:cxnLst>
                  <a:rect l="T15" t="T16" r="T17" b="T18"/>
                  <a:pathLst>
                    <a:path w="276" h="39">
                      <a:moveTo>
                        <a:pt x="0" y="0"/>
                      </a:moveTo>
                      <a:lnTo>
                        <a:pt x="0" y="8"/>
                      </a:lnTo>
                      <a:lnTo>
                        <a:pt x="276" y="39"/>
                      </a:lnTo>
                      <a:lnTo>
                        <a:pt x="276" y="31"/>
                      </a:lnTo>
                      <a:lnTo>
                        <a:pt x="0" y="0"/>
                      </a:lnTo>
                      <a:close/>
                    </a:path>
                  </a:pathLst>
                </a:custGeom>
                <a:solidFill>
                  <a:srgbClr val="C0C0C0"/>
                </a:solidFill>
                <a:ln w="9525">
                  <a:noFill/>
                  <a:round/>
                  <a:headEnd/>
                  <a:tailEnd/>
                </a:ln>
              </p:spPr>
              <p:txBody>
                <a:bodyPr/>
                <a:lstStyle/>
                <a:p>
                  <a:pPr eaLnBrk="1" hangingPunct="1"/>
                  <a:endParaRPr lang="en-US"/>
                </a:p>
              </p:txBody>
            </p:sp>
            <p:sp>
              <p:nvSpPr>
                <p:cNvPr id="1335" name="Freeform 982"/>
                <p:cNvSpPr>
                  <a:spLocks/>
                </p:cNvSpPr>
                <p:nvPr/>
              </p:nvSpPr>
              <p:spPr bwMode="auto">
                <a:xfrm>
                  <a:off x="5111" y="2155"/>
                  <a:ext cx="31" cy="47"/>
                </a:xfrm>
                <a:custGeom>
                  <a:avLst/>
                  <a:gdLst>
                    <a:gd name="T0" fmla="*/ 0 w 31"/>
                    <a:gd name="T1" fmla="*/ 39 h 47"/>
                    <a:gd name="T2" fmla="*/ 0 w 31"/>
                    <a:gd name="T3" fmla="*/ 47 h 47"/>
                    <a:gd name="T4" fmla="*/ 15 w 31"/>
                    <a:gd name="T5" fmla="*/ 39 h 47"/>
                    <a:gd name="T6" fmla="*/ 15 w 31"/>
                    <a:gd name="T7" fmla="*/ 31 h 47"/>
                    <a:gd name="T8" fmla="*/ 31 w 31"/>
                    <a:gd name="T9" fmla="*/ 16 h 47"/>
                    <a:gd name="T10" fmla="*/ 31 w 31"/>
                    <a:gd name="T11" fmla="*/ 0 h 47"/>
                    <a:gd name="T12" fmla="*/ 15 w 31"/>
                    <a:gd name="T13" fmla="*/ 23 h 47"/>
                    <a:gd name="T14" fmla="*/ 0 w 31"/>
                    <a:gd name="T15" fmla="*/ 39 h 47"/>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7"/>
                    <a:gd name="T26" fmla="*/ 31 w 31"/>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7">
                      <a:moveTo>
                        <a:pt x="0" y="39"/>
                      </a:moveTo>
                      <a:lnTo>
                        <a:pt x="0" y="47"/>
                      </a:lnTo>
                      <a:lnTo>
                        <a:pt x="15" y="39"/>
                      </a:lnTo>
                      <a:lnTo>
                        <a:pt x="15" y="31"/>
                      </a:lnTo>
                      <a:lnTo>
                        <a:pt x="31" y="16"/>
                      </a:lnTo>
                      <a:lnTo>
                        <a:pt x="31" y="0"/>
                      </a:lnTo>
                      <a:lnTo>
                        <a:pt x="15" y="23"/>
                      </a:lnTo>
                      <a:lnTo>
                        <a:pt x="0" y="39"/>
                      </a:lnTo>
                      <a:close/>
                    </a:path>
                  </a:pathLst>
                </a:custGeom>
                <a:solidFill>
                  <a:srgbClr val="5F5F5F"/>
                </a:solidFill>
                <a:ln w="9525">
                  <a:noFill/>
                  <a:round/>
                  <a:headEnd/>
                  <a:tailEnd/>
                </a:ln>
              </p:spPr>
              <p:txBody>
                <a:bodyPr/>
                <a:lstStyle/>
                <a:p>
                  <a:pPr eaLnBrk="1" hangingPunct="1"/>
                  <a:endParaRPr lang="en-US"/>
                </a:p>
              </p:txBody>
            </p:sp>
            <p:sp>
              <p:nvSpPr>
                <p:cNvPr id="1336" name="Line 983"/>
                <p:cNvSpPr>
                  <a:spLocks noChangeShapeType="1"/>
                </p:cNvSpPr>
                <p:nvPr/>
              </p:nvSpPr>
              <p:spPr bwMode="auto">
                <a:xfrm>
                  <a:off x="4835" y="2163"/>
                  <a:ext cx="276" cy="31"/>
                </a:xfrm>
                <a:prstGeom prst="line">
                  <a:avLst/>
                </a:prstGeom>
                <a:noFill/>
                <a:ln w="12700">
                  <a:solidFill>
                    <a:srgbClr val="7F7F7F"/>
                  </a:solidFill>
                  <a:round/>
                  <a:headEnd/>
                  <a:tailEnd/>
                </a:ln>
              </p:spPr>
              <p:txBody>
                <a:bodyPr/>
                <a:lstStyle/>
                <a:p>
                  <a:endParaRPr lang="en-US"/>
                </a:p>
              </p:txBody>
            </p:sp>
            <p:sp>
              <p:nvSpPr>
                <p:cNvPr id="1337" name="Freeform 984"/>
                <p:cNvSpPr>
                  <a:spLocks/>
                </p:cNvSpPr>
                <p:nvPr/>
              </p:nvSpPr>
              <p:spPr bwMode="auto">
                <a:xfrm>
                  <a:off x="4851" y="2132"/>
                  <a:ext cx="204" cy="46"/>
                </a:xfrm>
                <a:custGeom>
                  <a:avLst/>
                  <a:gdLst>
                    <a:gd name="T0" fmla="*/ 39 w 204"/>
                    <a:gd name="T1" fmla="*/ 0 h 46"/>
                    <a:gd name="T2" fmla="*/ 16 w 204"/>
                    <a:gd name="T3" fmla="*/ 23 h 46"/>
                    <a:gd name="T4" fmla="*/ 0 w 204"/>
                    <a:gd name="T5" fmla="*/ 31 h 46"/>
                    <a:gd name="T6" fmla="*/ 173 w 204"/>
                    <a:gd name="T7" fmla="*/ 46 h 46"/>
                    <a:gd name="T8" fmla="*/ 189 w 204"/>
                    <a:gd name="T9" fmla="*/ 39 h 46"/>
                    <a:gd name="T10" fmla="*/ 204 w 204"/>
                    <a:gd name="T11" fmla="*/ 23 h 46"/>
                    <a:gd name="T12" fmla="*/ 39 w 204"/>
                    <a:gd name="T13" fmla="*/ 0 h 46"/>
                    <a:gd name="T14" fmla="*/ 0 60000 65536"/>
                    <a:gd name="T15" fmla="*/ 0 60000 65536"/>
                    <a:gd name="T16" fmla="*/ 0 60000 65536"/>
                    <a:gd name="T17" fmla="*/ 0 60000 65536"/>
                    <a:gd name="T18" fmla="*/ 0 60000 65536"/>
                    <a:gd name="T19" fmla="*/ 0 60000 65536"/>
                    <a:gd name="T20" fmla="*/ 0 60000 65536"/>
                    <a:gd name="T21" fmla="*/ 0 w 204"/>
                    <a:gd name="T22" fmla="*/ 0 h 46"/>
                    <a:gd name="T23" fmla="*/ 204 w 204"/>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 h="46">
                      <a:moveTo>
                        <a:pt x="39" y="0"/>
                      </a:moveTo>
                      <a:lnTo>
                        <a:pt x="16" y="23"/>
                      </a:lnTo>
                      <a:lnTo>
                        <a:pt x="0" y="31"/>
                      </a:lnTo>
                      <a:lnTo>
                        <a:pt x="173" y="46"/>
                      </a:lnTo>
                      <a:lnTo>
                        <a:pt x="189" y="39"/>
                      </a:lnTo>
                      <a:lnTo>
                        <a:pt x="204" y="23"/>
                      </a:lnTo>
                      <a:lnTo>
                        <a:pt x="39" y="0"/>
                      </a:lnTo>
                      <a:close/>
                    </a:path>
                  </a:pathLst>
                </a:custGeom>
                <a:solidFill>
                  <a:srgbClr val="808080"/>
                </a:solidFill>
                <a:ln w="9525">
                  <a:noFill/>
                  <a:round/>
                  <a:headEnd/>
                  <a:tailEnd/>
                </a:ln>
              </p:spPr>
              <p:txBody>
                <a:bodyPr/>
                <a:lstStyle/>
                <a:p>
                  <a:pPr eaLnBrk="1" hangingPunct="1"/>
                  <a:endParaRPr lang="en-US"/>
                </a:p>
              </p:txBody>
            </p:sp>
            <p:sp>
              <p:nvSpPr>
                <p:cNvPr id="1338" name="Line 985"/>
                <p:cNvSpPr>
                  <a:spLocks noChangeShapeType="1"/>
                </p:cNvSpPr>
                <p:nvPr/>
              </p:nvSpPr>
              <p:spPr bwMode="auto">
                <a:xfrm flipV="1">
                  <a:off x="4859" y="2155"/>
                  <a:ext cx="16" cy="8"/>
                </a:xfrm>
                <a:prstGeom prst="line">
                  <a:avLst/>
                </a:prstGeom>
                <a:noFill/>
                <a:ln w="12700">
                  <a:solidFill>
                    <a:srgbClr val="DFDFDF"/>
                  </a:solidFill>
                  <a:round/>
                  <a:headEnd/>
                  <a:tailEnd/>
                </a:ln>
              </p:spPr>
              <p:txBody>
                <a:bodyPr/>
                <a:lstStyle/>
                <a:p>
                  <a:endParaRPr lang="en-US"/>
                </a:p>
              </p:txBody>
            </p:sp>
            <p:sp>
              <p:nvSpPr>
                <p:cNvPr id="1339" name="Line 986"/>
                <p:cNvSpPr>
                  <a:spLocks noChangeShapeType="1"/>
                </p:cNvSpPr>
                <p:nvPr/>
              </p:nvSpPr>
              <p:spPr bwMode="auto">
                <a:xfrm flipV="1">
                  <a:off x="4875" y="2132"/>
                  <a:ext cx="23" cy="23"/>
                </a:xfrm>
                <a:prstGeom prst="line">
                  <a:avLst/>
                </a:prstGeom>
                <a:noFill/>
                <a:ln w="12700">
                  <a:solidFill>
                    <a:srgbClr val="DFDFDF"/>
                  </a:solidFill>
                  <a:round/>
                  <a:headEnd/>
                  <a:tailEnd/>
                </a:ln>
              </p:spPr>
              <p:txBody>
                <a:bodyPr/>
                <a:lstStyle/>
                <a:p>
                  <a:endParaRPr lang="en-US"/>
                </a:p>
              </p:txBody>
            </p:sp>
            <p:sp>
              <p:nvSpPr>
                <p:cNvPr id="1340" name="Line 987"/>
                <p:cNvSpPr>
                  <a:spLocks noChangeShapeType="1"/>
                </p:cNvSpPr>
                <p:nvPr/>
              </p:nvSpPr>
              <p:spPr bwMode="auto">
                <a:xfrm flipV="1">
                  <a:off x="4882" y="2155"/>
                  <a:ext cx="8" cy="8"/>
                </a:xfrm>
                <a:prstGeom prst="line">
                  <a:avLst/>
                </a:prstGeom>
                <a:noFill/>
                <a:ln w="12700">
                  <a:solidFill>
                    <a:srgbClr val="DFDFDF"/>
                  </a:solidFill>
                  <a:round/>
                  <a:headEnd/>
                  <a:tailEnd/>
                </a:ln>
              </p:spPr>
              <p:txBody>
                <a:bodyPr/>
                <a:lstStyle/>
                <a:p>
                  <a:endParaRPr lang="en-US"/>
                </a:p>
              </p:txBody>
            </p:sp>
            <p:sp>
              <p:nvSpPr>
                <p:cNvPr id="1341" name="Line 988"/>
                <p:cNvSpPr>
                  <a:spLocks noChangeShapeType="1"/>
                </p:cNvSpPr>
                <p:nvPr/>
              </p:nvSpPr>
              <p:spPr bwMode="auto">
                <a:xfrm flipV="1">
                  <a:off x="4890" y="2132"/>
                  <a:ext cx="24" cy="23"/>
                </a:xfrm>
                <a:prstGeom prst="line">
                  <a:avLst/>
                </a:prstGeom>
                <a:noFill/>
                <a:ln w="12700">
                  <a:solidFill>
                    <a:srgbClr val="DFDFDF"/>
                  </a:solidFill>
                  <a:round/>
                  <a:headEnd/>
                  <a:tailEnd/>
                </a:ln>
              </p:spPr>
              <p:txBody>
                <a:bodyPr/>
                <a:lstStyle/>
                <a:p>
                  <a:endParaRPr lang="en-US"/>
                </a:p>
              </p:txBody>
            </p:sp>
            <p:sp>
              <p:nvSpPr>
                <p:cNvPr id="1342" name="Line 989"/>
                <p:cNvSpPr>
                  <a:spLocks noChangeShapeType="1"/>
                </p:cNvSpPr>
                <p:nvPr/>
              </p:nvSpPr>
              <p:spPr bwMode="auto">
                <a:xfrm flipV="1">
                  <a:off x="4890" y="2155"/>
                  <a:ext cx="16" cy="8"/>
                </a:xfrm>
                <a:prstGeom prst="line">
                  <a:avLst/>
                </a:prstGeom>
                <a:noFill/>
                <a:ln w="12700">
                  <a:solidFill>
                    <a:srgbClr val="DFDFDF"/>
                  </a:solidFill>
                  <a:round/>
                  <a:headEnd/>
                  <a:tailEnd/>
                </a:ln>
              </p:spPr>
              <p:txBody>
                <a:bodyPr/>
                <a:lstStyle/>
                <a:p>
                  <a:endParaRPr lang="en-US"/>
                </a:p>
              </p:txBody>
            </p:sp>
            <p:sp>
              <p:nvSpPr>
                <p:cNvPr id="1343" name="Line 990"/>
                <p:cNvSpPr>
                  <a:spLocks noChangeShapeType="1"/>
                </p:cNvSpPr>
                <p:nvPr/>
              </p:nvSpPr>
              <p:spPr bwMode="auto">
                <a:xfrm flipV="1">
                  <a:off x="4906" y="2139"/>
                  <a:ext cx="24" cy="16"/>
                </a:xfrm>
                <a:prstGeom prst="line">
                  <a:avLst/>
                </a:prstGeom>
                <a:noFill/>
                <a:ln w="12700">
                  <a:solidFill>
                    <a:srgbClr val="DFDFDF"/>
                  </a:solidFill>
                  <a:round/>
                  <a:headEnd/>
                  <a:tailEnd/>
                </a:ln>
              </p:spPr>
              <p:txBody>
                <a:bodyPr/>
                <a:lstStyle/>
                <a:p>
                  <a:endParaRPr lang="en-US"/>
                </a:p>
              </p:txBody>
            </p:sp>
            <p:sp>
              <p:nvSpPr>
                <p:cNvPr id="1344" name="Line 991"/>
                <p:cNvSpPr>
                  <a:spLocks noChangeShapeType="1"/>
                </p:cNvSpPr>
                <p:nvPr/>
              </p:nvSpPr>
              <p:spPr bwMode="auto">
                <a:xfrm>
                  <a:off x="4906" y="2163"/>
                  <a:ext cx="16" cy="1"/>
                </a:xfrm>
                <a:prstGeom prst="line">
                  <a:avLst/>
                </a:prstGeom>
                <a:noFill/>
                <a:ln w="12700">
                  <a:solidFill>
                    <a:srgbClr val="DFDFDF"/>
                  </a:solidFill>
                  <a:round/>
                  <a:headEnd/>
                  <a:tailEnd/>
                </a:ln>
              </p:spPr>
              <p:txBody>
                <a:bodyPr/>
                <a:lstStyle/>
                <a:p>
                  <a:endParaRPr lang="en-US"/>
                </a:p>
              </p:txBody>
            </p:sp>
            <p:sp>
              <p:nvSpPr>
                <p:cNvPr id="1345" name="Line 992"/>
                <p:cNvSpPr>
                  <a:spLocks noChangeShapeType="1"/>
                </p:cNvSpPr>
                <p:nvPr/>
              </p:nvSpPr>
              <p:spPr bwMode="auto">
                <a:xfrm flipV="1">
                  <a:off x="4922" y="2139"/>
                  <a:ext cx="23" cy="24"/>
                </a:xfrm>
                <a:prstGeom prst="line">
                  <a:avLst/>
                </a:prstGeom>
                <a:noFill/>
                <a:ln w="12700">
                  <a:solidFill>
                    <a:srgbClr val="DFDFDF"/>
                  </a:solidFill>
                  <a:round/>
                  <a:headEnd/>
                  <a:tailEnd/>
                </a:ln>
              </p:spPr>
              <p:txBody>
                <a:bodyPr/>
                <a:lstStyle/>
                <a:p>
                  <a:endParaRPr lang="en-US"/>
                </a:p>
              </p:txBody>
            </p:sp>
            <p:sp>
              <p:nvSpPr>
                <p:cNvPr id="1346" name="Line 993"/>
                <p:cNvSpPr>
                  <a:spLocks noChangeShapeType="1"/>
                </p:cNvSpPr>
                <p:nvPr/>
              </p:nvSpPr>
              <p:spPr bwMode="auto">
                <a:xfrm flipV="1">
                  <a:off x="4922" y="2163"/>
                  <a:ext cx="15" cy="8"/>
                </a:xfrm>
                <a:prstGeom prst="line">
                  <a:avLst/>
                </a:prstGeom>
                <a:noFill/>
                <a:ln w="12700">
                  <a:solidFill>
                    <a:srgbClr val="DFDFDF"/>
                  </a:solidFill>
                  <a:round/>
                  <a:headEnd/>
                  <a:tailEnd/>
                </a:ln>
              </p:spPr>
              <p:txBody>
                <a:bodyPr/>
                <a:lstStyle/>
                <a:p>
                  <a:endParaRPr lang="en-US"/>
                </a:p>
              </p:txBody>
            </p:sp>
            <p:sp>
              <p:nvSpPr>
                <p:cNvPr id="1347" name="Line 994"/>
                <p:cNvSpPr>
                  <a:spLocks noChangeShapeType="1"/>
                </p:cNvSpPr>
                <p:nvPr/>
              </p:nvSpPr>
              <p:spPr bwMode="auto">
                <a:xfrm flipV="1">
                  <a:off x="4937" y="2139"/>
                  <a:ext cx="24" cy="24"/>
                </a:xfrm>
                <a:prstGeom prst="line">
                  <a:avLst/>
                </a:prstGeom>
                <a:noFill/>
                <a:ln w="12700">
                  <a:solidFill>
                    <a:srgbClr val="DFDFDF"/>
                  </a:solidFill>
                  <a:round/>
                  <a:headEnd/>
                  <a:tailEnd/>
                </a:ln>
              </p:spPr>
              <p:txBody>
                <a:bodyPr/>
                <a:lstStyle/>
                <a:p>
                  <a:endParaRPr lang="en-US"/>
                </a:p>
              </p:txBody>
            </p:sp>
            <p:sp>
              <p:nvSpPr>
                <p:cNvPr id="1348" name="Line 995"/>
                <p:cNvSpPr>
                  <a:spLocks noChangeShapeType="1"/>
                </p:cNvSpPr>
                <p:nvPr/>
              </p:nvSpPr>
              <p:spPr bwMode="auto">
                <a:xfrm flipV="1">
                  <a:off x="4937" y="2163"/>
                  <a:ext cx="16" cy="8"/>
                </a:xfrm>
                <a:prstGeom prst="line">
                  <a:avLst/>
                </a:prstGeom>
                <a:noFill/>
                <a:ln w="12700">
                  <a:solidFill>
                    <a:srgbClr val="DFDFDF"/>
                  </a:solidFill>
                  <a:round/>
                  <a:headEnd/>
                  <a:tailEnd/>
                </a:ln>
              </p:spPr>
              <p:txBody>
                <a:bodyPr/>
                <a:lstStyle/>
                <a:p>
                  <a:endParaRPr lang="en-US"/>
                </a:p>
              </p:txBody>
            </p:sp>
            <p:sp>
              <p:nvSpPr>
                <p:cNvPr id="1349" name="Line 996"/>
                <p:cNvSpPr>
                  <a:spLocks noChangeShapeType="1"/>
                </p:cNvSpPr>
                <p:nvPr/>
              </p:nvSpPr>
              <p:spPr bwMode="auto">
                <a:xfrm flipV="1">
                  <a:off x="4953" y="2139"/>
                  <a:ext cx="24" cy="24"/>
                </a:xfrm>
                <a:prstGeom prst="line">
                  <a:avLst/>
                </a:prstGeom>
                <a:noFill/>
                <a:ln w="12700">
                  <a:solidFill>
                    <a:srgbClr val="DFDFDF"/>
                  </a:solidFill>
                  <a:round/>
                  <a:headEnd/>
                  <a:tailEnd/>
                </a:ln>
              </p:spPr>
              <p:txBody>
                <a:bodyPr/>
                <a:lstStyle/>
                <a:p>
                  <a:endParaRPr lang="en-US"/>
                </a:p>
              </p:txBody>
            </p:sp>
            <p:sp>
              <p:nvSpPr>
                <p:cNvPr id="1350" name="Line 997"/>
                <p:cNvSpPr>
                  <a:spLocks noChangeShapeType="1"/>
                </p:cNvSpPr>
                <p:nvPr/>
              </p:nvSpPr>
              <p:spPr bwMode="auto">
                <a:xfrm flipV="1">
                  <a:off x="4953" y="2163"/>
                  <a:ext cx="16" cy="8"/>
                </a:xfrm>
                <a:prstGeom prst="line">
                  <a:avLst/>
                </a:prstGeom>
                <a:noFill/>
                <a:ln w="12700">
                  <a:solidFill>
                    <a:srgbClr val="DFDFDF"/>
                  </a:solidFill>
                  <a:round/>
                  <a:headEnd/>
                  <a:tailEnd/>
                </a:ln>
              </p:spPr>
              <p:txBody>
                <a:bodyPr/>
                <a:lstStyle/>
                <a:p>
                  <a:endParaRPr lang="en-US"/>
                </a:p>
              </p:txBody>
            </p:sp>
            <p:sp>
              <p:nvSpPr>
                <p:cNvPr id="1351" name="Line 998"/>
                <p:cNvSpPr>
                  <a:spLocks noChangeShapeType="1"/>
                </p:cNvSpPr>
                <p:nvPr/>
              </p:nvSpPr>
              <p:spPr bwMode="auto">
                <a:xfrm flipV="1">
                  <a:off x="4969" y="2139"/>
                  <a:ext cx="24" cy="24"/>
                </a:xfrm>
                <a:prstGeom prst="line">
                  <a:avLst/>
                </a:prstGeom>
                <a:noFill/>
                <a:ln w="12700">
                  <a:solidFill>
                    <a:srgbClr val="DFDFDF"/>
                  </a:solidFill>
                  <a:round/>
                  <a:headEnd/>
                  <a:tailEnd/>
                </a:ln>
              </p:spPr>
              <p:txBody>
                <a:bodyPr/>
                <a:lstStyle/>
                <a:p>
                  <a:endParaRPr lang="en-US"/>
                </a:p>
              </p:txBody>
            </p:sp>
            <p:sp>
              <p:nvSpPr>
                <p:cNvPr id="1352" name="Line 999"/>
                <p:cNvSpPr>
                  <a:spLocks noChangeShapeType="1"/>
                </p:cNvSpPr>
                <p:nvPr/>
              </p:nvSpPr>
              <p:spPr bwMode="auto">
                <a:xfrm flipV="1">
                  <a:off x="4969" y="2163"/>
                  <a:ext cx="16" cy="8"/>
                </a:xfrm>
                <a:prstGeom prst="line">
                  <a:avLst/>
                </a:prstGeom>
                <a:noFill/>
                <a:ln w="12700">
                  <a:solidFill>
                    <a:srgbClr val="DFDFDF"/>
                  </a:solidFill>
                  <a:round/>
                  <a:headEnd/>
                  <a:tailEnd/>
                </a:ln>
              </p:spPr>
              <p:txBody>
                <a:bodyPr/>
                <a:lstStyle/>
                <a:p>
                  <a:endParaRPr lang="en-US"/>
                </a:p>
              </p:txBody>
            </p:sp>
            <p:sp>
              <p:nvSpPr>
                <p:cNvPr id="1353" name="Line 1000"/>
                <p:cNvSpPr>
                  <a:spLocks noChangeShapeType="1"/>
                </p:cNvSpPr>
                <p:nvPr/>
              </p:nvSpPr>
              <p:spPr bwMode="auto">
                <a:xfrm flipV="1">
                  <a:off x="4985" y="2147"/>
                  <a:ext cx="23" cy="16"/>
                </a:xfrm>
                <a:prstGeom prst="line">
                  <a:avLst/>
                </a:prstGeom>
                <a:noFill/>
                <a:ln w="12700">
                  <a:solidFill>
                    <a:srgbClr val="DFDFDF"/>
                  </a:solidFill>
                  <a:round/>
                  <a:headEnd/>
                  <a:tailEnd/>
                </a:ln>
              </p:spPr>
              <p:txBody>
                <a:bodyPr/>
                <a:lstStyle/>
                <a:p>
                  <a:endParaRPr lang="en-US"/>
                </a:p>
              </p:txBody>
            </p:sp>
            <p:sp>
              <p:nvSpPr>
                <p:cNvPr id="1354" name="Line 1001"/>
                <p:cNvSpPr>
                  <a:spLocks noChangeShapeType="1"/>
                </p:cNvSpPr>
                <p:nvPr/>
              </p:nvSpPr>
              <p:spPr bwMode="auto">
                <a:xfrm>
                  <a:off x="4985" y="2171"/>
                  <a:ext cx="8" cy="1"/>
                </a:xfrm>
                <a:prstGeom prst="line">
                  <a:avLst/>
                </a:prstGeom>
                <a:noFill/>
                <a:ln w="12700">
                  <a:solidFill>
                    <a:srgbClr val="DFDFDF"/>
                  </a:solidFill>
                  <a:round/>
                  <a:headEnd/>
                  <a:tailEnd/>
                </a:ln>
              </p:spPr>
              <p:txBody>
                <a:bodyPr/>
                <a:lstStyle/>
                <a:p>
                  <a:endParaRPr lang="en-US"/>
                </a:p>
              </p:txBody>
            </p:sp>
            <p:sp>
              <p:nvSpPr>
                <p:cNvPr id="1355" name="Line 1002"/>
                <p:cNvSpPr>
                  <a:spLocks noChangeShapeType="1"/>
                </p:cNvSpPr>
                <p:nvPr/>
              </p:nvSpPr>
              <p:spPr bwMode="auto">
                <a:xfrm flipV="1">
                  <a:off x="4993" y="2147"/>
                  <a:ext cx="31" cy="24"/>
                </a:xfrm>
                <a:prstGeom prst="line">
                  <a:avLst/>
                </a:prstGeom>
                <a:noFill/>
                <a:ln w="12700">
                  <a:solidFill>
                    <a:srgbClr val="DFDFDF"/>
                  </a:solidFill>
                  <a:round/>
                  <a:headEnd/>
                  <a:tailEnd/>
                </a:ln>
              </p:spPr>
              <p:txBody>
                <a:bodyPr/>
                <a:lstStyle/>
                <a:p>
                  <a:endParaRPr lang="en-US"/>
                </a:p>
              </p:txBody>
            </p:sp>
            <p:sp>
              <p:nvSpPr>
                <p:cNvPr id="1356" name="Line 1003"/>
                <p:cNvSpPr>
                  <a:spLocks noChangeShapeType="1"/>
                </p:cNvSpPr>
                <p:nvPr/>
              </p:nvSpPr>
              <p:spPr bwMode="auto">
                <a:xfrm flipV="1">
                  <a:off x="5000" y="2171"/>
                  <a:ext cx="8" cy="7"/>
                </a:xfrm>
                <a:prstGeom prst="line">
                  <a:avLst/>
                </a:prstGeom>
                <a:noFill/>
                <a:ln w="12700">
                  <a:solidFill>
                    <a:srgbClr val="DFDFDF"/>
                  </a:solidFill>
                  <a:round/>
                  <a:headEnd/>
                  <a:tailEnd/>
                </a:ln>
              </p:spPr>
              <p:txBody>
                <a:bodyPr/>
                <a:lstStyle/>
                <a:p>
                  <a:endParaRPr lang="en-US"/>
                </a:p>
              </p:txBody>
            </p:sp>
            <p:sp>
              <p:nvSpPr>
                <p:cNvPr id="1357" name="Line 1004"/>
                <p:cNvSpPr>
                  <a:spLocks noChangeShapeType="1"/>
                </p:cNvSpPr>
                <p:nvPr/>
              </p:nvSpPr>
              <p:spPr bwMode="auto">
                <a:xfrm flipV="1">
                  <a:off x="5008" y="2147"/>
                  <a:ext cx="32" cy="24"/>
                </a:xfrm>
                <a:prstGeom prst="line">
                  <a:avLst/>
                </a:prstGeom>
                <a:noFill/>
                <a:ln w="12700">
                  <a:solidFill>
                    <a:srgbClr val="DFDFDF"/>
                  </a:solidFill>
                  <a:round/>
                  <a:headEnd/>
                  <a:tailEnd/>
                </a:ln>
              </p:spPr>
              <p:txBody>
                <a:bodyPr/>
                <a:lstStyle/>
                <a:p>
                  <a:endParaRPr lang="en-US"/>
                </a:p>
              </p:txBody>
            </p:sp>
            <p:sp>
              <p:nvSpPr>
                <p:cNvPr id="1358" name="Line 1005"/>
                <p:cNvSpPr>
                  <a:spLocks noChangeShapeType="1"/>
                </p:cNvSpPr>
                <p:nvPr/>
              </p:nvSpPr>
              <p:spPr bwMode="auto">
                <a:xfrm flipV="1">
                  <a:off x="5008" y="2171"/>
                  <a:ext cx="16" cy="7"/>
                </a:xfrm>
                <a:prstGeom prst="line">
                  <a:avLst/>
                </a:prstGeom>
                <a:noFill/>
                <a:ln w="12700">
                  <a:solidFill>
                    <a:srgbClr val="DFDFDF"/>
                  </a:solidFill>
                  <a:round/>
                  <a:headEnd/>
                  <a:tailEnd/>
                </a:ln>
              </p:spPr>
              <p:txBody>
                <a:bodyPr/>
                <a:lstStyle/>
                <a:p>
                  <a:endParaRPr lang="en-US"/>
                </a:p>
              </p:txBody>
            </p:sp>
            <p:sp>
              <p:nvSpPr>
                <p:cNvPr id="1359" name="Line 1006"/>
                <p:cNvSpPr>
                  <a:spLocks noChangeShapeType="1"/>
                </p:cNvSpPr>
                <p:nvPr/>
              </p:nvSpPr>
              <p:spPr bwMode="auto">
                <a:xfrm flipV="1">
                  <a:off x="5024" y="2147"/>
                  <a:ext cx="24" cy="24"/>
                </a:xfrm>
                <a:prstGeom prst="line">
                  <a:avLst/>
                </a:prstGeom>
                <a:noFill/>
                <a:ln w="12700">
                  <a:solidFill>
                    <a:srgbClr val="DFDFDF"/>
                  </a:solidFill>
                  <a:round/>
                  <a:headEnd/>
                  <a:tailEnd/>
                </a:ln>
              </p:spPr>
              <p:txBody>
                <a:bodyPr/>
                <a:lstStyle/>
                <a:p>
                  <a:endParaRPr lang="en-US"/>
                </a:p>
              </p:txBody>
            </p:sp>
            <p:sp>
              <p:nvSpPr>
                <p:cNvPr id="1360" name="Line 1007"/>
                <p:cNvSpPr>
                  <a:spLocks noChangeShapeType="1"/>
                </p:cNvSpPr>
                <p:nvPr/>
              </p:nvSpPr>
              <p:spPr bwMode="auto">
                <a:xfrm flipV="1">
                  <a:off x="5079" y="2178"/>
                  <a:ext cx="16" cy="8"/>
                </a:xfrm>
                <a:prstGeom prst="line">
                  <a:avLst/>
                </a:prstGeom>
                <a:noFill/>
                <a:ln w="12700">
                  <a:solidFill>
                    <a:srgbClr val="DFDFDF"/>
                  </a:solidFill>
                  <a:round/>
                  <a:headEnd/>
                  <a:tailEnd/>
                </a:ln>
              </p:spPr>
              <p:txBody>
                <a:bodyPr/>
                <a:lstStyle/>
                <a:p>
                  <a:endParaRPr lang="en-US"/>
                </a:p>
              </p:txBody>
            </p:sp>
            <p:sp>
              <p:nvSpPr>
                <p:cNvPr id="1361" name="Line 1008"/>
                <p:cNvSpPr>
                  <a:spLocks noChangeShapeType="1"/>
                </p:cNvSpPr>
                <p:nvPr/>
              </p:nvSpPr>
              <p:spPr bwMode="auto">
                <a:xfrm flipV="1">
                  <a:off x="5095" y="2155"/>
                  <a:ext cx="23" cy="23"/>
                </a:xfrm>
                <a:prstGeom prst="line">
                  <a:avLst/>
                </a:prstGeom>
                <a:noFill/>
                <a:ln w="12700">
                  <a:solidFill>
                    <a:srgbClr val="DFDFDF"/>
                  </a:solidFill>
                  <a:round/>
                  <a:headEnd/>
                  <a:tailEnd/>
                </a:ln>
              </p:spPr>
              <p:txBody>
                <a:bodyPr/>
                <a:lstStyle/>
                <a:p>
                  <a:endParaRPr lang="en-US"/>
                </a:p>
              </p:txBody>
            </p:sp>
            <p:sp>
              <p:nvSpPr>
                <p:cNvPr id="1362" name="Line 1009"/>
                <p:cNvSpPr>
                  <a:spLocks noChangeShapeType="1"/>
                </p:cNvSpPr>
                <p:nvPr/>
              </p:nvSpPr>
              <p:spPr bwMode="auto">
                <a:xfrm flipV="1">
                  <a:off x="5071" y="2178"/>
                  <a:ext cx="8" cy="8"/>
                </a:xfrm>
                <a:prstGeom prst="line">
                  <a:avLst/>
                </a:prstGeom>
                <a:noFill/>
                <a:ln w="12700">
                  <a:solidFill>
                    <a:srgbClr val="DFDFDF"/>
                  </a:solidFill>
                  <a:round/>
                  <a:headEnd/>
                  <a:tailEnd/>
                </a:ln>
              </p:spPr>
              <p:txBody>
                <a:bodyPr/>
                <a:lstStyle/>
                <a:p>
                  <a:endParaRPr lang="en-US"/>
                </a:p>
              </p:txBody>
            </p:sp>
            <p:sp>
              <p:nvSpPr>
                <p:cNvPr id="1363" name="Line 1010"/>
                <p:cNvSpPr>
                  <a:spLocks noChangeShapeType="1"/>
                </p:cNvSpPr>
                <p:nvPr/>
              </p:nvSpPr>
              <p:spPr bwMode="auto">
                <a:xfrm flipV="1">
                  <a:off x="5079" y="2155"/>
                  <a:ext cx="24" cy="23"/>
                </a:xfrm>
                <a:prstGeom prst="line">
                  <a:avLst/>
                </a:prstGeom>
                <a:noFill/>
                <a:ln w="12700">
                  <a:solidFill>
                    <a:srgbClr val="DFDFDF"/>
                  </a:solidFill>
                  <a:round/>
                  <a:headEnd/>
                  <a:tailEnd/>
                </a:ln>
              </p:spPr>
              <p:txBody>
                <a:bodyPr/>
                <a:lstStyle/>
                <a:p>
                  <a:endParaRPr lang="en-US"/>
                </a:p>
              </p:txBody>
            </p:sp>
            <p:sp>
              <p:nvSpPr>
                <p:cNvPr id="1364" name="Line 1011"/>
                <p:cNvSpPr>
                  <a:spLocks noChangeShapeType="1"/>
                </p:cNvSpPr>
                <p:nvPr/>
              </p:nvSpPr>
              <p:spPr bwMode="auto">
                <a:xfrm flipV="1">
                  <a:off x="5055" y="2171"/>
                  <a:ext cx="16" cy="7"/>
                </a:xfrm>
                <a:prstGeom prst="line">
                  <a:avLst/>
                </a:prstGeom>
                <a:noFill/>
                <a:ln w="12700">
                  <a:solidFill>
                    <a:srgbClr val="DFDFDF"/>
                  </a:solidFill>
                  <a:round/>
                  <a:headEnd/>
                  <a:tailEnd/>
                </a:ln>
              </p:spPr>
              <p:txBody>
                <a:bodyPr/>
                <a:lstStyle/>
                <a:p>
                  <a:endParaRPr lang="en-US"/>
                </a:p>
              </p:txBody>
            </p:sp>
            <p:sp>
              <p:nvSpPr>
                <p:cNvPr id="1365" name="Line 1012"/>
                <p:cNvSpPr>
                  <a:spLocks noChangeShapeType="1"/>
                </p:cNvSpPr>
                <p:nvPr/>
              </p:nvSpPr>
              <p:spPr bwMode="auto">
                <a:xfrm flipV="1">
                  <a:off x="5071" y="2155"/>
                  <a:ext cx="16" cy="16"/>
                </a:xfrm>
                <a:prstGeom prst="line">
                  <a:avLst/>
                </a:prstGeom>
                <a:noFill/>
                <a:ln w="12700">
                  <a:solidFill>
                    <a:srgbClr val="DFDFDF"/>
                  </a:solidFill>
                  <a:round/>
                  <a:headEnd/>
                  <a:tailEnd/>
                </a:ln>
              </p:spPr>
              <p:txBody>
                <a:bodyPr/>
                <a:lstStyle/>
                <a:p>
                  <a:endParaRPr lang="en-US"/>
                </a:p>
              </p:txBody>
            </p:sp>
            <p:sp>
              <p:nvSpPr>
                <p:cNvPr id="1366" name="Line 1013"/>
                <p:cNvSpPr>
                  <a:spLocks noChangeShapeType="1"/>
                </p:cNvSpPr>
                <p:nvPr/>
              </p:nvSpPr>
              <p:spPr bwMode="auto">
                <a:xfrm>
                  <a:off x="4875" y="2139"/>
                  <a:ext cx="243" cy="24"/>
                </a:xfrm>
                <a:prstGeom prst="line">
                  <a:avLst/>
                </a:prstGeom>
                <a:noFill/>
                <a:ln w="12700">
                  <a:solidFill>
                    <a:srgbClr val="DFDFDF"/>
                  </a:solidFill>
                  <a:round/>
                  <a:headEnd/>
                  <a:tailEnd/>
                </a:ln>
              </p:spPr>
              <p:txBody>
                <a:bodyPr/>
                <a:lstStyle/>
                <a:p>
                  <a:endParaRPr lang="en-US"/>
                </a:p>
              </p:txBody>
            </p:sp>
            <p:sp>
              <p:nvSpPr>
                <p:cNvPr id="1367" name="Line 1014"/>
                <p:cNvSpPr>
                  <a:spLocks noChangeShapeType="1"/>
                </p:cNvSpPr>
                <p:nvPr/>
              </p:nvSpPr>
              <p:spPr bwMode="auto">
                <a:xfrm>
                  <a:off x="4867" y="2147"/>
                  <a:ext cx="244" cy="24"/>
                </a:xfrm>
                <a:prstGeom prst="line">
                  <a:avLst/>
                </a:prstGeom>
                <a:noFill/>
                <a:ln w="12700">
                  <a:solidFill>
                    <a:srgbClr val="DFDFDF"/>
                  </a:solidFill>
                  <a:round/>
                  <a:headEnd/>
                  <a:tailEnd/>
                </a:ln>
              </p:spPr>
              <p:txBody>
                <a:bodyPr/>
                <a:lstStyle/>
                <a:p>
                  <a:endParaRPr lang="en-US"/>
                </a:p>
              </p:txBody>
            </p:sp>
            <p:sp>
              <p:nvSpPr>
                <p:cNvPr id="1368" name="Line 1015"/>
                <p:cNvSpPr>
                  <a:spLocks noChangeShapeType="1"/>
                </p:cNvSpPr>
                <p:nvPr/>
              </p:nvSpPr>
              <p:spPr bwMode="auto">
                <a:xfrm>
                  <a:off x="4859" y="2155"/>
                  <a:ext cx="244" cy="23"/>
                </a:xfrm>
                <a:prstGeom prst="line">
                  <a:avLst/>
                </a:prstGeom>
                <a:noFill/>
                <a:ln w="12700">
                  <a:solidFill>
                    <a:srgbClr val="DFDFDF"/>
                  </a:solidFill>
                  <a:round/>
                  <a:headEnd/>
                  <a:tailEnd/>
                </a:ln>
              </p:spPr>
              <p:txBody>
                <a:bodyPr/>
                <a:lstStyle/>
                <a:p>
                  <a:endParaRPr lang="en-US"/>
                </a:p>
              </p:txBody>
            </p:sp>
            <p:sp>
              <p:nvSpPr>
                <p:cNvPr id="1369" name="Line 1016"/>
                <p:cNvSpPr>
                  <a:spLocks noChangeShapeType="1"/>
                </p:cNvSpPr>
                <p:nvPr/>
              </p:nvSpPr>
              <p:spPr bwMode="auto">
                <a:xfrm flipV="1">
                  <a:off x="5111" y="2178"/>
                  <a:ext cx="15" cy="16"/>
                </a:xfrm>
                <a:prstGeom prst="line">
                  <a:avLst/>
                </a:prstGeom>
                <a:noFill/>
                <a:ln w="12700">
                  <a:solidFill>
                    <a:srgbClr val="3F3F3F"/>
                  </a:solidFill>
                  <a:round/>
                  <a:headEnd/>
                  <a:tailEnd/>
                </a:ln>
              </p:spPr>
              <p:txBody>
                <a:bodyPr/>
                <a:lstStyle/>
                <a:p>
                  <a:endParaRPr lang="en-US"/>
                </a:p>
              </p:txBody>
            </p:sp>
            <p:sp>
              <p:nvSpPr>
                <p:cNvPr id="1370" name="Line 1017"/>
                <p:cNvSpPr>
                  <a:spLocks noChangeShapeType="1"/>
                </p:cNvSpPr>
                <p:nvPr/>
              </p:nvSpPr>
              <p:spPr bwMode="auto">
                <a:xfrm flipV="1">
                  <a:off x="5126" y="2163"/>
                  <a:ext cx="16" cy="15"/>
                </a:xfrm>
                <a:prstGeom prst="line">
                  <a:avLst/>
                </a:prstGeom>
                <a:noFill/>
                <a:ln w="12700">
                  <a:solidFill>
                    <a:srgbClr val="3F3F3F"/>
                  </a:solidFill>
                  <a:round/>
                  <a:headEnd/>
                  <a:tailEnd/>
                </a:ln>
              </p:spPr>
              <p:txBody>
                <a:bodyPr/>
                <a:lstStyle/>
                <a:p>
                  <a:endParaRPr lang="en-US"/>
                </a:p>
              </p:txBody>
            </p:sp>
          </p:grpSp>
          <p:sp>
            <p:nvSpPr>
              <p:cNvPr id="1213" name="Line 614"/>
              <p:cNvSpPr>
                <a:spLocks noChangeShapeType="1"/>
              </p:cNvSpPr>
              <p:nvPr/>
            </p:nvSpPr>
            <p:spPr bwMode="auto">
              <a:xfrm flipV="1">
                <a:off x="6391041" y="2288189"/>
                <a:ext cx="0" cy="54281"/>
              </a:xfrm>
              <a:prstGeom prst="line">
                <a:avLst/>
              </a:prstGeom>
              <a:noFill/>
              <a:ln w="9525">
                <a:solidFill>
                  <a:schemeClr val="tx1"/>
                </a:solidFill>
                <a:round/>
                <a:headEnd/>
                <a:tailEnd/>
              </a:ln>
            </p:spPr>
            <p:txBody>
              <a:bodyPr/>
              <a:lstStyle/>
              <a:p>
                <a:endParaRPr lang="en-US"/>
              </a:p>
            </p:txBody>
          </p:sp>
          <p:pic>
            <p:nvPicPr>
              <p:cNvPr id="1214" name="Picture 25" descr="http://www.safenet-inc.com/images/Products/AccessServer-net.JPG"/>
              <p:cNvPicPr>
                <a:picLocks noChangeAspect="1" noChangeArrowheads="1"/>
              </p:cNvPicPr>
              <p:nvPr/>
            </p:nvPicPr>
            <p:blipFill>
              <a:blip r:embed="rId61"/>
              <a:srcRect/>
              <a:stretch>
                <a:fillRect/>
              </a:stretch>
            </p:blipFill>
            <p:spPr bwMode="auto">
              <a:xfrm flipH="1">
                <a:off x="7543800" y="2014105"/>
                <a:ext cx="796188" cy="494518"/>
              </a:xfrm>
              <a:prstGeom prst="rect">
                <a:avLst/>
              </a:prstGeom>
              <a:noFill/>
              <a:ln w="9525">
                <a:noFill/>
                <a:miter lim="800000"/>
                <a:headEnd/>
                <a:tailEnd/>
              </a:ln>
            </p:spPr>
          </p:pic>
          <p:pic>
            <p:nvPicPr>
              <p:cNvPr id="1215" name="Picture 5" descr="D0_Higgsevent.gif"/>
              <p:cNvPicPr>
                <a:picLocks noChangeAspect="1" noChangeArrowheads="1"/>
              </p:cNvPicPr>
              <p:nvPr/>
            </p:nvPicPr>
            <p:blipFill>
              <a:blip r:embed="rId62"/>
              <a:srcRect/>
              <a:stretch>
                <a:fillRect/>
              </a:stretch>
            </p:blipFill>
            <p:spPr bwMode="auto">
              <a:xfrm>
                <a:off x="7961263" y="1447800"/>
                <a:ext cx="420737" cy="457200"/>
              </a:xfrm>
              <a:prstGeom prst="rect">
                <a:avLst/>
              </a:prstGeom>
              <a:noFill/>
              <a:ln w="6350">
                <a:solidFill>
                  <a:schemeClr val="bg2"/>
                </a:solidFill>
                <a:miter lim="800000"/>
                <a:headEnd/>
                <a:tailEnd/>
              </a:ln>
            </p:spPr>
          </p:pic>
          <p:pic>
            <p:nvPicPr>
              <p:cNvPr id="1216" name="Picture 2052"/>
              <p:cNvPicPr>
                <a:picLocks noChangeAspect="1" noChangeArrowheads="1"/>
              </p:cNvPicPr>
              <p:nvPr/>
            </p:nvPicPr>
            <p:blipFill>
              <a:blip r:embed="rId63">
                <a:lum bright="12000" contrast="18000"/>
              </a:blip>
              <a:srcRect t="977" b="6834"/>
              <a:stretch>
                <a:fillRect/>
              </a:stretch>
            </p:blipFill>
            <p:spPr bwMode="auto">
              <a:xfrm>
                <a:off x="7696200" y="2514600"/>
                <a:ext cx="756942" cy="381000"/>
              </a:xfrm>
              <a:prstGeom prst="rect">
                <a:avLst/>
              </a:prstGeom>
              <a:noFill/>
              <a:ln w="6350">
                <a:noFill/>
                <a:miter lim="800000"/>
                <a:headEnd/>
                <a:tailEnd/>
              </a:ln>
            </p:spPr>
          </p:pic>
          <p:pic>
            <p:nvPicPr>
              <p:cNvPr id="1217" name="Picture 4"/>
              <p:cNvPicPr>
                <a:picLocks noChangeAspect="1" noChangeArrowheads="1"/>
              </p:cNvPicPr>
              <p:nvPr/>
            </p:nvPicPr>
            <p:blipFill>
              <a:blip r:embed="rId64">
                <a:lum bright="18000" contrast="30000"/>
              </a:blip>
              <a:srcRect l="15285" t="9258" r="10667" b="15277"/>
              <a:stretch>
                <a:fillRect/>
              </a:stretch>
            </p:blipFill>
            <p:spPr bwMode="auto">
              <a:xfrm>
                <a:off x="5744033" y="2133600"/>
                <a:ext cx="809167" cy="457200"/>
              </a:xfrm>
              <a:prstGeom prst="rect">
                <a:avLst/>
              </a:prstGeom>
              <a:noFill/>
              <a:ln w="6350">
                <a:solidFill>
                  <a:schemeClr val="folHlink"/>
                </a:solidFill>
                <a:miter lim="800000"/>
                <a:headEnd/>
                <a:tailEnd/>
              </a:ln>
            </p:spPr>
          </p:pic>
          <p:pic>
            <p:nvPicPr>
              <p:cNvPr id="1218" name="Picture 4" descr="C:\Tom's Pad\PIX\sc98pix\JPGs\stuttgartigrid.jpg"/>
              <p:cNvPicPr>
                <a:picLocks noChangeAspect="1" noChangeArrowheads="1"/>
              </p:cNvPicPr>
              <p:nvPr/>
            </p:nvPicPr>
            <p:blipFill>
              <a:blip r:embed="rId65" cstate="print"/>
              <a:srcRect r="22353"/>
              <a:stretch>
                <a:fillRect/>
              </a:stretch>
            </p:blipFill>
            <p:spPr bwMode="auto">
              <a:xfrm>
                <a:off x="5562600" y="1392147"/>
                <a:ext cx="685800" cy="589053"/>
              </a:xfrm>
              <a:prstGeom prst="rect">
                <a:avLst/>
              </a:prstGeom>
              <a:noFill/>
              <a:ln w="6350">
                <a:solidFill>
                  <a:schemeClr val="tx1"/>
                </a:solidFill>
                <a:miter lim="800000"/>
                <a:headEnd/>
                <a:tailEnd/>
              </a:ln>
            </p:spPr>
          </p:pic>
          <p:pic>
            <p:nvPicPr>
              <p:cNvPr id="1219" name="Picture 75" descr="http://tbn0.google.com/images?q=tbn:NW7apz0TuXVqrM:http://ergonomenon.files.wordpress.com/2006/11/srtutor.jpg">
                <a:hlinkClick r:id="rId66"/>
              </p:cNvPr>
              <p:cNvPicPr>
                <a:picLocks noChangeAspect="1" noChangeArrowheads="1"/>
              </p:cNvPicPr>
              <p:nvPr/>
            </p:nvPicPr>
            <p:blipFill>
              <a:blip r:embed="rId67"/>
              <a:srcRect/>
              <a:stretch>
                <a:fillRect/>
              </a:stretch>
            </p:blipFill>
            <p:spPr bwMode="auto">
              <a:xfrm>
                <a:off x="6629400" y="2286000"/>
                <a:ext cx="673100" cy="504825"/>
              </a:xfrm>
              <a:prstGeom prst="rect">
                <a:avLst/>
              </a:prstGeom>
              <a:noFill/>
              <a:ln w="9525">
                <a:noFill/>
                <a:miter lim="800000"/>
                <a:headEnd/>
                <a:tailEnd/>
              </a:ln>
            </p:spPr>
          </p:pic>
        </p:grpSp>
      </p:grpSp>
      <p:sp>
        <p:nvSpPr>
          <p:cNvPr id="1098" name="Rectangle 845"/>
          <p:cNvSpPr>
            <a:spLocks noChangeArrowheads="1"/>
          </p:cNvSpPr>
          <p:nvPr/>
        </p:nvSpPr>
        <p:spPr bwMode="auto">
          <a:xfrm>
            <a:off x="7772400" y="762000"/>
            <a:ext cx="228600" cy="1524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1"/>
          <p:cNvSpPr>
            <a:spLocks noGrp="1"/>
          </p:cNvSpPr>
          <p:nvPr>
            <p:ph type="sldNum" sz="quarter" idx="10"/>
          </p:nvPr>
        </p:nvSpPr>
        <p:spPr>
          <a:noFill/>
        </p:spPr>
        <p:txBody>
          <a:bodyPr/>
          <a:lstStyle/>
          <a:p>
            <a:fld id="{3C21394B-0873-49BF-BAAB-7A1EAEF94ADE}" type="slidenum">
              <a:rPr lang="en-US" smtClean="0"/>
              <a:pPr/>
              <a:t>33</a:t>
            </a:fld>
            <a:endParaRPr lang="en-US" sz="1400" smtClean="0"/>
          </a:p>
        </p:txBody>
      </p:sp>
      <p:sp>
        <p:nvSpPr>
          <p:cNvPr id="2055" name="Date Placeholder 2"/>
          <p:cNvSpPr>
            <a:spLocks noGrp="1"/>
          </p:cNvSpPr>
          <p:nvPr>
            <p:ph type="dt" sz="quarter" idx="11"/>
          </p:nvPr>
        </p:nvSpPr>
        <p:spPr>
          <a:noFill/>
        </p:spPr>
        <p:txBody>
          <a:bodyPr/>
          <a:lstStyle/>
          <a:p>
            <a:r>
              <a:rPr lang="en-US" smtClean="0"/>
              <a:t>IBM Research</a:t>
            </a:r>
          </a:p>
        </p:txBody>
      </p:sp>
      <p:sp>
        <p:nvSpPr>
          <p:cNvPr id="2056" name="Footer Placeholder 3"/>
          <p:cNvSpPr>
            <a:spLocks noGrp="1"/>
          </p:cNvSpPr>
          <p:nvPr>
            <p:ph type="ftr" sz="quarter" idx="12"/>
          </p:nvPr>
        </p:nvSpPr>
        <p:spPr>
          <a:noFill/>
        </p:spPr>
        <p:txBody>
          <a:bodyPr/>
          <a:lstStyle/>
          <a:p>
            <a:r>
              <a:rPr lang="en-US" smtClean="0"/>
              <a:t>Jeannette M. Wing</a:t>
            </a:r>
          </a:p>
        </p:txBody>
      </p:sp>
      <p:grpSp>
        <p:nvGrpSpPr>
          <p:cNvPr id="2" name="Group 2" descr="technical examples"/>
          <p:cNvGrpSpPr>
            <a:grpSpLocks/>
          </p:cNvGrpSpPr>
          <p:nvPr/>
        </p:nvGrpSpPr>
        <p:grpSpPr bwMode="auto">
          <a:xfrm>
            <a:off x="5791200" y="2133600"/>
            <a:ext cx="3124200" cy="2990850"/>
            <a:chOff x="3648" y="1344"/>
            <a:chExt cx="1968" cy="1884"/>
          </a:xfrm>
        </p:grpSpPr>
        <p:sp>
          <p:nvSpPr>
            <p:cNvPr id="2898" name="Text Box 3"/>
            <p:cNvSpPr txBox="1">
              <a:spLocks noChangeArrowheads="1"/>
            </p:cNvSpPr>
            <p:nvPr/>
          </p:nvSpPr>
          <p:spPr bwMode="auto">
            <a:xfrm>
              <a:off x="4269" y="2997"/>
              <a:ext cx="445" cy="231"/>
            </a:xfrm>
            <a:prstGeom prst="rect">
              <a:avLst/>
            </a:prstGeom>
            <a:noFill/>
            <a:ln w="9525">
              <a:noFill/>
              <a:miter lim="800000"/>
              <a:headEnd/>
              <a:tailEnd/>
            </a:ln>
          </p:spPr>
          <p:txBody>
            <a:bodyPr wrap="none">
              <a:spAutoFit/>
            </a:bodyPr>
            <a:lstStyle/>
            <a:p>
              <a:pPr eaLnBrk="1" hangingPunct="1"/>
              <a:r>
                <a:rPr lang="en-US">
                  <a:latin typeface="Comic Sans MS" pitchFamily="66" charset="0"/>
                </a:rPr>
                <a:t>1999</a:t>
              </a:r>
            </a:p>
          </p:txBody>
        </p:sp>
        <p:pic>
          <p:nvPicPr>
            <p:cNvPr id="2899" name="Picture 4" descr="Internet_map_1024"/>
            <p:cNvPicPr>
              <a:picLocks noChangeAspect="1" noChangeArrowheads="1"/>
            </p:cNvPicPr>
            <p:nvPr/>
          </p:nvPicPr>
          <p:blipFill>
            <a:blip r:embed="rId4"/>
            <a:srcRect/>
            <a:stretch>
              <a:fillRect/>
            </a:stretch>
          </p:blipFill>
          <p:spPr bwMode="auto">
            <a:xfrm>
              <a:off x="3648" y="1344"/>
              <a:ext cx="1968" cy="1632"/>
            </a:xfrm>
            <a:prstGeom prst="rect">
              <a:avLst/>
            </a:prstGeom>
            <a:noFill/>
            <a:ln w="9525">
              <a:noFill/>
              <a:miter lim="800000"/>
              <a:headEnd/>
              <a:tailEnd/>
            </a:ln>
          </p:spPr>
        </p:pic>
      </p:grpSp>
      <p:sp>
        <p:nvSpPr>
          <p:cNvPr id="2058" name="Rectangle 5"/>
          <p:cNvSpPr>
            <a:spLocks noChangeArrowheads="1"/>
          </p:cNvSpPr>
          <p:nvPr/>
        </p:nvSpPr>
        <p:spPr bwMode="auto">
          <a:xfrm>
            <a:off x="7848600" y="6477000"/>
            <a:ext cx="1143000" cy="228600"/>
          </a:xfrm>
          <a:prstGeom prst="rect">
            <a:avLst/>
          </a:prstGeom>
          <a:solidFill>
            <a:schemeClr val="bg1"/>
          </a:solidFill>
          <a:ln w="9525">
            <a:noFill/>
            <a:miter lim="800000"/>
            <a:headEnd/>
            <a:tailEnd/>
          </a:ln>
        </p:spPr>
        <p:txBody>
          <a:bodyPr wrap="none" anchor="ctr"/>
          <a:lstStyle/>
          <a:p>
            <a:endParaRPr lang="en-US"/>
          </a:p>
        </p:txBody>
      </p:sp>
      <p:sp>
        <p:nvSpPr>
          <p:cNvPr id="2059" name="Rectangle 6"/>
          <p:cNvSpPr>
            <a:spLocks noChangeArrowheads="1"/>
          </p:cNvSpPr>
          <p:nvPr/>
        </p:nvSpPr>
        <p:spPr bwMode="auto">
          <a:xfrm>
            <a:off x="381000" y="6477000"/>
            <a:ext cx="1828800" cy="228600"/>
          </a:xfrm>
          <a:prstGeom prst="rect">
            <a:avLst/>
          </a:prstGeom>
          <a:solidFill>
            <a:schemeClr val="bg1"/>
          </a:solidFill>
          <a:ln w="9525">
            <a:noFill/>
            <a:miter lim="800000"/>
            <a:headEnd/>
            <a:tailEnd/>
          </a:ln>
        </p:spPr>
        <p:txBody>
          <a:bodyPr wrap="none" anchor="ctr"/>
          <a:lstStyle/>
          <a:p>
            <a:endParaRPr lang="en-US"/>
          </a:p>
        </p:txBody>
      </p:sp>
      <p:sp>
        <p:nvSpPr>
          <p:cNvPr id="2060" name="Rectangle 7"/>
          <p:cNvSpPr>
            <a:spLocks noChangeArrowheads="1"/>
          </p:cNvSpPr>
          <p:nvPr/>
        </p:nvSpPr>
        <p:spPr bwMode="auto">
          <a:xfrm>
            <a:off x="0" y="0"/>
            <a:ext cx="8991600" cy="1066800"/>
          </a:xfrm>
          <a:prstGeom prst="rect">
            <a:avLst/>
          </a:prstGeom>
          <a:noFill/>
          <a:ln w="9525">
            <a:noFill/>
            <a:miter lim="800000"/>
            <a:headEnd/>
            <a:tailEnd/>
          </a:ln>
        </p:spPr>
        <p:txBody>
          <a:bodyPr anchor="ctr"/>
          <a:lstStyle/>
          <a:p>
            <a:r>
              <a:rPr lang="en-US" sz="2800"/>
              <a:t>Our </a:t>
            </a:r>
            <a:r>
              <a:rPr lang="en-US" sz="2800">
                <a:solidFill>
                  <a:srgbClr val="FF0000"/>
                </a:solidFill>
              </a:rPr>
              <a:t>Evolving</a:t>
            </a:r>
            <a:r>
              <a:rPr lang="en-US" sz="2800"/>
              <a:t> Networks are </a:t>
            </a:r>
            <a:r>
              <a:rPr lang="en-US" sz="2800">
                <a:solidFill>
                  <a:srgbClr val="FF0000"/>
                </a:solidFill>
              </a:rPr>
              <a:t>Complex</a:t>
            </a:r>
          </a:p>
        </p:txBody>
      </p:sp>
      <p:grpSp>
        <p:nvGrpSpPr>
          <p:cNvPr id="3" name="Group 8" descr="drawing of connections across the U.S."/>
          <p:cNvGrpSpPr>
            <a:grpSpLocks/>
          </p:cNvGrpSpPr>
          <p:nvPr/>
        </p:nvGrpSpPr>
        <p:grpSpPr bwMode="auto">
          <a:xfrm>
            <a:off x="2819400" y="2928938"/>
            <a:ext cx="2438400" cy="2195512"/>
            <a:chOff x="1824" y="1920"/>
            <a:chExt cx="1536" cy="1383"/>
          </a:xfrm>
        </p:grpSpPr>
        <p:pic>
          <p:nvPicPr>
            <p:cNvPr id="7" name="Picture 4" descr="arpanet4"/>
            <p:cNvPicPr>
              <a:picLocks noChangeAspect="1" noChangeArrowheads="1"/>
            </p:cNvPicPr>
            <p:nvPr/>
          </p:nvPicPr>
          <p:blipFill>
            <a:blip r:embed="rId5"/>
            <a:srcRect t="5540"/>
            <a:stretch>
              <a:fillRect/>
            </a:stretch>
          </p:blipFill>
          <p:spPr bwMode="auto">
            <a:xfrm>
              <a:off x="1824" y="1920"/>
              <a:ext cx="1536" cy="1187"/>
            </a:xfrm>
            <a:prstGeom prst="rect">
              <a:avLst/>
            </a:prstGeom>
            <a:solidFill>
              <a:schemeClr val="accent3">
                <a:lumMod val="60000"/>
                <a:lumOff val="40000"/>
              </a:schemeClr>
            </a:solidFill>
          </p:spPr>
        </p:pic>
        <p:sp>
          <p:nvSpPr>
            <p:cNvPr id="2897" name="Text Box 10"/>
            <p:cNvSpPr txBox="1">
              <a:spLocks noChangeArrowheads="1"/>
            </p:cNvSpPr>
            <p:nvPr/>
          </p:nvSpPr>
          <p:spPr bwMode="auto">
            <a:xfrm>
              <a:off x="2304" y="3072"/>
              <a:ext cx="445" cy="231"/>
            </a:xfrm>
            <a:prstGeom prst="rect">
              <a:avLst/>
            </a:prstGeom>
            <a:noFill/>
            <a:ln w="9525">
              <a:noFill/>
              <a:miter lim="800000"/>
              <a:headEnd/>
              <a:tailEnd/>
            </a:ln>
          </p:spPr>
          <p:txBody>
            <a:bodyPr wrap="none">
              <a:spAutoFit/>
            </a:bodyPr>
            <a:lstStyle/>
            <a:p>
              <a:pPr eaLnBrk="1" hangingPunct="1"/>
              <a:r>
                <a:rPr lang="en-US">
                  <a:latin typeface="Comic Sans MS" pitchFamily="66" charset="0"/>
                </a:rPr>
                <a:t>1980</a:t>
              </a:r>
            </a:p>
          </p:txBody>
        </p:sp>
      </p:grpSp>
      <p:grpSp>
        <p:nvGrpSpPr>
          <p:cNvPr id="4" name="Group 11" descr="pictures of networks over time"/>
          <p:cNvGrpSpPr>
            <a:grpSpLocks/>
          </p:cNvGrpSpPr>
          <p:nvPr/>
        </p:nvGrpSpPr>
        <p:grpSpPr bwMode="auto">
          <a:xfrm>
            <a:off x="533400" y="4953000"/>
            <a:ext cx="8153400" cy="1790700"/>
            <a:chOff x="336" y="3120"/>
            <a:chExt cx="4992" cy="1128"/>
          </a:xfrm>
        </p:grpSpPr>
        <p:pic>
          <p:nvPicPr>
            <p:cNvPr id="2873" name="Picture 30" descr="http://www.alpha-rentals.co.uk/g/cisco4.jpg"/>
            <p:cNvPicPr>
              <a:picLocks noChangeAspect="1" noChangeArrowheads="1"/>
            </p:cNvPicPr>
            <p:nvPr/>
          </p:nvPicPr>
          <p:blipFill>
            <a:blip r:embed="rId6"/>
            <a:srcRect/>
            <a:stretch>
              <a:fillRect/>
            </a:stretch>
          </p:blipFill>
          <p:spPr bwMode="auto">
            <a:xfrm>
              <a:off x="1824" y="3408"/>
              <a:ext cx="1392" cy="709"/>
            </a:xfrm>
            <a:prstGeom prst="rect">
              <a:avLst/>
            </a:prstGeom>
            <a:noFill/>
            <a:ln w="9525">
              <a:noFill/>
              <a:miter lim="800000"/>
              <a:headEnd/>
              <a:tailEnd/>
            </a:ln>
          </p:spPr>
        </p:pic>
        <p:grpSp>
          <p:nvGrpSpPr>
            <p:cNvPr id="5" name="Group 3527"/>
            <p:cNvGrpSpPr>
              <a:grpSpLocks/>
            </p:cNvGrpSpPr>
            <p:nvPr/>
          </p:nvGrpSpPr>
          <p:grpSpPr bwMode="auto">
            <a:xfrm>
              <a:off x="3552" y="3120"/>
              <a:ext cx="1776" cy="1128"/>
              <a:chOff x="5638800" y="4953000"/>
              <a:chExt cx="2582862" cy="1791029"/>
            </a:xfrm>
          </p:grpSpPr>
          <p:pic>
            <p:nvPicPr>
              <p:cNvPr id="2879" name="Picture 19" descr="Compaq Presario 1400-Wireless SMALLER"/>
              <p:cNvPicPr>
                <a:picLocks noChangeAspect="1" noChangeArrowheads="1"/>
              </p:cNvPicPr>
              <p:nvPr/>
            </p:nvPicPr>
            <p:blipFill>
              <a:blip r:embed="rId7"/>
              <a:srcRect/>
              <a:stretch>
                <a:fillRect/>
              </a:stretch>
            </p:blipFill>
            <p:spPr bwMode="auto">
              <a:xfrm>
                <a:off x="5800725" y="5159704"/>
                <a:ext cx="382436" cy="406435"/>
              </a:xfrm>
              <a:prstGeom prst="rect">
                <a:avLst/>
              </a:prstGeom>
              <a:noFill/>
              <a:ln w="9525">
                <a:noFill/>
                <a:miter lim="800000"/>
                <a:headEnd/>
                <a:tailEnd/>
              </a:ln>
            </p:spPr>
          </p:pic>
          <p:grpSp>
            <p:nvGrpSpPr>
              <p:cNvPr id="6" name="Group 20"/>
              <p:cNvGrpSpPr>
                <a:grpSpLocks/>
              </p:cNvGrpSpPr>
              <p:nvPr/>
            </p:nvGrpSpPr>
            <p:grpSpPr bwMode="auto">
              <a:xfrm>
                <a:off x="6410325" y="5029200"/>
                <a:ext cx="282576" cy="359104"/>
                <a:chOff x="2130" y="817"/>
                <a:chExt cx="319" cy="486"/>
              </a:xfrm>
            </p:grpSpPr>
            <p:pic>
              <p:nvPicPr>
                <p:cNvPr id="2894" name="Picture 21" descr="Compaq ipaq Pocket PC front"/>
                <p:cNvPicPr>
                  <a:picLocks noChangeAspect="1" noChangeArrowheads="1"/>
                </p:cNvPicPr>
                <p:nvPr/>
              </p:nvPicPr>
              <p:blipFill>
                <a:blip r:embed="rId8">
                  <a:clrChange>
                    <a:clrFrom>
                      <a:srgbClr val="000000"/>
                    </a:clrFrom>
                    <a:clrTo>
                      <a:srgbClr val="000000">
                        <a:alpha val="0"/>
                      </a:srgbClr>
                    </a:clrTo>
                  </a:clrChange>
                </a:blip>
                <a:srcRect/>
                <a:stretch>
                  <a:fillRect/>
                </a:stretch>
              </p:blipFill>
              <p:spPr bwMode="auto">
                <a:xfrm>
                  <a:off x="2130" y="817"/>
                  <a:ext cx="319" cy="486"/>
                </a:xfrm>
                <a:prstGeom prst="rect">
                  <a:avLst/>
                </a:prstGeom>
                <a:noFill/>
                <a:ln w="9525">
                  <a:noFill/>
                  <a:miter lim="800000"/>
                  <a:headEnd/>
                  <a:tailEnd/>
                </a:ln>
              </p:spPr>
            </p:pic>
            <p:pic>
              <p:nvPicPr>
                <p:cNvPr id="2895" name="Picture 22" descr="msnbc pocket"/>
                <p:cNvPicPr>
                  <a:picLocks noChangeAspect="1" noChangeArrowheads="1"/>
                </p:cNvPicPr>
                <p:nvPr/>
              </p:nvPicPr>
              <p:blipFill>
                <a:blip r:embed="rId9"/>
                <a:srcRect/>
                <a:stretch>
                  <a:fillRect/>
                </a:stretch>
              </p:blipFill>
              <p:spPr bwMode="auto">
                <a:xfrm>
                  <a:off x="2182" y="886"/>
                  <a:ext cx="213" cy="281"/>
                </a:xfrm>
                <a:prstGeom prst="rect">
                  <a:avLst/>
                </a:prstGeom>
                <a:noFill/>
                <a:ln w="9525">
                  <a:noFill/>
                  <a:miter lim="800000"/>
                  <a:headEnd/>
                  <a:tailEnd/>
                </a:ln>
              </p:spPr>
            </p:pic>
          </p:grpSp>
          <p:pic>
            <p:nvPicPr>
              <p:cNvPr id="2881" name="Picture 44" descr="http://www.terradaily.com/images/nsf-teragrid-supercomputer-spruce-bg.jpg"/>
              <p:cNvPicPr>
                <a:picLocks noChangeAspect="1" noChangeArrowheads="1"/>
              </p:cNvPicPr>
              <p:nvPr/>
            </p:nvPicPr>
            <p:blipFill>
              <a:blip r:embed="rId10"/>
              <a:srcRect/>
              <a:stretch>
                <a:fillRect/>
              </a:stretch>
            </p:blipFill>
            <p:spPr bwMode="auto">
              <a:xfrm>
                <a:off x="6219825" y="5616904"/>
                <a:ext cx="571500" cy="457200"/>
              </a:xfrm>
              <a:prstGeom prst="rect">
                <a:avLst/>
              </a:prstGeom>
              <a:noFill/>
              <a:ln w="9525">
                <a:noFill/>
                <a:miter lim="800000"/>
                <a:headEnd/>
                <a:tailEnd/>
              </a:ln>
            </p:spPr>
          </p:pic>
          <p:pic>
            <p:nvPicPr>
              <p:cNvPr id="2882" name="Picture 46" descr="http://thoughtout.biz/images/05_iPod-photo.jpg"/>
              <p:cNvPicPr>
                <a:picLocks noChangeAspect="1" noChangeArrowheads="1"/>
              </p:cNvPicPr>
              <p:nvPr/>
            </p:nvPicPr>
            <p:blipFill>
              <a:blip r:embed="rId11"/>
              <a:srcRect/>
              <a:stretch>
                <a:fillRect/>
              </a:stretch>
            </p:blipFill>
            <p:spPr bwMode="auto">
              <a:xfrm>
                <a:off x="6867525" y="5540704"/>
                <a:ext cx="228600" cy="343760"/>
              </a:xfrm>
              <a:prstGeom prst="rect">
                <a:avLst/>
              </a:prstGeom>
              <a:noFill/>
              <a:ln w="9525">
                <a:noFill/>
                <a:miter lim="800000"/>
                <a:headEnd/>
                <a:tailEnd/>
              </a:ln>
            </p:spPr>
          </p:pic>
          <p:pic>
            <p:nvPicPr>
              <p:cNvPr id="2883" name="Picture 48" descr="http://tbn0.google.com/images?q=tbn:B2h0P-LSvj8uuM:http://wemadethis.typepad.com/photos/uncategorized/iphone_home_1.jpg">
                <a:hlinkClick r:id="rId12"/>
              </p:cNvPr>
              <p:cNvPicPr>
                <a:picLocks noChangeAspect="1" noChangeArrowheads="1"/>
              </p:cNvPicPr>
              <p:nvPr/>
            </p:nvPicPr>
            <p:blipFill>
              <a:blip r:embed="rId13"/>
              <a:srcRect/>
              <a:stretch>
                <a:fillRect/>
              </a:stretch>
            </p:blipFill>
            <p:spPr bwMode="auto">
              <a:xfrm>
                <a:off x="6791325" y="5083504"/>
                <a:ext cx="304800" cy="409576"/>
              </a:xfrm>
              <a:prstGeom prst="rect">
                <a:avLst/>
              </a:prstGeom>
              <a:noFill/>
              <a:ln w="9525">
                <a:noFill/>
                <a:miter lim="800000"/>
                <a:headEnd/>
                <a:tailEnd/>
              </a:ln>
            </p:spPr>
          </p:pic>
          <p:pic>
            <p:nvPicPr>
              <p:cNvPr id="2884" name="Picture 50" descr="http://tbn0.google.com/images?q=tbn:8wM_mgIt5ZUqIM:http://techfreep.com/images/iphonefinal.jpg">
                <a:hlinkClick r:id="rId14"/>
              </p:cNvPr>
              <p:cNvPicPr>
                <a:picLocks noChangeAspect="1" noChangeArrowheads="1"/>
              </p:cNvPicPr>
              <p:nvPr/>
            </p:nvPicPr>
            <p:blipFill>
              <a:blip r:embed="rId15"/>
              <a:srcRect/>
              <a:stretch>
                <a:fillRect/>
              </a:stretch>
            </p:blipFill>
            <p:spPr bwMode="auto">
              <a:xfrm>
                <a:off x="5638800" y="5616904"/>
                <a:ext cx="390525" cy="346239"/>
              </a:xfrm>
              <a:prstGeom prst="rect">
                <a:avLst/>
              </a:prstGeom>
              <a:noFill/>
              <a:ln w="9525">
                <a:noFill/>
                <a:miter lim="800000"/>
                <a:headEnd/>
                <a:tailEnd/>
              </a:ln>
            </p:spPr>
          </p:pic>
          <p:pic>
            <p:nvPicPr>
              <p:cNvPr id="2885" name="Picture 52" descr="http://tbn0.google.com/images?q=tbn:MWq00SSXM5WTuM:http://www.pdaextreme.com/images/ret_apple_ipod_iphone-1.jpg">
                <a:hlinkClick r:id="rId16"/>
              </p:cNvPr>
              <p:cNvPicPr>
                <a:picLocks noChangeAspect="1" noChangeArrowheads="1"/>
              </p:cNvPicPr>
              <p:nvPr/>
            </p:nvPicPr>
            <p:blipFill>
              <a:blip r:embed="rId17"/>
              <a:srcRect/>
              <a:stretch>
                <a:fillRect/>
              </a:stretch>
            </p:blipFill>
            <p:spPr bwMode="auto">
              <a:xfrm>
                <a:off x="5648325" y="5997904"/>
                <a:ext cx="457200" cy="457200"/>
              </a:xfrm>
              <a:prstGeom prst="rect">
                <a:avLst/>
              </a:prstGeom>
              <a:noFill/>
              <a:ln w="9525">
                <a:noFill/>
                <a:miter lim="800000"/>
                <a:headEnd/>
                <a:tailEnd/>
              </a:ln>
            </p:spPr>
          </p:pic>
          <p:pic>
            <p:nvPicPr>
              <p:cNvPr id="2886" name="Picture 54" descr="http://tbn0.google.com/images?q=tbn:TDY6LMyMFIivHM:http://graphics.jsonline.com/graphics/tech/img/dec04/millcol.one1207_big.jpg">
                <a:hlinkClick r:id="rId18"/>
              </p:cNvPr>
              <p:cNvPicPr>
                <a:picLocks noChangeAspect="1" noChangeArrowheads="1"/>
              </p:cNvPicPr>
              <p:nvPr/>
            </p:nvPicPr>
            <p:blipFill>
              <a:blip r:embed="rId19"/>
              <a:srcRect/>
              <a:stretch>
                <a:fillRect/>
              </a:stretch>
            </p:blipFill>
            <p:spPr bwMode="auto">
              <a:xfrm>
                <a:off x="6181725" y="5159704"/>
                <a:ext cx="259080" cy="323850"/>
              </a:xfrm>
              <a:prstGeom prst="rect">
                <a:avLst/>
              </a:prstGeom>
              <a:noFill/>
              <a:ln w="9525">
                <a:noFill/>
                <a:miter lim="800000"/>
                <a:headEnd/>
                <a:tailEnd/>
              </a:ln>
            </p:spPr>
          </p:pic>
          <p:pic>
            <p:nvPicPr>
              <p:cNvPr id="2887" name="Picture 56" descr="http://www.itiv.uni-karlsruhe.de/opencms/opencms/system/galleries/pics/research_mst/Tele_Devices.gif"/>
              <p:cNvPicPr>
                <a:picLocks noChangeAspect="1" noChangeArrowheads="1"/>
              </p:cNvPicPr>
              <p:nvPr/>
            </p:nvPicPr>
            <p:blipFill>
              <a:blip r:embed="rId20"/>
              <a:srcRect/>
              <a:stretch>
                <a:fillRect/>
              </a:stretch>
            </p:blipFill>
            <p:spPr bwMode="auto">
              <a:xfrm>
                <a:off x="5954135" y="6074104"/>
                <a:ext cx="1065790" cy="669925"/>
              </a:xfrm>
              <a:prstGeom prst="rect">
                <a:avLst/>
              </a:prstGeom>
              <a:noFill/>
              <a:ln w="9525">
                <a:noFill/>
                <a:miter lim="800000"/>
                <a:headEnd/>
                <a:tailEnd/>
              </a:ln>
            </p:spPr>
          </p:pic>
          <p:pic>
            <p:nvPicPr>
              <p:cNvPr id="2888" name="Picture 58" descr="Dell Laptops and Desktops"/>
              <p:cNvPicPr>
                <a:picLocks noChangeAspect="1" noChangeArrowheads="1"/>
              </p:cNvPicPr>
              <p:nvPr/>
            </p:nvPicPr>
            <p:blipFill>
              <a:blip r:embed="rId21"/>
              <a:srcRect/>
              <a:stretch>
                <a:fillRect/>
              </a:stretch>
            </p:blipFill>
            <p:spPr bwMode="auto">
              <a:xfrm>
                <a:off x="7019925" y="5845504"/>
                <a:ext cx="762000" cy="762000"/>
              </a:xfrm>
              <a:prstGeom prst="rect">
                <a:avLst/>
              </a:prstGeom>
              <a:noFill/>
              <a:ln w="9525">
                <a:noFill/>
                <a:miter lim="800000"/>
                <a:headEnd/>
                <a:tailEnd/>
              </a:ln>
            </p:spPr>
          </p:pic>
          <p:grpSp>
            <p:nvGrpSpPr>
              <p:cNvPr id="8" name="Group 14"/>
              <p:cNvGrpSpPr>
                <a:grpSpLocks/>
              </p:cNvGrpSpPr>
              <p:nvPr/>
            </p:nvGrpSpPr>
            <p:grpSpPr bwMode="auto">
              <a:xfrm>
                <a:off x="7248525" y="5464504"/>
                <a:ext cx="304800" cy="381000"/>
                <a:chOff x="1968" y="2304"/>
                <a:chExt cx="768" cy="768"/>
              </a:xfrm>
            </p:grpSpPr>
            <p:sp>
              <p:nvSpPr>
                <p:cNvPr id="2893" name="Freeform 13"/>
                <p:cNvSpPr>
                  <a:spLocks/>
                </p:cNvSpPr>
                <p:nvPr/>
              </p:nvSpPr>
              <p:spPr bwMode="auto">
                <a:xfrm>
                  <a:off x="1992" y="2480"/>
                  <a:ext cx="740" cy="500"/>
                </a:xfrm>
                <a:custGeom>
                  <a:avLst/>
                  <a:gdLst>
                    <a:gd name="T0" fmla="*/ 58 w 740"/>
                    <a:gd name="T1" fmla="*/ 394 h 500"/>
                    <a:gd name="T2" fmla="*/ 462 w 740"/>
                    <a:gd name="T3" fmla="*/ 500 h 500"/>
                    <a:gd name="T4" fmla="*/ 582 w 740"/>
                    <a:gd name="T5" fmla="*/ 492 h 500"/>
                    <a:gd name="T6" fmla="*/ 740 w 740"/>
                    <a:gd name="T7" fmla="*/ 384 h 500"/>
                    <a:gd name="T8" fmla="*/ 738 w 740"/>
                    <a:gd name="T9" fmla="*/ 366 h 500"/>
                    <a:gd name="T10" fmla="*/ 712 w 740"/>
                    <a:gd name="T11" fmla="*/ 354 h 500"/>
                    <a:gd name="T12" fmla="*/ 700 w 740"/>
                    <a:gd name="T13" fmla="*/ 28 h 500"/>
                    <a:gd name="T14" fmla="*/ 190 w 740"/>
                    <a:gd name="T15" fmla="*/ 0 h 500"/>
                    <a:gd name="T16" fmla="*/ 0 w 740"/>
                    <a:gd name="T17" fmla="*/ 18 h 500"/>
                    <a:gd name="T18" fmla="*/ 8 w 740"/>
                    <a:gd name="T19" fmla="*/ 390 h 500"/>
                    <a:gd name="T20" fmla="*/ 58 w 740"/>
                    <a:gd name="T21" fmla="*/ 394 h 5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0"/>
                    <a:gd name="T34" fmla="*/ 0 h 500"/>
                    <a:gd name="T35" fmla="*/ 740 w 740"/>
                    <a:gd name="T36" fmla="*/ 500 h 5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0" h="500">
                      <a:moveTo>
                        <a:pt x="58" y="394"/>
                      </a:moveTo>
                      <a:lnTo>
                        <a:pt x="462" y="500"/>
                      </a:lnTo>
                      <a:lnTo>
                        <a:pt x="582" y="492"/>
                      </a:lnTo>
                      <a:lnTo>
                        <a:pt x="740" y="384"/>
                      </a:lnTo>
                      <a:lnTo>
                        <a:pt x="738" y="366"/>
                      </a:lnTo>
                      <a:lnTo>
                        <a:pt x="712" y="354"/>
                      </a:lnTo>
                      <a:lnTo>
                        <a:pt x="700" y="28"/>
                      </a:lnTo>
                      <a:lnTo>
                        <a:pt x="190" y="0"/>
                      </a:lnTo>
                      <a:lnTo>
                        <a:pt x="0" y="18"/>
                      </a:lnTo>
                      <a:lnTo>
                        <a:pt x="8" y="390"/>
                      </a:lnTo>
                      <a:lnTo>
                        <a:pt x="58" y="394"/>
                      </a:lnTo>
                      <a:close/>
                    </a:path>
                  </a:pathLst>
                </a:custGeom>
                <a:solidFill>
                  <a:schemeClr val="tx1"/>
                </a:solidFill>
                <a:ln w="9525">
                  <a:noFill/>
                  <a:round/>
                  <a:headEnd/>
                  <a:tailEnd/>
                </a:ln>
              </p:spPr>
              <p:txBody>
                <a:bodyPr/>
                <a:lstStyle/>
                <a:p>
                  <a:pPr eaLnBrk="1" hangingPunct="1"/>
                  <a:endParaRPr lang="en-US"/>
                </a:p>
              </p:txBody>
            </p:sp>
            <p:graphicFrame>
              <p:nvGraphicFramePr>
                <p:cNvPr id="2053" name="Object 11"/>
                <p:cNvGraphicFramePr>
                  <a:graphicFrameLocks noChangeAspect="1"/>
                </p:cNvGraphicFramePr>
                <p:nvPr/>
              </p:nvGraphicFramePr>
              <p:xfrm>
                <a:off x="1968" y="2304"/>
                <a:ext cx="768" cy="768"/>
              </p:xfrm>
              <a:graphic>
                <a:graphicData uri="http://schemas.openxmlformats.org/presentationml/2006/ole">
                  <p:oleObj spid="_x0000_s1481733" name="Photo Editor Photo" r:id="rId22" imgW="1219370" imgH="1219370" progId="">
                    <p:embed/>
                  </p:oleObj>
                </a:graphicData>
              </a:graphic>
            </p:graphicFrame>
          </p:grpSp>
          <p:graphicFrame>
            <p:nvGraphicFramePr>
              <p:cNvPr id="2052" name="Object 7"/>
              <p:cNvGraphicFramePr>
                <a:graphicFrameLocks noChangeAspect="1"/>
              </p:cNvGraphicFramePr>
              <p:nvPr/>
            </p:nvGraphicFramePr>
            <p:xfrm>
              <a:off x="7134225" y="5045404"/>
              <a:ext cx="495300" cy="495300"/>
            </p:xfrm>
            <a:graphic>
              <a:graphicData uri="http://schemas.openxmlformats.org/presentationml/2006/ole">
                <p:oleObj spid="_x0000_s1481732" name="Photo Editor Photo" r:id="rId23" imgW="1219370" imgH="1219370" progId="">
                  <p:embed/>
                </p:oleObj>
              </a:graphicData>
            </a:graphic>
          </p:graphicFrame>
          <p:pic>
            <p:nvPicPr>
              <p:cNvPr id="2890" name="Picture 67" descr="http://tbn0.google.com/images?q=tbn:0xlccWcfNuPflM:http://www.cns.ufl.edu/images/server-clusters.jpg">
                <a:hlinkClick r:id="rId24"/>
              </p:cNvPr>
              <p:cNvPicPr>
                <a:picLocks noChangeAspect="1" noChangeArrowheads="1"/>
              </p:cNvPicPr>
              <p:nvPr/>
            </p:nvPicPr>
            <p:blipFill>
              <a:blip r:embed="rId25"/>
              <a:srcRect/>
              <a:stretch>
                <a:fillRect/>
              </a:stretch>
            </p:blipFill>
            <p:spPr bwMode="auto">
              <a:xfrm>
                <a:off x="7629525" y="5540704"/>
                <a:ext cx="441916" cy="361951"/>
              </a:xfrm>
              <a:prstGeom prst="rect">
                <a:avLst/>
              </a:prstGeom>
              <a:noFill/>
              <a:ln w="9525">
                <a:noFill/>
                <a:miter lim="800000"/>
                <a:headEnd/>
                <a:tailEnd/>
              </a:ln>
            </p:spPr>
          </p:pic>
          <p:pic>
            <p:nvPicPr>
              <p:cNvPr id="2891" name="Picture 8" descr="wsrt"/>
              <p:cNvPicPr>
                <a:picLocks noChangeAspect="1" noChangeArrowheads="1"/>
              </p:cNvPicPr>
              <p:nvPr/>
            </p:nvPicPr>
            <p:blipFill>
              <a:blip r:embed="rId26"/>
              <a:srcRect l="34250" t="14935" r="8624" b="14592"/>
              <a:stretch>
                <a:fillRect/>
              </a:stretch>
            </p:blipFill>
            <p:spPr bwMode="auto">
              <a:xfrm>
                <a:off x="7781925" y="5997905"/>
                <a:ext cx="381000" cy="341646"/>
              </a:xfrm>
              <a:prstGeom prst="rect">
                <a:avLst/>
              </a:prstGeom>
              <a:noFill/>
              <a:ln w="9525">
                <a:noFill/>
                <a:miter lim="800000"/>
                <a:headEnd/>
                <a:tailEnd/>
              </a:ln>
            </p:spPr>
          </p:pic>
          <p:pic>
            <p:nvPicPr>
              <p:cNvPr id="2892" name="Picture 5" descr="IBM System z9 109"/>
              <p:cNvPicPr>
                <a:picLocks noChangeAspect="1" noChangeArrowheads="1"/>
              </p:cNvPicPr>
              <p:nvPr/>
            </p:nvPicPr>
            <p:blipFill>
              <a:blip r:embed="rId27">
                <a:clrChange>
                  <a:clrFrom>
                    <a:srgbClr val="FDFDFD"/>
                  </a:clrFrom>
                  <a:clrTo>
                    <a:srgbClr val="FDFDFD">
                      <a:alpha val="0"/>
                    </a:srgbClr>
                  </a:clrTo>
                </a:clrChange>
              </a:blip>
              <a:srcRect/>
              <a:stretch>
                <a:fillRect/>
              </a:stretch>
            </p:blipFill>
            <p:spPr bwMode="auto">
              <a:xfrm>
                <a:off x="7696200" y="4953000"/>
                <a:ext cx="525462" cy="605030"/>
              </a:xfrm>
              <a:prstGeom prst="rect">
                <a:avLst/>
              </a:prstGeom>
              <a:noFill/>
              <a:ln w="9525">
                <a:noFill/>
                <a:miter lim="800000"/>
                <a:headEnd/>
                <a:tailEnd/>
              </a:ln>
            </p:spPr>
          </p:pic>
        </p:grpSp>
        <p:grpSp>
          <p:nvGrpSpPr>
            <p:cNvPr id="9" name="Group 33"/>
            <p:cNvGrpSpPr>
              <a:grpSpLocks/>
            </p:cNvGrpSpPr>
            <p:nvPr/>
          </p:nvGrpSpPr>
          <p:grpSpPr bwMode="auto">
            <a:xfrm>
              <a:off x="336" y="3312"/>
              <a:ext cx="1056" cy="912"/>
              <a:chOff x="336" y="3552"/>
              <a:chExt cx="761" cy="578"/>
            </a:xfrm>
          </p:grpSpPr>
          <p:graphicFrame>
            <p:nvGraphicFramePr>
              <p:cNvPr id="2051" name="Object 3"/>
              <p:cNvGraphicFramePr>
                <a:graphicFrameLocks noChangeAspect="1"/>
              </p:cNvGraphicFramePr>
              <p:nvPr/>
            </p:nvGraphicFramePr>
            <p:xfrm>
              <a:off x="576" y="3936"/>
              <a:ext cx="174" cy="174"/>
            </p:xfrm>
            <a:graphic>
              <a:graphicData uri="http://schemas.openxmlformats.org/presentationml/2006/ole">
                <p:oleObj spid="_x0000_s1481731" name="Photo Editor Photo" r:id="rId28" imgW="1219370" imgH="1219370" progId="">
                  <p:embed/>
                </p:oleObj>
              </a:graphicData>
            </a:graphic>
          </p:graphicFrame>
          <p:pic>
            <p:nvPicPr>
              <p:cNvPr id="2876" name="Picture 12" descr="http://media.collegepublisher.com/media/paper881/stills/3bb4c9b665284-74-1.jpg"/>
              <p:cNvPicPr>
                <a:picLocks noChangeAspect="1" noChangeArrowheads="1"/>
              </p:cNvPicPr>
              <p:nvPr/>
            </p:nvPicPr>
            <p:blipFill>
              <a:blip r:embed="rId29"/>
              <a:srcRect/>
              <a:stretch>
                <a:fillRect/>
              </a:stretch>
            </p:blipFill>
            <p:spPr bwMode="auto">
              <a:xfrm>
                <a:off x="768" y="3552"/>
                <a:ext cx="329" cy="384"/>
              </a:xfrm>
              <a:prstGeom prst="rect">
                <a:avLst/>
              </a:prstGeom>
              <a:noFill/>
              <a:ln w="9525">
                <a:noFill/>
                <a:miter lim="800000"/>
                <a:headEnd/>
                <a:tailEnd/>
              </a:ln>
            </p:spPr>
          </p:pic>
          <p:pic>
            <p:nvPicPr>
              <p:cNvPr id="2877" name="Picture 16" descr="http://www.ultratec.com/images/modem_large.jpg"/>
              <p:cNvPicPr>
                <a:picLocks noChangeAspect="1" noChangeArrowheads="1"/>
              </p:cNvPicPr>
              <p:nvPr/>
            </p:nvPicPr>
            <p:blipFill>
              <a:blip r:embed="rId30"/>
              <a:srcRect/>
              <a:stretch>
                <a:fillRect/>
              </a:stretch>
            </p:blipFill>
            <p:spPr bwMode="auto">
              <a:xfrm>
                <a:off x="768" y="3984"/>
                <a:ext cx="200" cy="146"/>
              </a:xfrm>
              <a:prstGeom prst="rect">
                <a:avLst/>
              </a:prstGeom>
              <a:noFill/>
              <a:ln w="9525">
                <a:noFill/>
                <a:miter lim="800000"/>
                <a:headEnd/>
                <a:tailEnd/>
              </a:ln>
            </p:spPr>
          </p:pic>
          <p:pic>
            <p:nvPicPr>
              <p:cNvPr id="2878" name="Picture 4" descr="http://content.answers.com/main/content/wp/en-commons/thumb/f/fd/180px-Pdp-11-40.jpg"/>
              <p:cNvPicPr>
                <a:picLocks noChangeAspect="1" noChangeArrowheads="1"/>
              </p:cNvPicPr>
              <p:nvPr/>
            </p:nvPicPr>
            <p:blipFill>
              <a:blip r:embed="rId31"/>
              <a:srcRect/>
              <a:stretch>
                <a:fillRect/>
              </a:stretch>
            </p:blipFill>
            <p:spPr bwMode="auto">
              <a:xfrm>
                <a:off x="336" y="3552"/>
                <a:ext cx="288" cy="384"/>
              </a:xfrm>
              <a:prstGeom prst="rect">
                <a:avLst/>
              </a:prstGeom>
              <a:noFill/>
              <a:ln w="9525">
                <a:noFill/>
                <a:miter lim="800000"/>
                <a:headEnd/>
                <a:tailEnd/>
              </a:ln>
            </p:spPr>
          </p:pic>
        </p:grpSp>
      </p:grpSp>
      <p:sp>
        <p:nvSpPr>
          <p:cNvPr id="2063" name="Freeform 300"/>
          <p:cNvSpPr>
            <a:spLocks/>
          </p:cNvSpPr>
          <p:nvPr/>
        </p:nvSpPr>
        <p:spPr bwMode="auto">
          <a:xfrm flipH="1">
            <a:off x="7920038" y="871538"/>
            <a:ext cx="3175" cy="4762"/>
          </a:xfrm>
          <a:custGeom>
            <a:avLst/>
            <a:gdLst>
              <a:gd name="T0" fmla="*/ 350044 w 12"/>
              <a:gd name="T1" fmla="*/ 0 h 17"/>
              <a:gd name="T2" fmla="*/ 840052 w 12"/>
              <a:gd name="T3" fmla="*/ 1333920 h 17"/>
              <a:gd name="T4" fmla="*/ 700088 w 12"/>
              <a:gd name="T5" fmla="*/ 1333920 h 17"/>
              <a:gd name="T6" fmla="*/ 0 w 12"/>
              <a:gd name="T7" fmla="*/ 156866 h 17"/>
              <a:gd name="T8" fmla="*/ 350044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close/>
              </a:path>
            </a:pathLst>
          </a:custGeom>
          <a:solidFill>
            <a:srgbClr val="FF6600"/>
          </a:solidFill>
          <a:ln w="9525">
            <a:noFill/>
            <a:round/>
            <a:headEnd/>
            <a:tailEnd/>
          </a:ln>
        </p:spPr>
        <p:txBody>
          <a:bodyPr/>
          <a:lstStyle/>
          <a:p>
            <a:pPr eaLnBrk="1" hangingPunct="1"/>
            <a:endParaRPr lang="en-US"/>
          </a:p>
        </p:txBody>
      </p:sp>
      <p:sp>
        <p:nvSpPr>
          <p:cNvPr id="2064" name="Freeform 301"/>
          <p:cNvSpPr>
            <a:spLocks/>
          </p:cNvSpPr>
          <p:nvPr/>
        </p:nvSpPr>
        <p:spPr bwMode="auto">
          <a:xfrm flipH="1">
            <a:off x="7920038" y="871538"/>
            <a:ext cx="3175" cy="4762"/>
          </a:xfrm>
          <a:custGeom>
            <a:avLst/>
            <a:gdLst>
              <a:gd name="T0" fmla="*/ 350044 w 12"/>
              <a:gd name="T1" fmla="*/ 0 h 17"/>
              <a:gd name="T2" fmla="*/ 840052 w 12"/>
              <a:gd name="T3" fmla="*/ 1333920 h 17"/>
              <a:gd name="T4" fmla="*/ 700088 w 12"/>
              <a:gd name="T5" fmla="*/ 1333920 h 17"/>
              <a:gd name="T6" fmla="*/ 0 w 12"/>
              <a:gd name="T7" fmla="*/ 156866 h 17"/>
              <a:gd name="T8" fmla="*/ 350044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2065" name="Freeform 302"/>
          <p:cNvSpPr>
            <a:spLocks/>
          </p:cNvSpPr>
          <p:nvPr/>
        </p:nvSpPr>
        <p:spPr bwMode="auto">
          <a:xfrm flipH="1">
            <a:off x="7842250" y="827088"/>
            <a:ext cx="33338" cy="12700"/>
          </a:xfrm>
          <a:custGeom>
            <a:avLst/>
            <a:gdLst>
              <a:gd name="T0" fmla="*/ 7398381 w 113"/>
              <a:gd name="T1" fmla="*/ 2880179 h 56"/>
              <a:gd name="T2" fmla="*/ 0 w 113"/>
              <a:gd name="T3" fmla="*/ 102961 h 56"/>
              <a:gd name="T4" fmla="*/ 0 w 113"/>
              <a:gd name="T5" fmla="*/ 0 h 56"/>
              <a:gd name="T6" fmla="*/ 696263 w 113"/>
              <a:gd name="T7" fmla="*/ 102961 h 56"/>
              <a:gd name="T8" fmla="*/ 9835597 w 113"/>
              <a:gd name="T9" fmla="*/ 2880179 h 56"/>
              <a:gd name="T10" fmla="*/ 7398381 w 113"/>
              <a:gd name="T11" fmla="*/ 2880179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close/>
              </a:path>
            </a:pathLst>
          </a:custGeom>
          <a:solidFill>
            <a:srgbClr val="FF6600"/>
          </a:solidFill>
          <a:ln w="9525">
            <a:noFill/>
            <a:round/>
            <a:headEnd/>
            <a:tailEnd/>
          </a:ln>
        </p:spPr>
        <p:txBody>
          <a:bodyPr/>
          <a:lstStyle/>
          <a:p>
            <a:pPr eaLnBrk="1" hangingPunct="1"/>
            <a:endParaRPr lang="en-US"/>
          </a:p>
        </p:txBody>
      </p:sp>
      <p:sp>
        <p:nvSpPr>
          <p:cNvPr id="2066" name="Freeform 303"/>
          <p:cNvSpPr>
            <a:spLocks/>
          </p:cNvSpPr>
          <p:nvPr/>
        </p:nvSpPr>
        <p:spPr bwMode="auto">
          <a:xfrm flipH="1">
            <a:off x="7842250" y="827088"/>
            <a:ext cx="33338" cy="12700"/>
          </a:xfrm>
          <a:custGeom>
            <a:avLst/>
            <a:gdLst>
              <a:gd name="T0" fmla="*/ 7398381 w 113"/>
              <a:gd name="T1" fmla="*/ 2880179 h 56"/>
              <a:gd name="T2" fmla="*/ 0 w 113"/>
              <a:gd name="T3" fmla="*/ 102961 h 56"/>
              <a:gd name="T4" fmla="*/ 0 w 113"/>
              <a:gd name="T5" fmla="*/ 0 h 56"/>
              <a:gd name="T6" fmla="*/ 696263 w 113"/>
              <a:gd name="T7" fmla="*/ 102961 h 56"/>
              <a:gd name="T8" fmla="*/ 9835597 w 113"/>
              <a:gd name="T9" fmla="*/ 2880179 h 56"/>
              <a:gd name="T10" fmla="*/ 7398381 w 113"/>
              <a:gd name="T11" fmla="*/ 2880179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path>
            </a:pathLst>
          </a:custGeom>
          <a:solidFill>
            <a:srgbClr val="FF6600"/>
          </a:solidFill>
          <a:ln w="0">
            <a:solidFill>
              <a:srgbClr val="000000"/>
            </a:solidFill>
            <a:round/>
            <a:headEnd/>
            <a:tailEnd/>
          </a:ln>
        </p:spPr>
        <p:txBody>
          <a:bodyPr/>
          <a:lstStyle/>
          <a:p>
            <a:pPr eaLnBrk="1" hangingPunct="1"/>
            <a:endParaRPr lang="en-US"/>
          </a:p>
        </p:txBody>
      </p:sp>
      <p:sp>
        <p:nvSpPr>
          <p:cNvPr id="2067" name="Freeform 304"/>
          <p:cNvSpPr>
            <a:spLocks/>
          </p:cNvSpPr>
          <p:nvPr/>
        </p:nvSpPr>
        <p:spPr bwMode="auto">
          <a:xfrm flipH="1">
            <a:off x="7850188" y="827088"/>
            <a:ext cx="25400" cy="12700"/>
          </a:xfrm>
          <a:custGeom>
            <a:avLst/>
            <a:gdLst>
              <a:gd name="T0" fmla="*/ 7012609 w 92"/>
              <a:gd name="T1" fmla="*/ 2777218 h 56"/>
              <a:gd name="T2" fmla="*/ 228600 w 92"/>
              <a:gd name="T3" fmla="*/ 0 h 56"/>
              <a:gd name="T4" fmla="*/ 0 w 92"/>
              <a:gd name="T5" fmla="*/ 0 h 56"/>
              <a:gd name="T6" fmla="*/ 0 w 92"/>
              <a:gd name="T7" fmla="*/ 0 h 56"/>
              <a:gd name="T8" fmla="*/ 6555133 w 92"/>
              <a:gd name="T9" fmla="*/ 2880179 h 56"/>
              <a:gd name="T10" fmla="*/ 7012609 w 92"/>
              <a:gd name="T11" fmla="*/ 2777218 h 56"/>
              <a:gd name="T12" fmla="*/ 0 60000 65536"/>
              <a:gd name="T13" fmla="*/ 0 60000 65536"/>
              <a:gd name="T14" fmla="*/ 0 60000 65536"/>
              <a:gd name="T15" fmla="*/ 0 60000 65536"/>
              <a:gd name="T16" fmla="*/ 0 60000 65536"/>
              <a:gd name="T17" fmla="*/ 0 60000 65536"/>
              <a:gd name="T18" fmla="*/ 0 w 92"/>
              <a:gd name="T19" fmla="*/ 0 h 56"/>
              <a:gd name="T20" fmla="*/ 92 w 9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2" h="56">
                <a:moveTo>
                  <a:pt x="92" y="54"/>
                </a:moveTo>
                <a:lnTo>
                  <a:pt x="3" y="0"/>
                </a:lnTo>
                <a:lnTo>
                  <a:pt x="0" y="0"/>
                </a:lnTo>
                <a:lnTo>
                  <a:pt x="86" y="56"/>
                </a:lnTo>
                <a:lnTo>
                  <a:pt x="92" y="54"/>
                </a:lnTo>
                <a:close/>
              </a:path>
            </a:pathLst>
          </a:custGeom>
          <a:solidFill>
            <a:srgbClr val="FF6600"/>
          </a:solidFill>
          <a:ln w="9525">
            <a:noFill/>
            <a:round/>
            <a:headEnd/>
            <a:tailEnd/>
          </a:ln>
        </p:spPr>
        <p:txBody>
          <a:bodyPr/>
          <a:lstStyle/>
          <a:p>
            <a:pPr eaLnBrk="1" hangingPunct="1"/>
            <a:endParaRPr lang="en-US"/>
          </a:p>
        </p:txBody>
      </p:sp>
      <p:sp>
        <p:nvSpPr>
          <p:cNvPr id="2068" name="Freeform 305"/>
          <p:cNvSpPr>
            <a:spLocks/>
          </p:cNvSpPr>
          <p:nvPr/>
        </p:nvSpPr>
        <p:spPr bwMode="auto">
          <a:xfrm flipH="1">
            <a:off x="7850188" y="827088"/>
            <a:ext cx="25400" cy="12700"/>
          </a:xfrm>
          <a:custGeom>
            <a:avLst/>
            <a:gdLst>
              <a:gd name="T0" fmla="*/ 7012609 w 92"/>
              <a:gd name="T1" fmla="*/ 2777218 h 56"/>
              <a:gd name="T2" fmla="*/ 228600 w 92"/>
              <a:gd name="T3" fmla="*/ 0 h 56"/>
              <a:gd name="T4" fmla="*/ 0 w 92"/>
              <a:gd name="T5" fmla="*/ 0 h 56"/>
              <a:gd name="T6" fmla="*/ 6555133 w 92"/>
              <a:gd name="T7" fmla="*/ 2880179 h 56"/>
              <a:gd name="T8" fmla="*/ 7012609 w 92"/>
              <a:gd name="T9" fmla="*/ 2777218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92" y="54"/>
                </a:moveTo>
                <a:lnTo>
                  <a:pt x="3" y="0"/>
                </a:lnTo>
                <a:lnTo>
                  <a:pt x="0" y="0"/>
                </a:lnTo>
                <a:lnTo>
                  <a:pt x="86" y="56"/>
                </a:lnTo>
                <a:lnTo>
                  <a:pt x="92" y="54"/>
                </a:lnTo>
              </a:path>
            </a:pathLst>
          </a:custGeom>
          <a:solidFill>
            <a:srgbClr val="FF6600"/>
          </a:solidFill>
          <a:ln w="0">
            <a:solidFill>
              <a:srgbClr val="000000"/>
            </a:solidFill>
            <a:round/>
            <a:headEnd/>
            <a:tailEnd/>
          </a:ln>
        </p:spPr>
        <p:txBody>
          <a:bodyPr/>
          <a:lstStyle/>
          <a:p>
            <a:pPr eaLnBrk="1" hangingPunct="1"/>
            <a:endParaRPr lang="en-US"/>
          </a:p>
        </p:txBody>
      </p:sp>
      <p:sp>
        <p:nvSpPr>
          <p:cNvPr id="2069" name="Freeform 306"/>
          <p:cNvSpPr>
            <a:spLocks/>
          </p:cNvSpPr>
          <p:nvPr/>
        </p:nvSpPr>
        <p:spPr bwMode="auto">
          <a:xfrm flipH="1">
            <a:off x="7824788" y="842963"/>
            <a:ext cx="141287" cy="31750"/>
          </a:xfrm>
          <a:custGeom>
            <a:avLst/>
            <a:gdLst>
              <a:gd name="T0" fmla="*/ 40738817 w 490"/>
              <a:gd name="T1" fmla="*/ 0 h 136"/>
              <a:gd name="T2" fmla="*/ 39408701 w 490"/>
              <a:gd name="T3" fmla="*/ 381467 h 136"/>
              <a:gd name="T4" fmla="*/ 37496416 w 490"/>
              <a:gd name="T5" fmla="*/ 490491 h 136"/>
              <a:gd name="T6" fmla="*/ 35750513 w 490"/>
              <a:gd name="T7" fmla="*/ 381467 h 136"/>
              <a:gd name="T8" fmla="*/ 8314019 w 490"/>
              <a:gd name="T9" fmla="*/ 1526101 h 136"/>
              <a:gd name="T10" fmla="*/ 8147647 w 490"/>
              <a:gd name="T11" fmla="*/ 1526101 h 136"/>
              <a:gd name="T12" fmla="*/ 7316360 w 490"/>
              <a:gd name="T13" fmla="*/ 1526101 h 136"/>
              <a:gd name="T14" fmla="*/ 6651158 w 490"/>
              <a:gd name="T15" fmla="*/ 1744149 h 136"/>
              <a:gd name="T16" fmla="*/ 5986244 w 490"/>
              <a:gd name="T17" fmla="*/ 1907568 h 136"/>
              <a:gd name="T18" fmla="*/ 5321042 w 490"/>
              <a:gd name="T19" fmla="*/ 2070987 h 136"/>
              <a:gd name="T20" fmla="*/ 4905255 w 490"/>
              <a:gd name="T21" fmla="*/ 2452687 h 136"/>
              <a:gd name="T22" fmla="*/ 3907595 w 490"/>
              <a:gd name="T23" fmla="*/ 2888549 h 136"/>
              <a:gd name="T24" fmla="*/ 3159351 w 490"/>
              <a:gd name="T25" fmla="*/ 3215621 h 136"/>
              <a:gd name="T26" fmla="*/ 2161691 w 490"/>
              <a:gd name="T27" fmla="*/ 3597088 h 136"/>
              <a:gd name="T28" fmla="*/ 1330116 w 490"/>
              <a:gd name="T29" fmla="*/ 4142208 h 136"/>
              <a:gd name="T30" fmla="*/ 665202 w 490"/>
              <a:gd name="T31" fmla="*/ 4687093 h 136"/>
              <a:gd name="T32" fmla="*/ 83042 w 490"/>
              <a:gd name="T33" fmla="*/ 5177584 h 136"/>
              <a:gd name="T34" fmla="*/ 0 w 490"/>
              <a:gd name="T35" fmla="*/ 5450260 h 136"/>
              <a:gd name="T36" fmla="*/ 0 w 490"/>
              <a:gd name="T37" fmla="*/ 5722703 h 136"/>
              <a:gd name="T38" fmla="*/ 0 w 490"/>
              <a:gd name="T39" fmla="*/ 5831727 h 136"/>
              <a:gd name="T40" fmla="*/ 415787 w 490"/>
              <a:gd name="T41" fmla="*/ 6104170 h 136"/>
              <a:gd name="T42" fmla="*/ 831287 w 490"/>
              <a:gd name="T43" fmla="*/ 6376613 h 136"/>
              <a:gd name="T44" fmla="*/ 1330116 w 490"/>
              <a:gd name="T45" fmla="*/ 6540265 h 136"/>
              <a:gd name="T46" fmla="*/ 1995319 w 490"/>
              <a:gd name="T47" fmla="*/ 6649289 h 136"/>
              <a:gd name="T48" fmla="*/ 2826894 w 490"/>
              <a:gd name="T49" fmla="*/ 6812708 h 136"/>
              <a:gd name="T50" fmla="*/ 4655839 w 490"/>
              <a:gd name="T51" fmla="*/ 7085151 h 136"/>
              <a:gd name="T52" fmla="*/ 6568116 w 490"/>
              <a:gd name="T53" fmla="*/ 7357828 h 136"/>
              <a:gd name="T54" fmla="*/ 8480392 w 490"/>
              <a:gd name="T55" fmla="*/ 7412223 h 136"/>
              <a:gd name="T56" fmla="*/ 10392670 w 490"/>
              <a:gd name="T57" fmla="*/ 7412223 h 136"/>
              <a:gd name="T58" fmla="*/ 12138573 w 490"/>
              <a:gd name="T59" fmla="*/ 7412223 h 136"/>
              <a:gd name="T60" fmla="*/ 14133891 w 490"/>
              <a:gd name="T61" fmla="*/ 7248804 h 136"/>
              <a:gd name="T62" fmla="*/ 25773635 w 490"/>
              <a:gd name="T63" fmla="*/ 6376613 h 136"/>
              <a:gd name="T64" fmla="*/ 29348483 w 490"/>
              <a:gd name="T65" fmla="*/ 5831727 h 136"/>
              <a:gd name="T66" fmla="*/ 34918938 w 490"/>
              <a:gd name="T67" fmla="*/ 4578070 h 136"/>
              <a:gd name="T68" fmla="*/ 40489402 w 490"/>
              <a:gd name="T69" fmla="*/ 2180011 h 136"/>
              <a:gd name="T70" fmla="*/ 40323029 w 490"/>
              <a:gd name="T71" fmla="*/ 2070987 h 136"/>
              <a:gd name="T72" fmla="*/ 40239987 w 490"/>
              <a:gd name="T73" fmla="*/ 1907568 h 136"/>
              <a:gd name="T74" fmla="*/ 40655775 w 490"/>
              <a:gd name="T75" fmla="*/ 218048 h 136"/>
              <a:gd name="T76" fmla="*/ 4073881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close/>
              </a:path>
            </a:pathLst>
          </a:custGeom>
          <a:solidFill>
            <a:srgbClr val="FF6600"/>
          </a:solidFill>
          <a:ln w="9525">
            <a:noFill/>
            <a:round/>
            <a:headEnd/>
            <a:tailEnd/>
          </a:ln>
        </p:spPr>
        <p:txBody>
          <a:bodyPr/>
          <a:lstStyle/>
          <a:p>
            <a:pPr eaLnBrk="1" hangingPunct="1"/>
            <a:endParaRPr lang="en-US"/>
          </a:p>
        </p:txBody>
      </p:sp>
      <p:sp>
        <p:nvSpPr>
          <p:cNvPr id="2070" name="Freeform 307"/>
          <p:cNvSpPr>
            <a:spLocks/>
          </p:cNvSpPr>
          <p:nvPr/>
        </p:nvSpPr>
        <p:spPr bwMode="auto">
          <a:xfrm flipH="1">
            <a:off x="7824788" y="842963"/>
            <a:ext cx="141287" cy="31750"/>
          </a:xfrm>
          <a:custGeom>
            <a:avLst/>
            <a:gdLst>
              <a:gd name="T0" fmla="*/ 40738817 w 490"/>
              <a:gd name="T1" fmla="*/ 0 h 136"/>
              <a:gd name="T2" fmla="*/ 39408701 w 490"/>
              <a:gd name="T3" fmla="*/ 381467 h 136"/>
              <a:gd name="T4" fmla="*/ 37496416 w 490"/>
              <a:gd name="T5" fmla="*/ 490491 h 136"/>
              <a:gd name="T6" fmla="*/ 35750513 w 490"/>
              <a:gd name="T7" fmla="*/ 381467 h 136"/>
              <a:gd name="T8" fmla="*/ 8314019 w 490"/>
              <a:gd name="T9" fmla="*/ 1526101 h 136"/>
              <a:gd name="T10" fmla="*/ 8147647 w 490"/>
              <a:gd name="T11" fmla="*/ 1526101 h 136"/>
              <a:gd name="T12" fmla="*/ 7316360 w 490"/>
              <a:gd name="T13" fmla="*/ 1526101 h 136"/>
              <a:gd name="T14" fmla="*/ 6651158 w 490"/>
              <a:gd name="T15" fmla="*/ 1744149 h 136"/>
              <a:gd name="T16" fmla="*/ 5986244 w 490"/>
              <a:gd name="T17" fmla="*/ 1907568 h 136"/>
              <a:gd name="T18" fmla="*/ 5321042 w 490"/>
              <a:gd name="T19" fmla="*/ 2070987 h 136"/>
              <a:gd name="T20" fmla="*/ 4905255 w 490"/>
              <a:gd name="T21" fmla="*/ 2452687 h 136"/>
              <a:gd name="T22" fmla="*/ 3907595 w 490"/>
              <a:gd name="T23" fmla="*/ 2888549 h 136"/>
              <a:gd name="T24" fmla="*/ 3159351 w 490"/>
              <a:gd name="T25" fmla="*/ 3215621 h 136"/>
              <a:gd name="T26" fmla="*/ 2161691 w 490"/>
              <a:gd name="T27" fmla="*/ 3597088 h 136"/>
              <a:gd name="T28" fmla="*/ 1330116 w 490"/>
              <a:gd name="T29" fmla="*/ 4142208 h 136"/>
              <a:gd name="T30" fmla="*/ 665202 w 490"/>
              <a:gd name="T31" fmla="*/ 4687093 h 136"/>
              <a:gd name="T32" fmla="*/ 83042 w 490"/>
              <a:gd name="T33" fmla="*/ 5177584 h 136"/>
              <a:gd name="T34" fmla="*/ 0 w 490"/>
              <a:gd name="T35" fmla="*/ 5450260 h 136"/>
              <a:gd name="T36" fmla="*/ 0 w 490"/>
              <a:gd name="T37" fmla="*/ 5722703 h 136"/>
              <a:gd name="T38" fmla="*/ 0 w 490"/>
              <a:gd name="T39" fmla="*/ 5831727 h 136"/>
              <a:gd name="T40" fmla="*/ 415787 w 490"/>
              <a:gd name="T41" fmla="*/ 6104170 h 136"/>
              <a:gd name="T42" fmla="*/ 831287 w 490"/>
              <a:gd name="T43" fmla="*/ 6376613 h 136"/>
              <a:gd name="T44" fmla="*/ 1330116 w 490"/>
              <a:gd name="T45" fmla="*/ 6540265 h 136"/>
              <a:gd name="T46" fmla="*/ 1995319 w 490"/>
              <a:gd name="T47" fmla="*/ 6649289 h 136"/>
              <a:gd name="T48" fmla="*/ 2826894 w 490"/>
              <a:gd name="T49" fmla="*/ 6812708 h 136"/>
              <a:gd name="T50" fmla="*/ 4655839 w 490"/>
              <a:gd name="T51" fmla="*/ 7085151 h 136"/>
              <a:gd name="T52" fmla="*/ 6568116 w 490"/>
              <a:gd name="T53" fmla="*/ 7357828 h 136"/>
              <a:gd name="T54" fmla="*/ 8480392 w 490"/>
              <a:gd name="T55" fmla="*/ 7412223 h 136"/>
              <a:gd name="T56" fmla="*/ 10392670 w 490"/>
              <a:gd name="T57" fmla="*/ 7412223 h 136"/>
              <a:gd name="T58" fmla="*/ 12138573 w 490"/>
              <a:gd name="T59" fmla="*/ 7412223 h 136"/>
              <a:gd name="T60" fmla="*/ 14133891 w 490"/>
              <a:gd name="T61" fmla="*/ 7248804 h 136"/>
              <a:gd name="T62" fmla="*/ 25773635 w 490"/>
              <a:gd name="T63" fmla="*/ 6376613 h 136"/>
              <a:gd name="T64" fmla="*/ 29348483 w 490"/>
              <a:gd name="T65" fmla="*/ 5831727 h 136"/>
              <a:gd name="T66" fmla="*/ 34918938 w 490"/>
              <a:gd name="T67" fmla="*/ 4578070 h 136"/>
              <a:gd name="T68" fmla="*/ 40489402 w 490"/>
              <a:gd name="T69" fmla="*/ 2180011 h 136"/>
              <a:gd name="T70" fmla="*/ 40323029 w 490"/>
              <a:gd name="T71" fmla="*/ 2070987 h 136"/>
              <a:gd name="T72" fmla="*/ 40239987 w 490"/>
              <a:gd name="T73" fmla="*/ 1907568 h 136"/>
              <a:gd name="T74" fmla="*/ 40655775 w 490"/>
              <a:gd name="T75" fmla="*/ 218048 h 136"/>
              <a:gd name="T76" fmla="*/ 4073881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path>
            </a:pathLst>
          </a:custGeom>
          <a:solidFill>
            <a:srgbClr val="FF6600"/>
          </a:solidFill>
          <a:ln w="0">
            <a:solidFill>
              <a:srgbClr val="000000"/>
            </a:solidFill>
            <a:round/>
            <a:headEnd/>
            <a:tailEnd/>
          </a:ln>
        </p:spPr>
        <p:txBody>
          <a:bodyPr/>
          <a:lstStyle/>
          <a:p>
            <a:pPr eaLnBrk="1" hangingPunct="1"/>
            <a:endParaRPr lang="en-US"/>
          </a:p>
        </p:txBody>
      </p:sp>
      <p:sp>
        <p:nvSpPr>
          <p:cNvPr id="2071" name="Freeform 308"/>
          <p:cNvSpPr>
            <a:spLocks/>
          </p:cNvSpPr>
          <p:nvPr/>
        </p:nvSpPr>
        <p:spPr bwMode="auto">
          <a:xfrm flipH="1">
            <a:off x="7812088" y="808038"/>
            <a:ext cx="58737" cy="38100"/>
          </a:xfrm>
          <a:custGeom>
            <a:avLst/>
            <a:gdLst>
              <a:gd name="T0" fmla="*/ 12721527 w 207"/>
              <a:gd name="T1" fmla="*/ 8419404 h 164"/>
              <a:gd name="T2" fmla="*/ 13768294 w 207"/>
              <a:gd name="T3" fmla="*/ 6098787 h 164"/>
              <a:gd name="T4" fmla="*/ 13929182 w 207"/>
              <a:gd name="T5" fmla="*/ 6098787 h 164"/>
              <a:gd name="T6" fmla="*/ 16666836 w 207"/>
              <a:gd name="T7" fmla="*/ 539673 h 164"/>
              <a:gd name="T8" fmla="*/ 16425362 w 207"/>
              <a:gd name="T9" fmla="*/ 377748 h 164"/>
              <a:gd name="T10" fmla="*/ 16103302 w 207"/>
              <a:gd name="T11" fmla="*/ 161925 h 164"/>
              <a:gd name="T12" fmla="*/ 15378595 w 207"/>
              <a:gd name="T13" fmla="*/ 0 h 164"/>
              <a:gd name="T14" fmla="*/ 14975949 w 207"/>
              <a:gd name="T15" fmla="*/ 0 h 164"/>
              <a:gd name="T16" fmla="*/ 14815060 w 207"/>
              <a:gd name="T17" fmla="*/ 161925 h 164"/>
              <a:gd name="T18" fmla="*/ 14573302 w 207"/>
              <a:gd name="T19" fmla="*/ 539673 h 164"/>
              <a:gd name="T20" fmla="*/ 9822984 w 207"/>
              <a:gd name="T21" fmla="*/ 6206582 h 164"/>
              <a:gd name="T22" fmla="*/ 9500924 w 207"/>
              <a:gd name="T23" fmla="*/ 6530432 h 164"/>
              <a:gd name="T24" fmla="*/ 0 w 207"/>
              <a:gd name="T25" fmla="*/ 8851281 h 164"/>
              <a:gd name="T26" fmla="*/ 7971207 w 207"/>
              <a:gd name="T27" fmla="*/ 8581328 h 164"/>
              <a:gd name="T28" fmla="*/ 9098276 w 207"/>
              <a:gd name="T29" fmla="*/ 8689356 h 164"/>
              <a:gd name="T30" fmla="*/ 9500924 w 207"/>
              <a:gd name="T31" fmla="*/ 8689356 h 164"/>
              <a:gd name="T32" fmla="*/ 11352700 w 207"/>
              <a:gd name="T33" fmla="*/ 8527431 h 164"/>
              <a:gd name="T34" fmla="*/ 11755346 w 207"/>
              <a:gd name="T35" fmla="*/ 8419404 h 164"/>
              <a:gd name="T36" fmla="*/ 12721527 w 207"/>
              <a:gd name="T37" fmla="*/ 8419404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close/>
              </a:path>
            </a:pathLst>
          </a:custGeom>
          <a:solidFill>
            <a:srgbClr val="FF6600"/>
          </a:solidFill>
          <a:ln w="9525">
            <a:noFill/>
            <a:round/>
            <a:headEnd/>
            <a:tailEnd/>
          </a:ln>
        </p:spPr>
        <p:txBody>
          <a:bodyPr/>
          <a:lstStyle/>
          <a:p>
            <a:pPr eaLnBrk="1" hangingPunct="1"/>
            <a:endParaRPr lang="en-US"/>
          </a:p>
        </p:txBody>
      </p:sp>
      <p:sp>
        <p:nvSpPr>
          <p:cNvPr id="2072" name="Freeform 309"/>
          <p:cNvSpPr>
            <a:spLocks/>
          </p:cNvSpPr>
          <p:nvPr/>
        </p:nvSpPr>
        <p:spPr bwMode="auto">
          <a:xfrm flipH="1">
            <a:off x="7812088" y="808038"/>
            <a:ext cx="58737" cy="38100"/>
          </a:xfrm>
          <a:custGeom>
            <a:avLst/>
            <a:gdLst>
              <a:gd name="T0" fmla="*/ 12721527 w 207"/>
              <a:gd name="T1" fmla="*/ 8419404 h 164"/>
              <a:gd name="T2" fmla="*/ 13768294 w 207"/>
              <a:gd name="T3" fmla="*/ 6098787 h 164"/>
              <a:gd name="T4" fmla="*/ 13929182 w 207"/>
              <a:gd name="T5" fmla="*/ 6098787 h 164"/>
              <a:gd name="T6" fmla="*/ 16666836 w 207"/>
              <a:gd name="T7" fmla="*/ 539673 h 164"/>
              <a:gd name="T8" fmla="*/ 16425362 w 207"/>
              <a:gd name="T9" fmla="*/ 377748 h 164"/>
              <a:gd name="T10" fmla="*/ 16103302 w 207"/>
              <a:gd name="T11" fmla="*/ 161925 h 164"/>
              <a:gd name="T12" fmla="*/ 15378595 w 207"/>
              <a:gd name="T13" fmla="*/ 0 h 164"/>
              <a:gd name="T14" fmla="*/ 14975949 w 207"/>
              <a:gd name="T15" fmla="*/ 0 h 164"/>
              <a:gd name="T16" fmla="*/ 14815060 w 207"/>
              <a:gd name="T17" fmla="*/ 161925 h 164"/>
              <a:gd name="T18" fmla="*/ 14573302 w 207"/>
              <a:gd name="T19" fmla="*/ 539673 h 164"/>
              <a:gd name="T20" fmla="*/ 9822984 w 207"/>
              <a:gd name="T21" fmla="*/ 6206582 h 164"/>
              <a:gd name="T22" fmla="*/ 9500924 w 207"/>
              <a:gd name="T23" fmla="*/ 6530432 h 164"/>
              <a:gd name="T24" fmla="*/ 0 w 207"/>
              <a:gd name="T25" fmla="*/ 8851281 h 164"/>
              <a:gd name="T26" fmla="*/ 7971207 w 207"/>
              <a:gd name="T27" fmla="*/ 8581328 h 164"/>
              <a:gd name="T28" fmla="*/ 9098276 w 207"/>
              <a:gd name="T29" fmla="*/ 8689356 h 164"/>
              <a:gd name="T30" fmla="*/ 9500924 w 207"/>
              <a:gd name="T31" fmla="*/ 8689356 h 164"/>
              <a:gd name="T32" fmla="*/ 11352700 w 207"/>
              <a:gd name="T33" fmla="*/ 8527431 h 164"/>
              <a:gd name="T34" fmla="*/ 11755346 w 207"/>
              <a:gd name="T35" fmla="*/ 8419404 h 164"/>
              <a:gd name="T36" fmla="*/ 12721527 w 207"/>
              <a:gd name="T37" fmla="*/ 8419404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path>
            </a:pathLst>
          </a:custGeom>
          <a:solidFill>
            <a:srgbClr val="FF6600"/>
          </a:solidFill>
          <a:ln w="0">
            <a:solidFill>
              <a:srgbClr val="000000"/>
            </a:solidFill>
            <a:round/>
            <a:headEnd/>
            <a:tailEnd/>
          </a:ln>
        </p:spPr>
        <p:txBody>
          <a:bodyPr/>
          <a:lstStyle/>
          <a:p>
            <a:pPr eaLnBrk="1" hangingPunct="1"/>
            <a:endParaRPr lang="en-US"/>
          </a:p>
        </p:txBody>
      </p:sp>
      <p:sp>
        <p:nvSpPr>
          <p:cNvPr id="2073" name="Line 310"/>
          <p:cNvSpPr>
            <a:spLocks noChangeShapeType="1"/>
          </p:cNvSpPr>
          <p:nvPr/>
        </p:nvSpPr>
        <p:spPr bwMode="auto">
          <a:xfrm>
            <a:off x="7813675" y="809625"/>
            <a:ext cx="12700" cy="31750"/>
          </a:xfrm>
          <a:prstGeom prst="line">
            <a:avLst/>
          </a:prstGeom>
          <a:noFill/>
          <a:ln w="0">
            <a:solidFill>
              <a:srgbClr val="000000"/>
            </a:solidFill>
            <a:round/>
            <a:headEnd/>
            <a:tailEnd/>
          </a:ln>
        </p:spPr>
        <p:txBody>
          <a:bodyPr/>
          <a:lstStyle/>
          <a:p>
            <a:endParaRPr lang="en-US"/>
          </a:p>
        </p:txBody>
      </p:sp>
      <p:sp>
        <p:nvSpPr>
          <p:cNvPr id="2074" name="Freeform 311"/>
          <p:cNvSpPr>
            <a:spLocks/>
          </p:cNvSpPr>
          <p:nvPr/>
        </p:nvSpPr>
        <p:spPr bwMode="auto">
          <a:xfrm flipH="1">
            <a:off x="7934325" y="855663"/>
            <a:ext cx="12700" cy="4762"/>
          </a:xfrm>
          <a:custGeom>
            <a:avLst/>
            <a:gdLst>
              <a:gd name="T0" fmla="*/ 1005305 w 38"/>
              <a:gd name="T1" fmla="*/ 0 h 21"/>
              <a:gd name="T2" fmla="*/ 4244473 w 38"/>
              <a:gd name="T3" fmla="*/ 411346 h 21"/>
              <a:gd name="T4" fmla="*/ 3909260 w 38"/>
              <a:gd name="T5" fmla="*/ 1079840 h 21"/>
              <a:gd name="T6" fmla="*/ 0 w 38"/>
              <a:gd name="T7" fmla="*/ 565544 h 21"/>
              <a:gd name="T8" fmla="*/ 1005305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close/>
              </a:path>
            </a:pathLst>
          </a:custGeom>
          <a:solidFill>
            <a:srgbClr val="FF6600"/>
          </a:solidFill>
          <a:ln w="9525">
            <a:noFill/>
            <a:round/>
            <a:headEnd/>
            <a:tailEnd/>
          </a:ln>
        </p:spPr>
        <p:txBody>
          <a:bodyPr/>
          <a:lstStyle/>
          <a:p>
            <a:pPr eaLnBrk="1" hangingPunct="1"/>
            <a:endParaRPr lang="en-US"/>
          </a:p>
        </p:txBody>
      </p:sp>
      <p:sp>
        <p:nvSpPr>
          <p:cNvPr id="2075" name="Freeform 312"/>
          <p:cNvSpPr>
            <a:spLocks/>
          </p:cNvSpPr>
          <p:nvPr/>
        </p:nvSpPr>
        <p:spPr bwMode="auto">
          <a:xfrm flipH="1">
            <a:off x="7934325" y="855663"/>
            <a:ext cx="12700" cy="4762"/>
          </a:xfrm>
          <a:custGeom>
            <a:avLst/>
            <a:gdLst>
              <a:gd name="T0" fmla="*/ 1005305 w 38"/>
              <a:gd name="T1" fmla="*/ 0 h 21"/>
              <a:gd name="T2" fmla="*/ 4244473 w 38"/>
              <a:gd name="T3" fmla="*/ 411346 h 21"/>
              <a:gd name="T4" fmla="*/ 3909260 w 38"/>
              <a:gd name="T5" fmla="*/ 1079840 h 21"/>
              <a:gd name="T6" fmla="*/ 0 w 38"/>
              <a:gd name="T7" fmla="*/ 565544 h 21"/>
              <a:gd name="T8" fmla="*/ 1005305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path>
            </a:pathLst>
          </a:custGeom>
          <a:solidFill>
            <a:srgbClr val="FF6600"/>
          </a:solidFill>
          <a:ln w="0">
            <a:solidFill>
              <a:srgbClr val="000000"/>
            </a:solidFill>
            <a:round/>
            <a:headEnd/>
            <a:tailEnd/>
          </a:ln>
        </p:spPr>
        <p:txBody>
          <a:bodyPr/>
          <a:lstStyle/>
          <a:p>
            <a:pPr eaLnBrk="1" hangingPunct="1"/>
            <a:endParaRPr lang="en-US"/>
          </a:p>
        </p:txBody>
      </p:sp>
      <p:sp>
        <p:nvSpPr>
          <p:cNvPr id="2076" name="Freeform 313"/>
          <p:cNvSpPr>
            <a:spLocks/>
          </p:cNvSpPr>
          <p:nvPr/>
        </p:nvSpPr>
        <p:spPr bwMode="auto">
          <a:xfrm flipH="1">
            <a:off x="7943850" y="852488"/>
            <a:ext cx="7938" cy="4762"/>
          </a:xfrm>
          <a:custGeom>
            <a:avLst/>
            <a:gdLst>
              <a:gd name="T0" fmla="*/ 1786740 w 23"/>
              <a:gd name="T1" fmla="*/ 1079840 h 21"/>
              <a:gd name="T2" fmla="*/ 2739645 w 23"/>
              <a:gd name="T3" fmla="*/ 565544 h 21"/>
              <a:gd name="T4" fmla="*/ 1191045 w 23"/>
              <a:gd name="T5" fmla="*/ 0 h 21"/>
              <a:gd name="T6" fmla="*/ 0 w 23"/>
              <a:gd name="T7" fmla="*/ 308623 h 21"/>
              <a:gd name="T8" fmla="*/ 1786740 w 23"/>
              <a:gd name="T9" fmla="*/ 107984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close/>
              </a:path>
            </a:pathLst>
          </a:custGeom>
          <a:solidFill>
            <a:srgbClr val="FF6600"/>
          </a:solidFill>
          <a:ln w="9525">
            <a:noFill/>
            <a:round/>
            <a:headEnd/>
            <a:tailEnd/>
          </a:ln>
        </p:spPr>
        <p:txBody>
          <a:bodyPr/>
          <a:lstStyle/>
          <a:p>
            <a:pPr eaLnBrk="1" hangingPunct="1"/>
            <a:endParaRPr lang="en-US"/>
          </a:p>
        </p:txBody>
      </p:sp>
      <p:sp>
        <p:nvSpPr>
          <p:cNvPr id="2077" name="Freeform 314"/>
          <p:cNvSpPr>
            <a:spLocks/>
          </p:cNvSpPr>
          <p:nvPr/>
        </p:nvSpPr>
        <p:spPr bwMode="auto">
          <a:xfrm flipH="1">
            <a:off x="7943850" y="852488"/>
            <a:ext cx="7938" cy="4762"/>
          </a:xfrm>
          <a:custGeom>
            <a:avLst/>
            <a:gdLst>
              <a:gd name="T0" fmla="*/ 1786740 w 23"/>
              <a:gd name="T1" fmla="*/ 1079840 h 21"/>
              <a:gd name="T2" fmla="*/ 2739645 w 23"/>
              <a:gd name="T3" fmla="*/ 565544 h 21"/>
              <a:gd name="T4" fmla="*/ 1191045 w 23"/>
              <a:gd name="T5" fmla="*/ 0 h 21"/>
              <a:gd name="T6" fmla="*/ 0 w 23"/>
              <a:gd name="T7" fmla="*/ 308623 h 21"/>
              <a:gd name="T8" fmla="*/ 1786740 w 23"/>
              <a:gd name="T9" fmla="*/ 107984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path>
            </a:pathLst>
          </a:custGeom>
          <a:solidFill>
            <a:srgbClr val="FF6600"/>
          </a:solidFill>
          <a:ln w="0">
            <a:solidFill>
              <a:srgbClr val="000000"/>
            </a:solidFill>
            <a:round/>
            <a:headEnd/>
            <a:tailEnd/>
          </a:ln>
        </p:spPr>
        <p:txBody>
          <a:bodyPr/>
          <a:lstStyle/>
          <a:p>
            <a:pPr eaLnBrk="1" hangingPunct="1"/>
            <a:endParaRPr lang="en-US"/>
          </a:p>
        </p:txBody>
      </p:sp>
      <p:sp>
        <p:nvSpPr>
          <p:cNvPr id="2078" name="Freeform 315"/>
          <p:cNvSpPr>
            <a:spLocks/>
          </p:cNvSpPr>
          <p:nvPr/>
        </p:nvSpPr>
        <p:spPr bwMode="auto">
          <a:xfrm flipH="1">
            <a:off x="7931150" y="857250"/>
            <a:ext cx="3175" cy="3175"/>
          </a:xfrm>
          <a:custGeom>
            <a:avLst/>
            <a:gdLst>
              <a:gd name="T0" fmla="*/ 350044 w 12"/>
              <a:gd name="T1" fmla="*/ 0 h 13"/>
              <a:gd name="T2" fmla="*/ 0 w 12"/>
              <a:gd name="T3" fmla="*/ 775433 h 13"/>
              <a:gd name="T4" fmla="*/ 560123 w 12"/>
              <a:gd name="T5" fmla="*/ 775433 h 13"/>
              <a:gd name="T6" fmla="*/ 840052 w 12"/>
              <a:gd name="T7" fmla="*/ 0 h 13"/>
              <a:gd name="T8" fmla="*/ 350044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close/>
              </a:path>
            </a:pathLst>
          </a:custGeom>
          <a:solidFill>
            <a:srgbClr val="FF6600"/>
          </a:solidFill>
          <a:ln w="9525">
            <a:noFill/>
            <a:round/>
            <a:headEnd/>
            <a:tailEnd/>
          </a:ln>
        </p:spPr>
        <p:txBody>
          <a:bodyPr/>
          <a:lstStyle/>
          <a:p>
            <a:pPr eaLnBrk="1" hangingPunct="1"/>
            <a:endParaRPr lang="en-US"/>
          </a:p>
        </p:txBody>
      </p:sp>
      <p:sp>
        <p:nvSpPr>
          <p:cNvPr id="2079" name="Freeform 316"/>
          <p:cNvSpPr>
            <a:spLocks/>
          </p:cNvSpPr>
          <p:nvPr/>
        </p:nvSpPr>
        <p:spPr bwMode="auto">
          <a:xfrm flipH="1">
            <a:off x="7931150" y="857250"/>
            <a:ext cx="3175" cy="3175"/>
          </a:xfrm>
          <a:custGeom>
            <a:avLst/>
            <a:gdLst>
              <a:gd name="T0" fmla="*/ 350044 w 12"/>
              <a:gd name="T1" fmla="*/ 0 h 13"/>
              <a:gd name="T2" fmla="*/ 0 w 12"/>
              <a:gd name="T3" fmla="*/ 775433 h 13"/>
              <a:gd name="T4" fmla="*/ 560123 w 12"/>
              <a:gd name="T5" fmla="*/ 775433 h 13"/>
              <a:gd name="T6" fmla="*/ 840052 w 12"/>
              <a:gd name="T7" fmla="*/ 0 h 13"/>
              <a:gd name="T8" fmla="*/ 350044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2080" name="Freeform 317"/>
          <p:cNvSpPr>
            <a:spLocks/>
          </p:cNvSpPr>
          <p:nvPr/>
        </p:nvSpPr>
        <p:spPr bwMode="auto">
          <a:xfrm flipH="1">
            <a:off x="7926388" y="857250"/>
            <a:ext cx="4762" cy="4763"/>
          </a:xfrm>
          <a:custGeom>
            <a:avLst/>
            <a:gdLst>
              <a:gd name="T0" fmla="*/ 265779 w 16"/>
              <a:gd name="T1" fmla="*/ 0 h 14"/>
              <a:gd name="T2" fmla="*/ 0 w 16"/>
              <a:gd name="T3" fmla="*/ 1620441 h 14"/>
              <a:gd name="T4" fmla="*/ 1240203 w 16"/>
              <a:gd name="T5" fmla="*/ 1620441 h 14"/>
              <a:gd name="T6" fmla="*/ 1417290 w 16"/>
              <a:gd name="T7" fmla="*/ 0 h 14"/>
              <a:gd name="T8" fmla="*/ 265779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close/>
              </a:path>
            </a:pathLst>
          </a:custGeom>
          <a:solidFill>
            <a:srgbClr val="FF6600"/>
          </a:solidFill>
          <a:ln w="9525">
            <a:noFill/>
            <a:round/>
            <a:headEnd/>
            <a:tailEnd/>
          </a:ln>
        </p:spPr>
        <p:txBody>
          <a:bodyPr/>
          <a:lstStyle/>
          <a:p>
            <a:pPr eaLnBrk="1" hangingPunct="1"/>
            <a:endParaRPr lang="en-US"/>
          </a:p>
        </p:txBody>
      </p:sp>
      <p:sp>
        <p:nvSpPr>
          <p:cNvPr id="2081" name="Freeform 318"/>
          <p:cNvSpPr>
            <a:spLocks/>
          </p:cNvSpPr>
          <p:nvPr/>
        </p:nvSpPr>
        <p:spPr bwMode="auto">
          <a:xfrm flipH="1">
            <a:off x="7926388" y="857250"/>
            <a:ext cx="4762" cy="4763"/>
          </a:xfrm>
          <a:custGeom>
            <a:avLst/>
            <a:gdLst>
              <a:gd name="T0" fmla="*/ 265779 w 16"/>
              <a:gd name="T1" fmla="*/ 0 h 14"/>
              <a:gd name="T2" fmla="*/ 0 w 16"/>
              <a:gd name="T3" fmla="*/ 1620441 h 14"/>
              <a:gd name="T4" fmla="*/ 1240203 w 16"/>
              <a:gd name="T5" fmla="*/ 1620441 h 14"/>
              <a:gd name="T6" fmla="*/ 1417290 w 16"/>
              <a:gd name="T7" fmla="*/ 0 h 14"/>
              <a:gd name="T8" fmla="*/ 265779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path>
            </a:pathLst>
          </a:custGeom>
          <a:solidFill>
            <a:srgbClr val="FF6600"/>
          </a:solidFill>
          <a:ln w="0">
            <a:solidFill>
              <a:srgbClr val="000000"/>
            </a:solidFill>
            <a:round/>
            <a:headEnd/>
            <a:tailEnd/>
          </a:ln>
        </p:spPr>
        <p:txBody>
          <a:bodyPr/>
          <a:lstStyle/>
          <a:p>
            <a:pPr eaLnBrk="1" hangingPunct="1"/>
            <a:endParaRPr lang="en-US"/>
          </a:p>
        </p:txBody>
      </p:sp>
      <p:sp>
        <p:nvSpPr>
          <p:cNvPr id="2082" name="Freeform 319"/>
          <p:cNvSpPr>
            <a:spLocks/>
          </p:cNvSpPr>
          <p:nvPr/>
        </p:nvSpPr>
        <p:spPr bwMode="auto">
          <a:xfrm flipH="1">
            <a:off x="7915275" y="862013"/>
            <a:ext cx="7938" cy="9525"/>
          </a:xfrm>
          <a:custGeom>
            <a:avLst/>
            <a:gdLst>
              <a:gd name="T0" fmla="*/ 2250423 w 28"/>
              <a:gd name="T1" fmla="*/ 0 h 36"/>
              <a:gd name="T2" fmla="*/ 2250423 w 28"/>
              <a:gd name="T3" fmla="*/ 560123 h 36"/>
              <a:gd name="T4" fmla="*/ 2009448 w 28"/>
              <a:gd name="T5" fmla="*/ 1190096 h 36"/>
              <a:gd name="T6" fmla="*/ 1687959 w 28"/>
              <a:gd name="T7" fmla="*/ 1890183 h 36"/>
              <a:gd name="T8" fmla="*/ 1446701 w 28"/>
              <a:gd name="T9" fmla="*/ 2310077 h 36"/>
              <a:gd name="T10" fmla="*/ 1205442 w 28"/>
              <a:gd name="T11" fmla="*/ 2520156 h 36"/>
              <a:gd name="T12" fmla="*/ 0 w 28"/>
              <a:gd name="T13" fmla="*/ 2520156 h 36"/>
              <a:gd name="T14" fmla="*/ 0 w 28"/>
              <a:gd name="T15" fmla="*/ 2450042 h 36"/>
              <a:gd name="T16" fmla="*/ 562747 w 28"/>
              <a:gd name="T17" fmla="*/ 1750219 h 36"/>
              <a:gd name="T18" fmla="*/ 803723 w 28"/>
              <a:gd name="T19" fmla="*/ 910167 h 36"/>
              <a:gd name="T20" fmla="*/ 964467 w 28"/>
              <a:gd name="T21" fmla="*/ 139965 h 36"/>
              <a:gd name="T22" fmla="*/ 2250423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close/>
              </a:path>
            </a:pathLst>
          </a:custGeom>
          <a:solidFill>
            <a:srgbClr val="FF6600"/>
          </a:solidFill>
          <a:ln w="9525">
            <a:noFill/>
            <a:round/>
            <a:headEnd/>
            <a:tailEnd/>
          </a:ln>
        </p:spPr>
        <p:txBody>
          <a:bodyPr/>
          <a:lstStyle/>
          <a:p>
            <a:pPr eaLnBrk="1" hangingPunct="1"/>
            <a:endParaRPr lang="en-US"/>
          </a:p>
        </p:txBody>
      </p:sp>
      <p:sp>
        <p:nvSpPr>
          <p:cNvPr id="2083" name="Freeform 320"/>
          <p:cNvSpPr>
            <a:spLocks/>
          </p:cNvSpPr>
          <p:nvPr/>
        </p:nvSpPr>
        <p:spPr bwMode="auto">
          <a:xfrm flipH="1">
            <a:off x="7915275" y="862013"/>
            <a:ext cx="7938" cy="9525"/>
          </a:xfrm>
          <a:custGeom>
            <a:avLst/>
            <a:gdLst>
              <a:gd name="T0" fmla="*/ 2250423 w 28"/>
              <a:gd name="T1" fmla="*/ 0 h 36"/>
              <a:gd name="T2" fmla="*/ 2250423 w 28"/>
              <a:gd name="T3" fmla="*/ 560123 h 36"/>
              <a:gd name="T4" fmla="*/ 2009448 w 28"/>
              <a:gd name="T5" fmla="*/ 1190096 h 36"/>
              <a:gd name="T6" fmla="*/ 1687959 w 28"/>
              <a:gd name="T7" fmla="*/ 1890183 h 36"/>
              <a:gd name="T8" fmla="*/ 1446701 w 28"/>
              <a:gd name="T9" fmla="*/ 2310077 h 36"/>
              <a:gd name="T10" fmla="*/ 1205442 w 28"/>
              <a:gd name="T11" fmla="*/ 2520156 h 36"/>
              <a:gd name="T12" fmla="*/ 0 w 28"/>
              <a:gd name="T13" fmla="*/ 2520156 h 36"/>
              <a:gd name="T14" fmla="*/ 0 w 28"/>
              <a:gd name="T15" fmla="*/ 2450042 h 36"/>
              <a:gd name="T16" fmla="*/ 562747 w 28"/>
              <a:gd name="T17" fmla="*/ 1750219 h 36"/>
              <a:gd name="T18" fmla="*/ 803723 w 28"/>
              <a:gd name="T19" fmla="*/ 910167 h 36"/>
              <a:gd name="T20" fmla="*/ 964467 w 28"/>
              <a:gd name="T21" fmla="*/ 139965 h 36"/>
              <a:gd name="T22" fmla="*/ 2250423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path>
            </a:pathLst>
          </a:custGeom>
          <a:solidFill>
            <a:srgbClr val="FF6600"/>
          </a:solidFill>
          <a:ln w="0">
            <a:solidFill>
              <a:srgbClr val="000000"/>
            </a:solidFill>
            <a:round/>
            <a:headEnd/>
            <a:tailEnd/>
          </a:ln>
        </p:spPr>
        <p:txBody>
          <a:bodyPr/>
          <a:lstStyle/>
          <a:p>
            <a:pPr eaLnBrk="1" hangingPunct="1"/>
            <a:endParaRPr lang="en-US"/>
          </a:p>
        </p:txBody>
      </p:sp>
      <p:sp>
        <p:nvSpPr>
          <p:cNvPr id="2084" name="Freeform 321"/>
          <p:cNvSpPr>
            <a:spLocks/>
          </p:cNvSpPr>
          <p:nvPr/>
        </p:nvSpPr>
        <p:spPr bwMode="auto">
          <a:xfrm flipH="1">
            <a:off x="7845425" y="849313"/>
            <a:ext cx="34925" cy="7937"/>
          </a:xfrm>
          <a:custGeom>
            <a:avLst/>
            <a:gdLst>
              <a:gd name="T0" fmla="*/ 6719914 w 122"/>
              <a:gd name="T1" fmla="*/ 1574899 h 40"/>
              <a:gd name="T2" fmla="*/ 7047694 w 122"/>
              <a:gd name="T3" fmla="*/ 1574899 h 40"/>
              <a:gd name="T4" fmla="*/ 7703253 w 122"/>
              <a:gd name="T5" fmla="*/ 1574899 h 40"/>
              <a:gd name="T6" fmla="*/ 8276939 w 122"/>
              <a:gd name="T7" fmla="*/ 1417350 h 40"/>
              <a:gd name="T8" fmla="*/ 8768751 w 122"/>
              <a:gd name="T9" fmla="*/ 1220512 h 40"/>
              <a:gd name="T10" fmla="*/ 9342437 w 122"/>
              <a:gd name="T11" fmla="*/ 1023675 h 40"/>
              <a:gd name="T12" fmla="*/ 9752093 w 122"/>
              <a:gd name="T13" fmla="*/ 787549 h 40"/>
              <a:gd name="T14" fmla="*/ 9997999 w 122"/>
              <a:gd name="T15" fmla="*/ 472450 h 40"/>
              <a:gd name="T16" fmla="*/ 9997999 w 122"/>
              <a:gd name="T17" fmla="*/ 275612 h 40"/>
              <a:gd name="T18" fmla="*/ 9833966 w 122"/>
              <a:gd name="T19" fmla="*/ 157549 h 40"/>
              <a:gd name="T20" fmla="*/ 9424313 w 122"/>
              <a:gd name="T21" fmla="*/ 157549 h 40"/>
              <a:gd name="T22" fmla="*/ 8113192 w 122"/>
              <a:gd name="T23" fmla="*/ 0 h 40"/>
              <a:gd name="T24" fmla="*/ 6883947 w 122"/>
              <a:gd name="T25" fmla="*/ 0 h 40"/>
              <a:gd name="T26" fmla="*/ 5408796 w 122"/>
              <a:gd name="T27" fmla="*/ 0 h 40"/>
              <a:gd name="T28" fmla="*/ 4179549 w 122"/>
              <a:gd name="T29" fmla="*/ 78775 h 40"/>
              <a:gd name="T30" fmla="*/ 4097676 w 122"/>
              <a:gd name="T31" fmla="*/ 78775 h 40"/>
              <a:gd name="T32" fmla="*/ 0 w 122"/>
              <a:gd name="T33" fmla="*/ 275612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0"/>
              <a:gd name="T53" fmla="*/ 122 w 12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0">
                <a:moveTo>
                  <a:pt x="82" y="40"/>
                </a:moveTo>
                <a:lnTo>
                  <a:pt x="86" y="40"/>
                </a:lnTo>
                <a:lnTo>
                  <a:pt x="94" y="40"/>
                </a:lnTo>
                <a:lnTo>
                  <a:pt x="101" y="36"/>
                </a:lnTo>
                <a:lnTo>
                  <a:pt x="107" y="31"/>
                </a:lnTo>
                <a:lnTo>
                  <a:pt x="114" y="26"/>
                </a:lnTo>
                <a:lnTo>
                  <a:pt x="119" y="20"/>
                </a:lnTo>
                <a:lnTo>
                  <a:pt x="122" y="12"/>
                </a:lnTo>
                <a:lnTo>
                  <a:pt x="122" y="7"/>
                </a:lnTo>
                <a:lnTo>
                  <a:pt x="120" y="4"/>
                </a:lnTo>
                <a:lnTo>
                  <a:pt x="115" y="4"/>
                </a:lnTo>
                <a:lnTo>
                  <a:pt x="99" y="0"/>
                </a:lnTo>
                <a:lnTo>
                  <a:pt x="84" y="0"/>
                </a:lnTo>
                <a:lnTo>
                  <a:pt x="66" y="0"/>
                </a:lnTo>
                <a:lnTo>
                  <a:pt x="51" y="2"/>
                </a:lnTo>
                <a:lnTo>
                  <a:pt x="50" y="2"/>
                </a:lnTo>
                <a:lnTo>
                  <a:pt x="0" y="7"/>
                </a:lnTo>
              </a:path>
            </a:pathLst>
          </a:custGeom>
          <a:solidFill>
            <a:srgbClr val="FF6600"/>
          </a:solidFill>
          <a:ln w="0">
            <a:solidFill>
              <a:srgbClr val="000000"/>
            </a:solidFill>
            <a:round/>
            <a:headEnd/>
            <a:tailEnd/>
          </a:ln>
        </p:spPr>
        <p:txBody>
          <a:bodyPr/>
          <a:lstStyle/>
          <a:p>
            <a:pPr eaLnBrk="1" hangingPunct="1"/>
            <a:endParaRPr lang="en-US"/>
          </a:p>
        </p:txBody>
      </p:sp>
      <p:sp>
        <p:nvSpPr>
          <p:cNvPr id="2085" name="Freeform 322"/>
          <p:cNvSpPr>
            <a:spLocks/>
          </p:cNvSpPr>
          <p:nvPr/>
        </p:nvSpPr>
        <p:spPr bwMode="auto">
          <a:xfrm flipH="1">
            <a:off x="7866063" y="849313"/>
            <a:ext cx="28575" cy="19050"/>
          </a:xfrm>
          <a:custGeom>
            <a:avLst/>
            <a:gdLst>
              <a:gd name="T0" fmla="*/ 1385471 w 103"/>
              <a:gd name="T1" fmla="*/ 95907 h 87"/>
              <a:gd name="T2" fmla="*/ 7927482 w 103"/>
              <a:gd name="T3" fmla="*/ 1822012 h 87"/>
              <a:gd name="T4" fmla="*/ 7542690 w 103"/>
              <a:gd name="T5" fmla="*/ 2589048 h 87"/>
              <a:gd name="T6" fmla="*/ 4156137 w 103"/>
              <a:gd name="T7" fmla="*/ 4171293 h 87"/>
              <a:gd name="T8" fmla="*/ 3848192 w 103"/>
              <a:gd name="T9" fmla="*/ 3931526 h 87"/>
              <a:gd name="T10" fmla="*/ 3232582 w 103"/>
              <a:gd name="T11" fmla="*/ 3547898 h 87"/>
              <a:gd name="T12" fmla="*/ 2462999 w 103"/>
              <a:gd name="T13" fmla="*/ 3212443 h 87"/>
              <a:gd name="T14" fmla="*/ 1616291 w 103"/>
              <a:gd name="T15" fmla="*/ 2972676 h 87"/>
              <a:gd name="T16" fmla="*/ 846708 w 103"/>
              <a:gd name="T17" fmla="*/ 2828815 h 87"/>
              <a:gd name="T18" fmla="*/ 0 w 103"/>
              <a:gd name="T19" fmla="*/ 2684955 h 87"/>
              <a:gd name="T20" fmla="*/ 76847 w 103"/>
              <a:gd name="T21" fmla="*/ 2684955 h 87"/>
              <a:gd name="T22" fmla="*/ 615611 w 103"/>
              <a:gd name="T23" fmla="*/ 2253374 h 87"/>
              <a:gd name="T24" fmla="*/ 1000680 w 103"/>
              <a:gd name="T25" fmla="*/ 1869966 h 87"/>
              <a:gd name="T26" fmla="*/ 1231499 w 103"/>
              <a:gd name="T27" fmla="*/ 1390431 h 87"/>
              <a:gd name="T28" fmla="*/ 1385471 w 103"/>
              <a:gd name="T29" fmla="*/ 958850 h 87"/>
              <a:gd name="T30" fmla="*/ 1385471 w 103"/>
              <a:gd name="T31" fmla="*/ 479535 h 87"/>
              <a:gd name="T32" fmla="*/ 1231499 w 103"/>
              <a:gd name="T33" fmla="*/ 0 h 87"/>
              <a:gd name="T34" fmla="*/ 1385471 w 103"/>
              <a:gd name="T35" fmla="*/ 9590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close/>
              </a:path>
            </a:pathLst>
          </a:custGeom>
          <a:solidFill>
            <a:srgbClr val="FF6600"/>
          </a:solidFill>
          <a:ln w="9525">
            <a:noFill/>
            <a:round/>
            <a:headEnd/>
            <a:tailEnd/>
          </a:ln>
        </p:spPr>
        <p:txBody>
          <a:bodyPr/>
          <a:lstStyle/>
          <a:p>
            <a:pPr eaLnBrk="1" hangingPunct="1"/>
            <a:endParaRPr lang="en-US"/>
          </a:p>
        </p:txBody>
      </p:sp>
      <p:sp>
        <p:nvSpPr>
          <p:cNvPr id="2086" name="Freeform 323"/>
          <p:cNvSpPr>
            <a:spLocks/>
          </p:cNvSpPr>
          <p:nvPr/>
        </p:nvSpPr>
        <p:spPr bwMode="auto">
          <a:xfrm flipH="1">
            <a:off x="7866063" y="849313"/>
            <a:ext cx="28575" cy="19050"/>
          </a:xfrm>
          <a:custGeom>
            <a:avLst/>
            <a:gdLst>
              <a:gd name="T0" fmla="*/ 1385471 w 103"/>
              <a:gd name="T1" fmla="*/ 95907 h 87"/>
              <a:gd name="T2" fmla="*/ 7927482 w 103"/>
              <a:gd name="T3" fmla="*/ 1822012 h 87"/>
              <a:gd name="T4" fmla="*/ 7542690 w 103"/>
              <a:gd name="T5" fmla="*/ 2589048 h 87"/>
              <a:gd name="T6" fmla="*/ 4156137 w 103"/>
              <a:gd name="T7" fmla="*/ 4171293 h 87"/>
              <a:gd name="T8" fmla="*/ 3848192 w 103"/>
              <a:gd name="T9" fmla="*/ 3931526 h 87"/>
              <a:gd name="T10" fmla="*/ 3232582 w 103"/>
              <a:gd name="T11" fmla="*/ 3547898 h 87"/>
              <a:gd name="T12" fmla="*/ 2462999 w 103"/>
              <a:gd name="T13" fmla="*/ 3212443 h 87"/>
              <a:gd name="T14" fmla="*/ 1616291 w 103"/>
              <a:gd name="T15" fmla="*/ 2972676 h 87"/>
              <a:gd name="T16" fmla="*/ 846708 w 103"/>
              <a:gd name="T17" fmla="*/ 2828815 h 87"/>
              <a:gd name="T18" fmla="*/ 0 w 103"/>
              <a:gd name="T19" fmla="*/ 2684955 h 87"/>
              <a:gd name="T20" fmla="*/ 76847 w 103"/>
              <a:gd name="T21" fmla="*/ 2684955 h 87"/>
              <a:gd name="T22" fmla="*/ 615611 w 103"/>
              <a:gd name="T23" fmla="*/ 2253374 h 87"/>
              <a:gd name="T24" fmla="*/ 1000680 w 103"/>
              <a:gd name="T25" fmla="*/ 1869966 h 87"/>
              <a:gd name="T26" fmla="*/ 1231499 w 103"/>
              <a:gd name="T27" fmla="*/ 1390431 h 87"/>
              <a:gd name="T28" fmla="*/ 1385471 w 103"/>
              <a:gd name="T29" fmla="*/ 958850 h 87"/>
              <a:gd name="T30" fmla="*/ 1385471 w 103"/>
              <a:gd name="T31" fmla="*/ 479535 h 87"/>
              <a:gd name="T32" fmla="*/ 1231499 w 103"/>
              <a:gd name="T33" fmla="*/ 0 h 87"/>
              <a:gd name="T34" fmla="*/ 1385471 w 103"/>
              <a:gd name="T35" fmla="*/ 9590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path>
            </a:pathLst>
          </a:custGeom>
          <a:solidFill>
            <a:srgbClr val="FF6600"/>
          </a:solidFill>
          <a:ln w="0">
            <a:solidFill>
              <a:srgbClr val="B5B5B5"/>
            </a:solidFill>
            <a:round/>
            <a:headEnd/>
            <a:tailEnd/>
          </a:ln>
        </p:spPr>
        <p:txBody>
          <a:bodyPr/>
          <a:lstStyle/>
          <a:p>
            <a:pPr eaLnBrk="1" hangingPunct="1"/>
            <a:endParaRPr lang="en-US"/>
          </a:p>
        </p:txBody>
      </p:sp>
      <p:sp>
        <p:nvSpPr>
          <p:cNvPr id="2087" name="Freeform 324"/>
          <p:cNvSpPr>
            <a:spLocks/>
          </p:cNvSpPr>
          <p:nvPr/>
        </p:nvSpPr>
        <p:spPr bwMode="auto">
          <a:xfrm flipH="1">
            <a:off x="7826375" y="846138"/>
            <a:ext cx="11113" cy="7937"/>
          </a:xfrm>
          <a:custGeom>
            <a:avLst/>
            <a:gdLst>
              <a:gd name="T0" fmla="*/ 0 w 35"/>
              <a:gd name="T1" fmla="*/ 0 h 31"/>
              <a:gd name="T2" fmla="*/ 0 w 35"/>
              <a:gd name="T3" fmla="*/ 1245597 h 31"/>
              <a:gd name="T4" fmla="*/ 1209729 w 35"/>
              <a:gd name="T5" fmla="*/ 2032128 h 31"/>
              <a:gd name="T6" fmla="*/ 3528536 w 35"/>
              <a:gd name="T7" fmla="*/ 1376686 h 31"/>
              <a:gd name="T8" fmla="*/ 3225945 w 35"/>
              <a:gd name="T9" fmla="*/ 1180053 h 31"/>
              <a:gd name="T10" fmla="*/ 3225945 w 35"/>
              <a:gd name="T11" fmla="*/ 524354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close/>
              </a:path>
            </a:pathLst>
          </a:custGeom>
          <a:solidFill>
            <a:srgbClr val="FF6600"/>
          </a:solidFill>
          <a:ln w="9525">
            <a:noFill/>
            <a:round/>
            <a:headEnd/>
            <a:tailEnd/>
          </a:ln>
        </p:spPr>
        <p:txBody>
          <a:bodyPr/>
          <a:lstStyle/>
          <a:p>
            <a:pPr eaLnBrk="1" hangingPunct="1"/>
            <a:endParaRPr lang="en-US"/>
          </a:p>
        </p:txBody>
      </p:sp>
      <p:sp>
        <p:nvSpPr>
          <p:cNvPr id="2088" name="Freeform 325"/>
          <p:cNvSpPr>
            <a:spLocks/>
          </p:cNvSpPr>
          <p:nvPr/>
        </p:nvSpPr>
        <p:spPr bwMode="auto">
          <a:xfrm flipH="1">
            <a:off x="7826375" y="846138"/>
            <a:ext cx="11113" cy="7937"/>
          </a:xfrm>
          <a:custGeom>
            <a:avLst/>
            <a:gdLst>
              <a:gd name="T0" fmla="*/ 0 w 35"/>
              <a:gd name="T1" fmla="*/ 0 h 31"/>
              <a:gd name="T2" fmla="*/ 0 w 35"/>
              <a:gd name="T3" fmla="*/ 1245597 h 31"/>
              <a:gd name="T4" fmla="*/ 1209729 w 35"/>
              <a:gd name="T5" fmla="*/ 2032128 h 31"/>
              <a:gd name="T6" fmla="*/ 3528536 w 35"/>
              <a:gd name="T7" fmla="*/ 1376686 h 31"/>
              <a:gd name="T8" fmla="*/ 3225945 w 35"/>
              <a:gd name="T9" fmla="*/ 1180053 h 31"/>
              <a:gd name="T10" fmla="*/ 3225945 w 35"/>
              <a:gd name="T11" fmla="*/ 524354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path>
            </a:pathLst>
          </a:custGeom>
          <a:solidFill>
            <a:srgbClr val="FF6600"/>
          </a:solidFill>
          <a:ln w="0">
            <a:solidFill>
              <a:srgbClr val="B5B5B5"/>
            </a:solidFill>
            <a:round/>
            <a:headEnd/>
            <a:tailEnd/>
          </a:ln>
        </p:spPr>
        <p:txBody>
          <a:bodyPr/>
          <a:lstStyle/>
          <a:p>
            <a:pPr eaLnBrk="1" hangingPunct="1"/>
            <a:endParaRPr lang="en-US"/>
          </a:p>
        </p:txBody>
      </p:sp>
      <p:sp>
        <p:nvSpPr>
          <p:cNvPr id="2089" name="Freeform 326"/>
          <p:cNvSpPr>
            <a:spLocks/>
          </p:cNvSpPr>
          <p:nvPr/>
        </p:nvSpPr>
        <p:spPr bwMode="auto">
          <a:xfrm flipH="1">
            <a:off x="7786688" y="844550"/>
            <a:ext cx="50800" cy="11113"/>
          </a:xfrm>
          <a:custGeom>
            <a:avLst/>
            <a:gdLst>
              <a:gd name="T0" fmla="*/ 170501 w 174"/>
              <a:gd name="T1" fmla="*/ 411408 h 49"/>
              <a:gd name="T2" fmla="*/ 0 w 174"/>
              <a:gd name="T3" fmla="*/ 154221 h 49"/>
              <a:gd name="T4" fmla="*/ 1875221 w 174"/>
              <a:gd name="T5" fmla="*/ 0 h 49"/>
              <a:gd name="T6" fmla="*/ 3068437 w 174"/>
              <a:gd name="T7" fmla="*/ 257187 h 49"/>
              <a:gd name="T8" fmla="*/ 14831264 w 174"/>
              <a:gd name="T9" fmla="*/ 2366162 h 49"/>
              <a:gd name="T10" fmla="*/ 13638048 w 174"/>
              <a:gd name="T11" fmla="*/ 2520383 h 49"/>
              <a:gd name="T12" fmla="*/ 170501 w 174"/>
              <a:gd name="T13" fmla="*/ 411408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close/>
              </a:path>
            </a:pathLst>
          </a:custGeom>
          <a:solidFill>
            <a:srgbClr val="FF6600"/>
          </a:solidFill>
          <a:ln w="9525">
            <a:noFill/>
            <a:round/>
            <a:headEnd/>
            <a:tailEnd/>
          </a:ln>
        </p:spPr>
        <p:txBody>
          <a:bodyPr/>
          <a:lstStyle/>
          <a:p>
            <a:pPr eaLnBrk="1" hangingPunct="1"/>
            <a:endParaRPr lang="en-US"/>
          </a:p>
        </p:txBody>
      </p:sp>
      <p:sp>
        <p:nvSpPr>
          <p:cNvPr id="2090" name="Freeform 327"/>
          <p:cNvSpPr>
            <a:spLocks/>
          </p:cNvSpPr>
          <p:nvPr/>
        </p:nvSpPr>
        <p:spPr bwMode="auto">
          <a:xfrm flipH="1">
            <a:off x="7786688" y="844550"/>
            <a:ext cx="50800" cy="11113"/>
          </a:xfrm>
          <a:custGeom>
            <a:avLst/>
            <a:gdLst>
              <a:gd name="T0" fmla="*/ 170501 w 174"/>
              <a:gd name="T1" fmla="*/ 411408 h 49"/>
              <a:gd name="T2" fmla="*/ 0 w 174"/>
              <a:gd name="T3" fmla="*/ 154221 h 49"/>
              <a:gd name="T4" fmla="*/ 1875221 w 174"/>
              <a:gd name="T5" fmla="*/ 0 h 49"/>
              <a:gd name="T6" fmla="*/ 3068437 w 174"/>
              <a:gd name="T7" fmla="*/ 257187 h 49"/>
              <a:gd name="T8" fmla="*/ 14831264 w 174"/>
              <a:gd name="T9" fmla="*/ 2366162 h 49"/>
              <a:gd name="T10" fmla="*/ 13638048 w 174"/>
              <a:gd name="T11" fmla="*/ 2520383 h 49"/>
              <a:gd name="T12" fmla="*/ 170501 w 174"/>
              <a:gd name="T13" fmla="*/ 411408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path>
            </a:pathLst>
          </a:custGeom>
          <a:solidFill>
            <a:srgbClr val="FF6600"/>
          </a:solidFill>
          <a:ln w="0">
            <a:solidFill>
              <a:srgbClr val="000000"/>
            </a:solidFill>
            <a:round/>
            <a:headEnd/>
            <a:tailEnd/>
          </a:ln>
        </p:spPr>
        <p:txBody>
          <a:bodyPr/>
          <a:lstStyle/>
          <a:p>
            <a:pPr eaLnBrk="1" hangingPunct="1"/>
            <a:endParaRPr lang="en-US"/>
          </a:p>
        </p:txBody>
      </p:sp>
      <p:sp>
        <p:nvSpPr>
          <p:cNvPr id="2091" name="Freeform 328"/>
          <p:cNvSpPr>
            <a:spLocks/>
          </p:cNvSpPr>
          <p:nvPr/>
        </p:nvSpPr>
        <p:spPr bwMode="auto">
          <a:xfrm flipH="1">
            <a:off x="7786688" y="844550"/>
            <a:ext cx="50800" cy="11113"/>
          </a:xfrm>
          <a:custGeom>
            <a:avLst/>
            <a:gdLst>
              <a:gd name="T0" fmla="*/ 421205 w 175"/>
              <a:gd name="T1" fmla="*/ 0 h 48"/>
              <a:gd name="T2" fmla="*/ 84183 w 175"/>
              <a:gd name="T3" fmla="*/ 0 h 48"/>
              <a:gd name="T4" fmla="*/ 0 w 175"/>
              <a:gd name="T5" fmla="*/ 107194 h 48"/>
              <a:gd name="T6" fmla="*/ 84183 w 175"/>
              <a:gd name="T7" fmla="*/ 268101 h 48"/>
              <a:gd name="T8" fmla="*/ 421205 w 175"/>
              <a:gd name="T9" fmla="*/ 268101 h 48"/>
              <a:gd name="T10" fmla="*/ 13566793 w 175"/>
              <a:gd name="T11" fmla="*/ 2572891 h 48"/>
              <a:gd name="T12" fmla="*/ 14746514 w 175"/>
              <a:gd name="T13" fmla="*/ 2465697 h 48"/>
              <a:gd name="T14" fmla="*/ 14746514 w 175"/>
              <a:gd name="T15" fmla="*/ 2304790 h 48"/>
              <a:gd name="T16" fmla="*/ 13650976 w 175"/>
              <a:gd name="T17" fmla="*/ 2411984 h 48"/>
              <a:gd name="T18" fmla="*/ 13398137 w 175"/>
              <a:gd name="T19" fmla="*/ 2411984 h 48"/>
              <a:gd name="T20" fmla="*/ 421205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close/>
              </a:path>
            </a:pathLst>
          </a:custGeom>
          <a:solidFill>
            <a:srgbClr val="FF6600"/>
          </a:solidFill>
          <a:ln w="9525">
            <a:noFill/>
            <a:round/>
            <a:headEnd/>
            <a:tailEnd/>
          </a:ln>
        </p:spPr>
        <p:txBody>
          <a:bodyPr/>
          <a:lstStyle/>
          <a:p>
            <a:pPr eaLnBrk="1" hangingPunct="1"/>
            <a:endParaRPr lang="en-US"/>
          </a:p>
        </p:txBody>
      </p:sp>
      <p:sp>
        <p:nvSpPr>
          <p:cNvPr id="2092" name="Freeform 329"/>
          <p:cNvSpPr>
            <a:spLocks/>
          </p:cNvSpPr>
          <p:nvPr/>
        </p:nvSpPr>
        <p:spPr bwMode="auto">
          <a:xfrm flipH="1">
            <a:off x="7786688" y="844550"/>
            <a:ext cx="50800" cy="11113"/>
          </a:xfrm>
          <a:custGeom>
            <a:avLst/>
            <a:gdLst>
              <a:gd name="T0" fmla="*/ 421205 w 175"/>
              <a:gd name="T1" fmla="*/ 0 h 48"/>
              <a:gd name="T2" fmla="*/ 84183 w 175"/>
              <a:gd name="T3" fmla="*/ 0 h 48"/>
              <a:gd name="T4" fmla="*/ 0 w 175"/>
              <a:gd name="T5" fmla="*/ 107194 h 48"/>
              <a:gd name="T6" fmla="*/ 84183 w 175"/>
              <a:gd name="T7" fmla="*/ 268101 h 48"/>
              <a:gd name="T8" fmla="*/ 421205 w 175"/>
              <a:gd name="T9" fmla="*/ 268101 h 48"/>
              <a:gd name="T10" fmla="*/ 13566793 w 175"/>
              <a:gd name="T11" fmla="*/ 2572891 h 48"/>
              <a:gd name="T12" fmla="*/ 14746514 w 175"/>
              <a:gd name="T13" fmla="*/ 2465697 h 48"/>
              <a:gd name="T14" fmla="*/ 14746514 w 175"/>
              <a:gd name="T15" fmla="*/ 2304790 h 48"/>
              <a:gd name="T16" fmla="*/ 13650976 w 175"/>
              <a:gd name="T17" fmla="*/ 2411984 h 48"/>
              <a:gd name="T18" fmla="*/ 13398137 w 175"/>
              <a:gd name="T19" fmla="*/ 2411984 h 48"/>
              <a:gd name="T20" fmla="*/ 421205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2093" name="Freeform 330"/>
          <p:cNvSpPr>
            <a:spLocks/>
          </p:cNvSpPr>
          <p:nvPr/>
        </p:nvSpPr>
        <p:spPr bwMode="auto">
          <a:xfrm flipH="1">
            <a:off x="7832725" y="855663"/>
            <a:ext cx="14288" cy="4762"/>
          </a:xfrm>
          <a:custGeom>
            <a:avLst/>
            <a:gdLst>
              <a:gd name="T0" fmla="*/ 1224768 w 50"/>
              <a:gd name="T1" fmla="*/ 1133832 h 20"/>
              <a:gd name="T2" fmla="*/ 4082939 w 50"/>
              <a:gd name="T3" fmla="*/ 0 h 20"/>
              <a:gd name="T4" fmla="*/ 0 w 50"/>
              <a:gd name="T5" fmla="*/ 963829 h 20"/>
              <a:gd name="T6" fmla="*/ 1224768 w 50"/>
              <a:gd name="T7" fmla="*/ 1133832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close/>
              </a:path>
            </a:pathLst>
          </a:custGeom>
          <a:solidFill>
            <a:srgbClr val="FF6600"/>
          </a:solidFill>
          <a:ln w="9525">
            <a:noFill/>
            <a:round/>
            <a:headEnd/>
            <a:tailEnd/>
          </a:ln>
        </p:spPr>
        <p:txBody>
          <a:bodyPr/>
          <a:lstStyle/>
          <a:p>
            <a:pPr eaLnBrk="1" hangingPunct="1"/>
            <a:endParaRPr lang="en-US"/>
          </a:p>
        </p:txBody>
      </p:sp>
      <p:sp>
        <p:nvSpPr>
          <p:cNvPr id="2094" name="Freeform 332"/>
          <p:cNvSpPr>
            <a:spLocks/>
          </p:cNvSpPr>
          <p:nvPr/>
        </p:nvSpPr>
        <p:spPr bwMode="auto">
          <a:xfrm flipH="1">
            <a:off x="7902575" y="863600"/>
            <a:ext cx="3175" cy="3175"/>
          </a:xfrm>
          <a:custGeom>
            <a:avLst/>
            <a:gdLst>
              <a:gd name="T0" fmla="*/ 0 w 8"/>
              <a:gd name="T1" fmla="*/ 840052 h 12"/>
              <a:gd name="T2" fmla="*/ 157559 w 8"/>
              <a:gd name="T3" fmla="*/ 0 h 12"/>
              <a:gd name="T4" fmla="*/ 1260078 w 8"/>
              <a:gd name="T5" fmla="*/ 0 h 12"/>
              <a:gd name="T6" fmla="*/ 787400 w 8"/>
              <a:gd name="T7" fmla="*/ 700088 h 12"/>
              <a:gd name="T8" fmla="*/ 0 w 8"/>
              <a:gd name="T9" fmla="*/ 840052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close/>
              </a:path>
            </a:pathLst>
          </a:custGeom>
          <a:solidFill>
            <a:srgbClr val="FF6600"/>
          </a:solidFill>
          <a:ln w="9525">
            <a:noFill/>
            <a:round/>
            <a:headEnd/>
            <a:tailEnd/>
          </a:ln>
        </p:spPr>
        <p:txBody>
          <a:bodyPr/>
          <a:lstStyle/>
          <a:p>
            <a:pPr eaLnBrk="1" hangingPunct="1"/>
            <a:endParaRPr lang="en-US"/>
          </a:p>
        </p:txBody>
      </p:sp>
      <p:sp>
        <p:nvSpPr>
          <p:cNvPr id="2095" name="Freeform 333"/>
          <p:cNvSpPr>
            <a:spLocks/>
          </p:cNvSpPr>
          <p:nvPr/>
        </p:nvSpPr>
        <p:spPr bwMode="auto">
          <a:xfrm flipH="1">
            <a:off x="7902575" y="863600"/>
            <a:ext cx="3175" cy="3175"/>
          </a:xfrm>
          <a:custGeom>
            <a:avLst/>
            <a:gdLst>
              <a:gd name="T0" fmla="*/ 0 w 8"/>
              <a:gd name="T1" fmla="*/ 840052 h 12"/>
              <a:gd name="T2" fmla="*/ 157559 w 8"/>
              <a:gd name="T3" fmla="*/ 0 h 12"/>
              <a:gd name="T4" fmla="*/ 1260078 w 8"/>
              <a:gd name="T5" fmla="*/ 0 h 12"/>
              <a:gd name="T6" fmla="*/ 787400 w 8"/>
              <a:gd name="T7" fmla="*/ 700088 h 12"/>
              <a:gd name="T8" fmla="*/ 0 w 8"/>
              <a:gd name="T9" fmla="*/ 840052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2096" name="Freeform 334"/>
          <p:cNvSpPr>
            <a:spLocks/>
          </p:cNvSpPr>
          <p:nvPr/>
        </p:nvSpPr>
        <p:spPr bwMode="auto">
          <a:xfrm flipH="1">
            <a:off x="7900988" y="863600"/>
            <a:ext cx="1587" cy="3175"/>
          </a:xfrm>
          <a:custGeom>
            <a:avLst/>
            <a:gdLst>
              <a:gd name="T0" fmla="*/ 0 w 9"/>
              <a:gd name="T1" fmla="*/ 916420 h 11"/>
              <a:gd name="T2" fmla="*/ 124315 w 9"/>
              <a:gd name="T3" fmla="*/ 0 h 11"/>
              <a:gd name="T4" fmla="*/ 279841 w 9"/>
              <a:gd name="T5" fmla="*/ 0 h 11"/>
              <a:gd name="T6" fmla="*/ 217595 w 9"/>
              <a:gd name="T7" fmla="*/ 749877 h 11"/>
              <a:gd name="T8" fmla="*/ 0 w 9"/>
              <a:gd name="T9" fmla="*/ 91642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close/>
              </a:path>
            </a:pathLst>
          </a:custGeom>
          <a:solidFill>
            <a:srgbClr val="FF6600"/>
          </a:solidFill>
          <a:ln w="9525">
            <a:noFill/>
            <a:round/>
            <a:headEnd/>
            <a:tailEnd/>
          </a:ln>
        </p:spPr>
        <p:txBody>
          <a:bodyPr/>
          <a:lstStyle/>
          <a:p>
            <a:pPr eaLnBrk="1" hangingPunct="1"/>
            <a:endParaRPr lang="en-US"/>
          </a:p>
        </p:txBody>
      </p:sp>
      <p:sp>
        <p:nvSpPr>
          <p:cNvPr id="2097" name="Freeform 336"/>
          <p:cNvSpPr>
            <a:spLocks/>
          </p:cNvSpPr>
          <p:nvPr/>
        </p:nvSpPr>
        <p:spPr bwMode="auto">
          <a:xfrm flipH="1">
            <a:off x="7896225" y="862013"/>
            <a:ext cx="3175" cy="3175"/>
          </a:xfrm>
          <a:custGeom>
            <a:avLst/>
            <a:gdLst>
              <a:gd name="T0" fmla="*/ 0 w 10"/>
              <a:gd name="T1" fmla="*/ 916420 h 11"/>
              <a:gd name="T2" fmla="*/ 302260 w 10"/>
              <a:gd name="T3" fmla="*/ 0 h 11"/>
              <a:gd name="T4" fmla="*/ 1008062 w 10"/>
              <a:gd name="T5" fmla="*/ 0 h 11"/>
              <a:gd name="T6" fmla="*/ 604837 w 10"/>
              <a:gd name="T7" fmla="*/ 916420 h 11"/>
              <a:gd name="T8" fmla="*/ 0 w 10"/>
              <a:gd name="T9" fmla="*/ 91642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close/>
              </a:path>
            </a:pathLst>
          </a:custGeom>
          <a:solidFill>
            <a:srgbClr val="FF6600"/>
          </a:solidFill>
          <a:ln w="9525">
            <a:noFill/>
            <a:round/>
            <a:headEnd/>
            <a:tailEnd/>
          </a:ln>
        </p:spPr>
        <p:txBody>
          <a:bodyPr/>
          <a:lstStyle/>
          <a:p>
            <a:pPr eaLnBrk="1" hangingPunct="1"/>
            <a:endParaRPr lang="en-US"/>
          </a:p>
        </p:txBody>
      </p:sp>
      <p:sp>
        <p:nvSpPr>
          <p:cNvPr id="2098" name="Freeform 337"/>
          <p:cNvSpPr>
            <a:spLocks/>
          </p:cNvSpPr>
          <p:nvPr/>
        </p:nvSpPr>
        <p:spPr bwMode="auto">
          <a:xfrm flipH="1">
            <a:off x="7896225" y="862013"/>
            <a:ext cx="3175" cy="3175"/>
          </a:xfrm>
          <a:custGeom>
            <a:avLst/>
            <a:gdLst>
              <a:gd name="T0" fmla="*/ 0 w 10"/>
              <a:gd name="T1" fmla="*/ 916420 h 11"/>
              <a:gd name="T2" fmla="*/ 302260 w 10"/>
              <a:gd name="T3" fmla="*/ 0 h 11"/>
              <a:gd name="T4" fmla="*/ 1008062 w 10"/>
              <a:gd name="T5" fmla="*/ 0 h 11"/>
              <a:gd name="T6" fmla="*/ 604837 w 10"/>
              <a:gd name="T7" fmla="*/ 916420 h 11"/>
              <a:gd name="T8" fmla="*/ 0 w 10"/>
              <a:gd name="T9" fmla="*/ 91642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2099" name="Freeform 338"/>
          <p:cNvSpPr>
            <a:spLocks/>
          </p:cNvSpPr>
          <p:nvPr/>
        </p:nvSpPr>
        <p:spPr bwMode="auto">
          <a:xfrm flipH="1">
            <a:off x="7893050" y="862013"/>
            <a:ext cx="3175" cy="3175"/>
          </a:xfrm>
          <a:custGeom>
            <a:avLst/>
            <a:gdLst>
              <a:gd name="T0" fmla="*/ 0 w 6"/>
              <a:gd name="T1" fmla="*/ 840052 h 12"/>
              <a:gd name="T2" fmla="*/ 559858 w 6"/>
              <a:gd name="T3" fmla="*/ 0 h 12"/>
              <a:gd name="T4" fmla="*/ 1680104 w 6"/>
              <a:gd name="T5" fmla="*/ 0 h 12"/>
              <a:gd name="T6" fmla="*/ 1400175 w 6"/>
              <a:gd name="T7" fmla="*/ 840052 h 12"/>
              <a:gd name="T8" fmla="*/ 0 w 6"/>
              <a:gd name="T9" fmla="*/ 840052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close/>
              </a:path>
            </a:pathLst>
          </a:custGeom>
          <a:solidFill>
            <a:srgbClr val="FF6600"/>
          </a:solidFill>
          <a:ln w="9525">
            <a:noFill/>
            <a:round/>
            <a:headEnd/>
            <a:tailEnd/>
          </a:ln>
        </p:spPr>
        <p:txBody>
          <a:bodyPr/>
          <a:lstStyle/>
          <a:p>
            <a:pPr eaLnBrk="1" hangingPunct="1"/>
            <a:endParaRPr lang="en-US"/>
          </a:p>
        </p:txBody>
      </p:sp>
      <p:sp>
        <p:nvSpPr>
          <p:cNvPr id="2100" name="Freeform 339"/>
          <p:cNvSpPr>
            <a:spLocks/>
          </p:cNvSpPr>
          <p:nvPr/>
        </p:nvSpPr>
        <p:spPr bwMode="auto">
          <a:xfrm flipH="1">
            <a:off x="7893050" y="862013"/>
            <a:ext cx="3175" cy="3175"/>
          </a:xfrm>
          <a:custGeom>
            <a:avLst/>
            <a:gdLst>
              <a:gd name="T0" fmla="*/ 0 w 6"/>
              <a:gd name="T1" fmla="*/ 840052 h 12"/>
              <a:gd name="T2" fmla="*/ 559858 w 6"/>
              <a:gd name="T3" fmla="*/ 0 h 12"/>
              <a:gd name="T4" fmla="*/ 1680104 w 6"/>
              <a:gd name="T5" fmla="*/ 0 h 12"/>
              <a:gd name="T6" fmla="*/ 1400175 w 6"/>
              <a:gd name="T7" fmla="*/ 840052 h 12"/>
              <a:gd name="T8" fmla="*/ 0 w 6"/>
              <a:gd name="T9" fmla="*/ 840052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2101" name="Freeform 340"/>
          <p:cNvSpPr>
            <a:spLocks/>
          </p:cNvSpPr>
          <p:nvPr/>
        </p:nvSpPr>
        <p:spPr bwMode="auto">
          <a:xfrm flipH="1">
            <a:off x="7889875" y="862013"/>
            <a:ext cx="3175" cy="3175"/>
          </a:xfrm>
          <a:custGeom>
            <a:avLst/>
            <a:gdLst>
              <a:gd name="T0" fmla="*/ 0 w 10"/>
              <a:gd name="T1" fmla="*/ 840052 h 12"/>
              <a:gd name="T2" fmla="*/ 302260 w 10"/>
              <a:gd name="T3" fmla="*/ 0 h 12"/>
              <a:gd name="T4" fmla="*/ 1008062 w 10"/>
              <a:gd name="T5" fmla="*/ 0 h 12"/>
              <a:gd name="T6" fmla="*/ 604837 w 10"/>
              <a:gd name="T7" fmla="*/ 700088 h 12"/>
              <a:gd name="T8" fmla="*/ 0 w 10"/>
              <a:gd name="T9" fmla="*/ 840052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close/>
              </a:path>
            </a:pathLst>
          </a:custGeom>
          <a:solidFill>
            <a:srgbClr val="FF6600"/>
          </a:solidFill>
          <a:ln w="9525">
            <a:noFill/>
            <a:round/>
            <a:headEnd/>
            <a:tailEnd/>
          </a:ln>
        </p:spPr>
        <p:txBody>
          <a:bodyPr/>
          <a:lstStyle/>
          <a:p>
            <a:pPr eaLnBrk="1" hangingPunct="1"/>
            <a:endParaRPr lang="en-US"/>
          </a:p>
        </p:txBody>
      </p:sp>
      <p:sp>
        <p:nvSpPr>
          <p:cNvPr id="2102" name="Freeform 341"/>
          <p:cNvSpPr>
            <a:spLocks/>
          </p:cNvSpPr>
          <p:nvPr/>
        </p:nvSpPr>
        <p:spPr bwMode="auto">
          <a:xfrm flipH="1">
            <a:off x="7889875" y="862013"/>
            <a:ext cx="3175" cy="3175"/>
          </a:xfrm>
          <a:custGeom>
            <a:avLst/>
            <a:gdLst>
              <a:gd name="T0" fmla="*/ 0 w 10"/>
              <a:gd name="T1" fmla="*/ 840052 h 12"/>
              <a:gd name="T2" fmla="*/ 302260 w 10"/>
              <a:gd name="T3" fmla="*/ 0 h 12"/>
              <a:gd name="T4" fmla="*/ 1008062 w 10"/>
              <a:gd name="T5" fmla="*/ 0 h 12"/>
              <a:gd name="T6" fmla="*/ 604837 w 10"/>
              <a:gd name="T7" fmla="*/ 700088 h 12"/>
              <a:gd name="T8" fmla="*/ 0 w 10"/>
              <a:gd name="T9" fmla="*/ 840052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2103" name="Freeform 342"/>
          <p:cNvSpPr>
            <a:spLocks/>
          </p:cNvSpPr>
          <p:nvPr/>
        </p:nvSpPr>
        <p:spPr bwMode="auto">
          <a:xfrm flipH="1">
            <a:off x="7886700" y="862013"/>
            <a:ext cx="1588" cy="3175"/>
          </a:xfrm>
          <a:custGeom>
            <a:avLst/>
            <a:gdLst>
              <a:gd name="T0" fmla="*/ 0 w 8"/>
              <a:gd name="T1" fmla="*/ 916420 h 11"/>
              <a:gd name="T2" fmla="*/ 118107 w 8"/>
              <a:gd name="T3" fmla="*/ 0 h 11"/>
              <a:gd name="T4" fmla="*/ 315218 w 8"/>
              <a:gd name="T5" fmla="*/ 0 h 11"/>
              <a:gd name="T6" fmla="*/ 236413 w 8"/>
              <a:gd name="T7" fmla="*/ 916420 h 11"/>
              <a:gd name="T8" fmla="*/ 0 w 8"/>
              <a:gd name="T9" fmla="*/ 91642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close/>
              </a:path>
            </a:pathLst>
          </a:custGeom>
          <a:solidFill>
            <a:srgbClr val="FF6600"/>
          </a:solidFill>
          <a:ln w="9525">
            <a:noFill/>
            <a:round/>
            <a:headEnd/>
            <a:tailEnd/>
          </a:ln>
        </p:spPr>
        <p:txBody>
          <a:bodyPr/>
          <a:lstStyle/>
          <a:p>
            <a:pPr eaLnBrk="1" hangingPunct="1"/>
            <a:endParaRPr lang="en-US"/>
          </a:p>
        </p:txBody>
      </p:sp>
      <p:sp>
        <p:nvSpPr>
          <p:cNvPr id="2104" name="Freeform 343"/>
          <p:cNvSpPr>
            <a:spLocks/>
          </p:cNvSpPr>
          <p:nvPr/>
        </p:nvSpPr>
        <p:spPr bwMode="auto">
          <a:xfrm flipH="1">
            <a:off x="7886700" y="862013"/>
            <a:ext cx="1588" cy="3175"/>
          </a:xfrm>
          <a:custGeom>
            <a:avLst/>
            <a:gdLst>
              <a:gd name="T0" fmla="*/ 0 w 8"/>
              <a:gd name="T1" fmla="*/ 916420 h 11"/>
              <a:gd name="T2" fmla="*/ 118107 w 8"/>
              <a:gd name="T3" fmla="*/ 0 h 11"/>
              <a:gd name="T4" fmla="*/ 315218 w 8"/>
              <a:gd name="T5" fmla="*/ 0 h 11"/>
              <a:gd name="T6" fmla="*/ 236413 w 8"/>
              <a:gd name="T7" fmla="*/ 916420 h 11"/>
              <a:gd name="T8" fmla="*/ 0 w 8"/>
              <a:gd name="T9" fmla="*/ 91642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2105" name="Freeform 344"/>
          <p:cNvSpPr>
            <a:spLocks/>
          </p:cNvSpPr>
          <p:nvPr/>
        </p:nvSpPr>
        <p:spPr bwMode="auto">
          <a:xfrm flipH="1">
            <a:off x="7883525" y="862013"/>
            <a:ext cx="3175" cy="3175"/>
          </a:xfrm>
          <a:custGeom>
            <a:avLst/>
            <a:gdLst>
              <a:gd name="T0" fmla="*/ 0 w 9"/>
              <a:gd name="T1" fmla="*/ 916420 h 11"/>
              <a:gd name="T2" fmla="*/ 249061 w 9"/>
              <a:gd name="T3" fmla="*/ 0 h 11"/>
              <a:gd name="T4" fmla="*/ 1120069 w 9"/>
              <a:gd name="T5" fmla="*/ 0 h 11"/>
              <a:gd name="T6" fmla="*/ 871008 w 9"/>
              <a:gd name="T7" fmla="*/ 916420 h 11"/>
              <a:gd name="T8" fmla="*/ 0 w 9"/>
              <a:gd name="T9" fmla="*/ 91642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close/>
              </a:path>
            </a:pathLst>
          </a:custGeom>
          <a:solidFill>
            <a:srgbClr val="FF6600"/>
          </a:solidFill>
          <a:ln w="9525">
            <a:noFill/>
            <a:round/>
            <a:headEnd/>
            <a:tailEnd/>
          </a:ln>
        </p:spPr>
        <p:txBody>
          <a:bodyPr/>
          <a:lstStyle/>
          <a:p>
            <a:pPr eaLnBrk="1" hangingPunct="1"/>
            <a:endParaRPr lang="en-US"/>
          </a:p>
        </p:txBody>
      </p:sp>
      <p:sp>
        <p:nvSpPr>
          <p:cNvPr id="2106" name="Freeform 346"/>
          <p:cNvSpPr>
            <a:spLocks/>
          </p:cNvSpPr>
          <p:nvPr/>
        </p:nvSpPr>
        <p:spPr bwMode="auto">
          <a:xfrm flipH="1">
            <a:off x="7880350" y="862013"/>
            <a:ext cx="1588" cy="3175"/>
          </a:xfrm>
          <a:custGeom>
            <a:avLst/>
            <a:gdLst>
              <a:gd name="T0" fmla="*/ 0 w 6"/>
              <a:gd name="T1" fmla="*/ 916420 h 11"/>
              <a:gd name="T2" fmla="*/ 70137 w 6"/>
              <a:gd name="T3" fmla="*/ 0 h 11"/>
              <a:gd name="T4" fmla="*/ 420291 w 6"/>
              <a:gd name="T5" fmla="*/ 0 h 11"/>
              <a:gd name="T6" fmla="*/ 280282 w 6"/>
              <a:gd name="T7" fmla="*/ 749877 h 11"/>
              <a:gd name="T8" fmla="*/ 0 w 6"/>
              <a:gd name="T9" fmla="*/ 91642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close/>
              </a:path>
            </a:pathLst>
          </a:custGeom>
          <a:solidFill>
            <a:srgbClr val="FF6600"/>
          </a:solidFill>
          <a:ln w="9525">
            <a:noFill/>
            <a:round/>
            <a:headEnd/>
            <a:tailEnd/>
          </a:ln>
        </p:spPr>
        <p:txBody>
          <a:bodyPr/>
          <a:lstStyle/>
          <a:p>
            <a:pPr eaLnBrk="1" hangingPunct="1"/>
            <a:endParaRPr lang="en-US"/>
          </a:p>
        </p:txBody>
      </p:sp>
      <p:sp>
        <p:nvSpPr>
          <p:cNvPr id="2107" name="Freeform 348"/>
          <p:cNvSpPr>
            <a:spLocks/>
          </p:cNvSpPr>
          <p:nvPr/>
        </p:nvSpPr>
        <p:spPr bwMode="auto">
          <a:xfrm flipH="1">
            <a:off x="7875588" y="862013"/>
            <a:ext cx="3175" cy="3175"/>
          </a:xfrm>
          <a:custGeom>
            <a:avLst/>
            <a:gdLst>
              <a:gd name="T0" fmla="*/ 0 w 10"/>
              <a:gd name="T1" fmla="*/ 916420 h 11"/>
              <a:gd name="T2" fmla="*/ 403225 w 10"/>
              <a:gd name="T3" fmla="*/ 0 h 11"/>
              <a:gd name="T4" fmla="*/ 1008062 w 10"/>
              <a:gd name="T5" fmla="*/ 0 h 11"/>
              <a:gd name="T6" fmla="*/ 705485 w 10"/>
              <a:gd name="T7" fmla="*/ 916420 h 11"/>
              <a:gd name="T8" fmla="*/ 0 w 10"/>
              <a:gd name="T9" fmla="*/ 91642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close/>
              </a:path>
            </a:pathLst>
          </a:custGeom>
          <a:solidFill>
            <a:srgbClr val="FF6600"/>
          </a:solidFill>
          <a:ln w="9525">
            <a:noFill/>
            <a:round/>
            <a:headEnd/>
            <a:tailEnd/>
          </a:ln>
        </p:spPr>
        <p:txBody>
          <a:bodyPr/>
          <a:lstStyle/>
          <a:p>
            <a:pPr eaLnBrk="1" hangingPunct="1"/>
            <a:endParaRPr lang="en-US"/>
          </a:p>
        </p:txBody>
      </p:sp>
      <p:sp>
        <p:nvSpPr>
          <p:cNvPr id="2108" name="Freeform 350"/>
          <p:cNvSpPr>
            <a:spLocks/>
          </p:cNvSpPr>
          <p:nvPr/>
        </p:nvSpPr>
        <p:spPr bwMode="auto">
          <a:xfrm flipH="1">
            <a:off x="7954963" y="868363"/>
            <a:ext cx="6350" cy="0"/>
          </a:xfrm>
          <a:custGeom>
            <a:avLst/>
            <a:gdLst>
              <a:gd name="T0" fmla="*/ 1920119 w 21"/>
              <a:gd name="T1" fmla="*/ 0 h 7"/>
              <a:gd name="T2" fmla="*/ 1188659 w 21"/>
              <a:gd name="T3" fmla="*/ 0 h 7"/>
              <a:gd name="T4" fmla="*/ 548519 w 21"/>
              <a:gd name="T5" fmla="*/ 0 h 7"/>
              <a:gd name="T6" fmla="*/ 0 w 21"/>
              <a:gd name="T7" fmla="*/ 0 h 7"/>
              <a:gd name="T8" fmla="*/ 0 60000 65536"/>
              <a:gd name="T9" fmla="*/ 0 60000 65536"/>
              <a:gd name="T10" fmla="*/ 0 60000 65536"/>
              <a:gd name="T11" fmla="*/ 0 60000 65536"/>
              <a:gd name="T12" fmla="*/ 0 w 21"/>
              <a:gd name="T13" fmla="*/ 0 h 7"/>
              <a:gd name="T14" fmla="*/ 21 w 21"/>
              <a:gd name="T15" fmla="*/ 0 h 7"/>
            </a:gdLst>
            <a:ahLst/>
            <a:cxnLst>
              <a:cxn ang="T8">
                <a:pos x="T0" y="T1"/>
              </a:cxn>
              <a:cxn ang="T9">
                <a:pos x="T2" y="T3"/>
              </a:cxn>
              <a:cxn ang="T10">
                <a:pos x="T4" y="T5"/>
              </a:cxn>
              <a:cxn ang="T11">
                <a:pos x="T6" y="T7"/>
              </a:cxn>
            </a:cxnLst>
            <a:rect l="T12" t="T13" r="T14" b="T15"/>
            <a:pathLst>
              <a:path w="21" h="7">
                <a:moveTo>
                  <a:pt x="21" y="7"/>
                </a:moveTo>
                <a:lnTo>
                  <a:pt x="13" y="4"/>
                </a:lnTo>
                <a:lnTo>
                  <a:pt x="6" y="2"/>
                </a:lnTo>
                <a:lnTo>
                  <a:pt x="0" y="0"/>
                </a:lnTo>
              </a:path>
            </a:pathLst>
          </a:custGeom>
          <a:solidFill>
            <a:srgbClr val="FF6600"/>
          </a:solidFill>
          <a:ln w="0">
            <a:solidFill>
              <a:srgbClr val="000000"/>
            </a:solidFill>
            <a:round/>
            <a:headEnd/>
            <a:tailEnd/>
          </a:ln>
        </p:spPr>
        <p:txBody>
          <a:bodyPr/>
          <a:lstStyle/>
          <a:p>
            <a:pPr eaLnBrk="1" hangingPunct="1"/>
            <a:endParaRPr lang="en-US"/>
          </a:p>
        </p:txBody>
      </p:sp>
      <p:sp>
        <p:nvSpPr>
          <p:cNvPr id="2109" name="Freeform 351"/>
          <p:cNvSpPr>
            <a:spLocks/>
          </p:cNvSpPr>
          <p:nvPr/>
        </p:nvSpPr>
        <p:spPr bwMode="auto">
          <a:xfrm flipH="1">
            <a:off x="7958138" y="860425"/>
            <a:ext cx="3175" cy="3175"/>
          </a:xfrm>
          <a:custGeom>
            <a:avLst/>
            <a:gdLst>
              <a:gd name="T0" fmla="*/ 0 w 15"/>
              <a:gd name="T1" fmla="*/ 916420 h 11"/>
              <a:gd name="T2" fmla="*/ 179282 w 15"/>
              <a:gd name="T3" fmla="*/ 499918 h 11"/>
              <a:gd name="T4" fmla="*/ 537633 w 15"/>
              <a:gd name="T5" fmla="*/ 83416 h 11"/>
              <a:gd name="T6" fmla="*/ 672042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0" y="11"/>
                </a:moveTo>
                <a:lnTo>
                  <a:pt x="4" y="6"/>
                </a:lnTo>
                <a:lnTo>
                  <a:pt x="12" y="1"/>
                </a:lnTo>
                <a:lnTo>
                  <a:pt x="15" y="0"/>
                </a:lnTo>
              </a:path>
            </a:pathLst>
          </a:custGeom>
          <a:solidFill>
            <a:srgbClr val="FF6600"/>
          </a:solidFill>
          <a:ln w="0">
            <a:solidFill>
              <a:srgbClr val="000000"/>
            </a:solidFill>
            <a:round/>
            <a:headEnd/>
            <a:tailEnd/>
          </a:ln>
        </p:spPr>
        <p:txBody>
          <a:bodyPr/>
          <a:lstStyle/>
          <a:p>
            <a:pPr eaLnBrk="1" hangingPunct="1"/>
            <a:endParaRPr lang="en-US"/>
          </a:p>
        </p:txBody>
      </p:sp>
      <p:sp>
        <p:nvSpPr>
          <p:cNvPr id="2110" name="Freeform 352"/>
          <p:cNvSpPr>
            <a:spLocks/>
          </p:cNvSpPr>
          <p:nvPr/>
        </p:nvSpPr>
        <p:spPr bwMode="auto">
          <a:xfrm flipH="1">
            <a:off x="7954963" y="865188"/>
            <a:ext cx="6350" cy="0"/>
          </a:xfrm>
          <a:custGeom>
            <a:avLst/>
            <a:gdLst>
              <a:gd name="T0" fmla="*/ 2122237 w 19"/>
              <a:gd name="T1" fmla="*/ 0 h 1"/>
              <a:gd name="T2" fmla="*/ 670092 w 19"/>
              <a:gd name="T3" fmla="*/ 0 h 1"/>
              <a:gd name="T4" fmla="*/ 0 w 19"/>
              <a:gd name="T5" fmla="*/ 0 h 1"/>
              <a:gd name="T6" fmla="*/ 0 60000 65536"/>
              <a:gd name="T7" fmla="*/ 0 60000 65536"/>
              <a:gd name="T8" fmla="*/ 0 60000 65536"/>
              <a:gd name="T9" fmla="*/ 0 w 19"/>
              <a:gd name="T10" fmla="*/ 0 h 1"/>
              <a:gd name="T11" fmla="*/ 19 w 19"/>
              <a:gd name="T12" fmla="*/ 0 h 1"/>
            </a:gdLst>
            <a:ahLst/>
            <a:cxnLst>
              <a:cxn ang="T6">
                <a:pos x="T0" y="T1"/>
              </a:cxn>
              <a:cxn ang="T7">
                <a:pos x="T2" y="T3"/>
              </a:cxn>
              <a:cxn ang="T8">
                <a:pos x="T4" y="T5"/>
              </a:cxn>
            </a:cxnLst>
            <a:rect l="T9" t="T10" r="T11" b="T12"/>
            <a:pathLst>
              <a:path w="19" h="1">
                <a:moveTo>
                  <a:pt x="19" y="0"/>
                </a:moveTo>
                <a:lnTo>
                  <a:pt x="6" y="1"/>
                </a:lnTo>
                <a:lnTo>
                  <a:pt x="0" y="1"/>
                </a:lnTo>
              </a:path>
            </a:pathLst>
          </a:custGeom>
          <a:solidFill>
            <a:srgbClr val="FF6600"/>
          </a:solidFill>
          <a:ln w="0">
            <a:solidFill>
              <a:srgbClr val="000000"/>
            </a:solidFill>
            <a:round/>
            <a:headEnd/>
            <a:tailEnd/>
          </a:ln>
        </p:spPr>
        <p:txBody>
          <a:bodyPr/>
          <a:lstStyle/>
          <a:p>
            <a:pPr eaLnBrk="1" hangingPunct="1"/>
            <a:endParaRPr lang="en-US"/>
          </a:p>
        </p:txBody>
      </p:sp>
      <p:sp>
        <p:nvSpPr>
          <p:cNvPr id="2111" name="Freeform 357"/>
          <p:cNvSpPr>
            <a:spLocks/>
          </p:cNvSpPr>
          <p:nvPr/>
        </p:nvSpPr>
        <p:spPr bwMode="auto">
          <a:xfrm flipH="1">
            <a:off x="7934325" y="796925"/>
            <a:ext cx="87313" cy="38100"/>
          </a:xfrm>
          <a:custGeom>
            <a:avLst/>
            <a:gdLst>
              <a:gd name="T0" fmla="*/ 23684152 w 305"/>
              <a:gd name="T1" fmla="*/ 8960556 h 162"/>
              <a:gd name="T2" fmla="*/ 24339715 w 305"/>
              <a:gd name="T3" fmla="*/ 8905287 h 162"/>
              <a:gd name="T4" fmla="*/ 24339715 w 305"/>
              <a:gd name="T5" fmla="*/ 8683978 h 162"/>
              <a:gd name="T6" fmla="*/ 24421588 w 305"/>
              <a:gd name="T7" fmla="*/ 8628710 h 162"/>
              <a:gd name="T8" fmla="*/ 24995278 w 305"/>
              <a:gd name="T9" fmla="*/ 8518173 h 162"/>
              <a:gd name="T10" fmla="*/ 409655 w 305"/>
              <a:gd name="T11" fmla="*/ 0 h 162"/>
              <a:gd name="T12" fmla="*/ 81874 w 305"/>
              <a:gd name="T13" fmla="*/ 55269 h 162"/>
              <a:gd name="T14" fmla="*/ 0 w 305"/>
              <a:gd name="T15" fmla="*/ 166041 h 162"/>
              <a:gd name="T16" fmla="*/ 23684152 w 305"/>
              <a:gd name="T17" fmla="*/ 8960556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close/>
              </a:path>
            </a:pathLst>
          </a:custGeom>
          <a:solidFill>
            <a:srgbClr val="FF6600"/>
          </a:solidFill>
          <a:ln w="9525">
            <a:noFill/>
            <a:round/>
            <a:headEnd/>
            <a:tailEnd/>
          </a:ln>
        </p:spPr>
        <p:txBody>
          <a:bodyPr/>
          <a:lstStyle/>
          <a:p>
            <a:pPr eaLnBrk="1" hangingPunct="1"/>
            <a:endParaRPr lang="en-US"/>
          </a:p>
        </p:txBody>
      </p:sp>
      <p:sp>
        <p:nvSpPr>
          <p:cNvPr id="2112" name="Freeform 359"/>
          <p:cNvSpPr>
            <a:spLocks/>
          </p:cNvSpPr>
          <p:nvPr/>
        </p:nvSpPr>
        <p:spPr bwMode="auto">
          <a:xfrm flipH="1">
            <a:off x="7870825" y="866775"/>
            <a:ext cx="7938" cy="4763"/>
          </a:xfrm>
          <a:custGeom>
            <a:avLst/>
            <a:gdLst>
              <a:gd name="T0" fmla="*/ 2172822 w 29"/>
              <a:gd name="T1" fmla="*/ 514611 h 23"/>
              <a:gd name="T2" fmla="*/ 1723367 w 29"/>
              <a:gd name="T3" fmla="*/ 428877 h 23"/>
              <a:gd name="T4" fmla="*/ 1048911 w 29"/>
              <a:gd name="T5" fmla="*/ 214335 h 23"/>
              <a:gd name="T6" fmla="*/ 449455 w 29"/>
              <a:gd name="T7" fmla="*/ 85734 h 23"/>
              <a:gd name="T8" fmla="*/ 75000 w 29"/>
              <a:gd name="T9" fmla="*/ 0 h 23"/>
              <a:gd name="T10" fmla="*/ 0 w 29"/>
              <a:gd name="T11" fmla="*/ 214335 h 23"/>
              <a:gd name="T12" fmla="*/ 0 w 29"/>
              <a:gd name="T13" fmla="*/ 300276 h 23"/>
              <a:gd name="T14" fmla="*/ 0 w 29"/>
              <a:gd name="T15" fmla="*/ 386010 h 23"/>
              <a:gd name="T16" fmla="*/ 224728 w 29"/>
              <a:gd name="T17" fmla="*/ 643212 h 23"/>
              <a:gd name="T18" fmla="*/ 1423639 w 29"/>
              <a:gd name="T19" fmla="*/ 986355 h 23"/>
              <a:gd name="T20" fmla="*/ 1798094 w 29"/>
              <a:gd name="T21" fmla="*/ 943488 h 23"/>
              <a:gd name="T22" fmla="*/ 1948095 w 29"/>
              <a:gd name="T23" fmla="*/ 857754 h 23"/>
              <a:gd name="T24" fmla="*/ 2172822 w 29"/>
              <a:gd name="T25" fmla="*/ 51461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close/>
              </a:path>
            </a:pathLst>
          </a:custGeom>
          <a:solidFill>
            <a:srgbClr val="FF6600"/>
          </a:solidFill>
          <a:ln w="9525">
            <a:noFill/>
            <a:round/>
            <a:headEnd/>
            <a:tailEnd/>
          </a:ln>
        </p:spPr>
        <p:txBody>
          <a:bodyPr/>
          <a:lstStyle/>
          <a:p>
            <a:pPr eaLnBrk="1" hangingPunct="1"/>
            <a:endParaRPr lang="en-US"/>
          </a:p>
        </p:txBody>
      </p:sp>
      <p:sp>
        <p:nvSpPr>
          <p:cNvPr id="2113" name="Freeform 361"/>
          <p:cNvSpPr>
            <a:spLocks/>
          </p:cNvSpPr>
          <p:nvPr/>
        </p:nvSpPr>
        <p:spPr bwMode="auto">
          <a:xfrm flipH="1">
            <a:off x="7942263" y="841375"/>
            <a:ext cx="7937" cy="4763"/>
          </a:xfrm>
          <a:custGeom>
            <a:avLst/>
            <a:gdLst>
              <a:gd name="T0" fmla="*/ 2422922 w 26"/>
              <a:gd name="T1" fmla="*/ 514404 h 21"/>
              <a:gd name="T2" fmla="*/ 1957081 w 26"/>
              <a:gd name="T3" fmla="*/ 514404 h 21"/>
              <a:gd name="T4" fmla="*/ 1677455 w 26"/>
              <a:gd name="T5" fmla="*/ 360174 h 21"/>
              <a:gd name="T6" fmla="*/ 1211614 w 26"/>
              <a:gd name="T7" fmla="*/ 360174 h 21"/>
              <a:gd name="T8" fmla="*/ 93107 w 26"/>
              <a:gd name="T9" fmla="*/ 0 h 21"/>
              <a:gd name="T10" fmla="*/ 0 w 26"/>
              <a:gd name="T11" fmla="*/ 360174 h 21"/>
              <a:gd name="T12" fmla="*/ 93107 w 26"/>
              <a:gd name="T13" fmla="*/ 617376 h 21"/>
              <a:gd name="T14" fmla="*/ 465841 w 26"/>
              <a:gd name="T15" fmla="*/ 823092 h 21"/>
              <a:gd name="T16" fmla="*/ 559253 w 26"/>
              <a:gd name="T17" fmla="*/ 926063 h 21"/>
              <a:gd name="T18" fmla="*/ 1025094 w 26"/>
              <a:gd name="T19" fmla="*/ 1080294 h 21"/>
              <a:gd name="T20" fmla="*/ 1211614 w 26"/>
              <a:gd name="T21" fmla="*/ 1080294 h 21"/>
              <a:gd name="T22" fmla="*/ 1677455 w 26"/>
              <a:gd name="T23" fmla="*/ 1080294 h 21"/>
              <a:gd name="T24" fmla="*/ 1957081 w 26"/>
              <a:gd name="T25" fmla="*/ 1080294 h 21"/>
              <a:gd name="T26" fmla="*/ 2143295 w 26"/>
              <a:gd name="T27" fmla="*/ 926063 h 21"/>
              <a:gd name="T28" fmla="*/ 2422922 w 26"/>
              <a:gd name="T29" fmla="*/ 514404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close/>
              </a:path>
            </a:pathLst>
          </a:custGeom>
          <a:solidFill>
            <a:srgbClr val="FF6600"/>
          </a:solidFill>
          <a:ln w="9525">
            <a:noFill/>
            <a:round/>
            <a:headEnd/>
            <a:tailEnd/>
          </a:ln>
        </p:spPr>
        <p:txBody>
          <a:bodyPr/>
          <a:lstStyle/>
          <a:p>
            <a:pPr eaLnBrk="1" hangingPunct="1"/>
            <a:endParaRPr lang="en-US"/>
          </a:p>
        </p:txBody>
      </p:sp>
      <p:sp>
        <p:nvSpPr>
          <p:cNvPr id="2114" name="Freeform 363"/>
          <p:cNvSpPr>
            <a:spLocks/>
          </p:cNvSpPr>
          <p:nvPr/>
        </p:nvSpPr>
        <p:spPr bwMode="auto">
          <a:xfrm flipH="1">
            <a:off x="7870825" y="862013"/>
            <a:ext cx="7938" cy="6350"/>
          </a:xfrm>
          <a:custGeom>
            <a:avLst/>
            <a:gdLst>
              <a:gd name="T0" fmla="*/ 1245754 w 31"/>
              <a:gd name="T1" fmla="*/ 1440089 h 28"/>
              <a:gd name="T2" fmla="*/ 917991 w 31"/>
              <a:gd name="T3" fmla="*/ 1440089 h 28"/>
              <a:gd name="T4" fmla="*/ 524676 w 31"/>
              <a:gd name="T5" fmla="*/ 1388609 h 28"/>
              <a:gd name="T6" fmla="*/ 65553 w 31"/>
              <a:gd name="T7" fmla="*/ 1182914 h 28"/>
              <a:gd name="T8" fmla="*/ 0 w 31"/>
              <a:gd name="T9" fmla="*/ 925739 h 28"/>
              <a:gd name="T10" fmla="*/ 0 w 31"/>
              <a:gd name="T11" fmla="*/ 668564 h 28"/>
              <a:gd name="T12" fmla="*/ 65553 w 31"/>
              <a:gd name="T13" fmla="*/ 514350 h 28"/>
              <a:gd name="T14" fmla="*/ 393315 w 31"/>
              <a:gd name="T15" fmla="*/ 257175 h 28"/>
              <a:gd name="T16" fmla="*/ 721334 w 31"/>
              <a:gd name="T17" fmla="*/ 102961 h 28"/>
              <a:gd name="T18" fmla="*/ 852439 w 31"/>
              <a:gd name="T19" fmla="*/ 102961 h 28"/>
              <a:gd name="T20" fmla="*/ 1180202 w 31"/>
              <a:gd name="T21" fmla="*/ 0 h 28"/>
              <a:gd name="T22" fmla="*/ 1376859 w 31"/>
              <a:gd name="T23" fmla="*/ 102961 h 28"/>
              <a:gd name="T24" fmla="*/ 1704878 w 31"/>
              <a:gd name="T25" fmla="*/ 205695 h 28"/>
              <a:gd name="T26" fmla="*/ 1901535 w 31"/>
              <a:gd name="T27" fmla="*/ 462870 h 28"/>
              <a:gd name="T28" fmla="*/ 2032640 w 31"/>
              <a:gd name="T29" fmla="*/ 668564 h 28"/>
              <a:gd name="T30" fmla="*/ 2032640 w 31"/>
              <a:gd name="T31" fmla="*/ 925739 h 28"/>
              <a:gd name="T32" fmla="*/ 1901535 w 31"/>
              <a:gd name="T33" fmla="*/ 1182914 h 28"/>
              <a:gd name="T34" fmla="*/ 1573773 w 31"/>
              <a:gd name="T35" fmla="*/ 1285875 h 28"/>
              <a:gd name="T36" fmla="*/ 1376859 w 31"/>
              <a:gd name="T37" fmla="*/ 1440089 h 28"/>
              <a:gd name="T38" fmla="*/ 1245754 w 31"/>
              <a:gd name="T39" fmla="*/ 1440089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close/>
              </a:path>
            </a:pathLst>
          </a:custGeom>
          <a:solidFill>
            <a:srgbClr val="FF6600"/>
          </a:solidFill>
          <a:ln w="9525">
            <a:noFill/>
            <a:round/>
            <a:headEnd/>
            <a:tailEnd/>
          </a:ln>
        </p:spPr>
        <p:txBody>
          <a:bodyPr/>
          <a:lstStyle/>
          <a:p>
            <a:pPr eaLnBrk="1" hangingPunct="1"/>
            <a:endParaRPr lang="en-US"/>
          </a:p>
        </p:txBody>
      </p:sp>
      <p:sp>
        <p:nvSpPr>
          <p:cNvPr id="2115" name="Freeform 365"/>
          <p:cNvSpPr>
            <a:spLocks/>
          </p:cNvSpPr>
          <p:nvPr/>
        </p:nvSpPr>
        <p:spPr bwMode="auto">
          <a:xfrm flipH="1">
            <a:off x="7942263" y="836613"/>
            <a:ext cx="9525" cy="6350"/>
          </a:xfrm>
          <a:custGeom>
            <a:avLst/>
            <a:gdLst>
              <a:gd name="T0" fmla="*/ 1860649 w 32"/>
              <a:gd name="T1" fmla="*/ 1550865 h 26"/>
              <a:gd name="T2" fmla="*/ 1151929 w 32"/>
              <a:gd name="T3" fmla="*/ 1550865 h 26"/>
              <a:gd name="T4" fmla="*/ 708719 w 32"/>
              <a:gd name="T5" fmla="*/ 1431681 h 26"/>
              <a:gd name="T6" fmla="*/ 265807 w 32"/>
              <a:gd name="T7" fmla="*/ 1133231 h 26"/>
              <a:gd name="T8" fmla="*/ 0 w 32"/>
              <a:gd name="T9" fmla="*/ 954454 h 26"/>
              <a:gd name="T10" fmla="*/ 88702 w 32"/>
              <a:gd name="T11" fmla="*/ 775433 h 26"/>
              <a:gd name="T12" fmla="*/ 265807 w 32"/>
              <a:gd name="T13" fmla="*/ 596412 h 26"/>
              <a:gd name="T14" fmla="*/ 708719 w 32"/>
              <a:gd name="T15" fmla="*/ 298206 h 26"/>
              <a:gd name="T16" fmla="*/ 1417737 w 32"/>
              <a:gd name="T17" fmla="*/ 59592 h 26"/>
              <a:gd name="T18" fmla="*/ 2126456 w 32"/>
              <a:gd name="T19" fmla="*/ 0 h 26"/>
              <a:gd name="T20" fmla="*/ 2480667 w 32"/>
              <a:gd name="T21" fmla="*/ 179021 h 26"/>
              <a:gd name="T22" fmla="*/ 2746474 w 32"/>
              <a:gd name="T23" fmla="*/ 357798 h 26"/>
              <a:gd name="T24" fmla="*/ 2835176 w 32"/>
              <a:gd name="T25" fmla="*/ 656248 h 26"/>
              <a:gd name="T26" fmla="*/ 2835176 w 32"/>
              <a:gd name="T27" fmla="*/ 954454 h 26"/>
              <a:gd name="T28" fmla="*/ 2746474 w 32"/>
              <a:gd name="T29" fmla="*/ 1252660 h 26"/>
              <a:gd name="T30" fmla="*/ 2480667 w 32"/>
              <a:gd name="T31" fmla="*/ 1431681 h 26"/>
              <a:gd name="T32" fmla="*/ 2126456 w 32"/>
              <a:gd name="T33" fmla="*/ 1550865 h 26"/>
              <a:gd name="T34" fmla="*/ 1860649 w 32"/>
              <a:gd name="T35" fmla="*/ 1550865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close/>
              </a:path>
            </a:pathLst>
          </a:custGeom>
          <a:solidFill>
            <a:srgbClr val="FF6600"/>
          </a:solidFill>
          <a:ln w="9525">
            <a:noFill/>
            <a:round/>
            <a:headEnd/>
            <a:tailEnd/>
          </a:ln>
        </p:spPr>
        <p:txBody>
          <a:bodyPr/>
          <a:lstStyle/>
          <a:p>
            <a:pPr eaLnBrk="1" hangingPunct="1"/>
            <a:endParaRPr lang="en-US"/>
          </a:p>
        </p:txBody>
      </p:sp>
      <p:sp>
        <p:nvSpPr>
          <p:cNvPr id="2116" name="Freeform 368"/>
          <p:cNvSpPr>
            <a:spLocks/>
          </p:cNvSpPr>
          <p:nvPr/>
        </p:nvSpPr>
        <p:spPr bwMode="auto">
          <a:xfrm flipH="1">
            <a:off x="7842250" y="863600"/>
            <a:ext cx="15875" cy="6350"/>
          </a:xfrm>
          <a:custGeom>
            <a:avLst/>
            <a:gdLst>
              <a:gd name="T0" fmla="*/ 4941483 w 51"/>
              <a:gd name="T1" fmla="*/ 767036 h 29"/>
              <a:gd name="T2" fmla="*/ 4553946 w 51"/>
              <a:gd name="T3" fmla="*/ 910897 h 29"/>
              <a:gd name="T4" fmla="*/ 3972485 w 51"/>
              <a:gd name="T5" fmla="*/ 1102710 h 29"/>
              <a:gd name="T6" fmla="*/ 1744071 w 51"/>
              <a:gd name="T7" fmla="*/ 1102710 h 29"/>
              <a:gd name="T8" fmla="*/ 290730 w 51"/>
              <a:gd name="T9" fmla="*/ 1390431 h 29"/>
              <a:gd name="T10" fmla="*/ 0 w 51"/>
              <a:gd name="T11" fmla="*/ 1246571 h 29"/>
              <a:gd name="T12" fmla="*/ 290730 w 51"/>
              <a:gd name="T13" fmla="*/ 1102710 h 29"/>
              <a:gd name="T14" fmla="*/ 484343 w 51"/>
              <a:gd name="T15" fmla="*/ 671348 h 29"/>
              <a:gd name="T16" fmla="*/ 581461 w 51"/>
              <a:gd name="T17" fmla="*/ 383628 h 29"/>
              <a:gd name="T18" fmla="*/ 484343 w 51"/>
              <a:gd name="T19" fmla="*/ 0 h 29"/>
              <a:gd name="T20" fmla="*/ 4941483 w 51"/>
              <a:gd name="T21" fmla="*/ 767036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close/>
              </a:path>
            </a:pathLst>
          </a:custGeom>
          <a:solidFill>
            <a:srgbClr val="FF6600"/>
          </a:solidFill>
          <a:ln w="9525">
            <a:noFill/>
            <a:round/>
            <a:headEnd/>
            <a:tailEnd/>
          </a:ln>
        </p:spPr>
        <p:txBody>
          <a:bodyPr/>
          <a:lstStyle/>
          <a:p>
            <a:pPr eaLnBrk="1" hangingPunct="1"/>
            <a:endParaRPr lang="en-US"/>
          </a:p>
        </p:txBody>
      </p:sp>
      <p:sp>
        <p:nvSpPr>
          <p:cNvPr id="2117" name="Freeform 370"/>
          <p:cNvSpPr>
            <a:spLocks/>
          </p:cNvSpPr>
          <p:nvPr/>
        </p:nvSpPr>
        <p:spPr bwMode="auto">
          <a:xfrm flipH="1">
            <a:off x="7742238" y="862013"/>
            <a:ext cx="112712" cy="31750"/>
          </a:xfrm>
          <a:custGeom>
            <a:avLst/>
            <a:gdLst>
              <a:gd name="T0" fmla="*/ 31999986 w 397"/>
              <a:gd name="T1" fmla="*/ 6943270 h 140"/>
              <a:gd name="T2" fmla="*/ 31758096 w 397"/>
              <a:gd name="T3" fmla="*/ 7046231 h 140"/>
              <a:gd name="T4" fmla="*/ 31758096 w 397"/>
              <a:gd name="T5" fmla="*/ 7200445 h 140"/>
              <a:gd name="T6" fmla="*/ 19586907 w 397"/>
              <a:gd name="T7" fmla="*/ 4680177 h 140"/>
              <a:gd name="T8" fmla="*/ 9511248 w 397"/>
              <a:gd name="T9" fmla="*/ 2623003 h 140"/>
              <a:gd name="T10" fmla="*/ 80630 w 397"/>
              <a:gd name="T11" fmla="*/ 668564 h 140"/>
              <a:gd name="T12" fmla="*/ 0 w 397"/>
              <a:gd name="T13" fmla="*/ 514350 h 140"/>
              <a:gd name="T14" fmla="*/ 0 w 397"/>
              <a:gd name="T15" fmla="*/ 359909 h 140"/>
              <a:gd name="T16" fmla="*/ 241891 w 397"/>
              <a:gd name="T17" fmla="*/ 205695 h 140"/>
              <a:gd name="T18" fmla="*/ 1047909 w 397"/>
              <a:gd name="T19" fmla="*/ 0 h 140"/>
              <a:gd name="T20" fmla="*/ 31999986 w 397"/>
              <a:gd name="T21" fmla="*/ 694327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close/>
              </a:path>
            </a:pathLst>
          </a:custGeom>
          <a:solidFill>
            <a:srgbClr val="FF6600"/>
          </a:solidFill>
          <a:ln w="9525">
            <a:noFill/>
            <a:round/>
            <a:headEnd/>
            <a:tailEnd/>
          </a:ln>
        </p:spPr>
        <p:txBody>
          <a:bodyPr/>
          <a:lstStyle/>
          <a:p>
            <a:pPr eaLnBrk="1" hangingPunct="1"/>
            <a:endParaRPr lang="en-US"/>
          </a:p>
        </p:txBody>
      </p:sp>
      <p:sp>
        <p:nvSpPr>
          <p:cNvPr id="2118" name="Freeform 372"/>
          <p:cNvSpPr>
            <a:spLocks/>
          </p:cNvSpPr>
          <p:nvPr/>
        </p:nvSpPr>
        <p:spPr bwMode="auto">
          <a:xfrm flipH="1">
            <a:off x="7912100" y="842963"/>
            <a:ext cx="25400" cy="1587"/>
          </a:xfrm>
          <a:custGeom>
            <a:avLst/>
            <a:gdLst>
              <a:gd name="T0" fmla="*/ 7590117 w 85"/>
              <a:gd name="T1" fmla="*/ 314821 h 8"/>
              <a:gd name="T2" fmla="*/ 0 w 85"/>
              <a:gd name="T3" fmla="*/ 314821 h 8"/>
              <a:gd name="T4" fmla="*/ 267746 w 85"/>
              <a:gd name="T5" fmla="*/ 118033 h 8"/>
              <a:gd name="T6" fmla="*/ 535791 w 85"/>
              <a:gd name="T7" fmla="*/ 118033 h 8"/>
              <a:gd name="T8" fmla="*/ 714487 w 85"/>
              <a:gd name="T9" fmla="*/ 39278 h 8"/>
              <a:gd name="T10" fmla="*/ 982233 w 85"/>
              <a:gd name="T11" fmla="*/ 39278 h 8"/>
              <a:gd name="T12" fmla="*/ 7322371 w 85"/>
              <a:gd name="T13" fmla="*/ 0 h 8"/>
              <a:gd name="T14" fmla="*/ 7590117 w 85"/>
              <a:gd name="T15" fmla="*/ 314821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close/>
              </a:path>
            </a:pathLst>
          </a:custGeom>
          <a:solidFill>
            <a:srgbClr val="FF6600"/>
          </a:solidFill>
          <a:ln w="9525">
            <a:noFill/>
            <a:round/>
            <a:headEnd/>
            <a:tailEnd/>
          </a:ln>
        </p:spPr>
        <p:txBody>
          <a:bodyPr/>
          <a:lstStyle/>
          <a:p>
            <a:pPr eaLnBrk="1" hangingPunct="1"/>
            <a:endParaRPr lang="en-US"/>
          </a:p>
        </p:txBody>
      </p:sp>
      <p:pic>
        <p:nvPicPr>
          <p:cNvPr id="2119" name="Picture 2" descr="drawing of ARPA Network"/>
          <p:cNvPicPr>
            <a:picLocks noGrp="1" noChangeAspect="1" noChangeArrowheads="1"/>
          </p:cNvPicPr>
          <p:nvPr>
            <p:ph idx="4294967295"/>
          </p:nvPr>
        </p:nvPicPr>
        <p:blipFill>
          <a:blip r:embed="rId32"/>
          <a:srcRect b="8458"/>
          <a:stretch>
            <a:fillRect/>
          </a:stretch>
        </p:blipFill>
        <p:spPr>
          <a:xfrm>
            <a:off x="228600" y="3048000"/>
            <a:ext cx="2133600" cy="1774825"/>
          </a:xfrm>
          <a:noFill/>
        </p:spPr>
      </p:pic>
      <p:sp>
        <p:nvSpPr>
          <p:cNvPr id="2120" name="Text Box 95"/>
          <p:cNvSpPr txBox="1">
            <a:spLocks noChangeArrowheads="1"/>
          </p:cNvSpPr>
          <p:nvPr/>
        </p:nvSpPr>
        <p:spPr bwMode="auto">
          <a:xfrm>
            <a:off x="1066800" y="4800600"/>
            <a:ext cx="706438" cy="366713"/>
          </a:xfrm>
          <a:prstGeom prst="rect">
            <a:avLst/>
          </a:prstGeom>
          <a:noFill/>
          <a:ln w="9525">
            <a:noFill/>
            <a:miter lim="800000"/>
            <a:headEnd/>
            <a:tailEnd/>
          </a:ln>
        </p:spPr>
        <p:txBody>
          <a:bodyPr wrap="none">
            <a:spAutoFit/>
          </a:bodyPr>
          <a:lstStyle/>
          <a:p>
            <a:pPr eaLnBrk="1" hangingPunct="1"/>
            <a:r>
              <a:rPr lang="en-US">
                <a:latin typeface="Comic Sans MS" pitchFamily="66" charset="0"/>
              </a:rPr>
              <a:t>1970</a:t>
            </a:r>
          </a:p>
        </p:txBody>
      </p:sp>
      <p:grpSp>
        <p:nvGrpSpPr>
          <p:cNvPr id="10" name="Group 96" descr="cartoons of networks"/>
          <p:cNvGrpSpPr>
            <a:grpSpLocks/>
          </p:cNvGrpSpPr>
          <p:nvPr/>
        </p:nvGrpSpPr>
        <p:grpSpPr bwMode="auto">
          <a:xfrm>
            <a:off x="0" y="685800"/>
            <a:ext cx="9144000" cy="2819400"/>
            <a:chOff x="0" y="432"/>
            <a:chExt cx="5760" cy="1776"/>
          </a:xfrm>
        </p:grpSpPr>
        <p:grpSp>
          <p:nvGrpSpPr>
            <p:cNvPr id="11" name="Group 97"/>
            <p:cNvGrpSpPr>
              <a:grpSpLocks/>
            </p:cNvGrpSpPr>
            <p:nvPr/>
          </p:nvGrpSpPr>
          <p:grpSpPr bwMode="auto">
            <a:xfrm>
              <a:off x="1632" y="720"/>
              <a:ext cx="1649" cy="1174"/>
              <a:chOff x="1739" y="746"/>
              <a:chExt cx="1649" cy="1174"/>
            </a:xfrm>
          </p:grpSpPr>
          <p:pic>
            <p:nvPicPr>
              <p:cNvPr id="2862" name="Picture 48" descr="http://tbn0.google.com/images?q=tbn:Y2Sd6RLtpQRIZM:http://atto.buffalo.edu/registered/ATBasics/AdaptingComputers/SimpleModifications/images/Positioning.jpg">
                <a:hlinkClick r:id="rId33"/>
              </p:cNvPr>
              <p:cNvPicPr>
                <a:picLocks noChangeAspect="1" noChangeArrowheads="1"/>
              </p:cNvPicPr>
              <p:nvPr/>
            </p:nvPicPr>
            <p:blipFill>
              <a:blip r:embed="rId34"/>
              <a:srcRect/>
              <a:stretch>
                <a:fillRect/>
              </a:stretch>
            </p:blipFill>
            <p:spPr bwMode="auto">
              <a:xfrm>
                <a:off x="3024" y="1549"/>
                <a:ext cx="364" cy="371"/>
              </a:xfrm>
              <a:prstGeom prst="rect">
                <a:avLst/>
              </a:prstGeom>
              <a:noFill/>
              <a:ln w="9525">
                <a:noFill/>
                <a:miter lim="800000"/>
                <a:headEnd/>
                <a:tailEnd/>
              </a:ln>
            </p:spPr>
          </p:pic>
          <p:pic>
            <p:nvPicPr>
              <p:cNvPr id="2863" name="Picture 44" descr="http://tbn0.google.com/images?q=tbn:GOBRzYFWmgJTeM:http://www.hanksites.com/images/ComputerUser.gif">
                <a:hlinkClick r:id="rId35"/>
              </p:cNvPr>
              <p:cNvPicPr>
                <a:picLocks noChangeAspect="1" noChangeArrowheads="1"/>
              </p:cNvPicPr>
              <p:nvPr/>
            </p:nvPicPr>
            <p:blipFill>
              <a:blip r:embed="rId36"/>
              <a:srcRect/>
              <a:stretch>
                <a:fillRect/>
              </a:stretch>
            </p:blipFill>
            <p:spPr bwMode="auto">
              <a:xfrm>
                <a:off x="1739" y="1468"/>
                <a:ext cx="269" cy="275"/>
              </a:xfrm>
              <a:prstGeom prst="rect">
                <a:avLst/>
              </a:prstGeom>
              <a:noFill/>
              <a:ln w="9525">
                <a:noFill/>
                <a:miter lim="800000"/>
                <a:headEnd/>
                <a:tailEnd/>
              </a:ln>
            </p:spPr>
          </p:pic>
          <p:pic>
            <p:nvPicPr>
              <p:cNvPr id="2864" name="Picture 46" descr="http://tbn0.google.com/images?q=tbn:tD-DYIYddlbGFM:http://www.computerdoctorbook.com/images/angry-woman-ani.gif">
                <a:hlinkClick r:id="rId37"/>
              </p:cNvPr>
              <p:cNvPicPr>
                <a:picLocks noChangeAspect="1" noChangeArrowheads="1"/>
              </p:cNvPicPr>
              <p:nvPr/>
            </p:nvPicPr>
            <p:blipFill>
              <a:blip r:embed="rId38"/>
              <a:srcRect/>
              <a:stretch>
                <a:fillRect/>
              </a:stretch>
            </p:blipFill>
            <p:spPr bwMode="auto">
              <a:xfrm>
                <a:off x="2622" y="746"/>
                <a:ext cx="376" cy="313"/>
              </a:xfrm>
              <a:prstGeom prst="rect">
                <a:avLst/>
              </a:prstGeom>
              <a:noFill/>
              <a:ln w="9525">
                <a:noFill/>
                <a:miter lim="800000"/>
                <a:headEnd/>
                <a:tailEnd/>
              </a:ln>
            </p:spPr>
          </p:pic>
          <p:sp>
            <p:nvSpPr>
              <p:cNvPr id="3506" name="AutoShape 3"/>
              <p:cNvSpPr>
                <a:spLocks noChangeArrowheads="1"/>
              </p:cNvSpPr>
              <p:nvPr/>
            </p:nvSpPr>
            <p:spPr bwMode="auto">
              <a:xfrm>
                <a:off x="1933" y="1033"/>
                <a:ext cx="1379" cy="640"/>
              </a:xfrm>
              <a:prstGeom prst="cloudCallout">
                <a:avLst>
                  <a:gd name="adj1" fmla="val -20310"/>
                  <a:gd name="adj2" fmla="val 29120"/>
                </a:avLst>
              </a:prstGeom>
              <a:solidFill>
                <a:schemeClr val="accent2">
                  <a:lumMod val="20000"/>
                  <a:lumOff val="80000"/>
                </a:schemeClr>
              </a:solidFill>
              <a:ln w="22225">
                <a:solidFill>
                  <a:schemeClr val="tx1"/>
                </a:solidFill>
                <a:round/>
                <a:headEnd type="none" w="sm" len="sm"/>
                <a:tailEnd type="none" w="sm" len="sm"/>
              </a:ln>
              <a:effectLst>
                <a:innerShdw blurRad="63500" dist="50800" dir="2700000">
                  <a:prstClr val="black">
                    <a:alpha val="50000"/>
                  </a:prstClr>
                </a:innerShdw>
              </a:effectLst>
            </p:spPr>
            <p:txBody>
              <a:bodyPr/>
              <a:lstStyle/>
              <a:p>
                <a:pPr algn="ctr" eaLnBrk="1" fontAlgn="auto" hangingPunct="1">
                  <a:spcBef>
                    <a:spcPts val="0"/>
                  </a:spcBef>
                  <a:spcAft>
                    <a:spcPts val="0"/>
                  </a:spcAft>
                  <a:defRPr/>
                </a:pPr>
                <a:endParaRPr lang="en-US" sz="1400" b="1">
                  <a:latin typeface="+mn-lt"/>
                </a:endParaRPr>
              </a:p>
            </p:txBody>
          </p:sp>
          <p:pic>
            <p:nvPicPr>
              <p:cNvPr id="2868" name="Picture 33" descr="MCj04352420000[1]"/>
              <p:cNvPicPr>
                <a:picLocks noChangeAspect="1" noChangeArrowheads="1"/>
              </p:cNvPicPr>
              <p:nvPr/>
            </p:nvPicPr>
            <p:blipFill>
              <a:blip r:embed="rId39"/>
              <a:srcRect/>
              <a:stretch>
                <a:fillRect/>
              </a:stretch>
            </p:blipFill>
            <p:spPr bwMode="auto">
              <a:xfrm>
                <a:off x="2159" y="1391"/>
                <a:ext cx="225" cy="361"/>
              </a:xfrm>
              <a:prstGeom prst="rect">
                <a:avLst/>
              </a:prstGeom>
              <a:noFill/>
              <a:ln w="9525">
                <a:noFill/>
                <a:miter lim="800000"/>
                <a:headEnd/>
                <a:tailEnd/>
              </a:ln>
            </p:spPr>
          </p:pic>
          <p:pic>
            <p:nvPicPr>
              <p:cNvPr id="2869" name="Picture 33" descr="MCj04352420000[1]"/>
              <p:cNvPicPr>
                <a:picLocks noChangeAspect="1" noChangeArrowheads="1"/>
              </p:cNvPicPr>
              <p:nvPr/>
            </p:nvPicPr>
            <p:blipFill>
              <a:blip r:embed="rId40"/>
              <a:srcRect/>
              <a:stretch>
                <a:fillRect/>
              </a:stretch>
            </p:blipFill>
            <p:spPr bwMode="auto">
              <a:xfrm>
                <a:off x="1908" y="1212"/>
                <a:ext cx="226" cy="361"/>
              </a:xfrm>
              <a:prstGeom prst="rect">
                <a:avLst/>
              </a:prstGeom>
              <a:noFill/>
              <a:ln w="9525">
                <a:noFill/>
                <a:miter lim="800000"/>
                <a:headEnd/>
                <a:tailEnd/>
              </a:ln>
            </p:spPr>
          </p:pic>
          <p:pic>
            <p:nvPicPr>
              <p:cNvPr id="2870" name="Picture 33" descr="MCj04352420000[1]"/>
              <p:cNvPicPr>
                <a:picLocks noChangeAspect="1" noChangeArrowheads="1"/>
              </p:cNvPicPr>
              <p:nvPr/>
            </p:nvPicPr>
            <p:blipFill>
              <a:blip r:embed="rId40"/>
              <a:srcRect/>
              <a:stretch>
                <a:fillRect/>
              </a:stretch>
            </p:blipFill>
            <p:spPr bwMode="auto">
              <a:xfrm>
                <a:off x="3086" y="1110"/>
                <a:ext cx="226" cy="361"/>
              </a:xfrm>
              <a:prstGeom prst="rect">
                <a:avLst/>
              </a:prstGeom>
              <a:noFill/>
              <a:ln w="9525">
                <a:noFill/>
                <a:miter lim="800000"/>
                <a:headEnd/>
                <a:tailEnd/>
              </a:ln>
            </p:spPr>
          </p:pic>
          <p:pic>
            <p:nvPicPr>
              <p:cNvPr id="2871" name="Picture 33" descr="MCj04352420000[1]"/>
              <p:cNvPicPr>
                <a:picLocks noChangeAspect="1" noChangeArrowheads="1"/>
              </p:cNvPicPr>
              <p:nvPr/>
            </p:nvPicPr>
            <p:blipFill>
              <a:blip r:embed="rId40"/>
              <a:srcRect/>
              <a:stretch>
                <a:fillRect/>
              </a:stretch>
            </p:blipFill>
            <p:spPr bwMode="auto">
              <a:xfrm>
                <a:off x="2384" y="957"/>
                <a:ext cx="226" cy="360"/>
              </a:xfrm>
              <a:prstGeom prst="rect">
                <a:avLst/>
              </a:prstGeom>
              <a:noFill/>
              <a:ln w="9525">
                <a:noFill/>
                <a:miter lim="800000"/>
                <a:headEnd/>
                <a:tailEnd/>
              </a:ln>
            </p:spPr>
          </p:pic>
          <p:pic>
            <p:nvPicPr>
              <p:cNvPr id="2872" name="Picture 33" descr="MCj04352420000[1]"/>
              <p:cNvPicPr>
                <a:picLocks noChangeAspect="1" noChangeArrowheads="1"/>
              </p:cNvPicPr>
              <p:nvPr/>
            </p:nvPicPr>
            <p:blipFill>
              <a:blip r:embed="rId40"/>
              <a:srcRect/>
              <a:stretch>
                <a:fillRect/>
              </a:stretch>
            </p:blipFill>
            <p:spPr bwMode="auto">
              <a:xfrm>
                <a:off x="2760" y="1494"/>
                <a:ext cx="226" cy="360"/>
              </a:xfrm>
              <a:prstGeom prst="rect">
                <a:avLst/>
              </a:prstGeom>
              <a:noFill/>
              <a:ln w="9525">
                <a:noFill/>
                <a:miter lim="800000"/>
                <a:headEnd/>
                <a:tailEnd/>
              </a:ln>
            </p:spPr>
          </p:pic>
        </p:grpSp>
        <p:grpSp>
          <p:nvGrpSpPr>
            <p:cNvPr id="12" name="Group 109"/>
            <p:cNvGrpSpPr>
              <a:grpSpLocks/>
            </p:cNvGrpSpPr>
            <p:nvPr/>
          </p:nvGrpSpPr>
          <p:grpSpPr bwMode="auto">
            <a:xfrm>
              <a:off x="0" y="864"/>
              <a:ext cx="1427" cy="816"/>
              <a:chOff x="0" y="672"/>
              <a:chExt cx="1427" cy="816"/>
            </a:xfrm>
          </p:grpSpPr>
          <p:cxnSp>
            <p:nvCxnSpPr>
              <p:cNvPr id="83" name="Straight Connector 82"/>
              <p:cNvCxnSpPr/>
              <p:nvPr/>
            </p:nvCxnSpPr>
            <p:spPr>
              <a:xfrm rot="5400000" flipH="1" flipV="1">
                <a:off x="480" y="1152"/>
                <a:ext cx="192" cy="1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50" name="Object 4"/>
              <p:cNvGraphicFramePr>
                <a:graphicFrameLocks noChangeAspect="1"/>
              </p:cNvGraphicFramePr>
              <p:nvPr/>
            </p:nvGraphicFramePr>
            <p:xfrm>
              <a:off x="1008" y="960"/>
              <a:ext cx="193" cy="199"/>
            </p:xfrm>
            <a:graphic>
              <a:graphicData uri="http://schemas.openxmlformats.org/presentationml/2006/ole">
                <p:oleObj spid="_x0000_s1481730" name="Photo Editor Photo" r:id="rId41" imgW="1219370" imgH="1219370" progId="">
                  <p:embed/>
                </p:oleObj>
              </a:graphicData>
            </a:graphic>
          </p:graphicFrame>
          <p:pic>
            <p:nvPicPr>
              <p:cNvPr id="2855" name="Picture 16" descr="http://www.ultratec.com/images/modem_large.jpg"/>
              <p:cNvPicPr>
                <a:picLocks noChangeAspect="1" noChangeArrowheads="1"/>
              </p:cNvPicPr>
              <p:nvPr/>
            </p:nvPicPr>
            <p:blipFill>
              <a:blip r:embed="rId30"/>
              <a:srcRect/>
              <a:stretch>
                <a:fillRect/>
              </a:stretch>
            </p:blipFill>
            <p:spPr bwMode="auto">
              <a:xfrm>
                <a:off x="384" y="1296"/>
                <a:ext cx="221" cy="167"/>
              </a:xfrm>
              <a:prstGeom prst="rect">
                <a:avLst/>
              </a:prstGeom>
              <a:noFill/>
              <a:ln w="9525">
                <a:noFill/>
                <a:miter lim="800000"/>
                <a:headEnd/>
                <a:tailEnd/>
              </a:ln>
            </p:spPr>
          </p:pic>
          <p:pic>
            <p:nvPicPr>
              <p:cNvPr id="2856" name="Picture 20" descr="http://tbn0.google.com/images?q=tbn:My48c6ooR3njDM:http://www.sparrowcorp.com/ForSale/SaleImages/VME_CRATE.JPG">
                <a:hlinkClick r:id="rId42"/>
              </p:cNvPr>
              <p:cNvPicPr>
                <a:picLocks noChangeAspect="1" noChangeArrowheads="1"/>
              </p:cNvPicPr>
              <p:nvPr/>
            </p:nvPicPr>
            <p:blipFill>
              <a:blip r:embed="rId43"/>
              <a:srcRect/>
              <a:stretch>
                <a:fillRect/>
              </a:stretch>
            </p:blipFill>
            <p:spPr bwMode="auto">
              <a:xfrm>
                <a:off x="672" y="1104"/>
                <a:ext cx="212" cy="165"/>
              </a:xfrm>
              <a:prstGeom prst="rect">
                <a:avLst/>
              </a:prstGeom>
              <a:noFill/>
              <a:ln w="9525">
                <a:noFill/>
                <a:miter lim="800000"/>
                <a:headEnd/>
                <a:tailEnd/>
              </a:ln>
            </p:spPr>
          </p:pic>
          <p:pic>
            <p:nvPicPr>
              <p:cNvPr id="2857" name="Picture 2" descr="Power pole and lines"/>
              <p:cNvPicPr>
                <a:picLocks noChangeAspect="1" noChangeArrowheads="1"/>
              </p:cNvPicPr>
              <p:nvPr/>
            </p:nvPicPr>
            <p:blipFill>
              <a:blip r:embed="rId44"/>
              <a:srcRect/>
              <a:stretch>
                <a:fillRect/>
              </a:stretch>
            </p:blipFill>
            <p:spPr bwMode="auto">
              <a:xfrm>
                <a:off x="672" y="672"/>
                <a:ext cx="212" cy="272"/>
              </a:xfrm>
              <a:prstGeom prst="rect">
                <a:avLst/>
              </a:prstGeom>
              <a:noFill/>
              <a:ln w="9525">
                <a:noFill/>
                <a:miter lim="800000"/>
                <a:headEnd/>
                <a:tailEnd/>
              </a:ln>
            </p:spPr>
          </p:pic>
          <p:cxnSp>
            <p:nvCxnSpPr>
              <p:cNvPr id="75" name="Straight Connector 74"/>
              <p:cNvCxnSpPr/>
              <p:nvPr/>
            </p:nvCxnSpPr>
            <p:spPr>
              <a:xfrm rot="5400000">
                <a:off x="888" y="696"/>
                <a:ext cx="96" cy="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2075" idx="2"/>
                <a:endCxn id="89" idx="0"/>
              </p:cNvCxnSpPr>
              <p:nvPr/>
            </p:nvCxnSpPr>
            <p:spPr>
              <a:xfrm rot="5400000">
                <a:off x="696" y="1032"/>
                <a:ext cx="240" cy="0"/>
              </a:xfrm>
              <a:prstGeom prst="line">
                <a:avLst/>
              </a:prstGeom>
            </p:spPr>
            <p:style>
              <a:lnRef idx="1">
                <a:schemeClr val="accent1"/>
              </a:lnRef>
              <a:fillRef idx="0">
                <a:schemeClr val="accent1"/>
              </a:fillRef>
              <a:effectRef idx="0">
                <a:schemeClr val="accent1"/>
              </a:effectRef>
              <a:fontRef idx="minor">
                <a:schemeClr val="tx1"/>
              </a:fontRef>
            </p:style>
          </p:cxnSp>
          <p:pic>
            <p:nvPicPr>
              <p:cNvPr id="2860" name="Picture 36" descr="http://web.princeton.edu/sites/TreasurersOffice/OperationsSupport/Images/InternetUserSafetyGuide/Picture1.gif"/>
              <p:cNvPicPr>
                <a:picLocks noChangeAspect="1" noChangeArrowheads="1"/>
              </p:cNvPicPr>
              <p:nvPr/>
            </p:nvPicPr>
            <p:blipFill>
              <a:blip r:embed="rId45"/>
              <a:srcRect/>
              <a:stretch>
                <a:fillRect/>
              </a:stretch>
            </p:blipFill>
            <p:spPr bwMode="auto">
              <a:xfrm flipH="1">
                <a:off x="0" y="1200"/>
                <a:ext cx="371" cy="288"/>
              </a:xfrm>
              <a:prstGeom prst="rect">
                <a:avLst/>
              </a:prstGeom>
              <a:noFill/>
              <a:ln w="9525">
                <a:noFill/>
                <a:miter lim="800000"/>
                <a:headEnd/>
                <a:tailEnd/>
              </a:ln>
            </p:spPr>
          </p:pic>
          <p:pic>
            <p:nvPicPr>
              <p:cNvPr id="2861" name="Picture 36" descr="http://web.princeton.edu/sites/TreasurersOffice/OperationsSupport/Images/InternetUserSafetyGuide/Picture1.gif"/>
              <p:cNvPicPr>
                <a:picLocks noChangeAspect="1" noChangeArrowheads="1"/>
              </p:cNvPicPr>
              <p:nvPr/>
            </p:nvPicPr>
            <p:blipFill>
              <a:blip r:embed="rId45"/>
              <a:srcRect/>
              <a:stretch>
                <a:fillRect/>
              </a:stretch>
            </p:blipFill>
            <p:spPr bwMode="auto">
              <a:xfrm flipH="1">
                <a:off x="1056" y="672"/>
                <a:ext cx="371" cy="288"/>
              </a:xfrm>
              <a:prstGeom prst="rect">
                <a:avLst/>
              </a:prstGeom>
              <a:noFill/>
              <a:ln w="9525">
                <a:noFill/>
                <a:miter lim="800000"/>
                <a:headEnd/>
                <a:tailEnd/>
              </a:ln>
            </p:spPr>
          </p:pic>
        </p:grpSp>
        <p:grpSp>
          <p:nvGrpSpPr>
            <p:cNvPr id="13" name="Group 3520"/>
            <p:cNvGrpSpPr>
              <a:grpSpLocks/>
            </p:cNvGrpSpPr>
            <p:nvPr/>
          </p:nvGrpSpPr>
          <p:grpSpPr bwMode="auto">
            <a:xfrm>
              <a:off x="3939" y="432"/>
              <a:ext cx="1821" cy="1776"/>
              <a:chOff x="5562600" y="76200"/>
              <a:chExt cx="2890542" cy="2819400"/>
            </a:xfrm>
          </p:grpSpPr>
          <p:pic>
            <p:nvPicPr>
              <p:cNvPr id="2129" name="Picture 21" descr="http://www.computerhistory.org/internet_history/full_size_images/1988_ncar_network.gif"/>
              <p:cNvPicPr>
                <a:picLocks noChangeAspect="1" noChangeArrowheads="1"/>
              </p:cNvPicPr>
              <p:nvPr/>
            </p:nvPicPr>
            <p:blipFill>
              <a:blip r:embed="rId46"/>
              <a:srcRect/>
              <a:stretch>
                <a:fillRect/>
              </a:stretch>
            </p:blipFill>
            <p:spPr bwMode="auto">
              <a:xfrm>
                <a:off x="7352962" y="775011"/>
                <a:ext cx="800438" cy="596589"/>
              </a:xfrm>
              <a:prstGeom prst="rect">
                <a:avLst/>
              </a:prstGeom>
              <a:noFill/>
              <a:ln w="9525">
                <a:noFill/>
                <a:miter lim="800000"/>
                <a:headEnd/>
                <a:tailEnd/>
              </a:ln>
            </p:spPr>
          </p:pic>
          <p:pic>
            <p:nvPicPr>
              <p:cNvPr id="2130" name="Picture 71" descr="http://www.reactos.org/wiki/images/thumb/1/10/InternetGlobe.png/120px-InternetGlobe.png"/>
              <p:cNvPicPr>
                <a:picLocks noChangeAspect="1" noChangeArrowheads="1"/>
              </p:cNvPicPr>
              <p:nvPr/>
            </p:nvPicPr>
            <p:blipFill>
              <a:blip r:embed="rId47"/>
              <a:srcRect/>
              <a:stretch>
                <a:fillRect/>
              </a:stretch>
            </p:blipFill>
            <p:spPr bwMode="auto">
              <a:xfrm>
                <a:off x="6324600" y="914400"/>
                <a:ext cx="1143000" cy="1143000"/>
              </a:xfrm>
              <a:prstGeom prst="rect">
                <a:avLst/>
              </a:prstGeom>
              <a:noFill/>
              <a:ln w="9525">
                <a:noFill/>
                <a:miter lim="800000"/>
                <a:headEnd/>
                <a:tailEnd/>
              </a:ln>
            </p:spPr>
          </p:pic>
          <p:pic>
            <p:nvPicPr>
              <p:cNvPr id="2131" name="Picture 4" descr="figure 2"/>
              <p:cNvPicPr>
                <a:picLocks noChangeAspect="1" noChangeArrowheads="1"/>
              </p:cNvPicPr>
              <p:nvPr/>
            </p:nvPicPr>
            <p:blipFill>
              <a:blip r:embed="rId48"/>
              <a:srcRect/>
              <a:stretch>
                <a:fillRect/>
              </a:stretch>
            </p:blipFill>
            <p:spPr bwMode="auto">
              <a:xfrm>
                <a:off x="5715000" y="910681"/>
                <a:ext cx="665519" cy="437013"/>
              </a:xfrm>
              <a:prstGeom prst="rect">
                <a:avLst/>
              </a:prstGeom>
              <a:noFill/>
              <a:ln w="9525">
                <a:noFill/>
                <a:miter lim="800000"/>
                <a:headEnd/>
                <a:tailEnd/>
              </a:ln>
            </p:spPr>
          </p:pic>
          <p:pic>
            <p:nvPicPr>
              <p:cNvPr id="2132" name="Picture 3"/>
              <p:cNvPicPr>
                <a:picLocks noChangeAspect="1" noChangeArrowheads="1"/>
              </p:cNvPicPr>
              <p:nvPr/>
            </p:nvPicPr>
            <p:blipFill>
              <a:blip r:embed="rId49"/>
              <a:srcRect/>
              <a:stretch>
                <a:fillRect/>
              </a:stretch>
            </p:blipFill>
            <p:spPr bwMode="auto">
              <a:xfrm>
                <a:off x="7641441" y="1679388"/>
                <a:ext cx="243138" cy="343253"/>
              </a:xfrm>
              <a:prstGeom prst="rect">
                <a:avLst/>
              </a:prstGeom>
              <a:noFill/>
              <a:ln w="9525">
                <a:noFill/>
                <a:miter lim="800000"/>
                <a:headEnd/>
                <a:tailEnd/>
              </a:ln>
            </p:spPr>
          </p:pic>
          <p:pic>
            <p:nvPicPr>
              <p:cNvPr id="2133" name="Picture 20"/>
              <p:cNvPicPr>
                <a:picLocks noChangeAspect="1" noChangeArrowheads="1"/>
              </p:cNvPicPr>
              <p:nvPr/>
            </p:nvPicPr>
            <p:blipFill>
              <a:blip r:embed="rId50"/>
              <a:srcRect/>
              <a:stretch>
                <a:fillRect/>
              </a:stretch>
            </p:blipFill>
            <p:spPr bwMode="auto">
              <a:xfrm>
                <a:off x="6308249" y="1845235"/>
                <a:ext cx="168751" cy="251727"/>
              </a:xfrm>
              <a:prstGeom prst="rect">
                <a:avLst/>
              </a:prstGeom>
              <a:noFill/>
              <a:ln w="9525">
                <a:noFill/>
                <a:miter lim="800000"/>
                <a:headEnd/>
                <a:tailEnd/>
              </a:ln>
            </p:spPr>
          </p:pic>
          <p:pic>
            <p:nvPicPr>
              <p:cNvPr id="2134" name="Picture 21"/>
              <p:cNvPicPr>
                <a:picLocks noChangeAspect="1" noChangeArrowheads="1"/>
              </p:cNvPicPr>
              <p:nvPr/>
            </p:nvPicPr>
            <p:blipFill>
              <a:blip r:embed="rId51"/>
              <a:srcRect/>
              <a:stretch>
                <a:fillRect/>
              </a:stretch>
            </p:blipFill>
            <p:spPr bwMode="auto">
              <a:xfrm>
                <a:off x="7200322" y="1929055"/>
                <a:ext cx="191078" cy="204545"/>
              </a:xfrm>
              <a:prstGeom prst="rect">
                <a:avLst/>
              </a:prstGeom>
              <a:noFill/>
              <a:ln w="9525">
                <a:noFill/>
                <a:miter lim="800000"/>
                <a:headEnd/>
                <a:tailEnd/>
              </a:ln>
            </p:spPr>
          </p:pic>
          <p:pic>
            <p:nvPicPr>
              <p:cNvPr id="2135" name="Picture 22"/>
              <p:cNvPicPr>
                <a:picLocks noChangeAspect="1" noChangeArrowheads="1"/>
              </p:cNvPicPr>
              <p:nvPr/>
            </p:nvPicPr>
            <p:blipFill>
              <a:blip r:embed="rId52"/>
              <a:srcRect/>
              <a:stretch>
                <a:fillRect/>
              </a:stretch>
            </p:blipFill>
            <p:spPr bwMode="auto">
              <a:xfrm>
                <a:off x="7391400" y="1828800"/>
                <a:ext cx="124741" cy="300298"/>
              </a:xfrm>
              <a:prstGeom prst="rect">
                <a:avLst/>
              </a:prstGeom>
              <a:noFill/>
              <a:ln w="9525">
                <a:noFill/>
                <a:miter lim="800000"/>
                <a:headEnd/>
                <a:tailEnd/>
              </a:ln>
            </p:spPr>
          </p:pic>
          <p:pic>
            <p:nvPicPr>
              <p:cNvPr id="2136" name="Picture 7" descr="cardiology"/>
              <p:cNvPicPr>
                <a:picLocks noChangeAspect="1" noChangeArrowheads="1"/>
              </p:cNvPicPr>
              <p:nvPr/>
            </p:nvPicPr>
            <p:blipFill>
              <a:blip r:embed="rId53"/>
              <a:srcRect/>
              <a:stretch>
                <a:fillRect/>
              </a:stretch>
            </p:blipFill>
            <p:spPr bwMode="auto">
              <a:xfrm>
                <a:off x="7391400" y="2438400"/>
                <a:ext cx="310773" cy="331694"/>
              </a:xfrm>
              <a:prstGeom prst="rect">
                <a:avLst/>
              </a:prstGeom>
              <a:noFill/>
              <a:ln w="9525">
                <a:noFill/>
                <a:miter lim="800000"/>
                <a:headEnd/>
                <a:tailEnd/>
              </a:ln>
            </p:spPr>
          </p:pic>
          <p:pic>
            <p:nvPicPr>
              <p:cNvPr id="2137" name="Picture 8" descr="ig_43"/>
              <p:cNvPicPr>
                <a:picLocks noChangeAspect="1" noChangeArrowheads="1"/>
              </p:cNvPicPr>
              <p:nvPr/>
            </p:nvPicPr>
            <p:blipFill>
              <a:blip r:embed="rId54"/>
              <a:srcRect/>
              <a:stretch>
                <a:fillRect/>
              </a:stretch>
            </p:blipFill>
            <p:spPr bwMode="auto">
              <a:xfrm>
                <a:off x="7541383" y="1402976"/>
                <a:ext cx="322573" cy="248771"/>
              </a:xfrm>
              <a:prstGeom prst="rect">
                <a:avLst/>
              </a:prstGeom>
              <a:noFill/>
              <a:ln w="9525">
                <a:noFill/>
                <a:miter lim="800000"/>
                <a:headEnd/>
                <a:tailEnd/>
              </a:ln>
            </p:spPr>
          </p:pic>
          <p:sp>
            <p:nvSpPr>
              <p:cNvPr id="2138" name="Line 29"/>
              <p:cNvSpPr>
                <a:spLocks noChangeShapeType="1"/>
              </p:cNvSpPr>
              <p:nvPr/>
            </p:nvSpPr>
            <p:spPr bwMode="auto">
              <a:xfrm>
                <a:off x="6857899" y="1013235"/>
                <a:ext cx="281669" cy="58077"/>
              </a:xfrm>
              <a:prstGeom prst="line">
                <a:avLst/>
              </a:prstGeom>
              <a:noFill/>
              <a:ln w="12700">
                <a:solidFill>
                  <a:srgbClr val="002776"/>
                </a:solidFill>
                <a:round/>
                <a:headEnd/>
                <a:tailEnd/>
              </a:ln>
            </p:spPr>
            <p:txBody>
              <a:bodyPr/>
              <a:lstStyle/>
              <a:p>
                <a:endParaRPr lang="en-US"/>
              </a:p>
            </p:txBody>
          </p:sp>
          <p:pic>
            <p:nvPicPr>
              <p:cNvPr id="2139" name="Picture 297"/>
              <p:cNvPicPr>
                <a:picLocks noChangeAspect="1" noChangeArrowheads="1"/>
              </p:cNvPicPr>
              <p:nvPr/>
            </p:nvPicPr>
            <p:blipFill>
              <a:blip r:embed="rId55"/>
              <a:srcRect/>
              <a:stretch>
                <a:fillRect/>
              </a:stretch>
            </p:blipFill>
            <p:spPr bwMode="auto">
              <a:xfrm>
                <a:off x="6743322" y="76200"/>
                <a:ext cx="261976" cy="134211"/>
              </a:xfrm>
              <a:prstGeom prst="rect">
                <a:avLst/>
              </a:prstGeom>
              <a:noFill/>
              <a:ln w="12700">
                <a:noFill/>
                <a:miter lim="800000"/>
                <a:headEnd/>
                <a:tailEnd/>
              </a:ln>
            </p:spPr>
          </p:pic>
          <p:sp>
            <p:nvSpPr>
              <p:cNvPr id="2140" name="Freeform 378"/>
              <p:cNvSpPr>
                <a:spLocks/>
              </p:cNvSpPr>
              <p:nvPr/>
            </p:nvSpPr>
            <p:spPr bwMode="auto">
              <a:xfrm rot="9145449" flipH="1">
                <a:off x="7346643" y="625732"/>
                <a:ext cx="156947" cy="67349"/>
              </a:xfrm>
              <a:custGeom>
                <a:avLst/>
                <a:gdLst>
                  <a:gd name="T0" fmla="*/ 0 w 394"/>
                  <a:gd name="T1" fmla="*/ 0 h 483"/>
                  <a:gd name="T2" fmla="*/ 31418083 w 394"/>
                  <a:gd name="T3" fmla="*/ 5288501 h 483"/>
                  <a:gd name="T4" fmla="*/ 31418083 w 394"/>
                  <a:gd name="T5" fmla="*/ 3499778 h 483"/>
                  <a:gd name="T6" fmla="*/ 62518688 w 394"/>
                  <a:gd name="T7" fmla="*/ 9391074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rot="10800000"/>
              <a:lstStyle/>
              <a:p>
                <a:pPr eaLnBrk="1" hangingPunct="1"/>
                <a:endParaRPr lang="en-US"/>
              </a:p>
            </p:txBody>
          </p:sp>
          <p:pic>
            <p:nvPicPr>
              <p:cNvPr id="2141" name="Picture 562"/>
              <p:cNvPicPr>
                <a:picLocks noChangeAspect="1" noChangeArrowheads="1"/>
              </p:cNvPicPr>
              <p:nvPr/>
            </p:nvPicPr>
            <p:blipFill>
              <a:blip r:embed="rId55"/>
              <a:srcRect/>
              <a:stretch>
                <a:fillRect/>
              </a:stretch>
            </p:blipFill>
            <p:spPr bwMode="auto">
              <a:xfrm>
                <a:off x="7295321" y="92305"/>
                <a:ext cx="324636" cy="187407"/>
              </a:xfrm>
              <a:prstGeom prst="rect">
                <a:avLst/>
              </a:prstGeom>
              <a:noFill/>
              <a:ln w="12700">
                <a:noFill/>
                <a:miter lim="800000"/>
                <a:headEnd/>
                <a:tailEnd/>
              </a:ln>
            </p:spPr>
          </p:pic>
          <p:sp>
            <p:nvSpPr>
              <p:cNvPr id="2142" name="Freeform 563"/>
              <p:cNvSpPr>
                <a:spLocks/>
              </p:cNvSpPr>
              <p:nvPr/>
            </p:nvSpPr>
            <p:spPr bwMode="auto">
              <a:xfrm flipH="1">
                <a:off x="7201631" y="219196"/>
                <a:ext cx="185592" cy="57589"/>
              </a:xfrm>
              <a:custGeom>
                <a:avLst/>
                <a:gdLst>
                  <a:gd name="T0" fmla="*/ 0 w 394"/>
                  <a:gd name="T1" fmla="*/ 0 h 483"/>
                  <a:gd name="T2" fmla="*/ 43933019 w 394"/>
                  <a:gd name="T3" fmla="*/ 3866809 h 483"/>
                  <a:gd name="T4" fmla="*/ 43933019 w 394"/>
                  <a:gd name="T5" fmla="*/ 2558955 h 483"/>
                  <a:gd name="T6" fmla="*/ 87422313 w 394"/>
                  <a:gd name="T7" fmla="*/ 6866445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pPr eaLnBrk="1" hangingPunct="1"/>
                <a:endParaRPr lang="en-US"/>
              </a:p>
            </p:txBody>
          </p:sp>
          <p:sp>
            <p:nvSpPr>
              <p:cNvPr id="2143" name="Freeform 564"/>
              <p:cNvSpPr>
                <a:spLocks/>
              </p:cNvSpPr>
              <p:nvPr/>
            </p:nvSpPr>
            <p:spPr bwMode="auto">
              <a:xfrm rot="19107031" flipH="1">
                <a:off x="7337691" y="260191"/>
                <a:ext cx="122335" cy="93215"/>
              </a:xfrm>
              <a:custGeom>
                <a:avLst/>
                <a:gdLst>
                  <a:gd name="T0" fmla="*/ 0 w 394"/>
                  <a:gd name="T1" fmla="*/ 0 h 483"/>
                  <a:gd name="T2" fmla="*/ 19088606 w 394"/>
                  <a:gd name="T3" fmla="*/ 10130908 h 483"/>
                  <a:gd name="T4" fmla="*/ 19088606 w 394"/>
                  <a:gd name="T5" fmla="*/ 6704341 h 483"/>
                  <a:gd name="T6" fmla="*/ 37984394 w 394"/>
                  <a:gd name="T7" fmla="*/ 17989725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pPr eaLnBrk="1" hangingPunct="1"/>
                <a:endParaRPr lang="en-US"/>
              </a:p>
            </p:txBody>
          </p:sp>
          <p:sp>
            <p:nvSpPr>
              <p:cNvPr id="2144" name="Freeform 565"/>
              <p:cNvSpPr>
                <a:spLocks/>
              </p:cNvSpPr>
              <p:nvPr/>
            </p:nvSpPr>
            <p:spPr bwMode="auto">
              <a:xfrm rot="2633371">
                <a:off x="7432576" y="294353"/>
                <a:ext cx="148592" cy="67349"/>
              </a:xfrm>
              <a:custGeom>
                <a:avLst/>
                <a:gdLst>
                  <a:gd name="T0" fmla="*/ 0 w 394"/>
                  <a:gd name="T1" fmla="*/ 0 h 483"/>
                  <a:gd name="T2" fmla="*/ 28161958 w 394"/>
                  <a:gd name="T3" fmla="*/ 5288501 h 483"/>
                  <a:gd name="T4" fmla="*/ 28161958 w 394"/>
                  <a:gd name="T5" fmla="*/ 3499778 h 483"/>
                  <a:gd name="T6" fmla="*/ 56039556 w 394"/>
                  <a:gd name="T7" fmla="*/ 9391074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pPr eaLnBrk="1" hangingPunct="1"/>
                <a:endParaRPr lang="en-US"/>
              </a:p>
            </p:txBody>
          </p:sp>
          <p:sp>
            <p:nvSpPr>
              <p:cNvPr id="2145" name="Freeform 1006"/>
              <p:cNvSpPr>
                <a:spLocks/>
              </p:cNvSpPr>
              <p:nvPr/>
            </p:nvSpPr>
            <p:spPr bwMode="auto">
              <a:xfrm>
                <a:off x="7031555" y="1016164"/>
                <a:ext cx="190365" cy="87847"/>
              </a:xfrm>
              <a:custGeom>
                <a:avLst/>
                <a:gdLst>
                  <a:gd name="T0" fmla="*/ 104130740 w 175"/>
                  <a:gd name="T1" fmla="*/ 0 h 120"/>
                  <a:gd name="T2" fmla="*/ 0 w 175"/>
                  <a:gd name="T3" fmla="*/ 64309135 h 120"/>
                  <a:gd name="T4" fmla="*/ 207079043 w 175"/>
                  <a:gd name="T5" fmla="*/ 64309135 h 120"/>
                  <a:gd name="T6" fmla="*/ 104130740 w 175"/>
                  <a:gd name="T7" fmla="*/ 0 h 120"/>
                  <a:gd name="T8" fmla="*/ 0 60000 65536"/>
                  <a:gd name="T9" fmla="*/ 0 60000 65536"/>
                  <a:gd name="T10" fmla="*/ 0 60000 65536"/>
                  <a:gd name="T11" fmla="*/ 0 60000 65536"/>
                  <a:gd name="T12" fmla="*/ 0 w 175"/>
                  <a:gd name="T13" fmla="*/ 0 h 120"/>
                  <a:gd name="T14" fmla="*/ 175 w 175"/>
                  <a:gd name="T15" fmla="*/ 120 h 120"/>
                </a:gdLst>
                <a:ahLst/>
                <a:cxnLst>
                  <a:cxn ang="T8">
                    <a:pos x="T0" y="T1"/>
                  </a:cxn>
                  <a:cxn ang="T9">
                    <a:pos x="T2" y="T3"/>
                  </a:cxn>
                  <a:cxn ang="T10">
                    <a:pos x="T4" y="T5"/>
                  </a:cxn>
                  <a:cxn ang="T11">
                    <a:pos x="T6" y="T7"/>
                  </a:cxn>
                </a:cxnLst>
                <a:rect l="T12" t="T13" r="T14" b="T15"/>
                <a:pathLst>
                  <a:path w="175" h="120">
                    <a:moveTo>
                      <a:pt x="88" y="0"/>
                    </a:moveTo>
                    <a:lnTo>
                      <a:pt x="0" y="120"/>
                    </a:lnTo>
                    <a:lnTo>
                      <a:pt x="175" y="120"/>
                    </a:lnTo>
                    <a:lnTo>
                      <a:pt x="88" y="0"/>
                    </a:lnTo>
                    <a:close/>
                  </a:path>
                </a:pathLst>
              </a:custGeom>
              <a:solidFill>
                <a:srgbClr val="000000"/>
              </a:solidFill>
              <a:ln w="6350">
                <a:solidFill>
                  <a:srgbClr val="000000"/>
                </a:solidFill>
                <a:round/>
                <a:headEnd/>
                <a:tailEnd/>
              </a:ln>
            </p:spPr>
            <p:txBody>
              <a:bodyPr/>
              <a:lstStyle/>
              <a:p>
                <a:pPr eaLnBrk="1" hangingPunct="1"/>
                <a:endParaRPr lang="en-US"/>
              </a:p>
            </p:txBody>
          </p:sp>
          <p:sp>
            <p:nvSpPr>
              <p:cNvPr id="2146" name="Freeform 1007"/>
              <p:cNvSpPr>
                <a:spLocks/>
              </p:cNvSpPr>
              <p:nvPr/>
            </p:nvSpPr>
            <p:spPr bwMode="auto">
              <a:xfrm>
                <a:off x="7035732" y="961503"/>
                <a:ext cx="229752" cy="66374"/>
              </a:xfrm>
              <a:custGeom>
                <a:avLst/>
                <a:gdLst>
                  <a:gd name="T0" fmla="*/ 0 w 211"/>
                  <a:gd name="T1" fmla="*/ 0 h 91"/>
                  <a:gd name="T2" fmla="*/ 4742038 w 211"/>
                  <a:gd name="T3" fmla="*/ 6384304 h 91"/>
                  <a:gd name="T4" fmla="*/ 14227202 w 211"/>
                  <a:gd name="T5" fmla="*/ 18619730 h 91"/>
                  <a:gd name="T6" fmla="*/ 23712368 w 211"/>
                  <a:gd name="T7" fmla="*/ 25004037 h 91"/>
                  <a:gd name="T8" fmla="*/ 37940663 w 211"/>
                  <a:gd name="T9" fmla="*/ 31388338 h 91"/>
                  <a:gd name="T10" fmla="*/ 47425825 w 211"/>
                  <a:gd name="T11" fmla="*/ 35644296 h 91"/>
                  <a:gd name="T12" fmla="*/ 52167861 w 211"/>
                  <a:gd name="T13" fmla="*/ 37771910 h 91"/>
                  <a:gd name="T14" fmla="*/ 71138184 w 211"/>
                  <a:gd name="T15" fmla="*/ 42027868 h 91"/>
                  <a:gd name="T16" fmla="*/ 99593686 w 211"/>
                  <a:gd name="T17" fmla="*/ 46283826 h 91"/>
                  <a:gd name="T18" fmla="*/ 123307135 w 211"/>
                  <a:gd name="T19" fmla="*/ 48412181 h 91"/>
                  <a:gd name="T20" fmla="*/ 132792296 w 211"/>
                  <a:gd name="T21" fmla="*/ 48412181 h 91"/>
                  <a:gd name="T22" fmla="*/ 136348551 w 211"/>
                  <a:gd name="T23" fmla="*/ 48412181 h 91"/>
                  <a:gd name="T24" fmla="*/ 145833747 w 211"/>
                  <a:gd name="T25" fmla="*/ 48412181 h 91"/>
                  <a:gd name="T26" fmla="*/ 164804070 w 211"/>
                  <a:gd name="T27" fmla="*/ 48412181 h 91"/>
                  <a:gd name="T28" fmla="*/ 174289232 w 211"/>
                  <a:gd name="T29" fmla="*/ 48412181 h 91"/>
                  <a:gd name="T30" fmla="*/ 193259555 w 211"/>
                  <a:gd name="T31" fmla="*/ 46283826 h 91"/>
                  <a:gd name="T32" fmla="*/ 212229878 w 211"/>
                  <a:gd name="T33" fmla="*/ 44156212 h 91"/>
                  <a:gd name="T34" fmla="*/ 221715039 w 211"/>
                  <a:gd name="T35" fmla="*/ 42027868 h 91"/>
                  <a:gd name="T36" fmla="*/ 240685363 w 211"/>
                  <a:gd name="T37" fmla="*/ 37771910 h 91"/>
                  <a:gd name="T38" fmla="*/ 250170524 w 211"/>
                  <a:gd name="T39" fmla="*/ 35644296 h 91"/>
                  <a:gd name="T40" fmla="*/ 0 w 211"/>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91"/>
                  <a:gd name="T65" fmla="*/ 211 w 211"/>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91">
                    <a:moveTo>
                      <a:pt x="0" y="0"/>
                    </a:moveTo>
                    <a:lnTo>
                      <a:pt x="4" y="12"/>
                    </a:lnTo>
                    <a:lnTo>
                      <a:pt x="12" y="35"/>
                    </a:lnTo>
                    <a:lnTo>
                      <a:pt x="20" y="47"/>
                    </a:lnTo>
                    <a:lnTo>
                      <a:pt x="32" y="59"/>
                    </a:lnTo>
                    <a:lnTo>
                      <a:pt x="40" y="67"/>
                    </a:lnTo>
                    <a:lnTo>
                      <a:pt x="44" y="71"/>
                    </a:lnTo>
                    <a:lnTo>
                      <a:pt x="60" y="79"/>
                    </a:lnTo>
                    <a:lnTo>
                      <a:pt x="84" y="87"/>
                    </a:lnTo>
                    <a:lnTo>
                      <a:pt x="104" y="91"/>
                    </a:lnTo>
                    <a:lnTo>
                      <a:pt x="112" y="91"/>
                    </a:lnTo>
                    <a:lnTo>
                      <a:pt x="115" y="91"/>
                    </a:lnTo>
                    <a:lnTo>
                      <a:pt x="123" y="91"/>
                    </a:lnTo>
                    <a:lnTo>
                      <a:pt x="139" y="91"/>
                    </a:lnTo>
                    <a:lnTo>
                      <a:pt x="147" y="91"/>
                    </a:lnTo>
                    <a:lnTo>
                      <a:pt x="163" y="87"/>
                    </a:lnTo>
                    <a:lnTo>
                      <a:pt x="179" y="83"/>
                    </a:lnTo>
                    <a:lnTo>
                      <a:pt x="187" y="79"/>
                    </a:lnTo>
                    <a:lnTo>
                      <a:pt x="203" y="71"/>
                    </a:lnTo>
                    <a:lnTo>
                      <a:pt x="211" y="67"/>
                    </a:lnTo>
                    <a:lnTo>
                      <a:pt x="0" y="0"/>
                    </a:lnTo>
                    <a:close/>
                  </a:path>
                </a:pathLst>
              </a:custGeom>
              <a:solidFill>
                <a:srgbClr val="000000"/>
              </a:solidFill>
              <a:ln w="9525">
                <a:noFill/>
                <a:round/>
                <a:headEnd/>
                <a:tailEnd/>
              </a:ln>
            </p:spPr>
            <p:txBody>
              <a:bodyPr/>
              <a:lstStyle/>
              <a:p>
                <a:pPr eaLnBrk="1" hangingPunct="1"/>
                <a:endParaRPr lang="en-US"/>
              </a:p>
            </p:txBody>
          </p:sp>
          <p:sp>
            <p:nvSpPr>
              <p:cNvPr id="2147" name="Freeform 1008"/>
              <p:cNvSpPr>
                <a:spLocks/>
              </p:cNvSpPr>
              <p:nvPr/>
            </p:nvSpPr>
            <p:spPr bwMode="auto">
              <a:xfrm>
                <a:off x="7035732" y="961503"/>
                <a:ext cx="229752" cy="66374"/>
              </a:xfrm>
              <a:custGeom>
                <a:avLst/>
                <a:gdLst>
                  <a:gd name="T0" fmla="*/ 0 w 211"/>
                  <a:gd name="T1" fmla="*/ 0 h 91"/>
                  <a:gd name="T2" fmla="*/ 4742038 w 211"/>
                  <a:gd name="T3" fmla="*/ 6384304 h 91"/>
                  <a:gd name="T4" fmla="*/ 14227202 w 211"/>
                  <a:gd name="T5" fmla="*/ 18619730 h 91"/>
                  <a:gd name="T6" fmla="*/ 23712368 w 211"/>
                  <a:gd name="T7" fmla="*/ 25004037 h 91"/>
                  <a:gd name="T8" fmla="*/ 37940663 w 211"/>
                  <a:gd name="T9" fmla="*/ 31388338 h 91"/>
                  <a:gd name="T10" fmla="*/ 47425825 w 211"/>
                  <a:gd name="T11" fmla="*/ 35644296 h 91"/>
                  <a:gd name="T12" fmla="*/ 52167861 w 211"/>
                  <a:gd name="T13" fmla="*/ 37771910 h 91"/>
                  <a:gd name="T14" fmla="*/ 71138184 w 211"/>
                  <a:gd name="T15" fmla="*/ 42027868 h 91"/>
                  <a:gd name="T16" fmla="*/ 99593686 w 211"/>
                  <a:gd name="T17" fmla="*/ 46283826 h 91"/>
                  <a:gd name="T18" fmla="*/ 123307135 w 211"/>
                  <a:gd name="T19" fmla="*/ 48412181 h 91"/>
                  <a:gd name="T20" fmla="*/ 132792296 w 211"/>
                  <a:gd name="T21" fmla="*/ 48412181 h 91"/>
                  <a:gd name="T22" fmla="*/ 136348551 w 211"/>
                  <a:gd name="T23" fmla="*/ 48412181 h 91"/>
                  <a:gd name="T24" fmla="*/ 145833747 w 211"/>
                  <a:gd name="T25" fmla="*/ 48412181 h 91"/>
                  <a:gd name="T26" fmla="*/ 164804070 w 211"/>
                  <a:gd name="T27" fmla="*/ 48412181 h 91"/>
                  <a:gd name="T28" fmla="*/ 174289232 w 211"/>
                  <a:gd name="T29" fmla="*/ 48412181 h 91"/>
                  <a:gd name="T30" fmla="*/ 193259555 w 211"/>
                  <a:gd name="T31" fmla="*/ 46283826 h 91"/>
                  <a:gd name="T32" fmla="*/ 212229878 w 211"/>
                  <a:gd name="T33" fmla="*/ 44156212 h 91"/>
                  <a:gd name="T34" fmla="*/ 221715039 w 211"/>
                  <a:gd name="T35" fmla="*/ 42027868 h 91"/>
                  <a:gd name="T36" fmla="*/ 240685363 w 211"/>
                  <a:gd name="T37" fmla="*/ 37771910 h 91"/>
                  <a:gd name="T38" fmla="*/ 250170524 w 211"/>
                  <a:gd name="T39" fmla="*/ 35644296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1"/>
                  <a:gd name="T61" fmla="*/ 0 h 91"/>
                  <a:gd name="T62" fmla="*/ 211 w 211"/>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1" h="91">
                    <a:moveTo>
                      <a:pt x="0" y="0"/>
                    </a:moveTo>
                    <a:lnTo>
                      <a:pt x="4" y="12"/>
                    </a:lnTo>
                    <a:lnTo>
                      <a:pt x="12" y="35"/>
                    </a:lnTo>
                    <a:lnTo>
                      <a:pt x="20" y="47"/>
                    </a:lnTo>
                    <a:lnTo>
                      <a:pt x="32" y="59"/>
                    </a:lnTo>
                    <a:lnTo>
                      <a:pt x="40" y="67"/>
                    </a:lnTo>
                    <a:lnTo>
                      <a:pt x="44" y="71"/>
                    </a:lnTo>
                    <a:lnTo>
                      <a:pt x="60" y="79"/>
                    </a:lnTo>
                    <a:lnTo>
                      <a:pt x="84" y="87"/>
                    </a:lnTo>
                    <a:lnTo>
                      <a:pt x="104" y="91"/>
                    </a:lnTo>
                    <a:lnTo>
                      <a:pt x="112" y="91"/>
                    </a:lnTo>
                    <a:lnTo>
                      <a:pt x="115" y="91"/>
                    </a:lnTo>
                    <a:lnTo>
                      <a:pt x="123" y="91"/>
                    </a:lnTo>
                    <a:lnTo>
                      <a:pt x="139" y="91"/>
                    </a:lnTo>
                    <a:lnTo>
                      <a:pt x="147" y="91"/>
                    </a:lnTo>
                    <a:lnTo>
                      <a:pt x="163" y="87"/>
                    </a:lnTo>
                    <a:lnTo>
                      <a:pt x="179" y="83"/>
                    </a:lnTo>
                    <a:lnTo>
                      <a:pt x="187" y="79"/>
                    </a:lnTo>
                    <a:lnTo>
                      <a:pt x="203" y="71"/>
                    </a:lnTo>
                    <a:lnTo>
                      <a:pt x="211" y="67"/>
                    </a:lnTo>
                  </a:path>
                </a:pathLst>
              </a:custGeom>
              <a:noFill/>
              <a:ln w="6350">
                <a:solidFill>
                  <a:srgbClr val="000000"/>
                </a:solidFill>
                <a:round/>
                <a:headEnd/>
                <a:tailEnd/>
              </a:ln>
            </p:spPr>
            <p:txBody>
              <a:bodyPr/>
              <a:lstStyle/>
              <a:p>
                <a:pPr eaLnBrk="1" hangingPunct="1"/>
                <a:endParaRPr lang="en-US"/>
              </a:p>
            </p:txBody>
          </p:sp>
          <p:sp>
            <p:nvSpPr>
              <p:cNvPr id="2148" name="Freeform 1009"/>
              <p:cNvSpPr>
                <a:spLocks/>
              </p:cNvSpPr>
              <p:nvPr/>
            </p:nvSpPr>
            <p:spPr bwMode="auto">
              <a:xfrm>
                <a:off x="7035732" y="949790"/>
                <a:ext cx="229752" cy="63445"/>
              </a:xfrm>
              <a:custGeom>
                <a:avLst/>
                <a:gdLst>
                  <a:gd name="T0" fmla="*/ 52167861 w 211"/>
                  <a:gd name="T1" fmla="*/ 0 h 87"/>
                  <a:gd name="T2" fmla="*/ 66396148 w 211"/>
                  <a:gd name="T3" fmla="*/ 0 h 87"/>
                  <a:gd name="T4" fmla="*/ 99593686 w 211"/>
                  <a:gd name="T5" fmla="*/ 2127231 h 87"/>
                  <a:gd name="T6" fmla="*/ 123307135 w 211"/>
                  <a:gd name="T7" fmla="*/ 4254461 h 87"/>
                  <a:gd name="T8" fmla="*/ 155318908 w 211"/>
                  <a:gd name="T9" fmla="*/ 10636152 h 87"/>
                  <a:gd name="T10" fmla="*/ 169547195 w 211"/>
                  <a:gd name="T11" fmla="*/ 12763385 h 87"/>
                  <a:gd name="T12" fmla="*/ 179032357 w 211"/>
                  <a:gd name="T13" fmla="*/ 14890615 h 87"/>
                  <a:gd name="T14" fmla="*/ 193259555 w 211"/>
                  <a:gd name="T15" fmla="*/ 17017845 h 87"/>
                  <a:gd name="T16" fmla="*/ 202744716 w 211"/>
                  <a:gd name="T17" fmla="*/ 18613450 h 87"/>
                  <a:gd name="T18" fmla="*/ 216973003 w 211"/>
                  <a:gd name="T19" fmla="*/ 22867909 h 87"/>
                  <a:gd name="T20" fmla="*/ 226458165 w 211"/>
                  <a:gd name="T21" fmla="*/ 24995145 h 87"/>
                  <a:gd name="T22" fmla="*/ 231200201 w 211"/>
                  <a:gd name="T23" fmla="*/ 27122375 h 87"/>
                  <a:gd name="T24" fmla="*/ 240685363 w 211"/>
                  <a:gd name="T25" fmla="*/ 31376835 h 87"/>
                  <a:gd name="T26" fmla="*/ 245428488 w 211"/>
                  <a:gd name="T27" fmla="*/ 35631294 h 87"/>
                  <a:gd name="T28" fmla="*/ 245428488 w 211"/>
                  <a:gd name="T29" fmla="*/ 35631294 h 87"/>
                  <a:gd name="T30" fmla="*/ 250170524 w 211"/>
                  <a:gd name="T31" fmla="*/ 37758524 h 87"/>
                  <a:gd name="T32" fmla="*/ 250170524 w 211"/>
                  <a:gd name="T33" fmla="*/ 39885754 h 87"/>
                  <a:gd name="T34" fmla="*/ 250170524 w 211"/>
                  <a:gd name="T35" fmla="*/ 42012984 h 87"/>
                  <a:gd name="T36" fmla="*/ 250170524 w 211"/>
                  <a:gd name="T37" fmla="*/ 42012984 h 87"/>
                  <a:gd name="T38" fmla="*/ 240685363 w 211"/>
                  <a:gd name="T39" fmla="*/ 46267444 h 87"/>
                  <a:gd name="T40" fmla="*/ 235943326 w 211"/>
                  <a:gd name="T41" fmla="*/ 46267444 h 87"/>
                  <a:gd name="T42" fmla="*/ 226458165 w 211"/>
                  <a:gd name="T43" fmla="*/ 46267444 h 87"/>
                  <a:gd name="T44" fmla="*/ 212229878 w 211"/>
                  <a:gd name="T45" fmla="*/ 46267444 h 87"/>
                  <a:gd name="T46" fmla="*/ 207487841 w 211"/>
                  <a:gd name="T47" fmla="*/ 46267444 h 87"/>
                  <a:gd name="T48" fmla="*/ 193259555 w 211"/>
                  <a:gd name="T49" fmla="*/ 46267444 h 87"/>
                  <a:gd name="T50" fmla="*/ 160062034 w 211"/>
                  <a:gd name="T51" fmla="*/ 44140214 h 87"/>
                  <a:gd name="T52" fmla="*/ 132792296 w 211"/>
                  <a:gd name="T53" fmla="*/ 42012984 h 87"/>
                  <a:gd name="T54" fmla="*/ 99593686 w 211"/>
                  <a:gd name="T55" fmla="*/ 37758524 h 87"/>
                  <a:gd name="T56" fmla="*/ 80623363 w 211"/>
                  <a:gd name="T57" fmla="*/ 33504064 h 87"/>
                  <a:gd name="T58" fmla="*/ 71138184 w 211"/>
                  <a:gd name="T59" fmla="*/ 31376835 h 87"/>
                  <a:gd name="T60" fmla="*/ 52167861 w 211"/>
                  <a:gd name="T61" fmla="*/ 27122375 h 87"/>
                  <a:gd name="T62" fmla="*/ 42682700 w 211"/>
                  <a:gd name="T63" fmla="*/ 24995145 h 87"/>
                  <a:gd name="T64" fmla="*/ 23712368 w 211"/>
                  <a:gd name="T65" fmla="*/ 20740679 h 87"/>
                  <a:gd name="T66" fmla="*/ 18970332 w 211"/>
                  <a:gd name="T67" fmla="*/ 18613450 h 87"/>
                  <a:gd name="T68" fmla="*/ 9485166 w 211"/>
                  <a:gd name="T69" fmla="*/ 14890615 h 87"/>
                  <a:gd name="T70" fmla="*/ 4742038 w 211"/>
                  <a:gd name="T71" fmla="*/ 12763385 h 87"/>
                  <a:gd name="T72" fmla="*/ 0 w 211"/>
                  <a:gd name="T73" fmla="*/ 8508922 h 87"/>
                  <a:gd name="T74" fmla="*/ 0 w 211"/>
                  <a:gd name="T75" fmla="*/ 8508922 h 87"/>
                  <a:gd name="T76" fmla="*/ 0 w 211"/>
                  <a:gd name="T77" fmla="*/ 8508922 h 87"/>
                  <a:gd name="T78" fmla="*/ 0 w 211"/>
                  <a:gd name="T79" fmla="*/ 6381693 h 87"/>
                  <a:gd name="T80" fmla="*/ 4742038 w 211"/>
                  <a:gd name="T81" fmla="*/ 2127231 h 87"/>
                  <a:gd name="T82" fmla="*/ 4742038 w 211"/>
                  <a:gd name="T83" fmla="*/ 2127231 h 87"/>
                  <a:gd name="T84" fmla="*/ 14227202 w 211"/>
                  <a:gd name="T85" fmla="*/ 0 h 87"/>
                  <a:gd name="T86" fmla="*/ 18970332 w 211"/>
                  <a:gd name="T87" fmla="*/ 0 h 87"/>
                  <a:gd name="T88" fmla="*/ 28455493 w 211"/>
                  <a:gd name="T89" fmla="*/ 0 h 87"/>
                  <a:gd name="T90" fmla="*/ 47425825 w 211"/>
                  <a:gd name="T91" fmla="*/ 0 h 87"/>
                  <a:gd name="T92" fmla="*/ 52167861 w 211"/>
                  <a:gd name="T93" fmla="*/ 0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1"/>
                  <a:gd name="T142" fmla="*/ 0 h 87"/>
                  <a:gd name="T143" fmla="*/ 211 w 211"/>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1" h="87">
                    <a:moveTo>
                      <a:pt x="44" y="0"/>
                    </a:moveTo>
                    <a:lnTo>
                      <a:pt x="56" y="0"/>
                    </a:lnTo>
                    <a:lnTo>
                      <a:pt x="84" y="4"/>
                    </a:lnTo>
                    <a:lnTo>
                      <a:pt x="104" y="8"/>
                    </a:lnTo>
                    <a:lnTo>
                      <a:pt x="131" y="20"/>
                    </a:lnTo>
                    <a:lnTo>
                      <a:pt x="143" y="24"/>
                    </a:lnTo>
                    <a:lnTo>
                      <a:pt x="151" y="28"/>
                    </a:lnTo>
                    <a:lnTo>
                      <a:pt x="163" y="32"/>
                    </a:lnTo>
                    <a:lnTo>
                      <a:pt x="171" y="35"/>
                    </a:lnTo>
                    <a:lnTo>
                      <a:pt x="183" y="43"/>
                    </a:lnTo>
                    <a:lnTo>
                      <a:pt x="191" y="47"/>
                    </a:lnTo>
                    <a:lnTo>
                      <a:pt x="195" y="51"/>
                    </a:lnTo>
                    <a:lnTo>
                      <a:pt x="203" y="59"/>
                    </a:lnTo>
                    <a:lnTo>
                      <a:pt x="207" y="67"/>
                    </a:lnTo>
                    <a:lnTo>
                      <a:pt x="211" y="71"/>
                    </a:lnTo>
                    <a:lnTo>
                      <a:pt x="211" y="75"/>
                    </a:lnTo>
                    <a:lnTo>
                      <a:pt x="211" y="79"/>
                    </a:lnTo>
                    <a:lnTo>
                      <a:pt x="203" y="87"/>
                    </a:lnTo>
                    <a:lnTo>
                      <a:pt x="199" y="87"/>
                    </a:lnTo>
                    <a:lnTo>
                      <a:pt x="191" y="87"/>
                    </a:lnTo>
                    <a:lnTo>
                      <a:pt x="179" y="87"/>
                    </a:lnTo>
                    <a:lnTo>
                      <a:pt x="175" y="87"/>
                    </a:lnTo>
                    <a:lnTo>
                      <a:pt x="163" y="87"/>
                    </a:lnTo>
                    <a:lnTo>
                      <a:pt x="135" y="83"/>
                    </a:lnTo>
                    <a:lnTo>
                      <a:pt x="112" y="79"/>
                    </a:lnTo>
                    <a:lnTo>
                      <a:pt x="84" y="71"/>
                    </a:lnTo>
                    <a:lnTo>
                      <a:pt x="68" y="63"/>
                    </a:lnTo>
                    <a:lnTo>
                      <a:pt x="60" y="59"/>
                    </a:lnTo>
                    <a:lnTo>
                      <a:pt x="44" y="51"/>
                    </a:lnTo>
                    <a:lnTo>
                      <a:pt x="36" y="47"/>
                    </a:lnTo>
                    <a:lnTo>
                      <a:pt x="20" y="39"/>
                    </a:lnTo>
                    <a:lnTo>
                      <a:pt x="16" y="35"/>
                    </a:lnTo>
                    <a:lnTo>
                      <a:pt x="8" y="28"/>
                    </a:lnTo>
                    <a:lnTo>
                      <a:pt x="4" y="24"/>
                    </a:lnTo>
                    <a:lnTo>
                      <a:pt x="0" y="16"/>
                    </a:lnTo>
                    <a:lnTo>
                      <a:pt x="0" y="12"/>
                    </a:lnTo>
                    <a:lnTo>
                      <a:pt x="4" y="4"/>
                    </a:lnTo>
                    <a:lnTo>
                      <a:pt x="12" y="0"/>
                    </a:lnTo>
                    <a:lnTo>
                      <a:pt x="16" y="0"/>
                    </a:lnTo>
                    <a:lnTo>
                      <a:pt x="24" y="0"/>
                    </a:lnTo>
                    <a:lnTo>
                      <a:pt x="40" y="0"/>
                    </a:lnTo>
                    <a:lnTo>
                      <a:pt x="44" y="0"/>
                    </a:lnTo>
                    <a:close/>
                  </a:path>
                </a:pathLst>
              </a:custGeom>
              <a:solidFill>
                <a:srgbClr val="FFFFFF"/>
              </a:solidFill>
              <a:ln w="6350">
                <a:solidFill>
                  <a:srgbClr val="000000"/>
                </a:solidFill>
                <a:round/>
                <a:headEnd/>
                <a:tailEnd/>
              </a:ln>
            </p:spPr>
            <p:txBody>
              <a:bodyPr/>
              <a:lstStyle/>
              <a:p>
                <a:pPr eaLnBrk="1" hangingPunct="1"/>
                <a:endParaRPr lang="en-US"/>
              </a:p>
            </p:txBody>
          </p:sp>
          <p:pic>
            <p:nvPicPr>
              <p:cNvPr id="2149" name="Picture 569" descr="Picture"/>
              <p:cNvPicPr>
                <a:picLocks noChangeAspect="1" noChangeArrowheads="1"/>
              </p:cNvPicPr>
              <p:nvPr/>
            </p:nvPicPr>
            <p:blipFill>
              <a:blip r:embed="rId56"/>
              <a:srcRect/>
              <a:stretch>
                <a:fillRect/>
              </a:stretch>
            </p:blipFill>
            <p:spPr bwMode="auto">
              <a:xfrm>
                <a:off x="5562600" y="533400"/>
                <a:ext cx="521987" cy="264649"/>
              </a:xfrm>
              <a:prstGeom prst="rect">
                <a:avLst/>
              </a:prstGeom>
              <a:noFill/>
              <a:ln w="9525">
                <a:noFill/>
                <a:miter lim="800000"/>
                <a:headEnd/>
                <a:tailEnd/>
              </a:ln>
            </p:spPr>
          </p:pic>
          <p:sp>
            <p:nvSpPr>
              <p:cNvPr id="2150" name="Freeform 298"/>
              <p:cNvSpPr>
                <a:spLocks/>
              </p:cNvSpPr>
              <p:nvPr/>
            </p:nvSpPr>
            <p:spPr bwMode="auto">
              <a:xfrm flipH="1">
                <a:off x="6055858" y="685273"/>
                <a:ext cx="193946" cy="112249"/>
              </a:xfrm>
              <a:custGeom>
                <a:avLst/>
                <a:gdLst>
                  <a:gd name="T0" fmla="*/ 0 w 394"/>
                  <a:gd name="T1" fmla="*/ 0 h 483"/>
                  <a:gd name="T2" fmla="*/ 47977023 w 394"/>
                  <a:gd name="T3" fmla="*/ 14690675 h 483"/>
                  <a:gd name="T4" fmla="*/ 47977023 w 394"/>
                  <a:gd name="T5" fmla="*/ 9721741 h 483"/>
                  <a:gd name="T6" fmla="*/ 95469674 w 394"/>
                  <a:gd name="T7" fmla="*/ 26086622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a:lstStyle/>
              <a:p>
                <a:pPr eaLnBrk="1" hangingPunct="1"/>
                <a:endParaRPr lang="en-US"/>
              </a:p>
            </p:txBody>
          </p:sp>
          <p:pic>
            <p:nvPicPr>
              <p:cNvPr id="2151" name="Picture 448"/>
              <p:cNvPicPr>
                <a:picLocks noChangeAspect="1" noChangeArrowheads="1"/>
              </p:cNvPicPr>
              <p:nvPr/>
            </p:nvPicPr>
            <p:blipFill>
              <a:blip r:embed="rId57"/>
              <a:srcRect/>
              <a:stretch>
                <a:fillRect/>
              </a:stretch>
            </p:blipFill>
            <p:spPr bwMode="auto">
              <a:xfrm>
                <a:off x="6187145" y="595474"/>
                <a:ext cx="276298" cy="97120"/>
              </a:xfrm>
              <a:prstGeom prst="rect">
                <a:avLst/>
              </a:prstGeom>
              <a:noFill/>
              <a:ln w="12700">
                <a:noFill/>
                <a:miter lim="800000"/>
                <a:headEnd/>
                <a:tailEnd/>
              </a:ln>
            </p:spPr>
          </p:pic>
          <p:pic>
            <p:nvPicPr>
              <p:cNvPr id="2152" name="Picture 450"/>
              <p:cNvPicPr>
                <a:picLocks noChangeAspect="1" noChangeArrowheads="1"/>
              </p:cNvPicPr>
              <p:nvPr/>
            </p:nvPicPr>
            <p:blipFill>
              <a:blip r:embed="rId58"/>
              <a:srcRect/>
              <a:stretch>
                <a:fillRect/>
              </a:stretch>
            </p:blipFill>
            <p:spPr bwMode="auto">
              <a:xfrm>
                <a:off x="6553200" y="685800"/>
                <a:ext cx="469599" cy="228600"/>
              </a:xfrm>
              <a:prstGeom prst="rect">
                <a:avLst/>
              </a:prstGeom>
              <a:noFill/>
              <a:ln w="12700">
                <a:noFill/>
                <a:miter lim="800000"/>
                <a:headEnd/>
                <a:tailEnd/>
              </a:ln>
            </p:spPr>
          </p:pic>
          <p:sp>
            <p:nvSpPr>
              <p:cNvPr id="2153" name="Freeform 443"/>
              <p:cNvSpPr>
                <a:spLocks/>
              </p:cNvSpPr>
              <p:nvPr/>
            </p:nvSpPr>
            <p:spPr bwMode="auto">
              <a:xfrm rot="3298951" flipH="1">
                <a:off x="6482695" y="623461"/>
                <a:ext cx="89799" cy="97271"/>
              </a:xfrm>
              <a:custGeom>
                <a:avLst/>
                <a:gdLst>
                  <a:gd name="T0" fmla="*/ 0 w 394"/>
                  <a:gd name="T1" fmla="*/ 0 h 483"/>
                  <a:gd name="T2" fmla="*/ 10285177 w 394"/>
                  <a:gd name="T3" fmla="*/ 11031700 h 483"/>
                  <a:gd name="T4" fmla="*/ 10285177 w 394"/>
                  <a:gd name="T5" fmla="*/ 7300361 h 483"/>
                  <a:gd name="T6" fmla="*/ 20466652 w 394"/>
                  <a:gd name="T7" fmla="*/ 19589334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rot="10800000" vert="eaVert"/>
              <a:lstStyle/>
              <a:p>
                <a:pPr eaLnBrk="1" hangingPunct="1"/>
                <a:endParaRPr lang="en-US"/>
              </a:p>
            </p:txBody>
          </p:sp>
          <p:sp>
            <p:nvSpPr>
              <p:cNvPr id="2154" name="Freeform 559"/>
              <p:cNvSpPr>
                <a:spLocks/>
              </p:cNvSpPr>
              <p:nvPr/>
            </p:nvSpPr>
            <p:spPr bwMode="auto">
              <a:xfrm rot="2232072">
                <a:off x="6677679" y="245061"/>
                <a:ext cx="244670" cy="359197"/>
              </a:xfrm>
              <a:custGeom>
                <a:avLst/>
                <a:gdLst>
                  <a:gd name="T0" fmla="*/ 0 w 394"/>
                  <a:gd name="T1" fmla="*/ 0 h 483"/>
                  <a:gd name="T2" fmla="*/ 76354423 w 394"/>
                  <a:gd name="T3" fmla="*/ 150432158 h 483"/>
                  <a:gd name="T4" fmla="*/ 76354423 w 394"/>
                  <a:gd name="T5" fmla="*/ 99550392 h 483"/>
                  <a:gd name="T6" fmla="*/ 151937578 w 394"/>
                  <a:gd name="T7" fmla="*/ 267127323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pPr eaLnBrk="1" hangingPunct="1"/>
                <a:endParaRPr lang="en-US"/>
              </a:p>
            </p:txBody>
          </p:sp>
          <p:sp>
            <p:nvSpPr>
              <p:cNvPr id="2155" name="Freeform 558"/>
              <p:cNvSpPr>
                <a:spLocks/>
              </p:cNvSpPr>
              <p:nvPr/>
            </p:nvSpPr>
            <p:spPr bwMode="auto">
              <a:xfrm flipH="1">
                <a:off x="6322608" y="176248"/>
                <a:ext cx="497695" cy="426546"/>
              </a:xfrm>
              <a:custGeom>
                <a:avLst/>
                <a:gdLst>
                  <a:gd name="T0" fmla="*/ 0 w 394"/>
                  <a:gd name="T1" fmla="*/ 0 h 483"/>
                  <a:gd name="T2" fmla="*/ 315936514 w 394"/>
                  <a:gd name="T3" fmla="*/ 212132013 h 483"/>
                  <a:gd name="T4" fmla="*/ 315936514 w 394"/>
                  <a:gd name="T5" fmla="*/ 140381342 h 483"/>
                  <a:gd name="T6" fmla="*/ 628680961 w 394"/>
                  <a:gd name="T7" fmla="*/ 376690471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pPr eaLnBrk="1" hangingPunct="1"/>
                <a:endParaRPr lang="en-US"/>
              </a:p>
            </p:txBody>
          </p:sp>
          <p:sp>
            <p:nvSpPr>
              <p:cNvPr id="2156" name="Freeform 560"/>
              <p:cNvSpPr>
                <a:spLocks/>
              </p:cNvSpPr>
              <p:nvPr/>
            </p:nvSpPr>
            <p:spPr bwMode="auto">
              <a:xfrm>
                <a:off x="6912800" y="243597"/>
                <a:ext cx="247654" cy="706681"/>
              </a:xfrm>
              <a:custGeom>
                <a:avLst/>
                <a:gdLst>
                  <a:gd name="T0" fmla="*/ 0 w 394"/>
                  <a:gd name="T1" fmla="*/ 0 h 483"/>
                  <a:gd name="T2" fmla="*/ 78228488 w 394"/>
                  <a:gd name="T3" fmla="*/ 582265676 h 483"/>
                  <a:gd name="T4" fmla="*/ 78228488 w 394"/>
                  <a:gd name="T5" fmla="*/ 385322656 h 483"/>
                  <a:gd name="T6" fmla="*/ 155666244 w 394"/>
                  <a:gd name="T7" fmla="*/ 1033950489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pPr eaLnBrk="1" hangingPunct="1"/>
                <a:endParaRPr lang="en-US"/>
              </a:p>
            </p:txBody>
          </p:sp>
          <p:pic>
            <p:nvPicPr>
              <p:cNvPr id="2157" name="Picture 449"/>
              <p:cNvPicPr>
                <a:picLocks noChangeAspect="1" noChangeArrowheads="1"/>
              </p:cNvPicPr>
              <p:nvPr/>
            </p:nvPicPr>
            <p:blipFill>
              <a:blip r:embed="rId59"/>
              <a:srcRect/>
              <a:stretch>
                <a:fillRect/>
              </a:stretch>
            </p:blipFill>
            <p:spPr bwMode="auto">
              <a:xfrm>
                <a:off x="7134462" y="715042"/>
                <a:ext cx="320791" cy="123157"/>
              </a:xfrm>
              <a:prstGeom prst="rect">
                <a:avLst/>
              </a:prstGeom>
              <a:noFill/>
              <a:ln w="12700">
                <a:noFill/>
                <a:miter lim="800000"/>
                <a:headEnd/>
                <a:tailEnd/>
              </a:ln>
            </p:spPr>
          </p:pic>
          <p:sp>
            <p:nvSpPr>
              <p:cNvPr id="2158" name="Freeform 300"/>
              <p:cNvSpPr>
                <a:spLocks/>
              </p:cNvSpPr>
              <p:nvPr/>
            </p:nvSpPr>
            <p:spPr bwMode="auto">
              <a:xfrm flipH="1">
                <a:off x="7538799" y="567168"/>
                <a:ext cx="2984" cy="3905"/>
              </a:xfrm>
              <a:custGeom>
                <a:avLst/>
                <a:gdLst>
                  <a:gd name="T0" fmla="*/ 309093 w 12"/>
                  <a:gd name="T1" fmla="*/ 0 h 17"/>
                  <a:gd name="T2" fmla="*/ 742021 w 12"/>
                  <a:gd name="T3" fmla="*/ 897001 h 17"/>
                  <a:gd name="T4" fmla="*/ 618434 w 12"/>
                  <a:gd name="T5" fmla="*/ 897001 h 17"/>
                  <a:gd name="T6" fmla="*/ 0 w 12"/>
                  <a:gd name="T7" fmla="*/ 105435 h 17"/>
                  <a:gd name="T8" fmla="*/ 309093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close/>
                  </a:path>
                </a:pathLst>
              </a:custGeom>
              <a:solidFill>
                <a:srgbClr val="FF6600"/>
              </a:solidFill>
              <a:ln w="9525">
                <a:noFill/>
                <a:round/>
                <a:headEnd/>
                <a:tailEnd/>
              </a:ln>
            </p:spPr>
            <p:txBody>
              <a:bodyPr/>
              <a:lstStyle/>
              <a:p>
                <a:pPr eaLnBrk="1" hangingPunct="1"/>
                <a:endParaRPr lang="en-US"/>
              </a:p>
            </p:txBody>
          </p:sp>
          <p:sp>
            <p:nvSpPr>
              <p:cNvPr id="2159" name="Freeform 301"/>
              <p:cNvSpPr>
                <a:spLocks/>
              </p:cNvSpPr>
              <p:nvPr/>
            </p:nvSpPr>
            <p:spPr bwMode="auto">
              <a:xfrm flipH="1">
                <a:off x="7538799" y="567168"/>
                <a:ext cx="2984" cy="3905"/>
              </a:xfrm>
              <a:custGeom>
                <a:avLst/>
                <a:gdLst>
                  <a:gd name="T0" fmla="*/ 309093 w 12"/>
                  <a:gd name="T1" fmla="*/ 0 h 17"/>
                  <a:gd name="T2" fmla="*/ 742021 w 12"/>
                  <a:gd name="T3" fmla="*/ 897001 h 17"/>
                  <a:gd name="T4" fmla="*/ 618434 w 12"/>
                  <a:gd name="T5" fmla="*/ 897001 h 17"/>
                  <a:gd name="T6" fmla="*/ 0 w 12"/>
                  <a:gd name="T7" fmla="*/ 105435 h 17"/>
                  <a:gd name="T8" fmla="*/ 309093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2160" name="Freeform 302"/>
              <p:cNvSpPr>
                <a:spLocks/>
              </p:cNvSpPr>
              <p:nvPr/>
            </p:nvSpPr>
            <p:spPr bwMode="auto">
              <a:xfrm flipH="1">
                <a:off x="7461817" y="522268"/>
                <a:ext cx="32822" cy="13177"/>
              </a:xfrm>
              <a:custGeom>
                <a:avLst/>
                <a:gdLst>
                  <a:gd name="T0" fmla="*/ 7171172 w 113"/>
                  <a:gd name="T1" fmla="*/ 3100595 h 56"/>
                  <a:gd name="T2" fmla="*/ 0 w 113"/>
                  <a:gd name="T3" fmla="*/ 110828 h 56"/>
                  <a:gd name="T4" fmla="*/ 0 w 113"/>
                  <a:gd name="T5" fmla="*/ 0 h 56"/>
                  <a:gd name="T6" fmla="*/ 675030 w 113"/>
                  <a:gd name="T7" fmla="*/ 110828 h 56"/>
                  <a:gd name="T8" fmla="*/ 9533486 w 113"/>
                  <a:gd name="T9" fmla="*/ 3100595 h 56"/>
                  <a:gd name="T10" fmla="*/ 7171172 w 113"/>
                  <a:gd name="T11" fmla="*/ 3100595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close/>
                  </a:path>
                </a:pathLst>
              </a:custGeom>
              <a:solidFill>
                <a:srgbClr val="FF6600"/>
              </a:solidFill>
              <a:ln w="9525">
                <a:noFill/>
                <a:round/>
                <a:headEnd/>
                <a:tailEnd/>
              </a:ln>
            </p:spPr>
            <p:txBody>
              <a:bodyPr/>
              <a:lstStyle/>
              <a:p>
                <a:pPr eaLnBrk="1" hangingPunct="1"/>
                <a:endParaRPr lang="en-US"/>
              </a:p>
            </p:txBody>
          </p:sp>
          <p:sp>
            <p:nvSpPr>
              <p:cNvPr id="2161" name="Freeform 303"/>
              <p:cNvSpPr>
                <a:spLocks/>
              </p:cNvSpPr>
              <p:nvPr/>
            </p:nvSpPr>
            <p:spPr bwMode="auto">
              <a:xfrm flipH="1">
                <a:off x="7461817" y="522268"/>
                <a:ext cx="32822" cy="13177"/>
              </a:xfrm>
              <a:custGeom>
                <a:avLst/>
                <a:gdLst>
                  <a:gd name="T0" fmla="*/ 7171172 w 113"/>
                  <a:gd name="T1" fmla="*/ 3100595 h 56"/>
                  <a:gd name="T2" fmla="*/ 0 w 113"/>
                  <a:gd name="T3" fmla="*/ 110828 h 56"/>
                  <a:gd name="T4" fmla="*/ 0 w 113"/>
                  <a:gd name="T5" fmla="*/ 0 h 56"/>
                  <a:gd name="T6" fmla="*/ 675030 w 113"/>
                  <a:gd name="T7" fmla="*/ 110828 h 56"/>
                  <a:gd name="T8" fmla="*/ 9533486 w 113"/>
                  <a:gd name="T9" fmla="*/ 3100595 h 56"/>
                  <a:gd name="T10" fmla="*/ 7171172 w 113"/>
                  <a:gd name="T11" fmla="*/ 3100595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path>
                </a:pathLst>
              </a:custGeom>
              <a:solidFill>
                <a:srgbClr val="FF6600"/>
              </a:solidFill>
              <a:ln w="0">
                <a:solidFill>
                  <a:srgbClr val="000000"/>
                </a:solidFill>
                <a:round/>
                <a:headEnd/>
                <a:tailEnd/>
              </a:ln>
            </p:spPr>
            <p:txBody>
              <a:bodyPr/>
              <a:lstStyle/>
              <a:p>
                <a:pPr eaLnBrk="1" hangingPunct="1"/>
                <a:endParaRPr lang="en-US"/>
              </a:p>
            </p:txBody>
          </p:sp>
          <p:sp>
            <p:nvSpPr>
              <p:cNvPr id="2162" name="Freeform 304"/>
              <p:cNvSpPr>
                <a:spLocks/>
              </p:cNvSpPr>
              <p:nvPr/>
            </p:nvSpPr>
            <p:spPr bwMode="auto">
              <a:xfrm flipH="1">
                <a:off x="7468381" y="522268"/>
                <a:ext cx="26257" cy="13177"/>
              </a:xfrm>
              <a:custGeom>
                <a:avLst/>
                <a:gdLst>
                  <a:gd name="T0" fmla="*/ 7493805 w 92"/>
                  <a:gd name="T1" fmla="*/ 2989767 h 56"/>
                  <a:gd name="T2" fmla="*/ 244304 w 92"/>
                  <a:gd name="T3" fmla="*/ 0 h 56"/>
                  <a:gd name="T4" fmla="*/ 0 w 92"/>
                  <a:gd name="T5" fmla="*/ 0 h 56"/>
                  <a:gd name="T6" fmla="*/ 0 w 92"/>
                  <a:gd name="T7" fmla="*/ 0 h 56"/>
                  <a:gd name="T8" fmla="*/ 7005196 w 92"/>
                  <a:gd name="T9" fmla="*/ 3100595 h 56"/>
                  <a:gd name="T10" fmla="*/ 7493805 w 92"/>
                  <a:gd name="T11" fmla="*/ 2989767 h 56"/>
                  <a:gd name="T12" fmla="*/ 0 60000 65536"/>
                  <a:gd name="T13" fmla="*/ 0 60000 65536"/>
                  <a:gd name="T14" fmla="*/ 0 60000 65536"/>
                  <a:gd name="T15" fmla="*/ 0 60000 65536"/>
                  <a:gd name="T16" fmla="*/ 0 60000 65536"/>
                  <a:gd name="T17" fmla="*/ 0 60000 65536"/>
                  <a:gd name="T18" fmla="*/ 0 w 92"/>
                  <a:gd name="T19" fmla="*/ 0 h 56"/>
                  <a:gd name="T20" fmla="*/ 92 w 9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2" h="56">
                    <a:moveTo>
                      <a:pt x="92" y="54"/>
                    </a:moveTo>
                    <a:lnTo>
                      <a:pt x="3" y="0"/>
                    </a:lnTo>
                    <a:lnTo>
                      <a:pt x="0" y="0"/>
                    </a:lnTo>
                    <a:lnTo>
                      <a:pt x="86" y="56"/>
                    </a:lnTo>
                    <a:lnTo>
                      <a:pt x="92" y="54"/>
                    </a:lnTo>
                    <a:close/>
                  </a:path>
                </a:pathLst>
              </a:custGeom>
              <a:solidFill>
                <a:srgbClr val="FF6600"/>
              </a:solidFill>
              <a:ln w="9525">
                <a:noFill/>
                <a:round/>
                <a:headEnd/>
                <a:tailEnd/>
              </a:ln>
            </p:spPr>
            <p:txBody>
              <a:bodyPr/>
              <a:lstStyle/>
              <a:p>
                <a:pPr eaLnBrk="1" hangingPunct="1"/>
                <a:endParaRPr lang="en-US"/>
              </a:p>
            </p:txBody>
          </p:sp>
          <p:sp>
            <p:nvSpPr>
              <p:cNvPr id="2163" name="Freeform 305"/>
              <p:cNvSpPr>
                <a:spLocks/>
              </p:cNvSpPr>
              <p:nvPr/>
            </p:nvSpPr>
            <p:spPr bwMode="auto">
              <a:xfrm flipH="1">
                <a:off x="7468381" y="522268"/>
                <a:ext cx="26257" cy="13177"/>
              </a:xfrm>
              <a:custGeom>
                <a:avLst/>
                <a:gdLst>
                  <a:gd name="T0" fmla="*/ 7493805 w 92"/>
                  <a:gd name="T1" fmla="*/ 2989767 h 56"/>
                  <a:gd name="T2" fmla="*/ 244304 w 92"/>
                  <a:gd name="T3" fmla="*/ 0 h 56"/>
                  <a:gd name="T4" fmla="*/ 0 w 92"/>
                  <a:gd name="T5" fmla="*/ 0 h 56"/>
                  <a:gd name="T6" fmla="*/ 7005196 w 92"/>
                  <a:gd name="T7" fmla="*/ 3100595 h 56"/>
                  <a:gd name="T8" fmla="*/ 7493805 w 92"/>
                  <a:gd name="T9" fmla="*/ 298976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92" y="54"/>
                    </a:moveTo>
                    <a:lnTo>
                      <a:pt x="3" y="0"/>
                    </a:lnTo>
                    <a:lnTo>
                      <a:pt x="0" y="0"/>
                    </a:lnTo>
                    <a:lnTo>
                      <a:pt x="86" y="56"/>
                    </a:lnTo>
                    <a:lnTo>
                      <a:pt x="92" y="54"/>
                    </a:lnTo>
                  </a:path>
                </a:pathLst>
              </a:custGeom>
              <a:solidFill>
                <a:srgbClr val="FF6600"/>
              </a:solidFill>
              <a:ln w="0">
                <a:solidFill>
                  <a:srgbClr val="000000"/>
                </a:solidFill>
                <a:round/>
                <a:headEnd/>
                <a:tailEnd/>
              </a:ln>
            </p:spPr>
            <p:txBody>
              <a:bodyPr/>
              <a:lstStyle/>
              <a:p>
                <a:pPr eaLnBrk="1" hangingPunct="1"/>
                <a:endParaRPr lang="en-US"/>
              </a:p>
            </p:txBody>
          </p:sp>
          <p:sp>
            <p:nvSpPr>
              <p:cNvPr id="2164" name="Freeform 306"/>
              <p:cNvSpPr>
                <a:spLocks/>
              </p:cNvSpPr>
              <p:nvPr/>
            </p:nvSpPr>
            <p:spPr bwMode="auto">
              <a:xfrm flipH="1">
                <a:off x="7443914" y="537397"/>
                <a:ext cx="141432" cy="31722"/>
              </a:xfrm>
              <a:custGeom>
                <a:avLst/>
                <a:gdLst>
                  <a:gd name="T0" fmla="*/ 40822479 w 490"/>
                  <a:gd name="T1" fmla="*/ 0 h 136"/>
                  <a:gd name="T2" fmla="*/ 39489554 w 490"/>
                  <a:gd name="T3" fmla="*/ 380897 h 136"/>
                  <a:gd name="T4" fmla="*/ 37573287 w 490"/>
                  <a:gd name="T5" fmla="*/ 489592 h 136"/>
                  <a:gd name="T6" fmla="*/ 35823860 w 490"/>
                  <a:gd name="T7" fmla="*/ 380897 h 136"/>
                  <a:gd name="T8" fmla="*/ 8331211 w 490"/>
                  <a:gd name="T9" fmla="*/ 1523356 h 136"/>
                  <a:gd name="T10" fmla="*/ 8164379 w 490"/>
                  <a:gd name="T11" fmla="*/ 1523356 h 136"/>
                  <a:gd name="T12" fmla="*/ 7331373 w 490"/>
                  <a:gd name="T13" fmla="*/ 1523356 h 136"/>
                  <a:gd name="T14" fmla="*/ 6664911 w 490"/>
                  <a:gd name="T15" fmla="*/ 1740978 h 136"/>
                  <a:gd name="T16" fmla="*/ 5998449 w 490"/>
                  <a:gd name="T17" fmla="*/ 1904253 h 136"/>
                  <a:gd name="T18" fmla="*/ 5331987 w 490"/>
                  <a:gd name="T19" fmla="*/ 2067295 h 136"/>
                  <a:gd name="T20" fmla="*/ 4915485 w 490"/>
                  <a:gd name="T21" fmla="*/ 2448192 h 136"/>
                  <a:gd name="T22" fmla="*/ 3915646 w 490"/>
                  <a:gd name="T23" fmla="*/ 2883436 h 136"/>
                  <a:gd name="T24" fmla="*/ 3165768 w 490"/>
                  <a:gd name="T25" fmla="*/ 3209986 h 136"/>
                  <a:gd name="T26" fmla="*/ 2166219 w 490"/>
                  <a:gd name="T27" fmla="*/ 3590883 h 136"/>
                  <a:gd name="T28" fmla="*/ 1332925 w 490"/>
                  <a:gd name="T29" fmla="*/ 4134823 h 136"/>
                  <a:gd name="T30" fmla="*/ 666462 w 490"/>
                  <a:gd name="T31" fmla="*/ 4678761 h 136"/>
                  <a:gd name="T32" fmla="*/ 83416 w 490"/>
                  <a:gd name="T33" fmla="*/ 5168586 h 136"/>
                  <a:gd name="T34" fmla="*/ 0 w 490"/>
                  <a:gd name="T35" fmla="*/ 5440556 h 136"/>
                  <a:gd name="T36" fmla="*/ 0 w 490"/>
                  <a:gd name="T37" fmla="*/ 5712525 h 136"/>
                  <a:gd name="T38" fmla="*/ 0 w 490"/>
                  <a:gd name="T39" fmla="*/ 5821453 h 136"/>
                  <a:gd name="T40" fmla="*/ 416503 w 490"/>
                  <a:gd name="T41" fmla="*/ 6093422 h 136"/>
                  <a:gd name="T42" fmla="*/ 833006 w 490"/>
                  <a:gd name="T43" fmla="*/ 6365391 h 136"/>
                  <a:gd name="T44" fmla="*/ 1332925 w 490"/>
                  <a:gd name="T45" fmla="*/ 6528666 h 136"/>
                  <a:gd name="T46" fmla="*/ 1999387 w 490"/>
                  <a:gd name="T47" fmla="*/ 6637361 h 136"/>
                  <a:gd name="T48" fmla="*/ 2832681 w 490"/>
                  <a:gd name="T49" fmla="*/ 6800636 h 136"/>
                  <a:gd name="T50" fmla="*/ 4665524 w 490"/>
                  <a:gd name="T51" fmla="*/ 7072838 h 136"/>
                  <a:gd name="T52" fmla="*/ 6581495 w 490"/>
                  <a:gd name="T53" fmla="*/ 7344808 h 136"/>
                  <a:gd name="T54" fmla="*/ 8497754 w 490"/>
                  <a:gd name="T55" fmla="*/ 7399155 h 136"/>
                  <a:gd name="T56" fmla="*/ 10414015 w 490"/>
                  <a:gd name="T57" fmla="*/ 7399155 h 136"/>
                  <a:gd name="T58" fmla="*/ 12163442 w 490"/>
                  <a:gd name="T59" fmla="*/ 7399155 h 136"/>
                  <a:gd name="T60" fmla="*/ 14162828 w 490"/>
                  <a:gd name="T61" fmla="*/ 7235880 h 136"/>
                  <a:gd name="T62" fmla="*/ 25826352 w 490"/>
                  <a:gd name="T63" fmla="*/ 6365391 h 136"/>
                  <a:gd name="T64" fmla="*/ 29408910 w 490"/>
                  <a:gd name="T65" fmla="*/ 5821453 h 136"/>
                  <a:gd name="T66" fmla="*/ 34990566 w 490"/>
                  <a:gd name="T67" fmla="*/ 4570067 h 136"/>
                  <a:gd name="T68" fmla="*/ 40572519 w 490"/>
                  <a:gd name="T69" fmla="*/ 2176222 h 136"/>
                  <a:gd name="T70" fmla="*/ 40405976 w 490"/>
                  <a:gd name="T71" fmla="*/ 2067295 h 136"/>
                  <a:gd name="T72" fmla="*/ 40322560 w 490"/>
                  <a:gd name="T73" fmla="*/ 1904253 h 136"/>
                  <a:gd name="T74" fmla="*/ 40739063 w 490"/>
                  <a:gd name="T75" fmla="*/ 217622 h 136"/>
                  <a:gd name="T76" fmla="*/ 40822479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close/>
                  </a:path>
                </a:pathLst>
              </a:custGeom>
              <a:solidFill>
                <a:srgbClr val="FF6600"/>
              </a:solidFill>
              <a:ln w="9525">
                <a:noFill/>
                <a:round/>
                <a:headEnd/>
                <a:tailEnd/>
              </a:ln>
            </p:spPr>
            <p:txBody>
              <a:bodyPr/>
              <a:lstStyle/>
              <a:p>
                <a:pPr eaLnBrk="1" hangingPunct="1"/>
                <a:endParaRPr lang="en-US"/>
              </a:p>
            </p:txBody>
          </p:sp>
          <p:sp>
            <p:nvSpPr>
              <p:cNvPr id="2165" name="Freeform 307"/>
              <p:cNvSpPr>
                <a:spLocks/>
              </p:cNvSpPr>
              <p:nvPr/>
            </p:nvSpPr>
            <p:spPr bwMode="auto">
              <a:xfrm flipH="1">
                <a:off x="7443914" y="537397"/>
                <a:ext cx="141432" cy="31722"/>
              </a:xfrm>
              <a:custGeom>
                <a:avLst/>
                <a:gdLst>
                  <a:gd name="T0" fmla="*/ 40822479 w 490"/>
                  <a:gd name="T1" fmla="*/ 0 h 136"/>
                  <a:gd name="T2" fmla="*/ 39489554 w 490"/>
                  <a:gd name="T3" fmla="*/ 380897 h 136"/>
                  <a:gd name="T4" fmla="*/ 37573287 w 490"/>
                  <a:gd name="T5" fmla="*/ 489592 h 136"/>
                  <a:gd name="T6" fmla="*/ 35823860 w 490"/>
                  <a:gd name="T7" fmla="*/ 380897 h 136"/>
                  <a:gd name="T8" fmla="*/ 8331211 w 490"/>
                  <a:gd name="T9" fmla="*/ 1523356 h 136"/>
                  <a:gd name="T10" fmla="*/ 8164379 w 490"/>
                  <a:gd name="T11" fmla="*/ 1523356 h 136"/>
                  <a:gd name="T12" fmla="*/ 7331373 w 490"/>
                  <a:gd name="T13" fmla="*/ 1523356 h 136"/>
                  <a:gd name="T14" fmla="*/ 6664911 w 490"/>
                  <a:gd name="T15" fmla="*/ 1740978 h 136"/>
                  <a:gd name="T16" fmla="*/ 5998449 w 490"/>
                  <a:gd name="T17" fmla="*/ 1904253 h 136"/>
                  <a:gd name="T18" fmla="*/ 5331987 w 490"/>
                  <a:gd name="T19" fmla="*/ 2067295 h 136"/>
                  <a:gd name="T20" fmla="*/ 4915485 w 490"/>
                  <a:gd name="T21" fmla="*/ 2448192 h 136"/>
                  <a:gd name="T22" fmla="*/ 3915646 w 490"/>
                  <a:gd name="T23" fmla="*/ 2883436 h 136"/>
                  <a:gd name="T24" fmla="*/ 3165768 w 490"/>
                  <a:gd name="T25" fmla="*/ 3209986 h 136"/>
                  <a:gd name="T26" fmla="*/ 2166219 w 490"/>
                  <a:gd name="T27" fmla="*/ 3590883 h 136"/>
                  <a:gd name="T28" fmla="*/ 1332925 w 490"/>
                  <a:gd name="T29" fmla="*/ 4134823 h 136"/>
                  <a:gd name="T30" fmla="*/ 666462 w 490"/>
                  <a:gd name="T31" fmla="*/ 4678761 h 136"/>
                  <a:gd name="T32" fmla="*/ 83416 w 490"/>
                  <a:gd name="T33" fmla="*/ 5168586 h 136"/>
                  <a:gd name="T34" fmla="*/ 0 w 490"/>
                  <a:gd name="T35" fmla="*/ 5440556 h 136"/>
                  <a:gd name="T36" fmla="*/ 0 w 490"/>
                  <a:gd name="T37" fmla="*/ 5712525 h 136"/>
                  <a:gd name="T38" fmla="*/ 0 w 490"/>
                  <a:gd name="T39" fmla="*/ 5821453 h 136"/>
                  <a:gd name="T40" fmla="*/ 416503 w 490"/>
                  <a:gd name="T41" fmla="*/ 6093422 h 136"/>
                  <a:gd name="T42" fmla="*/ 833006 w 490"/>
                  <a:gd name="T43" fmla="*/ 6365391 h 136"/>
                  <a:gd name="T44" fmla="*/ 1332925 w 490"/>
                  <a:gd name="T45" fmla="*/ 6528666 h 136"/>
                  <a:gd name="T46" fmla="*/ 1999387 w 490"/>
                  <a:gd name="T47" fmla="*/ 6637361 h 136"/>
                  <a:gd name="T48" fmla="*/ 2832681 w 490"/>
                  <a:gd name="T49" fmla="*/ 6800636 h 136"/>
                  <a:gd name="T50" fmla="*/ 4665524 w 490"/>
                  <a:gd name="T51" fmla="*/ 7072838 h 136"/>
                  <a:gd name="T52" fmla="*/ 6581495 w 490"/>
                  <a:gd name="T53" fmla="*/ 7344808 h 136"/>
                  <a:gd name="T54" fmla="*/ 8497754 w 490"/>
                  <a:gd name="T55" fmla="*/ 7399155 h 136"/>
                  <a:gd name="T56" fmla="*/ 10414015 w 490"/>
                  <a:gd name="T57" fmla="*/ 7399155 h 136"/>
                  <a:gd name="T58" fmla="*/ 12163442 w 490"/>
                  <a:gd name="T59" fmla="*/ 7399155 h 136"/>
                  <a:gd name="T60" fmla="*/ 14162828 w 490"/>
                  <a:gd name="T61" fmla="*/ 7235880 h 136"/>
                  <a:gd name="T62" fmla="*/ 25826352 w 490"/>
                  <a:gd name="T63" fmla="*/ 6365391 h 136"/>
                  <a:gd name="T64" fmla="*/ 29408910 w 490"/>
                  <a:gd name="T65" fmla="*/ 5821453 h 136"/>
                  <a:gd name="T66" fmla="*/ 34990566 w 490"/>
                  <a:gd name="T67" fmla="*/ 4570067 h 136"/>
                  <a:gd name="T68" fmla="*/ 40572519 w 490"/>
                  <a:gd name="T69" fmla="*/ 2176222 h 136"/>
                  <a:gd name="T70" fmla="*/ 40405976 w 490"/>
                  <a:gd name="T71" fmla="*/ 2067295 h 136"/>
                  <a:gd name="T72" fmla="*/ 40322560 w 490"/>
                  <a:gd name="T73" fmla="*/ 1904253 h 136"/>
                  <a:gd name="T74" fmla="*/ 40739063 w 490"/>
                  <a:gd name="T75" fmla="*/ 217622 h 136"/>
                  <a:gd name="T76" fmla="*/ 40822479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path>
                </a:pathLst>
              </a:custGeom>
              <a:solidFill>
                <a:srgbClr val="FF6600"/>
              </a:solidFill>
              <a:ln w="0">
                <a:solidFill>
                  <a:srgbClr val="000000"/>
                </a:solidFill>
                <a:round/>
                <a:headEnd/>
                <a:tailEnd/>
              </a:ln>
            </p:spPr>
            <p:txBody>
              <a:bodyPr/>
              <a:lstStyle/>
              <a:p>
                <a:pPr eaLnBrk="1" hangingPunct="1"/>
                <a:endParaRPr lang="en-US"/>
              </a:p>
            </p:txBody>
          </p:sp>
          <p:sp>
            <p:nvSpPr>
              <p:cNvPr id="2166" name="Freeform 308"/>
              <p:cNvSpPr>
                <a:spLocks/>
              </p:cNvSpPr>
              <p:nvPr/>
            </p:nvSpPr>
            <p:spPr bwMode="auto">
              <a:xfrm flipH="1">
                <a:off x="7430189" y="502746"/>
                <a:ext cx="59079" cy="38067"/>
              </a:xfrm>
              <a:custGeom>
                <a:avLst/>
                <a:gdLst>
                  <a:gd name="T0" fmla="*/ 12870090 w 207"/>
                  <a:gd name="T1" fmla="*/ 8404916 h 164"/>
                  <a:gd name="T2" fmla="*/ 13928945 w 207"/>
                  <a:gd name="T3" fmla="*/ 6088166 h 164"/>
                  <a:gd name="T4" fmla="*/ 14091912 w 207"/>
                  <a:gd name="T5" fmla="*/ 6088166 h 164"/>
                  <a:gd name="T6" fmla="*/ 16861489 w 207"/>
                  <a:gd name="T7" fmla="*/ 538741 h 164"/>
                  <a:gd name="T8" fmla="*/ 16617181 w 207"/>
                  <a:gd name="T9" fmla="*/ 377188 h 164"/>
                  <a:gd name="T10" fmla="*/ 16291248 w 207"/>
                  <a:gd name="T11" fmla="*/ 161553 h 164"/>
                  <a:gd name="T12" fmla="*/ 15558326 w 207"/>
                  <a:gd name="T13" fmla="*/ 0 h 164"/>
                  <a:gd name="T14" fmla="*/ 15150767 w 207"/>
                  <a:gd name="T15" fmla="*/ 0 h 164"/>
                  <a:gd name="T16" fmla="*/ 14988085 w 207"/>
                  <a:gd name="T17" fmla="*/ 161553 h 164"/>
                  <a:gd name="T18" fmla="*/ 14743493 w 207"/>
                  <a:gd name="T19" fmla="*/ 538741 h 164"/>
                  <a:gd name="T20" fmla="*/ 9937831 w 207"/>
                  <a:gd name="T21" fmla="*/ 6195868 h 164"/>
                  <a:gd name="T22" fmla="*/ 9611898 w 207"/>
                  <a:gd name="T23" fmla="*/ 6519205 h 164"/>
                  <a:gd name="T24" fmla="*/ 0 w 207"/>
                  <a:gd name="T25" fmla="*/ 8835955 h 164"/>
                  <a:gd name="T26" fmla="*/ 8064141 w 207"/>
                  <a:gd name="T27" fmla="*/ 8566468 h 164"/>
                  <a:gd name="T28" fmla="*/ 9204622 w 207"/>
                  <a:gd name="T29" fmla="*/ 8674402 h 164"/>
                  <a:gd name="T30" fmla="*/ 9611898 w 207"/>
                  <a:gd name="T31" fmla="*/ 8674402 h 164"/>
                  <a:gd name="T32" fmla="*/ 11485301 w 207"/>
                  <a:gd name="T33" fmla="*/ 8512617 h 164"/>
                  <a:gd name="T34" fmla="*/ 11892575 w 207"/>
                  <a:gd name="T35" fmla="*/ 8404916 h 164"/>
                  <a:gd name="T36" fmla="*/ 12870090 w 207"/>
                  <a:gd name="T37" fmla="*/ 8404916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close/>
                  </a:path>
                </a:pathLst>
              </a:custGeom>
              <a:solidFill>
                <a:srgbClr val="FF6600"/>
              </a:solidFill>
              <a:ln w="9525">
                <a:noFill/>
                <a:round/>
                <a:headEnd/>
                <a:tailEnd/>
              </a:ln>
            </p:spPr>
            <p:txBody>
              <a:bodyPr/>
              <a:lstStyle/>
              <a:p>
                <a:pPr eaLnBrk="1" hangingPunct="1"/>
                <a:endParaRPr lang="en-US"/>
              </a:p>
            </p:txBody>
          </p:sp>
          <p:sp>
            <p:nvSpPr>
              <p:cNvPr id="2167" name="Freeform 309"/>
              <p:cNvSpPr>
                <a:spLocks/>
              </p:cNvSpPr>
              <p:nvPr/>
            </p:nvSpPr>
            <p:spPr bwMode="auto">
              <a:xfrm flipH="1">
                <a:off x="7430189" y="502746"/>
                <a:ext cx="59079" cy="38067"/>
              </a:xfrm>
              <a:custGeom>
                <a:avLst/>
                <a:gdLst>
                  <a:gd name="T0" fmla="*/ 12870090 w 207"/>
                  <a:gd name="T1" fmla="*/ 8404916 h 164"/>
                  <a:gd name="T2" fmla="*/ 13928945 w 207"/>
                  <a:gd name="T3" fmla="*/ 6088166 h 164"/>
                  <a:gd name="T4" fmla="*/ 14091912 w 207"/>
                  <a:gd name="T5" fmla="*/ 6088166 h 164"/>
                  <a:gd name="T6" fmla="*/ 16861489 w 207"/>
                  <a:gd name="T7" fmla="*/ 538741 h 164"/>
                  <a:gd name="T8" fmla="*/ 16617181 w 207"/>
                  <a:gd name="T9" fmla="*/ 377188 h 164"/>
                  <a:gd name="T10" fmla="*/ 16291248 w 207"/>
                  <a:gd name="T11" fmla="*/ 161553 h 164"/>
                  <a:gd name="T12" fmla="*/ 15558326 w 207"/>
                  <a:gd name="T13" fmla="*/ 0 h 164"/>
                  <a:gd name="T14" fmla="*/ 15150767 w 207"/>
                  <a:gd name="T15" fmla="*/ 0 h 164"/>
                  <a:gd name="T16" fmla="*/ 14988085 w 207"/>
                  <a:gd name="T17" fmla="*/ 161553 h 164"/>
                  <a:gd name="T18" fmla="*/ 14743493 w 207"/>
                  <a:gd name="T19" fmla="*/ 538741 h 164"/>
                  <a:gd name="T20" fmla="*/ 9937831 w 207"/>
                  <a:gd name="T21" fmla="*/ 6195868 h 164"/>
                  <a:gd name="T22" fmla="*/ 9611898 w 207"/>
                  <a:gd name="T23" fmla="*/ 6519205 h 164"/>
                  <a:gd name="T24" fmla="*/ 0 w 207"/>
                  <a:gd name="T25" fmla="*/ 8835955 h 164"/>
                  <a:gd name="T26" fmla="*/ 8064141 w 207"/>
                  <a:gd name="T27" fmla="*/ 8566468 h 164"/>
                  <a:gd name="T28" fmla="*/ 9204622 w 207"/>
                  <a:gd name="T29" fmla="*/ 8674402 h 164"/>
                  <a:gd name="T30" fmla="*/ 9611898 w 207"/>
                  <a:gd name="T31" fmla="*/ 8674402 h 164"/>
                  <a:gd name="T32" fmla="*/ 11485301 w 207"/>
                  <a:gd name="T33" fmla="*/ 8512617 h 164"/>
                  <a:gd name="T34" fmla="*/ 11892575 w 207"/>
                  <a:gd name="T35" fmla="*/ 8404916 h 164"/>
                  <a:gd name="T36" fmla="*/ 12870090 w 207"/>
                  <a:gd name="T37" fmla="*/ 8404916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path>
                </a:pathLst>
              </a:custGeom>
              <a:solidFill>
                <a:srgbClr val="FF6600"/>
              </a:solidFill>
              <a:ln w="0">
                <a:solidFill>
                  <a:srgbClr val="000000"/>
                </a:solidFill>
                <a:round/>
                <a:headEnd/>
                <a:tailEnd/>
              </a:ln>
            </p:spPr>
            <p:txBody>
              <a:bodyPr/>
              <a:lstStyle/>
              <a:p>
                <a:pPr eaLnBrk="1" hangingPunct="1"/>
                <a:endParaRPr lang="en-US"/>
              </a:p>
            </p:txBody>
          </p:sp>
          <p:sp>
            <p:nvSpPr>
              <p:cNvPr id="2168" name="Line 310"/>
              <p:cNvSpPr>
                <a:spLocks noChangeShapeType="1"/>
              </p:cNvSpPr>
              <p:nvPr/>
            </p:nvSpPr>
            <p:spPr bwMode="auto">
              <a:xfrm>
                <a:off x="7433172" y="505187"/>
                <a:ext cx="12532" cy="31722"/>
              </a:xfrm>
              <a:prstGeom prst="line">
                <a:avLst/>
              </a:prstGeom>
              <a:noFill/>
              <a:ln w="0">
                <a:solidFill>
                  <a:srgbClr val="000000"/>
                </a:solidFill>
                <a:round/>
                <a:headEnd/>
                <a:tailEnd/>
              </a:ln>
            </p:spPr>
            <p:txBody>
              <a:bodyPr/>
              <a:lstStyle/>
              <a:p>
                <a:endParaRPr lang="en-US"/>
              </a:p>
            </p:txBody>
          </p:sp>
          <p:sp>
            <p:nvSpPr>
              <p:cNvPr id="2169" name="Freeform 311"/>
              <p:cNvSpPr>
                <a:spLocks/>
              </p:cNvSpPr>
              <p:nvPr/>
            </p:nvSpPr>
            <p:spPr bwMode="auto">
              <a:xfrm flipH="1">
                <a:off x="7553717" y="550574"/>
                <a:ext cx="11338" cy="5369"/>
              </a:xfrm>
              <a:custGeom>
                <a:avLst/>
                <a:gdLst>
                  <a:gd name="T0" fmla="*/ 801119 w 38"/>
                  <a:gd name="T1" fmla="*/ 0 h 21"/>
                  <a:gd name="T2" fmla="*/ 3382901 w 38"/>
                  <a:gd name="T3" fmla="*/ 522838 h 21"/>
                  <a:gd name="T4" fmla="*/ 3115861 w 38"/>
                  <a:gd name="T5" fmla="*/ 1372674 h 21"/>
                  <a:gd name="T6" fmla="*/ 0 w 38"/>
                  <a:gd name="T7" fmla="*/ 718935 h 21"/>
                  <a:gd name="T8" fmla="*/ 801119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close/>
                  </a:path>
                </a:pathLst>
              </a:custGeom>
              <a:solidFill>
                <a:srgbClr val="FF6600"/>
              </a:solidFill>
              <a:ln w="9525">
                <a:noFill/>
                <a:round/>
                <a:headEnd/>
                <a:tailEnd/>
              </a:ln>
            </p:spPr>
            <p:txBody>
              <a:bodyPr/>
              <a:lstStyle/>
              <a:p>
                <a:pPr eaLnBrk="1" hangingPunct="1"/>
                <a:endParaRPr lang="en-US"/>
              </a:p>
            </p:txBody>
          </p:sp>
          <p:sp>
            <p:nvSpPr>
              <p:cNvPr id="2170" name="Freeform 312"/>
              <p:cNvSpPr>
                <a:spLocks/>
              </p:cNvSpPr>
              <p:nvPr/>
            </p:nvSpPr>
            <p:spPr bwMode="auto">
              <a:xfrm flipH="1">
                <a:off x="7553717" y="550574"/>
                <a:ext cx="11338" cy="5369"/>
              </a:xfrm>
              <a:custGeom>
                <a:avLst/>
                <a:gdLst>
                  <a:gd name="T0" fmla="*/ 801119 w 38"/>
                  <a:gd name="T1" fmla="*/ 0 h 21"/>
                  <a:gd name="T2" fmla="*/ 3382901 w 38"/>
                  <a:gd name="T3" fmla="*/ 522838 h 21"/>
                  <a:gd name="T4" fmla="*/ 3115861 w 38"/>
                  <a:gd name="T5" fmla="*/ 1372674 h 21"/>
                  <a:gd name="T6" fmla="*/ 0 w 38"/>
                  <a:gd name="T7" fmla="*/ 718935 h 21"/>
                  <a:gd name="T8" fmla="*/ 801119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path>
                </a:pathLst>
              </a:custGeom>
              <a:solidFill>
                <a:srgbClr val="FF6600"/>
              </a:solidFill>
              <a:ln w="0">
                <a:solidFill>
                  <a:srgbClr val="000000"/>
                </a:solidFill>
                <a:round/>
                <a:headEnd/>
                <a:tailEnd/>
              </a:ln>
            </p:spPr>
            <p:txBody>
              <a:bodyPr/>
              <a:lstStyle/>
              <a:p>
                <a:pPr eaLnBrk="1" hangingPunct="1"/>
                <a:endParaRPr lang="en-US"/>
              </a:p>
            </p:txBody>
          </p:sp>
          <p:sp>
            <p:nvSpPr>
              <p:cNvPr id="2171" name="Freeform 313"/>
              <p:cNvSpPr>
                <a:spLocks/>
              </p:cNvSpPr>
              <p:nvPr/>
            </p:nvSpPr>
            <p:spPr bwMode="auto">
              <a:xfrm flipH="1">
                <a:off x="7563265" y="547646"/>
                <a:ext cx="6565" cy="4880"/>
              </a:xfrm>
              <a:custGeom>
                <a:avLst/>
                <a:gdLst>
                  <a:gd name="T0" fmla="*/ 1222232 w 23"/>
                  <a:gd name="T1" fmla="*/ 1134019 h 21"/>
                  <a:gd name="T2" fmla="*/ 1873879 w 23"/>
                  <a:gd name="T3" fmla="*/ 593966 h 21"/>
                  <a:gd name="T4" fmla="*/ 814631 w 23"/>
                  <a:gd name="T5" fmla="*/ 0 h 21"/>
                  <a:gd name="T6" fmla="*/ 0 w 23"/>
                  <a:gd name="T7" fmla="*/ 323939 h 21"/>
                  <a:gd name="T8" fmla="*/ 1222232 w 23"/>
                  <a:gd name="T9" fmla="*/ 1134019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close/>
                  </a:path>
                </a:pathLst>
              </a:custGeom>
              <a:solidFill>
                <a:srgbClr val="FF6600"/>
              </a:solidFill>
              <a:ln w="9525">
                <a:noFill/>
                <a:round/>
                <a:headEnd/>
                <a:tailEnd/>
              </a:ln>
            </p:spPr>
            <p:txBody>
              <a:bodyPr/>
              <a:lstStyle/>
              <a:p>
                <a:pPr eaLnBrk="1" hangingPunct="1"/>
                <a:endParaRPr lang="en-US"/>
              </a:p>
            </p:txBody>
          </p:sp>
          <p:sp>
            <p:nvSpPr>
              <p:cNvPr id="2172" name="Freeform 314"/>
              <p:cNvSpPr>
                <a:spLocks/>
              </p:cNvSpPr>
              <p:nvPr/>
            </p:nvSpPr>
            <p:spPr bwMode="auto">
              <a:xfrm flipH="1">
                <a:off x="7563265" y="547646"/>
                <a:ext cx="6565" cy="4880"/>
              </a:xfrm>
              <a:custGeom>
                <a:avLst/>
                <a:gdLst>
                  <a:gd name="T0" fmla="*/ 1222232 w 23"/>
                  <a:gd name="T1" fmla="*/ 1134019 h 21"/>
                  <a:gd name="T2" fmla="*/ 1873879 w 23"/>
                  <a:gd name="T3" fmla="*/ 593966 h 21"/>
                  <a:gd name="T4" fmla="*/ 814631 w 23"/>
                  <a:gd name="T5" fmla="*/ 0 h 21"/>
                  <a:gd name="T6" fmla="*/ 0 w 23"/>
                  <a:gd name="T7" fmla="*/ 323939 h 21"/>
                  <a:gd name="T8" fmla="*/ 1222232 w 23"/>
                  <a:gd name="T9" fmla="*/ 1134019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path>
                </a:pathLst>
              </a:custGeom>
              <a:solidFill>
                <a:srgbClr val="FF6600"/>
              </a:solidFill>
              <a:ln w="0">
                <a:solidFill>
                  <a:srgbClr val="000000"/>
                </a:solidFill>
                <a:round/>
                <a:headEnd/>
                <a:tailEnd/>
              </a:ln>
            </p:spPr>
            <p:txBody>
              <a:bodyPr/>
              <a:lstStyle/>
              <a:p>
                <a:pPr eaLnBrk="1" hangingPunct="1"/>
                <a:endParaRPr lang="en-US"/>
              </a:p>
            </p:txBody>
          </p:sp>
          <p:sp>
            <p:nvSpPr>
              <p:cNvPr id="2173" name="Freeform 315"/>
              <p:cNvSpPr>
                <a:spLocks/>
              </p:cNvSpPr>
              <p:nvPr/>
            </p:nvSpPr>
            <p:spPr bwMode="auto">
              <a:xfrm flipH="1">
                <a:off x="7550733" y="552526"/>
                <a:ext cx="2984" cy="3416"/>
              </a:xfrm>
              <a:custGeom>
                <a:avLst/>
                <a:gdLst>
                  <a:gd name="T0" fmla="*/ 309093 w 12"/>
                  <a:gd name="T1" fmla="*/ 0 h 13"/>
                  <a:gd name="T2" fmla="*/ 0 w 12"/>
                  <a:gd name="T3" fmla="*/ 897620 h 13"/>
                  <a:gd name="T4" fmla="*/ 494598 w 12"/>
                  <a:gd name="T5" fmla="*/ 897620 h 13"/>
                  <a:gd name="T6" fmla="*/ 742021 w 12"/>
                  <a:gd name="T7" fmla="*/ 0 h 13"/>
                  <a:gd name="T8" fmla="*/ 309093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close/>
                  </a:path>
                </a:pathLst>
              </a:custGeom>
              <a:solidFill>
                <a:srgbClr val="FF6600"/>
              </a:solidFill>
              <a:ln w="9525">
                <a:noFill/>
                <a:round/>
                <a:headEnd/>
                <a:tailEnd/>
              </a:ln>
            </p:spPr>
            <p:txBody>
              <a:bodyPr/>
              <a:lstStyle/>
              <a:p>
                <a:pPr eaLnBrk="1" hangingPunct="1"/>
                <a:endParaRPr lang="en-US"/>
              </a:p>
            </p:txBody>
          </p:sp>
          <p:sp>
            <p:nvSpPr>
              <p:cNvPr id="2174" name="Freeform 316"/>
              <p:cNvSpPr>
                <a:spLocks/>
              </p:cNvSpPr>
              <p:nvPr/>
            </p:nvSpPr>
            <p:spPr bwMode="auto">
              <a:xfrm flipH="1">
                <a:off x="7550733" y="552526"/>
                <a:ext cx="2984" cy="3416"/>
              </a:xfrm>
              <a:custGeom>
                <a:avLst/>
                <a:gdLst>
                  <a:gd name="T0" fmla="*/ 309093 w 12"/>
                  <a:gd name="T1" fmla="*/ 0 h 13"/>
                  <a:gd name="T2" fmla="*/ 0 w 12"/>
                  <a:gd name="T3" fmla="*/ 897620 h 13"/>
                  <a:gd name="T4" fmla="*/ 494598 w 12"/>
                  <a:gd name="T5" fmla="*/ 897620 h 13"/>
                  <a:gd name="T6" fmla="*/ 742021 w 12"/>
                  <a:gd name="T7" fmla="*/ 0 h 13"/>
                  <a:gd name="T8" fmla="*/ 309093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2175" name="Freeform 317"/>
              <p:cNvSpPr>
                <a:spLocks/>
              </p:cNvSpPr>
              <p:nvPr/>
            </p:nvSpPr>
            <p:spPr bwMode="auto">
              <a:xfrm flipH="1">
                <a:off x="7545960" y="553015"/>
                <a:ext cx="4774" cy="3416"/>
              </a:xfrm>
              <a:custGeom>
                <a:avLst/>
                <a:gdLst>
                  <a:gd name="T0" fmla="*/ 267046 w 16"/>
                  <a:gd name="T1" fmla="*/ 0 h 14"/>
                  <a:gd name="T2" fmla="*/ 0 w 16"/>
                  <a:gd name="T3" fmla="*/ 833504 h 14"/>
                  <a:gd name="T4" fmla="*/ 1246312 w 16"/>
                  <a:gd name="T5" fmla="*/ 833504 h 14"/>
                  <a:gd name="T6" fmla="*/ 1424442 w 16"/>
                  <a:gd name="T7" fmla="*/ 0 h 14"/>
                  <a:gd name="T8" fmla="*/ 267046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close/>
                  </a:path>
                </a:pathLst>
              </a:custGeom>
              <a:solidFill>
                <a:srgbClr val="FF6600"/>
              </a:solidFill>
              <a:ln w="9525">
                <a:noFill/>
                <a:round/>
                <a:headEnd/>
                <a:tailEnd/>
              </a:ln>
            </p:spPr>
            <p:txBody>
              <a:bodyPr/>
              <a:lstStyle/>
              <a:p>
                <a:pPr eaLnBrk="1" hangingPunct="1"/>
                <a:endParaRPr lang="en-US"/>
              </a:p>
            </p:txBody>
          </p:sp>
          <p:sp>
            <p:nvSpPr>
              <p:cNvPr id="2176" name="Freeform 318"/>
              <p:cNvSpPr>
                <a:spLocks/>
              </p:cNvSpPr>
              <p:nvPr/>
            </p:nvSpPr>
            <p:spPr bwMode="auto">
              <a:xfrm flipH="1">
                <a:off x="7545960" y="553015"/>
                <a:ext cx="4774" cy="3416"/>
              </a:xfrm>
              <a:custGeom>
                <a:avLst/>
                <a:gdLst>
                  <a:gd name="T0" fmla="*/ 267046 w 16"/>
                  <a:gd name="T1" fmla="*/ 0 h 14"/>
                  <a:gd name="T2" fmla="*/ 0 w 16"/>
                  <a:gd name="T3" fmla="*/ 833504 h 14"/>
                  <a:gd name="T4" fmla="*/ 1246312 w 16"/>
                  <a:gd name="T5" fmla="*/ 833504 h 14"/>
                  <a:gd name="T6" fmla="*/ 1424442 w 16"/>
                  <a:gd name="T7" fmla="*/ 0 h 14"/>
                  <a:gd name="T8" fmla="*/ 267046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path>
                </a:pathLst>
              </a:custGeom>
              <a:solidFill>
                <a:srgbClr val="FF6600"/>
              </a:solidFill>
              <a:ln w="0">
                <a:solidFill>
                  <a:srgbClr val="000000"/>
                </a:solidFill>
                <a:round/>
                <a:headEnd/>
                <a:tailEnd/>
              </a:ln>
            </p:spPr>
            <p:txBody>
              <a:bodyPr/>
              <a:lstStyle/>
              <a:p>
                <a:pPr eaLnBrk="1" hangingPunct="1"/>
                <a:endParaRPr lang="en-US"/>
              </a:p>
            </p:txBody>
          </p:sp>
          <p:sp>
            <p:nvSpPr>
              <p:cNvPr id="2177" name="Freeform 319"/>
              <p:cNvSpPr>
                <a:spLocks/>
              </p:cNvSpPr>
              <p:nvPr/>
            </p:nvSpPr>
            <p:spPr bwMode="auto">
              <a:xfrm flipH="1">
                <a:off x="7534024" y="557895"/>
                <a:ext cx="7757" cy="8297"/>
              </a:xfrm>
              <a:custGeom>
                <a:avLst/>
                <a:gdLst>
                  <a:gd name="T0" fmla="*/ 2148966 w 28"/>
                  <a:gd name="T1" fmla="*/ 0 h 36"/>
                  <a:gd name="T2" fmla="*/ 2148966 w 28"/>
                  <a:gd name="T3" fmla="*/ 424991 h 36"/>
                  <a:gd name="T4" fmla="*/ 1918749 w 28"/>
                  <a:gd name="T5" fmla="*/ 902990 h 36"/>
                  <a:gd name="T6" fmla="*/ 1611794 w 28"/>
                  <a:gd name="T7" fmla="*/ 1434228 h 36"/>
                  <a:gd name="T8" fmla="*/ 1381577 w 28"/>
                  <a:gd name="T9" fmla="*/ 1752971 h 36"/>
                  <a:gd name="T10" fmla="*/ 1151361 w 28"/>
                  <a:gd name="T11" fmla="*/ 1912228 h 36"/>
                  <a:gd name="T12" fmla="*/ 0 w 28"/>
                  <a:gd name="T13" fmla="*/ 1912228 h 36"/>
                  <a:gd name="T14" fmla="*/ 0 w 28"/>
                  <a:gd name="T15" fmla="*/ 1859219 h 36"/>
                  <a:gd name="T16" fmla="*/ 537172 w 28"/>
                  <a:gd name="T17" fmla="*/ 1327981 h 36"/>
                  <a:gd name="T18" fmla="*/ 767389 w 28"/>
                  <a:gd name="T19" fmla="*/ 690495 h 36"/>
                  <a:gd name="T20" fmla="*/ 920867 w 28"/>
                  <a:gd name="T21" fmla="*/ 106248 h 36"/>
                  <a:gd name="T22" fmla="*/ 2148966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close/>
                  </a:path>
                </a:pathLst>
              </a:custGeom>
              <a:solidFill>
                <a:srgbClr val="FF6600"/>
              </a:solidFill>
              <a:ln w="9525">
                <a:noFill/>
                <a:round/>
                <a:headEnd/>
                <a:tailEnd/>
              </a:ln>
            </p:spPr>
            <p:txBody>
              <a:bodyPr/>
              <a:lstStyle/>
              <a:p>
                <a:pPr eaLnBrk="1" hangingPunct="1"/>
                <a:endParaRPr lang="en-US"/>
              </a:p>
            </p:txBody>
          </p:sp>
          <p:sp>
            <p:nvSpPr>
              <p:cNvPr id="2178" name="Freeform 320"/>
              <p:cNvSpPr>
                <a:spLocks/>
              </p:cNvSpPr>
              <p:nvPr/>
            </p:nvSpPr>
            <p:spPr bwMode="auto">
              <a:xfrm flipH="1">
                <a:off x="7534024" y="557895"/>
                <a:ext cx="7757" cy="8297"/>
              </a:xfrm>
              <a:custGeom>
                <a:avLst/>
                <a:gdLst>
                  <a:gd name="T0" fmla="*/ 2148966 w 28"/>
                  <a:gd name="T1" fmla="*/ 0 h 36"/>
                  <a:gd name="T2" fmla="*/ 2148966 w 28"/>
                  <a:gd name="T3" fmla="*/ 424991 h 36"/>
                  <a:gd name="T4" fmla="*/ 1918749 w 28"/>
                  <a:gd name="T5" fmla="*/ 902990 h 36"/>
                  <a:gd name="T6" fmla="*/ 1611794 w 28"/>
                  <a:gd name="T7" fmla="*/ 1434228 h 36"/>
                  <a:gd name="T8" fmla="*/ 1381577 w 28"/>
                  <a:gd name="T9" fmla="*/ 1752971 h 36"/>
                  <a:gd name="T10" fmla="*/ 1151361 w 28"/>
                  <a:gd name="T11" fmla="*/ 1912228 h 36"/>
                  <a:gd name="T12" fmla="*/ 0 w 28"/>
                  <a:gd name="T13" fmla="*/ 1912228 h 36"/>
                  <a:gd name="T14" fmla="*/ 0 w 28"/>
                  <a:gd name="T15" fmla="*/ 1859219 h 36"/>
                  <a:gd name="T16" fmla="*/ 537172 w 28"/>
                  <a:gd name="T17" fmla="*/ 1327981 h 36"/>
                  <a:gd name="T18" fmla="*/ 767389 w 28"/>
                  <a:gd name="T19" fmla="*/ 690495 h 36"/>
                  <a:gd name="T20" fmla="*/ 920867 w 28"/>
                  <a:gd name="T21" fmla="*/ 106248 h 36"/>
                  <a:gd name="T22" fmla="*/ 2148966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path>
                </a:pathLst>
              </a:custGeom>
              <a:solidFill>
                <a:srgbClr val="FF6600"/>
              </a:solidFill>
              <a:ln w="0">
                <a:solidFill>
                  <a:srgbClr val="000000"/>
                </a:solidFill>
                <a:round/>
                <a:headEnd/>
                <a:tailEnd/>
              </a:ln>
            </p:spPr>
            <p:txBody>
              <a:bodyPr/>
              <a:lstStyle/>
              <a:p>
                <a:pPr eaLnBrk="1" hangingPunct="1"/>
                <a:endParaRPr lang="en-US"/>
              </a:p>
            </p:txBody>
          </p:sp>
          <p:sp>
            <p:nvSpPr>
              <p:cNvPr id="2179" name="Freeform 321"/>
              <p:cNvSpPr>
                <a:spLocks/>
              </p:cNvSpPr>
              <p:nvPr/>
            </p:nvSpPr>
            <p:spPr bwMode="auto">
              <a:xfrm flipH="1">
                <a:off x="7464203" y="543741"/>
                <a:ext cx="35209" cy="9273"/>
              </a:xfrm>
              <a:custGeom>
                <a:avLst/>
                <a:gdLst>
                  <a:gd name="T0" fmla="*/ 6829681 w 122"/>
                  <a:gd name="T1" fmla="*/ 2149713 h 40"/>
                  <a:gd name="T2" fmla="*/ 7162723 w 122"/>
                  <a:gd name="T3" fmla="*/ 2149713 h 40"/>
                  <a:gd name="T4" fmla="*/ 7829097 w 122"/>
                  <a:gd name="T5" fmla="*/ 2149713 h 40"/>
                  <a:gd name="T6" fmla="*/ 8412065 w 122"/>
                  <a:gd name="T7" fmla="*/ 1934812 h 40"/>
                  <a:gd name="T8" fmla="*/ 8911917 w 122"/>
                  <a:gd name="T9" fmla="*/ 1666126 h 40"/>
                  <a:gd name="T10" fmla="*/ 9494888 w 122"/>
                  <a:gd name="T11" fmla="*/ 1397209 h 40"/>
                  <a:gd name="T12" fmla="*/ 9911336 w 122"/>
                  <a:gd name="T13" fmla="*/ 1074973 h 40"/>
                  <a:gd name="T14" fmla="*/ 10161262 w 122"/>
                  <a:gd name="T15" fmla="*/ 644937 h 40"/>
                  <a:gd name="T16" fmla="*/ 10161262 w 122"/>
                  <a:gd name="T17" fmla="*/ 376252 h 40"/>
                  <a:gd name="T18" fmla="*/ 9994740 w 122"/>
                  <a:gd name="T19" fmla="*/ 214902 h 40"/>
                  <a:gd name="T20" fmla="*/ 9578293 w 122"/>
                  <a:gd name="T21" fmla="*/ 214902 h 40"/>
                  <a:gd name="T22" fmla="*/ 8245544 w 122"/>
                  <a:gd name="T23" fmla="*/ 0 h 40"/>
                  <a:gd name="T24" fmla="*/ 6996202 w 122"/>
                  <a:gd name="T25" fmla="*/ 0 h 40"/>
                  <a:gd name="T26" fmla="*/ 5496934 w 122"/>
                  <a:gd name="T27" fmla="*/ 0 h 40"/>
                  <a:gd name="T28" fmla="*/ 4247879 w 122"/>
                  <a:gd name="T29" fmla="*/ 107567 h 40"/>
                  <a:gd name="T30" fmla="*/ 4164474 w 122"/>
                  <a:gd name="T31" fmla="*/ 107567 h 40"/>
                  <a:gd name="T32" fmla="*/ 0 w 122"/>
                  <a:gd name="T33" fmla="*/ 376252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0"/>
                  <a:gd name="T53" fmla="*/ 122 w 12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0">
                    <a:moveTo>
                      <a:pt x="82" y="40"/>
                    </a:moveTo>
                    <a:lnTo>
                      <a:pt x="86" y="40"/>
                    </a:lnTo>
                    <a:lnTo>
                      <a:pt x="94" y="40"/>
                    </a:lnTo>
                    <a:lnTo>
                      <a:pt x="101" y="36"/>
                    </a:lnTo>
                    <a:lnTo>
                      <a:pt x="107" y="31"/>
                    </a:lnTo>
                    <a:lnTo>
                      <a:pt x="114" y="26"/>
                    </a:lnTo>
                    <a:lnTo>
                      <a:pt x="119" y="20"/>
                    </a:lnTo>
                    <a:lnTo>
                      <a:pt x="122" y="12"/>
                    </a:lnTo>
                    <a:lnTo>
                      <a:pt x="122" y="7"/>
                    </a:lnTo>
                    <a:lnTo>
                      <a:pt x="120" y="4"/>
                    </a:lnTo>
                    <a:lnTo>
                      <a:pt x="115" y="4"/>
                    </a:lnTo>
                    <a:lnTo>
                      <a:pt x="99" y="0"/>
                    </a:lnTo>
                    <a:lnTo>
                      <a:pt x="84" y="0"/>
                    </a:lnTo>
                    <a:lnTo>
                      <a:pt x="66" y="0"/>
                    </a:lnTo>
                    <a:lnTo>
                      <a:pt x="51" y="2"/>
                    </a:lnTo>
                    <a:lnTo>
                      <a:pt x="50" y="2"/>
                    </a:lnTo>
                    <a:lnTo>
                      <a:pt x="0" y="7"/>
                    </a:lnTo>
                  </a:path>
                </a:pathLst>
              </a:custGeom>
              <a:solidFill>
                <a:srgbClr val="FF6600"/>
              </a:solidFill>
              <a:ln w="0">
                <a:solidFill>
                  <a:srgbClr val="000000"/>
                </a:solidFill>
                <a:round/>
                <a:headEnd/>
                <a:tailEnd/>
              </a:ln>
            </p:spPr>
            <p:txBody>
              <a:bodyPr/>
              <a:lstStyle/>
              <a:p>
                <a:pPr eaLnBrk="1" hangingPunct="1"/>
                <a:endParaRPr lang="en-US"/>
              </a:p>
            </p:txBody>
          </p:sp>
          <p:sp>
            <p:nvSpPr>
              <p:cNvPr id="2180" name="Freeform 322"/>
              <p:cNvSpPr>
                <a:spLocks/>
              </p:cNvSpPr>
              <p:nvPr/>
            </p:nvSpPr>
            <p:spPr bwMode="auto">
              <a:xfrm flipH="1">
                <a:off x="7484493" y="544230"/>
                <a:ext cx="29241" cy="20010"/>
              </a:xfrm>
              <a:custGeom>
                <a:avLst/>
                <a:gdLst>
                  <a:gd name="T0" fmla="*/ 1450694 w 103"/>
                  <a:gd name="T1" fmla="*/ 105800 h 87"/>
                  <a:gd name="T2" fmla="*/ 8301321 w 103"/>
                  <a:gd name="T3" fmla="*/ 2010200 h 87"/>
                  <a:gd name="T4" fmla="*/ 7898477 w 103"/>
                  <a:gd name="T5" fmla="*/ 2856600 h 87"/>
                  <a:gd name="T6" fmla="*/ 4352083 w 103"/>
                  <a:gd name="T7" fmla="*/ 4602300 h 87"/>
                  <a:gd name="T8" fmla="*/ 4029864 w 103"/>
                  <a:gd name="T9" fmla="*/ 4337800 h 87"/>
                  <a:gd name="T10" fmla="*/ 3385143 w 103"/>
                  <a:gd name="T11" fmla="*/ 3914600 h 87"/>
                  <a:gd name="T12" fmla="*/ 2579170 w 103"/>
                  <a:gd name="T13" fmla="*/ 3544300 h 87"/>
                  <a:gd name="T14" fmla="*/ 1692571 w 103"/>
                  <a:gd name="T15" fmla="*/ 3279800 h 87"/>
                  <a:gd name="T16" fmla="*/ 886598 w 103"/>
                  <a:gd name="T17" fmla="*/ 3121100 h 87"/>
                  <a:gd name="T18" fmla="*/ 0 w 103"/>
                  <a:gd name="T19" fmla="*/ 2962400 h 87"/>
                  <a:gd name="T20" fmla="*/ 80626 w 103"/>
                  <a:gd name="T21" fmla="*/ 2962400 h 87"/>
                  <a:gd name="T22" fmla="*/ 644722 w 103"/>
                  <a:gd name="T23" fmla="*/ 2486300 h 87"/>
                  <a:gd name="T24" fmla="*/ 1047850 w 103"/>
                  <a:gd name="T25" fmla="*/ 2063100 h 87"/>
                  <a:gd name="T26" fmla="*/ 1289443 w 103"/>
                  <a:gd name="T27" fmla="*/ 1534100 h 87"/>
                  <a:gd name="T28" fmla="*/ 1450694 w 103"/>
                  <a:gd name="T29" fmla="*/ 1058000 h 87"/>
                  <a:gd name="T30" fmla="*/ 1450694 w 103"/>
                  <a:gd name="T31" fmla="*/ 529000 h 87"/>
                  <a:gd name="T32" fmla="*/ 1289443 w 103"/>
                  <a:gd name="T33" fmla="*/ 0 h 87"/>
                  <a:gd name="T34" fmla="*/ 1450694 w 103"/>
                  <a:gd name="T35" fmla="*/ 105800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close/>
                  </a:path>
                </a:pathLst>
              </a:custGeom>
              <a:solidFill>
                <a:srgbClr val="FF6600"/>
              </a:solidFill>
              <a:ln w="9525">
                <a:noFill/>
                <a:round/>
                <a:headEnd/>
                <a:tailEnd/>
              </a:ln>
            </p:spPr>
            <p:txBody>
              <a:bodyPr/>
              <a:lstStyle/>
              <a:p>
                <a:pPr eaLnBrk="1" hangingPunct="1"/>
                <a:endParaRPr lang="en-US"/>
              </a:p>
            </p:txBody>
          </p:sp>
          <p:sp>
            <p:nvSpPr>
              <p:cNvPr id="2181" name="Freeform 323"/>
              <p:cNvSpPr>
                <a:spLocks/>
              </p:cNvSpPr>
              <p:nvPr/>
            </p:nvSpPr>
            <p:spPr bwMode="auto">
              <a:xfrm flipH="1">
                <a:off x="7484493" y="544230"/>
                <a:ext cx="29241" cy="20010"/>
              </a:xfrm>
              <a:custGeom>
                <a:avLst/>
                <a:gdLst>
                  <a:gd name="T0" fmla="*/ 1450694 w 103"/>
                  <a:gd name="T1" fmla="*/ 105800 h 87"/>
                  <a:gd name="T2" fmla="*/ 8301321 w 103"/>
                  <a:gd name="T3" fmla="*/ 2010200 h 87"/>
                  <a:gd name="T4" fmla="*/ 7898477 w 103"/>
                  <a:gd name="T5" fmla="*/ 2856600 h 87"/>
                  <a:gd name="T6" fmla="*/ 4352083 w 103"/>
                  <a:gd name="T7" fmla="*/ 4602300 h 87"/>
                  <a:gd name="T8" fmla="*/ 4029864 w 103"/>
                  <a:gd name="T9" fmla="*/ 4337800 h 87"/>
                  <a:gd name="T10" fmla="*/ 3385143 w 103"/>
                  <a:gd name="T11" fmla="*/ 3914600 h 87"/>
                  <a:gd name="T12" fmla="*/ 2579170 w 103"/>
                  <a:gd name="T13" fmla="*/ 3544300 h 87"/>
                  <a:gd name="T14" fmla="*/ 1692571 w 103"/>
                  <a:gd name="T15" fmla="*/ 3279800 h 87"/>
                  <a:gd name="T16" fmla="*/ 886598 w 103"/>
                  <a:gd name="T17" fmla="*/ 3121100 h 87"/>
                  <a:gd name="T18" fmla="*/ 0 w 103"/>
                  <a:gd name="T19" fmla="*/ 2962400 h 87"/>
                  <a:gd name="T20" fmla="*/ 80626 w 103"/>
                  <a:gd name="T21" fmla="*/ 2962400 h 87"/>
                  <a:gd name="T22" fmla="*/ 644722 w 103"/>
                  <a:gd name="T23" fmla="*/ 2486300 h 87"/>
                  <a:gd name="T24" fmla="*/ 1047850 w 103"/>
                  <a:gd name="T25" fmla="*/ 2063100 h 87"/>
                  <a:gd name="T26" fmla="*/ 1289443 w 103"/>
                  <a:gd name="T27" fmla="*/ 1534100 h 87"/>
                  <a:gd name="T28" fmla="*/ 1450694 w 103"/>
                  <a:gd name="T29" fmla="*/ 1058000 h 87"/>
                  <a:gd name="T30" fmla="*/ 1450694 w 103"/>
                  <a:gd name="T31" fmla="*/ 529000 h 87"/>
                  <a:gd name="T32" fmla="*/ 1289443 w 103"/>
                  <a:gd name="T33" fmla="*/ 0 h 87"/>
                  <a:gd name="T34" fmla="*/ 1450694 w 103"/>
                  <a:gd name="T35" fmla="*/ 105800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path>
                </a:pathLst>
              </a:custGeom>
              <a:solidFill>
                <a:srgbClr val="FF6600"/>
              </a:solidFill>
              <a:ln w="0">
                <a:solidFill>
                  <a:srgbClr val="B5B5B5"/>
                </a:solidFill>
                <a:round/>
                <a:headEnd/>
                <a:tailEnd/>
              </a:ln>
            </p:spPr>
            <p:txBody>
              <a:bodyPr/>
              <a:lstStyle/>
              <a:p>
                <a:pPr eaLnBrk="1" hangingPunct="1"/>
                <a:endParaRPr lang="en-US"/>
              </a:p>
            </p:txBody>
          </p:sp>
          <p:sp>
            <p:nvSpPr>
              <p:cNvPr id="2182" name="Freeform 324"/>
              <p:cNvSpPr>
                <a:spLocks/>
              </p:cNvSpPr>
              <p:nvPr/>
            </p:nvSpPr>
            <p:spPr bwMode="auto">
              <a:xfrm flipH="1">
                <a:off x="7445704" y="540813"/>
                <a:ext cx="10145" cy="7808"/>
              </a:xfrm>
              <a:custGeom>
                <a:avLst/>
                <a:gdLst>
                  <a:gd name="T0" fmla="*/ 0 w 35"/>
                  <a:gd name="T1" fmla="*/ 0 h 31"/>
                  <a:gd name="T2" fmla="*/ 0 w 35"/>
                  <a:gd name="T3" fmla="*/ 1205455 h 31"/>
                  <a:gd name="T4" fmla="*/ 1008123 w 35"/>
                  <a:gd name="T5" fmla="*/ 1966609 h 31"/>
                  <a:gd name="T6" fmla="*/ 2940601 w 35"/>
                  <a:gd name="T7" fmla="*/ 1332146 h 31"/>
                  <a:gd name="T8" fmla="*/ 2688425 w 35"/>
                  <a:gd name="T9" fmla="*/ 1141983 h 31"/>
                  <a:gd name="T10" fmla="*/ 2688425 w 35"/>
                  <a:gd name="T11" fmla="*/ 507520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close/>
                  </a:path>
                </a:pathLst>
              </a:custGeom>
              <a:solidFill>
                <a:srgbClr val="FF6600"/>
              </a:solidFill>
              <a:ln w="9525">
                <a:noFill/>
                <a:round/>
                <a:headEnd/>
                <a:tailEnd/>
              </a:ln>
            </p:spPr>
            <p:txBody>
              <a:bodyPr/>
              <a:lstStyle/>
              <a:p>
                <a:pPr eaLnBrk="1" hangingPunct="1"/>
                <a:endParaRPr lang="en-US"/>
              </a:p>
            </p:txBody>
          </p:sp>
          <p:sp>
            <p:nvSpPr>
              <p:cNvPr id="2183" name="Freeform 325"/>
              <p:cNvSpPr>
                <a:spLocks/>
              </p:cNvSpPr>
              <p:nvPr/>
            </p:nvSpPr>
            <p:spPr bwMode="auto">
              <a:xfrm flipH="1">
                <a:off x="7445704" y="540813"/>
                <a:ext cx="10145" cy="7808"/>
              </a:xfrm>
              <a:custGeom>
                <a:avLst/>
                <a:gdLst>
                  <a:gd name="T0" fmla="*/ 0 w 35"/>
                  <a:gd name="T1" fmla="*/ 0 h 31"/>
                  <a:gd name="T2" fmla="*/ 0 w 35"/>
                  <a:gd name="T3" fmla="*/ 1205455 h 31"/>
                  <a:gd name="T4" fmla="*/ 1008123 w 35"/>
                  <a:gd name="T5" fmla="*/ 1966609 h 31"/>
                  <a:gd name="T6" fmla="*/ 2940601 w 35"/>
                  <a:gd name="T7" fmla="*/ 1332146 h 31"/>
                  <a:gd name="T8" fmla="*/ 2688425 w 35"/>
                  <a:gd name="T9" fmla="*/ 1141983 h 31"/>
                  <a:gd name="T10" fmla="*/ 2688425 w 35"/>
                  <a:gd name="T11" fmla="*/ 507520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path>
                </a:pathLst>
              </a:custGeom>
              <a:solidFill>
                <a:srgbClr val="FF6600"/>
              </a:solidFill>
              <a:ln w="0">
                <a:solidFill>
                  <a:srgbClr val="B5B5B5"/>
                </a:solidFill>
                <a:round/>
                <a:headEnd/>
                <a:tailEnd/>
              </a:ln>
            </p:spPr>
            <p:txBody>
              <a:bodyPr/>
              <a:lstStyle/>
              <a:p>
                <a:pPr eaLnBrk="1" hangingPunct="1"/>
                <a:endParaRPr lang="en-US"/>
              </a:p>
            </p:txBody>
          </p:sp>
          <p:sp>
            <p:nvSpPr>
              <p:cNvPr id="2184" name="Freeform 326"/>
              <p:cNvSpPr>
                <a:spLocks/>
              </p:cNvSpPr>
              <p:nvPr/>
            </p:nvSpPr>
            <p:spPr bwMode="auto">
              <a:xfrm flipH="1">
                <a:off x="7405721" y="539838"/>
                <a:ext cx="50127" cy="11225"/>
              </a:xfrm>
              <a:custGeom>
                <a:avLst/>
                <a:gdLst>
                  <a:gd name="T0" fmla="*/ 165938 w 174"/>
                  <a:gd name="T1" fmla="*/ 419907 h 49"/>
                  <a:gd name="T2" fmla="*/ 0 w 174"/>
                  <a:gd name="T3" fmla="*/ 157379 h 49"/>
                  <a:gd name="T4" fmla="*/ 1825890 w 174"/>
                  <a:gd name="T5" fmla="*/ 0 h 49"/>
                  <a:gd name="T6" fmla="*/ 2987742 w 174"/>
                  <a:gd name="T7" fmla="*/ 262298 h 49"/>
                  <a:gd name="T8" fmla="*/ 14440897 w 174"/>
                  <a:gd name="T9" fmla="*/ 2414062 h 49"/>
                  <a:gd name="T10" fmla="*/ 13279045 w 174"/>
                  <a:gd name="T11" fmla="*/ 2571441 h 49"/>
                  <a:gd name="T12" fmla="*/ 165938 w 174"/>
                  <a:gd name="T13" fmla="*/ 41990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close/>
                  </a:path>
                </a:pathLst>
              </a:custGeom>
              <a:solidFill>
                <a:srgbClr val="FF6600"/>
              </a:solidFill>
              <a:ln w="9525">
                <a:noFill/>
                <a:round/>
                <a:headEnd/>
                <a:tailEnd/>
              </a:ln>
            </p:spPr>
            <p:txBody>
              <a:bodyPr/>
              <a:lstStyle/>
              <a:p>
                <a:pPr eaLnBrk="1" hangingPunct="1"/>
                <a:endParaRPr lang="en-US"/>
              </a:p>
            </p:txBody>
          </p:sp>
          <p:sp>
            <p:nvSpPr>
              <p:cNvPr id="2185" name="Freeform 327"/>
              <p:cNvSpPr>
                <a:spLocks/>
              </p:cNvSpPr>
              <p:nvPr/>
            </p:nvSpPr>
            <p:spPr bwMode="auto">
              <a:xfrm flipH="1">
                <a:off x="7405721" y="539838"/>
                <a:ext cx="50127" cy="11225"/>
              </a:xfrm>
              <a:custGeom>
                <a:avLst/>
                <a:gdLst>
                  <a:gd name="T0" fmla="*/ 165938 w 174"/>
                  <a:gd name="T1" fmla="*/ 419907 h 49"/>
                  <a:gd name="T2" fmla="*/ 0 w 174"/>
                  <a:gd name="T3" fmla="*/ 157379 h 49"/>
                  <a:gd name="T4" fmla="*/ 1825890 w 174"/>
                  <a:gd name="T5" fmla="*/ 0 h 49"/>
                  <a:gd name="T6" fmla="*/ 2987742 w 174"/>
                  <a:gd name="T7" fmla="*/ 262298 h 49"/>
                  <a:gd name="T8" fmla="*/ 14440897 w 174"/>
                  <a:gd name="T9" fmla="*/ 2414062 h 49"/>
                  <a:gd name="T10" fmla="*/ 13279045 w 174"/>
                  <a:gd name="T11" fmla="*/ 2571441 h 49"/>
                  <a:gd name="T12" fmla="*/ 165938 w 174"/>
                  <a:gd name="T13" fmla="*/ 41990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path>
                </a:pathLst>
              </a:custGeom>
              <a:solidFill>
                <a:srgbClr val="FF6600"/>
              </a:solidFill>
              <a:ln w="0">
                <a:solidFill>
                  <a:srgbClr val="000000"/>
                </a:solidFill>
                <a:round/>
                <a:headEnd/>
                <a:tailEnd/>
              </a:ln>
            </p:spPr>
            <p:txBody>
              <a:bodyPr/>
              <a:lstStyle/>
              <a:p>
                <a:pPr eaLnBrk="1" hangingPunct="1"/>
                <a:endParaRPr lang="en-US"/>
              </a:p>
            </p:txBody>
          </p:sp>
          <p:sp>
            <p:nvSpPr>
              <p:cNvPr id="2186" name="Freeform 328"/>
              <p:cNvSpPr>
                <a:spLocks/>
              </p:cNvSpPr>
              <p:nvPr/>
            </p:nvSpPr>
            <p:spPr bwMode="auto">
              <a:xfrm flipH="1">
                <a:off x="7405721" y="540326"/>
                <a:ext cx="50725" cy="11225"/>
              </a:xfrm>
              <a:custGeom>
                <a:avLst/>
                <a:gdLst>
                  <a:gd name="T0" fmla="*/ 420003 w 175"/>
                  <a:gd name="T1" fmla="*/ 0 h 48"/>
                  <a:gd name="T2" fmla="*/ 84059 w 175"/>
                  <a:gd name="T3" fmla="*/ 0 h 48"/>
                  <a:gd name="T4" fmla="*/ 0 w 175"/>
                  <a:gd name="T5" fmla="*/ 109444 h 48"/>
                  <a:gd name="T6" fmla="*/ 84059 w 175"/>
                  <a:gd name="T7" fmla="*/ 273376 h 48"/>
                  <a:gd name="T8" fmla="*/ 420003 w 175"/>
                  <a:gd name="T9" fmla="*/ 273376 h 48"/>
                  <a:gd name="T10" fmla="*/ 13526763 w 175"/>
                  <a:gd name="T11" fmla="*/ 2625013 h 48"/>
                  <a:gd name="T12" fmla="*/ 14703003 w 175"/>
                  <a:gd name="T13" fmla="*/ 2515569 h 48"/>
                  <a:gd name="T14" fmla="*/ 14703003 w 175"/>
                  <a:gd name="T15" fmla="*/ 2351638 h 48"/>
                  <a:gd name="T16" fmla="*/ 13610822 w 175"/>
                  <a:gd name="T17" fmla="*/ 2460848 h 48"/>
                  <a:gd name="T18" fmla="*/ 13358646 w 175"/>
                  <a:gd name="T19" fmla="*/ 2460848 h 48"/>
                  <a:gd name="T20" fmla="*/ 420003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close/>
                  </a:path>
                </a:pathLst>
              </a:custGeom>
              <a:solidFill>
                <a:srgbClr val="FF6600"/>
              </a:solidFill>
              <a:ln w="9525">
                <a:noFill/>
                <a:round/>
                <a:headEnd/>
                <a:tailEnd/>
              </a:ln>
            </p:spPr>
            <p:txBody>
              <a:bodyPr/>
              <a:lstStyle/>
              <a:p>
                <a:pPr eaLnBrk="1" hangingPunct="1"/>
                <a:endParaRPr lang="en-US"/>
              </a:p>
            </p:txBody>
          </p:sp>
          <p:sp>
            <p:nvSpPr>
              <p:cNvPr id="2187" name="Freeform 329"/>
              <p:cNvSpPr>
                <a:spLocks/>
              </p:cNvSpPr>
              <p:nvPr/>
            </p:nvSpPr>
            <p:spPr bwMode="auto">
              <a:xfrm flipH="1">
                <a:off x="7405721" y="540326"/>
                <a:ext cx="50725" cy="11225"/>
              </a:xfrm>
              <a:custGeom>
                <a:avLst/>
                <a:gdLst>
                  <a:gd name="T0" fmla="*/ 420003 w 175"/>
                  <a:gd name="T1" fmla="*/ 0 h 48"/>
                  <a:gd name="T2" fmla="*/ 84059 w 175"/>
                  <a:gd name="T3" fmla="*/ 0 h 48"/>
                  <a:gd name="T4" fmla="*/ 0 w 175"/>
                  <a:gd name="T5" fmla="*/ 109444 h 48"/>
                  <a:gd name="T6" fmla="*/ 84059 w 175"/>
                  <a:gd name="T7" fmla="*/ 273376 h 48"/>
                  <a:gd name="T8" fmla="*/ 420003 w 175"/>
                  <a:gd name="T9" fmla="*/ 273376 h 48"/>
                  <a:gd name="T10" fmla="*/ 13526763 w 175"/>
                  <a:gd name="T11" fmla="*/ 2625013 h 48"/>
                  <a:gd name="T12" fmla="*/ 14703003 w 175"/>
                  <a:gd name="T13" fmla="*/ 2515569 h 48"/>
                  <a:gd name="T14" fmla="*/ 14703003 w 175"/>
                  <a:gd name="T15" fmla="*/ 2351638 h 48"/>
                  <a:gd name="T16" fmla="*/ 13610822 w 175"/>
                  <a:gd name="T17" fmla="*/ 2460848 h 48"/>
                  <a:gd name="T18" fmla="*/ 13358646 w 175"/>
                  <a:gd name="T19" fmla="*/ 2460848 h 48"/>
                  <a:gd name="T20" fmla="*/ 420003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2188" name="Freeform 330"/>
              <p:cNvSpPr>
                <a:spLocks/>
              </p:cNvSpPr>
              <p:nvPr/>
            </p:nvSpPr>
            <p:spPr bwMode="auto">
              <a:xfrm flipH="1">
                <a:off x="7452269" y="550574"/>
                <a:ext cx="13725" cy="4393"/>
              </a:xfrm>
              <a:custGeom>
                <a:avLst/>
                <a:gdLst>
                  <a:gd name="T0" fmla="*/ 1130117 w 50"/>
                  <a:gd name="T1" fmla="*/ 964923 h 20"/>
                  <a:gd name="T2" fmla="*/ 3767512 w 50"/>
                  <a:gd name="T3" fmla="*/ 0 h 20"/>
                  <a:gd name="T4" fmla="*/ 0 w 50"/>
                  <a:gd name="T5" fmla="*/ 820173 h 20"/>
                  <a:gd name="T6" fmla="*/ 1130117 w 50"/>
                  <a:gd name="T7" fmla="*/ 964923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close/>
                  </a:path>
                </a:pathLst>
              </a:custGeom>
              <a:solidFill>
                <a:srgbClr val="FF6600"/>
              </a:solidFill>
              <a:ln w="9525">
                <a:noFill/>
                <a:round/>
                <a:headEnd/>
                <a:tailEnd/>
              </a:ln>
            </p:spPr>
            <p:txBody>
              <a:bodyPr/>
              <a:lstStyle/>
              <a:p>
                <a:pPr eaLnBrk="1" hangingPunct="1"/>
                <a:endParaRPr lang="en-US"/>
              </a:p>
            </p:txBody>
          </p:sp>
          <p:sp>
            <p:nvSpPr>
              <p:cNvPr id="2189" name="Freeform 331"/>
              <p:cNvSpPr>
                <a:spLocks/>
              </p:cNvSpPr>
              <p:nvPr/>
            </p:nvSpPr>
            <p:spPr bwMode="auto">
              <a:xfrm flipH="1">
                <a:off x="7452269" y="550574"/>
                <a:ext cx="13725" cy="4393"/>
              </a:xfrm>
              <a:custGeom>
                <a:avLst/>
                <a:gdLst>
                  <a:gd name="T0" fmla="*/ 1130117 w 50"/>
                  <a:gd name="T1" fmla="*/ 964923 h 20"/>
                  <a:gd name="T2" fmla="*/ 3767512 w 50"/>
                  <a:gd name="T3" fmla="*/ 0 h 20"/>
                  <a:gd name="T4" fmla="*/ 0 w 50"/>
                  <a:gd name="T5" fmla="*/ 820173 h 20"/>
                  <a:gd name="T6" fmla="*/ 1130117 w 50"/>
                  <a:gd name="T7" fmla="*/ 964923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path>
                </a:pathLst>
              </a:custGeom>
              <a:solidFill>
                <a:srgbClr val="FF6600"/>
              </a:solidFill>
              <a:ln w="0">
                <a:solidFill>
                  <a:srgbClr val="B5B5B5"/>
                </a:solidFill>
                <a:round/>
                <a:headEnd/>
                <a:tailEnd/>
              </a:ln>
            </p:spPr>
            <p:txBody>
              <a:bodyPr/>
              <a:lstStyle/>
              <a:p>
                <a:pPr eaLnBrk="1" hangingPunct="1"/>
                <a:endParaRPr lang="en-US"/>
              </a:p>
            </p:txBody>
          </p:sp>
          <p:sp>
            <p:nvSpPr>
              <p:cNvPr id="2190" name="Freeform 332"/>
              <p:cNvSpPr>
                <a:spLocks/>
              </p:cNvSpPr>
              <p:nvPr/>
            </p:nvSpPr>
            <p:spPr bwMode="auto">
              <a:xfrm flipH="1">
                <a:off x="7522090" y="558871"/>
                <a:ext cx="2387" cy="2928"/>
              </a:xfrm>
              <a:custGeom>
                <a:avLst/>
                <a:gdLst>
                  <a:gd name="T0" fmla="*/ 0 w 8"/>
                  <a:gd name="T1" fmla="*/ 714432 h 12"/>
                  <a:gd name="T2" fmla="*/ 88916 w 8"/>
                  <a:gd name="T3" fmla="*/ 0 h 12"/>
                  <a:gd name="T4" fmla="*/ 712221 w 8"/>
                  <a:gd name="T5" fmla="*/ 0 h 12"/>
                  <a:gd name="T6" fmla="*/ 445175 w 8"/>
                  <a:gd name="T7" fmla="*/ 595360 h 12"/>
                  <a:gd name="T8" fmla="*/ 0 w 8"/>
                  <a:gd name="T9" fmla="*/ 714432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close/>
                  </a:path>
                </a:pathLst>
              </a:custGeom>
              <a:solidFill>
                <a:srgbClr val="FF6600"/>
              </a:solidFill>
              <a:ln w="9525">
                <a:noFill/>
                <a:round/>
                <a:headEnd/>
                <a:tailEnd/>
              </a:ln>
            </p:spPr>
            <p:txBody>
              <a:bodyPr/>
              <a:lstStyle/>
              <a:p>
                <a:pPr eaLnBrk="1" hangingPunct="1"/>
                <a:endParaRPr lang="en-US"/>
              </a:p>
            </p:txBody>
          </p:sp>
          <p:sp>
            <p:nvSpPr>
              <p:cNvPr id="2191" name="Freeform 333"/>
              <p:cNvSpPr>
                <a:spLocks/>
              </p:cNvSpPr>
              <p:nvPr/>
            </p:nvSpPr>
            <p:spPr bwMode="auto">
              <a:xfrm flipH="1">
                <a:off x="7522090" y="558871"/>
                <a:ext cx="2387" cy="2928"/>
              </a:xfrm>
              <a:custGeom>
                <a:avLst/>
                <a:gdLst>
                  <a:gd name="T0" fmla="*/ 0 w 8"/>
                  <a:gd name="T1" fmla="*/ 714432 h 12"/>
                  <a:gd name="T2" fmla="*/ 88916 w 8"/>
                  <a:gd name="T3" fmla="*/ 0 h 12"/>
                  <a:gd name="T4" fmla="*/ 712221 w 8"/>
                  <a:gd name="T5" fmla="*/ 0 h 12"/>
                  <a:gd name="T6" fmla="*/ 445175 w 8"/>
                  <a:gd name="T7" fmla="*/ 595360 h 12"/>
                  <a:gd name="T8" fmla="*/ 0 w 8"/>
                  <a:gd name="T9" fmla="*/ 714432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2192" name="Freeform 334"/>
              <p:cNvSpPr>
                <a:spLocks/>
              </p:cNvSpPr>
              <p:nvPr/>
            </p:nvSpPr>
            <p:spPr bwMode="auto">
              <a:xfrm flipH="1">
                <a:off x="7519105" y="558383"/>
                <a:ext cx="2387" cy="2928"/>
              </a:xfrm>
              <a:custGeom>
                <a:avLst/>
                <a:gdLst>
                  <a:gd name="T0" fmla="*/ 0 w 9"/>
                  <a:gd name="T1" fmla="*/ 779380 h 11"/>
                  <a:gd name="T2" fmla="*/ 281401 w 9"/>
                  <a:gd name="T3" fmla="*/ 0 h 11"/>
                  <a:gd name="T4" fmla="*/ 633085 w 9"/>
                  <a:gd name="T5" fmla="*/ 0 h 11"/>
                  <a:gd name="T6" fmla="*/ 492518 w 9"/>
                  <a:gd name="T7" fmla="*/ 637772 h 11"/>
                  <a:gd name="T8" fmla="*/ 0 w 9"/>
                  <a:gd name="T9" fmla="*/ 77938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close/>
                  </a:path>
                </a:pathLst>
              </a:custGeom>
              <a:solidFill>
                <a:srgbClr val="FF6600"/>
              </a:solidFill>
              <a:ln w="9525">
                <a:noFill/>
                <a:round/>
                <a:headEnd/>
                <a:tailEnd/>
              </a:ln>
            </p:spPr>
            <p:txBody>
              <a:bodyPr/>
              <a:lstStyle/>
              <a:p>
                <a:pPr eaLnBrk="1" hangingPunct="1"/>
                <a:endParaRPr lang="en-US"/>
              </a:p>
            </p:txBody>
          </p:sp>
          <p:sp>
            <p:nvSpPr>
              <p:cNvPr id="2193" name="Freeform 335"/>
              <p:cNvSpPr>
                <a:spLocks/>
              </p:cNvSpPr>
              <p:nvPr/>
            </p:nvSpPr>
            <p:spPr bwMode="auto">
              <a:xfrm flipH="1">
                <a:off x="7519105" y="558383"/>
                <a:ext cx="2387" cy="2928"/>
              </a:xfrm>
              <a:custGeom>
                <a:avLst/>
                <a:gdLst>
                  <a:gd name="T0" fmla="*/ 0 w 9"/>
                  <a:gd name="T1" fmla="*/ 779380 h 11"/>
                  <a:gd name="T2" fmla="*/ 281401 w 9"/>
                  <a:gd name="T3" fmla="*/ 0 h 11"/>
                  <a:gd name="T4" fmla="*/ 633085 w 9"/>
                  <a:gd name="T5" fmla="*/ 0 h 11"/>
                  <a:gd name="T6" fmla="*/ 492518 w 9"/>
                  <a:gd name="T7" fmla="*/ 637772 h 11"/>
                  <a:gd name="T8" fmla="*/ 0 w 9"/>
                  <a:gd name="T9" fmla="*/ 77938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2194" name="Freeform 336"/>
              <p:cNvSpPr>
                <a:spLocks/>
              </p:cNvSpPr>
              <p:nvPr/>
            </p:nvSpPr>
            <p:spPr bwMode="auto">
              <a:xfrm flipH="1">
                <a:off x="7515525" y="557895"/>
                <a:ext cx="2984" cy="2928"/>
              </a:xfrm>
              <a:custGeom>
                <a:avLst/>
                <a:gdLst>
                  <a:gd name="T0" fmla="*/ 0 w 10"/>
                  <a:gd name="T1" fmla="*/ 779380 h 11"/>
                  <a:gd name="T2" fmla="*/ 267068 w 10"/>
                  <a:gd name="T3" fmla="*/ 0 h 11"/>
                  <a:gd name="T4" fmla="*/ 890426 w 10"/>
                  <a:gd name="T5" fmla="*/ 0 h 11"/>
                  <a:gd name="T6" fmla="*/ 534136 w 10"/>
                  <a:gd name="T7" fmla="*/ 779380 h 11"/>
                  <a:gd name="T8" fmla="*/ 0 w 10"/>
                  <a:gd name="T9" fmla="*/ 77938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close/>
                  </a:path>
                </a:pathLst>
              </a:custGeom>
              <a:solidFill>
                <a:srgbClr val="FF6600"/>
              </a:solidFill>
              <a:ln w="9525">
                <a:noFill/>
                <a:round/>
                <a:headEnd/>
                <a:tailEnd/>
              </a:ln>
            </p:spPr>
            <p:txBody>
              <a:bodyPr/>
              <a:lstStyle/>
              <a:p>
                <a:pPr eaLnBrk="1" hangingPunct="1"/>
                <a:endParaRPr lang="en-US"/>
              </a:p>
            </p:txBody>
          </p:sp>
          <p:sp>
            <p:nvSpPr>
              <p:cNvPr id="2195" name="Freeform 337"/>
              <p:cNvSpPr>
                <a:spLocks/>
              </p:cNvSpPr>
              <p:nvPr/>
            </p:nvSpPr>
            <p:spPr bwMode="auto">
              <a:xfrm flipH="1">
                <a:off x="7515525" y="557895"/>
                <a:ext cx="2984" cy="2928"/>
              </a:xfrm>
              <a:custGeom>
                <a:avLst/>
                <a:gdLst>
                  <a:gd name="T0" fmla="*/ 0 w 10"/>
                  <a:gd name="T1" fmla="*/ 779380 h 11"/>
                  <a:gd name="T2" fmla="*/ 267068 w 10"/>
                  <a:gd name="T3" fmla="*/ 0 h 11"/>
                  <a:gd name="T4" fmla="*/ 890426 w 10"/>
                  <a:gd name="T5" fmla="*/ 0 h 11"/>
                  <a:gd name="T6" fmla="*/ 534136 w 10"/>
                  <a:gd name="T7" fmla="*/ 779380 h 11"/>
                  <a:gd name="T8" fmla="*/ 0 w 10"/>
                  <a:gd name="T9" fmla="*/ 77938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2196" name="Freeform 338"/>
              <p:cNvSpPr>
                <a:spLocks/>
              </p:cNvSpPr>
              <p:nvPr/>
            </p:nvSpPr>
            <p:spPr bwMode="auto">
              <a:xfrm flipH="1">
                <a:off x="7512541" y="557895"/>
                <a:ext cx="1790" cy="2440"/>
              </a:xfrm>
              <a:custGeom>
                <a:avLst/>
                <a:gdLst>
                  <a:gd name="T0" fmla="*/ 0 w 6"/>
                  <a:gd name="T1" fmla="*/ 496133 h 12"/>
                  <a:gd name="T2" fmla="*/ 178105 w 6"/>
                  <a:gd name="T3" fmla="*/ 0 h 12"/>
                  <a:gd name="T4" fmla="*/ 534017 w 6"/>
                  <a:gd name="T5" fmla="*/ 0 h 12"/>
                  <a:gd name="T6" fmla="*/ 445113 w 6"/>
                  <a:gd name="T7" fmla="*/ 496133 h 12"/>
                  <a:gd name="T8" fmla="*/ 0 w 6"/>
                  <a:gd name="T9" fmla="*/ 496133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close/>
                  </a:path>
                </a:pathLst>
              </a:custGeom>
              <a:solidFill>
                <a:srgbClr val="FF6600"/>
              </a:solidFill>
              <a:ln w="9525">
                <a:noFill/>
                <a:round/>
                <a:headEnd/>
                <a:tailEnd/>
              </a:ln>
            </p:spPr>
            <p:txBody>
              <a:bodyPr/>
              <a:lstStyle/>
              <a:p>
                <a:pPr eaLnBrk="1" hangingPunct="1"/>
                <a:endParaRPr lang="en-US"/>
              </a:p>
            </p:txBody>
          </p:sp>
          <p:sp>
            <p:nvSpPr>
              <p:cNvPr id="2197" name="Freeform 339"/>
              <p:cNvSpPr>
                <a:spLocks/>
              </p:cNvSpPr>
              <p:nvPr/>
            </p:nvSpPr>
            <p:spPr bwMode="auto">
              <a:xfrm flipH="1">
                <a:off x="7512541" y="557895"/>
                <a:ext cx="1790" cy="2440"/>
              </a:xfrm>
              <a:custGeom>
                <a:avLst/>
                <a:gdLst>
                  <a:gd name="T0" fmla="*/ 0 w 6"/>
                  <a:gd name="T1" fmla="*/ 496133 h 12"/>
                  <a:gd name="T2" fmla="*/ 178105 w 6"/>
                  <a:gd name="T3" fmla="*/ 0 h 12"/>
                  <a:gd name="T4" fmla="*/ 534017 w 6"/>
                  <a:gd name="T5" fmla="*/ 0 h 12"/>
                  <a:gd name="T6" fmla="*/ 445113 w 6"/>
                  <a:gd name="T7" fmla="*/ 496133 h 12"/>
                  <a:gd name="T8" fmla="*/ 0 w 6"/>
                  <a:gd name="T9" fmla="*/ 496133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2198" name="Freeform 340"/>
              <p:cNvSpPr>
                <a:spLocks/>
              </p:cNvSpPr>
              <p:nvPr/>
            </p:nvSpPr>
            <p:spPr bwMode="auto">
              <a:xfrm flipH="1">
                <a:off x="7508363" y="557895"/>
                <a:ext cx="2984" cy="2440"/>
              </a:xfrm>
              <a:custGeom>
                <a:avLst/>
                <a:gdLst>
                  <a:gd name="T0" fmla="*/ 0 w 10"/>
                  <a:gd name="T1" fmla="*/ 496133 h 12"/>
                  <a:gd name="T2" fmla="*/ 267068 w 10"/>
                  <a:gd name="T3" fmla="*/ 0 h 12"/>
                  <a:gd name="T4" fmla="*/ 890426 w 10"/>
                  <a:gd name="T5" fmla="*/ 0 h 12"/>
                  <a:gd name="T6" fmla="*/ 534136 w 10"/>
                  <a:gd name="T7" fmla="*/ 413377 h 12"/>
                  <a:gd name="T8" fmla="*/ 0 w 10"/>
                  <a:gd name="T9" fmla="*/ 496133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close/>
                  </a:path>
                </a:pathLst>
              </a:custGeom>
              <a:solidFill>
                <a:srgbClr val="FF6600"/>
              </a:solidFill>
              <a:ln w="9525">
                <a:noFill/>
                <a:round/>
                <a:headEnd/>
                <a:tailEnd/>
              </a:ln>
            </p:spPr>
            <p:txBody>
              <a:bodyPr/>
              <a:lstStyle/>
              <a:p>
                <a:pPr eaLnBrk="1" hangingPunct="1"/>
                <a:endParaRPr lang="en-US"/>
              </a:p>
            </p:txBody>
          </p:sp>
          <p:sp>
            <p:nvSpPr>
              <p:cNvPr id="2199" name="Freeform 341"/>
              <p:cNvSpPr>
                <a:spLocks/>
              </p:cNvSpPr>
              <p:nvPr/>
            </p:nvSpPr>
            <p:spPr bwMode="auto">
              <a:xfrm flipH="1">
                <a:off x="7508363" y="557895"/>
                <a:ext cx="2984" cy="2440"/>
              </a:xfrm>
              <a:custGeom>
                <a:avLst/>
                <a:gdLst>
                  <a:gd name="T0" fmla="*/ 0 w 10"/>
                  <a:gd name="T1" fmla="*/ 496133 h 12"/>
                  <a:gd name="T2" fmla="*/ 267068 w 10"/>
                  <a:gd name="T3" fmla="*/ 0 h 12"/>
                  <a:gd name="T4" fmla="*/ 890426 w 10"/>
                  <a:gd name="T5" fmla="*/ 0 h 12"/>
                  <a:gd name="T6" fmla="*/ 534136 w 10"/>
                  <a:gd name="T7" fmla="*/ 413377 h 12"/>
                  <a:gd name="T8" fmla="*/ 0 w 10"/>
                  <a:gd name="T9" fmla="*/ 496133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2200" name="Freeform 342"/>
              <p:cNvSpPr>
                <a:spLocks/>
              </p:cNvSpPr>
              <p:nvPr/>
            </p:nvSpPr>
            <p:spPr bwMode="auto">
              <a:xfrm flipH="1">
                <a:off x="7505380" y="557407"/>
                <a:ext cx="2387" cy="2928"/>
              </a:xfrm>
              <a:custGeom>
                <a:avLst/>
                <a:gdLst>
                  <a:gd name="T0" fmla="*/ 0 w 8"/>
                  <a:gd name="T1" fmla="*/ 779380 h 11"/>
                  <a:gd name="T2" fmla="*/ 267046 w 8"/>
                  <a:gd name="T3" fmla="*/ 0 h 11"/>
                  <a:gd name="T4" fmla="*/ 712221 w 8"/>
                  <a:gd name="T5" fmla="*/ 0 h 11"/>
                  <a:gd name="T6" fmla="*/ 534091 w 8"/>
                  <a:gd name="T7" fmla="*/ 779380 h 11"/>
                  <a:gd name="T8" fmla="*/ 0 w 8"/>
                  <a:gd name="T9" fmla="*/ 77938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close/>
                  </a:path>
                </a:pathLst>
              </a:custGeom>
              <a:solidFill>
                <a:srgbClr val="FF6600"/>
              </a:solidFill>
              <a:ln w="9525">
                <a:noFill/>
                <a:round/>
                <a:headEnd/>
                <a:tailEnd/>
              </a:ln>
            </p:spPr>
            <p:txBody>
              <a:bodyPr/>
              <a:lstStyle/>
              <a:p>
                <a:pPr eaLnBrk="1" hangingPunct="1"/>
                <a:endParaRPr lang="en-US"/>
              </a:p>
            </p:txBody>
          </p:sp>
          <p:sp>
            <p:nvSpPr>
              <p:cNvPr id="2201" name="Freeform 343"/>
              <p:cNvSpPr>
                <a:spLocks/>
              </p:cNvSpPr>
              <p:nvPr/>
            </p:nvSpPr>
            <p:spPr bwMode="auto">
              <a:xfrm flipH="1">
                <a:off x="7505380" y="557407"/>
                <a:ext cx="2387" cy="2928"/>
              </a:xfrm>
              <a:custGeom>
                <a:avLst/>
                <a:gdLst>
                  <a:gd name="T0" fmla="*/ 0 w 8"/>
                  <a:gd name="T1" fmla="*/ 779380 h 11"/>
                  <a:gd name="T2" fmla="*/ 267046 w 8"/>
                  <a:gd name="T3" fmla="*/ 0 h 11"/>
                  <a:gd name="T4" fmla="*/ 712221 w 8"/>
                  <a:gd name="T5" fmla="*/ 0 h 11"/>
                  <a:gd name="T6" fmla="*/ 534091 w 8"/>
                  <a:gd name="T7" fmla="*/ 779380 h 11"/>
                  <a:gd name="T8" fmla="*/ 0 w 8"/>
                  <a:gd name="T9" fmla="*/ 77938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2202" name="Freeform 344"/>
              <p:cNvSpPr>
                <a:spLocks/>
              </p:cNvSpPr>
              <p:nvPr/>
            </p:nvSpPr>
            <p:spPr bwMode="auto">
              <a:xfrm flipH="1">
                <a:off x="7502396" y="557407"/>
                <a:ext cx="2387" cy="2928"/>
              </a:xfrm>
              <a:custGeom>
                <a:avLst/>
                <a:gdLst>
                  <a:gd name="T0" fmla="*/ 0 w 9"/>
                  <a:gd name="T1" fmla="*/ 779380 h 11"/>
                  <a:gd name="T2" fmla="*/ 140568 w 9"/>
                  <a:gd name="T3" fmla="*/ 0 h 11"/>
                  <a:gd name="T4" fmla="*/ 633085 w 9"/>
                  <a:gd name="T5" fmla="*/ 0 h 11"/>
                  <a:gd name="T6" fmla="*/ 492518 w 9"/>
                  <a:gd name="T7" fmla="*/ 779380 h 11"/>
                  <a:gd name="T8" fmla="*/ 0 w 9"/>
                  <a:gd name="T9" fmla="*/ 77938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close/>
                  </a:path>
                </a:pathLst>
              </a:custGeom>
              <a:solidFill>
                <a:srgbClr val="FF6600"/>
              </a:solidFill>
              <a:ln w="9525">
                <a:noFill/>
                <a:round/>
                <a:headEnd/>
                <a:tailEnd/>
              </a:ln>
            </p:spPr>
            <p:txBody>
              <a:bodyPr/>
              <a:lstStyle/>
              <a:p>
                <a:pPr eaLnBrk="1" hangingPunct="1"/>
                <a:endParaRPr lang="en-US"/>
              </a:p>
            </p:txBody>
          </p:sp>
          <p:sp>
            <p:nvSpPr>
              <p:cNvPr id="2203" name="Freeform 345"/>
              <p:cNvSpPr>
                <a:spLocks/>
              </p:cNvSpPr>
              <p:nvPr/>
            </p:nvSpPr>
            <p:spPr bwMode="auto">
              <a:xfrm flipH="1">
                <a:off x="7502396" y="557407"/>
                <a:ext cx="2387" cy="2928"/>
              </a:xfrm>
              <a:custGeom>
                <a:avLst/>
                <a:gdLst>
                  <a:gd name="T0" fmla="*/ 0 w 9"/>
                  <a:gd name="T1" fmla="*/ 779380 h 11"/>
                  <a:gd name="T2" fmla="*/ 140568 w 9"/>
                  <a:gd name="T3" fmla="*/ 0 h 11"/>
                  <a:gd name="T4" fmla="*/ 633085 w 9"/>
                  <a:gd name="T5" fmla="*/ 0 h 11"/>
                  <a:gd name="T6" fmla="*/ 492518 w 9"/>
                  <a:gd name="T7" fmla="*/ 779380 h 11"/>
                  <a:gd name="T8" fmla="*/ 0 w 9"/>
                  <a:gd name="T9" fmla="*/ 77938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2204" name="Freeform 346"/>
              <p:cNvSpPr>
                <a:spLocks/>
              </p:cNvSpPr>
              <p:nvPr/>
            </p:nvSpPr>
            <p:spPr bwMode="auto">
              <a:xfrm flipH="1">
                <a:off x="7498815" y="557407"/>
                <a:ext cx="1791" cy="2928"/>
              </a:xfrm>
              <a:custGeom>
                <a:avLst/>
                <a:gdLst>
                  <a:gd name="T0" fmla="*/ 0 w 6"/>
                  <a:gd name="T1" fmla="*/ 779380 h 11"/>
                  <a:gd name="T2" fmla="*/ 89252 w 6"/>
                  <a:gd name="T3" fmla="*/ 0 h 11"/>
                  <a:gd name="T4" fmla="*/ 534613 w 6"/>
                  <a:gd name="T5" fmla="*/ 0 h 11"/>
                  <a:gd name="T6" fmla="*/ 356409 w 6"/>
                  <a:gd name="T7" fmla="*/ 637772 h 11"/>
                  <a:gd name="T8" fmla="*/ 0 w 6"/>
                  <a:gd name="T9" fmla="*/ 77938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close/>
                  </a:path>
                </a:pathLst>
              </a:custGeom>
              <a:solidFill>
                <a:srgbClr val="FF6600"/>
              </a:solidFill>
              <a:ln w="9525">
                <a:noFill/>
                <a:round/>
                <a:headEnd/>
                <a:tailEnd/>
              </a:ln>
            </p:spPr>
            <p:txBody>
              <a:bodyPr/>
              <a:lstStyle/>
              <a:p>
                <a:pPr eaLnBrk="1" hangingPunct="1"/>
                <a:endParaRPr lang="en-US"/>
              </a:p>
            </p:txBody>
          </p:sp>
          <p:sp>
            <p:nvSpPr>
              <p:cNvPr id="2205" name="Freeform 347"/>
              <p:cNvSpPr>
                <a:spLocks/>
              </p:cNvSpPr>
              <p:nvPr/>
            </p:nvSpPr>
            <p:spPr bwMode="auto">
              <a:xfrm flipH="1">
                <a:off x="7498815" y="557407"/>
                <a:ext cx="1791" cy="2928"/>
              </a:xfrm>
              <a:custGeom>
                <a:avLst/>
                <a:gdLst>
                  <a:gd name="T0" fmla="*/ 0 w 6"/>
                  <a:gd name="T1" fmla="*/ 779380 h 11"/>
                  <a:gd name="T2" fmla="*/ 89252 w 6"/>
                  <a:gd name="T3" fmla="*/ 0 h 11"/>
                  <a:gd name="T4" fmla="*/ 534613 w 6"/>
                  <a:gd name="T5" fmla="*/ 0 h 11"/>
                  <a:gd name="T6" fmla="*/ 356409 w 6"/>
                  <a:gd name="T7" fmla="*/ 637772 h 11"/>
                  <a:gd name="T8" fmla="*/ 0 w 6"/>
                  <a:gd name="T9" fmla="*/ 77938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2206" name="Freeform 348"/>
              <p:cNvSpPr>
                <a:spLocks/>
              </p:cNvSpPr>
              <p:nvPr/>
            </p:nvSpPr>
            <p:spPr bwMode="auto">
              <a:xfrm flipH="1">
                <a:off x="7494639" y="556919"/>
                <a:ext cx="2984" cy="2928"/>
              </a:xfrm>
              <a:custGeom>
                <a:avLst/>
                <a:gdLst>
                  <a:gd name="T0" fmla="*/ 0 w 10"/>
                  <a:gd name="T1" fmla="*/ 779380 h 11"/>
                  <a:gd name="T2" fmla="*/ 356290 w 10"/>
                  <a:gd name="T3" fmla="*/ 0 h 11"/>
                  <a:gd name="T4" fmla="*/ 890426 w 10"/>
                  <a:gd name="T5" fmla="*/ 0 h 11"/>
                  <a:gd name="T6" fmla="*/ 623358 w 10"/>
                  <a:gd name="T7" fmla="*/ 779380 h 11"/>
                  <a:gd name="T8" fmla="*/ 0 w 10"/>
                  <a:gd name="T9" fmla="*/ 77938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close/>
                  </a:path>
                </a:pathLst>
              </a:custGeom>
              <a:solidFill>
                <a:srgbClr val="FF6600"/>
              </a:solidFill>
              <a:ln w="9525">
                <a:noFill/>
                <a:round/>
                <a:headEnd/>
                <a:tailEnd/>
              </a:ln>
            </p:spPr>
            <p:txBody>
              <a:bodyPr/>
              <a:lstStyle/>
              <a:p>
                <a:pPr eaLnBrk="1" hangingPunct="1"/>
                <a:endParaRPr lang="en-US"/>
              </a:p>
            </p:txBody>
          </p:sp>
          <p:sp>
            <p:nvSpPr>
              <p:cNvPr id="2207" name="Freeform 349"/>
              <p:cNvSpPr>
                <a:spLocks/>
              </p:cNvSpPr>
              <p:nvPr/>
            </p:nvSpPr>
            <p:spPr bwMode="auto">
              <a:xfrm flipH="1">
                <a:off x="7494639" y="556919"/>
                <a:ext cx="2984" cy="2928"/>
              </a:xfrm>
              <a:custGeom>
                <a:avLst/>
                <a:gdLst>
                  <a:gd name="T0" fmla="*/ 0 w 10"/>
                  <a:gd name="T1" fmla="*/ 779380 h 11"/>
                  <a:gd name="T2" fmla="*/ 356290 w 10"/>
                  <a:gd name="T3" fmla="*/ 0 h 11"/>
                  <a:gd name="T4" fmla="*/ 890426 w 10"/>
                  <a:gd name="T5" fmla="*/ 0 h 11"/>
                  <a:gd name="T6" fmla="*/ 623358 w 10"/>
                  <a:gd name="T7" fmla="*/ 779380 h 11"/>
                  <a:gd name="T8" fmla="*/ 0 w 10"/>
                  <a:gd name="T9" fmla="*/ 77938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2208" name="Freeform 350"/>
              <p:cNvSpPr>
                <a:spLocks/>
              </p:cNvSpPr>
              <p:nvPr/>
            </p:nvSpPr>
            <p:spPr bwMode="auto">
              <a:xfrm flipH="1">
                <a:off x="7573411" y="562775"/>
                <a:ext cx="5967" cy="1464"/>
              </a:xfrm>
              <a:custGeom>
                <a:avLst/>
                <a:gdLst>
                  <a:gd name="T0" fmla="*/ 1695480 w 21"/>
                  <a:gd name="T1" fmla="*/ 306185 h 7"/>
                  <a:gd name="T2" fmla="*/ 1049624 w 21"/>
                  <a:gd name="T3" fmla="*/ 175053 h 7"/>
                  <a:gd name="T4" fmla="*/ 484464 w 21"/>
                  <a:gd name="T5" fmla="*/ 87422 h 7"/>
                  <a:gd name="T6" fmla="*/ 0 w 21"/>
                  <a:gd name="T7" fmla="*/ 0 h 7"/>
                  <a:gd name="T8" fmla="*/ 0 60000 65536"/>
                  <a:gd name="T9" fmla="*/ 0 60000 65536"/>
                  <a:gd name="T10" fmla="*/ 0 60000 65536"/>
                  <a:gd name="T11" fmla="*/ 0 60000 65536"/>
                  <a:gd name="T12" fmla="*/ 0 w 21"/>
                  <a:gd name="T13" fmla="*/ 0 h 7"/>
                  <a:gd name="T14" fmla="*/ 21 w 21"/>
                  <a:gd name="T15" fmla="*/ 7 h 7"/>
                </a:gdLst>
                <a:ahLst/>
                <a:cxnLst>
                  <a:cxn ang="T8">
                    <a:pos x="T0" y="T1"/>
                  </a:cxn>
                  <a:cxn ang="T9">
                    <a:pos x="T2" y="T3"/>
                  </a:cxn>
                  <a:cxn ang="T10">
                    <a:pos x="T4" y="T5"/>
                  </a:cxn>
                  <a:cxn ang="T11">
                    <a:pos x="T6" y="T7"/>
                  </a:cxn>
                </a:cxnLst>
                <a:rect l="T12" t="T13" r="T14" b="T15"/>
                <a:pathLst>
                  <a:path w="21" h="7">
                    <a:moveTo>
                      <a:pt x="21" y="7"/>
                    </a:moveTo>
                    <a:lnTo>
                      <a:pt x="13" y="4"/>
                    </a:lnTo>
                    <a:lnTo>
                      <a:pt x="6" y="2"/>
                    </a:lnTo>
                    <a:lnTo>
                      <a:pt x="0" y="0"/>
                    </a:lnTo>
                  </a:path>
                </a:pathLst>
              </a:custGeom>
              <a:solidFill>
                <a:srgbClr val="FF6600"/>
              </a:solidFill>
              <a:ln w="0">
                <a:solidFill>
                  <a:srgbClr val="000000"/>
                </a:solidFill>
                <a:round/>
                <a:headEnd/>
                <a:tailEnd/>
              </a:ln>
            </p:spPr>
            <p:txBody>
              <a:bodyPr/>
              <a:lstStyle/>
              <a:p>
                <a:pPr eaLnBrk="1" hangingPunct="1"/>
                <a:endParaRPr lang="en-US"/>
              </a:p>
            </p:txBody>
          </p:sp>
          <p:sp>
            <p:nvSpPr>
              <p:cNvPr id="2209" name="Freeform 351"/>
              <p:cNvSpPr>
                <a:spLocks/>
              </p:cNvSpPr>
              <p:nvPr/>
            </p:nvSpPr>
            <p:spPr bwMode="auto">
              <a:xfrm flipH="1">
                <a:off x="7576394" y="555943"/>
                <a:ext cx="4177" cy="2928"/>
              </a:xfrm>
              <a:custGeom>
                <a:avLst/>
                <a:gdLst>
                  <a:gd name="T0" fmla="*/ 0 w 15"/>
                  <a:gd name="T1" fmla="*/ 779380 h 11"/>
                  <a:gd name="T2" fmla="*/ 310212 w 15"/>
                  <a:gd name="T3" fmla="*/ 425092 h 11"/>
                  <a:gd name="T4" fmla="*/ 930636 w 15"/>
                  <a:gd name="T5" fmla="*/ 70804 h 11"/>
                  <a:gd name="T6" fmla="*/ 1163156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0" y="11"/>
                    </a:moveTo>
                    <a:lnTo>
                      <a:pt x="4" y="6"/>
                    </a:lnTo>
                    <a:lnTo>
                      <a:pt x="12" y="1"/>
                    </a:lnTo>
                    <a:lnTo>
                      <a:pt x="15" y="0"/>
                    </a:lnTo>
                  </a:path>
                </a:pathLst>
              </a:custGeom>
              <a:solidFill>
                <a:srgbClr val="FF6600"/>
              </a:solidFill>
              <a:ln w="0">
                <a:solidFill>
                  <a:srgbClr val="000000"/>
                </a:solidFill>
                <a:round/>
                <a:headEnd/>
                <a:tailEnd/>
              </a:ln>
            </p:spPr>
            <p:txBody>
              <a:bodyPr/>
              <a:lstStyle/>
              <a:p>
                <a:pPr eaLnBrk="1" hangingPunct="1"/>
                <a:endParaRPr lang="en-US"/>
              </a:p>
            </p:txBody>
          </p:sp>
          <p:sp>
            <p:nvSpPr>
              <p:cNvPr id="2210" name="Freeform 352"/>
              <p:cNvSpPr>
                <a:spLocks/>
              </p:cNvSpPr>
              <p:nvPr/>
            </p:nvSpPr>
            <p:spPr bwMode="auto">
              <a:xfrm flipH="1">
                <a:off x="7573411" y="560335"/>
                <a:ext cx="5967" cy="488"/>
              </a:xfrm>
              <a:custGeom>
                <a:avLst/>
                <a:gdLst>
                  <a:gd name="T0" fmla="*/ 1873952 w 19"/>
                  <a:gd name="T1" fmla="*/ 0 h 1"/>
                  <a:gd name="T2" fmla="*/ 591675 w 19"/>
                  <a:gd name="T3" fmla="*/ 238144 h 1"/>
                  <a:gd name="T4" fmla="*/ 0 w 19"/>
                  <a:gd name="T5" fmla="*/ 238144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6" y="1"/>
                    </a:lnTo>
                    <a:lnTo>
                      <a:pt x="0" y="1"/>
                    </a:lnTo>
                  </a:path>
                </a:pathLst>
              </a:custGeom>
              <a:solidFill>
                <a:srgbClr val="FF6600"/>
              </a:solidFill>
              <a:ln w="0">
                <a:solidFill>
                  <a:srgbClr val="000000"/>
                </a:solidFill>
                <a:round/>
                <a:headEnd/>
                <a:tailEnd/>
              </a:ln>
            </p:spPr>
            <p:txBody>
              <a:bodyPr/>
              <a:lstStyle/>
              <a:p>
                <a:pPr eaLnBrk="1" hangingPunct="1"/>
                <a:endParaRPr lang="en-US"/>
              </a:p>
            </p:txBody>
          </p:sp>
          <p:sp>
            <p:nvSpPr>
              <p:cNvPr id="2211" name="Freeform 353"/>
              <p:cNvSpPr>
                <a:spLocks/>
              </p:cNvSpPr>
              <p:nvPr/>
            </p:nvSpPr>
            <p:spPr bwMode="auto">
              <a:xfrm flipH="1">
                <a:off x="7353207" y="490546"/>
                <a:ext cx="288234" cy="98584"/>
              </a:xfrm>
              <a:custGeom>
                <a:avLst/>
                <a:gdLst>
                  <a:gd name="T0" fmla="*/ 83078855 w 1000"/>
                  <a:gd name="T1" fmla="*/ 22648390 h 422"/>
                  <a:gd name="T2" fmla="*/ 54250544 w 1000"/>
                  <a:gd name="T3" fmla="*/ 16208661 h 422"/>
                  <a:gd name="T4" fmla="*/ 53087520 w 1000"/>
                  <a:gd name="T5" fmla="*/ 15881138 h 422"/>
                  <a:gd name="T6" fmla="*/ 52838197 w 1000"/>
                  <a:gd name="T7" fmla="*/ 15389853 h 422"/>
                  <a:gd name="T8" fmla="*/ 52173530 w 1000"/>
                  <a:gd name="T9" fmla="*/ 15062560 h 422"/>
                  <a:gd name="T10" fmla="*/ 50013505 w 1000"/>
                  <a:gd name="T11" fmla="*/ 14625940 h 422"/>
                  <a:gd name="T12" fmla="*/ 39379402 w 1000"/>
                  <a:gd name="T13" fmla="*/ 11897127 h 422"/>
                  <a:gd name="T14" fmla="*/ 33065341 w 1000"/>
                  <a:gd name="T15" fmla="*/ 10041552 h 422"/>
                  <a:gd name="T16" fmla="*/ 28994613 w 1000"/>
                  <a:gd name="T17" fmla="*/ 8950120 h 422"/>
                  <a:gd name="T18" fmla="*/ 1495358 w 1000"/>
                  <a:gd name="T19" fmla="*/ 0 h 422"/>
                  <a:gd name="T20" fmla="*/ 0 w 1000"/>
                  <a:gd name="T21" fmla="*/ 272858 h 422"/>
                  <a:gd name="T22" fmla="*/ 0 w 1000"/>
                  <a:gd name="T23" fmla="*/ 545716 h 422"/>
                  <a:gd name="T24" fmla="*/ 24258929 w 1000"/>
                  <a:gd name="T25" fmla="*/ 9222978 h 422"/>
                  <a:gd name="T26" fmla="*/ 22181916 w 1000"/>
                  <a:gd name="T27" fmla="*/ 9386740 h 422"/>
                  <a:gd name="T28" fmla="*/ 21517537 w 1000"/>
                  <a:gd name="T29" fmla="*/ 9878024 h 422"/>
                  <a:gd name="T30" fmla="*/ 20686558 w 1000"/>
                  <a:gd name="T31" fmla="*/ 11023888 h 422"/>
                  <a:gd name="T32" fmla="*/ 20852869 w 1000"/>
                  <a:gd name="T33" fmla="*/ 11569837 h 422"/>
                  <a:gd name="T34" fmla="*/ 21932882 w 1000"/>
                  <a:gd name="T35" fmla="*/ 11897127 h 422"/>
                  <a:gd name="T36" fmla="*/ 23511251 w 1000"/>
                  <a:gd name="T37" fmla="*/ 12169985 h 422"/>
                  <a:gd name="T38" fmla="*/ 25172919 w 1000"/>
                  <a:gd name="T39" fmla="*/ 11733365 h 422"/>
                  <a:gd name="T40" fmla="*/ 33480686 w 1000"/>
                  <a:gd name="T41" fmla="*/ 12115553 h 422"/>
                  <a:gd name="T42" fmla="*/ 36887034 w 1000"/>
                  <a:gd name="T43" fmla="*/ 12115553 h 422"/>
                  <a:gd name="T44" fmla="*/ 38382401 w 1000"/>
                  <a:gd name="T45" fmla="*/ 12825031 h 422"/>
                  <a:gd name="T46" fmla="*/ 39379402 w 1000"/>
                  <a:gd name="T47" fmla="*/ 13698036 h 422"/>
                  <a:gd name="T48" fmla="*/ 43450130 w 1000"/>
                  <a:gd name="T49" fmla="*/ 15062560 h 422"/>
                  <a:gd name="T50" fmla="*/ 42204095 w 1000"/>
                  <a:gd name="T51" fmla="*/ 15226321 h 422"/>
                  <a:gd name="T52" fmla="*/ 41290105 w 1000"/>
                  <a:gd name="T53" fmla="*/ 16372189 h 422"/>
                  <a:gd name="T54" fmla="*/ 41705450 w 1000"/>
                  <a:gd name="T55" fmla="*/ 17572951 h 422"/>
                  <a:gd name="T56" fmla="*/ 43450130 w 1000"/>
                  <a:gd name="T57" fmla="*/ 18173332 h 422"/>
                  <a:gd name="T58" fmla="*/ 44281108 w 1000"/>
                  <a:gd name="T59" fmla="*/ 17845809 h 422"/>
                  <a:gd name="T60" fmla="*/ 45610155 w 1000"/>
                  <a:gd name="T61" fmla="*/ 17463854 h 422"/>
                  <a:gd name="T62" fmla="*/ 47687169 w 1000"/>
                  <a:gd name="T63" fmla="*/ 17300093 h 422"/>
                  <a:gd name="T64" fmla="*/ 49182815 w 1000"/>
                  <a:gd name="T65" fmla="*/ 17300093 h 422"/>
                  <a:gd name="T66" fmla="*/ 51093517 w 1000"/>
                  <a:gd name="T67" fmla="*/ 17300093 h 422"/>
                  <a:gd name="T68" fmla="*/ 52173530 w 1000"/>
                  <a:gd name="T69" fmla="*/ 16918138 h 422"/>
                  <a:gd name="T70" fmla="*/ 81334175 w 1000"/>
                  <a:gd name="T71" fmla="*/ 23030344 h 422"/>
                  <a:gd name="T72" fmla="*/ 82829532 w 1000"/>
                  <a:gd name="T73" fmla="*/ 22866583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
                  <a:gd name="T112" fmla="*/ 0 h 422"/>
                  <a:gd name="T113" fmla="*/ 1000 w 1000"/>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 h="422">
                    <a:moveTo>
                      <a:pt x="1000" y="419"/>
                    </a:moveTo>
                    <a:lnTo>
                      <a:pt x="1000" y="415"/>
                    </a:lnTo>
                    <a:lnTo>
                      <a:pt x="986" y="412"/>
                    </a:lnTo>
                    <a:lnTo>
                      <a:pt x="653" y="297"/>
                    </a:lnTo>
                    <a:lnTo>
                      <a:pt x="648" y="295"/>
                    </a:lnTo>
                    <a:lnTo>
                      <a:pt x="639" y="291"/>
                    </a:lnTo>
                    <a:lnTo>
                      <a:pt x="638" y="286"/>
                    </a:lnTo>
                    <a:lnTo>
                      <a:pt x="636" y="282"/>
                    </a:lnTo>
                    <a:lnTo>
                      <a:pt x="631" y="279"/>
                    </a:lnTo>
                    <a:lnTo>
                      <a:pt x="628" y="276"/>
                    </a:lnTo>
                    <a:lnTo>
                      <a:pt x="615" y="271"/>
                    </a:lnTo>
                    <a:lnTo>
                      <a:pt x="602" y="268"/>
                    </a:lnTo>
                    <a:lnTo>
                      <a:pt x="580" y="266"/>
                    </a:lnTo>
                    <a:lnTo>
                      <a:pt x="474" y="218"/>
                    </a:lnTo>
                    <a:lnTo>
                      <a:pt x="400" y="187"/>
                    </a:lnTo>
                    <a:lnTo>
                      <a:pt x="398" y="184"/>
                    </a:lnTo>
                    <a:lnTo>
                      <a:pt x="393" y="181"/>
                    </a:lnTo>
                    <a:lnTo>
                      <a:pt x="349" y="164"/>
                    </a:lnTo>
                    <a:lnTo>
                      <a:pt x="24" y="3"/>
                    </a:lnTo>
                    <a:lnTo>
                      <a:pt x="18" y="0"/>
                    </a:lnTo>
                    <a:lnTo>
                      <a:pt x="3" y="2"/>
                    </a:lnTo>
                    <a:lnTo>
                      <a:pt x="0" y="5"/>
                    </a:lnTo>
                    <a:lnTo>
                      <a:pt x="0" y="7"/>
                    </a:lnTo>
                    <a:lnTo>
                      <a:pt x="0" y="10"/>
                    </a:lnTo>
                    <a:lnTo>
                      <a:pt x="288" y="166"/>
                    </a:lnTo>
                    <a:lnTo>
                      <a:pt x="292" y="169"/>
                    </a:lnTo>
                    <a:lnTo>
                      <a:pt x="278" y="171"/>
                    </a:lnTo>
                    <a:lnTo>
                      <a:pt x="267" y="172"/>
                    </a:lnTo>
                    <a:lnTo>
                      <a:pt x="260" y="176"/>
                    </a:lnTo>
                    <a:lnTo>
                      <a:pt x="259" y="181"/>
                    </a:lnTo>
                    <a:lnTo>
                      <a:pt x="249" y="199"/>
                    </a:lnTo>
                    <a:lnTo>
                      <a:pt x="249" y="202"/>
                    </a:lnTo>
                    <a:lnTo>
                      <a:pt x="251" y="207"/>
                    </a:lnTo>
                    <a:lnTo>
                      <a:pt x="251" y="212"/>
                    </a:lnTo>
                    <a:lnTo>
                      <a:pt x="256" y="215"/>
                    </a:lnTo>
                    <a:lnTo>
                      <a:pt x="264" y="218"/>
                    </a:lnTo>
                    <a:lnTo>
                      <a:pt x="278" y="223"/>
                    </a:lnTo>
                    <a:lnTo>
                      <a:pt x="283" y="223"/>
                    </a:lnTo>
                    <a:lnTo>
                      <a:pt x="295" y="215"/>
                    </a:lnTo>
                    <a:lnTo>
                      <a:pt x="303" y="215"/>
                    </a:lnTo>
                    <a:lnTo>
                      <a:pt x="382" y="213"/>
                    </a:lnTo>
                    <a:lnTo>
                      <a:pt x="403" y="222"/>
                    </a:lnTo>
                    <a:lnTo>
                      <a:pt x="436" y="218"/>
                    </a:lnTo>
                    <a:lnTo>
                      <a:pt x="444" y="222"/>
                    </a:lnTo>
                    <a:lnTo>
                      <a:pt x="454" y="228"/>
                    </a:lnTo>
                    <a:lnTo>
                      <a:pt x="462" y="235"/>
                    </a:lnTo>
                    <a:lnTo>
                      <a:pt x="470" y="245"/>
                    </a:lnTo>
                    <a:lnTo>
                      <a:pt x="474" y="251"/>
                    </a:lnTo>
                    <a:lnTo>
                      <a:pt x="531" y="274"/>
                    </a:lnTo>
                    <a:lnTo>
                      <a:pt x="523" y="276"/>
                    </a:lnTo>
                    <a:lnTo>
                      <a:pt x="513" y="279"/>
                    </a:lnTo>
                    <a:lnTo>
                      <a:pt x="508" y="279"/>
                    </a:lnTo>
                    <a:lnTo>
                      <a:pt x="505" y="284"/>
                    </a:lnTo>
                    <a:lnTo>
                      <a:pt x="497" y="300"/>
                    </a:lnTo>
                    <a:lnTo>
                      <a:pt x="498" y="320"/>
                    </a:lnTo>
                    <a:lnTo>
                      <a:pt x="502" y="322"/>
                    </a:lnTo>
                    <a:lnTo>
                      <a:pt x="518" y="330"/>
                    </a:lnTo>
                    <a:lnTo>
                      <a:pt x="523" y="333"/>
                    </a:lnTo>
                    <a:lnTo>
                      <a:pt x="530" y="330"/>
                    </a:lnTo>
                    <a:lnTo>
                      <a:pt x="533" y="327"/>
                    </a:lnTo>
                    <a:lnTo>
                      <a:pt x="539" y="322"/>
                    </a:lnTo>
                    <a:lnTo>
                      <a:pt x="549" y="320"/>
                    </a:lnTo>
                    <a:lnTo>
                      <a:pt x="564" y="320"/>
                    </a:lnTo>
                    <a:lnTo>
                      <a:pt x="574" y="317"/>
                    </a:lnTo>
                    <a:lnTo>
                      <a:pt x="575" y="322"/>
                    </a:lnTo>
                    <a:lnTo>
                      <a:pt x="592" y="317"/>
                    </a:lnTo>
                    <a:lnTo>
                      <a:pt x="607" y="317"/>
                    </a:lnTo>
                    <a:lnTo>
                      <a:pt x="615" y="317"/>
                    </a:lnTo>
                    <a:lnTo>
                      <a:pt x="618" y="314"/>
                    </a:lnTo>
                    <a:lnTo>
                      <a:pt x="628" y="310"/>
                    </a:lnTo>
                    <a:lnTo>
                      <a:pt x="974" y="422"/>
                    </a:lnTo>
                    <a:lnTo>
                      <a:pt x="979" y="422"/>
                    </a:lnTo>
                    <a:lnTo>
                      <a:pt x="991" y="419"/>
                    </a:lnTo>
                    <a:lnTo>
                      <a:pt x="997" y="419"/>
                    </a:lnTo>
                    <a:lnTo>
                      <a:pt x="1000" y="419"/>
                    </a:lnTo>
                    <a:close/>
                  </a:path>
                </a:pathLst>
              </a:custGeom>
              <a:solidFill>
                <a:srgbClr val="FF6600"/>
              </a:solidFill>
              <a:ln w="9525">
                <a:noFill/>
                <a:round/>
                <a:headEnd/>
                <a:tailEnd/>
              </a:ln>
            </p:spPr>
            <p:txBody>
              <a:bodyPr/>
              <a:lstStyle/>
              <a:p>
                <a:pPr eaLnBrk="1" hangingPunct="1"/>
                <a:endParaRPr lang="en-US"/>
              </a:p>
            </p:txBody>
          </p:sp>
          <p:sp>
            <p:nvSpPr>
              <p:cNvPr id="2212" name="Freeform 354"/>
              <p:cNvSpPr>
                <a:spLocks/>
              </p:cNvSpPr>
              <p:nvPr/>
            </p:nvSpPr>
            <p:spPr bwMode="auto">
              <a:xfrm flipH="1">
                <a:off x="7353207" y="490546"/>
                <a:ext cx="288234" cy="98584"/>
              </a:xfrm>
              <a:custGeom>
                <a:avLst/>
                <a:gdLst>
                  <a:gd name="T0" fmla="*/ 83078855 w 1000"/>
                  <a:gd name="T1" fmla="*/ 22648390 h 422"/>
                  <a:gd name="T2" fmla="*/ 54250544 w 1000"/>
                  <a:gd name="T3" fmla="*/ 16208661 h 422"/>
                  <a:gd name="T4" fmla="*/ 53087520 w 1000"/>
                  <a:gd name="T5" fmla="*/ 15881138 h 422"/>
                  <a:gd name="T6" fmla="*/ 52838197 w 1000"/>
                  <a:gd name="T7" fmla="*/ 15389853 h 422"/>
                  <a:gd name="T8" fmla="*/ 52173530 w 1000"/>
                  <a:gd name="T9" fmla="*/ 15062560 h 422"/>
                  <a:gd name="T10" fmla="*/ 50013505 w 1000"/>
                  <a:gd name="T11" fmla="*/ 14625940 h 422"/>
                  <a:gd name="T12" fmla="*/ 39379402 w 1000"/>
                  <a:gd name="T13" fmla="*/ 11897127 h 422"/>
                  <a:gd name="T14" fmla="*/ 33065341 w 1000"/>
                  <a:gd name="T15" fmla="*/ 10041552 h 422"/>
                  <a:gd name="T16" fmla="*/ 28994613 w 1000"/>
                  <a:gd name="T17" fmla="*/ 8950120 h 422"/>
                  <a:gd name="T18" fmla="*/ 1495358 w 1000"/>
                  <a:gd name="T19" fmla="*/ 0 h 422"/>
                  <a:gd name="T20" fmla="*/ 0 w 1000"/>
                  <a:gd name="T21" fmla="*/ 272858 h 422"/>
                  <a:gd name="T22" fmla="*/ 0 w 1000"/>
                  <a:gd name="T23" fmla="*/ 545716 h 422"/>
                  <a:gd name="T24" fmla="*/ 24258929 w 1000"/>
                  <a:gd name="T25" fmla="*/ 9222978 h 422"/>
                  <a:gd name="T26" fmla="*/ 22181916 w 1000"/>
                  <a:gd name="T27" fmla="*/ 9386740 h 422"/>
                  <a:gd name="T28" fmla="*/ 21517537 w 1000"/>
                  <a:gd name="T29" fmla="*/ 9878024 h 422"/>
                  <a:gd name="T30" fmla="*/ 20686558 w 1000"/>
                  <a:gd name="T31" fmla="*/ 11023888 h 422"/>
                  <a:gd name="T32" fmla="*/ 20852869 w 1000"/>
                  <a:gd name="T33" fmla="*/ 11569837 h 422"/>
                  <a:gd name="T34" fmla="*/ 21932882 w 1000"/>
                  <a:gd name="T35" fmla="*/ 11897127 h 422"/>
                  <a:gd name="T36" fmla="*/ 23511251 w 1000"/>
                  <a:gd name="T37" fmla="*/ 12169985 h 422"/>
                  <a:gd name="T38" fmla="*/ 25172919 w 1000"/>
                  <a:gd name="T39" fmla="*/ 11733365 h 422"/>
                  <a:gd name="T40" fmla="*/ 33480686 w 1000"/>
                  <a:gd name="T41" fmla="*/ 12115553 h 422"/>
                  <a:gd name="T42" fmla="*/ 36887034 w 1000"/>
                  <a:gd name="T43" fmla="*/ 12115553 h 422"/>
                  <a:gd name="T44" fmla="*/ 38382401 w 1000"/>
                  <a:gd name="T45" fmla="*/ 12825031 h 422"/>
                  <a:gd name="T46" fmla="*/ 39379402 w 1000"/>
                  <a:gd name="T47" fmla="*/ 13698036 h 422"/>
                  <a:gd name="T48" fmla="*/ 43450130 w 1000"/>
                  <a:gd name="T49" fmla="*/ 15062560 h 422"/>
                  <a:gd name="T50" fmla="*/ 42204095 w 1000"/>
                  <a:gd name="T51" fmla="*/ 15226321 h 422"/>
                  <a:gd name="T52" fmla="*/ 41290105 w 1000"/>
                  <a:gd name="T53" fmla="*/ 16372189 h 422"/>
                  <a:gd name="T54" fmla="*/ 41705450 w 1000"/>
                  <a:gd name="T55" fmla="*/ 17572951 h 422"/>
                  <a:gd name="T56" fmla="*/ 43450130 w 1000"/>
                  <a:gd name="T57" fmla="*/ 18173332 h 422"/>
                  <a:gd name="T58" fmla="*/ 44281108 w 1000"/>
                  <a:gd name="T59" fmla="*/ 17845809 h 422"/>
                  <a:gd name="T60" fmla="*/ 45610155 w 1000"/>
                  <a:gd name="T61" fmla="*/ 17463854 h 422"/>
                  <a:gd name="T62" fmla="*/ 47687169 w 1000"/>
                  <a:gd name="T63" fmla="*/ 17300093 h 422"/>
                  <a:gd name="T64" fmla="*/ 49182815 w 1000"/>
                  <a:gd name="T65" fmla="*/ 17300093 h 422"/>
                  <a:gd name="T66" fmla="*/ 51093517 w 1000"/>
                  <a:gd name="T67" fmla="*/ 17300093 h 422"/>
                  <a:gd name="T68" fmla="*/ 52173530 w 1000"/>
                  <a:gd name="T69" fmla="*/ 16918138 h 422"/>
                  <a:gd name="T70" fmla="*/ 81334175 w 1000"/>
                  <a:gd name="T71" fmla="*/ 23030344 h 422"/>
                  <a:gd name="T72" fmla="*/ 82829532 w 1000"/>
                  <a:gd name="T73" fmla="*/ 22866583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
                  <a:gd name="T112" fmla="*/ 0 h 422"/>
                  <a:gd name="T113" fmla="*/ 1000 w 1000"/>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 h="422">
                    <a:moveTo>
                      <a:pt x="1000" y="419"/>
                    </a:moveTo>
                    <a:lnTo>
                      <a:pt x="1000" y="415"/>
                    </a:lnTo>
                    <a:lnTo>
                      <a:pt x="986" y="412"/>
                    </a:lnTo>
                    <a:lnTo>
                      <a:pt x="653" y="297"/>
                    </a:lnTo>
                    <a:lnTo>
                      <a:pt x="648" y="295"/>
                    </a:lnTo>
                    <a:lnTo>
                      <a:pt x="639" y="291"/>
                    </a:lnTo>
                    <a:lnTo>
                      <a:pt x="638" y="286"/>
                    </a:lnTo>
                    <a:lnTo>
                      <a:pt x="636" y="282"/>
                    </a:lnTo>
                    <a:lnTo>
                      <a:pt x="631" y="279"/>
                    </a:lnTo>
                    <a:lnTo>
                      <a:pt x="628" y="276"/>
                    </a:lnTo>
                    <a:lnTo>
                      <a:pt x="615" y="271"/>
                    </a:lnTo>
                    <a:lnTo>
                      <a:pt x="602" y="268"/>
                    </a:lnTo>
                    <a:lnTo>
                      <a:pt x="580" y="266"/>
                    </a:lnTo>
                    <a:lnTo>
                      <a:pt x="474" y="218"/>
                    </a:lnTo>
                    <a:lnTo>
                      <a:pt x="400" y="187"/>
                    </a:lnTo>
                    <a:lnTo>
                      <a:pt x="398" y="184"/>
                    </a:lnTo>
                    <a:lnTo>
                      <a:pt x="393" y="181"/>
                    </a:lnTo>
                    <a:lnTo>
                      <a:pt x="349" y="164"/>
                    </a:lnTo>
                    <a:lnTo>
                      <a:pt x="24" y="3"/>
                    </a:lnTo>
                    <a:lnTo>
                      <a:pt x="18" y="0"/>
                    </a:lnTo>
                    <a:lnTo>
                      <a:pt x="3" y="2"/>
                    </a:lnTo>
                    <a:lnTo>
                      <a:pt x="0" y="5"/>
                    </a:lnTo>
                    <a:lnTo>
                      <a:pt x="0" y="7"/>
                    </a:lnTo>
                    <a:lnTo>
                      <a:pt x="0" y="10"/>
                    </a:lnTo>
                    <a:lnTo>
                      <a:pt x="288" y="166"/>
                    </a:lnTo>
                    <a:lnTo>
                      <a:pt x="292" y="169"/>
                    </a:lnTo>
                    <a:lnTo>
                      <a:pt x="278" y="171"/>
                    </a:lnTo>
                    <a:lnTo>
                      <a:pt x="267" y="172"/>
                    </a:lnTo>
                    <a:lnTo>
                      <a:pt x="260" y="176"/>
                    </a:lnTo>
                    <a:lnTo>
                      <a:pt x="259" y="181"/>
                    </a:lnTo>
                    <a:lnTo>
                      <a:pt x="249" y="199"/>
                    </a:lnTo>
                    <a:lnTo>
                      <a:pt x="249" y="202"/>
                    </a:lnTo>
                    <a:lnTo>
                      <a:pt x="251" y="207"/>
                    </a:lnTo>
                    <a:lnTo>
                      <a:pt x="251" y="212"/>
                    </a:lnTo>
                    <a:lnTo>
                      <a:pt x="256" y="215"/>
                    </a:lnTo>
                    <a:lnTo>
                      <a:pt x="264" y="218"/>
                    </a:lnTo>
                    <a:lnTo>
                      <a:pt x="278" y="223"/>
                    </a:lnTo>
                    <a:lnTo>
                      <a:pt x="283" y="223"/>
                    </a:lnTo>
                    <a:lnTo>
                      <a:pt x="295" y="215"/>
                    </a:lnTo>
                    <a:lnTo>
                      <a:pt x="303" y="215"/>
                    </a:lnTo>
                    <a:lnTo>
                      <a:pt x="382" y="213"/>
                    </a:lnTo>
                    <a:lnTo>
                      <a:pt x="403" y="222"/>
                    </a:lnTo>
                    <a:lnTo>
                      <a:pt x="436" y="218"/>
                    </a:lnTo>
                    <a:lnTo>
                      <a:pt x="444" y="222"/>
                    </a:lnTo>
                    <a:lnTo>
                      <a:pt x="454" y="228"/>
                    </a:lnTo>
                    <a:lnTo>
                      <a:pt x="462" y="235"/>
                    </a:lnTo>
                    <a:lnTo>
                      <a:pt x="470" y="245"/>
                    </a:lnTo>
                    <a:lnTo>
                      <a:pt x="474" y="251"/>
                    </a:lnTo>
                    <a:lnTo>
                      <a:pt x="531" y="274"/>
                    </a:lnTo>
                    <a:lnTo>
                      <a:pt x="523" y="276"/>
                    </a:lnTo>
                    <a:lnTo>
                      <a:pt x="513" y="279"/>
                    </a:lnTo>
                    <a:lnTo>
                      <a:pt x="508" y="279"/>
                    </a:lnTo>
                    <a:lnTo>
                      <a:pt x="505" y="284"/>
                    </a:lnTo>
                    <a:lnTo>
                      <a:pt x="497" y="300"/>
                    </a:lnTo>
                    <a:lnTo>
                      <a:pt x="498" y="320"/>
                    </a:lnTo>
                    <a:lnTo>
                      <a:pt x="502" y="322"/>
                    </a:lnTo>
                    <a:lnTo>
                      <a:pt x="518" y="330"/>
                    </a:lnTo>
                    <a:lnTo>
                      <a:pt x="523" y="333"/>
                    </a:lnTo>
                    <a:lnTo>
                      <a:pt x="530" y="330"/>
                    </a:lnTo>
                    <a:lnTo>
                      <a:pt x="533" y="327"/>
                    </a:lnTo>
                    <a:lnTo>
                      <a:pt x="539" y="322"/>
                    </a:lnTo>
                    <a:lnTo>
                      <a:pt x="549" y="320"/>
                    </a:lnTo>
                    <a:lnTo>
                      <a:pt x="564" y="320"/>
                    </a:lnTo>
                    <a:lnTo>
                      <a:pt x="574" y="317"/>
                    </a:lnTo>
                    <a:lnTo>
                      <a:pt x="575" y="322"/>
                    </a:lnTo>
                    <a:lnTo>
                      <a:pt x="592" y="317"/>
                    </a:lnTo>
                    <a:lnTo>
                      <a:pt x="607" y="317"/>
                    </a:lnTo>
                    <a:lnTo>
                      <a:pt x="615" y="317"/>
                    </a:lnTo>
                    <a:lnTo>
                      <a:pt x="618" y="314"/>
                    </a:lnTo>
                    <a:lnTo>
                      <a:pt x="628" y="310"/>
                    </a:lnTo>
                    <a:lnTo>
                      <a:pt x="974" y="422"/>
                    </a:lnTo>
                    <a:lnTo>
                      <a:pt x="979" y="422"/>
                    </a:lnTo>
                    <a:lnTo>
                      <a:pt x="991" y="419"/>
                    </a:lnTo>
                    <a:lnTo>
                      <a:pt x="997" y="419"/>
                    </a:lnTo>
                    <a:lnTo>
                      <a:pt x="1000" y="419"/>
                    </a:lnTo>
                  </a:path>
                </a:pathLst>
              </a:custGeom>
              <a:solidFill>
                <a:srgbClr val="FF6600"/>
              </a:solidFill>
              <a:ln w="0">
                <a:solidFill>
                  <a:srgbClr val="000000"/>
                </a:solidFill>
                <a:round/>
                <a:headEnd/>
                <a:tailEnd/>
              </a:ln>
            </p:spPr>
            <p:txBody>
              <a:bodyPr/>
              <a:lstStyle/>
              <a:p>
                <a:pPr eaLnBrk="1" hangingPunct="1"/>
                <a:endParaRPr lang="en-US"/>
              </a:p>
            </p:txBody>
          </p:sp>
          <p:sp>
            <p:nvSpPr>
              <p:cNvPr id="2213" name="Freeform 355"/>
              <p:cNvSpPr>
                <a:spLocks/>
              </p:cNvSpPr>
              <p:nvPr/>
            </p:nvSpPr>
            <p:spPr bwMode="auto">
              <a:xfrm flipH="1">
                <a:off x="7485090" y="546182"/>
                <a:ext cx="20290" cy="8297"/>
              </a:xfrm>
              <a:custGeom>
                <a:avLst/>
                <a:gdLst>
                  <a:gd name="T0" fmla="*/ 4928706 w 69"/>
                  <a:gd name="T1" fmla="*/ 1912228 h 36"/>
                  <a:gd name="T2" fmla="*/ 5101612 w 69"/>
                  <a:gd name="T3" fmla="*/ 1646724 h 36"/>
                  <a:gd name="T4" fmla="*/ 5101612 w 69"/>
                  <a:gd name="T5" fmla="*/ 1487237 h 36"/>
                  <a:gd name="T6" fmla="*/ 5188065 w 69"/>
                  <a:gd name="T7" fmla="*/ 1487237 h 36"/>
                  <a:gd name="T8" fmla="*/ 5966436 w 69"/>
                  <a:gd name="T9" fmla="*/ 1327981 h 36"/>
                  <a:gd name="T10" fmla="*/ 1297090 w 69"/>
                  <a:gd name="T11" fmla="*/ 0 h 36"/>
                  <a:gd name="T12" fmla="*/ 259359 w 69"/>
                  <a:gd name="T13" fmla="*/ 106248 h 36"/>
                  <a:gd name="T14" fmla="*/ 86453 w 69"/>
                  <a:gd name="T15" fmla="*/ 159256 h 36"/>
                  <a:gd name="T16" fmla="*/ 86453 w 69"/>
                  <a:gd name="T17" fmla="*/ 371752 h 36"/>
                  <a:gd name="T18" fmla="*/ 0 w 69"/>
                  <a:gd name="T19" fmla="*/ 531238 h 36"/>
                  <a:gd name="T20" fmla="*/ 0 w 69"/>
                  <a:gd name="T21" fmla="*/ 637486 h 36"/>
                  <a:gd name="T22" fmla="*/ 86453 w 69"/>
                  <a:gd name="T23" fmla="*/ 690495 h 36"/>
                  <a:gd name="T24" fmla="*/ 4928706 w 69"/>
                  <a:gd name="T25" fmla="*/ 1912228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6"/>
                  <a:gd name="T41" fmla="*/ 69 w 6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6">
                    <a:moveTo>
                      <a:pt x="57" y="36"/>
                    </a:moveTo>
                    <a:lnTo>
                      <a:pt x="59" y="31"/>
                    </a:lnTo>
                    <a:lnTo>
                      <a:pt x="59" y="28"/>
                    </a:lnTo>
                    <a:lnTo>
                      <a:pt x="60" y="28"/>
                    </a:lnTo>
                    <a:lnTo>
                      <a:pt x="69" y="25"/>
                    </a:lnTo>
                    <a:lnTo>
                      <a:pt x="15" y="0"/>
                    </a:lnTo>
                    <a:lnTo>
                      <a:pt x="3" y="2"/>
                    </a:lnTo>
                    <a:lnTo>
                      <a:pt x="1" y="3"/>
                    </a:lnTo>
                    <a:lnTo>
                      <a:pt x="1" y="7"/>
                    </a:lnTo>
                    <a:lnTo>
                      <a:pt x="0" y="10"/>
                    </a:lnTo>
                    <a:lnTo>
                      <a:pt x="0" y="12"/>
                    </a:lnTo>
                    <a:lnTo>
                      <a:pt x="1" y="13"/>
                    </a:lnTo>
                    <a:lnTo>
                      <a:pt x="57" y="36"/>
                    </a:lnTo>
                    <a:close/>
                  </a:path>
                </a:pathLst>
              </a:custGeom>
              <a:solidFill>
                <a:srgbClr val="FF6600"/>
              </a:solidFill>
              <a:ln w="9525">
                <a:noFill/>
                <a:round/>
                <a:headEnd/>
                <a:tailEnd/>
              </a:ln>
            </p:spPr>
            <p:txBody>
              <a:bodyPr/>
              <a:lstStyle/>
              <a:p>
                <a:pPr eaLnBrk="1" hangingPunct="1"/>
                <a:endParaRPr lang="en-US"/>
              </a:p>
            </p:txBody>
          </p:sp>
          <p:sp>
            <p:nvSpPr>
              <p:cNvPr id="2214" name="Freeform 356"/>
              <p:cNvSpPr>
                <a:spLocks/>
              </p:cNvSpPr>
              <p:nvPr/>
            </p:nvSpPr>
            <p:spPr bwMode="auto">
              <a:xfrm flipH="1">
                <a:off x="7485090" y="546182"/>
                <a:ext cx="20290" cy="8297"/>
              </a:xfrm>
              <a:custGeom>
                <a:avLst/>
                <a:gdLst>
                  <a:gd name="T0" fmla="*/ 4928706 w 69"/>
                  <a:gd name="T1" fmla="*/ 1912228 h 36"/>
                  <a:gd name="T2" fmla="*/ 5101612 w 69"/>
                  <a:gd name="T3" fmla="*/ 1646724 h 36"/>
                  <a:gd name="T4" fmla="*/ 5101612 w 69"/>
                  <a:gd name="T5" fmla="*/ 1487237 h 36"/>
                  <a:gd name="T6" fmla="*/ 5188065 w 69"/>
                  <a:gd name="T7" fmla="*/ 1487237 h 36"/>
                  <a:gd name="T8" fmla="*/ 5966436 w 69"/>
                  <a:gd name="T9" fmla="*/ 1327981 h 36"/>
                  <a:gd name="T10" fmla="*/ 1297090 w 69"/>
                  <a:gd name="T11" fmla="*/ 0 h 36"/>
                  <a:gd name="T12" fmla="*/ 259359 w 69"/>
                  <a:gd name="T13" fmla="*/ 106248 h 36"/>
                  <a:gd name="T14" fmla="*/ 86453 w 69"/>
                  <a:gd name="T15" fmla="*/ 159256 h 36"/>
                  <a:gd name="T16" fmla="*/ 86453 w 69"/>
                  <a:gd name="T17" fmla="*/ 371752 h 36"/>
                  <a:gd name="T18" fmla="*/ 0 w 69"/>
                  <a:gd name="T19" fmla="*/ 531238 h 36"/>
                  <a:gd name="T20" fmla="*/ 0 w 69"/>
                  <a:gd name="T21" fmla="*/ 637486 h 36"/>
                  <a:gd name="T22" fmla="*/ 86453 w 69"/>
                  <a:gd name="T23" fmla="*/ 690495 h 36"/>
                  <a:gd name="T24" fmla="*/ 4928706 w 69"/>
                  <a:gd name="T25" fmla="*/ 1912228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6"/>
                  <a:gd name="T41" fmla="*/ 69 w 6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6">
                    <a:moveTo>
                      <a:pt x="57" y="36"/>
                    </a:moveTo>
                    <a:lnTo>
                      <a:pt x="59" y="31"/>
                    </a:lnTo>
                    <a:lnTo>
                      <a:pt x="59" y="28"/>
                    </a:lnTo>
                    <a:lnTo>
                      <a:pt x="60" y="28"/>
                    </a:lnTo>
                    <a:lnTo>
                      <a:pt x="69" y="25"/>
                    </a:lnTo>
                    <a:lnTo>
                      <a:pt x="15" y="0"/>
                    </a:lnTo>
                    <a:lnTo>
                      <a:pt x="3" y="2"/>
                    </a:lnTo>
                    <a:lnTo>
                      <a:pt x="1" y="3"/>
                    </a:lnTo>
                    <a:lnTo>
                      <a:pt x="1" y="7"/>
                    </a:lnTo>
                    <a:lnTo>
                      <a:pt x="0" y="10"/>
                    </a:lnTo>
                    <a:lnTo>
                      <a:pt x="0" y="12"/>
                    </a:lnTo>
                    <a:lnTo>
                      <a:pt x="1" y="13"/>
                    </a:lnTo>
                    <a:lnTo>
                      <a:pt x="57" y="36"/>
                    </a:lnTo>
                  </a:path>
                </a:pathLst>
              </a:custGeom>
              <a:solidFill>
                <a:srgbClr val="FF6600"/>
              </a:solidFill>
              <a:ln w="0">
                <a:solidFill>
                  <a:srgbClr val="000000"/>
                </a:solidFill>
                <a:round/>
                <a:headEnd/>
                <a:tailEnd/>
              </a:ln>
            </p:spPr>
            <p:txBody>
              <a:bodyPr/>
              <a:lstStyle/>
              <a:p>
                <a:pPr eaLnBrk="1" hangingPunct="1"/>
                <a:endParaRPr lang="en-US"/>
              </a:p>
            </p:txBody>
          </p:sp>
          <p:sp>
            <p:nvSpPr>
              <p:cNvPr id="2215" name="Freeform 357"/>
              <p:cNvSpPr>
                <a:spLocks/>
              </p:cNvSpPr>
              <p:nvPr/>
            </p:nvSpPr>
            <p:spPr bwMode="auto">
              <a:xfrm flipH="1">
                <a:off x="7552523" y="492010"/>
                <a:ext cx="87724" cy="38067"/>
              </a:xfrm>
              <a:custGeom>
                <a:avLst/>
                <a:gdLst>
                  <a:gd name="T0" fmla="*/ 23907522 w 305"/>
                  <a:gd name="T1" fmla="*/ 8945040 h 162"/>
                  <a:gd name="T2" fmla="*/ 24569334 w 305"/>
                  <a:gd name="T3" fmla="*/ 8889820 h 162"/>
                  <a:gd name="T4" fmla="*/ 24569334 w 305"/>
                  <a:gd name="T5" fmla="*/ 8668937 h 162"/>
                  <a:gd name="T6" fmla="*/ 24652169 w 305"/>
                  <a:gd name="T7" fmla="*/ 8613717 h 162"/>
                  <a:gd name="T8" fmla="*/ 25231147 w 305"/>
                  <a:gd name="T9" fmla="*/ 8503275 h 162"/>
                  <a:gd name="T10" fmla="*/ 413597 w 305"/>
                  <a:gd name="T11" fmla="*/ 0 h 162"/>
                  <a:gd name="T12" fmla="*/ 82834 w 305"/>
                  <a:gd name="T13" fmla="*/ 55221 h 162"/>
                  <a:gd name="T14" fmla="*/ 0 w 305"/>
                  <a:gd name="T15" fmla="*/ 165662 h 162"/>
                  <a:gd name="T16" fmla="*/ 23907522 w 305"/>
                  <a:gd name="T17" fmla="*/ 894504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close/>
                  </a:path>
                </a:pathLst>
              </a:custGeom>
              <a:solidFill>
                <a:srgbClr val="FF6600"/>
              </a:solidFill>
              <a:ln w="9525">
                <a:noFill/>
                <a:round/>
                <a:headEnd/>
                <a:tailEnd/>
              </a:ln>
            </p:spPr>
            <p:txBody>
              <a:bodyPr/>
              <a:lstStyle/>
              <a:p>
                <a:pPr eaLnBrk="1" hangingPunct="1"/>
                <a:endParaRPr lang="en-US"/>
              </a:p>
            </p:txBody>
          </p:sp>
          <p:sp>
            <p:nvSpPr>
              <p:cNvPr id="2216" name="Freeform 358"/>
              <p:cNvSpPr>
                <a:spLocks/>
              </p:cNvSpPr>
              <p:nvPr/>
            </p:nvSpPr>
            <p:spPr bwMode="auto">
              <a:xfrm flipH="1">
                <a:off x="7552523" y="492010"/>
                <a:ext cx="87724" cy="38067"/>
              </a:xfrm>
              <a:custGeom>
                <a:avLst/>
                <a:gdLst>
                  <a:gd name="T0" fmla="*/ 23907522 w 305"/>
                  <a:gd name="T1" fmla="*/ 8945040 h 162"/>
                  <a:gd name="T2" fmla="*/ 24569334 w 305"/>
                  <a:gd name="T3" fmla="*/ 8889820 h 162"/>
                  <a:gd name="T4" fmla="*/ 24569334 w 305"/>
                  <a:gd name="T5" fmla="*/ 8668937 h 162"/>
                  <a:gd name="T6" fmla="*/ 24652169 w 305"/>
                  <a:gd name="T7" fmla="*/ 8613717 h 162"/>
                  <a:gd name="T8" fmla="*/ 25231147 w 305"/>
                  <a:gd name="T9" fmla="*/ 8503275 h 162"/>
                  <a:gd name="T10" fmla="*/ 413597 w 305"/>
                  <a:gd name="T11" fmla="*/ 0 h 162"/>
                  <a:gd name="T12" fmla="*/ 82834 w 305"/>
                  <a:gd name="T13" fmla="*/ 55221 h 162"/>
                  <a:gd name="T14" fmla="*/ 0 w 305"/>
                  <a:gd name="T15" fmla="*/ 165662 h 162"/>
                  <a:gd name="T16" fmla="*/ 23907522 w 305"/>
                  <a:gd name="T17" fmla="*/ 894504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path>
                </a:pathLst>
              </a:custGeom>
              <a:solidFill>
                <a:srgbClr val="FF6600"/>
              </a:solidFill>
              <a:ln w="0">
                <a:solidFill>
                  <a:srgbClr val="000000"/>
                </a:solidFill>
                <a:round/>
                <a:headEnd/>
                <a:tailEnd/>
              </a:ln>
            </p:spPr>
            <p:txBody>
              <a:bodyPr/>
              <a:lstStyle/>
              <a:p>
                <a:pPr eaLnBrk="1" hangingPunct="1"/>
                <a:endParaRPr lang="en-US"/>
              </a:p>
            </p:txBody>
          </p:sp>
          <p:sp>
            <p:nvSpPr>
              <p:cNvPr id="2217" name="Freeform 359"/>
              <p:cNvSpPr>
                <a:spLocks/>
              </p:cNvSpPr>
              <p:nvPr/>
            </p:nvSpPr>
            <p:spPr bwMode="auto">
              <a:xfrm flipH="1">
                <a:off x="7489268" y="561799"/>
                <a:ext cx="8952" cy="5369"/>
              </a:xfrm>
              <a:custGeom>
                <a:avLst/>
                <a:gdLst>
                  <a:gd name="T0" fmla="*/ 2763390 w 29"/>
                  <a:gd name="T1" fmla="*/ 653851 h 23"/>
                  <a:gd name="T2" fmla="*/ 2191697 w 29"/>
                  <a:gd name="T3" fmla="*/ 544837 h 23"/>
                  <a:gd name="T4" fmla="*/ 1334157 w 29"/>
                  <a:gd name="T5" fmla="*/ 272418 h 23"/>
                  <a:gd name="T6" fmla="*/ 571693 w 29"/>
                  <a:gd name="T7" fmla="*/ 109014 h 23"/>
                  <a:gd name="T8" fmla="*/ 95385 w 29"/>
                  <a:gd name="T9" fmla="*/ 0 h 23"/>
                  <a:gd name="T10" fmla="*/ 0 w 29"/>
                  <a:gd name="T11" fmla="*/ 272418 h 23"/>
                  <a:gd name="T12" fmla="*/ 0 w 29"/>
                  <a:gd name="T13" fmla="*/ 381432 h 23"/>
                  <a:gd name="T14" fmla="*/ 0 w 29"/>
                  <a:gd name="T15" fmla="*/ 490447 h 23"/>
                  <a:gd name="T16" fmla="*/ 285847 w 29"/>
                  <a:gd name="T17" fmla="*/ 817489 h 23"/>
                  <a:gd name="T18" fmla="*/ 1810465 w 29"/>
                  <a:gd name="T19" fmla="*/ 1253311 h 23"/>
                  <a:gd name="T20" fmla="*/ 2287082 w 29"/>
                  <a:gd name="T21" fmla="*/ 1198921 h 23"/>
                  <a:gd name="T22" fmla="*/ 2477543 w 29"/>
                  <a:gd name="T23" fmla="*/ 1089907 h 23"/>
                  <a:gd name="T24" fmla="*/ 2763390 w 29"/>
                  <a:gd name="T25" fmla="*/ 65385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close/>
                  </a:path>
                </a:pathLst>
              </a:custGeom>
              <a:solidFill>
                <a:srgbClr val="FF6600"/>
              </a:solidFill>
              <a:ln w="9525">
                <a:noFill/>
                <a:round/>
                <a:headEnd/>
                <a:tailEnd/>
              </a:ln>
            </p:spPr>
            <p:txBody>
              <a:bodyPr/>
              <a:lstStyle/>
              <a:p>
                <a:pPr eaLnBrk="1" hangingPunct="1"/>
                <a:endParaRPr lang="en-US"/>
              </a:p>
            </p:txBody>
          </p:sp>
          <p:sp>
            <p:nvSpPr>
              <p:cNvPr id="2218" name="Freeform 360"/>
              <p:cNvSpPr>
                <a:spLocks/>
              </p:cNvSpPr>
              <p:nvPr/>
            </p:nvSpPr>
            <p:spPr bwMode="auto">
              <a:xfrm flipH="1">
                <a:off x="7489268" y="561799"/>
                <a:ext cx="8952" cy="5369"/>
              </a:xfrm>
              <a:custGeom>
                <a:avLst/>
                <a:gdLst>
                  <a:gd name="T0" fmla="*/ 2763390 w 29"/>
                  <a:gd name="T1" fmla="*/ 653851 h 23"/>
                  <a:gd name="T2" fmla="*/ 2191697 w 29"/>
                  <a:gd name="T3" fmla="*/ 544837 h 23"/>
                  <a:gd name="T4" fmla="*/ 1334157 w 29"/>
                  <a:gd name="T5" fmla="*/ 272418 h 23"/>
                  <a:gd name="T6" fmla="*/ 571693 w 29"/>
                  <a:gd name="T7" fmla="*/ 109014 h 23"/>
                  <a:gd name="T8" fmla="*/ 95385 w 29"/>
                  <a:gd name="T9" fmla="*/ 0 h 23"/>
                  <a:gd name="T10" fmla="*/ 0 w 29"/>
                  <a:gd name="T11" fmla="*/ 272418 h 23"/>
                  <a:gd name="T12" fmla="*/ 0 w 29"/>
                  <a:gd name="T13" fmla="*/ 381432 h 23"/>
                  <a:gd name="T14" fmla="*/ 0 w 29"/>
                  <a:gd name="T15" fmla="*/ 490447 h 23"/>
                  <a:gd name="T16" fmla="*/ 285847 w 29"/>
                  <a:gd name="T17" fmla="*/ 817489 h 23"/>
                  <a:gd name="T18" fmla="*/ 1810465 w 29"/>
                  <a:gd name="T19" fmla="*/ 1253311 h 23"/>
                  <a:gd name="T20" fmla="*/ 2287082 w 29"/>
                  <a:gd name="T21" fmla="*/ 1198921 h 23"/>
                  <a:gd name="T22" fmla="*/ 2477543 w 29"/>
                  <a:gd name="T23" fmla="*/ 1089907 h 23"/>
                  <a:gd name="T24" fmla="*/ 2763390 w 29"/>
                  <a:gd name="T25" fmla="*/ 65385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path>
                </a:pathLst>
              </a:custGeom>
              <a:solidFill>
                <a:srgbClr val="FF6600"/>
              </a:solidFill>
              <a:ln w="0">
                <a:solidFill>
                  <a:srgbClr val="000000"/>
                </a:solidFill>
                <a:round/>
                <a:headEnd/>
                <a:tailEnd/>
              </a:ln>
            </p:spPr>
            <p:txBody>
              <a:bodyPr/>
              <a:lstStyle/>
              <a:p>
                <a:pPr eaLnBrk="1" hangingPunct="1"/>
                <a:endParaRPr lang="en-US"/>
              </a:p>
            </p:txBody>
          </p:sp>
          <p:sp>
            <p:nvSpPr>
              <p:cNvPr id="2219" name="Freeform 361"/>
              <p:cNvSpPr>
                <a:spLocks/>
              </p:cNvSpPr>
              <p:nvPr/>
            </p:nvSpPr>
            <p:spPr bwMode="auto">
              <a:xfrm flipH="1">
                <a:off x="7561475" y="536909"/>
                <a:ext cx="7757" cy="4393"/>
              </a:xfrm>
              <a:custGeom>
                <a:avLst/>
                <a:gdLst>
                  <a:gd name="T0" fmla="*/ 2314271 w 26"/>
                  <a:gd name="T1" fmla="*/ 437627 h 21"/>
                  <a:gd name="T2" fmla="*/ 1869139 w 26"/>
                  <a:gd name="T3" fmla="*/ 437627 h 21"/>
                  <a:gd name="T4" fmla="*/ 1602119 w 26"/>
                  <a:gd name="T5" fmla="*/ 306255 h 21"/>
                  <a:gd name="T6" fmla="*/ 1157285 w 26"/>
                  <a:gd name="T7" fmla="*/ 306255 h 21"/>
                  <a:gd name="T8" fmla="*/ 88907 w 26"/>
                  <a:gd name="T9" fmla="*/ 0 h 21"/>
                  <a:gd name="T10" fmla="*/ 0 w 26"/>
                  <a:gd name="T11" fmla="*/ 306255 h 21"/>
                  <a:gd name="T12" fmla="*/ 88907 w 26"/>
                  <a:gd name="T13" fmla="*/ 525068 h 21"/>
                  <a:gd name="T14" fmla="*/ 445132 w 26"/>
                  <a:gd name="T15" fmla="*/ 700160 h 21"/>
                  <a:gd name="T16" fmla="*/ 534040 w 26"/>
                  <a:gd name="T17" fmla="*/ 787602 h 21"/>
                  <a:gd name="T18" fmla="*/ 979172 w 26"/>
                  <a:gd name="T19" fmla="*/ 918974 h 21"/>
                  <a:gd name="T20" fmla="*/ 1157285 w 26"/>
                  <a:gd name="T21" fmla="*/ 918974 h 21"/>
                  <a:gd name="T22" fmla="*/ 1602119 w 26"/>
                  <a:gd name="T23" fmla="*/ 918974 h 21"/>
                  <a:gd name="T24" fmla="*/ 1869139 w 26"/>
                  <a:gd name="T25" fmla="*/ 918974 h 21"/>
                  <a:gd name="T26" fmla="*/ 2047251 w 26"/>
                  <a:gd name="T27" fmla="*/ 787602 h 21"/>
                  <a:gd name="T28" fmla="*/ 2314271 w 26"/>
                  <a:gd name="T29" fmla="*/ 43762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close/>
                  </a:path>
                </a:pathLst>
              </a:custGeom>
              <a:solidFill>
                <a:srgbClr val="FF6600"/>
              </a:solidFill>
              <a:ln w="9525">
                <a:noFill/>
                <a:round/>
                <a:headEnd/>
                <a:tailEnd/>
              </a:ln>
            </p:spPr>
            <p:txBody>
              <a:bodyPr/>
              <a:lstStyle/>
              <a:p>
                <a:pPr eaLnBrk="1" hangingPunct="1"/>
                <a:endParaRPr lang="en-US"/>
              </a:p>
            </p:txBody>
          </p:sp>
          <p:sp>
            <p:nvSpPr>
              <p:cNvPr id="2220" name="Freeform 362"/>
              <p:cNvSpPr>
                <a:spLocks/>
              </p:cNvSpPr>
              <p:nvPr/>
            </p:nvSpPr>
            <p:spPr bwMode="auto">
              <a:xfrm flipH="1">
                <a:off x="7561475" y="536909"/>
                <a:ext cx="7757" cy="4393"/>
              </a:xfrm>
              <a:custGeom>
                <a:avLst/>
                <a:gdLst>
                  <a:gd name="T0" fmla="*/ 2314271 w 26"/>
                  <a:gd name="T1" fmla="*/ 437627 h 21"/>
                  <a:gd name="T2" fmla="*/ 1869139 w 26"/>
                  <a:gd name="T3" fmla="*/ 437627 h 21"/>
                  <a:gd name="T4" fmla="*/ 1602119 w 26"/>
                  <a:gd name="T5" fmla="*/ 306255 h 21"/>
                  <a:gd name="T6" fmla="*/ 1157285 w 26"/>
                  <a:gd name="T7" fmla="*/ 306255 h 21"/>
                  <a:gd name="T8" fmla="*/ 88907 w 26"/>
                  <a:gd name="T9" fmla="*/ 0 h 21"/>
                  <a:gd name="T10" fmla="*/ 0 w 26"/>
                  <a:gd name="T11" fmla="*/ 306255 h 21"/>
                  <a:gd name="T12" fmla="*/ 88907 w 26"/>
                  <a:gd name="T13" fmla="*/ 525068 h 21"/>
                  <a:gd name="T14" fmla="*/ 445132 w 26"/>
                  <a:gd name="T15" fmla="*/ 700160 h 21"/>
                  <a:gd name="T16" fmla="*/ 534040 w 26"/>
                  <a:gd name="T17" fmla="*/ 787602 h 21"/>
                  <a:gd name="T18" fmla="*/ 979172 w 26"/>
                  <a:gd name="T19" fmla="*/ 918974 h 21"/>
                  <a:gd name="T20" fmla="*/ 1157285 w 26"/>
                  <a:gd name="T21" fmla="*/ 918974 h 21"/>
                  <a:gd name="T22" fmla="*/ 1602119 w 26"/>
                  <a:gd name="T23" fmla="*/ 918974 h 21"/>
                  <a:gd name="T24" fmla="*/ 1869139 w 26"/>
                  <a:gd name="T25" fmla="*/ 918974 h 21"/>
                  <a:gd name="T26" fmla="*/ 2047251 w 26"/>
                  <a:gd name="T27" fmla="*/ 787602 h 21"/>
                  <a:gd name="T28" fmla="*/ 2314271 w 26"/>
                  <a:gd name="T29" fmla="*/ 43762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path>
                </a:pathLst>
              </a:custGeom>
              <a:solidFill>
                <a:srgbClr val="FF6600"/>
              </a:solidFill>
              <a:ln w="0">
                <a:solidFill>
                  <a:srgbClr val="000000"/>
                </a:solidFill>
                <a:round/>
                <a:headEnd/>
                <a:tailEnd/>
              </a:ln>
            </p:spPr>
            <p:txBody>
              <a:bodyPr/>
              <a:lstStyle/>
              <a:p>
                <a:pPr eaLnBrk="1" hangingPunct="1"/>
                <a:endParaRPr lang="en-US"/>
              </a:p>
            </p:txBody>
          </p:sp>
          <p:sp>
            <p:nvSpPr>
              <p:cNvPr id="2221" name="Freeform 363"/>
              <p:cNvSpPr>
                <a:spLocks/>
              </p:cNvSpPr>
              <p:nvPr/>
            </p:nvSpPr>
            <p:spPr bwMode="auto">
              <a:xfrm flipH="1">
                <a:off x="7489268" y="556431"/>
                <a:ext cx="8952" cy="6344"/>
              </a:xfrm>
              <a:custGeom>
                <a:avLst/>
                <a:gdLst>
                  <a:gd name="T0" fmla="*/ 1584504 w 31"/>
                  <a:gd name="T1" fmla="*/ 1437369 h 28"/>
                  <a:gd name="T2" fmla="*/ 1167514 w 31"/>
                  <a:gd name="T3" fmla="*/ 1437369 h 28"/>
                  <a:gd name="T4" fmla="*/ 667069 w 31"/>
                  <a:gd name="T5" fmla="*/ 1385937 h 28"/>
                  <a:gd name="T6" fmla="*/ 83456 w 31"/>
                  <a:gd name="T7" fmla="*/ 1180664 h 28"/>
                  <a:gd name="T8" fmla="*/ 0 w 31"/>
                  <a:gd name="T9" fmla="*/ 923958 h 28"/>
                  <a:gd name="T10" fmla="*/ 0 w 31"/>
                  <a:gd name="T11" fmla="*/ 667253 h 28"/>
                  <a:gd name="T12" fmla="*/ 83456 w 31"/>
                  <a:gd name="T13" fmla="*/ 513411 h 28"/>
                  <a:gd name="T14" fmla="*/ 500446 w 31"/>
                  <a:gd name="T15" fmla="*/ 256705 h 28"/>
                  <a:gd name="T16" fmla="*/ 917436 w 31"/>
                  <a:gd name="T17" fmla="*/ 102637 h 28"/>
                  <a:gd name="T18" fmla="*/ 1084058 w 31"/>
                  <a:gd name="T19" fmla="*/ 102637 h 28"/>
                  <a:gd name="T20" fmla="*/ 1501048 w 31"/>
                  <a:gd name="T21" fmla="*/ 0 h 28"/>
                  <a:gd name="T22" fmla="*/ 1751127 w 31"/>
                  <a:gd name="T23" fmla="*/ 102637 h 28"/>
                  <a:gd name="T24" fmla="*/ 2168117 w 31"/>
                  <a:gd name="T25" fmla="*/ 205274 h 28"/>
                  <a:gd name="T26" fmla="*/ 2418196 w 31"/>
                  <a:gd name="T27" fmla="*/ 461979 h 28"/>
                  <a:gd name="T28" fmla="*/ 2585107 w 31"/>
                  <a:gd name="T29" fmla="*/ 667253 h 28"/>
                  <a:gd name="T30" fmla="*/ 2585107 w 31"/>
                  <a:gd name="T31" fmla="*/ 923958 h 28"/>
                  <a:gd name="T32" fmla="*/ 2418196 w 31"/>
                  <a:gd name="T33" fmla="*/ 1180664 h 28"/>
                  <a:gd name="T34" fmla="*/ 2001494 w 31"/>
                  <a:gd name="T35" fmla="*/ 1283301 h 28"/>
                  <a:gd name="T36" fmla="*/ 1751127 w 31"/>
                  <a:gd name="T37" fmla="*/ 1437369 h 28"/>
                  <a:gd name="T38" fmla="*/ 1584504 w 31"/>
                  <a:gd name="T39" fmla="*/ 1437369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close/>
                  </a:path>
                </a:pathLst>
              </a:custGeom>
              <a:solidFill>
                <a:srgbClr val="FF6600"/>
              </a:solidFill>
              <a:ln w="9525">
                <a:noFill/>
                <a:round/>
                <a:headEnd/>
                <a:tailEnd/>
              </a:ln>
            </p:spPr>
            <p:txBody>
              <a:bodyPr/>
              <a:lstStyle/>
              <a:p>
                <a:pPr eaLnBrk="1" hangingPunct="1"/>
                <a:endParaRPr lang="en-US"/>
              </a:p>
            </p:txBody>
          </p:sp>
          <p:sp>
            <p:nvSpPr>
              <p:cNvPr id="2222" name="Freeform 364"/>
              <p:cNvSpPr>
                <a:spLocks/>
              </p:cNvSpPr>
              <p:nvPr/>
            </p:nvSpPr>
            <p:spPr bwMode="auto">
              <a:xfrm flipH="1">
                <a:off x="7489268" y="556431"/>
                <a:ext cx="8952" cy="6344"/>
              </a:xfrm>
              <a:custGeom>
                <a:avLst/>
                <a:gdLst>
                  <a:gd name="T0" fmla="*/ 1584504 w 31"/>
                  <a:gd name="T1" fmla="*/ 1437369 h 28"/>
                  <a:gd name="T2" fmla="*/ 1167514 w 31"/>
                  <a:gd name="T3" fmla="*/ 1437369 h 28"/>
                  <a:gd name="T4" fmla="*/ 667069 w 31"/>
                  <a:gd name="T5" fmla="*/ 1385937 h 28"/>
                  <a:gd name="T6" fmla="*/ 83456 w 31"/>
                  <a:gd name="T7" fmla="*/ 1180664 h 28"/>
                  <a:gd name="T8" fmla="*/ 0 w 31"/>
                  <a:gd name="T9" fmla="*/ 923958 h 28"/>
                  <a:gd name="T10" fmla="*/ 0 w 31"/>
                  <a:gd name="T11" fmla="*/ 667253 h 28"/>
                  <a:gd name="T12" fmla="*/ 83456 w 31"/>
                  <a:gd name="T13" fmla="*/ 513411 h 28"/>
                  <a:gd name="T14" fmla="*/ 500446 w 31"/>
                  <a:gd name="T15" fmla="*/ 256705 h 28"/>
                  <a:gd name="T16" fmla="*/ 917436 w 31"/>
                  <a:gd name="T17" fmla="*/ 102637 h 28"/>
                  <a:gd name="T18" fmla="*/ 1084058 w 31"/>
                  <a:gd name="T19" fmla="*/ 102637 h 28"/>
                  <a:gd name="T20" fmla="*/ 1501048 w 31"/>
                  <a:gd name="T21" fmla="*/ 0 h 28"/>
                  <a:gd name="T22" fmla="*/ 1751127 w 31"/>
                  <a:gd name="T23" fmla="*/ 102637 h 28"/>
                  <a:gd name="T24" fmla="*/ 2168117 w 31"/>
                  <a:gd name="T25" fmla="*/ 205274 h 28"/>
                  <a:gd name="T26" fmla="*/ 2418196 w 31"/>
                  <a:gd name="T27" fmla="*/ 461979 h 28"/>
                  <a:gd name="T28" fmla="*/ 2585107 w 31"/>
                  <a:gd name="T29" fmla="*/ 667253 h 28"/>
                  <a:gd name="T30" fmla="*/ 2585107 w 31"/>
                  <a:gd name="T31" fmla="*/ 923958 h 28"/>
                  <a:gd name="T32" fmla="*/ 2418196 w 31"/>
                  <a:gd name="T33" fmla="*/ 1180664 h 28"/>
                  <a:gd name="T34" fmla="*/ 2001494 w 31"/>
                  <a:gd name="T35" fmla="*/ 1283301 h 28"/>
                  <a:gd name="T36" fmla="*/ 1751127 w 31"/>
                  <a:gd name="T37" fmla="*/ 1437369 h 28"/>
                  <a:gd name="T38" fmla="*/ 1584504 w 31"/>
                  <a:gd name="T39" fmla="*/ 1437369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path>
                </a:pathLst>
              </a:custGeom>
              <a:solidFill>
                <a:srgbClr val="FF6600"/>
              </a:solidFill>
              <a:ln w="0">
                <a:solidFill>
                  <a:srgbClr val="000000"/>
                </a:solidFill>
                <a:round/>
                <a:headEnd/>
                <a:tailEnd/>
              </a:ln>
            </p:spPr>
            <p:txBody>
              <a:bodyPr/>
              <a:lstStyle/>
              <a:p>
                <a:pPr eaLnBrk="1" hangingPunct="1"/>
                <a:endParaRPr lang="en-US"/>
              </a:p>
            </p:txBody>
          </p:sp>
          <p:sp>
            <p:nvSpPr>
              <p:cNvPr id="2223" name="Freeform 365"/>
              <p:cNvSpPr>
                <a:spLocks/>
              </p:cNvSpPr>
              <p:nvPr/>
            </p:nvSpPr>
            <p:spPr bwMode="auto">
              <a:xfrm flipH="1">
                <a:off x="7560878" y="531541"/>
                <a:ext cx="9548" cy="6344"/>
              </a:xfrm>
              <a:custGeom>
                <a:avLst/>
                <a:gdLst>
                  <a:gd name="T0" fmla="*/ 1869617 w 32"/>
                  <a:gd name="T1" fmla="*/ 1547936 h 26"/>
                  <a:gd name="T2" fmla="*/ 1157396 w 32"/>
                  <a:gd name="T3" fmla="*/ 1547936 h 26"/>
                  <a:gd name="T4" fmla="*/ 712221 w 32"/>
                  <a:gd name="T5" fmla="*/ 1428864 h 26"/>
                  <a:gd name="T6" fmla="*/ 267046 w 32"/>
                  <a:gd name="T7" fmla="*/ 1131184 h 26"/>
                  <a:gd name="T8" fmla="*/ 0 w 32"/>
                  <a:gd name="T9" fmla="*/ 952576 h 26"/>
                  <a:gd name="T10" fmla="*/ 88916 w 32"/>
                  <a:gd name="T11" fmla="*/ 773968 h 26"/>
                  <a:gd name="T12" fmla="*/ 267046 w 32"/>
                  <a:gd name="T13" fmla="*/ 595360 h 26"/>
                  <a:gd name="T14" fmla="*/ 712221 w 32"/>
                  <a:gd name="T15" fmla="*/ 297680 h 26"/>
                  <a:gd name="T16" fmla="*/ 1424442 w 32"/>
                  <a:gd name="T17" fmla="*/ 59536 h 26"/>
                  <a:gd name="T18" fmla="*/ 2136663 w 32"/>
                  <a:gd name="T19" fmla="*/ 0 h 26"/>
                  <a:gd name="T20" fmla="*/ 2492625 w 32"/>
                  <a:gd name="T21" fmla="*/ 178608 h 26"/>
                  <a:gd name="T22" fmla="*/ 2759969 w 32"/>
                  <a:gd name="T23" fmla="*/ 357216 h 26"/>
                  <a:gd name="T24" fmla="*/ 2848884 w 32"/>
                  <a:gd name="T25" fmla="*/ 654896 h 26"/>
                  <a:gd name="T26" fmla="*/ 2848884 w 32"/>
                  <a:gd name="T27" fmla="*/ 952576 h 26"/>
                  <a:gd name="T28" fmla="*/ 2759969 w 32"/>
                  <a:gd name="T29" fmla="*/ 1250256 h 26"/>
                  <a:gd name="T30" fmla="*/ 2492625 w 32"/>
                  <a:gd name="T31" fmla="*/ 1428864 h 26"/>
                  <a:gd name="T32" fmla="*/ 2136663 w 32"/>
                  <a:gd name="T33" fmla="*/ 1547936 h 26"/>
                  <a:gd name="T34" fmla="*/ 1869617 w 32"/>
                  <a:gd name="T35" fmla="*/ 154793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close/>
                  </a:path>
                </a:pathLst>
              </a:custGeom>
              <a:solidFill>
                <a:srgbClr val="FF6600"/>
              </a:solidFill>
              <a:ln w="9525">
                <a:noFill/>
                <a:round/>
                <a:headEnd/>
                <a:tailEnd/>
              </a:ln>
            </p:spPr>
            <p:txBody>
              <a:bodyPr/>
              <a:lstStyle/>
              <a:p>
                <a:pPr eaLnBrk="1" hangingPunct="1"/>
                <a:endParaRPr lang="en-US"/>
              </a:p>
            </p:txBody>
          </p:sp>
          <p:sp>
            <p:nvSpPr>
              <p:cNvPr id="2224" name="Freeform 366"/>
              <p:cNvSpPr>
                <a:spLocks/>
              </p:cNvSpPr>
              <p:nvPr/>
            </p:nvSpPr>
            <p:spPr bwMode="auto">
              <a:xfrm flipH="1">
                <a:off x="7560878" y="531541"/>
                <a:ext cx="9548" cy="6344"/>
              </a:xfrm>
              <a:custGeom>
                <a:avLst/>
                <a:gdLst>
                  <a:gd name="T0" fmla="*/ 1869617 w 32"/>
                  <a:gd name="T1" fmla="*/ 1547936 h 26"/>
                  <a:gd name="T2" fmla="*/ 1157396 w 32"/>
                  <a:gd name="T3" fmla="*/ 1547936 h 26"/>
                  <a:gd name="T4" fmla="*/ 712221 w 32"/>
                  <a:gd name="T5" fmla="*/ 1428864 h 26"/>
                  <a:gd name="T6" fmla="*/ 267046 w 32"/>
                  <a:gd name="T7" fmla="*/ 1131184 h 26"/>
                  <a:gd name="T8" fmla="*/ 0 w 32"/>
                  <a:gd name="T9" fmla="*/ 952576 h 26"/>
                  <a:gd name="T10" fmla="*/ 88916 w 32"/>
                  <a:gd name="T11" fmla="*/ 773968 h 26"/>
                  <a:gd name="T12" fmla="*/ 267046 w 32"/>
                  <a:gd name="T13" fmla="*/ 595360 h 26"/>
                  <a:gd name="T14" fmla="*/ 712221 w 32"/>
                  <a:gd name="T15" fmla="*/ 297680 h 26"/>
                  <a:gd name="T16" fmla="*/ 1424442 w 32"/>
                  <a:gd name="T17" fmla="*/ 59536 h 26"/>
                  <a:gd name="T18" fmla="*/ 2136663 w 32"/>
                  <a:gd name="T19" fmla="*/ 0 h 26"/>
                  <a:gd name="T20" fmla="*/ 2492625 w 32"/>
                  <a:gd name="T21" fmla="*/ 178608 h 26"/>
                  <a:gd name="T22" fmla="*/ 2759969 w 32"/>
                  <a:gd name="T23" fmla="*/ 357216 h 26"/>
                  <a:gd name="T24" fmla="*/ 2848884 w 32"/>
                  <a:gd name="T25" fmla="*/ 654896 h 26"/>
                  <a:gd name="T26" fmla="*/ 2848884 w 32"/>
                  <a:gd name="T27" fmla="*/ 952576 h 26"/>
                  <a:gd name="T28" fmla="*/ 2759969 w 32"/>
                  <a:gd name="T29" fmla="*/ 1250256 h 26"/>
                  <a:gd name="T30" fmla="*/ 2492625 w 32"/>
                  <a:gd name="T31" fmla="*/ 1428864 h 26"/>
                  <a:gd name="T32" fmla="*/ 2136663 w 32"/>
                  <a:gd name="T33" fmla="*/ 1547936 h 26"/>
                  <a:gd name="T34" fmla="*/ 1869617 w 32"/>
                  <a:gd name="T35" fmla="*/ 154793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path>
                </a:pathLst>
              </a:custGeom>
              <a:solidFill>
                <a:srgbClr val="FF6600"/>
              </a:solidFill>
              <a:ln w="0">
                <a:solidFill>
                  <a:srgbClr val="000000"/>
                </a:solidFill>
                <a:round/>
                <a:headEnd/>
                <a:tailEnd/>
              </a:ln>
            </p:spPr>
            <p:txBody>
              <a:bodyPr/>
              <a:lstStyle/>
              <a:p>
                <a:pPr eaLnBrk="1" hangingPunct="1"/>
                <a:endParaRPr lang="en-US"/>
              </a:p>
            </p:txBody>
          </p:sp>
          <p:sp>
            <p:nvSpPr>
              <p:cNvPr id="2225" name="Line 367"/>
              <p:cNvSpPr>
                <a:spLocks noChangeShapeType="1"/>
              </p:cNvSpPr>
              <p:nvPr/>
            </p:nvSpPr>
            <p:spPr bwMode="auto">
              <a:xfrm flipV="1">
                <a:off x="7500606" y="538374"/>
                <a:ext cx="23274" cy="7808"/>
              </a:xfrm>
              <a:prstGeom prst="line">
                <a:avLst/>
              </a:prstGeom>
              <a:noFill/>
              <a:ln w="0">
                <a:solidFill>
                  <a:srgbClr val="000000"/>
                </a:solidFill>
                <a:round/>
                <a:headEnd/>
                <a:tailEnd/>
              </a:ln>
            </p:spPr>
            <p:txBody>
              <a:bodyPr/>
              <a:lstStyle/>
              <a:p>
                <a:endParaRPr lang="en-US"/>
              </a:p>
            </p:txBody>
          </p:sp>
          <p:sp>
            <p:nvSpPr>
              <p:cNvPr id="2226" name="Freeform 368"/>
              <p:cNvSpPr>
                <a:spLocks/>
              </p:cNvSpPr>
              <p:nvPr/>
            </p:nvSpPr>
            <p:spPr bwMode="auto">
              <a:xfrm flipH="1">
                <a:off x="7461220" y="558383"/>
                <a:ext cx="14919" cy="6833"/>
              </a:xfrm>
              <a:custGeom>
                <a:avLst/>
                <a:gdLst>
                  <a:gd name="T0" fmla="*/ 4364246 w 51"/>
                  <a:gd name="T1" fmla="*/ 888290 h 29"/>
                  <a:gd name="T2" fmla="*/ 4021987 w 51"/>
                  <a:gd name="T3" fmla="*/ 1054874 h 29"/>
                  <a:gd name="T4" fmla="*/ 3508598 w 51"/>
                  <a:gd name="T5" fmla="*/ 1276829 h 29"/>
                  <a:gd name="T6" fmla="*/ 1540460 w 51"/>
                  <a:gd name="T7" fmla="*/ 1276829 h 29"/>
                  <a:gd name="T8" fmla="*/ 256841 w 51"/>
                  <a:gd name="T9" fmla="*/ 1609996 h 29"/>
                  <a:gd name="T10" fmla="*/ 0 w 51"/>
                  <a:gd name="T11" fmla="*/ 1443412 h 29"/>
                  <a:gd name="T12" fmla="*/ 256841 w 51"/>
                  <a:gd name="T13" fmla="*/ 1276829 h 29"/>
                  <a:gd name="T14" fmla="*/ 427971 w 51"/>
                  <a:gd name="T15" fmla="*/ 777313 h 29"/>
                  <a:gd name="T16" fmla="*/ 513389 w 51"/>
                  <a:gd name="T17" fmla="*/ 444145 h 29"/>
                  <a:gd name="T18" fmla="*/ 427971 w 51"/>
                  <a:gd name="T19" fmla="*/ 0 h 29"/>
                  <a:gd name="T20" fmla="*/ 4364246 w 51"/>
                  <a:gd name="T21" fmla="*/ 88829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close/>
                  </a:path>
                </a:pathLst>
              </a:custGeom>
              <a:solidFill>
                <a:srgbClr val="FF6600"/>
              </a:solidFill>
              <a:ln w="9525">
                <a:noFill/>
                <a:round/>
                <a:headEnd/>
                <a:tailEnd/>
              </a:ln>
            </p:spPr>
            <p:txBody>
              <a:bodyPr/>
              <a:lstStyle/>
              <a:p>
                <a:pPr eaLnBrk="1" hangingPunct="1"/>
                <a:endParaRPr lang="en-US"/>
              </a:p>
            </p:txBody>
          </p:sp>
          <p:sp>
            <p:nvSpPr>
              <p:cNvPr id="2227" name="Freeform 369"/>
              <p:cNvSpPr>
                <a:spLocks/>
              </p:cNvSpPr>
              <p:nvPr/>
            </p:nvSpPr>
            <p:spPr bwMode="auto">
              <a:xfrm flipH="1">
                <a:off x="7461220" y="558383"/>
                <a:ext cx="14919" cy="6833"/>
              </a:xfrm>
              <a:custGeom>
                <a:avLst/>
                <a:gdLst>
                  <a:gd name="T0" fmla="*/ 4364246 w 51"/>
                  <a:gd name="T1" fmla="*/ 888290 h 29"/>
                  <a:gd name="T2" fmla="*/ 4021987 w 51"/>
                  <a:gd name="T3" fmla="*/ 1054874 h 29"/>
                  <a:gd name="T4" fmla="*/ 3508598 w 51"/>
                  <a:gd name="T5" fmla="*/ 1276829 h 29"/>
                  <a:gd name="T6" fmla="*/ 1540460 w 51"/>
                  <a:gd name="T7" fmla="*/ 1276829 h 29"/>
                  <a:gd name="T8" fmla="*/ 256841 w 51"/>
                  <a:gd name="T9" fmla="*/ 1609996 h 29"/>
                  <a:gd name="T10" fmla="*/ 0 w 51"/>
                  <a:gd name="T11" fmla="*/ 1443412 h 29"/>
                  <a:gd name="T12" fmla="*/ 256841 w 51"/>
                  <a:gd name="T13" fmla="*/ 1276829 h 29"/>
                  <a:gd name="T14" fmla="*/ 427971 w 51"/>
                  <a:gd name="T15" fmla="*/ 777313 h 29"/>
                  <a:gd name="T16" fmla="*/ 513389 w 51"/>
                  <a:gd name="T17" fmla="*/ 444145 h 29"/>
                  <a:gd name="T18" fmla="*/ 427971 w 51"/>
                  <a:gd name="T19" fmla="*/ 0 h 29"/>
                  <a:gd name="T20" fmla="*/ 4364246 w 51"/>
                  <a:gd name="T21" fmla="*/ 88829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path>
                </a:pathLst>
              </a:custGeom>
              <a:solidFill>
                <a:srgbClr val="FF6600"/>
              </a:solidFill>
              <a:ln w="0">
                <a:solidFill>
                  <a:srgbClr val="B5B5B5"/>
                </a:solidFill>
                <a:round/>
                <a:headEnd/>
                <a:tailEnd/>
              </a:ln>
            </p:spPr>
            <p:txBody>
              <a:bodyPr/>
              <a:lstStyle/>
              <a:p>
                <a:pPr eaLnBrk="1" hangingPunct="1"/>
                <a:endParaRPr lang="en-US"/>
              </a:p>
            </p:txBody>
          </p:sp>
          <p:sp>
            <p:nvSpPr>
              <p:cNvPr id="2228" name="Freeform 370"/>
              <p:cNvSpPr>
                <a:spLocks/>
              </p:cNvSpPr>
              <p:nvPr/>
            </p:nvSpPr>
            <p:spPr bwMode="auto">
              <a:xfrm flipH="1">
                <a:off x="7360965" y="556431"/>
                <a:ext cx="113384" cy="32699"/>
              </a:xfrm>
              <a:custGeom>
                <a:avLst/>
                <a:gdLst>
                  <a:gd name="T0" fmla="*/ 32382698 w 397"/>
                  <a:gd name="T1" fmla="*/ 7364514 h 140"/>
                  <a:gd name="T2" fmla="*/ 32137937 w 397"/>
                  <a:gd name="T3" fmla="*/ 7473589 h 140"/>
                  <a:gd name="T4" fmla="*/ 32137937 w 397"/>
                  <a:gd name="T5" fmla="*/ 7637317 h 140"/>
                  <a:gd name="T6" fmla="*/ 19821068 w 397"/>
                  <a:gd name="T7" fmla="*/ 4964175 h 140"/>
                  <a:gd name="T8" fmla="*/ 9625075 w 397"/>
                  <a:gd name="T9" fmla="*/ 2782217 h 140"/>
                  <a:gd name="T10" fmla="*/ 81682 w 397"/>
                  <a:gd name="T11" fmla="*/ 709101 h 140"/>
                  <a:gd name="T12" fmla="*/ 0 w 397"/>
                  <a:gd name="T13" fmla="*/ 545606 h 140"/>
                  <a:gd name="T14" fmla="*/ 0 w 397"/>
                  <a:gd name="T15" fmla="*/ 381878 h 140"/>
                  <a:gd name="T16" fmla="*/ 244761 w 397"/>
                  <a:gd name="T17" fmla="*/ 218149 h 140"/>
                  <a:gd name="T18" fmla="*/ 1060440 w 397"/>
                  <a:gd name="T19" fmla="*/ 0 h 140"/>
                  <a:gd name="T20" fmla="*/ 32382698 w 397"/>
                  <a:gd name="T21" fmla="*/ 7364514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close/>
                  </a:path>
                </a:pathLst>
              </a:custGeom>
              <a:solidFill>
                <a:srgbClr val="FF6600"/>
              </a:solidFill>
              <a:ln w="9525">
                <a:noFill/>
                <a:round/>
                <a:headEnd/>
                <a:tailEnd/>
              </a:ln>
            </p:spPr>
            <p:txBody>
              <a:bodyPr/>
              <a:lstStyle/>
              <a:p>
                <a:pPr eaLnBrk="1" hangingPunct="1"/>
                <a:endParaRPr lang="en-US"/>
              </a:p>
            </p:txBody>
          </p:sp>
          <p:sp>
            <p:nvSpPr>
              <p:cNvPr id="2229" name="Freeform 371"/>
              <p:cNvSpPr>
                <a:spLocks/>
              </p:cNvSpPr>
              <p:nvPr/>
            </p:nvSpPr>
            <p:spPr bwMode="auto">
              <a:xfrm flipH="1">
                <a:off x="7360965" y="556431"/>
                <a:ext cx="113384" cy="32699"/>
              </a:xfrm>
              <a:custGeom>
                <a:avLst/>
                <a:gdLst>
                  <a:gd name="T0" fmla="*/ 32382698 w 397"/>
                  <a:gd name="T1" fmla="*/ 7364514 h 140"/>
                  <a:gd name="T2" fmla="*/ 32137937 w 397"/>
                  <a:gd name="T3" fmla="*/ 7473589 h 140"/>
                  <a:gd name="T4" fmla="*/ 32137937 w 397"/>
                  <a:gd name="T5" fmla="*/ 7637317 h 140"/>
                  <a:gd name="T6" fmla="*/ 19821068 w 397"/>
                  <a:gd name="T7" fmla="*/ 4964175 h 140"/>
                  <a:gd name="T8" fmla="*/ 9625075 w 397"/>
                  <a:gd name="T9" fmla="*/ 2782217 h 140"/>
                  <a:gd name="T10" fmla="*/ 81682 w 397"/>
                  <a:gd name="T11" fmla="*/ 709101 h 140"/>
                  <a:gd name="T12" fmla="*/ 0 w 397"/>
                  <a:gd name="T13" fmla="*/ 545606 h 140"/>
                  <a:gd name="T14" fmla="*/ 0 w 397"/>
                  <a:gd name="T15" fmla="*/ 381878 h 140"/>
                  <a:gd name="T16" fmla="*/ 244761 w 397"/>
                  <a:gd name="T17" fmla="*/ 218149 h 140"/>
                  <a:gd name="T18" fmla="*/ 1060440 w 397"/>
                  <a:gd name="T19" fmla="*/ 0 h 140"/>
                  <a:gd name="T20" fmla="*/ 32382698 w 397"/>
                  <a:gd name="T21" fmla="*/ 7364514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path>
                </a:pathLst>
              </a:custGeom>
              <a:solidFill>
                <a:srgbClr val="FF6600"/>
              </a:solidFill>
              <a:ln w="0">
                <a:solidFill>
                  <a:srgbClr val="000000"/>
                </a:solidFill>
                <a:round/>
                <a:headEnd/>
                <a:tailEnd/>
              </a:ln>
            </p:spPr>
            <p:txBody>
              <a:bodyPr/>
              <a:lstStyle/>
              <a:p>
                <a:pPr eaLnBrk="1" hangingPunct="1"/>
                <a:endParaRPr lang="en-US"/>
              </a:p>
            </p:txBody>
          </p:sp>
          <p:sp>
            <p:nvSpPr>
              <p:cNvPr id="2230" name="Freeform 372"/>
              <p:cNvSpPr>
                <a:spLocks/>
              </p:cNvSpPr>
              <p:nvPr/>
            </p:nvSpPr>
            <p:spPr bwMode="auto">
              <a:xfrm flipH="1">
                <a:off x="7531638" y="538374"/>
                <a:ext cx="23870" cy="1464"/>
              </a:xfrm>
              <a:custGeom>
                <a:avLst/>
                <a:gdLst>
                  <a:gd name="T0" fmla="*/ 6703257 w 85"/>
                  <a:gd name="T1" fmla="*/ 267912 h 8"/>
                  <a:gd name="T2" fmla="*/ 0 w 85"/>
                  <a:gd name="T3" fmla="*/ 267912 h 8"/>
                  <a:gd name="T4" fmla="*/ 236453 w 85"/>
                  <a:gd name="T5" fmla="*/ 100467 h 8"/>
                  <a:gd name="T6" fmla="*/ 473188 w 85"/>
                  <a:gd name="T7" fmla="*/ 100467 h 8"/>
                  <a:gd name="T8" fmla="*/ 631011 w 85"/>
                  <a:gd name="T9" fmla="*/ 33489 h 8"/>
                  <a:gd name="T10" fmla="*/ 867464 w 85"/>
                  <a:gd name="T11" fmla="*/ 33489 h 8"/>
                  <a:gd name="T12" fmla="*/ 6466804 w 85"/>
                  <a:gd name="T13" fmla="*/ 0 h 8"/>
                  <a:gd name="T14" fmla="*/ 6703257 w 85"/>
                  <a:gd name="T15" fmla="*/ 267912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close/>
                  </a:path>
                </a:pathLst>
              </a:custGeom>
              <a:solidFill>
                <a:srgbClr val="FF6600"/>
              </a:solidFill>
              <a:ln w="9525">
                <a:noFill/>
                <a:round/>
                <a:headEnd/>
                <a:tailEnd/>
              </a:ln>
            </p:spPr>
            <p:txBody>
              <a:bodyPr/>
              <a:lstStyle/>
              <a:p>
                <a:pPr eaLnBrk="1" hangingPunct="1"/>
                <a:endParaRPr lang="en-US"/>
              </a:p>
            </p:txBody>
          </p:sp>
          <p:sp>
            <p:nvSpPr>
              <p:cNvPr id="2231" name="Freeform 373"/>
              <p:cNvSpPr>
                <a:spLocks/>
              </p:cNvSpPr>
              <p:nvPr/>
            </p:nvSpPr>
            <p:spPr bwMode="auto">
              <a:xfrm flipH="1">
                <a:off x="7531638" y="538374"/>
                <a:ext cx="23870" cy="1464"/>
              </a:xfrm>
              <a:custGeom>
                <a:avLst/>
                <a:gdLst>
                  <a:gd name="T0" fmla="*/ 6703257 w 85"/>
                  <a:gd name="T1" fmla="*/ 267912 h 8"/>
                  <a:gd name="T2" fmla="*/ 0 w 85"/>
                  <a:gd name="T3" fmla="*/ 267912 h 8"/>
                  <a:gd name="T4" fmla="*/ 236453 w 85"/>
                  <a:gd name="T5" fmla="*/ 100467 h 8"/>
                  <a:gd name="T6" fmla="*/ 473188 w 85"/>
                  <a:gd name="T7" fmla="*/ 100467 h 8"/>
                  <a:gd name="T8" fmla="*/ 631011 w 85"/>
                  <a:gd name="T9" fmla="*/ 33489 h 8"/>
                  <a:gd name="T10" fmla="*/ 867464 w 85"/>
                  <a:gd name="T11" fmla="*/ 33489 h 8"/>
                  <a:gd name="T12" fmla="*/ 6466804 w 85"/>
                  <a:gd name="T13" fmla="*/ 0 h 8"/>
                  <a:gd name="T14" fmla="*/ 6703257 w 85"/>
                  <a:gd name="T15" fmla="*/ 267912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path>
                </a:pathLst>
              </a:custGeom>
              <a:solidFill>
                <a:srgbClr val="FF6600"/>
              </a:solidFill>
              <a:ln w="0">
                <a:solidFill>
                  <a:srgbClr val="B5B5B5"/>
                </a:solidFill>
                <a:round/>
                <a:headEnd/>
                <a:tailEnd/>
              </a:ln>
            </p:spPr>
            <p:txBody>
              <a:bodyPr/>
              <a:lstStyle/>
              <a:p>
                <a:pPr eaLnBrk="1" hangingPunct="1"/>
                <a:endParaRPr lang="en-US"/>
              </a:p>
            </p:txBody>
          </p:sp>
          <p:sp>
            <p:nvSpPr>
              <p:cNvPr id="2232" name="Freeform 374"/>
              <p:cNvSpPr>
                <a:spLocks/>
              </p:cNvSpPr>
              <p:nvPr/>
            </p:nvSpPr>
            <p:spPr bwMode="auto">
              <a:xfrm flipH="1">
                <a:off x="7523880" y="533005"/>
                <a:ext cx="19096" cy="8297"/>
              </a:xfrm>
              <a:custGeom>
                <a:avLst/>
                <a:gdLst>
                  <a:gd name="T0" fmla="*/ 4488147 w 65"/>
                  <a:gd name="T1" fmla="*/ 1912228 h 36"/>
                  <a:gd name="T2" fmla="*/ 4488147 w 65"/>
                  <a:gd name="T3" fmla="*/ 1646724 h 36"/>
                  <a:gd name="T4" fmla="*/ 4488147 w 65"/>
                  <a:gd name="T5" fmla="*/ 1593485 h 36"/>
                  <a:gd name="T6" fmla="*/ 4660598 w 65"/>
                  <a:gd name="T7" fmla="*/ 1327981 h 36"/>
                  <a:gd name="T8" fmla="*/ 4833345 w 65"/>
                  <a:gd name="T9" fmla="*/ 1168494 h 36"/>
                  <a:gd name="T10" fmla="*/ 5092169 w 65"/>
                  <a:gd name="T11" fmla="*/ 1168494 h 36"/>
                  <a:gd name="T12" fmla="*/ 5610111 w 65"/>
                  <a:gd name="T13" fmla="*/ 1168494 h 36"/>
                  <a:gd name="T14" fmla="*/ 1294709 w 65"/>
                  <a:gd name="T15" fmla="*/ 0 h 36"/>
                  <a:gd name="T16" fmla="*/ 690394 w 65"/>
                  <a:gd name="T17" fmla="*/ 0 h 36"/>
                  <a:gd name="T18" fmla="*/ 86373 w 65"/>
                  <a:gd name="T19" fmla="*/ 106248 h 36"/>
                  <a:gd name="T20" fmla="*/ 0 w 65"/>
                  <a:gd name="T21" fmla="*/ 212495 h 36"/>
                  <a:gd name="T22" fmla="*/ 0 w 65"/>
                  <a:gd name="T23" fmla="*/ 265504 h 36"/>
                  <a:gd name="T24" fmla="*/ 0 w 65"/>
                  <a:gd name="T25" fmla="*/ 424991 h 36"/>
                  <a:gd name="T26" fmla="*/ 258824 w 65"/>
                  <a:gd name="T27" fmla="*/ 690495 h 36"/>
                  <a:gd name="T28" fmla="*/ 4488147 w 65"/>
                  <a:gd name="T29" fmla="*/ 1912228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6"/>
                  <a:gd name="T47" fmla="*/ 65 w 65"/>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6">
                    <a:moveTo>
                      <a:pt x="52" y="36"/>
                    </a:moveTo>
                    <a:lnTo>
                      <a:pt x="52" y="31"/>
                    </a:lnTo>
                    <a:lnTo>
                      <a:pt x="52" y="30"/>
                    </a:lnTo>
                    <a:lnTo>
                      <a:pt x="54" y="25"/>
                    </a:lnTo>
                    <a:lnTo>
                      <a:pt x="56" y="22"/>
                    </a:lnTo>
                    <a:lnTo>
                      <a:pt x="59" y="22"/>
                    </a:lnTo>
                    <a:lnTo>
                      <a:pt x="65" y="22"/>
                    </a:lnTo>
                    <a:lnTo>
                      <a:pt x="15" y="0"/>
                    </a:lnTo>
                    <a:lnTo>
                      <a:pt x="8" y="0"/>
                    </a:lnTo>
                    <a:lnTo>
                      <a:pt x="1" y="2"/>
                    </a:lnTo>
                    <a:lnTo>
                      <a:pt x="0" y="4"/>
                    </a:lnTo>
                    <a:lnTo>
                      <a:pt x="0" y="5"/>
                    </a:lnTo>
                    <a:lnTo>
                      <a:pt x="0" y="8"/>
                    </a:lnTo>
                    <a:lnTo>
                      <a:pt x="3" y="13"/>
                    </a:lnTo>
                    <a:lnTo>
                      <a:pt x="52" y="36"/>
                    </a:lnTo>
                    <a:close/>
                  </a:path>
                </a:pathLst>
              </a:custGeom>
              <a:solidFill>
                <a:srgbClr val="FF6600"/>
              </a:solidFill>
              <a:ln w="9525">
                <a:noFill/>
                <a:round/>
                <a:headEnd/>
                <a:tailEnd/>
              </a:ln>
            </p:spPr>
            <p:txBody>
              <a:bodyPr/>
              <a:lstStyle/>
              <a:p>
                <a:pPr eaLnBrk="1" hangingPunct="1"/>
                <a:endParaRPr lang="en-US"/>
              </a:p>
            </p:txBody>
          </p:sp>
          <p:sp>
            <p:nvSpPr>
              <p:cNvPr id="2233" name="Freeform 375"/>
              <p:cNvSpPr>
                <a:spLocks/>
              </p:cNvSpPr>
              <p:nvPr/>
            </p:nvSpPr>
            <p:spPr bwMode="auto">
              <a:xfrm flipH="1">
                <a:off x="7523880" y="533005"/>
                <a:ext cx="19096" cy="8297"/>
              </a:xfrm>
              <a:custGeom>
                <a:avLst/>
                <a:gdLst>
                  <a:gd name="T0" fmla="*/ 4488147 w 65"/>
                  <a:gd name="T1" fmla="*/ 1912228 h 36"/>
                  <a:gd name="T2" fmla="*/ 4488147 w 65"/>
                  <a:gd name="T3" fmla="*/ 1646724 h 36"/>
                  <a:gd name="T4" fmla="*/ 4488147 w 65"/>
                  <a:gd name="T5" fmla="*/ 1593485 h 36"/>
                  <a:gd name="T6" fmla="*/ 4660598 w 65"/>
                  <a:gd name="T7" fmla="*/ 1327981 h 36"/>
                  <a:gd name="T8" fmla="*/ 4833345 w 65"/>
                  <a:gd name="T9" fmla="*/ 1168494 h 36"/>
                  <a:gd name="T10" fmla="*/ 5092169 w 65"/>
                  <a:gd name="T11" fmla="*/ 1168494 h 36"/>
                  <a:gd name="T12" fmla="*/ 5610111 w 65"/>
                  <a:gd name="T13" fmla="*/ 1168494 h 36"/>
                  <a:gd name="T14" fmla="*/ 1294709 w 65"/>
                  <a:gd name="T15" fmla="*/ 0 h 36"/>
                  <a:gd name="T16" fmla="*/ 690394 w 65"/>
                  <a:gd name="T17" fmla="*/ 0 h 36"/>
                  <a:gd name="T18" fmla="*/ 86373 w 65"/>
                  <a:gd name="T19" fmla="*/ 106248 h 36"/>
                  <a:gd name="T20" fmla="*/ 0 w 65"/>
                  <a:gd name="T21" fmla="*/ 212495 h 36"/>
                  <a:gd name="T22" fmla="*/ 0 w 65"/>
                  <a:gd name="T23" fmla="*/ 265504 h 36"/>
                  <a:gd name="T24" fmla="*/ 0 w 65"/>
                  <a:gd name="T25" fmla="*/ 424991 h 36"/>
                  <a:gd name="T26" fmla="*/ 258824 w 65"/>
                  <a:gd name="T27" fmla="*/ 690495 h 36"/>
                  <a:gd name="T28" fmla="*/ 4488147 w 65"/>
                  <a:gd name="T29" fmla="*/ 1912228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6"/>
                  <a:gd name="T47" fmla="*/ 65 w 65"/>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6">
                    <a:moveTo>
                      <a:pt x="52" y="36"/>
                    </a:moveTo>
                    <a:lnTo>
                      <a:pt x="52" y="31"/>
                    </a:lnTo>
                    <a:lnTo>
                      <a:pt x="52" y="30"/>
                    </a:lnTo>
                    <a:lnTo>
                      <a:pt x="54" y="25"/>
                    </a:lnTo>
                    <a:lnTo>
                      <a:pt x="56" y="22"/>
                    </a:lnTo>
                    <a:lnTo>
                      <a:pt x="59" y="22"/>
                    </a:lnTo>
                    <a:lnTo>
                      <a:pt x="65" y="22"/>
                    </a:lnTo>
                    <a:lnTo>
                      <a:pt x="15" y="0"/>
                    </a:lnTo>
                    <a:lnTo>
                      <a:pt x="8" y="0"/>
                    </a:lnTo>
                    <a:lnTo>
                      <a:pt x="1" y="2"/>
                    </a:lnTo>
                    <a:lnTo>
                      <a:pt x="0" y="4"/>
                    </a:lnTo>
                    <a:lnTo>
                      <a:pt x="0" y="5"/>
                    </a:lnTo>
                    <a:lnTo>
                      <a:pt x="0" y="8"/>
                    </a:lnTo>
                    <a:lnTo>
                      <a:pt x="3" y="13"/>
                    </a:lnTo>
                    <a:lnTo>
                      <a:pt x="52" y="36"/>
                    </a:lnTo>
                  </a:path>
                </a:pathLst>
              </a:custGeom>
              <a:solidFill>
                <a:srgbClr val="FF6600"/>
              </a:solidFill>
              <a:ln w="0">
                <a:solidFill>
                  <a:srgbClr val="000000"/>
                </a:solidFill>
                <a:round/>
                <a:headEnd/>
                <a:tailEnd/>
              </a:ln>
            </p:spPr>
            <p:txBody>
              <a:bodyPr/>
              <a:lstStyle/>
              <a:p>
                <a:pPr eaLnBrk="1" hangingPunct="1"/>
                <a:endParaRPr lang="en-US"/>
              </a:p>
            </p:txBody>
          </p:sp>
          <p:sp>
            <p:nvSpPr>
              <p:cNvPr id="2234" name="Freeform 376"/>
              <p:cNvSpPr>
                <a:spLocks/>
              </p:cNvSpPr>
              <p:nvPr/>
            </p:nvSpPr>
            <p:spPr bwMode="auto">
              <a:xfrm flipH="1">
                <a:off x="7474349" y="545206"/>
                <a:ext cx="35805" cy="31235"/>
              </a:xfrm>
              <a:custGeom>
                <a:avLst/>
                <a:gdLst>
                  <a:gd name="T0" fmla="*/ 0 w 125"/>
                  <a:gd name="T1" fmla="*/ 4068417 h 135"/>
                  <a:gd name="T2" fmla="*/ 0 w 125"/>
                  <a:gd name="T3" fmla="*/ 3426132 h 135"/>
                  <a:gd name="T4" fmla="*/ 164130 w 125"/>
                  <a:gd name="T5" fmla="*/ 2837294 h 135"/>
                  <a:gd name="T6" fmla="*/ 246052 w 125"/>
                  <a:gd name="T7" fmla="*/ 2301904 h 135"/>
                  <a:gd name="T8" fmla="*/ 656521 w 125"/>
                  <a:gd name="T9" fmla="*/ 1766512 h 135"/>
                  <a:gd name="T10" fmla="*/ 1230833 w 125"/>
                  <a:gd name="T11" fmla="*/ 1231353 h 135"/>
                  <a:gd name="T12" fmla="*/ 1722937 w 125"/>
                  <a:gd name="T13" fmla="*/ 803086 h 135"/>
                  <a:gd name="T14" fmla="*/ 2543588 w 125"/>
                  <a:gd name="T15" fmla="*/ 428266 h 135"/>
                  <a:gd name="T16" fmla="*/ 3199822 w 125"/>
                  <a:gd name="T17" fmla="*/ 267696 h 135"/>
                  <a:gd name="T18" fmla="*/ 4020472 w 125"/>
                  <a:gd name="T19" fmla="*/ 107124 h 135"/>
                  <a:gd name="T20" fmla="*/ 4840837 w 125"/>
                  <a:gd name="T21" fmla="*/ 0 h 135"/>
                  <a:gd name="T22" fmla="*/ 5661201 w 125"/>
                  <a:gd name="T23" fmla="*/ 107124 h 135"/>
                  <a:gd name="T24" fmla="*/ 6481851 w 125"/>
                  <a:gd name="T25" fmla="*/ 160571 h 135"/>
                  <a:gd name="T26" fmla="*/ 7302215 w 125"/>
                  <a:gd name="T27" fmla="*/ 374820 h 135"/>
                  <a:gd name="T28" fmla="*/ 8122866 w 125"/>
                  <a:gd name="T29" fmla="*/ 642284 h 135"/>
                  <a:gd name="T30" fmla="*/ 8614970 w 125"/>
                  <a:gd name="T31" fmla="*/ 1070551 h 135"/>
                  <a:gd name="T32" fmla="*/ 9271490 w 125"/>
                  <a:gd name="T33" fmla="*/ 1498817 h 135"/>
                  <a:gd name="T34" fmla="*/ 9681674 w 125"/>
                  <a:gd name="T35" fmla="*/ 2034208 h 135"/>
                  <a:gd name="T36" fmla="*/ 9927726 w 125"/>
                  <a:gd name="T37" fmla="*/ 2569599 h 135"/>
                  <a:gd name="T38" fmla="*/ 10255986 w 125"/>
                  <a:gd name="T39" fmla="*/ 3158436 h 135"/>
                  <a:gd name="T40" fmla="*/ 10255986 w 125"/>
                  <a:gd name="T41" fmla="*/ 3800721 h 135"/>
                  <a:gd name="T42" fmla="*/ 10091856 w 125"/>
                  <a:gd name="T43" fmla="*/ 4336112 h 135"/>
                  <a:gd name="T44" fmla="*/ 9927726 w 125"/>
                  <a:gd name="T45" fmla="*/ 4924949 h 135"/>
                  <a:gd name="T46" fmla="*/ 9599466 w 125"/>
                  <a:gd name="T47" fmla="*/ 5460340 h 135"/>
                  <a:gd name="T48" fmla="*/ 9189282 w 125"/>
                  <a:gd name="T49" fmla="*/ 5995500 h 135"/>
                  <a:gd name="T50" fmla="*/ 8450839 w 125"/>
                  <a:gd name="T51" fmla="*/ 6316873 h 135"/>
                  <a:gd name="T52" fmla="*/ 7794606 w 125"/>
                  <a:gd name="T53" fmla="*/ 6691461 h 135"/>
                  <a:gd name="T54" fmla="*/ 7138085 w 125"/>
                  <a:gd name="T55" fmla="*/ 6959157 h 135"/>
                  <a:gd name="T56" fmla="*/ 6317721 w 125"/>
                  <a:gd name="T57" fmla="*/ 7119728 h 135"/>
                  <a:gd name="T58" fmla="*/ 5497071 w 125"/>
                  <a:gd name="T59" fmla="*/ 7226852 h 135"/>
                  <a:gd name="T60" fmla="*/ 4676706 w 125"/>
                  <a:gd name="T61" fmla="*/ 7226852 h 135"/>
                  <a:gd name="T62" fmla="*/ 3938264 w 125"/>
                  <a:gd name="T63" fmla="*/ 7119728 h 135"/>
                  <a:gd name="T64" fmla="*/ 3117900 w 125"/>
                  <a:gd name="T65" fmla="*/ 6852032 h 135"/>
                  <a:gd name="T66" fmla="*/ 2297249 w 125"/>
                  <a:gd name="T67" fmla="*/ 6584568 h 135"/>
                  <a:gd name="T68" fmla="*/ 1641015 w 125"/>
                  <a:gd name="T69" fmla="*/ 6263195 h 135"/>
                  <a:gd name="T70" fmla="*/ 1066703 w 125"/>
                  <a:gd name="T71" fmla="*/ 5781482 h 135"/>
                  <a:gd name="T72" fmla="*/ 656521 w 125"/>
                  <a:gd name="T73" fmla="*/ 5299769 h 135"/>
                  <a:gd name="T74" fmla="*/ 246052 w 125"/>
                  <a:gd name="T75" fmla="*/ 4657254 h 135"/>
                  <a:gd name="T76" fmla="*/ 164130 w 125"/>
                  <a:gd name="T77" fmla="*/ 4122094 h 135"/>
                  <a:gd name="T78" fmla="*/ 0 w 125"/>
                  <a:gd name="T79" fmla="*/ 4068417 h 1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5"/>
                  <a:gd name="T121" fmla="*/ 0 h 135"/>
                  <a:gd name="T122" fmla="*/ 125 w 125"/>
                  <a:gd name="T123" fmla="*/ 135 h 1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5" h="135">
                    <a:moveTo>
                      <a:pt x="0" y="76"/>
                    </a:moveTo>
                    <a:lnTo>
                      <a:pt x="0" y="64"/>
                    </a:lnTo>
                    <a:lnTo>
                      <a:pt x="2" y="53"/>
                    </a:lnTo>
                    <a:lnTo>
                      <a:pt x="3" y="43"/>
                    </a:lnTo>
                    <a:lnTo>
                      <a:pt x="8" y="33"/>
                    </a:lnTo>
                    <a:lnTo>
                      <a:pt x="15" y="23"/>
                    </a:lnTo>
                    <a:lnTo>
                      <a:pt x="21" y="15"/>
                    </a:lnTo>
                    <a:lnTo>
                      <a:pt x="31" y="8"/>
                    </a:lnTo>
                    <a:lnTo>
                      <a:pt x="39" y="5"/>
                    </a:lnTo>
                    <a:lnTo>
                      <a:pt x="49" y="2"/>
                    </a:lnTo>
                    <a:lnTo>
                      <a:pt x="59" y="0"/>
                    </a:lnTo>
                    <a:lnTo>
                      <a:pt x="69" y="2"/>
                    </a:lnTo>
                    <a:lnTo>
                      <a:pt x="79" y="3"/>
                    </a:lnTo>
                    <a:lnTo>
                      <a:pt x="89" y="7"/>
                    </a:lnTo>
                    <a:lnTo>
                      <a:pt x="99" y="12"/>
                    </a:lnTo>
                    <a:lnTo>
                      <a:pt x="105" y="20"/>
                    </a:lnTo>
                    <a:lnTo>
                      <a:pt x="113" y="28"/>
                    </a:lnTo>
                    <a:lnTo>
                      <a:pt x="118" y="38"/>
                    </a:lnTo>
                    <a:lnTo>
                      <a:pt x="121" y="48"/>
                    </a:lnTo>
                    <a:lnTo>
                      <a:pt x="125" y="59"/>
                    </a:lnTo>
                    <a:lnTo>
                      <a:pt x="125" y="71"/>
                    </a:lnTo>
                    <a:lnTo>
                      <a:pt x="123" y="81"/>
                    </a:lnTo>
                    <a:lnTo>
                      <a:pt x="121" y="92"/>
                    </a:lnTo>
                    <a:lnTo>
                      <a:pt x="117" y="102"/>
                    </a:lnTo>
                    <a:lnTo>
                      <a:pt x="112" y="112"/>
                    </a:lnTo>
                    <a:lnTo>
                      <a:pt x="103" y="118"/>
                    </a:lnTo>
                    <a:lnTo>
                      <a:pt x="95" y="125"/>
                    </a:lnTo>
                    <a:lnTo>
                      <a:pt x="87" y="130"/>
                    </a:lnTo>
                    <a:lnTo>
                      <a:pt x="77" y="133"/>
                    </a:lnTo>
                    <a:lnTo>
                      <a:pt x="67" y="135"/>
                    </a:lnTo>
                    <a:lnTo>
                      <a:pt x="57" y="135"/>
                    </a:lnTo>
                    <a:lnTo>
                      <a:pt x="48" y="133"/>
                    </a:lnTo>
                    <a:lnTo>
                      <a:pt x="38" y="128"/>
                    </a:lnTo>
                    <a:lnTo>
                      <a:pt x="28" y="123"/>
                    </a:lnTo>
                    <a:lnTo>
                      <a:pt x="20" y="117"/>
                    </a:lnTo>
                    <a:lnTo>
                      <a:pt x="13" y="108"/>
                    </a:lnTo>
                    <a:lnTo>
                      <a:pt x="8" y="99"/>
                    </a:lnTo>
                    <a:lnTo>
                      <a:pt x="3" y="87"/>
                    </a:lnTo>
                    <a:lnTo>
                      <a:pt x="2" y="77"/>
                    </a:lnTo>
                    <a:lnTo>
                      <a:pt x="0" y="76"/>
                    </a:lnTo>
                  </a:path>
                </a:pathLst>
              </a:custGeom>
              <a:solidFill>
                <a:srgbClr val="FF6600"/>
              </a:solidFill>
              <a:ln w="0">
                <a:solidFill>
                  <a:srgbClr val="000000"/>
                </a:solidFill>
                <a:round/>
                <a:headEnd/>
                <a:tailEnd/>
              </a:ln>
            </p:spPr>
            <p:txBody>
              <a:bodyPr/>
              <a:lstStyle/>
              <a:p>
                <a:pPr eaLnBrk="1" hangingPunct="1"/>
                <a:endParaRPr lang="en-US"/>
              </a:p>
            </p:txBody>
          </p:sp>
          <p:sp>
            <p:nvSpPr>
              <p:cNvPr id="2235" name="Freeform 377"/>
              <p:cNvSpPr>
                <a:spLocks/>
              </p:cNvSpPr>
              <p:nvPr/>
            </p:nvSpPr>
            <p:spPr bwMode="auto">
              <a:xfrm flipH="1">
                <a:off x="7547750" y="519340"/>
                <a:ext cx="34015" cy="30259"/>
              </a:xfrm>
              <a:custGeom>
                <a:avLst/>
                <a:gdLst>
                  <a:gd name="T0" fmla="*/ 2991303 w 118"/>
                  <a:gd name="T1" fmla="*/ 7153179 h 128"/>
                  <a:gd name="T2" fmla="*/ 2742244 w 118"/>
                  <a:gd name="T3" fmla="*/ 7097389 h 128"/>
                  <a:gd name="T4" fmla="*/ 2243549 w 118"/>
                  <a:gd name="T5" fmla="*/ 6873756 h 128"/>
                  <a:gd name="T6" fmla="*/ 1495795 w 118"/>
                  <a:gd name="T7" fmla="*/ 6538543 h 128"/>
                  <a:gd name="T8" fmla="*/ 1246448 w 118"/>
                  <a:gd name="T9" fmla="*/ 6259120 h 128"/>
                  <a:gd name="T10" fmla="*/ 997101 w 118"/>
                  <a:gd name="T11" fmla="*/ 6091277 h 128"/>
                  <a:gd name="T12" fmla="*/ 581714 w 118"/>
                  <a:gd name="T13" fmla="*/ 5588458 h 128"/>
                  <a:gd name="T14" fmla="*/ 415387 w 118"/>
                  <a:gd name="T15" fmla="*/ 5309035 h 128"/>
                  <a:gd name="T16" fmla="*/ 332367 w 118"/>
                  <a:gd name="T17" fmla="*/ 4862006 h 128"/>
                  <a:gd name="T18" fmla="*/ 166328 w 118"/>
                  <a:gd name="T19" fmla="*/ 4247134 h 128"/>
                  <a:gd name="T20" fmla="*/ 0 w 118"/>
                  <a:gd name="T21" fmla="*/ 3967711 h 128"/>
                  <a:gd name="T22" fmla="*/ 0 w 118"/>
                  <a:gd name="T23" fmla="*/ 3576708 h 128"/>
                  <a:gd name="T24" fmla="*/ 166328 w 118"/>
                  <a:gd name="T25" fmla="*/ 3017862 h 128"/>
                  <a:gd name="T26" fmla="*/ 415387 w 118"/>
                  <a:gd name="T27" fmla="*/ 2402990 h 128"/>
                  <a:gd name="T28" fmla="*/ 747754 w 118"/>
                  <a:gd name="T29" fmla="*/ 1844144 h 128"/>
                  <a:gd name="T30" fmla="*/ 1246448 w 118"/>
                  <a:gd name="T31" fmla="*/ 1397115 h 128"/>
                  <a:gd name="T32" fmla="*/ 1661835 w 118"/>
                  <a:gd name="T33" fmla="*/ 950085 h 128"/>
                  <a:gd name="T34" fmla="*/ 2326568 w 118"/>
                  <a:gd name="T35" fmla="*/ 558846 h 128"/>
                  <a:gd name="T36" fmla="*/ 2991303 w 118"/>
                  <a:gd name="T37" fmla="*/ 391239 h 128"/>
                  <a:gd name="T38" fmla="*/ 3822364 w 118"/>
                  <a:gd name="T39" fmla="*/ 111816 h 128"/>
                  <a:gd name="T40" fmla="*/ 4653425 w 118"/>
                  <a:gd name="T41" fmla="*/ 0 h 128"/>
                  <a:gd name="T42" fmla="*/ 5484199 w 118"/>
                  <a:gd name="T43" fmla="*/ 111816 h 128"/>
                  <a:gd name="T44" fmla="*/ 6148933 w 118"/>
                  <a:gd name="T45" fmla="*/ 223633 h 128"/>
                  <a:gd name="T46" fmla="*/ 6979994 w 118"/>
                  <a:gd name="T47" fmla="*/ 447029 h 128"/>
                  <a:gd name="T48" fmla="*/ 7644727 w 118"/>
                  <a:gd name="T49" fmla="*/ 726452 h 128"/>
                  <a:gd name="T50" fmla="*/ 8226441 w 118"/>
                  <a:gd name="T51" fmla="*/ 1117692 h 128"/>
                  <a:gd name="T52" fmla="*/ 8725136 w 118"/>
                  <a:gd name="T53" fmla="*/ 1676537 h 128"/>
                  <a:gd name="T54" fmla="*/ 9306561 w 118"/>
                  <a:gd name="T55" fmla="*/ 2123567 h 128"/>
                  <a:gd name="T56" fmla="*/ 9555911 w 118"/>
                  <a:gd name="T57" fmla="*/ 2738439 h 128"/>
                  <a:gd name="T58" fmla="*/ 9722238 w 118"/>
                  <a:gd name="T59" fmla="*/ 3297285 h 128"/>
                  <a:gd name="T60" fmla="*/ 9805258 w 118"/>
                  <a:gd name="T61" fmla="*/ 3967711 h 128"/>
                  <a:gd name="T62" fmla="*/ 9722238 w 118"/>
                  <a:gd name="T63" fmla="*/ 4526557 h 128"/>
                  <a:gd name="T64" fmla="*/ 9555911 w 118"/>
                  <a:gd name="T65" fmla="*/ 5141429 h 128"/>
                  <a:gd name="T66" fmla="*/ 9140522 w 118"/>
                  <a:gd name="T67" fmla="*/ 5700275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8"/>
                  <a:gd name="T103" fmla="*/ 0 h 128"/>
                  <a:gd name="T104" fmla="*/ 118 w 118"/>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8" h="128">
                    <a:moveTo>
                      <a:pt x="36" y="128"/>
                    </a:moveTo>
                    <a:lnTo>
                      <a:pt x="33" y="127"/>
                    </a:lnTo>
                    <a:lnTo>
                      <a:pt x="27" y="123"/>
                    </a:lnTo>
                    <a:lnTo>
                      <a:pt x="18" y="117"/>
                    </a:lnTo>
                    <a:lnTo>
                      <a:pt x="15" y="112"/>
                    </a:lnTo>
                    <a:lnTo>
                      <a:pt x="12" y="109"/>
                    </a:lnTo>
                    <a:lnTo>
                      <a:pt x="7" y="100"/>
                    </a:lnTo>
                    <a:lnTo>
                      <a:pt x="5" y="95"/>
                    </a:lnTo>
                    <a:lnTo>
                      <a:pt x="4" y="87"/>
                    </a:lnTo>
                    <a:lnTo>
                      <a:pt x="2" y="76"/>
                    </a:lnTo>
                    <a:lnTo>
                      <a:pt x="0" y="71"/>
                    </a:lnTo>
                    <a:lnTo>
                      <a:pt x="0" y="64"/>
                    </a:lnTo>
                    <a:lnTo>
                      <a:pt x="2" y="54"/>
                    </a:lnTo>
                    <a:lnTo>
                      <a:pt x="5" y="43"/>
                    </a:lnTo>
                    <a:lnTo>
                      <a:pt x="9" y="33"/>
                    </a:lnTo>
                    <a:lnTo>
                      <a:pt x="15" y="25"/>
                    </a:lnTo>
                    <a:lnTo>
                      <a:pt x="20" y="17"/>
                    </a:lnTo>
                    <a:lnTo>
                      <a:pt x="28" y="10"/>
                    </a:lnTo>
                    <a:lnTo>
                      <a:pt x="36" y="7"/>
                    </a:lnTo>
                    <a:lnTo>
                      <a:pt x="46" y="2"/>
                    </a:lnTo>
                    <a:lnTo>
                      <a:pt x="56" y="0"/>
                    </a:lnTo>
                    <a:lnTo>
                      <a:pt x="66" y="2"/>
                    </a:lnTo>
                    <a:lnTo>
                      <a:pt x="74" y="4"/>
                    </a:lnTo>
                    <a:lnTo>
                      <a:pt x="84" y="8"/>
                    </a:lnTo>
                    <a:lnTo>
                      <a:pt x="92" y="13"/>
                    </a:lnTo>
                    <a:lnTo>
                      <a:pt x="99" y="20"/>
                    </a:lnTo>
                    <a:lnTo>
                      <a:pt x="105" y="30"/>
                    </a:lnTo>
                    <a:lnTo>
                      <a:pt x="112" y="38"/>
                    </a:lnTo>
                    <a:lnTo>
                      <a:pt x="115" y="49"/>
                    </a:lnTo>
                    <a:lnTo>
                      <a:pt x="117" y="59"/>
                    </a:lnTo>
                    <a:lnTo>
                      <a:pt x="118" y="71"/>
                    </a:lnTo>
                    <a:lnTo>
                      <a:pt x="117" y="81"/>
                    </a:lnTo>
                    <a:lnTo>
                      <a:pt x="115" y="92"/>
                    </a:lnTo>
                    <a:lnTo>
                      <a:pt x="110" y="102"/>
                    </a:lnTo>
                  </a:path>
                </a:pathLst>
              </a:custGeom>
              <a:solidFill>
                <a:srgbClr val="FF6600"/>
              </a:solidFill>
              <a:ln w="0">
                <a:solidFill>
                  <a:srgbClr val="000000"/>
                </a:solidFill>
                <a:round/>
                <a:headEnd/>
                <a:tailEnd/>
              </a:ln>
            </p:spPr>
            <p:txBody>
              <a:bodyPr/>
              <a:lstStyle/>
              <a:p>
                <a:pPr eaLnBrk="1" hangingPunct="1"/>
                <a:endParaRPr lang="en-US"/>
              </a:p>
            </p:txBody>
          </p:sp>
          <p:pic>
            <p:nvPicPr>
              <p:cNvPr id="2236" name="Picture 5" descr="IBM System z9 109"/>
              <p:cNvPicPr>
                <a:picLocks noChangeAspect="1" noChangeArrowheads="1"/>
              </p:cNvPicPr>
              <p:nvPr/>
            </p:nvPicPr>
            <p:blipFill>
              <a:blip r:embed="rId60">
                <a:clrChange>
                  <a:clrFrom>
                    <a:srgbClr val="FDFDFD"/>
                  </a:clrFrom>
                  <a:clrTo>
                    <a:srgbClr val="FDFDFD">
                      <a:alpha val="0"/>
                    </a:srgbClr>
                  </a:clrTo>
                </a:clrChange>
              </a:blip>
              <a:srcRect/>
              <a:stretch>
                <a:fillRect/>
              </a:stretch>
            </p:blipFill>
            <p:spPr bwMode="auto">
              <a:xfrm>
                <a:off x="6714678" y="919532"/>
                <a:ext cx="174141" cy="163981"/>
              </a:xfrm>
              <a:prstGeom prst="rect">
                <a:avLst/>
              </a:prstGeom>
              <a:noFill/>
              <a:ln w="9525">
                <a:noFill/>
                <a:miter lim="800000"/>
                <a:headEnd/>
                <a:tailEnd/>
              </a:ln>
            </p:spPr>
          </p:pic>
          <p:grpSp>
            <p:nvGrpSpPr>
              <p:cNvPr id="14" name="Group 15"/>
              <p:cNvGrpSpPr>
                <a:grpSpLocks/>
              </p:cNvGrpSpPr>
              <p:nvPr/>
            </p:nvGrpSpPr>
            <p:grpSpPr bwMode="auto">
              <a:xfrm>
                <a:off x="7315200" y="2133600"/>
                <a:ext cx="169807" cy="138646"/>
                <a:chOff x="4534" y="2876"/>
                <a:chExt cx="265" cy="209"/>
              </a:xfrm>
            </p:grpSpPr>
            <p:grpSp>
              <p:nvGrpSpPr>
                <p:cNvPr id="15" name="Group 16"/>
                <p:cNvGrpSpPr>
                  <a:grpSpLocks/>
                </p:cNvGrpSpPr>
                <p:nvPr/>
              </p:nvGrpSpPr>
              <p:grpSpPr bwMode="auto">
                <a:xfrm>
                  <a:off x="4656" y="2876"/>
                  <a:ext cx="143" cy="176"/>
                  <a:chOff x="4656" y="2876"/>
                  <a:chExt cx="143" cy="176"/>
                </a:xfrm>
              </p:grpSpPr>
              <p:sp>
                <p:nvSpPr>
                  <p:cNvPr id="2852" name="Freeform 17"/>
                  <p:cNvSpPr>
                    <a:spLocks/>
                  </p:cNvSpPr>
                  <p:nvPr/>
                </p:nvSpPr>
                <p:spPr bwMode="auto">
                  <a:xfrm>
                    <a:off x="4656" y="2876"/>
                    <a:ext cx="143" cy="175"/>
                  </a:xfrm>
                  <a:custGeom>
                    <a:avLst/>
                    <a:gdLst>
                      <a:gd name="T0" fmla="*/ 100 w 143"/>
                      <a:gd name="T1" fmla="*/ 44 h 350"/>
                      <a:gd name="T2" fmla="*/ 97 w 143"/>
                      <a:gd name="T3" fmla="*/ 44 h 350"/>
                      <a:gd name="T4" fmla="*/ 0 w 143"/>
                      <a:gd name="T5" fmla="*/ 27 h 350"/>
                      <a:gd name="T6" fmla="*/ 33 w 143"/>
                      <a:gd name="T7" fmla="*/ 1 h 350"/>
                      <a:gd name="T8" fmla="*/ 37 w 143"/>
                      <a:gd name="T9" fmla="*/ 1 h 350"/>
                      <a:gd name="T10" fmla="*/ 42 w 143"/>
                      <a:gd name="T11" fmla="*/ 0 h 350"/>
                      <a:gd name="T12" fmla="*/ 46 w 143"/>
                      <a:gd name="T13" fmla="*/ 0 h 350"/>
                      <a:gd name="T14" fmla="*/ 138 w 143"/>
                      <a:gd name="T15" fmla="*/ 7 h 350"/>
                      <a:gd name="T16" fmla="*/ 141 w 143"/>
                      <a:gd name="T17" fmla="*/ 8 h 350"/>
                      <a:gd name="T18" fmla="*/ 142 w 143"/>
                      <a:gd name="T19" fmla="*/ 8 h 350"/>
                      <a:gd name="T20" fmla="*/ 143 w 143"/>
                      <a:gd name="T21" fmla="*/ 9 h 350"/>
                      <a:gd name="T22" fmla="*/ 102 w 143"/>
                      <a:gd name="T23" fmla="*/ 44 h 350"/>
                      <a:gd name="T24" fmla="*/ 100 w 143"/>
                      <a:gd name="T25" fmla="*/ 44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350"/>
                      <a:gd name="T41" fmla="*/ 143 w 143"/>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350">
                        <a:moveTo>
                          <a:pt x="100" y="347"/>
                        </a:moveTo>
                        <a:lnTo>
                          <a:pt x="97" y="350"/>
                        </a:lnTo>
                        <a:lnTo>
                          <a:pt x="0" y="221"/>
                        </a:lnTo>
                        <a:lnTo>
                          <a:pt x="33" y="8"/>
                        </a:lnTo>
                        <a:lnTo>
                          <a:pt x="37" y="1"/>
                        </a:lnTo>
                        <a:lnTo>
                          <a:pt x="42" y="0"/>
                        </a:lnTo>
                        <a:lnTo>
                          <a:pt x="46" y="0"/>
                        </a:lnTo>
                        <a:lnTo>
                          <a:pt x="138" y="60"/>
                        </a:lnTo>
                        <a:lnTo>
                          <a:pt x="141" y="64"/>
                        </a:lnTo>
                        <a:lnTo>
                          <a:pt x="142" y="64"/>
                        </a:lnTo>
                        <a:lnTo>
                          <a:pt x="143" y="67"/>
                        </a:lnTo>
                        <a:lnTo>
                          <a:pt x="102" y="350"/>
                        </a:lnTo>
                        <a:lnTo>
                          <a:pt x="100" y="347"/>
                        </a:lnTo>
                        <a:close/>
                      </a:path>
                    </a:pathLst>
                  </a:custGeom>
                  <a:solidFill>
                    <a:srgbClr val="606060"/>
                  </a:solidFill>
                  <a:ln w="9525">
                    <a:noFill/>
                    <a:round/>
                    <a:headEnd/>
                    <a:tailEnd/>
                  </a:ln>
                </p:spPr>
                <p:txBody>
                  <a:bodyPr/>
                  <a:lstStyle/>
                  <a:p>
                    <a:pPr eaLnBrk="1" hangingPunct="1"/>
                    <a:endParaRPr lang="en-US"/>
                  </a:p>
                </p:txBody>
              </p:sp>
              <p:sp>
                <p:nvSpPr>
                  <p:cNvPr id="2853" name="Freeform 18"/>
                  <p:cNvSpPr>
                    <a:spLocks/>
                  </p:cNvSpPr>
                  <p:nvPr/>
                </p:nvSpPr>
                <p:spPr bwMode="auto">
                  <a:xfrm>
                    <a:off x="4742" y="2902"/>
                    <a:ext cx="57" cy="150"/>
                  </a:xfrm>
                  <a:custGeom>
                    <a:avLst/>
                    <a:gdLst>
                      <a:gd name="T0" fmla="*/ 57 w 57"/>
                      <a:gd name="T1" fmla="*/ 1 h 300"/>
                      <a:gd name="T2" fmla="*/ 57 w 57"/>
                      <a:gd name="T3" fmla="*/ 2 h 300"/>
                      <a:gd name="T4" fmla="*/ 16 w 57"/>
                      <a:gd name="T5" fmla="*/ 37 h 300"/>
                      <a:gd name="T6" fmla="*/ 15 w 57"/>
                      <a:gd name="T7" fmla="*/ 38 h 300"/>
                      <a:gd name="T8" fmla="*/ 14 w 57"/>
                      <a:gd name="T9" fmla="*/ 38 h 300"/>
                      <a:gd name="T10" fmla="*/ 13 w 57"/>
                      <a:gd name="T11" fmla="*/ 38 h 300"/>
                      <a:gd name="T12" fmla="*/ 11 w 57"/>
                      <a:gd name="T13" fmla="*/ 38 h 300"/>
                      <a:gd name="T14" fmla="*/ 9 w 57"/>
                      <a:gd name="T15" fmla="*/ 38 h 300"/>
                      <a:gd name="T16" fmla="*/ 0 w 57"/>
                      <a:gd name="T17" fmla="*/ 36 h 300"/>
                      <a:gd name="T18" fmla="*/ 42 w 57"/>
                      <a:gd name="T19" fmla="*/ 1 h 300"/>
                      <a:gd name="T20" fmla="*/ 42 w 57"/>
                      <a:gd name="T21" fmla="*/ 1 h 300"/>
                      <a:gd name="T22" fmla="*/ 39 w 57"/>
                      <a:gd name="T23" fmla="*/ 0 h 300"/>
                      <a:gd name="T24" fmla="*/ 45 w 57"/>
                      <a:gd name="T25" fmla="*/ 1 h 300"/>
                      <a:gd name="T26" fmla="*/ 54 w 57"/>
                      <a:gd name="T27" fmla="*/ 1 h 300"/>
                      <a:gd name="T28" fmla="*/ 56 w 57"/>
                      <a:gd name="T29" fmla="*/ 1 h 300"/>
                      <a:gd name="T30" fmla="*/ 57 w 57"/>
                      <a:gd name="T31" fmla="*/ 1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300"/>
                      <a:gd name="T50" fmla="*/ 57 w 57"/>
                      <a:gd name="T51" fmla="*/ 300 h 3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300">
                        <a:moveTo>
                          <a:pt x="57" y="14"/>
                        </a:moveTo>
                        <a:lnTo>
                          <a:pt x="57" y="20"/>
                        </a:lnTo>
                        <a:lnTo>
                          <a:pt x="16" y="292"/>
                        </a:lnTo>
                        <a:lnTo>
                          <a:pt x="15" y="297"/>
                        </a:lnTo>
                        <a:lnTo>
                          <a:pt x="14" y="300"/>
                        </a:lnTo>
                        <a:lnTo>
                          <a:pt x="13" y="300"/>
                        </a:lnTo>
                        <a:lnTo>
                          <a:pt x="11" y="300"/>
                        </a:lnTo>
                        <a:lnTo>
                          <a:pt x="9" y="297"/>
                        </a:lnTo>
                        <a:lnTo>
                          <a:pt x="0" y="286"/>
                        </a:lnTo>
                        <a:lnTo>
                          <a:pt x="42" y="6"/>
                        </a:lnTo>
                        <a:lnTo>
                          <a:pt x="42" y="4"/>
                        </a:lnTo>
                        <a:lnTo>
                          <a:pt x="39" y="0"/>
                        </a:lnTo>
                        <a:lnTo>
                          <a:pt x="45" y="3"/>
                        </a:lnTo>
                        <a:lnTo>
                          <a:pt x="54" y="9"/>
                        </a:lnTo>
                        <a:lnTo>
                          <a:pt x="56" y="11"/>
                        </a:lnTo>
                        <a:lnTo>
                          <a:pt x="57" y="14"/>
                        </a:lnTo>
                        <a:close/>
                      </a:path>
                    </a:pathLst>
                  </a:custGeom>
                  <a:solidFill>
                    <a:srgbClr val="202020"/>
                  </a:solidFill>
                  <a:ln w="1588">
                    <a:solidFill>
                      <a:srgbClr val="202020"/>
                    </a:solidFill>
                    <a:round/>
                    <a:headEnd/>
                    <a:tailEnd/>
                  </a:ln>
                </p:spPr>
                <p:txBody>
                  <a:bodyPr/>
                  <a:lstStyle/>
                  <a:p>
                    <a:pPr eaLnBrk="1" hangingPunct="1"/>
                    <a:endParaRPr lang="en-US"/>
                  </a:p>
                </p:txBody>
              </p:sp>
            </p:grpSp>
            <p:sp>
              <p:nvSpPr>
                <p:cNvPr id="2399" name="Freeform 19"/>
                <p:cNvSpPr>
                  <a:spLocks/>
                </p:cNvSpPr>
                <p:nvPr/>
              </p:nvSpPr>
              <p:spPr bwMode="auto">
                <a:xfrm>
                  <a:off x="4695" y="2876"/>
                  <a:ext cx="104" cy="33"/>
                </a:xfrm>
                <a:custGeom>
                  <a:avLst/>
                  <a:gdLst>
                    <a:gd name="T0" fmla="*/ 0 w 104"/>
                    <a:gd name="T1" fmla="*/ 0 h 67"/>
                    <a:gd name="T2" fmla="*/ 3 w 104"/>
                    <a:gd name="T3" fmla="*/ 0 h 67"/>
                    <a:gd name="T4" fmla="*/ 6 w 104"/>
                    <a:gd name="T5" fmla="*/ 0 h 67"/>
                    <a:gd name="T6" fmla="*/ 101 w 104"/>
                    <a:gd name="T7" fmla="*/ 7 h 67"/>
                    <a:gd name="T8" fmla="*/ 104 w 104"/>
                    <a:gd name="T9" fmla="*/ 8 h 67"/>
                    <a:gd name="T10" fmla="*/ 104 w 104"/>
                    <a:gd name="T11" fmla="*/ 8 h 67"/>
                    <a:gd name="T12" fmla="*/ 0 w 104"/>
                    <a:gd name="T13" fmla="*/ 0 h 67"/>
                    <a:gd name="T14" fmla="*/ 0 60000 65536"/>
                    <a:gd name="T15" fmla="*/ 0 60000 65536"/>
                    <a:gd name="T16" fmla="*/ 0 60000 65536"/>
                    <a:gd name="T17" fmla="*/ 0 60000 65536"/>
                    <a:gd name="T18" fmla="*/ 0 60000 65536"/>
                    <a:gd name="T19" fmla="*/ 0 60000 65536"/>
                    <a:gd name="T20" fmla="*/ 0 60000 65536"/>
                    <a:gd name="T21" fmla="*/ 0 w 104"/>
                    <a:gd name="T22" fmla="*/ 0 h 67"/>
                    <a:gd name="T23" fmla="*/ 104 w 104"/>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7">
                      <a:moveTo>
                        <a:pt x="0" y="0"/>
                      </a:moveTo>
                      <a:lnTo>
                        <a:pt x="3" y="0"/>
                      </a:lnTo>
                      <a:lnTo>
                        <a:pt x="6" y="1"/>
                      </a:lnTo>
                      <a:lnTo>
                        <a:pt x="101" y="62"/>
                      </a:lnTo>
                      <a:lnTo>
                        <a:pt x="104" y="65"/>
                      </a:lnTo>
                      <a:lnTo>
                        <a:pt x="104" y="67"/>
                      </a:lnTo>
                      <a:lnTo>
                        <a:pt x="0" y="0"/>
                      </a:lnTo>
                      <a:close/>
                    </a:path>
                  </a:pathLst>
                </a:custGeom>
                <a:solidFill>
                  <a:srgbClr val="202020"/>
                </a:solidFill>
                <a:ln w="1588">
                  <a:solidFill>
                    <a:srgbClr val="202020"/>
                  </a:solidFill>
                  <a:round/>
                  <a:headEnd/>
                  <a:tailEnd/>
                </a:ln>
              </p:spPr>
              <p:txBody>
                <a:bodyPr/>
                <a:lstStyle/>
                <a:p>
                  <a:pPr eaLnBrk="1" hangingPunct="1"/>
                  <a:endParaRPr lang="en-US"/>
                </a:p>
              </p:txBody>
            </p:sp>
            <p:grpSp>
              <p:nvGrpSpPr>
                <p:cNvPr id="16" name="Group 20"/>
                <p:cNvGrpSpPr>
                  <a:grpSpLocks/>
                </p:cNvGrpSpPr>
                <p:nvPr/>
              </p:nvGrpSpPr>
              <p:grpSpPr bwMode="auto">
                <a:xfrm>
                  <a:off x="4655" y="2876"/>
                  <a:ext cx="113" cy="150"/>
                  <a:chOff x="4655" y="2876"/>
                  <a:chExt cx="113" cy="150"/>
                </a:xfrm>
              </p:grpSpPr>
              <p:sp>
                <p:nvSpPr>
                  <p:cNvPr id="2849" name="Freeform 21"/>
                  <p:cNvSpPr>
                    <a:spLocks/>
                  </p:cNvSpPr>
                  <p:nvPr/>
                </p:nvSpPr>
                <p:spPr bwMode="auto">
                  <a:xfrm>
                    <a:off x="4672" y="2895"/>
                    <a:ext cx="96" cy="131"/>
                  </a:xfrm>
                  <a:custGeom>
                    <a:avLst/>
                    <a:gdLst>
                      <a:gd name="T0" fmla="*/ 62 w 96"/>
                      <a:gd name="T1" fmla="*/ 33 h 261"/>
                      <a:gd name="T2" fmla="*/ 0 w 96"/>
                      <a:gd name="T3" fmla="*/ 24 h 261"/>
                      <a:gd name="T4" fmla="*/ 29 w 96"/>
                      <a:gd name="T5" fmla="*/ 0 h 261"/>
                      <a:gd name="T6" fmla="*/ 96 w 96"/>
                      <a:gd name="T7" fmla="*/ 6 h 261"/>
                      <a:gd name="T8" fmla="*/ 62 w 96"/>
                      <a:gd name="T9" fmla="*/ 33 h 261"/>
                      <a:gd name="T10" fmla="*/ 0 60000 65536"/>
                      <a:gd name="T11" fmla="*/ 0 60000 65536"/>
                      <a:gd name="T12" fmla="*/ 0 60000 65536"/>
                      <a:gd name="T13" fmla="*/ 0 60000 65536"/>
                      <a:gd name="T14" fmla="*/ 0 60000 65536"/>
                      <a:gd name="T15" fmla="*/ 0 w 96"/>
                      <a:gd name="T16" fmla="*/ 0 h 261"/>
                      <a:gd name="T17" fmla="*/ 96 w 96"/>
                      <a:gd name="T18" fmla="*/ 261 h 261"/>
                    </a:gdLst>
                    <a:ahLst/>
                    <a:cxnLst>
                      <a:cxn ang="T10">
                        <a:pos x="T0" y="T1"/>
                      </a:cxn>
                      <a:cxn ang="T11">
                        <a:pos x="T2" y="T3"/>
                      </a:cxn>
                      <a:cxn ang="T12">
                        <a:pos x="T4" y="T5"/>
                      </a:cxn>
                      <a:cxn ang="T13">
                        <a:pos x="T6" y="T7"/>
                      </a:cxn>
                      <a:cxn ang="T14">
                        <a:pos x="T8" y="T9"/>
                      </a:cxn>
                    </a:cxnLst>
                    <a:rect l="T15" t="T16" r="T17" b="T18"/>
                    <a:pathLst>
                      <a:path w="96" h="261">
                        <a:moveTo>
                          <a:pt x="62" y="261"/>
                        </a:moveTo>
                        <a:lnTo>
                          <a:pt x="0" y="185"/>
                        </a:lnTo>
                        <a:lnTo>
                          <a:pt x="29" y="0"/>
                        </a:lnTo>
                        <a:lnTo>
                          <a:pt x="96" y="48"/>
                        </a:lnTo>
                        <a:lnTo>
                          <a:pt x="62" y="261"/>
                        </a:lnTo>
                        <a:close/>
                      </a:path>
                    </a:pathLst>
                  </a:custGeom>
                  <a:solidFill>
                    <a:srgbClr val="000000"/>
                  </a:solidFill>
                  <a:ln w="1588">
                    <a:solidFill>
                      <a:srgbClr val="808080"/>
                    </a:solidFill>
                    <a:round/>
                    <a:headEnd/>
                    <a:tailEnd/>
                  </a:ln>
                </p:spPr>
                <p:txBody>
                  <a:bodyPr/>
                  <a:lstStyle/>
                  <a:p>
                    <a:pPr eaLnBrk="1" hangingPunct="1"/>
                    <a:endParaRPr lang="en-US"/>
                  </a:p>
                </p:txBody>
              </p:sp>
              <p:sp>
                <p:nvSpPr>
                  <p:cNvPr id="2850" name="Freeform 22"/>
                  <p:cNvSpPr>
                    <a:spLocks/>
                  </p:cNvSpPr>
                  <p:nvPr/>
                </p:nvSpPr>
                <p:spPr bwMode="auto">
                  <a:xfrm>
                    <a:off x="4676" y="2900"/>
                    <a:ext cx="86" cy="121"/>
                  </a:xfrm>
                  <a:custGeom>
                    <a:avLst/>
                    <a:gdLst>
                      <a:gd name="T0" fmla="*/ 55 w 86"/>
                      <a:gd name="T1" fmla="*/ 31 h 241"/>
                      <a:gd name="T2" fmla="*/ 0 w 86"/>
                      <a:gd name="T3" fmla="*/ 22 h 241"/>
                      <a:gd name="T4" fmla="*/ 28 w 86"/>
                      <a:gd name="T5" fmla="*/ 0 h 241"/>
                      <a:gd name="T6" fmla="*/ 86 w 86"/>
                      <a:gd name="T7" fmla="*/ 5 h 241"/>
                      <a:gd name="T8" fmla="*/ 55 w 86"/>
                      <a:gd name="T9" fmla="*/ 31 h 241"/>
                      <a:gd name="T10" fmla="*/ 0 60000 65536"/>
                      <a:gd name="T11" fmla="*/ 0 60000 65536"/>
                      <a:gd name="T12" fmla="*/ 0 60000 65536"/>
                      <a:gd name="T13" fmla="*/ 0 60000 65536"/>
                      <a:gd name="T14" fmla="*/ 0 60000 65536"/>
                      <a:gd name="T15" fmla="*/ 0 w 86"/>
                      <a:gd name="T16" fmla="*/ 0 h 241"/>
                      <a:gd name="T17" fmla="*/ 86 w 86"/>
                      <a:gd name="T18" fmla="*/ 241 h 241"/>
                    </a:gdLst>
                    <a:ahLst/>
                    <a:cxnLst>
                      <a:cxn ang="T10">
                        <a:pos x="T0" y="T1"/>
                      </a:cxn>
                      <a:cxn ang="T11">
                        <a:pos x="T2" y="T3"/>
                      </a:cxn>
                      <a:cxn ang="T12">
                        <a:pos x="T4" y="T5"/>
                      </a:cxn>
                      <a:cxn ang="T13">
                        <a:pos x="T6" y="T7"/>
                      </a:cxn>
                      <a:cxn ang="T14">
                        <a:pos x="T8" y="T9"/>
                      </a:cxn>
                    </a:cxnLst>
                    <a:rect l="T15" t="T16" r="T17" b="T18"/>
                    <a:pathLst>
                      <a:path w="86" h="241">
                        <a:moveTo>
                          <a:pt x="55" y="241"/>
                        </a:moveTo>
                        <a:lnTo>
                          <a:pt x="0" y="173"/>
                        </a:lnTo>
                        <a:lnTo>
                          <a:pt x="28" y="0"/>
                        </a:lnTo>
                        <a:lnTo>
                          <a:pt x="86" y="40"/>
                        </a:lnTo>
                        <a:lnTo>
                          <a:pt x="55" y="241"/>
                        </a:lnTo>
                        <a:close/>
                      </a:path>
                    </a:pathLst>
                  </a:custGeom>
                  <a:solidFill>
                    <a:srgbClr val="404040"/>
                  </a:solidFill>
                  <a:ln w="1588">
                    <a:solidFill>
                      <a:srgbClr val="404040"/>
                    </a:solidFill>
                    <a:round/>
                    <a:headEnd/>
                    <a:tailEnd/>
                  </a:ln>
                </p:spPr>
                <p:txBody>
                  <a:bodyPr/>
                  <a:lstStyle/>
                  <a:p>
                    <a:pPr eaLnBrk="1" hangingPunct="1"/>
                    <a:endParaRPr lang="en-US"/>
                  </a:p>
                </p:txBody>
              </p:sp>
              <p:sp>
                <p:nvSpPr>
                  <p:cNvPr id="2851" name="Freeform 23"/>
                  <p:cNvSpPr>
                    <a:spLocks/>
                  </p:cNvSpPr>
                  <p:nvPr/>
                </p:nvSpPr>
                <p:spPr bwMode="auto">
                  <a:xfrm>
                    <a:off x="4655" y="2876"/>
                    <a:ext cx="41" cy="112"/>
                  </a:xfrm>
                  <a:custGeom>
                    <a:avLst/>
                    <a:gdLst>
                      <a:gd name="T0" fmla="*/ 40 w 41"/>
                      <a:gd name="T1" fmla="*/ 0 h 224"/>
                      <a:gd name="T2" fmla="*/ 37 w 41"/>
                      <a:gd name="T3" fmla="*/ 1 h 224"/>
                      <a:gd name="T4" fmla="*/ 36 w 41"/>
                      <a:gd name="T5" fmla="*/ 1 h 224"/>
                      <a:gd name="T6" fmla="*/ 34 w 41"/>
                      <a:gd name="T7" fmla="*/ 1 h 224"/>
                      <a:gd name="T8" fmla="*/ 33 w 41"/>
                      <a:gd name="T9" fmla="*/ 1 h 224"/>
                      <a:gd name="T10" fmla="*/ 33 w 41"/>
                      <a:gd name="T11" fmla="*/ 2 h 224"/>
                      <a:gd name="T12" fmla="*/ 0 w 41"/>
                      <a:gd name="T13" fmla="*/ 28 h 224"/>
                      <a:gd name="T14" fmla="*/ 2 w 41"/>
                      <a:gd name="T15" fmla="*/ 28 h 224"/>
                      <a:gd name="T16" fmla="*/ 34 w 41"/>
                      <a:gd name="T17" fmla="*/ 2 h 224"/>
                      <a:gd name="T18" fmla="*/ 35 w 41"/>
                      <a:gd name="T19" fmla="*/ 1 h 224"/>
                      <a:gd name="T20" fmla="*/ 36 w 41"/>
                      <a:gd name="T21" fmla="*/ 1 h 224"/>
                      <a:gd name="T22" fmla="*/ 37 w 41"/>
                      <a:gd name="T23" fmla="*/ 1 h 224"/>
                      <a:gd name="T24" fmla="*/ 39 w 41"/>
                      <a:gd name="T25" fmla="*/ 1 h 224"/>
                      <a:gd name="T26" fmla="*/ 40 w 41"/>
                      <a:gd name="T27" fmla="*/ 1 h 224"/>
                      <a:gd name="T28" fmla="*/ 41 w 41"/>
                      <a:gd name="T29" fmla="*/ 0 h 224"/>
                      <a:gd name="T30" fmla="*/ 40 w 41"/>
                      <a:gd name="T31" fmla="*/ 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224"/>
                      <a:gd name="T50" fmla="*/ 41 w 41"/>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224">
                        <a:moveTo>
                          <a:pt x="40" y="0"/>
                        </a:moveTo>
                        <a:lnTo>
                          <a:pt x="37" y="1"/>
                        </a:lnTo>
                        <a:lnTo>
                          <a:pt x="36" y="1"/>
                        </a:lnTo>
                        <a:lnTo>
                          <a:pt x="34" y="4"/>
                        </a:lnTo>
                        <a:lnTo>
                          <a:pt x="33" y="8"/>
                        </a:lnTo>
                        <a:lnTo>
                          <a:pt x="33" y="11"/>
                        </a:lnTo>
                        <a:lnTo>
                          <a:pt x="0" y="221"/>
                        </a:lnTo>
                        <a:lnTo>
                          <a:pt x="2" y="224"/>
                        </a:lnTo>
                        <a:lnTo>
                          <a:pt x="34" y="11"/>
                        </a:lnTo>
                        <a:lnTo>
                          <a:pt x="35" y="8"/>
                        </a:lnTo>
                        <a:lnTo>
                          <a:pt x="36" y="6"/>
                        </a:lnTo>
                        <a:lnTo>
                          <a:pt x="37" y="3"/>
                        </a:lnTo>
                        <a:lnTo>
                          <a:pt x="39" y="1"/>
                        </a:lnTo>
                        <a:lnTo>
                          <a:pt x="40" y="1"/>
                        </a:lnTo>
                        <a:lnTo>
                          <a:pt x="41" y="0"/>
                        </a:lnTo>
                        <a:lnTo>
                          <a:pt x="40" y="0"/>
                        </a:lnTo>
                        <a:close/>
                      </a:path>
                    </a:pathLst>
                  </a:custGeom>
                  <a:solidFill>
                    <a:srgbClr val="202020"/>
                  </a:solidFill>
                  <a:ln w="9525">
                    <a:noFill/>
                    <a:round/>
                    <a:headEnd/>
                    <a:tailEnd/>
                  </a:ln>
                </p:spPr>
                <p:txBody>
                  <a:bodyPr/>
                  <a:lstStyle/>
                  <a:p>
                    <a:pPr eaLnBrk="1" hangingPunct="1"/>
                    <a:endParaRPr lang="en-US"/>
                  </a:p>
                </p:txBody>
              </p:sp>
            </p:grpSp>
            <p:grpSp>
              <p:nvGrpSpPr>
                <p:cNvPr id="17" name="Group 24"/>
                <p:cNvGrpSpPr>
                  <a:grpSpLocks/>
                </p:cNvGrpSpPr>
                <p:nvPr/>
              </p:nvGrpSpPr>
              <p:grpSpPr bwMode="auto">
                <a:xfrm>
                  <a:off x="4534" y="2991"/>
                  <a:ext cx="223" cy="94"/>
                  <a:chOff x="4534" y="2991"/>
                  <a:chExt cx="223" cy="94"/>
                </a:xfrm>
              </p:grpSpPr>
              <p:grpSp>
                <p:nvGrpSpPr>
                  <p:cNvPr id="18" name="Group 25"/>
                  <p:cNvGrpSpPr>
                    <a:grpSpLocks/>
                  </p:cNvGrpSpPr>
                  <p:nvPr/>
                </p:nvGrpSpPr>
                <p:grpSpPr bwMode="auto">
                  <a:xfrm>
                    <a:off x="4534" y="2992"/>
                    <a:ext cx="223" cy="93"/>
                    <a:chOff x="4534" y="2992"/>
                    <a:chExt cx="223" cy="93"/>
                  </a:xfrm>
                </p:grpSpPr>
                <p:sp>
                  <p:nvSpPr>
                    <p:cNvPr id="2843" name="Freeform 26"/>
                    <p:cNvSpPr>
                      <a:spLocks/>
                    </p:cNvSpPr>
                    <p:nvPr/>
                  </p:nvSpPr>
                  <p:spPr bwMode="auto">
                    <a:xfrm>
                      <a:off x="4650" y="2992"/>
                      <a:ext cx="106" cy="73"/>
                    </a:xfrm>
                    <a:custGeom>
                      <a:avLst/>
                      <a:gdLst>
                        <a:gd name="T0" fmla="*/ 106 w 106"/>
                        <a:gd name="T1" fmla="*/ 18 h 146"/>
                        <a:gd name="T2" fmla="*/ 104 w 106"/>
                        <a:gd name="T3" fmla="*/ 15 h 146"/>
                        <a:gd name="T4" fmla="*/ 101 w 106"/>
                        <a:gd name="T5" fmla="*/ 14 h 146"/>
                        <a:gd name="T6" fmla="*/ 14 w 106"/>
                        <a:gd name="T7" fmla="*/ 0 h 146"/>
                        <a:gd name="T8" fmla="*/ 9 w 106"/>
                        <a:gd name="T9" fmla="*/ 0 h 146"/>
                        <a:gd name="T10" fmla="*/ 6 w 106"/>
                        <a:gd name="T11" fmla="*/ 0 h 146"/>
                        <a:gd name="T12" fmla="*/ 3 w 106"/>
                        <a:gd name="T13" fmla="*/ 1 h 146"/>
                        <a:gd name="T14" fmla="*/ 0 w 106"/>
                        <a:gd name="T15" fmla="*/ 2 h 146"/>
                        <a:gd name="T16" fmla="*/ 86 w 106"/>
                        <a:gd name="T17" fmla="*/ 18 h 146"/>
                        <a:gd name="T18" fmla="*/ 106 w 106"/>
                        <a:gd name="T19" fmla="*/ 18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46"/>
                        <a:gd name="T32" fmla="*/ 106 w 106"/>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46">
                          <a:moveTo>
                            <a:pt x="106" y="146"/>
                          </a:moveTo>
                          <a:lnTo>
                            <a:pt x="104" y="126"/>
                          </a:lnTo>
                          <a:lnTo>
                            <a:pt x="101" y="118"/>
                          </a:lnTo>
                          <a:lnTo>
                            <a:pt x="14" y="0"/>
                          </a:lnTo>
                          <a:lnTo>
                            <a:pt x="9" y="0"/>
                          </a:lnTo>
                          <a:lnTo>
                            <a:pt x="6" y="0"/>
                          </a:lnTo>
                          <a:lnTo>
                            <a:pt x="3" y="6"/>
                          </a:lnTo>
                          <a:lnTo>
                            <a:pt x="0" y="21"/>
                          </a:lnTo>
                          <a:lnTo>
                            <a:pt x="86" y="144"/>
                          </a:lnTo>
                          <a:lnTo>
                            <a:pt x="106" y="146"/>
                          </a:lnTo>
                          <a:close/>
                        </a:path>
                      </a:pathLst>
                    </a:custGeom>
                    <a:solidFill>
                      <a:srgbClr val="202020"/>
                    </a:solidFill>
                    <a:ln w="9525">
                      <a:noFill/>
                      <a:round/>
                      <a:headEnd/>
                      <a:tailEnd/>
                    </a:ln>
                  </p:spPr>
                  <p:txBody>
                    <a:bodyPr/>
                    <a:lstStyle/>
                    <a:p>
                      <a:pPr eaLnBrk="1" hangingPunct="1"/>
                      <a:endParaRPr lang="en-US"/>
                    </a:p>
                  </p:txBody>
                </p:sp>
                <p:sp>
                  <p:nvSpPr>
                    <p:cNvPr id="2844" name="Freeform 27"/>
                    <p:cNvSpPr>
                      <a:spLocks/>
                    </p:cNvSpPr>
                    <p:nvPr/>
                  </p:nvSpPr>
                  <p:spPr bwMode="auto">
                    <a:xfrm>
                      <a:off x="4537" y="3001"/>
                      <a:ext cx="197" cy="65"/>
                    </a:xfrm>
                    <a:custGeom>
                      <a:avLst/>
                      <a:gdLst>
                        <a:gd name="T0" fmla="*/ 0 w 197"/>
                        <a:gd name="T1" fmla="*/ 0 h 131"/>
                        <a:gd name="T2" fmla="*/ 113 w 197"/>
                        <a:gd name="T3" fmla="*/ 0 h 131"/>
                        <a:gd name="T4" fmla="*/ 197 w 197"/>
                        <a:gd name="T5" fmla="*/ 15 h 131"/>
                        <a:gd name="T6" fmla="*/ 49 w 197"/>
                        <a:gd name="T7" fmla="*/ 16 h 131"/>
                        <a:gd name="T8" fmla="*/ 0 w 197"/>
                        <a:gd name="T9" fmla="*/ 0 h 131"/>
                        <a:gd name="T10" fmla="*/ 0 60000 65536"/>
                        <a:gd name="T11" fmla="*/ 0 60000 65536"/>
                        <a:gd name="T12" fmla="*/ 0 60000 65536"/>
                        <a:gd name="T13" fmla="*/ 0 60000 65536"/>
                        <a:gd name="T14" fmla="*/ 0 60000 65536"/>
                        <a:gd name="T15" fmla="*/ 0 w 197"/>
                        <a:gd name="T16" fmla="*/ 0 h 131"/>
                        <a:gd name="T17" fmla="*/ 197 w 197"/>
                        <a:gd name="T18" fmla="*/ 131 h 131"/>
                      </a:gdLst>
                      <a:ahLst/>
                      <a:cxnLst>
                        <a:cxn ang="T10">
                          <a:pos x="T0" y="T1"/>
                        </a:cxn>
                        <a:cxn ang="T11">
                          <a:pos x="T2" y="T3"/>
                        </a:cxn>
                        <a:cxn ang="T12">
                          <a:pos x="T4" y="T5"/>
                        </a:cxn>
                        <a:cxn ang="T13">
                          <a:pos x="T6" y="T7"/>
                        </a:cxn>
                        <a:cxn ang="T14">
                          <a:pos x="T8" y="T9"/>
                        </a:cxn>
                      </a:cxnLst>
                      <a:rect l="T15" t="T16" r="T17" b="T18"/>
                      <a:pathLst>
                        <a:path w="197" h="131">
                          <a:moveTo>
                            <a:pt x="0" y="0"/>
                          </a:moveTo>
                          <a:lnTo>
                            <a:pt x="113" y="3"/>
                          </a:lnTo>
                          <a:lnTo>
                            <a:pt x="197" y="123"/>
                          </a:lnTo>
                          <a:lnTo>
                            <a:pt x="49" y="131"/>
                          </a:lnTo>
                          <a:lnTo>
                            <a:pt x="0" y="0"/>
                          </a:lnTo>
                          <a:close/>
                        </a:path>
                      </a:pathLst>
                    </a:custGeom>
                    <a:solidFill>
                      <a:srgbClr val="202020"/>
                    </a:solidFill>
                    <a:ln w="9525">
                      <a:noFill/>
                      <a:round/>
                      <a:headEnd/>
                      <a:tailEnd/>
                    </a:ln>
                  </p:spPr>
                  <p:txBody>
                    <a:bodyPr/>
                    <a:lstStyle/>
                    <a:p>
                      <a:pPr eaLnBrk="1" hangingPunct="1"/>
                      <a:endParaRPr lang="en-US"/>
                    </a:p>
                  </p:txBody>
                </p:sp>
                <p:sp>
                  <p:nvSpPr>
                    <p:cNvPr id="2845" name="Freeform 28"/>
                    <p:cNvSpPr>
                      <a:spLocks/>
                    </p:cNvSpPr>
                    <p:nvPr/>
                  </p:nvSpPr>
                  <p:spPr bwMode="auto">
                    <a:xfrm>
                      <a:off x="4580" y="3063"/>
                      <a:ext cx="177" cy="22"/>
                    </a:xfrm>
                    <a:custGeom>
                      <a:avLst/>
                      <a:gdLst>
                        <a:gd name="T0" fmla="*/ 5 w 177"/>
                        <a:gd name="T1" fmla="*/ 1 h 45"/>
                        <a:gd name="T2" fmla="*/ 0 w 177"/>
                        <a:gd name="T3" fmla="*/ 5 h 45"/>
                        <a:gd name="T4" fmla="*/ 175 w 177"/>
                        <a:gd name="T5" fmla="*/ 4 h 45"/>
                        <a:gd name="T6" fmla="*/ 177 w 177"/>
                        <a:gd name="T7" fmla="*/ 3 h 45"/>
                        <a:gd name="T8" fmla="*/ 176 w 177"/>
                        <a:gd name="T9" fmla="*/ 1 h 45"/>
                        <a:gd name="T10" fmla="*/ 176 w 177"/>
                        <a:gd name="T11" fmla="*/ 0 h 45"/>
                        <a:gd name="T12" fmla="*/ 5 w 177"/>
                        <a:gd name="T13" fmla="*/ 1 h 45"/>
                        <a:gd name="T14" fmla="*/ 0 60000 65536"/>
                        <a:gd name="T15" fmla="*/ 0 60000 65536"/>
                        <a:gd name="T16" fmla="*/ 0 60000 65536"/>
                        <a:gd name="T17" fmla="*/ 0 60000 65536"/>
                        <a:gd name="T18" fmla="*/ 0 60000 65536"/>
                        <a:gd name="T19" fmla="*/ 0 60000 65536"/>
                        <a:gd name="T20" fmla="*/ 0 60000 65536"/>
                        <a:gd name="T21" fmla="*/ 0 w 177"/>
                        <a:gd name="T22" fmla="*/ 0 h 45"/>
                        <a:gd name="T23" fmla="*/ 177 w 17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45">
                          <a:moveTo>
                            <a:pt x="5" y="8"/>
                          </a:moveTo>
                          <a:lnTo>
                            <a:pt x="0" y="45"/>
                          </a:lnTo>
                          <a:lnTo>
                            <a:pt x="175" y="39"/>
                          </a:lnTo>
                          <a:lnTo>
                            <a:pt x="177" y="27"/>
                          </a:lnTo>
                          <a:lnTo>
                            <a:pt x="176" y="11"/>
                          </a:lnTo>
                          <a:lnTo>
                            <a:pt x="176" y="0"/>
                          </a:lnTo>
                          <a:lnTo>
                            <a:pt x="5" y="8"/>
                          </a:lnTo>
                          <a:close/>
                        </a:path>
                      </a:pathLst>
                    </a:custGeom>
                    <a:solidFill>
                      <a:srgbClr val="202020"/>
                    </a:solidFill>
                    <a:ln w="9525">
                      <a:noFill/>
                      <a:round/>
                      <a:headEnd/>
                      <a:tailEnd/>
                    </a:ln>
                  </p:spPr>
                  <p:txBody>
                    <a:bodyPr/>
                    <a:lstStyle/>
                    <a:p>
                      <a:pPr eaLnBrk="1" hangingPunct="1"/>
                      <a:endParaRPr lang="en-US"/>
                    </a:p>
                  </p:txBody>
                </p:sp>
                <p:sp>
                  <p:nvSpPr>
                    <p:cNvPr id="2846" name="Freeform 29"/>
                    <p:cNvSpPr>
                      <a:spLocks/>
                    </p:cNvSpPr>
                    <p:nvPr/>
                  </p:nvSpPr>
                  <p:spPr bwMode="auto">
                    <a:xfrm>
                      <a:off x="4534" y="3001"/>
                      <a:ext cx="52" cy="84"/>
                    </a:xfrm>
                    <a:custGeom>
                      <a:avLst/>
                      <a:gdLst>
                        <a:gd name="T0" fmla="*/ 3 w 52"/>
                        <a:gd name="T1" fmla="*/ 0 h 168"/>
                        <a:gd name="T2" fmla="*/ 0 w 52"/>
                        <a:gd name="T3" fmla="*/ 3 h 168"/>
                        <a:gd name="T4" fmla="*/ 46 w 52"/>
                        <a:gd name="T5" fmla="*/ 21 h 168"/>
                        <a:gd name="T6" fmla="*/ 52 w 52"/>
                        <a:gd name="T7" fmla="*/ 17 h 168"/>
                        <a:gd name="T8" fmla="*/ 3 w 52"/>
                        <a:gd name="T9" fmla="*/ 0 h 168"/>
                        <a:gd name="T10" fmla="*/ 0 60000 65536"/>
                        <a:gd name="T11" fmla="*/ 0 60000 65536"/>
                        <a:gd name="T12" fmla="*/ 0 60000 65536"/>
                        <a:gd name="T13" fmla="*/ 0 60000 65536"/>
                        <a:gd name="T14" fmla="*/ 0 60000 65536"/>
                        <a:gd name="T15" fmla="*/ 0 w 52"/>
                        <a:gd name="T16" fmla="*/ 0 h 168"/>
                        <a:gd name="T17" fmla="*/ 52 w 52"/>
                        <a:gd name="T18" fmla="*/ 168 h 168"/>
                      </a:gdLst>
                      <a:ahLst/>
                      <a:cxnLst>
                        <a:cxn ang="T10">
                          <a:pos x="T0" y="T1"/>
                        </a:cxn>
                        <a:cxn ang="T11">
                          <a:pos x="T2" y="T3"/>
                        </a:cxn>
                        <a:cxn ang="T12">
                          <a:pos x="T4" y="T5"/>
                        </a:cxn>
                        <a:cxn ang="T13">
                          <a:pos x="T6" y="T7"/>
                        </a:cxn>
                        <a:cxn ang="T14">
                          <a:pos x="T8" y="T9"/>
                        </a:cxn>
                      </a:cxnLst>
                      <a:rect l="T15" t="T16" r="T17" b="T18"/>
                      <a:pathLst>
                        <a:path w="52" h="168">
                          <a:moveTo>
                            <a:pt x="3" y="0"/>
                          </a:moveTo>
                          <a:lnTo>
                            <a:pt x="0" y="30"/>
                          </a:lnTo>
                          <a:lnTo>
                            <a:pt x="46" y="168"/>
                          </a:lnTo>
                          <a:lnTo>
                            <a:pt x="52" y="131"/>
                          </a:lnTo>
                          <a:lnTo>
                            <a:pt x="3" y="0"/>
                          </a:lnTo>
                          <a:close/>
                        </a:path>
                      </a:pathLst>
                    </a:custGeom>
                    <a:solidFill>
                      <a:srgbClr val="606060"/>
                    </a:solidFill>
                    <a:ln w="9525">
                      <a:noFill/>
                      <a:round/>
                      <a:headEnd/>
                      <a:tailEnd/>
                    </a:ln>
                  </p:spPr>
                  <p:txBody>
                    <a:bodyPr/>
                    <a:lstStyle/>
                    <a:p>
                      <a:pPr eaLnBrk="1" hangingPunct="1"/>
                      <a:endParaRPr lang="en-US"/>
                    </a:p>
                  </p:txBody>
                </p:sp>
                <p:sp>
                  <p:nvSpPr>
                    <p:cNvPr id="2847" name="Freeform 30"/>
                    <p:cNvSpPr>
                      <a:spLocks/>
                    </p:cNvSpPr>
                    <p:nvPr/>
                  </p:nvSpPr>
                  <p:spPr bwMode="auto">
                    <a:xfrm>
                      <a:off x="4650" y="3063"/>
                      <a:ext cx="26" cy="2"/>
                    </a:xfrm>
                    <a:custGeom>
                      <a:avLst/>
                      <a:gdLst>
                        <a:gd name="T0" fmla="*/ 1 w 26"/>
                        <a:gd name="T1" fmla="*/ 0 h 5"/>
                        <a:gd name="T2" fmla="*/ 0 w 26"/>
                        <a:gd name="T3" fmla="*/ 0 h 5"/>
                        <a:gd name="T4" fmla="*/ 25 w 26"/>
                        <a:gd name="T5" fmla="*/ 0 h 5"/>
                        <a:gd name="T6" fmla="*/ 26 w 26"/>
                        <a:gd name="T7" fmla="*/ 0 h 5"/>
                        <a:gd name="T8" fmla="*/ 1 w 26"/>
                        <a:gd name="T9" fmla="*/ 0 h 5"/>
                        <a:gd name="T10" fmla="*/ 0 60000 65536"/>
                        <a:gd name="T11" fmla="*/ 0 60000 65536"/>
                        <a:gd name="T12" fmla="*/ 0 60000 65536"/>
                        <a:gd name="T13" fmla="*/ 0 60000 65536"/>
                        <a:gd name="T14" fmla="*/ 0 60000 65536"/>
                        <a:gd name="T15" fmla="*/ 0 w 26"/>
                        <a:gd name="T16" fmla="*/ 0 h 5"/>
                        <a:gd name="T17" fmla="*/ 26 w 26"/>
                        <a:gd name="T18" fmla="*/ 5 h 5"/>
                      </a:gdLst>
                      <a:ahLst/>
                      <a:cxnLst>
                        <a:cxn ang="T10">
                          <a:pos x="T0" y="T1"/>
                        </a:cxn>
                        <a:cxn ang="T11">
                          <a:pos x="T2" y="T3"/>
                        </a:cxn>
                        <a:cxn ang="T12">
                          <a:pos x="T4" y="T5"/>
                        </a:cxn>
                        <a:cxn ang="T13">
                          <a:pos x="T6" y="T7"/>
                        </a:cxn>
                        <a:cxn ang="T14">
                          <a:pos x="T8" y="T9"/>
                        </a:cxn>
                      </a:cxnLst>
                      <a:rect l="T15" t="T16" r="T17" b="T18"/>
                      <a:pathLst>
                        <a:path w="26" h="5">
                          <a:moveTo>
                            <a:pt x="1" y="5"/>
                          </a:moveTo>
                          <a:lnTo>
                            <a:pt x="0" y="0"/>
                          </a:lnTo>
                          <a:lnTo>
                            <a:pt x="25" y="0"/>
                          </a:lnTo>
                          <a:lnTo>
                            <a:pt x="26" y="3"/>
                          </a:lnTo>
                          <a:lnTo>
                            <a:pt x="1" y="5"/>
                          </a:lnTo>
                          <a:close/>
                        </a:path>
                      </a:pathLst>
                    </a:custGeom>
                    <a:solidFill>
                      <a:srgbClr val="606060"/>
                    </a:solidFill>
                    <a:ln w="9525">
                      <a:noFill/>
                      <a:round/>
                      <a:headEnd/>
                      <a:tailEnd/>
                    </a:ln>
                  </p:spPr>
                  <p:txBody>
                    <a:bodyPr/>
                    <a:lstStyle/>
                    <a:p>
                      <a:pPr eaLnBrk="1" hangingPunct="1"/>
                      <a:endParaRPr lang="en-US"/>
                    </a:p>
                  </p:txBody>
                </p:sp>
                <p:sp>
                  <p:nvSpPr>
                    <p:cNvPr id="2848" name="Freeform 31"/>
                    <p:cNvSpPr>
                      <a:spLocks/>
                    </p:cNvSpPr>
                    <p:nvPr/>
                  </p:nvSpPr>
                  <p:spPr bwMode="auto">
                    <a:xfrm>
                      <a:off x="4594" y="3001"/>
                      <a:ext cx="57" cy="64"/>
                    </a:xfrm>
                    <a:custGeom>
                      <a:avLst/>
                      <a:gdLst>
                        <a:gd name="T0" fmla="*/ 56 w 57"/>
                        <a:gd name="T1" fmla="*/ 15 h 128"/>
                        <a:gd name="T2" fmla="*/ 0 w 57"/>
                        <a:gd name="T3" fmla="*/ 0 h 128"/>
                        <a:gd name="T4" fmla="*/ 57 w 57"/>
                        <a:gd name="T5" fmla="*/ 16 h 128"/>
                        <a:gd name="T6" fmla="*/ 56 w 57"/>
                        <a:gd name="T7" fmla="*/ 15 h 128"/>
                        <a:gd name="T8" fmla="*/ 0 60000 65536"/>
                        <a:gd name="T9" fmla="*/ 0 60000 65536"/>
                        <a:gd name="T10" fmla="*/ 0 60000 65536"/>
                        <a:gd name="T11" fmla="*/ 0 60000 65536"/>
                        <a:gd name="T12" fmla="*/ 0 w 57"/>
                        <a:gd name="T13" fmla="*/ 0 h 128"/>
                        <a:gd name="T14" fmla="*/ 57 w 57"/>
                        <a:gd name="T15" fmla="*/ 128 h 128"/>
                      </a:gdLst>
                      <a:ahLst/>
                      <a:cxnLst>
                        <a:cxn ang="T8">
                          <a:pos x="T0" y="T1"/>
                        </a:cxn>
                        <a:cxn ang="T9">
                          <a:pos x="T2" y="T3"/>
                        </a:cxn>
                        <a:cxn ang="T10">
                          <a:pos x="T4" y="T5"/>
                        </a:cxn>
                        <a:cxn ang="T11">
                          <a:pos x="T6" y="T7"/>
                        </a:cxn>
                      </a:cxnLst>
                      <a:rect l="T12" t="T13" r="T14" b="T15"/>
                      <a:pathLst>
                        <a:path w="57" h="128">
                          <a:moveTo>
                            <a:pt x="56" y="123"/>
                          </a:moveTo>
                          <a:lnTo>
                            <a:pt x="0" y="0"/>
                          </a:lnTo>
                          <a:lnTo>
                            <a:pt x="57" y="128"/>
                          </a:lnTo>
                          <a:lnTo>
                            <a:pt x="56" y="123"/>
                          </a:lnTo>
                          <a:close/>
                        </a:path>
                      </a:pathLst>
                    </a:custGeom>
                    <a:solidFill>
                      <a:srgbClr val="606060"/>
                    </a:solidFill>
                    <a:ln w="9525">
                      <a:noFill/>
                      <a:round/>
                      <a:headEnd/>
                      <a:tailEnd/>
                    </a:ln>
                  </p:spPr>
                  <p:txBody>
                    <a:bodyPr/>
                    <a:lstStyle/>
                    <a:p>
                      <a:pPr eaLnBrk="1" hangingPunct="1"/>
                      <a:endParaRPr lang="en-US"/>
                    </a:p>
                  </p:txBody>
                </p:sp>
              </p:grpSp>
              <p:grpSp>
                <p:nvGrpSpPr>
                  <p:cNvPr id="19" name="Group 32"/>
                  <p:cNvGrpSpPr>
                    <a:grpSpLocks/>
                  </p:cNvGrpSpPr>
                  <p:nvPr/>
                </p:nvGrpSpPr>
                <p:grpSpPr bwMode="auto">
                  <a:xfrm>
                    <a:off x="4549" y="3003"/>
                    <a:ext cx="103" cy="61"/>
                    <a:chOff x="4549" y="3003"/>
                    <a:chExt cx="103" cy="61"/>
                  </a:xfrm>
                </p:grpSpPr>
                <p:grpSp>
                  <p:nvGrpSpPr>
                    <p:cNvPr id="20" name="Group 33"/>
                    <p:cNvGrpSpPr>
                      <a:grpSpLocks/>
                    </p:cNvGrpSpPr>
                    <p:nvPr/>
                  </p:nvGrpSpPr>
                  <p:grpSpPr bwMode="auto">
                    <a:xfrm>
                      <a:off x="4556" y="3004"/>
                      <a:ext cx="11" cy="6"/>
                      <a:chOff x="4556" y="3004"/>
                      <a:chExt cx="11" cy="6"/>
                    </a:xfrm>
                  </p:grpSpPr>
                  <p:sp>
                    <p:nvSpPr>
                      <p:cNvPr id="2840" name="Freeform 34"/>
                      <p:cNvSpPr>
                        <a:spLocks/>
                      </p:cNvSpPr>
                      <p:nvPr/>
                    </p:nvSpPr>
                    <p:spPr bwMode="auto">
                      <a:xfrm>
                        <a:off x="4556" y="3004"/>
                        <a:ext cx="4" cy="6"/>
                      </a:xfrm>
                      <a:custGeom>
                        <a:avLst/>
                        <a:gdLst>
                          <a:gd name="T0" fmla="*/ 2 w 4"/>
                          <a:gd name="T1" fmla="*/ 2 h 11"/>
                          <a:gd name="T2" fmla="*/ 0 w 4"/>
                          <a:gd name="T3" fmla="*/ 1 h 11"/>
                          <a:gd name="T4" fmla="*/ 1 w 4"/>
                          <a:gd name="T5" fmla="*/ 0 h 11"/>
                          <a:gd name="T6" fmla="*/ 4 w 4"/>
                          <a:gd name="T7" fmla="*/ 1 h 11"/>
                          <a:gd name="T8" fmla="*/ 2 w 4"/>
                          <a:gd name="T9" fmla="*/ 2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606060"/>
                      </a:solidFill>
                      <a:ln w="9525">
                        <a:noFill/>
                        <a:round/>
                        <a:headEnd/>
                        <a:tailEnd/>
                      </a:ln>
                    </p:spPr>
                    <p:txBody>
                      <a:bodyPr/>
                      <a:lstStyle/>
                      <a:p>
                        <a:pPr eaLnBrk="1" hangingPunct="1"/>
                        <a:endParaRPr lang="en-US"/>
                      </a:p>
                    </p:txBody>
                  </p:sp>
                  <p:sp>
                    <p:nvSpPr>
                      <p:cNvPr id="2841" name="Freeform 35"/>
                      <p:cNvSpPr>
                        <a:spLocks/>
                      </p:cNvSpPr>
                      <p:nvPr/>
                    </p:nvSpPr>
                    <p:spPr bwMode="auto">
                      <a:xfrm>
                        <a:off x="4557" y="3004"/>
                        <a:ext cx="8" cy="3"/>
                      </a:xfrm>
                      <a:custGeom>
                        <a:avLst/>
                        <a:gdLst>
                          <a:gd name="T0" fmla="*/ 0 w 8"/>
                          <a:gd name="T1" fmla="*/ 0 h 5"/>
                          <a:gd name="T2" fmla="*/ 6 w 8"/>
                          <a:gd name="T3" fmla="*/ 0 h 5"/>
                          <a:gd name="T4" fmla="*/ 6 w 8"/>
                          <a:gd name="T5" fmla="*/ 1 h 5"/>
                          <a:gd name="T6" fmla="*/ 7 w 8"/>
                          <a:gd name="T7" fmla="*/ 1 h 5"/>
                          <a:gd name="T8" fmla="*/ 8 w 8"/>
                          <a:gd name="T9" fmla="*/ 1 h 5"/>
                          <a:gd name="T10" fmla="*/ 3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7" y="2"/>
                            </a:lnTo>
                            <a:lnTo>
                              <a:pt x="8" y="5"/>
                            </a:lnTo>
                            <a:lnTo>
                              <a:pt x="3" y="5"/>
                            </a:lnTo>
                            <a:lnTo>
                              <a:pt x="1" y="4"/>
                            </a:lnTo>
                            <a:lnTo>
                              <a:pt x="0" y="2"/>
                            </a:lnTo>
                            <a:lnTo>
                              <a:pt x="0" y="0"/>
                            </a:lnTo>
                            <a:close/>
                          </a:path>
                        </a:pathLst>
                      </a:custGeom>
                      <a:solidFill>
                        <a:srgbClr val="808080"/>
                      </a:solidFill>
                      <a:ln w="9525">
                        <a:noFill/>
                        <a:round/>
                        <a:headEnd/>
                        <a:tailEnd/>
                      </a:ln>
                    </p:spPr>
                    <p:txBody>
                      <a:bodyPr/>
                      <a:lstStyle/>
                      <a:p>
                        <a:pPr eaLnBrk="1" hangingPunct="1"/>
                        <a:endParaRPr lang="en-US"/>
                      </a:p>
                    </p:txBody>
                  </p:sp>
                  <p:sp>
                    <p:nvSpPr>
                      <p:cNvPr id="2842" name="Freeform 36"/>
                      <p:cNvSpPr>
                        <a:spLocks/>
                      </p:cNvSpPr>
                      <p:nvPr/>
                    </p:nvSpPr>
                    <p:spPr bwMode="auto">
                      <a:xfrm>
                        <a:off x="4558" y="3007"/>
                        <a:ext cx="9" cy="3"/>
                      </a:xfrm>
                      <a:custGeom>
                        <a:avLst/>
                        <a:gdLst>
                          <a:gd name="T0" fmla="*/ 0 w 9"/>
                          <a:gd name="T1" fmla="*/ 1 h 6"/>
                          <a:gd name="T2" fmla="*/ 0 w 9"/>
                          <a:gd name="T3" fmla="*/ 1 h 6"/>
                          <a:gd name="T4" fmla="*/ 0 w 9"/>
                          <a:gd name="T5" fmla="*/ 1 h 6"/>
                          <a:gd name="T6" fmla="*/ 2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2"/>
                            </a:lnTo>
                            <a:lnTo>
                              <a:pt x="2" y="0"/>
                            </a:lnTo>
                            <a:lnTo>
                              <a:pt x="7" y="0"/>
                            </a:lnTo>
                            <a:lnTo>
                              <a:pt x="9" y="6"/>
                            </a:lnTo>
                            <a:lnTo>
                              <a:pt x="0" y="6"/>
                            </a:lnTo>
                            <a:close/>
                          </a:path>
                        </a:pathLst>
                      </a:custGeom>
                      <a:solidFill>
                        <a:srgbClr val="404040"/>
                      </a:solidFill>
                      <a:ln w="9525">
                        <a:noFill/>
                        <a:round/>
                        <a:headEnd/>
                        <a:tailEnd/>
                      </a:ln>
                    </p:spPr>
                    <p:txBody>
                      <a:bodyPr/>
                      <a:lstStyle/>
                      <a:p>
                        <a:pPr eaLnBrk="1" hangingPunct="1"/>
                        <a:endParaRPr lang="en-US"/>
                      </a:p>
                    </p:txBody>
                  </p:sp>
                </p:grpSp>
                <p:grpSp>
                  <p:nvGrpSpPr>
                    <p:cNvPr id="21" name="Group 37"/>
                    <p:cNvGrpSpPr>
                      <a:grpSpLocks/>
                    </p:cNvGrpSpPr>
                    <p:nvPr/>
                  </p:nvGrpSpPr>
                  <p:grpSpPr bwMode="auto">
                    <a:xfrm>
                      <a:off x="4560" y="3007"/>
                      <a:ext cx="9" cy="6"/>
                      <a:chOff x="4560" y="3007"/>
                      <a:chExt cx="9" cy="6"/>
                    </a:xfrm>
                  </p:grpSpPr>
                  <p:sp>
                    <p:nvSpPr>
                      <p:cNvPr id="2837" name="Freeform 38"/>
                      <p:cNvSpPr>
                        <a:spLocks/>
                      </p:cNvSpPr>
                      <p:nvPr/>
                    </p:nvSpPr>
                    <p:spPr bwMode="auto">
                      <a:xfrm>
                        <a:off x="4560" y="3007"/>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2838" name="Freeform 39"/>
                      <p:cNvSpPr>
                        <a:spLocks/>
                      </p:cNvSpPr>
                      <p:nvPr/>
                    </p:nvSpPr>
                    <p:spPr bwMode="auto">
                      <a:xfrm>
                        <a:off x="4561" y="3007"/>
                        <a:ext cx="7" cy="3"/>
                      </a:xfrm>
                      <a:custGeom>
                        <a:avLst/>
                        <a:gdLst>
                          <a:gd name="T0" fmla="*/ 0 w 7"/>
                          <a:gd name="T1" fmla="*/ 0 h 4"/>
                          <a:gd name="T2" fmla="*/ 4 w 7"/>
                          <a:gd name="T3" fmla="*/ 0 h 4"/>
                          <a:gd name="T4" fmla="*/ 4 w 7"/>
                          <a:gd name="T5" fmla="*/ 0 h 4"/>
                          <a:gd name="T6" fmla="*/ 5 w 7"/>
                          <a:gd name="T7" fmla="*/ 1 h 4"/>
                          <a:gd name="T8" fmla="*/ 7 w 7"/>
                          <a:gd name="T9" fmla="*/ 2 h 4"/>
                          <a:gd name="T10" fmla="*/ 1 w 7"/>
                          <a:gd name="T11" fmla="*/ 2 h 4"/>
                          <a:gd name="T12" fmla="*/ 0 w 7"/>
                          <a:gd name="T13" fmla="*/ 2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1"/>
                            </a:lnTo>
                            <a:lnTo>
                              <a:pt x="7" y="4"/>
                            </a:lnTo>
                            <a:lnTo>
                              <a:pt x="1" y="4"/>
                            </a:lnTo>
                            <a:lnTo>
                              <a:pt x="0"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839" name="Freeform 40"/>
                      <p:cNvSpPr>
                        <a:spLocks/>
                      </p:cNvSpPr>
                      <p:nvPr/>
                    </p:nvSpPr>
                    <p:spPr bwMode="auto">
                      <a:xfrm>
                        <a:off x="4561" y="3010"/>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3"/>
                            </a:lnTo>
                            <a:lnTo>
                              <a:pt x="1"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sp>
                  <p:nvSpPr>
                    <p:cNvPr id="2431" name="Freeform 41"/>
                    <p:cNvSpPr>
                      <a:spLocks/>
                    </p:cNvSpPr>
                    <p:nvPr/>
                  </p:nvSpPr>
                  <p:spPr bwMode="auto">
                    <a:xfrm>
                      <a:off x="4599" y="3005"/>
                      <a:ext cx="9" cy="3"/>
                    </a:xfrm>
                    <a:custGeom>
                      <a:avLst/>
                      <a:gdLst>
                        <a:gd name="T0" fmla="*/ 0 w 9"/>
                        <a:gd name="T1" fmla="*/ 0 h 6"/>
                        <a:gd name="T2" fmla="*/ 4 w 9"/>
                        <a:gd name="T3" fmla="*/ 1 h 6"/>
                        <a:gd name="T4" fmla="*/ 9 w 9"/>
                        <a:gd name="T5" fmla="*/ 1 h 6"/>
                        <a:gd name="T6" fmla="*/ 6 w 9"/>
                        <a:gd name="T7" fmla="*/ 0 h 6"/>
                        <a:gd name="T8" fmla="*/ 0 w 9"/>
                        <a:gd name="T9" fmla="*/ 0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0" y="0"/>
                          </a:moveTo>
                          <a:lnTo>
                            <a:pt x="4" y="6"/>
                          </a:lnTo>
                          <a:lnTo>
                            <a:pt x="9" y="6"/>
                          </a:lnTo>
                          <a:lnTo>
                            <a:pt x="6" y="0"/>
                          </a:lnTo>
                          <a:lnTo>
                            <a:pt x="0" y="0"/>
                          </a:lnTo>
                          <a:close/>
                        </a:path>
                      </a:pathLst>
                    </a:custGeom>
                    <a:solidFill>
                      <a:srgbClr val="FFFFFF"/>
                    </a:solidFill>
                    <a:ln w="9525">
                      <a:noFill/>
                      <a:round/>
                      <a:headEnd/>
                      <a:tailEnd/>
                    </a:ln>
                  </p:spPr>
                  <p:txBody>
                    <a:bodyPr/>
                    <a:lstStyle/>
                    <a:p>
                      <a:pPr eaLnBrk="1" hangingPunct="1"/>
                      <a:endParaRPr lang="en-US"/>
                    </a:p>
                  </p:txBody>
                </p:sp>
                <p:sp>
                  <p:nvSpPr>
                    <p:cNvPr id="2432" name="Freeform 42"/>
                    <p:cNvSpPr>
                      <a:spLocks/>
                    </p:cNvSpPr>
                    <p:nvPr/>
                  </p:nvSpPr>
                  <p:spPr bwMode="auto">
                    <a:xfrm>
                      <a:off x="4582" y="3004"/>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2433" name="Freeform 43"/>
                    <p:cNvSpPr>
                      <a:spLocks/>
                    </p:cNvSpPr>
                    <p:nvPr/>
                  </p:nvSpPr>
                  <p:spPr bwMode="auto">
                    <a:xfrm>
                      <a:off x="4583" y="3004"/>
                      <a:ext cx="7" cy="3"/>
                    </a:xfrm>
                    <a:custGeom>
                      <a:avLst/>
                      <a:gdLst>
                        <a:gd name="T0" fmla="*/ 0 w 7"/>
                        <a:gd name="T1" fmla="*/ 0 h 5"/>
                        <a:gd name="T2" fmla="*/ 5 w 7"/>
                        <a:gd name="T3" fmla="*/ 0 h 5"/>
                        <a:gd name="T4" fmla="*/ 5 w 7"/>
                        <a:gd name="T5" fmla="*/ 1 h 5"/>
                        <a:gd name="T6" fmla="*/ 5 w 7"/>
                        <a:gd name="T7" fmla="*/ 1 h 5"/>
                        <a:gd name="T8" fmla="*/ 7 w 7"/>
                        <a:gd name="T9" fmla="*/ 1 h 5"/>
                        <a:gd name="T10" fmla="*/ 1 w 7"/>
                        <a:gd name="T11" fmla="*/ 1 h 5"/>
                        <a:gd name="T12" fmla="*/ 1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2"/>
                          </a:lnTo>
                          <a:lnTo>
                            <a:pt x="5" y="4"/>
                          </a:lnTo>
                          <a:lnTo>
                            <a:pt x="7" y="5"/>
                          </a:lnTo>
                          <a:lnTo>
                            <a:pt x="1" y="5"/>
                          </a:lnTo>
                          <a:lnTo>
                            <a:pt x="1" y="4"/>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2434" name="Freeform 44"/>
                    <p:cNvSpPr>
                      <a:spLocks/>
                    </p:cNvSpPr>
                    <p:nvPr/>
                  </p:nvSpPr>
                  <p:spPr bwMode="auto">
                    <a:xfrm>
                      <a:off x="4583" y="3007"/>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nvGrpSpPr>
                    <p:cNvPr id="22" name="Group 45"/>
                    <p:cNvGrpSpPr>
                      <a:grpSpLocks/>
                    </p:cNvGrpSpPr>
                    <p:nvPr/>
                  </p:nvGrpSpPr>
                  <p:grpSpPr bwMode="auto">
                    <a:xfrm>
                      <a:off x="4584" y="3007"/>
                      <a:ext cx="9" cy="6"/>
                      <a:chOff x="4584" y="3007"/>
                      <a:chExt cx="9" cy="6"/>
                    </a:xfrm>
                  </p:grpSpPr>
                  <p:sp>
                    <p:nvSpPr>
                      <p:cNvPr id="2834" name="Freeform 46"/>
                      <p:cNvSpPr>
                        <a:spLocks/>
                      </p:cNvSpPr>
                      <p:nvPr/>
                    </p:nvSpPr>
                    <p:spPr bwMode="auto">
                      <a:xfrm>
                        <a:off x="4584" y="3007"/>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2835" name="Freeform 47"/>
                      <p:cNvSpPr>
                        <a:spLocks/>
                      </p:cNvSpPr>
                      <p:nvPr/>
                    </p:nvSpPr>
                    <p:spPr bwMode="auto">
                      <a:xfrm>
                        <a:off x="4585" y="3007"/>
                        <a:ext cx="7" cy="3"/>
                      </a:xfrm>
                      <a:custGeom>
                        <a:avLst/>
                        <a:gdLst>
                          <a:gd name="T0" fmla="*/ 0 w 7"/>
                          <a:gd name="T1" fmla="*/ 0 h 4"/>
                          <a:gd name="T2" fmla="*/ 5 w 7"/>
                          <a:gd name="T3" fmla="*/ 0 h 4"/>
                          <a:gd name="T4" fmla="*/ 5 w 7"/>
                          <a:gd name="T5" fmla="*/ 0 h 4"/>
                          <a:gd name="T6" fmla="*/ 5 w 7"/>
                          <a:gd name="T7" fmla="*/ 1 h 4"/>
                          <a:gd name="T8" fmla="*/ 7 w 7"/>
                          <a:gd name="T9" fmla="*/ 2 h 4"/>
                          <a:gd name="T10" fmla="*/ 2 w 7"/>
                          <a:gd name="T11" fmla="*/ 2 h 4"/>
                          <a:gd name="T12" fmla="*/ 1 w 7"/>
                          <a:gd name="T13" fmla="*/ 2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836" name="Freeform 48"/>
                      <p:cNvSpPr>
                        <a:spLocks/>
                      </p:cNvSpPr>
                      <p:nvPr/>
                    </p:nvSpPr>
                    <p:spPr bwMode="auto">
                      <a:xfrm>
                        <a:off x="4586" y="3010"/>
                        <a:ext cx="7" cy="3"/>
                      </a:xfrm>
                      <a:custGeom>
                        <a:avLst/>
                        <a:gdLst>
                          <a:gd name="T0" fmla="*/ 0 w 7"/>
                          <a:gd name="T1" fmla="*/ 0 h 7"/>
                          <a:gd name="T2" fmla="*/ 0 w 7"/>
                          <a:gd name="T3" fmla="*/ 0 h 7"/>
                          <a:gd name="T4" fmla="*/ 0 w 7"/>
                          <a:gd name="T5" fmla="*/ 0 h 7"/>
                          <a:gd name="T6" fmla="*/ 1 w 7"/>
                          <a:gd name="T7" fmla="*/ 0 h 7"/>
                          <a:gd name="T8" fmla="*/ 6 w 7"/>
                          <a:gd name="T9" fmla="*/ 0 h 7"/>
                          <a:gd name="T10" fmla="*/ 7 w 7"/>
                          <a:gd name="T11" fmla="*/ 0 h 7"/>
                          <a:gd name="T12" fmla="*/ 0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7"/>
                            </a:moveTo>
                            <a:lnTo>
                              <a:pt x="0" y="3"/>
                            </a:lnTo>
                            <a:lnTo>
                              <a:pt x="0" y="2"/>
                            </a:lnTo>
                            <a:lnTo>
                              <a:pt x="1" y="0"/>
                            </a:lnTo>
                            <a:lnTo>
                              <a:pt x="6" y="0"/>
                            </a:lnTo>
                            <a:lnTo>
                              <a:pt x="7"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23" name="Group 49"/>
                    <p:cNvGrpSpPr>
                      <a:grpSpLocks/>
                    </p:cNvGrpSpPr>
                    <p:nvPr/>
                  </p:nvGrpSpPr>
                  <p:grpSpPr bwMode="auto">
                    <a:xfrm>
                      <a:off x="4586" y="3010"/>
                      <a:ext cx="10" cy="5"/>
                      <a:chOff x="4586" y="3010"/>
                      <a:chExt cx="10" cy="5"/>
                    </a:xfrm>
                  </p:grpSpPr>
                  <p:sp>
                    <p:nvSpPr>
                      <p:cNvPr id="2831" name="Freeform 50"/>
                      <p:cNvSpPr>
                        <a:spLocks/>
                      </p:cNvSpPr>
                      <p:nvPr/>
                    </p:nvSpPr>
                    <p:spPr bwMode="auto">
                      <a:xfrm>
                        <a:off x="4586" y="3010"/>
                        <a:ext cx="3" cy="5"/>
                      </a:xfrm>
                      <a:custGeom>
                        <a:avLst/>
                        <a:gdLst>
                          <a:gd name="T0" fmla="*/ 2 w 3"/>
                          <a:gd name="T1" fmla="*/ 2 h 9"/>
                          <a:gd name="T2" fmla="*/ 0 w 3"/>
                          <a:gd name="T3" fmla="*/ 1 h 9"/>
                          <a:gd name="T4" fmla="*/ 2 w 3"/>
                          <a:gd name="T5" fmla="*/ 0 h 9"/>
                          <a:gd name="T6" fmla="*/ 3 w 3"/>
                          <a:gd name="T7" fmla="*/ 1 h 9"/>
                          <a:gd name="T8" fmla="*/ 2 w 3"/>
                          <a:gd name="T9" fmla="*/ 2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2"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2832" name="Freeform 51"/>
                      <p:cNvSpPr>
                        <a:spLocks/>
                      </p:cNvSpPr>
                      <p:nvPr/>
                    </p:nvSpPr>
                    <p:spPr bwMode="auto">
                      <a:xfrm>
                        <a:off x="4587" y="3010"/>
                        <a:ext cx="7" cy="3"/>
                      </a:xfrm>
                      <a:custGeom>
                        <a:avLst/>
                        <a:gdLst>
                          <a:gd name="T0" fmla="*/ 1 w 7"/>
                          <a:gd name="T1" fmla="*/ 0 h 5"/>
                          <a:gd name="T2" fmla="*/ 5 w 7"/>
                          <a:gd name="T3" fmla="*/ 0 h 5"/>
                          <a:gd name="T4" fmla="*/ 5 w 7"/>
                          <a:gd name="T5" fmla="*/ 0 h 5"/>
                          <a:gd name="T6" fmla="*/ 6 w 7"/>
                          <a:gd name="T7" fmla="*/ 1 h 5"/>
                          <a:gd name="T8" fmla="*/ 7 w 7"/>
                          <a:gd name="T9" fmla="*/ 1 h 5"/>
                          <a:gd name="T10" fmla="*/ 2 w 7"/>
                          <a:gd name="T11" fmla="*/ 1 h 5"/>
                          <a:gd name="T12" fmla="*/ 1 w 7"/>
                          <a:gd name="T13" fmla="*/ 1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6" y="1"/>
                            </a:lnTo>
                            <a:lnTo>
                              <a:pt x="7" y="5"/>
                            </a:lnTo>
                            <a:lnTo>
                              <a:pt x="2" y="5"/>
                            </a:lnTo>
                            <a:lnTo>
                              <a:pt x="1" y="3"/>
                            </a:lnTo>
                            <a:lnTo>
                              <a:pt x="0" y="0"/>
                            </a:lnTo>
                            <a:lnTo>
                              <a:pt x="1" y="0"/>
                            </a:lnTo>
                            <a:close/>
                          </a:path>
                        </a:pathLst>
                      </a:custGeom>
                      <a:solidFill>
                        <a:srgbClr val="E0E0E0"/>
                      </a:solidFill>
                      <a:ln w="9525">
                        <a:noFill/>
                        <a:round/>
                        <a:headEnd/>
                        <a:tailEnd/>
                      </a:ln>
                    </p:spPr>
                    <p:txBody>
                      <a:bodyPr/>
                      <a:lstStyle/>
                      <a:p>
                        <a:pPr eaLnBrk="1" hangingPunct="1"/>
                        <a:endParaRPr lang="en-US"/>
                      </a:p>
                    </p:txBody>
                  </p:sp>
                  <p:sp>
                    <p:nvSpPr>
                      <p:cNvPr id="2833" name="Freeform 52"/>
                      <p:cNvSpPr>
                        <a:spLocks/>
                      </p:cNvSpPr>
                      <p:nvPr/>
                    </p:nvSpPr>
                    <p:spPr bwMode="auto">
                      <a:xfrm>
                        <a:off x="4588" y="3013"/>
                        <a:ext cx="8" cy="2"/>
                      </a:xfrm>
                      <a:custGeom>
                        <a:avLst/>
                        <a:gdLst>
                          <a:gd name="T0" fmla="*/ 0 w 8"/>
                          <a:gd name="T1" fmla="*/ 1 h 4"/>
                          <a:gd name="T2" fmla="*/ 0 w 8"/>
                          <a:gd name="T3" fmla="*/ 1 h 4"/>
                          <a:gd name="T4" fmla="*/ 1 w 8"/>
                          <a:gd name="T5" fmla="*/ 0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0"/>
                            </a:lnTo>
                            <a:lnTo>
                              <a:pt x="6"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24" name="Group 53"/>
                    <p:cNvGrpSpPr>
                      <a:grpSpLocks/>
                    </p:cNvGrpSpPr>
                    <p:nvPr/>
                  </p:nvGrpSpPr>
                  <p:grpSpPr bwMode="auto">
                    <a:xfrm>
                      <a:off x="4589" y="3013"/>
                      <a:ext cx="9" cy="5"/>
                      <a:chOff x="4589" y="3013"/>
                      <a:chExt cx="9" cy="5"/>
                    </a:xfrm>
                  </p:grpSpPr>
                  <p:sp>
                    <p:nvSpPr>
                      <p:cNvPr id="2828" name="Freeform 54"/>
                      <p:cNvSpPr>
                        <a:spLocks/>
                      </p:cNvSpPr>
                      <p:nvPr/>
                    </p:nvSpPr>
                    <p:spPr bwMode="auto">
                      <a:xfrm>
                        <a:off x="4589" y="301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4"/>
                            </a:lnTo>
                            <a:lnTo>
                              <a:pt x="1" y="10"/>
                            </a:lnTo>
                            <a:close/>
                          </a:path>
                        </a:pathLst>
                      </a:custGeom>
                      <a:solidFill>
                        <a:srgbClr val="A0A0A0"/>
                      </a:solidFill>
                      <a:ln w="9525">
                        <a:noFill/>
                        <a:round/>
                        <a:headEnd/>
                        <a:tailEnd/>
                      </a:ln>
                    </p:spPr>
                    <p:txBody>
                      <a:bodyPr/>
                      <a:lstStyle/>
                      <a:p>
                        <a:pPr eaLnBrk="1" hangingPunct="1"/>
                        <a:endParaRPr lang="en-US"/>
                      </a:p>
                    </p:txBody>
                  </p:sp>
                  <p:sp>
                    <p:nvSpPr>
                      <p:cNvPr id="2829" name="Freeform 55"/>
                      <p:cNvSpPr>
                        <a:spLocks/>
                      </p:cNvSpPr>
                      <p:nvPr/>
                    </p:nvSpPr>
                    <p:spPr bwMode="auto">
                      <a:xfrm>
                        <a:off x="4590" y="3013"/>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830" name="Freeform 56"/>
                      <p:cNvSpPr>
                        <a:spLocks/>
                      </p:cNvSpPr>
                      <p:nvPr/>
                    </p:nvSpPr>
                    <p:spPr bwMode="auto">
                      <a:xfrm>
                        <a:off x="4591" y="3015"/>
                        <a:ext cx="7" cy="3"/>
                      </a:xfrm>
                      <a:custGeom>
                        <a:avLst/>
                        <a:gdLst>
                          <a:gd name="T0" fmla="*/ 0 w 7"/>
                          <a:gd name="T1" fmla="*/ 1 h 6"/>
                          <a:gd name="T2" fmla="*/ 0 w 7"/>
                          <a:gd name="T3" fmla="*/ 1 h 6"/>
                          <a:gd name="T4" fmla="*/ 0 w 7"/>
                          <a:gd name="T5" fmla="*/ 1 h 6"/>
                          <a:gd name="T6" fmla="*/ 1 w 7"/>
                          <a:gd name="T7" fmla="*/ 0 h 6"/>
                          <a:gd name="T8" fmla="*/ 6 w 7"/>
                          <a:gd name="T9" fmla="*/ 0 h 6"/>
                          <a:gd name="T10" fmla="*/ 7 w 7"/>
                          <a:gd name="T11" fmla="*/ 1 h 6"/>
                          <a:gd name="T12" fmla="*/ 0 w 7"/>
                          <a:gd name="T13" fmla="*/ 1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6"/>
                            </a:moveTo>
                            <a:lnTo>
                              <a:pt x="0" y="3"/>
                            </a:lnTo>
                            <a:lnTo>
                              <a:pt x="0" y="2"/>
                            </a:lnTo>
                            <a:lnTo>
                              <a:pt x="1" y="0"/>
                            </a:lnTo>
                            <a:lnTo>
                              <a:pt x="6" y="0"/>
                            </a:lnTo>
                            <a:lnTo>
                              <a:pt x="7"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25" name="Group 57"/>
                    <p:cNvGrpSpPr>
                      <a:grpSpLocks/>
                    </p:cNvGrpSpPr>
                    <p:nvPr/>
                  </p:nvGrpSpPr>
                  <p:grpSpPr bwMode="auto">
                    <a:xfrm>
                      <a:off x="4591" y="3016"/>
                      <a:ext cx="11" cy="5"/>
                      <a:chOff x="4591" y="3016"/>
                      <a:chExt cx="11" cy="5"/>
                    </a:xfrm>
                  </p:grpSpPr>
                  <p:sp>
                    <p:nvSpPr>
                      <p:cNvPr id="2825" name="Freeform 58"/>
                      <p:cNvSpPr>
                        <a:spLocks/>
                      </p:cNvSpPr>
                      <p:nvPr/>
                    </p:nvSpPr>
                    <p:spPr bwMode="auto">
                      <a:xfrm>
                        <a:off x="4591" y="3016"/>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pPr eaLnBrk="1" hangingPunct="1"/>
                        <a:endParaRPr lang="en-US"/>
                      </a:p>
                    </p:txBody>
                  </p:sp>
                  <p:sp>
                    <p:nvSpPr>
                      <p:cNvPr id="2826" name="Freeform 59"/>
                      <p:cNvSpPr>
                        <a:spLocks/>
                      </p:cNvSpPr>
                      <p:nvPr/>
                    </p:nvSpPr>
                    <p:spPr bwMode="auto">
                      <a:xfrm>
                        <a:off x="4592" y="301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6" y="1"/>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827" name="Freeform 60"/>
                      <p:cNvSpPr>
                        <a:spLocks/>
                      </p:cNvSpPr>
                      <p:nvPr/>
                    </p:nvSpPr>
                    <p:spPr bwMode="auto">
                      <a:xfrm>
                        <a:off x="4593" y="3018"/>
                        <a:ext cx="9" cy="3"/>
                      </a:xfrm>
                      <a:custGeom>
                        <a:avLst/>
                        <a:gdLst>
                          <a:gd name="T0" fmla="*/ 0 w 9"/>
                          <a:gd name="T1" fmla="*/ 0 h 7"/>
                          <a:gd name="T2" fmla="*/ 0 w 9"/>
                          <a:gd name="T3" fmla="*/ 0 h 7"/>
                          <a:gd name="T4" fmla="*/ 1 w 9"/>
                          <a:gd name="T5" fmla="*/ 0 h 7"/>
                          <a:gd name="T6" fmla="*/ 1 w 9"/>
                          <a:gd name="T7" fmla="*/ 0 h 7"/>
                          <a:gd name="T8" fmla="*/ 6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6" y="0"/>
                            </a:lnTo>
                            <a:lnTo>
                              <a:pt x="9"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26" name="Group 61"/>
                    <p:cNvGrpSpPr>
                      <a:grpSpLocks/>
                    </p:cNvGrpSpPr>
                    <p:nvPr/>
                  </p:nvGrpSpPr>
                  <p:grpSpPr bwMode="auto">
                    <a:xfrm>
                      <a:off x="4594" y="3019"/>
                      <a:ext cx="20" cy="17"/>
                      <a:chOff x="4594" y="3019"/>
                      <a:chExt cx="20" cy="17"/>
                    </a:xfrm>
                  </p:grpSpPr>
                  <p:grpSp>
                    <p:nvGrpSpPr>
                      <p:cNvPr id="27" name="Group 62"/>
                      <p:cNvGrpSpPr>
                        <a:grpSpLocks/>
                      </p:cNvGrpSpPr>
                      <p:nvPr/>
                    </p:nvGrpSpPr>
                    <p:grpSpPr bwMode="auto">
                      <a:xfrm>
                        <a:off x="4594" y="3019"/>
                        <a:ext cx="10" cy="5"/>
                        <a:chOff x="4594" y="3019"/>
                        <a:chExt cx="10" cy="5"/>
                      </a:xfrm>
                    </p:grpSpPr>
                    <p:sp>
                      <p:nvSpPr>
                        <p:cNvPr id="2822" name="Freeform 63"/>
                        <p:cNvSpPr>
                          <a:spLocks/>
                        </p:cNvSpPr>
                        <p:nvPr/>
                      </p:nvSpPr>
                      <p:spPr bwMode="auto">
                        <a:xfrm>
                          <a:off x="4594" y="3019"/>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2823" name="Freeform 64"/>
                        <p:cNvSpPr>
                          <a:spLocks/>
                        </p:cNvSpPr>
                        <p:nvPr/>
                      </p:nvSpPr>
                      <p:spPr bwMode="auto">
                        <a:xfrm>
                          <a:off x="4595" y="3019"/>
                          <a:ext cx="8" cy="2"/>
                        </a:xfrm>
                        <a:custGeom>
                          <a:avLst/>
                          <a:gdLst>
                            <a:gd name="T0" fmla="*/ 0 w 8"/>
                            <a:gd name="T1" fmla="*/ 0 h 5"/>
                            <a:gd name="T2" fmla="*/ 4 w 8"/>
                            <a:gd name="T3" fmla="*/ 0 h 5"/>
                            <a:gd name="T4" fmla="*/ 4 w 8"/>
                            <a:gd name="T5" fmla="*/ 0 h 5"/>
                            <a:gd name="T6" fmla="*/ 6 w 8"/>
                            <a:gd name="T7" fmla="*/ 0 h 5"/>
                            <a:gd name="T8" fmla="*/ 8 w 8"/>
                            <a:gd name="T9" fmla="*/ 0 h 5"/>
                            <a:gd name="T10" fmla="*/ 1 w 8"/>
                            <a:gd name="T11" fmla="*/ 0 h 5"/>
                            <a:gd name="T12" fmla="*/ 0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4" y="0"/>
                              </a:lnTo>
                              <a:lnTo>
                                <a:pt x="4" y="2"/>
                              </a:lnTo>
                              <a:lnTo>
                                <a:pt x="6" y="3"/>
                              </a:lnTo>
                              <a:lnTo>
                                <a:pt x="8" y="5"/>
                              </a:lnTo>
                              <a:lnTo>
                                <a:pt x="1" y="5"/>
                              </a:lnTo>
                              <a:lnTo>
                                <a:pt x="0"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2824" name="Freeform 65"/>
                        <p:cNvSpPr>
                          <a:spLocks/>
                        </p:cNvSpPr>
                        <p:nvPr/>
                      </p:nvSpPr>
                      <p:spPr bwMode="auto">
                        <a:xfrm>
                          <a:off x="4595" y="3021"/>
                          <a:ext cx="9" cy="3"/>
                        </a:xfrm>
                        <a:custGeom>
                          <a:avLst/>
                          <a:gdLst>
                            <a:gd name="T0" fmla="*/ 0 w 9"/>
                            <a:gd name="T1" fmla="*/ 1 h 6"/>
                            <a:gd name="T2" fmla="*/ 0 w 9"/>
                            <a:gd name="T3" fmla="*/ 1 h 6"/>
                            <a:gd name="T4" fmla="*/ 1 w 9"/>
                            <a:gd name="T5" fmla="*/ 1 h 6"/>
                            <a:gd name="T6" fmla="*/ 1 w 9"/>
                            <a:gd name="T7" fmla="*/ 0 h 6"/>
                            <a:gd name="T8" fmla="*/ 8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4"/>
                              </a:lnTo>
                              <a:lnTo>
                                <a:pt x="1" y="1"/>
                              </a:lnTo>
                              <a:lnTo>
                                <a:pt x="1" y="0"/>
                              </a:lnTo>
                              <a:lnTo>
                                <a:pt x="8"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28" name="Group 66"/>
                      <p:cNvGrpSpPr>
                        <a:grpSpLocks/>
                      </p:cNvGrpSpPr>
                      <p:nvPr/>
                    </p:nvGrpSpPr>
                    <p:grpSpPr bwMode="auto">
                      <a:xfrm>
                        <a:off x="4596" y="3022"/>
                        <a:ext cx="10" cy="6"/>
                        <a:chOff x="4596" y="3022"/>
                        <a:chExt cx="10" cy="6"/>
                      </a:xfrm>
                    </p:grpSpPr>
                    <p:sp>
                      <p:nvSpPr>
                        <p:cNvPr id="2819" name="Freeform 67"/>
                        <p:cNvSpPr>
                          <a:spLocks/>
                        </p:cNvSpPr>
                        <p:nvPr/>
                      </p:nvSpPr>
                      <p:spPr bwMode="auto">
                        <a:xfrm>
                          <a:off x="4596" y="3022"/>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2820" name="Freeform 68"/>
                        <p:cNvSpPr>
                          <a:spLocks/>
                        </p:cNvSpPr>
                        <p:nvPr/>
                      </p:nvSpPr>
                      <p:spPr bwMode="auto">
                        <a:xfrm>
                          <a:off x="4597" y="3022"/>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8"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2821" name="Freeform 69"/>
                        <p:cNvSpPr>
                          <a:spLocks/>
                        </p:cNvSpPr>
                        <p:nvPr/>
                      </p:nvSpPr>
                      <p:spPr bwMode="auto">
                        <a:xfrm>
                          <a:off x="4597" y="3024"/>
                          <a:ext cx="9" cy="4"/>
                        </a:xfrm>
                        <a:custGeom>
                          <a:avLst/>
                          <a:gdLst>
                            <a:gd name="T0" fmla="*/ 0 w 9"/>
                            <a:gd name="T1" fmla="*/ 2 h 6"/>
                            <a:gd name="T2" fmla="*/ 1 w 9"/>
                            <a:gd name="T3" fmla="*/ 1 h 6"/>
                            <a:gd name="T4" fmla="*/ 1 w 9"/>
                            <a:gd name="T5" fmla="*/ 1 h 6"/>
                            <a:gd name="T6" fmla="*/ 2 w 9"/>
                            <a:gd name="T7" fmla="*/ 0 h 6"/>
                            <a:gd name="T8" fmla="*/ 8 w 9"/>
                            <a:gd name="T9" fmla="*/ 0 h 6"/>
                            <a:gd name="T10" fmla="*/ 9 w 9"/>
                            <a:gd name="T11" fmla="*/ 2 h 6"/>
                            <a:gd name="T12" fmla="*/ 0 w 9"/>
                            <a:gd name="T13" fmla="*/ 2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1" y="3"/>
                              </a:lnTo>
                              <a:lnTo>
                                <a:pt x="1" y="1"/>
                              </a:lnTo>
                              <a:lnTo>
                                <a:pt x="2" y="0"/>
                              </a:lnTo>
                              <a:lnTo>
                                <a:pt x="8"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29" name="Group 70"/>
                      <p:cNvGrpSpPr>
                        <a:grpSpLocks/>
                      </p:cNvGrpSpPr>
                      <p:nvPr/>
                    </p:nvGrpSpPr>
                    <p:grpSpPr bwMode="auto">
                      <a:xfrm>
                        <a:off x="4598" y="3025"/>
                        <a:ext cx="11" cy="5"/>
                        <a:chOff x="4598" y="3025"/>
                        <a:chExt cx="11" cy="5"/>
                      </a:xfrm>
                    </p:grpSpPr>
                    <p:sp>
                      <p:nvSpPr>
                        <p:cNvPr id="2816" name="Freeform 71"/>
                        <p:cNvSpPr>
                          <a:spLocks/>
                        </p:cNvSpPr>
                        <p:nvPr/>
                      </p:nvSpPr>
                      <p:spPr bwMode="auto">
                        <a:xfrm>
                          <a:off x="4598" y="3025"/>
                          <a:ext cx="4" cy="5"/>
                        </a:xfrm>
                        <a:custGeom>
                          <a:avLst/>
                          <a:gdLst>
                            <a:gd name="T0" fmla="*/ 3 w 4"/>
                            <a:gd name="T1" fmla="*/ 1 h 10"/>
                            <a:gd name="T2" fmla="*/ 0 w 4"/>
                            <a:gd name="T3" fmla="*/ 1 h 10"/>
                            <a:gd name="T4" fmla="*/ 1 w 4"/>
                            <a:gd name="T5" fmla="*/ 0 h 10"/>
                            <a:gd name="T6" fmla="*/ 4 w 4"/>
                            <a:gd name="T7" fmla="*/ 1 h 10"/>
                            <a:gd name="T8" fmla="*/ 3 w 4"/>
                            <a:gd name="T9" fmla="*/ 1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10"/>
                              </a:moveTo>
                              <a:lnTo>
                                <a:pt x="0" y="4"/>
                              </a:lnTo>
                              <a:lnTo>
                                <a:pt x="1" y="0"/>
                              </a:lnTo>
                              <a:lnTo>
                                <a:pt x="4" y="5"/>
                              </a:lnTo>
                              <a:lnTo>
                                <a:pt x="3" y="10"/>
                              </a:lnTo>
                              <a:close/>
                            </a:path>
                          </a:pathLst>
                        </a:custGeom>
                        <a:solidFill>
                          <a:srgbClr val="A0A0A0"/>
                        </a:solidFill>
                        <a:ln w="9525">
                          <a:noFill/>
                          <a:round/>
                          <a:headEnd/>
                          <a:tailEnd/>
                        </a:ln>
                      </p:spPr>
                      <p:txBody>
                        <a:bodyPr/>
                        <a:lstStyle/>
                        <a:p>
                          <a:pPr eaLnBrk="1" hangingPunct="1"/>
                          <a:endParaRPr lang="en-US"/>
                        </a:p>
                      </p:txBody>
                    </p:sp>
                    <p:sp>
                      <p:nvSpPr>
                        <p:cNvPr id="2817" name="Freeform 72"/>
                        <p:cNvSpPr>
                          <a:spLocks/>
                        </p:cNvSpPr>
                        <p:nvPr/>
                      </p:nvSpPr>
                      <p:spPr bwMode="auto">
                        <a:xfrm>
                          <a:off x="4599" y="3025"/>
                          <a:ext cx="8" cy="3"/>
                        </a:xfrm>
                        <a:custGeom>
                          <a:avLst/>
                          <a:gdLst>
                            <a:gd name="T0" fmla="*/ 0 w 8"/>
                            <a:gd name="T1" fmla="*/ 0 h 5"/>
                            <a:gd name="T2" fmla="*/ 6 w 8"/>
                            <a:gd name="T3" fmla="*/ 0 h 5"/>
                            <a:gd name="T4" fmla="*/ 6 w 8"/>
                            <a:gd name="T5" fmla="*/ 0 h 5"/>
                            <a:gd name="T6" fmla="*/ 7 w 8"/>
                            <a:gd name="T7" fmla="*/ 1 h 5"/>
                            <a:gd name="T8" fmla="*/ 8 w 8"/>
                            <a:gd name="T9" fmla="*/ 1 h 5"/>
                            <a:gd name="T10" fmla="*/ 3 w 8"/>
                            <a:gd name="T11" fmla="*/ 1 h 5"/>
                            <a:gd name="T12" fmla="*/ 2 w 8"/>
                            <a:gd name="T13" fmla="*/ 1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7" y="2"/>
                              </a:lnTo>
                              <a:lnTo>
                                <a:pt x="8" y="5"/>
                              </a:lnTo>
                              <a:lnTo>
                                <a:pt x="3" y="5"/>
                              </a:lnTo>
                              <a:lnTo>
                                <a:pt x="2" y="4"/>
                              </a:lnTo>
                              <a:lnTo>
                                <a:pt x="0" y="0"/>
                              </a:lnTo>
                              <a:close/>
                            </a:path>
                          </a:pathLst>
                        </a:custGeom>
                        <a:solidFill>
                          <a:srgbClr val="E0E0E0"/>
                        </a:solidFill>
                        <a:ln w="9525">
                          <a:noFill/>
                          <a:round/>
                          <a:headEnd/>
                          <a:tailEnd/>
                        </a:ln>
                      </p:spPr>
                      <p:txBody>
                        <a:bodyPr/>
                        <a:lstStyle/>
                        <a:p>
                          <a:pPr eaLnBrk="1" hangingPunct="1"/>
                          <a:endParaRPr lang="en-US"/>
                        </a:p>
                      </p:txBody>
                    </p:sp>
                    <p:sp>
                      <p:nvSpPr>
                        <p:cNvPr id="2818" name="Freeform 73"/>
                        <p:cNvSpPr>
                          <a:spLocks/>
                        </p:cNvSpPr>
                        <p:nvPr/>
                      </p:nvSpPr>
                      <p:spPr bwMode="auto">
                        <a:xfrm>
                          <a:off x="4601" y="3028"/>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0" y="2"/>
                              </a:lnTo>
                              <a:lnTo>
                                <a:pt x="1" y="0"/>
                              </a:lnTo>
                              <a:lnTo>
                                <a:pt x="6"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30" name="Group 74"/>
                      <p:cNvGrpSpPr>
                        <a:grpSpLocks/>
                      </p:cNvGrpSpPr>
                      <p:nvPr/>
                    </p:nvGrpSpPr>
                    <p:grpSpPr bwMode="auto">
                      <a:xfrm>
                        <a:off x="4602" y="3028"/>
                        <a:ext cx="9" cy="5"/>
                        <a:chOff x="4602" y="3028"/>
                        <a:chExt cx="9" cy="5"/>
                      </a:xfrm>
                    </p:grpSpPr>
                    <p:sp>
                      <p:nvSpPr>
                        <p:cNvPr id="2813" name="Freeform 75"/>
                        <p:cNvSpPr>
                          <a:spLocks/>
                        </p:cNvSpPr>
                        <p:nvPr/>
                      </p:nvSpPr>
                      <p:spPr bwMode="auto">
                        <a:xfrm>
                          <a:off x="4602" y="3028"/>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2814" name="Freeform 76"/>
                        <p:cNvSpPr>
                          <a:spLocks/>
                        </p:cNvSpPr>
                        <p:nvPr/>
                      </p:nvSpPr>
                      <p:spPr bwMode="auto">
                        <a:xfrm>
                          <a:off x="4603" y="3028"/>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2"/>
                              </a:lnTo>
                              <a:lnTo>
                                <a:pt x="5" y="3"/>
                              </a:lnTo>
                              <a:lnTo>
                                <a:pt x="7" y="5"/>
                              </a:lnTo>
                              <a:lnTo>
                                <a:pt x="1"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2815" name="Freeform 77"/>
                        <p:cNvSpPr>
                          <a:spLocks/>
                        </p:cNvSpPr>
                        <p:nvPr/>
                      </p:nvSpPr>
                      <p:spPr bwMode="auto">
                        <a:xfrm>
                          <a:off x="4603" y="3030"/>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31" name="Group 78"/>
                      <p:cNvGrpSpPr>
                        <a:grpSpLocks/>
                      </p:cNvGrpSpPr>
                      <p:nvPr/>
                    </p:nvGrpSpPr>
                    <p:grpSpPr bwMode="auto">
                      <a:xfrm>
                        <a:off x="4604" y="3031"/>
                        <a:ext cx="10" cy="5"/>
                        <a:chOff x="4604" y="3031"/>
                        <a:chExt cx="10" cy="5"/>
                      </a:xfrm>
                    </p:grpSpPr>
                    <p:sp>
                      <p:nvSpPr>
                        <p:cNvPr id="2810" name="Freeform 79"/>
                        <p:cNvSpPr>
                          <a:spLocks/>
                        </p:cNvSpPr>
                        <p:nvPr/>
                      </p:nvSpPr>
                      <p:spPr bwMode="auto">
                        <a:xfrm>
                          <a:off x="4604" y="3031"/>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2811" name="Freeform 80"/>
                        <p:cNvSpPr>
                          <a:spLocks/>
                        </p:cNvSpPr>
                        <p:nvPr/>
                      </p:nvSpPr>
                      <p:spPr bwMode="auto">
                        <a:xfrm>
                          <a:off x="4605" y="3031"/>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2"/>
                              </a:lnTo>
                              <a:lnTo>
                                <a:pt x="6" y="2"/>
                              </a:lnTo>
                              <a:lnTo>
                                <a:pt x="7"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2812" name="Freeform 81"/>
                        <p:cNvSpPr>
                          <a:spLocks/>
                        </p:cNvSpPr>
                        <p:nvPr/>
                      </p:nvSpPr>
                      <p:spPr bwMode="auto">
                        <a:xfrm>
                          <a:off x="4606" y="3033"/>
                          <a:ext cx="8" cy="3"/>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2"/>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grpSp>
                  <p:nvGrpSpPr>
                    <p:cNvPr id="2237" name="Group 82"/>
                    <p:cNvGrpSpPr>
                      <a:grpSpLocks/>
                    </p:cNvGrpSpPr>
                    <p:nvPr/>
                  </p:nvGrpSpPr>
                  <p:grpSpPr bwMode="auto">
                    <a:xfrm>
                      <a:off x="4606" y="3034"/>
                      <a:ext cx="20" cy="17"/>
                      <a:chOff x="4606" y="3034"/>
                      <a:chExt cx="20" cy="17"/>
                    </a:xfrm>
                  </p:grpSpPr>
                  <p:grpSp>
                    <p:nvGrpSpPr>
                      <p:cNvPr id="2239" name="Group 83"/>
                      <p:cNvGrpSpPr>
                        <a:grpSpLocks/>
                      </p:cNvGrpSpPr>
                      <p:nvPr/>
                    </p:nvGrpSpPr>
                    <p:grpSpPr bwMode="auto">
                      <a:xfrm>
                        <a:off x="4606" y="3034"/>
                        <a:ext cx="10" cy="5"/>
                        <a:chOff x="4606" y="3034"/>
                        <a:chExt cx="10" cy="5"/>
                      </a:xfrm>
                    </p:grpSpPr>
                    <p:sp>
                      <p:nvSpPr>
                        <p:cNvPr id="2802" name="Freeform 84"/>
                        <p:cNvSpPr>
                          <a:spLocks/>
                        </p:cNvSpPr>
                        <p:nvPr/>
                      </p:nvSpPr>
                      <p:spPr bwMode="auto">
                        <a:xfrm>
                          <a:off x="4606" y="3034"/>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pPr eaLnBrk="1" hangingPunct="1"/>
                          <a:endParaRPr lang="en-US"/>
                        </a:p>
                      </p:txBody>
                    </p:sp>
                    <p:sp>
                      <p:nvSpPr>
                        <p:cNvPr id="2803" name="Freeform 85"/>
                        <p:cNvSpPr>
                          <a:spLocks/>
                        </p:cNvSpPr>
                        <p:nvPr/>
                      </p:nvSpPr>
                      <p:spPr bwMode="auto">
                        <a:xfrm>
                          <a:off x="4607" y="303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804" name="Freeform 86"/>
                        <p:cNvSpPr>
                          <a:spLocks/>
                        </p:cNvSpPr>
                        <p:nvPr/>
                      </p:nvSpPr>
                      <p:spPr bwMode="auto">
                        <a:xfrm>
                          <a:off x="4608" y="3037"/>
                          <a:ext cx="8" cy="2"/>
                        </a:xfrm>
                        <a:custGeom>
                          <a:avLst/>
                          <a:gdLst>
                            <a:gd name="T0" fmla="*/ 0 w 8"/>
                            <a:gd name="T1" fmla="*/ 1 h 4"/>
                            <a:gd name="T2" fmla="*/ 0 w 8"/>
                            <a:gd name="T3" fmla="*/ 1 h 4"/>
                            <a:gd name="T4" fmla="*/ 1 w 8"/>
                            <a:gd name="T5" fmla="*/ 0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0"/>
                              </a:lnTo>
                              <a:lnTo>
                                <a:pt x="6"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64" name="Group 87"/>
                      <p:cNvGrpSpPr>
                        <a:grpSpLocks/>
                      </p:cNvGrpSpPr>
                      <p:nvPr/>
                    </p:nvGrpSpPr>
                    <p:grpSpPr bwMode="auto">
                      <a:xfrm>
                        <a:off x="4609" y="3037"/>
                        <a:ext cx="9" cy="5"/>
                        <a:chOff x="4609" y="3037"/>
                        <a:chExt cx="9" cy="5"/>
                      </a:xfrm>
                    </p:grpSpPr>
                    <p:sp>
                      <p:nvSpPr>
                        <p:cNvPr id="2799" name="Freeform 88"/>
                        <p:cNvSpPr>
                          <a:spLocks/>
                        </p:cNvSpPr>
                        <p:nvPr/>
                      </p:nvSpPr>
                      <p:spPr bwMode="auto">
                        <a:xfrm>
                          <a:off x="4609" y="3037"/>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2800" name="Freeform 89"/>
                        <p:cNvSpPr>
                          <a:spLocks/>
                        </p:cNvSpPr>
                        <p:nvPr/>
                      </p:nvSpPr>
                      <p:spPr bwMode="auto">
                        <a:xfrm>
                          <a:off x="4610" y="3037"/>
                          <a:ext cx="7" cy="2"/>
                        </a:xfrm>
                        <a:custGeom>
                          <a:avLst/>
                          <a:gdLst>
                            <a:gd name="T0" fmla="*/ 0 w 7"/>
                            <a:gd name="T1" fmla="*/ 0 h 4"/>
                            <a:gd name="T2" fmla="*/ 4 w 7"/>
                            <a:gd name="T3" fmla="*/ 0 h 4"/>
                            <a:gd name="T4" fmla="*/ 5 w 7"/>
                            <a:gd name="T5" fmla="*/ 0 h 4"/>
                            <a:gd name="T6" fmla="*/ 5 w 7"/>
                            <a:gd name="T7" fmla="*/ 1 h 4"/>
                            <a:gd name="T8" fmla="*/ 7 w 7"/>
                            <a:gd name="T9" fmla="*/ 1 h 4"/>
                            <a:gd name="T10" fmla="*/ 1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0"/>
                              </a:lnTo>
                              <a:lnTo>
                                <a:pt x="5" y="1"/>
                              </a:lnTo>
                              <a:lnTo>
                                <a:pt x="7" y="4"/>
                              </a:lnTo>
                              <a:lnTo>
                                <a:pt x="1"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801" name="Freeform 90"/>
                        <p:cNvSpPr>
                          <a:spLocks/>
                        </p:cNvSpPr>
                        <p:nvPr/>
                      </p:nvSpPr>
                      <p:spPr bwMode="auto">
                        <a:xfrm>
                          <a:off x="4610" y="3039"/>
                          <a:ext cx="8" cy="3"/>
                        </a:xfrm>
                        <a:custGeom>
                          <a:avLst/>
                          <a:gdLst>
                            <a:gd name="T0" fmla="*/ 0 w 8"/>
                            <a:gd name="T1" fmla="*/ 0 h 7"/>
                            <a:gd name="T2" fmla="*/ 1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65" name="Group 91"/>
                      <p:cNvGrpSpPr>
                        <a:grpSpLocks/>
                      </p:cNvGrpSpPr>
                      <p:nvPr/>
                    </p:nvGrpSpPr>
                    <p:grpSpPr bwMode="auto">
                      <a:xfrm>
                        <a:off x="4611" y="3040"/>
                        <a:ext cx="10" cy="5"/>
                        <a:chOff x="4611" y="3040"/>
                        <a:chExt cx="10" cy="5"/>
                      </a:xfrm>
                    </p:grpSpPr>
                    <p:sp>
                      <p:nvSpPr>
                        <p:cNvPr id="2796" name="Freeform 92"/>
                        <p:cNvSpPr>
                          <a:spLocks/>
                        </p:cNvSpPr>
                        <p:nvPr/>
                      </p:nvSpPr>
                      <p:spPr bwMode="auto">
                        <a:xfrm>
                          <a:off x="4611" y="3040"/>
                          <a:ext cx="3" cy="5"/>
                        </a:xfrm>
                        <a:custGeom>
                          <a:avLst/>
                          <a:gdLst>
                            <a:gd name="T0" fmla="*/ 2 w 3"/>
                            <a:gd name="T1" fmla="*/ 2 h 9"/>
                            <a:gd name="T2" fmla="*/ 0 w 3"/>
                            <a:gd name="T3" fmla="*/ 1 h 9"/>
                            <a:gd name="T4" fmla="*/ 1 w 3"/>
                            <a:gd name="T5" fmla="*/ 0 h 9"/>
                            <a:gd name="T6" fmla="*/ 3 w 3"/>
                            <a:gd name="T7" fmla="*/ 1 h 9"/>
                            <a:gd name="T8" fmla="*/ 2 w 3"/>
                            <a:gd name="T9" fmla="*/ 2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2797" name="Freeform 93"/>
                        <p:cNvSpPr>
                          <a:spLocks/>
                        </p:cNvSpPr>
                        <p:nvPr/>
                      </p:nvSpPr>
                      <p:spPr bwMode="auto">
                        <a:xfrm>
                          <a:off x="4612" y="3040"/>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798" name="Freeform 94"/>
                        <p:cNvSpPr>
                          <a:spLocks/>
                        </p:cNvSpPr>
                        <p:nvPr/>
                      </p:nvSpPr>
                      <p:spPr bwMode="auto">
                        <a:xfrm>
                          <a:off x="4613" y="3042"/>
                          <a:ext cx="8" cy="3"/>
                        </a:xfrm>
                        <a:custGeom>
                          <a:avLst/>
                          <a:gdLst>
                            <a:gd name="T0" fmla="*/ 0 w 8"/>
                            <a:gd name="T1" fmla="*/ 2 h 4"/>
                            <a:gd name="T2" fmla="*/ 0 w 8"/>
                            <a:gd name="T3" fmla="*/ 2 h 4"/>
                            <a:gd name="T4" fmla="*/ 0 w 8"/>
                            <a:gd name="T5" fmla="*/ 1 h 4"/>
                            <a:gd name="T6" fmla="*/ 1 w 8"/>
                            <a:gd name="T7" fmla="*/ 0 h 4"/>
                            <a:gd name="T8" fmla="*/ 6 w 8"/>
                            <a:gd name="T9" fmla="*/ 0 h 4"/>
                            <a:gd name="T10" fmla="*/ 8 w 8"/>
                            <a:gd name="T11" fmla="*/ 2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1"/>
                              </a:lnTo>
                              <a:lnTo>
                                <a:pt x="1" y="0"/>
                              </a:lnTo>
                              <a:lnTo>
                                <a:pt x="6"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66" name="Group 95"/>
                      <p:cNvGrpSpPr>
                        <a:grpSpLocks/>
                      </p:cNvGrpSpPr>
                      <p:nvPr/>
                    </p:nvGrpSpPr>
                    <p:grpSpPr bwMode="auto">
                      <a:xfrm>
                        <a:off x="4614" y="3042"/>
                        <a:ext cx="10" cy="6"/>
                        <a:chOff x="4614" y="3042"/>
                        <a:chExt cx="10" cy="6"/>
                      </a:xfrm>
                    </p:grpSpPr>
                    <p:sp>
                      <p:nvSpPr>
                        <p:cNvPr id="2793" name="Freeform 96"/>
                        <p:cNvSpPr>
                          <a:spLocks/>
                        </p:cNvSpPr>
                        <p:nvPr/>
                      </p:nvSpPr>
                      <p:spPr bwMode="auto">
                        <a:xfrm>
                          <a:off x="4614" y="3042"/>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2794" name="Freeform 97"/>
                        <p:cNvSpPr>
                          <a:spLocks/>
                        </p:cNvSpPr>
                        <p:nvPr/>
                      </p:nvSpPr>
                      <p:spPr bwMode="auto">
                        <a:xfrm>
                          <a:off x="4615" y="3043"/>
                          <a:ext cx="8" cy="2"/>
                        </a:xfrm>
                        <a:custGeom>
                          <a:avLst/>
                          <a:gdLst>
                            <a:gd name="T0" fmla="*/ 0 w 8"/>
                            <a:gd name="T1" fmla="*/ 0 h 3"/>
                            <a:gd name="T2" fmla="*/ 4 w 8"/>
                            <a:gd name="T3" fmla="*/ 0 h 3"/>
                            <a:gd name="T4" fmla="*/ 4 w 8"/>
                            <a:gd name="T5" fmla="*/ 0 h 3"/>
                            <a:gd name="T6" fmla="*/ 6 w 8"/>
                            <a:gd name="T7" fmla="*/ 1 h 3"/>
                            <a:gd name="T8" fmla="*/ 8 w 8"/>
                            <a:gd name="T9" fmla="*/ 1 h 3"/>
                            <a:gd name="T10" fmla="*/ 1 w 8"/>
                            <a:gd name="T11" fmla="*/ 1 h 3"/>
                            <a:gd name="T12" fmla="*/ 0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4" y="0"/>
                              </a:lnTo>
                              <a:lnTo>
                                <a:pt x="6" y="2"/>
                              </a:lnTo>
                              <a:lnTo>
                                <a:pt x="8" y="3"/>
                              </a:lnTo>
                              <a:lnTo>
                                <a:pt x="1" y="3"/>
                              </a:lnTo>
                              <a:lnTo>
                                <a:pt x="0" y="3"/>
                              </a:lnTo>
                              <a:lnTo>
                                <a:pt x="0" y="0"/>
                              </a:lnTo>
                              <a:close/>
                            </a:path>
                          </a:pathLst>
                        </a:custGeom>
                        <a:solidFill>
                          <a:srgbClr val="E0E0E0"/>
                        </a:solidFill>
                        <a:ln w="9525">
                          <a:noFill/>
                          <a:round/>
                          <a:headEnd/>
                          <a:tailEnd/>
                        </a:ln>
                      </p:spPr>
                      <p:txBody>
                        <a:bodyPr/>
                        <a:lstStyle/>
                        <a:p>
                          <a:pPr eaLnBrk="1" hangingPunct="1"/>
                          <a:endParaRPr lang="en-US"/>
                        </a:p>
                      </p:txBody>
                    </p:sp>
                    <p:sp>
                      <p:nvSpPr>
                        <p:cNvPr id="2795" name="Freeform 98"/>
                        <p:cNvSpPr>
                          <a:spLocks/>
                        </p:cNvSpPr>
                        <p:nvPr/>
                      </p:nvSpPr>
                      <p:spPr bwMode="auto">
                        <a:xfrm>
                          <a:off x="4615" y="3045"/>
                          <a:ext cx="9" cy="3"/>
                        </a:xfrm>
                        <a:custGeom>
                          <a:avLst/>
                          <a:gdLst>
                            <a:gd name="T0" fmla="*/ 0 w 9"/>
                            <a:gd name="T1" fmla="*/ 1 h 5"/>
                            <a:gd name="T2" fmla="*/ 0 w 9"/>
                            <a:gd name="T3" fmla="*/ 1 h 5"/>
                            <a:gd name="T4" fmla="*/ 1 w 9"/>
                            <a:gd name="T5" fmla="*/ 0 h 5"/>
                            <a:gd name="T6" fmla="*/ 1 w 9"/>
                            <a:gd name="T7" fmla="*/ 0 h 5"/>
                            <a:gd name="T8" fmla="*/ 8 w 9"/>
                            <a:gd name="T9" fmla="*/ 0 h 5"/>
                            <a:gd name="T10" fmla="*/ 9 w 9"/>
                            <a:gd name="T11" fmla="*/ 1 h 5"/>
                            <a:gd name="T12" fmla="*/ 0 w 9"/>
                            <a:gd name="T13" fmla="*/ 1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1"/>
                              </a:lnTo>
                              <a:lnTo>
                                <a:pt x="1" y="0"/>
                              </a:lnTo>
                              <a:lnTo>
                                <a:pt x="8"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67" name="Group 99"/>
                      <p:cNvGrpSpPr>
                        <a:grpSpLocks/>
                      </p:cNvGrpSpPr>
                      <p:nvPr/>
                    </p:nvGrpSpPr>
                    <p:grpSpPr bwMode="auto">
                      <a:xfrm>
                        <a:off x="4616" y="3045"/>
                        <a:ext cx="10" cy="6"/>
                        <a:chOff x="4616" y="3045"/>
                        <a:chExt cx="10" cy="6"/>
                      </a:xfrm>
                    </p:grpSpPr>
                    <p:sp>
                      <p:nvSpPr>
                        <p:cNvPr id="2790" name="Freeform 100"/>
                        <p:cNvSpPr>
                          <a:spLocks/>
                        </p:cNvSpPr>
                        <p:nvPr/>
                      </p:nvSpPr>
                      <p:spPr bwMode="auto">
                        <a:xfrm>
                          <a:off x="4616" y="3045"/>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2791" name="Freeform 101"/>
                        <p:cNvSpPr>
                          <a:spLocks/>
                        </p:cNvSpPr>
                        <p:nvPr/>
                      </p:nvSpPr>
                      <p:spPr bwMode="auto">
                        <a:xfrm>
                          <a:off x="4617" y="3045"/>
                          <a:ext cx="8" cy="3"/>
                        </a:xfrm>
                        <a:custGeom>
                          <a:avLst/>
                          <a:gdLst>
                            <a:gd name="T0" fmla="*/ 0 w 8"/>
                            <a:gd name="T1" fmla="*/ 0 h 5"/>
                            <a:gd name="T2" fmla="*/ 6 w 8"/>
                            <a:gd name="T3" fmla="*/ 0 h 5"/>
                            <a:gd name="T4" fmla="*/ 6 w 8"/>
                            <a:gd name="T5" fmla="*/ 1 h 5"/>
                            <a:gd name="T6" fmla="*/ 6 w 8"/>
                            <a:gd name="T7" fmla="*/ 1 h 5"/>
                            <a:gd name="T8" fmla="*/ 8 w 8"/>
                            <a:gd name="T9" fmla="*/ 1 h 5"/>
                            <a:gd name="T10" fmla="*/ 2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1"/>
                              </a:lnTo>
                              <a:lnTo>
                                <a:pt x="6" y="3"/>
                              </a:lnTo>
                              <a:lnTo>
                                <a:pt x="8" y="5"/>
                              </a:lnTo>
                              <a:lnTo>
                                <a:pt x="2" y="5"/>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792" name="Freeform 102"/>
                        <p:cNvSpPr>
                          <a:spLocks/>
                        </p:cNvSpPr>
                        <p:nvPr/>
                      </p:nvSpPr>
                      <p:spPr bwMode="auto">
                        <a:xfrm>
                          <a:off x="4618" y="3048"/>
                          <a:ext cx="8" cy="3"/>
                        </a:xfrm>
                        <a:custGeom>
                          <a:avLst/>
                          <a:gdLst>
                            <a:gd name="T0" fmla="*/ 0 w 8"/>
                            <a:gd name="T1" fmla="*/ 1 h 6"/>
                            <a:gd name="T2" fmla="*/ 0 w 8"/>
                            <a:gd name="T3" fmla="*/ 1 h 6"/>
                            <a:gd name="T4" fmla="*/ 0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grpSp>
                  <p:nvGrpSpPr>
                    <p:cNvPr id="68" name="Group 103"/>
                    <p:cNvGrpSpPr>
                      <a:grpSpLocks/>
                    </p:cNvGrpSpPr>
                    <p:nvPr/>
                  </p:nvGrpSpPr>
                  <p:grpSpPr bwMode="auto">
                    <a:xfrm>
                      <a:off x="4618" y="3049"/>
                      <a:ext cx="10" cy="4"/>
                      <a:chOff x="4618" y="3049"/>
                      <a:chExt cx="10" cy="4"/>
                    </a:xfrm>
                  </p:grpSpPr>
                  <p:sp>
                    <p:nvSpPr>
                      <p:cNvPr id="2782" name="Freeform 104"/>
                      <p:cNvSpPr>
                        <a:spLocks/>
                      </p:cNvSpPr>
                      <p:nvPr/>
                    </p:nvSpPr>
                    <p:spPr bwMode="auto">
                      <a:xfrm>
                        <a:off x="4618" y="3049"/>
                        <a:ext cx="3" cy="4"/>
                      </a:xfrm>
                      <a:custGeom>
                        <a:avLst/>
                        <a:gdLst>
                          <a:gd name="T0" fmla="*/ 1 w 3"/>
                          <a:gd name="T1" fmla="*/ 1 h 9"/>
                          <a:gd name="T2" fmla="*/ 0 w 3"/>
                          <a:gd name="T3" fmla="*/ 0 h 9"/>
                          <a:gd name="T4" fmla="*/ 1 w 3"/>
                          <a:gd name="T5" fmla="*/ 0 h 9"/>
                          <a:gd name="T6" fmla="*/ 3 w 3"/>
                          <a:gd name="T7" fmla="*/ 0 h 9"/>
                          <a:gd name="T8" fmla="*/ 1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1" y="9"/>
                            </a:moveTo>
                            <a:lnTo>
                              <a:pt x="0" y="3"/>
                            </a:lnTo>
                            <a:lnTo>
                              <a:pt x="1" y="0"/>
                            </a:lnTo>
                            <a:lnTo>
                              <a:pt x="3" y="5"/>
                            </a:lnTo>
                            <a:lnTo>
                              <a:pt x="1" y="9"/>
                            </a:lnTo>
                            <a:close/>
                          </a:path>
                        </a:pathLst>
                      </a:custGeom>
                      <a:solidFill>
                        <a:srgbClr val="A0A0A0"/>
                      </a:solidFill>
                      <a:ln w="9525">
                        <a:noFill/>
                        <a:round/>
                        <a:headEnd/>
                        <a:tailEnd/>
                      </a:ln>
                    </p:spPr>
                    <p:txBody>
                      <a:bodyPr/>
                      <a:lstStyle/>
                      <a:p>
                        <a:pPr eaLnBrk="1" hangingPunct="1"/>
                        <a:endParaRPr lang="en-US"/>
                      </a:p>
                    </p:txBody>
                  </p:sp>
                  <p:sp>
                    <p:nvSpPr>
                      <p:cNvPr id="2783" name="Freeform 105"/>
                      <p:cNvSpPr>
                        <a:spLocks/>
                      </p:cNvSpPr>
                      <p:nvPr/>
                    </p:nvSpPr>
                    <p:spPr bwMode="auto">
                      <a:xfrm>
                        <a:off x="4619" y="3049"/>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3 w 8"/>
                          <a:gd name="T11" fmla="*/ 0 h 5"/>
                          <a:gd name="T12" fmla="*/ 2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6" y="2"/>
                            </a:lnTo>
                            <a:lnTo>
                              <a:pt x="8" y="5"/>
                            </a:lnTo>
                            <a:lnTo>
                              <a:pt x="3" y="5"/>
                            </a:lnTo>
                            <a:lnTo>
                              <a:pt x="2" y="3"/>
                            </a:lnTo>
                            <a:lnTo>
                              <a:pt x="0" y="0"/>
                            </a:lnTo>
                            <a:close/>
                          </a:path>
                        </a:pathLst>
                      </a:custGeom>
                      <a:solidFill>
                        <a:srgbClr val="E0E0E0"/>
                      </a:solidFill>
                      <a:ln w="9525">
                        <a:noFill/>
                        <a:round/>
                        <a:headEnd/>
                        <a:tailEnd/>
                      </a:ln>
                    </p:spPr>
                    <p:txBody>
                      <a:bodyPr/>
                      <a:lstStyle/>
                      <a:p>
                        <a:pPr eaLnBrk="1" hangingPunct="1"/>
                        <a:endParaRPr lang="en-US"/>
                      </a:p>
                    </p:txBody>
                  </p:sp>
                  <p:sp>
                    <p:nvSpPr>
                      <p:cNvPr id="2784" name="Freeform 106"/>
                      <p:cNvSpPr>
                        <a:spLocks/>
                      </p:cNvSpPr>
                      <p:nvPr/>
                    </p:nvSpPr>
                    <p:spPr bwMode="auto">
                      <a:xfrm>
                        <a:off x="4621" y="3051"/>
                        <a:ext cx="7" cy="2"/>
                      </a:xfrm>
                      <a:custGeom>
                        <a:avLst/>
                        <a:gdLst>
                          <a:gd name="T0" fmla="*/ 0 w 7"/>
                          <a:gd name="T1" fmla="*/ 1 h 4"/>
                          <a:gd name="T2" fmla="*/ 0 w 7"/>
                          <a:gd name="T3" fmla="*/ 1 h 4"/>
                          <a:gd name="T4" fmla="*/ 0 w 7"/>
                          <a:gd name="T5" fmla="*/ 0 h 4"/>
                          <a:gd name="T6" fmla="*/ 1 w 7"/>
                          <a:gd name="T7" fmla="*/ 0 h 4"/>
                          <a:gd name="T8" fmla="*/ 6 w 7"/>
                          <a:gd name="T9" fmla="*/ 0 h 4"/>
                          <a:gd name="T10" fmla="*/ 7 w 7"/>
                          <a:gd name="T11" fmla="*/ 1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0"/>
                            </a:lnTo>
                            <a:lnTo>
                              <a:pt x="1" y="0"/>
                            </a:lnTo>
                            <a:lnTo>
                              <a:pt x="6" y="0"/>
                            </a:lnTo>
                            <a:lnTo>
                              <a:pt x="7"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69" name="Group 107"/>
                    <p:cNvGrpSpPr>
                      <a:grpSpLocks/>
                    </p:cNvGrpSpPr>
                    <p:nvPr/>
                  </p:nvGrpSpPr>
                  <p:grpSpPr bwMode="auto">
                    <a:xfrm>
                      <a:off x="4621" y="3051"/>
                      <a:ext cx="10" cy="5"/>
                      <a:chOff x="4621" y="3051"/>
                      <a:chExt cx="10" cy="5"/>
                    </a:xfrm>
                  </p:grpSpPr>
                  <p:sp>
                    <p:nvSpPr>
                      <p:cNvPr id="2779" name="Freeform 108"/>
                      <p:cNvSpPr>
                        <a:spLocks/>
                      </p:cNvSpPr>
                      <p:nvPr/>
                    </p:nvSpPr>
                    <p:spPr bwMode="auto">
                      <a:xfrm>
                        <a:off x="4621" y="3051"/>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pPr eaLnBrk="1" hangingPunct="1"/>
                        <a:endParaRPr lang="en-US"/>
                      </a:p>
                    </p:txBody>
                  </p:sp>
                  <p:sp>
                    <p:nvSpPr>
                      <p:cNvPr id="2780" name="Freeform 109"/>
                      <p:cNvSpPr>
                        <a:spLocks/>
                      </p:cNvSpPr>
                      <p:nvPr/>
                    </p:nvSpPr>
                    <p:spPr bwMode="auto">
                      <a:xfrm>
                        <a:off x="4622" y="3051"/>
                        <a:ext cx="7" cy="2"/>
                      </a:xfrm>
                      <a:custGeom>
                        <a:avLst/>
                        <a:gdLst>
                          <a:gd name="T0" fmla="*/ 1 w 7"/>
                          <a:gd name="T1" fmla="*/ 0 h 4"/>
                          <a:gd name="T2" fmla="*/ 5 w 7"/>
                          <a:gd name="T3" fmla="*/ 0 h 4"/>
                          <a:gd name="T4" fmla="*/ 5 w 7"/>
                          <a:gd name="T5" fmla="*/ 1 h 4"/>
                          <a:gd name="T6" fmla="*/ 6 w 7"/>
                          <a:gd name="T7" fmla="*/ 1 h 4"/>
                          <a:gd name="T8" fmla="*/ 7 w 7"/>
                          <a:gd name="T9" fmla="*/ 1 h 4"/>
                          <a:gd name="T10" fmla="*/ 2 w 7"/>
                          <a:gd name="T11" fmla="*/ 1 h 4"/>
                          <a:gd name="T12" fmla="*/ 1 w 7"/>
                          <a:gd name="T13" fmla="*/ 1 h 4"/>
                          <a:gd name="T14" fmla="*/ 0 w 7"/>
                          <a:gd name="T15" fmla="*/ 1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5" y="1"/>
                            </a:lnTo>
                            <a:lnTo>
                              <a:pt x="6" y="1"/>
                            </a:lnTo>
                            <a:lnTo>
                              <a:pt x="7" y="4"/>
                            </a:lnTo>
                            <a:lnTo>
                              <a:pt x="2" y="4"/>
                            </a:lnTo>
                            <a:lnTo>
                              <a:pt x="1" y="3"/>
                            </a:lnTo>
                            <a:lnTo>
                              <a:pt x="0" y="1"/>
                            </a:lnTo>
                            <a:lnTo>
                              <a:pt x="1" y="0"/>
                            </a:lnTo>
                            <a:close/>
                          </a:path>
                        </a:pathLst>
                      </a:custGeom>
                      <a:solidFill>
                        <a:srgbClr val="E0E0E0"/>
                      </a:solidFill>
                      <a:ln w="9525">
                        <a:noFill/>
                        <a:round/>
                        <a:headEnd/>
                        <a:tailEnd/>
                      </a:ln>
                    </p:spPr>
                    <p:txBody>
                      <a:bodyPr/>
                      <a:lstStyle/>
                      <a:p>
                        <a:pPr eaLnBrk="1" hangingPunct="1"/>
                        <a:endParaRPr lang="en-US"/>
                      </a:p>
                    </p:txBody>
                  </p:sp>
                  <p:sp>
                    <p:nvSpPr>
                      <p:cNvPr id="2781" name="Freeform 110"/>
                      <p:cNvSpPr>
                        <a:spLocks/>
                      </p:cNvSpPr>
                      <p:nvPr/>
                    </p:nvSpPr>
                    <p:spPr bwMode="auto">
                      <a:xfrm>
                        <a:off x="4623" y="3053"/>
                        <a:ext cx="8" cy="3"/>
                      </a:xfrm>
                      <a:custGeom>
                        <a:avLst/>
                        <a:gdLst>
                          <a:gd name="T0" fmla="*/ 0 w 8"/>
                          <a:gd name="T1" fmla="*/ 0 h 7"/>
                          <a:gd name="T2" fmla="*/ 0 w 8"/>
                          <a:gd name="T3" fmla="*/ 0 h 7"/>
                          <a:gd name="T4" fmla="*/ 1 w 8"/>
                          <a:gd name="T5" fmla="*/ 0 h 7"/>
                          <a:gd name="T6" fmla="*/ 1 w 8"/>
                          <a:gd name="T7" fmla="*/ 0 h 7"/>
                          <a:gd name="T8" fmla="*/ 6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6"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70" name="Group 111"/>
                    <p:cNvGrpSpPr>
                      <a:grpSpLocks/>
                    </p:cNvGrpSpPr>
                    <p:nvPr/>
                  </p:nvGrpSpPr>
                  <p:grpSpPr bwMode="auto">
                    <a:xfrm>
                      <a:off x="4624" y="3054"/>
                      <a:ext cx="9" cy="5"/>
                      <a:chOff x="4624" y="3054"/>
                      <a:chExt cx="9" cy="5"/>
                    </a:xfrm>
                  </p:grpSpPr>
                  <p:sp>
                    <p:nvSpPr>
                      <p:cNvPr id="2776" name="Freeform 112"/>
                      <p:cNvSpPr>
                        <a:spLocks/>
                      </p:cNvSpPr>
                      <p:nvPr/>
                    </p:nvSpPr>
                    <p:spPr bwMode="auto">
                      <a:xfrm>
                        <a:off x="4624" y="3054"/>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2777" name="Freeform 113"/>
                      <p:cNvSpPr>
                        <a:spLocks/>
                      </p:cNvSpPr>
                      <p:nvPr/>
                    </p:nvSpPr>
                    <p:spPr bwMode="auto">
                      <a:xfrm>
                        <a:off x="4625" y="3054"/>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2"/>
                            </a:lnTo>
                            <a:lnTo>
                              <a:pt x="7" y="5"/>
                            </a:lnTo>
                            <a:lnTo>
                              <a:pt x="1"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2778" name="Freeform 114"/>
                      <p:cNvSpPr>
                        <a:spLocks/>
                      </p:cNvSpPr>
                      <p:nvPr/>
                    </p:nvSpPr>
                    <p:spPr bwMode="auto">
                      <a:xfrm>
                        <a:off x="4625" y="3056"/>
                        <a:ext cx="8" cy="3"/>
                      </a:xfrm>
                      <a:custGeom>
                        <a:avLst/>
                        <a:gdLst>
                          <a:gd name="T0" fmla="*/ 0 w 8"/>
                          <a:gd name="T1" fmla="*/ 1 h 6"/>
                          <a:gd name="T2" fmla="*/ 1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1" y="3"/>
                            </a:lnTo>
                            <a:lnTo>
                              <a:pt x="1" y="1"/>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sp>
                  <p:nvSpPr>
                    <p:cNvPr id="2444" name="Freeform 115"/>
                    <p:cNvSpPr>
                      <a:spLocks/>
                    </p:cNvSpPr>
                    <p:nvPr/>
                  </p:nvSpPr>
                  <p:spPr bwMode="auto">
                    <a:xfrm>
                      <a:off x="4573" y="3004"/>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pPr eaLnBrk="1" hangingPunct="1"/>
                      <a:endParaRPr lang="en-US"/>
                    </a:p>
                  </p:txBody>
                </p:sp>
                <p:sp>
                  <p:nvSpPr>
                    <p:cNvPr id="2445" name="Freeform 116"/>
                    <p:cNvSpPr>
                      <a:spLocks/>
                    </p:cNvSpPr>
                    <p:nvPr/>
                  </p:nvSpPr>
                  <p:spPr bwMode="auto">
                    <a:xfrm>
                      <a:off x="4574" y="3005"/>
                      <a:ext cx="8" cy="2"/>
                    </a:xfrm>
                    <a:custGeom>
                      <a:avLst/>
                      <a:gdLst>
                        <a:gd name="T0" fmla="*/ 0 w 8"/>
                        <a:gd name="T1" fmla="*/ 0 h 3"/>
                        <a:gd name="T2" fmla="*/ 6 w 8"/>
                        <a:gd name="T3" fmla="*/ 0 h 3"/>
                        <a:gd name="T4" fmla="*/ 6 w 8"/>
                        <a:gd name="T5" fmla="*/ 0 h 3"/>
                        <a:gd name="T6" fmla="*/ 6 w 8"/>
                        <a:gd name="T7" fmla="*/ 1 h 3"/>
                        <a:gd name="T8" fmla="*/ 8 w 8"/>
                        <a:gd name="T9" fmla="*/ 1 h 3"/>
                        <a:gd name="T10" fmla="*/ 2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6" y="0"/>
                          </a:lnTo>
                          <a:lnTo>
                            <a:pt x="6" y="2"/>
                          </a:lnTo>
                          <a:lnTo>
                            <a:pt x="8" y="3"/>
                          </a:lnTo>
                          <a:lnTo>
                            <a:pt x="2" y="3"/>
                          </a:lnTo>
                          <a:lnTo>
                            <a:pt x="1" y="2"/>
                          </a:lnTo>
                          <a:lnTo>
                            <a:pt x="0" y="0"/>
                          </a:lnTo>
                          <a:close/>
                        </a:path>
                      </a:pathLst>
                    </a:custGeom>
                    <a:solidFill>
                      <a:srgbClr val="808080"/>
                    </a:solidFill>
                    <a:ln w="9525">
                      <a:noFill/>
                      <a:round/>
                      <a:headEnd/>
                      <a:tailEnd/>
                    </a:ln>
                  </p:spPr>
                  <p:txBody>
                    <a:bodyPr/>
                    <a:lstStyle/>
                    <a:p>
                      <a:pPr eaLnBrk="1" hangingPunct="1"/>
                      <a:endParaRPr lang="en-US"/>
                    </a:p>
                  </p:txBody>
                </p:sp>
                <p:sp>
                  <p:nvSpPr>
                    <p:cNvPr id="2446" name="Freeform 117"/>
                    <p:cNvSpPr>
                      <a:spLocks/>
                    </p:cNvSpPr>
                    <p:nvPr/>
                  </p:nvSpPr>
                  <p:spPr bwMode="auto">
                    <a:xfrm>
                      <a:off x="4575" y="3007"/>
                      <a:ext cx="8" cy="3"/>
                    </a:xfrm>
                    <a:custGeom>
                      <a:avLst/>
                      <a:gdLst>
                        <a:gd name="T0" fmla="*/ 0 w 8"/>
                        <a:gd name="T1" fmla="*/ 2 h 4"/>
                        <a:gd name="T2" fmla="*/ 0 w 8"/>
                        <a:gd name="T3" fmla="*/ 2 h 4"/>
                        <a:gd name="T4" fmla="*/ 0 w 8"/>
                        <a:gd name="T5" fmla="*/ 0 h 4"/>
                        <a:gd name="T6" fmla="*/ 1 w 8"/>
                        <a:gd name="T7" fmla="*/ 0 h 4"/>
                        <a:gd name="T8" fmla="*/ 7 w 8"/>
                        <a:gd name="T9" fmla="*/ 0 h 4"/>
                        <a:gd name="T10" fmla="*/ 8 w 8"/>
                        <a:gd name="T11" fmla="*/ 2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0"/>
                          </a:lnTo>
                          <a:lnTo>
                            <a:pt x="1" y="0"/>
                          </a:lnTo>
                          <a:lnTo>
                            <a:pt x="7" y="0"/>
                          </a:lnTo>
                          <a:lnTo>
                            <a:pt x="8" y="4"/>
                          </a:lnTo>
                          <a:lnTo>
                            <a:pt x="0" y="4"/>
                          </a:lnTo>
                          <a:close/>
                        </a:path>
                      </a:pathLst>
                    </a:custGeom>
                    <a:solidFill>
                      <a:srgbClr val="404040"/>
                    </a:solidFill>
                    <a:ln w="9525">
                      <a:noFill/>
                      <a:round/>
                      <a:headEnd/>
                      <a:tailEnd/>
                    </a:ln>
                  </p:spPr>
                  <p:txBody>
                    <a:bodyPr/>
                    <a:lstStyle/>
                    <a:p>
                      <a:pPr eaLnBrk="1" hangingPunct="1"/>
                      <a:endParaRPr lang="en-US"/>
                    </a:p>
                  </p:txBody>
                </p:sp>
                <p:grpSp>
                  <p:nvGrpSpPr>
                    <p:cNvPr id="71" name="Group 118"/>
                    <p:cNvGrpSpPr>
                      <a:grpSpLocks/>
                    </p:cNvGrpSpPr>
                    <p:nvPr/>
                  </p:nvGrpSpPr>
                  <p:grpSpPr bwMode="auto">
                    <a:xfrm>
                      <a:off x="4575" y="3007"/>
                      <a:ext cx="11" cy="6"/>
                      <a:chOff x="4575" y="3007"/>
                      <a:chExt cx="11" cy="6"/>
                    </a:xfrm>
                  </p:grpSpPr>
                  <p:sp>
                    <p:nvSpPr>
                      <p:cNvPr id="2773" name="Freeform 119"/>
                      <p:cNvSpPr>
                        <a:spLocks/>
                      </p:cNvSpPr>
                      <p:nvPr/>
                    </p:nvSpPr>
                    <p:spPr bwMode="auto">
                      <a:xfrm>
                        <a:off x="4575" y="3007"/>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pPr eaLnBrk="1" hangingPunct="1"/>
                        <a:endParaRPr lang="en-US"/>
                      </a:p>
                    </p:txBody>
                  </p:sp>
                  <p:sp>
                    <p:nvSpPr>
                      <p:cNvPr id="2774" name="Freeform 120"/>
                      <p:cNvSpPr>
                        <a:spLocks/>
                      </p:cNvSpPr>
                      <p:nvPr/>
                    </p:nvSpPr>
                    <p:spPr bwMode="auto">
                      <a:xfrm>
                        <a:off x="4576" y="3007"/>
                        <a:ext cx="8" cy="3"/>
                      </a:xfrm>
                      <a:custGeom>
                        <a:avLst/>
                        <a:gdLst>
                          <a:gd name="T0" fmla="*/ 0 w 8"/>
                          <a:gd name="T1" fmla="*/ 0 h 4"/>
                          <a:gd name="T2" fmla="*/ 6 w 8"/>
                          <a:gd name="T3" fmla="*/ 0 h 4"/>
                          <a:gd name="T4" fmla="*/ 6 w 8"/>
                          <a:gd name="T5" fmla="*/ 0 h 4"/>
                          <a:gd name="T6" fmla="*/ 7 w 8"/>
                          <a:gd name="T7" fmla="*/ 1 h 4"/>
                          <a:gd name="T8" fmla="*/ 8 w 8"/>
                          <a:gd name="T9" fmla="*/ 2 h 4"/>
                          <a:gd name="T10" fmla="*/ 2 w 8"/>
                          <a:gd name="T11" fmla="*/ 2 h 4"/>
                          <a:gd name="T12" fmla="*/ 1 w 8"/>
                          <a:gd name="T13" fmla="*/ 2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6" y="0"/>
                            </a:lnTo>
                            <a:lnTo>
                              <a:pt x="7" y="1"/>
                            </a:lnTo>
                            <a:lnTo>
                              <a:pt x="8"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775" name="Freeform 121"/>
                      <p:cNvSpPr>
                        <a:spLocks/>
                      </p:cNvSpPr>
                      <p:nvPr/>
                    </p:nvSpPr>
                    <p:spPr bwMode="auto">
                      <a:xfrm>
                        <a:off x="4577" y="3010"/>
                        <a:ext cx="9" cy="3"/>
                      </a:xfrm>
                      <a:custGeom>
                        <a:avLst/>
                        <a:gdLst>
                          <a:gd name="T0" fmla="*/ 0 w 9"/>
                          <a:gd name="T1" fmla="*/ 0 h 7"/>
                          <a:gd name="T2" fmla="*/ 0 w 9"/>
                          <a:gd name="T3" fmla="*/ 0 h 7"/>
                          <a:gd name="T4" fmla="*/ 0 w 9"/>
                          <a:gd name="T5" fmla="*/ 0 h 7"/>
                          <a:gd name="T6" fmla="*/ 1 w 9"/>
                          <a:gd name="T7" fmla="*/ 0 h 7"/>
                          <a:gd name="T8" fmla="*/ 7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3"/>
                            </a:lnTo>
                            <a:lnTo>
                              <a:pt x="0" y="2"/>
                            </a:lnTo>
                            <a:lnTo>
                              <a:pt x="1" y="0"/>
                            </a:lnTo>
                            <a:lnTo>
                              <a:pt x="7" y="0"/>
                            </a:lnTo>
                            <a:lnTo>
                              <a:pt x="9"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72" name="Group 122"/>
                    <p:cNvGrpSpPr>
                      <a:grpSpLocks/>
                    </p:cNvGrpSpPr>
                    <p:nvPr/>
                  </p:nvGrpSpPr>
                  <p:grpSpPr bwMode="auto">
                    <a:xfrm>
                      <a:off x="4578" y="3010"/>
                      <a:ext cx="10" cy="5"/>
                      <a:chOff x="4578" y="3010"/>
                      <a:chExt cx="10" cy="5"/>
                    </a:xfrm>
                  </p:grpSpPr>
                  <p:sp>
                    <p:nvSpPr>
                      <p:cNvPr id="2770" name="Freeform 123"/>
                      <p:cNvSpPr>
                        <a:spLocks/>
                      </p:cNvSpPr>
                      <p:nvPr/>
                    </p:nvSpPr>
                    <p:spPr bwMode="auto">
                      <a:xfrm>
                        <a:off x="4578" y="3010"/>
                        <a:ext cx="3" cy="5"/>
                      </a:xfrm>
                      <a:custGeom>
                        <a:avLst/>
                        <a:gdLst>
                          <a:gd name="T0" fmla="*/ 2 w 3"/>
                          <a:gd name="T1" fmla="*/ 2 h 9"/>
                          <a:gd name="T2" fmla="*/ 0 w 3"/>
                          <a:gd name="T3" fmla="*/ 1 h 9"/>
                          <a:gd name="T4" fmla="*/ 2 w 3"/>
                          <a:gd name="T5" fmla="*/ 0 h 9"/>
                          <a:gd name="T6" fmla="*/ 3 w 3"/>
                          <a:gd name="T7" fmla="*/ 1 h 9"/>
                          <a:gd name="T8" fmla="*/ 2 w 3"/>
                          <a:gd name="T9" fmla="*/ 2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2"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2771" name="Freeform 124"/>
                      <p:cNvSpPr>
                        <a:spLocks/>
                      </p:cNvSpPr>
                      <p:nvPr/>
                    </p:nvSpPr>
                    <p:spPr bwMode="auto">
                      <a:xfrm>
                        <a:off x="4580" y="3010"/>
                        <a:ext cx="7" cy="3"/>
                      </a:xfrm>
                      <a:custGeom>
                        <a:avLst/>
                        <a:gdLst>
                          <a:gd name="T0" fmla="*/ 0 w 7"/>
                          <a:gd name="T1" fmla="*/ 0 h 5"/>
                          <a:gd name="T2" fmla="*/ 4 w 7"/>
                          <a:gd name="T3" fmla="*/ 0 h 5"/>
                          <a:gd name="T4" fmla="*/ 4 w 7"/>
                          <a:gd name="T5" fmla="*/ 0 h 5"/>
                          <a:gd name="T6" fmla="*/ 5 w 7"/>
                          <a:gd name="T7" fmla="*/ 1 h 5"/>
                          <a:gd name="T8" fmla="*/ 7 w 7"/>
                          <a:gd name="T9" fmla="*/ 1 h 5"/>
                          <a:gd name="T10" fmla="*/ 1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1"/>
                            </a:lnTo>
                            <a:lnTo>
                              <a:pt x="7" y="5"/>
                            </a:lnTo>
                            <a:lnTo>
                              <a:pt x="1"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772" name="Freeform 125"/>
                      <p:cNvSpPr>
                        <a:spLocks/>
                      </p:cNvSpPr>
                      <p:nvPr/>
                    </p:nvSpPr>
                    <p:spPr bwMode="auto">
                      <a:xfrm>
                        <a:off x="4580" y="3013"/>
                        <a:ext cx="8" cy="2"/>
                      </a:xfrm>
                      <a:custGeom>
                        <a:avLst/>
                        <a:gdLst>
                          <a:gd name="T0" fmla="*/ 0 w 8"/>
                          <a:gd name="T1" fmla="*/ 1 h 4"/>
                          <a:gd name="T2" fmla="*/ 0 w 8"/>
                          <a:gd name="T3" fmla="*/ 1 h 4"/>
                          <a:gd name="T4" fmla="*/ 1 w 8"/>
                          <a:gd name="T5" fmla="*/ 1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1"/>
                            </a:lnTo>
                            <a:lnTo>
                              <a:pt x="1" y="0"/>
                            </a:lnTo>
                            <a:lnTo>
                              <a:pt x="7"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73" name="Group 126"/>
                    <p:cNvGrpSpPr>
                      <a:grpSpLocks/>
                    </p:cNvGrpSpPr>
                    <p:nvPr/>
                  </p:nvGrpSpPr>
                  <p:grpSpPr bwMode="auto">
                    <a:xfrm>
                      <a:off x="4581" y="3013"/>
                      <a:ext cx="10" cy="5"/>
                      <a:chOff x="4581" y="3013"/>
                      <a:chExt cx="10" cy="5"/>
                    </a:xfrm>
                  </p:grpSpPr>
                  <p:sp>
                    <p:nvSpPr>
                      <p:cNvPr id="2767" name="Freeform 127"/>
                      <p:cNvSpPr>
                        <a:spLocks/>
                      </p:cNvSpPr>
                      <p:nvPr/>
                    </p:nvSpPr>
                    <p:spPr bwMode="auto">
                      <a:xfrm>
                        <a:off x="4581" y="3013"/>
                        <a:ext cx="2" cy="5"/>
                      </a:xfrm>
                      <a:custGeom>
                        <a:avLst/>
                        <a:gdLst>
                          <a:gd name="T0" fmla="*/ 2 w 2"/>
                          <a:gd name="T1" fmla="*/ 1 h 10"/>
                          <a:gd name="T2" fmla="*/ 0 w 2"/>
                          <a:gd name="T3" fmla="*/ 1 h 10"/>
                          <a:gd name="T4" fmla="*/ 1 w 2"/>
                          <a:gd name="T5" fmla="*/ 0 h 10"/>
                          <a:gd name="T6" fmla="*/ 2 w 2"/>
                          <a:gd name="T7" fmla="*/ 1 h 10"/>
                          <a:gd name="T8" fmla="*/ 2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10"/>
                            </a:moveTo>
                            <a:lnTo>
                              <a:pt x="0" y="4"/>
                            </a:lnTo>
                            <a:lnTo>
                              <a:pt x="1" y="0"/>
                            </a:lnTo>
                            <a:lnTo>
                              <a:pt x="2" y="4"/>
                            </a:lnTo>
                            <a:lnTo>
                              <a:pt x="2" y="10"/>
                            </a:lnTo>
                            <a:close/>
                          </a:path>
                        </a:pathLst>
                      </a:custGeom>
                      <a:solidFill>
                        <a:srgbClr val="A0A0A0"/>
                      </a:solidFill>
                      <a:ln w="9525">
                        <a:noFill/>
                        <a:round/>
                        <a:headEnd/>
                        <a:tailEnd/>
                      </a:ln>
                    </p:spPr>
                    <p:txBody>
                      <a:bodyPr/>
                      <a:lstStyle/>
                      <a:p>
                        <a:pPr eaLnBrk="1" hangingPunct="1"/>
                        <a:endParaRPr lang="en-US"/>
                      </a:p>
                    </p:txBody>
                  </p:sp>
                  <p:sp>
                    <p:nvSpPr>
                      <p:cNvPr id="2768" name="Freeform 128"/>
                      <p:cNvSpPr>
                        <a:spLocks/>
                      </p:cNvSpPr>
                      <p:nvPr/>
                    </p:nvSpPr>
                    <p:spPr bwMode="auto">
                      <a:xfrm>
                        <a:off x="4582" y="3013"/>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769" name="Freeform 129"/>
                      <p:cNvSpPr>
                        <a:spLocks/>
                      </p:cNvSpPr>
                      <p:nvPr/>
                    </p:nvSpPr>
                    <p:spPr bwMode="auto">
                      <a:xfrm>
                        <a:off x="4583" y="3015"/>
                        <a:ext cx="8" cy="3"/>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2"/>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74" name="Group 130"/>
                    <p:cNvGrpSpPr>
                      <a:grpSpLocks/>
                    </p:cNvGrpSpPr>
                    <p:nvPr/>
                  </p:nvGrpSpPr>
                  <p:grpSpPr bwMode="auto">
                    <a:xfrm>
                      <a:off x="4584" y="3016"/>
                      <a:ext cx="9" cy="5"/>
                      <a:chOff x="4584" y="3016"/>
                      <a:chExt cx="9" cy="5"/>
                    </a:xfrm>
                  </p:grpSpPr>
                  <p:sp>
                    <p:nvSpPr>
                      <p:cNvPr id="2764" name="Freeform 131"/>
                      <p:cNvSpPr>
                        <a:spLocks/>
                      </p:cNvSpPr>
                      <p:nvPr/>
                    </p:nvSpPr>
                    <p:spPr bwMode="auto">
                      <a:xfrm>
                        <a:off x="4584" y="3016"/>
                        <a:ext cx="2" cy="5"/>
                      </a:xfrm>
                      <a:custGeom>
                        <a:avLst/>
                        <a:gdLst>
                          <a:gd name="T0" fmla="*/ 1 w 2"/>
                          <a:gd name="T1" fmla="*/ 1 h 11"/>
                          <a:gd name="T2" fmla="*/ 0 w 2"/>
                          <a:gd name="T3" fmla="*/ 0 h 11"/>
                          <a:gd name="T4" fmla="*/ 0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0"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2765" name="Freeform 132"/>
                      <p:cNvSpPr>
                        <a:spLocks/>
                      </p:cNvSpPr>
                      <p:nvPr/>
                    </p:nvSpPr>
                    <p:spPr bwMode="auto">
                      <a:xfrm>
                        <a:off x="4584" y="3016"/>
                        <a:ext cx="8" cy="2"/>
                      </a:xfrm>
                      <a:custGeom>
                        <a:avLst/>
                        <a:gdLst>
                          <a:gd name="T0" fmla="*/ 1 w 8"/>
                          <a:gd name="T1" fmla="*/ 0 h 4"/>
                          <a:gd name="T2" fmla="*/ 5 w 8"/>
                          <a:gd name="T3" fmla="*/ 0 h 4"/>
                          <a:gd name="T4" fmla="*/ 5 w 8"/>
                          <a:gd name="T5" fmla="*/ 1 h 4"/>
                          <a:gd name="T6" fmla="*/ 6 w 8"/>
                          <a:gd name="T7" fmla="*/ 1 h 4"/>
                          <a:gd name="T8" fmla="*/ 8 w 8"/>
                          <a:gd name="T9" fmla="*/ 1 h 4"/>
                          <a:gd name="T10" fmla="*/ 2 w 8"/>
                          <a:gd name="T11" fmla="*/ 1 h 4"/>
                          <a:gd name="T12" fmla="*/ 1 w 8"/>
                          <a:gd name="T13" fmla="*/ 1 h 4"/>
                          <a:gd name="T14" fmla="*/ 0 w 8"/>
                          <a:gd name="T15" fmla="*/ 1 h 4"/>
                          <a:gd name="T16" fmla="*/ 1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1" y="0"/>
                            </a:moveTo>
                            <a:lnTo>
                              <a:pt x="5" y="0"/>
                            </a:lnTo>
                            <a:lnTo>
                              <a:pt x="5" y="1"/>
                            </a:lnTo>
                            <a:lnTo>
                              <a:pt x="6" y="1"/>
                            </a:lnTo>
                            <a:lnTo>
                              <a:pt x="8" y="4"/>
                            </a:lnTo>
                            <a:lnTo>
                              <a:pt x="2" y="4"/>
                            </a:lnTo>
                            <a:lnTo>
                              <a:pt x="1" y="3"/>
                            </a:lnTo>
                            <a:lnTo>
                              <a:pt x="0" y="1"/>
                            </a:lnTo>
                            <a:lnTo>
                              <a:pt x="1" y="0"/>
                            </a:lnTo>
                            <a:close/>
                          </a:path>
                        </a:pathLst>
                      </a:custGeom>
                      <a:solidFill>
                        <a:srgbClr val="E0E0E0"/>
                      </a:solidFill>
                      <a:ln w="9525">
                        <a:noFill/>
                        <a:round/>
                        <a:headEnd/>
                        <a:tailEnd/>
                      </a:ln>
                    </p:spPr>
                    <p:txBody>
                      <a:bodyPr/>
                      <a:lstStyle/>
                      <a:p>
                        <a:pPr eaLnBrk="1" hangingPunct="1"/>
                        <a:endParaRPr lang="en-US"/>
                      </a:p>
                    </p:txBody>
                  </p:sp>
                  <p:sp>
                    <p:nvSpPr>
                      <p:cNvPr id="2766" name="Freeform 133"/>
                      <p:cNvSpPr>
                        <a:spLocks/>
                      </p:cNvSpPr>
                      <p:nvPr/>
                    </p:nvSpPr>
                    <p:spPr bwMode="auto">
                      <a:xfrm>
                        <a:off x="4585" y="3018"/>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76" name="Group 134"/>
                    <p:cNvGrpSpPr>
                      <a:grpSpLocks/>
                    </p:cNvGrpSpPr>
                    <p:nvPr/>
                  </p:nvGrpSpPr>
                  <p:grpSpPr bwMode="auto">
                    <a:xfrm>
                      <a:off x="4586" y="3019"/>
                      <a:ext cx="20" cy="17"/>
                      <a:chOff x="4586" y="3019"/>
                      <a:chExt cx="20" cy="17"/>
                    </a:xfrm>
                  </p:grpSpPr>
                  <p:grpSp>
                    <p:nvGrpSpPr>
                      <p:cNvPr id="77" name="Group 135"/>
                      <p:cNvGrpSpPr>
                        <a:grpSpLocks/>
                      </p:cNvGrpSpPr>
                      <p:nvPr/>
                    </p:nvGrpSpPr>
                    <p:grpSpPr bwMode="auto">
                      <a:xfrm>
                        <a:off x="4586" y="3019"/>
                        <a:ext cx="9" cy="5"/>
                        <a:chOff x="4586" y="3019"/>
                        <a:chExt cx="9" cy="5"/>
                      </a:xfrm>
                    </p:grpSpPr>
                    <p:sp>
                      <p:nvSpPr>
                        <p:cNvPr id="2761" name="Freeform 136"/>
                        <p:cNvSpPr>
                          <a:spLocks/>
                        </p:cNvSpPr>
                        <p:nvPr/>
                      </p:nvSpPr>
                      <p:spPr bwMode="auto">
                        <a:xfrm>
                          <a:off x="4586" y="3019"/>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2762" name="Freeform 137"/>
                        <p:cNvSpPr>
                          <a:spLocks/>
                        </p:cNvSpPr>
                        <p:nvPr/>
                      </p:nvSpPr>
                      <p:spPr bwMode="auto">
                        <a:xfrm>
                          <a:off x="4587" y="3020"/>
                          <a:ext cx="7" cy="2"/>
                        </a:xfrm>
                        <a:custGeom>
                          <a:avLst/>
                          <a:gdLst>
                            <a:gd name="T0" fmla="*/ 0 w 7"/>
                            <a:gd name="T1" fmla="*/ 0 h 4"/>
                            <a:gd name="T2" fmla="*/ 5 w 7"/>
                            <a:gd name="T3" fmla="*/ 0 h 4"/>
                            <a:gd name="T4" fmla="*/ 5 w 7"/>
                            <a:gd name="T5" fmla="*/ 0 h 4"/>
                            <a:gd name="T6" fmla="*/ 5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5" y="1"/>
                              </a:lnTo>
                              <a:lnTo>
                                <a:pt x="7" y="4"/>
                              </a:lnTo>
                              <a:lnTo>
                                <a:pt x="2" y="4"/>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763" name="Freeform 138"/>
                        <p:cNvSpPr>
                          <a:spLocks/>
                        </p:cNvSpPr>
                        <p:nvPr/>
                      </p:nvSpPr>
                      <p:spPr bwMode="auto">
                        <a:xfrm>
                          <a:off x="4587" y="3022"/>
                          <a:ext cx="8" cy="2"/>
                        </a:xfrm>
                        <a:custGeom>
                          <a:avLst/>
                          <a:gdLst>
                            <a:gd name="T0" fmla="*/ 0 w 8"/>
                            <a:gd name="T1" fmla="*/ 0 h 5"/>
                            <a:gd name="T2" fmla="*/ 0 w 8"/>
                            <a:gd name="T3" fmla="*/ 0 h 5"/>
                            <a:gd name="T4" fmla="*/ 1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0"/>
                              </a:lnTo>
                              <a:lnTo>
                                <a:pt x="7"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78" name="Group 139"/>
                      <p:cNvGrpSpPr>
                        <a:grpSpLocks/>
                      </p:cNvGrpSpPr>
                      <p:nvPr/>
                    </p:nvGrpSpPr>
                    <p:grpSpPr bwMode="auto">
                      <a:xfrm>
                        <a:off x="4588" y="3022"/>
                        <a:ext cx="9" cy="6"/>
                        <a:chOff x="4588" y="3022"/>
                        <a:chExt cx="9" cy="6"/>
                      </a:xfrm>
                    </p:grpSpPr>
                    <p:sp>
                      <p:nvSpPr>
                        <p:cNvPr id="2758" name="Freeform 140"/>
                        <p:cNvSpPr>
                          <a:spLocks/>
                        </p:cNvSpPr>
                        <p:nvPr/>
                      </p:nvSpPr>
                      <p:spPr bwMode="auto">
                        <a:xfrm>
                          <a:off x="4588" y="3022"/>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2759" name="Freeform 141"/>
                        <p:cNvSpPr>
                          <a:spLocks/>
                        </p:cNvSpPr>
                        <p:nvPr/>
                      </p:nvSpPr>
                      <p:spPr bwMode="auto">
                        <a:xfrm>
                          <a:off x="4589" y="3022"/>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3"/>
                              </a:lnTo>
                              <a:lnTo>
                                <a:pt x="7"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2760" name="Freeform 142"/>
                        <p:cNvSpPr>
                          <a:spLocks/>
                        </p:cNvSpPr>
                        <p:nvPr/>
                      </p:nvSpPr>
                      <p:spPr bwMode="auto">
                        <a:xfrm>
                          <a:off x="4590" y="3024"/>
                          <a:ext cx="7" cy="4"/>
                        </a:xfrm>
                        <a:custGeom>
                          <a:avLst/>
                          <a:gdLst>
                            <a:gd name="T0" fmla="*/ 0 w 7"/>
                            <a:gd name="T1" fmla="*/ 2 h 6"/>
                            <a:gd name="T2" fmla="*/ 0 w 7"/>
                            <a:gd name="T3" fmla="*/ 1 h 6"/>
                            <a:gd name="T4" fmla="*/ 0 w 7"/>
                            <a:gd name="T5" fmla="*/ 1 h 6"/>
                            <a:gd name="T6" fmla="*/ 1 w 7"/>
                            <a:gd name="T7" fmla="*/ 0 h 6"/>
                            <a:gd name="T8" fmla="*/ 6 w 7"/>
                            <a:gd name="T9" fmla="*/ 0 h 6"/>
                            <a:gd name="T10" fmla="*/ 7 w 7"/>
                            <a:gd name="T11" fmla="*/ 2 h 6"/>
                            <a:gd name="T12" fmla="*/ 0 w 7"/>
                            <a:gd name="T13" fmla="*/ 2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6"/>
                              </a:moveTo>
                              <a:lnTo>
                                <a:pt x="0" y="3"/>
                              </a:lnTo>
                              <a:lnTo>
                                <a:pt x="0" y="1"/>
                              </a:lnTo>
                              <a:lnTo>
                                <a:pt x="1" y="0"/>
                              </a:lnTo>
                              <a:lnTo>
                                <a:pt x="6" y="0"/>
                              </a:lnTo>
                              <a:lnTo>
                                <a:pt x="7"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79" name="Group 143"/>
                      <p:cNvGrpSpPr>
                        <a:grpSpLocks/>
                      </p:cNvGrpSpPr>
                      <p:nvPr/>
                    </p:nvGrpSpPr>
                    <p:grpSpPr bwMode="auto">
                      <a:xfrm>
                        <a:off x="4591" y="3025"/>
                        <a:ext cx="10" cy="5"/>
                        <a:chOff x="4591" y="3025"/>
                        <a:chExt cx="10" cy="5"/>
                      </a:xfrm>
                    </p:grpSpPr>
                    <p:sp>
                      <p:nvSpPr>
                        <p:cNvPr id="2755" name="Freeform 144"/>
                        <p:cNvSpPr>
                          <a:spLocks/>
                        </p:cNvSpPr>
                        <p:nvPr/>
                      </p:nvSpPr>
                      <p:spPr bwMode="auto">
                        <a:xfrm>
                          <a:off x="4591"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2756" name="Freeform 145"/>
                        <p:cNvSpPr>
                          <a:spLocks/>
                        </p:cNvSpPr>
                        <p:nvPr/>
                      </p:nvSpPr>
                      <p:spPr bwMode="auto">
                        <a:xfrm>
                          <a:off x="4592" y="3025"/>
                          <a:ext cx="6" cy="3"/>
                        </a:xfrm>
                        <a:custGeom>
                          <a:avLst/>
                          <a:gdLst>
                            <a:gd name="T0" fmla="*/ 0 w 6"/>
                            <a:gd name="T1" fmla="*/ 0 h 5"/>
                            <a:gd name="T2" fmla="*/ 4 w 6"/>
                            <a:gd name="T3" fmla="*/ 0 h 5"/>
                            <a:gd name="T4" fmla="*/ 4 w 6"/>
                            <a:gd name="T5" fmla="*/ 0 h 5"/>
                            <a:gd name="T6" fmla="*/ 5 w 6"/>
                            <a:gd name="T7" fmla="*/ 1 h 5"/>
                            <a:gd name="T8" fmla="*/ 6 w 6"/>
                            <a:gd name="T9" fmla="*/ 1 h 5"/>
                            <a:gd name="T10" fmla="*/ 1 w 6"/>
                            <a:gd name="T11" fmla="*/ 1 h 5"/>
                            <a:gd name="T12" fmla="*/ 0 w 6"/>
                            <a:gd name="T13" fmla="*/ 1 h 5"/>
                            <a:gd name="T14" fmla="*/ 0 w 6"/>
                            <a:gd name="T15" fmla="*/ 1 h 5"/>
                            <a:gd name="T16" fmla="*/ 0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0" y="0"/>
                              </a:moveTo>
                              <a:lnTo>
                                <a:pt x="4" y="0"/>
                              </a:lnTo>
                              <a:lnTo>
                                <a:pt x="5" y="2"/>
                              </a:lnTo>
                              <a:lnTo>
                                <a:pt x="6" y="5"/>
                              </a:lnTo>
                              <a:lnTo>
                                <a:pt x="1" y="5"/>
                              </a:lnTo>
                              <a:lnTo>
                                <a:pt x="0" y="4"/>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2757" name="Freeform 146"/>
                        <p:cNvSpPr>
                          <a:spLocks/>
                        </p:cNvSpPr>
                        <p:nvPr/>
                      </p:nvSpPr>
                      <p:spPr bwMode="auto">
                        <a:xfrm>
                          <a:off x="4592" y="3028"/>
                          <a:ext cx="9" cy="2"/>
                        </a:xfrm>
                        <a:custGeom>
                          <a:avLst/>
                          <a:gdLst>
                            <a:gd name="T0" fmla="*/ 0 w 9"/>
                            <a:gd name="T1" fmla="*/ 0 h 5"/>
                            <a:gd name="T2" fmla="*/ 0 w 9"/>
                            <a:gd name="T3" fmla="*/ 0 h 5"/>
                            <a:gd name="T4" fmla="*/ 1 w 9"/>
                            <a:gd name="T5" fmla="*/ 0 h 5"/>
                            <a:gd name="T6" fmla="*/ 1 w 9"/>
                            <a:gd name="T7" fmla="*/ 0 h 5"/>
                            <a:gd name="T8" fmla="*/ 6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2"/>
                              </a:lnTo>
                              <a:lnTo>
                                <a:pt x="1" y="0"/>
                              </a:lnTo>
                              <a:lnTo>
                                <a:pt x="6"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80" name="Group 147"/>
                      <p:cNvGrpSpPr>
                        <a:grpSpLocks/>
                      </p:cNvGrpSpPr>
                      <p:nvPr/>
                    </p:nvGrpSpPr>
                    <p:grpSpPr bwMode="auto">
                      <a:xfrm>
                        <a:off x="4593" y="3028"/>
                        <a:ext cx="10" cy="5"/>
                        <a:chOff x="4593" y="3028"/>
                        <a:chExt cx="10" cy="5"/>
                      </a:xfrm>
                    </p:grpSpPr>
                    <p:sp>
                      <p:nvSpPr>
                        <p:cNvPr id="2752" name="Freeform 148"/>
                        <p:cNvSpPr>
                          <a:spLocks/>
                        </p:cNvSpPr>
                        <p:nvPr/>
                      </p:nvSpPr>
                      <p:spPr bwMode="auto">
                        <a:xfrm>
                          <a:off x="4593" y="3028"/>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2753" name="Freeform 149"/>
                        <p:cNvSpPr>
                          <a:spLocks/>
                        </p:cNvSpPr>
                        <p:nvPr/>
                      </p:nvSpPr>
                      <p:spPr bwMode="auto">
                        <a:xfrm>
                          <a:off x="4594" y="3028"/>
                          <a:ext cx="8" cy="2"/>
                        </a:xfrm>
                        <a:custGeom>
                          <a:avLst/>
                          <a:gdLst>
                            <a:gd name="T0" fmla="*/ 0 w 8"/>
                            <a:gd name="T1" fmla="*/ 0 h 3"/>
                            <a:gd name="T2" fmla="*/ 5 w 8"/>
                            <a:gd name="T3" fmla="*/ 0 h 3"/>
                            <a:gd name="T4" fmla="*/ 5 w 8"/>
                            <a:gd name="T5" fmla="*/ 0 h 3"/>
                            <a:gd name="T6" fmla="*/ 5 w 8"/>
                            <a:gd name="T7" fmla="*/ 1 h 3"/>
                            <a:gd name="T8" fmla="*/ 8 w 8"/>
                            <a:gd name="T9" fmla="*/ 1 h 3"/>
                            <a:gd name="T10" fmla="*/ 2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5" y="0"/>
                              </a:lnTo>
                              <a:lnTo>
                                <a:pt x="5" y="1"/>
                              </a:lnTo>
                              <a:lnTo>
                                <a:pt x="8" y="3"/>
                              </a:lnTo>
                              <a:lnTo>
                                <a:pt x="2" y="3"/>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754" name="Freeform 150"/>
                        <p:cNvSpPr>
                          <a:spLocks/>
                        </p:cNvSpPr>
                        <p:nvPr/>
                      </p:nvSpPr>
                      <p:spPr bwMode="auto">
                        <a:xfrm>
                          <a:off x="4595" y="3031"/>
                          <a:ext cx="8" cy="2"/>
                        </a:xfrm>
                        <a:custGeom>
                          <a:avLst/>
                          <a:gdLst>
                            <a:gd name="T0" fmla="*/ 0 w 8"/>
                            <a:gd name="T1" fmla="*/ 0 h 5"/>
                            <a:gd name="T2" fmla="*/ 0 w 8"/>
                            <a:gd name="T3" fmla="*/ 0 h 5"/>
                            <a:gd name="T4" fmla="*/ 0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7"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81" name="Group 151"/>
                      <p:cNvGrpSpPr>
                        <a:grpSpLocks/>
                      </p:cNvGrpSpPr>
                      <p:nvPr/>
                    </p:nvGrpSpPr>
                    <p:grpSpPr bwMode="auto">
                      <a:xfrm>
                        <a:off x="4595" y="3031"/>
                        <a:ext cx="11" cy="5"/>
                        <a:chOff x="4595" y="3031"/>
                        <a:chExt cx="11" cy="5"/>
                      </a:xfrm>
                    </p:grpSpPr>
                    <p:sp>
                      <p:nvSpPr>
                        <p:cNvPr id="2749" name="Freeform 152"/>
                        <p:cNvSpPr>
                          <a:spLocks/>
                        </p:cNvSpPr>
                        <p:nvPr/>
                      </p:nvSpPr>
                      <p:spPr bwMode="auto">
                        <a:xfrm>
                          <a:off x="4595" y="3031"/>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2750" name="Freeform 153"/>
                        <p:cNvSpPr>
                          <a:spLocks/>
                        </p:cNvSpPr>
                        <p:nvPr/>
                      </p:nvSpPr>
                      <p:spPr bwMode="auto">
                        <a:xfrm>
                          <a:off x="4596" y="3031"/>
                          <a:ext cx="8" cy="2"/>
                        </a:xfrm>
                        <a:custGeom>
                          <a:avLst/>
                          <a:gdLst>
                            <a:gd name="T0" fmla="*/ 1 w 8"/>
                            <a:gd name="T1" fmla="*/ 0 h 5"/>
                            <a:gd name="T2" fmla="*/ 6 w 8"/>
                            <a:gd name="T3" fmla="*/ 0 h 5"/>
                            <a:gd name="T4" fmla="*/ 6 w 8"/>
                            <a:gd name="T5" fmla="*/ 0 h 5"/>
                            <a:gd name="T6" fmla="*/ 7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6" y="0"/>
                              </a:lnTo>
                              <a:lnTo>
                                <a:pt x="6" y="2"/>
                              </a:lnTo>
                              <a:lnTo>
                                <a:pt x="7" y="3"/>
                              </a:lnTo>
                              <a:lnTo>
                                <a:pt x="8" y="5"/>
                              </a:lnTo>
                              <a:lnTo>
                                <a:pt x="2" y="5"/>
                              </a:lnTo>
                              <a:lnTo>
                                <a:pt x="1" y="3"/>
                              </a:lnTo>
                              <a:lnTo>
                                <a:pt x="0" y="2"/>
                              </a:lnTo>
                              <a:lnTo>
                                <a:pt x="1" y="0"/>
                              </a:lnTo>
                              <a:close/>
                            </a:path>
                          </a:pathLst>
                        </a:custGeom>
                        <a:solidFill>
                          <a:srgbClr val="E0E0E0"/>
                        </a:solidFill>
                        <a:ln w="9525">
                          <a:noFill/>
                          <a:round/>
                          <a:headEnd/>
                          <a:tailEnd/>
                        </a:ln>
                      </p:spPr>
                      <p:txBody>
                        <a:bodyPr/>
                        <a:lstStyle/>
                        <a:p>
                          <a:pPr eaLnBrk="1" hangingPunct="1"/>
                          <a:endParaRPr lang="en-US"/>
                        </a:p>
                      </p:txBody>
                    </p:sp>
                    <p:sp>
                      <p:nvSpPr>
                        <p:cNvPr id="2751" name="Freeform 154"/>
                        <p:cNvSpPr>
                          <a:spLocks/>
                        </p:cNvSpPr>
                        <p:nvPr/>
                      </p:nvSpPr>
                      <p:spPr bwMode="auto">
                        <a:xfrm>
                          <a:off x="4597" y="3033"/>
                          <a:ext cx="9" cy="3"/>
                        </a:xfrm>
                        <a:custGeom>
                          <a:avLst/>
                          <a:gdLst>
                            <a:gd name="T0" fmla="*/ 0 w 9"/>
                            <a:gd name="T1" fmla="*/ 1 h 6"/>
                            <a:gd name="T2" fmla="*/ 0 w 9"/>
                            <a:gd name="T3" fmla="*/ 1 h 6"/>
                            <a:gd name="T4" fmla="*/ 1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2"/>
                              </a:lnTo>
                              <a:lnTo>
                                <a:pt x="1" y="0"/>
                              </a:lnTo>
                              <a:lnTo>
                                <a:pt x="7"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grpSp>
                  <p:nvGrpSpPr>
                    <p:cNvPr id="82" name="Group 155"/>
                    <p:cNvGrpSpPr>
                      <a:grpSpLocks/>
                    </p:cNvGrpSpPr>
                    <p:nvPr/>
                  </p:nvGrpSpPr>
                  <p:grpSpPr bwMode="auto">
                    <a:xfrm>
                      <a:off x="4598" y="3035"/>
                      <a:ext cx="20" cy="16"/>
                      <a:chOff x="4598" y="3035"/>
                      <a:chExt cx="20" cy="16"/>
                    </a:xfrm>
                  </p:grpSpPr>
                  <p:grpSp>
                    <p:nvGrpSpPr>
                      <p:cNvPr id="84" name="Group 156"/>
                      <p:cNvGrpSpPr>
                        <a:grpSpLocks/>
                      </p:cNvGrpSpPr>
                      <p:nvPr/>
                    </p:nvGrpSpPr>
                    <p:grpSpPr bwMode="auto">
                      <a:xfrm>
                        <a:off x="4598" y="3035"/>
                        <a:ext cx="10" cy="4"/>
                        <a:chOff x="4598" y="3035"/>
                        <a:chExt cx="10" cy="4"/>
                      </a:xfrm>
                    </p:grpSpPr>
                    <p:sp>
                      <p:nvSpPr>
                        <p:cNvPr id="2741" name="Freeform 157"/>
                        <p:cNvSpPr>
                          <a:spLocks/>
                        </p:cNvSpPr>
                        <p:nvPr/>
                      </p:nvSpPr>
                      <p:spPr bwMode="auto">
                        <a:xfrm>
                          <a:off x="4598" y="3035"/>
                          <a:ext cx="3" cy="4"/>
                        </a:xfrm>
                        <a:custGeom>
                          <a:avLst/>
                          <a:gdLst>
                            <a:gd name="T0" fmla="*/ 1 w 3"/>
                            <a:gd name="T1" fmla="*/ 1 h 9"/>
                            <a:gd name="T2" fmla="*/ 0 w 3"/>
                            <a:gd name="T3" fmla="*/ 0 h 9"/>
                            <a:gd name="T4" fmla="*/ 1 w 3"/>
                            <a:gd name="T5" fmla="*/ 0 h 9"/>
                            <a:gd name="T6" fmla="*/ 3 w 3"/>
                            <a:gd name="T7" fmla="*/ 0 h 9"/>
                            <a:gd name="T8" fmla="*/ 1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1" y="9"/>
                              </a:moveTo>
                              <a:lnTo>
                                <a:pt x="0" y="3"/>
                              </a:lnTo>
                              <a:lnTo>
                                <a:pt x="1" y="0"/>
                              </a:lnTo>
                              <a:lnTo>
                                <a:pt x="3" y="5"/>
                              </a:lnTo>
                              <a:lnTo>
                                <a:pt x="1" y="9"/>
                              </a:lnTo>
                              <a:close/>
                            </a:path>
                          </a:pathLst>
                        </a:custGeom>
                        <a:solidFill>
                          <a:srgbClr val="A0A0A0"/>
                        </a:solidFill>
                        <a:ln w="9525">
                          <a:noFill/>
                          <a:round/>
                          <a:headEnd/>
                          <a:tailEnd/>
                        </a:ln>
                      </p:spPr>
                      <p:txBody>
                        <a:bodyPr/>
                        <a:lstStyle/>
                        <a:p>
                          <a:pPr eaLnBrk="1" hangingPunct="1"/>
                          <a:endParaRPr lang="en-US"/>
                        </a:p>
                      </p:txBody>
                    </p:sp>
                    <p:sp>
                      <p:nvSpPr>
                        <p:cNvPr id="2742" name="Freeform 158"/>
                        <p:cNvSpPr>
                          <a:spLocks/>
                        </p:cNvSpPr>
                        <p:nvPr/>
                      </p:nvSpPr>
                      <p:spPr bwMode="auto">
                        <a:xfrm>
                          <a:off x="4599" y="3035"/>
                          <a:ext cx="8" cy="2"/>
                        </a:xfrm>
                        <a:custGeom>
                          <a:avLst/>
                          <a:gdLst>
                            <a:gd name="T0" fmla="*/ 0 w 8"/>
                            <a:gd name="T1" fmla="*/ 0 h 5"/>
                            <a:gd name="T2" fmla="*/ 5 w 8"/>
                            <a:gd name="T3" fmla="*/ 0 h 5"/>
                            <a:gd name="T4" fmla="*/ 5 w 8"/>
                            <a:gd name="T5" fmla="*/ 0 h 5"/>
                            <a:gd name="T6" fmla="*/ 6 w 8"/>
                            <a:gd name="T7" fmla="*/ 0 h 5"/>
                            <a:gd name="T8" fmla="*/ 8 w 8"/>
                            <a:gd name="T9" fmla="*/ 0 h 5"/>
                            <a:gd name="T10" fmla="*/ 2 w 8"/>
                            <a:gd name="T11" fmla="*/ 0 h 5"/>
                            <a:gd name="T12" fmla="*/ 2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5" y="0"/>
                              </a:lnTo>
                              <a:lnTo>
                                <a:pt x="6" y="2"/>
                              </a:lnTo>
                              <a:lnTo>
                                <a:pt x="8" y="5"/>
                              </a:lnTo>
                              <a:lnTo>
                                <a:pt x="2" y="5"/>
                              </a:lnTo>
                              <a:lnTo>
                                <a:pt x="2" y="3"/>
                              </a:lnTo>
                              <a:lnTo>
                                <a:pt x="0" y="0"/>
                              </a:lnTo>
                              <a:close/>
                            </a:path>
                          </a:pathLst>
                        </a:custGeom>
                        <a:solidFill>
                          <a:srgbClr val="E0E0E0"/>
                        </a:solidFill>
                        <a:ln w="9525">
                          <a:noFill/>
                          <a:round/>
                          <a:headEnd/>
                          <a:tailEnd/>
                        </a:ln>
                      </p:spPr>
                      <p:txBody>
                        <a:bodyPr/>
                        <a:lstStyle/>
                        <a:p>
                          <a:pPr eaLnBrk="1" hangingPunct="1"/>
                          <a:endParaRPr lang="en-US"/>
                        </a:p>
                      </p:txBody>
                    </p:sp>
                    <p:sp>
                      <p:nvSpPr>
                        <p:cNvPr id="2743" name="Freeform 159"/>
                        <p:cNvSpPr>
                          <a:spLocks/>
                        </p:cNvSpPr>
                        <p:nvPr/>
                      </p:nvSpPr>
                      <p:spPr bwMode="auto">
                        <a:xfrm>
                          <a:off x="4599" y="3037"/>
                          <a:ext cx="9" cy="2"/>
                        </a:xfrm>
                        <a:custGeom>
                          <a:avLst/>
                          <a:gdLst>
                            <a:gd name="T0" fmla="*/ 0 w 9"/>
                            <a:gd name="T1" fmla="*/ 1 h 4"/>
                            <a:gd name="T2" fmla="*/ 0 w 9"/>
                            <a:gd name="T3" fmla="*/ 1 h 4"/>
                            <a:gd name="T4" fmla="*/ 2 w 9"/>
                            <a:gd name="T5" fmla="*/ 0 h 4"/>
                            <a:gd name="T6" fmla="*/ 2 w 9"/>
                            <a:gd name="T7" fmla="*/ 0 h 4"/>
                            <a:gd name="T8" fmla="*/ 8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2" y="0"/>
                              </a:lnTo>
                              <a:lnTo>
                                <a:pt x="8" y="0"/>
                              </a:lnTo>
                              <a:lnTo>
                                <a:pt x="9"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85" name="Group 160"/>
                      <p:cNvGrpSpPr>
                        <a:grpSpLocks/>
                      </p:cNvGrpSpPr>
                      <p:nvPr/>
                    </p:nvGrpSpPr>
                    <p:grpSpPr bwMode="auto">
                      <a:xfrm>
                        <a:off x="4601" y="3037"/>
                        <a:ext cx="9" cy="5"/>
                        <a:chOff x="4601" y="3037"/>
                        <a:chExt cx="9" cy="5"/>
                      </a:xfrm>
                    </p:grpSpPr>
                    <p:sp>
                      <p:nvSpPr>
                        <p:cNvPr id="2738" name="Freeform 161"/>
                        <p:cNvSpPr>
                          <a:spLocks/>
                        </p:cNvSpPr>
                        <p:nvPr/>
                      </p:nvSpPr>
                      <p:spPr bwMode="auto">
                        <a:xfrm>
                          <a:off x="4601" y="3037"/>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2739" name="Freeform 162"/>
                        <p:cNvSpPr>
                          <a:spLocks/>
                        </p:cNvSpPr>
                        <p:nvPr/>
                      </p:nvSpPr>
                      <p:spPr bwMode="auto">
                        <a:xfrm>
                          <a:off x="4602" y="3037"/>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740" name="Freeform 163"/>
                        <p:cNvSpPr>
                          <a:spLocks/>
                        </p:cNvSpPr>
                        <p:nvPr/>
                      </p:nvSpPr>
                      <p:spPr bwMode="auto">
                        <a:xfrm>
                          <a:off x="4602" y="3039"/>
                          <a:ext cx="8" cy="3"/>
                        </a:xfrm>
                        <a:custGeom>
                          <a:avLst/>
                          <a:gdLst>
                            <a:gd name="T0" fmla="*/ 0 w 8"/>
                            <a:gd name="T1" fmla="*/ 0 h 7"/>
                            <a:gd name="T2" fmla="*/ 1 w 8"/>
                            <a:gd name="T3" fmla="*/ 0 h 7"/>
                            <a:gd name="T4" fmla="*/ 1 w 8"/>
                            <a:gd name="T5" fmla="*/ 0 h 7"/>
                            <a:gd name="T6" fmla="*/ 2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2"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86" name="Group 164"/>
                      <p:cNvGrpSpPr>
                        <a:grpSpLocks/>
                      </p:cNvGrpSpPr>
                      <p:nvPr/>
                    </p:nvGrpSpPr>
                    <p:grpSpPr bwMode="auto">
                      <a:xfrm>
                        <a:off x="4603" y="3040"/>
                        <a:ext cx="10" cy="5"/>
                        <a:chOff x="4603" y="3040"/>
                        <a:chExt cx="10" cy="5"/>
                      </a:xfrm>
                    </p:grpSpPr>
                    <p:sp>
                      <p:nvSpPr>
                        <p:cNvPr id="2735" name="Freeform 165"/>
                        <p:cNvSpPr>
                          <a:spLocks/>
                        </p:cNvSpPr>
                        <p:nvPr/>
                      </p:nvSpPr>
                      <p:spPr bwMode="auto">
                        <a:xfrm>
                          <a:off x="4603" y="3040"/>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2736" name="Freeform 166"/>
                        <p:cNvSpPr>
                          <a:spLocks/>
                        </p:cNvSpPr>
                        <p:nvPr/>
                      </p:nvSpPr>
                      <p:spPr bwMode="auto">
                        <a:xfrm>
                          <a:off x="4604" y="3040"/>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2"/>
                              </a:lnTo>
                              <a:lnTo>
                                <a:pt x="7"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2737" name="Freeform 167"/>
                        <p:cNvSpPr>
                          <a:spLocks/>
                        </p:cNvSpPr>
                        <p:nvPr/>
                      </p:nvSpPr>
                      <p:spPr bwMode="auto">
                        <a:xfrm>
                          <a:off x="4605" y="3042"/>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87" name="Group 168"/>
                      <p:cNvGrpSpPr>
                        <a:grpSpLocks/>
                      </p:cNvGrpSpPr>
                      <p:nvPr/>
                    </p:nvGrpSpPr>
                    <p:grpSpPr bwMode="auto">
                      <a:xfrm>
                        <a:off x="4606" y="3043"/>
                        <a:ext cx="9" cy="5"/>
                        <a:chOff x="4606" y="3043"/>
                        <a:chExt cx="9" cy="5"/>
                      </a:xfrm>
                    </p:grpSpPr>
                    <p:sp>
                      <p:nvSpPr>
                        <p:cNvPr id="2732" name="Freeform 169"/>
                        <p:cNvSpPr>
                          <a:spLocks/>
                        </p:cNvSpPr>
                        <p:nvPr/>
                      </p:nvSpPr>
                      <p:spPr bwMode="auto">
                        <a:xfrm>
                          <a:off x="4606"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2733" name="Freeform 170"/>
                        <p:cNvSpPr>
                          <a:spLocks/>
                        </p:cNvSpPr>
                        <p:nvPr/>
                      </p:nvSpPr>
                      <p:spPr bwMode="auto">
                        <a:xfrm>
                          <a:off x="4607" y="3043"/>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734" name="Freeform 171"/>
                        <p:cNvSpPr>
                          <a:spLocks/>
                        </p:cNvSpPr>
                        <p:nvPr/>
                      </p:nvSpPr>
                      <p:spPr bwMode="auto">
                        <a:xfrm>
                          <a:off x="4607" y="3045"/>
                          <a:ext cx="8" cy="3"/>
                        </a:xfrm>
                        <a:custGeom>
                          <a:avLst/>
                          <a:gdLst>
                            <a:gd name="T0" fmla="*/ 0 w 8"/>
                            <a:gd name="T1" fmla="*/ 1 h 5"/>
                            <a:gd name="T2" fmla="*/ 0 w 8"/>
                            <a:gd name="T3" fmla="*/ 1 h 5"/>
                            <a:gd name="T4" fmla="*/ 1 w 8"/>
                            <a:gd name="T5" fmla="*/ 0 h 5"/>
                            <a:gd name="T6" fmla="*/ 2 w 8"/>
                            <a:gd name="T7" fmla="*/ 0 h 5"/>
                            <a:gd name="T8" fmla="*/ 7 w 8"/>
                            <a:gd name="T9" fmla="*/ 0 h 5"/>
                            <a:gd name="T10" fmla="*/ 8 w 8"/>
                            <a:gd name="T11" fmla="*/ 1 h 5"/>
                            <a:gd name="T12" fmla="*/ 0 w 8"/>
                            <a:gd name="T13" fmla="*/ 1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0"/>
                              </a:lnTo>
                              <a:lnTo>
                                <a:pt x="2" y="0"/>
                              </a:lnTo>
                              <a:lnTo>
                                <a:pt x="7"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88" name="Group 172"/>
                      <p:cNvGrpSpPr>
                        <a:grpSpLocks/>
                      </p:cNvGrpSpPr>
                      <p:nvPr/>
                    </p:nvGrpSpPr>
                    <p:grpSpPr bwMode="auto">
                      <a:xfrm>
                        <a:off x="4608" y="3045"/>
                        <a:ext cx="10" cy="6"/>
                        <a:chOff x="4608" y="3045"/>
                        <a:chExt cx="10" cy="6"/>
                      </a:xfrm>
                    </p:grpSpPr>
                    <p:sp>
                      <p:nvSpPr>
                        <p:cNvPr id="2729" name="Freeform 173"/>
                        <p:cNvSpPr>
                          <a:spLocks/>
                        </p:cNvSpPr>
                        <p:nvPr/>
                      </p:nvSpPr>
                      <p:spPr bwMode="auto">
                        <a:xfrm>
                          <a:off x="4608" y="3045"/>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2730" name="Freeform 174"/>
                        <p:cNvSpPr>
                          <a:spLocks/>
                        </p:cNvSpPr>
                        <p:nvPr/>
                      </p:nvSpPr>
                      <p:spPr bwMode="auto">
                        <a:xfrm>
                          <a:off x="4609" y="304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6" y="2"/>
                              </a:lnTo>
                              <a:lnTo>
                                <a:pt x="7" y="4"/>
                              </a:lnTo>
                              <a:lnTo>
                                <a:pt x="2" y="4"/>
                              </a:lnTo>
                              <a:lnTo>
                                <a:pt x="1" y="4"/>
                              </a:lnTo>
                              <a:lnTo>
                                <a:pt x="0" y="0"/>
                              </a:lnTo>
                              <a:close/>
                            </a:path>
                          </a:pathLst>
                        </a:custGeom>
                        <a:solidFill>
                          <a:srgbClr val="E0E0E0"/>
                        </a:solidFill>
                        <a:ln w="9525">
                          <a:noFill/>
                          <a:round/>
                          <a:headEnd/>
                          <a:tailEnd/>
                        </a:ln>
                      </p:spPr>
                      <p:txBody>
                        <a:bodyPr/>
                        <a:lstStyle/>
                        <a:p>
                          <a:pPr eaLnBrk="1" hangingPunct="1"/>
                          <a:endParaRPr lang="en-US"/>
                        </a:p>
                      </p:txBody>
                    </p:sp>
                    <p:sp>
                      <p:nvSpPr>
                        <p:cNvPr id="2731" name="Freeform 175"/>
                        <p:cNvSpPr>
                          <a:spLocks/>
                        </p:cNvSpPr>
                        <p:nvPr/>
                      </p:nvSpPr>
                      <p:spPr bwMode="auto">
                        <a:xfrm>
                          <a:off x="4610" y="3049"/>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6"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grpSp>
                  <p:nvGrpSpPr>
                    <p:cNvPr id="89" name="Group 176"/>
                    <p:cNvGrpSpPr>
                      <a:grpSpLocks/>
                    </p:cNvGrpSpPr>
                    <p:nvPr/>
                  </p:nvGrpSpPr>
                  <p:grpSpPr bwMode="auto">
                    <a:xfrm>
                      <a:off x="4610" y="3049"/>
                      <a:ext cx="11" cy="4"/>
                      <a:chOff x="4610" y="3049"/>
                      <a:chExt cx="11" cy="4"/>
                    </a:xfrm>
                  </p:grpSpPr>
                  <p:sp>
                    <p:nvSpPr>
                      <p:cNvPr id="2721" name="Freeform 177"/>
                      <p:cNvSpPr>
                        <a:spLocks/>
                      </p:cNvSpPr>
                      <p:nvPr/>
                    </p:nvSpPr>
                    <p:spPr bwMode="auto">
                      <a:xfrm>
                        <a:off x="4610" y="3049"/>
                        <a:ext cx="3" cy="4"/>
                      </a:xfrm>
                      <a:custGeom>
                        <a:avLst/>
                        <a:gdLst>
                          <a:gd name="T0" fmla="*/ 2 w 3"/>
                          <a:gd name="T1" fmla="*/ 1 h 9"/>
                          <a:gd name="T2" fmla="*/ 0 w 3"/>
                          <a:gd name="T3" fmla="*/ 0 h 9"/>
                          <a:gd name="T4" fmla="*/ 1 w 3"/>
                          <a:gd name="T5" fmla="*/ 0 h 9"/>
                          <a:gd name="T6" fmla="*/ 3 w 3"/>
                          <a:gd name="T7" fmla="*/ 0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2722" name="Freeform 178"/>
                      <p:cNvSpPr>
                        <a:spLocks/>
                      </p:cNvSpPr>
                      <p:nvPr/>
                    </p:nvSpPr>
                    <p:spPr bwMode="auto">
                      <a:xfrm>
                        <a:off x="4611" y="3049"/>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723" name="Freeform 179"/>
                      <p:cNvSpPr>
                        <a:spLocks/>
                      </p:cNvSpPr>
                      <p:nvPr/>
                    </p:nvSpPr>
                    <p:spPr bwMode="auto">
                      <a:xfrm>
                        <a:off x="4612" y="3051"/>
                        <a:ext cx="9" cy="2"/>
                      </a:xfrm>
                      <a:custGeom>
                        <a:avLst/>
                        <a:gdLst>
                          <a:gd name="T0" fmla="*/ 0 w 9"/>
                          <a:gd name="T1" fmla="*/ 1 h 4"/>
                          <a:gd name="T2" fmla="*/ 0 w 9"/>
                          <a:gd name="T3" fmla="*/ 1 h 4"/>
                          <a:gd name="T4" fmla="*/ 0 w 9"/>
                          <a:gd name="T5" fmla="*/ 1 h 4"/>
                          <a:gd name="T6" fmla="*/ 1 w 9"/>
                          <a:gd name="T7" fmla="*/ 0 h 4"/>
                          <a:gd name="T8" fmla="*/ 6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0" y="1"/>
                            </a:lnTo>
                            <a:lnTo>
                              <a:pt x="1" y="0"/>
                            </a:lnTo>
                            <a:lnTo>
                              <a:pt x="6" y="0"/>
                            </a:lnTo>
                            <a:lnTo>
                              <a:pt x="9"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90" name="Group 180"/>
                    <p:cNvGrpSpPr>
                      <a:grpSpLocks/>
                    </p:cNvGrpSpPr>
                    <p:nvPr/>
                  </p:nvGrpSpPr>
                  <p:grpSpPr bwMode="auto">
                    <a:xfrm>
                      <a:off x="4613" y="3051"/>
                      <a:ext cx="10" cy="5"/>
                      <a:chOff x="4613" y="3051"/>
                      <a:chExt cx="10" cy="5"/>
                    </a:xfrm>
                  </p:grpSpPr>
                  <p:sp>
                    <p:nvSpPr>
                      <p:cNvPr id="2718" name="Freeform 181"/>
                      <p:cNvSpPr>
                        <a:spLocks/>
                      </p:cNvSpPr>
                      <p:nvPr/>
                    </p:nvSpPr>
                    <p:spPr bwMode="auto">
                      <a:xfrm>
                        <a:off x="4613" y="3051"/>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2719" name="Freeform 182"/>
                      <p:cNvSpPr>
                        <a:spLocks/>
                      </p:cNvSpPr>
                      <p:nvPr/>
                    </p:nvSpPr>
                    <p:spPr bwMode="auto">
                      <a:xfrm>
                        <a:off x="4614" y="3051"/>
                        <a:ext cx="8" cy="2"/>
                      </a:xfrm>
                      <a:custGeom>
                        <a:avLst/>
                        <a:gdLst>
                          <a:gd name="T0" fmla="*/ 0 w 8"/>
                          <a:gd name="T1" fmla="*/ 0 h 4"/>
                          <a:gd name="T2" fmla="*/ 4 w 8"/>
                          <a:gd name="T3" fmla="*/ 0 h 4"/>
                          <a:gd name="T4" fmla="*/ 4 w 8"/>
                          <a:gd name="T5" fmla="*/ 1 h 4"/>
                          <a:gd name="T6" fmla="*/ 5 w 8"/>
                          <a:gd name="T7" fmla="*/ 1 h 4"/>
                          <a:gd name="T8" fmla="*/ 8 w 8"/>
                          <a:gd name="T9" fmla="*/ 1 h 4"/>
                          <a:gd name="T10" fmla="*/ 1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4" y="0"/>
                            </a:lnTo>
                            <a:lnTo>
                              <a:pt x="4" y="1"/>
                            </a:lnTo>
                            <a:lnTo>
                              <a:pt x="5" y="3"/>
                            </a:lnTo>
                            <a:lnTo>
                              <a:pt x="8" y="4"/>
                            </a:lnTo>
                            <a:lnTo>
                              <a:pt x="1" y="4"/>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720" name="Freeform 183"/>
                      <p:cNvSpPr>
                        <a:spLocks/>
                      </p:cNvSpPr>
                      <p:nvPr/>
                    </p:nvSpPr>
                    <p:spPr bwMode="auto">
                      <a:xfrm>
                        <a:off x="4614" y="3053"/>
                        <a:ext cx="9" cy="3"/>
                      </a:xfrm>
                      <a:custGeom>
                        <a:avLst/>
                        <a:gdLst>
                          <a:gd name="T0" fmla="*/ 0 w 9"/>
                          <a:gd name="T1" fmla="*/ 0 h 7"/>
                          <a:gd name="T2" fmla="*/ 0 w 9"/>
                          <a:gd name="T3" fmla="*/ 0 h 7"/>
                          <a:gd name="T4" fmla="*/ 1 w 9"/>
                          <a:gd name="T5" fmla="*/ 0 h 7"/>
                          <a:gd name="T6" fmla="*/ 1 w 9"/>
                          <a:gd name="T7" fmla="*/ 0 h 7"/>
                          <a:gd name="T8" fmla="*/ 8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8" y="0"/>
                            </a:lnTo>
                            <a:lnTo>
                              <a:pt x="9"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92" name="Group 184"/>
                    <p:cNvGrpSpPr>
                      <a:grpSpLocks/>
                    </p:cNvGrpSpPr>
                    <p:nvPr/>
                  </p:nvGrpSpPr>
                  <p:grpSpPr bwMode="auto">
                    <a:xfrm>
                      <a:off x="4615" y="3054"/>
                      <a:ext cx="10" cy="5"/>
                      <a:chOff x="4615" y="3054"/>
                      <a:chExt cx="10" cy="5"/>
                    </a:xfrm>
                  </p:grpSpPr>
                  <p:sp>
                    <p:nvSpPr>
                      <p:cNvPr id="2715" name="Freeform 185"/>
                      <p:cNvSpPr>
                        <a:spLocks/>
                      </p:cNvSpPr>
                      <p:nvPr/>
                    </p:nvSpPr>
                    <p:spPr bwMode="auto">
                      <a:xfrm>
                        <a:off x="4615" y="3054"/>
                        <a:ext cx="2" cy="5"/>
                      </a:xfrm>
                      <a:custGeom>
                        <a:avLst/>
                        <a:gdLst>
                          <a:gd name="T0" fmla="*/ 2 w 2"/>
                          <a:gd name="T1" fmla="*/ 1 h 11"/>
                          <a:gd name="T2" fmla="*/ 0 w 2"/>
                          <a:gd name="T3" fmla="*/ 0 h 11"/>
                          <a:gd name="T4" fmla="*/ 1 w 2"/>
                          <a:gd name="T5" fmla="*/ 0 h 11"/>
                          <a:gd name="T6" fmla="*/ 2 w 2"/>
                          <a:gd name="T7" fmla="*/ 0 h 11"/>
                          <a:gd name="T8" fmla="*/ 2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pPr eaLnBrk="1" hangingPunct="1"/>
                        <a:endParaRPr lang="en-US"/>
                      </a:p>
                    </p:txBody>
                  </p:sp>
                  <p:sp>
                    <p:nvSpPr>
                      <p:cNvPr id="2716" name="Freeform 186"/>
                      <p:cNvSpPr>
                        <a:spLocks/>
                      </p:cNvSpPr>
                      <p:nvPr/>
                    </p:nvSpPr>
                    <p:spPr bwMode="auto">
                      <a:xfrm>
                        <a:off x="4616" y="3054"/>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6" y="3"/>
                            </a:lnTo>
                            <a:lnTo>
                              <a:pt x="8"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2717" name="Freeform 187"/>
                      <p:cNvSpPr>
                        <a:spLocks/>
                      </p:cNvSpPr>
                      <p:nvPr/>
                    </p:nvSpPr>
                    <p:spPr bwMode="auto">
                      <a:xfrm>
                        <a:off x="4617" y="3056"/>
                        <a:ext cx="8" cy="3"/>
                      </a:xfrm>
                      <a:custGeom>
                        <a:avLst/>
                        <a:gdLst>
                          <a:gd name="T0" fmla="*/ 0 w 8"/>
                          <a:gd name="T1" fmla="*/ 1 h 6"/>
                          <a:gd name="T2" fmla="*/ 0 w 8"/>
                          <a:gd name="T3" fmla="*/ 1 h 6"/>
                          <a:gd name="T4" fmla="*/ 0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sp>
                  <p:nvSpPr>
                    <p:cNvPr id="2456" name="Freeform 188"/>
                    <p:cNvSpPr>
                      <a:spLocks/>
                    </p:cNvSpPr>
                    <p:nvPr/>
                  </p:nvSpPr>
                  <p:spPr bwMode="auto">
                    <a:xfrm>
                      <a:off x="4565" y="3004"/>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606060"/>
                    </a:solidFill>
                    <a:ln w="9525">
                      <a:noFill/>
                      <a:round/>
                      <a:headEnd/>
                      <a:tailEnd/>
                    </a:ln>
                  </p:spPr>
                  <p:txBody>
                    <a:bodyPr/>
                    <a:lstStyle/>
                    <a:p>
                      <a:pPr eaLnBrk="1" hangingPunct="1"/>
                      <a:endParaRPr lang="en-US"/>
                    </a:p>
                  </p:txBody>
                </p:sp>
                <p:sp>
                  <p:nvSpPr>
                    <p:cNvPr id="2457" name="Freeform 189"/>
                    <p:cNvSpPr>
                      <a:spLocks/>
                    </p:cNvSpPr>
                    <p:nvPr/>
                  </p:nvSpPr>
                  <p:spPr bwMode="auto">
                    <a:xfrm>
                      <a:off x="4566" y="300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808080"/>
                    </a:solidFill>
                    <a:ln w="9525">
                      <a:noFill/>
                      <a:round/>
                      <a:headEnd/>
                      <a:tailEnd/>
                    </a:ln>
                  </p:spPr>
                  <p:txBody>
                    <a:bodyPr/>
                    <a:lstStyle/>
                    <a:p>
                      <a:pPr eaLnBrk="1" hangingPunct="1"/>
                      <a:endParaRPr lang="en-US"/>
                    </a:p>
                  </p:txBody>
                </p:sp>
                <p:sp>
                  <p:nvSpPr>
                    <p:cNvPr id="2458" name="Freeform 190"/>
                    <p:cNvSpPr>
                      <a:spLocks/>
                    </p:cNvSpPr>
                    <p:nvPr/>
                  </p:nvSpPr>
                  <p:spPr bwMode="auto">
                    <a:xfrm>
                      <a:off x="4567" y="3007"/>
                      <a:ext cx="7" cy="3"/>
                    </a:xfrm>
                    <a:custGeom>
                      <a:avLst/>
                      <a:gdLst>
                        <a:gd name="T0" fmla="*/ 0 w 7"/>
                        <a:gd name="T1" fmla="*/ 2 h 4"/>
                        <a:gd name="T2" fmla="*/ 0 w 7"/>
                        <a:gd name="T3" fmla="*/ 2 h 4"/>
                        <a:gd name="T4" fmla="*/ 0 w 7"/>
                        <a:gd name="T5" fmla="*/ 0 h 4"/>
                        <a:gd name="T6" fmla="*/ 1 w 7"/>
                        <a:gd name="T7" fmla="*/ 0 h 4"/>
                        <a:gd name="T8" fmla="*/ 6 w 7"/>
                        <a:gd name="T9" fmla="*/ 0 h 4"/>
                        <a:gd name="T10" fmla="*/ 7 w 7"/>
                        <a:gd name="T11" fmla="*/ 2 h 4"/>
                        <a:gd name="T12" fmla="*/ 0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0"/>
                          </a:lnTo>
                          <a:lnTo>
                            <a:pt x="1" y="0"/>
                          </a:lnTo>
                          <a:lnTo>
                            <a:pt x="6" y="0"/>
                          </a:lnTo>
                          <a:lnTo>
                            <a:pt x="7" y="4"/>
                          </a:lnTo>
                          <a:lnTo>
                            <a:pt x="0" y="4"/>
                          </a:lnTo>
                          <a:close/>
                        </a:path>
                      </a:pathLst>
                    </a:custGeom>
                    <a:solidFill>
                      <a:srgbClr val="404040"/>
                    </a:solidFill>
                    <a:ln w="9525">
                      <a:noFill/>
                      <a:round/>
                      <a:headEnd/>
                      <a:tailEnd/>
                    </a:ln>
                  </p:spPr>
                  <p:txBody>
                    <a:bodyPr/>
                    <a:lstStyle/>
                    <a:p>
                      <a:pPr eaLnBrk="1" hangingPunct="1"/>
                      <a:endParaRPr lang="en-US"/>
                    </a:p>
                  </p:txBody>
                </p:sp>
                <p:grpSp>
                  <p:nvGrpSpPr>
                    <p:cNvPr id="93" name="Group 191"/>
                    <p:cNvGrpSpPr>
                      <a:grpSpLocks/>
                    </p:cNvGrpSpPr>
                    <p:nvPr/>
                  </p:nvGrpSpPr>
                  <p:grpSpPr bwMode="auto">
                    <a:xfrm>
                      <a:off x="4567" y="3007"/>
                      <a:ext cx="10" cy="6"/>
                      <a:chOff x="4567" y="3007"/>
                      <a:chExt cx="10" cy="6"/>
                    </a:xfrm>
                  </p:grpSpPr>
                  <p:sp>
                    <p:nvSpPr>
                      <p:cNvPr id="2712" name="Freeform 192"/>
                      <p:cNvSpPr>
                        <a:spLocks/>
                      </p:cNvSpPr>
                      <p:nvPr/>
                    </p:nvSpPr>
                    <p:spPr bwMode="auto">
                      <a:xfrm>
                        <a:off x="4567" y="3007"/>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pPr eaLnBrk="1" hangingPunct="1"/>
                        <a:endParaRPr lang="en-US"/>
                      </a:p>
                    </p:txBody>
                  </p:sp>
                  <p:sp>
                    <p:nvSpPr>
                      <p:cNvPr id="2713" name="Freeform 193"/>
                      <p:cNvSpPr>
                        <a:spLocks/>
                      </p:cNvSpPr>
                      <p:nvPr/>
                    </p:nvSpPr>
                    <p:spPr bwMode="auto">
                      <a:xfrm>
                        <a:off x="4568" y="3007"/>
                        <a:ext cx="7" cy="3"/>
                      </a:xfrm>
                      <a:custGeom>
                        <a:avLst/>
                        <a:gdLst>
                          <a:gd name="T0" fmla="*/ 1 w 7"/>
                          <a:gd name="T1" fmla="*/ 0 h 4"/>
                          <a:gd name="T2" fmla="*/ 5 w 7"/>
                          <a:gd name="T3" fmla="*/ 0 h 4"/>
                          <a:gd name="T4" fmla="*/ 5 w 7"/>
                          <a:gd name="T5" fmla="*/ 0 h 4"/>
                          <a:gd name="T6" fmla="*/ 6 w 7"/>
                          <a:gd name="T7" fmla="*/ 1 h 4"/>
                          <a:gd name="T8" fmla="*/ 7 w 7"/>
                          <a:gd name="T9" fmla="*/ 2 h 4"/>
                          <a:gd name="T10" fmla="*/ 2 w 7"/>
                          <a:gd name="T11" fmla="*/ 2 h 4"/>
                          <a:gd name="T12" fmla="*/ 1 w 7"/>
                          <a:gd name="T13" fmla="*/ 2 h 4"/>
                          <a:gd name="T14" fmla="*/ 0 w 7"/>
                          <a:gd name="T15" fmla="*/ 1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6" y="1"/>
                            </a:lnTo>
                            <a:lnTo>
                              <a:pt x="7" y="4"/>
                            </a:lnTo>
                            <a:lnTo>
                              <a:pt x="2" y="4"/>
                            </a:lnTo>
                            <a:lnTo>
                              <a:pt x="1" y="3"/>
                            </a:lnTo>
                            <a:lnTo>
                              <a:pt x="0" y="1"/>
                            </a:lnTo>
                            <a:lnTo>
                              <a:pt x="1" y="0"/>
                            </a:lnTo>
                            <a:close/>
                          </a:path>
                        </a:pathLst>
                      </a:custGeom>
                      <a:solidFill>
                        <a:srgbClr val="E0E0E0"/>
                      </a:solidFill>
                      <a:ln w="9525">
                        <a:noFill/>
                        <a:round/>
                        <a:headEnd/>
                        <a:tailEnd/>
                      </a:ln>
                    </p:spPr>
                    <p:txBody>
                      <a:bodyPr/>
                      <a:lstStyle/>
                      <a:p>
                        <a:pPr eaLnBrk="1" hangingPunct="1"/>
                        <a:endParaRPr lang="en-US"/>
                      </a:p>
                    </p:txBody>
                  </p:sp>
                  <p:sp>
                    <p:nvSpPr>
                      <p:cNvPr id="2714" name="Freeform 194"/>
                      <p:cNvSpPr>
                        <a:spLocks/>
                      </p:cNvSpPr>
                      <p:nvPr/>
                    </p:nvSpPr>
                    <p:spPr bwMode="auto">
                      <a:xfrm>
                        <a:off x="4569" y="3010"/>
                        <a:ext cx="8" cy="3"/>
                      </a:xfrm>
                      <a:custGeom>
                        <a:avLst/>
                        <a:gdLst>
                          <a:gd name="T0" fmla="*/ 0 w 8"/>
                          <a:gd name="T1" fmla="*/ 0 h 7"/>
                          <a:gd name="T2" fmla="*/ 0 w 8"/>
                          <a:gd name="T3" fmla="*/ 0 h 7"/>
                          <a:gd name="T4" fmla="*/ 1 w 8"/>
                          <a:gd name="T5" fmla="*/ 0 h 7"/>
                          <a:gd name="T6" fmla="*/ 1 w 8"/>
                          <a:gd name="T7" fmla="*/ 0 h 7"/>
                          <a:gd name="T8" fmla="*/ 6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3"/>
                            </a:lnTo>
                            <a:lnTo>
                              <a:pt x="1" y="2"/>
                            </a:lnTo>
                            <a:lnTo>
                              <a:pt x="1" y="0"/>
                            </a:lnTo>
                            <a:lnTo>
                              <a:pt x="6"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94" name="Group 195"/>
                    <p:cNvGrpSpPr>
                      <a:grpSpLocks/>
                    </p:cNvGrpSpPr>
                    <p:nvPr/>
                  </p:nvGrpSpPr>
                  <p:grpSpPr bwMode="auto">
                    <a:xfrm>
                      <a:off x="4570" y="3010"/>
                      <a:ext cx="10" cy="5"/>
                      <a:chOff x="4570" y="3010"/>
                      <a:chExt cx="10" cy="5"/>
                    </a:xfrm>
                  </p:grpSpPr>
                  <p:sp>
                    <p:nvSpPr>
                      <p:cNvPr id="2709" name="Freeform 196"/>
                      <p:cNvSpPr>
                        <a:spLocks/>
                      </p:cNvSpPr>
                      <p:nvPr/>
                    </p:nvSpPr>
                    <p:spPr bwMode="auto">
                      <a:xfrm>
                        <a:off x="4570" y="3010"/>
                        <a:ext cx="2" cy="5"/>
                      </a:xfrm>
                      <a:custGeom>
                        <a:avLst/>
                        <a:gdLst>
                          <a:gd name="T0" fmla="*/ 1 w 2"/>
                          <a:gd name="T1" fmla="*/ 2 h 9"/>
                          <a:gd name="T2" fmla="*/ 0 w 2"/>
                          <a:gd name="T3" fmla="*/ 1 h 9"/>
                          <a:gd name="T4" fmla="*/ 1 w 2"/>
                          <a:gd name="T5" fmla="*/ 0 h 9"/>
                          <a:gd name="T6" fmla="*/ 2 w 2"/>
                          <a:gd name="T7" fmla="*/ 1 h 9"/>
                          <a:gd name="T8" fmla="*/ 1 w 2"/>
                          <a:gd name="T9" fmla="*/ 2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pPr eaLnBrk="1" hangingPunct="1"/>
                        <a:endParaRPr lang="en-US"/>
                      </a:p>
                    </p:txBody>
                  </p:sp>
                  <p:sp>
                    <p:nvSpPr>
                      <p:cNvPr id="2710" name="Freeform 197"/>
                      <p:cNvSpPr>
                        <a:spLocks/>
                      </p:cNvSpPr>
                      <p:nvPr/>
                    </p:nvSpPr>
                    <p:spPr bwMode="auto">
                      <a:xfrm>
                        <a:off x="4571" y="3010"/>
                        <a:ext cx="7" cy="3"/>
                      </a:xfrm>
                      <a:custGeom>
                        <a:avLst/>
                        <a:gdLst>
                          <a:gd name="T0" fmla="*/ 0 w 7"/>
                          <a:gd name="T1" fmla="*/ 0 h 5"/>
                          <a:gd name="T2" fmla="*/ 4 w 7"/>
                          <a:gd name="T3" fmla="*/ 0 h 5"/>
                          <a:gd name="T4" fmla="*/ 5 w 7"/>
                          <a:gd name="T5" fmla="*/ 0 h 5"/>
                          <a:gd name="T6" fmla="*/ 5 w 7"/>
                          <a:gd name="T7" fmla="*/ 1 h 5"/>
                          <a:gd name="T8" fmla="*/ 7 w 7"/>
                          <a:gd name="T9" fmla="*/ 1 h 5"/>
                          <a:gd name="T10" fmla="*/ 2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0"/>
                            </a:lnTo>
                            <a:lnTo>
                              <a:pt x="5" y="1"/>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711" name="Freeform 198"/>
                      <p:cNvSpPr>
                        <a:spLocks/>
                      </p:cNvSpPr>
                      <p:nvPr/>
                    </p:nvSpPr>
                    <p:spPr bwMode="auto">
                      <a:xfrm>
                        <a:off x="4571" y="3013"/>
                        <a:ext cx="9" cy="2"/>
                      </a:xfrm>
                      <a:custGeom>
                        <a:avLst/>
                        <a:gdLst>
                          <a:gd name="T0" fmla="*/ 0 w 9"/>
                          <a:gd name="T1" fmla="*/ 1 h 4"/>
                          <a:gd name="T2" fmla="*/ 1 w 9"/>
                          <a:gd name="T3" fmla="*/ 1 h 4"/>
                          <a:gd name="T4" fmla="*/ 1 w 9"/>
                          <a:gd name="T5" fmla="*/ 1 h 4"/>
                          <a:gd name="T6" fmla="*/ 2 w 9"/>
                          <a:gd name="T7" fmla="*/ 0 h 4"/>
                          <a:gd name="T8" fmla="*/ 7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1" y="3"/>
                            </a:lnTo>
                            <a:lnTo>
                              <a:pt x="1" y="1"/>
                            </a:lnTo>
                            <a:lnTo>
                              <a:pt x="2" y="0"/>
                            </a:lnTo>
                            <a:lnTo>
                              <a:pt x="7" y="0"/>
                            </a:lnTo>
                            <a:lnTo>
                              <a:pt x="9"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95" name="Group 199"/>
                    <p:cNvGrpSpPr>
                      <a:grpSpLocks/>
                    </p:cNvGrpSpPr>
                    <p:nvPr/>
                  </p:nvGrpSpPr>
                  <p:grpSpPr bwMode="auto">
                    <a:xfrm>
                      <a:off x="4572" y="3013"/>
                      <a:ext cx="11" cy="5"/>
                      <a:chOff x="4572" y="3013"/>
                      <a:chExt cx="11" cy="5"/>
                    </a:xfrm>
                  </p:grpSpPr>
                  <p:sp>
                    <p:nvSpPr>
                      <p:cNvPr id="2706" name="Freeform 200"/>
                      <p:cNvSpPr>
                        <a:spLocks/>
                      </p:cNvSpPr>
                      <p:nvPr/>
                    </p:nvSpPr>
                    <p:spPr bwMode="auto">
                      <a:xfrm>
                        <a:off x="4572" y="3013"/>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pPr eaLnBrk="1" hangingPunct="1"/>
                        <a:endParaRPr lang="en-US"/>
                      </a:p>
                    </p:txBody>
                  </p:sp>
                  <p:sp>
                    <p:nvSpPr>
                      <p:cNvPr id="2707" name="Freeform 201"/>
                      <p:cNvSpPr>
                        <a:spLocks/>
                      </p:cNvSpPr>
                      <p:nvPr/>
                    </p:nvSpPr>
                    <p:spPr bwMode="auto">
                      <a:xfrm>
                        <a:off x="4573" y="3013"/>
                        <a:ext cx="8" cy="2"/>
                      </a:xfrm>
                      <a:custGeom>
                        <a:avLst/>
                        <a:gdLst>
                          <a:gd name="T0" fmla="*/ 0 w 8"/>
                          <a:gd name="T1" fmla="*/ 0 h 4"/>
                          <a:gd name="T2" fmla="*/ 5 w 8"/>
                          <a:gd name="T3" fmla="*/ 0 h 4"/>
                          <a:gd name="T4" fmla="*/ 5 w 8"/>
                          <a:gd name="T5" fmla="*/ 1 h 4"/>
                          <a:gd name="T6" fmla="*/ 5 w 8"/>
                          <a:gd name="T7" fmla="*/ 1 h 4"/>
                          <a:gd name="T8" fmla="*/ 8 w 8"/>
                          <a:gd name="T9" fmla="*/ 1 h 4"/>
                          <a:gd name="T10" fmla="*/ 2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5" y="3"/>
                            </a:lnTo>
                            <a:lnTo>
                              <a:pt x="8"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708" name="Freeform 202"/>
                      <p:cNvSpPr>
                        <a:spLocks/>
                      </p:cNvSpPr>
                      <p:nvPr/>
                    </p:nvSpPr>
                    <p:spPr bwMode="auto">
                      <a:xfrm>
                        <a:off x="4574" y="3015"/>
                        <a:ext cx="9" cy="3"/>
                      </a:xfrm>
                      <a:custGeom>
                        <a:avLst/>
                        <a:gdLst>
                          <a:gd name="T0" fmla="*/ 0 w 9"/>
                          <a:gd name="T1" fmla="*/ 1 h 6"/>
                          <a:gd name="T2" fmla="*/ 0 w 9"/>
                          <a:gd name="T3" fmla="*/ 1 h 6"/>
                          <a:gd name="T4" fmla="*/ 0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2"/>
                            </a:lnTo>
                            <a:lnTo>
                              <a:pt x="1" y="0"/>
                            </a:lnTo>
                            <a:lnTo>
                              <a:pt x="7"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2398" name="Group 203"/>
                    <p:cNvGrpSpPr>
                      <a:grpSpLocks/>
                    </p:cNvGrpSpPr>
                    <p:nvPr/>
                  </p:nvGrpSpPr>
                  <p:grpSpPr bwMode="auto">
                    <a:xfrm>
                      <a:off x="4575" y="3016"/>
                      <a:ext cx="10" cy="5"/>
                      <a:chOff x="4575" y="3016"/>
                      <a:chExt cx="10" cy="5"/>
                    </a:xfrm>
                  </p:grpSpPr>
                  <p:sp>
                    <p:nvSpPr>
                      <p:cNvPr id="2703" name="Freeform 204"/>
                      <p:cNvSpPr>
                        <a:spLocks/>
                      </p:cNvSpPr>
                      <p:nvPr/>
                    </p:nvSpPr>
                    <p:spPr bwMode="auto">
                      <a:xfrm>
                        <a:off x="4575" y="3016"/>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2704" name="Freeform 205"/>
                      <p:cNvSpPr>
                        <a:spLocks/>
                      </p:cNvSpPr>
                      <p:nvPr/>
                    </p:nvSpPr>
                    <p:spPr bwMode="auto">
                      <a:xfrm>
                        <a:off x="4576" y="3016"/>
                        <a:ext cx="8" cy="2"/>
                      </a:xfrm>
                      <a:custGeom>
                        <a:avLst/>
                        <a:gdLst>
                          <a:gd name="T0" fmla="*/ 0 w 8"/>
                          <a:gd name="T1" fmla="*/ 0 h 4"/>
                          <a:gd name="T2" fmla="*/ 5 w 8"/>
                          <a:gd name="T3" fmla="*/ 0 h 4"/>
                          <a:gd name="T4" fmla="*/ 5 w 8"/>
                          <a:gd name="T5" fmla="*/ 1 h 4"/>
                          <a:gd name="T6" fmla="*/ 6 w 8"/>
                          <a:gd name="T7" fmla="*/ 1 h 4"/>
                          <a:gd name="T8" fmla="*/ 8 w 8"/>
                          <a:gd name="T9" fmla="*/ 1 h 4"/>
                          <a:gd name="T10" fmla="*/ 1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6" y="1"/>
                            </a:lnTo>
                            <a:lnTo>
                              <a:pt x="8" y="4"/>
                            </a:lnTo>
                            <a:lnTo>
                              <a:pt x="1"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705" name="Freeform 206"/>
                      <p:cNvSpPr>
                        <a:spLocks/>
                      </p:cNvSpPr>
                      <p:nvPr/>
                    </p:nvSpPr>
                    <p:spPr bwMode="auto">
                      <a:xfrm>
                        <a:off x="4576" y="3018"/>
                        <a:ext cx="9" cy="3"/>
                      </a:xfrm>
                      <a:custGeom>
                        <a:avLst/>
                        <a:gdLst>
                          <a:gd name="T0" fmla="*/ 0 w 9"/>
                          <a:gd name="T1" fmla="*/ 0 h 7"/>
                          <a:gd name="T2" fmla="*/ 0 w 9"/>
                          <a:gd name="T3" fmla="*/ 0 h 7"/>
                          <a:gd name="T4" fmla="*/ 1 w 9"/>
                          <a:gd name="T5" fmla="*/ 0 h 7"/>
                          <a:gd name="T6" fmla="*/ 1 w 9"/>
                          <a:gd name="T7" fmla="*/ 0 h 7"/>
                          <a:gd name="T8" fmla="*/ 8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8" y="0"/>
                            </a:lnTo>
                            <a:lnTo>
                              <a:pt x="9"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2400" name="Group 207"/>
                    <p:cNvGrpSpPr>
                      <a:grpSpLocks/>
                    </p:cNvGrpSpPr>
                    <p:nvPr/>
                  </p:nvGrpSpPr>
                  <p:grpSpPr bwMode="auto">
                    <a:xfrm>
                      <a:off x="4577" y="3019"/>
                      <a:ext cx="20" cy="17"/>
                      <a:chOff x="4577" y="3019"/>
                      <a:chExt cx="20" cy="17"/>
                    </a:xfrm>
                  </p:grpSpPr>
                  <p:grpSp>
                    <p:nvGrpSpPr>
                      <p:cNvPr id="2401" name="Group 208"/>
                      <p:cNvGrpSpPr>
                        <a:grpSpLocks/>
                      </p:cNvGrpSpPr>
                      <p:nvPr/>
                    </p:nvGrpSpPr>
                    <p:grpSpPr bwMode="auto">
                      <a:xfrm>
                        <a:off x="4577" y="3019"/>
                        <a:ext cx="10" cy="5"/>
                        <a:chOff x="4577" y="3019"/>
                        <a:chExt cx="10" cy="5"/>
                      </a:xfrm>
                    </p:grpSpPr>
                    <p:sp>
                      <p:nvSpPr>
                        <p:cNvPr id="2700" name="Freeform 209"/>
                        <p:cNvSpPr>
                          <a:spLocks/>
                        </p:cNvSpPr>
                        <p:nvPr/>
                      </p:nvSpPr>
                      <p:spPr bwMode="auto">
                        <a:xfrm>
                          <a:off x="4577" y="3019"/>
                          <a:ext cx="3" cy="5"/>
                        </a:xfrm>
                        <a:custGeom>
                          <a:avLst/>
                          <a:gdLst>
                            <a:gd name="T0" fmla="*/ 1 w 3"/>
                            <a:gd name="T1" fmla="*/ 1 h 11"/>
                            <a:gd name="T2" fmla="*/ 0 w 3"/>
                            <a:gd name="T3" fmla="*/ 0 h 11"/>
                            <a:gd name="T4" fmla="*/ 1 w 3"/>
                            <a:gd name="T5" fmla="*/ 0 h 11"/>
                            <a:gd name="T6" fmla="*/ 3 w 3"/>
                            <a:gd name="T7" fmla="*/ 0 h 11"/>
                            <a:gd name="T8" fmla="*/ 1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1" y="11"/>
                              </a:moveTo>
                              <a:lnTo>
                                <a:pt x="0" y="5"/>
                              </a:lnTo>
                              <a:lnTo>
                                <a:pt x="1" y="0"/>
                              </a:lnTo>
                              <a:lnTo>
                                <a:pt x="3" y="5"/>
                              </a:lnTo>
                              <a:lnTo>
                                <a:pt x="1" y="11"/>
                              </a:lnTo>
                              <a:close/>
                            </a:path>
                          </a:pathLst>
                        </a:custGeom>
                        <a:solidFill>
                          <a:srgbClr val="A0A0A0"/>
                        </a:solidFill>
                        <a:ln w="9525">
                          <a:noFill/>
                          <a:round/>
                          <a:headEnd/>
                          <a:tailEnd/>
                        </a:ln>
                      </p:spPr>
                      <p:txBody>
                        <a:bodyPr/>
                        <a:lstStyle/>
                        <a:p>
                          <a:pPr eaLnBrk="1" hangingPunct="1"/>
                          <a:endParaRPr lang="en-US"/>
                        </a:p>
                      </p:txBody>
                    </p:sp>
                    <p:sp>
                      <p:nvSpPr>
                        <p:cNvPr id="2701" name="Freeform 210"/>
                        <p:cNvSpPr>
                          <a:spLocks/>
                        </p:cNvSpPr>
                        <p:nvPr/>
                      </p:nvSpPr>
                      <p:spPr bwMode="auto">
                        <a:xfrm>
                          <a:off x="4578" y="3020"/>
                          <a:ext cx="8" cy="2"/>
                        </a:xfrm>
                        <a:custGeom>
                          <a:avLst/>
                          <a:gdLst>
                            <a:gd name="T0" fmla="*/ 0 w 8"/>
                            <a:gd name="T1" fmla="*/ 0 h 4"/>
                            <a:gd name="T2" fmla="*/ 6 w 8"/>
                            <a:gd name="T3" fmla="*/ 0 h 4"/>
                            <a:gd name="T4" fmla="*/ 6 w 8"/>
                            <a:gd name="T5" fmla="*/ 0 h 4"/>
                            <a:gd name="T6" fmla="*/ 6 w 8"/>
                            <a:gd name="T7" fmla="*/ 1 h 4"/>
                            <a:gd name="T8" fmla="*/ 8 w 8"/>
                            <a:gd name="T9" fmla="*/ 1 h 4"/>
                            <a:gd name="T10" fmla="*/ 3 w 8"/>
                            <a:gd name="T11" fmla="*/ 1 h 4"/>
                            <a:gd name="T12" fmla="*/ 2 w 8"/>
                            <a:gd name="T13" fmla="*/ 1 h 4"/>
                            <a:gd name="T14" fmla="*/ 0 w 8"/>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0" y="0"/>
                              </a:moveTo>
                              <a:lnTo>
                                <a:pt x="6" y="0"/>
                              </a:lnTo>
                              <a:lnTo>
                                <a:pt x="6" y="1"/>
                              </a:lnTo>
                              <a:lnTo>
                                <a:pt x="8" y="4"/>
                              </a:lnTo>
                              <a:lnTo>
                                <a:pt x="3" y="4"/>
                              </a:lnTo>
                              <a:lnTo>
                                <a:pt x="2" y="3"/>
                              </a:lnTo>
                              <a:lnTo>
                                <a:pt x="0" y="0"/>
                              </a:lnTo>
                              <a:close/>
                            </a:path>
                          </a:pathLst>
                        </a:custGeom>
                        <a:solidFill>
                          <a:srgbClr val="E0E0E0"/>
                        </a:solidFill>
                        <a:ln w="9525">
                          <a:noFill/>
                          <a:round/>
                          <a:headEnd/>
                          <a:tailEnd/>
                        </a:ln>
                      </p:spPr>
                      <p:txBody>
                        <a:bodyPr/>
                        <a:lstStyle/>
                        <a:p>
                          <a:pPr eaLnBrk="1" hangingPunct="1"/>
                          <a:endParaRPr lang="en-US"/>
                        </a:p>
                      </p:txBody>
                    </p:sp>
                    <p:sp>
                      <p:nvSpPr>
                        <p:cNvPr id="2702" name="Freeform 211"/>
                        <p:cNvSpPr>
                          <a:spLocks/>
                        </p:cNvSpPr>
                        <p:nvPr/>
                      </p:nvSpPr>
                      <p:spPr bwMode="auto">
                        <a:xfrm>
                          <a:off x="4578" y="3022"/>
                          <a:ext cx="9" cy="2"/>
                        </a:xfrm>
                        <a:custGeom>
                          <a:avLst/>
                          <a:gdLst>
                            <a:gd name="T0" fmla="*/ 0 w 9"/>
                            <a:gd name="T1" fmla="*/ 0 h 5"/>
                            <a:gd name="T2" fmla="*/ 2 w 9"/>
                            <a:gd name="T3" fmla="*/ 0 h 5"/>
                            <a:gd name="T4" fmla="*/ 2 w 9"/>
                            <a:gd name="T5" fmla="*/ 0 h 5"/>
                            <a:gd name="T6" fmla="*/ 3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2" y="3"/>
                              </a:lnTo>
                              <a:lnTo>
                                <a:pt x="2" y="0"/>
                              </a:lnTo>
                              <a:lnTo>
                                <a:pt x="3" y="0"/>
                              </a:lnTo>
                              <a:lnTo>
                                <a:pt x="8"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2402" name="Group 212"/>
                      <p:cNvGrpSpPr>
                        <a:grpSpLocks/>
                      </p:cNvGrpSpPr>
                      <p:nvPr/>
                    </p:nvGrpSpPr>
                    <p:grpSpPr bwMode="auto">
                      <a:xfrm>
                        <a:off x="4580" y="3022"/>
                        <a:ext cx="10" cy="6"/>
                        <a:chOff x="4580" y="3022"/>
                        <a:chExt cx="10" cy="6"/>
                      </a:xfrm>
                    </p:grpSpPr>
                    <p:sp>
                      <p:nvSpPr>
                        <p:cNvPr id="2697" name="Freeform 213"/>
                        <p:cNvSpPr>
                          <a:spLocks/>
                        </p:cNvSpPr>
                        <p:nvPr/>
                      </p:nvSpPr>
                      <p:spPr bwMode="auto">
                        <a:xfrm>
                          <a:off x="4580" y="3022"/>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2698" name="Freeform 214"/>
                        <p:cNvSpPr>
                          <a:spLocks/>
                        </p:cNvSpPr>
                        <p:nvPr/>
                      </p:nvSpPr>
                      <p:spPr bwMode="auto">
                        <a:xfrm>
                          <a:off x="4581" y="3022"/>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3"/>
                              </a:lnTo>
                              <a:lnTo>
                                <a:pt x="7"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2699" name="Freeform 215"/>
                        <p:cNvSpPr>
                          <a:spLocks/>
                        </p:cNvSpPr>
                        <p:nvPr/>
                      </p:nvSpPr>
                      <p:spPr bwMode="auto">
                        <a:xfrm>
                          <a:off x="4582" y="3024"/>
                          <a:ext cx="8" cy="4"/>
                        </a:xfrm>
                        <a:custGeom>
                          <a:avLst/>
                          <a:gdLst>
                            <a:gd name="T0" fmla="*/ 0 w 8"/>
                            <a:gd name="T1" fmla="*/ 2 h 6"/>
                            <a:gd name="T2" fmla="*/ 0 w 8"/>
                            <a:gd name="T3" fmla="*/ 1 h 6"/>
                            <a:gd name="T4" fmla="*/ 0 w 8"/>
                            <a:gd name="T5" fmla="*/ 1 h 6"/>
                            <a:gd name="T6" fmla="*/ 1 w 8"/>
                            <a:gd name="T7" fmla="*/ 0 h 6"/>
                            <a:gd name="T8" fmla="*/ 6 w 8"/>
                            <a:gd name="T9" fmla="*/ 0 h 6"/>
                            <a:gd name="T10" fmla="*/ 8 w 8"/>
                            <a:gd name="T11" fmla="*/ 2 h 6"/>
                            <a:gd name="T12" fmla="*/ 0 w 8"/>
                            <a:gd name="T13" fmla="*/ 2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2403" name="Group 216"/>
                      <p:cNvGrpSpPr>
                        <a:grpSpLocks/>
                      </p:cNvGrpSpPr>
                      <p:nvPr/>
                    </p:nvGrpSpPr>
                    <p:grpSpPr bwMode="auto">
                      <a:xfrm>
                        <a:off x="4583" y="3025"/>
                        <a:ext cx="9" cy="5"/>
                        <a:chOff x="4583" y="3025"/>
                        <a:chExt cx="9" cy="5"/>
                      </a:xfrm>
                    </p:grpSpPr>
                    <p:sp>
                      <p:nvSpPr>
                        <p:cNvPr id="2694" name="Freeform 217"/>
                        <p:cNvSpPr>
                          <a:spLocks/>
                        </p:cNvSpPr>
                        <p:nvPr/>
                      </p:nvSpPr>
                      <p:spPr bwMode="auto">
                        <a:xfrm>
                          <a:off x="4583"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2695" name="Freeform 218"/>
                        <p:cNvSpPr>
                          <a:spLocks/>
                        </p:cNvSpPr>
                        <p:nvPr/>
                      </p:nvSpPr>
                      <p:spPr bwMode="auto">
                        <a:xfrm>
                          <a:off x="4584" y="3025"/>
                          <a:ext cx="7" cy="3"/>
                        </a:xfrm>
                        <a:custGeom>
                          <a:avLst/>
                          <a:gdLst>
                            <a:gd name="T0" fmla="*/ 0 w 7"/>
                            <a:gd name="T1" fmla="*/ 0 h 5"/>
                            <a:gd name="T2" fmla="*/ 4 w 7"/>
                            <a:gd name="T3" fmla="*/ 0 h 5"/>
                            <a:gd name="T4" fmla="*/ 5 w 7"/>
                            <a:gd name="T5" fmla="*/ 0 h 5"/>
                            <a:gd name="T6" fmla="*/ 5 w 7"/>
                            <a:gd name="T7" fmla="*/ 1 h 5"/>
                            <a:gd name="T8" fmla="*/ 7 w 7"/>
                            <a:gd name="T9" fmla="*/ 1 h 5"/>
                            <a:gd name="T10" fmla="*/ 1 w 7"/>
                            <a:gd name="T11" fmla="*/ 1 h 5"/>
                            <a:gd name="T12" fmla="*/ 0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0"/>
                              </a:lnTo>
                              <a:lnTo>
                                <a:pt x="5" y="2"/>
                              </a:lnTo>
                              <a:lnTo>
                                <a:pt x="7" y="5"/>
                              </a:lnTo>
                              <a:lnTo>
                                <a:pt x="1" y="5"/>
                              </a:lnTo>
                              <a:lnTo>
                                <a:pt x="0" y="4"/>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2696" name="Freeform 219"/>
                        <p:cNvSpPr>
                          <a:spLocks/>
                        </p:cNvSpPr>
                        <p:nvPr/>
                      </p:nvSpPr>
                      <p:spPr bwMode="auto">
                        <a:xfrm>
                          <a:off x="4584" y="3028"/>
                          <a:ext cx="8" cy="2"/>
                        </a:xfrm>
                        <a:custGeom>
                          <a:avLst/>
                          <a:gdLst>
                            <a:gd name="T0" fmla="*/ 0 w 8"/>
                            <a:gd name="T1" fmla="*/ 0 h 5"/>
                            <a:gd name="T2" fmla="*/ 0 w 8"/>
                            <a:gd name="T3" fmla="*/ 0 h 5"/>
                            <a:gd name="T4" fmla="*/ 1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2"/>
                              </a:lnTo>
                              <a:lnTo>
                                <a:pt x="1" y="0"/>
                              </a:lnTo>
                              <a:lnTo>
                                <a:pt x="7"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2404" name="Group 220"/>
                      <p:cNvGrpSpPr>
                        <a:grpSpLocks/>
                      </p:cNvGrpSpPr>
                      <p:nvPr/>
                    </p:nvGrpSpPr>
                    <p:grpSpPr bwMode="auto">
                      <a:xfrm>
                        <a:off x="4585" y="3028"/>
                        <a:ext cx="9" cy="5"/>
                        <a:chOff x="4585" y="3028"/>
                        <a:chExt cx="9" cy="5"/>
                      </a:xfrm>
                    </p:grpSpPr>
                    <p:sp>
                      <p:nvSpPr>
                        <p:cNvPr id="2691" name="Freeform 221"/>
                        <p:cNvSpPr>
                          <a:spLocks/>
                        </p:cNvSpPr>
                        <p:nvPr/>
                      </p:nvSpPr>
                      <p:spPr bwMode="auto">
                        <a:xfrm>
                          <a:off x="4585" y="3028"/>
                          <a:ext cx="2" cy="5"/>
                        </a:xfrm>
                        <a:custGeom>
                          <a:avLst/>
                          <a:gdLst>
                            <a:gd name="T0" fmla="*/ 2 w 2"/>
                            <a:gd name="T1" fmla="*/ 1 h 11"/>
                            <a:gd name="T2" fmla="*/ 0 w 2"/>
                            <a:gd name="T3" fmla="*/ 0 h 11"/>
                            <a:gd name="T4" fmla="*/ 1 w 2"/>
                            <a:gd name="T5" fmla="*/ 0 h 11"/>
                            <a:gd name="T6" fmla="*/ 2 w 2"/>
                            <a:gd name="T7" fmla="*/ 0 h 11"/>
                            <a:gd name="T8" fmla="*/ 2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pPr eaLnBrk="1" hangingPunct="1"/>
                          <a:endParaRPr lang="en-US"/>
                        </a:p>
                      </p:txBody>
                    </p:sp>
                    <p:sp>
                      <p:nvSpPr>
                        <p:cNvPr id="2692" name="Freeform 222"/>
                        <p:cNvSpPr>
                          <a:spLocks/>
                        </p:cNvSpPr>
                        <p:nvPr/>
                      </p:nvSpPr>
                      <p:spPr bwMode="auto">
                        <a:xfrm>
                          <a:off x="4586" y="3028"/>
                          <a:ext cx="7" cy="2"/>
                        </a:xfrm>
                        <a:custGeom>
                          <a:avLst/>
                          <a:gdLst>
                            <a:gd name="T0" fmla="*/ 0 w 7"/>
                            <a:gd name="T1" fmla="*/ 0 h 3"/>
                            <a:gd name="T2" fmla="*/ 5 w 7"/>
                            <a:gd name="T3" fmla="*/ 0 h 3"/>
                            <a:gd name="T4" fmla="*/ 5 w 7"/>
                            <a:gd name="T5" fmla="*/ 0 h 3"/>
                            <a:gd name="T6" fmla="*/ 5 w 7"/>
                            <a:gd name="T7" fmla="*/ 1 h 3"/>
                            <a:gd name="T8" fmla="*/ 7 w 7"/>
                            <a:gd name="T9" fmla="*/ 1 h 3"/>
                            <a:gd name="T10" fmla="*/ 2 w 7"/>
                            <a:gd name="T11" fmla="*/ 1 h 3"/>
                            <a:gd name="T12" fmla="*/ 1 w 7"/>
                            <a:gd name="T13" fmla="*/ 1 h 3"/>
                            <a:gd name="T14" fmla="*/ 0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0" y="0"/>
                              </a:moveTo>
                              <a:lnTo>
                                <a:pt x="5" y="0"/>
                              </a:lnTo>
                              <a:lnTo>
                                <a:pt x="5" y="1"/>
                              </a:lnTo>
                              <a:lnTo>
                                <a:pt x="7" y="3"/>
                              </a:lnTo>
                              <a:lnTo>
                                <a:pt x="2" y="3"/>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693" name="Freeform 223"/>
                        <p:cNvSpPr>
                          <a:spLocks/>
                        </p:cNvSpPr>
                        <p:nvPr/>
                      </p:nvSpPr>
                      <p:spPr bwMode="auto">
                        <a:xfrm>
                          <a:off x="4587" y="3031"/>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2"/>
                              </a:lnTo>
                              <a:lnTo>
                                <a:pt x="0" y="0"/>
                              </a:lnTo>
                              <a:lnTo>
                                <a:pt x="1" y="0"/>
                              </a:lnTo>
                              <a:lnTo>
                                <a:pt x="6" y="0"/>
                              </a:lnTo>
                              <a:lnTo>
                                <a:pt x="7"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2405" name="Group 224"/>
                      <p:cNvGrpSpPr>
                        <a:grpSpLocks/>
                      </p:cNvGrpSpPr>
                      <p:nvPr/>
                    </p:nvGrpSpPr>
                    <p:grpSpPr bwMode="auto">
                      <a:xfrm>
                        <a:off x="4587" y="3031"/>
                        <a:ext cx="10" cy="5"/>
                        <a:chOff x="4587" y="3031"/>
                        <a:chExt cx="10" cy="5"/>
                      </a:xfrm>
                    </p:grpSpPr>
                    <p:sp>
                      <p:nvSpPr>
                        <p:cNvPr id="2688" name="Freeform 225"/>
                        <p:cNvSpPr>
                          <a:spLocks/>
                        </p:cNvSpPr>
                        <p:nvPr/>
                      </p:nvSpPr>
                      <p:spPr bwMode="auto">
                        <a:xfrm>
                          <a:off x="4587" y="3031"/>
                          <a:ext cx="3" cy="5"/>
                        </a:xfrm>
                        <a:custGeom>
                          <a:avLst/>
                          <a:gdLst>
                            <a:gd name="T0" fmla="*/ 2 w 3"/>
                            <a:gd name="T1" fmla="*/ 1 h 11"/>
                            <a:gd name="T2" fmla="*/ 0 w 3"/>
                            <a:gd name="T3" fmla="*/ 0 h 11"/>
                            <a:gd name="T4" fmla="*/ 2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2"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2689" name="Freeform 226"/>
                        <p:cNvSpPr>
                          <a:spLocks/>
                        </p:cNvSpPr>
                        <p:nvPr/>
                      </p:nvSpPr>
                      <p:spPr bwMode="auto">
                        <a:xfrm>
                          <a:off x="4588" y="3031"/>
                          <a:ext cx="7" cy="2"/>
                        </a:xfrm>
                        <a:custGeom>
                          <a:avLst/>
                          <a:gdLst>
                            <a:gd name="T0" fmla="*/ 1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5" y="2"/>
                              </a:lnTo>
                              <a:lnTo>
                                <a:pt x="6" y="3"/>
                              </a:lnTo>
                              <a:lnTo>
                                <a:pt x="7" y="5"/>
                              </a:lnTo>
                              <a:lnTo>
                                <a:pt x="2" y="5"/>
                              </a:lnTo>
                              <a:lnTo>
                                <a:pt x="1" y="3"/>
                              </a:lnTo>
                              <a:lnTo>
                                <a:pt x="0" y="2"/>
                              </a:lnTo>
                              <a:lnTo>
                                <a:pt x="1" y="0"/>
                              </a:lnTo>
                              <a:close/>
                            </a:path>
                          </a:pathLst>
                        </a:custGeom>
                        <a:solidFill>
                          <a:srgbClr val="E0E0E0"/>
                        </a:solidFill>
                        <a:ln w="9525">
                          <a:noFill/>
                          <a:round/>
                          <a:headEnd/>
                          <a:tailEnd/>
                        </a:ln>
                      </p:spPr>
                      <p:txBody>
                        <a:bodyPr/>
                        <a:lstStyle/>
                        <a:p>
                          <a:pPr eaLnBrk="1" hangingPunct="1"/>
                          <a:endParaRPr lang="en-US"/>
                        </a:p>
                      </p:txBody>
                    </p:sp>
                    <p:sp>
                      <p:nvSpPr>
                        <p:cNvPr id="2690" name="Freeform 227"/>
                        <p:cNvSpPr>
                          <a:spLocks/>
                        </p:cNvSpPr>
                        <p:nvPr/>
                      </p:nvSpPr>
                      <p:spPr bwMode="auto">
                        <a:xfrm>
                          <a:off x="4589" y="3033"/>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grpSp>
                  <p:nvGrpSpPr>
                    <p:cNvPr id="2429" name="Group 228"/>
                    <p:cNvGrpSpPr>
                      <a:grpSpLocks/>
                    </p:cNvGrpSpPr>
                    <p:nvPr/>
                  </p:nvGrpSpPr>
                  <p:grpSpPr bwMode="auto">
                    <a:xfrm>
                      <a:off x="4590" y="3035"/>
                      <a:ext cx="20" cy="16"/>
                      <a:chOff x="4590" y="3035"/>
                      <a:chExt cx="20" cy="16"/>
                    </a:xfrm>
                  </p:grpSpPr>
                  <p:grpSp>
                    <p:nvGrpSpPr>
                      <p:cNvPr id="2430" name="Group 229"/>
                      <p:cNvGrpSpPr>
                        <a:grpSpLocks/>
                      </p:cNvGrpSpPr>
                      <p:nvPr/>
                    </p:nvGrpSpPr>
                    <p:grpSpPr bwMode="auto">
                      <a:xfrm>
                        <a:off x="4590" y="3035"/>
                        <a:ext cx="9" cy="4"/>
                        <a:chOff x="4590" y="3035"/>
                        <a:chExt cx="9" cy="4"/>
                      </a:xfrm>
                    </p:grpSpPr>
                    <p:sp>
                      <p:nvSpPr>
                        <p:cNvPr id="2680" name="Freeform 230"/>
                        <p:cNvSpPr>
                          <a:spLocks/>
                        </p:cNvSpPr>
                        <p:nvPr/>
                      </p:nvSpPr>
                      <p:spPr bwMode="auto">
                        <a:xfrm>
                          <a:off x="4590" y="3035"/>
                          <a:ext cx="2" cy="4"/>
                        </a:xfrm>
                        <a:custGeom>
                          <a:avLst/>
                          <a:gdLst>
                            <a:gd name="T0" fmla="*/ 1 w 2"/>
                            <a:gd name="T1" fmla="*/ 1 h 9"/>
                            <a:gd name="T2" fmla="*/ 0 w 2"/>
                            <a:gd name="T3" fmla="*/ 0 h 9"/>
                            <a:gd name="T4" fmla="*/ 1 w 2"/>
                            <a:gd name="T5" fmla="*/ 0 h 9"/>
                            <a:gd name="T6" fmla="*/ 2 w 2"/>
                            <a:gd name="T7" fmla="*/ 0 h 9"/>
                            <a:gd name="T8" fmla="*/ 1 w 2"/>
                            <a:gd name="T9" fmla="*/ 1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pPr eaLnBrk="1" hangingPunct="1"/>
                          <a:endParaRPr lang="en-US"/>
                        </a:p>
                      </p:txBody>
                    </p:sp>
                    <p:sp>
                      <p:nvSpPr>
                        <p:cNvPr id="2681" name="Freeform 231"/>
                        <p:cNvSpPr>
                          <a:spLocks/>
                        </p:cNvSpPr>
                        <p:nvPr/>
                      </p:nvSpPr>
                      <p:spPr bwMode="auto">
                        <a:xfrm>
                          <a:off x="4591" y="3035"/>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0"/>
                              </a:lnTo>
                              <a:lnTo>
                                <a:pt x="5" y="2"/>
                              </a:lnTo>
                              <a:lnTo>
                                <a:pt x="7" y="5"/>
                              </a:lnTo>
                              <a:lnTo>
                                <a:pt x="1"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682" name="Freeform 232"/>
                        <p:cNvSpPr>
                          <a:spLocks/>
                        </p:cNvSpPr>
                        <p:nvPr/>
                      </p:nvSpPr>
                      <p:spPr bwMode="auto">
                        <a:xfrm>
                          <a:off x="4591" y="3037"/>
                          <a:ext cx="8" cy="2"/>
                        </a:xfrm>
                        <a:custGeom>
                          <a:avLst/>
                          <a:gdLst>
                            <a:gd name="T0" fmla="*/ 0 w 8"/>
                            <a:gd name="T1" fmla="*/ 1 h 4"/>
                            <a:gd name="T2" fmla="*/ 1 w 8"/>
                            <a:gd name="T3" fmla="*/ 1 h 4"/>
                            <a:gd name="T4" fmla="*/ 1 w 8"/>
                            <a:gd name="T5" fmla="*/ 0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1" y="3"/>
                              </a:lnTo>
                              <a:lnTo>
                                <a:pt x="1" y="0"/>
                              </a:lnTo>
                              <a:lnTo>
                                <a:pt x="7"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2435" name="Group 233"/>
                      <p:cNvGrpSpPr>
                        <a:grpSpLocks/>
                      </p:cNvGrpSpPr>
                      <p:nvPr/>
                    </p:nvGrpSpPr>
                    <p:grpSpPr bwMode="auto">
                      <a:xfrm>
                        <a:off x="4592" y="3037"/>
                        <a:ext cx="10" cy="5"/>
                        <a:chOff x="4592" y="3037"/>
                        <a:chExt cx="10" cy="5"/>
                      </a:xfrm>
                    </p:grpSpPr>
                    <p:sp>
                      <p:nvSpPr>
                        <p:cNvPr id="2677" name="Freeform 234"/>
                        <p:cNvSpPr>
                          <a:spLocks/>
                        </p:cNvSpPr>
                        <p:nvPr/>
                      </p:nvSpPr>
                      <p:spPr bwMode="auto">
                        <a:xfrm>
                          <a:off x="4592" y="3037"/>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2678" name="Freeform 235"/>
                        <p:cNvSpPr>
                          <a:spLocks/>
                        </p:cNvSpPr>
                        <p:nvPr/>
                      </p:nvSpPr>
                      <p:spPr bwMode="auto">
                        <a:xfrm>
                          <a:off x="4593" y="3037"/>
                          <a:ext cx="8" cy="2"/>
                        </a:xfrm>
                        <a:custGeom>
                          <a:avLst/>
                          <a:gdLst>
                            <a:gd name="T0" fmla="*/ 0 w 8"/>
                            <a:gd name="T1" fmla="*/ 0 h 4"/>
                            <a:gd name="T2" fmla="*/ 5 w 8"/>
                            <a:gd name="T3" fmla="*/ 0 h 4"/>
                            <a:gd name="T4" fmla="*/ 5 w 8"/>
                            <a:gd name="T5" fmla="*/ 1 h 4"/>
                            <a:gd name="T6" fmla="*/ 5 w 8"/>
                            <a:gd name="T7" fmla="*/ 1 h 4"/>
                            <a:gd name="T8" fmla="*/ 8 w 8"/>
                            <a:gd name="T9" fmla="*/ 1 h 4"/>
                            <a:gd name="T10" fmla="*/ 2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5" y="3"/>
                              </a:lnTo>
                              <a:lnTo>
                                <a:pt x="8"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679" name="Freeform 236"/>
                        <p:cNvSpPr>
                          <a:spLocks/>
                        </p:cNvSpPr>
                        <p:nvPr/>
                      </p:nvSpPr>
                      <p:spPr bwMode="auto">
                        <a:xfrm>
                          <a:off x="4594" y="3039"/>
                          <a:ext cx="8" cy="3"/>
                        </a:xfrm>
                        <a:custGeom>
                          <a:avLst/>
                          <a:gdLst>
                            <a:gd name="T0" fmla="*/ 0 w 8"/>
                            <a:gd name="T1" fmla="*/ 0 h 7"/>
                            <a:gd name="T2" fmla="*/ 0 w 8"/>
                            <a:gd name="T3" fmla="*/ 0 h 7"/>
                            <a:gd name="T4" fmla="*/ 0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0"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2436" name="Group 237"/>
                      <p:cNvGrpSpPr>
                        <a:grpSpLocks/>
                      </p:cNvGrpSpPr>
                      <p:nvPr/>
                    </p:nvGrpSpPr>
                    <p:grpSpPr bwMode="auto">
                      <a:xfrm>
                        <a:off x="4595" y="3040"/>
                        <a:ext cx="10" cy="5"/>
                        <a:chOff x="4595" y="3040"/>
                        <a:chExt cx="10" cy="5"/>
                      </a:xfrm>
                    </p:grpSpPr>
                    <p:sp>
                      <p:nvSpPr>
                        <p:cNvPr id="2674" name="Freeform 238"/>
                        <p:cNvSpPr>
                          <a:spLocks/>
                        </p:cNvSpPr>
                        <p:nvPr/>
                      </p:nvSpPr>
                      <p:spPr bwMode="auto">
                        <a:xfrm>
                          <a:off x="4595" y="3040"/>
                          <a:ext cx="2" cy="5"/>
                        </a:xfrm>
                        <a:custGeom>
                          <a:avLst/>
                          <a:gdLst>
                            <a:gd name="T0" fmla="*/ 1 w 2"/>
                            <a:gd name="T1" fmla="*/ 1 h 11"/>
                            <a:gd name="T2" fmla="*/ 0 w 2"/>
                            <a:gd name="T3" fmla="*/ 0 h 11"/>
                            <a:gd name="T4" fmla="*/ 0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2675" name="Freeform 239"/>
                        <p:cNvSpPr>
                          <a:spLocks/>
                        </p:cNvSpPr>
                        <p:nvPr/>
                      </p:nvSpPr>
                      <p:spPr bwMode="auto">
                        <a:xfrm>
                          <a:off x="4595" y="3040"/>
                          <a:ext cx="9" cy="2"/>
                        </a:xfrm>
                        <a:custGeom>
                          <a:avLst/>
                          <a:gdLst>
                            <a:gd name="T0" fmla="*/ 1 w 9"/>
                            <a:gd name="T1" fmla="*/ 0 h 5"/>
                            <a:gd name="T2" fmla="*/ 6 w 9"/>
                            <a:gd name="T3" fmla="*/ 0 h 5"/>
                            <a:gd name="T4" fmla="*/ 6 w 9"/>
                            <a:gd name="T5" fmla="*/ 0 h 5"/>
                            <a:gd name="T6" fmla="*/ 7 w 9"/>
                            <a:gd name="T7" fmla="*/ 0 h 5"/>
                            <a:gd name="T8" fmla="*/ 9 w 9"/>
                            <a:gd name="T9" fmla="*/ 0 h 5"/>
                            <a:gd name="T10" fmla="*/ 2 w 9"/>
                            <a:gd name="T11" fmla="*/ 0 h 5"/>
                            <a:gd name="T12" fmla="*/ 1 w 9"/>
                            <a:gd name="T13" fmla="*/ 0 h 5"/>
                            <a:gd name="T14" fmla="*/ 0 w 9"/>
                            <a:gd name="T15" fmla="*/ 0 h 5"/>
                            <a:gd name="T16" fmla="*/ 1 w 9"/>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1" y="0"/>
                              </a:moveTo>
                              <a:lnTo>
                                <a:pt x="6" y="0"/>
                              </a:lnTo>
                              <a:lnTo>
                                <a:pt x="7" y="2"/>
                              </a:lnTo>
                              <a:lnTo>
                                <a:pt x="9" y="5"/>
                              </a:lnTo>
                              <a:lnTo>
                                <a:pt x="2" y="5"/>
                              </a:lnTo>
                              <a:lnTo>
                                <a:pt x="1" y="3"/>
                              </a:lnTo>
                              <a:lnTo>
                                <a:pt x="0" y="2"/>
                              </a:lnTo>
                              <a:lnTo>
                                <a:pt x="1" y="0"/>
                              </a:lnTo>
                              <a:close/>
                            </a:path>
                          </a:pathLst>
                        </a:custGeom>
                        <a:solidFill>
                          <a:srgbClr val="E0E0E0"/>
                        </a:solidFill>
                        <a:ln w="9525">
                          <a:noFill/>
                          <a:round/>
                          <a:headEnd/>
                          <a:tailEnd/>
                        </a:ln>
                      </p:spPr>
                      <p:txBody>
                        <a:bodyPr/>
                        <a:lstStyle/>
                        <a:p>
                          <a:pPr eaLnBrk="1" hangingPunct="1"/>
                          <a:endParaRPr lang="en-US"/>
                        </a:p>
                      </p:txBody>
                    </p:sp>
                    <p:sp>
                      <p:nvSpPr>
                        <p:cNvPr id="2676" name="Freeform 240"/>
                        <p:cNvSpPr>
                          <a:spLocks/>
                        </p:cNvSpPr>
                        <p:nvPr/>
                      </p:nvSpPr>
                      <p:spPr bwMode="auto">
                        <a:xfrm>
                          <a:off x="4596" y="3042"/>
                          <a:ext cx="9" cy="3"/>
                        </a:xfrm>
                        <a:custGeom>
                          <a:avLst/>
                          <a:gdLst>
                            <a:gd name="T0" fmla="*/ 0 w 9"/>
                            <a:gd name="T1" fmla="*/ 1 h 6"/>
                            <a:gd name="T2" fmla="*/ 0 w 9"/>
                            <a:gd name="T3" fmla="*/ 1 h 6"/>
                            <a:gd name="T4" fmla="*/ 1 w 9"/>
                            <a:gd name="T5" fmla="*/ 1 h 6"/>
                            <a:gd name="T6" fmla="*/ 1 w 9"/>
                            <a:gd name="T7" fmla="*/ 0 h 6"/>
                            <a:gd name="T8" fmla="*/ 8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1"/>
                              </a:lnTo>
                              <a:lnTo>
                                <a:pt x="1" y="0"/>
                              </a:lnTo>
                              <a:lnTo>
                                <a:pt x="8"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2437" name="Group 241"/>
                      <p:cNvGrpSpPr>
                        <a:grpSpLocks/>
                      </p:cNvGrpSpPr>
                      <p:nvPr/>
                    </p:nvGrpSpPr>
                    <p:grpSpPr bwMode="auto">
                      <a:xfrm>
                        <a:off x="4597" y="3043"/>
                        <a:ext cx="10" cy="5"/>
                        <a:chOff x="4597" y="3043"/>
                        <a:chExt cx="10" cy="5"/>
                      </a:xfrm>
                    </p:grpSpPr>
                    <p:sp>
                      <p:nvSpPr>
                        <p:cNvPr id="2671" name="Freeform 242"/>
                        <p:cNvSpPr>
                          <a:spLocks/>
                        </p:cNvSpPr>
                        <p:nvPr/>
                      </p:nvSpPr>
                      <p:spPr bwMode="auto">
                        <a:xfrm>
                          <a:off x="4597"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2672" name="Freeform 243"/>
                        <p:cNvSpPr>
                          <a:spLocks/>
                        </p:cNvSpPr>
                        <p:nvPr/>
                      </p:nvSpPr>
                      <p:spPr bwMode="auto">
                        <a:xfrm>
                          <a:off x="4598" y="3043"/>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3 w 8"/>
                            <a:gd name="T11" fmla="*/ 0 h 5"/>
                            <a:gd name="T12" fmla="*/ 1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6" y="2"/>
                              </a:lnTo>
                              <a:lnTo>
                                <a:pt x="8" y="5"/>
                              </a:lnTo>
                              <a:lnTo>
                                <a:pt x="3"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673" name="Freeform 244"/>
                        <p:cNvSpPr>
                          <a:spLocks/>
                        </p:cNvSpPr>
                        <p:nvPr/>
                      </p:nvSpPr>
                      <p:spPr bwMode="auto">
                        <a:xfrm>
                          <a:off x="4598" y="3045"/>
                          <a:ext cx="9" cy="3"/>
                        </a:xfrm>
                        <a:custGeom>
                          <a:avLst/>
                          <a:gdLst>
                            <a:gd name="T0" fmla="*/ 0 w 9"/>
                            <a:gd name="T1" fmla="*/ 1 h 5"/>
                            <a:gd name="T2" fmla="*/ 1 w 9"/>
                            <a:gd name="T3" fmla="*/ 1 h 5"/>
                            <a:gd name="T4" fmla="*/ 1 w 9"/>
                            <a:gd name="T5" fmla="*/ 0 h 5"/>
                            <a:gd name="T6" fmla="*/ 3 w 9"/>
                            <a:gd name="T7" fmla="*/ 0 h 5"/>
                            <a:gd name="T8" fmla="*/ 8 w 9"/>
                            <a:gd name="T9" fmla="*/ 0 h 5"/>
                            <a:gd name="T10" fmla="*/ 9 w 9"/>
                            <a:gd name="T11" fmla="*/ 1 h 5"/>
                            <a:gd name="T12" fmla="*/ 0 w 9"/>
                            <a:gd name="T13" fmla="*/ 1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1" y="3"/>
                              </a:lnTo>
                              <a:lnTo>
                                <a:pt x="1" y="0"/>
                              </a:lnTo>
                              <a:lnTo>
                                <a:pt x="3" y="0"/>
                              </a:lnTo>
                              <a:lnTo>
                                <a:pt x="8"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2438" name="Group 245"/>
                      <p:cNvGrpSpPr>
                        <a:grpSpLocks/>
                      </p:cNvGrpSpPr>
                      <p:nvPr/>
                    </p:nvGrpSpPr>
                    <p:grpSpPr bwMode="auto">
                      <a:xfrm>
                        <a:off x="4599" y="3045"/>
                        <a:ext cx="11" cy="6"/>
                        <a:chOff x="4599" y="3045"/>
                        <a:chExt cx="11" cy="6"/>
                      </a:xfrm>
                    </p:grpSpPr>
                    <p:sp>
                      <p:nvSpPr>
                        <p:cNvPr id="2668" name="Freeform 246"/>
                        <p:cNvSpPr>
                          <a:spLocks/>
                        </p:cNvSpPr>
                        <p:nvPr/>
                      </p:nvSpPr>
                      <p:spPr bwMode="auto">
                        <a:xfrm>
                          <a:off x="4599" y="3045"/>
                          <a:ext cx="4" cy="6"/>
                        </a:xfrm>
                        <a:custGeom>
                          <a:avLst/>
                          <a:gdLst>
                            <a:gd name="T0" fmla="*/ 3 w 4"/>
                            <a:gd name="T1" fmla="*/ 2 h 11"/>
                            <a:gd name="T2" fmla="*/ 0 w 4"/>
                            <a:gd name="T3" fmla="*/ 1 h 11"/>
                            <a:gd name="T4" fmla="*/ 2 w 4"/>
                            <a:gd name="T5" fmla="*/ 0 h 11"/>
                            <a:gd name="T6" fmla="*/ 4 w 4"/>
                            <a:gd name="T7" fmla="*/ 1 h 11"/>
                            <a:gd name="T8" fmla="*/ 3 w 4"/>
                            <a:gd name="T9" fmla="*/ 2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2" y="0"/>
                              </a:lnTo>
                              <a:lnTo>
                                <a:pt x="4" y="5"/>
                              </a:lnTo>
                              <a:lnTo>
                                <a:pt x="3" y="11"/>
                              </a:lnTo>
                              <a:close/>
                            </a:path>
                          </a:pathLst>
                        </a:custGeom>
                        <a:solidFill>
                          <a:srgbClr val="A0A0A0"/>
                        </a:solidFill>
                        <a:ln w="9525">
                          <a:noFill/>
                          <a:round/>
                          <a:headEnd/>
                          <a:tailEnd/>
                        </a:ln>
                      </p:spPr>
                      <p:txBody>
                        <a:bodyPr/>
                        <a:lstStyle/>
                        <a:p>
                          <a:pPr eaLnBrk="1" hangingPunct="1"/>
                          <a:endParaRPr lang="en-US"/>
                        </a:p>
                      </p:txBody>
                    </p:sp>
                    <p:sp>
                      <p:nvSpPr>
                        <p:cNvPr id="2669" name="Freeform 247"/>
                        <p:cNvSpPr>
                          <a:spLocks/>
                        </p:cNvSpPr>
                        <p:nvPr/>
                      </p:nvSpPr>
                      <p:spPr bwMode="auto">
                        <a:xfrm>
                          <a:off x="4601" y="304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6" y="2"/>
                              </a:lnTo>
                              <a:lnTo>
                                <a:pt x="7" y="4"/>
                              </a:lnTo>
                              <a:lnTo>
                                <a:pt x="2" y="4"/>
                              </a:lnTo>
                              <a:lnTo>
                                <a:pt x="1" y="4"/>
                              </a:lnTo>
                              <a:lnTo>
                                <a:pt x="0" y="0"/>
                              </a:lnTo>
                              <a:close/>
                            </a:path>
                          </a:pathLst>
                        </a:custGeom>
                        <a:solidFill>
                          <a:srgbClr val="E0E0E0"/>
                        </a:solidFill>
                        <a:ln w="9525">
                          <a:noFill/>
                          <a:round/>
                          <a:headEnd/>
                          <a:tailEnd/>
                        </a:ln>
                      </p:spPr>
                      <p:txBody>
                        <a:bodyPr/>
                        <a:lstStyle/>
                        <a:p>
                          <a:pPr eaLnBrk="1" hangingPunct="1"/>
                          <a:endParaRPr lang="en-US"/>
                        </a:p>
                      </p:txBody>
                    </p:sp>
                    <p:sp>
                      <p:nvSpPr>
                        <p:cNvPr id="2670" name="Freeform 248"/>
                        <p:cNvSpPr>
                          <a:spLocks/>
                        </p:cNvSpPr>
                        <p:nvPr/>
                      </p:nvSpPr>
                      <p:spPr bwMode="auto">
                        <a:xfrm>
                          <a:off x="4602" y="3049"/>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6"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grpSp>
                  <p:nvGrpSpPr>
                    <p:cNvPr id="2439" name="Group 249"/>
                    <p:cNvGrpSpPr>
                      <a:grpSpLocks/>
                    </p:cNvGrpSpPr>
                    <p:nvPr/>
                  </p:nvGrpSpPr>
                  <p:grpSpPr bwMode="auto">
                    <a:xfrm>
                      <a:off x="4602" y="3049"/>
                      <a:ext cx="10" cy="4"/>
                      <a:chOff x="4602" y="3049"/>
                      <a:chExt cx="10" cy="4"/>
                    </a:xfrm>
                  </p:grpSpPr>
                  <p:sp>
                    <p:nvSpPr>
                      <p:cNvPr id="2660" name="Freeform 250"/>
                      <p:cNvSpPr>
                        <a:spLocks/>
                      </p:cNvSpPr>
                      <p:nvPr/>
                    </p:nvSpPr>
                    <p:spPr bwMode="auto">
                      <a:xfrm>
                        <a:off x="4602" y="3049"/>
                        <a:ext cx="3" cy="4"/>
                      </a:xfrm>
                      <a:custGeom>
                        <a:avLst/>
                        <a:gdLst>
                          <a:gd name="T0" fmla="*/ 2 w 3"/>
                          <a:gd name="T1" fmla="*/ 1 h 9"/>
                          <a:gd name="T2" fmla="*/ 0 w 3"/>
                          <a:gd name="T3" fmla="*/ 0 h 9"/>
                          <a:gd name="T4" fmla="*/ 1 w 3"/>
                          <a:gd name="T5" fmla="*/ 0 h 9"/>
                          <a:gd name="T6" fmla="*/ 3 w 3"/>
                          <a:gd name="T7" fmla="*/ 0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2661" name="Freeform 251"/>
                      <p:cNvSpPr>
                        <a:spLocks/>
                      </p:cNvSpPr>
                      <p:nvPr/>
                    </p:nvSpPr>
                    <p:spPr bwMode="auto">
                      <a:xfrm>
                        <a:off x="4603" y="3049"/>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662" name="Freeform 252"/>
                      <p:cNvSpPr>
                        <a:spLocks/>
                      </p:cNvSpPr>
                      <p:nvPr/>
                    </p:nvSpPr>
                    <p:spPr bwMode="auto">
                      <a:xfrm>
                        <a:off x="4604" y="3051"/>
                        <a:ext cx="8" cy="2"/>
                      </a:xfrm>
                      <a:custGeom>
                        <a:avLst/>
                        <a:gdLst>
                          <a:gd name="T0" fmla="*/ 0 w 8"/>
                          <a:gd name="T1" fmla="*/ 1 h 4"/>
                          <a:gd name="T2" fmla="*/ 0 w 8"/>
                          <a:gd name="T3" fmla="*/ 1 h 4"/>
                          <a:gd name="T4" fmla="*/ 0 w 8"/>
                          <a:gd name="T5" fmla="*/ 1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1"/>
                            </a:lnTo>
                            <a:lnTo>
                              <a:pt x="1" y="0"/>
                            </a:lnTo>
                            <a:lnTo>
                              <a:pt x="6"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2440" name="Group 253"/>
                    <p:cNvGrpSpPr>
                      <a:grpSpLocks/>
                    </p:cNvGrpSpPr>
                    <p:nvPr/>
                  </p:nvGrpSpPr>
                  <p:grpSpPr bwMode="auto">
                    <a:xfrm>
                      <a:off x="4605" y="3051"/>
                      <a:ext cx="9" cy="5"/>
                      <a:chOff x="4605" y="3051"/>
                      <a:chExt cx="9" cy="5"/>
                    </a:xfrm>
                  </p:grpSpPr>
                  <p:sp>
                    <p:nvSpPr>
                      <p:cNvPr id="2657" name="Freeform 254"/>
                      <p:cNvSpPr>
                        <a:spLocks/>
                      </p:cNvSpPr>
                      <p:nvPr/>
                    </p:nvSpPr>
                    <p:spPr bwMode="auto">
                      <a:xfrm>
                        <a:off x="4605" y="3051"/>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2658" name="Freeform 255"/>
                      <p:cNvSpPr>
                        <a:spLocks/>
                      </p:cNvSpPr>
                      <p:nvPr/>
                    </p:nvSpPr>
                    <p:spPr bwMode="auto">
                      <a:xfrm>
                        <a:off x="4606" y="3051"/>
                        <a:ext cx="7" cy="2"/>
                      </a:xfrm>
                      <a:custGeom>
                        <a:avLst/>
                        <a:gdLst>
                          <a:gd name="T0" fmla="*/ 0 w 7"/>
                          <a:gd name="T1" fmla="*/ 0 h 4"/>
                          <a:gd name="T2" fmla="*/ 4 w 7"/>
                          <a:gd name="T3" fmla="*/ 0 h 4"/>
                          <a:gd name="T4" fmla="*/ 5 w 7"/>
                          <a:gd name="T5" fmla="*/ 1 h 4"/>
                          <a:gd name="T6" fmla="*/ 5 w 7"/>
                          <a:gd name="T7" fmla="*/ 1 h 4"/>
                          <a:gd name="T8" fmla="*/ 7 w 7"/>
                          <a:gd name="T9" fmla="*/ 1 h 4"/>
                          <a:gd name="T10" fmla="*/ 1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1"/>
                            </a:lnTo>
                            <a:lnTo>
                              <a:pt x="5" y="3"/>
                            </a:lnTo>
                            <a:lnTo>
                              <a:pt x="7" y="4"/>
                            </a:lnTo>
                            <a:lnTo>
                              <a:pt x="1" y="4"/>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659" name="Freeform 256"/>
                      <p:cNvSpPr>
                        <a:spLocks/>
                      </p:cNvSpPr>
                      <p:nvPr/>
                    </p:nvSpPr>
                    <p:spPr bwMode="auto">
                      <a:xfrm>
                        <a:off x="4606" y="3053"/>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2441" name="Group 257"/>
                    <p:cNvGrpSpPr>
                      <a:grpSpLocks/>
                    </p:cNvGrpSpPr>
                    <p:nvPr/>
                  </p:nvGrpSpPr>
                  <p:grpSpPr bwMode="auto">
                    <a:xfrm>
                      <a:off x="4562" y="3010"/>
                      <a:ext cx="9" cy="5"/>
                      <a:chOff x="4562" y="3010"/>
                      <a:chExt cx="9" cy="5"/>
                    </a:xfrm>
                  </p:grpSpPr>
                  <p:sp>
                    <p:nvSpPr>
                      <p:cNvPr id="2654" name="Freeform 258"/>
                      <p:cNvSpPr>
                        <a:spLocks/>
                      </p:cNvSpPr>
                      <p:nvPr/>
                    </p:nvSpPr>
                    <p:spPr bwMode="auto">
                      <a:xfrm>
                        <a:off x="4562" y="3010"/>
                        <a:ext cx="2" cy="5"/>
                      </a:xfrm>
                      <a:custGeom>
                        <a:avLst/>
                        <a:gdLst>
                          <a:gd name="T0" fmla="*/ 1 w 2"/>
                          <a:gd name="T1" fmla="*/ 2 h 9"/>
                          <a:gd name="T2" fmla="*/ 0 w 2"/>
                          <a:gd name="T3" fmla="*/ 1 h 9"/>
                          <a:gd name="T4" fmla="*/ 1 w 2"/>
                          <a:gd name="T5" fmla="*/ 0 h 9"/>
                          <a:gd name="T6" fmla="*/ 2 w 2"/>
                          <a:gd name="T7" fmla="*/ 1 h 9"/>
                          <a:gd name="T8" fmla="*/ 1 w 2"/>
                          <a:gd name="T9" fmla="*/ 2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pPr eaLnBrk="1" hangingPunct="1"/>
                        <a:endParaRPr lang="en-US"/>
                      </a:p>
                    </p:txBody>
                  </p:sp>
                  <p:sp>
                    <p:nvSpPr>
                      <p:cNvPr id="2655" name="Freeform 259"/>
                      <p:cNvSpPr>
                        <a:spLocks/>
                      </p:cNvSpPr>
                      <p:nvPr/>
                    </p:nvSpPr>
                    <p:spPr bwMode="auto">
                      <a:xfrm>
                        <a:off x="4563" y="3010"/>
                        <a:ext cx="7" cy="3"/>
                      </a:xfrm>
                      <a:custGeom>
                        <a:avLst/>
                        <a:gdLst>
                          <a:gd name="T0" fmla="*/ 0 w 7"/>
                          <a:gd name="T1" fmla="*/ 0 h 5"/>
                          <a:gd name="T2" fmla="*/ 5 w 7"/>
                          <a:gd name="T3" fmla="*/ 0 h 5"/>
                          <a:gd name="T4" fmla="*/ 5 w 7"/>
                          <a:gd name="T5" fmla="*/ 0 h 5"/>
                          <a:gd name="T6" fmla="*/ 5 w 7"/>
                          <a:gd name="T7" fmla="*/ 1 h 5"/>
                          <a:gd name="T8" fmla="*/ 7 w 7"/>
                          <a:gd name="T9" fmla="*/ 1 h 5"/>
                          <a:gd name="T10" fmla="*/ 2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1"/>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656" name="Freeform 260"/>
                      <p:cNvSpPr>
                        <a:spLocks/>
                      </p:cNvSpPr>
                      <p:nvPr/>
                    </p:nvSpPr>
                    <p:spPr bwMode="auto">
                      <a:xfrm>
                        <a:off x="4564" y="3013"/>
                        <a:ext cx="7" cy="2"/>
                      </a:xfrm>
                      <a:custGeom>
                        <a:avLst/>
                        <a:gdLst>
                          <a:gd name="T0" fmla="*/ 0 w 7"/>
                          <a:gd name="T1" fmla="*/ 1 h 4"/>
                          <a:gd name="T2" fmla="*/ 0 w 7"/>
                          <a:gd name="T3" fmla="*/ 1 h 4"/>
                          <a:gd name="T4" fmla="*/ 0 w 7"/>
                          <a:gd name="T5" fmla="*/ 1 h 4"/>
                          <a:gd name="T6" fmla="*/ 1 w 7"/>
                          <a:gd name="T7" fmla="*/ 0 h 4"/>
                          <a:gd name="T8" fmla="*/ 6 w 7"/>
                          <a:gd name="T9" fmla="*/ 0 h 4"/>
                          <a:gd name="T10" fmla="*/ 7 w 7"/>
                          <a:gd name="T11" fmla="*/ 1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1"/>
                            </a:lnTo>
                            <a:lnTo>
                              <a:pt x="1" y="0"/>
                            </a:lnTo>
                            <a:lnTo>
                              <a:pt x="6" y="0"/>
                            </a:lnTo>
                            <a:lnTo>
                              <a:pt x="7"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2442" name="Group 261"/>
                    <p:cNvGrpSpPr>
                      <a:grpSpLocks/>
                    </p:cNvGrpSpPr>
                    <p:nvPr/>
                  </p:nvGrpSpPr>
                  <p:grpSpPr bwMode="auto">
                    <a:xfrm>
                      <a:off x="4564" y="3013"/>
                      <a:ext cx="10" cy="5"/>
                      <a:chOff x="4564" y="3013"/>
                      <a:chExt cx="10" cy="5"/>
                    </a:xfrm>
                  </p:grpSpPr>
                  <p:sp>
                    <p:nvSpPr>
                      <p:cNvPr id="2651" name="Freeform 262"/>
                      <p:cNvSpPr>
                        <a:spLocks/>
                      </p:cNvSpPr>
                      <p:nvPr/>
                    </p:nvSpPr>
                    <p:spPr bwMode="auto">
                      <a:xfrm>
                        <a:off x="4564" y="3013"/>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pPr eaLnBrk="1" hangingPunct="1"/>
                        <a:endParaRPr lang="en-US"/>
                      </a:p>
                    </p:txBody>
                  </p:sp>
                  <p:sp>
                    <p:nvSpPr>
                      <p:cNvPr id="2652" name="Freeform 263"/>
                      <p:cNvSpPr>
                        <a:spLocks/>
                      </p:cNvSpPr>
                      <p:nvPr/>
                    </p:nvSpPr>
                    <p:spPr bwMode="auto">
                      <a:xfrm>
                        <a:off x="4565" y="3013"/>
                        <a:ext cx="7" cy="2"/>
                      </a:xfrm>
                      <a:custGeom>
                        <a:avLst/>
                        <a:gdLst>
                          <a:gd name="T0" fmla="*/ 0 w 7"/>
                          <a:gd name="T1" fmla="*/ 0 h 4"/>
                          <a:gd name="T2" fmla="*/ 5 w 7"/>
                          <a:gd name="T3" fmla="*/ 0 h 4"/>
                          <a:gd name="T4" fmla="*/ 5 w 7"/>
                          <a:gd name="T5" fmla="*/ 1 h 4"/>
                          <a:gd name="T6" fmla="*/ 6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6" y="3"/>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653" name="Freeform 264"/>
                      <p:cNvSpPr>
                        <a:spLocks/>
                      </p:cNvSpPr>
                      <p:nvPr/>
                    </p:nvSpPr>
                    <p:spPr bwMode="auto">
                      <a:xfrm>
                        <a:off x="4566" y="3015"/>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2443" name="Group 265"/>
                    <p:cNvGrpSpPr>
                      <a:grpSpLocks/>
                    </p:cNvGrpSpPr>
                    <p:nvPr/>
                  </p:nvGrpSpPr>
                  <p:grpSpPr bwMode="auto">
                    <a:xfrm>
                      <a:off x="4567" y="3016"/>
                      <a:ext cx="9" cy="5"/>
                      <a:chOff x="4567" y="3016"/>
                      <a:chExt cx="9" cy="5"/>
                    </a:xfrm>
                  </p:grpSpPr>
                  <p:sp>
                    <p:nvSpPr>
                      <p:cNvPr id="2648" name="Freeform 266"/>
                      <p:cNvSpPr>
                        <a:spLocks/>
                      </p:cNvSpPr>
                      <p:nvPr/>
                    </p:nvSpPr>
                    <p:spPr bwMode="auto">
                      <a:xfrm>
                        <a:off x="4567" y="3016"/>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2649" name="Freeform 267"/>
                      <p:cNvSpPr>
                        <a:spLocks/>
                      </p:cNvSpPr>
                      <p:nvPr/>
                    </p:nvSpPr>
                    <p:spPr bwMode="auto">
                      <a:xfrm>
                        <a:off x="4568" y="3016"/>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650" name="Freeform 268"/>
                      <p:cNvSpPr>
                        <a:spLocks/>
                      </p:cNvSpPr>
                      <p:nvPr/>
                    </p:nvSpPr>
                    <p:spPr bwMode="auto">
                      <a:xfrm>
                        <a:off x="4568" y="3018"/>
                        <a:ext cx="8" cy="3"/>
                      </a:xfrm>
                      <a:custGeom>
                        <a:avLst/>
                        <a:gdLst>
                          <a:gd name="T0" fmla="*/ 0 w 8"/>
                          <a:gd name="T1" fmla="*/ 0 h 7"/>
                          <a:gd name="T2" fmla="*/ 1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2447" name="Group 269"/>
                    <p:cNvGrpSpPr>
                      <a:grpSpLocks/>
                    </p:cNvGrpSpPr>
                    <p:nvPr/>
                  </p:nvGrpSpPr>
                  <p:grpSpPr bwMode="auto">
                    <a:xfrm>
                      <a:off x="4569" y="3019"/>
                      <a:ext cx="20" cy="17"/>
                      <a:chOff x="4569" y="3019"/>
                      <a:chExt cx="20" cy="17"/>
                    </a:xfrm>
                  </p:grpSpPr>
                  <p:grpSp>
                    <p:nvGrpSpPr>
                      <p:cNvPr id="2448" name="Group 270"/>
                      <p:cNvGrpSpPr>
                        <a:grpSpLocks/>
                      </p:cNvGrpSpPr>
                      <p:nvPr/>
                    </p:nvGrpSpPr>
                    <p:grpSpPr bwMode="auto">
                      <a:xfrm>
                        <a:off x="4569" y="3019"/>
                        <a:ext cx="9" cy="5"/>
                        <a:chOff x="4569" y="3019"/>
                        <a:chExt cx="9" cy="5"/>
                      </a:xfrm>
                    </p:grpSpPr>
                    <p:sp>
                      <p:nvSpPr>
                        <p:cNvPr id="2645" name="Freeform 271"/>
                        <p:cNvSpPr>
                          <a:spLocks/>
                        </p:cNvSpPr>
                        <p:nvPr/>
                      </p:nvSpPr>
                      <p:spPr bwMode="auto">
                        <a:xfrm>
                          <a:off x="4569" y="3019"/>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2646" name="Freeform 272"/>
                        <p:cNvSpPr>
                          <a:spLocks/>
                        </p:cNvSpPr>
                        <p:nvPr/>
                      </p:nvSpPr>
                      <p:spPr bwMode="auto">
                        <a:xfrm>
                          <a:off x="4570" y="3020"/>
                          <a:ext cx="7" cy="2"/>
                        </a:xfrm>
                        <a:custGeom>
                          <a:avLst/>
                          <a:gdLst>
                            <a:gd name="T0" fmla="*/ 0 w 7"/>
                            <a:gd name="T1" fmla="*/ 0 h 4"/>
                            <a:gd name="T2" fmla="*/ 5 w 7"/>
                            <a:gd name="T3" fmla="*/ 0 h 4"/>
                            <a:gd name="T4" fmla="*/ 5 w 7"/>
                            <a:gd name="T5" fmla="*/ 0 h 4"/>
                            <a:gd name="T6" fmla="*/ 5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5" y="1"/>
                              </a:lnTo>
                              <a:lnTo>
                                <a:pt x="7" y="4"/>
                              </a:lnTo>
                              <a:lnTo>
                                <a:pt x="2" y="4"/>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647" name="Freeform 273"/>
                        <p:cNvSpPr>
                          <a:spLocks/>
                        </p:cNvSpPr>
                        <p:nvPr/>
                      </p:nvSpPr>
                      <p:spPr bwMode="auto">
                        <a:xfrm>
                          <a:off x="4571" y="3022"/>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2449" name="Group 274"/>
                      <p:cNvGrpSpPr>
                        <a:grpSpLocks/>
                      </p:cNvGrpSpPr>
                      <p:nvPr/>
                    </p:nvGrpSpPr>
                    <p:grpSpPr bwMode="auto">
                      <a:xfrm>
                        <a:off x="4571" y="3022"/>
                        <a:ext cx="11" cy="6"/>
                        <a:chOff x="4571" y="3022"/>
                        <a:chExt cx="11" cy="6"/>
                      </a:xfrm>
                    </p:grpSpPr>
                    <p:sp>
                      <p:nvSpPr>
                        <p:cNvPr id="2642" name="Freeform 275"/>
                        <p:cNvSpPr>
                          <a:spLocks/>
                        </p:cNvSpPr>
                        <p:nvPr/>
                      </p:nvSpPr>
                      <p:spPr bwMode="auto">
                        <a:xfrm>
                          <a:off x="4571" y="3022"/>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2643" name="Freeform 276"/>
                        <p:cNvSpPr>
                          <a:spLocks/>
                        </p:cNvSpPr>
                        <p:nvPr/>
                      </p:nvSpPr>
                      <p:spPr bwMode="auto">
                        <a:xfrm>
                          <a:off x="4572" y="3022"/>
                          <a:ext cx="8" cy="2"/>
                        </a:xfrm>
                        <a:custGeom>
                          <a:avLst/>
                          <a:gdLst>
                            <a:gd name="T0" fmla="*/ 1 w 8"/>
                            <a:gd name="T1" fmla="*/ 0 h 5"/>
                            <a:gd name="T2" fmla="*/ 5 w 8"/>
                            <a:gd name="T3" fmla="*/ 0 h 5"/>
                            <a:gd name="T4" fmla="*/ 5 w 8"/>
                            <a:gd name="T5" fmla="*/ 0 h 5"/>
                            <a:gd name="T6" fmla="*/ 6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6" y="3"/>
                              </a:lnTo>
                              <a:lnTo>
                                <a:pt x="8" y="5"/>
                              </a:lnTo>
                              <a:lnTo>
                                <a:pt x="2" y="5"/>
                              </a:lnTo>
                              <a:lnTo>
                                <a:pt x="1" y="3"/>
                              </a:lnTo>
                              <a:lnTo>
                                <a:pt x="0" y="2"/>
                              </a:lnTo>
                              <a:lnTo>
                                <a:pt x="1" y="0"/>
                              </a:lnTo>
                              <a:close/>
                            </a:path>
                          </a:pathLst>
                        </a:custGeom>
                        <a:solidFill>
                          <a:srgbClr val="E0E0E0"/>
                        </a:solidFill>
                        <a:ln w="9525">
                          <a:noFill/>
                          <a:round/>
                          <a:headEnd/>
                          <a:tailEnd/>
                        </a:ln>
                      </p:spPr>
                      <p:txBody>
                        <a:bodyPr/>
                        <a:lstStyle/>
                        <a:p>
                          <a:pPr eaLnBrk="1" hangingPunct="1"/>
                          <a:endParaRPr lang="en-US"/>
                        </a:p>
                      </p:txBody>
                    </p:sp>
                    <p:sp>
                      <p:nvSpPr>
                        <p:cNvPr id="2644" name="Freeform 277"/>
                        <p:cNvSpPr>
                          <a:spLocks/>
                        </p:cNvSpPr>
                        <p:nvPr/>
                      </p:nvSpPr>
                      <p:spPr bwMode="auto">
                        <a:xfrm>
                          <a:off x="4573" y="3024"/>
                          <a:ext cx="9" cy="4"/>
                        </a:xfrm>
                        <a:custGeom>
                          <a:avLst/>
                          <a:gdLst>
                            <a:gd name="T0" fmla="*/ 0 w 9"/>
                            <a:gd name="T1" fmla="*/ 2 h 6"/>
                            <a:gd name="T2" fmla="*/ 0 w 9"/>
                            <a:gd name="T3" fmla="*/ 1 h 6"/>
                            <a:gd name="T4" fmla="*/ 0 w 9"/>
                            <a:gd name="T5" fmla="*/ 1 h 6"/>
                            <a:gd name="T6" fmla="*/ 1 w 9"/>
                            <a:gd name="T7" fmla="*/ 0 h 6"/>
                            <a:gd name="T8" fmla="*/ 7 w 9"/>
                            <a:gd name="T9" fmla="*/ 0 h 6"/>
                            <a:gd name="T10" fmla="*/ 9 w 9"/>
                            <a:gd name="T11" fmla="*/ 2 h 6"/>
                            <a:gd name="T12" fmla="*/ 0 w 9"/>
                            <a:gd name="T13" fmla="*/ 2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1"/>
                              </a:lnTo>
                              <a:lnTo>
                                <a:pt x="1" y="0"/>
                              </a:lnTo>
                              <a:lnTo>
                                <a:pt x="7"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2450" name="Group 278"/>
                      <p:cNvGrpSpPr>
                        <a:grpSpLocks/>
                      </p:cNvGrpSpPr>
                      <p:nvPr/>
                    </p:nvGrpSpPr>
                    <p:grpSpPr bwMode="auto">
                      <a:xfrm>
                        <a:off x="4574" y="3025"/>
                        <a:ext cx="10" cy="5"/>
                        <a:chOff x="4574" y="3025"/>
                        <a:chExt cx="10" cy="5"/>
                      </a:xfrm>
                    </p:grpSpPr>
                    <p:sp>
                      <p:nvSpPr>
                        <p:cNvPr id="2639" name="Freeform 279"/>
                        <p:cNvSpPr>
                          <a:spLocks/>
                        </p:cNvSpPr>
                        <p:nvPr/>
                      </p:nvSpPr>
                      <p:spPr bwMode="auto">
                        <a:xfrm>
                          <a:off x="4574"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2640" name="Freeform 280"/>
                        <p:cNvSpPr>
                          <a:spLocks/>
                        </p:cNvSpPr>
                        <p:nvPr/>
                      </p:nvSpPr>
                      <p:spPr bwMode="auto">
                        <a:xfrm>
                          <a:off x="4575" y="3025"/>
                          <a:ext cx="8" cy="3"/>
                        </a:xfrm>
                        <a:custGeom>
                          <a:avLst/>
                          <a:gdLst>
                            <a:gd name="T0" fmla="*/ 0 w 8"/>
                            <a:gd name="T1" fmla="*/ 0 h 5"/>
                            <a:gd name="T2" fmla="*/ 5 w 8"/>
                            <a:gd name="T3" fmla="*/ 0 h 5"/>
                            <a:gd name="T4" fmla="*/ 6 w 8"/>
                            <a:gd name="T5" fmla="*/ 0 h 5"/>
                            <a:gd name="T6" fmla="*/ 6 w 8"/>
                            <a:gd name="T7" fmla="*/ 1 h 5"/>
                            <a:gd name="T8" fmla="*/ 8 w 8"/>
                            <a:gd name="T9" fmla="*/ 1 h 5"/>
                            <a:gd name="T10" fmla="*/ 1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5" y="0"/>
                              </a:lnTo>
                              <a:lnTo>
                                <a:pt x="6" y="0"/>
                              </a:lnTo>
                              <a:lnTo>
                                <a:pt x="6" y="2"/>
                              </a:lnTo>
                              <a:lnTo>
                                <a:pt x="8" y="5"/>
                              </a:lnTo>
                              <a:lnTo>
                                <a:pt x="1" y="5"/>
                              </a:lnTo>
                              <a:lnTo>
                                <a:pt x="1" y="4"/>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2641" name="Freeform 281"/>
                        <p:cNvSpPr>
                          <a:spLocks/>
                        </p:cNvSpPr>
                        <p:nvPr/>
                      </p:nvSpPr>
                      <p:spPr bwMode="auto">
                        <a:xfrm>
                          <a:off x="4575" y="3028"/>
                          <a:ext cx="9" cy="2"/>
                        </a:xfrm>
                        <a:custGeom>
                          <a:avLst/>
                          <a:gdLst>
                            <a:gd name="T0" fmla="*/ 0 w 9"/>
                            <a:gd name="T1" fmla="*/ 0 h 5"/>
                            <a:gd name="T2" fmla="*/ 0 w 9"/>
                            <a:gd name="T3" fmla="*/ 0 h 5"/>
                            <a:gd name="T4" fmla="*/ 1 w 9"/>
                            <a:gd name="T5" fmla="*/ 0 h 5"/>
                            <a:gd name="T6" fmla="*/ 1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2"/>
                              </a:lnTo>
                              <a:lnTo>
                                <a:pt x="1" y="0"/>
                              </a:lnTo>
                              <a:lnTo>
                                <a:pt x="8"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2451" name="Group 282"/>
                      <p:cNvGrpSpPr>
                        <a:grpSpLocks/>
                      </p:cNvGrpSpPr>
                      <p:nvPr/>
                    </p:nvGrpSpPr>
                    <p:grpSpPr bwMode="auto">
                      <a:xfrm>
                        <a:off x="4576" y="3028"/>
                        <a:ext cx="11" cy="5"/>
                        <a:chOff x="4576" y="3028"/>
                        <a:chExt cx="11" cy="5"/>
                      </a:xfrm>
                    </p:grpSpPr>
                    <p:sp>
                      <p:nvSpPr>
                        <p:cNvPr id="2636" name="Freeform 283"/>
                        <p:cNvSpPr>
                          <a:spLocks/>
                        </p:cNvSpPr>
                        <p:nvPr/>
                      </p:nvSpPr>
                      <p:spPr bwMode="auto">
                        <a:xfrm>
                          <a:off x="4576" y="3028"/>
                          <a:ext cx="2" cy="5"/>
                        </a:xfrm>
                        <a:custGeom>
                          <a:avLst/>
                          <a:gdLst>
                            <a:gd name="T0" fmla="*/ 2 w 2"/>
                            <a:gd name="T1" fmla="*/ 1 h 11"/>
                            <a:gd name="T2" fmla="*/ 0 w 2"/>
                            <a:gd name="T3" fmla="*/ 0 h 11"/>
                            <a:gd name="T4" fmla="*/ 1 w 2"/>
                            <a:gd name="T5" fmla="*/ 0 h 11"/>
                            <a:gd name="T6" fmla="*/ 2 w 2"/>
                            <a:gd name="T7" fmla="*/ 0 h 11"/>
                            <a:gd name="T8" fmla="*/ 2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pPr eaLnBrk="1" hangingPunct="1"/>
                          <a:endParaRPr lang="en-US"/>
                        </a:p>
                      </p:txBody>
                    </p:sp>
                    <p:sp>
                      <p:nvSpPr>
                        <p:cNvPr id="2637" name="Freeform 284"/>
                        <p:cNvSpPr>
                          <a:spLocks/>
                        </p:cNvSpPr>
                        <p:nvPr/>
                      </p:nvSpPr>
                      <p:spPr bwMode="auto">
                        <a:xfrm>
                          <a:off x="4577" y="3028"/>
                          <a:ext cx="8" cy="2"/>
                        </a:xfrm>
                        <a:custGeom>
                          <a:avLst/>
                          <a:gdLst>
                            <a:gd name="T0" fmla="*/ 0 w 8"/>
                            <a:gd name="T1" fmla="*/ 0 h 3"/>
                            <a:gd name="T2" fmla="*/ 6 w 8"/>
                            <a:gd name="T3" fmla="*/ 0 h 3"/>
                            <a:gd name="T4" fmla="*/ 6 w 8"/>
                            <a:gd name="T5" fmla="*/ 0 h 3"/>
                            <a:gd name="T6" fmla="*/ 6 w 8"/>
                            <a:gd name="T7" fmla="*/ 1 h 3"/>
                            <a:gd name="T8" fmla="*/ 8 w 8"/>
                            <a:gd name="T9" fmla="*/ 1 h 3"/>
                            <a:gd name="T10" fmla="*/ 3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6" y="0"/>
                              </a:lnTo>
                              <a:lnTo>
                                <a:pt x="6" y="1"/>
                              </a:lnTo>
                              <a:lnTo>
                                <a:pt x="8" y="3"/>
                              </a:lnTo>
                              <a:lnTo>
                                <a:pt x="3" y="3"/>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638" name="Freeform 285"/>
                        <p:cNvSpPr>
                          <a:spLocks/>
                        </p:cNvSpPr>
                        <p:nvPr/>
                      </p:nvSpPr>
                      <p:spPr bwMode="auto">
                        <a:xfrm>
                          <a:off x="4578" y="3031"/>
                          <a:ext cx="9" cy="2"/>
                        </a:xfrm>
                        <a:custGeom>
                          <a:avLst/>
                          <a:gdLst>
                            <a:gd name="T0" fmla="*/ 0 w 9"/>
                            <a:gd name="T1" fmla="*/ 0 h 5"/>
                            <a:gd name="T2" fmla="*/ 0 w 9"/>
                            <a:gd name="T3" fmla="*/ 0 h 5"/>
                            <a:gd name="T4" fmla="*/ 0 w 9"/>
                            <a:gd name="T5" fmla="*/ 0 h 5"/>
                            <a:gd name="T6" fmla="*/ 2 w 9"/>
                            <a:gd name="T7" fmla="*/ 0 h 5"/>
                            <a:gd name="T8" fmla="*/ 7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2"/>
                              </a:lnTo>
                              <a:lnTo>
                                <a:pt x="0" y="0"/>
                              </a:lnTo>
                              <a:lnTo>
                                <a:pt x="2" y="0"/>
                              </a:lnTo>
                              <a:lnTo>
                                <a:pt x="7"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2452" name="Group 286"/>
                      <p:cNvGrpSpPr>
                        <a:grpSpLocks/>
                      </p:cNvGrpSpPr>
                      <p:nvPr/>
                    </p:nvGrpSpPr>
                    <p:grpSpPr bwMode="auto">
                      <a:xfrm>
                        <a:off x="4580" y="3031"/>
                        <a:ext cx="9" cy="5"/>
                        <a:chOff x="4580" y="3031"/>
                        <a:chExt cx="9" cy="5"/>
                      </a:xfrm>
                    </p:grpSpPr>
                    <p:sp>
                      <p:nvSpPr>
                        <p:cNvPr id="2633" name="Freeform 287"/>
                        <p:cNvSpPr>
                          <a:spLocks/>
                        </p:cNvSpPr>
                        <p:nvPr/>
                      </p:nvSpPr>
                      <p:spPr bwMode="auto">
                        <a:xfrm>
                          <a:off x="4580" y="3031"/>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2634" name="Freeform 288"/>
                        <p:cNvSpPr>
                          <a:spLocks/>
                        </p:cNvSpPr>
                        <p:nvPr/>
                      </p:nvSpPr>
                      <p:spPr bwMode="auto">
                        <a:xfrm>
                          <a:off x="4581" y="3031"/>
                          <a:ext cx="7" cy="2"/>
                        </a:xfrm>
                        <a:custGeom>
                          <a:avLst/>
                          <a:gdLst>
                            <a:gd name="T0" fmla="*/ 0 w 7"/>
                            <a:gd name="T1" fmla="*/ 0 h 5"/>
                            <a:gd name="T2" fmla="*/ 4 w 7"/>
                            <a:gd name="T3" fmla="*/ 0 h 5"/>
                            <a:gd name="T4" fmla="*/ 4 w 7"/>
                            <a:gd name="T5" fmla="*/ 0 h 5"/>
                            <a:gd name="T6" fmla="*/ 5 w 7"/>
                            <a:gd name="T7" fmla="*/ 0 h 5"/>
                            <a:gd name="T8" fmla="*/ 7 w 7"/>
                            <a:gd name="T9" fmla="*/ 0 h 5"/>
                            <a:gd name="T10" fmla="*/ 1 w 7"/>
                            <a:gd name="T11" fmla="*/ 0 h 5"/>
                            <a:gd name="T12" fmla="*/ 0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4" y="2"/>
                              </a:lnTo>
                              <a:lnTo>
                                <a:pt x="5" y="3"/>
                              </a:lnTo>
                              <a:lnTo>
                                <a:pt x="7" y="5"/>
                              </a:lnTo>
                              <a:lnTo>
                                <a:pt x="1" y="5"/>
                              </a:lnTo>
                              <a:lnTo>
                                <a:pt x="0"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2635" name="Freeform 289"/>
                        <p:cNvSpPr>
                          <a:spLocks/>
                        </p:cNvSpPr>
                        <p:nvPr/>
                      </p:nvSpPr>
                      <p:spPr bwMode="auto">
                        <a:xfrm>
                          <a:off x="4581" y="3033"/>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grpSp>
                  <p:nvGrpSpPr>
                    <p:cNvPr id="2453" name="Group 290"/>
                    <p:cNvGrpSpPr>
                      <a:grpSpLocks/>
                    </p:cNvGrpSpPr>
                    <p:nvPr/>
                  </p:nvGrpSpPr>
                  <p:grpSpPr bwMode="auto">
                    <a:xfrm>
                      <a:off x="4582" y="3035"/>
                      <a:ext cx="20" cy="16"/>
                      <a:chOff x="4582" y="3035"/>
                      <a:chExt cx="20" cy="16"/>
                    </a:xfrm>
                  </p:grpSpPr>
                  <p:grpSp>
                    <p:nvGrpSpPr>
                      <p:cNvPr id="2454" name="Group 291"/>
                      <p:cNvGrpSpPr>
                        <a:grpSpLocks/>
                      </p:cNvGrpSpPr>
                      <p:nvPr/>
                    </p:nvGrpSpPr>
                    <p:grpSpPr bwMode="auto">
                      <a:xfrm>
                        <a:off x="4582" y="3035"/>
                        <a:ext cx="9" cy="4"/>
                        <a:chOff x="4582" y="3035"/>
                        <a:chExt cx="9" cy="4"/>
                      </a:xfrm>
                    </p:grpSpPr>
                    <p:sp>
                      <p:nvSpPr>
                        <p:cNvPr id="2625" name="Freeform 292"/>
                        <p:cNvSpPr>
                          <a:spLocks/>
                        </p:cNvSpPr>
                        <p:nvPr/>
                      </p:nvSpPr>
                      <p:spPr bwMode="auto">
                        <a:xfrm>
                          <a:off x="4582" y="3035"/>
                          <a:ext cx="2" cy="4"/>
                        </a:xfrm>
                        <a:custGeom>
                          <a:avLst/>
                          <a:gdLst>
                            <a:gd name="T0" fmla="*/ 1 w 2"/>
                            <a:gd name="T1" fmla="*/ 1 h 9"/>
                            <a:gd name="T2" fmla="*/ 0 w 2"/>
                            <a:gd name="T3" fmla="*/ 0 h 9"/>
                            <a:gd name="T4" fmla="*/ 1 w 2"/>
                            <a:gd name="T5" fmla="*/ 0 h 9"/>
                            <a:gd name="T6" fmla="*/ 2 w 2"/>
                            <a:gd name="T7" fmla="*/ 0 h 9"/>
                            <a:gd name="T8" fmla="*/ 1 w 2"/>
                            <a:gd name="T9" fmla="*/ 1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pPr eaLnBrk="1" hangingPunct="1"/>
                          <a:endParaRPr lang="en-US"/>
                        </a:p>
                      </p:txBody>
                    </p:sp>
                    <p:sp>
                      <p:nvSpPr>
                        <p:cNvPr id="2626" name="Freeform 293"/>
                        <p:cNvSpPr>
                          <a:spLocks/>
                        </p:cNvSpPr>
                        <p:nvPr/>
                      </p:nvSpPr>
                      <p:spPr bwMode="auto">
                        <a:xfrm>
                          <a:off x="4583" y="3035"/>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1"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627" name="Freeform 294"/>
                        <p:cNvSpPr>
                          <a:spLocks/>
                        </p:cNvSpPr>
                        <p:nvPr/>
                      </p:nvSpPr>
                      <p:spPr bwMode="auto">
                        <a:xfrm>
                          <a:off x="4583" y="3037"/>
                          <a:ext cx="8" cy="2"/>
                        </a:xfrm>
                        <a:custGeom>
                          <a:avLst/>
                          <a:gdLst>
                            <a:gd name="T0" fmla="*/ 0 w 8"/>
                            <a:gd name="T1" fmla="*/ 1 h 4"/>
                            <a:gd name="T2" fmla="*/ 1 w 8"/>
                            <a:gd name="T3" fmla="*/ 1 h 4"/>
                            <a:gd name="T4" fmla="*/ 1 w 8"/>
                            <a:gd name="T5" fmla="*/ 0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1" y="3"/>
                              </a:lnTo>
                              <a:lnTo>
                                <a:pt x="1" y="0"/>
                              </a:lnTo>
                              <a:lnTo>
                                <a:pt x="7"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2455" name="Group 295"/>
                      <p:cNvGrpSpPr>
                        <a:grpSpLocks/>
                      </p:cNvGrpSpPr>
                      <p:nvPr/>
                    </p:nvGrpSpPr>
                    <p:grpSpPr bwMode="auto">
                      <a:xfrm>
                        <a:off x="4584" y="3037"/>
                        <a:ext cx="9" cy="5"/>
                        <a:chOff x="4584" y="3037"/>
                        <a:chExt cx="9" cy="5"/>
                      </a:xfrm>
                    </p:grpSpPr>
                    <p:sp>
                      <p:nvSpPr>
                        <p:cNvPr id="2622" name="Freeform 296"/>
                        <p:cNvSpPr>
                          <a:spLocks/>
                        </p:cNvSpPr>
                        <p:nvPr/>
                      </p:nvSpPr>
                      <p:spPr bwMode="auto">
                        <a:xfrm>
                          <a:off x="4584" y="3037"/>
                          <a:ext cx="3" cy="5"/>
                        </a:xfrm>
                        <a:custGeom>
                          <a:avLst/>
                          <a:gdLst>
                            <a:gd name="T0" fmla="*/ 1 w 3"/>
                            <a:gd name="T1" fmla="*/ 1 h 11"/>
                            <a:gd name="T2" fmla="*/ 0 w 3"/>
                            <a:gd name="T3" fmla="*/ 0 h 11"/>
                            <a:gd name="T4" fmla="*/ 1 w 3"/>
                            <a:gd name="T5" fmla="*/ 0 h 11"/>
                            <a:gd name="T6" fmla="*/ 3 w 3"/>
                            <a:gd name="T7" fmla="*/ 0 h 11"/>
                            <a:gd name="T8" fmla="*/ 1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1" y="11"/>
                              </a:moveTo>
                              <a:lnTo>
                                <a:pt x="0" y="4"/>
                              </a:lnTo>
                              <a:lnTo>
                                <a:pt x="1" y="0"/>
                              </a:lnTo>
                              <a:lnTo>
                                <a:pt x="3" y="4"/>
                              </a:lnTo>
                              <a:lnTo>
                                <a:pt x="1" y="11"/>
                              </a:lnTo>
                              <a:close/>
                            </a:path>
                          </a:pathLst>
                        </a:custGeom>
                        <a:solidFill>
                          <a:srgbClr val="A0A0A0"/>
                        </a:solidFill>
                        <a:ln w="9525">
                          <a:noFill/>
                          <a:round/>
                          <a:headEnd/>
                          <a:tailEnd/>
                        </a:ln>
                      </p:spPr>
                      <p:txBody>
                        <a:bodyPr/>
                        <a:lstStyle/>
                        <a:p>
                          <a:pPr eaLnBrk="1" hangingPunct="1"/>
                          <a:endParaRPr lang="en-US"/>
                        </a:p>
                      </p:txBody>
                    </p:sp>
                    <p:sp>
                      <p:nvSpPr>
                        <p:cNvPr id="2623" name="Freeform 297"/>
                        <p:cNvSpPr>
                          <a:spLocks/>
                        </p:cNvSpPr>
                        <p:nvPr/>
                      </p:nvSpPr>
                      <p:spPr bwMode="auto">
                        <a:xfrm>
                          <a:off x="4585" y="3037"/>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2624" name="Freeform 298"/>
                        <p:cNvSpPr>
                          <a:spLocks/>
                        </p:cNvSpPr>
                        <p:nvPr/>
                      </p:nvSpPr>
                      <p:spPr bwMode="auto">
                        <a:xfrm>
                          <a:off x="4586" y="3039"/>
                          <a:ext cx="7" cy="3"/>
                        </a:xfrm>
                        <a:custGeom>
                          <a:avLst/>
                          <a:gdLst>
                            <a:gd name="T0" fmla="*/ 0 w 7"/>
                            <a:gd name="T1" fmla="*/ 0 h 7"/>
                            <a:gd name="T2" fmla="*/ 0 w 7"/>
                            <a:gd name="T3" fmla="*/ 0 h 7"/>
                            <a:gd name="T4" fmla="*/ 0 w 7"/>
                            <a:gd name="T5" fmla="*/ 0 h 7"/>
                            <a:gd name="T6" fmla="*/ 1 w 7"/>
                            <a:gd name="T7" fmla="*/ 0 h 7"/>
                            <a:gd name="T8" fmla="*/ 6 w 7"/>
                            <a:gd name="T9" fmla="*/ 0 h 7"/>
                            <a:gd name="T10" fmla="*/ 7 w 7"/>
                            <a:gd name="T11" fmla="*/ 0 h 7"/>
                            <a:gd name="T12" fmla="*/ 0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7"/>
                              </a:moveTo>
                              <a:lnTo>
                                <a:pt x="0" y="4"/>
                              </a:lnTo>
                              <a:lnTo>
                                <a:pt x="0" y="2"/>
                              </a:lnTo>
                              <a:lnTo>
                                <a:pt x="1" y="0"/>
                              </a:lnTo>
                              <a:lnTo>
                                <a:pt x="6" y="0"/>
                              </a:lnTo>
                              <a:lnTo>
                                <a:pt x="7"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2459" name="Group 299"/>
                      <p:cNvGrpSpPr>
                        <a:grpSpLocks/>
                      </p:cNvGrpSpPr>
                      <p:nvPr/>
                    </p:nvGrpSpPr>
                    <p:grpSpPr bwMode="auto">
                      <a:xfrm>
                        <a:off x="4587" y="3040"/>
                        <a:ext cx="9" cy="5"/>
                        <a:chOff x="4587" y="3040"/>
                        <a:chExt cx="9" cy="5"/>
                      </a:xfrm>
                    </p:grpSpPr>
                    <p:sp>
                      <p:nvSpPr>
                        <p:cNvPr id="2619" name="Freeform 300"/>
                        <p:cNvSpPr>
                          <a:spLocks/>
                        </p:cNvSpPr>
                        <p:nvPr/>
                      </p:nvSpPr>
                      <p:spPr bwMode="auto">
                        <a:xfrm>
                          <a:off x="4587" y="3040"/>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2620" name="Freeform 301"/>
                        <p:cNvSpPr>
                          <a:spLocks/>
                        </p:cNvSpPr>
                        <p:nvPr/>
                      </p:nvSpPr>
                      <p:spPr bwMode="auto">
                        <a:xfrm>
                          <a:off x="4587" y="3040"/>
                          <a:ext cx="8" cy="2"/>
                        </a:xfrm>
                        <a:custGeom>
                          <a:avLst/>
                          <a:gdLst>
                            <a:gd name="T0" fmla="*/ 1 w 8"/>
                            <a:gd name="T1" fmla="*/ 0 h 5"/>
                            <a:gd name="T2" fmla="*/ 5 w 8"/>
                            <a:gd name="T3" fmla="*/ 0 h 5"/>
                            <a:gd name="T4" fmla="*/ 5 w 8"/>
                            <a:gd name="T5" fmla="*/ 0 h 5"/>
                            <a:gd name="T6" fmla="*/ 6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6" y="2"/>
                              </a:lnTo>
                              <a:lnTo>
                                <a:pt x="8" y="5"/>
                              </a:lnTo>
                              <a:lnTo>
                                <a:pt x="2" y="5"/>
                              </a:lnTo>
                              <a:lnTo>
                                <a:pt x="1" y="3"/>
                              </a:lnTo>
                              <a:lnTo>
                                <a:pt x="0" y="2"/>
                              </a:lnTo>
                              <a:lnTo>
                                <a:pt x="1" y="0"/>
                              </a:lnTo>
                              <a:close/>
                            </a:path>
                          </a:pathLst>
                        </a:custGeom>
                        <a:solidFill>
                          <a:srgbClr val="E0E0E0"/>
                        </a:solidFill>
                        <a:ln w="9525">
                          <a:noFill/>
                          <a:round/>
                          <a:headEnd/>
                          <a:tailEnd/>
                        </a:ln>
                      </p:spPr>
                      <p:txBody>
                        <a:bodyPr/>
                        <a:lstStyle/>
                        <a:p>
                          <a:pPr eaLnBrk="1" hangingPunct="1"/>
                          <a:endParaRPr lang="en-US"/>
                        </a:p>
                      </p:txBody>
                    </p:sp>
                    <p:sp>
                      <p:nvSpPr>
                        <p:cNvPr id="2621" name="Freeform 302"/>
                        <p:cNvSpPr>
                          <a:spLocks/>
                        </p:cNvSpPr>
                        <p:nvPr/>
                      </p:nvSpPr>
                      <p:spPr bwMode="auto">
                        <a:xfrm>
                          <a:off x="4588" y="3042"/>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2460" name="Group 303"/>
                      <p:cNvGrpSpPr>
                        <a:grpSpLocks/>
                      </p:cNvGrpSpPr>
                      <p:nvPr/>
                    </p:nvGrpSpPr>
                    <p:grpSpPr bwMode="auto">
                      <a:xfrm>
                        <a:off x="4589" y="3043"/>
                        <a:ext cx="9" cy="5"/>
                        <a:chOff x="4589" y="3043"/>
                        <a:chExt cx="9" cy="5"/>
                      </a:xfrm>
                    </p:grpSpPr>
                    <p:sp>
                      <p:nvSpPr>
                        <p:cNvPr id="2616" name="Freeform 304"/>
                        <p:cNvSpPr>
                          <a:spLocks/>
                        </p:cNvSpPr>
                        <p:nvPr/>
                      </p:nvSpPr>
                      <p:spPr bwMode="auto">
                        <a:xfrm>
                          <a:off x="4589"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2617" name="Freeform 305"/>
                        <p:cNvSpPr>
                          <a:spLocks/>
                        </p:cNvSpPr>
                        <p:nvPr/>
                      </p:nvSpPr>
                      <p:spPr bwMode="auto">
                        <a:xfrm>
                          <a:off x="4590" y="3043"/>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2618" name="Freeform 306"/>
                        <p:cNvSpPr>
                          <a:spLocks/>
                        </p:cNvSpPr>
                        <p:nvPr/>
                      </p:nvSpPr>
                      <p:spPr bwMode="auto">
                        <a:xfrm>
                          <a:off x="4591" y="3045"/>
                          <a:ext cx="7" cy="3"/>
                        </a:xfrm>
                        <a:custGeom>
                          <a:avLst/>
                          <a:gdLst>
                            <a:gd name="T0" fmla="*/ 0 w 7"/>
                            <a:gd name="T1" fmla="*/ 1 h 5"/>
                            <a:gd name="T2" fmla="*/ 0 w 7"/>
                            <a:gd name="T3" fmla="*/ 1 h 5"/>
                            <a:gd name="T4" fmla="*/ 0 w 7"/>
                            <a:gd name="T5" fmla="*/ 0 h 5"/>
                            <a:gd name="T6" fmla="*/ 1 w 7"/>
                            <a:gd name="T7" fmla="*/ 0 h 5"/>
                            <a:gd name="T8" fmla="*/ 6 w 7"/>
                            <a:gd name="T9" fmla="*/ 0 h 5"/>
                            <a:gd name="T10" fmla="*/ 7 w 7"/>
                            <a:gd name="T11" fmla="*/ 1 h 5"/>
                            <a:gd name="T12" fmla="*/ 0 w 7"/>
                            <a:gd name="T13" fmla="*/ 1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2461" name="Group 307"/>
                      <p:cNvGrpSpPr>
                        <a:grpSpLocks/>
                      </p:cNvGrpSpPr>
                      <p:nvPr/>
                    </p:nvGrpSpPr>
                    <p:grpSpPr bwMode="auto">
                      <a:xfrm>
                        <a:off x="4592" y="3045"/>
                        <a:ext cx="10" cy="6"/>
                        <a:chOff x="4592" y="3045"/>
                        <a:chExt cx="10" cy="6"/>
                      </a:xfrm>
                    </p:grpSpPr>
                    <p:sp>
                      <p:nvSpPr>
                        <p:cNvPr id="2613" name="Freeform 308"/>
                        <p:cNvSpPr>
                          <a:spLocks/>
                        </p:cNvSpPr>
                        <p:nvPr/>
                      </p:nvSpPr>
                      <p:spPr bwMode="auto">
                        <a:xfrm>
                          <a:off x="4592" y="3045"/>
                          <a:ext cx="2" cy="6"/>
                        </a:xfrm>
                        <a:custGeom>
                          <a:avLst/>
                          <a:gdLst>
                            <a:gd name="T0" fmla="*/ 1 w 2"/>
                            <a:gd name="T1" fmla="*/ 2 h 11"/>
                            <a:gd name="T2" fmla="*/ 0 w 2"/>
                            <a:gd name="T3" fmla="*/ 1 h 11"/>
                            <a:gd name="T4" fmla="*/ 0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2614" name="Freeform 309"/>
                        <p:cNvSpPr>
                          <a:spLocks/>
                        </p:cNvSpPr>
                        <p:nvPr/>
                      </p:nvSpPr>
                      <p:spPr bwMode="auto">
                        <a:xfrm>
                          <a:off x="4592" y="3046"/>
                          <a:ext cx="7" cy="2"/>
                        </a:xfrm>
                        <a:custGeom>
                          <a:avLst/>
                          <a:gdLst>
                            <a:gd name="T0" fmla="*/ 1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6" y="2"/>
                              </a:lnTo>
                              <a:lnTo>
                                <a:pt x="7" y="4"/>
                              </a:lnTo>
                              <a:lnTo>
                                <a:pt x="2" y="4"/>
                              </a:lnTo>
                              <a:lnTo>
                                <a:pt x="1" y="4"/>
                              </a:lnTo>
                              <a:lnTo>
                                <a:pt x="0" y="0"/>
                              </a:lnTo>
                              <a:lnTo>
                                <a:pt x="1" y="0"/>
                              </a:lnTo>
                              <a:close/>
                            </a:path>
                          </a:pathLst>
                        </a:custGeom>
                        <a:solidFill>
                          <a:srgbClr val="E0E0E0"/>
                        </a:solidFill>
                        <a:ln w="9525">
                          <a:noFill/>
                          <a:round/>
                          <a:headEnd/>
                          <a:tailEnd/>
                        </a:ln>
                      </p:spPr>
                      <p:txBody>
                        <a:bodyPr/>
                        <a:lstStyle/>
                        <a:p>
                          <a:pPr eaLnBrk="1" hangingPunct="1"/>
                          <a:endParaRPr lang="en-US"/>
                        </a:p>
                      </p:txBody>
                    </p:sp>
                    <p:sp>
                      <p:nvSpPr>
                        <p:cNvPr id="2615" name="Freeform 310"/>
                        <p:cNvSpPr>
                          <a:spLocks/>
                        </p:cNvSpPr>
                        <p:nvPr/>
                      </p:nvSpPr>
                      <p:spPr bwMode="auto">
                        <a:xfrm>
                          <a:off x="4593" y="3049"/>
                          <a:ext cx="9" cy="2"/>
                        </a:xfrm>
                        <a:custGeom>
                          <a:avLst/>
                          <a:gdLst>
                            <a:gd name="T0" fmla="*/ 0 w 9"/>
                            <a:gd name="T1" fmla="*/ 0 h 5"/>
                            <a:gd name="T2" fmla="*/ 0 w 9"/>
                            <a:gd name="T3" fmla="*/ 0 h 5"/>
                            <a:gd name="T4" fmla="*/ 1 w 9"/>
                            <a:gd name="T5" fmla="*/ 0 h 5"/>
                            <a:gd name="T6" fmla="*/ 1 w 9"/>
                            <a:gd name="T7" fmla="*/ 0 h 5"/>
                            <a:gd name="T8" fmla="*/ 6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2"/>
                              </a:lnTo>
                              <a:lnTo>
                                <a:pt x="1" y="0"/>
                              </a:lnTo>
                              <a:lnTo>
                                <a:pt x="6"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grpSp>
                  <p:nvGrpSpPr>
                    <p:cNvPr id="2462" name="Group 311"/>
                    <p:cNvGrpSpPr>
                      <a:grpSpLocks/>
                    </p:cNvGrpSpPr>
                    <p:nvPr/>
                  </p:nvGrpSpPr>
                  <p:grpSpPr bwMode="auto">
                    <a:xfrm>
                      <a:off x="4593" y="3049"/>
                      <a:ext cx="11" cy="4"/>
                      <a:chOff x="4593" y="3049"/>
                      <a:chExt cx="11" cy="4"/>
                    </a:xfrm>
                  </p:grpSpPr>
                  <p:sp>
                    <p:nvSpPr>
                      <p:cNvPr id="2605" name="Freeform 312"/>
                      <p:cNvSpPr>
                        <a:spLocks/>
                      </p:cNvSpPr>
                      <p:nvPr/>
                    </p:nvSpPr>
                    <p:spPr bwMode="auto">
                      <a:xfrm>
                        <a:off x="4593" y="3049"/>
                        <a:ext cx="3" cy="4"/>
                      </a:xfrm>
                      <a:custGeom>
                        <a:avLst/>
                        <a:gdLst>
                          <a:gd name="T0" fmla="*/ 2 w 3"/>
                          <a:gd name="T1" fmla="*/ 1 h 9"/>
                          <a:gd name="T2" fmla="*/ 0 w 3"/>
                          <a:gd name="T3" fmla="*/ 0 h 9"/>
                          <a:gd name="T4" fmla="*/ 1 w 3"/>
                          <a:gd name="T5" fmla="*/ 0 h 9"/>
                          <a:gd name="T6" fmla="*/ 3 w 3"/>
                          <a:gd name="T7" fmla="*/ 0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2606" name="Freeform 313"/>
                      <p:cNvSpPr>
                        <a:spLocks/>
                      </p:cNvSpPr>
                      <p:nvPr/>
                    </p:nvSpPr>
                    <p:spPr bwMode="auto">
                      <a:xfrm>
                        <a:off x="4594" y="3049"/>
                        <a:ext cx="8" cy="2"/>
                      </a:xfrm>
                      <a:custGeom>
                        <a:avLst/>
                        <a:gdLst>
                          <a:gd name="T0" fmla="*/ 1 w 8"/>
                          <a:gd name="T1" fmla="*/ 0 h 5"/>
                          <a:gd name="T2" fmla="*/ 5 w 8"/>
                          <a:gd name="T3" fmla="*/ 0 h 5"/>
                          <a:gd name="T4" fmla="*/ 5 w 8"/>
                          <a:gd name="T5" fmla="*/ 0 h 5"/>
                          <a:gd name="T6" fmla="*/ 7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7" y="2"/>
                            </a:lnTo>
                            <a:lnTo>
                              <a:pt x="8" y="5"/>
                            </a:lnTo>
                            <a:lnTo>
                              <a:pt x="2" y="5"/>
                            </a:lnTo>
                            <a:lnTo>
                              <a:pt x="1" y="3"/>
                            </a:lnTo>
                            <a:lnTo>
                              <a:pt x="0" y="0"/>
                            </a:lnTo>
                            <a:lnTo>
                              <a:pt x="1" y="0"/>
                            </a:lnTo>
                            <a:close/>
                          </a:path>
                        </a:pathLst>
                      </a:custGeom>
                      <a:solidFill>
                        <a:srgbClr val="E0E0E0"/>
                      </a:solidFill>
                      <a:ln w="9525">
                        <a:noFill/>
                        <a:round/>
                        <a:headEnd/>
                        <a:tailEnd/>
                      </a:ln>
                    </p:spPr>
                    <p:txBody>
                      <a:bodyPr/>
                      <a:lstStyle/>
                      <a:p>
                        <a:pPr eaLnBrk="1" hangingPunct="1"/>
                        <a:endParaRPr lang="en-US"/>
                      </a:p>
                    </p:txBody>
                  </p:sp>
                  <p:sp>
                    <p:nvSpPr>
                      <p:cNvPr id="2607" name="Freeform 314"/>
                      <p:cNvSpPr>
                        <a:spLocks/>
                      </p:cNvSpPr>
                      <p:nvPr/>
                    </p:nvSpPr>
                    <p:spPr bwMode="auto">
                      <a:xfrm>
                        <a:off x="4595" y="3051"/>
                        <a:ext cx="9" cy="2"/>
                      </a:xfrm>
                      <a:custGeom>
                        <a:avLst/>
                        <a:gdLst>
                          <a:gd name="T0" fmla="*/ 0 w 9"/>
                          <a:gd name="T1" fmla="*/ 1 h 4"/>
                          <a:gd name="T2" fmla="*/ 0 w 9"/>
                          <a:gd name="T3" fmla="*/ 1 h 4"/>
                          <a:gd name="T4" fmla="*/ 1 w 9"/>
                          <a:gd name="T5" fmla="*/ 1 h 4"/>
                          <a:gd name="T6" fmla="*/ 1 w 9"/>
                          <a:gd name="T7" fmla="*/ 0 h 4"/>
                          <a:gd name="T8" fmla="*/ 7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1" y="1"/>
                            </a:lnTo>
                            <a:lnTo>
                              <a:pt x="1" y="0"/>
                            </a:lnTo>
                            <a:lnTo>
                              <a:pt x="7" y="0"/>
                            </a:lnTo>
                            <a:lnTo>
                              <a:pt x="9"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2463" name="Group 315"/>
                    <p:cNvGrpSpPr>
                      <a:grpSpLocks/>
                    </p:cNvGrpSpPr>
                    <p:nvPr/>
                  </p:nvGrpSpPr>
                  <p:grpSpPr bwMode="auto">
                    <a:xfrm>
                      <a:off x="4588" y="3003"/>
                      <a:ext cx="9" cy="5"/>
                      <a:chOff x="4588" y="3003"/>
                      <a:chExt cx="9" cy="5"/>
                    </a:xfrm>
                  </p:grpSpPr>
                  <p:sp>
                    <p:nvSpPr>
                      <p:cNvPr id="2602" name="Freeform 316"/>
                      <p:cNvSpPr>
                        <a:spLocks/>
                      </p:cNvSpPr>
                      <p:nvPr/>
                    </p:nvSpPr>
                    <p:spPr bwMode="auto">
                      <a:xfrm>
                        <a:off x="4588" y="3003"/>
                        <a:ext cx="4" cy="5"/>
                      </a:xfrm>
                      <a:custGeom>
                        <a:avLst/>
                        <a:gdLst>
                          <a:gd name="T0" fmla="*/ 2 w 4"/>
                          <a:gd name="T1" fmla="*/ 1 h 11"/>
                          <a:gd name="T2" fmla="*/ 0 w 4"/>
                          <a:gd name="T3" fmla="*/ 0 h 11"/>
                          <a:gd name="T4" fmla="*/ 1 w 4"/>
                          <a:gd name="T5" fmla="*/ 0 h 11"/>
                          <a:gd name="T6" fmla="*/ 4 w 4"/>
                          <a:gd name="T7" fmla="*/ 0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pPr eaLnBrk="1" hangingPunct="1"/>
                        <a:endParaRPr lang="en-US"/>
                      </a:p>
                    </p:txBody>
                  </p:sp>
                  <p:sp>
                    <p:nvSpPr>
                      <p:cNvPr id="2603" name="Freeform 317"/>
                      <p:cNvSpPr>
                        <a:spLocks/>
                      </p:cNvSpPr>
                      <p:nvPr/>
                    </p:nvSpPr>
                    <p:spPr bwMode="auto">
                      <a:xfrm>
                        <a:off x="4590" y="3003"/>
                        <a:ext cx="6" cy="2"/>
                      </a:xfrm>
                      <a:custGeom>
                        <a:avLst/>
                        <a:gdLst>
                          <a:gd name="T0" fmla="*/ 0 w 6"/>
                          <a:gd name="T1" fmla="*/ 0 h 5"/>
                          <a:gd name="T2" fmla="*/ 3 w 6"/>
                          <a:gd name="T3" fmla="*/ 0 h 5"/>
                          <a:gd name="T4" fmla="*/ 6 w 6"/>
                          <a:gd name="T5" fmla="*/ 0 h 5"/>
                          <a:gd name="T6" fmla="*/ 2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3" y="0"/>
                            </a:lnTo>
                            <a:lnTo>
                              <a:pt x="6" y="5"/>
                            </a:lnTo>
                            <a:lnTo>
                              <a:pt x="2" y="5"/>
                            </a:lnTo>
                            <a:lnTo>
                              <a:pt x="0" y="0"/>
                            </a:lnTo>
                            <a:close/>
                          </a:path>
                        </a:pathLst>
                      </a:custGeom>
                      <a:solidFill>
                        <a:srgbClr val="606060"/>
                      </a:solidFill>
                      <a:ln w="9525">
                        <a:noFill/>
                        <a:round/>
                        <a:headEnd/>
                        <a:tailEnd/>
                      </a:ln>
                    </p:spPr>
                    <p:txBody>
                      <a:bodyPr/>
                      <a:lstStyle/>
                      <a:p>
                        <a:pPr eaLnBrk="1" hangingPunct="1"/>
                        <a:endParaRPr lang="en-US"/>
                      </a:p>
                    </p:txBody>
                  </p:sp>
                  <p:sp>
                    <p:nvSpPr>
                      <p:cNvPr id="2604" name="Freeform 318"/>
                      <p:cNvSpPr>
                        <a:spLocks/>
                      </p:cNvSpPr>
                      <p:nvPr/>
                    </p:nvSpPr>
                    <p:spPr bwMode="auto">
                      <a:xfrm>
                        <a:off x="4591" y="3005"/>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2464" name="Group 319"/>
                    <p:cNvGrpSpPr>
                      <a:grpSpLocks/>
                    </p:cNvGrpSpPr>
                    <p:nvPr/>
                  </p:nvGrpSpPr>
                  <p:grpSpPr bwMode="auto">
                    <a:xfrm>
                      <a:off x="4591" y="3006"/>
                      <a:ext cx="8" cy="4"/>
                      <a:chOff x="4591" y="3006"/>
                      <a:chExt cx="8" cy="4"/>
                    </a:xfrm>
                  </p:grpSpPr>
                  <p:sp>
                    <p:nvSpPr>
                      <p:cNvPr id="2599" name="Freeform 320"/>
                      <p:cNvSpPr>
                        <a:spLocks/>
                      </p:cNvSpPr>
                      <p:nvPr/>
                    </p:nvSpPr>
                    <p:spPr bwMode="auto">
                      <a:xfrm>
                        <a:off x="4591" y="3006"/>
                        <a:ext cx="3" cy="4"/>
                      </a:xfrm>
                      <a:custGeom>
                        <a:avLst/>
                        <a:gdLst>
                          <a:gd name="T0" fmla="*/ 2 w 3"/>
                          <a:gd name="T1" fmla="*/ 1 h 9"/>
                          <a:gd name="T2" fmla="*/ 0 w 3"/>
                          <a:gd name="T3" fmla="*/ 0 h 9"/>
                          <a:gd name="T4" fmla="*/ 1 w 3"/>
                          <a:gd name="T5" fmla="*/ 0 h 9"/>
                          <a:gd name="T6" fmla="*/ 3 w 3"/>
                          <a:gd name="T7" fmla="*/ 0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4"/>
                            </a:lnTo>
                            <a:lnTo>
                              <a:pt x="1" y="0"/>
                            </a:lnTo>
                            <a:lnTo>
                              <a:pt x="3" y="4"/>
                            </a:lnTo>
                            <a:lnTo>
                              <a:pt x="2" y="9"/>
                            </a:lnTo>
                            <a:close/>
                          </a:path>
                        </a:pathLst>
                      </a:custGeom>
                      <a:solidFill>
                        <a:srgbClr val="202020"/>
                      </a:solidFill>
                      <a:ln w="9525">
                        <a:noFill/>
                        <a:round/>
                        <a:headEnd/>
                        <a:tailEnd/>
                      </a:ln>
                    </p:spPr>
                    <p:txBody>
                      <a:bodyPr/>
                      <a:lstStyle/>
                      <a:p>
                        <a:pPr eaLnBrk="1" hangingPunct="1"/>
                        <a:endParaRPr lang="en-US"/>
                      </a:p>
                    </p:txBody>
                  </p:sp>
                  <p:sp>
                    <p:nvSpPr>
                      <p:cNvPr id="2600" name="Freeform 321"/>
                      <p:cNvSpPr>
                        <a:spLocks/>
                      </p:cNvSpPr>
                      <p:nvPr/>
                    </p:nvSpPr>
                    <p:spPr bwMode="auto">
                      <a:xfrm>
                        <a:off x="4592" y="3006"/>
                        <a:ext cx="6" cy="2"/>
                      </a:xfrm>
                      <a:custGeom>
                        <a:avLst/>
                        <a:gdLst>
                          <a:gd name="T0" fmla="*/ 0 w 6"/>
                          <a:gd name="T1" fmla="*/ 0 h 4"/>
                          <a:gd name="T2" fmla="*/ 4 w 6"/>
                          <a:gd name="T3" fmla="*/ 0 h 4"/>
                          <a:gd name="T4" fmla="*/ 6 w 6"/>
                          <a:gd name="T5" fmla="*/ 1 h 4"/>
                          <a:gd name="T6" fmla="*/ 2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2" y="4"/>
                            </a:lnTo>
                            <a:lnTo>
                              <a:pt x="0" y="0"/>
                            </a:lnTo>
                            <a:close/>
                          </a:path>
                        </a:pathLst>
                      </a:custGeom>
                      <a:solidFill>
                        <a:srgbClr val="606060"/>
                      </a:solidFill>
                      <a:ln w="9525">
                        <a:noFill/>
                        <a:round/>
                        <a:headEnd/>
                        <a:tailEnd/>
                      </a:ln>
                    </p:spPr>
                    <p:txBody>
                      <a:bodyPr/>
                      <a:lstStyle/>
                      <a:p>
                        <a:pPr eaLnBrk="1" hangingPunct="1"/>
                        <a:endParaRPr lang="en-US"/>
                      </a:p>
                    </p:txBody>
                  </p:sp>
                  <p:sp>
                    <p:nvSpPr>
                      <p:cNvPr id="2601" name="Freeform 322"/>
                      <p:cNvSpPr>
                        <a:spLocks/>
                      </p:cNvSpPr>
                      <p:nvPr/>
                    </p:nvSpPr>
                    <p:spPr bwMode="auto">
                      <a:xfrm>
                        <a:off x="4593" y="3008"/>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2465" name="Group 323"/>
                    <p:cNvGrpSpPr>
                      <a:grpSpLocks/>
                    </p:cNvGrpSpPr>
                    <p:nvPr/>
                  </p:nvGrpSpPr>
                  <p:grpSpPr bwMode="auto">
                    <a:xfrm>
                      <a:off x="4593" y="3009"/>
                      <a:ext cx="10" cy="5"/>
                      <a:chOff x="4593" y="3009"/>
                      <a:chExt cx="10" cy="5"/>
                    </a:xfrm>
                  </p:grpSpPr>
                  <p:sp>
                    <p:nvSpPr>
                      <p:cNvPr id="2596" name="Freeform 324"/>
                      <p:cNvSpPr>
                        <a:spLocks/>
                      </p:cNvSpPr>
                      <p:nvPr/>
                    </p:nvSpPr>
                    <p:spPr bwMode="auto">
                      <a:xfrm>
                        <a:off x="4593" y="3009"/>
                        <a:ext cx="4" cy="5"/>
                      </a:xfrm>
                      <a:custGeom>
                        <a:avLst/>
                        <a:gdLst>
                          <a:gd name="T0" fmla="*/ 2 w 4"/>
                          <a:gd name="T1" fmla="*/ 2 h 9"/>
                          <a:gd name="T2" fmla="*/ 0 w 4"/>
                          <a:gd name="T3" fmla="*/ 1 h 9"/>
                          <a:gd name="T4" fmla="*/ 1 w 4"/>
                          <a:gd name="T5" fmla="*/ 0 h 9"/>
                          <a:gd name="T6" fmla="*/ 4 w 4"/>
                          <a:gd name="T7" fmla="*/ 1 h 9"/>
                          <a:gd name="T8" fmla="*/ 2 w 4"/>
                          <a:gd name="T9" fmla="*/ 2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4"/>
                            </a:lnTo>
                            <a:lnTo>
                              <a:pt x="1" y="0"/>
                            </a:lnTo>
                            <a:lnTo>
                              <a:pt x="4" y="4"/>
                            </a:lnTo>
                            <a:lnTo>
                              <a:pt x="2" y="9"/>
                            </a:lnTo>
                            <a:close/>
                          </a:path>
                        </a:pathLst>
                      </a:custGeom>
                      <a:solidFill>
                        <a:srgbClr val="202020"/>
                      </a:solidFill>
                      <a:ln w="9525">
                        <a:noFill/>
                        <a:round/>
                        <a:headEnd/>
                        <a:tailEnd/>
                      </a:ln>
                    </p:spPr>
                    <p:txBody>
                      <a:bodyPr/>
                      <a:lstStyle/>
                      <a:p>
                        <a:pPr eaLnBrk="1" hangingPunct="1"/>
                        <a:endParaRPr lang="en-US"/>
                      </a:p>
                    </p:txBody>
                  </p:sp>
                  <p:sp>
                    <p:nvSpPr>
                      <p:cNvPr id="2597" name="Freeform 325"/>
                      <p:cNvSpPr>
                        <a:spLocks/>
                      </p:cNvSpPr>
                      <p:nvPr/>
                    </p:nvSpPr>
                    <p:spPr bwMode="auto">
                      <a:xfrm>
                        <a:off x="4594" y="3009"/>
                        <a:ext cx="7" cy="2"/>
                      </a:xfrm>
                      <a:custGeom>
                        <a:avLst/>
                        <a:gdLst>
                          <a:gd name="T0" fmla="*/ 0 w 7"/>
                          <a:gd name="T1" fmla="*/ 0 h 4"/>
                          <a:gd name="T2" fmla="*/ 4 w 7"/>
                          <a:gd name="T3" fmla="*/ 0 h 4"/>
                          <a:gd name="T4" fmla="*/ 7 w 7"/>
                          <a:gd name="T5" fmla="*/ 1 h 4"/>
                          <a:gd name="T6" fmla="*/ 3 w 7"/>
                          <a:gd name="T7" fmla="*/ 1 h 4"/>
                          <a:gd name="T8" fmla="*/ 0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0"/>
                            </a:moveTo>
                            <a:lnTo>
                              <a:pt x="4" y="0"/>
                            </a:lnTo>
                            <a:lnTo>
                              <a:pt x="7" y="4"/>
                            </a:lnTo>
                            <a:lnTo>
                              <a:pt x="3" y="4"/>
                            </a:lnTo>
                            <a:lnTo>
                              <a:pt x="0" y="0"/>
                            </a:lnTo>
                            <a:close/>
                          </a:path>
                        </a:pathLst>
                      </a:custGeom>
                      <a:solidFill>
                        <a:srgbClr val="606060"/>
                      </a:solidFill>
                      <a:ln w="9525">
                        <a:noFill/>
                        <a:round/>
                        <a:headEnd/>
                        <a:tailEnd/>
                      </a:ln>
                    </p:spPr>
                    <p:txBody>
                      <a:bodyPr/>
                      <a:lstStyle/>
                      <a:p>
                        <a:pPr eaLnBrk="1" hangingPunct="1"/>
                        <a:endParaRPr lang="en-US"/>
                      </a:p>
                    </p:txBody>
                  </p:sp>
                  <p:sp>
                    <p:nvSpPr>
                      <p:cNvPr id="2598" name="Freeform 326"/>
                      <p:cNvSpPr>
                        <a:spLocks/>
                      </p:cNvSpPr>
                      <p:nvPr/>
                    </p:nvSpPr>
                    <p:spPr bwMode="auto">
                      <a:xfrm>
                        <a:off x="4595" y="3011"/>
                        <a:ext cx="8" cy="3"/>
                      </a:xfrm>
                      <a:custGeom>
                        <a:avLst/>
                        <a:gdLst>
                          <a:gd name="T0" fmla="*/ 0 w 8"/>
                          <a:gd name="T1" fmla="*/ 1 h 5"/>
                          <a:gd name="T2" fmla="*/ 2 w 8"/>
                          <a:gd name="T3" fmla="*/ 0 h 5"/>
                          <a:gd name="T4" fmla="*/ 6 w 8"/>
                          <a:gd name="T5" fmla="*/ 0 h 5"/>
                          <a:gd name="T6" fmla="*/ 8 w 8"/>
                          <a:gd name="T7" fmla="*/ 1 h 5"/>
                          <a:gd name="T8" fmla="*/ 0 w 8"/>
                          <a:gd name="T9" fmla="*/ 1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5"/>
                            </a:moveTo>
                            <a:lnTo>
                              <a:pt x="2" y="0"/>
                            </a:lnTo>
                            <a:lnTo>
                              <a:pt x="6" y="0"/>
                            </a:lnTo>
                            <a:lnTo>
                              <a:pt x="8"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2466" name="Group 327"/>
                    <p:cNvGrpSpPr>
                      <a:grpSpLocks/>
                    </p:cNvGrpSpPr>
                    <p:nvPr/>
                  </p:nvGrpSpPr>
                  <p:grpSpPr bwMode="auto">
                    <a:xfrm>
                      <a:off x="4596" y="3012"/>
                      <a:ext cx="9" cy="5"/>
                      <a:chOff x="4596" y="3012"/>
                      <a:chExt cx="9" cy="5"/>
                    </a:xfrm>
                  </p:grpSpPr>
                  <p:sp>
                    <p:nvSpPr>
                      <p:cNvPr id="2593" name="Freeform 328"/>
                      <p:cNvSpPr>
                        <a:spLocks/>
                      </p:cNvSpPr>
                      <p:nvPr/>
                    </p:nvSpPr>
                    <p:spPr bwMode="auto">
                      <a:xfrm>
                        <a:off x="4596" y="3012"/>
                        <a:ext cx="3" cy="5"/>
                      </a:xfrm>
                      <a:custGeom>
                        <a:avLst/>
                        <a:gdLst>
                          <a:gd name="T0" fmla="*/ 2 w 3"/>
                          <a:gd name="T1" fmla="*/ 2 h 9"/>
                          <a:gd name="T2" fmla="*/ 0 w 3"/>
                          <a:gd name="T3" fmla="*/ 1 h 9"/>
                          <a:gd name="T4" fmla="*/ 1 w 3"/>
                          <a:gd name="T5" fmla="*/ 0 h 9"/>
                          <a:gd name="T6" fmla="*/ 3 w 3"/>
                          <a:gd name="T7" fmla="*/ 1 h 9"/>
                          <a:gd name="T8" fmla="*/ 2 w 3"/>
                          <a:gd name="T9" fmla="*/ 2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5"/>
                            </a:lnTo>
                            <a:lnTo>
                              <a:pt x="1" y="0"/>
                            </a:lnTo>
                            <a:lnTo>
                              <a:pt x="3" y="5"/>
                            </a:lnTo>
                            <a:lnTo>
                              <a:pt x="2" y="9"/>
                            </a:lnTo>
                            <a:close/>
                          </a:path>
                        </a:pathLst>
                      </a:custGeom>
                      <a:solidFill>
                        <a:srgbClr val="202020"/>
                      </a:solidFill>
                      <a:ln w="9525">
                        <a:noFill/>
                        <a:round/>
                        <a:headEnd/>
                        <a:tailEnd/>
                      </a:ln>
                    </p:spPr>
                    <p:txBody>
                      <a:bodyPr/>
                      <a:lstStyle/>
                      <a:p>
                        <a:pPr eaLnBrk="1" hangingPunct="1"/>
                        <a:endParaRPr lang="en-US"/>
                      </a:p>
                    </p:txBody>
                  </p:sp>
                  <p:sp>
                    <p:nvSpPr>
                      <p:cNvPr id="2594" name="Freeform 329"/>
                      <p:cNvSpPr>
                        <a:spLocks/>
                      </p:cNvSpPr>
                      <p:nvPr/>
                    </p:nvSpPr>
                    <p:spPr bwMode="auto">
                      <a:xfrm>
                        <a:off x="4597" y="3012"/>
                        <a:ext cx="7" cy="2"/>
                      </a:xfrm>
                      <a:custGeom>
                        <a:avLst/>
                        <a:gdLst>
                          <a:gd name="T0" fmla="*/ 0 w 7"/>
                          <a:gd name="T1" fmla="*/ 0 h 5"/>
                          <a:gd name="T2" fmla="*/ 5 w 7"/>
                          <a:gd name="T3" fmla="*/ 0 h 5"/>
                          <a:gd name="T4" fmla="*/ 7 w 7"/>
                          <a:gd name="T5" fmla="*/ 0 h 5"/>
                          <a:gd name="T6" fmla="*/ 2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5" y="0"/>
                            </a:lnTo>
                            <a:lnTo>
                              <a:pt x="7" y="5"/>
                            </a:lnTo>
                            <a:lnTo>
                              <a:pt x="2" y="5"/>
                            </a:lnTo>
                            <a:lnTo>
                              <a:pt x="0" y="0"/>
                            </a:lnTo>
                            <a:close/>
                          </a:path>
                        </a:pathLst>
                      </a:custGeom>
                      <a:solidFill>
                        <a:srgbClr val="606060"/>
                      </a:solidFill>
                      <a:ln w="9525">
                        <a:noFill/>
                        <a:round/>
                        <a:headEnd/>
                        <a:tailEnd/>
                      </a:ln>
                    </p:spPr>
                    <p:txBody>
                      <a:bodyPr/>
                      <a:lstStyle/>
                      <a:p>
                        <a:pPr eaLnBrk="1" hangingPunct="1"/>
                        <a:endParaRPr lang="en-US"/>
                      </a:p>
                    </p:txBody>
                  </p:sp>
                  <p:sp>
                    <p:nvSpPr>
                      <p:cNvPr id="2595" name="Freeform 330"/>
                      <p:cNvSpPr>
                        <a:spLocks/>
                      </p:cNvSpPr>
                      <p:nvPr/>
                    </p:nvSpPr>
                    <p:spPr bwMode="auto">
                      <a:xfrm>
                        <a:off x="4598" y="3014"/>
                        <a:ext cx="7" cy="3"/>
                      </a:xfrm>
                      <a:custGeom>
                        <a:avLst/>
                        <a:gdLst>
                          <a:gd name="T0" fmla="*/ 0 w 7"/>
                          <a:gd name="T1" fmla="*/ 2 h 4"/>
                          <a:gd name="T2" fmla="*/ 1 w 7"/>
                          <a:gd name="T3" fmla="*/ 0 h 4"/>
                          <a:gd name="T4" fmla="*/ 6 w 7"/>
                          <a:gd name="T5" fmla="*/ 0 h 4"/>
                          <a:gd name="T6" fmla="*/ 7 w 7"/>
                          <a:gd name="T7" fmla="*/ 2 h 4"/>
                          <a:gd name="T8" fmla="*/ 0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1" y="0"/>
                            </a:lnTo>
                            <a:lnTo>
                              <a:pt x="6" y="0"/>
                            </a:lnTo>
                            <a:lnTo>
                              <a:pt x="7" y="4"/>
                            </a:lnTo>
                            <a:lnTo>
                              <a:pt x="0" y="4"/>
                            </a:lnTo>
                            <a:close/>
                          </a:path>
                        </a:pathLst>
                      </a:custGeom>
                      <a:solidFill>
                        <a:srgbClr val="808080"/>
                      </a:solidFill>
                      <a:ln w="9525">
                        <a:noFill/>
                        <a:round/>
                        <a:headEnd/>
                        <a:tailEnd/>
                      </a:ln>
                    </p:spPr>
                    <p:txBody>
                      <a:bodyPr/>
                      <a:lstStyle/>
                      <a:p>
                        <a:pPr eaLnBrk="1" hangingPunct="1"/>
                        <a:endParaRPr lang="en-US"/>
                      </a:p>
                    </p:txBody>
                  </p:sp>
                </p:grpSp>
                <p:grpSp>
                  <p:nvGrpSpPr>
                    <p:cNvPr id="2467" name="Group 331"/>
                    <p:cNvGrpSpPr>
                      <a:grpSpLocks/>
                    </p:cNvGrpSpPr>
                    <p:nvPr/>
                  </p:nvGrpSpPr>
                  <p:grpSpPr bwMode="auto">
                    <a:xfrm>
                      <a:off x="4599" y="3014"/>
                      <a:ext cx="16" cy="15"/>
                      <a:chOff x="4599" y="3014"/>
                      <a:chExt cx="16" cy="15"/>
                    </a:xfrm>
                  </p:grpSpPr>
                  <p:grpSp>
                    <p:nvGrpSpPr>
                      <p:cNvPr id="2468" name="Group 332"/>
                      <p:cNvGrpSpPr>
                        <a:grpSpLocks/>
                      </p:cNvGrpSpPr>
                      <p:nvPr/>
                    </p:nvGrpSpPr>
                    <p:grpSpPr bwMode="auto">
                      <a:xfrm>
                        <a:off x="4599" y="3014"/>
                        <a:ext cx="9" cy="6"/>
                        <a:chOff x="4599" y="3014"/>
                        <a:chExt cx="9" cy="6"/>
                      </a:xfrm>
                    </p:grpSpPr>
                    <p:sp>
                      <p:nvSpPr>
                        <p:cNvPr id="2590" name="Freeform 333"/>
                        <p:cNvSpPr>
                          <a:spLocks/>
                        </p:cNvSpPr>
                        <p:nvPr/>
                      </p:nvSpPr>
                      <p:spPr bwMode="auto">
                        <a:xfrm>
                          <a:off x="4599" y="3014"/>
                          <a:ext cx="4" cy="6"/>
                        </a:xfrm>
                        <a:custGeom>
                          <a:avLst/>
                          <a:gdLst>
                            <a:gd name="T0" fmla="*/ 3 w 4"/>
                            <a:gd name="T1" fmla="*/ 2 h 11"/>
                            <a:gd name="T2" fmla="*/ 0 w 4"/>
                            <a:gd name="T3" fmla="*/ 1 h 11"/>
                            <a:gd name="T4" fmla="*/ 2 w 4"/>
                            <a:gd name="T5" fmla="*/ 0 h 11"/>
                            <a:gd name="T6" fmla="*/ 4 w 4"/>
                            <a:gd name="T7" fmla="*/ 1 h 11"/>
                            <a:gd name="T8" fmla="*/ 3 w 4"/>
                            <a:gd name="T9" fmla="*/ 2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4"/>
                              </a:lnTo>
                              <a:lnTo>
                                <a:pt x="2" y="0"/>
                              </a:lnTo>
                              <a:lnTo>
                                <a:pt x="4" y="4"/>
                              </a:lnTo>
                              <a:lnTo>
                                <a:pt x="3" y="11"/>
                              </a:lnTo>
                              <a:close/>
                            </a:path>
                          </a:pathLst>
                        </a:custGeom>
                        <a:solidFill>
                          <a:srgbClr val="202020"/>
                        </a:solidFill>
                        <a:ln w="9525">
                          <a:noFill/>
                          <a:round/>
                          <a:headEnd/>
                          <a:tailEnd/>
                        </a:ln>
                      </p:spPr>
                      <p:txBody>
                        <a:bodyPr/>
                        <a:lstStyle/>
                        <a:p>
                          <a:pPr eaLnBrk="1" hangingPunct="1"/>
                          <a:endParaRPr lang="en-US"/>
                        </a:p>
                      </p:txBody>
                    </p:sp>
                    <p:sp>
                      <p:nvSpPr>
                        <p:cNvPr id="2591" name="Freeform 334"/>
                        <p:cNvSpPr>
                          <a:spLocks/>
                        </p:cNvSpPr>
                        <p:nvPr/>
                      </p:nvSpPr>
                      <p:spPr bwMode="auto">
                        <a:xfrm>
                          <a:off x="4601" y="3014"/>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2592" name="Freeform 335"/>
                        <p:cNvSpPr>
                          <a:spLocks/>
                        </p:cNvSpPr>
                        <p:nvPr/>
                      </p:nvSpPr>
                      <p:spPr bwMode="auto">
                        <a:xfrm>
                          <a:off x="4602" y="3017"/>
                          <a:ext cx="6" cy="3"/>
                        </a:xfrm>
                        <a:custGeom>
                          <a:avLst/>
                          <a:gdLst>
                            <a:gd name="T0" fmla="*/ 0 w 6"/>
                            <a:gd name="T1" fmla="*/ 1 h 5"/>
                            <a:gd name="T2" fmla="*/ 1 w 6"/>
                            <a:gd name="T3" fmla="*/ 0 h 5"/>
                            <a:gd name="T4" fmla="*/ 5 w 6"/>
                            <a:gd name="T5" fmla="*/ 0 h 5"/>
                            <a:gd name="T6" fmla="*/ 6 w 6"/>
                            <a:gd name="T7" fmla="*/ 1 h 5"/>
                            <a:gd name="T8" fmla="*/ 0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2469" name="Group 336"/>
                      <p:cNvGrpSpPr>
                        <a:grpSpLocks/>
                      </p:cNvGrpSpPr>
                      <p:nvPr/>
                    </p:nvGrpSpPr>
                    <p:grpSpPr bwMode="auto">
                      <a:xfrm>
                        <a:off x="4602" y="3017"/>
                        <a:ext cx="8" cy="6"/>
                        <a:chOff x="4602" y="3017"/>
                        <a:chExt cx="8" cy="6"/>
                      </a:xfrm>
                    </p:grpSpPr>
                    <p:sp>
                      <p:nvSpPr>
                        <p:cNvPr id="2587" name="Freeform 337"/>
                        <p:cNvSpPr>
                          <a:spLocks/>
                        </p:cNvSpPr>
                        <p:nvPr/>
                      </p:nvSpPr>
                      <p:spPr bwMode="auto">
                        <a:xfrm>
                          <a:off x="4602" y="3017"/>
                          <a:ext cx="4" cy="6"/>
                        </a:xfrm>
                        <a:custGeom>
                          <a:avLst/>
                          <a:gdLst>
                            <a:gd name="T0" fmla="*/ 2 w 4"/>
                            <a:gd name="T1" fmla="*/ 2 h 11"/>
                            <a:gd name="T2" fmla="*/ 0 w 4"/>
                            <a:gd name="T3" fmla="*/ 1 h 11"/>
                            <a:gd name="T4" fmla="*/ 1 w 4"/>
                            <a:gd name="T5" fmla="*/ 0 h 11"/>
                            <a:gd name="T6" fmla="*/ 4 w 4"/>
                            <a:gd name="T7" fmla="*/ 1 h 11"/>
                            <a:gd name="T8" fmla="*/ 2 w 4"/>
                            <a:gd name="T9" fmla="*/ 2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pPr eaLnBrk="1" hangingPunct="1"/>
                          <a:endParaRPr lang="en-US"/>
                        </a:p>
                      </p:txBody>
                    </p:sp>
                    <p:sp>
                      <p:nvSpPr>
                        <p:cNvPr id="2588" name="Freeform 338"/>
                        <p:cNvSpPr>
                          <a:spLocks/>
                        </p:cNvSpPr>
                        <p:nvPr/>
                      </p:nvSpPr>
                      <p:spPr bwMode="auto">
                        <a:xfrm>
                          <a:off x="4603" y="3017"/>
                          <a:ext cx="6" cy="4"/>
                        </a:xfrm>
                        <a:custGeom>
                          <a:avLst/>
                          <a:gdLst>
                            <a:gd name="T0" fmla="*/ 0 w 6"/>
                            <a:gd name="T1" fmla="*/ 0 h 6"/>
                            <a:gd name="T2" fmla="*/ 4 w 6"/>
                            <a:gd name="T3" fmla="*/ 0 h 6"/>
                            <a:gd name="T4" fmla="*/ 6 w 6"/>
                            <a:gd name="T5" fmla="*/ 2 h 6"/>
                            <a:gd name="T6" fmla="*/ 2 w 6"/>
                            <a:gd name="T7" fmla="*/ 2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2589" name="Freeform 339"/>
                        <p:cNvSpPr>
                          <a:spLocks/>
                        </p:cNvSpPr>
                        <p:nvPr/>
                      </p:nvSpPr>
                      <p:spPr bwMode="auto">
                        <a:xfrm>
                          <a:off x="4604" y="3021"/>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2470" name="Group 340"/>
                      <p:cNvGrpSpPr>
                        <a:grpSpLocks/>
                      </p:cNvGrpSpPr>
                      <p:nvPr/>
                    </p:nvGrpSpPr>
                    <p:grpSpPr bwMode="auto">
                      <a:xfrm>
                        <a:off x="4604" y="3021"/>
                        <a:ext cx="9" cy="5"/>
                        <a:chOff x="4604" y="3021"/>
                        <a:chExt cx="9" cy="5"/>
                      </a:xfrm>
                    </p:grpSpPr>
                    <p:sp>
                      <p:nvSpPr>
                        <p:cNvPr id="2584" name="Freeform 341"/>
                        <p:cNvSpPr>
                          <a:spLocks/>
                        </p:cNvSpPr>
                        <p:nvPr/>
                      </p:nvSpPr>
                      <p:spPr bwMode="auto">
                        <a:xfrm>
                          <a:off x="4604" y="3021"/>
                          <a:ext cx="4" cy="5"/>
                        </a:xfrm>
                        <a:custGeom>
                          <a:avLst/>
                          <a:gdLst>
                            <a:gd name="T0" fmla="*/ 3 w 4"/>
                            <a:gd name="T1" fmla="*/ 1 h 11"/>
                            <a:gd name="T2" fmla="*/ 0 w 4"/>
                            <a:gd name="T3" fmla="*/ 0 h 11"/>
                            <a:gd name="T4" fmla="*/ 1 w 4"/>
                            <a:gd name="T5" fmla="*/ 0 h 11"/>
                            <a:gd name="T6" fmla="*/ 4 w 4"/>
                            <a:gd name="T7" fmla="*/ 0 h 11"/>
                            <a:gd name="T8" fmla="*/ 3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6"/>
                              </a:lnTo>
                              <a:lnTo>
                                <a:pt x="1" y="0"/>
                              </a:lnTo>
                              <a:lnTo>
                                <a:pt x="4" y="6"/>
                              </a:lnTo>
                              <a:lnTo>
                                <a:pt x="3" y="11"/>
                              </a:lnTo>
                              <a:close/>
                            </a:path>
                          </a:pathLst>
                        </a:custGeom>
                        <a:solidFill>
                          <a:srgbClr val="202020"/>
                        </a:solidFill>
                        <a:ln w="9525">
                          <a:noFill/>
                          <a:round/>
                          <a:headEnd/>
                          <a:tailEnd/>
                        </a:ln>
                      </p:spPr>
                      <p:txBody>
                        <a:bodyPr/>
                        <a:lstStyle/>
                        <a:p>
                          <a:pPr eaLnBrk="1" hangingPunct="1"/>
                          <a:endParaRPr lang="en-US"/>
                        </a:p>
                      </p:txBody>
                    </p:sp>
                    <p:sp>
                      <p:nvSpPr>
                        <p:cNvPr id="2585" name="Freeform 342"/>
                        <p:cNvSpPr>
                          <a:spLocks/>
                        </p:cNvSpPr>
                        <p:nvPr/>
                      </p:nvSpPr>
                      <p:spPr bwMode="auto">
                        <a:xfrm>
                          <a:off x="4606" y="3021"/>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2586" name="Freeform 343"/>
                        <p:cNvSpPr>
                          <a:spLocks/>
                        </p:cNvSpPr>
                        <p:nvPr/>
                      </p:nvSpPr>
                      <p:spPr bwMode="auto">
                        <a:xfrm>
                          <a:off x="4607" y="3024"/>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2471" name="Group 344"/>
                      <p:cNvGrpSpPr>
                        <a:grpSpLocks/>
                      </p:cNvGrpSpPr>
                      <p:nvPr/>
                    </p:nvGrpSpPr>
                    <p:grpSpPr bwMode="auto">
                      <a:xfrm>
                        <a:off x="4607" y="3024"/>
                        <a:ext cx="8" cy="5"/>
                        <a:chOff x="4607" y="3024"/>
                        <a:chExt cx="8" cy="5"/>
                      </a:xfrm>
                    </p:grpSpPr>
                    <p:sp>
                      <p:nvSpPr>
                        <p:cNvPr id="2581" name="Freeform 345"/>
                        <p:cNvSpPr>
                          <a:spLocks/>
                        </p:cNvSpPr>
                        <p:nvPr/>
                      </p:nvSpPr>
                      <p:spPr bwMode="auto">
                        <a:xfrm>
                          <a:off x="4607" y="3024"/>
                          <a:ext cx="4" cy="5"/>
                        </a:xfrm>
                        <a:custGeom>
                          <a:avLst/>
                          <a:gdLst>
                            <a:gd name="T0" fmla="*/ 2 w 4"/>
                            <a:gd name="T1" fmla="*/ 1 h 11"/>
                            <a:gd name="T2" fmla="*/ 0 w 4"/>
                            <a:gd name="T3" fmla="*/ 0 h 11"/>
                            <a:gd name="T4" fmla="*/ 1 w 4"/>
                            <a:gd name="T5" fmla="*/ 0 h 11"/>
                            <a:gd name="T6" fmla="*/ 4 w 4"/>
                            <a:gd name="T7" fmla="*/ 0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pPr eaLnBrk="1" hangingPunct="1"/>
                          <a:endParaRPr lang="en-US"/>
                        </a:p>
                      </p:txBody>
                    </p:sp>
                    <p:sp>
                      <p:nvSpPr>
                        <p:cNvPr id="2582" name="Freeform 346"/>
                        <p:cNvSpPr>
                          <a:spLocks/>
                        </p:cNvSpPr>
                        <p:nvPr/>
                      </p:nvSpPr>
                      <p:spPr bwMode="auto">
                        <a:xfrm>
                          <a:off x="4608" y="3024"/>
                          <a:ext cx="6" cy="2"/>
                        </a:xfrm>
                        <a:custGeom>
                          <a:avLst/>
                          <a:gdLst>
                            <a:gd name="T0" fmla="*/ 0 w 6"/>
                            <a:gd name="T1" fmla="*/ 0 h 5"/>
                            <a:gd name="T2" fmla="*/ 4 w 6"/>
                            <a:gd name="T3" fmla="*/ 0 h 5"/>
                            <a:gd name="T4" fmla="*/ 6 w 6"/>
                            <a:gd name="T5" fmla="*/ 0 h 5"/>
                            <a:gd name="T6" fmla="*/ 3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4" y="0"/>
                              </a:lnTo>
                              <a:lnTo>
                                <a:pt x="6" y="5"/>
                              </a:lnTo>
                              <a:lnTo>
                                <a:pt x="3" y="5"/>
                              </a:lnTo>
                              <a:lnTo>
                                <a:pt x="0" y="0"/>
                              </a:lnTo>
                              <a:close/>
                            </a:path>
                          </a:pathLst>
                        </a:custGeom>
                        <a:solidFill>
                          <a:srgbClr val="606060"/>
                        </a:solidFill>
                        <a:ln w="9525">
                          <a:noFill/>
                          <a:round/>
                          <a:headEnd/>
                          <a:tailEnd/>
                        </a:ln>
                      </p:spPr>
                      <p:txBody>
                        <a:bodyPr/>
                        <a:lstStyle/>
                        <a:p>
                          <a:pPr eaLnBrk="1" hangingPunct="1"/>
                          <a:endParaRPr lang="en-US"/>
                        </a:p>
                      </p:txBody>
                    </p:sp>
                    <p:sp>
                      <p:nvSpPr>
                        <p:cNvPr id="2583" name="Freeform 347"/>
                        <p:cNvSpPr>
                          <a:spLocks/>
                        </p:cNvSpPr>
                        <p:nvPr/>
                      </p:nvSpPr>
                      <p:spPr bwMode="auto">
                        <a:xfrm>
                          <a:off x="4609" y="3027"/>
                          <a:ext cx="6" cy="2"/>
                        </a:xfrm>
                        <a:custGeom>
                          <a:avLst/>
                          <a:gdLst>
                            <a:gd name="T0" fmla="*/ 0 w 6"/>
                            <a:gd name="T1" fmla="*/ 1 h 4"/>
                            <a:gd name="T2" fmla="*/ 2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2" y="0"/>
                              </a:lnTo>
                              <a:lnTo>
                                <a:pt x="5" y="0"/>
                              </a:lnTo>
                              <a:lnTo>
                                <a:pt x="6" y="4"/>
                              </a:lnTo>
                              <a:lnTo>
                                <a:pt x="0" y="4"/>
                              </a:lnTo>
                              <a:close/>
                            </a:path>
                          </a:pathLst>
                        </a:custGeom>
                        <a:solidFill>
                          <a:srgbClr val="808080"/>
                        </a:solidFill>
                        <a:ln w="9525">
                          <a:noFill/>
                          <a:round/>
                          <a:headEnd/>
                          <a:tailEnd/>
                        </a:ln>
                      </p:spPr>
                      <p:txBody>
                        <a:bodyPr/>
                        <a:lstStyle/>
                        <a:p>
                          <a:pPr eaLnBrk="1" hangingPunct="1"/>
                          <a:endParaRPr lang="en-US"/>
                        </a:p>
                      </p:txBody>
                    </p:sp>
                  </p:grpSp>
                </p:grpSp>
                <p:grpSp>
                  <p:nvGrpSpPr>
                    <p:cNvPr id="2472" name="Group 348"/>
                    <p:cNvGrpSpPr>
                      <a:grpSpLocks/>
                    </p:cNvGrpSpPr>
                    <p:nvPr/>
                  </p:nvGrpSpPr>
                  <p:grpSpPr bwMode="auto">
                    <a:xfrm>
                      <a:off x="4610" y="3027"/>
                      <a:ext cx="16" cy="14"/>
                      <a:chOff x="4610" y="3027"/>
                      <a:chExt cx="16" cy="14"/>
                    </a:xfrm>
                  </p:grpSpPr>
                  <p:grpSp>
                    <p:nvGrpSpPr>
                      <p:cNvPr id="2473" name="Group 349"/>
                      <p:cNvGrpSpPr>
                        <a:grpSpLocks/>
                      </p:cNvGrpSpPr>
                      <p:nvPr/>
                    </p:nvGrpSpPr>
                    <p:grpSpPr bwMode="auto">
                      <a:xfrm>
                        <a:off x="4610" y="3027"/>
                        <a:ext cx="8" cy="4"/>
                        <a:chOff x="4610" y="3027"/>
                        <a:chExt cx="8" cy="4"/>
                      </a:xfrm>
                    </p:grpSpPr>
                    <p:sp>
                      <p:nvSpPr>
                        <p:cNvPr id="2574" name="Freeform 350"/>
                        <p:cNvSpPr>
                          <a:spLocks/>
                        </p:cNvSpPr>
                        <p:nvPr/>
                      </p:nvSpPr>
                      <p:spPr bwMode="auto">
                        <a:xfrm>
                          <a:off x="4610" y="3027"/>
                          <a:ext cx="3" cy="4"/>
                        </a:xfrm>
                        <a:custGeom>
                          <a:avLst/>
                          <a:gdLst>
                            <a:gd name="T0" fmla="*/ 2 w 3"/>
                            <a:gd name="T1" fmla="*/ 1 h 9"/>
                            <a:gd name="T2" fmla="*/ 0 w 3"/>
                            <a:gd name="T3" fmla="*/ 0 h 9"/>
                            <a:gd name="T4" fmla="*/ 1 w 3"/>
                            <a:gd name="T5" fmla="*/ 0 h 9"/>
                            <a:gd name="T6" fmla="*/ 3 w 3"/>
                            <a:gd name="T7" fmla="*/ 0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4"/>
                              </a:lnTo>
                              <a:lnTo>
                                <a:pt x="1" y="0"/>
                              </a:lnTo>
                              <a:lnTo>
                                <a:pt x="3" y="4"/>
                              </a:lnTo>
                              <a:lnTo>
                                <a:pt x="2" y="9"/>
                              </a:lnTo>
                              <a:close/>
                            </a:path>
                          </a:pathLst>
                        </a:custGeom>
                        <a:solidFill>
                          <a:srgbClr val="202020"/>
                        </a:solidFill>
                        <a:ln w="9525">
                          <a:noFill/>
                          <a:round/>
                          <a:headEnd/>
                          <a:tailEnd/>
                        </a:ln>
                      </p:spPr>
                      <p:txBody>
                        <a:bodyPr/>
                        <a:lstStyle/>
                        <a:p>
                          <a:pPr eaLnBrk="1" hangingPunct="1"/>
                          <a:endParaRPr lang="en-US"/>
                        </a:p>
                      </p:txBody>
                    </p:sp>
                    <p:sp>
                      <p:nvSpPr>
                        <p:cNvPr id="2575" name="Freeform 351"/>
                        <p:cNvSpPr>
                          <a:spLocks/>
                        </p:cNvSpPr>
                        <p:nvPr/>
                      </p:nvSpPr>
                      <p:spPr bwMode="auto">
                        <a:xfrm>
                          <a:off x="4611" y="3027"/>
                          <a:ext cx="6" cy="2"/>
                        </a:xfrm>
                        <a:custGeom>
                          <a:avLst/>
                          <a:gdLst>
                            <a:gd name="T0" fmla="*/ 0 w 6"/>
                            <a:gd name="T1" fmla="*/ 0 h 4"/>
                            <a:gd name="T2" fmla="*/ 4 w 6"/>
                            <a:gd name="T3" fmla="*/ 0 h 4"/>
                            <a:gd name="T4" fmla="*/ 6 w 6"/>
                            <a:gd name="T5" fmla="*/ 1 h 4"/>
                            <a:gd name="T6" fmla="*/ 2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2" y="4"/>
                              </a:lnTo>
                              <a:lnTo>
                                <a:pt x="0" y="0"/>
                              </a:lnTo>
                              <a:close/>
                            </a:path>
                          </a:pathLst>
                        </a:custGeom>
                        <a:solidFill>
                          <a:srgbClr val="606060"/>
                        </a:solidFill>
                        <a:ln w="9525">
                          <a:noFill/>
                          <a:round/>
                          <a:headEnd/>
                          <a:tailEnd/>
                        </a:ln>
                      </p:spPr>
                      <p:txBody>
                        <a:bodyPr/>
                        <a:lstStyle/>
                        <a:p>
                          <a:pPr eaLnBrk="1" hangingPunct="1"/>
                          <a:endParaRPr lang="en-US"/>
                        </a:p>
                      </p:txBody>
                    </p:sp>
                    <p:sp>
                      <p:nvSpPr>
                        <p:cNvPr id="2576" name="Freeform 352"/>
                        <p:cNvSpPr>
                          <a:spLocks/>
                        </p:cNvSpPr>
                        <p:nvPr/>
                      </p:nvSpPr>
                      <p:spPr bwMode="auto">
                        <a:xfrm>
                          <a:off x="4612" y="3029"/>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2474" name="Group 353"/>
                      <p:cNvGrpSpPr>
                        <a:grpSpLocks/>
                      </p:cNvGrpSpPr>
                      <p:nvPr/>
                    </p:nvGrpSpPr>
                    <p:grpSpPr bwMode="auto">
                      <a:xfrm>
                        <a:off x="4612" y="3030"/>
                        <a:ext cx="9" cy="5"/>
                        <a:chOff x="4612" y="3030"/>
                        <a:chExt cx="9" cy="5"/>
                      </a:xfrm>
                    </p:grpSpPr>
                    <p:sp>
                      <p:nvSpPr>
                        <p:cNvPr id="2571" name="Freeform 354"/>
                        <p:cNvSpPr>
                          <a:spLocks/>
                        </p:cNvSpPr>
                        <p:nvPr/>
                      </p:nvSpPr>
                      <p:spPr bwMode="auto">
                        <a:xfrm>
                          <a:off x="4612" y="3030"/>
                          <a:ext cx="4" cy="5"/>
                        </a:xfrm>
                        <a:custGeom>
                          <a:avLst/>
                          <a:gdLst>
                            <a:gd name="T0" fmla="*/ 2 w 4"/>
                            <a:gd name="T1" fmla="*/ 2 h 9"/>
                            <a:gd name="T2" fmla="*/ 0 w 4"/>
                            <a:gd name="T3" fmla="*/ 1 h 9"/>
                            <a:gd name="T4" fmla="*/ 1 w 4"/>
                            <a:gd name="T5" fmla="*/ 0 h 9"/>
                            <a:gd name="T6" fmla="*/ 4 w 4"/>
                            <a:gd name="T7" fmla="*/ 1 h 9"/>
                            <a:gd name="T8" fmla="*/ 2 w 4"/>
                            <a:gd name="T9" fmla="*/ 2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4"/>
                              </a:lnTo>
                              <a:lnTo>
                                <a:pt x="1" y="0"/>
                              </a:lnTo>
                              <a:lnTo>
                                <a:pt x="4" y="4"/>
                              </a:lnTo>
                              <a:lnTo>
                                <a:pt x="2" y="9"/>
                              </a:lnTo>
                              <a:close/>
                            </a:path>
                          </a:pathLst>
                        </a:custGeom>
                        <a:solidFill>
                          <a:srgbClr val="202020"/>
                        </a:solidFill>
                        <a:ln w="9525">
                          <a:noFill/>
                          <a:round/>
                          <a:headEnd/>
                          <a:tailEnd/>
                        </a:ln>
                      </p:spPr>
                      <p:txBody>
                        <a:bodyPr/>
                        <a:lstStyle/>
                        <a:p>
                          <a:pPr eaLnBrk="1" hangingPunct="1"/>
                          <a:endParaRPr lang="en-US"/>
                        </a:p>
                      </p:txBody>
                    </p:sp>
                    <p:sp>
                      <p:nvSpPr>
                        <p:cNvPr id="2572" name="Freeform 355"/>
                        <p:cNvSpPr>
                          <a:spLocks/>
                        </p:cNvSpPr>
                        <p:nvPr/>
                      </p:nvSpPr>
                      <p:spPr bwMode="auto">
                        <a:xfrm>
                          <a:off x="4613" y="3030"/>
                          <a:ext cx="6" cy="2"/>
                        </a:xfrm>
                        <a:custGeom>
                          <a:avLst/>
                          <a:gdLst>
                            <a:gd name="T0" fmla="*/ 0 w 6"/>
                            <a:gd name="T1" fmla="*/ 0 h 4"/>
                            <a:gd name="T2" fmla="*/ 4 w 6"/>
                            <a:gd name="T3" fmla="*/ 0 h 4"/>
                            <a:gd name="T4" fmla="*/ 6 w 6"/>
                            <a:gd name="T5" fmla="*/ 1 h 4"/>
                            <a:gd name="T6" fmla="*/ 3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3" y="4"/>
                              </a:lnTo>
                              <a:lnTo>
                                <a:pt x="0" y="0"/>
                              </a:lnTo>
                              <a:close/>
                            </a:path>
                          </a:pathLst>
                        </a:custGeom>
                        <a:solidFill>
                          <a:srgbClr val="606060"/>
                        </a:solidFill>
                        <a:ln w="9525">
                          <a:noFill/>
                          <a:round/>
                          <a:headEnd/>
                          <a:tailEnd/>
                        </a:ln>
                      </p:spPr>
                      <p:txBody>
                        <a:bodyPr/>
                        <a:lstStyle/>
                        <a:p>
                          <a:pPr eaLnBrk="1" hangingPunct="1"/>
                          <a:endParaRPr lang="en-US"/>
                        </a:p>
                      </p:txBody>
                    </p:sp>
                    <p:sp>
                      <p:nvSpPr>
                        <p:cNvPr id="2573" name="Freeform 356"/>
                        <p:cNvSpPr>
                          <a:spLocks/>
                        </p:cNvSpPr>
                        <p:nvPr/>
                      </p:nvSpPr>
                      <p:spPr bwMode="auto">
                        <a:xfrm>
                          <a:off x="4614" y="3032"/>
                          <a:ext cx="7" cy="3"/>
                        </a:xfrm>
                        <a:custGeom>
                          <a:avLst/>
                          <a:gdLst>
                            <a:gd name="T0" fmla="*/ 0 w 7"/>
                            <a:gd name="T1" fmla="*/ 1 h 5"/>
                            <a:gd name="T2" fmla="*/ 1 w 7"/>
                            <a:gd name="T3" fmla="*/ 0 h 5"/>
                            <a:gd name="T4" fmla="*/ 5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1" y="0"/>
                              </a:lnTo>
                              <a:lnTo>
                                <a:pt x="5" y="0"/>
                              </a:lnTo>
                              <a:lnTo>
                                <a:pt x="7"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2475" name="Group 357"/>
                      <p:cNvGrpSpPr>
                        <a:grpSpLocks/>
                      </p:cNvGrpSpPr>
                      <p:nvPr/>
                    </p:nvGrpSpPr>
                    <p:grpSpPr bwMode="auto">
                      <a:xfrm>
                        <a:off x="4614" y="3033"/>
                        <a:ext cx="10" cy="5"/>
                        <a:chOff x="4614" y="3033"/>
                        <a:chExt cx="10" cy="5"/>
                      </a:xfrm>
                    </p:grpSpPr>
                    <p:sp>
                      <p:nvSpPr>
                        <p:cNvPr id="2568" name="Freeform 358"/>
                        <p:cNvSpPr>
                          <a:spLocks/>
                        </p:cNvSpPr>
                        <p:nvPr/>
                      </p:nvSpPr>
                      <p:spPr bwMode="auto">
                        <a:xfrm>
                          <a:off x="4614" y="3033"/>
                          <a:ext cx="4" cy="5"/>
                        </a:xfrm>
                        <a:custGeom>
                          <a:avLst/>
                          <a:gdLst>
                            <a:gd name="T0" fmla="*/ 3 w 4"/>
                            <a:gd name="T1" fmla="*/ 2 h 9"/>
                            <a:gd name="T2" fmla="*/ 0 w 4"/>
                            <a:gd name="T3" fmla="*/ 1 h 9"/>
                            <a:gd name="T4" fmla="*/ 2 w 4"/>
                            <a:gd name="T5" fmla="*/ 0 h 9"/>
                            <a:gd name="T6" fmla="*/ 4 w 4"/>
                            <a:gd name="T7" fmla="*/ 1 h 9"/>
                            <a:gd name="T8" fmla="*/ 3 w 4"/>
                            <a:gd name="T9" fmla="*/ 2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9"/>
                              </a:moveTo>
                              <a:lnTo>
                                <a:pt x="0" y="5"/>
                              </a:lnTo>
                              <a:lnTo>
                                <a:pt x="2" y="0"/>
                              </a:lnTo>
                              <a:lnTo>
                                <a:pt x="4" y="5"/>
                              </a:lnTo>
                              <a:lnTo>
                                <a:pt x="3" y="9"/>
                              </a:lnTo>
                              <a:close/>
                            </a:path>
                          </a:pathLst>
                        </a:custGeom>
                        <a:solidFill>
                          <a:srgbClr val="202020"/>
                        </a:solidFill>
                        <a:ln w="9525">
                          <a:noFill/>
                          <a:round/>
                          <a:headEnd/>
                          <a:tailEnd/>
                        </a:ln>
                      </p:spPr>
                      <p:txBody>
                        <a:bodyPr/>
                        <a:lstStyle/>
                        <a:p>
                          <a:pPr eaLnBrk="1" hangingPunct="1"/>
                          <a:endParaRPr lang="en-US"/>
                        </a:p>
                      </p:txBody>
                    </p:sp>
                    <p:sp>
                      <p:nvSpPr>
                        <p:cNvPr id="2569" name="Freeform 359"/>
                        <p:cNvSpPr>
                          <a:spLocks/>
                        </p:cNvSpPr>
                        <p:nvPr/>
                      </p:nvSpPr>
                      <p:spPr bwMode="auto">
                        <a:xfrm>
                          <a:off x="4616" y="3033"/>
                          <a:ext cx="7" cy="2"/>
                        </a:xfrm>
                        <a:custGeom>
                          <a:avLst/>
                          <a:gdLst>
                            <a:gd name="T0" fmla="*/ 0 w 7"/>
                            <a:gd name="T1" fmla="*/ 0 h 5"/>
                            <a:gd name="T2" fmla="*/ 3 w 7"/>
                            <a:gd name="T3" fmla="*/ 0 h 5"/>
                            <a:gd name="T4" fmla="*/ 7 w 7"/>
                            <a:gd name="T5" fmla="*/ 0 h 5"/>
                            <a:gd name="T6" fmla="*/ 2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3" y="0"/>
                              </a:lnTo>
                              <a:lnTo>
                                <a:pt x="7" y="5"/>
                              </a:lnTo>
                              <a:lnTo>
                                <a:pt x="2" y="5"/>
                              </a:lnTo>
                              <a:lnTo>
                                <a:pt x="0" y="0"/>
                              </a:lnTo>
                              <a:close/>
                            </a:path>
                          </a:pathLst>
                        </a:custGeom>
                        <a:solidFill>
                          <a:srgbClr val="606060"/>
                        </a:solidFill>
                        <a:ln w="9525">
                          <a:noFill/>
                          <a:round/>
                          <a:headEnd/>
                          <a:tailEnd/>
                        </a:ln>
                      </p:spPr>
                      <p:txBody>
                        <a:bodyPr/>
                        <a:lstStyle/>
                        <a:p>
                          <a:pPr eaLnBrk="1" hangingPunct="1"/>
                          <a:endParaRPr lang="en-US"/>
                        </a:p>
                      </p:txBody>
                    </p:sp>
                    <p:sp>
                      <p:nvSpPr>
                        <p:cNvPr id="2570" name="Freeform 360"/>
                        <p:cNvSpPr>
                          <a:spLocks/>
                        </p:cNvSpPr>
                        <p:nvPr/>
                      </p:nvSpPr>
                      <p:spPr bwMode="auto">
                        <a:xfrm>
                          <a:off x="4617" y="3035"/>
                          <a:ext cx="7" cy="3"/>
                        </a:xfrm>
                        <a:custGeom>
                          <a:avLst/>
                          <a:gdLst>
                            <a:gd name="T0" fmla="*/ 0 w 7"/>
                            <a:gd name="T1" fmla="*/ 2 h 4"/>
                            <a:gd name="T2" fmla="*/ 1 w 7"/>
                            <a:gd name="T3" fmla="*/ 0 h 4"/>
                            <a:gd name="T4" fmla="*/ 6 w 7"/>
                            <a:gd name="T5" fmla="*/ 0 h 4"/>
                            <a:gd name="T6" fmla="*/ 7 w 7"/>
                            <a:gd name="T7" fmla="*/ 2 h 4"/>
                            <a:gd name="T8" fmla="*/ 0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1" y="0"/>
                              </a:lnTo>
                              <a:lnTo>
                                <a:pt x="6" y="0"/>
                              </a:lnTo>
                              <a:lnTo>
                                <a:pt x="7" y="4"/>
                              </a:lnTo>
                              <a:lnTo>
                                <a:pt x="0" y="4"/>
                              </a:lnTo>
                              <a:close/>
                            </a:path>
                          </a:pathLst>
                        </a:custGeom>
                        <a:solidFill>
                          <a:srgbClr val="808080"/>
                        </a:solidFill>
                        <a:ln w="9525">
                          <a:noFill/>
                          <a:round/>
                          <a:headEnd/>
                          <a:tailEnd/>
                        </a:ln>
                      </p:spPr>
                      <p:txBody>
                        <a:bodyPr/>
                        <a:lstStyle/>
                        <a:p>
                          <a:pPr eaLnBrk="1" hangingPunct="1"/>
                          <a:endParaRPr lang="en-US"/>
                        </a:p>
                      </p:txBody>
                    </p:sp>
                  </p:grpSp>
                  <p:grpSp>
                    <p:nvGrpSpPr>
                      <p:cNvPr id="2476" name="Group 361"/>
                      <p:cNvGrpSpPr>
                        <a:grpSpLocks/>
                      </p:cNvGrpSpPr>
                      <p:nvPr/>
                    </p:nvGrpSpPr>
                    <p:grpSpPr bwMode="auto">
                      <a:xfrm>
                        <a:off x="4617" y="3035"/>
                        <a:ext cx="9" cy="6"/>
                        <a:chOff x="4617" y="3035"/>
                        <a:chExt cx="9" cy="6"/>
                      </a:xfrm>
                    </p:grpSpPr>
                    <p:sp>
                      <p:nvSpPr>
                        <p:cNvPr id="2565" name="Freeform 362"/>
                        <p:cNvSpPr>
                          <a:spLocks/>
                        </p:cNvSpPr>
                        <p:nvPr/>
                      </p:nvSpPr>
                      <p:spPr bwMode="auto">
                        <a:xfrm>
                          <a:off x="4617" y="3035"/>
                          <a:ext cx="5" cy="6"/>
                        </a:xfrm>
                        <a:custGeom>
                          <a:avLst/>
                          <a:gdLst>
                            <a:gd name="T0" fmla="*/ 2 w 5"/>
                            <a:gd name="T1" fmla="*/ 2 h 11"/>
                            <a:gd name="T2" fmla="*/ 0 w 5"/>
                            <a:gd name="T3" fmla="*/ 1 h 11"/>
                            <a:gd name="T4" fmla="*/ 1 w 5"/>
                            <a:gd name="T5" fmla="*/ 0 h 11"/>
                            <a:gd name="T6" fmla="*/ 5 w 5"/>
                            <a:gd name="T7" fmla="*/ 1 h 11"/>
                            <a:gd name="T8" fmla="*/ 2 w 5"/>
                            <a:gd name="T9" fmla="*/ 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lnTo>
                                <a:pt x="0" y="6"/>
                              </a:lnTo>
                              <a:lnTo>
                                <a:pt x="1" y="0"/>
                              </a:lnTo>
                              <a:lnTo>
                                <a:pt x="5" y="6"/>
                              </a:lnTo>
                              <a:lnTo>
                                <a:pt x="2" y="11"/>
                              </a:lnTo>
                              <a:close/>
                            </a:path>
                          </a:pathLst>
                        </a:custGeom>
                        <a:solidFill>
                          <a:srgbClr val="202020"/>
                        </a:solidFill>
                        <a:ln w="9525">
                          <a:noFill/>
                          <a:round/>
                          <a:headEnd/>
                          <a:tailEnd/>
                        </a:ln>
                      </p:spPr>
                      <p:txBody>
                        <a:bodyPr/>
                        <a:lstStyle/>
                        <a:p>
                          <a:pPr eaLnBrk="1" hangingPunct="1"/>
                          <a:endParaRPr lang="en-US"/>
                        </a:p>
                      </p:txBody>
                    </p:sp>
                    <p:sp>
                      <p:nvSpPr>
                        <p:cNvPr id="2566" name="Freeform 363"/>
                        <p:cNvSpPr>
                          <a:spLocks/>
                        </p:cNvSpPr>
                        <p:nvPr/>
                      </p:nvSpPr>
                      <p:spPr bwMode="auto">
                        <a:xfrm>
                          <a:off x="4618" y="3036"/>
                          <a:ext cx="7" cy="2"/>
                        </a:xfrm>
                        <a:custGeom>
                          <a:avLst/>
                          <a:gdLst>
                            <a:gd name="T0" fmla="*/ 0 w 7"/>
                            <a:gd name="T1" fmla="*/ 0 h 5"/>
                            <a:gd name="T2" fmla="*/ 5 w 7"/>
                            <a:gd name="T3" fmla="*/ 0 h 5"/>
                            <a:gd name="T4" fmla="*/ 7 w 7"/>
                            <a:gd name="T5" fmla="*/ 0 h 5"/>
                            <a:gd name="T6" fmla="*/ 4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5" y="0"/>
                              </a:lnTo>
                              <a:lnTo>
                                <a:pt x="7" y="5"/>
                              </a:lnTo>
                              <a:lnTo>
                                <a:pt x="4" y="5"/>
                              </a:lnTo>
                              <a:lnTo>
                                <a:pt x="0" y="0"/>
                              </a:lnTo>
                              <a:close/>
                            </a:path>
                          </a:pathLst>
                        </a:custGeom>
                        <a:solidFill>
                          <a:srgbClr val="606060"/>
                        </a:solidFill>
                        <a:ln w="9525">
                          <a:noFill/>
                          <a:round/>
                          <a:headEnd/>
                          <a:tailEnd/>
                        </a:ln>
                      </p:spPr>
                      <p:txBody>
                        <a:bodyPr/>
                        <a:lstStyle/>
                        <a:p>
                          <a:pPr eaLnBrk="1" hangingPunct="1"/>
                          <a:endParaRPr lang="en-US"/>
                        </a:p>
                      </p:txBody>
                    </p:sp>
                    <p:sp>
                      <p:nvSpPr>
                        <p:cNvPr id="2567" name="Freeform 364"/>
                        <p:cNvSpPr>
                          <a:spLocks/>
                        </p:cNvSpPr>
                        <p:nvPr/>
                      </p:nvSpPr>
                      <p:spPr bwMode="auto">
                        <a:xfrm>
                          <a:off x="4619" y="3038"/>
                          <a:ext cx="7" cy="3"/>
                        </a:xfrm>
                        <a:custGeom>
                          <a:avLst/>
                          <a:gdLst>
                            <a:gd name="T0" fmla="*/ 0 w 7"/>
                            <a:gd name="T1" fmla="*/ 1 h 5"/>
                            <a:gd name="T2" fmla="*/ 2 w 7"/>
                            <a:gd name="T3" fmla="*/ 0 h 5"/>
                            <a:gd name="T4" fmla="*/ 6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2" y="0"/>
                              </a:lnTo>
                              <a:lnTo>
                                <a:pt x="6" y="0"/>
                              </a:lnTo>
                              <a:lnTo>
                                <a:pt x="7" y="5"/>
                              </a:lnTo>
                              <a:lnTo>
                                <a:pt x="0" y="5"/>
                              </a:lnTo>
                              <a:close/>
                            </a:path>
                          </a:pathLst>
                        </a:custGeom>
                        <a:solidFill>
                          <a:srgbClr val="808080"/>
                        </a:solidFill>
                        <a:ln w="9525">
                          <a:noFill/>
                          <a:round/>
                          <a:headEnd/>
                          <a:tailEnd/>
                        </a:ln>
                      </p:spPr>
                      <p:txBody>
                        <a:bodyPr/>
                        <a:lstStyle/>
                        <a:p>
                          <a:pPr eaLnBrk="1" hangingPunct="1"/>
                          <a:endParaRPr lang="en-US"/>
                        </a:p>
                      </p:txBody>
                    </p:sp>
                  </p:grpSp>
                </p:grpSp>
                <p:grpSp>
                  <p:nvGrpSpPr>
                    <p:cNvPr id="2477" name="Group 365"/>
                    <p:cNvGrpSpPr>
                      <a:grpSpLocks/>
                    </p:cNvGrpSpPr>
                    <p:nvPr/>
                  </p:nvGrpSpPr>
                  <p:grpSpPr bwMode="auto">
                    <a:xfrm>
                      <a:off x="4621" y="3038"/>
                      <a:ext cx="8" cy="6"/>
                      <a:chOff x="4621" y="3038"/>
                      <a:chExt cx="8" cy="6"/>
                    </a:xfrm>
                  </p:grpSpPr>
                  <p:sp>
                    <p:nvSpPr>
                      <p:cNvPr id="2558" name="Freeform 366"/>
                      <p:cNvSpPr>
                        <a:spLocks/>
                      </p:cNvSpPr>
                      <p:nvPr/>
                    </p:nvSpPr>
                    <p:spPr bwMode="auto">
                      <a:xfrm>
                        <a:off x="4621" y="3038"/>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6"/>
                            </a:lnTo>
                            <a:lnTo>
                              <a:pt x="1" y="0"/>
                            </a:lnTo>
                            <a:lnTo>
                              <a:pt x="3" y="6"/>
                            </a:lnTo>
                            <a:lnTo>
                              <a:pt x="2" y="11"/>
                            </a:lnTo>
                            <a:close/>
                          </a:path>
                        </a:pathLst>
                      </a:custGeom>
                      <a:solidFill>
                        <a:srgbClr val="202020"/>
                      </a:solidFill>
                      <a:ln w="9525">
                        <a:noFill/>
                        <a:round/>
                        <a:headEnd/>
                        <a:tailEnd/>
                      </a:ln>
                    </p:spPr>
                    <p:txBody>
                      <a:bodyPr/>
                      <a:lstStyle/>
                      <a:p>
                        <a:pPr eaLnBrk="1" hangingPunct="1"/>
                        <a:endParaRPr lang="en-US"/>
                      </a:p>
                    </p:txBody>
                  </p:sp>
                  <p:sp>
                    <p:nvSpPr>
                      <p:cNvPr id="2559" name="Freeform 367"/>
                      <p:cNvSpPr>
                        <a:spLocks/>
                      </p:cNvSpPr>
                      <p:nvPr/>
                    </p:nvSpPr>
                    <p:spPr bwMode="auto">
                      <a:xfrm>
                        <a:off x="4622" y="3038"/>
                        <a:ext cx="6" cy="4"/>
                      </a:xfrm>
                      <a:custGeom>
                        <a:avLst/>
                        <a:gdLst>
                          <a:gd name="T0" fmla="*/ 0 w 6"/>
                          <a:gd name="T1" fmla="*/ 0 h 6"/>
                          <a:gd name="T2" fmla="*/ 4 w 6"/>
                          <a:gd name="T3" fmla="*/ 0 h 6"/>
                          <a:gd name="T4" fmla="*/ 6 w 6"/>
                          <a:gd name="T5" fmla="*/ 2 h 6"/>
                          <a:gd name="T6" fmla="*/ 2 w 6"/>
                          <a:gd name="T7" fmla="*/ 2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2560" name="Freeform 368"/>
                      <p:cNvSpPr>
                        <a:spLocks/>
                      </p:cNvSpPr>
                      <p:nvPr/>
                    </p:nvSpPr>
                    <p:spPr bwMode="auto">
                      <a:xfrm>
                        <a:off x="4623" y="3042"/>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2478" name="Group 369"/>
                    <p:cNvGrpSpPr>
                      <a:grpSpLocks/>
                    </p:cNvGrpSpPr>
                    <p:nvPr/>
                  </p:nvGrpSpPr>
                  <p:grpSpPr bwMode="auto">
                    <a:xfrm>
                      <a:off x="4623" y="3042"/>
                      <a:ext cx="8" cy="5"/>
                      <a:chOff x="4623" y="3042"/>
                      <a:chExt cx="8" cy="5"/>
                    </a:xfrm>
                  </p:grpSpPr>
                  <p:sp>
                    <p:nvSpPr>
                      <p:cNvPr id="2555" name="Freeform 370"/>
                      <p:cNvSpPr>
                        <a:spLocks/>
                      </p:cNvSpPr>
                      <p:nvPr/>
                    </p:nvSpPr>
                    <p:spPr bwMode="auto">
                      <a:xfrm>
                        <a:off x="4623" y="3042"/>
                        <a:ext cx="4" cy="5"/>
                      </a:xfrm>
                      <a:custGeom>
                        <a:avLst/>
                        <a:gdLst>
                          <a:gd name="T0" fmla="*/ 2 w 4"/>
                          <a:gd name="T1" fmla="*/ 1 h 11"/>
                          <a:gd name="T2" fmla="*/ 0 w 4"/>
                          <a:gd name="T3" fmla="*/ 0 h 11"/>
                          <a:gd name="T4" fmla="*/ 1 w 4"/>
                          <a:gd name="T5" fmla="*/ 0 h 11"/>
                          <a:gd name="T6" fmla="*/ 4 w 4"/>
                          <a:gd name="T7" fmla="*/ 0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6"/>
                            </a:lnTo>
                            <a:lnTo>
                              <a:pt x="1" y="0"/>
                            </a:lnTo>
                            <a:lnTo>
                              <a:pt x="4" y="6"/>
                            </a:lnTo>
                            <a:lnTo>
                              <a:pt x="2" y="11"/>
                            </a:lnTo>
                            <a:close/>
                          </a:path>
                        </a:pathLst>
                      </a:custGeom>
                      <a:solidFill>
                        <a:srgbClr val="202020"/>
                      </a:solidFill>
                      <a:ln w="9525">
                        <a:noFill/>
                        <a:round/>
                        <a:headEnd/>
                        <a:tailEnd/>
                      </a:ln>
                    </p:spPr>
                    <p:txBody>
                      <a:bodyPr/>
                      <a:lstStyle/>
                      <a:p>
                        <a:pPr eaLnBrk="1" hangingPunct="1"/>
                        <a:endParaRPr lang="en-US"/>
                      </a:p>
                    </p:txBody>
                  </p:sp>
                  <p:sp>
                    <p:nvSpPr>
                      <p:cNvPr id="2556" name="Freeform 371"/>
                      <p:cNvSpPr>
                        <a:spLocks/>
                      </p:cNvSpPr>
                      <p:nvPr/>
                    </p:nvSpPr>
                    <p:spPr bwMode="auto">
                      <a:xfrm>
                        <a:off x="4624" y="3042"/>
                        <a:ext cx="6" cy="3"/>
                      </a:xfrm>
                      <a:custGeom>
                        <a:avLst/>
                        <a:gdLst>
                          <a:gd name="T0" fmla="*/ 0 w 6"/>
                          <a:gd name="T1" fmla="*/ 0 h 6"/>
                          <a:gd name="T2" fmla="*/ 4 w 6"/>
                          <a:gd name="T3" fmla="*/ 0 h 6"/>
                          <a:gd name="T4" fmla="*/ 6 w 6"/>
                          <a:gd name="T5" fmla="*/ 1 h 6"/>
                          <a:gd name="T6" fmla="*/ 3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3" y="6"/>
                            </a:lnTo>
                            <a:lnTo>
                              <a:pt x="0" y="0"/>
                            </a:lnTo>
                            <a:close/>
                          </a:path>
                        </a:pathLst>
                      </a:custGeom>
                      <a:solidFill>
                        <a:srgbClr val="606060"/>
                      </a:solidFill>
                      <a:ln w="9525">
                        <a:noFill/>
                        <a:round/>
                        <a:headEnd/>
                        <a:tailEnd/>
                      </a:ln>
                    </p:spPr>
                    <p:txBody>
                      <a:bodyPr/>
                      <a:lstStyle/>
                      <a:p>
                        <a:pPr eaLnBrk="1" hangingPunct="1"/>
                        <a:endParaRPr lang="en-US"/>
                      </a:p>
                    </p:txBody>
                  </p:sp>
                  <p:sp>
                    <p:nvSpPr>
                      <p:cNvPr id="2557" name="Freeform 372"/>
                      <p:cNvSpPr>
                        <a:spLocks/>
                      </p:cNvSpPr>
                      <p:nvPr/>
                    </p:nvSpPr>
                    <p:spPr bwMode="auto">
                      <a:xfrm>
                        <a:off x="4625" y="3045"/>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2479" name="Group 373"/>
                    <p:cNvGrpSpPr>
                      <a:grpSpLocks/>
                    </p:cNvGrpSpPr>
                    <p:nvPr/>
                  </p:nvGrpSpPr>
                  <p:grpSpPr bwMode="auto">
                    <a:xfrm>
                      <a:off x="4625" y="3045"/>
                      <a:ext cx="9" cy="5"/>
                      <a:chOff x="4625" y="3045"/>
                      <a:chExt cx="9" cy="5"/>
                    </a:xfrm>
                  </p:grpSpPr>
                  <p:sp>
                    <p:nvSpPr>
                      <p:cNvPr id="2552" name="Freeform 374"/>
                      <p:cNvSpPr>
                        <a:spLocks/>
                      </p:cNvSpPr>
                      <p:nvPr/>
                    </p:nvSpPr>
                    <p:spPr bwMode="auto">
                      <a:xfrm>
                        <a:off x="4625" y="3045"/>
                        <a:ext cx="4" cy="5"/>
                      </a:xfrm>
                      <a:custGeom>
                        <a:avLst/>
                        <a:gdLst>
                          <a:gd name="T0" fmla="*/ 3 w 4"/>
                          <a:gd name="T1" fmla="*/ 1 h 11"/>
                          <a:gd name="T2" fmla="*/ 0 w 4"/>
                          <a:gd name="T3" fmla="*/ 0 h 11"/>
                          <a:gd name="T4" fmla="*/ 2 w 4"/>
                          <a:gd name="T5" fmla="*/ 0 h 11"/>
                          <a:gd name="T6" fmla="*/ 4 w 4"/>
                          <a:gd name="T7" fmla="*/ 0 h 11"/>
                          <a:gd name="T8" fmla="*/ 3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2" y="0"/>
                            </a:lnTo>
                            <a:lnTo>
                              <a:pt x="4" y="5"/>
                            </a:lnTo>
                            <a:lnTo>
                              <a:pt x="3" y="11"/>
                            </a:lnTo>
                            <a:close/>
                          </a:path>
                        </a:pathLst>
                      </a:custGeom>
                      <a:solidFill>
                        <a:srgbClr val="202020"/>
                      </a:solidFill>
                      <a:ln w="9525">
                        <a:noFill/>
                        <a:round/>
                        <a:headEnd/>
                        <a:tailEnd/>
                      </a:ln>
                    </p:spPr>
                    <p:txBody>
                      <a:bodyPr/>
                      <a:lstStyle/>
                      <a:p>
                        <a:pPr eaLnBrk="1" hangingPunct="1"/>
                        <a:endParaRPr lang="en-US"/>
                      </a:p>
                    </p:txBody>
                  </p:sp>
                  <p:sp>
                    <p:nvSpPr>
                      <p:cNvPr id="2553" name="Freeform 375"/>
                      <p:cNvSpPr>
                        <a:spLocks/>
                      </p:cNvSpPr>
                      <p:nvPr/>
                    </p:nvSpPr>
                    <p:spPr bwMode="auto">
                      <a:xfrm>
                        <a:off x="4627" y="3045"/>
                        <a:ext cx="6" cy="3"/>
                      </a:xfrm>
                      <a:custGeom>
                        <a:avLst/>
                        <a:gdLst>
                          <a:gd name="T0" fmla="*/ 0 w 6"/>
                          <a:gd name="T1" fmla="*/ 0 h 7"/>
                          <a:gd name="T2" fmla="*/ 3 w 6"/>
                          <a:gd name="T3" fmla="*/ 0 h 7"/>
                          <a:gd name="T4" fmla="*/ 6 w 6"/>
                          <a:gd name="T5" fmla="*/ 0 h 7"/>
                          <a:gd name="T6" fmla="*/ 2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3" y="0"/>
                            </a:lnTo>
                            <a:lnTo>
                              <a:pt x="6" y="7"/>
                            </a:lnTo>
                            <a:lnTo>
                              <a:pt x="2" y="7"/>
                            </a:lnTo>
                            <a:lnTo>
                              <a:pt x="0" y="0"/>
                            </a:lnTo>
                            <a:close/>
                          </a:path>
                        </a:pathLst>
                      </a:custGeom>
                      <a:solidFill>
                        <a:srgbClr val="606060"/>
                      </a:solidFill>
                      <a:ln w="9525">
                        <a:noFill/>
                        <a:round/>
                        <a:headEnd/>
                        <a:tailEnd/>
                      </a:ln>
                    </p:spPr>
                    <p:txBody>
                      <a:bodyPr/>
                      <a:lstStyle/>
                      <a:p>
                        <a:pPr eaLnBrk="1" hangingPunct="1"/>
                        <a:endParaRPr lang="en-US"/>
                      </a:p>
                    </p:txBody>
                  </p:sp>
                  <p:sp>
                    <p:nvSpPr>
                      <p:cNvPr id="2554" name="Freeform 376"/>
                      <p:cNvSpPr>
                        <a:spLocks/>
                      </p:cNvSpPr>
                      <p:nvPr/>
                    </p:nvSpPr>
                    <p:spPr bwMode="auto">
                      <a:xfrm>
                        <a:off x="4628" y="3048"/>
                        <a:ext cx="6" cy="2"/>
                      </a:xfrm>
                      <a:custGeom>
                        <a:avLst/>
                        <a:gdLst>
                          <a:gd name="T0" fmla="*/ 0 w 6"/>
                          <a:gd name="T1" fmla="*/ 1 h 4"/>
                          <a:gd name="T2" fmla="*/ 1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0"/>
                            </a:lnTo>
                            <a:lnTo>
                              <a:pt x="5" y="0"/>
                            </a:lnTo>
                            <a:lnTo>
                              <a:pt x="6" y="4"/>
                            </a:lnTo>
                            <a:lnTo>
                              <a:pt x="0" y="4"/>
                            </a:lnTo>
                            <a:close/>
                          </a:path>
                        </a:pathLst>
                      </a:custGeom>
                      <a:solidFill>
                        <a:srgbClr val="808080"/>
                      </a:solidFill>
                      <a:ln w="9525">
                        <a:noFill/>
                        <a:round/>
                        <a:headEnd/>
                        <a:tailEnd/>
                      </a:ln>
                    </p:spPr>
                    <p:txBody>
                      <a:bodyPr/>
                      <a:lstStyle/>
                      <a:p>
                        <a:pPr eaLnBrk="1" hangingPunct="1"/>
                        <a:endParaRPr lang="en-US"/>
                      </a:p>
                    </p:txBody>
                  </p:sp>
                </p:grpSp>
                <p:grpSp>
                  <p:nvGrpSpPr>
                    <p:cNvPr id="2480" name="Group 377"/>
                    <p:cNvGrpSpPr>
                      <a:grpSpLocks/>
                    </p:cNvGrpSpPr>
                    <p:nvPr/>
                  </p:nvGrpSpPr>
                  <p:grpSpPr bwMode="auto">
                    <a:xfrm>
                      <a:off x="4628" y="3048"/>
                      <a:ext cx="8" cy="5"/>
                      <a:chOff x="4628" y="3048"/>
                      <a:chExt cx="8" cy="5"/>
                    </a:xfrm>
                  </p:grpSpPr>
                  <p:sp>
                    <p:nvSpPr>
                      <p:cNvPr id="2549" name="Freeform 378"/>
                      <p:cNvSpPr>
                        <a:spLocks/>
                      </p:cNvSpPr>
                      <p:nvPr/>
                    </p:nvSpPr>
                    <p:spPr bwMode="auto">
                      <a:xfrm>
                        <a:off x="4628" y="3048"/>
                        <a:ext cx="4" cy="5"/>
                      </a:xfrm>
                      <a:custGeom>
                        <a:avLst/>
                        <a:gdLst>
                          <a:gd name="T0" fmla="*/ 2 w 4"/>
                          <a:gd name="T1" fmla="*/ 1 h 10"/>
                          <a:gd name="T2" fmla="*/ 0 w 4"/>
                          <a:gd name="T3" fmla="*/ 1 h 10"/>
                          <a:gd name="T4" fmla="*/ 1 w 4"/>
                          <a:gd name="T5" fmla="*/ 0 h 10"/>
                          <a:gd name="T6" fmla="*/ 4 w 4"/>
                          <a:gd name="T7" fmla="*/ 1 h 10"/>
                          <a:gd name="T8" fmla="*/ 2 w 4"/>
                          <a:gd name="T9" fmla="*/ 1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2" y="10"/>
                            </a:moveTo>
                            <a:lnTo>
                              <a:pt x="0" y="4"/>
                            </a:lnTo>
                            <a:lnTo>
                              <a:pt x="1" y="0"/>
                            </a:lnTo>
                            <a:lnTo>
                              <a:pt x="4" y="4"/>
                            </a:lnTo>
                            <a:lnTo>
                              <a:pt x="2" y="10"/>
                            </a:lnTo>
                            <a:close/>
                          </a:path>
                        </a:pathLst>
                      </a:custGeom>
                      <a:solidFill>
                        <a:srgbClr val="202020"/>
                      </a:solidFill>
                      <a:ln w="9525">
                        <a:noFill/>
                        <a:round/>
                        <a:headEnd/>
                        <a:tailEnd/>
                      </a:ln>
                    </p:spPr>
                    <p:txBody>
                      <a:bodyPr/>
                      <a:lstStyle/>
                      <a:p>
                        <a:pPr eaLnBrk="1" hangingPunct="1"/>
                        <a:endParaRPr lang="en-US"/>
                      </a:p>
                    </p:txBody>
                  </p:sp>
                  <p:sp>
                    <p:nvSpPr>
                      <p:cNvPr id="2550" name="Freeform 379"/>
                      <p:cNvSpPr>
                        <a:spLocks/>
                      </p:cNvSpPr>
                      <p:nvPr/>
                    </p:nvSpPr>
                    <p:spPr bwMode="auto">
                      <a:xfrm>
                        <a:off x="4629" y="3048"/>
                        <a:ext cx="6" cy="3"/>
                      </a:xfrm>
                      <a:custGeom>
                        <a:avLst/>
                        <a:gdLst>
                          <a:gd name="T0" fmla="*/ 0 w 6"/>
                          <a:gd name="T1" fmla="*/ 0 h 6"/>
                          <a:gd name="T2" fmla="*/ 4 w 6"/>
                          <a:gd name="T3" fmla="*/ 0 h 6"/>
                          <a:gd name="T4" fmla="*/ 6 w 6"/>
                          <a:gd name="T5" fmla="*/ 1 h 6"/>
                          <a:gd name="T6" fmla="*/ 3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3" y="6"/>
                            </a:lnTo>
                            <a:lnTo>
                              <a:pt x="0" y="0"/>
                            </a:lnTo>
                            <a:close/>
                          </a:path>
                        </a:pathLst>
                      </a:custGeom>
                      <a:solidFill>
                        <a:srgbClr val="606060"/>
                      </a:solidFill>
                      <a:ln w="9525">
                        <a:noFill/>
                        <a:round/>
                        <a:headEnd/>
                        <a:tailEnd/>
                      </a:ln>
                    </p:spPr>
                    <p:txBody>
                      <a:bodyPr/>
                      <a:lstStyle/>
                      <a:p>
                        <a:pPr eaLnBrk="1" hangingPunct="1"/>
                        <a:endParaRPr lang="en-US"/>
                      </a:p>
                    </p:txBody>
                  </p:sp>
                  <p:sp>
                    <p:nvSpPr>
                      <p:cNvPr id="2551" name="Freeform 380"/>
                      <p:cNvSpPr>
                        <a:spLocks/>
                      </p:cNvSpPr>
                      <p:nvPr/>
                    </p:nvSpPr>
                    <p:spPr bwMode="auto">
                      <a:xfrm>
                        <a:off x="4630" y="3051"/>
                        <a:ext cx="6" cy="2"/>
                      </a:xfrm>
                      <a:custGeom>
                        <a:avLst/>
                        <a:gdLst>
                          <a:gd name="T0" fmla="*/ 0 w 6"/>
                          <a:gd name="T1" fmla="*/ 1 h 4"/>
                          <a:gd name="T2" fmla="*/ 1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0"/>
                            </a:lnTo>
                            <a:lnTo>
                              <a:pt x="5" y="0"/>
                            </a:lnTo>
                            <a:lnTo>
                              <a:pt x="6" y="4"/>
                            </a:lnTo>
                            <a:lnTo>
                              <a:pt x="0" y="4"/>
                            </a:lnTo>
                            <a:close/>
                          </a:path>
                        </a:pathLst>
                      </a:custGeom>
                      <a:solidFill>
                        <a:srgbClr val="808080"/>
                      </a:solidFill>
                      <a:ln w="9525">
                        <a:noFill/>
                        <a:round/>
                        <a:headEnd/>
                        <a:tailEnd/>
                      </a:ln>
                    </p:spPr>
                    <p:txBody>
                      <a:bodyPr/>
                      <a:lstStyle/>
                      <a:p>
                        <a:pPr eaLnBrk="1" hangingPunct="1"/>
                        <a:endParaRPr lang="en-US"/>
                      </a:p>
                    </p:txBody>
                  </p:sp>
                </p:grpSp>
                <p:grpSp>
                  <p:nvGrpSpPr>
                    <p:cNvPr id="2481" name="Group 381"/>
                    <p:cNvGrpSpPr>
                      <a:grpSpLocks/>
                    </p:cNvGrpSpPr>
                    <p:nvPr/>
                  </p:nvGrpSpPr>
                  <p:grpSpPr bwMode="auto">
                    <a:xfrm>
                      <a:off x="4631" y="3051"/>
                      <a:ext cx="8" cy="5"/>
                      <a:chOff x="4631" y="3051"/>
                      <a:chExt cx="8" cy="5"/>
                    </a:xfrm>
                  </p:grpSpPr>
                  <p:sp>
                    <p:nvSpPr>
                      <p:cNvPr id="2546" name="Freeform 382"/>
                      <p:cNvSpPr>
                        <a:spLocks/>
                      </p:cNvSpPr>
                      <p:nvPr/>
                    </p:nvSpPr>
                    <p:spPr bwMode="auto">
                      <a:xfrm>
                        <a:off x="4631" y="3051"/>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6"/>
                            </a:lnTo>
                            <a:lnTo>
                              <a:pt x="1" y="0"/>
                            </a:lnTo>
                            <a:lnTo>
                              <a:pt x="3" y="6"/>
                            </a:lnTo>
                            <a:lnTo>
                              <a:pt x="2" y="11"/>
                            </a:lnTo>
                            <a:close/>
                          </a:path>
                        </a:pathLst>
                      </a:custGeom>
                      <a:solidFill>
                        <a:srgbClr val="202020"/>
                      </a:solidFill>
                      <a:ln w="9525">
                        <a:noFill/>
                        <a:round/>
                        <a:headEnd/>
                        <a:tailEnd/>
                      </a:ln>
                    </p:spPr>
                    <p:txBody>
                      <a:bodyPr/>
                      <a:lstStyle/>
                      <a:p>
                        <a:pPr eaLnBrk="1" hangingPunct="1"/>
                        <a:endParaRPr lang="en-US"/>
                      </a:p>
                    </p:txBody>
                  </p:sp>
                  <p:sp>
                    <p:nvSpPr>
                      <p:cNvPr id="2547" name="Freeform 383"/>
                      <p:cNvSpPr>
                        <a:spLocks/>
                      </p:cNvSpPr>
                      <p:nvPr/>
                    </p:nvSpPr>
                    <p:spPr bwMode="auto">
                      <a:xfrm>
                        <a:off x="4632" y="3051"/>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2548" name="Freeform 384"/>
                      <p:cNvSpPr>
                        <a:spLocks/>
                      </p:cNvSpPr>
                      <p:nvPr/>
                    </p:nvSpPr>
                    <p:spPr bwMode="auto">
                      <a:xfrm>
                        <a:off x="4633" y="3054"/>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2482" name="Group 385"/>
                    <p:cNvGrpSpPr>
                      <a:grpSpLocks/>
                    </p:cNvGrpSpPr>
                    <p:nvPr/>
                  </p:nvGrpSpPr>
                  <p:grpSpPr bwMode="auto">
                    <a:xfrm>
                      <a:off x="4633" y="3054"/>
                      <a:ext cx="10" cy="5"/>
                      <a:chOff x="4633" y="3054"/>
                      <a:chExt cx="10" cy="5"/>
                    </a:xfrm>
                  </p:grpSpPr>
                  <p:sp>
                    <p:nvSpPr>
                      <p:cNvPr id="2543" name="Freeform 386"/>
                      <p:cNvSpPr>
                        <a:spLocks/>
                      </p:cNvSpPr>
                      <p:nvPr/>
                    </p:nvSpPr>
                    <p:spPr bwMode="auto">
                      <a:xfrm>
                        <a:off x="4633" y="3054"/>
                        <a:ext cx="4" cy="5"/>
                      </a:xfrm>
                      <a:custGeom>
                        <a:avLst/>
                        <a:gdLst>
                          <a:gd name="T0" fmla="*/ 2 w 4"/>
                          <a:gd name="T1" fmla="*/ 1 h 11"/>
                          <a:gd name="T2" fmla="*/ 0 w 4"/>
                          <a:gd name="T3" fmla="*/ 0 h 11"/>
                          <a:gd name="T4" fmla="*/ 1 w 4"/>
                          <a:gd name="T5" fmla="*/ 0 h 11"/>
                          <a:gd name="T6" fmla="*/ 4 w 4"/>
                          <a:gd name="T7" fmla="*/ 0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6"/>
                            </a:lnTo>
                            <a:lnTo>
                              <a:pt x="1" y="0"/>
                            </a:lnTo>
                            <a:lnTo>
                              <a:pt x="4" y="6"/>
                            </a:lnTo>
                            <a:lnTo>
                              <a:pt x="2" y="11"/>
                            </a:lnTo>
                            <a:close/>
                          </a:path>
                        </a:pathLst>
                      </a:custGeom>
                      <a:solidFill>
                        <a:srgbClr val="202020"/>
                      </a:solidFill>
                      <a:ln w="9525">
                        <a:noFill/>
                        <a:round/>
                        <a:headEnd/>
                        <a:tailEnd/>
                      </a:ln>
                    </p:spPr>
                    <p:txBody>
                      <a:bodyPr/>
                      <a:lstStyle/>
                      <a:p>
                        <a:pPr eaLnBrk="1" hangingPunct="1"/>
                        <a:endParaRPr lang="en-US"/>
                      </a:p>
                    </p:txBody>
                  </p:sp>
                  <p:sp>
                    <p:nvSpPr>
                      <p:cNvPr id="2544" name="Freeform 387"/>
                      <p:cNvSpPr>
                        <a:spLocks/>
                      </p:cNvSpPr>
                      <p:nvPr/>
                    </p:nvSpPr>
                    <p:spPr bwMode="auto">
                      <a:xfrm>
                        <a:off x="4634" y="3054"/>
                        <a:ext cx="8" cy="3"/>
                      </a:xfrm>
                      <a:custGeom>
                        <a:avLst/>
                        <a:gdLst>
                          <a:gd name="T0" fmla="*/ 0 w 8"/>
                          <a:gd name="T1" fmla="*/ 0 h 6"/>
                          <a:gd name="T2" fmla="*/ 4 w 8"/>
                          <a:gd name="T3" fmla="*/ 0 h 6"/>
                          <a:gd name="T4" fmla="*/ 8 w 8"/>
                          <a:gd name="T5" fmla="*/ 1 h 6"/>
                          <a:gd name="T6" fmla="*/ 3 w 8"/>
                          <a:gd name="T7" fmla="*/ 1 h 6"/>
                          <a:gd name="T8" fmla="*/ 0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0"/>
                            </a:moveTo>
                            <a:lnTo>
                              <a:pt x="4" y="0"/>
                            </a:lnTo>
                            <a:lnTo>
                              <a:pt x="8" y="6"/>
                            </a:lnTo>
                            <a:lnTo>
                              <a:pt x="3" y="6"/>
                            </a:lnTo>
                            <a:lnTo>
                              <a:pt x="0" y="0"/>
                            </a:lnTo>
                            <a:close/>
                          </a:path>
                        </a:pathLst>
                      </a:custGeom>
                      <a:solidFill>
                        <a:srgbClr val="606060"/>
                      </a:solidFill>
                      <a:ln w="9525">
                        <a:noFill/>
                        <a:round/>
                        <a:headEnd/>
                        <a:tailEnd/>
                      </a:ln>
                    </p:spPr>
                    <p:txBody>
                      <a:bodyPr/>
                      <a:lstStyle/>
                      <a:p>
                        <a:pPr eaLnBrk="1" hangingPunct="1"/>
                        <a:endParaRPr lang="en-US"/>
                      </a:p>
                    </p:txBody>
                  </p:sp>
                  <p:sp>
                    <p:nvSpPr>
                      <p:cNvPr id="2545" name="Freeform 388"/>
                      <p:cNvSpPr>
                        <a:spLocks/>
                      </p:cNvSpPr>
                      <p:nvPr/>
                    </p:nvSpPr>
                    <p:spPr bwMode="auto">
                      <a:xfrm>
                        <a:off x="4635" y="3057"/>
                        <a:ext cx="8" cy="2"/>
                      </a:xfrm>
                      <a:custGeom>
                        <a:avLst/>
                        <a:gdLst>
                          <a:gd name="T0" fmla="*/ 0 w 8"/>
                          <a:gd name="T1" fmla="*/ 0 h 5"/>
                          <a:gd name="T2" fmla="*/ 2 w 8"/>
                          <a:gd name="T3" fmla="*/ 0 h 5"/>
                          <a:gd name="T4" fmla="*/ 7 w 8"/>
                          <a:gd name="T5" fmla="*/ 0 h 5"/>
                          <a:gd name="T6" fmla="*/ 8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5"/>
                            </a:moveTo>
                            <a:lnTo>
                              <a:pt x="2" y="0"/>
                            </a:lnTo>
                            <a:lnTo>
                              <a:pt x="7" y="0"/>
                            </a:lnTo>
                            <a:lnTo>
                              <a:pt x="8"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2483" name="Group 389"/>
                    <p:cNvGrpSpPr>
                      <a:grpSpLocks/>
                    </p:cNvGrpSpPr>
                    <p:nvPr/>
                  </p:nvGrpSpPr>
                  <p:grpSpPr bwMode="auto">
                    <a:xfrm>
                      <a:off x="4636" y="3057"/>
                      <a:ext cx="9" cy="6"/>
                      <a:chOff x="4636" y="3057"/>
                      <a:chExt cx="9" cy="6"/>
                    </a:xfrm>
                  </p:grpSpPr>
                  <p:sp>
                    <p:nvSpPr>
                      <p:cNvPr id="2540" name="Freeform 390"/>
                      <p:cNvSpPr>
                        <a:spLocks/>
                      </p:cNvSpPr>
                      <p:nvPr/>
                    </p:nvSpPr>
                    <p:spPr bwMode="auto">
                      <a:xfrm>
                        <a:off x="4636" y="3057"/>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202020"/>
                      </a:solidFill>
                      <a:ln w="9525">
                        <a:noFill/>
                        <a:round/>
                        <a:headEnd/>
                        <a:tailEnd/>
                      </a:ln>
                    </p:spPr>
                    <p:txBody>
                      <a:bodyPr/>
                      <a:lstStyle/>
                      <a:p>
                        <a:pPr eaLnBrk="1" hangingPunct="1"/>
                        <a:endParaRPr lang="en-US"/>
                      </a:p>
                    </p:txBody>
                  </p:sp>
                  <p:sp>
                    <p:nvSpPr>
                      <p:cNvPr id="2541" name="Freeform 391"/>
                      <p:cNvSpPr>
                        <a:spLocks/>
                      </p:cNvSpPr>
                      <p:nvPr/>
                    </p:nvSpPr>
                    <p:spPr bwMode="auto">
                      <a:xfrm>
                        <a:off x="4637" y="3057"/>
                        <a:ext cx="7" cy="3"/>
                      </a:xfrm>
                      <a:custGeom>
                        <a:avLst/>
                        <a:gdLst>
                          <a:gd name="T0" fmla="*/ 0 w 7"/>
                          <a:gd name="T1" fmla="*/ 0 h 6"/>
                          <a:gd name="T2" fmla="*/ 5 w 7"/>
                          <a:gd name="T3" fmla="*/ 0 h 6"/>
                          <a:gd name="T4" fmla="*/ 7 w 7"/>
                          <a:gd name="T5" fmla="*/ 1 h 6"/>
                          <a:gd name="T6" fmla="*/ 2 w 7"/>
                          <a:gd name="T7" fmla="*/ 1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5" y="0"/>
                            </a:lnTo>
                            <a:lnTo>
                              <a:pt x="7"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2542" name="Freeform 392"/>
                      <p:cNvSpPr>
                        <a:spLocks/>
                      </p:cNvSpPr>
                      <p:nvPr/>
                    </p:nvSpPr>
                    <p:spPr bwMode="auto">
                      <a:xfrm>
                        <a:off x="4638" y="3060"/>
                        <a:ext cx="7" cy="3"/>
                      </a:xfrm>
                      <a:custGeom>
                        <a:avLst/>
                        <a:gdLst>
                          <a:gd name="T0" fmla="*/ 0 w 7"/>
                          <a:gd name="T1" fmla="*/ 1 h 5"/>
                          <a:gd name="T2" fmla="*/ 1 w 7"/>
                          <a:gd name="T3" fmla="*/ 0 h 5"/>
                          <a:gd name="T4" fmla="*/ 6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1" y="0"/>
                            </a:lnTo>
                            <a:lnTo>
                              <a:pt x="6" y="0"/>
                            </a:lnTo>
                            <a:lnTo>
                              <a:pt x="7" y="5"/>
                            </a:lnTo>
                            <a:lnTo>
                              <a:pt x="0" y="5"/>
                            </a:lnTo>
                            <a:close/>
                          </a:path>
                        </a:pathLst>
                      </a:custGeom>
                      <a:solidFill>
                        <a:srgbClr val="808080"/>
                      </a:solidFill>
                      <a:ln w="9525">
                        <a:noFill/>
                        <a:round/>
                        <a:headEnd/>
                        <a:tailEnd/>
                      </a:ln>
                    </p:spPr>
                    <p:txBody>
                      <a:bodyPr/>
                      <a:lstStyle/>
                      <a:p>
                        <a:pPr eaLnBrk="1" hangingPunct="1"/>
                        <a:endParaRPr lang="en-US"/>
                      </a:p>
                    </p:txBody>
                  </p:sp>
                </p:grpSp>
                <p:sp>
                  <p:nvSpPr>
                    <p:cNvPr id="2486" name="Freeform 393"/>
                    <p:cNvSpPr>
                      <a:spLocks/>
                    </p:cNvSpPr>
                    <p:nvPr/>
                  </p:nvSpPr>
                  <p:spPr bwMode="auto">
                    <a:xfrm>
                      <a:off x="4604" y="3010"/>
                      <a:ext cx="8" cy="2"/>
                    </a:xfrm>
                    <a:custGeom>
                      <a:avLst/>
                      <a:gdLst>
                        <a:gd name="T0" fmla="*/ 0 w 8"/>
                        <a:gd name="T1" fmla="*/ 0 h 5"/>
                        <a:gd name="T2" fmla="*/ 3 w 8"/>
                        <a:gd name="T3" fmla="*/ 0 h 5"/>
                        <a:gd name="T4" fmla="*/ 8 w 8"/>
                        <a:gd name="T5" fmla="*/ 0 h 5"/>
                        <a:gd name="T6" fmla="*/ 5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0"/>
                          </a:moveTo>
                          <a:lnTo>
                            <a:pt x="3" y="5"/>
                          </a:lnTo>
                          <a:lnTo>
                            <a:pt x="8" y="5"/>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2487" name="Freeform 394"/>
                    <p:cNvSpPr>
                      <a:spLocks/>
                    </p:cNvSpPr>
                    <p:nvPr/>
                  </p:nvSpPr>
                  <p:spPr bwMode="auto">
                    <a:xfrm>
                      <a:off x="4608" y="3014"/>
                      <a:ext cx="7" cy="3"/>
                    </a:xfrm>
                    <a:custGeom>
                      <a:avLst/>
                      <a:gdLst>
                        <a:gd name="T0" fmla="*/ 0 w 7"/>
                        <a:gd name="T1" fmla="*/ 0 h 6"/>
                        <a:gd name="T2" fmla="*/ 3 w 7"/>
                        <a:gd name="T3" fmla="*/ 1 h 6"/>
                        <a:gd name="T4" fmla="*/ 7 w 7"/>
                        <a:gd name="T5" fmla="*/ 1 h 6"/>
                        <a:gd name="T6" fmla="*/ 5 w 7"/>
                        <a:gd name="T7" fmla="*/ 0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3" y="6"/>
                          </a:lnTo>
                          <a:lnTo>
                            <a:pt x="7" y="6"/>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2488" name="Freeform 395"/>
                    <p:cNvSpPr>
                      <a:spLocks/>
                    </p:cNvSpPr>
                    <p:nvPr/>
                  </p:nvSpPr>
                  <p:spPr bwMode="auto">
                    <a:xfrm>
                      <a:off x="4612" y="3018"/>
                      <a:ext cx="7" cy="3"/>
                    </a:xfrm>
                    <a:custGeom>
                      <a:avLst/>
                      <a:gdLst>
                        <a:gd name="T0" fmla="*/ 0 w 7"/>
                        <a:gd name="T1" fmla="*/ 0 h 5"/>
                        <a:gd name="T2" fmla="*/ 2 w 7"/>
                        <a:gd name="T3" fmla="*/ 1 h 5"/>
                        <a:gd name="T4" fmla="*/ 7 w 7"/>
                        <a:gd name="T5" fmla="*/ 1 h 5"/>
                        <a:gd name="T6" fmla="*/ 4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2" y="5"/>
                          </a:lnTo>
                          <a:lnTo>
                            <a:pt x="7" y="5"/>
                          </a:lnTo>
                          <a:lnTo>
                            <a:pt x="4" y="0"/>
                          </a:lnTo>
                          <a:lnTo>
                            <a:pt x="0" y="0"/>
                          </a:lnTo>
                          <a:close/>
                        </a:path>
                      </a:pathLst>
                    </a:custGeom>
                    <a:solidFill>
                      <a:srgbClr val="FFFFFF"/>
                    </a:solidFill>
                    <a:ln w="9525">
                      <a:noFill/>
                      <a:round/>
                      <a:headEnd/>
                      <a:tailEnd/>
                    </a:ln>
                  </p:spPr>
                  <p:txBody>
                    <a:bodyPr/>
                    <a:lstStyle/>
                    <a:p>
                      <a:pPr eaLnBrk="1" hangingPunct="1"/>
                      <a:endParaRPr lang="en-US"/>
                    </a:p>
                  </p:txBody>
                </p:sp>
                <p:sp>
                  <p:nvSpPr>
                    <p:cNvPr id="2489" name="Freeform 396"/>
                    <p:cNvSpPr>
                      <a:spLocks/>
                    </p:cNvSpPr>
                    <p:nvPr/>
                  </p:nvSpPr>
                  <p:spPr bwMode="auto">
                    <a:xfrm>
                      <a:off x="4615" y="3022"/>
                      <a:ext cx="9" cy="3"/>
                    </a:xfrm>
                    <a:custGeom>
                      <a:avLst/>
                      <a:gdLst>
                        <a:gd name="T0" fmla="*/ 0 w 9"/>
                        <a:gd name="T1" fmla="*/ 0 h 6"/>
                        <a:gd name="T2" fmla="*/ 3 w 9"/>
                        <a:gd name="T3" fmla="*/ 1 h 6"/>
                        <a:gd name="T4" fmla="*/ 9 w 9"/>
                        <a:gd name="T5" fmla="*/ 1 h 6"/>
                        <a:gd name="T6" fmla="*/ 6 w 9"/>
                        <a:gd name="T7" fmla="*/ 0 h 6"/>
                        <a:gd name="T8" fmla="*/ 0 w 9"/>
                        <a:gd name="T9" fmla="*/ 0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0" y="0"/>
                          </a:moveTo>
                          <a:lnTo>
                            <a:pt x="3" y="6"/>
                          </a:lnTo>
                          <a:lnTo>
                            <a:pt x="9" y="6"/>
                          </a:lnTo>
                          <a:lnTo>
                            <a:pt x="6" y="0"/>
                          </a:lnTo>
                          <a:lnTo>
                            <a:pt x="0" y="0"/>
                          </a:lnTo>
                          <a:close/>
                        </a:path>
                      </a:pathLst>
                    </a:custGeom>
                    <a:solidFill>
                      <a:srgbClr val="FFFFFF"/>
                    </a:solidFill>
                    <a:ln w="9525">
                      <a:noFill/>
                      <a:round/>
                      <a:headEnd/>
                      <a:tailEnd/>
                    </a:ln>
                  </p:spPr>
                  <p:txBody>
                    <a:bodyPr/>
                    <a:lstStyle/>
                    <a:p>
                      <a:pPr eaLnBrk="1" hangingPunct="1"/>
                      <a:endParaRPr lang="en-US"/>
                    </a:p>
                  </p:txBody>
                </p:sp>
                <p:sp>
                  <p:nvSpPr>
                    <p:cNvPr id="2490" name="Freeform 397"/>
                    <p:cNvSpPr>
                      <a:spLocks/>
                    </p:cNvSpPr>
                    <p:nvPr/>
                  </p:nvSpPr>
                  <p:spPr bwMode="auto">
                    <a:xfrm>
                      <a:off x="4619" y="3027"/>
                      <a:ext cx="9" cy="2"/>
                    </a:xfrm>
                    <a:custGeom>
                      <a:avLst/>
                      <a:gdLst>
                        <a:gd name="T0" fmla="*/ 0 w 9"/>
                        <a:gd name="T1" fmla="*/ 0 h 4"/>
                        <a:gd name="T2" fmla="*/ 4 w 9"/>
                        <a:gd name="T3" fmla="*/ 1 h 4"/>
                        <a:gd name="T4" fmla="*/ 9 w 9"/>
                        <a:gd name="T5" fmla="*/ 1 h 4"/>
                        <a:gd name="T6" fmla="*/ 6 w 9"/>
                        <a:gd name="T7" fmla="*/ 0 h 4"/>
                        <a:gd name="T8" fmla="*/ 0 w 9"/>
                        <a:gd name="T9" fmla="*/ 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0"/>
                          </a:moveTo>
                          <a:lnTo>
                            <a:pt x="4" y="4"/>
                          </a:lnTo>
                          <a:lnTo>
                            <a:pt x="9" y="4"/>
                          </a:lnTo>
                          <a:lnTo>
                            <a:pt x="6" y="0"/>
                          </a:lnTo>
                          <a:lnTo>
                            <a:pt x="0" y="0"/>
                          </a:lnTo>
                          <a:close/>
                        </a:path>
                      </a:pathLst>
                    </a:custGeom>
                    <a:solidFill>
                      <a:srgbClr val="FFFFFF"/>
                    </a:solidFill>
                    <a:ln w="9525">
                      <a:noFill/>
                      <a:round/>
                      <a:headEnd/>
                      <a:tailEnd/>
                    </a:ln>
                  </p:spPr>
                  <p:txBody>
                    <a:bodyPr/>
                    <a:lstStyle/>
                    <a:p>
                      <a:pPr eaLnBrk="1" hangingPunct="1"/>
                      <a:endParaRPr lang="en-US"/>
                    </a:p>
                  </p:txBody>
                </p:sp>
                <p:sp>
                  <p:nvSpPr>
                    <p:cNvPr id="2491" name="Freeform 398"/>
                    <p:cNvSpPr>
                      <a:spLocks/>
                    </p:cNvSpPr>
                    <p:nvPr/>
                  </p:nvSpPr>
                  <p:spPr bwMode="auto">
                    <a:xfrm>
                      <a:off x="4624" y="3031"/>
                      <a:ext cx="8" cy="3"/>
                    </a:xfrm>
                    <a:custGeom>
                      <a:avLst/>
                      <a:gdLst>
                        <a:gd name="T0" fmla="*/ 0 w 8"/>
                        <a:gd name="T1" fmla="*/ 0 h 7"/>
                        <a:gd name="T2" fmla="*/ 3 w 8"/>
                        <a:gd name="T3" fmla="*/ 0 h 7"/>
                        <a:gd name="T4" fmla="*/ 8 w 8"/>
                        <a:gd name="T5" fmla="*/ 0 h 7"/>
                        <a:gd name="T6" fmla="*/ 5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3" y="7"/>
                          </a:lnTo>
                          <a:lnTo>
                            <a:pt x="8" y="7"/>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2492" name="Freeform 399"/>
                    <p:cNvSpPr>
                      <a:spLocks/>
                    </p:cNvSpPr>
                    <p:nvPr/>
                  </p:nvSpPr>
                  <p:spPr bwMode="auto">
                    <a:xfrm>
                      <a:off x="4628" y="3035"/>
                      <a:ext cx="8" cy="3"/>
                    </a:xfrm>
                    <a:custGeom>
                      <a:avLst/>
                      <a:gdLst>
                        <a:gd name="T0" fmla="*/ 0 w 8"/>
                        <a:gd name="T1" fmla="*/ 0 h 4"/>
                        <a:gd name="T2" fmla="*/ 3 w 8"/>
                        <a:gd name="T3" fmla="*/ 2 h 4"/>
                        <a:gd name="T4" fmla="*/ 8 w 8"/>
                        <a:gd name="T5" fmla="*/ 2 h 4"/>
                        <a:gd name="T6" fmla="*/ 5 w 8"/>
                        <a:gd name="T7" fmla="*/ 0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lnTo>
                            <a:pt x="3" y="4"/>
                          </a:lnTo>
                          <a:lnTo>
                            <a:pt x="8" y="4"/>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2493" name="Freeform 400"/>
                    <p:cNvSpPr>
                      <a:spLocks/>
                    </p:cNvSpPr>
                    <p:nvPr/>
                  </p:nvSpPr>
                  <p:spPr bwMode="auto">
                    <a:xfrm>
                      <a:off x="4632" y="3039"/>
                      <a:ext cx="8" cy="3"/>
                    </a:xfrm>
                    <a:custGeom>
                      <a:avLst/>
                      <a:gdLst>
                        <a:gd name="T0" fmla="*/ 0 w 8"/>
                        <a:gd name="T1" fmla="*/ 0 h 7"/>
                        <a:gd name="T2" fmla="*/ 3 w 8"/>
                        <a:gd name="T3" fmla="*/ 0 h 7"/>
                        <a:gd name="T4" fmla="*/ 8 w 8"/>
                        <a:gd name="T5" fmla="*/ 0 h 7"/>
                        <a:gd name="T6" fmla="*/ 5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3" y="7"/>
                          </a:lnTo>
                          <a:lnTo>
                            <a:pt x="8" y="7"/>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2494" name="Freeform 401"/>
                    <p:cNvSpPr>
                      <a:spLocks/>
                    </p:cNvSpPr>
                    <p:nvPr/>
                  </p:nvSpPr>
                  <p:spPr bwMode="auto">
                    <a:xfrm>
                      <a:off x="4636" y="3044"/>
                      <a:ext cx="8" cy="2"/>
                    </a:xfrm>
                    <a:custGeom>
                      <a:avLst/>
                      <a:gdLst>
                        <a:gd name="T0" fmla="*/ 0 w 8"/>
                        <a:gd name="T1" fmla="*/ 0 h 4"/>
                        <a:gd name="T2" fmla="*/ 2 w 8"/>
                        <a:gd name="T3" fmla="*/ 1 h 4"/>
                        <a:gd name="T4" fmla="*/ 8 w 8"/>
                        <a:gd name="T5" fmla="*/ 1 h 4"/>
                        <a:gd name="T6" fmla="*/ 4 w 8"/>
                        <a:gd name="T7" fmla="*/ 0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lnTo>
                            <a:pt x="2" y="4"/>
                          </a:lnTo>
                          <a:lnTo>
                            <a:pt x="8" y="4"/>
                          </a:lnTo>
                          <a:lnTo>
                            <a:pt x="4" y="0"/>
                          </a:lnTo>
                          <a:lnTo>
                            <a:pt x="0" y="0"/>
                          </a:lnTo>
                          <a:close/>
                        </a:path>
                      </a:pathLst>
                    </a:custGeom>
                    <a:solidFill>
                      <a:srgbClr val="FFFFFF"/>
                    </a:solidFill>
                    <a:ln w="9525">
                      <a:noFill/>
                      <a:round/>
                      <a:headEnd/>
                      <a:tailEnd/>
                    </a:ln>
                  </p:spPr>
                  <p:txBody>
                    <a:bodyPr/>
                    <a:lstStyle/>
                    <a:p>
                      <a:pPr eaLnBrk="1" hangingPunct="1"/>
                      <a:endParaRPr lang="en-US"/>
                    </a:p>
                  </p:txBody>
                </p:sp>
                <p:sp>
                  <p:nvSpPr>
                    <p:cNvPr id="2495" name="Freeform 402"/>
                    <p:cNvSpPr>
                      <a:spLocks/>
                    </p:cNvSpPr>
                    <p:nvPr/>
                  </p:nvSpPr>
                  <p:spPr bwMode="auto">
                    <a:xfrm>
                      <a:off x="4640" y="3048"/>
                      <a:ext cx="8" cy="3"/>
                    </a:xfrm>
                    <a:custGeom>
                      <a:avLst/>
                      <a:gdLst>
                        <a:gd name="T0" fmla="*/ 0 w 8"/>
                        <a:gd name="T1" fmla="*/ 0 h 6"/>
                        <a:gd name="T2" fmla="*/ 3 w 8"/>
                        <a:gd name="T3" fmla="*/ 1 h 6"/>
                        <a:gd name="T4" fmla="*/ 8 w 8"/>
                        <a:gd name="T5" fmla="*/ 1 h 6"/>
                        <a:gd name="T6" fmla="*/ 5 w 8"/>
                        <a:gd name="T7" fmla="*/ 0 h 6"/>
                        <a:gd name="T8" fmla="*/ 0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0"/>
                          </a:moveTo>
                          <a:lnTo>
                            <a:pt x="3" y="6"/>
                          </a:lnTo>
                          <a:lnTo>
                            <a:pt x="8" y="6"/>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2496" name="Freeform 403"/>
                    <p:cNvSpPr>
                      <a:spLocks/>
                    </p:cNvSpPr>
                    <p:nvPr/>
                  </p:nvSpPr>
                  <p:spPr bwMode="auto">
                    <a:xfrm>
                      <a:off x="4644" y="3052"/>
                      <a:ext cx="8" cy="3"/>
                    </a:xfrm>
                    <a:custGeom>
                      <a:avLst/>
                      <a:gdLst>
                        <a:gd name="T0" fmla="*/ 0 w 8"/>
                        <a:gd name="T1" fmla="*/ 0 h 5"/>
                        <a:gd name="T2" fmla="*/ 3 w 8"/>
                        <a:gd name="T3" fmla="*/ 1 h 5"/>
                        <a:gd name="T4" fmla="*/ 8 w 8"/>
                        <a:gd name="T5" fmla="*/ 1 h 5"/>
                        <a:gd name="T6" fmla="*/ 5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0"/>
                          </a:moveTo>
                          <a:lnTo>
                            <a:pt x="3" y="5"/>
                          </a:lnTo>
                          <a:lnTo>
                            <a:pt x="8" y="5"/>
                          </a:lnTo>
                          <a:lnTo>
                            <a:pt x="5" y="0"/>
                          </a:lnTo>
                          <a:lnTo>
                            <a:pt x="0" y="0"/>
                          </a:lnTo>
                          <a:close/>
                        </a:path>
                      </a:pathLst>
                    </a:custGeom>
                    <a:solidFill>
                      <a:srgbClr val="FFFFFF"/>
                    </a:solidFill>
                    <a:ln w="9525">
                      <a:noFill/>
                      <a:round/>
                      <a:headEnd/>
                      <a:tailEnd/>
                    </a:ln>
                  </p:spPr>
                  <p:txBody>
                    <a:bodyPr/>
                    <a:lstStyle/>
                    <a:p>
                      <a:pPr eaLnBrk="1" hangingPunct="1"/>
                      <a:endParaRPr lang="en-US"/>
                    </a:p>
                  </p:txBody>
                </p:sp>
                <p:grpSp>
                  <p:nvGrpSpPr>
                    <p:cNvPr id="2484" name="Group 404"/>
                    <p:cNvGrpSpPr>
                      <a:grpSpLocks/>
                    </p:cNvGrpSpPr>
                    <p:nvPr/>
                  </p:nvGrpSpPr>
                  <p:grpSpPr bwMode="auto">
                    <a:xfrm>
                      <a:off x="4549" y="3005"/>
                      <a:ext cx="11" cy="5"/>
                      <a:chOff x="4549" y="3005"/>
                      <a:chExt cx="11" cy="5"/>
                    </a:xfrm>
                  </p:grpSpPr>
                  <p:sp>
                    <p:nvSpPr>
                      <p:cNvPr id="2537" name="Freeform 405"/>
                      <p:cNvSpPr>
                        <a:spLocks/>
                      </p:cNvSpPr>
                      <p:nvPr/>
                    </p:nvSpPr>
                    <p:spPr bwMode="auto">
                      <a:xfrm>
                        <a:off x="4549" y="3005"/>
                        <a:ext cx="3" cy="5"/>
                      </a:xfrm>
                      <a:custGeom>
                        <a:avLst/>
                        <a:gdLst>
                          <a:gd name="T0" fmla="*/ 2 w 3"/>
                          <a:gd name="T1" fmla="*/ 2 h 9"/>
                          <a:gd name="T2" fmla="*/ 0 w 3"/>
                          <a:gd name="T3" fmla="*/ 1 h 9"/>
                          <a:gd name="T4" fmla="*/ 1 w 3"/>
                          <a:gd name="T5" fmla="*/ 0 h 9"/>
                          <a:gd name="T6" fmla="*/ 3 w 3"/>
                          <a:gd name="T7" fmla="*/ 1 h 9"/>
                          <a:gd name="T8" fmla="*/ 2 w 3"/>
                          <a:gd name="T9" fmla="*/ 2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606060"/>
                      </a:solidFill>
                      <a:ln w="9525">
                        <a:noFill/>
                        <a:round/>
                        <a:headEnd/>
                        <a:tailEnd/>
                      </a:ln>
                    </p:spPr>
                    <p:txBody>
                      <a:bodyPr/>
                      <a:lstStyle/>
                      <a:p>
                        <a:pPr eaLnBrk="1" hangingPunct="1"/>
                        <a:endParaRPr lang="en-US"/>
                      </a:p>
                    </p:txBody>
                  </p:sp>
                  <p:sp>
                    <p:nvSpPr>
                      <p:cNvPr id="2538" name="Freeform 406"/>
                      <p:cNvSpPr>
                        <a:spLocks/>
                      </p:cNvSpPr>
                      <p:nvPr/>
                    </p:nvSpPr>
                    <p:spPr bwMode="auto">
                      <a:xfrm>
                        <a:off x="4550" y="300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808080"/>
                      </a:solidFill>
                      <a:ln w="9525">
                        <a:noFill/>
                        <a:round/>
                        <a:headEnd/>
                        <a:tailEnd/>
                      </a:ln>
                    </p:spPr>
                    <p:txBody>
                      <a:bodyPr/>
                      <a:lstStyle/>
                      <a:p>
                        <a:pPr eaLnBrk="1" hangingPunct="1"/>
                        <a:endParaRPr lang="en-US"/>
                      </a:p>
                    </p:txBody>
                  </p:sp>
                  <p:sp>
                    <p:nvSpPr>
                      <p:cNvPr id="2539" name="Freeform 407"/>
                      <p:cNvSpPr>
                        <a:spLocks/>
                      </p:cNvSpPr>
                      <p:nvPr/>
                    </p:nvSpPr>
                    <p:spPr bwMode="auto">
                      <a:xfrm>
                        <a:off x="4551" y="3007"/>
                        <a:ext cx="9" cy="3"/>
                      </a:xfrm>
                      <a:custGeom>
                        <a:avLst/>
                        <a:gdLst>
                          <a:gd name="T0" fmla="*/ 0 w 9"/>
                          <a:gd name="T1" fmla="*/ 2 h 4"/>
                          <a:gd name="T2" fmla="*/ 0 w 9"/>
                          <a:gd name="T3" fmla="*/ 2 h 4"/>
                          <a:gd name="T4" fmla="*/ 0 w 9"/>
                          <a:gd name="T5" fmla="*/ 0 h 4"/>
                          <a:gd name="T6" fmla="*/ 1 w 9"/>
                          <a:gd name="T7" fmla="*/ 0 h 4"/>
                          <a:gd name="T8" fmla="*/ 6 w 9"/>
                          <a:gd name="T9" fmla="*/ 0 h 4"/>
                          <a:gd name="T10" fmla="*/ 9 w 9"/>
                          <a:gd name="T11" fmla="*/ 2 h 4"/>
                          <a:gd name="T12" fmla="*/ 0 w 9"/>
                          <a:gd name="T13" fmla="*/ 2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0" y="0"/>
                            </a:lnTo>
                            <a:lnTo>
                              <a:pt x="1" y="0"/>
                            </a:lnTo>
                            <a:lnTo>
                              <a:pt x="6" y="0"/>
                            </a:lnTo>
                            <a:lnTo>
                              <a:pt x="9" y="4"/>
                            </a:lnTo>
                            <a:lnTo>
                              <a:pt x="0" y="4"/>
                            </a:lnTo>
                            <a:close/>
                          </a:path>
                        </a:pathLst>
                      </a:custGeom>
                      <a:solidFill>
                        <a:srgbClr val="404040"/>
                      </a:solidFill>
                      <a:ln w="9525">
                        <a:noFill/>
                        <a:round/>
                        <a:headEnd/>
                        <a:tailEnd/>
                      </a:ln>
                    </p:spPr>
                    <p:txBody>
                      <a:bodyPr/>
                      <a:lstStyle/>
                      <a:p>
                        <a:pPr eaLnBrk="1" hangingPunct="1"/>
                        <a:endParaRPr lang="en-US"/>
                      </a:p>
                    </p:txBody>
                  </p:sp>
                </p:grpSp>
                <p:grpSp>
                  <p:nvGrpSpPr>
                    <p:cNvPr id="2485" name="Group 408"/>
                    <p:cNvGrpSpPr>
                      <a:grpSpLocks/>
                    </p:cNvGrpSpPr>
                    <p:nvPr/>
                  </p:nvGrpSpPr>
                  <p:grpSpPr bwMode="auto">
                    <a:xfrm>
                      <a:off x="4552" y="3008"/>
                      <a:ext cx="10" cy="6"/>
                      <a:chOff x="4552" y="3008"/>
                      <a:chExt cx="10" cy="6"/>
                    </a:xfrm>
                  </p:grpSpPr>
                  <p:sp>
                    <p:nvSpPr>
                      <p:cNvPr id="2534" name="Freeform 409"/>
                      <p:cNvSpPr>
                        <a:spLocks/>
                      </p:cNvSpPr>
                      <p:nvPr/>
                    </p:nvSpPr>
                    <p:spPr bwMode="auto">
                      <a:xfrm>
                        <a:off x="4552" y="3008"/>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pPr eaLnBrk="1" hangingPunct="1"/>
                        <a:endParaRPr lang="en-US"/>
                      </a:p>
                    </p:txBody>
                  </p:sp>
                  <p:sp>
                    <p:nvSpPr>
                      <p:cNvPr id="2535" name="Freeform 410"/>
                      <p:cNvSpPr>
                        <a:spLocks/>
                      </p:cNvSpPr>
                      <p:nvPr/>
                    </p:nvSpPr>
                    <p:spPr bwMode="auto">
                      <a:xfrm>
                        <a:off x="4553" y="3008"/>
                        <a:ext cx="8" cy="2"/>
                      </a:xfrm>
                      <a:custGeom>
                        <a:avLst/>
                        <a:gdLst>
                          <a:gd name="T0" fmla="*/ 0 w 8"/>
                          <a:gd name="T1" fmla="*/ 0 h 5"/>
                          <a:gd name="T2" fmla="*/ 5 w 8"/>
                          <a:gd name="T3" fmla="*/ 0 h 5"/>
                          <a:gd name="T4" fmla="*/ 5 w 8"/>
                          <a:gd name="T5" fmla="*/ 0 h 5"/>
                          <a:gd name="T6" fmla="*/ 5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5" y="0"/>
                            </a:lnTo>
                            <a:lnTo>
                              <a:pt x="5" y="2"/>
                            </a:lnTo>
                            <a:lnTo>
                              <a:pt x="8" y="5"/>
                            </a:lnTo>
                            <a:lnTo>
                              <a:pt x="2" y="5"/>
                            </a:lnTo>
                            <a:lnTo>
                              <a:pt x="1" y="3"/>
                            </a:lnTo>
                            <a:lnTo>
                              <a:pt x="0" y="2"/>
                            </a:lnTo>
                            <a:lnTo>
                              <a:pt x="0" y="0"/>
                            </a:lnTo>
                            <a:close/>
                          </a:path>
                        </a:pathLst>
                      </a:custGeom>
                      <a:solidFill>
                        <a:srgbClr val="808080"/>
                      </a:solidFill>
                      <a:ln w="9525">
                        <a:noFill/>
                        <a:round/>
                        <a:headEnd/>
                        <a:tailEnd/>
                      </a:ln>
                    </p:spPr>
                    <p:txBody>
                      <a:bodyPr/>
                      <a:lstStyle/>
                      <a:p>
                        <a:pPr eaLnBrk="1" hangingPunct="1"/>
                        <a:endParaRPr lang="en-US"/>
                      </a:p>
                    </p:txBody>
                  </p:sp>
                  <p:sp>
                    <p:nvSpPr>
                      <p:cNvPr id="2536" name="Freeform 411"/>
                      <p:cNvSpPr>
                        <a:spLocks/>
                      </p:cNvSpPr>
                      <p:nvPr/>
                    </p:nvSpPr>
                    <p:spPr bwMode="auto">
                      <a:xfrm>
                        <a:off x="4554" y="3010"/>
                        <a:ext cx="8" cy="4"/>
                      </a:xfrm>
                      <a:custGeom>
                        <a:avLst/>
                        <a:gdLst>
                          <a:gd name="T0" fmla="*/ 0 w 8"/>
                          <a:gd name="T1" fmla="*/ 2 h 6"/>
                          <a:gd name="T2" fmla="*/ 0 w 8"/>
                          <a:gd name="T3" fmla="*/ 1 h 6"/>
                          <a:gd name="T4" fmla="*/ 0 w 8"/>
                          <a:gd name="T5" fmla="*/ 1 h 6"/>
                          <a:gd name="T6" fmla="*/ 1 w 8"/>
                          <a:gd name="T7" fmla="*/ 0 h 6"/>
                          <a:gd name="T8" fmla="*/ 7 w 8"/>
                          <a:gd name="T9" fmla="*/ 0 h 6"/>
                          <a:gd name="T10" fmla="*/ 8 w 8"/>
                          <a:gd name="T11" fmla="*/ 2 h 6"/>
                          <a:gd name="T12" fmla="*/ 0 w 8"/>
                          <a:gd name="T13" fmla="*/ 2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404040"/>
                      </a:solidFill>
                      <a:ln w="9525">
                        <a:noFill/>
                        <a:round/>
                        <a:headEnd/>
                        <a:tailEnd/>
                      </a:ln>
                    </p:spPr>
                    <p:txBody>
                      <a:bodyPr/>
                      <a:lstStyle/>
                      <a:p>
                        <a:pPr eaLnBrk="1" hangingPunct="1"/>
                        <a:endParaRPr lang="en-US"/>
                      </a:p>
                    </p:txBody>
                  </p:sp>
                </p:grpSp>
                <p:grpSp>
                  <p:nvGrpSpPr>
                    <p:cNvPr id="2497" name="Group 412"/>
                    <p:cNvGrpSpPr>
                      <a:grpSpLocks/>
                    </p:cNvGrpSpPr>
                    <p:nvPr/>
                  </p:nvGrpSpPr>
                  <p:grpSpPr bwMode="auto">
                    <a:xfrm>
                      <a:off x="4555" y="3011"/>
                      <a:ext cx="10" cy="6"/>
                      <a:chOff x="4555" y="3011"/>
                      <a:chExt cx="10" cy="6"/>
                    </a:xfrm>
                  </p:grpSpPr>
                  <p:sp>
                    <p:nvSpPr>
                      <p:cNvPr id="2531" name="Freeform 413"/>
                      <p:cNvSpPr>
                        <a:spLocks/>
                      </p:cNvSpPr>
                      <p:nvPr/>
                    </p:nvSpPr>
                    <p:spPr bwMode="auto">
                      <a:xfrm>
                        <a:off x="4555" y="3011"/>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pPr eaLnBrk="1" hangingPunct="1"/>
                        <a:endParaRPr lang="en-US"/>
                      </a:p>
                    </p:txBody>
                  </p:sp>
                  <p:sp>
                    <p:nvSpPr>
                      <p:cNvPr id="2532" name="Freeform 414"/>
                      <p:cNvSpPr>
                        <a:spLocks/>
                      </p:cNvSpPr>
                      <p:nvPr/>
                    </p:nvSpPr>
                    <p:spPr bwMode="auto">
                      <a:xfrm>
                        <a:off x="4556" y="3011"/>
                        <a:ext cx="7" cy="3"/>
                      </a:xfrm>
                      <a:custGeom>
                        <a:avLst/>
                        <a:gdLst>
                          <a:gd name="T0" fmla="*/ 0 w 7"/>
                          <a:gd name="T1" fmla="*/ 0 h 5"/>
                          <a:gd name="T2" fmla="*/ 5 w 7"/>
                          <a:gd name="T3" fmla="*/ 0 h 5"/>
                          <a:gd name="T4" fmla="*/ 5 w 7"/>
                          <a:gd name="T5" fmla="*/ 0 h 5"/>
                          <a:gd name="T6" fmla="*/ 6 w 7"/>
                          <a:gd name="T7" fmla="*/ 1 h 5"/>
                          <a:gd name="T8" fmla="*/ 7 w 7"/>
                          <a:gd name="T9" fmla="*/ 1 h 5"/>
                          <a:gd name="T10" fmla="*/ 1 w 7"/>
                          <a:gd name="T11" fmla="*/ 1 h 5"/>
                          <a:gd name="T12" fmla="*/ 0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2"/>
                            </a:lnTo>
                            <a:lnTo>
                              <a:pt x="7" y="5"/>
                            </a:lnTo>
                            <a:lnTo>
                              <a:pt x="1" y="5"/>
                            </a:lnTo>
                            <a:lnTo>
                              <a:pt x="0" y="4"/>
                            </a:lnTo>
                            <a:lnTo>
                              <a:pt x="0" y="2"/>
                            </a:lnTo>
                            <a:lnTo>
                              <a:pt x="0" y="0"/>
                            </a:lnTo>
                            <a:close/>
                          </a:path>
                        </a:pathLst>
                      </a:custGeom>
                      <a:solidFill>
                        <a:srgbClr val="808080"/>
                      </a:solidFill>
                      <a:ln w="9525">
                        <a:noFill/>
                        <a:round/>
                        <a:headEnd/>
                        <a:tailEnd/>
                      </a:ln>
                    </p:spPr>
                    <p:txBody>
                      <a:bodyPr/>
                      <a:lstStyle/>
                      <a:p>
                        <a:pPr eaLnBrk="1" hangingPunct="1"/>
                        <a:endParaRPr lang="en-US"/>
                      </a:p>
                    </p:txBody>
                  </p:sp>
                  <p:sp>
                    <p:nvSpPr>
                      <p:cNvPr id="2533" name="Freeform 415"/>
                      <p:cNvSpPr>
                        <a:spLocks/>
                      </p:cNvSpPr>
                      <p:nvPr/>
                    </p:nvSpPr>
                    <p:spPr bwMode="auto">
                      <a:xfrm>
                        <a:off x="4556" y="3014"/>
                        <a:ext cx="9" cy="3"/>
                      </a:xfrm>
                      <a:custGeom>
                        <a:avLst/>
                        <a:gdLst>
                          <a:gd name="T0" fmla="*/ 0 w 9"/>
                          <a:gd name="T1" fmla="*/ 1 h 6"/>
                          <a:gd name="T2" fmla="*/ 0 w 9"/>
                          <a:gd name="T3" fmla="*/ 1 h 6"/>
                          <a:gd name="T4" fmla="*/ 1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2"/>
                            </a:lnTo>
                            <a:lnTo>
                              <a:pt x="1" y="0"/>
                            </a:lnTo>
                            <a:lnTo>
                              <a:pt x="7" y="0"/>
                            </a:lnTo>
                            <a:lnTo>
                              <a:pt x="9" y="6"/>
                            </a:lnTo>
                            <a:lnTo>
                              <a:pt x="0" y="6"/>
                            </a:lnTo>
                            <a:close/>
                          </a:path>
                        </a:pathLst>
                      </a:custGeom>
                      <a:solidFill>
                        <a:srgbClr val="404040"/>
                      </a:solidFill>
                      <a:ln w="9525">
                        <a:noFill/>
                        <a:round/>
                        <a:headEnd/>
                        <a:tailEnd/>
                      </a:ln>
                    </p:spPr>
                    <p:txBody>
                      <a:bodyPr/>
                      <a:lstStyle/>
                      <a:p>
                        <a:pPr eaLnBrk="1" hangingPunct="1"/>
                        <a:endParaRPr lang="en-US"/>
                      </a:p>
                    </p:txBody>
                  </p:sp>
                </p:grpSp>
                <p:grpSp>
                  <p:nvGrpSpPr>
                    <p:cNvPr id="2498" name="Group 416"/>
                    <p:cNvGrpSpPr>
                      <a:grpSpLocks/>
                    </p:cNvGrpSpPr>
                    <p:nvPr/>
                  </p:nvGrpSpPr>
                  <p:grpSpPr bwMode="auto">
                    <a:xfrm>
                      <a:off x="4557" y="3015"/>
                      <a:ext cx="11" cy="6"/>
                      <a:chOff x="4557" y="3015"/>
                      <a:chExt cx="11" cy="6"/>
                    </a:xfrm>
                  </p:grpSpPr>
                  <p:sp>
                    <p:nvSpPr>
                      <p:cNvPr id="2528" name="Freeform 417"/>
                      <p:cNvSpPr>
                        <a:spLocks/>
                      </p:cNvSpPr>
                      <p:nvPr/>
                    </p:nvSpPr>
                    <p:spPr bwMode="auto">
                      <a:xfrm>
                        <a:off x="4557" y="3015"/>
                        <a:ext cx="4" cy="6"/>
                      </a:xfrm>
                      <a:custGeom>
                        <a:avLst/>
                        <a:gdLst>
                          <a:gd name="T0" fmla="*/ 3 w 4"/>
                          <a:gd name="T1" fmla="*/ 2 h 11"/>
                          <a:gd name="T2" fmla="*/ 0 w 4"/>
                          <a:gd name="T3" fmla="*/ 1 h 11"/>
                          <a:gd name="T4" fmla="*/ 1 w 4"/>
                          <a:gd name="T5" fmla="*/ 0 h 11"/>
                          <a:gd name="T6" fmla="*/ 4 w 4"/>
                          <a:gd name="T7" fmla="*/ 1 h 11"/>
                          <a:gd name="T8" fmla="*/ 3 w 4"/>
                          <a:gd name="T9" fmla="*/ 2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1" y="0"/>
                            </a:lnTo>
                            <a:lnTo>
                              <a:pt x="4" y="5"/>
                            </a:lnTo>
                            <a:lnTo>
                              <a:pt x="3" y="11"/>
                            </a:lnTo>
                            <a:close/>
                          </a:path>
                        </a:pathLst>
                      </a:custGeom>
                      <a:solidFill>
                        <a:srgbClr val="A0A0A0"/>
                      </a:solidFill>
                      <a:ln w="9525">
                        <a:noFill/>
                        <a:round/>
                        <a:headEnd/>
                        <a:tailEnd/>
                      </a:ln>
                    </p:spPr>
                    <p:txBody>
                      <a:bodyPr/>
                      <a:lstStyle/>
                      <a:p>
                        <a:pPr eaLnBrk="1" hangingPunct="1"/>
                        <a:endParaRPr lang="en-US"/>
                      </a:p>
                    </p:txBody>
                  </p:sp>
                  <p:sp>
                    <p:nvSpPr>
                      <p:cNvPr id="2529" name="Freeform 418"/>
                      <p:cNvSpPr>
                        <a:spLocks/>
                      </p:cNvSpPr>
                      <p:nvPr/>
                    </p:nvSpPr>
                    <p:spPr bwMode="auto">
                      <a:xfrm>
                        <a:off x="4558" y="3015"/>
                        <a:ext cx="8" cy="2"/>
                      </a:xfrm>
                      <a:custGeom>
                        <a:avLst/>
                        <a:gdLst>
                          <a:gd name="T0" fmla="*/ 0 w 8"/>
                          <a:gd name="T1" fmla="*/ 0 h 5"/>
                          <a:gd name="T2" fmla="*/ 6 w 8"/>
                          <a:gd name="T3" fmla="*/ 0 h 5"/>
                          <a:gd name="T4" fmla="*/ 6 w 8"/>
                          <a:gd name="T5" fmla="*/ 0 h 5"/>
                          <a:gd name="T6" fmla="*/ 7 w 8"/>
                          <a:gd name="T7" fmla="*/ 0 h 5"/>
                          <a:gd name="T8" fmla="*/ 8 w 8"/>
                          <a:gd name="T9" fmla="*/ 0 h 5"/>
                          <a:gd name="T10" fmla="*/ 3 w 8"/>
                          <a:gd name="T11" fmla="*/ 0 h 5"/>
                          <a:gd name="T12" fmla="*/ 2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7" y="2"/>
                            </a:lnTo>
                            <a:lnTo>
                              <a:pt x="8" y="5"/>
                            </a:lnTo>
                            <a:lnTo>
                              <a:pt x="3" y="5"/>
                            </a:lnTo>
                            <a:lnTo>
                              <a:pt x="2"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2530" name="Freeform 419"/>
                      <p:cNvSpPr>
                        <a:spLocks/>
                      </p:cNvSpPr>
                      <p:nvPr/>
                    </p:nvSpPr>
                    <p:spPr bwMode="auto">
                      <a:xfrm>
                        <a:off x="4560" y="3017"/>
                        <a:ext cx="8" cy="4"/>
                      </a:xfrm>
                      <a:custGeom>
                        <a:avLst/>
                        <a:gdLst>
                          <a:gd name="T0" fmla="*/ 0 w 8"/>
                          <a:gd name="T1" fmla="*/ 2 h 6"/>
                          <a:gd name="T2" fmla="*/ 0 w 8"/>
                          <a:gd name="T3" fmla="*/ 1 h 6"/>
                          <a:gd name="T4" fmla="*/ 0 w 8"/>
                          <a:gd name="T5" fmla="*/ 1 h 6"/>
                          <a:gd name="T6" fmla="*/ 1 w 8"/>
                          <a:gd name="T7" fmla="*/ 0 h 6"/>
                          <a:gd name="T8" fmla="*/ 6 w 8"/>
                          <a:gd name="T9" fmla="*/ 0 h 6"/>
                          <a:gd name="T10" fmla="*/ 8 w 8"/>
                          <a:gd name="T11" fmla="*/ 2 h 6"/>
                          <a:gd name="T12" fmla="*/ 0 w 8"/>
                          <a:gd name="T13" fmla="*/ 2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2499" name="Group 420"/>
                    <p:cNvGrpSpPr>
                      <a:grpSpLocks/>
                    </p:cNvGrpSpPr>
                    <p:nvPr/>
                  </p:nvGrpSpPr>
                  <p:grpSpPr bwMode="auto">
                    <a:xfrm>
                      <a:off x="4560" y="3019"/>
                      <a:ext cx="26" cy="24"/>
                      <a:chOff x="4560" y="3019"/>
                      <a:chExt cx="26" cy="24"/>
                    </a:xfrm>
                  </p:grpSpPr>
                  <p:sp>
                    <p:nvSpPr>
                      <p:cNvPr id="2525" name="Freeform 421"/>
                      <p:cNvSpPr>
                        <a:spLocks/>
                      </p:cNvSpPr>
                      <p:nvPr/>
                    </p:nvSpPr>
                    <p:spPr bwMode="auto">
                      <a:xfrm>
                        <a:off x="4560" y="3019"/>
                        <a:ext cx="17" cy="24"/>
                      </a:xfrm>
                      <a:custGeom>
                        <a:avLst/>
                        <a:gdLst>
                          <a:gd name="T0" fmla="*/ 16 w 17"/>
                          <a:gd name="T1" fmla="*/ 6 h 48"/>
                          <a:gd name="T2" fmla="*/ 0 w 17"/>
                          <a:gd name="T3" fmla="*/ 1 h 48"/>
                          <a:gd name="T4" fmla="*/ 2 w 17"/>
                          <a:gd name="T5" fmla="*/ 0 h 48"/>
                          <a:gd name="T6" fmla="*/ 17 w 17"/>
                          <a:gd name="T7" fmla="*/ 6 h 48"/>
                          <a:gd name="T8" fmla="*/ 16 w 17"/>
                          <a:gd name="T9" fmla="*/ 6 h 48"/>
                          <a:gd name="T10" fmla="*/ 0 60000 65536"/>
                          <a:gd name="T11" fmla="*/ 0 60000 65536"/>
                          <a:gd name="T12" fmla="*/ 0 60000 65536"/>
                          <a:gd name="T13" fmla="*/ 0 60000 65536"/>
                          <a:gd name="T14" fmla="*/ 0 60000 65536"/>
                          <a:gd name="T15" fmla="*/ 0 w 17"/>
                          <a:gd name="T16" fmla="*/ 0 h 48"/>
                          <a:gd name="T17" fmla="*/ 17 w 17"/>
                          <a:gd name="T18" fmla="*/ 48 h 48"/>
                        </a:gdLst>
                        <a:ahLst/>
                        <a:cxnLst>
                          <a:cxn ang="T10">
                            <a:pos x="T0" y="T1"/>
                          </a:cxn>
                          <a:cxn ang="T11">
                            <a:pos x="T2" y="T3"/>
                          </a:cxn>
                          <a:cxn ang="T12">
                            <a:pos x="T4" y="T5"/>
                          </a:cxn>
                          <a:cxn ang="T13">
                            <a:pos x="T6" y="T7"/>
                          </a:cxn>
                          <a:cxn ang="T14">
                            <a:pos x="T8" y="T9"/>
                          </a:cxn>
                        </a:cxnLst>
                        <a:rect l="T15" t="T16" r="T17" b="T18"/>
                        <a:pathLst>
                          <a:path w="17" h="48">
                            <a:moveTo>
                              <a:pt x="16" y="48"/>
                            </a:moveTo>
                            <a:lnTo>
                              <a:pt x="0" y="5"/>
                            </a:lnTo>
                            <a:lnTo>
                              <a:pt x="2" y="0"/>
                            </a:lnTo>
                            <a:lnTo>
                              <a:pt x="17" y="42"/>
                            </a:lnTo>
                            <a:lnTo>
                              <a:pt x="16" y="48"/>
                            </a:lnTo>
                            <a:close/>
                          </a:path>
                        </a:pathLst>
                      </a:custGeom>
                      <a:solidFill>
                        <a:srgbClr val="A0A0A0"/>
                      </a:solidFill>
                      <a:ln w="9525">
                        <a:noFill/>
                        <a:round/>
                        <a:headEnd/>
                        <a:tailEnd/>
                      </a:ln>
                    </p:spPr>
                    <p:txBody>
                      <a:bodyPr/>
                      <a:lstStyle/>
                      <a:p>
                        <a:pPr eaLnBrk="1" hangingPunct="1"/>
                        <a:endParaRPr lang="en-US"/>
                      </a:p>
                    </p:txBody>
                  </p:sp>
                  <p:sp>
                    <p:nvSpPr>
                      <p:cNvPr id="2526" name="Freeform 422"/>
                      <p:cNvSpPr>
                        <a:spLocks/>
                      </p:cNvSpPr>
                      <p:nvPr/>
                    </p:nvSpPr>
                    <p:spPr bwMode="auto">
                      <a:xfrm>
                        <a:off x="4562" y="3019"/>
                        <a:ext cx="23" cy="21"/>
                      </a:xfrm>
                      <a:custGeom>
                        <a:avLst/>
                        <a:gdLst>
                          <a:gd name="T0" fmla="*/ 0 w 23"/>
                          <a:gd name="T1" fmla="*/ 0 h 42"/>
                          <a:gd name="T2" fmla="*/ 5 w 23"/>
                          <a:gd name="T3" fmla="*/ 0 h 42"/>
                          <a:gd name="T4" fmla="*/ 5 w 23"/>
                          <a:gd name="T5" fmla="*/ 0 h 42"/>
                          <a:gd name="T6" fmla="*/ 6 w 23"/>
                          <a:gd name="T7" fmla="*/ 1 h 42"/>
                          <a:gd name="T8" fmla="*/ 23 w 23"/>
                          <a:gd name="T9" fmla="*/ 5 h 42"/>
                          <a:gd name="T10" fmla="*/ 15 w 23"/>
                          <a:gd name="T11" fmla="*/ 5 h 42"/>
                          <a:gd name="T12" fmla="*/ 1 w 23"/>
                          <a:gd name="T13" fmla="*/ 1 h 42"/>
                          <a:gd name="T14" fmla="*/ 0 w 23"/>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42"/>
                          <a:gd name="T26" fmla="*/ 23 w 23"/>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42">
                            <a:moveTo>
                              <a:pt x="0" y="0"/>
                            </a:moveTo>
                            <a:lnTo>
                              <a:pt x="5" y="0"/>
                            </a:lnTo>
                            <a:lnTo>
                              <a:pt x="6" y="2"/>
                            </a:lnTo>
                            <a:lnTo>
                              <a:pt x="23" y="42"/>
                            </a:lnTo>
                            <a:lnTo>
                              <a:pt x="15" y="42"/>
                            </a:lnTo>
                            <a:lnTo>
                              <a:pt x="1" y="2"/>
                            </a:lnTo>
                            <a:lnTo>
                              <a:pt x="0" y="0"/>
                            </a:lnTo>
                            <a:close/>
                          </a:path>
                        </a:pathLst>
                      </a:custGeom>
                      <a:solidFill>
                        <a:srgbClr val="E0E0E0"/>
                      </a:solidFill>
                      <a:ln w="9525">
                        <a:noFill/>
                        <a:round/>
                        <a:headEnd/>
                        <a:tailEnd/>
                      </a:ln>
                    </p:spPr>
                    <p:txBody>
                      <a:bodyPr/>
                      <a:lstStyle/>
                      <a:p>
                        <a:pPr eaLnBrk="1" hangingPunct="1"/>
                        <a:endParaRPr lang="en-US"/>
                      </a:p>
                    </p:txBody>
                  </p:sp>
                  <p:sp>
                    <p:nvSpPr>
                      <p:cNvPr id="2527" name="Freeform 423"/>
                      <p:cNvSpPr>
                        <a:spLocks/>
                      </p:cNvSpPr>
                      <p:nvPr/>
                    </p:nvSpPr>
                    <p:spPr bwMode="auto">
                      <a:xfrm>
                        <a:off x="4576" y="3040"/>
                        <a:ext cx="10" cy="2"/>
                      </a:xfrm>
                      <a:custGeom>
                        <a:avLst/>
                        <a:gdLst>
                          <a:gd name="T0" fmla="*/ 0 w 10"/>
                          <a:gd name="T1" fmla="*/ 0 h 5"/>
                          <a:gd name="T2" fmla="*/ 1 w 10"/>
                          <a:gd name="T3" fmla="*/ 0 h 5"/>
                          <a:gd name="T4" fmla="*/ 1 w 10"/>
                          <a:gd name="T5" fmla="*/ 0 h 5"/>
                          <a:gd name="T6" fmla="*/ 2 w 10"/>
                          <a:gd name="T7" fmla="*/ 0 h 5"/>
                          <a:gd name="T8" fmla="*/ 9 w 10"/>
                          <a:gd name="T9" fmla="*/ 0 h 5"/>
                          <a:gd name="T10" fmla="*/ 10 w 10"/>
                          <a:gd name="T11" fmla="*/ 0 h 5"/>
                          <a:gd name="T12" fmla="*/ 0 w 10"/>
                          <a:gd name="T13" fmla="*/ 0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5"/>
                            </a:moveTo>
                            <a:lnTo>
                              <a:pt x="1" y="3"/>
                            </a:lnTo>
                            <a:lnTo>
                              <a:pt x="1" y="2"/>
                            </a:lnTo>
                            <a:lnTo>
                              <a:pt x="2" y="0"/>
                            </a:lnTo>
                            <a:lnTo>
                              <a:pt x="9" y="0"/>
                            </a:lnTo>
                            <a:lnTo>
                              <a:pt x="10"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2500" name="Group 424"/>
                    <p:cNvGrpSpPr>
                      <a:grpSpLocks/>
                    </p:cNvGrpSpPr>
                    <p:nvPr/>
                  </p:nvGrpSpPr>
                  <p:grpSpPr bwMode="auto">
                    <a:xfrm>
                      <a:off x="4578" y="3041"/>
                      <a:ext cx="10" cy="5"/>
                      <a:chOff x="4578" y="3041"/>
                      <a:chExt cx="10" cy="5"/>
                    </a:xfrm>
                  </p:grpSpPr>
                  <p:sp>
                    <p:nvSpPr>
                      <p:cNvPr id="2522" name="Freeform 425"/>
                      <p:cNvSpPr>
                        <a:spLocks/>
                      </p:cNvSpPr>
                      <p:nvPr/>
                    </p:nvSpPr>
                    <p:spPr bwMode="auto">
                      <a:xfrm>
                        <a:off x="4578" y="3041"/>
                        <a:ext cx="3" cy="5"/>
                      </a:xfrm>
                      <a:custGeom>
                        <a:avLst/>
                        <a:gdLst>
                          <a:gd name="T0" fmla="*/ 2 w 3"/>
                          <a:gd name="T1" fmla="*/ 1 h 10"/>
                          <a:gd name="T2" fmla="*/ 0 w 3"/>
                          <a:gd name="T3" fmla="*/ 1 h 10"/>
                          <a:gd name="T4" fmla="*/ 0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0" y="0"/>
                            </a:lnTo>
                            <a:lnTo>
                              <a:pt x="3" y="4"/>
                            </a:lnTo>
                            <a:lnTo>
                              <a:pt x="2" y="10"/>
                            </a:lnTo>
                            <a:close/>
                          </a:path>
                        </a:pathLst>
                      </a:custGeom>
                      <a:solidFill>
                        <a:srgbClr val="606060"/>
                      </a:solidFill>
                      <a:ln w="9525">
                        <a:noFill/>
                        <a:round/>
                        <a:headEnd/>
                        <a:tailEnd/>
                      </a:ln>
                    </p:spPr>
                    <p:txBody>
                      <a:bodyPr/>
                      <a:lstStyle/>
                      <a:p>
                        <a:pPr eaLnBrk="1" hangingPunct="1"/>
                        <a:endParaRPr lang="en-US"/>
                      </a:p>
                    </p:txBody>
                  </p:sp>
                  <p:sp>
                    <p:nvSpPr>
                      <p:cNvPr id="2523" name="Freeform 426"/>
                      <p:cNvSpPr>
                        <a:spLocks/>
                      </p:cNvSpPr>
                      <p:nvPr/>
                    </p:nvSpPr>
                    <p:spPr bwMode="auto">
                      <a:xfrm>
                        <a:off x="4578" y="3041"/>
                        <a:ext cx="8" cy="2"/>
                      </a:xfrm>
                      <a:custGeom>
                        <a:avLst/>
                        <a:gdLst>
                          <a:gd name="T0" fmla="*/ 2 w 8"/>
                          <a:gd name="T1" fmla="*/ 0 h 4"/>
                          <a:gd name="T2" fmla="*/ 6 w 8"/>
                          <a:gd name="T3" fmla="*/ 0 h 4"/>
                          <a:gd name="T4" fmla="*/ 6 w 8"/>
                          <a:gd name="T5" fmla="*/ 1 h 4"/>
                          <a:gd name="T6" fmla="*/ 7 w 8"/>
                          <a:gd name="T7" fmla="*/ 1 h 4"/>
                          <a:gd name="T8" fmla="*/ 8 w 8"/>
                          <a:gd name="T9" fmla="*/ 1 h 4"/>
                          <a:gd name="T10" fmla="*/ 3 w 8"/>
                          <a:gd name="T11" fmla="*/ 1 h 4"/>
                          <a:gd name="T12" fmla="*/ 2 w 8"/>
                          <a:gd name="T13" fmla="*/ 1 h 4"/>
                          <a:gd name="T14" fmla="*/ 0 w 8"/>
                          <a:gd name="T15" fmla="*/ 1 h 4"/>
                          <a:gd name="T16" fmla="*/ 2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2" y="0"/>
                            </a:moveTo>
                            <a:lnTo>
                              <a:pt x="6" y="0"/>
                            </a:lnTo>
                            <a:lnTo>
                              <a:pt x="6" y="1"/>
                            </a:lnTo>
                            <a:lnTo>
                              <a:pt x="7" y="1"/>
                            </a:lnTo>
                            <a:lnTo>
                              <a:pt x="8" y="4"/>
                            </a:lnTo>
                            <a:lnTo>
                              <a:pt x="3" y="4"/>
                            </a:lnTo>
                            <a:lnTo>
                              <a:pt x="2" y="3"/>
                            </a:lnTo>
                            <a:lnTo>
                              <a:pt x="0" y="1"/>
                            </a:lnTo>
                            <a:lnTo>
                              <a:pt x="2" y="0"/>
                            </a:lnTo>
                            <a:close/>
                          </a:path>
                        </a:pathLst>
                      </a:custGeom>
                      <a:solidFill>
                        <a:srgbClr val="808080"/>
                      </a:solidFill>
                      <a:ln w="9525">
                        <a:noFill/>
                        <a:round/>
                        <a:headEnd/>
                        <a:tailEnd/>
                      </a:ln>
                    </p:spPr>
                    <p:txBody>
                      <a:bodyPr/>
                      <a:lstStyle/>
                      <a:p>
                        <a:pPr eaLnBrk="1" hangingPunct="1"/>
                        <a:endParaRPr lang="en-US"/>
                      </a:p>
                    </p:txBody>
                  </p:sp>
                  <p:sp>
                    <p:nvSpPr>
                      <p:cNvPr id="2524" name="Freeform 427"/>
                      <p:cNvSpPr>
                        <a:spLocks/>
                      </p:cNvSpPr>
                      <p:nvPr/>
                    </p:nvSpPr>
                    <p:spPr bwMode="auto">
                      <a:xfrm>
                        <a:off x="4580" y="3043"/>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404040"/>
                      </a:solidFill>
                      <a:ln w="9525">
                        <a:noFill/>
                        <a:round/>
                        <a:headEnd/>
                        <a:tailEnd/>
                      </a:ln>
                    </p:spPr>
                    <p:txBody>
                      <a:bodyPr/>
                      <a:lstStyle/>
                      <a:p>
                        <a:pPr eaLnBrk="1" hangingPunct="1"/>
                        <a:endParaRPr lang="en-US"/>
                      </a:p>
                    </p:txBody>
                  </p:sp>
                </p:grpSp>
                <p:grpSp>
                  <p:nvGrpSpPr>
                    <p:cNvPr id="2501" name="Group 428"/>
                    <p:cNvGrpSpPr>
                      <a:grpSpLocks/>
                    </p:cNvGrpSpPr>
                    <p:nvPr/>
                  </p:nvGrpSpPr>
                  <p:grpSpPr bwMode="auto">
                    <a:xfrm>
                      <a:off x="4581" y="3045"/>
                      <a:ext cx="9" cy="4"/>
                      <a:chOff x="4581" y="3045"/>
                      <a:chExt cx="9" cy="4"/>
                    </a:xfrm>
                  </p:grpSpPr>
                  <p:sp>
                    <p:nvSpPr>
                      <p:cNvPr id="2519" name="Freeform 429"/>
                      <p:cNvSpPr>
                        <a:spLocks/>
                      </p:cNvSpPr>
                      <p:nvPr/>
                    </p:nvSpPr>
                    <p:spPr bwMode="auto">
                      <a:xfrm>
                        <a:off x="4581" y="3045"/>
                        <a:ext cx="2" cy="4"/>
                      </a:xfrm>
                      <a:custGeom>
                        <a:avLst/>
                        <a:gdLst>
                          <a:gd name="T0" fmla="*/ 1 w 2"/>
                          <a:gd name="T1" fmla="*/ 1 h 10"/>
                          <a:gd name="T2" fmla="*/ 0 w 2"/>
                          <a:gd name="T3" fmla="*/ 0 h 10"/>
                          <a:gd name="T4" fmla="*/ 1 w 2"/>
                          <a:gd name="T5" fmla="*/ 0 h 10"/>
                          <a:gd name="T6" fmla="*/ 2 w 2"/>
                          <a:gd name="T7" fmla="*/ 0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606060"/>
                      </a:solidFill>
                      <a:ln w="9525">
                        <a:noFill/>
                        <a:round/>
                        <a:headEnd/>
                        <a:tailEnd/>
                      </a:ln>
                    </p:spPr>
                    <p:txBody>
                      <a:bodyPr/>
                      <a:lstStyle/>
                      <a:p>
                        <a:pPr eaLnBrk="1" hangingPunct="1"/>
                        <a:endParaRPr lang="en-US"/>
                      </a:p>
                    </p:txBody>
                  </p:sp>
                  <p:sp>
                    <p:nvSpPr>
                      <p:cNvPr id="2520" name="Freeform 430"/>
                      <p:cNvSpPr>
                        <a:spLocks/>
                      </p:cNvSpPr>
                      <p:nvPr/>
                    </p:nvSpPr>
                    <p:spPr bwMode="auto">
                      <a:xfrm>
                        <a:off x="4582" y="3045"/>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808080"/>
                      </a:solidFill>
                      <a:ln w="9525">
                        <a:noFill/>
                        <a:round/>
                        <a:headEnd/>
                        <a:tailEnd/>
                      </a:ln>
                    </p:spPr>
                    <p:txBody>
                      <a:bodyPr/>
                      <a:lstStyle/>
                      <a:p>
                        <a:pPr eaLnBrk="1" hangingPunct="1"/>
                        <a:endParaRPr lang="en-US"/>
                      </a:p>
                    </p:txBody>
                  </p:sp>
                  <p:sp>
                    <p:nvSpPr>
                      <p:cNvPr id="2521" name="Freeform 431"/>
                      <p:cNvSpPr>
                        <a:spLocks/>
                      </p:cNvSpPr>
                      <p:nvPr/>
                    </p:nvSpPr>
                    <p:spPr bwMode="auto">
                      <a:xfrm>
                        <a:off x="4583" y="3047"/>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404040"/>
                      </a:solidFill>
                      <a:ln w="9525">
                        <a:noFill/>
                        <a:round/>
                        <a:headEnd/>
                        <a:tailEnd/>
                      </a:ln>
                    </p:spPr>
                    <p:txBody>
                      <a:bodyPr/>
                      <a:lstStyle/>
                      <a:p>
                        <a:pPr eaLnBrk="1" hangingPunct="1"/>
                        <a:endParaRPr lang="en-US"/>
                      </a:p>
                    </p:txBody>
                  </p:sp>
                </p:grpSp>
                <p:grpSp>
                  <p:nvGrpSpPr>
                    <p:cNvPr id="2502" name="Group 432"/>
                    <p:cNvGrpSpPr>
                      <a:grpSpLocks/>
                    </p:cNvGrpSpPr>
                    <p:nvPr/>
                  </p:nvGrpSpPr>
                  <p:grpSpPr bwMode="auto">
                    <a:xfrm>
                      <a:off x="4627" y="3057"/>
                      <a:ext cx="9" cy="6"/>
                      <a:chOff x="4627" y="3057"/>
                      <a:chExt cx="9" cy="6"/>
                    </a:xfrm>
                  </p:grpSpPr>
                  <p:sp>
                    <p:nvSpPr>
                      <p:cNvPr id="2516" name="Freeform 433"/>
                      <p:cNvSpPr>
                        <a:spLocks/>
                      </p:cNvSpPr>
                      <p:nvPr/>
                    </p:nvSpPr>
                    <p:spPr bwMode="auto">
                      <a:xfrm>
                        <a:off x="4627" y="3057"/>
                        <a:ext cx="2" cy="6"/>
                      </a:xfrm>
                      <a:custGeom>
                        <a:avLst/>
                        <a:gdLst>
                          <a:gd name="T0" fmla="*/ 1 w 2"/>
                          <a:gd name="T1" fmla="*/ 2 h 11"/>
                          <a:gd name="T2" fmla="*/ 0 w 2"/>
                          <a:gd name="T3" fmla="*/ 1 h 11"/>
                          <a:gd name="T4" fmla="*/ 0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606060"/>
                      </a:solidFill>
                      <a:ln w="9525">
                        <a:noFill/>
                        <a:round/>
                        <a:headEnd/>
                        <a:tailEnd/>
                      </a:ln>
                    </p:spPr>
                    <p:txBody>
                      <a:bodyPr/>
                      <a:lstStyle/>
                      <a:p>
                        <a:pPr eaLnBrk="1" hangingPunct="1"/>
                        <a:endParaRPr lang="en-US"/>
                      </a:p>
                    </p:txBody>
                  </p:sp>
                  <p:sp>
                    <p:nvSpPr>
                      <p:cNvPr id="2517" name="Freeform 434"/>
                      <p:cNvSpPr>
                        <a:spLocks/>
                      </p:cNvSpPr>
                      <p:nvPr/>
                    </p:nvSpPr>
                    <p:spPr bwMode="auto">
                      <a:xfrm>
                        <a:off x="4627" y="3057"/>
                        <a:ext cx="7" cy="2"/>
                      </a:xfrm>
                      <a:custGeom>
                        <a:avLst/>
                        <a:gdLst>
                          <a:gd name="T0" fmla="*/ 1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5" y="2"/>
                            </a:lnTo>
                            <a:lnTo>
                              <a:pt x="6" y="2"/>
                            </a:lnTo>
                            <a:lnTo>
                              <a:pt x="7" y="5"/>
                            </a:lnTo>
                            <a:lnTo>
                              <a:pt x="2" y="5"/>
                            </a:lnTo>
                            <a:lnTo>
                              <a:pt x="1" y="3"/>
                            </a:lnTo>
                            <a:lnTo>
                              <a:pt x="0" y="2"/>
                            </a:lnTo>
                            <a:lnTo>
                              <a:pt x="1" y="0"/>
                            </a:lnTo>
                            <a:close/>
                          </a:path>
                        </a:pathLst>
                      </a:custGeom>
                      <a:solidFill>
                        <a:srgbClr val="808080"/>
                      </a:solidFill>
                      <a:ln w="9525">
                        <a:noFill/>
                        <a:round/>
                        <a:headEnd/>
                        <a:tailEnd/>
                      </a:ln>
                    </p:spPr>
                    <p:txBody>
                      <a:bodyPr/>
                      <a:lstStyle/>
                      <a:p>
                        <a:pPr eaLnBrk="1" hangingPunct="1"/>
                        <a:endParaRPr lang="en-US"/>
                      </a:p>
                    </p:txBody>
                  </p:sp>
                  <p:sp>
                    <p:nvSpPr>
                      <p:cNvPr id="2518" name="Freeform 435"/>
                      <p:cNvSpPr>
                        <a:spLocks/>
                      </p:cNvSpPr>
                      <p:nvPr/>
                    </p:nvSpPr>
                    <p:spPr bwMode="auto">
                      <a:xfrm>
                        <a:off x="4628" y="3059"/>
                        <a:ext cx="8" cy="4"/>
                      </a:xfrm>
                      <a:custGeom>
                        <a:avLst/>
                        <a:gdLst>
                          <a:gd name="T0" fmla="*/ 0 w 8"/>
                          <a:gd name="T1" fmla="*/ 2 h 6"/>
                          <a:gd name="T2" fmla="*/ 0 w 8"/>
                          <a:gd name="T3" fmla="*/ 1 h 6"/>
                          <a:gd name="T4" fmla="*/ 1 w 8"/>
                          <a:gd name="T5" fmla="*/ 1 h 6"/>
                          <a:gd name="T6" fmla="*/ 1 w 8"/>
                          <a:gd name="T7" fmla="*/ 0 h 6"/>
                          <a:gd name="T8" fmla="*/ 6 w 8"/>
                          <a:gd name="T9" fmla="*/ 0 h 6"/>
                          <a:gd name="T10" fmla="*/ 8 w 8"/>
                          <a:gd name="T11" fmla="*/ 2 h 6"/>
                          <a:gd name="T12" fmla="*/ 0 w 8"/>
                          <a:gd name="T13" fmla="*/ 2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6" y="0"/>
                            </a:lnTo>
                            <a:lnTo>
                              <a:pt x="8" y="6"/>
                            </a:lnTo>
                            <a:lnTo>
                              <a:pt x="0" y="6"/>
                            </a:lnTo>
                            <a:close/>
                          </a:path>
                        </a:pathLst>
                      </a:custGeom>
                      <a:solidFill>
                        <a:srgbClr val="404040"/>
                      </a:solidFill>
                      <a:ln w="9525">
                        <a:noFill/>
                        <a:round/>
                        <a:headEnd/>
                        <a:tailEnd/>
                      </a:ln>
                    </p:spPr>
                    <p:txBody>
                      <a:bodyPr/>
                      <a:lstStyle/>
                      <a:p>
                        <a:pPr eaLnBrk="1" hangingPunct="1"/>
                        <a:endParaRPr lang="en-US"/>
                      </a:p>
                    </p:txBody>
                  </p:sp>
                </p:grpSp>
                <p:grpSp>
                  <p:nvGrpSpPr>
                    <p:cNvPr id="2503" name="Group 436"/>
                    <p:cNvGrpSpPr>
                      <a:grpSpLocks/>
                    </p:cNvGrpSpPr>
                    <p:nvPr/>
                  </p:nvGrpSpPr>
                  <p:grpSpPr bwMode="auto">
                    <a:xfrm>
                      <a:off x="4596" y="3051"/>
                      <a:ext cx="10" cy="5"/>
                      <a:chOff x="4596" y="3051"/>
                      <a:chExt cx="10" cy="5"/>
                    </a:xfrm>
                  </p:grpSpPr>
                  <p:sp>
                    <p:nvSpPr>
                      <p:cNvPr id="2513" name="Freeform 437"/>
                      <p:cNvSpPr>
                        <a:spLocks/>
                      </p:cNvSpPr>
                      <p:nvPr/>
                    </p:nvSpPr>
                    <p:spPr bwMode="auto">
                      <a:xfrm>
                        <a:off x="4596" y="3051"/>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6"/>
                            </a:lnTo>
                            <a:lnTo>
                              <a:pt x="1" y="11"/>
                            </a:lnTo>
                            <a:close/>
                          </a:path>
                        </a:pathLst>
                      </a:custGeom>
                      <a:solidFill>
                        <a:srgbClr val="606060"/>
                      </a:solidFill>
                      <a:ln w="9525">
                        <a:noFill/>
                        <a:round/>
                        <a:headEnd/>
                        <a:tailEnd/>
                      </a:ln>
                    </p:spPr>
                    <p:txBody>
                      <a:bodyPr/>
                      <a:lstStyle/>
                      <a:p>
                        <a:pPr eaLnBrk="1" hangingPunct="1"/>
                        <a:endParaRPr lang="en-US"/>
                      </a:p>
                    </p:txBody>
                  </p:sp>
                  <p:sp>
                    <p:nvSpPr>
                      <p:cNvPr id="2514" name="Freeform 438"/>
                      <p:cNvSpPr>
                        <a:spLocks/>
                      </p:cNvSpPr>
                      <p:nvPr/>
                    </p:nvSpPr>
                    <p:spPr bwMode="auto">
                      <a:xfrm>
                        <a:off x="4597" y="3052"/>
                        <a:ext cx="8" cy="2"/>
                      </a:xfrm>
                      <a:custGeom>
                        <a:avLst/>
                        <a:gdLst>
                          <a:gd name="T0" fmla="*/ 0 w 8"/>
                          <a:gd name="T1" fmla="*/ 0 h 5"/>
                          <a:gd name="T2" fmla="*/ 5 w 8"/>
                          <a:gd name="T3" fmla="*/ 0 h 5"/>
                          <a:gd name="T4" fmla="*/ 5 w 8"/>
                          <a:gd name="T5" fmla="*/ 0 h 5"/>
                          <a:gd name="T6" fmla="*/ 6 w 8"/>
                          <a:gd name="T7" fmla="*/ 0 h 5"/>
                          <a:gd name="T8" fmla="*/ 8 w 8"/>
                          <a:gd name="T9" fmla="*/ 0 h 5"/>
                          <a:gd name="T10" fmla="*/ 1 w 8"/>
                          <a:gd name="T11" fmla="*/ 0 h 5"/>
                          <a:gd name="T12" fmla="*/ 0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5" y="0"/>
                            </a:lnTo>
                            <a:lnTo>
                              <a:pt x="6" y="2"/>
                            </a:lnTo>
                            <a:lnTo>
                              <a:pt x="8" y="5"/>
                            </a:lnTo>
                            <a:lnTo>
                              <a:pt x="1" y="5"/>
                            </a:lnTo>
                            <a:lnTo>
                              <a:pt x="0" y="3"/>
                            </a:lnTo>
                            <a:lnTo>
                              <a:pt x="0" y="0"/>
                            </a:lnTo>
                            <a:close/>
                          </a:path>
                        </a:pathLst>
                      </a:custGeom>
                      <a:solidFill>
                        <a:srgbClr val="808080"/>
                      </a:solidFill>
                      <a:ln w="9525">
                        <a:noFill/>
                        <a:round/>
                        <a:headEnd/>
                        <a:tailEnd/>
                      </a:ln>
                    </p:spPr>
                    <p:txBody>
                      <a:bodyPr/>
                      <a:lstStyle/>
                      <a:p>
                        <a:pPr eaLnBrk="1" hangingPunct="1"/>
                        <a:endParaRPr lang="en-US"/>
                      </a:p>
                    </p:txBody>
                  </p:sp>
                  <p:sp>
                    <p:nvSpPr>
                      <p:cNvPr id="2515" name="Freeform 439"/>
                      <p:cNvSpPr>
                        <a:spLocks/>
                      </p:cNvSpPr>
                      <p:nvPr/>
                    </p:nvSpPr>
                    <p:spPr bwMode="auto">
                      <a:xfrm>
                        <a:off x="4597" y="3054"/>
                        <a:ext cx="9" cy="2"/>
                      </a:xfrm>
                      <a:custGeom>
                        <a:avLst/>
                        <a:gdLst>
                          <a:gd name="T0" fmla="*/ 0 w 9"/>
                          <a:gd name="T1" fmla="*/ 0 h 5"/>
                          <a:gd name="T2" fmla="*/ 0 w 9"/>
                          <a:gd name="T3" fmla="*/ 0 h 5"/>
                          <a:gd name="T4" fmla="*/ 1 w 9"/>
                          <a:gd name="T5" fmla="*/ 0 h 5"/>
                          <a:gd name="T6" fmla="*/ 1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0"/>
                            </a:lnTo>
                            <a:lnTo>
                              <a:pt x="8" y="0"/>
                            </a:lnTo>
                            <a:lnTo>
                              <a:pt x="9" y="5"/>
                            </a:lnTo>
                            <a:lnTo>
                              <a:pt x="0" y="5"/>
                            </a:lnTo>
                            <a:close/>
                          </a:path>
                        </a:pathLst>
                      </a:custGeom>
                      <a:solidFill>
                        <a:srgbClr val="404040"/>
                      </a:solidFill>
                      <a:ln w="9525">
                        <a:noFill/>
                        <a:round/>
                        <a:headEnd/>
                        <a:tailEnd/>
                      </a:ln>
                    </p:spPr>
                    <p:txBody>
                      <a:bodyPr/>
                      <a:lstStyle/>
                      <a:p>
                        <a:pPr eaLnBrk="1" hangingPunct="1"/>
                        <a:endParaRPr lang="en-US"/>
                      </a:p>
                    </p:txBody>
                  </p:sp>
                </p:grpSp>
                <p:grpSp>
                  <p:nvGrpSpPr>
                    <p:cNvPr id="2504" name="Group 440"/>
                    <p:cNvGrpSpPr>
                      <a:grpSpLocks/>
                    </p:cNvGrpSpPr>
                    <p:nvPr/>
                  </p:nvGrpSpPr>
                  <p:grpSpPr bwMode="auto">
                    <a:xfrm>
                      <a:off x="4597" y="3055"/>
                      <a:ext cx="11" cy="4"/>
                      <a:chOff x="4597" y="3055"/>
                      <a:chExt cx="11" cy="4"/>
                    </a:xfrm>
                  </p:grpSpPr>
                  <p:sp>
                    <p:nvSpPr>
                      <p:cNvPr id="2510" name="Freeform 441"/>
                      <p:cNvSpPr>
                        <a:spLocks/>
                      </p:cNvSpPr>
                      <p:nvPr/>
                    </p:nvSpPr>
                    <p:spPr bwMode="auto">
                      <a:xfrm>
                        <a:off x="4597" y="3055"/>
                        <a:ext cx="4" cy="4"/>
                      </a:xfrm>
                      <a:custGeom>
                        <a:avLst/>
                        <a:gdLst>
                          <a:gd name="T0" fmla="*/ 2 w 4"/>
                          <a:gd name="T1" fmla="*/ 1 h 9"/>
                          <a:gd name="T2" fmla="*/ 0 w 4"/>
                          <a:gd name="T3" fmla="*/ 0 h 9"/>
                          <a:gd name="T4" fmla="*/ 1 w 4"/>
                          <a:gd name="T5" fmla="*/ 0 h 9"/>
                          <a:gd name="T6" fmla="*/ 4 w 4"/>
                          <a:gd name="T7" fmla="*/ 0 h 9"/>
                          <a:gd name="T8" fmla="*/ 2 w 4"/>
                          <a:gd name="T9" fmla="*/ 1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3"/>
                            </a:lnTo>
                            <a:lnTo>
                              <a:pt x="1" y="0"/>
                            </a:lnTo>
                            <a:lnTo>
                              <a:pt x="4" y="4"/>
                            </a:lnTo>
                            <a:lnTo>
                              <a:pt x="2" y="9"/>
                            </a:lnTo>
                            <a:close/>
                          </a:path>
                        </a:pathLst>
                      </a:custGeom>
                      <a:solidFill>
                        <a:srgbClr val="A0A0A0"/>
                      </a:solidFill>
                      <a:ln w="9525">
                        <a:noFill/>
                        <a:round/>
                        <a:headEnd/>
                        <a:tailEnd/>
                      </a:ln>
                    </p:spPr>
                    <p:txBody>
                      <a:bodyPr/>
                      <a:lstStyle/>
                      <a:p>
                        <a:pPr eaLnBrk="1" hangingPunct="1"/>
                        <a:endParaRPr lang="en-US"/>
                      </a:p>
                    </p:txBody>
                  </p:sp>
                  <p:sp>
                    <p:nvSpPr>
                      <p:cNvPr id="2511" name="Freeform 442"/>
                      <p:cNvSpPr>
                        <a:spLocks/>
                      </p:cNvSpPr>
                      <p:nvPr/>
                    </p:nvSpPr>
                    <p:spPr bwMode="auto">
                      <a:xfrm>
                        <a:off x="4598" y="3055"/>
                        <a:ext cx="8" cy="2"/>
                      </a:xfrm>
                      <a:custGeom>
                        <a:avLst/>
                        <a:gdLst>
                          <a:gd name="T0" fmla="*/ 1 w 8"/>
                          <a:gd name="T1" fmla="*/ 0 h 4"/>
                          <a:gd name="T2" fmla="*/ 6 w 8"/>
                          <a:gd name="T3" fmla="*/ 0 h 4"/>
                          <a:gd name="T4" fmla="*/ 6 w 8"/>
                          <a:gd name="T5" fmla="*/ 0 h 4"/>
                          <a:gd name="T6" fmla="*/ 7 w 8"/>
                          <a:gd name="T7" fmla="*/ 1 h 4"/>
                          <a:gd name="T8" fmla="*/ 8 w 8"/>
                          <a:gd name="T9" fmla="*/ 1 h 4"/>
                          <a:gd name="T10" fmla="*/ 3 w 8"/>
                          <a:gd name="T11" fmla="*/ 1 h 4"/>
                          <a:gd name="T12" fmla="*/ 1 w 8"/>
                          <a:gd name="T13" fmla="*/ 1 h 4"/>
                          <a:gd name="T14" fmla="*/ 0 w 8"/>
                          <a:gd name="T15" fmla="*/ 0 h 4"/>
                          <a:gd name="T16" fmla="*/ 1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1" y="0"/>
                            </a:moveTo>
                            <a:lnTo>
                              <a:pt x="6" y="0"/>
                            </a:lnTo>
                            <a:lnTo>
                              <a:pt x="7" y="1"/>
                            </a:lnTo>
                            <a:lnTo>
                              <a:pt x="8" y="4"/>
                            </a:lnTo>
                            <a:lnTo>
                              <a:pt x="3" y="4"/>
                            </a:lnTo>
                            <a:lnTo>
                              <a:pt x="1" y="3"/>
                            </a:lnTo>
                            <a:lnTo>
                              <a:pt x="0" y="0"/>
                            </a:lnTo>
                            <a:lnTo>
                              <a:pt x="1" y="0"/>
                            </a:lnTo>
                            <a:close/>
                          </a:path>
                        </a:pathLst>
                      </a:custGeom>
                      <a:solidFill>
                        <a:srgbClr val="E0E0E0"/>
                      </a:solidFill>
                      <a:ln w="9525">
                        <a:noFill/>
                        <a:round/>
                        <a:headEnd/>
                        <a:tailEnd/>
                      </a:ln>
                    </p:spPr>
                    <p:txBody>
                      <a:bodyPr/>
                      <a:lstStyle/>
                      <a:p>
                        <a:pPr eaLnBrk="1" hangingPunct="1"/>
                        <a:endParaRPr lang="en-US"/>
                      </a:p>
                    </p:txBody>
                  </p:sp>
                  <p:sp>
                    <p:nvSpPr>
                      <p:cNvPr id="2512" name="Freeform 443"/>
                      <p:cNvSpPr>
                        <a:spLocks/>
                      </p:cNvSpPr>
                      <p:nvPr/>
                    </p:nvSpPr>
                    <p:spPr bwMode="auto">
                      <a:xfrm>
                        <a:off x="4599" y="3057"/>
                        <a:ext cx="9" cy="2"/>
                      </a:xfrm>
                      <a:custGeom>
                        <a:avLst/>
                        <a:gdLst>
                          <a:gd name="T0" fmla="*/ 0 w 9"/>
                          <a:gd name="T1" fmla="*/ 0 h 5"/>
                          <a:gd name="T2" fmla="*/ 0 w 9"/>
                          <a:gd name="T3" fmla="*/ 0 h 5"/>
                          <a:gd name="T4" fmla="*/ 2 w 9"/>
                          <a:gd name="T5" fmla="*/ 0 h 5"/>
                          <a:gd name="T6" fmla="*/ 2 w 9"/>
                          <a:gd name="T7" fmla="*/ 0 h 5"/>
                          <a:gd name="T8" fmla="*/ 7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2" y="0"/>
                            </a:lnTo>
                            <a:lnTo>
                              <a:pt x="7"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sp>
                  <p:nvSpPr>
                    <p:cNvPr id="2507" name="Freeform 444"/>
                    <p:cNvSpPr>
                      <a:spLocks/>
                    </p:cNvSpPr>
                    <p:nvPr/>
                  </p:nvSpPr>
                  <p:spPr bwMode="auto">
                    <a:xfrm>
                      <a:off x="4607" y="3054"/>
                      <a:ext cx="5" cy="10"/>
                    </a:xfrm>
                    <a:custGeom>
                      <a:avLst/>
                      <a:gdLst>
                        <a:gd name="T0" fmla="*/ 4 w 5"/>
                        <a:gd name="T1" fmla="*/ 3 h 20"/>
                        <a:gd name="T2" fmla="*/ 0 w 5"/>
                        <a:gd name="T3" fmla="*/ 1 h 20"/>
                        <a:gd name="T4" fmla="*/ 0 w 5"/>
                        <a:gd name="T5" fmla="*/ 1 h 20"/>
                        <a:gd name="T6" fmla="*/ 0 w 5"/>
                        <a:gd name="T7" fmla="*/ 1 h 20"/>
                        <a:gd name="T8" fmla="*/ 1 w 5"/>
                        <a:gd name="T9" fmla="*/ 0 h 20"/>
                        <a:gd name="T10" fmla="*/ 5 w 5"/>
                        <a:gd name="T11" fmla="*/ 1 h 20"/>
                        <a:gd name="T12" fmla="*/ 4 w 5"/>
                        <a:gd name="T13" fmla="*/ 3 h 20"/>
                        <a:gd name="T14" fmla="*/ 0 60000 65536"/>
                        <a:gd name="T15" fmla="*/ 0 60000 65536"/>
                        <a:gd name="T16" fmla="*/ 0 60000 65536"/>
                        <a:gd name="T17" fmla="*/ 0 60000 65536"/>
                        <a:gd name="T18" fmla="*/ 0 60000 65536"/>
                        <a:gd name="T19" fmla="*/ 0 60000 65536"/>
                        <a:gd name="T20" fmla="*/ 0 60000 65536"/>
                        <a:gd name="T21" fmla="*/ 0 w 5"/>
                        <a:gd name="T22" fmla="*/ 0 h 20"/>
                        <a:gd name="T23" fmla="*/ 5 w 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0">
                          <a:moveTo>
                            <a:pt x="4" y="20"/>
                          </a:moveTo>
                          <a:lnTo>
                            <a:pt x="0" y="5"/>
                          </a:lnTo>
                          <a:lnTo>
                            <a:pt x="0" y="3"/>
                          </a:lnTo>
                          <a:lnTo>
                            <a:pt x="0" y="2"/>
                          </a:lnTo>
                          <a:lnTo>
                            <a:pt x="1" y="0"/>
                          </a:lnTo>
                          <a:lnTo>
                            <a:pt x="5" y="14"/>
                          </a:lnTo>
                          <a:lnTo>
                            <a:pt x="4" y="20"/>
                          </a:lnTo>
                          <a:close/>
                        </a:path>
                      </a:pathLst>
                    </a:custGeom>
                    <a:solidFill>
                      <a:srgbClr val="606060"/>
                    </a:solidFill>
                    <a:ln w="9525">
                      <a:noFill/>
                      <a:round/>
                      <a:headEnd/>
                      <a:tailEnd/>
                    </a:ln>
                  </p:spPr>
                  <p:txBody>
                    <a:bodyPr/>
                    <a:lstStyle/>
                    <a:p>
                      <a:pPr eaLnBrk="1" hangingPunct="1"/>
                      <a:endParaRPr lang="en-US"/>
                    </a:p>
                  </p:txBody>
                </p:sp>
                <p:sp>
                  <p:nvSpPr>
                    <p:cNvPr id="2508" name="Freeform 445"/>
                    <p:cNvSpPr>
                      <a:spLocks/>
                    </p:cNvSpPr>
                    <p:nvPr/>
                  </p:nvSpPr>
                  <p:spPr bwMode="auto">
                    <a:xfrm>
                      <a:off x="4608" y="3054"/>
                      <a:ext cx="18" cy="7"/>
                    </a:xfrm>
                    <a:custGeom>
                      <a:avLst/>
                      <a:gdLst>
                        <a:gd name="T0" fmla="*/ 0 w 18"/>
                        <a:gd name="T1" fmla="*/ 0 h 14"/>
                        <a:gd name="T2" fmla="*/ 6 w 18"/>
                        <a:gd name="T3" fmla="*/ 0 h 14"/>
                        <a:gd name="T4" fmla="*/ 6 w 18"/>
                        <a:gd name="T5" fmla="*/ 1 h 14"/>
                        <a:gd name="T6" fmla="*/ 7 w 18"/>
                        <a:gd name="T7" fmla="*/ 1 h 14"/>
                        <a:gd name="T8" fmla="*/ 8 w 18"/>
                        <a:gd name="T9" fmla="*/ 1 h 14"/>
                        <a:gd name="T10" fmla="*/ 16 w 18"/>
                        <a:gd name="T11" fmla="*/ 1 h 14"/>
                        <a:gd name="T12" fmla="*/ 16 w 18"/>
                        <a:gd name="T13" fmla="*/ 2 h 14"/>
                        <a:gd name="T14" fmla="*/ 17 w 18"/>
                        <a:gd name="T15" fmla="*/ 2 h 14"/>
                        <a:gd name="T16" fmla="*/ 18 w 18"/>
                        <a:gd name="T17" fmla="*/ 2 h 14"/>
                        <a:gd name="T18" fmla="*/ 6 w 18"/>
                        <a:gd name="T19" fmla="*/ 2 h 14"/>
                        <a:gd name="T20" fmla="*/ 4 w 18"/>
                        <a:gd name="T21" fmla="*/ 2 h 14"/>
                        <a:gd name="T22" fmla="*/ 0 w 1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4"/>
                        <a:gd name="T38" fmla="*/ 18 w 1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4">
                          <a:moveTo>
                            <a:pt x="0" y="0"/>
                          </a:moveTo>
                          <a:lnTo>
                            <a:pt x="6" y="0"/>
                          </a:lnTo>
                          <a:lnTo>
                            <a:pt x="6" y="3"/>
                          </a:lnTo>
                          <a:lnTo>
                            <a:pt x="7" y="5"/>
                          </a:lnTo>
                          <a:lnTo>
                            <a:pt x="8" y="6"/>
                          </a:lnTo>
                          <a:lnTo>
                            <a:pt x="16" y="6"/>
                          </a:lnTo>
                          <a:lnTo>
                            <a:pt x="16" y="9"/>
                          </a:lnTo>
                          <a:lnTo>
                            <a:pt x="17" y="11"/>
                          </a:lnTo>
                          <a:lnTo>
                            <a:pt x="18" y="14"/>
                          </a:lnTo>
                          <a:lnTo>
                            <a:pt x="6" y="14"/>
                          </a:lnTo>
                          <a:lnTo>
                            <a:pt x="4" y="14"/>
                          </a:lnTo>
                          <a:lnTo>
                            <a:pt x="0" y="0"/>
                          </a:lnTo>
                          <a:close/>
                        </a:path>
                      </a:pathLst>
                    </a:custGeom>
                    <a:solidFill>
                      <a:srgbClr val="808080"/>
                    </a:solidFill>
                    <a:ln w="9525">
                      <a:noFill/>
                      <a:round/>
                      <a:headEnd/>
                      <a:tailEnd/>
                    </a:ln>
                  </p:spPr>
                  <p:txBody>
                    <a:bodyPr/>
                    <a:lstStyle/>
                    <a:p>
                      <a:pPr eaLnBrk="1" hangingPunct="1"/>
                      <a:endParaRPr lang="en-US"/>
                    </a:p>
                  </p:txBody>
                </p:sp>
                <p:sp>
                  <p:nvSpPr>
                    <p:cNvPr id="2509" name="Freeform 446"/>
                    <p:cNvSpPr>
                      <a:spLocks/>
                    </p:cNvSpPr>
                    <p:nvPr/>
                  </p:nvSpPr>
                  <p:spPr bwMode="auto">
                    <a:xfrm>
                      <a:off x="4611" y="3061"/>
                      <a:ext cx="16" cy="2"/>
                    </a:xfrm>
                    <a:custGeom>
                      <a:avLst/>
                      <a:gdLst>
                        <a:gd name="T0" fmla="*/ 0 w 16"/>
                        <a:gd name="T1" fmla="*/ 0 h 5"/>
                        <a:gd name="T2" fmla="*/ 0 w 16"/>
                        <a:gd name="T3" fmla="*/ 0 h 5"/>
                        <a:gd name="T4" fmla="*/ 1 w 16"/>
                        <a:gd name="T5" fmla="*/ 0 h 5"/>
                        <a:gd name="T6" fmla="*/ 1 w 16"/>
                        <a:gd name="T7" fmla="*/ 0 h 5"/>
                        <a:gd name="T8" fmla="*/ 15 w 16"/>
                        <a:gd name="T9" fmla="*/ 0 h 5"/>
                        <a:gd name="T10" fmla="*/ 16 w 16"/>
                        <a:gd name="T11" fmla="*/ 0 h 5"/>
                        <a:gd name="T12" fmla="*/ 0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0" y="5"/>
                          </a:moveTo>
                          <a:lnTo>
                            <a:pt x="0" y="3"/>
                          </a:lnTo>
                          <a:lnTo>
                            <a:pt x="1" y="2"/>
                          </a:lnTo>
                          <a:lnTo>
                            <a:pt x="1" y="0"/>
                          </a:lnTo>
                          <a:lnTo>
                            <a:pt x="15" y="0"/>
                          </a:lnTo>
                          <a:lnTo>
                            <a:pt x="16" y="5"/>
                          </a:lnTo>
                          <a:lnTo>
                            <a:pt x="0" y="5"/>
                          </a:lnTo>
                          <a:close/>
                        </a:path>
                      </a:pathLst>
                    </a:custGeom>
                    <a:solidFill>
                      <a:srgbClr val="404040"/>
                    </a:solidFill>
                    <a:ln w="9525">
                      <a:noFill/>
                      <a:round/>
                      <a:headEnd/>
                      <a:tailEnd/>
                    </a:ln>
                  </p:spPr>
                  <p:txBody>
                    <a:bodyPr/>
                    <a:lstStyle/>
                    <a:p>
                      <a:pPr eaLnBrk="1" hangingPunct="1"/>
                      <a:endParaRPr lang="en-US"/>
                    </a:p>
                  </p:txBody>
                </p:sp>
              </p:grpSp>
              <p:grpSp>
                <p:nvGrpSpPr>
                  <p:cNvPr id="2505" name="Group 447"/>
                  <p:cNvGrpSpPr>
                    <a:grpSpLocks/>
                  </p:cNvGrpSpPr>
                  <p:nvPr/>
                </p:nvGrpSpPr>
                <p:grpSpPr bwMode="auto">
                  <a:xfrm>
                    <a:off x="4593" y="3070"/>
                    <a:ext cx="82" cy="11"/>
                    <a:chOff x="4593" y="3070"/>
                    <a:chExt cx="82" cy="11"/>
                  </a:xfrm>
                </p:grpSpPr>
                <p:sp>
                  <p:nvSpPr>
                    <p:cNvPr id="2425" name="Freeform 448"/>
                    <p:cNvSpPr>
                      <a:spLocks/>
                    </p:cNvSpPr>
                    <p:nvPr/>
                  </p:nvSpPr>
                  <p:spPr bwMode="auto">
                    <a:xfrm>
                      <a:off x="4593" y="3070"/>
                      <a:ext cx="82" cy="11"/>
                    </a:xfrm>
                    <a:custGeom>
                      <a:avLst/>
                      <a:gdLst>
                        <a:gd name="T0" fmla="*/ 4 w 82"/>
                        <a:gd name="T1" fmla="*/ 0 h 23"/>
                        <a:gd name="T2" fmla="*/ 2 w 82"/>
                        <a:gd name="T3" fmla="*/ 0 h 23"/>
                        <a:gd name="T4" fmla="*/ 1 w 82"/>
                        <a:gd name="T5" fmla="*/ 1 h 23"/>
                        <a:gd name="T6" fmla="*/ 0 w 82"/>
                        <a:gd name="T7" fmla="*/ 2 h 23"/>
                        <a:gd name="T8" fmla="*/ 1 w 82"/>
                        <a:gd name="T9" fmla="*/ 2 h 23"/>
                        <a:gd name="T10" fmla="*/ 1 w 82"/>
                        <a:gd name="T11" fmla="*/ 2 h 23"/>
                        <a:gd name="T12" fmla="*/ 3 w 82"/>
                        <a:gd name="T13" fmla="*/ 2 h 23"/>
                        <a:gd name="T14" fmla="*/ 79 w 82"/>
                        <a:gd name="T15" fmla="*/ 2 h 23"/>
                        <a:gd name="T16" fmla="*/ 81 w 82"/>
                        <a:gd name="T17" fmla="*/ 2 h 23"/>
                        <a:gd name="T18" fmla="*/ 82 w 82"/>
                        <a:gd name="T19" fmla="*/ 2 h 23"/>
                        <a:gd name="T20" fmla="*/ 82 w 82"/>
                        <a:gd name="T21" fmla="*/ 1 h 23"/>
                        <a:gd name="T22" fmla="*/ 82 w 82"/>
                        <a:gd name="T23" fmla="*/ 0 h 23"/>
                        <a:gd name="T24" fmla="*/ 81 w 82"/>
                        <a:gd name="T25" fmla="*/ 0 h 23"/>
                        <a:gd name="T26" fmla="*/ 79 w 82"/>
                        <a:gd name="T27" fmla="*/ 0 h 23"/>
                        <a:gd name="T28" fmla="*/ 4 w 82"/>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23"/>
                        <a:gd name="T47" fmla="*/ 82 w 82"/>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23">
                          <a:moveTo>
                            <a:pt x="4" y="2"/>
                          </a:moveTo>
                          <a:lnTo>
                            <a:pt x="2" y="5"/>
                          </a:lnTo>
                          <a:lnTo>
                            <a:pt x="1" y="8"/>
                          </a:lnTo>
                          <a:lnTo>
                            <a:pt x="0" y="16"/>
                          </a:lnTo>
                          <a:lnTo>
                            <a:pt x="1" y="19"/>
                          </a:lnTo>
                          <a:lnTo>
                            <a:pt x="1" y="22"/>
                          </a:lnTo>
                          <a:lnTo>
                            <a:pt x="3" y="23"/>
                          </a:lnTo>
                          <a:lnTo>
                            <a:pt x="79" y="22"/>
                          </a:lnTo>
                          <a:lnTo>
                            <a:pt x="81" y="20"/>
                          </a:lnTo>
                          <a:lnTo>
                            <a:pt x="82" y="17"/>
                          </a:lnTo>
                          <a:lnTo>
                            <a:pt x="82" y="9"/>
                          </a:lnTo>
                          <a:lnTo>
                            <a:pt x="82" y="5"/>
                          </a:lnTo>
                          <a:lnTo>
                            <a:pt x="81" y="2"/>
                          </a:lnTo>
                          <a:lnTo>
                            <a:pt x="79" y="0"/>
                          </a:lnTo>
                          <a:lnTo>
                            <a:pt x="4" y="2"/>
                          </a:lnTo>
                          <a:close/>
                        </a:path>
                      </a:pathLst>
                    </a:custGeom>
                    <a:solidFill>
                      <a:srgbClr val="202020"/>
                    </a:solidFill>
                    <a:ln w="1588">
                      <a:solidFill>
                        <a:srgbClr val="000000"/>
                      </a:solidFill>
                      <a:round/>
                      <a:headEnd/>
                      <a:tailEnd/>
                    </a:ln>
                  </p:spPr>
                  <p:txBody>
                    <a:bodyPr/>
                    <a:lstStyle/>
                    <a:p>
                      <a:pPr eaLnBrk="1" hangingPunct="1"/>
                      <a:endParaRPr lang="en-US"/>
                    </a:p>
                  </p:txBody>
                </p:sp>
                <p:sp>
                  <p:nvSpPr>
                    <p:cNvPr id="2426" name="Freeform 449"/>
                    <p:cNvSpPr>
                      <a:spLocks/>
                    </p:cNvSpPr>
                    <p:nvPr/>
                  </p:nvSpPr>
                  <p:spPr bwMode="auto">
                    <a:xfrm>
                      <a:off x="4604" y="3073"/>
                      <a:ext cx="66" cy="5"/>
                    </a:xfrm>
                    <a:custGeom>
                      <a:avLst/>
                      <a:gdLst>
                        <a:gd name="T0" fmla="*/ 0 w 66"/>
                        <a:gd name="T1" fmla="*/ 0 h 11"/>
                        <a:gd name="T2" fmla="*/ 0 w 66"/>
                        <a:gd name="T3" fmla="*/ 1 h 11"/>
                        <a:gd name="T4" fmla="*/ 15 w 66"/>
                        <a:gd name="T5" fmla="*/ 1 h 11"/>
                        <a:gd name="T6" fmla="*/ 15 w 66"/>
                        <a:gd name="T7" fmla="*/ 1 h 11"/>
                        <a:gd name="T8" fmla="*/ 50 w 66"/>
                        <a:gd name="T9" fmla="*/ 1 h 11"/>
                        <a:gd name="T10" fmla="*/ 50 w 66"/>
                        <a:gd name="T11" fmla="*/ 1 h 11"/>
                        <a:gd name="T12" fmla="*/ 65 w 66"/>
                        <a:gd name="T13" fmla="*/ 1 h 11"/>
                        <a:gd name="T14" fmla="*/ 66 w 66"/>
                        <a:gd name="T15" fmla="*/ 0 h 11"/>
                        <a:gd name="T16" fmla="*/ 50 w 66"/>
                        <a:gd name="T17" fmla="*/ 0 h 11"/>
                        <a:gd name="T18" fmla="*/ 50 w 66"/>
                        <a:gd name="T19" fmla="*/ 0 h 11"/>
                        <a:gd name="T20" fmla="*/ 15 w 66"/>
                        <a:gd name="T21" fmla="*/ 0 h 11"/>
                        <a:gd name="T22" fmla="*/ 15 w 66"/>
                        <a:gd name="T23" fmla="*/ 0 h 11"/>
                        <a:gd name="T24" fmla="*/ 0 w 6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11"/>
                        <a:gd name="T41" fmla="*/ 66 w 6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11">
                          <a:moveTo>
                            <a:pt x="0" y="3"/>
                          </a:moveTo>
                          <a:lnTo>
                            <a:pt x="0" y="8"/>
                          </a:lnTo>
                          <a:lnTo>
                            <a:pt x="15" y="8"/>
                          </a:lnTo>
                          <a:lnTo>
                            <a:pt x="15" y="11"/>
                          </a:lnTo>
                          <a:lnTo>
                            <a:pt x="50" y="11"/>
                          </a:lnTo>
                          <a:lnTo>
                            <a:pt x="50" y="8"/>
                          </a:lnTo>
                          <a:lnTo>
                            <a:pt x="65" y="8"/>
                          </a:lnTo>
                          <a:lnTo>
                            <a:pt x="66" y="3"/>
                          </a:lnTo>
                          <a:lnTo>
                            <a:pt x="50" y="3"/>
                          </a:lnTo>
                          <a:lnTo>
                            <a:pt x="50" y="0"/>
                          </a:lnTo>
                          <a:lnTo>
                            <a:pt x="15" y="0"/>
                          </a:lnTo>
                          <a:lnTo>
                            <a:pt x="15" y="3"/>
                          </a:lnTo>
                          <a:lnTo>
                            <a:pt x="0" y="3"/>
                          </a:lnTo>
                          <a:close/>
                        </a:path>
                      </a:pathLst>
                    </a:custGeom>
                    <a:solidFill>
                      <a:srgbClr val="000000"/>
                    </a:solidFill>
                    <a:ln w="9525">
                      <a:noFill/>
                      <a:round/>
                      <a:headEnd/>
                      <a:tailEnd/>
                    </a:ln>
                  </p:spPr>
                  <p:txBody>
                    <a:bodyPr/>
                    <a:lstStyle/>
                    <a:p>
                      <a:pPr eaLnBrk="1" hangingPunct="1"/>
                      <a:endParaRPr lang="en-US"/>
                    </a:p>
                  </p:txBody>
                </p:sp>
                <p:sp>
                  <p:nvSpPr>
                    <p:cNvPr id="2427" name="Rectangle 450"/>
                    <p:cNvSpPr>
                      <a:spLocks noChangeArrowheads="1"/>
                    </p:cNvSpPr>
                    <p:nvPr/>
                  </p:nvSpPr>
                  <p:spPr bwMode="auto">
                    <a:xfrm>
                      <a:off x="4606" y="3077"/>
                      <a:ext cx="5" cy="2"/>
                    </a:xfrm>
                    <a:prstGeom prst="rect">
                      <a:avLst/>
                    </a:prstGeom>
                    <a:solidFill>
                      <a:srgbClr val="00A000"/>
                    </a:solidFill>
                    <a:ln w="9525">
                      <a:noFill/>
                      <a:miter lim="800000"/>
                      <a:headEnd/>
                      <a:tailEnd/>
                    </a:ln>
                  </p:spPr>
                  <p:txBody>
                    <a:bodyPr/>
                    <a:lstStyle/>
                    <a:p>
                      <a:pPr eaLnBrk="1" hangingPunct="1"/>
                      <a:endParaRPr lang="en-US"/>
                    </a:p>
                  </p:txBody>
                </p:sp>
                <p:sp>
                  <p:nvSpPr>
                    <p:cNvPr id="2428" name="Rectangle 451"/>
                    <p:cNvSpPr>
                      <a:spLocks noChangeArrowheads="1"/>
                    </p:cNvSpPr>
                    <p:nvPr/>
                  </p:nvSpPr>
                  <p:spPr bwMode="auto">
                    <a:xfrm>
                      <a:off x="4656" y="3077"/>
                      <a:ext cx="12" cy="2"/>
                    </a:xfrm>
                    <a:prstGeom prst="rect">
                      <a:avLst/>
                    </a:prstGeom>
                    <a:solidFill>
                      <a:srgbClr val="202020"/>
                    </a:solidFill>
                    <a:ln w="1588">
                      <a:solidFill>
                        <a:srgbClr val="000000"/>
                      </a:solidFill>
                      <a:miter lim="800000"/>
                      <a:headEnd/>
                      <a:tailEnd/>
                    </a:ln>
                  </p:spPr>
                  <p:txBody>
                    <a:bodyPr/>
                    <a:lstStyle/>
                    <a:p>
                      <a:pPr eaLnBrk="1" hangingPunct="1"/>
                      <a:endParaRPr lang="en-US"/>
                    </a:p>
                  </p:txBody>
                </p:sp>
              </p:grpSp>
              <p:grpSp>
                <p:nvGrpSpPr>
                  <p:cNvPr id="2506" name="Group 452"/>
                  <p:cNvGrpSpPr>
                    <a:grpSpLocks/>
                  </p:cNvGrpSpPr>
                  <p:nvPr/>
                </p:nvGrpSpPr>
                <p:grpSpPr bwMode="auto">
                  <a:xfrm>
                    <a:off x="4654" y="2991"/>
                    <a:ext cx="102" cy="73"/>
                    <a:chOff x="4654" y="2991"/>
                    <a:chExt cx="102" cy="73"/>
                  </a:xfrm>
                </p:grpSpPr>
                <p:sp>
                  <p:nvSpPr>
                    <p:cNvPr id="2406" name="Freeform 453"/>
                    <p:cNvSpPr>
                      <a:spLocks/>
                    </p:cNvSpPr>
                    <p:nvPr/>
                  </p:nvSpPr>
                  <p:spPr bwMode="auto">
                    <a:xfrm>
                      <a:off x="4737" y="3049"/>
                      <a:ext cx="19" cy="15"/>
                    </a:xfrm>
                    <a:custGeom>
                      <a:avLst/>
                      <a:gdLst>
                        <a:gd name="T0" fmla="*/ 13 w 19"/>
                        <a:gd name="T1" fmla="*/ 1 h 29"/>
                        <a:gd name="T2" fmla="*/ 10 w 19"/>
                        <a:gd name="T3" fmla="*/ 0 h 29"/>
                        <a:gd name="T4" fmla="*/ 5 w 19"/>
                        <a:gd name="T5" fmla="*/ 0 h 29"/>
                        <a:gd name="T6" fmla="*/ 3 w 19"/>
                        <a:gd name="T7" fmla="*/ 1 h 29"/>
                        <a:gd name="T8" fmla="*/ 1 w 19"/>
                        <a:gd name="T9" fmla="*/ 1 h 29"/>
                        <a:gd name="T10" fmla="*/ 0 w 19"/>
                        <a:gd name="T11" fmla="*/ 2 h 29"/>
                        <a:gd name="T12" fmla="*/ 0 w 19"/>
                        <a:gd name="T13" fmla="*/ 3 h 29"/>
                        <a:gd name="T14" fmla="*/ 0 w 19"/>
                        <a:gd name="T15" fmla="*/ 4 h 29"/>
                        <a:gd name="T16" fmla="*/ 19 w 19"/>
                        <a:gd name="T17" fmla="*/ 4 h 29"/>
                        <a:gd name="T18" fmla="*/ 18 w 19"/>
                        <a:gd name="T19" fmla="*/ 2 h 29"/>
                        <a:gd name="T20" fmla="*/ 16 w 19"/>
                        <a:gd name="T21" fmla="*/ 1 h 29"/>
                        <a:gd name="T22" fmla="*/ 13 w 19"/>
                        <a:gd name="T23" fmla="*/ 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29"/>
                        <a:gd name="T38" fmla="*/ 19 w 19"/>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29">
                          <a:moveTo>
                            <a:pt x="13" y="1"/>
                          </a:moveTo>
                          <a:lnTo>
                            <a:pt x="10" y="0"/>
                          </a:lnTo>
                          <a:lnTo>
                            <a:pt x="5" y="0"/>
                          </a:lnTo>
                          <a:lnTo>
                            <a:pt x="3" y="1"/>
                          </a:lnTo>
                          <a:lnTo>
                            <a:pt x="1" y="6"/>
                          </a:lnTo>
                          <a:lnTo>
                            <a:pt x="0" y="14"/>
                          </a:lnTo>
                          <a:lnTo>
                            <a:pt x="0" y="20"/>
                          </a:lnTo>
                          <a:lnTo>
                            <a:pt x="0" y="29"/>
                          </a:lnTo>
                          <a:lnTo>
                            <a:pt x="19" y="29"/>
                          </a:lnTo>
                          <a:lnTo>
                            <a:pt x="18" y="12"/>
                          </a:lnTo>
                          <a:lnTo>
                            <a:pt x="16" y="4"/>
                          </a:lnTo>
                          <a:lnTo>
                            <a:pt x="13" y="1"/>
                          </a:lnTo>
                          <a:close/>
                        </a:path>
                      </a:pathLst>
                    </a:custGeom>
                    <a:solidFill>
                      <a:srgbClr val="404040"/>
                    </a:solidFill>
                    <a:ln w="1588">
                      <a:solidFill>
                        <a:srgbClr val="404040"/>
                      </a:solidFill>
                      <a:round/>
                      <a:headEnd/>
                      <a:tailEnd/>
                    </a:ln>
                  </p:spPr>
                  <p:txBody>
                    <a:bodyPr/>
                    <a:lstStyle/>
                    <a:p>
                      <a:pPr eaLnBrk="1" hangingPunct="1"/>
                      <a:endParaRPr lang="en-US"/>
                    </a:p>
                  </p:txBody>
                </p:sp>
                <p:sp>
                  <p:nvSpPr>
                    <p:cNvPr id="2407" name="Freeform 454"/>
                    <p:cNvSpPr>
                      <a:spLocks/>
                    </p:cNvSpPr>
                    <p:nvPr/>
                  </p:nvSpPr>
                  <p:spPr bwMode="auto">
                    <a:xfrm>
                      <a:off x="4654" y="2991"/>
                      <a:ext cx="86" cy="61"/>
                    </a:xfrm>
                    <a:custGeom>
                      <a:avLst/>
                      <a:gdLst>
                        <a:gd name="T0" fmla="*/ 0 w 86"/>
                        <a:gd name="T1" fmla="*/ 0 h 121"/>
                        <a:gd name="T2" fmla="*/ 86 w 86"/>
                        <a:gd name="T3" fmla="*/ 15 h 121"/>
                        <a:gd name="T4" fmla="*/ 85 w 86"/>
                        <a:gd name="T5" fmla="*/ 15 h 121"/>
                        <a:gd name="T6" fmla="*/ 84 w 86"/>
                        <a:gd name="T7" fmla="*/ 16 h 121"/>
                        <a:gd name="T8" fmla="*/ 0 w 86"/>
                        <a:gd name="T9" fmla="*/ 0 h 121"/>
                        <a:gd name="T10" fmla="*/ 0 60000 65536"/>
                        <a:gd name="T11" fmla="*/ 0 60000 65536"/>
                        <a:gd name="T12" fmla="*/ 0 60000 65536"/>
                        <a:gd name="T13" fmla="*/ 0 60000 65536"/>
                        <a:gd name="T14" fmla="*/ 0 60000 65536"/>
                        <a:gd name="T15" fmla="*/ 0 w 86"/>
                        <a:gd name="T16" fmla="*/ 0 h 121"/>
                        <a:gd name="T17" fmla="*/ 86 w 86"/>
                        <a:gd name="T18" fmla="*/ 121 h 121"/>
                      </a:gdLst>
                      <a:ahLst/>
                      <a:cxnLst>
                        <a:cxn ang="T10">
                          <a:pos x="T0" y="T1"/>
                        </a:cxn>
                        <a:cxn ang="T11">
                          <a:pos x="T2" y="T3"/>
                        </a:cxn>
                        <a:cxn ang="T12">
                          <a:pos x="T4" y="T5"/>
                        </a:cxn>
                        <a:cxn ang="T13">
                          <a:pos x="T6" y="T7"/>
                        </a:cxn>
                        <a:cxn ang="T14">
                          <a:pos x="T8" y="T9"/>
                        </a:cxn>
                      </a:cxnLst>
                      <a:rect l="T15" t="T16" r="T17" b="T18"/>
                      <a:pathLst>
                        <a:path w="86" h="121">
                          <a:moveTo>
                            <a:pt x="0" y="0"/>
                          </a:moveTo>
                          <a:lnTo>
                            <a:pt x="86" y="117"/>
                          </a:lnTo>
                          <a:lnTo>
                            <a:pt x="85" y="118"/>
                          </a:lnTo>
                          <a:lnTo>
                            <a:pt x="84" y="121"/>
                          </a:lnTo>
                          <a:lnTo>
                            <a:pt x="0" y="0"/>
                          </a:lnTo>
                          <a:close/>
                        </a:path>
                      </a:pathLst>
                    </a:custGeom>
                    <a:solidFill>
                      <a:srgbClr val="808080"/>
                    </a:solidFill>
                    <a:ln w="9525">
                      <a:noFill/>
                      <a:round/>
                      <a:headEnd/>
                      <a:tailEnd/>
                    </a:ln>
                  </p:spPr>
                  <p:txBody>
                    <a:bodyPr/>
                    <a:lstStyle/>
                    <a:p>
                      <a:pPr eaLnBrk="1" hangingPunct="1"/>
                      <a:endParaRPr lang="en-US"/>
                    </a:p>
                  </p:txBody>
                </p:sp>
                <p:sp>
                  <p:nvSpPr>
                    <p:cNvPr id="2408" name="Freeform 455"/>
                    <p:cNvSpPr>
                      <a:spLocks/>
                    </p:cNvSpPr>
                    <p:nvPr/>
                  </p:nvSpPr>
                  <p:spPr bwMode="auto">
                    <a:xfrm>
                      <a:off x="4713" y="3031"/>
                      <a:ext cx="28" cy="28"/>
                    </a:xfrm>
                    <a:custGeom>
                      <a:avLst/>
                      <a:gdLst>
                        <a:gd name="T0" fmla="*/ 1 w 28"/>
                        <a:gd name="T1" fmla="*/ 2 h 56"/>
                        <a:gd name="T2" fmla="*/ 2 w 28"/>
                        <a:gd name="T3" fmla="*/ 2 h 56"/>
                        <a:gd name="T4" fmla="*/ 5 w 28"/>
                        <a:gd name="T5" fmla="*/ 1 h 56"/>
                        <a:gd name="T6" fmla="*/ 8 w 28"/>
                        <a:gd name="T7" fmla="*/ 1 h 56"/>
                        <a:gd name="T8" fmla="*/ 13 w 28"/>
                        <a:gd name="T9" fmla="*/ 1 h 56"/>
                        <a:gd name="T10" fmla="*/ 14 w 28"/>
                        <a:gd name="T11" fmla="*/ 0 h 56"/>
                        <a:gd name="T12" fmla="*/ 28 w 28"/>
                        <a:gd name="T13" fmla="*/ 3 h 56"/>
                        <a:gd name="T14" fmla="*/ 27 w 28"/>
                        <a:gd name="T15" fmla="*/ 4 h 56"/>
                        <a:gd name="T16" fmla="*/ 23 w 28"/>
                        <a:gd name="T17" fmla="*/ 4 h 56"/>
                        <a:gd name="T18" fmla="*/ 19 w 28"/>
                        <a:gd name="T19" fmla="*/ 4 h 56"/>
                        <a:gd name="T20" fmla="*/ 16 w 28"/>
                        <a:gd name="T21" fmla="*/ 4 h 56"/>
                        <a:gd name="T22" fmla="*/ 15 w 28"/>
                        <a:gd name="T23" fmla="*/ 5 h 56"/>
                        <a:gd name="T24" fmla="*/ 15 w 28"/>
                        <a:gd name="T25" fmla="*/ 6 h 56"/>
                        <a:gd name="T26" fmla="*/ 15 w 28"/>
                        <a:gd name="T27" fmla="*/ 7 h 56"/>
                        <a:gd name="T28" fmla="*/ 15 w 28"/>
                        <a:gd name="T29" fmla="*/ 7 h 56"/>
                        <a:gd name="T30" fmla="*/ 0 w 28"/>
                        <a:gd name="T31" fmla="*/ 5 h 56"/>
                        <a:gd name="T32" fmla="*/ 0 w 28"/>
                        <a:gd name="T33" fmla="*/ 3 h 56"/>
                        <a:gd name="T34" fmla="*/ 1 w 28"/>
                        <a:gd name="T35" fmla="*/ 2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56"/>
                        <a:gd name="T56" fmla="*/ 28 w 28"/>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56">
                          <a:moveTo>
                            <a:pt x="1" y="14"/>
                          </a:moveTo>
                          <a:lnTo>
                            <a:pt x="2" y="10"/>
                          </a:lnTo>
                          <a:lnTo>
                            <a:pt x="5" y="7"/>
                          </a:lnTo>
                          <a:lnTo>
                            <a:pt x="8" y="7"/>
                          </a:lnTo>
                          <a:lnTo>
                            <a:pt x="13" y="7"/>
                          </a:lnTo>
                          <a:lnTo>
                            <a:pt x="14" y="0"/>
                          </a:lnTo>
                          <a:lnTo>
                            <a:pt x="28" y="21"/>
                          </a:lnTo>
                          <a:lnTo>
                            <a:pt x="27" y="27"/>
                          </a:lnTo>
                          <a:lnTo>
                            <a:pt x="23" y="27"/>
                          </a:lnTo>
                          <a:lnTo>
                            <a:pt x="19" y="28"/>
                          </a:lnTo>
                          <a:lnTo>
                            <a:pt x="16" y="31"/>
                          </a:lnTo>
                          <a:lnTo>
                            <a:pt x="15" y="36"/>
                          </a:lnTo>
                          <a:lnTo>
                            <a:pt x="15" y="45"/>
                          </a:lnTo>
                          <a:lnTo>
                            <a:pt x="15" y="52"/>
                          </a:lnTo>
                          <a:lnTo>
                            <a:pt x="15" y="56"/>
                          </a:lnTo>
                          <a:lnTo>
                            <a:pt x="0" y="35"/>
                          </a:lnTo>
                          <a:lnTo>
                            <a:pt x="0" y="22"/>
                          </a:lnTo>
                          <a:lnTo>
                            <a:pt x="1" y="14"/>
                          </a:lnTo>
                          <a:close/>
                        </a:path>
                      </a:pathLst>
                    </a:custGeom>
                    <a:solidFill>
                      <a:srgbClr val="404040"/>
                    </a:solidFill>
                    <a:ln w="1588">
                      <a:solidFill>
                        <a:srgbClr val="000000"/>
                      </a:solidFill>
                      <a:round/>
                      <a:headEnd/>
                      <a:tailEnd/>
                    </a:ln>
                  </p:spPr>
                  <p:txBody>
                    <a:bodyPr/>
                    <a:lstStyle/>
                    <a:p>
                      <a:pPr eaLnBrk="1" hangingPunct="1"/>
                      <a:endParaRPr lang="en-US"/>
                    </a:p>
                  </p:txBody>
                </p:sp>
                <p:sp>
                  <p:nvSpPr>
                    <p:cNvPr id="2409" name="Line 456"/>
                    <p:cNvSpPr>
                      <a:spLocks noChangeShapeType="1"/>
                    </p:cNvSpPr>
                    <p:nvPr/>
                  </p:nvSpPr>
                  <p:spPr bwMode="auto">
                    <a:xfrm>
                      <a:off x="4727" y="3034"/>
                      <a:ext cx="13" cy="10"/>
                    </a:xfrm>
                    <a:prstGeom prst="line">
                      <a:avLst/>
                    </a:prstGeom>
                    <a:noFill/>
                    <a:ln w="1588">
                      <a:solidFill>
                        <a:srgbClr val="000000"/>
                      </a:solidFill>
                      <a:round/>
                      <a:headEnd/>
                      <a:tailEnd/>
                    </a:ln>
                  </p:spPr>
                  <p:txBody>
                    <a:bodyPr/>
                    <a:lstStyle/>
                    <a:p>
                      <a:endParaRPr lang="en-US"/>
                    </a:p>
                  </p:txBody>
                </p:sp>
                <p:sp>
                  <p:nvSpPr>
                    <p:cNvPr id="2410" name="Freeform 457"/>
                    <p:cNvSpPr>
                      <a:spLocks/>
                    </p:cNvSpPr>
                    <p:nvPr/>
                  </p:nvSpPr>
                  <p:spPr bwMode="auto">
                    <a:xfrm>
                      <a:off x="4657" y="2993"/>
                      <a:ext cx="22" cy="22"/>
                    </a:xfrm>
                    <a:custGeom>
                      <a:avLst/>
                      <a:gdLst>
                        <a:gd name="T0" fmla="*/ 1 w 22"/>
                        <a:gd name="T1" fmla="*/ 2 h 43"/>
                        <a:gd name="T2" fmla="*/ 3 w 22"/>
                        <a:gd name="T3" fmla="*/ 2 h 43"/>
                        <a:gd name="T4" fmla="*/ 6 w 22"/>
                        <a:gd name="T5" fmla="*/ 1 h 43"/>
                        <a:gd name="T6" fmla="*/ 9 w 22"/>
                        <a:gd name="T7" fmla="*/ 1 h 43"/>
                        <a:gd name="T8" fmla="*/ 14 w 22"/>
                        <a:gd name="T9" fmla="*/ 1 h 43"/>
                        <a:gd name="T10" fmla="*/ 14 w 22"/>
                        <a:gd name="T11" fmla="*/ 0 h 43"/>
                        <a:gd name="T12" fmla="*/ 22 w 22"/>
                        <a:gd name="T13" fmla="*/ 2 h 43"/>
                        <a:gd name="T14" fmla="*/ 22 w 22"/>
                        <a:gd name="T15" fmla="*/ 3 h 43"/>
                        <a:gd name="T16" fmla="*/ 19 w 22"/>
                        <a:gd name="T17" fmla="*/ 3 h 43"/>
                        <a:gd name="T18" fmla="*/ 17 w 22"/>
                        <a:gd name="T19" fmla="*/ 3 h 43"/>
                        <a:gd name="T20" fmla="*/ 14 w 22"/>
                        <a:gd name="T21" fmla="*/ 3 h 43"/>
                        <a:gd name="T22" fmla="*/ 12 w 22"/>
                        <a:gd name="T23" fmla="*/ 3 h 43"/>
                        <a:gd name="T24" fmla="*/ 11 w 22"/>
                        <a:gd name="T25" fmla="*/ 4 h 43"/>
                        <a:gd name="T26" fmla="*/ 11 w 22"/>
                        <a:gd name="T27" fmla="*/ 4 h 43"/>
                        <a:gd name="T28" fmla="*/ 10 w 22"/>
                        <a:gd name="T29" fmla="*/ 6 h 43"/>
                        <a:gd name="T30" fmla="*/ 0 w 22"/>
                        <a:gd name="T31" fmla="*/ 4 h 43"/>
                        <a:gd name="T32" fmla="*/ 1 w 22"/>
                        <a:gd name="T33" fmla="*/ 3 h 43"/>
                        <a:gd name="T34" fmla="*/ 1 w 22"/>
                        <a:gd name="T35" fmla="*/ 2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3"/>
                        <a:gd name="T56" fmla="*/ 22 w 22"/>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3">
                          <a:moveTo>
                            <a:pt x="1" y="15"/>
                          </a:moveTo>
                          <a:lnTo>
                            <a:pt x="3" y="9"/>
                          </a:lnTo>
                          <a:lnTo>
                            <a:pt x="6" y="6"/>
                          </a:lnTo>
                          <a:lnTo>
                            <a:pt x="9" y="6"/>
                          </a:lnTo>
                          <a:lnTo>
                            <a:pt x="14" y="6"/>
                          </a:lnTo>
                          <a:lnTo>
                            <a:pt x="14" y="0"/>
                          </a:lnTo>
                          <a:lnTo>
                            <a:pt x="22" y="12"/>
                          </a:lnTo>
                          <a:lnTo>
                            <a:pt x="22" y="18"/>
                          </a:lnTo>
                          <a:lnTo>
                            <a:pt x="19" y="18"/>
                          </a:lnTo>
                          <a:lnTo>
                            <a:pt x="17" y="17"/>
                          </a:lnTo>
                          <a:lnTo>
                            <a:pt x="14" y="18"/>
                          </a:lnTo>
                          <a:lnTo>
                            <a:pt x="12" y="20"/>
                          </a:lnTo>
                          <a:lnTo>
                            <a:pt x="11" y="25"/>
                          </a:lnTo>
                          <a:lnTo>
                            <a:pt x="11" y="29"/>
                          </a:lnTo>
                          <a:lnTo>
                            <a:pt x="10" y="43"/>
                          </a:lnTo>
                          <a:lnTo>
                            <a:pt x="0" y="29"/>
                          </a:lnTo>
                          <a:lnTo>
                            <a:pt x="1" y="21"/>
                          </a:lnTo>
                          <a:lnTo>
                            <a:pt x="1" y="15"/>
                          </a:lnTo>
                          <a:close/>
                        </a:path>
                      </a:pathLst>
                    </a:custGeom>
                    <a:solidFill>
                      <a:srgbClr val="404040"/>
                    </a:solidFill>
                    <a:ln w="1588">
                      <a:solidFill>
                        <a:srgbClr val="000000"/>
                      </a:solidFill>
                      <a:round/>
                      <a:headEnd/>
                      <a:tailEnd/>
                    </a:ln>
                  </p:spPr>
                  <p:txBody>
                    <a:bodyPr/>
                    <a:lstStyle/>
                    <a:p>
                      <a:pPr eaLnBrk="1" hangingPunct="1"/>
                      <a:endParaRPr lang="en-US"/>
                    </a:p>
                  </p:txBody>
                </p:sp>
                <p:sp>
                  <p:nvSpPr>
                    <p:cNvPr id="2411" name="Freeform 458"/>
                    <p:cNvSpPr>
                      <a:spLocks/>
                    </p:cNvSpPr>
                    <p:nvPr/>
                  </p:nvSpPr>
                  <p:spPr bwMode="auto">
                    <a:xfrm>
                      <a:off x="4700" y="3025"/>
                      <a:ext cx="13" cy="14"/>
                    </a:xfrm>
                    <a:custGeom>
                      <a:avLst/>
                      <a:gdLst>
                        <a:gd name="T0" fmla="*/ 13 w 13"/>
                        <a:gd name="T1" fmla="*/ 1 h 28"/>
                        <a:gd name="T2" fmla="*/ 6 w 13"/>
                        <a:gd name="T3" fmla="*/ 0 h 28"/>
                        <a:gd name="T4" fmla="*/ 4 w 13"/>
                        <a:gd name="T5" fmla="*/ 1 h 28"/>
                        <a:gd name="T6" fmla="*/ 1 w 13"/>
                        <a:gd name="T7" fmla="*/ 1 h 28"/>
                        <a:gd name="T8" fmla="*/ 0 w 13"/>
                        <a:gd name="T9" fmla="*/ 2 h 28"/>
                        <a:gd name="T10" fmla="*/ 0 w 13"/>
                        <a:gd name="T11" fmla="*/ 4 h 28"/>
                        <a:gd name="T12" fmla="*/ 0 w 13"/>
                        <a:gd name="T13" fmla="*/ 4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2"/>
                          </a:moveTo>
                          <a:lnTo>
                            <a:pt x="6" y="0"/>
                          </a:lnTo>
                          <a:lnTo>
                            <a:pt x="4" y="2"/>
                          </a:lnTo>
                          <a:lnTo>
                            <a:pt x="1" y="7"/>
                          </a:lnTo>
                          <a:lnTo>
                            <a:pt x="0" y="14"/>
                          </a:lnTo>
                          <a:lnTo>
                            <a:pt x="0" y="28"/>
                          </a:lnTo>
                        </a:path>
                      </a:pathLst>
                    </a:custGeom>
                    <a:noFill/>
                    <a:ln w="1588">
                      <a:solidFill>
                        <a:srgbClr val="000000"/>
                      </a:solidFill>
                      <a:round/>
                      <a:headEnd/>
                      <a:tailEnd/>
                    </a:ln>
                  </p:spPr>
                  <p:txBody>
                    <a:bodyPr/>
                    <a:lstStyle/>
                    <a:p>
                      <a:pPr eaLnBrk="1" hangingPunct="1"/>
                      <a:endParaRPr lang="en-US"/>
                    </a:p>
                  </p:txBody>
                </p:sp>
                <p:sp>
                  <p:nvSpPr>
                    <p:cNvPr id="2412" name="Freeform 459"/>
                    <p:cNvSpPr>
                      <a:spLocks/>
                    </p:cNvSpPr>
                    <p:nvPr/>
                  </p:nvSpPr>
                  <p:spPr bwMode="auto">
                    <a:xfrm>
                      <a:off x="4697" y="3023"/>
                      <a:ext cx="13" cy="14"/>
                    </a:xfrm>
                    <a:custGeom>
                      <a:avLst/>
                      <a:gdLst>
                        <a:gd name="T0" fmla="*/ 13 w 13"/>
                        <a:gd name="T1" fmla="*/ 0 h 28"/>
                        <a:gd name="T2" fmla="*/ 5 w 13"/>
                        <a:gd name="T3" fmla="*/ 0 h 28"/>
                        <a:gd name="T4" fmla="*/ 2 w 13"/>
                        <a:gd name="T5" fmla="*/ 1 h 28"/>
                        <a:gd name="T6" fmla="*/ 1 w 13"/>
                        <a:gd name="T7" fmla="*/ 1 h 28"/>
                        <a:gd name="T8" fmla="*/ 0 w 13"/>
                        <a:gd name="T9" fmla="*/ 2 h 28"/>
                        <a:gd name="T10" fmla="*/ 0 w 13"/>
                        <a:gd name="T11" fmla="*/ 4 h 28"/>
                        <a:gd name="T12" fmla="*/ 0 w 13"/>
                        <a:gd name="T13" fmla="*/ 4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5" y="0"/>
                          </a:lnTo>
                          <a:lnTo>
                            <a:pt x="2" y="1"/>
                          </a:lnTo>
                          <a:lnTo>
                            <a:pt x="1" y="6"/>
                          </a:lnTo>
                          <a:lnTo>
                            <a:pt x="0" y="12"/>
                          </a:lnTo>
                          <a:lnTo>
                            <a:pt x="0" y="28"/>
                          </a:lnTo>
                          <a:lnTo>
                            <a:pt x="0" y="26"/>
                          </a:lnTo>
                        </a:path>
                      </a:pathLst>
                    </a:custGeom>
                    <a:noFill/>
                    <a:ln w="1588">
                      <a:solidFill>
                        <a:srgbClr val="000000"/>
                      </a:solidFill>
                      <a:round/>
                      <a:headEnd/>
                      <a:tailEnd/>
                    </a:ln>
                  </p:spPr>
                  <p:txBody>
                    <a:bodyPr/>
                    <a:lstStyle/>
                    <a:p>
                      <a:pPr eaLnBrk="1" hangingPunct="1"/>
                      <a:endParaRPr lang="en-US"/>
                    </a:p>
                  </p:txBody>
                </p:sp>
                <p:sp>
                  <p:nvSpPr>
                    <p:cNvPr id="2413" name="Freeform 460"/>
                    <p:cNvSpPr>
                      <a:spLocks/>
                    </p:cNvSpPr>
                    <p:nvPr/>
                  </p:nvSpPr>
                  <p:spPr bwMode="auto">
                    <a:xfrm>
                      <a:off x="4693" y="3021"/>
                      <a:ext cx="13" cy="14"/>
                    </a:xfrm>
                    <a:custGeom>
                      <a:avLst/>
                      <a:gdLst>
                        <a:gd name="T0" fmla="*/ 13 w 13"/>
                        <a:gd name="T1" fmla="*/ 0 h 28"/>
                        <a:gd name="T2" fmla="*/ 6 w 13"/>
                        <a:gd name="T3" fmla="*/ 0 h 28"/>
                        <a:gd name="T4" fmla="*/ 3 w 13"/>
                        <a:gd name="T5" fmla="*/ 1 h 28"/>
                        <a:gd name="T6" fmla="*/ 1 w 13"/>
                        <a:gd name="T7" fmla="*/ 1 h 28"/>
                        <a:gd name="T8" fmla="*/ 0 w 13"/>
                        <a:gd name="T9" fmla="*/ 2 h 28"/>
                        <a:gd name="T10" fmla="*/ 0 w 13"/>
                        <a:gd name="T11" fmla="*/ 4 h 28"/>
                        <a:gd name="T12" fmla="*/ 0 w 13"/>
                        <a:gd name="T13" fmla="*/ 4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5"/>
                          </a:lnTo>
                          <a:lnTo>
                            <a:pt x="0" y="13"/>
                          </a:lnTo>
                          <a:lnTo>
                            <a:pt x="0" y="28"/>
                          </a:lnTo>
                          <a:lnTo>
                            <a:pt x="0" y="27"/>
                          </a:lnTo>
                        </a:path>
                      </a:pathLst>
                    </a:custGeom>
                    <a:noFill/>
                    <a:ln w="1588">
                      <a:solidFill>
                        <a:srgbClr val="000000"/>
                      </a:solidFill>
                      <a:round/>
                      <a:headEnd/>
                      <a:tailEnd/>
                    </a:ln>
                  </p:spPr>
                  <p:txBody>
                    <a:bodyPr/>
                    <a:lstStyle/>
                    <a:p>
                      <a:pPr eaLnBrk="1" hangingPunct="1"/>
                      <a:endParaRPr lang="en-US"/>
                    </a:p>
                  </p:txBody>
                </p:sp>
                <p:sp>
                  <p:nvSpPr>
                    <p:cNvPr id="2414" name="Freeform 461"/>
                    <p:cNvSpPr>
                      <a:spLocks/>
                    </p:cNvSpPr>
                    <p:nvPr/>
                  </p:nvSpPr>
                  <p:spPr bwMode="auto">
                    <a:xfrm>
                      <a:off x="4689" y="3018"/>
                      <a:ext cx="13" cy="14"/>
                    </a:xfrm>
                    <a:custGeom>
                      <a:avLst/>
                      <a:gdLst>
                        <a:gd name="T0" fmla="*/ 13 w 13"/>
                        <a:gd name="T1" fmla="*/ 0 h 28"/>
                        <a:gd name="T2" fmla="*/ 6 w 13"/>
                        <a:gd name="T3" fmla="*/ 0 h 28"/>
                        <a:gd name="T4" fmla="*/ 3 w 13"/>
                        <a:gd name="T5" fmla="*/ 1 h 28"/>
                        <a:gd name="T6" fmla="*/ 1 w 13"/>
                        <a:gd name="T7" fmla="*/ 1 h 28"/>
                        <a:gd name="T8" fmla="*/ 0 w 13"/>
                        <a:gd name="T9" fmla="*/ 2 h 28"/>
                        <a:gd name="T10" fmla="*/ 0 w 13"/>
                        <a:gd name="T11" fmla="*/ 4 h 28"/>
                        <a:gd name="T12" fmla="*/ 0 w 13"/>
                        <a:gd name="T13" fmla="*/ 4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5"/>
                          </a:lnTo>
                          <a:lnTo>
                            <a:pt x="0" y="13"/>
                          </a:lnTo>
                          <a:lnTo>
                            <a:pt x="0" y="28"/>
                          </a:lnTo>
                          <a:lnTo>
                            <a:pt x="0" y="27"/>
                          </a:lnTo>
                        </a:path>
                      </a:pathLst>
                    </a:custGeom>
                    <a:noFill/>
                    <a:ln w="1588">
                      <a:solidFill>
                        <a:srgbClr val="000000"/>
                      </a:solidFill>
                      <a:round/>
                      <a:headEnd/>
                      <a:tailEnd/>
                    </a:ln>
                  </p:spPr>
                  <p:txBody>
                    <a:bodyPr/>
                    <a:lstStyle/>
                    <a:p>
                      <a:pPr eaLnBrk="1" hangingPunct="1"/>
                      <a:endParaRPr lang="en-US"/>
                    </a:p>
                  </p:txBody>
                </p:sp>
                <p:sp>
                  <p:nvSpPr>
                    <p:cNvPr id="2415" name="Freeform 462"/>
                    <p:cNvSpPr>
                      <a:spLocks/>
                    </p:cNvSpPr>
                    <p:nvPr/>
                  </p:nvSpPr>
                  <p:spPr bwMode="auto">
                    <a:xfrm>
                      <a:off x="4686" y="3016"/>
                      <a:ext cx="12" cy="14"/>
                    </a:xfrm>
                    <a:custGeom>
                      <a:avLst/>
                      <a:gdLst>
                        <a:gd name="T0" fmla="*/ 12 w 12"/>
                        <a:gd name="T1" fmla="*/ 0 h 28"/>
                        <a:gd name="T2" fmla="*/ 6 w 12"/>
                        <a:gd name="T3" fmla="*/ 0 h 28"/>
                        <a:gd name="T4" fmla="*/ 3 w 12"/>
                        <a:gd name="T5" fmla="*/ 1 h 28"/>
                        <a:gd name="T6" fmla="*/ 1 w 12"/>
                        <a:gd name="T7" fmla="*/ 1 h 28"/>
                        <a:gd name="T8" fmla="*/ 0 w 12"/>
                        <a:gd name="T9" fmla="*/ 2 h 28"/>
                        <a:gd name="T10" fmla="*/ 0 w 12"/>
                        <a:gd name="T11" fmla="*/ 4 h 28"/>
                        <a:gd name="T12" fmla="*/ 0 w 12"/>
                        <a:gd name="T13" fmla="*/ 4 h 28"/>
                        <a:gd name="T14" fmla="*/ 0 60000 65536"/>
                        <a:gd name="T15" fmla="*/ 0 60000 65536"/>
                        <a:gd name="T16" fmla="*/ 0 60000 65536"/>
                        <a:gd name="T17" fmla="*/ 0 60000 65536"/>
                        <a:gd name="T18" fmla="*/ 0 60000 65536"/>
                        <a:gd name="T19" fmla="*/ 0 60000 65536"/>
                        <a:gd name="T20" fmla="*/ 0 60000 65536"/>
                        <a:gd name="T21" fmla="*/ 0 w 12"/>
                        <a:gd name="T22" fmla="*/ 0 h 28"/>
                        <a:gd name="T23" fmla="*/ 12 w 1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8">
                          <a:moveTo>
                            <a:pt x="12" y="0"/>
                          </a:moveTo>
                          <a:lnTo>
                            <a:pt x="6" y="0"/>
                          </a:lnTo>
                          <a:lnTo>
                            <a:pt x="3" y="1"/>
                          </a:lnTo>
                          <a:lnTo>
                            <a:pt x="1" y="4"/>
                          </a:lnTo>
                          <a:lnTo>
                            <a:pt x="0" y="12"/>
                          </a:lnTo>
                          <a:lnTo>
                            <a:pt x="0" y="28"/>
                          </a:lnTo>
                          <a:lnTo>
                            <a:pt x="0" y="26"/>
                          </a:lnTo>
                        </a:path>
                      </a:pathLst>
                    </a:custGeom>
                    <a:noFill/>
                    <a:ln w="1588">
                      <a:solidFill>
                        <a:srgbClr val="000000"/>
                      </a:solidFill>
                      <a:round/>
                      <a:headEnd/>
                      <a:tailEnd/>
                    </a:ln>
                  </p:spPr>
                  <p:txBody>
                    <a:bodyPr/>
                    <a:lstStyle/>
                    <a:p>
                      <a:pPr eaLnBrk="1" hangingPunct="1"/>
                      <a:endParaRPr lang="en-US"/>
                    </a:p>
                  </p:txBody>
                </p:sp>
                <p:sp>
                  <p:nvSpPr>
                    <p:cNvPr id="2416" name="Freeform 463"/>
                    <p:cNvSpPr>
                      <a:spLocks/>
                    </p:cNvSpPr>
                    <p:nvPr/>
                  </p:nvSpPr>
                  <p:spPr bwMode="auto">
                    <a:xfrm>
                      <a:off x="4683" y="3013"/>
                      <a:ext cx="12" cy="14"/>
                    </a:xfrm>
                    <a:custGeom>
                      <a:avLst/>
                      <a:gdLst>
                        <a:gd name="T0" fmla="*/ 12 w 12"/>
                        <a:gd name="T1" fmla="*/ 0 h 28"/>
                        <a:gd name="T2" fmla="*/ 5 w 12"/>
                        <a:gd name="T3" fmla="*/ 0 h 28"/>
                        <a:gd name="T4" fmla="*/ 3 w 12"/>
                        <a:gd name="T5" fmla="*/ 1 h 28"/>
                        <a:gd name="T6" fmla="*/ 0 w 12"/>
                        <a:gd name="T7" fmla="*/ 1 h 28"/>
                        <a:gd name="T8" fmla="*/ 0 w 12"/>
                        <a:gd name="T9" fmla="*/ 2 h 28"/>
                        <a:gd name="T10" fmla="*/ 0 w 12"/>
                        <a:gd name="T11" fmla="*/ 4 h 28"/>
                        <a:gd name="T12" fmla="*/ 0 w 12"/>
                        <a:gd name="T13" fmla="*/ 4 h 28"/>
                        <a:gd name="T14" fmla="*/ 0 60000 65536"/>
                        <a:gd name="T15" fmla="*/ 0 60000 65536"/>
                        <a:gd name="T16" fmla="*/ 0 60000 65536"/>
                        <a:gd name="T17" fmla="*/ 0 60000 65536"/>
                        <a:gd name="T18" fmla="*/ 0 60000 65536"/>
                        <a:gd name="T19" fmla="*/ 0 60000 65536"/>
                        <a:gd name="T20" fmla="*/ 0 60000 65536"/>
                        <a:gd name="T21" fmla="*/ 0 w 12"/>
                        <a:gd name="T22" fmla="*/ 0 h 28"/>
                        <a:gd name="T23" fmla="*/ 12 w 1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8">
                          <a:moveTo>
                            <a:pt x="12" y="0"/>
                          </a:moveTo>
                          <a:lnTo>
                            <a:pt x="5" y="0"/>
                          </a:lnTo>
                          <a:lnTo>
                            <a:pt x="3" y="1"/>
                          </a:lnTo>
                          <a:lnTo>
                            <a:pt x="0" y="6"/>
                          </a:lnTo>
                          <a:lnTo>
                            <a:pt x="0" y="12"/>
                          </a:lnTo>
                          <a:lnTo>
                            <a:pt x="0" y="28"/>
                          </a:lnTo>
                          <a:lnTo>
                            <a:pt x="0" y="26"/>
                          </a:lnTo>
                        </a:path>
                      </a:pathLst>
                    </a:custGeom>
                    <a:noFill/>
                    <a:ln w="1588">
                      <a:solidFill>
                        <a:srgbClr val="000000"/>
                      </a:solidFill>
                      <a:round/>
                      <a:headEnd/>
                      <a:tailEnd/>
                    </a:ln>
                  </p:spPr>
                  <p:txBody>
                    <a:bodyPr/>
                    <a:lstStyle/>
                    <a:p>
                      <a:pPr eaLnBrk="1" hangingPunct="1"/>
                      <a:endParaRPr lang="en-US"/>
                    </a:p>
                  </p:txBody>
                </p:sp>
                <p:sp>
                  <p:nvSpPr>
                    <p:cNvPr id="2417" name="Freeform 464"/>
                    <p:cNvSpPr>
                      <a:spLocks/>
                    </p:cNvSpPr>
                    <p:nvPr/>
                  </p:nvSpPr>
                  <p:spPr bwMode="auto">
                    <a:xfrm>
                      <a:off x="4678" y="3010"/>
                      <a:ext cx="14" cy="14"/>
                    </a:xfrm>
                    <a:custGeom>
                      <a:avLst/>
                      <a:gdLst>
                        <a:gd name="T0" fmla="*/ 14 w 14"/>
                        <a:gd name="T1" fmla="*/ 1 h 28"/>
                        <a:gd name="T2" fmla="*/ 7 w 14"/>
                        <a:gd name="T3" fmla="*/ 0 h 28"/>
                        <a:gd name="T4" fmla="*/ 5 w 14"/>
                        <a:gd name="T5" fmla="*/ 1 h 28"/>
                        <a:gd name="T6" fmla="*/ 1 w 14"/>
                        <a:gd name="T7" fmla="*/ 1 h 28"/>
                        <a:gd name="T8" fmla="*/ 0 w 14"/>
                        <a:gd name="T9" fmla="*/ 2 h 28"/>
                        <a:gd name="T10" fmla="*/ 0 w 14"/>
                        <a:gd name="T11" fmla="*/ 4 h 28"/>
                        <a:gd name="T12" fmla="*/ 0 w 14"/>
                        <a:gd name="T13" fmla="*/ 4 h 28"/>
                        <a:gd name="T14" fmla="*/ 0 60000 65536"/>
                        <a:gd name="T15" fmla="*/ 0 60000 65536"/>
                        <a:gd name="T16" fmla="*/ 0 60000 65536"/>
                        <a:gd name="T17" fmla="*/ 0 60000 65536"/>
                        <a:gd name="T18" fmla="*/ 0 60000 65536"/>
                        <a:gd name="T19" fmla="*/ 0 60000 65536"/>
                        <a:gd name="T20" fmla="*/ 0 60000 65536"/>
                        <a:gd name="T21" fmla="*/ 0 w 14"/>
                        <a:gd name="T22" fmla="*/ 0 h 28"/>
                        <a:gd name="T23" fmla="*/ 14 w 14"/>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8">
                          <a:moveTo>
                            <a:pt x="14" y="2"/>
                          </a:moveTo>
                          <a:lnTo>
                            <a:pt x="7" y="0"/>
                          </a:lnTo>
                          <a:lnTo>
                            <a:pt x="5" y="3"/>
                          </a:lnTo>
                          <a:lnTo>
                            <a:pt x="1" y="7"/>
                          </a:lnTo>
                          <a:lnTo>
                            <a:pt x="0" y="14"/>
                          </a:lnTo>
                          <a:lnTo>
                            <a:pt x="0" y="28"/>
                          </a:lnTo>
                        </a:path>
                      </a:pathLst>
                    </a:custGeom>
                    <a:noFill/>
                    <a:ln w="1588">
                      <a:solidFill>
                        <a:srgbClr val="000000"/>
                      </a:solidFill>
                      <a:round/>
                      <a:headEnd/>
                      <a:tailEnd/>
                    </a:ln>
                  </p:spPr>
                  <p:txBody>
                    <a:bodyPr/>
                    <a:lstStyle/>
                    <a:p>
                      <a:pPr eaLnBrk="1" hangingPunct="1"/>
                      <a:endParaRPr lang="en-US"/>
                    </a:p>
                  </p:txBody>
                </p:sp>
                <p:sp>
                  <p:nvSpPr>
                    <p:cNvPr id="2418" name="Freeform 465"/>
                    <p:cNvSpPr>
                      <a:spLocks/>
                    </p:cNvSpPr>
                    <p:nvPr/>
                  </p:nvSpPr>
                  <p:spPr bwMode="auto">
                    <a:xfrm>
                      <a:off x="4675" y="3008"/>
                      <a:ext cx="13" cy="14"/>
                    </a:xfrm>
                    <a:custGeom>
                      <a:avLst/>
                      <a:gdLst>
                        <a:gd name="T0" fmla="*/ 13 w 13"/>
                        <a:gd name="T1" fmla="*/ 0 h 28"/>
                        <a:gd name="T2" fmla="*/ 6 w 13"/>
                        <a:gd name="T3" fmla="*/ 0 h 28"/>
                        <a:gd name="T4" fmla="*/ 3 w 13"/>
                        <a:gd name="T5" fmla="*/ 1 h 28"/>
                        <a:gd name="T6" fmla="*/ 1 w 13"/>
                        <a:gd name="T7" fmla="*/ 1 h 28"/>
                        <a:gd name="T8" fmla="*/ 0 w 13"/>
                        <a:gd name="T9" fmla="*/ 2 h 28"/>
                        <a:gd name="T10" fmla="*/ 0 w 13"/>
                        <a:gd name="T11" fmla="*/ 4 h 28"/>
                        <a:gd name="T12" fmla="*/ 0 w 13"/>
                        <a:gd name="T13" fmla="*/ 4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6"/>
                          </a:lnTo>
                          <a:lnTo>
                            <a:pt x="0" y="13"/>
                          </a:lnTo>
                          <a:lnTo>
                            <a:pt x="0" y="28"/>
                          </a:lnTo>
                          <a:lnTo>
                            <a:pt x="0" y="27"/>
                          </a:lnTo>
                        </a:path>
                      </a:pathLst>
                    </a:custGeom>
                    <a:noFill/>
                    <a:ln w="1588">
                      <a:solidFill>
                        <a:srgbClr val="000000"/>
                      </a:solidFill>
                      <a:round/>
                      <a:headEnd/>
                      <a:tailEnd/>
                    </a:ln>
                  </p:spPr>
                  <p:txBody>
                    <a:bodyPr/>
                    <a:lstStyle/>
                    <a:p>
                      <a:pPr eaLnBrk="1" hangingPunct="1"/>
                      <a:endParaRPr lang="en-US"/>
                    </a:p>
                  </p:txBody>
                </p:sp>
                <p:sp>
                  <p:nvSpPr>
                    <p:cNvPr id="2419" name="Freeform 466"/>
                    <p:cNvSpPr>
                      <a:spLocks/>
                    </p:cNvSpPr>
                    <p:nvPr/>
                  </p:nvSpPr>
                  <p:spPr bwMode="auto">
                    <a:xfrm>
                      <a:off x="4671" y="2997"/>
                      <a:ext cx="9" cy="6"/>
                    </a:xfrm>
                    <a:custGeom>
                      <a:avLst/>
                      <a:gdLst>
                        <a:gd name="T0" fmla="*/ 0 w 9"/>
                        <a:gd name="T1" fmla="*/ 0 h 11"/>
                        <a:gd name="T2" fmla="*/ 8 w 9"/>
                        <a:gd name="T3" fmla="*/ 2 h 11"/>
                        <a:gd name="T4" fmla="*/ 9 w 9"/>
                        <a:gd name="T5" fmla="*/ 2 h 11"/>
                        <a:gd name="T6" fmla="*/ 8 w 9"/>
                        <a:gd name="T7" fmla="*/ 2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0"/>
                          </a:moveTo>
                          <a:lnTo>
                            <a:pt x="8" y="11"/>
                          </a:lnTo>
                          <a:lnTo>
                            <a:pt x="9" y="11"/>
                          </a:lnTo>
                          <a:lnTo>
                            <a:pt x="8" y="11"/>
                          </a:lnTo>
                        </a:path>
                      </a:pathLst>
                    </a:custGeom>
                    <a:noFill/>
                    <a:ln w="1588">
                      <a:solidFill>
                        <a:srgbClr val="000000"/>
                      </a:solidFill>
                      <a:round/>
                      <a:headEnd/>
                      <a:tailEnd/>
                    </a:ln>
                  </p:spPr>
                  <p:txBody>
                    <a:bodyPr/>
                    <a:lstStyle/>
                    <a:p>
                      <a:pPr eaLnBrk="1" hangingPunct="1"/>
                      <a:endParaRPr lang="en-US"/>
                    </a:p>
                  </p:txBody>
                </p:sp>
                <p:sp>
                  <p:nvSpPr>
                    <p:cNvPr id="2420" name="Oval 467"/>
                    <p:cNvSpPr>
                      <a:spLocks noChangeArrowheads="1"/>
                    </p:cNvSpPr>
                    <p:nvPr/>
                  </p:nvSpPr>
                  <p:spPr bwMode="auto">
                    <a:xfrm>
                      <a:off x="4677" y="3059"/>
                      <a:ext cx="15" cy="5"/>
                    </a:xfrm>
                    <a:prstGeom prst="ellipse">
                      <a:avLst/>
                    </a:prstGeom>
                    <a:solidFill>
                      <a:srgbClr val="A0A0A0"/>
                    </a:solidFill>
                    <a:ln w="9525">
                      <a:noFill/>
                      <a:round/>
                      <a:headEnd/>
                      <a:tailEnd/>
                    </a:ln>
                  </p:spPr>
                  <p:txBody>
                    <a:bodyPr/>
                    <a:lstStyle/>
                    <a:p>
                      <a:pPr eaLnBrk="1" hangingPunct="1"/>
                      <a:endParaRPr lang="en-US"/>
                    </a:p>
                  </p:txBody>
                </p:sp>
                <p:sp>
                  <p:nvSpPr>
                    <p:cNvPr id="2421" name="Oval 468"/>
                    <p:cNvSpPr>
                      <a:spLocks noChangeArrowheads="1"/>
                    </p:cNvSpPr>
                    <p:nvPr/>
                  </p:nvSpPr>
                  <p:spPr bwMode="auto">
                    <a:xfrm>
                      <a:off x="4695" y="3058"/>
                      <a:ext cx="16" cy="6"/>
                    </a:xfrm>
                    <a:prstGeom prst="ellipse">
                      <a:avLst/>
                    </a:prstGeom>
                    <a:solidFill>
                      <a:srgbClr val="A0A0A0"/>
                    </a:solidFill>
                    <a:ln w="9525">
                      <a:noFill/>
                      <a:round/>
                      <a:headEnd/>
                      <a:tailEnd/>
                    </a:ln>
                  </p:spPr>
                  <p:txBody>
                    <a:bodyPr/>
                    <a:lstStyle/>
                    <a:p>
                      <a:pPr eaLnBrk="1" hangingPunct="1"/>
                      <a:endParaRPr lang="en-US"/>
                    </a:p>
                  </p:txBody>
                </p:sp>
                <p:sp>
                  <p:nvSpPr>
                    <p:cNvPr id="2422" name="Freeform 469"/>
                    <p:cNvSpPr>
                      <a:spLocks/>
                    </p:cNvSpPr>
                    <p:nvPr/>
                  </p:nvSpPr>
                  <p:spPr bwMode="auto">
                    <a:xfrm>
                      <a:off x="4711" y="3061"/>
                      <a:ext cx="19" cy="2"/>
                    </a:xfrm>
                    <a:custGeom>
                      <a:avLst/>
                      <a:gdLst>
                        <a:gd name="T0" fmla="*/ 0 w 19"/>
                        <a:gd name="T1" fmla="*/ 0 h 5"/>
                        <a:gd name="T2" fmla="*/ 1 w 19"/>
                        <a:gd name="T3" fmla="*/ 0 h 5"/>
                        <a:gd name="T4" fmla="*/ 18 w 19"/>
                        <a:gd name="T5" fmla="*/ 0 h 5"/>
                        <a:gd name="T6" fmla="*/ 19 w 19"/>
                        <a:gd name="T7" fmla="*/ 0 h 5"/>
                        <a:gd name="T8" fmla="*/ 0 w 19"/>
                        <a:gd name="T9" fmla="*/ 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5"/>
                          </a:moveTo>
                          <a:lnTo>
                            <a:pt x="1" y="0"/>
                          </a:lnTo>
                          <a:lnTo>
                            <a:pt x="18" y="0"/>
                          </a:lnTo>
                          <a:lnTo>
                            <a:pt x="19" y="3"/>
                          </a:lnTo>
                          <a:lnTo>
                            <a:pt x="0" y="5"/>
                          </a:lnTo>
                          <a:close/>
                        </a:path>
                      </a:pathLst>
                    </a:custGeom>
                    <a:solidFill>
                      <a:srgbClr val="606060"/>
                    </a:solidFill>
                    <a:ln w="9525">
                      <a:noFill/>
                      <a:round/>
                      <a:headEnd/>
                      <a:tailEnd/>
                    </a:ln>
                  </p:spPr>
                  <p:txBody>
                    <a:bodyPr/>
                    <a:lstStyle/>
                    <a:p>
                      <a:pPr eaLnBrk="1" hangingPunct="1"/>
                      <a:endParaRPr lang="en-US"/>
                    </a:p>
                  </p:txBody>
                </p:sp>
                <p:sp>
                  <p:nvSpPr>
                    <p:cNvPr id="2423" name="Oval 470"/>
                    <p:cNvSpPr>
                      <a:spLocks noChangeArrowheads="1"/>
                    </p:cNvSpPr>
                    <p:nvPr/>
                  </p:nvSpPr>
                  <p:spPr bwMode="auto">
                    <a:xfrm>
                      <a:off x="4676" y="3057"/>
                      <a:ext cx="16" cy="6"/>
                    </a:xfrm>
                    <a:prstGeom prst="ellipse">
                      <a:avLst/>
                    </a:prstGeom>
                    <a:solidFill>
                      <a:srgbClr val="000000"/>
                    </a:solidFill>
                    <a:ln w="9525">
                      <a:noFill/>
                      <a:round/>
                      <a:headEnd/>
                      <a:tailEnd/>
                    </a:ln>
                  </p:spPr>
                  <p:txBody>
                    <a:bodyPr/>
                    <a:lstStyle/>
                    <a:p>
                      <a:pPr eaLnBrk="1" hangingPunct="1"/>
                      <a:endParaRPr lang="en-US"/>
                    </a:p>
                  </p:txBody>
                </p:sp>
                <p:sp>
                  <p:nvSpPr>
                    <p:cNvPr id="2424" name="Oval 471"/>
                    <p:cNvSpPr>
                      <a:spLocks noChangeArrowheads="1"/>
                    </p:cNvSpPr>
                    <p:nvPr/>
                  </p:nvSpPr>
                  <p:spPr bwMode="auto">
                    <a:xfrm>
                      <a:off x="4695" y="3057"/>
                      <a:ext cx="16" cy="6"/>
                    </a:xfrm>
                    <a:prstGeom prst="ellipse">
                      <a:avLst/>
                    </a:prstGeom>
                    <a:solidFill>
                      <a:srgbClr val="000000"/>
                    </a:solidFill>
                    <a:ln w="9525">
                      <a:noFill/>
                      <a:round/>
                      <a:headEnd/>
                      <a:tailEnd/>
                    </a:ln>
                  </p:spPr>
                  <p:txBody>
                    <a:bodyPr/>
                    <a:lstStyle/>
                    <a:p>
                      <a:pPr eaLnBrk="1" hangingPunct="1"/>
                      <a:endParaRPr lang="en-US"/>
                    </a:p>
                  </p:txBody>
                </p:sp>
              </p:grpSp>
            </p:grpSp>
          </p:grpSp>
          <p:sp>
            <p:nvSpPr>
              <p:cNvPr id="2238" name="Line 929"/>
              <p:cNvSpPr>
                <a:spLocks noChangeShapeType="1"/>
              </p:cNvSpPr>
              <p:nvPr/>
            </p:nvSpPr>
            <p:spPr bwMode="auto">
              <a:xfrm>
                <a:off x="6881224" y="2065283"/>
                <a:ext cx="717" cy="51665"/>
              </a:xfrm>
              <a:prstGeom prst="line">
                <a:avLst/>
              </a:prstGeom>
              <a:noFill/>
              <a:ln w="28575">
                <a:solidFill>
                  <a:srgbClr val="99FF33"/>
                </a:solidFill>
                <a:round/>
                <a:headEnd/>
                <a:tailEnd/>
              </a:ln>
            </p:spPr>
            <p:txBody>
              <a:bodyPr wrap="none" anchor="ctr"/>
              <a:lstStyle/>
              <a:p>
                <a:endParaRPr lang="en-US"/>
              </a:p>
            </p:txBody>
          </p:sp>
          <p:grpSp>
            <p:nvGrpSpPr>
              <p:cNvPr id="2561" name="Group 866"/>
              <p:cNvGrpSpPr>
                <a:grpSpLocks/>
              </p:cNvGrpSpPr>
              <p:nvPr/>
            </p:nvGrpSpPr>
            <p:grpSpPr bwMode="auto">
              <a:xfrm>
                <a:off x="6797038" y="1955179"/>
                <a:ext cx="225685" cy="141804"/>
                <a:chOff x="4804" y="1873"/>
                <a:chExt cx="441" cy="337"/>
              </a:xfrm>
            </p:grpSpPr>
            <p:sp>
              <p:nvSpPr>
                <p:cNvPr id="2247" name="Line 867"/>
                <p:cNvSpPr>
                  <a:spLocks noChangeShapeType="1"/>
                </p:cNvSpPr>
                <p:nvPr/>
              </p:nvSpPr>
              <p:spPr bwMode="auto">
                <a:xfrm flipH="1">
                  <a:off x="4835" y="2132"/>
                  <a:ext cx="16" cy="1"/>
                </a:xfrm>
                <a:prstGeom prst="line">
                  <a:avLst/>
                </a:prstGeom>
                <a:noFill/>
                <a:ln w="12700">
                  <a:solidFill>
                    <a:srgbClr val="808080"/>
                  </a:solidFill>
                  <a:round/>
                  <a:headEnd/>
                  <a:tailEnd/>
                </a:ln>
              </p:spPr>
              <p:txBody>
                <a:bodyPr/>
                <a:lstStyle/>
                <a:p>
                  <a:endParaRPr lang="en-US"/>
                </a:p>
              </p:txBody>
            </p:sp>
            <p:sp>
              <p:nvSpPr>
                <p:cNvPr id="2248" name="Line 868"/>
                <p:cNvSpPr>
                  <a:spLocks noChangeShapeType="1"/>
                </p:cNvSpPr>
                <p:nvPr/>
              </p:nvSpPr>
              <p:spPr bwMode="auto">
                <a:xfrm>
                  <a:off x="4835" y="2132"/>
                  <a:ext cx="1" cy="1"/>
                </a:xfrm>
                <a:prstGeom prst="line">
                  <a:avLst/>
                </a:prstGeom>
                <a:noFill/>
                <a:ln w="12700">
                  <a:solidFill>
                    <a:srgbClr val="808080"/>
                  </a:solidFill>
                  <a:round/>
                  <a:headEnd/>
                  <a:tailEnd/>
                </a:ln>
              </p:spPr>
              <p:txBody>
                <a:bodyPr/>
                <a:lstStyle/>
                <a:p>
                  <a:endParaRPr lang="en-US"/>
                </a:p>
              </p:txBody>
            </p:sp>
            <p:sp>
              <p:nvSpPr>
                <p:cNvPr id="2249" name="Line 869"/>
                <p:cNvSpPr>
                  <a:spLocks noChangeShapeType="1"/>
                </p:cNvSpPr>
                <p:nvPr/>
              </p:nvSpPr>
              <p:spPr bwMode="auto">
                <a:xfrm flipH="1">
                  <a:off x="4827" y="2132"/>
                  <a:ext cx="8" cy="1"/>
                </a:xfrm>
                <a:prstGeom prst="line">
                  <a:avLst/>
                </a:prstGeom>
                <a:noFill/>
                <a:ln w="12700">
                  <a:solidFill>
                    <a:srgbClr val="808080"/>
                  </a:solidFill>
                  <a:round/>
                  <a:headEnd/>
                  <a:tailEnd/>
                </a:ln>
              </p:spPr>
              <p:txBody>
                <a:bodyPr/>
                <a:lstStyle/>
                <a:p>
                  <a:endParaRPr lang="en-US"/>
                </a:p>
              </p:txBody>
            </p:sp>
            <p:sp>
              <p:nvSpPr>
                <p:cNvPr id="2250" name="Line 870"/>
                <p:cNvSpPr>
                  <a:spLocks noChangeShapeType="1"/>
                </p:cNvSpPr>
                <p:nvPr/>
              </p:nvSpPr>
              <p:spPr bwMode="auto">
                <a:xfrm flipH="1">
                  <a:off x="4820" y="2132"/>
                  <a:ext cx="7" cy="1"/>
                </a:xfrm>
                <a:prstGeom prst="line">
                  <a:avLst/>
                </a:prstGeom>
                <a:noFill/>
                <a:ln w="12700">
                  <a:solidFill>
                    <a:srgbClr val="808080"/>
                  </a:solidFill>
                  <a:round/>
                  <a:headEnd/>
                  <a:tailEnd/>
                </a:ln>
              </p:spPr>
              <p:txBody>
                <a:bodyPr/>
                <a:lstStyle/>
                <a:p>
                  <a:endParaRPr lang="en-US"/>
                </a:p>
              </p:txBody>
            </p:sp>
            <p:sp>
              <p:nvSpPr>
                <p:cNvPr id="2251" name="Line 871"/>
                <p:cNvSpPr>
                  <a:spLocks noChangeShapeType="1"/>
                </p:cNvSpPr>
                <p:nvPr/>
              </p:nvSpPr>
              <p:spPr bwMode="auto">
                <a:xfrm>
                  <a:off x="4820" y="2132"/>
                  <a:ext cx="1" cy="1"/>
                </a:xfrm>
                <a:prstGeom prst="line">
                  <a:avLst/>
                </a:prstGeom>
                <a:noFill/>
                <a:ln w="12700">
                  <a:solidFill>
                    <a:srgbClr val="808080"/>
                  </a:solidFill>
                  <a:round/>
                  <a:headEnd/>
                  <a:tailEnd/>
                </a:ln>
              </p:spPr>
              <p:txBody>
                <a:bodyPr/>
                <a:lstStyle/>
                <a:p>
                  <a:endParaRPr lang="en-US"/>
                </a:p>
              </p:txBody>
            </p:sp>
            <p:sp>
              <p:nvSpPr>
                <p:cNvPr id="2252" name="Line 872"/>
                <p:cNvSpPr>
                  <a:spLocks noChangeShapeType="1"/>
                </p:cNvSpPr>
                <p:nvPr/>
              </p:nvSpPr>
              <p:spPr bwMode="auto">
                <a:xfrm flipH="1">
                  <a:off x="4812" y="2132"/>
                  <a:ext cx="8" cy="1"/>
                </a:xfrm>
                <a:prstGeom prst="line">
                  <a:avLst/>
                </a:prstGeom>
                <a:noFill/>
                <a:ln w="12700">
                  <a:solidFill>
                    <a:srgbClr val="808080"/>
                  </a:solidFill>
                  <a:round/>
                  <a:headEnd/>
                  <a:tailEnd/>
                </a:ln>
              </p:spPr>
              <p:txBody>
                <a:bodyPr/>
                <a:lstStyle/>
                <a:p>
                  <a:endParaRPr lang="en-US"/>
                </a:p>
              </p:txBody>
            </p:sp>
            <p:sp>
              <p:nvSpPr>
                <p:cNvPr id="2253" name="Line 873"/>
                <p:cNvSpPr>
                  <a:spLocks noChangeShapeType="1"/>
                </p:cNvSpPr>
                <p:nvPr/>
              </p:nvSpPr>
              <p:spPr bwMode="auto">
                <a:xfrm>
                  <a:off x="4812" y="2132"/>
                  <a:ext cx="1" cy="1"/>
                </a:xfrm>
                <a:prstGeom prst="line">
                  <a:avLst/>
                </a:prstGeom>
                <a:noFill/>
                <a:ln w="12700">
                  <a:solidFill>
                    <a:srgbClr val="808080"/>
                  </a:solidFill>
                  <a:round/>
                  <a:headEnd/>
                  <a:tailEnd/>
                </a:ln>
              </p:spPr>
              <p:txBody>
                <a:bodyPr/>
                <a:lstStyle/>
                <a:p>
                  <a:endParaRPr lang="en-US"/>
                </a:p>
              </p:txBody>
            </p:sp>
            <p:sp>
              <p:nvSpPr>
                <p:cNvPr id="2254" name="Line 874"/>
                <p:cNvSpPr>
                  <a:spLocks noChangeShapeType="1"/>
                </p:cNvSpPr>
                <p:nvPr/>
              </p:nvSpPr>
              <p:spPr bwMode="auto">
                <a:xfrm>
                  <a:off x="4812" y="2132"/>
                  <a:ext cx="1" cy="7"/>
                </a:xfrm>
                <a:prstGeom prst="line">
                  <a:avLst/>
                </a:prstGeom>
                <a:noFill/>
                <a:ln w="12700">
                  <a:solidFill>
                    <a:srgbClr val="808080"/>
                  </a:solidFill>
                  <a:round/>
                  <a:headEnd/>
                  <a:tailEnd/>
                </a:ln>
              </p:spPr>
              <p:txBody>
                <a:bodyPr/>
                <a:lstStyle/>
                <a:p>
                  <a:endParaRPr lang="en-US"/>
                </a:p>
              </p:txBody>
            </p:sp>
            <p:sp>
              <p:nvSpPr>
                <p:cNvPr id="2255" name="Line 875"/>
                <p:cNvSpPr>
                  <a:spLocks noChangeShapeType="1"/>
                </p:cNvSpPr>
                <p:nvPr/>
              </p:nvSpPr>
              <p:spPr bwMode="auto">
                <a:xfrm flipH="1">
                  <a:off x="4804" y="2139"/>
                  <a:ext cx="8" cy="1"/>
                </a:xfrm>
                <a:prstGeom prst="line">
                  <a:avLst/>
                </a:prstGeom>
                <a:noFill/>
                <a:ln w="12700">
                  <a:solidFill>
                    <a:srgbClr val="808080"/>
                  </a:solidFill>
                  <a:round/>
                  <a:headEnd/>
                  <a:tailEnd/>
                </a:ln>
              </p:spPr>
              <p:txBody>
                <a:bodyPr/>
                <a:lstStyle/>
                <a:p>
                  <a:endParaRPr lang="en-US"/>
                </a:p>
              </p:txBody>
            </p:sp>
            <p:sp>
              <p:nvSpPr>
                <p:cNvPr id="2256" name="Line 876"/>
                <p:cNvSpPr>
                  <a:spLocks noChangeShapeType="1"/>
                </p:cNvSpPr>
                <p:nvPr/>
              </p:nvSpPr>
              <p:spPr bwMode="auto">
                <a:xfrm>
                  <a:off x="4804" y="2139"/>
                  <a:ext cx="1" cy="1"/>
                </a:xfrm>
                <a:prstGeom prst="line">
                  <a:avLst/>
                </a:prstGeom>
                <a:noFill/>
                <a:ln w="12700">
                  <a:solidFill>
                    <a:srgbClr val="808080"/>
                  </a:solidFill>
                  <a:round/>
                  <a:headEnd/>
                  <a:tailEnd/>
                </a:ln>
              </p:spPr>
              <p:txBody>
                <a:bodyPr/>
                <a:lstStyle/>
                <a:p>
                  <a:endParaRPr lang="en-US"/>
                </a:p>
              </p:txBody>
            </p:sp>
            <p:sp>
              <p:nvSpPr>
                <p:cNvPr id="2257" name="Line 877"/>
                <p:cNvSpPr>
                  <a:spLocks noChangeShapeType="1"/>
                </p:cNvSpPr>
                <p:nvPr/>
              </p:nvSpPr>
              <p:spPr bwMode="auto">
                <a:xfrm>
                  <a:off x="4804" y="2139"/>
                  <a:ext cx="1" cy="1"/>
                </a:xfrm>
                <a:prstGeom prst="line">
                  <a:avLst/>
                </a:prstGeom>
                <a:noFill/>
                <a:ln w="12700">
                  <a:solidFill>
                    <a:srgbClr val="808080"/>
                  </a:solidFill>
                  <a:round/>
                  <a:headEnd/>
                  <a:tailEnd/>
                </a:ln>
              </p:spPr>
              <p:txBody>
                <a:bodyPr/>
                <a:lstStyle/>
                <a:p>
                  <a:endParaRPr lang="en-US"/>
                </a:p>
              </p:txBody>
            </p:sp>
            <p:sp>
              <p:nvSpPr>
                <p:cNvPr id="2258" name="Line 878"/>
                <p:cNvSpPr>
                  <a:spLocks noChangeShapeType="1"/>
                </p:cNvSpPr>
                <p:nvPr/>
              </p:nvSpPr>
              <p:spPr bwMode="auto">
                <a:xfrm>
                  <a:off x="4804" y="2139"/>
                  <a:ext cx="8" cy="8"/>
                </a:xfrm>
                <a:prstGeom prst="line">
                  <a:avLst/>
                </a:prstGeom>
                <a:noFill/>
                <a:ln w="12700">
                  <a:solidFill>
                    <a:srgbClr val="808080"/>
                  </a:solidFill>
                  <a:round/>
                  <a:headEnd/>
                  <a:tailEnd/>
                </a:ln>
              </p:spPr>
              <p:txBody>
                <a:bodyPr/>
                <a:lstStyle/>
                <a:p>
                  <a:endParaRPr lang="en-US"/>
                </a:p>
              </p:txBody>
            </p:sp>
            <p:sp>
              <p:nvSpPr>
                <p:cNvPr id="2259" name="Line 879"/>
                <p:cNvSpPr>
                  <a:spLocks noChangeShapeType="1"/>
                </p:cNvSpPr>
                <p:nvPr/>
              </p:nvSpPr>
              <p:spPr bwMode="auto">
                <a:xfrm>
                  <a:off x="4812" y="2147"/>
                  <a:ext cx="1" cy="1"/>
                </a:xfrm>
                <a:prstGeom prst="line">
                  <a:avLst/>
                </a:prstGeom>
                <a:noFill/>
                <a:ln w="12700">
                  <a:solidFill>
                    <a:srgbClr val="808080"/>
                  </a:solidFill>
                  <a:round/>
                  <a:headEnd/>
                  <a:tailEnd/>
                </a:ln>
              </p:spPr>
              <p:txBody>
                <a:bodyPr/>
                <a:lstStyle/>
                <a:p>
                  <a:endParaRPr lang="en-US"/>
                </a:p>
              </p:txBody>
            </p:sp>
            <p:sp>
              <p:nvSpPr>
                <p:cNvPr id="2260" name="Line 880"/>
                <p:cNvSpPr>
                  <a:spLocks noChangeShapeType="1"/>
                </p:cNvSpPr>
                <p:nvPr/>
              </p:nvSpPr>
              <p:spPr bwMode="auto">
                <a:xfrm>
                  <a:off x="4812" y="2147"/>
                  <a:ext cx="1" cy="1"/>
                </a:xfrm>
                <a:prstGeom prst="line">
                  <a:avLst/>
                </a:prstGeom>
                <a:noFill/>
                <a:ln w="12700">
                  <a:solidFill>
                    <a:srgbClr val="808080"/>
                  </a:solidFill>
                  <a:round/>
                  <a:headEnd/>
                  <a:tailEnd/>
                </a:ln>
              </p:spPr>
              <p:txBody>
                <a:bodyPr/>
                <a:lstStyle/>
                <a:p>
                  <a:endParaRPr lang="en-US"/>
                </a:p>
              </p:txBody>
            </p:sp>
            <p:sp>
              <p:nvSpPr>
                <p:cNvPr id="2261" name="Line 881"/>
                <p:cNvSpPr>
                  <a:spLocks noChangeShapeType="1"/>
                </p:cNvSpPr>
                <p:nvPr/>
              </p:nvSpPr>
              <p:spPr bwMode="auto">
                <a:xfrm>
                  <a:off x="4812" y="2147"/>
                  <a:ext cx="8" cy="1"/>
                </a:xfrm>
                <a:prstGeom prst="line">
                  <a:avLst/>
                </a:prstGeom>
                <a:noFill/>
                <a:ln w="12700">
                  <a:solidFill>
                    <a:srgbClr val="808080"/>
                  </a:solidFill>
                  <a:round/>
                  <a:headEnd/>
                  <a:tailEnd/>
                </a:ln>
              </p:spPr>
              <p:txBody>
                <a:bodyPr/>
                <a:lstStyle/>
                <a:p>
                  <a:endParaRPr lang="en-US"/>
                </a:p>
              </p:txBody>
            </p:sp>
            <p:sp>
              <p:nvSpPr>
                <p:cNvPr id="2262" name="Line 882"/>
                <p:cNvSpPr>
                  <a:spLocks noChangeShapeType="1"/>
                </p:cNvSpPr>
                <p:nvPr/>
              </p:nvSpPr>
              <p:spPr bwMode="auto">
                <a:xfrm>
                  <a:off x="4820" y="2147"/>
                  <a:ext cx="1" cy="1"/>
                </a:xfrm>
                <a:prstGeom prst="line">
                  <a:avLst/>
                </a:prstGeom>
                <a:noFill/>
                <a:ln w="12700">
                  <a:solidFill>
                    <a:srgbClr val="808080"/>
                  </a:solidFill>
                  <a:round/>
                  <a:headEnd/>
                  <a:tailEnd/>
                </a:ln>
              </p:spPr>
              <p:txBody>
                <a:bodyPr/>
                <a:lstStyle/>
                <a:p>
                  <a:endParaRPr lang="en-US"/>
                </a:p>
              </p:txBody>
            </p:sp>
            <p:sp>
              <p:nvSpPr>
                <p:cNvPr id="2263" name="Line 883"/>
                <p:cNvSpPr>
                  <a:spLocks noChangeShapeType="1"/>
                </p:cNvSpPr>
                <p:nvPr/>
              </p:nvSpPr>
              <p:spPr bwMode="auto">
                <a:xfrm>
                  <a:off x="4820" y="2147"/>
                  <a:ext cx="7" cy="1"/>
                </a:xfrm>
                <a:prstGeom prst="line">
                  <a:avLst/>
                </a:prstGeom>
                <a:noFill/>
                <a:ln w="12700">
                  <a:solidFill>
                    <a:srgbClr val="808080"/>
                  </a:solidFill>
                  <a:round/>
                  <a:headEnd/>
                  <a:tailEnd/>
                </a:ln>
              </p:spPr>
              <p:txBody>
                <a:bodyPr/>
                <a:lstStyle/>
                <a:p>
                  <a:endParaRPr lang="en-US"/>
                </a:p>
              </p:txBody>
            </p:sp>
            <p:sp>
              <p:nvSpPr>
                <p:cNvPr id="2264" name="Line 884"/>
                <p:cNvSpPr>
                  <a:spLocks noChangeShapeType="1"/>
                </p:cNvSpPr>
                <p:nvPr/>
              </p:nvSpPr>
              <p:spPr bwMode="auto">
                <a:xfrm>
                  <a:off x="4827" y="2147"/>
                  <a:ext cx="1" cy="1"/>
                </a:xfrm>
                <a:prstGeom prst="line">
                  <a:avLst/>
                </a:prstGeom>
                <a:noFill/>
                <a:ln w="12700">
                  <a:solidFill>
                    <a:srgbClr val="808080"/>
                  </a:solidFill>
                  <a:round/>
                  <a:headEnd/>
                  <a:tailEnd/>
                </a:ln>
              </p:spPr>
              <p:txBody>
                <a:bodyPr/>
                <a:lstStyle/>
                <a:p>
                  <a:endParaRPr lang="en-US"/>
                </a:p>
              </p:txBody>
            </p:sp>
            <p:sp>
              <p:nvSpPr>
                <p:cNvPr id="2265" name="Line 885"/>
                <p:cNvSpPr>
                  <a:spLocks noChangeShapeType="1"/>
                </p:cNvSpPr>
                <p:nvPr/>
              </p:nvSpPr>
              <p:spPr bwMode="auto">
                <a:xfrm>
                  <a:off x="4827" y="2147"/>
                  <a:ext cx="8" cy="1"/>
                </a:xfrm>
                <a:prstGeom prst="line">
                  <a:avLst/>
                </a:prstGeom>
                <a:noFill/>
                <a:ln w="12700">
                  <a:solidFill>
                    <a:srgbClr val="808080"/>
                  </a:solidFill>
                  <a:round/>
                  <a:headEnd/>
                  <a:tailEnd/>
                </a:ln>
              </p:spPr>
              <p:txBody>
                <a:bodyPr/>
                <a:lstStyle/>
                <a:p>
                  <a:endParaRPr lang="en-US"/>
                </a:p>
              </p:txBody>
            </p:sp>
            <p:sp>
              <p:nvSpPr>
                <p:cNvPr id="2266" name="Line 886"/>
                <p:cNvSpPr>
                  <a:spLocks noChangeShapeType="1"/>
                </p:cNvSpPr>
                <p:nvPr/>
              </p:nvSpPr>
              <p:spPr bwMode="auto">
                <a:xfrm>
                  <a:off x="4835" y="2147"/>
                  <a:ext cx="1" cy="1"/>
                </a:xfrm>
                <a:prstGeom prst="line">
                  <a:avLst/>
                </a:prstGeom>
                <a:noFill/>
                <a:ln w="12700">
                  <a:solidFill>
                    <a:srgbClr val="808080"/>
                  </a:solidFill>
                  <a:round/>
                  <a:headEnd/>
                  <a:tailEnd/>
                </a:ln>
              </p:spPr>
              <p:txBody>
                <a:bodyPr/>
                <a:lstStyle/>
                <a:p>
                  <a:endParaRPr lang="en-US"/>
                </a:p>
              </p:txBody>
            </p:sp>
            <p:sp>
              <p:nvSpPr>
                <p:cNvPr id="2267" name="Line 887"/>
                <p:cNvSpPr>
                  <a:spLocks noChangeShapeType="1"/>
                </p:cNvSpPr>
                <p:nvPr/>
              </p:nvSpPr>
              <p:spPr bwMode="auto">
                <a:xfrm>
                  <a:off x="4835" y="2147"/>
                  <a:ext cx="8" cy="1"/>
                </a:xfrm>
                <a:prstGeom prst="line">
                  <a:avLst/>
                </a:prstGeom>
                <a:noFill/>
                <a:ln w="12700">
                  <a:solidFill>
                    <a:srgbClr val="808080"/>
                  </a:solidFill>
                  <a:round/>
                  <a:headEnd/>
                  <a:tailEnd/>
                </a:ln>
              </p:spPr>
              <p:txBody>
                <a:bodyPr/>
                <a:lstStyle/>
                <a:p>
                  <a:endParaRPr lang="en-US"/>
                </a:p>
              </p:txBody>
            </p:sp>
            <p:sp>
              <p:nvSpPr>
                <p:cNvPr id="2268" name="Line 888"/>
                <p:cNvSpPr>
                  <a:spLocks noChangeShapeType="1"/>
                </p:cNvSpPr>
                <p:nvPr/>
              </p:nvSpPr>
              <p:spPr bwMode="auto">
                <a:xfrm>
                  <a:off x="4843" y="2147"/>
                  <a:ext cx="8" cy="8"/>
                </a:xfrm>
                <a:prstGeom prst="line">
                  <a:avLst/>
                </a:prstGeom>
                <a:noFill/>
                <a:ln w="12700">
                  <a:solidFill>
                    <a:srgbClr val="808080"/>
                  </a:solidFill>
                  <a:round/>
                  <a:headEnd/>
                  <a:tailEnd/>
                </a:ln>
              </p:spPr>
              <p:txBody>
                <a:bodyPr/>
                <a:lstStyle/>
                <a:p>
                  <a:endParaRPr lang="en-US"/>
                </a:p>
              </p:txBody>
            </p:sp>
            <p:sp>
              <p:nvSpPr>
                <p:cNvPr id="2269" name="Line 889"/>
                <p:cNvSpPr>
                  <a:spLocks noChangeShapeType="1"/>
                </p:cNvSpPr>
                <p:nvPr/>
              </p:nvSpPr>
              <p:spPr bwMode="auto">
                <a:xfrm>
                  <a:off x="4851" y="2155"/>
                  <a:ext cx="1" cy="1"/>
                </a:xfrm>
                <a:prstGeom prst="line">
                  <a:avLst/>
                </a:prstGeom>
                <a:noFill/>
                <a:ln w="12700">
                  <a:solidFill>
                    <a:srgbClr val="808080"/>
                  </a:solidFill>
                  <a:round/>
                  <a:headEnd/>
                  <a:tailEnd/>
                </a:ln>
              </p:spPr>
              <p:txBody>
                <a:bodyPr/>
                <a:lstStyle/>
                <a:p>
                  <a:endParaRPr lang="en-US"/>
                </a:p>
              </p:txBody>
            </p:sp>
            <p:sp>
              <p:nvSpPr>
                <p:cNvPr id="2270" name="Line 890"/>
                <p:cNvSpPr>
                  <a:spLocks noChangeShapeType="1"/>
                </p:cNvSpPr>
                <p:nvPr/>
              </p:nvSpPr>
              <p:spPr bwMode="auto">
                <a:xfrm>
                  <a:off x="4851" y="2155"/>
                  <a:ext cx="1" cy="1"/>
                </a:xfrm>
                <a:prstGeom prst="line">
                  <a:avLst/>
                </a:prstGeom>
                <a:noFill/>
                <a:ln w="12700">
                  <a:solidFill>
                    <a:srgbClr val="808080"/>
                  </a:solidFill>
                  <a:round/>
                  <a:headEnd/>
                  <a:tailEnd/>
                </a:ln>
              </p:spPr>
              <p:txBody>
                <a:bodyPr/>
                <a:lstStyle/>
                <a:p>
                  <a:endParaRPr lang="en-US"/>
                </a:p>
              </p:txBody>
            </p:sp>
            <p:sp>
              <p:nvSpPr>
                <p:cNvPr id="2271" name="Freeform 891"/>
                <p:cNvSpPr>
                  <a:spLocks/>
                </p:cNvSpPr>
                <p:nvPr/>
              </p:nvSpPr>
              <p:spPr bwMode="auto">
                <a:xfrm>
                  <a:off x="4851" y="2116"/>
                  <a:ext cx="338" cy="62"/>
                </a:xfrm>
                <a:custGeom>
                  <a:avLst/>
                  <a:gdLst>
                    <a:gd name="T0" fmla="*/ 0 w 338"/>
                    <a:gd name="T1" fmla="*/ 8 h 62"/>
                    <a:gd name="T2" fmla="*/ 0 w 338"/>
                    <a:gd name="T3" fmla="*/ 31 h 62"/>
                    <a:gd name="T4" fmla="*/ 275 w 338"/>
                    <a:gd name="T5" fmla="*/ 62 h 62"/>
                    <a:gd name="T6" fmla="*/ 338 w 338"/>
                    <a:gd name="T7" fmla="*/ 23 h 62"/>
                    <a:gd name="T8" fmla="*/ 338 w 338"/>
                    <a:gd name="T9" fmla="*/ 0 h 62"/>
                    <a:gd name="T10" fmla="*/ 275 w 338"/>
                    <a:gd name="T11" fmla="*/ 31 h 62"/>
                    <a:gd name="T12" fmla="*/ 0 w 338"/>
                    <a:gd name="T13" fmla="*/ 8 h 62"/>
                    <a:gd name="T14" fmla="*/ 0 60000 65536"/>
                    <a:gd name="T15" fmla="*/ 0 60000 65536"/>
                    <a:gd name="T16" fmla="*/ 0 60000 65536"/>
                    <a:gd name="T17" fmla="*/ 0 60000 65536"/>
                    <a:gd name="T18" fmla="*/ 0 60000 65536"/>
                    <a:gd name="T19" fmla="*/ 0 60000 65536"/>
                    <a:gd name="T20" fmla="*/ 0 60000 65536"/>
                    <a:gd name="T21" fmla="*/ 0 w 338"/>
                    <a:gd name="T22" fmla="*/ 0 h 62"/>
                    <a:gd name="T23" fmla="*/ 338 w 338"/>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8" h="62">
                      <a:moveTo>
                        <a:pt x="0" y="8"/>
                      </a:moveTo>
                      <a:lnTo>
                        <a:pt x="0" y="31"/>
                      </a:lnTo>
                      <a:lnTo>
                        <a:pt x="275" y="62"/>
                      </a:lnTo>
                      <a:lnTo>
                        <a:pt x="338" y="23"/>
                      </a:lnTo>
                      <a:lnTo>
                        <a:pt x="338" y="0"/>
                      </a:lnTo>
                      <a:lnTo>
                        <a:pt x="275" y="31"/>
                      </a:lnTo>
                      <a:lnTo>
                        <a:pt x="0" y="8"/>
                      </a:lnTo>
                      <a:close/>
                    </a:path>
                  </a:pathLst>
                </a:custGeom>
                <a:solidFill>
                  <a:srgbClr val="9F9F9F"/>
                </a:solidFill>
                <a:ln w="9525">
                  <a:noFill/>
                  <a:round/>
                  <a:headEnd/>
                  <a:tailEnd/>
                </a:ln>
              </p:spPr>
              <p:txBody>
                <a:bodyPr/>
                <a:lstStyle/>
                <a:p>
                  <a:pPr eaLnBrk="1" hangingPunct="1"/>
                  <a:endParaRPr lang="en-US"/>
                </a:p>
              </p:txBody>
            </p:sp>
            <p:sp>
              <p:nvSpPr>
                <p:cNvPr id="2272" name="Freeform 892"/>
                <p:cNvSpPr>
                  <a:spLocks/>
                </p:cNvSpPr>
                <p:nvPr/>
              </p:nvSpPr>
              <p:spPr bwMode="auto">
                <a:xfrm>
                  <a:off x="4843" y="2061"/>
                  <a:ext cx="283" cy="86"/>
                </a:xfrm>
                <a:custGeom>
                  <a:avLst/>
                  <a:gdLst>
                    <a:gd name="T0" fmla="*/ 0 w 283"/>
                    <a:gd name="T1" fmla="*/ 0 h 86"/>
                    <a:gd name="T2" fmla="*/ 283 w 283"/>
                    <a:gd name="T3" fmla="*/ 24 h 86"/>
                    <a:gd name="T4" fmla="*/ 283 w 283"/>
                    <a:gd name="T5" fmla="*/ 86 h 86"/>
                    <a:gd name="T6" fmla="*/ 0 w 283"/>
                    <a:gd name="T7" fmla="*/ 63 h 86"/>
                    <a:gd name="T8" fmla="*/ 0 w 283"/>
                    <a:gd name="T9" fmla="*/ 0 h 86"/>
                    <a:gd name="T10" fmla="*/ 0 60000 65536"/>
                    <a:gd name="T11" fmla="*/ 0 60000 65536"/>
                    <a:gd name="T12" fmla="*/ 0 60000 65536"/>
                    <a:gd name="T13" fmla="*/ 0 60000 65536"/>
                    <a:gd name="T14" fmla="*/ 0 60000 65536"/>
                    <a:gd name="T15" fmla="*/ 0 w 283"/>
                    <a:gd name="T16" fmla="*/ 0 h 86"/>
                    <a:gd name="T17" fmla="*/ 283 w 283"/>
                    <a:gd name="T18" fmla="*/ 86 h 86"/>
                  </a:gdLst>
                  <a:ahLst/>
                  <a:cxnLst>
                    <a:cxn ang="T10">
                      <a:pos x="T0" y="T1"/>
                    </a:cxn>
                    <a:cxn ang="T11">
                      <a:pos x="T2" y="T3"/>
                    </a:cxn>
                    <a:cxn ang="T12">
                      <a:pos x="T4" y="T5"/>
                    </a:cxn>
                    <a:cxn ang="T13">
                      <a:pos x="T6" y="T7"/>
                    </a:cxn>
                    <a:cxn ang="T14">
                      <a:pos x="T8" y="T9"/>
                    </a:cxn>
                  </a:cxnLst>
                  <a:rect l="T15" t="T16" r="T17" b="T18"/>
                  <a:pathLst>
                    <a:path w="283" h="86">
                      <a:moveTo>
                        <a:pt x="0" y="0"/>
                      </a:moveTo>
                      <a:lnTo>
                        <a:pt x="283" y="24"/>
                      </a:lnTo>
                      <a:lnTo>
                        <a:pt x="283" y="86"/>
                      </a:lnTo>
                      <a:lnTo>
                        <a:pt x="0" y="63"/>
                      </a:lnTo>
                      <a:lnTo>
                        <a:pt x="0" y="0"/>
                      </a:lnTo>
                      <a:close/>
                    </a:path>
                  </a:pathLst>
                </a:custGeom>
                <a:solidFill>
                  <a:srgbClr val="C0C0C0"/>
                </a:solidFill>
                <a:ln w="9525">
                  <a:noFill/>
                  <a:round/>
                  <a:headEnd/>
                  <a:tailEnd/>
                </a:ln>
              </p:spPr>
              <p:txBody>
                <a:bodyPr/>
                <a:lstStyle/>
                <a:p>
                  <a:pPr eaLnBrk="1" hangingPunct="1"/>
                  <a:endParaRPr lang="en-US"/>
                </a:p>
              </p:txBody>
            </p:sp>
            <p:sp>
              <p:nvSpPr>
                <p:cNvPr id="2273" name="Line 893"/>
                <p:cNvSpPr>
                  <a:spLocks noChangeShapeType="1"/>
                </p:cNvSpPr>
                <p:nvPr/>
              </p:nvSpPr>
              <p:spPr bwMode="auto">
                <a:xfrm>
                  <a:off x="4843" y="2077"/>
                  <a:ext cx="283" cy="23"/>
                </a:xfrm>
                <a:prstGeom prst="line">
                  <a:avLst/>
                </a:prstGeom>
                <a:noFill/>
                <a:ln w="12700">
                  <a:solidFill>
                    <a:srgbClr val="000000"/>
                  </a:solidFill>
                  <a:round/>
                  <a:headEnd/>
                  <a:tailEnd/>
                </a:ln>
              </p:spPr>
              <p:txBody>
                <a:bodyPr/>
                <a:lstStyle/>
                <a:p>
                  <a:endParaRPr lang="en-US"/>
                </a:p>
              </p:txBody>
            </p:sp>
            <p:sp>
              <p:nvSpPr>
                <p:cNvPr id="2274" name="Line 894"/>
                <p:cNvSpPr>
                  <a:spLocks noChangeShapeType="1"/>
                </p:cNvSpPr>
                <p:nvPr/>
              </p:nvSpPr>
              <p:spPr bwMode="auto">
                <a:xfrm>
                  <a:off x="5048" y="2092"/>
                  <a:ext cx="63" cy="8"/>
                </a:xfrm>
                <a:prstGeom prst="line">
                  <a:avLst/>
                </a:prstGeom>
                <a:noFill/>
                <a:ln w="12700">
                  <a:solidFill>
                    <a:srgbClr val="000000"/>
                  </a:solidFill>
                  <a:round/>
                  <a:headEnd/>
                  <a:tailEnd/>
                </a:ln>
              </p:spPr>
              <p:txBody>
                <a:bodyPr/>
                <a:lstStyle/>
                <a:p>
                  <a:endParaRPr lang="en-US"/>
                </a:p>
              </p:txBody>
            </p:sp>
            <p:sp>
              <p:nvSpPr>
                <p:cNvPr id="2275" name="Line 895"/>
                <p:cNvSpPr>
                  <a:spLocks noChangeShapeType="1"/>
                </p:cNvSpPr>
                <p:nvPr/>
              </p:nvSpPr>
              <p:spPr bwMode="auto">
                <a:xfrm>
                  <a:off x="4985" y="2085"/>
                  <a:ext cx="55" cy="7"/>
                </a:xfrm>
                <a:prstGeom prst="line">
                  <a:avLst/>
                </a:prstGeom>
                <a:noFill/>
                <a:ln w="12700">
                  <a:solidFill>
                    <a:srgbClr val="000000"/>
                  </a:solidFill>
                  <a:round/>
                  <a:headEnd/>
                  <a:tailEnd/>
                </a:ln>
              </p:spPr>
              <p:txBody>
                <a:bodyPr/>
                <a:lstStyle/>
                <a:p>
                  <a:endParaRPr lang="en-US"/>
                </a:p>
              </p:txBody>
            </p:sp>
            <p:sp>
              <p:nvSpPr>
                <p:cNvPr id="2276" name="Line 896"/>
                <p:cNvSpPr>
                  <a:spLocks noChangeShapeType="1"/>
                </p:cNvSpPr>
                <p:nvPr/>
              </p:nvSpPr>
              <p:spPr bwMode="auto">
                <a:xfrm>
                  <a:off x="4843" y="2092"/>
                  <a:ext cx="283" cy="24"/>
                </a:xfrm>
                <a:prstGeom prst="line">
                  <a:avLst/>
                </a:prstGeom>
                <a:noFill/>
                <a:ln w="12700">
                  <a:solidFill>
                    <a:srgbClr val="000000"/>
                  </a:solidFill>
                  <a:round/>
                  <a:headEnd/>
                  <a:tailEnd/>
                </a:ln>
              </p:spPr>
              <p:txBody>
                <a:bodyPr/>
                <a:lstStyle/>
                <a:p>
                  <a:endParaRPr lang="en-US"/>
                </a:p>
              </p:txBody>
            </p:sp>
            <p:sp>
              <p:nvSpPr>
                <p:cNvPr id="2277" name="Freeform 897"/>
                <p:cNvSpPr>
                  <a:spLocks/>
                </p:cNvSpPr>
                <p:nvPr/>
              </p:nvSpPr>
              <p:spPr bwMode="auto">
                <a:xfrm>
                  <a:off x="4843" y="2046"/>
                  <a:ext cx="346" cy="39"/>
                </a:xfrm>
                <a:custGeom>
                  <a:avLst/>
                  <a:gdLst>
                    <a:gd name="T0" fmla="*/ 0 w 346"/>
                    <a:gd name="T1" fmla="*/ 15 h 39"/>
                    <a:gd name="T2" fmla="*/ 283 w 346"/>
                    <a:gd name="T3" fmla="*/ 39 h 39"/>
                    <a:gd name="T4" fmla="*/ 346 w 346"/>
                    <a:gd name="T5" fmla="*/ 15 h 39"/>
                    <a:gd name="T6" fmla="*/ 323 w 346"/>
                    <a:gd name="T7" fmla="*/ 15 h 39"/>
                    <a:gd name="T8" fmla="*/ 110 w 346"/>
                    <a:gd name="T9" fmla="*/ 0 h 39"/>
                    <a:gd name="T10" fmla="*/ 0 w 346"/>
                    <a:gd name="T11" fmla="*/ 15 h 39"/>
                    <a:gd name="T12" fmla="*/ 0 60000 65536"/>
                    <a:gd name="T13" fmla="*/ 0 60000 65536"/>
                    <a:gd name="T14" fmla="*/ 0 60000 65536"/>
                    <a:gd name="T15" fmla="*/ 0 60000 65536"/>
                    <a:gd name="T16" fmla="*/ 0 60000 65536"/>
                    <a:gd name="T17" fmla="*/ 0 60000 65536"/>
                    <a:gd name="T18" fmla="*/ 0 w 346"/>
                    <a:gd name="T19" fmla="*/ 0 h 39"/>
                    <a:gd name="T20" fmla="*/ 346 w 34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46" h="39">
                      <a:moveTo>
                        <a:pt x="0" y="15"/>
                      </a:moveTo>
                      <a:lnTo>
                        <a:pt x="283" y="39"/>
                      </a:lnTo>
                      <a:lnTo>
                        <a:pt x="346" y="15"/>
                      </a:lnTo>
                      <a:lnTo>
                        <a:pt x="323" y="15"/>
                      </a:lnTo>
                      <a:lnTo>
                        <a:pt x="110" y="0"/>
                      </a:lnTo>
                      <a:lnTo>
                        <a:pt x="0" y="15"/>
                      </a:lnTo>
                      <a:close/>
                    </a:path>
                  </a:pathLst>
                </a:custGeom>
                <a:solidFill>
                  <a:srgbClr val="DFDFDF"/>
                </a:solidFill>
                <a:ln w="9525">
                  <a:noFill/>
                  <a:round/>
                  <a:headEnd/>
                  <a:tailEnd/>
                </a:ln>
              </p:spPr>
              <p:txBody>
                <a:bodyPr/>
                <a:lstStyle/>
                <a:p>
                  <a:pPr eaLnBrk="1" hangingPunct="1"/>
                  <a:endParaRPr lang="en-US"/>
                </a:p>
              </p:txBody>
            </p:sp>
            <p:sp>
              <p:nvSpPr>
                <p:cNvPr id="2278" name="Freeform 898"/>
                <p:cNvSpPr>
                  <a:spLocks/>
                </p:cNvSpPr>
                <p:nvPr/>
              </p:nvSpPr>
              <p:spPr bwMode="auto">
                <a:xfrm>
                  <a:off x="4922" y="2053"/>
                  <a:ext cx="259" cy="24"/>
                </a:xfrm>
                <a:custGeom>
                  <a:avLst/>
                  <a:gdLst>
                    <a:gd name="T0" fmla="*/ 23 w 259"/>
                    <a:gd name="T1" fmla="*/ 0 h 24"/>
                    <a:gd name="T2" fmla="*/ 0 w 259"/>
                    <a:gd name="T3" fmla="*/ 8 h 24"/>
                    <a:gd name="T4" fmla="*/ 204 w 259"/>
                    <a:gd name="T5" fmla="*/ 24 h 24"/>
                    <a:gd name="T6" fmla="*/ 244 w 259"/>
                    <a:gd name="T7" fmla="*/ 16 h 24"/>
                    <a:gd name="T8" fmla="*/ 236 w 259"/>
                    <a:gd name="T9" fmla="*/ 8 h 24"/>
                    <a:gd name="T10" fmla="*/ 259 w 259"/>
                    <a:gd name="T11" fmla="*/ 8 h 24"/>
                    <a:gd name="T12" fmla="*/ 244 w 259"/>
                    <a:gd name="T13" fmla="*/ 8 h 24"/>
                    <a:gd name="T14" fmla="*/ 23 w 259"/>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24"/>
                    <a:gd name="T26" fmla="*/ 259 w 259"/>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24">
                      <a:moveTo>
                        <a:pt x="23" y="0"/>
                      </a:moveTo>
                      <a:lnTo>
                        <a:pt x="0" y="8"/>
                      </a:lnTo>
                      <a:lnTo>
                        <a:pt x="204" y="24"/>
                      </a:lnTo>
                      <a:lnTo>
                        <a:pt x="244" y="16"/>
                      </a:lnTo>
                      <a:lnTo>
                        <a:pt x="236" y="8"/>
                      </a:lnTo>
                      <a:lnTo>
                        <a:pt x="259" y="8"/>
                      </a:lnTo>
                      <a:lnTo>
                        <a:pt x="244" y="8"/>
                      </a:lnTo>
                      <a:lnTo>
                        <a:pt x="23" y="0"/>
                      </a:lnTo>
                      <a:close/>
                    </a:path>
                  </a:pathLst>
                </a:custGeom>
                <a:solidFill>
                  <a:srgbClr val="5F5F5F"/>
                </a:solidFill>
                <a:ln w="9525">
                  <a:noFill/>
                  <a:round/>
                  <a:headEnd/>
                  <a:tailEnd/>
                </a:ln>
              </p:spPr>
              <p:txBody>
                <a:bodyPr/>
                <a:lstStyle/>
                <a:p>
                  <a:pPr eaLnBrk="1" hangingPunct="1"/>
                  <a:endParaRPr lang="en-US"/>
                </a:p>
              </p:txBody>
            </p:sp>
            <p:sp>
              <p:nvSpPr>
                <p:cNvPr id="2279" name="Freeform 899"/>
                <p:cNvSpPr>
                  <a:spLocks/>
                </p:cNvSpPr>
                <p:nvPr/>
              </p:nvSpPr>
              <p:spPr bwMode="auto">
                <a:xfrm>
                  <a:off x="5150" y="1905"/>
                  <a:ext cx="39" cy="156"/>
                </a:xfrm>
                <a:custGeom>
                  <a:avLst/>
                  <a:gdLst>
                    <a:gd name="T0" fmla="*/ 8 w 39"/>
                    <a:gd name="T1" fmla="*/ 0 h 156"/>
                    <a:gd name="T2" fmla="*/ 39 w 39"/>
                    <a:gd name="T3" fmla="*/ 8 h 156"/>
                    <a:gd name="T4" fmla="*/ 39 w 39"/>
                    <a:gd name="T5" fmla="*/ 78 h 156"/>
                    <a:gd name="T6" fmla="*/ 31 w 39"/>
                    <a:gd name="T7" fmla="*/ 148 h 156"/>
                    <a:gd name="T8" fmla="*/ 0 w 39"/>
                    <a:gd name="T9" fmla="*/ 156 h 156"/>
                    <a:gd name="T10" fmla="*/ 8 w 39"/>
                    <a:gd name="T11" fmla="*/ 0 h 156"/>
                    <a:gd name="T12" fmla="*/ 0 60000 65536"/>
                    <a:gd name="T13" fmla="*/ 0 60000 65536"/>
                    <a:gd name="T14" fmla="*/ 0 60000 65536"/>
                    <a:gd name="T15" fmla="*/ 0 60000 65536"/>
                    <a:gd name="T16" fmla="*/ 0 60000 65536"/>
                    <a:gd name="T17" fmla="*/ 0 60000 65536"/>
                    <a:gd name="T18" fmla="*/ 0 w 39"/>
                    <a:gd name="T19" fmla="*/ 0 h 156"/>
                    <a:gd name="T20" fmla="*/ 39 w 39"/>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39" h="156">
                      <a:moveTo>
                        <a:pt x="8" y="0"/>
                      </a:moveTo>
                      <a:lnTo>
                        <a:pt x="39" y="8"/>
                      </a:lnTo>
                      <a:lnTo>
                        <a:pt x="39" y="78"/>
                      </a:lnTo>
                      <a:lnTo>
                        <a:pt x="31" y="148"/>
                      </a:lnTo>
                      <a:lnTo>
                        <a:pt x="0" y="156"/>
                      </a:lnTo>
                      <a:lnTo>
                        <a:pt x="8" y="0"/>
                      </a:lnTo>
                      <a:close/>
                    </a:path>
                  </a:pathLst>
                </a:custGeom>
                <a:solidFill>
                  <a:srgbClr val="9F9F9F"/>
                </a:solidFill>
                <a:ln w="9525">
                  <a:noFill/>
                  <a:round/>
                  <a:headEnd/>
                  <a:tailEnd/>
                </a:ln>
              </p:spPr>
              <p:txBody>
                <a:bodyPr/>
                <a:lstStyle/>
                <a:p>
                  <a:pPr eaLnBrk="1" hangingPunct="1"/>
                  <a:endParaRPr lang="en-US"/>
                </a:p>
              </p:txBody>
            </p:sp>
            <p:sp>
              <p:nvSpPr>
                <p:cNvPr id="2280" name="Line 900"/>
                <p:cNvSpPr>
                  <a:spLocks noChangeShapeType="1"/>
                </p:cNvSpPr>
                <p:nvPr/>
              </p:nvSpPr>
              <p:spPr bwMode="auto">
                <a:xfrm>
                  <a:off x="5158" y="1913"/>
                  <a:ext cx="31" cy="7"/>
                </a:xfrm>
                <a:prstGeom prst="line">
                  <a:avLst/>
                </a:prstGeom>
                <a:noFill/>
                <a:ln w="12700">
                  <a:solidFill>
                    <a:srgbClr val="7F7F7F"/>
                  </a:solidFill>
                  <a:round/>
                  <a:headEnd/>
                  <a:tailEnd/>
                </a:ln>
              </p:spPr>
              <p:txBody>
                <a:bodyPr/>
                <a:lstStyle/>
                <a:p>
                  <a:endParaRPr lang="en-US"/>
                </a:p>
              </p:txBody>
            </p:sp>
            <p:sp>
              <p:nvSpPr>
                <p:cNvPr id="2281" name="Line 901"/>
                <p:cNvSpPr>
                  <a:spLocks noChangeShapeType="1"/>
                </p:cNvSpPr>
                <p:nvPr/>
              </p:nvSpPr>
              <p:spPr bwMode="auto">
                <a:xfrm>
                  <a:off x="5158" y="1920"/>
                  <a:ext cx="31" cy="8"/>
                </a:xfrm>
                <a:prstGeom prst="line">
                  <a:avLst/>
                </a:prstGeom>
                <a:noFill/>
                <a:ln w="12700">
                  <a:solidFill>
                    <a:srgbClr val="7F7F7F"/>
                  </a:solidFill>
                  <a:round/>
                  <a:headEnd/>
                  <a:tailEnd/>
                </a:ln>
              </p:spPr>
              <p:txBody>
                <a:bodyPr/>
                <a:lstStyle/>
                <a:p>
                  <a:endParaRPr lang="en-US"/>
                </a:p>
              </p:txBody>
            </p:sp>
            <p:sp>
              <p:nvSpPr>
                <p:cNvPr id="2282" name="Line 902"/>
                <p:cNvSpPr>
                  <a:spLocks noChangeShapeType="1"/>
                </p:cNvSpPr>
                <p:nvPr/>
              </p:nvSpPr>
              <p:spPr bwMode="auto">
                <a:xfrm>
                  <a:off x="5158" y="1920"/>
                  <a:ext cx="31" cy="16"/>
                </a:xfrm>
                <a:prstGeom prst="line">
                  <a:avLst/>
                </a:prstGeom>
                <a:noFill/>
                <a:ln w="12700">
                  <a:solidFill>
                    <a:srgbClr val="7F7F7F"/>
                  </a:solidFill>
                  <a:round/>
                  <a:headEnd/>
                  <a:tailEnd/>
                </a:ln>
              </p:spPr>
              <p:txBody>
                <a:bodyPr/>
                <a:lstStyle/>
                <a:p>
                  <a:endParaRPr lang="en-US"/>
                </a:p>
              </p:txBody>
            </p:sp>
            <p:sp>
              <p:nvSpPr>
                <p:cNvPr id="2283" name="Line 903"/>
                <p:cNvSpPr>
                  <a:spLocks noChangeShapeType="1"/>
                </p:cNvSpPr>
                <p:nvPr/>
              </p:nvSpPr>
              <p:spPr bwMode="auto">
                <a:xfrm>
                  <a:off x="5158" y="1928"/>
                  <a:ext cx="31" cy="16"/>
                </a:xfrm>
                <a:prstGeom prst="line">
                  <a:avLst/>
                </a:prstGeom>
                <a:noFill/>
                <a:ln w="12700">
                  <a:solidFill>
                    <a:srgbClr val="7F7F7F"/>
                  </a:solidFill>
                  <a:round/>
                  <a:headEnd/>
                  <a:tailEnd/>
                </a:ln>
              </p:spPr>
              <p:txBody>
                <a:bodyPr/>
                <a:lstStyle/>
                <a:p>
                  <a:endParaRPr lang="en-US"/>
                </a:p>
              </p:txBody>
            </p:sp>
            <p:sp>
              <p:nvSpPr>
                <p:cNvPr id="2284" name="Line 904"/>
                <p:cNvSpPr>
                  <a:spLocks noChangeShapeType="1"/>
                </p:cNvSpPr>
                <p:nvPr/>
              </p:nvSpPr>
              <p:spPr bwMode="auto">
                <a:xfrm>
                  <a:off x="5158" y="1936"/>
                  <a:ext cx="31" cy="16"/>
                </a:xfrm>
                <a:prstGeom prst="line">
                  <a:avLst/>
                </a:prstGeom>
                <a:noFill/>
                <a:ln w="12700">
                  <a:solidFill>
                    <a:srgbClr val="7F7F7F"/>
                  </a:solidFill>
                  <a:round/>
                  <a:headEnd/>
                  <a:tailEnd/>
                </a:ln>
              </p:spPr>
              <p:txBody>
                <a:bodyPr/>
                <a:lstStyle/>
                <a:p>
                  <a:endParaRPr lang="en-US"/>
                </a:p>
              </p:txBody>
            </p:sp>
            <p:sp>
              <p:nvSpPr>
                <p:cNvPr id="2285" name="Line 905"/>
                <p:cNvSpPr>
                  <a:spLocks noChangeShapeType="1"/>
                </p:cNvSpPr>
                <p:nvPr/>
              </p:nvSpPr>
              <p:spPr bwMode="auto">
                <a:xfrm>
                  <a:off x="5158" y="1944"/>
                  <a:ext cx="31" cy="8"/>
                </a:xfrm>
                <a:prstGeom prst="line">
                  <a:avLst/>
                </a:prstGeom>
                <a:noFill/>
                <a:ln w="12700">
                  <a:solidFill>
                    <a:srgbClr val="7F7F7F"/>
                  </a:solidFill>
                  <a:round/>
                  <a:headEnd/>
                  <a:tailEnd/>
                </a:ln>
              </p:spPr>
              <p:txBody>
                <a:bodyPr/>
                <a:lstStyle/>
                <a:p>
                  <a:endParaRPr lang="en-US"/>
                </a:p>
              </p:txBody>
            </p:sp>
            <p:sp>
              <p:nvSpPr>
                <p:cNvPr id="2286" name="Line 906"/>
                <p:cNvSpPr>
                  <a:spLocks noChangeShapeType="1"/>
                </p:cNvSpPr>
                <p:nvPr/>
              </p:nvSpPr>
              <p:spPr bwMode="auto">
                <a:xfrm>
                  <a:off x="5150" y="1959"/>
                  <a:ext cx="39" cy="8"/>
                </a:xfrm>
                <a:prstGeom prst="line">
                  <a:avLst/>
                </a:prstGeom>
                <a:noFill/>
                <a:ln w="12700">
                  <a:solidFill>
                    <a:srgbClr val="7F7F7F"/>
                  </a:solidFill>
                  <a:round/>
                  <a:headEnd/>
                  <a:tailEnd/>
                </a:ln>
              </p:spPr>
              <p:txBody>
                <a:bodyPr/>
                <a:lstStyle/>
                <a:p>
                  <a:endParaRPr lang="en-US"/>
                </a:p>
              </p:txBody>
            </p:sp>
            <p:sp>
              <p:nvSpPr>
                <p:cNvPr id="2287" name="Line 907"/>
                <p:cNvSpPr>
                  <a:spLocks noChangeShapeType="1"/>
                </p:cNvSpPr>
                <p:nvPr/>
              </p:nvSpPr>
              <p:spPr bwMode="auto">
                <a:xfrm>
                  <a:off x="5150" y="1967"/>
                  <a:ext cx="39" cy="8"/>
                </a:xfrm>
                <a:prstGeom prst="line">
                  <a:avLst/>
                </a:prstGeom>
                <a:noFill/>
                <a:ln w="12700">
                  <a:solidFill>
                    <a:srgbClr val="7F7F7F"/>
                  </a:solidFill>
                  <a:round/>
                  <a:headEnd/>
                  <a:tailEnd/>
                </a:ln>
              </p:spPr>
              <p:txBody>
                <a:bodyPr/>
                <a:lstStyle/>
                <a:p>
                  <a:endParaRPr lang="en-US"/>
                </a:p>
              </p:txBody>
            </p:sp>
            <p:sp>
              <p:nvSpPr>
                <p:cNvPr id="2288" name="Line 908"/>
                <p:cNvSpPr>
                  <a:spLocks noChangeShapeType="1"/>
                </p:cNvSpPr>
                <p:nvPr/>
              </p:nvSpPr>
              <p:spPr bwMode="auto">
                <a:xfrm>
                  <a:off x="5150" y="1975"/>
                  <a:ext cx="39" cy="1"/>
                </a:xfrm>
                <a:prstGeom prst="line">
                  <a:avLst/>
                </a:prstGeom>
                <a:noFill/>
                <a:ln w="12700">
                  <a:solidFill>
                    <a:srgbClr val="7F7F7F"/>
                  </a:solidFill>
                  <a:round/>
                  <a:headEnd/>
                  <a:tailEnd/>
                </a:ln>
              </p:spPr>
              <p:txBody>
                <a:bodyPr/>
                <a:lstStyle/>
                <a:p>
                  <a:endParaRPr lang="en-US"/>
                </a:p>
              </p:txBody>
            </p:sp>
            <p:sp>
              <p:nvSpPr>
                <p:cNvPr id="2289" name="Line 909"/>
                <p:cNvSpPr>
                  <a:spLocks noChangeShapeType="1"/>
                </p:cNvSpPr>
                <p:nvPr/>
              </p:nvSpPr>
              <p:spPr bwMode="auto">
                <a:xfrm>
                  <a:off x="5150" y="1983"/>
                  <a:ext cx="39" cy="1"/>
                </a:xfrm>
                <a:prstGeom prst="line">
                  <a:avLst/>
                </a:prstGeom>
                <a:noFill/>
                <a:ln w="12700">
                  <a:solidFill>
                    <a:srgbClr val="7F7F7F"/>
                  </a:solidFill>
                  <a:round/>
                  <a:headEnd/>
                  <a:tailEnd/>
                </a:ln>
              </p:spPr>
              <p:txBody>
                <a:bodyPr/>
                <a:lstStyle/>
                <a:p>
                  <a:endParaRPr lang="en-US"/>
                </a:p>
              </p:txBody>
            </p:sp>
            <p:sp>
              <p:nvSpPr>
                <p:cNvPr id="2290" name="Line 910"/>
                <p:cNvSpPr>
                  <a:spLocks noChangeShapeType="1"/>
                </p:cNvSpPr>
                <p:nvPr/>
              </p:nvSpPr>
              <p:spPr bwMode="auto">
                <a:xfrm>
                  <a:off x="5150" y="1991"/>
                  <a:ext cx="39" cy="1"/>
                </a:xfrm>
                <a:prstGeom prst="line">
                  <a:avLst/>
                </a:prstGeom>
                <a:noFill/>
                <a:ln w="12700">
                  <a:solidFill>
                    <a:srgbClr val="7F7F7F"/>
                  </a:solidFill>
                  <a:round/>
                  <a:headEnd/>
                  <a:tailEnd/>
                </a:ln>
              </p:spPr>
              <p:txBody>
                <a:bodyPr/>
                <a:lstStyle/>
                <a:p>
                  <a:endParaRPr lang="en-US"/>
                </a:p>
              </p:txBody>
            </p:sp>
            <p:sp>
              <p:nvSpPr>
                <p:cNvPr id="2291" name="Line 911"/>
                <p:cNvSpPr>
                  <a:spLocks noChangeShapeType="1"/>
                </p:cNvSpPr>
                <p:nvPr/>
              </p:nvSpPr>
              <p:spPr bwMode="auto">
                <a:xfrm>
                  <a:off x="5150" y="1999"/>
                  <a:ext cx="39" cy="1"/>
                </a:xfrm>
                <a:prstGeom prst="line">
                  <a:avLst/>
                </a:prstGeom>
                <a:noFill/>
                <a:ln w="12700">
                  <a:solidFill>
                    <a:srgbClr val="7F7F7F"/>
                  </a:solidFill>
                  <a:round/>
                  <a:headEnd/>
                  <a:tailEnd/>
                </a:ln>
              </p:spPr>
              <p:txBody>
                <a:bodyPr/>
                <a:lstStyle/>
                <a:p>
                  <a:endParaRPr lang="en-US"/>
                </a:p>
              </p:txBody>
            </p:sp>
            <p:sp>
              <p:nvSpPr>
                <p:cNvPr id="2292" name="Line 912"/>
                <p:cNvSpPr>
                  <a:spLocks noChangeShapeType="1"/>
                </p:cNvSpPr>
                <p:nvPr/>
              </p:nvSpPr>
              <p:spPr bwMode="auto">
                <a:xfrm>
                  <a:off x="5158" y="1999"/>
                  <a:ext cx="31" cy="7"/>
                </a:xfrm>
                <a:prstGeom prst="line">
                  <a:avLst/>
                </a:prstGeom>
                <a:noFill/>
                <a:ln w="12700">
                  <a:solidFill>
                    <a:srgbClr val="7F7F7F"/>
                  </a:solidFill>
                  <a:round/>
                  <a:headEnd/>
                  <a:tailEnd/>
                </a:ln>
              </p:spPr>
              <p:txBody>
                <a:bodyPr/>
                <a:lstStyle/>
                <a:p>
                  <a:endParaRPr lang="en-US"/>
                </a:p>
              </p:txBody>
            </p:sp>
            <p:sp>
              <p:nvSpPr>
                <p:cNvPr id="2293" name="Line 913"/>
                <p:cNvSpPr>
                  <a:spLocks noChangeShapeType="1"/>
                </p:cNvSpPr>
                <p:nvPr/>
              </p:nvSpPr>
              <p:spPr bwMode="auto">
                <a:xfrm>
                  <a:off x="5150" y="2014"/>
                  <a:ext cx="39" cy="1"/>
                </a:xfrm>
                <a:prstGeom prst="line">
                  <a:avLst/>
                </a:prstGeom>
                <a:noFill/>
                <a:ln w="12700">
                  <a:solidFill>
                    <a:srgbClr val="7F7F7F"/>
                  </a:solidFill>
                  <a:round/>
                  <a:headEnd/>
                  <a:tailEnd/>
                </a:ln>
              </p:spPr>
              <p:txBody>
                <a:bodyPr/>
                <a:lstStyle/>
                <a:p>
                  <a:endParaRPr lang="en-US"/>
                </a:p>
              </p:txBody>
            </p:sp>
            <p:sp>
              <p:nvSpPr>
                <p:cNvPr id="2294" name="Line 914"/>
                <p:cNvSpPr>
                  <a:spLocks noChangeShapeType="1"/>
                </p:cNvSpPr>
                <p:nvPr/>
              </p:nvSpPr>
              <p:spPr bwMode="auto">
                <a:xfrm>
                  <a:off x="5150" y="2014"/>
                  <a:ext cx="39" cy="1"/>
                </a:xfrm>
                <a:prstGeom prst="line">
                  <a:avLst/>
                </a:prstGeom>
                <a:noFill/>
                <a:ln w="12700">
                  <a:solidFill>
                    <a:srgbClr val="7F7F7F"/>
                  </a:solidFill>
                  <a:round/>
                  <a:headEnd/>
                  <a:tailEnd/>
                </a:ln>
              </p:spPr>
              <p:txBody>
                <a:bodyPr/>
                <a:lstStyle/>
                <a:p>
                  <a:endParaRPr lang="en-US"/>
                </a:p>
              </p:txBody>
            </p:sp>
            <p:sp>
              <p:nvSpPr>
                <p:cNvPr id="2295" name="Line 915"/>
                <p:cNvSpPr>
                  <a:spLocks noChangeShapeType="1"/>
                </p:cNvSpPr>
                <p:nvPr/>
              </p:nvSpPr>
              <p:spPr bwMode="auto">
                <a:xfrm>
                  <a:off x="5150" y="2022"/>
                  <a:ext cx="31" cy="1"/>
                </a:xfrm>
                <a:prstGeom prst="line">
                  <a:avLst/>
                </a:prstGeom>
                <a:noFill/>
                <a:ln w="12700">
                  <a:solidFill>
                    <a:srgbClr val="7F7F7F"/>
                  </a:solidFill>
                  <a:round/>
                  <a:headEnd/>
                  <a:tailEnd/>
                </a:ln>
              </p:spPr>
              <p:txBody>
                <a:bodyPr/>
                <a:lstStyle/>
                <a:p>
                  <a:endParaRPr lang="en-US"/>
                </a:p>
              </p:txBody>
            </p:sp>
            <p:sp>
              <p:nvSpPr>
                <p:cNvPr id="2296" name="Line 916"/>
                <p:cNvSpPr>
                  <a:spLocks noChangeShapeType="1"/>
                </p:cNvSpPr>
                <p:nvPr/>
              </p:nvSpPr>
              <p:spPr bwMode="auto">
                <a:xfrm>
                  <a:off x="5150" y="2030"/>
                  <a:ext cx="31" cy="1"/>
                </a:xfrm>
                <a:prstGeom prst="line">
                  <a:avLst/>
                </a:prstGeom>
                <a:noFill/>
                <a:ln w="12700">
                  <a:solidFill>
                    <a:srgbClr val="7F7F7F"/>
                  </a:solidFill>
                  <a:round/>
                  <a:headEnd/>
                  <a:tailEnd/>
                </a:ln>
              </p:spPr>
              <p:txBody>
                <a:bodyPr/>
                <a:lstStyle/>
                <a:p>
                  <a:endParaRPr lang="en-US"/>
                </a:p>
              </p:txBody>
            </p:sp>
            <p:sp>
              <p:nvSpPr>
                <p:cNvPr id="2297" name="Line 917"/>
                <p:cNvSpPr>
                  <a:spLocks noChangeShapeType="1"/>
                </p:cNvSpPr>
                <p:nvPr/>
              </p:nvSpPr>
              <p:spPr bwMode="auto">
                <a:xfrm>
                  <a:off x="5150" y="2038"/>
                  <a:ext cx="31" cy="1"/>
                </a:xfrm>
                <a:prstGeom prst="line">
                  <a:avLst/>
                </a:prstGeom>
                <a:noFill/>
                <a:ln w="12700">
                  <a:solidFill>
                    <a:srgbClr val="7F7F7F"/>
                  </a:solidFill>
                  <a:round/>
                  <a:headEnd/>
                  <a:tailEnd/>
                </a:ln>
              </p:spPr>
              <p:txBody>
                <a:bodyPr/>
                <a:lstStyle/>
                <a:p>
                  <a:endParaRPr lang="en-US"/>
                </a:p>
              </p:txBody>
            </p:sp>
            <p:sp>
              <p:nvSpPr>
                <p:cNvPr id="2298" name="Line 918"/>
                <p:cNvSpPr>
                  <a:spLocks noChangeShapeType="1"/>
                </p:cNvSpPr>
                <p:nvPr/>
              </p:nvSpPr>
              <p:spPr bwMode="auto">
                <a:xfrm flipV="1">
                  <a:off x="5150" y="2038"/>
                  <a:ext cx="31" cy="8"/>
                </a:xfrm>
                <a:prstGeom prst="line">
                  <a:avLst/>
                </a:prstGeom>
                <a:noFill/>
                <a:ln w="12700">
                  <a:solidFill>
                    <a:srgbClr val="7F7F7F"/>
                  </a:solidFill>
                  <a:round/>
                  <a:headEnd/>
                  <a:tailEnd/>
                </a:ln>
              </p:spPr>
              <p:txBody>
                <a:bodyPr/>
                <a:lstStyle/>
                <a:p>
                  <a:endParaRPr lang="en-US"/>
                </a:p>
              </p:txBody>
            </p:sp>
            <p:sp>
              <p:nvSpPr>
                <p:cNvPr id="2299" name="Line 919"/>
                <p:cNvSpPr>
                  <a:spLocks noChangeShapeType="1"/>
                </p:cNvSpPr>
                <p:nvPr/>
              </p:nvSpPr>
              <p:spPr bwMode="auto">
                <a:xfrm>
                  <a:off x="5158" y="1952"/>
                  <a:ext cx="31" cy="7"/>
                </a:xfrm>
                <a:prstGeom prst="line">
                  <a:avLst/>
                </a:prstGeom>
                <a:noFill/>
                <a:ln w="12700">
                  <a:solidFill>
                    <a:srgbClr val="7F7F7F"/>
                  </a:solidFill>
                  <a:round/>
                  <a:headEnd/>
                  <a:tailEnd/>
                </a:ln>
              </p:spPr>
              <p:txBody>
                <a:bodyPr/>
                <a:lstStyle/>
                <a:p>
                  <a:endParaRPr lang="en-US"/>
                </a:p>
              </p:txBody>
            </p:sp>
            <p:sp>
              <p:nvSpPr>
                <p:cNvPr id="2300" name="Freeform 920"/>
                <p:cNvSpPr>
                  <a:spLocks/>
                </p:cNvSpPr>
                <p:nvPr/>
              </p:nvSpPr>
              <p:spPr bwMode="auto">
                <a:xfrm>
                  <a:off x="5126" y="1881"/>
                  <a:ext cx="32" cy="188"/>
                </a:xfrm>
                <a:custGeom>
                  <a:avLst/>
                  <a:gdLst>
                    <a:gd name="T0" fmla="*/ 8 w 32"/>
                    <a:gd name="T1" fmla="*/ 0 h 188"/>
                    <a:gd name="T2" fmla="*/ 32 w 32"/>
                    <a:gd name="T3" fmla="*/ 8 h 188"/>
                    <a:gd name="T4" fmla="*/ 32 w 32"/>
                    <a:gd name="T5" fmla="*/ 8 h 188"/>
                    <a:gd name="T6" fmla="*/ 32 w 32"/>
                    <a:gd name="T7" fmla="*/ 180 h 188"/>
                    <a:gd name="T8" fmla="*/ 24 w 32"/>
                    <a:gd name="T9" fmla="*/ 188 h 188"/>
                    <a:gd name="T10" fmla="*/ 0 w 32"/>
                    <a:gd name="T11" fmla="*/ 188 h 188"/>
                    <a:gd name="T12" fmla="*/ 8 w 32"/>
                    <a:gd name="T13" fmla="*/ 188 h 188"/>
                    <a:gd name="T14" fmla="*/ 8 w 32"/>
                    <a:gd name="T15" fmla="*/ 188 h 188"/>
                    <a:gd name="T16" fmla="*/ 8 w 32"/>
                    <a:gd name="T17" fmla="*/ 0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88"/>
                    <a:gd name="T29" fmla="*/ 32 w 32"/>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88">
                      <a:moveTo>
                        <a:pt x="8" y="0"/>
                      </a:moveTo>
                      <a:lnTo>
                        <a:pt x="32" y="8"/>
                      </a:lnTo>
                      <a:lnTo>
                        <a:pt x="32" y="180"/>
                      </a:lnTo>
                      <a:lnTo>
                        <a:pt x="24" y="188"/>
                      </a:lnTo>
                      <a:lnTo>
                        <a:pt x="0" y="188"/>
                      </a:lnTo>
                      <a:lnTo>
                        <a:pt x="8" y="188"/>
                      </a:lnTo>
                      <a:lnTo>
                        <a:pt x="8" y="0"/>
                      </a:lnTo>
                      <a:close/>
                    </a:path>
                  </a:pathLst>
                </a:custGeom>
                <a:solidFill>
                  <a:srgbClr val="BFBFBF"/>
                </a:solidFill>
                <a:ln w="9525">
                  <a:noFill/>
                  <a:round/>
                  <a:headEnd/>
                  <a:tailEnd/>
                </a:ln>
              </p:spPr>
              <p:txBody>
                <a:bodyPr/>
                <a:lstStyle/>
                <a:p>
                  <a:pPr eaLnBrk="1" hangingPunct="1"/>
                  <a:endParaRPr lang="en-US"/>
                </a:p>
              </p:txBody>
            </p:sp>
            <p:sp>
              <p:nvSpPr>
                <p:cNvPr id="2301" name="Freeform 921"/>
                <p:cNvSpPr>
                  <a:spLocks/>
                </p:cNvSpPr>
                <p:nvPr/>
              </p:nvSpPr>
              <p:spPr bwMode="auto">
                <a:xfrm>
                  <a:off x="5158" y="1889"/>
                  <a:ext cx="8" cy="1"/>
                </a:xfrm>
                <a:custGeom>
                  <a:avLst/>
                  <a:gdLst>
                    <a:gd name="T0" fmla="*/ 8 w 8"/>
                    <a:gd name="T1" fmla="*/ 0 h 1"/>
                    <a:gd name="T2" fmla="*/ 8 w 8"/>
                    <a:gd name="T3" fmla="*/ 0 h 1"/>
                    <a:gd name="T4" fmla="*/ 8 w 8"/>
                    <a:gd name="T5" fmla="*/ 0 h 1"/>
                    <a:gd name="T6" fmla="*/ 0 w 8"/>
                    <a:gd name="T7" fmla="*/ 0 h 1"/>
                    <a:gd name="T8" fmla="*/ 8 w 8"/>
                    <a:gd name="T9" fmla="*/ 0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8" y="0"/>
                      </a:moveTo>
                      <a:lnTo>
                        <a:pt x="8" y="0"/>
                      </a:lnTo>
                      <a:lnTo>
                        <a:pt x="0" y="0"/>
                      </a:lnTo>
                      <a:lnTo>
                        <a:pt x="8" y="0"/>
                      </a:lnTo>
                      <a:close/>
                    </a:path>
                  </a:pathLst>
                </a:custGeom>
                <a:solidFill>
                  <a:srgbClr val="BFBFBF"/>
                </a:solidFill>
                <a:ln w="9525">
                  <a:noFill/>
                  <a:round/>
                  <a:headEnd/>
                  <a:tailEnd/>
                </a:ln>
              </p:spPr>
              <p:txBody>
                <a:bodyPr/>
                <a:lstStyle/>
                <a:p>
                  <a:pPr eaLnBrk="1" hangingPunct="1"/>
                  <a:endParaRPr lang="en-US"/>
                </a:p>
              </p:txBody>
            </p:sp>
            <p:sp>
              <p:nvSpPr>
                <p:cNvPr id="2302" name="Line 922"/>
                <p:cNvSpPr>
                  <a:spLocks noChangeShapeType="1"/>
                </p:cNvSpPr>
                <p:nvPr/>
              </p:nvSpPr>
              <p:spPr bwMode="auto">
                <a:xfrm>
                  <a:off x="5142" y="2171"/>
                  <a:ext cx="16" cy="1"/>
                </a:xfrm>
                <a:prstGeom prst="line">
                  <a:avLst/>
                </a:prstGeom>
                <a:noFill/>
                <a:ln w="12700">
                  <a:solidFill>
                    <a:srgbClr val="C0C0C0"/>
                  </a:solidFill>
                  <a:round/>
                  <a:headEnd/>
                  <a:tailEnd/>
                </a:ln>
              </p:spPr>
              <p:txBody>
                <a:bodyPr/>
                <a:lstStyle/>
                <a:p>
                  <a:endParaRPr lang="en-US"/>
                </a:p>
              </p:txBody>
            </p:sp>
            <p:sp>
              <p:nvSpPr>
                <p:cNvPr id="2303" name="Line 923"/>
                <p:cNvSpPr>
                  <a:spLocks noChangeShapeType="1"/>
                </p:cNvSpPr>
                <p:nvPr/>
              </p:nvSpPr>
              <p:spPr bwMode="auto">
                <a:xfrm>
                  <a:off x="5158" y="2171"/>
                  <a:ext cx="15" cy="1"/>
                </a:xfrm>
                <a:prstGeom prst="line">
                  <a:avLst/>
                </a:prstGeom>
                <a:noFill/>
                <a:ln w="12700">
                  <a:solidFill>
                    <a:srgbClr val="C0C0C0"/>
                  </a:solidFill>
                  <a:round/>
                  <a:headEnd/>
                  <a:tailEnd/>
                </a:ln>
              </p:spPr>
              <p:txBody>
                <a:bodyPr/>
                <a:lstStyle/>
                <a:p>
                  <a:endParaRPr lang="en-US"/>
                </a:p>
              </p:txBody>
            </p:sp>
            <p:sp>
              <p:nvSpPr>
                <p:cNvPr id="2304" name="Line 924"/>
                <p:cNvSpPr>
                  <a:spLocks noChangeShapeType="1"/>
                </p:cNvSpPr>
                <p:nvPr/>
              </p:nvSpPr>
              <p:spPr bwMode="auto">
                <a:xfrm>
                  <a:off x="5173" y="2171"/>
                  <a:ext cx="16" cy="1"/>
                </a:xfrm>
                <a:prstGeom prst="line">
                  <a:avLst/>
                </a:prstGeom>
                <a:noFill/>
                <a:ln w="12700">
                  <a:solidFill>
                    <a:srgbClr val="C0C0C0"/>
                  </a:solidFill>
                  <a:round/>
                  <a:headEnd/>
                  <a:tailEnd/>
                </a:ln>
              </p:spPr>
              <p:txBody>
                <a:bodyPr/>
                <a:lstStyle/>
                <a:p>
                  <a:endParaRPr lang="en-US"/>
                </a:p>
              </p:txBody>
            </p:sp>
            <p:sp>
              <p:nvSpPr>
                <p:cNvPr id="2305" name="Line 925"/>
                <p:cNvSpPr>
                  <a:spLocks noChangeShapeType="1"/>
                </p:cNvSpPr>
                <p:nvPr/>
              </p:nvSpPr>
              <p:spPr bwMode="auto">
                <a:xfrm>
                  <a:off x="5189" y="2171"/>
                  <a:ext cx="8" cy="1"/>
                </a:xfrm>
                <a:prstGeom prst="line">
                  <a:avLst/>
                </a:prstGeom>
                <a:noFill/>
                <a:ln w="12700">
                  <a:solidFill>
                    <a:srgbClr val="C0C0C0"/>
                  </a:solidFill>
                  <a:round/>
                  <a:headEnd/>
                  <a:tailEnd/>
                </a:ln>
              </p:spPr>
              <p:txBody>
                <a:bodyPr/>
                <a:lstStyle/>
                <a:p>
                  <a:endParaRPr lang="en-US"/>
                </a:p>
              </p:txBody>
            </p:sp>
            <p:sp>
              <p:nvSpPr>
                <p:cNvPr id="2306" name="Line 926"/>
                <p:cNvSpPr>
                  <a:spLocks noChangeShapeType="1"/>
                </p:cNvSpPr>
                <p:nvPr/>
              </p:nvSpPr>
              <p:spPr bwMode="auto">
                <a:xfrm>
                  <a:off x="5197" y="2171"/>
                  <a:ext cx="16" cy="1"/>
                </a:xfrm>
                <a:prstGeom prst="line">
                  <a:avLst/>
                </a:prstGeom>
                <a:noFill/>
                <a:ln w="12700">
                  <a:solidFill>
                    <a:srgbClr val="C0C0C0"/>
                  </a:solidFill>
                  <a:round/>
                  <a:headEnd/>
                  <a:tailEnd/>
                </a:ln>
              </p:spPr>
              <p:txBody>
                <a:bodyPr/>
                <a:lstStyle/>
                <a:p>
                  <a:endParaRPr lang="en-US"/>
                </a:p>
              </p:txBody>
            </p:sp>
            <p:sp>
              <p:nvSpPr>
                <p:cNvPr id="2307" name="Line 927"/>
                <p:cNvSpPr>
                  <a:spLocks noChangeShapeType="1"/>
                </p:cNvSpPr>
                <p:nvPr/>
              </p:nvSpPr>
              <p:spPr bwMode="auto">
                <a:xfrm>
                  <a:off x="5213" y="2171"/>
                  <a:ext cx="8" cy="7"/>
                </a:xfrm>
                <a:prstGeom prst="line">
                  <a:avLst/>
                </a:prstGeom>
                <a:noFill/>
                <a:ln w="12700">
                  <a:solidFill>
                    <a:srgbClr val="C0C0C0"/>
                  </a:solidFill>
                  <a:round/>
                  <a:headEnd/>
                  <a:tailEnd/>
                </a:ln>
              </p:spPr>
              <p:txBody>
                <a:bodyPr/>
                <a:lstStyle/>
                <a:p>
                  <a:endParaRPr lang="en-US"/>
                </a:p>
              </p:txBody>
            </p:sp>
            <p:sp>
              <p:nvSpPr>
                <p:cNvPr id="2308" name="Line 928"/>
                <p:cNvSpPr>
                  <a:spLocks noChangeShapeType="1"/>
                </p:cNvSpPr>
                <p:nvPr/>
              </p:nvSpPr>
              <p:spPr bwMode="auto">
                <a:xfrm>
                  <a:off x="5221" y="2178"/>
                  <a:ext cx="7" cy="1"/>
                </a:xfrm>
                <a:prstGeom prst="line">
                  <a:avLst/>
                </a:prstGeom>
                <a:noFill/>
                <a:ln w="12700">
                  <a:solidFill>
                    <a:srgbClr val="C0C0C0"/>
                  </a:solidFill>
                  <a:round/>
                  <a:headEnd/>
                  <a:tailEnd/>
                </a:ln>
              </p:spPr>
              <p:txBody>
                <a:bodyPr/>
                <a:lstStyle/>
                <a:p>
                  <a:endParaRPr lang="en-US"/>
                </a:p>
              </p:txBody>
            </p:sp>
            <p:sp>
              <p:nvSpPr>
                <p:cNvPr id="2309" name="Line 929"/>
                <p:cNvSpPr>
                  <a:spLocks noChangeShapeType="1"/>
                </p:cNvSpPr>
                <p:nvPr/>
              </p:nvSpPr>
              <p:spPr bwMode="auto">
                <a:xfrm>
                  <a:off x="5228" y="2178"/>
                  <a:ext cx="8" cy="1"/>
                </a:xfrm>
                <a:prstGeom prst="line">
                  <a:avLst/>
                </a:prstGeom>
                <a:noFill/>
                <a:ln w="12700">
                  <a:solidFill>
                    <a:srgbClr val="C0C0C0"/>
                  </a:solidFill>
                  <a:round/>
                  <a:headEnd/>
                  <a:tailEnd/>
                </a:ln>
              </p:spPr>
              <p:txBody>
                <a:bodyPr/>
                <a:lstStyle/>
                <a:p>
                  <a:endParaRPr lang="en-US"/>
                </a:p>
              </p:txBody>
            </p:sp>
            <p:sp>
              <p:nvSpPr>
                <p:cNvPr id="2310" name="Line 930"/>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2311" name="Line 931"/>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2312" name="Line 932"/>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2313" name="Line 933"/>
                <p:cNvSpPr>
                  <a:spLocks noChangeShapeType="1"/>
                </p:cNvSpPr>
                <p:nvPr/>
              </p:nvSpPr>
              <p:spPr bwMode="auto">
                <a:xfrm>
                  <a:off x="5236" y="2178"/>
                  <a:ext cx="8" cy="1"/>
                </a:xfrm>
                <a:prstGeom prst="line">
                  <a:avLst/>
                </a:prstGeom>
                <a:noFill/>
                <a:ln w="12700">
                  <a:solidFill>
                    <a:srgbClr val="C0C0C0"/>
                  </a:solidFill>
                  <a:round/>
                  <a:headEnd/>
                  <a:tailEnd/>
                </a:ln>
              </p:spPr>
              <p:txBody>
                <a:bodyPr/>
                <a:lstStyle/>
                <a:p>
                  <a:endParaRPr lang="en-US"/>
                </a:p>
              </p:txBody>
            </p:sp>
            <p:sp>
              <p:nvSpPr>
                <p:cNvPr id="2314" name="Line 934"/>
                <p:cNvSpPr>
                  <a:spLocks noChangeShapeType="1"/>
                </p:cNvSpPr>
                <p:nvPr/>
              </p:nvSpPr>
              <p:spPr bwMode="auto">
                <a:xfrm>
                  <a:off x="5244" y="2178"/>
                  <a:ext cx="1" cy="1"/>
                </a:xfrm>
                <a:prstGeom prst="line">
                  <a:avLst/>
                </a:prstGeom>
                <a:noFill/>
                <a:ln w="12700">
                  <a:solidFill>
                    <a:srgbClr val="C0C0C0"/>
                  </a:solidFill>
                  <a:round/>
                  <a:headEnd/>
                  <a:tailEnd/>
                </a:ln>
              </p:spPr>
              <p:txBody>
                <a:bodyPr/>
                <a:lstStyle/>
                <a:p>
                  <a:endParaRPr lang="en-US"/>
                </a:p>
              </p:txBody>
            </p:sp>
            <p:sp>
              <p:nvSpPr>
                <p:cNvPr id="2315" name="Line 935"/>
                <p:cNvSpPr>
                  <a:spLocks noChangeShapeType="1"/>
                </p:cNvSpPr>
                <p:nvPr/>
              </p:nvSpPr>
              <p:spPr bwMode="auto">
                <a:xfrm>
                  <a:off x="5244" y="2178"/>
                  <a:ext cx="1" cy="8"/>
                </a:xfrm>
                <a:prstGeom prst="line">
                  <a:avLst/>
                </a:prstGeom>
                <a:noFill/>
                <a:ln w="12700">
                  <a:solidFill>
                    <a:srgbClr val="C0C0C0"/>
                  </a:solidFill>
                  <a:round/>
                  <a:headEnd/>
                  <a:tailEnd/>
                </a:ln>
              </p:spPr>
              <p:txBody>
                <a:bodyPr/>
                <a:lstStyle/>
                <a:p>
                  <a:endParaRPr lang="en-US"/>
                </a:p>
              </p:txBody>
            </p:sp>
            <p:sp>
              <p:nvSpPr>
                <p:cNvPr id="2316" name="Line 936"/>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2317" name="Line 937"/>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2318" name="Line 938"/>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2319" name="Line 939"/>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2320" name="Line 940"/>
                <p:cNvSpPr>
                  <a:spLocks noChangeShapeType="1"/>
                </p:cNvSpPr>
                <p:nvPr/>
              </p:nvSpPr>
              <p:spPr bwMode="auto">
                <a:xfrm>
                  <a:off x="5244" y="2186"/>
                  <a:ext cx="1" cy="8"/>
                </a:xfrm>
                <a:prstGeom prst="line">
                  <a:avLst/>
                </a:prstGeom>
                <a:noFill/>
                <a:ln w="12700">
                  <a:solidFill>
                    <a:srgbClr val="C0C0C0"/>
                  </a:solidFill>
                  <a:round/>
                  <a:headEnd/>
                  <a:tailEnd/>
                </a:ln>
              </p:spPr>
              <p:txBody>
                <a:bodyPr/>
                <a:lstStyle/>
                <a:p>
                  <a:endParaRPr lang="en-US"/>
                </a:p>
              </p:txBody>
            </p:sp>
            <p:sp>
              <p:nvSpPr>
                <p:cNvPr id="2321" name="Line 941"/>
                <p:cNvSpPr>
                  <a:spLocks noChangeShapeType="1"/>
                </p:cNvSpPr>
                <p:nvPr/>
              </p:nvSpPr>
              <p:spPr bwMode="auto">
                <a:xfrm flipH="1">
                  <a:off x="5236" y="2194"/>
                  <a:ext cx="8" cy="1"/>
                </a:xfrm>
                <a:prstGeom prst="line">
                  <a:avLst/>
                </a:prstGeom>
                <a:noFill/>
                <a:ln w="12700">
                  <a:solidFill>
                    <a:srgbClr val="C0C0C0"/>
                  </a:solidFill>
                  <a:round/>
                  <a:headEnd/>
                  <a:tailEnd/>
                </a:ln>
              </p:spPr>
              <p:txBody>
                <a:bodyPr/>
                <a:lstStyle/>
                <a:p>
                  <a:endParaRPr lang="en-US"/>
                </a:p>
              </p:txBody>
            </p:sp>
            <p:sp>
              <p:nvSpPr>
                <p:cNvPr id="2322" name="Line 942"/>
                <p:cNvSpPr>
                  <a:spLocks noChangeShapeType="1"/>
                </p:cNvSpPr>
                <p:nvPr/>
              </p:nvSpPr>
              <p:spPr bwMode="auto">
                <a:xfrm>
                  <a:off x="5236" y="2194"/>
                  <a:ext cx="1" cy="1"/>
                </a:xfrm>
                <a:prstGeom prst="line">
                  <a:avLst/>
                </a:prstGeom>
                <a:noFill/>
                <a:ln w="12700">
                  <a:solidFill>
                    <a:srgbClr val="C0C0C0"/>
                  </a:solidFill>
                  <a:round/>
                  <a:headEnd/>
                  <a:tailEnd/>
                </a:ln>
              </p:spPr>
              <p:txBody>
                <a:bodyPr/>
                <a:lstStyle/>
                <a:p>
                  <a:endParaRPr lang="en-US"/>
                </a:p>
              </p:txBody>
            </p:sp>
            <p:sp>
              <p:nvSpPr>
                <p:cNvPr id="2323" name="Line 943"/>
                <p:cNvSpPr>
                  <a:spLocks noChangeShapeType="1"/>
                </p:cNvSpPr>
                <p:nvPr/>
              </p:nvSpPr>
              <p:spPr bwMode="auto">
                <a:xfrm>
                  <a:off x="5236" y="2194"/>
                  <a:ext cx="1" cy="1"/>
                </a:xfrm>
                <a:prstGeom prst="line">
                  <a:avLst/>
                </a:prstGeom>
                <a:noFill/>
                <a:ln w="12700">
                  <a:solidFill>
                    <a:srgbClr val="C0C0C0"/>
                  </a:solidFill>
                  <a:round/>
                  <a:headEnd/>
                  <a:tailEnd/>
                </a:ln>
              </p:spPr>
              <p:txBody>
                <a:bodyPr/>
                <a:lstStyle/>
                <a:p>
                  <a:endParaRPr lang="en-US"/>
                </a:p>
              </p:txBody>
            </p:sp>
            <p:sp>
              <p:nvSpPr>
                <p:cNvPr id="2324" name="Line 944"/>
                <p:cNvSpPr>
                  <a:spLocks noChangeShapeType="1"/>
                </p:cNvSpPr>
                <p:nvPr/>
              </p:nvSpPr>
              <p:spPr bwMode="auto">
                <a:xfrm flipH="1">
                  <a:off x="5228" y="2194"/>
                  <a:ext cx="8" cy="1"/>
                </a:xfrm>
                <a:prstGeom prst="line">
                  <a:avLst/>
                </a:prstGeom>
                <a:noFill/>
                <a:ln w="12700">
                  <a:solidFill>
                    <a:srgbClr val="C0C0C0"/>
                  </a:solidFill>
                  <a:round/>
                  <a:headEnd/>
                  <a:tailEnd/>
                </a:ln>
              </p:spPr>
              <p:txBody>
                <a:bodyPr/>
                <a:lstStyle/>
                <a:p>
                  <a:endParaRPr lang="en-US"/>
                </a:p>
              </p:txBody>
            </p:sp>
            <p:sp>
              <p:nvSpPr>
                <p:cNvPr id="2325" name="Line 945"/>
                <p:cNvSpPr>
                  <a:spLocks noChangeShapeType="1"/>
                </p:cNvSpPr>
                <p:nvPr/>
              </p:nvSpPr>
              <p:spPr bwMode="auto">
                <a:xfrm>
                  <a:off x="5228" y="2194"/>
                  <a:ext cx="1" cy="1"/>
                </a:xfrm>
                <a:prstGeom prst="line">
                  <a:avLst/>
                </a:prstGeom>
                <a:noFill/>
                <a:ln w="12700">
                  <a:solidFill>
                    <a:srgbClr val="C0C0C0"/>
                  </a:solidFill>
                  <a:round/>
                  <a:headEnd/>
                  <a:tailEnd/>
                </a:ln>
              </p:spPr>
              <p:txBody>
                <a:bodyPr/>
                <a:lstStyle/>
                <a:p>
                  <a:endParaRPr lang="en-US"/>
                </a:p>
              </p:txBody>
            </p:sp>
            <p:sp>
              <p:nvSpPr>
                <p:cNvPr id="2326" name="Line 946"/>
                <p:cNvSpPr>
                  <a:spLocks noChangeShapeType="1"/>
                </p:cNvSpPr>
                <p:nvPr/>
              </p:nvSpPr>
              <p:spPr bwMode="auto">
                <a:xfrm flipH="1">
                  <a:off x="5221" y="2194"/>
                  <a:ext cx="7" cy="1"/>
                </a:xfrm>
                <a:prstGeom prst="line">
                  <a:avLst/>
                </a:prstGeom>
                <a:noFill/>
                <a:ln w="12700">
                  <a:solidFill>
                    <a:srgbClr val="C0C0C0"/>
                  </a:solidFill>
                  <a:round/>
                  <a:headEnd/>
                  <a:tailEnd/>
                </a:ln>
              </p:spPr>
              <p:txBody>
                <a:bodyPr/>
                <a:lstStyle/>
                <a:p>
                  <a:endParaRPr lang="en-US"/>
                </a:p>
              </p:txBody>
            </p:sp>
            <p:sp>
              <p:nvSpPr>
                <p:cNvPr id="2327" name="Line 947"/>
                <p:cNvSpPr>
                  <a:spLocks noChangeShapeType="1"/>
                </p:cNvSpPr>
                <p:nvPr/>
              </p:nvSpPr>
              <p:spPr bwMode="auto">
                <a:xfrm>
                  <a:off x="5221" y="2194"/>
                  <a:ext cx="1" cy="1"/>
                </a:xfrm>
                <a:prstGeom prst="line">
                  <a:avLst/>
                </a:prstGeom>
                <a:noFill/>
                <a:ln w="12700">
                  <a:solidFill>
                    <a:srgbClr val="C0C0C0"/>
                  </a:solidFill>
                  <a:round/>
                  <a:headEnd/>
                  <a:tailEnd/>
                </a:ln>
              </p:spPr>
              <p:txBody>
                <a:bodyPr/>
                <a:lstStyle/>
                <a:p>
                  <a:endParaRPr lang="en-US"/>
                </a:p>
              </p:txBody>
            </p:sp>
            <p:sp>
              <p:nvSpPr>
                <p:cNvPr id="2328" name="Freeform 948"/>
                <p:cNvSpPr>
                  <a:spLocks/>
                </p:cNvSpPr>
                <p:nvPr/>
              </p:nvSpPr>
              <p:spPr bwMode="auto">
                <a:xfrm>
                  <a:off x="5142" y="2186"/>
                  <a:ext cx="47" cy="16"/>
                </a:xfrm>
                <a:custGeom>
                  <a:avLst/>
                  <a:gdLst>
                    <a:gd name="T0" fmla="*/ 0 w 47"/>
                    <a:gd name="T1" fmla="*/ 8 h 16"/>
                    <a:gd name="T2" fmla="*/ 16 w 47"/>
                    <a:gd name="T3" fmla="*/ 0 h 16"/>
                    <a:gd name="T4" fmla="*/ 47 w 47"/>
                    <a:gd name="T5" fmla="*/ 0 h 16"/>
                    <a:gd name="T6" fmla="*/ 39 w 47"/>
                    <a:gd name="T7" fmla="*/ 16 h 16"/>
                    <a:gd name="T8" fmla="*/ 0 w 47"/>
                    <a:gd name="T9" fmla="*/ 8 h 16"/>
                    <a:gd name="T10" fmla="*/ 0 60000 65536"/>
                    <a:gd name="T11" fmla="*/ 0 60000 65536"/>
                    <a:gd name="T12" fmla="*/ 0 60000 65536"/>
                    <a:gd name="T13" fmla="*/ 0 60000 65536"/>
                    <a:gd name="T14" fmla="*/ 0 60000 65536"/>
                    <a:gd name="T15" fmla="*/ 0 w 47"/>
                    <a:gd name="T16" fmla="*/ 0 h 16"/>
                    <a:gd name="T17" fmla="*/ 47 w 47"/>
                    <a:gd name="T18" fmla="*/ 16 h 16"/>
                  </a:gdLst>
                  <a:ahLst/>
                  <a:cxnLst>
                    <a:cxn ang="T10">
                      <a:pos x="T0" y="T1"/>
                    </a:cxn>
                    <a:cxn ang="T11">
                      <a:pos x="T2" y="T3"/>
                    </a:cxn>
                    <a:cxn ang="T12">
                      <a:pos x="T4" y="T5"/>
                    </a:cxn>
                    <a:cxn ang="T13">
                      <a:pos x="T6" y="T7"/>
                    </a:cxn>
                    <a:cxn ang="T14">
                      <a:pos x="T8" y="T9"/>
                    </a:cxn>
                  </a:cxnLst>
                  <a:rect l="T15" t="T16" r="T17" b="T18"/>
                  <a:pathLst>
                    <a:path w="47" h="16">
                      <a:moveTo>
                        <a:pt x="0" y="8"/>
                      </a:moveTo>
                      <a:lnTo>
                        <a:pt x="16" y="0"/>
                      </a:lnTo>
                      <a:lnTo>
                        <a:pt x="47" y="0"/>
                      </a:lnTo>
                      <a:lnTo>
                        <a:pt x="39" y="16"/>
                      </a:lnTo>
                      <a:lnTo>
                        <a:pt x="0" y="8"/>
                      </a:lnTo>
                      <a:close/>
                    </a:path>
                  </a:pathLst>
                </a:custGeom>
                <a:solidFill>
                  <a:srgbClr val="DFDFDF"/>
                </a:solidFill>
                <a:ln w="9525">
                  <a:noFill/>
                  <a:round/>
                  <a:headEnd/>
                  <a:tailEnd/>
                </a:ln>
              </p:spPr>
              <p:txBody>
                <a:bodyPr/>
                <a:lstStyle/>
                <a:p>
                  <a:pPr eaLnBrk="1" hangingPunct="1"/>
                  <a:endParaRPr lang="en-US"/>
                </a:p>
              </p:txBody>
            </p:sp>
            <p:sp>
              <p:nvSpPr>
                <p:cNvPr id="2329" name="Freeform 949"/>
                <p:cNvSpPr>
                  <a:spLocks/>
                </p:cNvSpPr>
                <p:nvPr/>
              </p:nvSpPr>
              <p:spPr bwMode="auto">
                <a:xfrm>
                  <a:off x="5142" y="2194"/>
                  <a:ext cx="39" cy="16"/>
                </a:xfrm>
                <a:custGeom>
                  <a:avLst/>
                  <a:gdLst>
                    <a:gd name="T0" fmla="*/ 0 w 39"/>
                    <a:gd name="T1" fmla="*/ 0 h 16"/>
                    <a:gd name="T2" fmla="*/ 0 w 39"/>
                    <a:gd name="T3" fmla="*/ 8 h 16"/>
                    <a:gd name="T4" fmla="*/ 0 w 39"/>
                    <a:gd name="T5" fmla="*/ 8 h 16"/>
                    <a:gd name="T6" fmla="*/ 39 w 39"/>
                    <a:gd name="T7" fmla="*/ 16 h 16"/>
                    <a:gd name="T8" fmla="*/ 39 w 39"/>
                    <a:gd name="T9" fmla="*/ 8 h 16"/>
                    <a:gd name="T10" fmla="*/ 0 w 39"/>
                    <a:gd name="T11" fmla="*/ 0 h 16"/>
                    <a:gd name="T12" fmla="*/ 0 60000 65536"/>
                    <a:gd name="T13" fmla="*/ 0 60000 65536"/>
                    <a:gd name="T14" fmla="*/ 0 60000 65536"/>
                    <a:gd name="T15" fmla="*/ 0 60000 65536"/>
                    <a:gd name="T16" fmla="*/ 0 60000 65536"/>
                    <a:gd name="T17" fmla="*/ 0 60000 65536"/>
                    <a:gd name="T18" fmla="*/ 0 w 39"/>
                    <a:gd name="T19" fmla="*/ 0 h 16"/>
                    <a:gd name="T20" fmla="*/ 39 w 39"/>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9" h="16">
                      <a:moveTo>
                        <a:pt x="0" y="0"/>
                      </a:moveTo>
                      <a:lnTo>
                        <a:pt x="0" y="8"/>
                      </a:lnTo>
                      <a:lnTo>
                        <a:pt x="39" y="16"/>
                      </a:lnTo>
                      <a:lnTo>
                        <a:pt x="39" y="8"/>
                      </a:lnTo>
                      <a:lnTo>
                        <a:pt x="0" y="0"/>
                      </a:lnTo>
                      <a:close/>
                    </a:path>
                  </a:pathLst>
                </a:custGeom>
                <a:solidFill>
                  <a:srgbClr val="C0C0C0"/>
                </a:solidFill>
                <a:ln w="9525">
                  <a:noFill/>
                  <a:round/>
                  <a:headEnd/>
                  <a:tailEnd/>
                </a:ln>
              </p:spPr>
              <p:txBody>
                <a:bodyPr/>
                <a:lstStyle/>
                <a:p>
                  <a:pPr eaLnBrk="1" hangingPunct="1"/>
                  <a:endParaRPr lang="en-US"/>
                </a:p>
              </p:txBody>
            </p:sp>
            <p:sp>
              <p:nvSpPr>
                <p:cNvPr id="2330" name="Freeform 950"/>
                <p:cNvSpPr>
                  <a:spLocks/>
                </p:cNvSpPr>
                <p:nvPr/>
              </p:nvSpPr>
              <p:spPr bwMode="auto">
                <a:xfrm>
                  <a:off x="5181" y="2186"/>
                  <a:ext cx="40" cy="24"/>
                </a:xfrm>
                <a:custGeom>
                  <a:avLst/>
                  <a:gdLst>
                    <a:gd name="T0" fmla="*/ 0 w 40"/>
                    <a:gd name="T1" fmla="*/ 16 h 24"/>
                    <a:gd name="T2" fmla="*/ 8 w 40"/>
                    <a:gd name="T3" fmla="*/ 0 h 24"/>
                    <a:gd name="T4" fmla="*/ 40 w 40"/>
                    <a:gd name="T5" fmla="*/ 8 h 24"/>
                    <a:gd name="T6" fmla="*/ 40 w 40"/>
                    <a:gd name="T7" fmla="*/ 16 h 24"/>
                    <a:gd name="T8" fmla="*/ 0 w 40"/>
                    <a:gd name="T9" fmla="*/ 24 h 24"/>
                    <a:gd name="T10" fmla="*/ 0 w 40"/>
                    <a:gd name="T11" fmla="*/ 16 h 24"/>
                    <a:gd name="T12" fmla="*/ 0 60000 65536"/>
                    <a:gd name="T13" fmla="*/ 0 60000 65536"/>
                    <a:gd name="T14" fmla="*/ 0 60000 65536"/>
                    <a:gd name="T15" fmla="*/ 0 60000 65536"/>
                    <a:gd name="T16" fmla="*/ 0 60000 65536"/>
                    <a:gd name="T17" fmla="*/ 0 60000 65536"/>
                    <a:gd name="T18" fmla="*/ 0 w 40"/>
                    <a:gd name="T19" fmla="*/ 0 h 24"/>
                    <a:gd name="T20" fmla="*/ 40 w 4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0" h="24">
                      <a:moveTo>
                        <a:pt x="0" y="16"/>
                      </a:moveTo>
                      <a:lnTo>
                        <a:pt x="8" y="0"/>
                      </a:lnTo>
                      <a:lnTo>
                        <a:pt x="40" y="8"/>
                      </a:lnTo>
                      <a:lnTo>
                        <a:pt x="40" y="16"/>
                      </a:lnTo>
                      <a:lnTo>
                        <a:pt x="0" y="24"/>
                      </a:lnTo>
                      <a:lnTo>
                        <a:pt x="0" y="16"/>
                      </a:lnTo>
                      <a:close/>
                    </a:path>
                  </a:pathLst>
                </a:custGeom>
                <a:solidFill>
                  <a:srgbClr val="9F9F9F"/>
                </a:solidFill>
                <a:ln w="9525">
                  <a:noFill/>
                  <a:round/>
                  <a:headEnd/>
                  <a:tailEnd/>
                </a:ln>
              </p:spPr>
              <p:txBody>
                <a:bodyPr/>
                <a:lstStyle/>
                <a:p>
                  <a:pPr eaLnBrk="1" hangingPunct="1"/>
                  <a:endParaRPr lang="en-US"/>
                </a:p>
              </p:txBody>
            </p:sp>
            <p:sp>
              <p:nvSpPr>
                <p:cNvPr id="2331" name="Freeform 951"/>
                <p:cNvSpPr>
                  <a:spLocks/>
                </p:cNvSpPr>
                <p:nvPr/>
              </p:nvSpPr>
              <p:spPr bwMode="auto">
                <a:xfrm>
                  <a:off x="5158" y="2186"/>
                  <a:ext cx="63" cy="8"/>
                </a:xfrm>
                <a:custGeom>
                  <a:avLst/>
                  <a:gdLst>
                    <a:gd name="T0" fmla="*/ 0 w 63"/>
                    <a:gd name="T1" fmla="*/ 0 h 8"/>
                    <a:gd name="T2" fmla="*/ 31 w 63"/>
                    <a:gd name="T3" fmla="*/ 0 h 8"/>
                    <a:gd name="T4" fmla="*/ 63 w 63"/>
                    <a:gd name="T5" fmla="*/ 8 h 8"/>
                    <a:gd name="T6" fmla="*/ 31 w 63"/>
                    <a:gd name="T7" fmla="*/ 0 h 8"/>
                    <a:gd name="T8" fmla="*/ 0 w 63"/>
                    <a:gd name="T9" fmla="*/ 0 h 8"/>
                    <a:gd name="T10" fmla="*/ 0 60000 65536"/>
                    <a:gd name="T11" fmla="*/ 0 60000 65536"/>
                    <a:gd name="T12" fmla="*/ 0 60000 65536"/>
                    <a:gd name="T13" fmla="*/ 0 60000 65536"/>
                    <a:gd name="T14" fmla="*/ 0 60000 65536"/>
                    <a:gd name="T15" fmla="*/ 0 w 63"/>
                    <a:gd name="T16" fmla="*/ 0 h 8"/>
                    <a:gd name="T17" fmla="*/ 63 w 63"/>
                    <a:gd name="T18" fmla="*/ 8 h 8"/>
                  </a:gdLst>
                  <a:ahLst/>
                  <a:cxnLst>
                    <a:cxn ang="T10">
                      <a:pos x="T0" y="T1"/>
                    </a:cxn>
                    <a:cxn ang="T11">
                      <a:pos x="T2" y="T3"/>
                    </a:cxn>
                    <a:cxn ang="T12">
                      <a:pos x="T4" y="T5"/>
                    </a:cxn>
                    <a:cxn ang="T13">
                      <a:pos x="T6" y="T7"/>
                    </a:cxn>
                    <a:cxn ang="T14">
                      <a:pos x="T8" y="T9"/>
                    </a:cxn>
                  </a:cxnLst>
                  <a:rect l="T15" t="T16" r="T17" b="T18"/>
                  <a:pathLst>
                    <a:path w="63" h="8">
                      <a:moveTo>
                        <a:pt x="0" y="0"/>
                      </a:moveTo>
                      <a:lnTo>
                        <a:pt x="31" y="0"/>
                      </a:lnTo>
                      <a:lnTo>
                        <a:pt x="63" y="8"/>
                      </a:lnTo>
                      <a:lnTo>
                        <a:pt x="31" y="0"/>
                      </a:lnTo>
                      <a:lnTo>
                        <a:pt x="0" y="0"/>
                      </a:lnTo>
                      <a:close/>
                    </a:path>
                  </a:pathLst>
                </a:custGeom>
                <a:solidFill>
                  <a:srgbClr val="7F7F7F"/>
                </a:solidFill>
                <a:ln w="9525">
                  <a:noFill/>
                  <a:round/>
                  <a:headEnd/>
                  <a:tailEnd/>
                </a:ln>
              </p:spPr>
              <p:txBody>
                <a:bodyPr/>
                <a:lstStyle/>
                <a:p>
                  <a:pPr eaLnBrk="1" hangingPunct="1"/>
                  <a:endParaRPr lang="en-US"/>
                </a:p>
              </p:txBody>
            </p:sp>
            <p:sp>
              <p:nvSpPr>
                <p:cNvPr id="2332" name="Line 952"/>
                <p:cNvSpPr>
                  <a:spLocks noChangeShapeType="1"/>
                </p:cNvSpPr>
                <p:nvPr/>
              </p:nvSpPr>
              <p:spPr bwMode="auto">
                <a:xfrm>
                  <a:off x="5142" y="2194"/>
                  <a:ext cx="39" cy="8"/>
                </a:xfrm>
                <a:prstGeom prst="line">
                  <a:avLst/>
                </a:prstGeom>
                <a:noFill/>
                <a:ln w="12700">
                  <a:solidFill>
                    <a:srgbClr val="7F7F7F"/>
                  </a:solidFill>
                  <a:round/>
                  <a:headEnd/>
                  <a:tailEnd/>
                </a:ln>
              </p:spPr>
              <p:txBody>
                <a:bodyPr/>
                <a:lstStyle/>
                <a:p>
                  <a:endParaRPr lang="en-US"/>
                </a:p>
              </p:txBody>
            </p:sp>
            <p:sp>
              <p:nvSpPr>
                <p:cNvPr id="2333" name="Line 953"/>
                <p:cNvSpPr>
                  <a:spLocks noChangeShapeType="1"/>
                </p:cNvSpPr>
                <p:nvPr/>
              </p:nvSpPr>
              <p:spPr bwMode="auto">
                <a:xfrm flipV="1">
                  <a:off x="5181" y="2194"/>
                  <a:ext cx="8" cy="8"/>
                </a:xfrm>
                <a:prstGeom prst="line">
                  <a:avLst/>
                </a:prstGeom>
                <a:noFill/>
                <a:ln w="12700">
                  <a:solidFill>
                    <a:srgbClr val="5F5F5F"/>
                  </a:solidFill>
                  <a:round/>
                  <a:headEnd/>
                  <a:tailEnd/>
                </a:ln>
              </p:spPr>
              <p:txBody>
                <a:bodyPr/>
                <a:lstStyle/>
                <a:p>
                  <a:endParaRPr lang="en-US"/>
                </a:p>
              </p:txBody>
            </p:sp>
            <p:sp>
              <p:nvSpPr>
                <p:cNvPr id="2334" name="Line 954"/>
                <p:cNvSpPr>
                  <a:spLocks noChangeShapeType="1"/>
                </p:cNvSpPr>
                <p:nvPr/>
              </p:nvSpPr>
              <p:spPr bwMode="auto">
                <a:xfrm>
                  <a:off x="5197" y="2194"/>
                  <a:ext cx="24" cy="1"/>
                </a:xfrm>
                <a:prstGeom prst="line">
                  <a:avLst/>
                </a:prstGeom>
                <a:noFill/>
                <a:ln w="12700">
                  <a:solidFill>
                    <a:srgbClr val="5F5F5F"/>
                  </a:solidFill>
                  <a:round/>
                  <a:headEnd/>
                  <a:tailEnd/>
                </a:ln>
              </p:spPr>
              <p:txBody>
                <a:bodyPr/>
                <a:lstStyle/>
                <a:p>
                  <a:endParaRPr lang="en-US"/>
                </a:p>
              </p:txBody>
            </p:sp>
            <p:sp>
              <p:nvSpPr>
                <p:cNvPr id="2335" name="Freeform 955"/>
                <p:cNvSpPr>
                  <a:spLocks/>
                </p:cNvSpPr>
                <p:nvPr/>
              </p:nvSpPr>
              <p:spPr bwMode="auto">
                <a:xfrm>
                  <a:off x="5126" y="2116"/>
                  <a:ext cx="63" cy="62"/>
                </a:xfrm>
                <a:custGeom>
                  <a:avLst/>
                  <a:gdLst>
                    <a:gd name="T0" fmla="*/ 0 w 63"/>
                    <a:gd name="T1" fmla="*/ 31 h 62"/>
                    <a:gd name="T2" fmla="*/ 63 w 63"/>
                    <a:gd name="T3" fmla="*/ 0 h 62"/>
                    <a:gd name="T4" fmla="*/ 63 w 63"/>
                    <a:gd name="T5" fmla="*/ 23 h 62"/>
                    <a:gd name="T6" fmla="*/ 0 w 63"/>
                    <a:gd name="T7" fmla="*/ 62 h 62"/>
                    <a:gd name="T8" fmla="*/ 0 w 63"/>
                    <a:gd name="T9" fmla="*/ 31 h 62"/>
                    <a:gd name="T10" fmla="*/ 0 60000 65536"/>
                    <a:gd name="T11" fmla="*/ 0 60000 65536"/>
                    <a:gd name="T12" fmla="*/ 0 60000 65536"/>
                    <a:gd name="T13" fmla="*/ 0 60000 65536"/>
                    <a:gd name="T14" fmla="*/ 0 60000 65536"/>
                    <a:gd name="T15" fmla="*/ 0 w 63"/>
                    <a:gd name="T16" fmla="*/ 0 h 62"/>
                    <a:gd name="T17" fmla="*/ 63 w 63"/>
                    <a:gd name="T18" fmla="*/ 62 h 62"/>
                  </a:gdLst>
                  <a:ahLst/>
                  <a:cxnLst>
                    <a:cxn ang="T10">
                      <a:pos x="T0" y="T1"/>
                    </a:cxn>
                    <a:cxn ang="T11">
                      <a:pos x="T2" y="T3"/>
                    </a:cxn>
                    <a:cxn ang="T12">
                      <a:pos x="T4" y="T5"/>
                    </a:cxn>
                    <a:cxn ang="T13">
                      <a:pos x="T6" y="T7"/>
                    </a:cxn>
                    <a:cxn ang="T14">
                      <a:pos x="T8" y="T9"/>
                    </a:cxn>
                  </a:cxnLst>
                  <a:rect l="T15" t="T16" r="T17" b="T18"/>
                  <a:pathLst>
                    <a:path w="63" h="62">
                      <a:moveTo>
                        <a:pt x="0" y="31"/>
                      </a:moveTo>
                      <a:lnTo>
                        <a:pt x="63" y="0"/>
                      </a:lnTo>
                      <a:lnTo>
                        <a:pt x="63" y="23"/>
                      </a:lnTo>
                      <a:lnTo>
                        <a:pt x="0" y="62"/>
                      </a:lnTo>
                      <a:lnTo>
                        <a:pt x="0" y="31"/>
                      </a:lnTo>
                      <a:close/>
                    </a:path>
                  </a:pathLst>
                </a:custGeom>
                <a:solidFill>
                  <a:srgbClr val="5F5F5F"/>
                </a:solidFill>
                <a:ln w="9525">
                  <a:noFill/>
                  <a:round/>
                  <a:headEnd/>
                  <a:tailEnd/>
                </a:ln>
              </p:spPr>
              <p:txBody>
                <a:bodyPr/>
                <a:lstStyle/>
                <a:p>
                  <a:pPr eaLnBrk="1" hangingPunct="1"/>
                  <a:endParaRPr lang="en-US"/>
                </a:p>
              </p:txBody>
            </p:sp>
            <p:sp>
              <p:nvSpPr>
                <p:cNvPr id="2336" name="Freeform 956"/>
                <p:cNvSpPr>
                  <a:spLocks/>
                </p:cNvSpPr>
                <p:nvPr/>
              </p:nvSpPr>
              <p:spPr bwMode="auto">
                <a:xfrm>
                  <a:off x="5126" y="2061"/>
                  <a:ext cx="63" cy="86"/>
                </a:xfrm>
                <a:custGeom>
                  <a:avLst/>
                  <a:gdLst>
                    <a:gd name="T0" fmla="*/ 0 w 63"/>
                    <a:gd name="T1" fmla="*/ 24 h 86"/>
                    <a:gd name="T2" fmla="*/ 63 w 63"/>
                    <a:gd name="T3" fmla="*/ 0 h 86"/>
                    <a:gd name="T4" fmla="*/ 63 w 63"/>
                    <a:gd name="T5" fmla="*/ 55 h 86"/>
                    <a:gd name="T6" fmla="*/ 0 w 63"/>
                    <a:gd name="T7" fmla="*/ 86 h 86"/>
                    <a:gd name="T8" fmla="*/ 0 w 63"/>
                    <a:gd name="T9" fmla="*/ 24 h 86"/>
                    <a:gd name="T10" fmla="*/ 0 60000 65536"/>
                    <a:gd name="T11" fmla="*/ 0 60000 65536"/>
                    <a:gd name="T12" fmla="*/ 0 60000 65536"/>
                    <a:gd name="T13" fmla="*/ 0 60000 65536"/>
                    <a:gd name="T14" fmla="*/ 0 60000 65536"/>
                    <a:gd name="T15" fmla="*/ 0 w 63"/>
                    <a:gd name="T16" fmla="*/ 0 h 86"/>
                    <a:gd name="T17" fmla="*/ 63 w 63"/>
                    <a:gd name="T18" fmla="*/ 86 h 86"/>
                  </a:gdLst>
                  <a:ahLst/>
                  <a:cxnLst>
                    <a:cxn ang="T10">
                      <a:pos x="T0" y="T1"/>
                    </a:cxn>
                    <a:cxn ang="T11">
                      <a:pos x="T2" y="T3"/>
                    </a:cxn>
                    <a:cxn ang="T12">
                      <a:pos x="T4" y="T5"/>
                    </a:cxn>
                    <a:cxn ang="T13">
                      <a:pos x="T6" y="T7"/>
                    </a:cxn>
                    <a:cxn ang="T14">
                      <a:pos x="T8" y="T9"/>
                    </a:cxn>
                  </a:cxnLst>
                  <a:rect l="T15" t="T16" r="T17" b="T18"/>
                  <a:pathLst>
                    <a:path w="63" h="86">
                      <a:moveTo>
                        <a:pt x="0" y="24"/>
                      </a:moveTo>
                      <a:lnTo>
                        <a:pt x="63" y="0"/>
                      </a:lnTo>
                      <a:lnTo>
                        <a:pt x="63" y="55"/>
                      </a:lnTo>
                      <a:lnTo>
                        <a:pt x="0" y="86"/>
                      </a:lnTo>
                      <a:lnTo>
                        <a:pt x="0" y="24"/>
                      </a:lnTo>
                      <a:close/>
                    </a:path>
                  </a:pathLst>
                </a:custGeom>
                <a:solidFill>
                  <a:srgbClr val="BFBFBF"/>
                </a:solidFill>
                <a:ln w="9525">
                  <a:noFill/>
                  <a:round/>
                  <a:headEnd/>
                  <a:tailEnd/>
                </a:ln>
              </p:spPr>
              <p:txBody>
                <a:bodyPr/>
                <a:lstStyle/>
                <a:p>
                  <a:pPr eaLnBrk="1" hangingPunct="1"/>
                  <a:endParaRPr lang="en-US"/>
                </a:p>
              </p:txBody>
            </p:sp>
            <p:sp>
              <p:nvSpPr>
                <p:cNvPr id="2337" name="Freeform 957"/>
                <p:cNvSpPr>
                  <a:spLocks/>
                </p:cNvSpPr>
                <p:nvPr/>
              </p:nvSpPr>
              <p:spPr bwMode="auto">
                <a:xfrm>
                  <a:off x="4945" y="1905"/>
                  <a:ext cx="166" cy="133"/>
                </a:xfrm>
                <a:custGeom>
                  <a:avLst/>
                  <a:gdLst>
                    <a:gd name="T0" fmla="*/ 8 w 166"/>
                    <a:gd name="T1" fmla="*/ 0 h 133"/>
                    <a:gd name="T2" fmla="*/ 166 w 166"/>
                    <a:gd name="T3" fmla="*/ 0 h 133"/>
                    <a:gd name="T4" fmla="*/ 158 w 166"/>
                    <a:gd name="T5" fmla="*/ 133 h 133"/>
                    <a:gd name="T6" fmla="*/ 0 w 166"/>
                    <a:gd name="T7" fmla="*/ 125 h 133"/>
                    <a:gd name="T8" fmla="*/ 8 w 166"/>
                    <a:gd name="T9" fmla="*/ 0 h 133"/>
                    <a:gd name="T10" fmla="*/ 0 60000 65536"/>
                    <a:gd name="T11" fmla="*/ 0 60000 65536"/>
                    <a:gd name="T12" fmla="*/ 0 60000 65536"/>
                    <a:gd name="T13" fmla="*/ 0 60000 65536"/>
                    <a:gd name="T14" fmla="*/ 0 60000 65536"/>
                    <a:gd name="T15" fmla="*/ 0 w 166"/>
                    <a:gd name="T16" fmla="*/ 0 h 133"/>
                    <a:gd name="T17" fmla="*/ 166 w 166"/>
                    <a:gd name="T18" fmla="*/ 133 h 133"/>
                  </a:gdLst>
                  <a:ahLst/>
                  <a:cxnLst>
                    <a:cxn ang="T10">
                      <a:pos x="T0" y="T1"/>
                    </a:cxn>
                    <a:cxn ang="T11">
                      <a:pos x="T2" y="T3"/>
                    </a:cxn>
                    <a:cxn ang="T12">
                      <a:pos x="T4" y="T5"/>
                    </a:cxn>
                    <a:cxn ang="T13">
                      <a:pos x="T6" y="T7"/>
                    </a:cxn>
                    <a:cxn ang="T14">
                      <a:pos x="T8" y="T9"/>
                    </a:cxn>
                  </a:cxnLst>
                  <a:rect l="T15" t="T16" r="T17" b="T18"/>
                  <a:pathLst>
                    <a:path w="166" h="133">
                      <a:moveTo>
                        <a:pt x="8" y="0"/>
                      </a:moveTo>
                      <a:lnTo>
                        <a:pt x="166" y="0"/>
                      </a:lnTo>
                      <a:lnTo>
                        <a:pt x="158" y="133"/>
                      </a:lnTo>
                      <a:lnTo>
                        <a:pt x="0" y="125"/>
                      </a:lnTo>
                      <a:lnTo>
                        <a:pt x="8" y="0"/>
                      </a:lnTo>
                      <a:close/>
                    </a:path>
                  </a:pathLst>
                </a:custGeom>
                <a:solidFill>
                  <a:srgbClr val="C0C0C0"/>
                </a:solidFill>
                <a:ln w="9525">
                  <a:noFill/>
                  <a:round/>
                  <a:headEnd/>
                  <a:tailEnd/>
                </a:ln>
              </p:spPr>
              <p:txBody>
                <a:bodyPr/>
                <a:lstStyle/>
                <a:p>
                  <a:pPr eaLnBrk="1" hangingPunct="1"/>
                  <a:endParaRPr lang="en-US"/>
                </a:p>
              </p:txBody>
            </p:sp>
            <p:sp>
              <p:nvSpPr>
                <p:cNvPr id="2338" name="Freeform 958"/>
                <p:cNvSpPr>
                  <a:spLocks/>
                </p:cNvSpPr>
                <p:nvPr/>
              </p:nvSpPr>
              <p:spPr bwMode="auto">
                <a:xfrm>
                  <a:off x="4835" y="2132"/>
                  <a:ext cx="307" cy="62"/>
                </a:xfrm>
                <a:custGeom>
                  <a:avLst/>
                  <a:gdLst>
                    <a:gd name="T0" fmla="*/ 47 w 307"/>
                    <a:gd name="T1" fmla="*/ 0 h 62"/>
                    <a:gd name="T2" fmla="*/ 307 w 307"/>
                    <a:gd name="T3" fmla="*/ 23 h 62"/>
                    <a:gd name="T4" fmla="*/ 291 w 307"/>
                    <a:gd name="T5" fmla="*/ 46 h 62"/>
                    <a:gd name="T6" fmla="*/ 276 w 307"/>
                    <a:gd name="T7" fmla="*/ 62 h 62"/>
                    <a:gd name="T8" fmla="*/ 0 w 307"/>
                    <a:gd name="T9" fmla="*/ 31 h 62"/>
                    <a:gd name="T10" fmla="*/ 24 w 307"/>
                    <a:gd name="T11" fmla="*/ 23 h 62"/>
                    <a:gd name="T12" fmla="*/ 47 w 307"/>
                    <a:gd name="T13" fmla="*/ 0 h 62"/>
                    <a:gd name="T14" fmla="*/ 0 60000 65536"/>
                    <a:gd name="T15" fmla="*/ 0 60000 65536"/>
                    <a:gd name="T16" fmla="*/ 0 60000 65536"/>
                    <a:gd name="T17" fmla="*/ 0 60000 65536"/>
                    <a:gd name="T18" fmla="*/ 0 60000 65536"/>
                    <a:gd name="T19" fmla="*/ 0 60000 65536"/>
                    <a:gd name="T20" fmla="*/ 0 60000 65536"/>
                    <a:gd name="T21" fmla="*/ 0 w 307"/>
                    <a:gd name="T22" fmla="*/ 0 h 62"/>
                    <a:gd name="T23" fmla="*/ 307 w 30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62">
                      <a:moveTo>
                        <a:pt x="47" y="0"/>
                      </a:moveTo>
                      <a:lnTo>
                        <a:pt x="307" y="23"/>
                      </a:lnTo>
                      <a:lnTo>
                        <a:pt x="291" y="46"/>
                      </a:lnTo>
                      <a:lnTo>
                        <a:pt x="276" y="62"/>
                      </a:lnTo>
                      <a:lnTo>
                        <a:pt x="0" y="31"/>
                      </a:lnTo>
                      <a:lnTo>
                        <a:pt x="24" y="23"/>
                      </a:lnTo>
                      <a:lnTo>
                        <a:pt x="47" y="0"/>
                      </a:lnTo>
                      <a:close/>
                    </a:path>
                  </a:pathLst>
                </a:custGeom>
                <a:solidFill>
                  <a:srgbClr val="DFDFDF"/>
                </a:solidFill>
                <a:ln w="9525">
                  <a:noFill/>
                  <a:round/>
                  <a:headEnd/>
                  <a:tailEnd/>
                </a:ln>
              </p:spPr>
              <p:txBody>
                <a:bodyPr/>
                <a:lstStyle/>
                <a:p>
                  <a:pPr eaLnBrk="1" hangingPunct="1"/>
                  <a:endParaRPr lang="en-US"/>
                </a:p>
              </p:txBody>
            </p:sp>
            <p:sp>
              <p:nvSpPr>
                <p:cNvPr id="2339" name="Line 959"/>
                <p:cNvSpPr>
                  <a:spLocks noChangeShapeType="1"/>
                </p:cNvSpPr>
                <p:nvPr/>
              </p:nvSpPr>
              <p:spPr bwMode="auto">
                <a:xfrm flipV="1">
                  <a:off x="5126" y="2092"/>
                  <a:ext cx="63" cy="24"/>
                </a:xfrm>
                <a:prstGeom prst="line">
                  <a:avLst/>
                </a:prstGeom>
                <a:noFill/>
                <a:ln w="12700">
                  <a:solidFill>
                    <a:srgbClr val="808080"/>
                  </a:solidFill>
                  <a:round/>
                  <a:headEnd/>
                  <a:tailEnd/>
                </a:ln>
              </p:spPr>
              <p:txBody>
                <a:bodyPr/>
                <a:lstStyle/>
                <a:p>
                  <a:endParaRPr lang="en-US"/>
                </a:p>
              </p:txBody>
            </p:sp>
            <p:sp>
              <p:nvSpPr>
                <p:cNvPr id="2340" name="Line 960"/>
                <p:cNvSpPr>
                  <a:spLocks noChangeShapeType="1"/>
                </p:cNvSpPr>
                <p:nvPr/>
              </p:nvSpPr>
              <p:spPr bwMode="auto">
                <a:xfrm flipV="1">
                  <a:off x="5134" y="2092"/>
                  <a:ext cx="55" cy="24"/>
                </a:xfrm>
                <a:prstGeom prst="line">
                  <a:avLst/>
                </a:prstGeom>
                <a:noFill/>
                <a:ln w="12700">
                  <a:solidFill>
                    <a:srgbClr val="808080"/>
                  </a:solidFill>
                  <a:round/>
                  <a:headEnd/>
                  <a:tailEnd/>
                </a:ln>
              </p:spPr>
              <p:txBody>
                <a:bodyPr/>
                <a:lstStyle/>
                <a:p>
                  <a:endParaRPr lang="en-US"/>
                </a:p>
              </p:txBody>
            </p:sp>
            <p:sp>
              <p:nvSpPr>
                <p:cNvPr id="2341" name="Line 961"/>
                <p:cNvSpPr>
                  <a:spLocks noChangeShapeType="1"/>
                </p:cNvSpPr>
                <p:nvPr/>
              </p:nvSpPr>
              <p:spPr bwMode="auto">
                <a:xfrm flipV="1">
                  <a:off x="5134" y="2100"/>
                  <a:ext cx="55" cy="24"/>
                </a:xfrm>
                <a:prstGeom prst="line">
                  <a:avLst/>
                </a:prstGeom>
                <a:noFill/>
                <a:ln w="12700">
                  <a:solidFill>
                    <a:srgbClr val="808080"/>
                  </a:solidFill>
                  <a:round/>
                  <a:headEnd/>
                  <a:tailEnd/>
                </a:ln>
              </p:spPr>
              <p:txBody>
                <a:bodyPr/>
                <a:lstStyle/>
                <a:p>
                  <a:endParaRPr lang="en-US"/>
                </a:p>
              </p:txBody>
            </p:sp>
            <p:sp>
              <p:nvSpPr>
                <p:cNvPr id="2342" name="Line 962"/>
                <p:cNvSpPr>
                  <a:spLocks noChangeShapeType="1"/>
                </p:cNvSpPr>
                <p:nvPr/>
              </p:nvSpPr>
              <p:spPr bwMode="auto">
                <a:xfrm flipV="1">
                  <a:off x="5134" y="2108"/>
                  <a:ext cx="55" cy="24"/>
                </a:xfrm>
                <a:prstGeom prst="line">
                  <a:avLst/>
                </a:prstGeom>
                <a:noFill/>
                <a:ln w="12700">
                  <a:solidFill>
                    <a:srgbClr val="808080"/>
                  </a:solidFill>
                  <a:round/>
                  <a:headEnd/>
                  <a:tailEnd/>
                </a:ln>
              </p:spPr>
              <p:txBody>
                <a:bodyPr/>
                <a:lstStyle/>
                <a:p>
                  <a:endParaRPr lang="en-US"/>
                </a:p>
              </p:txBody>
            </p:sp>
            <p:sp>
              <p:nvSpPr>
                <p:cNvPr id="2343" name="Line 963"/>
                <p:cNvSpPr>
                  <a:spLocks noChangeShapeType="1"/>
                </p:cNvSpPr>
                <p:nvPr/>
              </p:nvSpPr>
              <p:spPr bwMode="auto">
                <a:xfrm flipV="1">
                  <a:off x="5134" y="2116"/>
                  <a:ext cx="55" cy="23"/>
                </a:xfrm>
                <a:prstGeom prst="line">
                  <a:avLst/>
                </a:prstGeom>
                <a:noFill/>
                <a:ln w="12700">
                  <a:solidFill>
                    <a:srgbClr val="808080"/>
                  </a:solidFill>
                  <a:round/>
                  <a:headEnd/>
                  <a:tailEnd/>
                </a:ln>
              </p:spPr>
              <p:txBody>
                <a:bodyPr/>
                <a:lstStyle/>
                <a:p>
                  <a:endParaRPr lang="en-US"/>
                </a:p>
              </p:txBody>
            </p:sp>
            <p:sp>
              <p:nvSpPr>
                <p:cNvPr id="2344" name="Line 964"/>
                <p:cNvSpPr>
                  <a:spLocks noChangeShapeType="1"/>
                </p:cNvSpPr>
                <p:nvPr/>
              </p:nvSpPr>
              <p:spPr bwMode="auto">
                <a:xfrm flipV="1">
                  <a:off x="5134" y="2085"/>
                  <a:ext cx="55" cy="15"/>
                </a:xfrm>
                <a:prstGeom prst="line">
                  <a:avLst/>
                </a:prstGeom>
                <a:noFill/>
                <a:ln w="12700">
                  <a:solidFill>
                    <a:srgbClr val="808080"/>
                  </a:solidFill>
                  <a:round/>
                  <a:headEnd/>
                  <a:tailEnd/>
                </a:ln>
              </p:spPr>
              <p:txBody>
                <a:bodyPr/>
                <a:lstStyle/>
                <a:p>
                  <a:endParaRPr lang="en-US"/>
                </a:p>
              </p:txBody>
            </p:sp>
            <p:sp>
              <p:nvSpPr>
                <p:cNvPr id="2345" name="Line 965"/>
                <p:cNvSpPr>
                  <a:spLocks noChangeShapeType="1"/>
                </p:cNvSpPr>
                <p:nvPr/>
              </p:nvSpPr>
              <p:spPr bwMode="auto">
                <a:xfrm flipV="1">
                  <a:off x="5134" y="2077"/>
                  <a:ext cx="55" cy="15"/>
                </a:xfrm>
                <a:prstGeom prst="line">
                  <a:avLst/>
                </a:prstGeom>
                <a:noFill/>
                <a:ln w="12700">
                  <a:solidFill>
                    <a:srgbClr val="808080"/>
                  </a:solidFill>
                  <a:round/>
                  <a:headEnd/>
                  <a:tailEnd/>
                </a:ln>
              </p:spPr>
              <p:txBody>
                <a:bodyPr/>
                <a:lstStyle/>
                <a:p>
                  <a:endParaRPr lang="en-US"/>
                </a:p>
              </p:txBody>
            </p:sp>
            <p:sp>
              <p:nvSpPr>
                <p:cNvPr id="2346" name="Line 966"/>
                <p:cNvSpPr>
                  <a:spLocks noChangeShapeType="1"/>
                </p:cNvSpPr>
                <p:nvPr/>
              </p:nvSpPr>
              <p:spPr bwMode="auto">
                <a:xfrm flipV="1">
                  <a:off x="5134" y="2069"/>
                  <a:ext cx="55" cy="16"/>
                </a:xfrm>
                <a:prstGeom prst="line">
                  <a:avLst/>
                </a:prstGeom>
                <a:noFill/>
                <a:ln w="12700">
                  <a:solidFill>
                    <a:srgbClr val="808080"/>
                  </a:solidFill>
                  <a:round/>
                  <a:headEnd/>
                  <a:tailEnd/>
                </a:ln>
              </p:spPr>
              <p:txBody>
                <a:bodyPr/>
                <a:lstStyle/>
                <a:p>
                  <a:endParaRPr lang="en-US"/>
                </a:p>
              </p:txBody>
            </p:sp>
            <p:sp>
              <p:nvSpPr>
                <p:cNvPr id="2347" name="Line 967"/>
                <p:cNvSpPr>
                  <a:spLocks noChangeShapeType="1"/>
                </p:cNvSpPr>
                <p:nvPr/>
              </p:nvSpPr>
              <p:spPr bwMode="auto">
                <a:xfrm>
                  <a:off x="5134" y="2077"/>
                  <a:ext cx="1" cy="70"/>
                </a:xfrm>
                <a:prstGeom prst="line">
                  <a:avLst/>
                </a:prstGeom>
                <a:noFill/>
                <a:ln w="12700">
                  <a:solidFill>
                    <a:srgbClr val="808080"/>
                  </a:solidFill>
                  <a:round/>
                  <a:headEnd/>
                  <a:tailEnd/>
                </a:ln>
              </p:spPr>
              <p:txBody>
                <a:bodyPr/>
                <a:lstStyle/>
                <a:p>
                  <a:endParaRPr lang="en-US"/>
                </a:p>
              </p:txBody>
            </p:sp>
            <p:sp>
              <p:nvSpPr>
                <p:cNvPr id="2348" name="Freeform 968"/>
                <p:cNvSpPr>
                  <a:spLocks/>
                </p:cNvSpPr>
                <p:nvPr/>
              </p:nvSpPr>
              <p:spPr bwMode="auto">
                <a:xfrm>
                  <a:off x="4922" y="1873"/>
                  <a:ext cx="220" cy="196"/>
                </a:xfrm>
                <a:custGeom>
                  <a:avLst/>
                  <a:gdLst>
                    <a:gd name="T0" fmla="*/ 15 w 220"/>
                    <a:gd name="T1" fmla="*/ 8 h 196"/>
                    <a:gd name="T2" fmla="*/ 31 w 220"/>
                    <a:gd name="T3" fmla="*/ 8 h 196"/>
                    <a:gd name="T4" fmla="*/ 63 w 220"/>
                    <a:gd name="T5" fmla="*/ 0 h 196"/>
                    <a:gd name="T6" fmla="*/ 86 w 220"/>
                    <a:gd name="T7" fmla="*/ 0 h 196"/>
                    <a:gd name="T8" fmla="*/ 118 w 220"/>
                    <a:gd name="T9" fmla="*/ 0 h 196"/>
                    <a:gd name="T10" fmla="*/ 141 w 220"/>
                    <a:gd name="T11" fmla="*/ 0 h 196"/>
                    <a:gd name="T12" fmla="*/ 173 w 220"/>
                    <a:gd name="T13" fmla="*/ 0 h 196"/>
                    <a:gd name="T14" fmla="*/ 204 w 220"/>
                    <a:gd name="T15" fmla="*/ 8 h 196"/>
                    <a:gd name="T16" fmla="*/ 212 w 220"/>
                    <a:gd name="T17" fmla="*/ 8 h 196"/>
                    <a:gd name="T18" fmla="*/ 212 w 220"/>
                    <a:gd name="T19" fmla="*/ 8 h 196"/>
                    <a:gd name="T20" fmla="*/ 212 w 220"/>
                    <a:gd name="T21" fmla="*/ 8 h 196"/>
                    <a:gd name="T22" fmla="*/ 220 w 220"/>
                    <a:gd name="T23" fmla="*/ 8 h 196"/>
                    <a:gd name="T24" fmla="*/ 220 w 220"/>
                    <a:gd name="T25" fmla="*/ 8 h 196"/>
                    <a:gd name="T26" fmla="*/ 212 w 220"/>
                    <a:gd name="T27" fmla="*/ 196 h 196"/>
                    <a:gd name="T28" fmla="*/ 204 w 220"/>
                    <a:gd name="T29" fmla="*/ 196 h 196"/>
                    <a:gd name="T30" fmla="*/ 204 w 220"/>
                    <a:gd name="T31" fmla="*/ 196 h 196"/>
                    <a:gd name="T32" fmla="*/ 133 w 220"/>
                    <a:gd name="T33" fmla="*/ 196 h 196"/>
                    <a:gd name="T34" fmla="*/ 63 w 220"/>
                    <a:gd name="T35" fmla="*/ 188 h 196"/>
                    <a:gd name="T36" fmla="*/ 0 w 220"/>
                    <a:gd name="T37" fmla="*/ 188 h 196"/>
                    <a:gd name="T38" fmla="*/ 0 w 220"/>
                    <a:gd name="T39" fmla="*/ 180 h 196"/>
                    <a:gd name="T40" fmla="*/ 8 w 220"/>
                    <a:gd name="T41" fmla="*/ 8 h 196"/>
                    <a:gd name="T42" fmla="*/ 15 w 220"/>
                    <a:gd name="T43" fmla="*/ 8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
                    <a:gd name="T67" fmla="*/ 0 h 196"/>
                    <a:gd name="T68" fmla="*/ 220 w 220"/>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 h="196">
                      <a:moveTo>
                        <a:pt x="15" y="8"/>
                      </a:moveTo>
                      <a:lnTo>
                        <a:pt x="31" y="8"/>
                      </a:lnTo>
                      <a:lnTo>
                        <a:pt x="63" y="0"/>
                      </a:lnTo>
                      <a:lnTo>
                        <a:pt x="86" y="0"/>
                      </a:lnTo>
                      <a:lnTo>
                        <a:pt x="118" y="0"/>
                      </a:lnTo>
                      <a:lnTo>
                        <a:pt x="141" y="0"/>
                      </a:lnTo>
                      <a:lnTo>
                        <a:pt x="173" y="0"/>
                      </a:lnTo>
                      <a:lnTo>
                        <a:pt x="204" y="8"/>
                      </a:lnTo>
                      <a:lnTo>
                        <a:pt x="212" y="8"/>
                      </a:lnTo>
                      <a:lnTo>
                        <a:pt x="220" y="8"/>
                      </a:lnTo>
                      <a:lnTo>
                        <a:pt x="212" y="196"/>
                      </a:lnTo>
                      <a:lnTo>
                        <a:pt x="204" y="196"/>
                      </a:lnTo>
                      <a:lnTo>
                        <a:pt x="133" y="196"/>
                      </a:lnTo>
                      <a:lnTo>
                        <a:pt x="63" y="188"/>
                      </a:lnTo>
                      <a:lnTo>
                        <a:pt x="0" y="188"/>
                      </a:lnTo>
                      <a:lnTo>
                        <a:pt x="0" y="180"/>
                      </a:lnTo>
                      <a:lnTo>
                        <a:pt x="8" y="8"/>
                      </a:lnTo>
                      <a:lnTo>
                        <a:pt x="15" y="8"/>
                      </a:lnTo>
                      <a:close/>
                    </a:path>
                  </a:pathLst>
                </a:custGeom>
                <a:solidFill>
                  <a:srgbClr val="C0C0C0"/>
                </a:solidFill>
                <a:ln w="9525">
                  <a:noFill/>
                  <a:round/>
                  <a:headEnd/>
                  <a:tailEnd/>
                </a:ln>
              </p:spPr>
              <p:txBody>
                <a:bodyPr/>
                <a:lstStyle/>
                <a:p>
                  <a:pPr eaLnBrk="1" hangingPunct="1"/>
                  <a:endParaRPr lang="en-US"/>
                </a:p>
              </p:txBody>
            </p:sp>
            <p:sp>
              <p:nvSpPr>
                <p:cNvPr id="2349" name="Freeform 969"/>
                <p:cNvSpPr>
                  <a:spLocks/>
                </p:cNvSpPr>
                <p:nvPr/>
              </p:nvSpPr>
              <p:spPr bwMode="auto">
                <a:xfrm>
                  <a:off x="5134" y="1881"/>
                  <a:ext cx="8" cy="8"/>
                </a:xfrm>
                <a:custGeom>
                  <a:avLst/>
                  <a:gdLst>
                    <a:gd name="T0" fmla="*/ 8 w 8"/>
                    <a:gd name="T1" fmla="*/ 0 h 8"/>
                    <a:gd name="T2" fmla="*/ 8 w 8"/>
                    <a:gd name="T3" fmla="*/ 0 h 8"/>
                    <a:gd name="T4" fmla="*/ 0 w 8"/>
                    <a:gd name="T5" fmla="*/ 0 h 8"/>
                    <a:gd name="T6" fmla="*/ 0 w 8"/>
                    <a:gd name="T7" fmla="*/ 8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0"/>
                      </a:moveTo>
                      <a:lnTo>
                        <a:pt x="8" y="0"/>
                      </a:lnTo>
                      <a:lnTo>
                        <a:pt x="0" y="0"/>
                      </a:lnTo>
                      <a:lnTo>
                        <a:pt x="0" y="8"/>
                      </a:lnTo>
                      <a:lnTo>
                        <a:pt x="8" y="0"/>
                      </a:lnTo>
                      <a:close/>
                    </a:path>
                  </a:pathLst>
                </a:custGeom>
                <a:solidFill>
                  <a:srgbClr val="C0C0C0"/>
                </a:solidFill>
                <a:ln w="9525">
                  <a:noFill/>
                  <a:round/>
                  <a:headEnd/>
                  <a:tailEnd/>
                </a:ln>
              </p:spPr>
              <p:txBody>
                <a:bodyPr/>
                <a:lstStyle/>
                <a:p>
                  <a:pPr eaLnBrk="1" hangingPunct="1"/>
                  <a:endParaRPr lang="en-US"/>
                </a:p>
              </p:txBody>
            </p:sp>
            <p:sp>
              <p:nvSpPr>
                <p:cNvPr id="2350" name="Freeform 970"/>
                <p:cNvSpPr>
                  <a:spLocks/>
                </p:cNvSpPr>
                <p:nvPr/>
              </p:nvSpPr>
              <p:spPr bwMode="auto">
                <a:xfrm>
                  <a:off x="4930" y="1881"/>
                  <a:ext cx="7" cy="8"/>
                </a:xfrm>
                <a:custGeom>
                  <a:avLst/>
                  <a:gdLst>
                    <a:gd name="T0" fmla="*/ 7 w 7"/>
                    <a:gd name="T1" fmla="*/ 0 h 8"/>
                    <a:gd name="T2" fmla="*/ 7 w 7"/>
                    <a:gd name="T3" fmla="*/ 0 h 8"/>
                    <a:gd name="T4" fmla="*/ 0 w 7"/>
                    <a:gd name="T5" fmla="*/ 8 h 8"/>
                    <a:gd name="T6" fmla="*/ 7 w 7"/>
                    <a:gd name="T7" fmla="*/ 8 h 8"/>
                    <a:gd name="T8" fmla="*/ 7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0"/>
                      </a:moveTo>
                      <a:lnTo>
                        <a:pt x="7" y="0"/>
                      </a:lnTo>
                      <a:lnTo>
                        <a:pt x="0" y="8"/>
                      </a:lnTo>
                      <a:lnTo>
                        <a:pt x="7" y="8"/>
                      </a:lnTo>
                      <a:lnTo>
                        <a:pt x="7" y="0"/>
                      </a:lnTo>
                      <a:close/>
                    </a:path>
                  </a:pathLst>
                </a:custGeom>
                <a:solidFill>
                  <a:srgbClr val="C0C0C0"/>
                </a:solidFill>
                <a:ln w="9525">
                  <a:noFill/>
                  <a:round/>
                  <a:headEnd/>
                  <a:tailEnd/>
                </a:ln>
              </p:spPr>
              <p:txBody>
                <a:bodyPr/>
                <a:lstStyle/>
                <a:p>
                  <a:pPr eaLnBrk="1" hangingPunct="1"/>
                  <a:endParaRPr lang="en-US"/>
                </a:p>
              </p:txBody>
            </p:sp>
            <p:sp>
              <p:nvSpPr>
                <p:cNvPr id="2351" name="Freeform 971"/>
                <p:cNvSpPr>
                  <a:spLocks/>
                </p:cNvSpPr>
                <p:nvPr/>
              </p:nvSpPr>
              <p:spPr bwMode="auto">
                <a:xfrm>
                  <a:off x="4922" y="2046"/>
                  <a:ext cx="1" cy="15"/>
                </a:xfrm>
                <a:custGeom>
                  <a:avLst/>
                  <a:gdLst>
                    <a:gd name="T0" fmla="*/ 0 w 1"/>
                    <a:gd name="T1" fmla="*/ 7 h 15"/>
                    <a:gd name="T2" fmla="*/ 0 w 1"/>
                    <a:gd name="T3" fmla="*/ 7 h 15"/>
                    <a:gd name="T4" fmla="*/ 0 w 1"/>
                    <a:gd name="T5" fmla="*/ 15 h 15"/>
                    <a:gd name="T6" fmla="*/ 0 w 1"/>
                    <a:gd name="T7" fmla="*/ 0 h 15"/>
                    <a:gd name="T8" fmla="*/ 0 w 1"/>
                    <a:gd name="T9" fmla="*/ 7 h 15"/>
                    <a:gd name="T10" fmla="*/ 0 60000 65536"/>
                    <a:gd name="T11" fmla="*/ 0 60000 65536"/>
                    <a:gd name="T12" fmla="*/ 0 60000 65536"/>
                    <a:gd name="T13" fmla="*/ 0 60000 65536"/>
                    <a:gd name="T14" fmla="*/ 0 60000 65536"/>
                    <a:gd name="T15" fmla="*/ 0 w 1"/>
                    <a:gd name="T16" fmla="*/ 0 h 15"/>
                    <a:gd name="T17" fmla="*/ 1 w 1"/>
                    <a:gd name="T18" fmla="*/ 15 h 15"/>
                  </a:gdLst>
                  <a:ahLst/>
                  <a:cxnLst>
                    <a:cxn ang="T10">
                      <a:pos x="T0" y="T1"/>
                    </a:cxn>
                    <a:cxn ang="T11">
                      <a:pos x="T2" y="T3"/>
                    </a:cxn>
                    <a:cxn ang="T12">
                      <a:pos x="T4" y="T5"/>
                    </a:cxn>
                    <a:cxn ang="T13">
                      <a:pos x="T6" y="T7"/>
                    </a:cxn>
                    <a:cxn ang="T14">
                      <a:pos x="T8" y="T9"/>
                    </a:cxn>
                  </a:cxnLst>
                  <a:rect l="T15" t="T16" r="T17" b="T18"/>
                  <a:pathLst>
                    <a:path w="1" h="15">
                      <a:moveTo>
                        <a:pt x="0" y="7"/>
                      </a:moveTo>
                      <a:lnTo>
                        <a:pt x="0" y="7"/>
                      </a:lnTo>
                      <a:lnTo>
                        <a:pt x="0" y="15"/>
                      </a:lnTo>
                      <a:lnTo>
                        <a:pt x="0" y="0"/>
                      </a:lnTo>
                      <a:lnTo>
                        <a:pt x="0" y="7"/>
                      </a:lnTo>
                      <a:close/>
                    </a:path>
                  </a:pathLst>
                </a:custGeom>
                <a:solidFill>
                  <a:srgbClr val="C0C0C0"/>
                </a:solidFill>
                <a:ln w="9525">
                  <a:noFill/>
                  <a:round/>
                  <a:headEnd/>
                  <a:tailEnd/>
                </a:ln>
              </p:spPr>
              <p:txBody>
                <a:bodyPr/>
                <a:lstStyle/>
                <a:p>
                  <a:pPr eaLnBrk="1" hangingPunct="1"/>
                  <a:endParaRPr lang="en-US"/>
                </a:p>
              </p:txBody>
            </p:sp>
            <p:sp>
              <p:nvSpPr>
                <p:cNvPr id="2352" name="Freeform 972"/>
                <p:cNvSpPr>
                  <a:spLocks/>
                </p:cNvSpPr>
                <p:nvPr/>
              </p:nvSpPr>
              <p:spPr bwMode="auto">
                <a:xfrm>
                  <a:off x="4953" y="1905"/>
                  <a:ext cx="158" cy="1"/>
                </a:xfrm>
                <a:custGeom>
                  <a:avLst/>
                  <a:gdLst>
                    <a:gd name="T0" fmla="*/ 0 w 158"/>
                    <a:gd name="T1" fmla="*/ 0 h 1"/>
                    <a:gd name="T2" fmla="*/ 158 w 158"/>
                    <a:gd name="T3" fmla="*/ 0 h 1"/>
                    <a:gd name="T4" fmla="*/ 150 w 158"/>
                    <a:gd name="T5" fmla="*/ 0 h 1"/>
                    <a:gd name="T6" fmla="*/ 0 w 158"/>
                    <a:gd name="T7" fmla="*/ 0 h 1"/>
                    <a:gd name="T8" fmla="*/ 0 w 158"/>
                    <a:gd name="T9" fmla="*/ 0 h 1"/>
                    <a:gd name="T10" fmla="*/ 0 60000 65536"/>
                    <a:gd name="T11" fmla="*/ 0 60000 65536"/>
                    <a:gd name="T12" fmla="*/ 0 60000 65536"/>
                    <a:gd name="T13" fmla="*/ 0 60000 65536"/>
                    <a:gd name="T14" fmla="*/ 0 60000 65536"/>
                    <a:gd name="T15" fmla="*/ 0 w 158"/>
                    <a:gd name="T16" fmla="*/ 0 h 1"/>
                    <a:gd name="T17" fmla="*/ 158 w 158"/>
                    <a:gd name="T18" fmla="*/ 1 h 1"/>
                  </a:gdLst>
                  <a:ahLst/>
                  <a:cxnLst>
                    <a:cxn ang="T10">
                      <a:pos x="T0" y="T1"/>
                    </a:cxn>
                    <a:cxn ang="T11">
                      <a:pos x="T2" y="T3"/>
                    </a:cxn>
                    <a:cxn ang="T12">
                      <a:pos x="T4" y="T5"/>
                    </a:cxn>
                    <a:cxn ang="T13">
                      <a:pos x="T6" y="T7"/>
                    </a:cxn>
                    <a:cxn ang="T14">
                      <a:pos x="T8" y="T9"/>
                    </a:cxn>
                  </a:cxnLst>
                  <a:rect l="T15" t="T16" r="T17" b="T18"/>
                  <a:pathLst>
                    <a:path w="158" h="1">
                      <a:moveTo>
                        <a:pt x="0" y="0"/>
                      </a:moveTo>
                      <a:lnTo>
                        <a:pt x="158" y="0"/>
                      </a:lnTo>
                      <a:lnTo>
                        <a:pt x="150" y="0"/>
                      </a:lnTo>
                      <a:lnTo>
                        <a:pt x="0" y="0"/>
                      </a:lnTo>
                      <a:close/>
                    </a:path>
                  </a:pathLst>
                </a:custGeom>
                <a:solidFill>
                  <a:srgbClr val="808080"/>
                </a:solidFill>
                <a:ln w="9525">
                  <a:noFill/>
                  <a:round/>
                  <a:headEnd/>
                  <a:tailEnd/>
                </a:ln>
              </p:spPr>
              <p:txBody>
                <a:bodyPr/>
                <a:lstStyle/>
                <a:p>
                  <a:pPr eaLnBrk="1" hangingPunct="1"/>
                  <a:endParaRPr lang="en-US"/>
                </a:p>
              </p:txBody>
            </p:sp>
            <p:sp>
              <p:nvSpPr>
                <p:cNvPr id="2353" name="Freeform 973"/>
                <p:cNvSpPr>
                  <a:spLocks/>
                </p:cNvSpPr>
                <p:nvPr/>
              </p:nvSpPr>
              <p:spPr bwMode="auto">
                <a:xfrm>
                  <a:off x="5103" y="1905"/>
                  <a:ext cx="8" cy="133"/>
                </a:xfrm>
                <a:custGeom>
                  <a:avLst/>
                  <a:gdLst>
                    <a:gd name="T0" fmla="*/ 0 w 8"/>
                    <a:gd name="T1" fmla="*/ 0 h 133"/>
                    <a:gd name="T2" fmla="*/ 8 w 8"/>
                    <a:gd name="T3" fmla="*/ 0 h 133"/>
                    <a:gd name="T4" fmla="*/ 0 w 8"/>
                    <a:gd name="T5" fmla="*/ 70 h 133"/>
                    <a:gd name="T6" fmla="*/ 0 w 8"/>
                    <a:gd name="T7" fmla="*/ 133 h 133"/>
                    <a:gd name="T8" fmla="*/ 0 w 8"/>
                    <a:gd name="T9" fmla="*/ 133 h 133"/>
                    <a:gd name="T10" fmla="*/ 0 w 8"/>
                    <a:gd name="T11" fmla="*/ 0 h 133"/>
                    <a:gd name="T12" fmla="*/ 0 60000 65536"/>
                    <a:gd name="T13" fmla="*/ 0 60000 65536"/>
                    <a:gd name="T14" fmla="*/ 0 60000 65536"/>
                    <a:gd name="T15" fmla="*/ 0 60000 65536"/>
                    <a:gd name="T16" fmla="*/ 0 60000 65536"/>
                    <a:gd name="T17" fmla="*/ 0 60000 65536"/>
                    <a:gd name="T18" fmla="*/ 0 w 8"/>
                    <a:gd name="T19" fmla="*/ 0 h 133"/>
                    <a:gd name="T20" fmla="*/ 8 w 8"/>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8" h="133">
                      <a:moveTo>
                        <a:pt x="0" y="0"/>
                      </a:moveTo>
                      <a:lnTo>
                        <a:pt x="8" y="0"/>
                      </a:lnTo>
                      <a:lnTo>
                        <a:pt x="0" y="70"/>
                      </a:lnTo>
                      <a:lnTo>
                        <a:pt x="0" y="133"/>
                      </a:lnTo>
                      <a:lnTo>
                        <a:pt x="0" y="0"/>
                      </a:lnTo>
                      <a:close/>
                    </a:path>
                  </a:pathLst>
                </a:custGeom>
                <a:solidFill>
                  <a:srgbClr val="FFFFFF"/>
                </a:solidFill>
                <a:ln w="9525">
                  <a:noFill/>
                  <a:round/>
                  <a:headEnd/>
                  <a:tailEnd/>
                </a:ln>
              </p:spPr>
              <p:txBody>
                <a:bodyPr/>
                <a:lstStyle/>
                <a:p>
                  <a:pPr eaLnBrk="1" hangingPunct="1"/>
                  <a:endParaRPr lang="en-US"/>
                </a:p>
              </p:txBody>
            </p:sp>
            <p:sp>
              <p:nvSpPr>
                <p:cNvPr id="2354" name="Freeform 974"/>
                <p:cNvSpPr>
                  <a:spLocks/>
                </p:cNvSpPr>
                <p:nvPr/>
              </p:nvSpPr>
              <p:spPr bwMode="auto">
                <a:xfrm>
                  <a:off x="4945" y="2030"/>
                  <a:ext cx="158" cy="8"/>
                </a:xfrm>
                <a:custGeom>
                  <a:avLst/>
                  <a:gdLst>
                    <a:gd name="T0" fmla="*/ 0 w 158"/>
                    <a:gd name="T1" fmla="*/ 0 h 8"/>
                    <a:gd name="T2" fmla="*/ 0 w 158"/>
                    <a:gd name="T3" fmla="*/ 0 h 8"/>
                    <a:gd name="T4" fmla="*/ 158 w 158"/>
                    <a:gd name="T5" fmla="*/ 8 h 8"/>
                    <a:gd name="T6" fmla="*/ 158 w 158"/>
                    <a:gd name="T7" fmla="*/ 8 h 8"/>
                    <a:gd name="T8" fmla="*/ 0 w 158"/>
                    <a:gd name="T9" fmla="*/ 0 h 8"/>
                    <a:gd name="T10" fmla="*/ 0 60000 65536"/>
                    <a:gd name="T11" fmla="*/ 0 60000 65536"/>
                    <a:gd name="T12" fmla="*/ 0 60000 65536"/>
                    <a:gd name="T13" fmla="*/ 0 60000 65536"/>
                    <a:gd name="T14" fmla="*/ 0 60000 65536"/>
                    <a:gd name="T15" fmla="*/ 0 w 158"/>
                    <a:gd name="T16" fmla="*/ 0 h 8"/>
                    <a:gd name="T17" fmla="*/ 158 w 158"/>
                    <a:gd name="T18" fmla="*/ 8 h 8"/>
                  </a:gdLst>
                  <a:ahLst/>
                  <a:cxnLst>
                    <a:cxn ang="T10">
                      <a:pos x="T0" y="T1"/>
                    </a:cxn>
                    <a:cxn ang="T11">
                      <a:pos x="T2" y="T3"/>
                    </a:cxn>
                    <a:cxn ang="T12">
                      <a:pos x="T4" y="T5"/>
                    </a:cxn>
                    <a:cxn ang="T13">
                      <a:pos x="T6" y="T7"/>
                    </a:cxn>
                    <a:cxn ang="T14">
                      <a:pos x="T8" y="T9"/>
                    </a:cxn>
                  </a:cxnLst>
                  <a:rect l="T15" t="T16" r="T17" b="T18"/>
                  <a:pathLst>
                    <a:path w="158" h="8">
                      <a:moveTo>
                        <a:pt x="0" y="0"/>
                      </a:moveTo>
                      <a:lnTo>
                        <a:pt x="0" y="0"/>
                      </a:lnTo>
                      <a:lnTo>
                        <a:pt x="158" y="8"/>
                      </a:lnTo>
                      <a:lnTo>
                        <a:pt x="0" y="0"/>
                      </a:lnTo>
                      <a:close/>
                    </a:path>
                  </a:pathLst>
                </a:custGeom>
                <a:solidFill>
                  <a:srgbClr val="DFDFDF"/>
                </a:solidFill>
                <a:ln w="9525">
                  <a:noFill/>
                  <a:round/>
                  <a:headEnd/>
                  <a:tailEnd/>
                </a:ln>
              </p:spPr>
              <p:txBody>
                <a:bodyPr/>
                <a:lstStyle/>
                <a:p>
                  <a:pPr eaLnBrk="1" hangingPunct="1"/>
                  <a:endParaRPr lang="en-US"/>
                </a:p>
              </p:txBody>
            </p:sp>
            <p:sp>
              <p:nvSpPr>
                <p:cNvPr id="2355" name="Freeform 975"/>
                <p:cNvSpPr>
                  <a:spLocks/>
                </p:cNvSpPr>
                <p:nvPr/>
              </p:nvSpPr>
              <p:spPr bwMode="auto">
                <a:xfrm>
                  <a:off x="4945" y="1905"/>
                  <a:ext cx="8" cy="125"/>
                </a:xfrm>
                <a:custGeom>
                  <a:avLst/>
                  <a:gdLst>
                    <a:gd name="T0" fmla="*/ 8 w 8"/>
                    <a:gd name="T1" fmla="*/ 0 h 125"/>
                    <a:gd name="T2" fmla="*/ 8 w 8"/>
                    <a:gd name="T3" fmla="*/ 0 h 125"/>
                    <a:gd name="T4" fmla="*/ 0 w 8"/>
                    <a:gd name="T5" fmla="*/ 125 h 125"/>
                    <a:gd name="T6" fmla="*/ 0 w 8"/>
                    <a:gd name="T7" fmla="*/ 125 h 125"/>
                    <a:gd name="T8" fmla="*/ 8 w 8"/>
                    <a:gd name="T9" fmla="*/ 0 h 125"/>
                    <a:gd name="T10" fmla="*/ 0 60000 65536"/>
                    <a:gd name="T11" fmla="*/ 0 60000 65536"/>
                    <a:gd name="T12" fmla="*/ 0 60000 65536"/>
                    <a:gd name="T13" fmla="*/ 0 60000 65536"/>
                    <a:gd name="T14" fmla="*/ 0 60000 65536"/>
                    <a:gd name="T15" fmla="*/ 0 w 8"/>
                    <a:gd name="T16" fmla="*/ 0 h 125"/>
                    <a:gd name="T17" fmla="*/ 8 w 8"/>
                    <a:gd name="T18" fmla="*/ 125 h 125"/>
                  </a:gdLst>
                  <a:ahLst/>
                  <a:cxnLst>
                    <a:cxn ang="T10">
                      <a:pos x="T0" y="T1"/>
                    </a:cxn>
                    <a:cxn ang="T11">
                      <a:pos x="T2" y="T3"/>
                    </a:cxn>
                    <a:cxn ang="T12">
                      <a:pos x="T4" y="T5"/>
                    </a:cxn>
                    <a:cxn ang="T13">
                      <a:pos x="T6" y="T7"/>
                    </a:cxn>
                    <a:cxn ang="T14">
                      <a:pos x="T8" y="T9"/>
                    </a:cxn>
                  </a:cxnLst>
                  <a:rect l="T15" t="T16" r="T17" b="T18"/>
                  <a:pathLst>
                    <a:path w="8" h="125">
                      <a:moveTo>
                        <a:pt x="8" y="0"/>
                      </a:moveTo>
                      <a:lnTo>
                        <a:pt x="8" y="0"/>
                      </a:lnTo>
                      <a:lnTo>
                        <a:pt x="0" y="125"/>
                      </a:lnTo>
                      <a:lnTo>
                        <a:pt x="8" y="0"/>
                      </a:lnTo>
                      <a:close/>
                    </a:path>
                  </a:pathLst>
                </a:custGeom>
                <a:solidFill>
                  <a:srgbClr val="BFBFBF"/>
                </a:solidFill>
                <a:ln w="9525">
                  <a:noFill/>
                  <a:round/>
                  <a:headEnd/>
                  <a:tailEnd/>
                </a:ln>
              </p:spPr>
              <p:txBody>
                <a:bodyPr/>
                <a:lstStyle/>
                <a:p>
                  <a:pPr eaLnBrk="1" hangingPunct="1"/>
                  <a:endParaRPr lang="en-US"/>
                </a:p>
              </p:txBody>
            </p:sp>
            <p:sp>
              <p:nvSpPr>
                <p:cNvPr id="2356" name="Freeform 976"/>
                <p:cNvSpPr>
                  <a:spLocks/>
                </p:cNvSpPr>
                <p:nvPr/>
              </p:nvSpPr>
              <p:spPr bwMode="auto">
                <a:xfrm>
                  <a:off x="4945" y="1905"/>
                  <a:ext cx="158" cy="133"/>
                </a:xfrm>
                <a:custGeom>
                  <a:avLst/>
                  <a:gdLst>
                    <a:gd name="T0" fmla="*/ 8 w 158"/>
                    <a:gd name="T1" fmla="*/ 0 h 133"/>
                    <a:gd name="T2" fmla="*/ 158 w 158"/>
                    <a:gd name="T3" fmla="*/ 0 h 133"/>
                    <a:gd name="T4" fmla="*/ 158 w 158"/>
                    <a:gd name="T5" fmla="*/ 133 h 133"/>
                    <a:gd name="T6" fmla="*/ 0 w 158"/>
                    <a:gd name="T7" fmla="*/ 125 h 133"/>
                    <a:gd name="T8" fmla="*/ 8 w 158"/>
                    <a:gd name="T9" fmla="*/ 0 h 133"/>
                    <a:gd name="T10" fmla="*/ 0 60000 65536"/>
                    <a:gd name="T11" fmla="*/ 0 60000 65536"/>
                    <a:gd name="T12" fmla="*/ 0 60000 65536"/>
                    <a:gd name="T13" fmla="*/ 0 60000 65536"/>
                    <a:gd name="T14" fmla="*/ 0 60000 65536"/>
                    <a:gd name="T15" fmla="*/ 0 w 158"/>
                    <a:gd name="T16" fmla="*/ 0 h 133"/>
                    <a:gd name="T17" fmla="*/ 158 w 158"/>
                    <a:gd name="T18" fmla="*/ 133 h 133"/>
                  </a:gdLst>
                  <a:ahLst/>
                  <a:cxnLst>
                    <a:cxn ang="T10">
                      <a:pos x="T0" y="T1"/>
                    </a:cxn>
                    <a:cxn ang="T11">
                      <a:pos x="T2" y="T3"/>
                    </a:cxn>
                    <a:cxn ang="T12">
                      <a:pos x="T4" y="T5"/>
                    </a:cxn>
                    <a:cxn ang="T13">
                      <a:pos x="T6" y="T7"/>
                    </a:cxn>
                    <a:cxn ang="T14">
                      <a:pos x="T8" y="T9"/>
                    </a:cxn>
                  </a:cxnLst>
                  <a:rect l="T15" t="T16" r="T17" b="T18"/>
                  <a:pathLst>
                    <a:path w="158" h="133">
                      <a:moveTo>
                        <a:pt x="8" y="0"/>
                      </a:moveTo>
                      <a:lnTo>
                        <a:pt x="158" y="0"/>
                      </a:lnTo>
                      <a:lnTo>
                        <a:pt x="158" y="133"/>
                      </a:lnTo>
                      <a:lnTo>
                        <a:pt x="0" y="125"/>
                      </a:lnTo>
                      <a:lnTo>
                        <a:pt x="8" y="0"/>
                      </a:lnTo>
                      <a:close/>
                    </a:path>
                  </a:pathLst>
                </a:custGeom>
                <a:solidFill>
                  <a:srgbClr val="000000"/>
                </a:solidFill>
                <a:ln w="9525">
                  <a:noFill/>
                  <a:round/>
                  <a:headEnd/>
                  <a:tailEnd/>
                </a:ln>
              </p:spPr>
              <p:txBody>
                <a:bodyPr/>
                <a:lstStyle/>
                <a:p>
                  <a:pPr eaLnBrk="1" hangingPunct="1"/>
                  <a:endParaRPr lang="en-US"/>
                </a:p>
              </p:txBody>
            </p:sp>
            <p:sp>
              <p:nvSpPr>
                <p:cNvPr id="2357" name="Freeform 977"/>
                <p:cNvSpPr>
                  <a:spLocks/>
                </p:cNvSpPr>
                <p:nvPr/>
              </p:nvSpPr>
              <p:spPr bwMode="auto">
                <a:xfrm>
                  <a:off x="4953" y="1913"/>
                  <a:ext cx="150" cy="117"/>
                </a:xfrm>
                <a:custGeom>
                  <a:avLst/>
                  <a:gdLst>
                    <a:gd name="T0" fmla="*/ 8 w 150"/>
                    <a:gd name="T1" fmla="*/ 0 h 117"/>
                    <a:gd name="T2" fmla="*/ 150 w 150"/>
                    <a:gd name="T3" fmla="*/ 0 h 117"/>
                    <a:gd name="T4" fmla="*/ 142 w 150"/>
                    <a:gd name="T5" fmla="*/ 117 h 117"/>
                    <a:gd name="T6" fmla="*/ 0 w 150"/>
                    <a:gd name="T7" fmla="*/ 109 h 117"/>
                    <a:gd name="T8" fmla="*/ 8 w 150"/>
                    <a:gd name="T9" fmla="*/ 0 h 117"/>
                    <a:gd name="T10" fmla="*/ 0 60000 65536"/>
                    <a:gd name="T11" fmla="*/ 0 60000 65536"/>
                    <a:gd name="T12" fmla="*/ 0 60000 65536"/>
                    <a:gd name="T13" fmla="*/ 0 60000 65536"/>
                    <a:gd name="T14" fmla="*/ 0 60000 65536"/>
                    <a:gd name="T15" fmla="*/ 0 w 150"/>
                    <a:gd name="T16" fmla="*/ 0 h 117"/>
                    <a:gd name="T17" fmla="*/ 150 w 150"/>
                    <a:gd name="T18" fmla="*/ 117 h 117"/>
                  </a:gdLst>
                  <a:ahLst/>
                  <a:cxnLst>
                    <a:cxn ang="T10">
                      <a:pos x="T0" y="T1"/>
                    </a:cxn>
                    <a:cxn ang="T11">
                      <a:pos x="T2" y="T3"/>
                    </a:cxn>
                    <a:cxn ang="T12">
                      <a:pos x="T4" y="T5"/>
                    </a:cxn>
                    <a:cxn ang="T13">
                      <a:pos x="T6" y="T7"/>
                    </a:cxn>
                    <a:cxn ang="T14">
                      <a:pos x="T8" y="T9"/>
                    </a:cxn>
                  </a:cxnLst>
                  <a:rect l="T15" t="T16" r="T17" b="T18"/>
                  <a:pathLst>
                    <a:path w="150" h="117">
                      <a:moveTo>
                        <a:pt x="8" y="0"/>
                      </a:moveTo>
                      <a:lnTo>
                        <a:pt x="150" y="0"/>
                      </a:lnTo>
                      <a:lnTo>
                        <a:pt x="142" y="117"/>
                      </a:lnTo>
                      <a:lnTo>
                        <a:pt x="0" y="109"/>
                      </a:lnTo>
                      <a:lnTo>
                        <a:pt x="8" y="0"/>
                      </a:lnTo>
                      <a:close/>
                    </a:path>
                  </a:pathLst>
                </a:custGeom>
                <a:solidFill>
                  <a:srgbClr val="C0C0C0"/>
                </a:solidFill>
                <a:ln w="9525">
                  <a:noFill/>
                  <a:round/>
                  <a:headEnd/>
                  <a:tailEnd/>
                </a:ln>
              </p:spPr>
              <p:txBody>
                <a:bodyPr/>
                <a:lstStyle/>
                <a:p>
                  <a:pPr eaLnBrk="1" hangingPunct="1"/>
                  <a:endParaRPr lang="en-US"/>
                </a:p>
              </p:txBody>
            </p:sp>
            <p:sp>
              <p:nvSpPr>
                <p:cNvPr id="2358" name="Freeform 978"/>
                <p:cNvSpPr>
                  <a:spLocks/>
                </p:cNvSpPr>
                <p:nvPr/>
              </p:nvSpPr>
              <p:spPr bwMode="auto">
                <a:xfrm>
                  <a:off x="4953" y="1920"/>
                  <a:ext cx="142" cy="110"/>
                </a:xfrm>
                <a:custGeom>
                  <a:avLst/>
                  <a:gdLst>
                    <a:gd name="T0" fmla="*/ 8 w 142"/>
                    <a:gd name="T1" fmla="*/ 0 h 110"/>
                    <a:gd name="T2" fmla="*/ 142 w 142"/>
                    <a:gd name="T3" fmla="*/ 0 h 110"/>
                    <a:gd name="T4" fmla="*/ 134 w 142"/>
                    <a:gd name="T5" fmla="*/ 110 h 110"/>
                    <a:gd name="T6" fmla="*/ 0 w 142"/>
                    <a:gd name="T7" fmla="*/ 102 h 110"/>
                    <a:gd name="T8" fmla="*/ 8 w 142"/>
                    <a:gd name="T9" fmla="*/ 0 h 110"/>
                    <a:gd name="T10" fmla="*/ 0 60000 65536"/>
                    <a:gd name="T11" fmla="*/ 0 60000 65536"/>
                    <a:gd name="T12" fmla="*/ 0 60000 65536"/>
                    <a:gd name="T13" fmla="*/ 0 60000 65536"/>
                    <a:gd name="T14" fmla="*/ 0 60000 65536"/>
                    <a:gd name="T15" fmla="*/ 0 w 142"/>
                    <a:gd name="T16" fmla="*/ 0 h 110"/>
                    <a:gd name="T17" fmla="*/ 142 w 142"/>
                    <a:gd name="T18" fmla="*/ 110 h 110"/>
                  </a:gdLst>
                  <a:ahLst/>
                  <a:cxnLst>
                    <a:cxn ang="T10">
                      <a:pos x="T0" y="T1"/>
                    </a:cxn>
                    <a:cxn ang="T11">
                      <a:pos x="T2" y="T3"/>
                    </a:cxn>
                    <a:cxn ang="T12">
                      <a:pos x="T4" y="T5"/>
                    </a:cxn>
                    <a:cxn ang="T13">
                      <a:pos x="T6" y="T7"/>
                    </a:cxn>
                    <a:cxn ang="T14">
                      <a:pos x="T8" y="T9"/>
                    </a:cxn>
                  </a:cxnLst>
                  <a:rect l="T15" t="T16" r="T17" b="T18"/>
                  <a:pathLst>
                    <a:path w="142" h="110">
                      <a:moveTo>
                        <a:pt x="8" y="0"/>
                      </a:moveTo>
                      <a:lnTo>
                        <a:pt x="142" y="0"/>
                      </a:lnTo>
                      <a:lnTo>
                        <a:pt x="134" y="110"/>
                      </a:lnTo>
                      <a:lnTo>
                        <a:pt x="0" y="102"/>
                      </a:lnTo>
                      <a:lnTo>
                        <a:pt x="8" y="0"/>
                      </a:lnTo>
                      <a:close/>
                    </a:path>
                  </a:pathLst>
                </a:custGeom>
                <a:solidFill>
                  <a:srgbClr val="0000FF"/>
                </a:solidFill>
                <a:ln w="9525">
                  <a:noFill/>
                  <a:round/>
                  <a:headEnd/>
                  <a:tailEnd/>
                </a:ln>
              </p:spPr>
              <p:txBody>
                <a:bodyPr/>
                <a:lstStyle/>
                <a:p>
                  <a:pPr eaLnBrk="1" hangingPunct="1"/>
                  <a:endParaRPr lang="en-US"/>
                </a:p>
              </p:txBody>
            </p:sp>
            <p:sp>
              <p:nvSpPr>
                <p:cNvPr id="2359" name="Rectangle 979"/>
                <p:cNvSpPr>
                  <a:spLocks noChangeArrowheads="1"/>
                </p:cNvSpPr>
                <p:nvPr/>
              </p:nvSpPr>
              <p:spPr bwMode="auto">
                <a:xfrm>
                  <a:off x="5095" y="2053"/>
                  <a:ext cx="8" cy="8"/>
                </a:xfrm>
                <a:prstGeom prst="rect">
                  <a:avLst/>
                </a:prstGeom>
                <a:solidFill>
                  <a:srgbClr val="008000"/>
                </a:solidFill>
                <a:ln w="9525">
                  <a:noFill/>
                  <a:miter lim="800000"/>
                  <a:headEnd/>
                  <a:tailEnd/>
                </a:ln>
              </p:spPr>
              <p:txBody>
                <a:bodyPr/>
                <a:lstStyle/>
                <a:p>
                  <a:pPr eaLnBrk="1" hangingPunct="1"/>
                  <a:endParaRPr lang="en-US"/>
                </a:p>
              </p:txBody>
            </p:sp>
            <p:sp>
              <p:nvSpPr>
                <p:cNvPr id="2360" name="Freeform 980"/>
                <p:cNvSpPr>
                  <a:spLocks/>
                </p:cNvSpPr>
                <p:nvPr/>
              </p:nvSpPr>
              <p:spPr bwMode="auto">
                <a:xfrm>
                  <a:off x="5048" y="2155"/>
                  <a:ext cx="78" cy="31"/>
                </a:xfrm>
                <a:custGeom>
                  <a:avLst/>
                  <a:gdLst>
                    <a:gd name="T0" fmla="*/ 31 w 78"/>
                    <a:gd name="T1" fmla="*/ 0 h 31"/>
                    <a:gd name="T2" fmla="*/ 15 w 78"/>
                    <a:gd name="T3" fmla="*/ 16 h 31"/>
                    <a:gd name="T4" fmla="*/ 0 w 78"/>
                    <a:gd name="T5" fmla="*/ 23 h 31"/>
                    <a:gd name="T6" fmla="*/ 47 w 78"/>
                    <a:gd name="T7" fmla="*/ 31 h 31"/>
                    <a:gd name="T8" fmla="*/ 63 w 78"/>
                    <a:gd name="T9" fmla="*/ 23 h 31"/>
                    <a:gd name="T10" fmla="*/ 78 w 78"/>
                    <a:gd name="T11" fmla="*/ 0 h 31"/>
                    <a:gd name="T12" fmla="*/ 31 w 78"/>
                    <a:gd name="T13" fmla="*/ 0 h 31"/>
                    <a:gd name="T14" fmla="*/ 0 60000 65536"/>
                    <a:gd name="T15" fmla="*/ 0 60000 65536"/>
                    <a:gd name="T16" fmla="*/ 0 60000 65536"/>
                    <a:gd name="T17" fmla="*/ 0 60000 65536"/>
                    <a:gd name="T18" fmla="*/ 0 60000 65536"/>
                    <a:gd name="T19" fmla="*/ 0 60000 65536"/>
                    <a:gd name="T20" fmla="*/ 0 60000 65536"/>
                    <a:gd name="T21" fmla="*/ 0 w 78"/>
                    <a:gd name="T22" fmla="*/ 0 h 31"/>
                    <a:gd name="T23" fmla="*/ 78 w 7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31">
                      <a:moveTo>
                        <a:pt x="31" y="0"/>
                      </a:moveTo>
                      <a:lnTo>
                        <a:pt x="15" y="16"/>
                      </a:lnTo>
                      <a:lnTo>
                        <a:pt x="0" y="23"/>
                      </a:lnTo>
                      <a:lnTo>
                        <a:pt x="47" y="31"/>
                      </a:lnTo>
                      <a:lnTo>
                        <a:pt x="63" y="23"/>
                      </a:lnTo>
                      <a:lnTo>
                        <a:pt x="78" y="0"/>
                      </a:lnTo>
                      <a:lnTo>
                        <a:pt x="31" y="0"/>
                      </a:lnTo>
                      <a:close/>
                    </a:path>
                  </a:pathLst>
                </a:custGeom>
                <a:solidFill>
                  <a:srgbClr val="808080"/>
                </a:solidFill>
                <a:ln w="9525">
                  <a:noFill/>
                  <a:round/>
                  <a:headEnd/>
                  <a:tailEnd/>
                </a:ln>
              </p:spPr>
              <p:txBody>
                <a:bodyPr/>
                <a:lstStyle/>
                <a:p>
                  <a:pPr eaLnBrk="1" hangingPunct="1"/>
                  <a:endParaRPr lang="en-US"/>
                </a:p>
              </p:txBody>
            </p:sp>
            <p:sp>
              <p:nvSpPr>
                <p:cNvPr id="2361" name="Freeform 981"/>
                <p:cNvSpPr>
                  <a:spLocks/>
                </p:cNvSpPr>
                <p:nvPr/>
              </p:nvSpPr>
              <p:spPr bwMode="auto">
                <a:xfrm>
                  <a:off x="4835" y="2163"/>
                  <a:ext cx="276" cy="39"/>
                </a:xfrm>
                <a:custGeom>
                  <a:avLst/>
                  <a:gdLst>
                    <a:gd name="T0" fmla="*/ 0 w 276"/>
                    <a:gd name="T1" fmla="*/ 0 h 39"/>
                    <a:gd name="T2" fmla="*/ 0 w 276"/>
                    <a:gd name="T3" fmla="*/ 8 h 39"/>
                    <a:gd name="T4" fmla="*/ 276 w 276"/>
                    <a:gd name="T5" fmla="*/ 39 h 39"/>
                    <a:gd name="T6" fmla="*/ 276 w 276"/>
                    <a:gd name="T7" fmla="*/ 31 h 39"/>
                    <a:gd name="T8" fmla="*/ 0 w 276"/>
                    <a:gd name="T9" fmla="*/ 0 h 39"/>
                    <a:gd name="T10" fmla="*/ 0 60000 65536"/>
                    <a:gd name="T11" fmla="*/ 0 60000 65536"/>
                    <a:gd name="T12" fmla="*/ 0 60000 65536"/>
                    <a:gd name="T13" fmla="*/ 0 60000 65536"/>
                    <a:gd name="T14" fmla="*/ 0 60000 65536"/>
                    <a:gd name="T15" fmla="*/ 0 w 276"/>
                    <a:gd name="T16" fmla="*/ 0 h 39"/>
                    <a:gd name="T17" fmla="*/ 276 w 276"/>
                    <a:gd name="T18" fmla="*/ 39 h 39"/>
                  </a:gdLst>
                  <a:ahLst/>
                  <a:cxnLst>
                    <a:cxn ang="T10">
                      <a:pos x="T0" y="T1"/>
                    </a:cxn>
                    <a:cxn ang="T11">
                      <a:pos x="T2" y="T3"/>
                    </a:cxn>
                    <a:cxn ang="T12">
                      <a:pos x="T4" y="T5"/>
                    </a:cxn>
                    <a:cxn ang="T13">
                      <a:pos x="T6" y="T7"/>
                    </a:cxn>
                    <a:cxn ang="T14">
                      <a:pos x="T8" y="T9"/>
                    </a:cxn>
                  </a:cxnLst>
                  <a:rect l="T15" t="T16" r="T17" b="T18"/>
                  <a:pathLst>
                    <a:path w="276" h="39">
                      <a:moveTo>
                        <a:pt x="0" y="0"/>
                      </a:moveTo>
                      <a:lnTo>
                        <a:pt x="0" y="8"/>
                      </a:lnTo>
                      <a:lnTo>
                        <a:pt x="276" y="39"/>
                      </a:lnTo>
                      <a:lnTo>
                        <a:pt x="276" y="31"/>
                      </a:lnTo>
                      <a:lnTo>
                        <a:pt x="0" y="0"/>
                      </a:lnTo>
                      <a:close/>
                    </a:path>
                  </a:pathLst>
                </a:custGeom>
                <a:solidFill>
                  <a:srgbClr val="C0C0C0"/>
                </a:solidFill>
                <a:ln w="9525">
                  <a:noFill/>
                  <a:round/>
                  <a:headEnd/>
                  <a:tailEnd/>
                </a:ln>
              </p:spPr>
              <p:txBody>
                <a:bodyPr/>
                <a:lstStyle/>
                <a:p>
                  <a:pPr eaLnBrk="1" hangingPunct="1"/>
                  <a:endParaRPr lang="en-US"/>
                </a:p>
              </p:txBody>
            </p:sp>
            <p:sp>
              <p:nvSpPr>
                <p:cNvPr id="2362" name="Freeform 982"/>
                <p:cNvSpPr>
                  <a:spLocks/>
                </p:cNvSpPr>
                <p:nvPr/>
              </p:nvSpPr>
              <p:spPr bwMode="auto">
                <a:xfrm>
                  <a:off x="5111" y="2155"/>
                  <a:ext cx="31" cy="47"/>
                </a:xfrm>
                <a:custGeom>
                  <a:avLst/>
                  <a:gdLst>
                    <a:gd name="T0" fmla="*/ 0 w 31"/>
                    <a:gd name="T1" fmla="*/ 39 h 47"/>
                    <a:gd name="T2" fmla="*/ 0 w 31"/>
                    <a:gd name="T3" fmla="*/ 47 h 47"/>
                    <a:gd name="T4" fmla="*/ 15 w 31"/>
                    <a:gd name="T5" fmla="*/ 39 h 47"/>
                    <a:gd name="T6" fmla="*/ 15 w 31"/>
                    <a:gd name="T7" fmla="*/ 31 h 47"/>
                    <a:gd name="T8" fmla="*/ 31 w 31"/>
                    <a:gd name="T9" fmla="*/ 16 h 47"/>
                    <a:gd name="T10" fmla="*/ 31 w 31"/>
                    <a:gd name="T11" fmla="*/ 0 h 47"/>
                    <a:gd name="T12" fmla="*/ 15 w 31"/>
                    <a:gd name="T13" fmla="*/ 23 h 47"/>
                    <a:gd name="T14" fmla="*/ 0 w 31"/>
                    <a:gd name="T15" fmla="*/ 39 h 47"/>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7"/>
                    <a:gd name="T26" fmla="*/ 31 w 31"/>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7">
                      <a:moveTo>
                        <a:pt x="0" y="39"/>
                      </a:moveTo>
                      <a:lnTo>
                        <a:pt x="0" y="47"/>
                      </a:lnTo>
                      <a:lnTo>
                        <a:pt x="15" y="39"/>
                      </a:lnTo>
                      <a:lnTo>
                        <a:pt x="15" y="31"/>
                      </a:lnTo>
                      <a:lnTo>
                        <a:pt x="31" y="16"/>
                      </a:lnTo>
                      <a:lnTo>
                        <a:pt x="31" y="0"/>
                      </a:lnTo>
                      <a:lnTo>
                        <a:pt x="15" y="23"/>
                      </a:lnTo>
                      <a:lnTo>
                        <a:pt x="0" y="39"/>
                      </a:lnTo>
                      <a:close/>
                    </a:path>
                  </a:pathLst>
                </a:custGeom>
                <a:solidFill>
                  <a:srgbClr val="5F5F5F"/>
                </a:solidFill>
                <a:ln w="9525">
                  <a:noFill/>
                  <a:round/>
                  <a:headEnd/>
                  <a:tailEnd/>
                </a:ln>
              </p:spPr>
              <p:txBody>
                <a:bodyPr/>
                <a:lstStyle/>
                <a:p>
                  <a:pPr eaLnBrk="1" hangingPunct="1"/>
                  <a:endParaRPr lang="en-US"/>
                </a:p>
              </p:txBody>
            </p:sp>
            <p:sp>
              <p:nvSpPr>
                <p:cNvPr id="2363" name="Line 983"/>
                <p:cNvSpPr>
                  <a:spLocks noChangeShapeType="1"/>
                </p:cNvSpPr>
                <p:nvPr/>
              </p:nvSpPr>
              <p:spPr bwMode="auto">
                <a:xfrm>
                  <a:off x="4835" y="2163"/>
                  <a:ext cx="276" cy="31"/>
                </a:xfrm>
                <a:prstGeom prst="line">
                  <a:avLst/>
                </a:prstGeom>
                <a:noFill/>
                <a:ln w="12700">
                  <a:solidFill>
                    <a:srgbClr val="7F7F7F"/>
                  </a:solidFill>
                  <a:round/>
                  <a:headEnd/>
                  <a:tailEnd/>
                </a:ln>
              </p:spPr>
              <p:txBody>
                <a:bodyPr/>
                <a:lstStyle/>
                <a:p>
                  <a:endParaRPr lang="en-US"/>
                </a:p>
              </p:txBody>
            </p:sp>
            <p:sp>
              <p:nvSpPr>
                <p:cNvPr id="2364" name="Freeform 984"/>
                <p:cNvSpPr>
                  <a:spLocks/>
                </p:cNvSpPr>
                <p:nvPr/>
              </p:nvSpPr>
              <p:spPr bwMode="auto">
                <a:xfrm>
                  <a:off x="4851" y="2132"/>
                  <a:ext cx="204" cy="46"/>
                </a:xfrm>
                <a:custGeom>
                  <a:avLst/>
                  <a:gdLst>
                    <a:gd name="T0" fmla="*/ 39 w 204"/>
                    <a:gd name="T1" fmla="*/ 0 h 46"/>
                    <a:gd name="T2" fmla="*/ 16 w 204"/>
                    <a:gd name="T3" fmla="*/ 23 h 46"/>
                    <a:gd name="T4" fmla="*/ 0 w 204"/>
                    <a:gd name="T5" fmla="*/ 31 h 46"/>
                    <a:gd name="T6" fmla="*/ 173 w 204"/>
                    <a:gd name="T7" fmla="*/ 46 h 46"/>
                    <a:gd name="T8" fmla="*/ 189 w 204"/>
                    <a:gd name="T9" fmla="*/ 39 h 46"/>
                    <a:gd name="T10" fmla="*/ 204 w 204"/>
                    <a:gd name="T11" fmla="*/ 23 h 46"/>
                    <a:gd name="T12" fmla="*/ 39 w 204"/>
                    <a:gd name="T13" fmla="*/ 0 h 46"/>
                    <a:gd name="T14" fmla="*/ 0 60000 65536"/>
                    <a:gd name="T15" fmla="*/ 0 60000 65536"/>
                    <a:gd name="T16" fmla="*/ 0 60000 65536"/>
                    <a:gd name="T17" fmla="*/ 0 60000 65536"/>
                    <a:gd name="T18" fmla="*/ 0 60000 65536"/>
                    <a:gd name="T19" fmla="*/ 0 60000 65536"/>
                    <a:gd name="T20" fmla="*/ 0 60000 65536"/>
                    <a:gd name="T21" fmla="*/ 0 w 204"/>
                    <a:gd name="T22" fmla="*/ 0 h 46"/>
                    <a:gd name="T23" fmla="*/ 204 w 204"/>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 h="46">
                      <a:moveTo>
                        <a:pt x="39" y="0"/>
                      </a:moveTo>
                      <a:lnTo>
                        <a:pt x="16" y="23"/>
                      </a:lnTo>
                      <a:lnTo>
                        <a:pt x="0" y="31"/>
                      </a:lnTo>
                      <a:lnTo>
                        <a:pt x="173" y="46"/>
                      </a:lnTo>
                      <a:lnTo>
                        <a:pt x="189" y="39"/>
                      </a:lnTo>
                      <a:lnTo>
                        <a:pt x="204" y="23"/>
                      </a:lnTo>
                      <a:lnTo>
                        <a:pt x="39" y="0"/>
                      </a:lnTo>
                      <a:close/>
                    </a:path>
                  </a:pathLst>
                </a:custGeom>
                <a:solidFill>
                  <a:srgbClr val="808080"/>
                </a:solidFill>
                <a:ln w="9525">
                  <a:noFill/>
                  <a:round/>
                  <a:headEnd/>
                  <a:tailEnd/>
                </a:ln>
              </p:spPr>
              <p:txBody>
                <a:bodyPr/>
                <a:lstStyle/>
                <a:p>
                  <a:pPr eaLnBrk="1" hangingPunct="1"/>
                  <a:endParaRPr lang="en-US"/>
                </a:p>
              </p:txBody>
            </p:sp>
            <p:sp>
              <p:nvSpPr>
                <p:cNvPr id="2365" name="Line 985"/>
                <p:cNvSpPr>
                  <a:spLocks noChangeShapeType="1"/>
                </p:cNvSpPr>
                <p:nvPr/>
              </p:nvSpPr>
              <p:spPr bwMode="auto">
                <a:xfrm flipV="1">
                  <a:off x="4859" y="2155"/>
                  <a:ext cx="16" cy="8"/>
                </a:xfrm>
                <a:prstGeom prst="line">
                  <a:avLst/>
                </a:prstGeom>
                <a:noFill/>
                <a:ln w="12700">
                  <a:solidFill>
                    <a:srgbClr val="DFDFDF"/>
                  </a:solidFill>
                  <a:round/>
                  <a:headEnd/>
                  <a:tailEnd/>
                </a:ln>
              </p:spPr>
              <p:txBody>
                <a:bodyPr/>
                <a:lstStyle/>
                <a:p>
                  <a:endParaRPr lang="en-US"/>
                </a:p>
              </p:txBody>
            </p:sp>
            <p:sp>
              <p:nvSpPr>
                <p:cNvPr id="2366" name="Line 986"/>
                <p:cNvSpPr>
                  <a:spLocks noChangeShapeType="1"/>
                </p:cNvSpPr>
                <p:nvPr/>
              </p:nvSpPr>
              <p:spPr bwMode="auto">
                <a:xfrm flipV="1">
                  <a:off x="4875" y="2132"/>
                  <a:ext cx="23" cy="23"/>
                </a:xfrm>
                <a:prstGeom prst="line">
                  <a:avLst/>
                </a:prstGeom>
                <a:noFill/>
                <a:ln w="12700">
                  <a:solidFill>
                    <a:srgbClr val="DFDFDF"/>
                  </a:solidFill>
                  <a:round/>
                  <a:headEnd/>
                  <a:tailEnd/>
                </a:ln>
              </p:spPr>
              <p:txBody>
                <a:bodyPr/>
                <a:lstStyle/>
                <a:p>
                  <a:endParaRPr lang="en-US"/>
                </a:p>
              </p:txBody>
            </p:sp>
            <p:sp>
              <p:nvSpPr>
                <p:cNvPr id="2367" name="Line 987"/>
                <p:cNvSpPr>
                  <a:spLocks noChangeShapeType="1"/>
                </p:cNvSpPr>
                <p:nvPr/>
              </p:nvSpPr>
              <p:spPr bwMode="auto">
                <a:xfrm flipV="1">
                  <a:off x="4882" y="2155"/>
                  <a:ext cx="8" cy="8"/>
                </a:xfrm>
                <a:prstGeom prst="line">
                  <a:avLst/>
                </a:prstGeom>
                <a:noFill/>
                <a:ln w="12700">
                  <a:solidFill>
                    <a:srgbClr val="DFDFDF"/>
                  </a:solidFill>
                  <a:round/>
                  <a:headEnd/>
                  <a:tailEnd/>
                </a:ln>
              </p:spPr>
              <p:txBody>
                <a:bodyPr/>
                <a:lstStyle/>
                <a:p>
                  <a:endParaRPr lang="en-US"/>
                </a:p>
              </p:txBody>
            </p:sp>
            <p:sp>
              <p:nvSpPr>
                <p:cNvPr id="2368" name="Line 988"/>
                <p:cNvSpPr>
                  <a:spLocks noChangeShapeType="1"/>
                </p:cNvSpPr>
                <p:nvPr/>
              </p:nvSpPr>
              <p:spPr bwMode="auto">
                <a:xfrm flipV="1">
                  <a:off x="4890" y="2132"/>
                  <a:ext cx="24" cy="23"/>
                </a:xfrm>
                <a:prstGeom prst="line">
                  <a:avLst/>
                </a:prstGeom>
                <a:noFill/>
                <a:ln w="12700">
                  <a:solidFill>
                    <a:srgbClr val="DFDFDF"/>
                  </a:solidFill>
                  <a:round/>
                  <a:headEnd/>
                  <a:tailEnd/>
                </a:ln>
              </p:spPr>
              <p:txBody>
                <a:bodyPr/>
                <a:lstStyle/>
                <a:p>
                  <a:endParaRPr lang="en-US"/>
                </a:p>
              </p:txBody>
            </p:sp>
            <p:sp>
              <p:nvSpPr>
                <p:cNvPr id="2369" name="Line 989"/>
                <p:cNvSpPr>
                  <a:spLocks noChangeShapeType="1"/>
                </p:cNvSpPr>
                <p:nvPr/>
              </p:nvSpPr>
              <p:spPr bwMode="auto">
                <a:xfrm flipV="1">
                  <a:off x="4890" y="2155"/>
                  <a:ext cx="16" cy="8"/>
                </a:xfrm>
                <a:prstGeom prst="line">
                  <a:avLst/>
                </a:prstGeom>
                <a:noFill/>
                <a:ln w="12700">
                  <a:solidFill>
                    <a:srgbClr val="DFDFDF"/>
                  </a:solidFill>
                  <a:round/>
                  <a:headEnd/>
                  <a:tailEnd/>
                </a:ln>
              </p:spPr>
              <p:txBody>
                <a:bodyPr/>
                <a:lstStyle/>
                <a:p>
                  <a:endParaRPr lang="en-US"/>
                </a:p>
              </p:txBody>
            </p:sp>
            <p:sp>
              <p:nvSpPr>
                <p:cNvPr id="2370" name="Line 990"/>
                <p:cNvSpPr>
                  <a:spLocks noChangeShapeType="1"/>
                </p:cNvSpPr>
                <p:nvPr/>
              </p:nvSpPr>
              <p:spPr bwMode="auto">
                <a:xfrm flipV="1">
                  <a:off x="4906" y="2139"/>
                  <a:ext cx="24" cy="16"/>
                </a:xfrm>
                <a:prstGeom prst="line">
                  <a:avLst/>
                </a:prstGeom>
                <a:noFill/>
                <a:ln w="12700">
                  <a:solidFill>
                    <a:srgbClr val="DFDFDF"/>
                  </a:solidFill>
                  <a:round/>
                  <a:headEnd/>
                  <a:tailEnd/>
                </a:ln>
              </p:spPr>
              <p:txBody>
                <a:bodyPr/>
                <a:lstStyle/>
                <a:p>
                  <a:endParaRPr lang="en-US"/>
                </a:p>
              </p:txBody>
            </p:sp>
            <p:sp>
              <p:nvSpPr>
                <p:cNvPr id="2371" name="Line 991"/>
                <p:cNvSpPr>
                  <a:spLocks noChangeShapeType="1"/>
                </p:cNvSpPr>
                <p:nvPr/>
              </p:nvSpPr>
              <p:spPr bwMode="auto">
                <a:xfrm>
                  <a:off x="4906" y="2163"/>
                  <a:ext cx="16" cy="1"/>
                </a:xfrm>
                <a:prstGeom prst="line">
                  <a:avLst/>
                </a:prstGeom>
                <a:noFill/>
                <a:ln w="12700">
                  <a:solidFill>
                    <a:srgbClr val="DFDFDF"/>
                  </a:solidFill>
                  <a:round/>
                  <a:headEnd/>
                  <a:tailEnd/>
                </a:ln>
              </p:spPr>
              <p:txBody>
                <a:bodyPr/>
                <a:lstStyle/>
                <a:p>
                  <a:endParaRPr lang="en-US"/>
                </a:p>
              </p:txBody>
            </p:sp>
            <p:sp>
              <p:nvSpPr>
                <p:cNvPr id="2372" name="Line 992"/>
                <p:cNvSpPr>
                  <a:spLocks noChangeShapeType="1"/>
                </p:cNvSpPr>
                <p:nvPr/>
              </p:nvSpPr>
              <p:spPr bwMode="auto">
                <a:xfrm flipV="1">
                  <a:off x="4922" y="2139"/>
                  <a:ext cx="23" cy="24"/>
                </a:xfrm>
                <a:prstGeom prst="line">
                  <a:avLst/>
                </a:prstGeom>
                <a:noFill/>
                <a:ln w="12700">
                  <a:solidFill>
                    <a:srgbClr val="DFDFDF"/>
                  </a:solidFill>
                  <a:round/>
                  <a:headEnd/>
                  <a:tailEnd/>
                </a:ln>
              </p:spPr>
              <p:txBody>
                <a:bodyPr/>
                <a:lstStyle/>
                <a:p>
                  <a:endParaRPr lang="en-US"/>
                </a:p>
              </p:txBody>
            </p:sp>
            <p:sp>
              <p:nvSpPr>
                <p:cNvPr id="2373" name="Line 993"/>
                <p:cNvSpPr>
                  <a:spLocks noChangeShapeType="1"/>
                </p:cNvSpPr>
                <p:nvPr/>
              </p:nvSpPr>
              <p:spPr bwMode="auto">
                <a:xfrm flipV="1">
                  <a:off x="4922" y="2163"/>
                  <a:ext cx="15" cy="8"/>
                </a:xfrm>
                <a:prstGeom prst="line">
                  <a:avLst/>
                </a:prstGeom>
                <a:noFill/>
                <a:ln w="12700">
                  <a:solidFill>
                    <a:srgbClr val="DFDFDF"/>
                  </a:solidFill>
                  <a:round/>
                  <a:headEnd/>
                  <a:tailEnd/>
                </a:ln>
              </p:spPr>
              <p:txBody>
                <a:bodyPr/>
                <a:lstStyle/>
                <a:p>
                  <a:endParaRPr lang="en-US"/>
                </a:p>
              </p:txBody>
            </p:sp>
            <p:sp>
              <p:nvSpPr>
                <p:cNvPr id="2374" name="Line 994"/>
                <p:cNvSpPr>
                  <a:spLocks noChangeShapeType="1"/>
                </p:cNvSpPr>
                <p:nvPr/>
              </p:nvSpPr>
              <p:spPr bwMode="auto">
                <a:xfrm flipV="1">
                  <a:off x="4937" y="2139"/>
                  <a:ext cx="24" cy="24"/>
                </a:xfrm>
                <a:prstGeom prst="line">
                  <a:avLst/>
                </a:prstGeom>
                <a:noFill/>
                <a:ln w="12700">
                  <a:solidFill>
                    <a:srgbClr val="DFDFDF"/>
                  </a:solidFill>
                  <a:round/>
                  <a:headEnd/>
                  <a:tailEnd/>
                </a:ln>
              </p:spPr>
              <p:txBody>
                <a:bodyPr/>
                <a:lstStyle/>
                <a:p>
                  <a:endParaRPr lang="en-US"/>
                </a:p>
              </p:txBody>
            </p:sp>
            <p:sp>
              <p:nvSpPr>
                <p:cNvPr id="2375" name="Line 995"/>
                <p:cNvSpPr>
                  <a:spLocks noChangeShapeType="1"/>
                </p:cNvSpPr>
                <p:nvPr/>
              </p:nvSpPr>
              <p:spPr bwMode="auto">
                <a:xfrm flipV="1">
                  <a:off x="4937" y="2163"/>
                  <a:ext cx="16" cy="8"/>
                </a:xfrm>
                <a:prstGeom prst="line">
                  <a:avLst/>
                </a:prstGeom>
                <a:noFill/>
                <a:ln w="12700">
                  <a:solidFill>
                    <a:srgbClr val="DFDFDF"/>
                  </a:solidFill>
                  <a:round/>
                  <a:headEnd/>
                  <a:tailEnd/>
                </a:ln>
              </p:spPr>
              <p:txBody>
                <a:bodyPr/>
                <a:lstStyle/>
                <a:p>
                  <a:endParaRPr lang="en-US"/>
                </a:p>
              </p:txBody>
            </p:sp>
            <p:sp>
              <p:nvSpPr>
                <p:cNvPr id="2376" name="Line 996"/>
                <p:cNvSpPr>
                  <a:spLocks noChangeShapeType="1"/>
                </p:cNvSpPr>
                <p:nvPr/>
              </p:nvSpPr>
              <p:spPr bwMode="auto">
                <a:xfrm flipV="1">
                  <a:off x="4953" y="2139"/>
                  <a:ext cx="24" cy="24"/>
                </a:xfrm>
                <a:prstGeom prst="line">
                  <a:avLst/>
                </a:prstGeom>
                <a:noFill/>
                <a:ln w="12700">
                  <a:solidFill>
                    <a:srgbClr val="DFDFDF"/>
                  </a:solidFill>
                  <a:round/>
                  <a:headEnd/>
                  <a:tailEnd/>
                </a:ln>
              </p:spPr>
              <p:txBody>
                <a:bodyPr/>
                <a:lstStyle/>
                <a:p>
                  <a:endParaRPr lang="en-US"/>
                </a:p>
              </p:txBody>
            </p:sp>
            <p:sp>
              <p:nvSpPr>
                <p:cNvPr id="2377" name="Line 997"/>
                <p:cNvSpPr>
                  <a:spLocks noChangeShapeType="1"/>
                </p:cNvSpPr>
                <p:nvPr/>
              </p:nvSpPr>
              <p:spPr bwMode="auto">
                <a:xfrm flipV="1">
                  <a:off x="4953" y="2163"/>
                  <a:ext cx="16" cy="8"/>
                </a:xfrm>
                <a:prstGeom prst="line">
                  <a:avLst/>
                </a:prstGeom>
                <a:noFill/>
                <a:ln w="12700">
                  <a:solidFill>
                    <a:srgbClr val="DFDFDF"/>
                  </a:solidFill>
                  <a:round/>
                  <a:headEnd/>
                  <a:tailEnd/>
                </a:ln>
              </p:spPr>
              <p:txBody>
                <a:bodyPr/>
                <a:lstStyle/>
                <a:p>
                  <a:endParaRPr lang="en-US"/>
                </a:p>
              </p:txBody>
            </p:sp>
            <p:sp>
              <p:nvSpPr>
                <p:cNvPr id="2378" name="Line 998"/>
                <p:cNvSpPr>
                  <a:spLocks noChangeShapeType="1"/>
                </p:cNvSpPr>
                <p:nvPr/>
              </p:nvSpPr>
              <p:spPr bwMode="auto">
                <a:xfrm flipV="1">
                  <a:off x="4969" y="2139"/>
                  <a:ext cx="24" cy="24"/>
                </a:xfrm>
                <a:prstGeom prst="line">
                  <a:avLst/>
                </a:prstGeom>
                <a:noFill/>
                <a:ln w="12700">
                  <a:solidFill>
                    <a:srgbClr val="DFDFDF"/>
                  </a:solidFill>
                  <a:round/>
                  <a:headEnd/>
                  <a:tailEnd/>
                </a:ln>
              </p:spPr>
              <p:txBody>
                <a:bodyPr/>
                <a:lstStyle/>
                <a:p>
                  <a:endParaRPr lang="en-US"/>
                </a:p>
              </p:txBody>
            </p:sp>
            <p:sp>
              <p:nvSpPr>
                <p:cNvPr id="2379" name="Line 999"/>
                <p:cNvSpPr>
                  <a:spLocks noChangeShapeType="1"/>
                </p:cNvSpPr>
                <p:nvPr/>
              </p:nvSpPr>
              <p:spPr bwMode="auto">
                <a:xfrm flipV="1">
                  <a:off x="4969" y="2163"/>
                  <a:ext cx="16" cy="8"/>
                </a:xfrm>
                <a:prstGeom prst="line">
                  <a:avLst/>
                </a:prstGeom>
                <a:noFill/>
                <a:ln w="12700">
                  <a:solidFill>
                    <a:srgbClr val="DFDFDF"/>
                  </a:solidFill>
                  <a:round/>
                  <a:headEnd/>
                  <a:tailEnd/>
                </a:ln>
              </p:spPr>
              <p:txBody>
                <a:bodyPr/>
                <a:lstStyle/>
                <a:p>
                  <a:endParaRPr lang="en-US"/>
                </a:p>
              </p:txBody>
            </p:sp>
            <p:sp>
              <p:nvSpPr>
                <p:cNvPr id="2380" name="Line 1000"/>
                <p:cNvSpPr>
                  <a:spLocks noChangeShapeType="1"/>
                </p:cNvSpPr>
                <p:nvPr/>
              </p:nvSpPr>
              <p:spPr bwMode="auto">
                <a:xfrm flipV="1">
                  <a:off x="4985" y="2147"/>
                  <a:ext cx="23" cy="16"/>
                </a:xfrm>
                <a:prstGeom prst="line">
                  <a:avLst/>
                </a:prstGeom>
                <a:noFill/>
                <a:ln w="12700">
                  <a:solidFill>
                    <a:srgbClr val="DFDFDF"/>
                  </a:solidFill>
                  <a:round/>
                  <a:headEnd/>
                  <a:tailEnd/>
                </a:ln>
              </p:spPr>
              <p:txBody>
                <a:bodyPr/>
                <a:lstStyle/>
                <a:p>
                  <a:endParaRPr lang="en-US"/>
                </a:p>
              </p:txBody>
            </p:sp>
            <p:sp>
              <p:nvSpPr>
                <p:cNvPr id="2381" name="Line 1001"/>
                <p:cNvSpPr>
                  <a:spLocks noChangeShapeType="1"/>
                </p:cNvSpPr>
                <p:nvPr/>
              </p:nvSpPr>
              <p:spPr bwMode="auto">
                <a:xfrm>
                  <a:off x="4985" y="2171"/>
                  <a:ext cx="8" cy="1"/>
                </a:xfrm>
                <a:prstGeom prst="line">
                  <a:avLst/>
                </a:prstGeom>
                <a:noFill/>
                <a:ln w="12700">
                  <a:solidFill>
                    <a:srgbClr val="DFDFDF"/>
                  </a:solidFill>
                  <a:round/>
                  <a:headEnd/>
                  <a:tailEnd/>
                </a:ln>
              </p:spPr>
              <p:txBody>
                <a:bodyPr/>
                <a:lstStyle/>
                <a:p>
                  <a:endParaRPr lang="en-US"/>
                </a:p>
              </p:txBody>
            </p:sp>
            <p:sp>
              <p:nvSpPr>
                <p:cNvPr id="2382" name="Line 1002"/>
                <p:cNvSpPr>
                  <a:spLocks noChangeShapeType="1"/>
                </p:cNvSpPr>
                <p:nvPr/>
              </p:nvSpPr>
              <p:spPr bwMode="auto">
                <a:xfrm flipV="1">
                  <a:off x="4993" y="2147"/>
                  <a:ext cx="31" cy="24"/>
                </a:xfrm>
                <a:prstGeom prst="line">
                  <a:avLst/>
                </a:prstGeom>
                <a:noFill/>
                <a:ln w="12700">
                  <a:solidFill>
                    <a:srgbClr val="DFDFDF"/>
                  </a:solidFill>
                  <a:round/>
                  <a:headEnd/>
                  <a:tailEnd/>
                </a:ln>
              </p:spPr>
              <p:txBody>
                <a:bodyPr/>
                <a:lstStyle/>
                <a:p>
                  <a:endParaRPr lang="en-US"/>
                </a:p>
              </p:txBody>
            </p:sp>
            <p:sp>
              <p:nvSpPr>
                <p:cNvPr id="2383" name="Line 1003"/>
                <p:cNvSpPr>
                  <a:spLocks noChangeShapeType="1"/>
                </p:cNvSpPr>
                <p:nvPr/>
              </p:nvSpPr>
              <p:spPr bwMode="auto">
                <a:xfrm flipV="1">
                  <a:off x="5000" y="2171"/>
                  <a:ext cx="8" cy="7"/>
                </a:xfrm>
                <a:prstGeom prst="line">
                  <a:avLst/>
                </a:prstGeom>
                <a:noFill/>
                <a:ln w="12700">
                  <a:solidFill>
                    <a:srgbClr val="DFDFDF"/>
                  </a:solidFill>
                  <a:round/>
                  <a:headEnd/>
                  <a:tailEnd/>
                </a:ln>
              </p:spPr>
              <p:txBody>
                <a:bodyPr/>
                <a:lstStyle/>
                <a:p>
                  <a:endParaRPr lang="en-US"/>
                </a:p>
              </p:txBody>
            </p:sp>
            <p:sp>
              <p:nvSpPr>
                <p:cNvPr id="2384" name="Line 1004"/>
                <p:cNvSpPr>
                  <a:spLocks noChangeShapeType="1"/>
                </p:cNvSpPr>
                <p:nvPr/>
              </p:nvSpPr>
              <p:spPr bwMode="auto">
                <a:xfrm flipV="1">
                  <a:off x="5008" y="2147"/>
                  <a:ext cx="32" cy="24"/>
                </a:xfrm>
                <a:prstGeom prst="line">
                  <a:avLst/>
                </a:prstGeom>
                <a:noFill/>
                <a:ln w="12700">
                  <a:solidFill>
                    <a:srgbClr val="DFDFDF"/>
                  </a:solidFill>
                  <a:round/>
                  <a:headEnd/>
                  <a:tailEnd/>
                </a:ln>
              </p:spPr>
              <p:txBody>
                <a:bodyPr/>
                <a:lstStyle/>
                <a:p>
                  <a:endParaRPr lang="en-US"/>
                </a:p>
              </p:txBody>
            </p:sp>
            <p:sp>
              <p:nvSpPr>
                <p:cNvPr id="2385" name="Line 1005"/>
                <p:cNvSpPr>
                  <a:spLocks noChangeShapeType="1"/>
                </p:cNvSpPr>
                <p:nvPr/>
              </p:nvSpPr>
              <p:spPr bwMode="auto">
                <a:xfrm flipV="1">
                  <a:off x="5008" y="2171"/>
                  <a:ext cx="16" cy="7"/>
                </a:xfrm>
                <a:prstGeom prst="line">
                  <a:avLst/>
                </a:prstGeom>
                <a:noFill/>
                <a:ln w="12700">
                  <a:solidFill>
                    <a:srgbClr val="DFDFDF"/>
                  </a:solidFill>
                  <a:round/>
                  <a:headEnd/>
                  <a:tailEnd/>
                </a:ln>
              </p:spPr>
              <p:txBody>
                <a:bodyPr/>
                <a:lstStyle/>
                <a:p>
                  <a:endParaRPr lang="en-US"/>
                </a:p>
              </p:txBody>
            </p:sp>
            <p:sp>
              <p:nvSpPr>
                <p:cNvPr id="2386" name="Line 1006"/>
                <p:cNvSpPr>
                  <a:spLocks noChangeShapeType="1"/>
                </p:cNvSpPr>
                <p:nvPr/>
              </p:nvSpPr>
              <p:spPr bwMode="auto">
                <a:xfrm flipV="1">
                  <a:off x="5024" y="2147"/>
                  <a:ext cx="24" cy="24"/>
                </a:xfrm>
                <a:prstGeom prst="line">
                  <a:avLst/>
                </a:prstGeom>
                <a:noFill/>
                <a:ln w="12700">
                  <a:solidFill>
                    <a:srgbClr val="DFDFDF"/>
                  </a:solidFill>
                  <a:round/>
                  <a:headEnd/>
                  <a:tailEnd/>
                </a:ln>
              </p:spPr>
              <p:txBody>
                <a:bodyPr/>
                <a:lstStyle/>
                <a:p>
                  <a:endParaRPr lang="en-US"/>
                </a:p>
              </p:txBody>
            </p:sp>
            <p:sp>
              <p:nvSpPr>
                <p:cNvPr id="2387" name="Line 1007"/>
                <p:cNvSpPr>
                  <a:spLocks noChangeShapeType="1"/>
                </p:cNvSpPr>
                <p:nvPr/>
              </p:nvSpPr>
              <p:spPr bwMode="auto">
                <a:xfrm flipV="1">
                  <a:off x="5079" y="2178"/>
                  <a:ext cx="16" cy="8"/>
                </a:xfrm>
                <a:prstGeom prst="line">
                  <a:avLst/>
                </a:prstGeom>
                <a:noFill/>
                <a:ln w="12700">
                  <a:solidFill>
                    <a:srgbClr val="DFDFDF"/>
                  </a:solidFill>
                  <a:round/>
                  <a:headEnd/>
                  <a:tailEnd/>
                </a:ln>
              </p:spPr>
              <p:txBody>
                <a:bodyPr/>
                <a:lstStyle/>
                <a:p>
                  <a:endParaRPr lang="en-US"/>
                </a:p>
              </p:txBody>
            </p:sp>
            <p:sp>
              <p:nvSpPr>
                <p:cNvPr id="2388" name="Line 1008"/>
                <p:cNvSpPr>
                  <a:spLocks noChangeShapeType="1"/>
                </p:cNvSpPr>
                <p:nvPr/>
              </p:nvSpPr>
              <p:spPr bwMode="auto">
                <a:xfrm flipV="1">
                  <a:off x="5095" y="2155"/>
                  <a:ext cx="23" cy="23"/>
                </a:xfrm>
                <a:prstGeom prst="line">
                  <a:avLst/>
                </a:prstGeom>
                <a:noFill/>
                <a:ln w="12700">
                  <a:solidFill>
                    <a:srgbClr val="DFDFDF"/>
                  </a:solidFill>
                  <a:round/>
                  <a:headEnd/>
                  <a:tailEnd/>
                </a:ln>
              </p:spPr>
              <p:txBody>
                <a:bodyPr/>
                <a:lstStyle/>
                <a:p>
                  <a:endParaRPr lang="en-US"/>
                </a:p>
              </p:txBody>
            </p:sp>
            <p:sp>
              <p:nvSpPr>
                <p:cNvPr id="2389" name="Line 1009"/>
                <p:cNvSpPr>
                  <a:spLocks noChangeShapeType="1"/>
                </p:cNvSpPr>
                <p:nvPr/>
              </p:nvSpPr>
              <p:spPr bwMode="auto">
                <a:xfrm flipV="1">
                  <a:off x="5071" y="2178"/>
                  <a:ext cx="8" cy="8"/>
                </a:xfrm>
                <a:prstGeom prst="line">
                  <a:avLst/>
                </a:prstGeom>
                <a:noFill/>
                <a:ln w="12700">
                  <a:solidFill>
                    <a:srgbClr val="DFDFDF"/>
                  </a:solidFill>
                  <a:round/>
                  <a:headEnd/>
                  <a:tailEnd/>
                </a:ln>
              </p:spPr>
              <p:txBody>
                <a:bodyPr/>
                <a:lstStyle/>
                <a:p>
                  <a:endParaRPr lang="en-US"/>
                </a:p>
              </p:txBody>
            </p:sp>
            <p:sp>
              <p:nvSpPr>
                <p:cNvPr id="2390" name="Line 1010"/>
                <p:cNvSpPr>
                  <a:spLocks noChangeShapeType="1"/>
                </p:cNvSpPr>
                <p:nvPr/>
              </p:nvSpPr>
              <p:spPr bwMode="auto">
                <a:xfrm flipV="1">
                  <a:off x="5079" y="2155"/>
                  <a:ext cx="24" cy="23"/>
                </a:xfrm>
                <a:prstGeom prst="line">
                  <a:avLst/>
                </a:prstGeom>
                <a:noFill/>
                <a:ln w="12700">
                  <a:solidFill>
                    <a:srgbClr val="DFDFDF"/>
                  </a:solidFill>
                  <a:round/>
                  <a:headEnd/>
                  <a:tailEnd/>
                </a:ln>
              </p:spPr>
              <p:txBody>
                <a:bodyPr/>
                <a:lstStyle/>
                <a:p>
                  <a:endParaRPr lang="en-US"/>
                </a:p>
              </p:txBody>
            </p:sp>
            <p:sp>
              <p:nvSpPr>
                <p:cNvPr id="2391" name="Line 1011"/>
                <p:cNvSpPr>
                  <a:spLocks noChangeShapeType="1"/>
                </p:cNvSpPr>
                <p:nvPr/>
              </p:nvSpPr>
              <p:spPr bwMode="auto">
                <a:xfrm flipV="1">
                  <a:off x="5055" y="2171"/>
                  <a:ext cx="16" cy="7"/>
                </a:xfrm>
                <a:prstGeom prst="line">
                  <a:avLst/>
                </a:prstGeom>
                <a:noFill/>
                <a:ln w="12700">
                  <a:solidFill>
                    <a:srgbClr val="DFDFDF"/>
                  </a:solidFill>
                  <a:round/>
                  <a:headEnd/>
                  <a:tailEnd/>
                </a:ln>
              </p:spPr>
              <p:txBody>
                <a:bodyPr/>
                <a:lstStyle/>
                <a:p>
                  <a:endParaRPr lang="en-US"/>
                </a:p>
              </p:txBody>
            </p:sp>
            <p:sp>
              <p:nvSpPr>
                <p:cNvPr id="2392" name="Line 1012"/>
                <p:cNvSpPr>
                  <a:spLocks noChangeShapeType="1"/>
                </p:cNvSpPr>
                <p:nvPr/>
              </p:nvSpPr>
              <p:spPr bwMode="auto">
                <a:xfrm flipV="1">
                  <a:off x="5071" y="2155"/>
                  <a:ext cx="16" cy="16"/>
                </a:xfrm>
                <a:prstGeom prst="line">
                  <a:avLst/>
                </a:prstGeom>
                <a:noFill/>
                <a:ln w="12700">
                  <a:solidFill>
                    <a:srgbClr val="DFDFDF"/>
                  </a:solidFill>
                  <a:round/>
                  <a:headEnd/>
                  <a:tailEnd/>
                </a:ln>
              </p:spPr>
              <p:txBody>
                <a:bodyPr/>
                <a:lstStyle/>
                <a:p>
                  <a:endParaRPr lang="en-US"/>
                </a:p>
              </p:txBody>
            </p:sp>
            <p:sp>
              <p:nvSpPr>
                <p:cNvPr id="2393" name="Line 1013"/>
                <p:cNvSpPr>
                  <a:spLocks noChangeShapeType="1"/>
                </p:cNvSpPr>
                <p:nvPr/>
              </p:nvSpPr>
              <p:spPr bwMode="auto">
                <a:xfrm>
                  <a:off x="4875" y="2139"/>
                  <a:ext cx="243" cy="24"/>
                </a:xfrm>
                <a:prstGeom prst="line">
                  <a:avLst/>
                </a:prstGeom>
                <a:noFill/>
                <a:ln w="12700">
                  <a:solidFill>
                    <a:srgbClr val="DFDFDF"/>
                  </a:solidFill>
                  <a:round/>
                  <a:headEnd/>
                  <a:tailEnd/>
                </a:ln>
              </p:spPr>
              <p:txBody>
                <a:bodyPr/>
                <a:lstStyle/>
                <a:p>
                  <a:endParaRPr lang="en-US"/>
                </a:p>
              </p:txBody>
            </p:sp>
            <p:sp>
              <p:nvSpPr>
                <p:cNvPr id="2394" name="Line 1014"/>
                <p:cNvSpPr>
                  <a:spLocks noChangeShapeType="1"/>
                </p:cNvSpPr>
                <p:nvPr/>
              </p:nvSpPr>
              <p:spPr bwMode="auto">
                <a:xfrm>
                  <a:off x="4867" y="2147"/>
                  <a:ext cx="244" cy="24"/>
                </a:xfrm>
                <a:prstGeom prst="line">
                  <a:avLst/>
                </a:prstGeom>
                <a:noFill/>
                <a:ln w="12700">
                  <a:solidFill>
                    <a:srgbClr val="DFDFDF"/>
                  </a:solidFill>
                  <a:round/>
                  <a:headEnd/>
                  <a:tailEnd/>
                </a:ln>
              </p:spPr>
              <p:txBody>
                <a:bodyPr/>
                <a:lstStyle/>
                <a:p>
                  <a:endParaRPr lang="en-US"/>
                </a:p>
              </p:txBody>
            </p:sp>
            <p:sp>
              <p:nvSpPr>
                <p:cNvPr id="2395" name="Line 1015"/>
                <p:cNvSpPr>
                  <a:spLocks noChangeShapeType="1"/>
                </p:cNvSpPr>
                <p:nvPr/>
              </p:nvSpPr>
              <p:spPr bwMode="auto">
                <a:xfrm>
                  <a:off x="4859" y="2155"/>
                  <a:ext cx="244" cy="23"/>
                </a:xfrm>
                <a:prstGeom prst="line">
                  <a:avLst/>
                </a:prstGeom>
                <a:noFill/>
                <a:ln w="12700">
                  <a:solidFill>
                    <a:srgbClr val="DFDFDF"/>
                  </a:solidFill>
                  <a:round/>
                  <a:headEnd/>
                  <a:tailEnd/>
                </a:ln>
              </p:spPr>
              <p:txBody>
                <a:bodyPr/>
                <a:lstStyle/>
                <a:p>
                  <a:endParaRPr lang="en-US"/>
                </a:p>
              </p:txBody>
            </p:sp>
            <p:sp>
              <p:nvSpPr>
                <p:cNvPr id="2396" name="Line 1016"/>
                <p:cNvSpPr>
                  <a:spLocks noChangeShapeType="1"/>
                </p:cNvSpPr>
                <p:nvPr/>
              </p:nvSpPr>
              <p:spPr bwMode="auto">
                <a:xfrm flipV="1">
                  <a:off x="5111" y="2178"/>
                  <a:ext cx="15" cy="16"/>
                </a:xfrm>
                <a:prstGeom prst="line">
                  <a:avLst/>
                </a:prstGeom>
                <a:noFill/>
                <a:ln w="12700">
                  <a:solidFill>
                    <a:srgbClr val="3F3F3F"/>
                  </a:solidFill>
                  <a:round/>
                  <a:headEnd/>
                  <a:tailEnd/>
                </a:ln>
              </p:spPr>
              <p:txBody>
                <a:bodyPr/>
                <a:lstStyle/>
                <a:p>
                  <a:endParaRPr lang="en-US"/>
                </a:p>
              </p:txBody>
            </p:sp>
            <p:sp>
              <p:nvSpPr>
                <p:cNvPr id="2397" name="Line 1017"/>
                <p:cNvSpPr>
                  <a:spLocks noChangeShapeType="1"/>
                </p:cNvSpPr>
                <p:nvPr/>
              </p:nvSpPr>
              <p:spPr bwMode="auto">
                <a:xfrm flipV="1">
                  <a:off x="5126" y="2163"/>
                  <a:ext cx="16" cy="15"/>
                </a:xfrm>
                <a:prstGeom prst="line">
                  <a:avLst/>
                </a:prstGeom>
                <a:noFill/>
                <a:ln w="12700">
                  <a:solidFill>
                    <a:srgbClr val="3F3F3F"/>
                  </a:solidFill>
                  <a:round/>
                  <a:headEnd/>
                  <a:tailEnd/>
                </a:ln>
              </p:spPr>
              <p:txBody>
                <a:bodyPr/>
                <a:lstStyle/>
                <a:p>
                  <a:endParaRPr lang="en-US"/>
                </a:p>
              </p:txBody>
            </p:sp>
          </p:grpSp>
          <p:sp>
            <p:nvSpPr>
              <p:cNvPr id="2240" name="Line 614"/>
              <p:cNvSpPr>
                <a:spLocks noChangeShapeType="1"/>
              </p:cNvSpPr>
              <p:nvPr/>
            </p:nvSpPr>
            <p:spPr bwMode="auto">
              <a:xfrm flipV="1">
                <a:off x="6391041" y="2288189"/>
                <a:ext cx="0" cy="54281"/>
              </a:xfrm>
              <a:prstGeom prst="line">
                <a:avLst/>
              </a:prstGeom>
              <a:noFill/>
              <a:ln w="9525">
                <a:solidFill>
                  <a:schemeClr val="tx1"/>
                </a:solidFill>
                <a:round/>
                <a:headEnd/>
                <a:tailEnd/>
              </a:ln>
            </p:spPr>
            <p:txBody>
              <a:bodyPr/>
              <a:lstStyle/>
              <a:p>
                <a:endParaRPr lang="en-US"/>
              </a:p>
            </p:txBody>
          </p:sp>
          <p:pic>
            <p:nvPicPr>
              <p:cNvPr id="2241" name="Picture 25" descr="http://www.safenet-inc.com/images/Products/AccessServer-net.JPG"/>
              <p:cNvPicPr>
                <a:picLocks noChangeAspect="1" noChangeArrowheads="1"/>
              </p:cNvPicPr>
              <p:nvPr/>
            </p:nvPicPr>
            <p:blipFill>
              <a:blip r:embed="rId61"/>
              <a:srcRect/>
              <a:stretch>
                <a:fillRect/>
              </a:stretch>
            </p:blipFill>
            <p:spPr bwMode="auto">
              <a:xfrm flipH="1">
                <a:off x="7543800" y="2014105"/>
                <a:ext cx="796188" cy="494518"/>
              </a:xfrm>
              <a:prstGeom prst="rect">
                <a:avLst/>
              </a:prstGeom>
              <a:noFill/>
              <a:ln w="9525">
                <a:noFill/>
                <a:miter lim="800000"/>
                <a:headEnd/>
                <a:tailEnd/>
              </a:ln>
            </p:spPr>
          </p:pic>
          <p:pic>
            <p:nvPicPr>
              <p:cNvPr id="2242" name="Picture 5" descr="D0_Higgsevent.gif"/>
              <p:cNvPicPr>
                <a:picLocks noChangeAspect="1" noChangeArrowheads="1"/>
              </p:cNvPicPr>
              <p:nvPr/>
            </p:nvPicPr>
            <p:blipFill>
              <a:blip r:embed="rId62"/>
              <a:srcRect/>
              <a:stretch>
                <a:fillRect/>
              </a:stretch>
            </p:blipFill>
            <p:spPr bwMode="auto">
              <a:xfrm>
                <a:off x="7961263" y="1447800"/>
                <a:ext cx="420737" cy="457200"/>
              </a:xfrm>
              <a:prstGeom prst="rect">
                <a:avLst/>
              </a:prstGeom>
              <a:noFill/>
              <a:ln w="6350">
                <a:solidFill>
                  <a:schemeClr val="bg2"/>
                </a:solidFill>
                <a:miter lim="800000"/>
                <a:headEnd/>
                <a:tailEnd/>
              </a:ln>
            </p:spPr>
          </p:pic>
          <p:pic>
            <p:nvPicPr>
              <p:cNvPr id="2243" name="Picture 2052"/>
              <p:cNvPicPr>
                <a:picLocks noChangeAspect="1" noChangeArrowheads="1"/>
              </p:cNvPicPr>
              <p:nvPr/>
            </p:nvPicPr>
            <p:blipFill>
              <a:blip r:embed="rId63">
                <a:lum bright="12000" contrast="18000"/>
              </a:blip>
              <a:srcRect t="977" b="6834"/>
              <a:stretch>
                <a:fillRect/>
              </a:stretch>
            </p:blipFill>
            <p:spPr bwMode="auto">
              <a:xfrm>
                <a:off x="7696200" y="2514600"/>
                <a:ext cx="756942" cy="381000"/>
              </a:xfrm>
              <a:prstGeom prst="rect">
                <a:avLst/>
              </a:prstGeom>
              <a:noFill/>
              <a:ln w="6350">
                <a:noFill/>
                <a:miter lim="800000"/>
                <a:headEnd/>
                <a:tailEnd/>
              </a:ln>
            </p:spPr>
          </p:pic>
          <p:pic>
            <p:nvPicPr>
              <p:cNvPr id="2244" name="Picture 4"/>
              <p:cNvPicPr>
                <a:picLocks noChangeAspect="1" noChangeArrowheads="1"/>
              </p:cNvPicPr>
              <p:nvPr/>
            </p:nvPicPr>
            <p:blipFill>
              <a:blip r:embed="rId64">
                <a:lum bright="18000" contrast="30000"/>
              </a:blip>
              <a:srcRect l="15285" t="9258" r="10667" b="15277"/>
              <a:stretch>
                <a:fillRect/>
              </a:stretch>
            </p:blipFill>
            <p:spPr bwMode="auto">
              <a:xfrm>
                <a:off x="5744033" y="2133600"/>
                <a:ext cx="809167" cy="457200"/>
              </a:xfrm>
              <a:prstGeom prst="rect">
                <a:avLst/>
              </a:prstGeom>
              <a:noFill/>
              <a:ln w="6350">
                <a:solidFill>
                  <a:schemeClr val="folHlink"/>
                </a:solidFill>
                <a:miter lim="800000"/>
                <a:headEnd/>
                <a:tailEnd/>
              </a:ln>
            </p:spPr>
          </p:pic>
          <p:pic>
            <p:nvPicPr>
              <p:cNvPr id="2245" name="Picture 4" descr="C:\Tom's Pad\PIX\sc98pix\JPGs\stuttgartigrid.jpg"/>
              <p:cNvPicPr>
                <a:picLocks noChangeAspect="1" noChangeArrowheads="1"/>
              </p:cNvPicPr>
              <p:nvPr/>
            </p:nvPicPr>
            <p:blipFill>
              <a:blip r:embed="rId65" cstate="print"/>
              <a:srcRect r="22353"/>
              <a:stretch>
                <a:fillRect/>
              </a:stretch>
            </p:blipFill>
            <p:spPr bwMode="auto">
              <a:xfrm>
                <a:off x="5562600" y="1392147"/>
                <a:ext cx="685800" cy="589053"/>
              </a:xfrm>
              <a:prstGeom prst="rect">
                <a:avLst/>
              </a:prstGeom>
              <a:noFill/>
              <a:ln w="6350">
                <a:solidFill>
                  <a:schemeClr val="tx1"/>
                </a:solidFill>
                <a:miter lim="800000"/>
                <a:headEnd/>
                <a:tailEnd/>
              </a:ln>
            </p:spPr>
          </p:pic>
          <p:pic>
            <p:nvPicPr>
              <p:cNvPr id="2246" name="Picture 75" descr="http://tbn0.google.com/images?q=tbn:NW7apz0TuXVqrM:http://ergonomenon.files.wordpress.com/2006/11/srtutor.jpg">
                <a:hlinkClick r:id="rId66"/>
              </p:cNvPr>
              <p:cNvPicPr>
                <a:picLocks noChangeAspect="1" noChangeArrowheads="1"/>
              </p:cNvPicPr>
              <p:nvPr/>
            </p:nvPicPr>
            <p:blipFill>
              <a:blip r:embed="rId67"/>
              <a:srcRect/>
              <a:stretch>
                <a:fillRect/>
              </a:stretch>
            </p:blipFill>
            <p:spPr bwMode="auto">
              <a:xfrm>
                <a:off x="6629400" y="2286000"/>
                <a:ext cx="673100" cy="504825"/>
              </a:xfrm>
              <a:prstGeom prst="rect">
                <a:avLst/>
              </a:prstGeom>
              <a:noFill/>
              <a:ln w="9525">
                <a:noFill/>
                <a:miter lim="800000"/>
                <a:headEnd/>
                <a:tailEnd/>
              </a:ln>
            </p:spPr>
          </p:pic>
        </p:grpSp>
      </p:grpSp>
      <p:sp>
        <p:nvSpPr>
          <p:cNvPr id="2122" name="Rectangle 845"/>
          <p:cNvSpPr>
            <a:spLocks noChangeArrowheads="1"/>
          </p:cNvSpPr>
          <p:nvPr/>
        </p:nvSpPr>
        <p:spPr bwMode="auto">
          <a:xfrm>
            <a:off x="7772400" y="762000"/>
            <a:ext cx="228600" cy="152400"/>
          </a:xfrm>
          <a:prstGeom prst="rect">
            <a:avLst/>
          </a:prstGeom>
          <a:solidFill>
            <a:schemeClr val="bg1"/>
          </a:solidFill>
          <a:ln w="9525">
            <a:noFill/>
            <a:miter lim="800000"/>
            <a:headEnd/>
            <a:tailEnd/>
          </a:ln>
        </p:spPr>
        <p:txBody>
          <a:bodyPr wrap="none" anchor="ctr"/>
          <a:lstStyle/>
          <a:p>
            <a:endParaRPr lang="en-US"/>
          </a:p>
        </p:txBody>
      </p:sp>
      <p:pic>
        <p:nvPicPr>
          <p:cNvPr id="2123" name="Picture 846" descr="cartoon of money and bank"/>
          <p:cNvPicPr>
            <a:picLocks noChangeAspect="1" noChangeArrowheads="1"/>
          </p:cNvPicPr>
          <p:nvPr/>
        </p:nvPicPr>
        <p:blipFill>
          <a:blip r:embed="rId68"/>
          <a:srcRect/>
          <a:stretch>
            <a:fillRect/>
          </a:stretch>
        </p:blipFill>
        <p:spPr bwMode="auto">
          <a:xfrm>
            <a:off x="5715000" y="1066800"/>
            <a:ext cx="1276350" cy="1524000"/>
          </a:xfrm>
          <a:prstGeom prst="rect">
            <a:avLst/>
          </a:prstGeom>
          <a:noFill/>
          <a:ln w="9525">
            <a:noFill/>
            <a:miter lim="800000"/>
            <a:headEnd/>
            <a:tailEnd/>
          </a:ln>
        </p:spPr>
      </p:pic>
      <p:pic>
        <p:nvPicPr>
          <p:cNvPr id="2124" name="Picture 847" descr="cartoon of people holding hands"/>
          <p:cNvPicPr>
            <a:picLocks noChangeAspect="1" noChangeArrowheads="1"/>
          </p:cNvPicPr>
          <p:nvPr/>
        </p:nvPicPr>
        <p:blipFill>
          <a:blip r:embed="rId69"/>
          <a:srcRect/>
          <a:stretch>
            <a:fillRect/>
          </a:stretch>
        </p:blipFill>
        <p:spPr bwMode="auto">
          <a:xfrm>
            <a:off x="6858000" y="1746250"/>
            <a:ext cx="1504950" cy="1371600"/>
          </a:xfrm>
          <a:prstGeom prst="rect">
            <a:avLst/>
          </a:prstGeom>
          <a:noFill/>
          <a:ln w="9525">
            <a:noFill/>
            <a:miter lim="800000"/>
            <a:headEnd/>
            <a:tailEnd/>
          </a:ln>
        </p:spPr>
      </p:pic>
      <p:pic>
        <p:nvPicPr>
          <p:cNvPr id="2125" name="Picture 848" descr="cartoon of teacher"/>
          <p:cNvPicPr>
            <a:picLocks noChangeAspect="1" noChangeArrowheads="1"/>
          </p:cNvPicPr>
          <p:nvPr/>
        </p:nvPicPr>
        <p:blipFill>
          <a:blip r:embed="rId70"/>
          <a:srcRect/>
          <a:stretch>
            <a:fillRect/>
          </a:stretch>
        </p:blipFill>
        <p:spPr bwMode="auto">
          <a:xfrm>
            <a:off x="6934200" y="685800"/>
            <a:ext cx="1295400" cy="1149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lide Number Placeholder 1"/>
          <p:cNvSpPr>
            <a:spLocks noGrp="1"/>
          </p:cNvSpPr>
          <p:nvPr>
            <p:ph type="sldNum" sz="quarter" idx="10"/>
          </p:nvPr>
        </p:nvSpPr>
        <p:spPr>
          <a:noFill/>
        </p:spPr>
        <p:txBody>
          <a:bodyPr/>
          <a:lstStyle/>
          <a:p>
            <a:fld id="{BD6CCBE2-D0C0-4F70-8DB5-E0030D9171AD}" type="slidenum">
              <a:rPr lang="en-US" smtClean="0"/>
              <a:pPr/>
              <a:t>34</a:t>
            </a:fld>
            <a:endParaRPr lang="en-US" sz="1400" smtClean="0"/>
          </a:p>
        </p:txBody>
      </p:sp>
      <p:sp>
        <p:nvSpPr>
          <p:cNvPr id="3079" name="Date Placeholder 2"/>
          <p:cNvSpPr>
            <a:spLocks noGrp="1"/>
          </p:cNvSpPr>
          <p:nvPr>
            <p:ph type="dt" sz="quarter" idx="11"/>
          </p:nvPr>
        </p:nvSpPr>
        <p:spPr>
          <a:noFill/>
        </p:spPr>
        <p:txBody>
          <a:bodyPr/>
          <a:lstStyle/>
          <a:p>
            <a:r>
              <a:rPr lang="en-US" smtClean="0"/>
              <a:t>IBM Research</a:t>
            </a:r>
          </a:p>
        </p:txBody>
      </p:sp>
      <p:sp>
        <p:nvSpPr>
          <p:cNvPr id="3080" name="Footer Placeholder 3"/>
          <p:cNvSpPr>
            <a:spLocks noGrp="1"/>
          </p:cNvSpPr>
          <p:nvPr>
            <p:ph type="ftr" sz="quarter" idx="12"/>
          </p:nvPr>
        </p:nvSpPr>
        <p:spPr>
          <a:noFill/>
        </p:spPr>
        <p:txBody>
          <a:bodyPr/>
          <a:lstStyle/>
          <a:p>
            <a:r>
              <a:rPr lang="en-US" smtClean="0"/>
              <a:t>Jeannette M. Wing</a:t>
            </a:r>
          </a:p>
        </p:txBody>
      </p:sp>
      <p:grpSp>
        <p:nvGrpSpPr>
          <p:cNvPr id="3" name="Group 2" descr="technical examples"/>
          <p:cNvGrpSpPr>
            <a:grpSpLocks/>
          </p:cNvGrpSpPr>
          <p:nvPr/>
        </p:nvGrpSpPr>
        <p:grpSpPr bwMode="auto">
          <a:xfrm>
            <a:off x="5791200" y="2133600"/>
            <a:ext cx="3124200" cy="2990850"/>
            <a:chOff x="3648" y="1344"/>
            <a:chExt cx="1968" cy="1884"/>
          </a:xfrm>
        </p:grpSpPr>
        <p:sp>
          <p:nvSpPr>
            <p:cNvPr id="3923" name="Text Box 3"/>
            <p:cNvSpPr txBox="1">
              <a:spLocks noChangeArrowheads="1"/>
            </p:cNvSpPr>
            <p:nvPr/>
          </p:nvSpPr>
          <p:spPr bwMode="auto">
            <a:xfrm>
              <a:off x="4269" y="2997"/>
              <a:ext cx="445" cy="231"/>
            </a:xfrm>
            <a:prstGeom prst="rect">
              <a:avLst/>
            </a:prstGeom>
            <a:noFill/>
            <a:ln w="9525">
              <a:noFill/>
              <a:miter lim="800000"/>
              <a:headEnd/>
              <a:tailEnd/>
            </a:ln>
          </p:spPr>
          <p:txBody>
            <a:bodyPr wrap="none">
              <a:spAutoFit/>
            </a:bodyPr>
            <a:lstStyle/>
            <a:p>
              <a:pPr eaLnBrk="1" hangingPunct="1"/>
              <a:r>
                <a:rPr lang="en-US">
                  <a:latin typeface="Comic Sans MS" pitchFamily="66" charset="0"/>
                </a:rPr>
                <a:t>1999</a:t>
              </a:r>
            </a:p>
          </p:txBody>
        </p:sp>
        <p:pic>
          <p:nvPicPr>
            <p:cNvPr id="3924" name="Picture 4" descr="Internet_map_1024"/>
            <p:cNvPicPr>
              <a:picLocks noChangeAspect="1" noChangeArrowheads="1"/>
            </p:cNvPicPr>
            <p:nvPr/>
          </p:nvPicPr>
          <p:blipFill>
            <a:blip r:embed="rId4"/>
            <a:srcRect/>
            <a:stretch>
              <a:fillRect/>
            </a:stretch>
          </p:blipFill>
          <p:spPr bwMode="auto">
            <a:xfrm>
              <a:off x="3648" y="1344"/>
              <a:ext cx="1968" cy="1632"/>
            </a:xfrm>
            <a:prstGeom prst="rect">
              <a:avLst/>
            </a:prstGeom>
            <a:noFill/>
            <a:ln w="9525">
              <a:noFill/>
              <a:miter lim="800000"/>
              <a:headEnd/>
              <a:tailEnd/>
            </a:ln>
          </p:spPr>
        </p:pic>
      </p:grpSp>
      <p:sp>
        <p:nvSpPr>
          <p:cNvPr id="3082" name="Rectangle 5"/>
          <p:cNvSpPr>
            <a:spLocks noChangeArrowheads="1"/>
          </p:cNvSpPr>
          <p:nvPr/>
        </p:nvSpPr>
        <p:spPr bwMode="auto">
          <a:xfrm>
            <a:off x="7848600" y="6477000"/>
            <a:ext cx="1143000" cy="228600"/>
          </a:xfrm>
          <a:prstGeom prst="rect">
            <a:avLst/>
          </a:prstGeom>
          <a:solidFill>
            <a:schemeClr val="bg1"/>
          </a:solidFill>
          <a:ln w="9525">
            <a:noFill/>
            <a:miter lim="800000"/>
            <a:headEnd/>
            <a:tailEnd/>
          </a:ln>
        </p:spPr>
        <p:txBody>
          <a:bodyPr wrap="none" anchor="ctr"/>
          <a:lstStyle/>
          <a:p>
            <a:endParaRPr lang="en-US"/>
          </a:p>
        </p:txBody>
      </p:sp>
      <p:sp>
        <p:nvSpPr>
          <p:cNvPr id="3083" name="Rectangle 6"/>
          <p:cNvSpPr>
            <a:spLocks noChangeArrowheads="1"/>
          </p:cNvSpPr>
          <p:nvPr/>
        </p:nvSpPr>
        <p:spPr bwMode="auto">
          <a:xfrm>
            <a:off x="381000" y="6477000"/>
            <a:ext cx="1828800" cy="228600"/>
          </a:xfrm>
          <a:prstGeom prst="rect">
            <a:avLst/>
          </a:prstGeom>
          <a:solidFill>
            <a:schemeClr val="bg1"/>
          </a:solidFill>
          <a:ln w="9525">
            <a:noFill/>
            <a:miter lim="800000"/>
            <a:headEnd/>
            <a:tailEnd/>
          </a:ln>
        </p:spPr>
        <p:txBody>
          <a:bodyPr wrap="none" anchor="ctr"/>
          <a:lstStyle/>
          <a:p>
            <a:endParaRPr lang="en-US"/>
          </a:p>
        </p:txBody>
      </p:sp>
      <p:sp>
        <p:nvSpPr>
          <p:cNvPr id="3084" name="Rectangle 7"/>
          <p:cNvSpPr>
            <a:spLocks noChangeArrowheads="1"/>
          </p:cNvSpPr>
          <p:nvPr/>
        </p:nvSpPr>
        <p:spPr bwMode="auto">
          <a:xfrm>
            <a:off x="0" y="0"/>
            <a:ext cx="8991600" cy="1066800"/>
          </a:xfrm>
          <a:prstGeom prst="rect">
            <a:avLst/>
          </a:prstGeom>
          <a:noFill/>
          <a:ln w="9525">
            <a:noFill/>
            <a:miter lim="800000"/>
            <a:headEnd/>
            <a:tailEnd/>
          </a:ln>
        </p:spPr>
        <p:txBody>
          <a:bodyPr anchor="ctr"/>
          <a:lstStyle/>
          <a:p>
            <a:r>
              <a:rPr lang="en-US" sz="2800"/>
              <a:t>Our </a:t>
            </a:r>
            <a:r>
              <a:rPr lang="en-US" sz="2800">
                <a:solidFill>
                  <a:srgbClr val="FF0000"/>
                </a:solidFill>
              </a:rPr>
              <a:t>Evolving</a:t>
            </a:r>
            <a:r>
              <a:rPr lang="en-US" sz="2800"/>
              <a:t> Networks are </a:t>
            </a:r>
            <a:r>
              <a:rPr lang="en-US" sz="2800">
                <a:solidFill>
                  <a:srgbClr val="FF0000"/>
                </a:solidFill>
              </a:rPr>
              <a:t>Complex</a:t>
            </a:r>
          </a:p>
        </p:txBody>
      </p:sp>
      <p:grpSp>
        <p:nvGrpSpPr>
          <p:cNvPr id="4" name="Group 8" descr="drawing of connections across the U.S."/>
          <p:cNvGrpSpPr>
            <a:grpSpLocks/>
          </p:cNvGrpSpPr>
          <p:nvPr/>
        </p:nvGrpSpPr>
        <p:grpSpPr bwMode="auto">
          <a:xfrm>
            <a:off x="2819400" y="2928938"/>
            <a:ext cx="2438400" cy="2195512"/>
            <a:chOff x="1824" y="1920"/>
            <a:chExt cx="1536" cy="1383"/>
          </a:xfrm>
        </p:grpSpPr>
        <p:pic>
          <p:nvPicPr>
            <p:cNvPr id="7" name="Picture 4" descr="arpanet4"/>
            <p:cNvPicPr>
              <a:picLocks noChangeAspect="1" noChangeArrowheads="1"/>
            </p:cNvPicPr>
            <p:nvPr/>
          </p:nvPicPr>
          <p:blipFill>
            <a:blip r:embed="rId5"/>
            <a:srcRect t="5540"/>
            <a:stretch>
              <a:fillRect/>
            </a:stretch>
          </p:blipFill>
          <p:spPr bwMode="auto">
            <a:xfrm>
              <a:off x="1824" y="1920"/>
              <a:ext cx="1536" cy="1187"/>
            </a:xfrm>
            <a:prstGeom prst="rect">
              <a:avLst/>
            </a:prstGeom>
            <a:solidFill>
              <a:schemeClr val="accent3">
                <a:lumMod val="60000"/>
                <a:lumOff val="40000"/>
              </a:schemeClr>
            </a:solidFill>
          </p:spPr>
        </p:pic>
        <p:sp>
          <p:nvSpPr>
            <p:cNvPr id="3922" name="Text Box 10"/>
            <p:cNvSpPr txBox="1">
              <a:spLocks noChangeArrowheads="1"/>
            </p:cNvSpPr>
            <p:nvPr/>
          </p:nvSpPr>
          <p:spPr bwMode="auto">
            <a:xfrm>
              <a:off x="2304" y="3072"/>
              <a:ext cx="445" cy="231"/>
            </a:xfrm>
            <a:prstGeom prst="rect">
              <a:avLst/>
            </a:prstGeom>
            <a:noFill/>
            <a:ln w="9525">
              <a:noFill/>
              <a:miter lim="800000"/>
              <a:headEnd/>
              <a:tailEnd/>
            </a:ln>
          </p:spPr>
          <p:txBody>
            <a:bodyPr wrap="none">
              <a:spAutoFit/>
            </a:bodyPr>
            <a:lstStyle/>
            <a:p>
              <a:pPr eaLnBrk="1" hangingPunct="1"/>
              <a:r>
                <a:rPr lang="en-US">
                  <a:latin typeface="Comic Sans MS" pitchFamily="66" charset="0"/>
                </a:rPr>
                <a:t>1980</a:t>
              </a:r>
            </a:p>
          </p:txBody>
        </p:sp>
      </p:grpSp>
      <p:grpSp>
        <p:nvGrpSpPr>
          <p:cNvPr id="5" name="Group 11" descr="pictures of networks over time"/>
          <p:cNvGrpSpPr>
            <a:grpSpLocks/>
          </p:cNvGrpSpPr>
          <p:nvPr/>
        </p:nvGrpSpPr>
        <p:grpSpPr bwMode="auto">
          <a:xfrm>
            <a:off x="533400" y="4953000"/>
            <a:ext cx="8153400" cy="1790700"/>
            <a:chOff x="336" y="3120"/>
            <a:chExt cx="4992" cy="1128"/>
          </a:xfrm>
        </p:grpSpPr>
        <p:pic>
          <p:nvPicPr>
            <p:cNvPr id="3898" name="Picture 30" descr="http://www.alpha-rentals.co.uk/g/cisco4.jpg"/>
            <p:cNvPicPr>
              <a:picLocks noChangeAspect="1" noChangeArrowheads="1"/>
            </p:cNvPicPr>
            <p:nvPr/>
          </p:nvPicPr>
          <p:blipFill>
            <a:blip r:embed="rId6"/>
            <a:srcRect/>
            <a:stretch>
              <a:fillRect/>
            </a:stretch>
          </p:blipFill>
          <p:spPr bwMode="auto">
            <a:xfrm>
              <a:off x="1824" y="3408"/>
              <a:ext cx="1392" cy="709"/>
            </a:xfrm>
            <a:prstGeom prst="rect">
              <a:avLst/>
            </a:prstGeom>
            <a:noFill/>
            <a:ln w="9525">
              <a:noFill/>
              <a:miter lim="800000"/>
              <a:headEnd/>
              <a:tailEnd/>
            </a:ln>
          </p:spPr>
        </p:pic>
        <p:grpSp>
          <p:nvGrpSpPr>
            <p:cNvPr id="6" name="Group 3527"/>
            <p:cNvGrpSpPr>
              <a:grpSpLocks/>
            </p:cNvGrpSpPr>
            <p:nvPr/>
          </p:nvGrpSpPr>
          <p:grpSpPr bwMode="auto">
            <a:xfrm>
              <a:off x="3552" y="3120"/>
              <a:ext cx="1776" cy="1128"/>
              <a:chOff x="5638800" y="4953000"/>
              <a:chExt cx="2582862" cy="1791029"/>
            </a:xfrm>
          </p:grpSpPr>
          <p:pic>
            <p:nvPicPr>
              <p:cNvPr id="3904" name="Picture 19" descr="Compaq Presario 1400-Wireless SMALLER"/>
              <p:cNvPicPr>
                <a:picLocks noChangeAspect="1" noChangeArrowheads="1"/>
              </p:cNvPicPr>
              <p:nvPr/>
            </p:nvPicPr>
            <p:blipFill>
              <a:blip r:embed="rId7"/>
              <a:srcRect/>
              <a:stretch>
                <a:fillRect/>
              </a:stretch>
            </p:blipFill>
            <p:spPr bwMode="auto">
              <a:xfrm>
                <a:off x="5800725" y="5159704"/>
                <a:ext cx="382436" cy="406435"/>
              </a:xfrm>
              <a:prstGeom prst="rect">
                <a:avLst/>
              </a:prstGeom>
              <a:noFill/>
              <a:ln w="9525">
                <a:noFill/>
                <a:miter lim="800000"/>
                <a:headEnd/>
                <a:tailEnd/>
              </a:ln>
            </p:spPr>
          </p:pic>
          <p:grpSp>
            <p:nvGrpSpPr>
              <p:cNvPr id="8" name="Group 20"/>
              <p:cNvGrpSpPr>
                <a:grpSpLocks/>
              </p:cNvGrpSpPr>
              <p:nvPr/>
            </p:nvGrpSpPr>
            <p:grpSpPr bwMode="auto">
              <a:xfrm>
                <a:off x="6410325" y="5029200"/>
                <a:ext cx="282576" cy="359104"/>
                <a:chOff x="2130" y="817"/>
                <a:chExt cx="319" cy="486"/>
              </a:xfrm>
            </p:grpSpPr>
            <p:pic>
              <p:nvPicPr>
                <p:cNvPr id="3919" name="Picture 21" descr="Compaq ipaq Pocket PC front"/>
                <p:cNvPicPr>
                  <a:picLocks noChangeAspect="1" noChangeArrowheads="1"/>
                </p:cNvPicPr>
                <p:nvPr/>
              </p:nvPicPr>
              <p:blipFill>
                <a:blip r:embed="rId8">
                  <a:clrChange>
                    <a:clrFrom>
                      <a:srgbClr val="000000"/>
                    </a:clrFrom>
                    <a:clrTo>
                      <a:srgbClr val="000000">
                        <a:alpha val="0"/>
                      </a:srgbClr>
                    </a:clrTo>
                  </a:clrChange>
                </a:blip>
                <a:srcRect/>
                <a:stretch>
                  <a:fillRect/>
                </a:stretch>
              </p:blipFill>
              <p:spPr bwMode="auto">
                <a:xfrm>
                  <a:off x="2130" y="817"/>
                  <a:ext cx="319" cy="486"/>
                </a:xfrm>
                <a:prstGeom prst="rect">
                  <a:avLst/>
                </a:prstGeom>
                <a:noFill/>
                <a:ln w="9525">
                  <a:noFill/>
                  <a:miter lim="800000"/>
                  <a:headEnd/>
                  <a:tailEnd/>
                </a:ln>
              </p:spPr>
            </p:pic>
            <p:pic>
              <p:nvPicPr>
                <p:cNvPr id="3920" name="Picture 22" descr="msnbc pocket"/>
                <p:cNvPicPr>
                  <a:picLocks noChangeAspect="1" noChangeArrowheads="1"/>
                </p:cNvPicPr>
                <p:nvPr/>
              </p:nvPicPr>
              <p:blipFill>
                <a:blip r:embed="rId9"/>
                <a:srcRect/>
                <a:stretch>
                  <a:fillRect/>
                </a:stretch>
              </p:blipFill>
              <p:spPr bwMode="auto">
                <a:xfrm>
                  <a:off x="2182" y="886"/>
                  <a:ext cx="213" cy="281"/>
                </a:xfrm>
                <a:prstGeom prst="rect">
                  <a:avLst/>
                </a:prstGeom>
                <a:noFill/>
                <a:ln w="9525">
                  <a:noFill/>
                  <a:miter lim="800000"/>
                  <a:headEnd/>
                  <a:tailEnd/>
                </a:ln>
              </p:spPr>
            </p:pic>
          </p:grpSp>
          <p:pic>
            <p:nvPicPr>
              <p:cNvPr id="3906" name="Picture 44" descr="http://www.terradaily.com/images/nsf-teragrid-supercomputer-spruce-bg.jpg"/>
              <p:cNvPicPr>
                <a:picLocks noChangeAspect="1" noChangeArrowheads="1"/>
              </p:cNvPicPr>
              <p:nvPr/>
            </p:nvPicPr>
            <p:blipFill>
              <a:blip r:embed="rId10"/>
              <a:srcRect/>
              <a:stretch>
                <a:fillRect/>
              </a:stretch>
            </p:blipFill>
            <p:spPr bwMode="auto">
              <a:xfrm>
                <a:off x="6219825" y="5616904"/>
                <a:ext cx="571500" cy="457200"/>
              </a:xfrm>
              <a:prstGeom prst="rect">
                <a:avLst/>
              </a:prstGeom>
              <a:noFill/>
              <a:ln w="9525">
                <a:noFill/>
                <a:miter lim="800000"/>
                <a:headEnd/>
                <a:tailEnd/>
              </a:ln>
            </p:spPr>
          </p:pic>
          <p:pic>
            <p:nvPicPr>
              <p:cNvPr id="3907" name="Picture 46" descr="http://thoughtout.biz/images/05_iPod-photo.jpg"/>
              <p:cNvPicPr>
                <a:picLocks noChangeAspect="1" noChangeArrowheads="1"/>
              </p:cNvPicPr>
              <p:nvPr/>
            </p:nvPicPr>
            <p:blipFill>
              <a:blip r:embed="rId11"/>
              <a:srcRect/>
              <a:stretch>
                <a:fillRect/>
              </a:stretch>
            </p:blipFill>
            <p:spPr bwMode="auto">
              <a:xfrm>
                <a:off x="6867525" y="5540704"/>
                <a:ext cx="228600" cy="343760"/>
              </a:xfrm>
              <a:prstGeom prst="rect">
                <a:avLst/>
              </a:prstGeom>
              <a:noFill/>
              <a:ln w="9525">
                <a:noFill/>
                <a:miter lim="800000"/>
                <a:headEnd/>
                <a:tailEnd/>
              </a:ln>
            </p:spPr>
          </p:pic>
          <p:pic>
            <p:nvPicPr>
              <p:cNvPr id="3908" name="Picture 48" descr="http://tbn0.google.com/images?q=tbn:B2h0P-LSvj8uuM:http://wemadethis.typepad.com/photos/uncategorized/iphone_home_1.jpg">
                <a:hlinkClick r:id="rId12"/>
              </p:cNvPr>
              <p:cNvPicPr>
                <a:picLocks noChangeAspect="1" noChangeArrowheads="1"/>
              </p:cNvPicPr>
              <p:nvPr/>
            </p:nvPicPr>
            <p:blipFill>
              <a:blip r:embed="rId13"/>
              <a:srcRect/>
              <a:stretch>
                <a:fillRect/>
              </a:stretch>
            </p:blipFill>
            <p:spPr bwMode="auto">
              <a:xfrm>
                <a:off x="6791325" y="5083504"/>
                <a:ext cx="304800" cy="409576"/>
              </a:xfrm>
              <a:prstGeom prst="rect">
                <a:avLst/>
              </a:prstGeom>
              <a:noFill/>
              <a:ln w="9525">
                <a:noFill/>
                <a:miter lim="800000"/>
                <a:headEnd/>
                <a:tailEnd/>
              </a:ln>
            </p:spPr>
          </p:pic>
          <p:pic>
            <p:nvPicPr>
              <p:cNvPr id="3909" name="Picture 50" descr="http://tbn0.google.com/images?q=tbn:8wM_mgIt5ZUqIM:http://techfreep.com/images/iphonefinal.jpg">
                <a:hlinkClick r:id="rId14"/>
              </p:cNvPr>
              <p:cNvPicPr>
                <a:picLocks noChangeAspect="1" noChangeArrowheads="1"/>
              </p:cNvPicPr>
              <p:nvPr/>
            </p:nvPicPr>
            <p:blipFill>
              <a:blip r:embed="rId15"/>
              <a:srcRect/>
              <a:stretch>
                <a:fillRect/>
              </a:stretch>
            </p:blipFill>
            <p:spPr bwMode="auto">
              <a:xfrm>
                <a:off x="5638800" y="5616904"/>
                <a:ext cx="390525" cy="346239"/>
              </a:xfrm>
              <a:prstGeom prst="rect">
                <a:avLst/>
              </a:prstGeom>
              <a:noFill/>
              <a:ln w="9525">
                <a:noFill/>
                <a:miter lim="800000"/>
                <a:headEnd/>
                <a:tailEnd/>
              </a:ln>
            </p:spPr>
          </p:pic>
          <p:pic>
            <p:nvPicPr>
              <p:cNvPr id="3910" name="Picture 52" descr="http://tbn0.google.com/images?q=tbn:MWq00SSXM5WTuM:http://www.pdaextreme.com/images/ret_apple_ipod_iphone-1.jpg">
                <a:hlinkClick r:id="rId16"/>
              </p:cNvPr>
              <p:cNvPicPr>
                <a:picLocks noChangeAspect="1" noChangeArrowheads="1"/>
              </p:cNvPicPr>
              <p:nvPr/>
            </p:nvPicPr>
            <p:blipFill>
              <a:blip r:embed="rId17"/>
              <a:srcRect/>
              <a:stretch>
                <a:fillRect/>
              </a:stretch>
            </p:blipFill>
            <p:spPr bwMode="auto">
              <a:xfrm>
                <a:off x="5648325" y="5997904"/>
                <a:ext cx="457200" cy="457200"/>
              </a:xfrm>
              <a:prstGeom prst="rect">
                <a:avLst/>
              </a:prstGeom>
              <a:noFill/>
              <a:ln w="9525">
                <a:noFill/>
                <a:miter lim="800000"/>
                <a:headEnd/>
                <a:tailEnd/>
              </a:ln>
            </p:spPr>
          </p:pic>
          <p:pic>
            <p:nvPicPr>
              <p:cNvPr id="3911" name="Picture 54" descr="http://tbn0.google.com/images?q=tbn:TDY6LMyMFIivHM:http://graphics.jsonline.com/graphics/tech/img/dec04/millcol.one1207_big.jpg">
                <a:hlinkClick r:id="rId18"/>
              </p:cNvPr>
              <p:cNvPicPr>
                <a:picLocks noChangeAspect="1" noChangeArrowheads="1"/>
              </p:cNvPicPr>
              <p:nvPr/>
            </p:nvPicPr>
            <p:blipFill>
              <a:blip r:embed="rId19"/>
              <a:srcRect/>
              <a:stretch>
                <a:fillRect/>
              </a:stretch>
            </p:blipFill>
            <p:spPr bwMode="auto">
              <a:xfrm>
                <a:off x="6181725" y="5159704"/>
                <a:ext cx="259080" cy="323850"/>
              </a:xfrm>
              <a:prstGeom prst="rect">
                <a:avLst/>
              </a:prstGeom>
              <a:noFill/>
              <a:ln w="9525">
                <a:noFill/>
                <a:miter lim="800000"/>
                <a:headEnd/>
                <a:tailEnd/>
              </a:ln>
            </p:spPr>
          </p:pic>
          <p:pic>
            <p:nvPicPr>
              <p:cNvPr id="3912" name="Picture 56" descr="http://www.itiv.uni-karlsruhe.de/opencms/opencms/system/galleries/pics/research_mst/Tele_Devices.gif"/>
              <p:cNvPicPr>
                <a:picLocks noChangeAspect="1" noChangeArrowheads="1"/>
              </p:cNvPicPr>
              <p:nvPr/>
            </p:nvPicPr>
            <p:blipFill>
              <a:blip r:embed="rId20"/>
              <a:srcRect/>
              <a:stretch>
                <a:fillRect/>
              </a:stretch>
            </p:blipFill>
            <p:spPr bwMode="auto">
              <a:xfrm>
                <a:off x="5954135" y="6074104"/>
                <a:ext cx="1065790" cy="669925"/>
              </a:xfrm>
              <a:prstGeom prst="rect">
                <a:avLst/>
              </a:prstGeom>
              <a:noFill/>
              <a:ln w="9525">
                <a:noFill/>
                <a:miter lim="800000"/>
                <a:headEnd/>
                <a:tailEnd/>
              </a:ln>
            </p:spPr>
          </p:pic>
          <p:pic>
            <p:nvPicPr>
              <p:cNvPr id="3913" name="Picture 58" descr="Dell Laptops and Desktops"/>
              <p:cNvPicPr>
                <a:picLocks noChangeAspect="1" noChangeArrowheads="1"/>
              </p:cNvPicPr>
              <p:nvPr/>
            </p:nvPicPr>
            <p:blipFill>
              <a:blip r:embed="rId21"/>
              <a:srcRect/>
              <a:stretch>
                <a:fillRect/>
              </a:stretch>
            </p:blipFill>
            <p:spPr bwMode="auto">
              <a:xfrm>
                <a:off x="7019925" y="5845504"/>
                <a:ext cx="762000" cy="762000"/>
              </a:xfrm>
              <a:prstGeom prst="rect">
                <a:avLst/>
              </a:prstGeom>
              <a:noFill/>
              <a:ln w="9525">
                <a:noFill/>
                <a:miter lim="800000"/>
                <a:headEnd/>
                <a:tailEnd/>
              </a:ln>
            </p:spPr>
          </p:pic>
          <p:grpSp>
            <p:nvGrpSpPr>
              <p:cNvPr id="9" name="Group 14"/>
              <p:cNvGrpSpPr>
                <a:grpSpLocks/>
              </p:cNvGrpSpPr>
              <p:nvPr/>
            </p:nvGrpSpPr>
            <p:grpSpPr bwMode="auto">
              <a:xfrm>
                <a:off x="7248525" y="5464504"/>
                <a:ext cx="304800" cy="381000"/>
                <a:chOff x="1968" y="2304"/>
                <a:chExt cx="768" cy="768"/>
              </a:xfrm>
            </p:grpSpPr>
            <p:sp>
              <p:nvSpPr>
                <p:cNvPr id="3918" name="Freeform 13"/>
                <p:cNvSpPr>
                  <a:spLocks/>
                </p:cNvSpPr>
                <p:nvPr/>
              </p:nvSpPr>
              <p:spPr bwMode="auto">
                <a:xfrm>
                  <a:off x="1992" y="2480"/>
                  <a:ext cx="740" cy="500"/>
                </a:xfrm>
                <a:custGeom>
                  <a:avLst/>
                  <a:gdLst>
                    <a:gd name="T0" fmla="*/ 58 w 740"/>
                    <a:gd name="T1" fmla="*/ 394 h 500"/>
                    <a:gd name="T2" fmla="*/ 462 w 740"/>
                    <a:gd name="T3" fmla="*/ 500 h 500"/>
                    <a:gd name="T4" fmla="*/ 582 w 740"/>
                    <a:gd name="T5" fmla="*/ 492 h 500"/>
                    <a:gd name="T6" fmla="*/ 740 w 740"/>
                    <a:gd name="T7" fmla="*/ 384 h 500"/>
                    <a:gd name="T8" fmla="*/ 738 w 740"/>
                    <a:gd name="T9" fmla="*/ 366 h 500"/>
                    <a:gd name="T10" fmla="*/ 712 w 740"/>
                    <a:gd name="T11" fmla="*/ 354 h 500"/>
                    <a:gd name="T12" fmla="*/ 700 w 740"/>
                    <a:gd name="T13" fmla="*/ 28 h 500"/>
                    <a:gd name="T14" fmla="*/ 190 w 740"/>
                    <a:gd name="T15" fmla="*/ 0 h 500"/>
                    <a:gd name="T16" fmla="*/ 0 w 740"/>
                    <a:gd name="T17" fmla="*/ 18 h 500"/>
                    <a:gd name="T18" fmla="*/ 8 w 740"/>
                    <a:gd name="T19" fmla="*/ 390 h 500"/>
                    <a:gd name="T20" fmla="*/ 58 w 740"/>
                    <a:gd name="T21" fmla="*/ 394 h 5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0"/>
                    <a:gd name="T34" fmla="*/ 0 h 500"/>
                    <a:gd name="T35" fmla="*/ 740 w 740"/>
                    <a:gd name="T36" fmla="*/ 500 h 5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0" h="500">
                      <a:moveTo>
                        <a:pt x="58" y="394"/>
                      </a:moveTo>
                      <a:lnTo>
                        <a:pt x="462" y="500"/>
                      </a:lnTo>
                      <a:lnTo>
                        <a:pt x="582" y="492"/>
                      </a:lnTo>
                      <a:lnTo>
                        <a:pt x="740" y="384"/>
                      </a:lnTo>
                      <a:lnTo>
                        <a:pt x="738" y="366"/>
                      </a:lnTo>
                      <a:lnTo>
                        <a:pt x="712" y="354"/>
                      </a:lnTo>
                      <a:lnTo>
                        <a:pt x="700" y="28"/>
                      </a:lnTo>
                      <a:lnTo>
                        <a:pt x="190" y="0"/>
                      </a:lnTo>
                      <a:lnTo>
                        <a:pt x="0" y="18"/>
                      </a:lnTo>
                      <a:lnTo>
                        <a:pt x="8" y="390"/>
                      </a:lnTo>
                      <a:lnTo>
                        <a:pt x="58" y="394"/>
                      </a:lnTo>
                      <a:close/>
                    </a:path>
                  </a:pathLst>
                </a:custGeom>
                <a:solidFill>
                  <a:schemeClr val="tx1"/>
                </a:solidFill>
                <a:ln w="9525">
                  <a:noFill/>
                  <a:round/>
                  <a:headEnd/>
                  <a:tailEnd/>
                </a:ln>
              </p:spPr>
              <p:txBody>
                <a:bodyPr/>
                <a:lstStyle/>
                <a:p>
                  <a:pPr eaLnBrk="1" hangingPunct="1"/>
                  <a:endParaRPr lang="en-US"/>
                </a:p>
              </p:txBody>
            </p:sp>
            <p:graphicFrame>
              <p:nvGraphicFramePr>
                <p:cNvPr id="3077" name="Object 11"/>
                <p:cNvGraphicFramePr>
                  <a:graphicFrameLocks noChangeAspect="1"/>
                </p:cNvGraphicFramePr>
                <p:nvPr/>
              </p:nvGraphicFramePr>
              <p:xfrm>
                <a:off x="1968" y="2304"/>
                <a:ext cx="768" cy="768"/>
              </p:xfrm>
              <a:graphic>
                <a:graphicData uri="http://schemas.openxmlformats.org/presentationml/2006/ole">
                  <p:oleObj spid="_x0000_s1482757" name="Photo Editor Photo" r:id="rId22" imgW="1219370" imgH="1219370" progId="">
                    <p:embed/>
                  </p:oleObj>
                </a:graphicData>
              </a:graphic>
            </p:graphicFrame>
          </p:grpSp>
          <p:graphicFrame>
            <p:nvGraphicFramePr>
              <p:cNvPr id="3076" name="Object 7"/>
              <p:cNvGraphicFramePr>
                <a:graphicFrameLocks noChangeAspect="1"/>
              </p:cNvGraphicFramePr>
              <p:nvPr/>
            </p:nvGraphicFramePr>
            <p:xfrm>
              <a:off x="7134225" y="5045404"/>
              <a:ext cx="495300" cy="495300"/>
            </p:xfrm>
            <a:graphic>
              <a:graphicData uri="http://schemas.openxmlformats.org/presentationml/2006/ole">
                <p:oleObj spid="_x0000_s1482756" name="Photo Editor Photo" r:id="rId23" imgW="1219370" imgH="1219370" progId="">
                  <p:embed/>
                </p:oleObj>
              </a:graphicData>
            </a:graphic>
          </p:graphicFrame>
          <p:pic>
            <p:nvPicPr>
              <p:cNvPr id="3915" name="Picture 67" descr="http://tbn0.google.com/images?q=tbn:0xlccWcfNuPflM:http://www.cns.ufl.edu/images/server-clusters.jpg">
                <a:hlinkClick r:id="rId24"/>
              </p:cNvPr>
              <p:cNvPicPr>
                <a:picLocks noChangeAspect="1" noChangeArrowheads="1"/>
              </p:cNvPicPr>
              <p:nvPr/>
            </p:nvPicPr>
            <p:blipFill>
              <a:blip r:embed="rId25"/>
              <a:srcRect/>
              <a:stretch>
                <a:fillRect/>
              </a:stretch>
            </p:blipFill>
            <p:spPr bwMode="auto">
              <a:xfrm>
                <a:off x="7629525" y="5540704"/>
                <a:ext cx="441916" cy="361951"/>
              </a:xfrm>
              <a:prstGeom prst="rect">
                <a:avLst/>
              </a:prstGeom>
              <a:noFill/>
              <a:ln w="9525">
                <a:noFill/>
                <a:miter lim="800000"/>
                <a:headEnd/>
                <a:tailEnd/>
              </a:ln>
            </p:spPr>
          </p:pic>
          <p:pic>
            <p:nvPicPr>
              <p:cNvPr id="3916" name="Picture 8" descr="wsrt"/>
              <p:cNvPicPr>
                <a:picLocks noChangeAspect="1" noChangeArrowheads="1"/>
              </p:cNvPicPr>
              <p:nvPr/>
            </p:nvPicPr>
            <p:blipFill>
              <a:blip r:embed="rId26"/>
              <a:srcRect l="34250" t="14935" r="8624" b="14592"/>
              <a:stretch>
                <a:fillRect/>
              </a:stretch>
            </p:blipFill>
            <p:spPr bwMode="auto">
              <a:xfrm>
                <a:off x="7781925" y="5997905"/>
                <a:ext cx="381000" cy="341646"/>
              </a:xfrm>
              <a:prstGeom prst="rect">
                <a:avLst/>
              </a:prstGeom>
              <a:noFill/>
              <a:ln w="9525">
                <a:noFill/>
                <a:miter lim="800000"/>
                <a:headEnd/>
                <a:tailEnd/>
              </a:ln>
            </p:spPr>
          </p:pic>
          <p:pic>
            <p:nvPicPr>
              <p:cNvPr id="3917" name="Picture 5" descr="IBM System z9 109"/>
              <p:cNvPicPr>
                <a:picLocks noChangeAspect="1" noChangeArrowheads="1"/>
              </p:cNvPicPr>
              <p:nvPr/>
            </p:nvPicPr>
            <p:blipFill>
              <a:blip r:embed="rId27">
                <a:clrChange>
                  <a:clrFrom>
                    <a:srgbClr val="FDFDFD"/>
                  </a:clrFrom>
                  <a:clrTo>
                    <a:srgbClr val="FDFDFD">
                      <a:alpha val="0"/>
                    </a:srgbClr>
                  </a:clrTo>
                </a:clrChange>
              </a:blip>
              <a:srcRect/>
              <a:stretch>
                <a:fillRect/>
              </a:stretch>
            </p:blipFill>
            <p:spPr bwMode="auto">
              <a:xfrm>
                <a:off x="7696200" y="4953000"/>
                <a:ext cx="525462" cy="605030"/>
              </a:xfrm>
              <a:prstGeom prst="rect">
                <a:avLst/>
              </a:prstGeom>
              <a:noFill/>
              <a:ln w="9525">
                <a:noFill/>
                <a:miter lim="800000"/>
                <a:headEnd/>
                <a:tailEnd/>
              </a:ln>
            </p:spPr>
          </p:pic>
        </p:grpSp>
        <p:grpSp>
          <p:nvGrpSpPr>
            <p:cNvPr id="10" name="Group 33"/>
            <p:cNvGrpSpPr>
              <a:grpSpLocks/>
            </p:cNvGrpSpPr>
            <p:nvPr/>
          </p:nvGrpSpPr>
          <p:grpSpPr bwMode="auto">
            <a:xfrm>
              <a:off x="336" y="3312"/>
              <a:ext cx="1056" cy="912"/>
              <a:chOff x="336" y="3552"/>
              <a:chExt cx="761" cy="578"/>
            </a:xfrm>
          </p:grpSpPr>
          <p:graphicFrame>
            <p:nvGraphicFramePr>
              <p:cNvPr id="3075" name="Object 3"/>
              <p:cNvGraphicFramePr>
                <a:graphicFrameLocks noChangeAspect="1"/>
              </p:cNvGraphicFramePr>
              <p:nvPr/>
            </p:nvGraphicFramePr>
            <p:xfrm>
              <a:off x="576" y="3936"/>
              <a:ext cx="174" cy="174"/>
            </p:xfrm>
            <a:graphic>
              <a:graphicData uri="http://schemas.openxmlformats.org/presentationml/2006/ole">
                <p:oleObj spid="_x0000_s1482755" name="Photo Editor Photo" r:id="rId28" imgW="1219370" imgH="1219370" progId="">
                  <p:embed/>
                </p:oleObj>
              </a:graphicData>
            </a:graphic>
          </p:graphicFrame>
          <p:pic>
            <p:nvPicPr>
              <p:cNvPr id="3901" name="Picture 12" descr="http://media.collegepublisher.com/media/paper881/stills/3bb4c9b665284-74-1.jpg"/>
              <p:cNvPicPr>
                <a:picLocks noChangeAspect="1" noChangeArrowheads="1"/>
              </p:cNvPicPr>
              <p:nvPr/>
            </p:nvPicPr>
            <p:blipFill>
              <a:blip r:embed="rId29"/>
              <a:srcRect/>
              <a:stretch>
                <a:fillRect/>
              </a:stretch>
            </p:blipFill>
            <p:spPr bwMode="auto">
              <a:xfrm>
                <a:off x="768" y="3552"/>
                <a:ext cx="329" cy="384"/>
              </a:xfrm>
              <a:prstGeom prst="rect">
                <a:avLst/>
              </a:prstGeom>
              <a:noFill/>
              <a:ln w="9525">
                <a:noFill/>
                <a:miter lim="800000"/>
                <a:headEnd/>
                <a:tailEnd/>
              </a:ln>
            </p:spPr>
          </p:pic>
          <p:pic>
            <p:nvPicPr>
              <p:cNvPr id="3902" name="Picture 16" descr="http://www.ultratec.com/images/modem_large.jpg"/>
              <p:cNvPicPr>
                <a:picLocks noChangeAspect="1" noChangeArrowheads="1"/>
              </p:cNvPicPr>
              <p:nvPr/>
            </p:nvPicPr>
            <p:blipFill>
              <a:blip r:embed="rId30"/>
              <a:srcRect/>
              <a:stretch>
                <a:fillRect/>
              </a:stretch>
            </p:blipFill>
            <p:spPr bwMode="auto">
              <a:xfrm>
                <a:off x="768" y="3984"/>
                <a:ext cx="200" cy="146"/>
              </a:xfrm>
              <a:prstGeom prst="rect">
                <a:avLst/>
              </a:prstGeom>
              <a:noFill/>
              <a:ln w="9525">
                <a:noFill/>
                <a:miter lim="800000"/>
                <a:headEnd/>
                <a:tailEnd/>
              </a:ln>
            </p:spPr>
          </p:pic>
          <p:pic>
            <p:nvPicPr>
              <p:cNvPr id="3903" name="Picture 4" descr="http://content.answers.com/main/content/wp/en-commons/thumb/f/fd/180px-Pdp-11-40.jpg"/>
              <p:cNvPicPr>
                <a:picLocks noChangeAspect="1" noChangeArrowheads="1"/>
              </p:cNvPicPr>
              <p:nvPr/>
            </p:nvPicPr>
            <p:blipFill>
              <a:blip r:embed="rId31"/>
              <a:srcRect/>
              <a:stretch>
                <a:fillRect/>
              </a:stretch>
            </p:blipFill>
            <p:spPr bwMode="auto">
              <a:xfrm>
                <a:off x="336" y="3552"/>
                <a:ext cx="288" cy="384"/>
              </a:xfrm>
              <a:prstGeom prst="rect">
                <a:avLst/>
              </a:prstGeom>
              <a:noFill/>
              <a:ln w="9525">
                <a:noFill/>
                <a:miter lim="800000"/>
                <a:headEnd/>
                <a:tailEnd/>
              </a:ln>
            </p:spPr>
          </p:pic>
        </p:grpSp>
      </p:grpSp>
      <p:sp>
        <p:nvSpPr>
          <p:cNvPr id="3087" name="Freeform 300"/>
          <p:cNvSpPr>
            <a:spLocks/>
          </p:cNvSpPr>
          <p:nvPr/>
        </p:nvSpPr>
        <p:spPr bwMode="auto">
          <a:xfrm flipH="1">
            <a:off x="7920038" y="871538"/>
            <a:ext cx="3175" cy="4762"/>
          </a:xfrm>
          <a:custGeom>
            <a:avLst/>
            <a:gdLst>
              <a:gd name="T0" fmla="*/ 350044 w 12"/>
              <a:gd name="T1" fmla="*/ 0 h 17"/>
              <a:gd name="T2" fmla="*/ 840052 w 12"/>
              <a:gd name="T3" fmla="*/ 1333920 h 17"/>
              <a:gd name="T4" fmla="*/ 700088 w 12"/>
              <a:gd name="T5" fmla="*/ 1333920 h 17"/>
              <a:gd name="T6" fmla="*/ 0 w 12"/>
              <a:gd name="T7" fmla="*/ 156866 h 17"/>
              <a:gd name="T8" fmla="*/ 350044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close/>
              </a:path>
            </a:pathLst>
          </a:custGeom>
          <a:solidFill>
            <a:srgbClr val="FF6600"/>
          </a:solidFill>
          <a:ln w="9525">
            <a:noFill/>
            <a:round/>
            <a:headEnd/>
            <a:tailEnd/>
          </a:ln>
        </p:spPr>
        <p:txBody>
          <a:bodyPr/>
          <a:lstStyle/>
          <a:p>
            <a:pPr eaLnBrk="1" hangingPunct="1"/>
            <a:endParaRPr lang="en-US"/>
          </a:p>
        </p:txBody>
      </p:sp>
      <p:sp>
        <p:nvSpPr>
          <p:cNvPr id="3088" name="Freeform 301"/>
          <p:cNvSpPr>
            <a:spLocks/>
          </p:cNvSpPr>
          <p:nvPr/>
        </p:nvSpPr>
        <p:spPr bwMode="auto">
          <a:xfrm flipH="1">
            <a:off x="7920038" y="871538"/>
            <a:ext cx="3175" cy="4762"/>
          </a:xfrm>
          <a:custGeom>
            <a:avLst/>
            <a:gdLst>
              <a:gd name="T0" fmla="*/ 350044 w 12"/>
              <a:gd name="T1" fmla="*/ 0 h 17"/>
              <a:gd name="T2" fmla="*/ 840052 w 12"/>
              <a:gd name="T3" fmla="*/ 1333920 h 17"/>
              <a:gd name="T4" fmla="*/ 700088 w 12"/>
              <a:gd name="T5" fmla="*/ 1333920 h 17"/>
              <a:gd name="T6" fmla="*/ 0 w 12"/>
              <a:gd name="T7" fmla="*/ 156866 h 17"/>
              <a:gd name="T8" fmla="*/ 350044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3089" name="Freeform 302"/>
          <p:cNvSpPr>
            <a:spLocks/>
          </p:cNvSpPr>
          <p:nvPr/>
        </p:nvSpPr>
        <p:spPr bwMode="auto">
          <a:xfrm flipH="1">
            <a:off x="7842250" y="827088"/>
            <a:ext cx="33338" cy="12700"/>
          </a:xfrm>
          <a:custGeom>
            <a:avLst/>
            <a:gdLst>
              <a:gd name="T0" fmla="*/ 7398381 w 113"/>
              <a:gd name="T1" fmla="*/ 2880179 h 56"/>
              <a:gd name="T2" fmla="*/ 0 w 113"/>
              <a:gd name="T3" fmla="*/ 102961 h 56"/>
              <a:gd name="T4" fmla="*/ 0 w 113"/>
              <a:gd name="T5" fmla="*/ 0 h 56"/>
              <a:gd name="T6" fmla="*/ 696263 w 113"/>
              <a:gd name="T7" fmla="*/ 102961 h 56"/>
              <a:gd name="T8" fmla="*/ 9835597 w 113"/>
              <a:gd name="T9" fmla="*/ 2880179 h 56"/>
              <a:gd name="T10" fmla="*/ 7398381 w 113"/>
              <a:gd name="T11" fmla="*/ 2880179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close/>
              </a:path>
            </a:pathLst>
          </a:custGeom>
          <a:solidFill>
            <a:srgbClr val="FF6600"/>
          </a:solidFill>
          <a:ln w="9525">
            <a:noFill/>
            <a:round/>
            <a:headEnd/>
            <a:tailEnd/>
          </a:ln>
        </p:spPr>
        <p:txBody>
          <a:bodyPr/>
          <a:lstStyle/>
          <a:p>
            <a:pPr eaLnBrk="1" hangingPunct="1"/>
            <a:endParaRPr lang="en-US"/>
          </a:p>
        </p:txBody>
      </p:sp>
      <p:sp>
        <p:nvSpPr>
          <p:cNvPr id="3090" name="Freeform 303"/>
          <p:cNvSpPr>
            <a:spLocks/>
          </p:cNvSpPr>
          <p:nvPr/>
        </p:nvSpPr>
        <p:spPr bwMode="auto">
          <a:xfrm flipH="1">
            <a:off x="7842250" y="827088"/>
            <a:ext cx="33338" cy="12700"/>
          </a:xfrm>
          <a:custGeom>
            <a:avLst/>
            <a:gdLst>
              <a:gd name="T0" fmla="*/ 7398381 w 113"/>
              <a:gd name="T1" fmla="*/ 2880179 h 56"/>
              <a:gd name="T2" fmla="*/ 0 w 113"/>
              <a:gd name="T3" fmla="*/ 102961 h 56"/>
              <a:gd name="T4" fmla="*/ 0 w 113"/>
              <a:gd name="T5" fmla="*/ 0 h 56"/>
              <a:gd name="T6" fmla="*/ 696263 w 113"/>
              <a:gd name="T7" fmla="*/ 102961 h 56"/>
              <a:gd name="T8" fmla="*/ 9835597 w 113"/>
              <a:gd name="T9" fmla="*/ 2880179 h 56"/>
              <a:gd name="T10" fmla="*/ 7398381 w 113"/>
              <a:gd name="T11" fmla="*/ 2880179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path>
            </a:pathLst>
          </a:custGeom>
          <a:solidFill>
            <a:srgbClr val="FF6600"/>
          </a:solidFill>
          <a:ln w="0">
            <a:solidFill>
              <a:srgbClr val="000000"/>
            </a:solidFill>
            <a:round/>
            <a:headEnd/>
            <a:tailEnd/>
          </a:ln>
        </p:spPr>
        <p:txBody>
          <a:bodyPr/>
          <a:lstStyle/>
          <a:p>
            <a:pPr eaLnBrk="1" hangingPunct="1"/>
            <a:endParaRPr lang="en-US"/>
          </a:p>
        </p:txBody>
      </p:sp>
      <p:sp>
        <p:nvSpPr>
          <p:cNvPr id="3091" name="Freeform 304"/>
          <p:cNvSpPr>
            <a:spLocks/>
          </p:cNvSpPr>
          <p:nvPr/>
        </p:nvSpPr>
        <p:spPr bwMode="auto">
          <a:xfrm flipH="1">
            <a:off x="7850188" y="827088"/>
            <a:ext cx="25400" cy="12700"/>
          </a:xfrm>
          <a:custGeom>
            <a:avLst/>
            <a:gdLst>
              <a:gd name="T0" fmla="*/ 7012609 w 92"/>
              <a:gd name="T1" fmla="*/ 2777218 h 56"/>
              <a:gd name="T2" fmla="*/ 228600 w 92"/>
              <a:gd name="T3" fmla="*/ 0 h 56"/>
              <a:gd name="T4" fmla="*/ 0 w 92"/>
              <a:gd name="T5" fmla="*/ 0 h 56"/>
              <a:gd name="T6" fmla="*/ 0 w 92"/>
              <a:gd name="T7" fmla="*/ 0 h 56"/>
              <a:gd name="T8" fmla="*/ 6555133 w 92"/>
              <a:gd name="T9" fmla="*/ 2880179 h 56"/>
              <a:gd name="T10" fmla="*/ 7012609 w 92"/>
              <a:gd name="T11" fmla="*/ 2777218 h 56"/>
              <a:gd name="T12" fmla="*/ 0 60000 65536"/>
              <a:gd name="T13" fmla="*/ 0 60000 65536"/>
              <a:gd name="T14" fmla="*/ 0 60000 65536"/>
              <a:gd name="T15" fmla="*/ 0 60000 65536"/>
              <a:gd name="T16" fmla="*/ 0 60000 65536"/>
              <a:gd name="T17" fmla="*/ 0 60000 65536"/>
              <a:gd name="T18" fmla="*/ 0 w 92"/>
              <a:gd name="T19" fmla="*/ 0 h 56"/>
              <a:gd name="T20" fmla="*/ 92 w 9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2" h="56">
                <a:moveTo>
                  <a:pt x="92" y="54"/>
                </a:moveTo>
                <a:lnTo>
                  <a:pt x="3" y="0"/>
                </a:lnTo>
                <a:lnTo>
                  <a:pt x="0" y="0"/>
                </a:lnTo>
                <a:lnTo>
                  <a:pt x="86" y="56"/>
                </a:lnTo>
                <a:lnTo>
                  <a:pt x="92" y="54"/>
                </a:lnTo>
                <a:close/>
              </a:path>
            </a:pathLst>
          </a:custGeom>
          <a:solidFill>
            <a:srgbClr val="FF6600"/>
          </a:solidFill>
          <a:ln w="9525">
            <a:noFill/>
            <a:round/>
            <a:headEnd/>
            <a:tailEnd/>
          </a:ln>
        </p:spPr>
        <p:txBody>
          <a:bodyPr/>
          <a:lstStyle/>
          <a:p>
            <a:pPr eaLnBrk="1" hangingPunct="1"/>
            <a:endParaRPr lang="en-US"/>
          </a:p>
        </p:txBody>
      </p:sp>
      <p:sp>
        <p:nvSpPr>
          <p:cNvPr id="3092" name="Freeform 305"/>
          <p:cNvSpPr>
            <a:spLocks/>
          </p:cNvSpPr>
          <p:nvPr/>
        </p:nvSpPr>
        <p:spPr bwMode="auto">
          <a:xfrm flipH="1">
            <a:off x="7850188" y="827088"/>
            <a:ext cx="25400" cy="12700"/>
          </a:xfrm>
          <a:custGeom>
            <a:avLst/>
            <a:gdLst>
              <a:gd name="T0" fmla="*/ 7012609 w 92"/>
              <a:gd name="T1" fmla="*/ 2777218 h 56"/>
              <a:gd name="T2" fmla="*/ 228600 w 92"/>
              <a:gd name="T3" fmla="*/ 0 h 56"/>
              <a:gd name="T4" fmla="*/ 0 w 92"/>
              <a:gd name="T5" fmla="*/ 0 h 56"/>
              <a:gd name="T6" fmla="*/ 6555133 w 92"/>
              <a:gd name="T7" fmla="*/ 2880179 h 56"/>
              <a:gd name="T8" fmla="*/ 7012609 w 92"/>
              <a:gd name="T9" fmla="*/ 2777218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92" y="54"/>
                </a:moveTo>
                <a:lnTo>
                  <a:pt x="3" y="0"/>
                </a:lnTo>
                <a:lnTo>
                  <a:pt x="0" y="0"/>
                </a:lnTo>
                <a:lnTo>
                  <a:pt x="86" y="56"/>
                </a:lnTo>
                <a:lnTo>
                  <a:pt x="92" y="54"/>
                </a:lnTo>
              </a:path>
            </a:pathLst>
          </a:custGeom>
          <a:solidFill>
            <a:srgbClr val="FF6600"/>
          </a:solidFill>
          <a:ln w="0">
            <a:solidFill>
              <a:srgbClr val="000000"/>
            </a:solidFill>
            <a:round/>
            <a:headEnd/>
            <a:tailEnd/>
          </a:ln>
        </p:spPr>
        <p:txBody>
          <a:bodyPr/>
          <a:lstStyle/>
          <a:p>
            <a:pPr eaLnBrk="1" hangingPunct="1"/>
            <a:endParaRPr lang="en-US"/>
          </a:p>
        </p:txBody>
      </p:sp>
      <p:sp>
        <p:nvSpPr>
          <p:cNvPr id="3093" name="Freeform 306"/>
          <p:cNvSpPr>
            <a:spLocks/>
          </p:cNvSpPr>
          <p:nvPr/>
        </p:nvSpPr>
        <p:spPr bwMode="auto">
          <a:xfrm flipH="1">
            <a:off x="7824788" y="842963"/>
            <a:ext cx="141287" cy="31750"/>
          </a:xfrm>
          <a:custGeom>
            <a:avLst/>
            <a:gdLst>
              <a:gd name="T0" fmla="*/ 40738817 w 490"/>
              <a:gd name="T1" fmla="*/ 0 h 136"/>
              <a:gd name="T2" fmla="*/ 39408701 w 490"/>
              <a:gd name="T3" fmla="*/ 381467 h 136"/>
              <a:gd name="T4" fmla="*/ 37496416 w 490"/>
              <a:gd name="T5" fmla="*/ 490491 h 136"/>
              <a:gd name="T6" fmla="*/ 35750513 w 490"/>
              <a:gd name="T7" fmla="*/ 381467 h 136"/>
              <a:gd name="T8" fmla="*/ 8314019 w 490"/>
              <a:gd name="T9" fmla="*/ 1526101 h 136"/>
              <a:gd name="T10" fmla="*/ 8147647 w 490"/>
              <a:gd name="T11" fmla="*/ 1526101 h 136"/>
              <a:gd name="T12" fmla="*/ 7316360 w 490"/>
              <a:gd name="T13" fmla="*/ 1526101 h 136"/>
              <a:gd name="T14" fmla="*/ 6651158 w 490"/>
              <a:gd name="T15" fmla="*/ 1744149 h 136"/>
              <a:gd name="T16" fmla="*/ 5986244 w 490"/>
              <a:gd name="T17" fmla="*/ 1907568 h 136"/>
              <a:gd name="T18" fmla="*/ 5321042 w 490"/>
              <a:gd name="T19" fmla="*/ 2070987 h 136"/>
              <a:gd name="T20" fmla="*/ 4905255 w 490"/>
              <a:gd name="T21" fmla="*/ 2452687 h 136"/>
              <a:gd name="T22" fmla="*/ 3907595 w 490"/>
              <a:gd name="T23" fmla="*/ 2888549 h 136"/>
              <a:gd name="T24" fmla="*/ 3159351 w 490"/>
              <a:gd name="T25" fmla="*/ 3215621 h 136"/>
              <a:gd name="T26" fmla="*/ 2161691 w 490"/>
              <a:gd name="T27" fmla="*/ 3597088 h 136"/>
              <a:gd name="T28" fmla="*/ 1330116 w 490"/>
              <a:gd name="T29" fmla="*/ 4142208 h 136"/>
              <a:gd name="T30" fmla="*/ 665202 w 490"/>
              <a:gd name="T31" fmla="*/ 4687093 h 136"/>
              <a:gd name="T32" fmla="*/ 83042 w 490"/>
              <a:gd name="T33" fmla="*/ 5177584 h 136"/>
              <a:gd name="T34" fmla="*/ 0 w 490"/>
              <a:gd name="T35" fmla="*/ 5450260 h 136"/>
              <a:gd name="T36" fmla="*/ 0 w 490"/>
              <a:gd name="T37" fmla="*/ 5722703 h 136"/>
              <a:gd name="T38" fmla="*/ 0 w 490"/>
              <a:gd name="T39" fmla="*/ 5831727 h 136"/>
              <a:gd name="T40" fmla="*/ 415787 w 490"/>
              <a:gd name="T41" fmla="*/ 6104170 h 136"/>
              <a:gd name="T42" fmla="*/ 831287 w 490"/>
              <a:gd name="T43" fmla="*/ 6376613 h 136"/>
              <a:gd name="T44" fmla="*/ 1330116 w 490"/>
              <a:gd name="T45" fmla="*/ 6540265 h 136"/>
              <a:gd name="T46" fmla="*/ 1995319 w 490"/>
              <a:gd name="T47" fmla="*/ 6649289 h 136"/>
              <a:gd name="T48" fmla="*/ 2826894 w 490"/>
              <a:gd name="T49" fmla="*/ 6812708 h 136"/>
              <a:gd name="T50" fmla="*/ 4655839 w 490"/>
              <a:gd name="T51" fmla="*/ 7085151 h 136"/>
              <a:gd name="T52" fmla="*/ 6568116 w 490"/>
              <a:gd name="T53" fmla="*/ 7357828 h 136"/>
              <a:gd name="T54" fmla="*/ 8480392 w 490"/>
              <a:gd name="T55" fmla="*/ 7412223 h 136"/>
              <a:gd name="T56" fmla="*/ 10392670 w 490"/>
              <a:gd name="T57" fmla="*/ 7412223 h 136"/>
              <a:gd name="T58" fmla="*/ 12138573 w 490"/>
              <a:gd name="T59" fmla="*/ 7412223 h 136"/>
              <a:gd name="T60" fmla="*/ 14133891 w 490"/>
              <a:gd name="T61" fmla="*/ 7248804 h 136"/>
              <a:gd name="T62" fmla="*/ 25773635 w 490"/>
              <a:gd name="T63" fmla="*/ 6376613 h 136"/>
              <a:gd name="T64" fmla="*/ 29348483 w 490"/>
              <a:gd name="T65" fmla="*/ 5831727 h 136"/>
              <a:gd name="T66" fmla="*/ 34918938 w 490"/>
              <a:gd name="T67" fmla="*/ 4578070 h 136"/>
              <a:gd name="T68" fmla="*/ 40489402 w 490"/>
              <a:gd name="T69" fmla="*/ 2180011 h 136"/>
              <a:gd name="T70" fmla="*/ 40323029 w 490"/>
              <a:gd name="T71" fmla="*/ 2070987 h 136"/>
              <a:gd name="T72" fmla="*/ 40239987 w 490"/>
              <a:gd name="T73" fmla="*/ 1907568 h 136"/>
              <a:gd name="T74" fmla="*/ 40655775 w 490"/>
              <a:gd name="T75" fmla="*/ 218048 h 136"/>
              <a:gd name="T76" fmla="*/ 4073881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close/>
              </a:path>
            </a:pathLst>
          </a:custGeom>
          <a:solidFill>
            <a:srgbClr val="FF6600"/>
          </a:solidFill>
          <a:ln w="9525">
            <a:noFill/>
            <a:round/>
            <a:headEnd/>
            <a:tailEnd/>
          </a:ln>
        </p:spPr>
        <p:txBody>
          <a:bodyPr/>
          <a:lstStyle/>
          <a:p>
            <a:pPr eaLnBrk="1" hangingPunct="1"/>
            <a:endParaRPr lang="en-US"/>
          </a:p>
        </p:txBody>
      </p:sp>
      <p:sp>
        <p:nvSpPr>
          <p:cNvPr id="3094" name="Freeform 307"/>
          <p:cNvSpPr>
            <a:spLocks/>
          </p:cNvSpPr>
          <p:nvPr/>
        </p:nvSpPr>
        <p:spPr bwMode="auto">
          <a:xfrm flipH="1">
            <a:off x="7824788" y="842963"/>
            <a:ext cx="141287" cy="31750"/>
          </a:xfrm>
          <a:custGeom>
            <a:avLst/>
            <a:gdLst>
              <a:gd name="T0" fmla="*/ 40738817 w 490"/>
              <a:gd name="T1" fmla="*/ 0 h 136"/>
              <a:gd name="T2" fmla="*/ 39408701 w 490"/>
              <a:gd name="T3" fmla="*/ 381467 h 136"/>
              <a:gd name="T4" fmla="*/ 37496416 w 490"/>
              <a:gd name="T5" fmla="*/ 490491 h 136"/>
              <a:gd name="T6" fmla="*/ 35750513 w 490"/>
              <a:gd name="T7" fmla="*/ 381467 h 136"/>
              <a:gd name="T8" fmla="*/ 8314019 w 490"/>
              <a:gd name="T9" fmla="*/ 1526101 h 136"/>
              <a:gd name="T10" fmla="*/ 8147647 w 490"/>
              <a:gd name="T11" fmla="*/ 1526101 h 136"/>
              <a:gd name="T12" fmla="*/ 7316360 w 490"/>
              <a:gd name="T13" fmla="*/ 1526101 h 136"/>
              <a:gd name="T14" fmla="*/ 6651158 w 490"/>
              <a:gd name="T15" fmla="*/ 1744149 h 136"/>
              <a:gd name="T16" fmla="*/ 5986244 w 490"/>
              <a:gd name="T17" fmla="*/ 1907568 h 136"/>
              <a:gd name="T18" fmla="*/ 5321042 w 490"/>
              <a:gd name="T19" fmla="*/ 2070987 h 136"/>
              <a:gd name="T20" fmla="*/ 4905255 w 490"/>
              <a:gd name="T21" fmla="*/ 2452687 h 136"/>
              <a:gd name="T22" fmla="*/ 3907595 w 490"/>
              <a:gd name="T23" fmla="*/ 2888549 h 136"/>
              <a:gd name="T24" fmla="*/ 3159351 w 490"/>
              <a:gd name="T25" fmla="*/ 3215621 h 136"/>
              <a:gd name="T26" fmla="*/ 2161691 w 490"/>
              <a:gd name="T27" fmla="*/ 3597088 h 136"/>
              <a:gd name="T28" fmla="*/ 1330116 w 490"/>
              <a:gd name="T29" fmla="*/ 4142208 h 136"/>
              <a:gd name="T30" fmla="*/ 665202 w 490"/>
              <a:gd name="T31" fmla="*/ 4687093 h 136"/>
              <a:gd name="T32" fmla="*/ 83042 w 490"/>
              <a:gd name="T33" fmla="*/ 5177584 h 136"/>
              <a:gd name="T34" fmla="*/ 0 w 490"/>
              <a:gd name="T35" fmla="*/ 5450260 h 136"/>
              <a:gd name="T36" fmla="*/ 0 w 490"/>
              <a:gd name="T37" fmla="*/ 5722703 h 136"/>
              <a:gd name="T38" fmla="*/ 0 w 490"/>
              <a:gd name="T39" fmla="*/ 5831727 h 136"/>
              <a:gd name="T40" fmla="*/ 415787 w 490"/>
              <a:gd name="T41" fmla="*/ 6104170 h 136"/>
              <a:gd name="T42" fmla="*/ 831287 w 490"/>
              <a:gd name="T43" fmla="*/ 6376613 h 136"/>
              <a:gd name="T44" fmla="*/ 1330116 w 490"/>
              <a:gd name="T45" fmla="*/ 6540265 h 136"/>
              <a:gd name="T46" fmla="*/ 1995319 w 490"/>
              <a:gd name="T47" fmla="*/ 6649289 h 136"/>
              <a:gd name="T48" fmla="*/ 2826894 w 490"/>
              <a:gd name="T49" fmla="*/ 6812708 h 136"/>
              <a:gd name="T50" fmla="*/ 4655839 w 490"/>
              <a:gd name="T51" fmla="*/ 7085151 h 136"/>
              <a:gd name="T52" fmla="*/ 6568116 w 490"/>
              <a:gd name="T53" fmla="*/ 7357828 h 136"/>
              <a:gd name="T54" fmla="*/ 8480392 w 490"/>
              <a:gd name="T55" fmla="*/ 7412223 h 136"/>
              <a:gd name="T56" fmla="*/ 10392670 w 490"/>
              <a:gd name="T57" fmla="*/ 7412223 h 136"/>
              <a:gd name="T58" fmla="*/ 12138573 w 490"/>
              <a:gd name="T59" fmla="*/ 7412223 h 136"/>
              <a:gd name="T60" fmla="*/ 14133891 w 490"/>
              <a:gd name="T61" fmla="*/ 7248804 h 136"/>
              <a:gd name="T62" fmla="*/ 25773635 w 490"/>
              <a:gd name="T63" fmla="*/ 6376613 h 136"/>
              <a:gd name="T64" fmla="*/ 29348483 w 490"/>
              <a:gd name="T65" fmla="*/ 5831727 h 136"/>
              <a:gd name="T66" fmla="*/ 34918938 w 490"/>
              <a:gd name="T67" fmla="*/ 4578070 h 136"/>
              <a:gd name="T68" fmla="*/ 40489402 w 490"/>
              <a:gd name="T69" fmla="*/ 2180011 h 136"/>
              <a:gd name="T70" fmla="*/ 40323029 w 490"/>
              <a:gd name="T71" fmla="*/ 2070987 h 136"/>
              <a:gd name="T72" fmla="*/ 40239987 w 490"/>
              <a:gd name="T73" fmla="*/ 1907568 h 136"/>
              <a:gd name="T74" fmla="*/ 40655775 w 490"/>
              <a:gd name="T75" fmla="*/ 218048 h 136"/>
              <a:gd name="T76" fmla="*/ 4073881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path>
            </a:pathLst>
          </a:custGeom>
          <a:solidFill>
            <a:srgbClr val="FF6600"/>
          </a:solidFill>
          <a:ln w="0">
            <a:solidFill>
              <a:srgbClr val="000000"/>
            </a:solidFill>
            <a:round/>
            <a:headEnd/>
            <a:tailEnd/>
          </a:ln>
        </p:spPr>
        <p:txBody>
          <a:bodyPr/>
          <a:lstStyle/>
          <a:p>
            <a:pPr eaLnBrk="1" hangingPunct="1"/>
            <a:endParaRPr lang="en-US"/>
          </a:p>
        </p:txBody>
      </p:sp>
      <p:sp>
        <p:nvSpPr>
          <p:cNvPr id="3095" name="Freeform 308"/>
          <p:cNvSpPr>
            <a:spLocks/>
          </p:cNvSpPr>
          <p:nvPr/>
        </p:nvSpPr>
        <p:spPr bwMode="auto">
          <a:xfrm flipH="1">
            <a:off x="7812088" y="808038"/>
            <a:ext cx="58737" cy="38100"/>
          </a:xfrm>
          <a:custGeom>
            <a:avLst/>
            <a:gdLst>
              <a:gd name="T0" fmla="*/ 12721527 w 207"/>
              <a:gd name="T1" fmla="*/ 8419404 h 164"/>
              <a:gd name="T2" fmla="*/ 13768294 w 207"/>
              <a:gd name="T3" fmla="*/ 6098787 h 164"/>
              <a:gd name="T4" fmla="*/ 13929182 w 207"/>
              <a:gd name="T5" fmla="*/ 6098787 h 164"/>
              <a:gd name="T6" fmla="*/ 16666836 w 207"/>
              <a:gd name="T7" fmla="*/ 539673 h 164"/>
              <a:gd name="T8" fmla="*/ 16425362 w 207"/>
              <a:gd name="T9" fmla="*/ 377748 h 164"/>
              <a:gd name="T10" fmla="*/ 16103302 w 207"/>
              <a:gd name="T11" fmla="*/ 161925 h 164"/>
              <a:gd name="T12" fmla="*/ 15378595 w 207"/>
              <a:gd name="T13" fmla="*/ 0 h 164"/>
              <a:gd name="T14" fmla="*/ 14975949 w 207"/>
              <a:gd name="T15" fmla="*/ 0 h 164"/>
              <a:gd name="T16" fmla="*/ 14815060 w 207"/>
              <a:gd name="T17" fmla="*/ 161925 h 164"/>
              <a:gd name="T18" fmla="*/ 14573302 w 207"/>
              <a:gd name="T19" fmla="*/ 539673 h 164"/>
              <a:gd name="T20" fmla="*/ 9822984 w 207"/>
              <a:gd name="T21" fmla="*/ 6206582 h 164"/>
              <a:gd name="T22" fmla="*/ 9500924 w 207"/>
              <a:gd name="T23" fmla="*/ 6530432 h 164"/>
              <a:gd name="T24" fmla="*/ 0 w 207"/>
              <a:gd name="T25" fmla="*/ 8851281 h 164"/>
              <a:gd name="T26" fmla="*/ 7971207 w 207"/>
              <a:gd name="T27" fmla="*/ 8581328 h 164"/>
              <a:gd name="T28" fmla="*/ 9098276 w 207"/>
              <a:gd name="T29" fmla="*/ 8689356 h 164"/>
              <a:gd name="T30" fmla="*/ 9500924 w 207"/>
              <a:gd name="T31" fmla="*/ 8689356 h 164"/>
              <a:gd name="T32" fmla="*/ 11352700 w 207"/>
              <a:gd name="T33" fmla="*/ 8527431 h 164"/>
              <a:gd name="T34" fmla="*/ 11755346 w 207"/>
              <a:gd name="T35" fmla="*/ 8419404 h 164"/>
              <a:gd name="T36" fmla="*/ 12721527 w 207"/>
              <a:gd name="T37" fmla="*/ 8419404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close/>
              </a:path>
            </a:pathLst>
          </a:custGeom>
          <a:solidFill>
            <a:srgbClr val="FF6600"/>
          </a:solidFill>
          <a:ln w="9525">
            <a:noFill/>
            <a:round/>
            <a:headEnd/>
            <a:tailEnd/>
          </a:ln>
        </p:spPr>
        <p:txBody>
          <a:bodyPr/>
          <a:lstStyle/>
          <a:p>
            <a:pPr eaLnBrk="1" hangingPunct="1"/>
            <a:endParaRPr lang="en-US"/>
          </a:p>
        </p:txBody>
      </p:sp>
      <p:sp>
        <p:nvSpPr>
          <p:cNvPr id="3096" name="Freeform 309"/>
          <p:cNvSpPr>
            <a:spLocks/>
          </p:cNvSpPr>
          <p:nvPr/>
        </p:nvSpPr>
        <p:spPr bwMode="auto">
          <a:xfrm flipH="1">
            <a:off x="7812088" y="808038"/>
            <a:ext cx="58737" cy="38100"/>
          </a:xfrm>
          <a:custGeom>
            <a:avLst/>
            <a:gdLst>
              <a:gd name="T0" fmla="*/ 12721527 w 207"/>
              <a:gd name="T1" fmla="*/ 8419404 h 164"/>
              <a:gd name="T2" fmla="*/ 13768294 w 207"/>
              <a:gd name="T3" fmla="*/ 6098787 h 164"/>
              <a:gd name="T4" fmla="*/ 13929182 w 207"/>
              <a:gd name="T5" fmla="*/ 6098787 h 164"/>
              <a:gd name="T6" fmla="*/ 16666836 w 207"/>
              <a:gd name="T7" fmla="*/ 539673 h 164"/>
              <a:gd name="T8" fmla="*/ 16425362 w 207"/>
              <a:gd name="T9" fmla="*/ 377748 h 164"/>
              <a:gd name="T10" fmla="*/ 16103302 w 207"/>
              <a:gd name="T11" fmla="*/ 161925 h 164"/>
              <a:gd name="T12" fmla="*/ 15378595 w 207"/>
              <a:gd name="T13" fmla="*/ 0 h 164"/>
              <a:gd name="T14" fmla="*/ 14975949 w 207"/>
              <a:gd name="T15" fmla="*/ 0 h 164"/>
              <a:gd name="T16" fmla="*/ 14815060 w 207"/>
              <a:gd name="T17" fmla="*/ 161925 h 164"/>
              <a:gd name="T18" fmla="*/ 14573302 w 207"/>
              <a:gd name="T19" fmla="*/ 539673 h 164"/>
              <a:gd name="T20" fmla="*/ 9822984 w 207"/>
              <a:gd name="T21" fmla="*/ 6206582 h 164"/>
              <a:gd name="T22" fmla="*/ 9500924 w 207"/>
              <a:gd name="T23" fmla="*/ 6530432 h 164"/>
              <a:gd name="T24" fmla="*/ 0 w 207"/>
              <a:gd name="T25" fmla="*/ 8851281 h 164"/>
              <a:gd name="T26" fmla="*/ 7971207 w 207"/>
              <a:gd name="T27" fmla="*/ 8581328 h 164"/>
              <a:gd name="T28" fmla="*/ 9098276 w 207"/>
              <a:gd name="T29" fmla="*/ 8689356 h 164"/>
              <a:gd name="T30" fmla="*/ 9500924 w 207"/>
              <a:gd name="T31" fmla="*/ 8689356 h 164"/>
              <a:gd name="T32" fmla="*/ 11352700 w 207"/>
              <a:gd name="T33" fmla="*/ 8527431 h 164"/>
              <a:gd name="T34" fmla="*/ 11755346 w 207"/>
              <a:gd name="T35" fmla="*/ 8419404 h 164"/>
              <a:gd name="T36" fmla="*/ 12721527 w 207"/>
              <a:gd name="T37" fmla="*/ 8419404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path>
            </a:pathLst>
          </a:custGeom>
          <a:solidFill>
            <a:srgbClr val="FF6600"/>
          </a:solidFill>
          <a:ln w="0">
            <a:solidFill>
              <a:srgbClr val="000000"/>
            </a:solidFill>
            <a:round/>
            <a:headEnd/>
            <a:tailEnd/>
          </a:ln>
        </p:spPr>
        <p:txBody>
          <a:bodyPr/>
          <a:lstStyle/>
          <a:p>
            <a:pPr eaLnBrk="1" hangingPunct="1"/>
            <a:endParaRPr lang="en-US"/>
          </a:p>
        </p:txBody>
      </p:sp>
      <p:sp>
        <p:nvSpPr>
          <p:cNvPr id="3097" name="Line 310"/>
          <p:cNvSpPr>
            <a:spLocks noChangeShapeType="1"/>
          </p:cNvSpPr>
          <p:nvPr/>
        </p:nvSpPr>
        <p:spPr bwMode="auto">
          <a:xfrm>
            <a:off x="7813675" y="809625"/>
            <a:ext cx="12700" cy="31750"/>
          </a:xfrm>
          <a:prstGeom prst="line">
            <a:avLst/>
          </a:prstGeom>
          <a:noFill/>
          <a:ln w="0">
            <a:solidFill>
              <a:srgbClr val="000000"/>
            </a:solidFill>
            <a:round/>
            <a:headEnd/>
            <a:tailEnd/>
          </a:ln>
        </p:spPr>
        <p:txBody>
          <a:bodyPr/>
          <a:lstStyle/>
          <a:p>
            <a:endParaRPr lang="en-US"/>
          </a:p>
        </p:txBody>
      </p:sp>
      <p:sp>
        <p:nvSpPr>
          <p:cNvPr id="3098" name="Freeform 311"/>
          <p:cNvSpPr>
            <a:spLocks/>
          </p:cNvSpPr>
          <p:nvPr/>
        </p:nvSpPr>
        <p:spPr bwMode="auto">
          <a:xfrm flipH="1">
            <a:off x="7934325" y="855663"/>
            <a:ext cx="12700" cy="4762"/>
          </a:xfrm>
          <a:custGeom>
            <a:avLst/>
            <a:gdLst>
              <a:gd name="T0" fmla="*/ 1005305 w 38"/>
              <a:gd name="T1" fmla="*/ 0 h 21"/>
              <a:gd name="T2" fmla="*/ 4244473 w 38"/>
              <a:gd name="T3" fmla="*/ 411346 h 21"/>
              <a:gd name="T4" fmla="*/ 3909260 w 38"/>
              <a:gd name="T5" fmla="*/ 1079840 h 21"/>
              <a:gd name="T6" fmla="*/ 0 w 38"/>
              <a:gd name="T7" fmla="*/ 565544 h 21"/>
              <a:gd name="T8" fmla="*/ 1005305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close/>
              </a:path>
            </a:pathLst>
          </a:custGeom>
          <a:solidFill>
            <a:srgbClr val="FF6600"/>
          </a:solidFill>
          <a:ln w="9525">
            <a:noFill/>
            <a:round/>
            <a:headEnd/>
            <a:tailEnd/>
          </a:ln>
        </p:spPr>
        <p:txBody>
          <a:bodyPr/>
          <a:lstStyle/>
          <a:p>
            <a:pPr eaLnBrk="1" hangingPunct="1"/>
            <a:endParaRPr lang="en-US"/>
          </a:p>
        </p:txBody>
      </p:sp>
      <p:sp>
        <p:nvSpPr>
          <p:cNvPr id="3099" name="Freeform 312"/>
          <p:cNvSpPr>
            <a:spLocks/>
          </p:cNvSpPr>
          <p:nvPr/>
        </p:nvSpPr>
        <p:spPr bwMode="auto">
          <a:xfrm flipH="1">
            <a:off x="7934325" y="855663"/>
            <a:ext cx="12700" cy="4762"/>
          </a:xfrm>
          <a:custGeom>
            <a:avLst/>
            <a:gdLst>
              <a:gd name="T0" fmla="*/ 1005305 w 38"/>
              <a:gd name="T1" fmla="*/ 0 h 21"/>
              <a:gd name="T2" fmla="*/ 4244473 w 38"/>
              <a:gd name="T3" fmla="*/ 411346 h 21"/>
              <a:gd name="T4" fmla="*/ 3909260 w 38"/>
              <a:gd name="T5" fmla="*/ 1079840 h 21"/>
              <a:gd name="T6" fmla="*/ 0 w 38"/>
              <a:gd name="T7" fmla="*/ 565544 h 21"/>
              <a:gd name="T8" fmla="*/ 1005305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path>
            </a:pathLst>
          </a:custGeom>
          <a:solidFill>
            <a:srgbClr val="FF6600"/>
          </a:solidFill>
          <a:ln w="0">
            <a:solidFill>
              <a:srgbClr val="000000"/>
            </a:solidFill>
            <a:round/>
            <a:headEnd/>
            <a:tailEnd/>
          </a:ln>
        </p:spPr>
        <p:txBody>
          <a:bodyPr/>
          <a:lstStyle/>
          <a:p>
            <a:pPr eaLnBrk="1" hangingPunct="1"/>
            <a:endParaRPr lang="en-US"/>
          </a:p>
        </p:txBody>
      </p:sp>
      <p:sp>
        <p:nvSpPr>
          <p:cNvPr id="3100" name="Freeform 313"/>
          <p:cNvSpPr>
            <a:spLocks/>
          </p:cNvSpPr>
          <p:nvPr/>
        </p:nvSpPr>
        <p:spPr bwMode="auto">
          <a:xfrm flipH="1">
            <a:off x="7943850" y="852488"/>
            <a:ext cx="7938" cy="4762"/>
          </a:xfrm>
          <a:custGeom>
            <a:avLst/>
            <a:gdLst>
              <a:gd name="T0" fmla="*/ 1786740 w 23"/>
              <a:gd name="T1" fmla="*/ 1079840 h 21"/>
              <a:gd name="T2" fmla="*/ 2739645 w 23"/>
              <a:gd name="T3" fmla="*/ 565544 h 21"/>
              <a:gd name="T4" fmla="*/ 1191045 w 23"/>
              <a:gd name="T5" fmla="*/ 0 h 21"/>
              <a:gd name="T6" fmla="*/ 0 w 23"/>
              <a:gd name="T7" fmla="*/ 308623 h 21"/>
              <a:gd name="T8" fmla="*/ 1786740 w 23"/>
              <a:gd name="T9" fmla="*/ 107984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close/>
              </a:path>
            </a:pathLst>
          </a:custGeom>
          <a:solidFill>
            <a:srgbClr val="FF6600"/>
          </a:solidFill>
          <a:ln w="9525">
            <a:noFill/>
            <a:round/>
            <a:headEnd/>
            <a:tailEnd/>
          </a:ln>
        </p:spPr>
        <p:txBody>
          <a:bodyPr/>
          <a:lstStyle/>
          <a:p>
            <a:pPr eaLnBrk="1" hangingPunct="1"/>
            <a:endParaRPr lang="en-US"/>
          </a:p>
        </p:txBody>
      </p:sp>
      <p:sp>
        <p:nvSpPr>
          <p:cNvPr id="3101" name="Freeform 314"/>
          <p:cNvSpPr>
            <a:spLocks/>
          </p:cNvSpPr>
          <p:nvPr/>
        </p:nvSpPr>
        <p:spPr bwMode="auto">
          <a:xfrm flipH="1">
            <a:off x="7943850" y="852488"/>
            <a:ext cx="7938" cy="4762"/>
          </a:xfrm>
          <a:custGeom>
            <a:avLst/>
            <a:gdLst>
              <a:gd name="T0" fmla="*/ 1786740 w 23"/>
              <a:gd name="T1" fmla="*/ 1079840 h 21"/>
              <a:gd name="T2" fmla="*/ 2739645 w 23"/>
              <a:gd name="T3" fmla="*/ 565544 h 21"/>
              <a:gd name="T4" fmla="*/ 1191045 w 23"/>
              <a:gd name="T5" fmla="*/ 0 h 21"/>
              <a:gd name="T6" fmla="*/ 0 w 23"/>
              <a:gd name="T7" fmla="*/ 308623 h 21"/>
              <a:gd name="T8" fmla="*/ 1786740 w 23"/>
              <a:gd name="T9" fmla="*/ 107984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path>
            </a:pathLst>
          </a:custGeom>
          <a:solidFill>
            <a:srgbClr val="FF6600"/>
          </a:solidFill>
          <a:ln w="0">
            <a:solidFill>
              <a:srgbClr val="000000"/>
            </a:solidFill>
            <a:round/>
            <a:headEnd/>
            <a:tailEnd/>
          </a:ln>
        </p:spPr>
        <p:txBody>
          <a:bodyPr/>
          <a:lstStyle/>
          <a:p>
            <a:pPr eaLnBrk="1" hangingPunct="1"/>
            <a:endParaRPr lang="en-US"/>
          </a:p>
        </p:txBody>
      </p:sp>
      <p:sp>
        <p:nvSpPr>
          <p:cNvPr id="3102" name="Freeform 315"/>
          <p:cNvSpPr>
            <a:spLocks/>
          </p:cNvSpPr>
          <p:nvPr/>
        </p:nvSpPr>
        <p:spPr bwMode="auto">
          <a:xfrm flipH="1">
            <a:off x="7931150" y="857250"/>
            <a:ext cx="3175" cy="3175"/>
          </a:xfrm>
          <a:custGeom>
            <a:avLst/>
            <a:gdLst>
              <a:gd name="T0" fmla="*/ 350044 w 12"/>
              <a:gd name="T1" fmla="*/ 0 h 13"/>
              <a:gd name="T2" fmla="*/ 0 w 12"/>
              <a:gd name="T3" fmla="*/ 775433 h 13"/>
              <a:gd name="T4" fmla="*/ 560123 w 12"/>
              <a:gd name="T5" fmla="*/ 775433 h 13"/>
              <a:gd name="T6" fmla="*/ 840052 w 12"/>
              <a:gd name="T7" fmla="*/ 0 h 13"/>
              <a:gd name="T8" fmla="*/ 350044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close/>
              </a:path>
            </a:pathLst>
          </a:custGeom>
          <a:solidFill>
            <a:srgbClr val="FF6600"/>
          </a:solidFill>
          <a:ln w="9525">
            <a:noFill/>
            <a:round/>
            <a:headEnd/>
            <a:tailEnd/>
          </a:ln>
        </p:spPr>
        <p:txBody>
          <a:bodyPr/>
          <a:lstStyle/>
          <a:p>
            <a:pPr eaLnBrk="1" hangingPunct="1"/>
            <a:endParaRPr lang="en-US"/>
          </a:p>
        </p:txBody>
      </p:sp>
      <p:sp>
        <p:nvSpPr>
          <p:cNvPr id="3103" name="Freeform 316"/>
          <p:cNvSpPr>
            <a:spLocks/>
          </p:cNvSpPr>
          <p:nvPr/>
        </p:nvSpPr>
        <p:spPr bwMode="auto">
          <a:xfrm flipH="1">
            <a:off x="7931150" y="857250"/>
            <a:ext cx="3175" cy="3175"/>
          </a:xfrm>
          <a:custGeom>
            <a:avLst/>
            <a:gdLst>
              <a:gd name="T0" fmla="*/ 350044 w 12"/>
              <a:gd name="T1" fmla="*/ 0 h 13"/>
              <a:gd name="T2" fmla="*/ 0 w 12"/>
              <a:gd name="T3" fmla="*/ 775433 h 13"/>
              <a:gd name="T4" fmla="*/ 560123 w 12"/>
              <a:gd name="T5" fmla="*/ 775433 h 13"/>
              <a:gd name="T6" fmla="*/ 840052 w 12"/>
              <a:gd name="T7" fmla="*/ 0 h 13"/>
              <a:gd name="T8" fmla="*/ 350044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3104" name="Freeform 317"/>
          <p:cNvSpPr>
            <a:spLocks/>
          </p:cNvSpPr>
          <p:nvPr/>
        </p:nvSpPr>
        <p:spPr bwMode="auto">
          <a:xfrm flipH="1">
            <a:off x="7926388" y="857250"/>
            <a:ext cx="4762" cy="4763"/>
          </a:xfrm>
          <a:custGeom>
            <a:avLst/>
            <a:gdLst>
              <a:gd name="T0" fmla="*/ 265779 w 16"/>
              <a:gd name="T1" fmla="*/ 0 h 14"/>
              <a:gd name="T2" fmla="*/ 0 w 16"/>
              <a:gd name="T3" fmla="*/ 1620441 h 14"/>
              <a:gd name="T4" fmla="*/ 1240203 w 16"/>
              <a:gd name="T5" fmla="*/ 1620441 h 14"/>
              <a:gd name="T6" fmla="*/ 1417290 w 16"/>
              <a:gd name="T7" fmla="*/ 0 h 14"/>
              <a:gd name="T8" fmla="*/ 265779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close/>
              </a:path>
            </a:pathLst>
          </a:custGeom>
          <a:solidFill>
            <a:srgbClr val="FF6600"/>
          </a:solidFill>
          <a:ln w="9525">
            <a:noFill/>
            <a:round/>
            <a:headEnd/>
            <a:tailEnd/>
          </a:ln>
        </p:spPr>
        <p:txBody>
          <a:bodyPr/>
          <a:lstStyle/>
          <a:p>
            <a:pPr eaLnBrk="1" hangingPunct="1"/>
            <a:endParaRPr lang="en-US"/>
          </a:p>
        </p:txBody>
      </p:sp>
      <p:sp>
        <p:nvSpPr>
          <p:cNvPr id="3105" name="Freeform 318"/>
          <p:cNvSpPr>
            <a:spLocks/>
          </p:cNvSpPr>
          <p:nvPr/>
        </p:nvSpPr>
        <p:spPr bwMode="auto">
          <a:xfrm flipH="1">
            <a:off x="7926388" y="857250"/>
            <a:ext cx="4762" cy="4763"/>
          </a:xfrm>
          <a:custGeom>
            <a:avLst/>
            <a:gdLst>
              <a:gd name="T0" fmla="*/ 265779 w 16"/>
              <a:gd name="T1" fmla="*/ 0 h 14"/>
              <a:gd name="T2" fmla="*/ 0 w 16"/>
              <a:gd name="T3" fmla="*/ 1620441 h 14"/>
              <a:gd name="T4" fmla="*/ 1240203 w 16"/>
              <a:gd name="T5" fmla="*/ 1620441 h 14"/>
              <a:gd name="T6" fmla="*/ 1417290 w 16"/>
              <a:gd name="T7" fmla="*/ 0 h 14"/>
              <a:gd name="T8" fmla="*/ 265779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path>
            </a:pathLst>
          </a:custGeom>
          <a:solidFill>
            <a:srgbClr val="FF6600"/>
          </a:solidFill>
          <a:ln w="0">
            <a:solidFill>
              <a:srgbClr val="000000"/>
            </a:solidFill>
            <a:round/>
            <a:headEnd/>
            <a:tailEnd/>
          </a:ln>
        </p:spPr>
        <p:txBody>
          <a:bodyPr/>
          <a:lstStyle/>
          <a:p>
            <a:pPr eaLnBrk="1" hangingPunct="1"/>
            <a:endParaRPr lang="en-US"/>
          </a:p>
        </p:txBody>
      </p:sp>
      <p:sp>
        <p:nvSpPr>
          <p:cNvPr id="3106" name="Freeform 319"/>
          <p:cNvSpPr>
            <a:spLocks/>
          </p:cNvSpPr>
          <p:nvPr/>
        </p:nvSpPr>
        <p:spPr bwMode="auto">
          <a:xfrm flipH="1">
            <a:off x="7915275" y="862013"/>
            <a:ext cx="7938" cy="9525"/>
          </a:xfrm>
          <a:custGeom>
            <a:avLst/>
            <a:gdLst>
              <a:gd name="T0" fmla="*/ 2250423 w 28"/>
              <a:gd name="T1" fmla="*/ 0 h 36"/>
              <a:gd name="T2" fmla="*/ 2250423 w 28"/>
              <a:gd name="T3" fmla="*/ 560123 h 36"/>
              <a:gd name="T4" fmla="*/ 2009448 w 28"/>
              <a:gd name="T5" fmla="*/ 1190096 h 36"/>
              <a:gd name="T6" fmla="*/ 1687959 w 28"/>
              <a:gd name="T7" fmla="*/ 1890183 h 36"/>
              <a:gd name="T8" fmla="*/ 1446701 w 28"/>
              <a:gd name="T9" fmla="*/ 2310077 h 36"/>
              <a:gd name="T10" fmla="*/ 1205442 w 28"/>
              <a:gd name="T11" fmla="*/ 2520156 h 36"/>
              <a:gd name="T12" fmla="*/ 0 w 28"/>
              <a:gd name="T13" fmla="*/ 2520156 h 36"/>
              <a:gd name="T14" fmla="*/ 0 w 28"/>
              <a:gd name="T15" fmla="*/ 2450042 h 36"/>
              <a:gd name="T16" fmla="*/ 562747 w 28"/>
              <a:gd name="T17" fmla="*/ 1750219 h 36"/>
              <a:gd name="T18" fmla="*/ 803723 w 28"/>
              <a:gd name="T19" fmla="*/ 910167 h 36"/>
              <a:gd name="T20" fmla="*/ 964467 w 28"/>
              <a:gd name="T21" fmla="*/ 139965 h 36"/>
              <a:gd name="T22" fmla="*/ 2250423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close/>
              </a:path>
            </a:pathLst>
          </a:custGeom>
          <a:solidFill>
            <a:srgbClr val="FF6600"/>
          </a:solidFill>
          <a:ln w="9525">
            <a:noFill/>
            <a:round/>
            <a:headEnd/>
            <a:tailEnd/>
          </a:ln>
        </p:spPr>
        <p:txBody>
          <a:bodyPr/>
          <a:lstStyle/>
          <a:p>
            <a:pPr eaLnBrk="1" hangingPunct="1"/>
            <a:endParaRPr lang="en-US"/>
          </a:p>
        </p:txBody>
      </p:sp>
      <p:sp>
        <p:nvSpPr>
          <p:cNvPr id="3107" name="Freeform 320"/>
          <p:cNvSpPr>
            <a:spLocks/>
          </p:cNvSpPr>
          <p:nvPr/>
        </p:nvSpPr>
        <p:spPr bwMode="auto">
          <a:xfrm flipH="1">
            <a:off x="7915275" y="862013"/>
            <a:ext cx="7938" cy="9525"/>
          </a:xfrm>
          <a:custGeom>
            <a:avLst/>
            <a:gdLst>
              <a:gd name="T0" fmla="*/ 2250423 w 28"/>
              <a:gd name="T1" fmla="*/ 0 h 36"/>
              <a:gd name="T2" fmla="*/ 2250423 w 28"/>
              <a:gd name="T3" fmla="*/ 560123 h 36"/>
              <a:gd name="T4" fmla="*/ 2009448 w 28"/>
              <a:gd name="T5" fmla="*/ 1190096 h 36"/>
              <a:gd name="T6" fmla="*/ 1687959 w 28"/>
              <a:gd name="T7" fmla="*/ 1890183 h 36"/>
              <a:gd name="T8" fmla="*/ 1446701 w 28"/>
              <a:gd name="T9" fmla="*/ 2310077 h 36"/>
              <a:gd name="T10" fmla="*/ 1205442 w 28"/>
              <a:gd name="T11" fmla="*/ 2520156 h 36"/>
              <a:gd name="T12" fmla="*/ 0 w 28"/>
              <a:gd name="T13" fmla="*/ 2520156 h 36"/>
              <a:gd name="T14" fmla="*/ 0 w 28"/>
              <a:gd name="T15" fmla="*/ 2450042 h 36"/>
              <a:gd name="T16" fmla="*/ 562747 w 28"/>
              <a:gd name="T17" fmla="*/ 1750219 h 36"/>
              <a:gd name="T18" fmla="*/ 803723 w 28"/>
              <a:gd name="T19" fmla="*/ 910167 h 36"/>
              <a:gd name="T20" fmla="*/ 964467 w 28"/>
              <a:gd name="T21" fmla="*/ 139965 h 36"/>
              <a:gd name="T22" fmla="*/ 2250423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path>
            </a:pathLst>
          </a:custGeom>
          <a:solidFill>
            <a:srgbClr val="FF6600"/>
          </a:solidFill>
          <a:ln w="0">
            <a:solidFill>
              <a:srgbClr val="000000"/>
            </a:solidFill>
            <a:round/>
            <a:headEnd/>
            <a:tailEnd/>
          </a:ln>
        </p:spPr>
        <p:txBody>
          <a:bodyPr/>
          <a:lstStyle/>
          <a:p>
            <a:pPr eaLnBrk="1" hangingPunct="1"/>
            <a:endParaRPr lang="en-US"/>
          </a:p>
        </p:txBody>
      </p:sp>
      <p:sp>
        <p:nvSpPr>
          <p:cNvPr id="3108" name="Freeform 321"/>
          <p:cNvSpPr>
            <a:spLocks/>
          </p:cNvSpPr>
          <p:nvPr/>
        </p:nvSpPr>
        <p:spPr bwMode="auto">
          <a:xfrm flipH="1">
            <a:off x="7845425" y="849313"/>
            <a:ext cx="34925" cy="7937"/>
          </a:xfrm>
          <a:custGeom>
            <a:avLst/>
            <a:gdLst>
              <a:gd name="T0" fmla="*/ 6719914 w 122"/>
              <a:gd name="T1" fmla="*/ 1574899 h 40"/>
              <a:gd name="T2" fmla="*/ 7047694 w 122"/>
              <a:gd name="T3" fmla="*/ 1574899 h 40"/>
              <a:gd name="T4" fmla="*/ 7703253 w 122"/>
              <a:gd name="T5" fmla="*/ 1574899 h 40"/>
              <a:gd name="T6" fmla="*/ 8276939 w 122"/>
              <a:gd name="T7" fmla="*/ 1417350 h 40"/>
              <a:gd name="T8" fmla="*/ 8768751 w 122"/>
              <a:gd name="T9" fmla="*/ 1220512 h 40"/>
              <a:gd name="T10" fmla="*/ 9342437 w 122"/>
              <a:gd name="T11" fmla="*/ 1023675 h 40"/>
              <a:gd name="T12" fmla="*/ 9752093 w 122"/>
              <a:gd name="T13" fmla="*/ 787549 h 40"/>
              <a:gd name="T14" fmla="*/ 9997999 w 122"/>
              <a:gd name="T15" fmla="*/ 472450 h 40"/>
              <a:gd name="T16" fmla="*/ 9997999 w 122"/>
              <a:gd name="T17" fmla="*/ 275612 h 40"/>
              <a:gd name="T18" fmla="*/ 9833966 w 122"/>
              <a:gd name="T19" fmla="*/ 157549 h 40"/>
              <a:gd name="T20" fmla="*/ 9424313 w 122"/>
              <a:gd name="T21" fmla="*/ 157549 h 40"/>
              <a:gd name="T22" fmla="*/ 8113192 w 122"/>
              <a:gd name="T23" fmla="*/ 0 h 40"/>
              <a:gd name="T24" fmla="*/ 6883947 w 122"/>
              <a:gd name="T25" fmla="*/ 0 h 40"/>
              <a:gd name="T26" fmla="*/ 5408796 w 122"/>
              <a:gd name="T27" fmla="*/ 0 h 40"/>
              <a:gd name="T28" fmla="*/ 4179549 w 122"/>
              <a:gd name="T29" fmla="*/ 78775 h 40"/>
              <a:gd name="T30" fmla="*/ 4097676 w 122"/>
              <a:gd name="T31" fmla="*/ 78775 h 40"/>
              <a:gd name="T32" fmla="*/ 0 w 122"/>
              <a:gd name="T33" fmla="*/ 275612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0"/>
              <a:gd name="T53" fmla="*/ 122 w 12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0">
                <a:moveTo>
                  <a:pt x="82" y="40"/>
                </a:moveTo>
                <a:lnTo>
                  <a:pt x="86" y="40"/>
                </a:lnTo>
                <a:lnTo>
                  <a:pt x="94" y="40"/>
                </a:lnTo>
                <a:lnTo>
                  <a:pt x="101" y="36"/>
                </a:lnTo>
                <a:lnTo>
                  <a:pt x="107" y="31"/>
                </a:lnTo>
                <a:lnTo>
                  <a:pt x="114" y="26"/>
                </a:lnTo>
                <a:lnTo>
                  <a:pt x="119" y="20"/>
                </a:lnTo>
                <a:lnTo>
                  <a:pt x="122" y="12"/>
                </a:lnTo>
                <a:lnTo>
                  <a:pt x="122" y="7"/>
                </a:lnTo>
                <a:lnTo>
                  <a:pt x="120" y="4"/>
                </a:lnTo>
                <a:lnTo>
                  <a:pt x="115" y="4"/>
                </a:lnTo>
                <a:lnTo>
                  <a:pt x="99" y="0"/>
                </a:lnTo>
                <a:lnTo>
                  <a:pt x="84" y="0"/>
                </a:lnTo>
                <a:lnTo>
                  <a:pt x="66" y="0"/>
                </a:lnTo>
                <a:lnTo>
                  <a:pt x="51" y="2"/>
                </a:lnTo>
                <a:lnTo>
                  <a:pt x="50" y="2"/>
                </a:lnTo>
                <a:lnTo>
                  <a:pt x="0" y="7"/>
                </a:lnTo>
              </a:path>
            </a:pathLst>
          </a:custGeom>
          <a:solidFill>
            <a:srgbClr val="FF6600"/>
          </a:solidFill>
          <a:ln w="0">
            <a:solidFill>
              <a:srgbClr val="000000"/>
            </a:solidFill>
            <a:round/>
            <a:headEnd/>
            <a:tailEnd/>
          </a:ln>
        </p:spPr>
        <p:txBody>
          <a:bodyPr/>
          <a:lstStyle/>
          <a:p>
            <a:pPr eaLnBrk="1" hangingPunct="1"/>
            <a:endParaRPr lang="en-US"/>
          </a:p>
        </p:txBody>
      </p:sp>
      <p:sp>
        <p:nvSpPr>
          <p:cNvPr id="3109" name="Freeform 322"/>
          <p:cNvSpPr>
            <a:spLocks/>
          </p:cNvSpPr>
          <p:nvPr/>
        </p:nvSpPr>
        <p:spPr bwMode="auto">
          <a:xfrm flipH="1">
            <a:off x="7866063" y="849313"/>
            <a:ext cx="28575" cy="19050"/>
          </a:xfrm>
          <a:custGeom>
            <a:avLst/>
            <a:gdLst>
              <a:gd name="T0" fmla="*/ 1385471 w 103"/>
              <a:gd name="T1" fmla="*/ 95907 h 87"/>
              <a:gd name="T2" fmla="*/ 7927482 w 103"/>
              <a:gd name="T3" fmla="*/ 1822012 h 87"/>
              <a:gd name="T4" fmla="*/ 7542690 w 103"/>
              <a:gd name="T5" fmla="*/ 2589048 h 87"/>
              <a:gd name="T6" fmla="*/ 4156137 w 103"/>
              <a:gd name="T7" fmla="*/ 4171293 h 87"/>
              <a:gd name="T8" fmla="*/ 3848192 w 103"/>
              <a:gd name="T9" fmla="*/ 3931526 h 87"/>
              <a:gd name="T10" fmla="*/ 3232582 w 103"/>
              <a:gd name="T11" fmla="*/ 3547898 h 87"/>
              <a:gd name="T12" fmla="*/ 2462999 w 103"/>
              <a:gd name="T13" fmla="*/ 3212443 h 87"/>
              <a:gd name="T14" fmla="*/ 1616291 w 103"/>
              <a:gd name="T15" fmla="*/ 2972676 h 87"/>
              <a:gd name="T16" fmla="*/ 846708 w 103"/>
              <a:gd name="T17" fmla="*/ 2828815 h 87"/>
              <a:gd name="T18" fmla="*/ 0 w 103"/>
              <a:gd name="T19" fmla="*/ 2684955 h 87"/>
              <a:gd name="T20" fmla="*/ 76847 w 103"/>
              <a:gd name="T21" fmla="*/ 2684955 h 87"/>
              <a:gd name="T22" fmla="*/ 615611 w 103"/>
              <a:gd name="T23" fmla="*/ 2253374 h 87"/>
              <a:gd name="T24" fmla="*/ 1000680 w 103"/>
              <a:gd name="T25" fmla="*/ 1869966 h 87"/>
              <a:gd name="T26" fmla="*/ 1231499 w 103"/>
              <a:gd name="T27" fmla="*/ 1390431 h 87"/>
              <a:gd name="T28" fmla="*/ 1385471 w 103"/>
              <a:gd name="T29" fmla="*/ 958850 h 87"/>
              <a:gd name="T30" fmla="*/ 1385471 w 103"/>
              <a:gd name="T31" fmla="*/ 479535 h 87"/>
              <a:gd name="T32" fmla="*/ 1231499 w 103"/>
              <a:gd name="T33" fmla="*/ 0 h 87"/>
              <a:gd name="T34" fmla="*/ 1385471 w 103"/>
              <a:gd name="T35" fmla="*/ 9590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close/>
              </a:path>
            </a:pathLst>
          </a:custGeom>
          <a:solidFill>
            <a:srgbClr val="FF6600"/>
          </a:solidFill>
          <a:ln w="9525">
            <a:noFill/>
            <a:round/>
            <a:headEnd/>
            <a:tailEnd/>
          </a:ln>
        </p:spPr>
        <p:txBody>
          <a:bodyPr/>
          <a:lstStyle/>
          <a:p>
            <a:pPr eaLnBrk="1" hangingPunct="1"/>
            <a:endParaRPr lang="en-US"/>
          </a:p>
        </p:txBody>
      </p:sp>
      <p:sp>
        <p:nvSpPr>
          <p:cNvPr id="3110" name="Freeform 323"/>
          <p:cNvSpPr>
            <a:spLocks/>
          </p:cNvSpPr>
          <p:nvPr/>
        </p:nvSpPr>
        <p:spPr bwMode="auto">
          <a:xfrm flipH="1">
            <a:off x="7866063" y="849313"/>
            <a:ext cx="28575" cy="19050"/>
          </a:xfrm>
          <a:custGeom>
            <a:avLst/>
            <a:gdLst>
              <a:gd name="T0" fmla="*/ 1385471 w 103"/>
              <a:gd name="T1" fmla="*/ 95907 h 87"/>
              <a:gd name="T2" fmla="*/ 7927482 w 103"/>
              <a:gd name="T3" fmla="*/ 1822012 h 87"/>
              <a:gd name="T4" fmla="*/ 7542690 w 103"/>
              <a:gd name="T5" fmla="*/ 2589048 h 87"/>
              <a:gd name="T6" fmla="*/ 4156137 w 103"/>
              <a:gd name="T7" fmla="*/ 4171293 h 87"/>
              <a:gd name="T8" fmla="*/ 3848192 w 103"/>
              <a:gd name="T9" fmla="*/ 3931526 h 87"/>
              <a:gd name="T10" fmla="*/ 3232582 w 103"/>
              <a:gd name="T11" fmla="*/ 3547898 h 87"/>
              <a:gd name="T12" fmla="*/ 2462999 w 103"/>
              <a:gd name="T13" fmla="*/ 3212443 h 87"/>
              <a:gd name="T14" fmla="*/ 1616291 w 103"/>
              <a:gd name="T15" fmla="*/ 2972676 h 87"/>
              <a:gd name="T16" fmla="*/ 846708 w 103"/>
              <a:gd name="T17" fmla="*/ 2828815 h 87"/>
              <a:gd name="T18" fmla="*/ 0 w 103"/>
              <a:gd name="T19" fmla="*/ 2684955 h 87"/>
              <a:gd name="T20" fmla="*/ 76847 w 103"/>
              <a:gd name="T21" fmla="*/ 2684955 h 87"/>
              <a:gd name="T22" fmla="*/ 615611 w 103"/>
              <a:gd name="T23" fmla="*/ 2253374 h 87"/>
              <a:gd name="T24" fmla="*/ 1000680 w 103"/>
              <a:gd name="T25" fmla="*/ 1869966 h 87"/>
              <a:gd name="T26" fmla="*/ 1231499 w 103"/>
              <a:gd name="T27" fmla="*/ 1390431 h 87"/>
              <a:gd name="T28" fmla="*/ 1385471 w 103"/>
              <a:gd name="T29" fmla="*/ 958850 h 87"/>
              <a:gd name="T30" fmla="*/ 1385471 w 103"/>
              <a:gd name="T31" fmla="*/ 479535 h 87"/>
              <a:gd name="T32" fmla="*/ 1231499 w 103"/>
              <a:gd name="T33" fmla="*/ 0 h 87"/>
              <a:gd name="T34" fmla="*/ 1385471 w 103"/>
              <a:gd name="T35" fmla="*/ 9590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path>
            </a:pathLst>
          </a:custGeom>
          <a:solidFill>
            <a:srgbClr val="FF6600"/>
          </a:solidFill>
          <a:ln w="0">
            <a:solidFill>
              <a:srgbClr val="B5B5B5"/>
            </a:solidFill>
            <a:round/>
            <a:headEnd/>
            <a:tailEnd/>
          </a:ln>
        </p:spPr>
        <p:txBody>
          <a:bodyPr/>
          <a:lstStyle/>
          <a:p>
            <a:pPr eaLnBrk="1" hangingPunct="1"/>
            <a:endParaRPr lang="en-US"/>
          </a:p>
        </p:txBody>
      </p:sp>
      <p:sp>
        <p:nvSpPr>
          <p:cNvPr id="3111" name="Freeform 324"/>
          <p:cNvSpPr>
            <a:spLocks/>
          </p:cNvSpPr>
          <p:nvPr/>
        </p:nvSpPr>
        <p:spPr bwMode="auto">
          <a:xfrm flipH="1">
            <a:off x="7826375" y="846138"/>
            <a:ext cx="11113" cy="7937"/>
          </a:xfrm>
          <a:custGeom>
            <a:avLst/>
            <a:gdLst>
              <a:gd name="T0" fmla="*/ 0 w 35"/>
              <a:gd name="T1" fmla="*/ 0 h 31"/>
              <a:gd name="T2" fmla="*/ 0 w 35"/>
              <a:gd name="T3" fmla="*/ 1245597 h 31"/>
              <a:gd name="T4" fmla="*/ 1209729 w 35"/>
              <a:gd name="T5" fmla="*/ 2032128 h 31"/>
              <a:gd name="T6" fmla="*/ 3528536 w 35"/>
              <a:gd name="T7" fmla="*/ 1376686 h 31"/>
              <a:gd name="T8" fmla="*/ 3225945 w 35"/>
              <a:gd name="T9" fmla="*/ 1180053 h 31"/>
              <a:gd name="T10" fmla="*/ 3225945 w 35"/>
              <a:gd name="T11" fmla="*/ 524354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close/>
              </a:path>
            </a:pathLst>
          </a:custGeom>
          <a:solidFill>
            <a:srgbClr val="FF6600"/>
          </a:solidFill>
          <a:ln w="9525">
            <a:noFill/>
            <a:round/>
            <a:headEnd/>
            <a:tailEnd/>
          </a:ln>
        </p:spPr>
        <p:txBody>
          <a:bodyPr/>
          <a:lstStyle/>
          <a:p>
            <a:pPr eaLnBrk="1" hangingPunct="1"/>
            <a:endParaRPr lang="en-US"/>
          </a:p>
        </p:txBody>
      </p:sp>
      <p:sp>
        <p:nvSpPr>
          <p:cNvPr id="3112" name="Freeform 325"/>
          <p:cNvSpPr>
            <a:spLocks/>
          </p:cNvSpPr>
          <p:nvPr/>
        </p:nvSpPr>
        <p:spPr bwMode="auto">
          <a:xfrm flipH="1">
            <a:off x="7826375" y="846138"/>
            <a:ext cx="11113" cy="7937"/>
          </a:xfrm>
          <a:custGeom>
            <a:avLst/>
            <a:gdLst>
              <a:gd name="T0" fmla="*/ 0 w 35"/>
              <a:gd name="T1" fmla="*/ 0 h 31"/>
              <a:gd name="T2" fmla="*/ 0 w 35"/>
              <a:gd name="T3" fmla="*/ 1245597 h 31"/>
              <a:gd name="T4" fmla="*/ 1209729 w 35"/>
              <a:gd name="T5" fmla="*/ 2032128 h 31"/>
              <a:gd name="T6" fmla="*/ 3528536 w 35"/>
              <a:gd name="T7" fmla="*/ 1376686 h 31"/>
              <a:gd name="T8" fmla="*/ 3225945 w 35"/>
              <a:gd name="T9" fmla="*/ 1180053 h 31"/>
              <a:gd name="T10" fmla="*/ 3225945 w 35"/>
              <a:gd name="T11" fmla="*/ 524354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path>
            </a:pathLst>
          </a:custGeom>
          <a:solidFill>
            <a:srgbClr val="FF6600"/>
          </a:solidFill>
          <a:ln w="0">
            <a:solidFill>
              <a:srgbClr val="B5B5B5"/>
            </a:solidFill>
            <a:round/>
            <a:headEnd/>
            <a:tailEnd/>
          </a:ln>
        </p:spPr>
        <p:txBody>
          <a:bodyPr/>
          <a:lstStyle/>
          <a:p>
            <a:pPr eaLnBrk="1" hangingPunct="1"/>
            <a:endParaRPr lang="en-US"/>
          </a:p>
        </p:txBody>
      </p:sp>
      <p:sp>
        <p:nvSpPr>
          <p:cNvPr id="3113" name="Freeform 326"/>
          <p:cNvSpPr>
            <a:spLocks/>
          </p:cNvSpPr>
          <p:nvPr/>
        </p:nvSpPr>
        <p:spPr bwMode="auto">
          <a:xfrm flipH="1">
            <a:off x="7786688" y="844550"/>
            <a:ext cx="50800" cy="11113"/>
          </a:xfrm>
          <a:custGeom>
            <a:avLst/>
            <a:gdLst>
              <a:gd name="T0" fmla="*/ 170501 w 174"/>
              <a:gd name="T1" fmla="*/ 411408 h 49"/>
              <a:gd name="T2" fmla="*/ 0 w 174"/>
              <a:gd name="T3" fmla="*/ 154221 h 49"/>
              <a:gd name="T4" fmla="*/ 1875221 w 174"/>
              <a:gd name="T5" fmla="*/ 0 h 49"/>
              <a:gd name="T6" fmla="*/ 3068437 w 174"/>
              <a:gd name="T7" fmla="*/ 257187 h 49"/>
              <a:gd name="T8" fmla="*/ 14831264 w 174"/>
              <a:gd name="T9" fmla="*/ 2366162 h 49"/>
              <a:gd name="T10" fmla="*/ 13638048 w 174"/>
              <a:gd name="T11" fmla="*/ 2520383 h 49"/>
              <a:gd name="T12" fmla="*/ 170501 w 174"/>
              <a:gd name="T13" fmla="*/ 411408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close/>
              </a:path>
            </a:pathLst>
          </a:custGeom>
          <a:solidFill>
            <a:srgbClr val="FF6600"/>
          </a:solidFill>
          <a:ln w="9525">
            <a:noFill/>
            <a:round/>
            <a:headEnd/>
            <a:tailEnd/>
          </a:ln>
        </p:spPr>
        <p:txBody>
          <a:bodyPr/>
          <a:lstStyle/>
          <a:p>
            <a:pPr eaLnBrk="1" hangingPunct="1"/>
            <a:endParaRPr lang="en-US"/>
          </a:p>
        </p:txBody>
      </p:sp>
      <p:sp>
        <p:nvSpPr>
          <p:cNvPr id="3114" name="Freeform 327"/>
          <p:cNvSpPr>
            <a:spLocks/>
          </p:cNvSpPr>
          <p:nvPr/>
        </p:nvSpPr>
        <p:spPr bwMode="auto">
          <a:xfrm flipH="1">
            <a:off x="7786688" y="844550"/>
            <a:ext cx="50800" cy="11113"/>
          </a:xfrm>
          <a:custGeom>
            <a:avLst/>
            <a:gdLst>
              <a:gd name="T0" fmla="*/ 170501 w 174"/>
              <a:gd name="T1" fmla="*/ 411408 h 49"/>
              <a:gd name="T2" fmla="*/ 0 w 174"/>
              <a:gd name="T3" fmla="*/ 154221 h 49"/>
              <a:gd name="T4" fmla="*/ 1875221 w 174"/>
              <a:gd name="T5" fmla="*/ 0 h 49"/>
              <a:gd name="T6" fmla="*/ 3068437 w 174"/>
              <a:gd name="T7" fmla="*/ 257187 h 49"/>
              <a:gd name="T8" fmla="*/ 14831264 w 174"/>
              <a:gd name="T9" fmla="*/ 2366162 h 49"/>
              <a:gd name="T10" fmla="*/ 13638048 w 174"/>
              <a:gd name="T11" fmla="*/ 2520383 h 49"/>
              <a:gd name="T12" fmla="*/ 170501 w 174"/>
              <a:gd name="T13" fmla="*/ 411408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path>
            </a:pathLst>
          </a:custGeom>
          <a:solidFill>
            <a:srgbClr val="FF6600"/>
          </a:solidFill>
          <a:ln w="0">
            <a:solidFill>
              <a:srgbClr val="000000"/>
            </a:solidFill>
            <a:round/>
            <a:headEnd/>
            <a:tailEnd/>
          </a:ln>
        </p:spPr>
        <p:txBody>
          <a:bodyPr/>
          <a:lstStyle/>
          <a:p>
            <a:pPr eaLnBrk="1" hangingPunct="1"/>
            <a:endParaRPr lang="en-US"/>
          </a:p>
        </p:txBody>
      </p:sp>
      <p:sp>
        <p:nvSpPr>
          <p:cNvPr id="3115" name="Freeform 328"/>
          <p:cNvSpPr>
            <a:spLocks/>
          </p:cNvSpPr>
          <p:nvPr/>
        </p:nvSpPr>
        <p:spPr bwMode="auto">
          <a:xfrm flipH="1">
            <a:off x="7786688" y="844550"/>
            <a:ext cx="50800" cy="11113"/>
          </a:xfrm>
          <a:custGeom>
            <a:avLst/>
            <a:gdLst>
              <a:gd name="T0" fmla="*/ 421205 w 175"/>
              <a:gd name="T1" fmla="*/ 0 h 48"/>
              <a:gd name="T2" fmla="*/ 84183 w 175"/>
              <a:gd name="T3" fmla="*/ 0 h 48"/>
              <a:gd name="T4" fmla="*/ 0 w 175"/>
              <a:gd name="T5" fmla="*/ 107194 h 48"/>
              <a:gd name="T6" fmla="*/ 84183 w 175"/>
              <a:gd name="T7" fmla="*/ 268101 h 48"/>
              <a:gd name="T8" fmla="*/ 421205 w 175"/>
              <a:gd name="T9" fmla="*/ 268101 h 48"/>
              <a:gd name="T10" fmla="*/ 13566793 w 175"/>
              <a:gd name="T11" fmla="*/ 2572891 h 48"/>
              <a:gd name="T12" fmla="*/ 14746514 w 175"/>
              <a:gd name="T13" fmla="*/ 2465697 h 48"/>
              <a:gd name="T14" fmla="*/ 14746514 w 175"/>
              <a:gd name="T15" fmla="*/ 2304790 h 48"/>
              <a:gd name="T16" fmla="*/ 13650976 w 175"/>
              <a:gd name="T17" fmla="*/ 2411984 h 48"/>
              <a:gd name="T18" fmla="*/ 13398137 w 175"/>
              <a:gd name="T19" fmla="*/ 2411984 h 48"/>
              <a:gd name="T20" fmla="*/ 421205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close/>
              </a:path>
            </a:pathLst>
          </a:custGeom>
          <a:solidFill>
            <a:srgbClr val="FF6600"/>
          </a:solidFill>
          <a:ln w="9525">
            <a:noFill/>
            <a:round/>
            <a:headEnd/>
            <a:tailEnd/>
          </a:ln>
        </p:spPr>
        <p:txBody>
          <a:bodyPr/>
          <a:lstStyle/>
          <a:p>
            <a:pPr eaLnBrk="1" hangingPunct="1"/>
            <a:endParaRPr lang="en-US"/>
          </a:p>
        </p:txBody>
      </p:sp>
      <p:sp>
        <p:nvSpPr>
          <p:cNvPr id="3116" name="Freeform 329"/>
          <p:cNvSpPr>
            <a:spLocks/>
          </p:cNvSpPr>
          <p:nvPr/>
        </p:nvSpPr>
        <p:spPr bwMode="auto">
          <a:xfrm flipH="1">
            <a:off x="7786688" y="844550"/>
            <a:ext cx="50800" cy="11113"/>
          </a:xfrm>
          <a:custGeom>
            <a:avLst/>
            <a:gdLst>
              <a:gd name="T0" fmla="*/ 421205 w 175"/>
              <a:gd name="T1" fmla="*/ 0 h 48"/>
              <a:gd name="T2" fmla="*/ 84183 w 175"/>
              <a:gd name="T3" fmla="*/ 0 h 48"/>
              <a:gd name="T4" fmla="*/ 0 w 175"/>
              <a:gd name="T5" fmla="*/ 107194 h 48"/>
              <a:gd name="T6" fmla="*/ 84183 w 175"/>
              <a:gd name="T7" fmla="*/ 268101 h 48"/>
              <a:gd name="T8" fmla="*/ 421205 w 175"/>
              <a:gd name="T9" fmla="*/ 268101 h 48"/>
              <a:gd name="T10" fmla="*/ 13566793 w 175"/>
              <a:gd name="T11" fmla="*/ 2572891 h 48"/>
              <a:gd name="T12" fmla="*/ 14746514 w 175"/>
              <a:gd name="T13" fmla="*/ 2465697 h 48"/>
              <a:gd name="T14" fmla="*/ 14746514 w 175"/>
              <a:gd name="T15" fmla="*/ 2304790 h 48"/>
              <a:gd name="T16" fmla="*/ 13650976 w 175"/>
              <a:gd name="T17" fmla="*/ 2411984 h 48"/>
              <a:gd name="T18" fmla="*/ 13398137 w 175"/>
              <a:gd name="T19" fmla="*/ 2411984 h 48"/>
              <a:gd name="T20" fmla="*/ 421205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3117" name="Freeform 330"/>
          <p:cNvSpPr>
            <a:spLocks/>
          </p:cNvSpPr>
          <p:nvPr/>
        </p:nvSpPr>
        <p:spPr bwMode="auto">
          <a:xfrm flipH="1">
            <a:off x="7832725" y="855663"/>
            <a:ext cx="14288" cy="4762"/>
          </a:xfrm>
          <a:custGeom>
            <a:avLst/>
            <a:gdLst>
              <a:gd name="T0" fmla="*/ 1224768 w 50"/>
              <a:gd name="T1" fmla="*/ 1133832 h 20"/>
              <a:gd name="T2" fmla="*/ 4082939 w 50"/>
              <a:gd name="T3" fmla="*/ 0 h 20"/>
              <a:gd name="T4" fmla="*/ 0 w 50"/>
              <a:gd name="T5" fmla="*/ 963829 h 20"/>
              <a:gd name="T6" fmla="*/ 1224768 w 50"/>
              <a:gd name="T7" fmla="*/ 1133832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close/>
              </a:path>
            </a:pathLst>
          </a:custGeom>
          <a:solidFill>
            <a:srgbClr val="FF6600"/>
          </a:solidFill>
          <a:ln w="9525">
            <a:noFill/>
            <a:round/>
            <a:headEnd/>
            <a:tailEnd/>
          </a:ln>
        </p:spPr>
        <p:txBody>
          <a:bodyPr/>
          <a:lstStyle/>
          <a:p>
            <a:pPr eaLnBrk="1" hangingPunct="1"/>
            <a:endParaRPr lang="en-US"/>
          </a:p>
        </p:txBody>
      </p:sp>
      <p:sp>
        <p:nvSpPr>
          <p:cNvPr id="3118" name="Freeform 332"/>
          <p:cNvSpPr>
            <a:spLocks/>
          </p:cNvSpPr>
          <p:nvPr/>
        </p:nvSpPr>
        <p:spPr bwMode="auto">
          <a:xfrm flipH="1">
            <a:off x="7902575" y="863600"/>
            <a:ext cx="3175" cy="3175"/>
          </a:xfrm>
          <a:custGeom>
            <a:avLst/>
            <a:gdLst>
              <a:gd name="T0" fmla="*/ 0 w 8"/>
              <a:gd name="T1" fmla="*/ 840052 h 12"/>
              <a:gd name="T2" fmla="*/ 157559 w 8"/>
              <a:gd name="T3" fmla="*/ 0 h 12"/>
              <a:gd name="T4" fmla="*/ 1260078 w 8"/>
              <a:gd name="T5" fmla="*/ 0 h 12"/>
              <a:gd name="T6" fmla="*/ 787400 w 8"/>
              <a:gd name="T7" fmla="*/ 700088 h 12"/>
              <a:gd name="T8" fmla="*/ 0 w 8"/>
              <a:gd name="T9" fmla="*/ 840052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close/>
              </a:path>
            </a:pathLst>
          </a:custGeom>
          <a:solidFill>
            <a:srgbClr val="FF6600"/>
          </a:solidFill>
          <a:ln w="9525">
            <a:noFill/>
            <a:round/>
            <a:headEnd/>
            <a:tailEnd/>
          </a:ln>
        </p:spPr>
        <p:txBody>
          <a:bodyPr/>
          <a:lstStyle/>
          <a:p>
            <a:pPr eaLnBrk="1" hangingPunct="1"/>
            <a:endParaRPr lang="en-US"/>
          </a:p>
        </p:txBody>
      </p:sp>
      <p:sp>
        <p:nvSpPr>
          <p:cNvPr id="3119" name="Freeform 333"/>
          <p:cNvSpPr>
            <a:spLocks/>
          </p:cNvSpPr>
          <p:nvPr/>
        </p:nvSpPr>
        <p:spPr bwMode="auto">
          <a:xfrm flipH="1">
            <a:off x="7902575" y="863600"/>
            <a:ext cx="3175" cy="3175"/>
          </a:xfrm>
          <a:custGeom>
            <a:avLst/>
            <a:gdLst>
              <a:gd name="T0" fmla="*/ 0 w 8"/>
              <a:gd name="T1" fmla="*/ 840052 h 12"/>
              <a:gd name="T2" fmla="*/ 157559 w 8"/>
              <a:gd name="T3" fmla="*/ 0 h 12"/>
              <a:gd name="T4" fmla="*/ 1260078 w 8"/>
              <a:gd name="T5" fmla="*/ 0 h 12"/>
              <a:gd name="T6" fmla="*/ 787400 w 8"/>
              <a:gd name="T7" fmla="*/ 700088 h 12"/>
              <a:gd name="T8" fmla="*/ 0 w 8"/>
              <a:gd name="T9" fmla="*/ 840052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3120" name="Freeform 334"/>
          <p:cNvSpPr>
            <a:spLocks/>
          </p:cNvSpPr>
          <p:nvPr/>
        </p:nvSpPr>
        <p:spPr bwMode="auto">
          <a:xfrm flipH="1">
            <a:off x="7900988" y="863600"/>
            <a:ext cx="1587" cy="3175"/>
          </a:xfrm>
          <a:custGeom>
            <a:avLst/>
            <a:gdLst>
              <a:gd name="T0" fmla="*/ 0 w 9"/>
              <a:gd name="T1" fmla="*/ 916420 h 11"/>
              <a:gd name="T2" fmla="*/ 124315 w 9"/>
              <a:gd name="T3" fmla="*/ 0 h 11"/>
              <a:gd name="T4" fmla="*/ 279841 w 9"/>
              <a:gd name="T5" fmla="*/ 0 h 11"/>
              <a:gd name="T6" fmla="*/ 217595 w 9"/>
              <a:gd name="T7" fmla="*/ 749877 h 11"/>
              <a:gd name="T8" fmla="*/ 0 w 9"/>
              <a:gd name="T9" fmla="*/ 91642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close/>
              </a:path>
            </a:pathLst>
          </a:custGeom>
          <a:solidFill>
            <a:srgbClr val="FF6600"/>
          </a:solidFill>
          <a:ln w="9525">
            <a:noFill/>
            <a:round/>
            <a:headEnd/>
            <a:tailEnd/>
          </a:ln>
        </p:spPr>
        <p:txBody>
          <a:bodyPr/>
          <a:lstStyle/>
          <a:p>
            <a:pPr eaLnBrk="1" hangingPunct="1"/>
            <a:endParaRPr lang="en-US"/>
          </a:p>
        </p:txBody>
      </p:sp>
      <p:sp>
        <p:nvSpPr>
          <p:cNvPr id="3121" name="Freeform 336"/>
          <p:cNvSpPr>
            <a:spLocks/>
          </p:cNvSpPr>
          <p:nvPr/>
        </p:nvSpPr>
        <p:spPr bwMode="auto">
          <a:xfrm flipH="1">
            <a:off x="7896225" y="862013"/>
            <a:ext cx="3175" cy="3175"/>
          </a:xfrm>
          <a:custGeom>
            <a:avLst/>
            <a:gdLst>
              <a:gd name="T0" fmla="*/ 0 w 10"/>
              <a:gd name="T1" fmla="*/ 916420 h 11"/>
              <a:gd name="T2" fmla="*/ 302260 w 10"/>
              <a:gd name="T3" fmla="*/ 0 h 11"/>
              <a:gd name="T4" fmla="*/ 1008062 w 10"/>
              <a:gd name="T5" fmla="*/ 0 h 11"/>
              <a:gd name="T6" fmla="*/ 604837 w 10"/>
              <a:gd name="T7" fmla="*/ 916420 h 11"/>
              <a:gd name="T8" fmla="*/ 0 w 10"/>
              <a:gd name="T9" fmla="*/ 91642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close/>
              </a:path>
            </a:pathLst>
          </a:custGeom>
          <a:solidFill>
            <a:srgbClr val="FF6600"/>
          </a:solidFill>
          <a:ln w="9525">
            <a:noFill/>
            <a:round/>
            <a:headEnd/>
            <a:tailEnd/>
          </a:ln>
        </p:spPr>
        <p:txBody>
          <a:bodyPr/>
          <a:lstStyle/>
          <a:p>
            <a:pPr eaLnBrk="1" hangingPunct="1"/>
            <a:endParaRPr lang="en-US"/>
          </a:p>
        </p:txBody>
      </p:sp>
      <p:sp>
        <p:nvSpPr>
          <p:cNvPr id="3122" name="Freeform 337"/>
          <p:cNvSpPr>
            <a:spLocks/>
          </p:cNvSpPr>
          <p:nvPr/>
        </p:nvSpPr>
        <p:spPr bwMode="auto">
          <a:xfrm flipH="1">
            <a:off x="7896225" y="862013"/>
            <a:ext cx="3175" cy="3175"/>
          </a:xfrm>
          <a:custGeom>
            <a:avLst/>
            <a:gdLst>
              <a:gd name="T0" fmla="*/ 0 w 10"/>
              <a:gd name="T1" fmla="*/ 916420 h 11"/>
              <a:gd name="T2" fmla="*/ 302260 w 10"/>
              <a:gd name="T3" fmla="*/ 0 h 11"/>
              <a:gd name="T4" fmla="*/ 1008062 w 10"/>
              <a:gd name="T5" fmla="*/ 0 h 11"/>
              <a:gd name="T6" fmla="*/ 604837 w 10"/>
              <a:gd name="T7" fmla="*/ 916420 h 11"/>
              <a:gd name="T8" fmla="*/ 0 w 10"/>
              <a:gd name="T9" fmla="*/ 91642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3123" name="Freeform 338"/>
          <p:cNvSpPr>
            <a:spLocks/>
          </p:cNvSpPr>
          <p:nvPr/>
        </p:nvSpPr>
        <p:spPr bwMode="auto">
          <a:xfrm flipH="1">
            <a:off x="7893050" y="862013"/>
            <a:ext cx="3175" cy="3175"/>
          </a:xfrm>
          <a:custGeom>
            <a:avLst/>
            <a:gdLst>
              <a:gd name="T0" fmla="*/ 0 w 6"/>
              <a:gd name="T1" fmla="*/ 840052 h 12"/>
              <a:gd name="T2" fmla="*/ 559858 w 6"/>
              <a:gd name="T3" fmla="*/ 0 h 12"/>
              <a:gd name="T4" fmla="*/ 1680104 w 6"/>
              <a:gd name="T5" fmla="*/ 0 h 12"/>
              <a:gd name="T6" fmla="*/ 1400175 w 6"/>
              <a:gd name="T7" fmla="*/ 840052 h 12"/>
              <a:gd name="T8" fmla="*/ 0 w 6"/>
              <a:gd name="T9" fmla="*/ 840052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close/>
              </a:path>
            </a:pathLst>
          </a:custGeom>
          <a:solidFill>
            <a:srgbClr val="FF6600"/>
          </a:solidFill>
          <a:ln w="9525">
            <a:noFill/>
            <a:round/>
            <a:headEnd/>
            <a:tailEnd/>
          </a:ln>
        </p:spPr>
        <p:txBody>
          <a:bodyPr/>
          <a:lstStyle/>
          <a:p>
            <a:pPr eaLnBrk="1" hangingPunct="1"/>
            <a:endParaRPr lang="en-US"/>
          </a:p>
        </p:txBody>
      </p:sp>
      <p:sp>
        <p:nvSpPr>
          <p:cNvPr id="3124" name="Freeform 339"/>
          <p:cNvSpPr>
            <a:spLocks/>
          </p:cNvSpPr>
          <p:nvPr/>
        </p:nvSpPr>
        <p:spPr bwMode="auto">
          <a:xfrm flipH="1">
            <a:off x="7893050" y="862013"/>
            <a:ext cx="3175" cy="3175"/>
          </a:xfrm>
          <a:custGeom>
            <a:avLst/>
            <a:gdLst>
              <a:gd name="T0" fmla="*/ 0 w 6"/>
              <a:gd name="T1" fmla="*/ 840052 h 12"/>
              <a:gd name="T2" fmla="*/ 559858 w 6"/>
              <a:gd name="T3" fmla="*/ 0 h 12"/>
              <a:gd name="T4" fmla="*/ 1680104 w 6"/>
              <a:gd name="T5" fmla="*/ 0 h 12"/>
              <a:gd name="T6" fmla="*/ 1400175 w 6"/>
              <a:gd name="T7" fmla="*/ 840052 h 12"/>
              <a:gd name="T8" fmla="*/ 0 w 6"/>
              <a:gd name="T9" fmla="*/ 840052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3125" name="Freeform 340"/>
          <p:cNvSpPr>
            <a:spLocks/>
          </p:cNvSpPr>
          <p:nvPr/>
        </p:nvSpPr>
        <p:spPr bwMode="auto">
          <a:xfrm flipH="1">
            <a:off x="7889875" y="862013"/>
            <a:ext cx="3175" cy="3175"/>
          </a:xfrm>
          <a:custGeom>
            <a:avLst/>
            <a:gdLst>
              <a:gd name="T0" fmla="*/ 0 w 10"/>
              <a:gd name="T1" fmla="*/ 840052 h 12"/>
              <a:gd name="T2" fmla="*/ 302260 w 10"/>
              <a:gd name="T3" fmla="*/ 0 h 12"/>
              <a:gd name="T4" fmla="*/ 1008062 w 10"/>
              <a:gd name="T5" fmla="*/ 0 h 12"/>
              <a:gd name="T6" fmla="*/ 604837 w 10"/>
              <a:gd name="T7" fmla="*/ 700088 h 12"/>
              <a:gd name="T8" fmla="*/ 0 w 10"/>
              <a:gd name="T9" fmla="*/ 840052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close/>
              </a:path>
            </a:pathLst>
          </a:custGeom>
          <a:solidFill>
            <a:srgbClr val="FF6600"/>
          </a:solidFill>
          <a:ln w="9525">
            <a:noFill/>
            <a:round/>
            <a:headEnd/>
            <a:tailEnd/>
          </a:ln>
        </p:spPr>
        <p:txBody>
          <a:bodyPr/>
          <a:lstStyle/>
          <a:p>
            <a:pPr eaLnBrk="1" hangingPunct="1"/>
            <a:endParaRPr lang="en-US"/>
          </a:p>
        </p:txBody>
      </p:sp>
      <p:sp>
        <p:nvSpPr>
          <p:cNvPr id="3126" name="Freeform 341"/>
          <p:cNvSpPr>
            <a:spLocks/>
          </p:cNvSpPr>
          <p:nvPr/>
        </p:nvSpPr>
        <p:spPr bwMode="auto">
          <a:xfrm flipH="1">
            <a:off x="7889875" y="862013"/>
            <a:ext cx="3175" cy="3175"/>
          </a:xfrm>
          <a:custGeom>
            <a:avLst/>
            <a:gdLst>
              <a:gd name="T0" fmla="*/ 0 w 10"/>
              <a:gd name="T1" fmla="*/ 840052 h 12"/>
              <a:gd name="T2" fmla="*/ 302260 w 10"/>
              <a:gd name="T3" fmla="*/ 0 h 12"/>
              <a:gd name="T4" fmla="*/ 1008062 w 10"/>
              <a:gd name="T5" fmla="*/ 0 h 12"/>
              <a:gd name="T6" fmla="*/ 604837 w 10"/>
              <a:gd name="T7" fmla="*/ 700088 h 12"/>
              <a:gd name="T8" fmla="*/ 0 w 10"/>
              <a:gd name="T9" fmla="*/ 840052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3127" name="Freeform 342"/>
          <p:cNvSpPr>
            <a:spLocks/>
          </p:cNvSpPr>
          <p:nvPr/>
        </p:nvSpPr>
        <p:spPr bwMode="auto">
          <a:xfrm flipH="1">
            <a:off x="7886700" y="862013"/>
            <a:ext cx="1588" cy="3175"/>
          </a:xfrm>
          <a:custGeom>
            <a:avLst/>
            <a:gdLst>
              <a:gd name="T0" fmla="*/ 0 w 8"/>
              <a:gd name="T1" fmla="*/ 916420 h 11"/>
              <a:gd name="T2" fmla="*/ 118107 w 8"/>
              <a:gd name="T3" fmla="*/ 0 h 11"/>
              <a:gd name="T4" fmla="*/ 315218 w 8"/>
              <a:gd name="T5" fmla="*/ 0 h 11"/>
              <a:gd name="T6" fmla="*/ 236413 w 8"/>
              <a:gd name="T7" fmla="*/ 916420 h 11"/>
              <a:gd name="T8" fmla="*/ 0 w 8"/>
              <a:gd name="T9" fmla="*/ 91642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close/>
              </a:path>
            </a:pathLst>
          </a:custGeom>
          <a:solidFill>
            <a:srgbClr val="FF6600"/>
          </a:solidFill>
          <a:ln w="9525">
            <a:noFill/>
            <a:round/>
            <a:headEnd/>
            <a:tailEnd/>
          </a:ln>
        </p:spPr>
        <p:txBody>
          <a:bodyPr/>
          <a:lstStyle/>
          <a:p>
            <a:pPr eaLnBrk="1" hangingPunct="1"/>
            <a:endParaRPr lang="en-US"/>
          </a:p>
        </p:txBody>
      </p:sp>
      <p:sp>
        <p:nvSpPr>
          <p:cNvPr id="3128" name="Freeform 343"/>
          <p:cNvSpPr>
            <a:spLocks/>
          </p:cNvSpPr>
          <p:nvPr/>
        </p:nvSpPr>
        <p:spPr bwMode="auto">
          <a:xfrm flipH="1">
            <a:off x="7886700" y="862013"/>
            <a:ext cx="1588" cy="3175"/>
          </a:xfrm>
          <a:custGeom>
            <a:avLst/>
            <a:gdLst>
              <a:gd name="T0" fmla="*/ 0 w 8"/>
              <a:gd name="T1" fmla="*/ 916420 h 11"/>
              <a:gd name="T2" fmla="*/ 118107 w 8"/>
              <a:gd name="T3" fmla="*/ 0 h 11"/>
              <a:gd name="T4" fmla="*/ 315218 w 8"/>
              <a:gd name="T5" fmla="*/ 0 h 11"/>
              <a:gd name="T6" fmla="*/ 236413 w 8"/>
              <a:gd name="T7" fmla="*/ 916420 h 11"/>
              <a:gd name="T8" fmla="*/ 0 w 8"/>
              <a:gd name="T9" fmla="*/ 91642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3129" name="Freeform 344"/>
          <p:cNvSpPr>
            <a:spLocks/>
          </p:cNvSpPr>
          <p:nvPr/>
        </p:nvSpPr>
        <p:spPr bwMode="auto">
          <a:xfrm flipH="1">
            <a:off x="7883525" y="862013"/>
            <a:ext cx="3175" cy="3175"/>
          </a:xfrm>
          <a:custGeom>
            <a:avLst/>
            <a:gdLst>
              <a:gd name="T0" fmla="*/ 0 w 9"/>
              <a:gd name="T1" fmla="*/ 916420 h 11"/>
              <a:gd name="T2" fmla="*/ 249061 w 9"/>
              <a:gd name="T3" fmla="*/ 0 h 11"/>
              <a:gd name="T4" fmla="*/ 1120069 w 9"/>
              <a:gd name="T5" fmla="*/ 0 h 11"/>
              <a:gd name="T6" fmla="*/ 871008 w 9"/>
              <a:gd name="T7" fmla="*/ 916420 h 11"/>
              <a:gd name="T8" fmla="*/ 0 w 9"/>
              <a:gd name="T9" fmla="*/ 91642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close/>
              </a:path>
            </a:pathLst>
          </a:custGeom>
          <a:solidFill>
            <a:srgbClr val="FF6600"/>
          </a:solidFill>
          <a:ln w="9525">
            <a:noFill/>
            <a:round/>
            <a:headEnd/>
            <a:tailEnd/>
          </a:ln>
        </p:spPr>
        <p:txBody>
          <a:bodyPr/>
          <a:lstStyle/>
          <a:p>
            <a:pPr eaLnBrk="1" hangingPunct="1"/>
            <a:endParaRPr lang="en-US"/>
          </a:p>
        </p:txBody>
      </p:sp>
      <p:sp>
        <p:nvSpPr>
          <p:cNvPr id="3130" name="Freeform 346"/>
          <p:cNvSpPr>
            <a:spLocks/>
          </p:cNvSpPr>
          <p:nvPr/>
        </p:nvSpPr>
        <p:spPr bwMode="auto">
          <a:xfrm flipH="1">
            <a:off x="7880350" y="862013"/>
            <a:ext cx="1588" cy="3175"/>
          </a:xfrm>
          <a:custGeom>
            <a:avLst/>
            <a:gdLst>
              <a:gd name="T0" fmla="*/ 0 w 6"/>
              <a:gd name="T1" fmla="*/ 916420 h 11"/>
              <a:gd name="T2" fmla="*/ 70137 w 6"/>
              <a:gd name="T3" fmla="*/ 0 h 11"/>
              <a:gd name="T4" fmla="*/ 420291 w 6"/>
              <a:gd name="T5" fmla="*/ 0 h 11"/>
              <a:gd name="T6" fmla="*/ 280282 w 6"/>
              <a:gd name="T7" fmla="*/ 749877 h 11"/>
              <a:gd name="T8" fmla="*/ 0 w 6"/>
              <a:gd name="T9" fmla="*/ 91642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close/>
              </a:path>
            </a:pathLst>
          </a:custGeom>
          <a:solidFill>
            <a:srgbClr val="FF6600"/>
          </a:solidFill>
          <a:ln w="9525">
            <a:noFill/>
            <a:round/>
            <a:headEnd/>
            <a:tailEnd/>
          </a:ln>
        </p:spPr>
        <p:txBody>
          <a:bodyPr/>
          <a:lstStyle/>
          <a:p>
            <a:pPr eaLnBrk="1" hangingPunct="1"/>
            <a:endParaRPr lang="en-US"/>
          </a:p>
        </p:txBody>
      </p:sp>
      <p:sp>
        <p:nvSpPr>
          <p:cNvPr id="3131" name="Freeform 348"/>
          <p:cNvSpPr>
            <a:spLocks/>
          </p:cNvSpPr>
          <p:nvPr/>
        </p:nvSpPr>
        <p:spPr bwMode="auto">
          <a:xfrm flipH="1">
            <a:off x="7875588" y="862013"/>
            <a:ext cx="3175" cy="3175"/>
          </a:xfrm>
          <a:custGeom>
            <a:avLst/>
            <a:gdLst>
              <a:gd name="T0" fmla="*/ 0 w 10"/>
              <a:gd name="T1" fmla="*/ 916420 h 11"/>
              <a:gd name="T2" fmla="*/ 403225 w 10"/>
              <a:gd name="T3" fmla="*/ 0 h 11"/>
              <a:gd name="T4" fmla="*/ 1008062 w 10"/>
              <a:gd name="T5" fmla="*/ 0 h 11"/>
              <a:gd name="T6" fmla="*/ 705485 w 10"/>
              <a:gd name="T7" fmla="*/ 916420 h 11"/>
              <a:gd name="T8" fmla="*/ 0 w 10"/>
              <a:gd name="T9" fmla="*/ 91642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close/>
              </a:path>
            </a:pathLst>
          </a:custGeom>
          <a:solidFill>
            <a:srgbClr val="FF6600"/>
          </a:solidFill>
          <a:ln w="9525">
            <a:noFill/>
            <a:round/>
            <a:headEnd/>
            <a:tailEnd/>
          </a:ln>
        </p:spPr>
        <p:txBody>
          <a:bodyPr/>
          <a:lstStyle/>
          <a:p>
            <a:pPr eaLnBrk="1" hangingPunct="1"/>
            <a:endParaRPr lang="en-US"/>
          </a:p>
        </p:txBody>
      </p:sp>
      <p:sp>
        <p:nvSpPr>
          <p:cNvPr id="3132" name="Freeform 350"/>
          <p:cNvSpPr>
            <a:spLocks/>
          </p:cNvSpPr>
          <p:nvPr/>
        </p:nvSpPr>
        <p:spPr bwMode="auto">
          <a:xfrm flipH="1">
            <a:off x="7954963" y="868363"/>
            <a:ext cx="6350" cy="0"/>
          </a:xfrm>
          <a:custGeom>
            <a:avLst/>
            <a:gdLst>
              <a:gd name="T0" fmla="*/ 1920119 w 21"/>
              <a:gd name="T1" fmla="*/ 0 h 7"/>
              <a:gd name="T2" fmla="*/ 1188659 w 21"/>
              <a:gd name="T3" fmla="*/ 0 h 7"/>
              <a:gd name="T4" fmla="*/ 548519 w 21"/>
              <a:gd name="T5" fmla="*/ 0 h 7"/>
              <a:gd name="T6" fmla="*/ 0 w 21"/>
              <a:gd name="T7" fmla="*/ 0 h 7"/>
              <a:gd name="T8" fmla="*/ 0 60000 65536"/>
              <a:gd name="T9" fmla="*/ 0 60000 65536"/>
              <a:gd name="T10" fmla="*/ 0 60000 65536"/>
              <a:gd name="T11" fmla="*/ 0 60000 65536"/>
              <a:gd name="T12" fmla="*/ 0 w 21"/>
              <a:gd name="T13" fmla="*/ 0 h 7"/>
              <a:gd name="T14" fmla="*/ 21 w 21"/>
              <a:gd name="T15" fmla="*/ 0 h 7"/>
            </a:gdLst>
            <a:ahLst/>
            <a:cxnLst>
              <a:cxn ang="T8">
                <a:pos x="T0" y="T1"/>
              </a:cxn>
              <a:cxn ang="T9">
                <a:pos x="T2" y="T3"/>
              </a:cxn>
              <a:cxn ang="T10">
                <a:pos x="T4" y="T5"/>
              </a:cxn>
              <a:cxn ang="T11">
                <a:pos x="T6" y="T7"/>
              </a:cxn>
            </a:cxnLst>
            <a:rect l="T12" t="T13" r="T14" b="T15"/>
            <a:pathLst>
              <a:path w="21" h="7">
                <a:moveTo>
                  <a:pt x="21" y="7"/>
                </a:moveTo>
                <a:lnTo>
                  <a:pt x="13" y="4"/>
                </a:lnTo>
                <a:lnTo>
                  <a:pt x="6" y="2"/>
                </a:lnTo>
                <a:lnTo>
                  <a:pt x="0" y="0"/>
                </a:lnTo>
              </a:path>
            </a:pathLst>
          </a:custGeom>
          <a:solidFill>
            <a:srgbClr val="FF6600"/>
          </a:solidFill>
          <a:ln w="0">
            <a:solidFill>
              <a:srgbClr val="000000"/>
            </a:solidFill>
            <a:round/>
            <a:headEnd/>
            <a:tailEnd/>
          </a:ln>
        </p:spPr>
        <p:txBody>
          <a:bodyPr/>
          <a:lstStyle/>
          <a:p>
            <a:pPr eaLnBrk="1" hangingPunct="1"/>
            <a:endParaRPr lang="en-US"/>
          </a:p>
        </p:txBody>
      </p:sp>
      <p:sp>
        <p:nvSpPr>
          <p:cNvPr id="3133" name="Freeform 351"/>
          <p:cNvSpPr>
            <a:spLocks/>
          </p:cNvSpPr>
          <p:nvPr/>
        </p:nvSpPr>
        <p:spPr bwMode="auto">
          <a:xfrm flipH="1">
            <a:off x="7958138" y="860425"/>
            <a:ext cx="3175" cy="3175"/>
          </a:xfrm>
          <a:custGeom>
            <a:avLst/>
            <a:gdLst>
              <a:gd name="T0" fmla="*/ 0 w 15"/>
              <a:gd name="T1" fmla="*/ 916420 h 11"/>
              <a:gd name="T2" fmla="*/ 179282 w 15"/>
              <a:gd name="T3" fmla="*/ 499918 h 11"/>
              <a:gd name="T4" fmla="*/ 537633 w 15"/>
              <a:gd name="T5" fmla="*/ 83416 h 11"/>
              <a:gd name="T6" fmla="*/ 672042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0" y="11"/>
                </a:moveTo>
                <a:lnTo>
                  <a:pt x="4" y="6"/>
                </a:lnTo>
                <a:lnTo>
                  <a:pt x="12" y="1"/>
                </a:lnTo>
                <a:lnTo>
                  <a:pt x="15" y="0"/>
                </a:lnTo>
              </a:path>
            </a:pathLst>
          </a:custGeom>
          <a:solidFill>
            <a:srgbClr val="FF6600"/>
          </a:solidFill>
          <a:ln w="0">
            <a:solidFill>
              <a:srgbClr val="000000"/>
            </a:solidFill>
            <a:round/>
            <a:headEnd/>
            <a:tailEnd/>
          </a:ln>
        </p:spPr>
        <p:txBody>
          <a:bodyPr/>
          <a:lstStyle/>
          <a:p>
            <a:pPr eaLnBrk="1" hangingPunct="1"/>
            <a:endParaRPr lang="en-US"/>
          </a:p>
        </p:txBody>
      </p:sp>
      <p:sp>
        <p:nvSpPr>
          <p:cNvPr id="3134" name="Freeform 352"/>
          <p:cNvSpPr>
            <a:spLocks/>
          </p:cNvSpPr>
          <p:nvPr/>
        </p:nvSpPr>
        <p:spPr bwMode="auto">
          <a:xfrm flipH="1">
            <a:off x="7954963" y="865188"/>
            <a:ext cx="6350" cy="0"/>
          </a:xfrm>
          <a:custGeom>
            <a:avLst/>
            <a:gdLst>
              <a:gd name="T0" fmla="*/ 2122237 w 19"/>
              <a:gd name="T1" fmla="*/ 0 h 1"/>
              <a:gd name="T2" fmla="*/ 670092 w 19"/>
              <a:gd name="T3" fmla="*/ 0 h 1"/>
              <a:gd name="T4" fmla="*/ 0 w 19"/>
              <a:gd name="T5" fmla="*/ 0 h 1"/>
              <a:gd name="T6" fmla="*/ 0 60000 65536"/>
              <a:gd name="T7" fmla="*/ 0 60000 65536"/>
              <a:gd name="T8" fmla="*/ 0 60000 65536"/>
              <a:gd name="T9" fmla="*/ 0 w 19"/>
              <a:gd name="T10" fmla="*/ 0 h 1"/>
              <a:gd name="T11" fmla="*/ 19 w 19"/>
              <a:gd name="T12" fmla="*/ 0 h 1"/>
            </a:gdLst>
            <a:ahLst/>
            <a:cxnLst>
              <a:cxn ang="T6">
                <a:pos x="T0" y="T1"/>
              </a:cxn>
              <a:cxn ang="T7">
                <a:pos x="T2" y="T3"/>
              </a:cxn>
              <a:cxn ang="T8">
                <a:pos x="T4" y="T5"/>
              </a:cxn>
            </a:cxnLst>
            <a:rect l="T9" t="T10" r="T11" b="T12"/>
            <a:pathLst>
              <a:path w="19" h="1">
                <a:moveTo>
                  <a:pt x="19" y="0"/>
                </a:moveTo>
                <a:lnTo>
                  <a:pt x="6" y="1"/>
                </a:lnTo>
                <a:lnTo>
                  <a:pt x="0" y="1"/>
                </a:lnTo>
              </a:path>
            </a:pathLst>
          </a:custGeom>
          <a:solidFill>
            <a:srgbClr val="FF6600"/>
          </a:solidFill>
          <a:ln w="0">
            <a:solidFill>
              <a:srgbClr val="000000"/>
            </a:solidFill>
            <a:round/>
            <a:headEnd/>
            <a:tailEnd/>
          </a:ln>
        </p:spPr>
        <p:txBody>
          <a:bodyPr/>
          <a:lstStyle/>
          <a:p>
            <a:pPr eaLnBrk="1" hangingPunct="1"/>
            <a:endParaRPr lang="en-US"/>
          </a:p>
        </p:txBody>
      </p:sp>
      <p:sp>
        <p:nvSpPr>
          <p:cNvPr id="3135" name="Freeform 357"/>
          <p:cNvSpPr>
            <a:spLocks/>
          </p:cNvSpPr>
          <p:nvPr/>
        </p:nvSpPr>
        <p:spPr bwMode="auto">
          <a:xfrm flipH="1">
            <a:off x="7934325" y="796925"/>
            <a:ext cx="87313" cy="38100"/>
          </a:xfrm>
          <a:custGeom>
            <a:avLst/>
            <a:gdLst>
              <a:gd name="T0" fmla="*/ 23684152 w 305"/>
              <a:gd name="T1" fmla="*/ 8960556 h 162"/>
              <a:gd name="T2" fmla="*/ 24339715 w 305"/>
              <a:gd name="T3" fmla="*/ 8905287 h 162"/>
              <a:gd name="T4" fmla="*/ 24339715 w 305"/>
              <a:gd name="T5" fmla="*/ 8683978 h 162"/>
              <a:gd name="T6" fmla="*/ 24421588 w 305"/>
              <a:gd name="T7" fmla="*/ 8628710 h 162"/>
              <a:gd name="T8" fmla="*/ 24995278 w 305"/>
              <a:gd name="T9" fmla="*/ 8518173 h 162"/>
              <a:gd name="T10" fmla="*/ 409655 w 305"/>
              <a:gd name="T11" fmla="*/ 0 h 162"/>
              <a:gd name="T12" fmla="*/ 81874 w 305"/>
              <a:gd name="T13" fmla="*/ 55269 h 162"/>
              <a:gd name="T14" fmla="*/ 0 w 305"/>
              <a:gd name="T15" fmla="*/ 166041 h 162"/>
              <a:gd name="T16" fmla="*/ 23684152 w 305"/>
              <a:gd name="T17" fmla="*/ 8960556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close/>
              </a:path>
            </a:pathLst>
          </a:custGeom>
          <a:solidFill>
            <a:srgbClr val="FF6600"/>
          </a:solidFill>
          <a:ln w="9525">
            <a:noFill/>
            <a:round/>
            <a:headEnd/>
            <a:tailEnd/>
          </a:ln>
        </p:spPr>
        <p:txBody>
          <a:bodyPr/>
          <a:lstStyle/>
          <a:p>
            <a:pPr eaLnBrk="1" hangingPunct="1"/>
            <a:endParaRPr lang="en-US"/>
          </a:p>
        </p:txBody>
      </p:sp>
      <p:sp>
        <p:nvSpPr>
          <p:cNvPr id="3136" name="Freeform 359"/>
          <p:cNvSpPr>
            <a:spLocks/>
          </p:cNvSpPr>
          <p:nvPr/>
        </p:nvSpPr>
        <p:spPr bwMode="auto">
          <a:xfrm flipH="1">
            <a:off x="7870825" y="866775"/>
            <a:ext cx="7938" cy="4763"/>
          </a:xfrm>
          <a:custGeom>
            <a:avLst/>
            <a:gdLst>
              <a:gd name="T0" fmla="*/ 2172822 w 29"/>
              <a:gd name="T1" fmla="*/ 514611 h 23"/>
              <a:gd name="T2" fmla="*/ 1723367 w 29"/>
              <a:gd name="T3" fmla="*/ 428877 h 23"/>
              <a:gd name="T4" fmla="*/ 1048911 w 29"/>
              <a:gd name="T5" fmla="*/ 214335 h 23"/>
              <a:gd name="T6" fmla="*/ 449455 w 29"/>
              <a:gd name="T7" fmla="*/ 85734 h 23"/>
              <a:gd name="T8" fmla="*/ 75000 w 29"/>
              <a:gd name="T9" fmla="*/ 0 h 23"/>
              <a:gd name="T10" fmla="*/ 0 w 29"/>
              <a:gd name="T11" fmla="*/ 214335 h 23"/>
              <a:gd name="T12" fmla="*/ 0 w 29"/>
              <a:gd name="T13" fmla="*/ 300276 h 23"/>
              <a:gd name="T14" fmla="*/ 0 w 29"/>
              <a:gd name="T15" fmla="*/ 386010 h 23"/>
              <a:gd name="T16" fmla="*/ 224728 w 29"/>
              <a:gd name="T17" fmla="*/ 643212 h 23"/>
              <a:gd name="T18" fmla="*/ 1423639 w 29"/>
              <a:gd name="T19" fmla="*/ 986355 h 23"/>
              <a:gd name="T20" fmla="*/ 1798094 w 29"/>
              <a:gd name="T21" fmla="*/ 943488 h 23"/>
              <a:gd name="T22" fmla="*/ 1948095 w 29"/>
              <a:gd name="T23" fmla="*/ 857754 h 23"/>
              <a:gd name="T24" fmla="*/ 2172822 w 29"/>
              <a:gd name="T25" fmla="*/ 51461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close/>
              </a:path>
            </a:pathLst>
          </a:custGeom>
          <a:solidFill>
            <a:srgbClr val="FF6600"/>
          </a:solidFill>
          <a:ln w="9525">
            <a:noFill/>
            <a:round/>
            <a:headEnd/>
            <a:tailEnd/>
          </a:ln>
        </p:spPr>
        <p:txBody>
          <a:bodyPr/>
          <a:lstStyle/>
          <a:p>
            <a:pPr eaLnBrk="1" hangingPunct="1"/>
            <a:endParaRPr lang="en-US"/>
          </a:p>
        </p:txBody>
      </p:sp>
      <p:sp>
        <p:nvSpPr>
          <p:cNvPr id="3137" name="Freeform 361"/>
          <p:cNvSpPr>
            <a:spLocks/>
          </p:cNvSpPr>
          <p:nvPr/>
        </p:nvSpPr>
        <p:spPr bwMode="auto">
          <a:xfrm flipH="1">
            <a:off x="7942263" y="841375"/>
            <a:ext cx="7937" cy="4763"/>
          </a:xfrm>
          <a:custGeom>
            <a:avLst/>
            <a:gdLst>
              <a:gd name="T0" fmla="*/ 2422922 w 26"/>
              <a:gd name="T1" fmla="*/ 514404 h 21"/>
              <a:gd name="T2" fmla="*/ 1957081 w 26"/>
              <a:gd name="T3" fmla="*/ 514404 h 21"/>
              <a:gd name="T4" fmla="*/ 1677455 w 26"/>
              <a:gd name="T5" fmla="*/ 360174 h 21"/>
              <a:gd name="T6" fmla="*/ 1211614 w 26"/>
              <a:gd name="T7" fmla="*/ 360174 h 21"/>
              <a:gd name="T8" fmla="*/ 93107 w 26"/>
              <a:gd name="T9" fmla="*/ 0 h 21"/>
              <a:gd name="T10" fmla="*/ 0 w 26"/>
              <a:gd name="T11" fmla="*/ 360174 h 21"/>
              <a:gd name="T12" fmla="*/ 93107 w 26"/>
              <a:gd name="T13" fmla="*/ 617376 h 21"/>
              <a:gd name="T14" fmla="*/ 465841 w 26"/>
              <a:gd name="T15" fmla="*/ 823092 h 21"/>
              <a:gd name="T16" fmla="*/ 559253 w 26"/>
              <a:gd name="T17" fmla="*/ 926063 h 21"/>
              <a:gd name="T18" fmla="*/ 1025094 w 26"/>
              <a:gd name="T19" fmla="*/ 1080294 h 21"/>
              <a:gd name="T20" fmla="*/ 1211614 w 26"/>
              <a:gd name="T21" fmla="*/ 1080294 h 21"/>
              <a:gd name="T22" fmla="*/ 1677455 w 26"/>
              <a:gd name="T23" fmla="*/ 1080294 h 21"/>
              <a:gd name="T24" fmla="*/ 1957081 w 26"/>
              <a:gd name="T25" fmla="*/ 1080294 h 21"/>
              <a:gd name="T26" fmla="*/ 2143295 w 26"/>
              <a:gd name="T27" fmla="*/ 926063 h 21"/>
              <a:gd name="T28" fmla="*/ 2422922 w 26"/>
              <a:gd name="T29" fmla="*/ 514404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close/>
              </a:path>
            </a:pathLst>
          </a:custGeom>
          <a:solidFill>
            <a:srgbClr val="FF6600"/>
          </a:solidFill>
          <a:ln w="9525">
            <a:noFill/>
            <a:round/>
            <a:headEnd/>
            <a:tailEnd/>
          </a:ln>
        </p:spPr>
        <p:txBody>
          <a:bodyPr/>
          <a:lstStyle/>
          <a:p>
            <a:pPr eaLnBrk="1" hangingPunct="1"/>
            <a:endParaRPr lang="en-US"/>
          </a:p>
        </p:txBody>
      </p:sp>
      <p:sp>
        <p:nvSpPr>
          <p:cNvPr id="3138" name="Freeform 363"/>
          <p:cNvSpPr>
            <a:spLocks/>
          </p:cNvSpPr>
          <p:nvPr/>
        </p:nvSpPr>
        <p:spPr bwMode="auto">
          <a:xfrm flipH="1">
            <a:off x="7870825" y="862013"/>
            <a:ext cx="7938" cy="6350"/>
          </a:xfrm>
          <a:custGeom>
            <a:avLst/>
            <a:gdLst>
              <a:gd name="T0" fmla="*/ 1245754 w 31"/>
              <a:gd name="T1" fmla="*/ 1440089 h 28"/>
              <a:gd name="T2" fmla="*/ 917991 w 31"/>
              <a:gd name="T3" fmla="*/ 1440089 h 28"/>
              <a:gd name="T4" fmla="*/ 524676 w 31"/>
              <a:gd name="T5" fmla="*/ 1388609 h 28"/>
              <a:gd name="T6" fmla="*/ 65553 w 31"/>
              <a:gd name="T7" fmla="*/ 1182914 h 28"/>
              <a:gd name="T8" fmla="*/ 0 w 31"/>
              <a:gd name="T9" fmla="*/ 925739 h 28"/>
              <a:gd name="T10" fmla="*/ 0 w 31"/>
              <a:gd name="T11" fmla="*/ 668564 h 28"/>
              <a:gd name="T12" fmla="*/ 65553 w 31"/>
              <a:gd name="T13" fmla="*/ 514350 h 28"/>
              <a:gd name="T14" fmla="*/ 393315 w 31"/>
              <a:gd name="T15" fmla="*/ 257175 h 28"/>
              <a:gd name="T16" fmla="*/ 721334 w 31"/>
              <a:gd name="T17" fmla="*/ 102961 h 28"/>
              <a:gd name="T18" fmla="*/ 852439 w 31"/>
              <a:gd name="T19" fmla="*/ 102961 h 28"/>
              <a:gd name="T20" fmla="*/ 1180202 w 31"/>
              <a:gd name="T21" fmla="*/ 0 h 28"/>
              <a:gd name="T22" fmla="*/ 1376859 w 31"/>
              <a:gd name="T23" fmla="*/ 102961 h 28"/>
              <a:gd name="T24" fmla="*/ 1704878 w 31"/>
              <a:gd name="T25" fmla="*/ 205695 h 28"/>
              <a:gd name="T26" fmla="*/ 1901535 w 31"/>
              <a:gd name="T27" fmla="*/ 462870 h 28"/>
              <a:gd name="T28" fmla="*/ 2032640 w 31"/>
              <a:gd name="T29" fmla="*/ 668564 h 28"/>
              <a:gd name="T30" fmla="*/ 2032640 w 31"/>
              <a:gd name="T31" fmla="*/ 925739 h 28"/>
              <a:gd name="T32" fmla="*/ 1901535 w 31"/>
              <a:gd name="T33" fmla="*/ 1182914 h 28"/>
              <a:gd name="T34" fmla="*/ 1573773 w 31"/>
              <a:gd name="T35" fmla="*/ 1285875 h 28"/>
              <a:gd name="T36" fmla="*/ 1376859 w 31"/>
              <a:gd name="T37" fmla="*/ 1440089 h 28"/>
              <a:gd name="T38" fmla="*/ 1245754 w 31"/>
              <a:gd name="T39" fmla="*/ 1440089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close/>
              </a:path>
            </a:pathLst>
          </a:custGeom>
          <a:solidFill>
            <a:srgbClr val="FF6600"/>
          </a:solidFill>
          <a:ln w="9525">
            <a:noFill/>
            <a:round/>
            <a:headEnd/>
            <a:tailEnd/>
          </a:ln>
        </p:spPr>
        <p:txBody>
          <a:bodyPr/>
          <a:lstStyle/>
          <a:p>
            <a:pPr eaLnBrk="1" hangingPunct="1"/>
            <a:endParaRPr lang="en-US"/>
          </a:p>
        </p:txBody>
      </p:sp>
      <p:sp>
        <p:nvSpPr>
          <p:cNvPr id="3139" name="Freeform 365"/>
          <p:cNvSpPr>
            <a:spLocks/>
          </p:cNvSpPr>
          <p:nvPr/>
        </p:nvSpPr>
        <p:spPr bwMode="auto">
          <a:xfrm flipH="1">
            <a:off x="7942263" y="836613"/>
            <a:ext cx="9525" cy="6350"/>
          </a:xfrm>
          <a:custGeom>
            <a:avLst/>
            <a:gdLst>
              <a:gd name="T0" fmla="*/ 1860649 w 32"/>
              <a:gd name="T1" fmla="*/ 1550865 h 26"/>
              <a:gd name="T2" fmla="*/ 1151929 w 32"/>
              <a:gd name="T3" fmla="*/ 1550865 h 26"/>
              <a:gd name="T4" fmla="*/ 708719 w 32"/>
              <a:gd name="T5" fmla="*/ 1431681 h 26"/>
              <a:gd name="T6" fmla="*/ 265807 w 32"/>
              <a:gd name="T7" fmla="*/ 1133231 h 26"/>
              <a:gd name="T8" fmla="*/ 0 w 32"/>
              <a:gd name="T9" fmla="*/ 954454 h 26"/>
              <a:gd name="T10" fmla="*/ 88702 w 32"/>
              <a:gd name="T11" fmla="*/ 775433 h 26"/>
              <a:gd name="T12" fmla="*/ 265807 w 32"/>
              <a:gd name="T13" fmla="*/ 596412 h 26"/>
              <a:gd name="T14" fmla="*/ 708719 w 32"/>
              <a:gd name="T15" fmla="*/ 298206 h 26"/>
              <a:gd name="T16" fmla="*/ 1417737 w 32"/>
              <a:gd name="T17" fmla="*/ 59592 h 26"/>
              <a:gd name="T18" fmla="*/ 2126456 w 32"/>
              <a:gd name="T19" fmla="*/ 0 h 26"/>
              <a:gd name="T20" fmla="*/ 2480667 w 32"/>
              <a:gd name="T21" fmla="*/ 179021 h 26"/>
              <a:gd name="T22" fmla="*/ 2746474 w 32"/>
              <a:gd name="T23" fmla="*/ 357798 h 26"/>
              <a:gd name="T24" fmla="*/ 2835176 w 32"/>
              <a:gd name="T25" fmla="*/ 656248 h 26"/>
              <a:gd name="T26" fmla="*/ 2835176 w 32"/>
              <a:gd name="T27" fmla="*/ 954454 h 26"/>
              <a:gd name="T28" fmla="*/ 2746474 w 32"/>
              <a:gd name="T29" fmla="*/ 1252660 h 26"/>
              <a:gd name="T30" fmla="*/ 2480667 w 32"/>
              <a:gd name="T31" fmla="*/ 1431681 h 26"/>
              <a:gd name="T32" fmla="*/ 2126456 w 32"/>
              <a:gd name="T33" fmla="*/ 1550865 h 26"/>
              <a:gd name="T34" fmla="*/ 1860649 w 32"/>
              <a:gd name="T35" fmla="*/ 1550865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close/>
              </a:path>
            </a:pathLst>
          </a:custGeom>
          <a:solidFill>
            <a:srgbClr val="FF6600"/>
          </a:solidFill>
          <a:ln w="9525">
            <a:noFill/>
            <a:round/>
            <a:headEnd/>
            <a:tailEnd/>
          </a:ln>
        </p:spPr>
        <p:txBody>
          <a:bodyPr/>
          <a:lstStyle/>
          <a:p>
            <a:pPr eaLnBrk="1" hangingPunct="1"/>
            <a:endParaRPr lang="en-US"/>
          </a:p>
        </p:txBody>
      </p:sp>
      <p:sp>
        <p:nvSpPr>
          <p:cNvPr id="3140" name="Freeform 368"/>
          <p:cNvSpPr>
            <a:spLocks/>
          </p:cNvSpPr>
          <p:nvPr/>
        </p:nvSpPr>
        <p:spPr bwMode="auto">
          <a:xfrm flipH="1">
            <a:off x="7842250" y="863600"/>
            <a:ext cx="15875" cy="6350"/>
          </a:xfrm>
          <a:custGeom>
            <a:avLst/>
            <a:gdLst>
              <a:gd name="T0" fmla="*/ 4941483 w 51"/>
              <a:gd name="T1" fmla="*/ 767036 h 29"/>
              <a:gd name="T2" fmla="*/ 4553946 w 51"/>
              <a:gd name="T3" fmla="*/ 910897 h 29"/>
              <a:gd name="T4" fmla="*/ 3972485 w 51"/>
              <a:gd name="T5" fmla="*/ 1102710 h 29"/>
              <a:gd name="T6" fmla="*/ 1744071 w 51"/>
              <a:gd name="T7" fmla="*/ 1102710 h 29"/>
              <a:gd name="T8" fmla="*/ 290730 w 51"/>
              <a:gd name="T9" fmla="*/ 1390431 h 29"/>
              <a:gd name="T10" fmla="*/ 0 w 51"/>
              <a:gd name="T11" fmla="*/ 1246571 h 29"/>
              <a:gd name="T12" fmla="*/ 290730 w 51"/>
              <a:gd name="T13" fmla="*/ 1102710 h 29"/>
              <a:gd name="T14" fmla="*/ 484343 w 51"/>
              <a:gd name="T15" fmla="*/ 671348 h 29"/>
              <a:gd name="T16" fmla="*/ 581461 w 51"/>
              <a:gd name="T17" fmla="*/ 383628 h 29"/>
              <a:gd name="T18" fmla="*/ 484343 w 51"/>
              <a:gd name="T19" fmla="*/ 0 h 29"/>
              <a:gd name="T20" fmla="*/ 4941483 w 51"/>
              <a:gd name="T21" fmla="*/ 767036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close/>
              </a:path>
            </a:pathLst>
          </a:custGeom>
          <a:solidFill>
            <a:srgbClr val="FF6600"/>
          </a:solidFill>
          <a:ln w="9525">
            <a:noFill/>
            <a:round/>
            <a:headEnd/>
            <a:tailEnd/>
          </a:ln>
        </p:spPr>
        <p:txBody>
          <a:bodyPr/>
          <a:lstStyle/>
          <a:p>
            <a:pPr eaLnBrk="1" hangingPunct="1"/>
            <a:endParaRPr lang="en-US"/>
          </a:p>
        </p:txBody>
      </p:sp>
      <p:sp>
        <p:nvSpPr>
          <p:cNvPr id="3141" name="Freeform 370"/>
          <p:cNvSpPr>
            <a:spLocks/>
          </p:cNvSpPr>
          <p:nvPr/>
        </p:nvSpPr>
        <p:spPr bwMode="auto">
          <a:xfrm flipH="1">
            <a:off x="7742238" y="862013"/>
            <a:ext cx="112712" cy="31750"/>
          </a:xfrm>
          <a:custGeom>
            <a:avLst/>
            <a:gdLst>
              <a:gd name="T0" fmla="*/ 31999986 w 397"/>
              <a:gd name="T1" fmla="*/ 6943270 h 140"/>
              <a:gd name="T2" fmla="*/ 31758096 w 397"/>
              <a:gd name="T3" fmla="*/ 7046231 h 140"/>
              <a:gd name="T4" fmla="*/ 31758096 w 397"/>
              <a:gd name="T5" fmla="*/ 7200445 h 140"/>
              <a:gd name="T6" fmla="*/ 19586907 w 397"/>
              <a:gd name="T7" fmla="*/ 4680177 h 140"/>
              <a:gd name="T8" fmla="*/ 9511248 w 397"/>
              <a:gd name="T9" fmla="*/ 2623003 h 140"/>
              <a:gd name="T10" fmla="*/ 80630 w 397"/>
              <a:gd name="T11" fmla="*/ 668564 h 140"/>
              <a:gd name="T12" fmla="*/ 0 w 397"/>
              <a:gd name="T13" fmla="*/ 514350 h 140"/>
              <a:gd name="T14" fmla="*/ 0 w 397"/>
              <a:gd name="T15" fmla="*/ 359909 h 140"/>
              <a:gd name="T16" fmla="*/ 241891 w 397"/>
              <a:gd name="T17" fmla="*/ 205695 h 140"/>
              <a:gd name="T18" fmla="*/ 1047909 w 397"/>
              <a:gd name="T19" fmla="*/ 0 h 140"/>
              <a:gd name="T20" fmla="*/ 31999986 w 397"/>
              <a:gd name="T21" fmla="*/ 694327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close/>
              </a:path>
            </a:pathLst>
          </a:custGeom>
          <a:solidFill>
            <a:srgbClr val="FF6600"/>
          </a:solidFill>
          <a:ln w="9525">
            <a:noFill/>
            <a:round/>
            <a:headEnd/>
            <a:tailEnd/>
          </a:ln>
        </p:spPr>
        <p:txBody>
          <a:bodyPr/>
          <a:lstStyle/>
          <a:p>
            <a:pPr eaLnBrk="1" hangingPunct="1"/>
            <a:endParaRPr lang="en-US"/>
          </a:p>
        </p:txBody>
      </p:sp>
      <p:sp>
        <p:nvSpPr>
          <p:cNvPr id="3142" name="Freeform 372"/>
          <p:cNvSpPr>
            <a:spLocks/>
          </p:cNvSpPr>
          <p:nvPr/>
        </p:nvSpPr>
        <p:spPr bwMode="auto">
          <a:xfrm flipH="1">
            <a:off x="7912100" y="842963"/>
            <a:ext cx="25400" cy="1587"/>
          </a:xfrm>
          <a:custGeom>
            <a:avLst/>
            <a:gdLst>
              <a:gd name="T0" fmla="*/ 7590117 w 85"/>
              <a:gd name="T1" fmla="*/ 314821 h 8"/>
              <a:gd name="T2" fmla="*/ 0 w 85"/>
              <a:gd name="T3" fmla="*/ 314821 h 8"/>
              <a:gd name="T4" fmla="*/ 267746 w 85"/>
              <a:gd name="T5" fmla="*/ 118033 h 8"/>
              <a:gd name="T6" fmla="*/ 535791 w 85"/>
              <a:gd name="T7" fmla="*/ 118033 h 8"/>
              <a:gd name="T8" fmla="*/ 714487 w 85"/>
              <a:gd name="T9" fmla="*/ 39278 h 8"/>
              <a:gd name="T10" fmla="*/ 982233 w 85"/>
              <a:gd name="T11" fmla="*/ 39278 h 8"/>
              <a:gd name="T12" fmla="*/ 7322371 w 85"/>
              <a:gd name="T13" fmla="*/ 0 h 8"/>
              <a:gd name="T14" fmla="*/ 7590117 w 85"/>
              <a:gd name="T15" fmla="*/ 314821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close/>
              </a:path>
            </a:pathLst>
          </a:custGeom>
          <a:solidFill>
            <a:srgbClr val="FF6600"/>
          </a:solidFill>
          <a:ln w="9525">
            <a:noFill/>
            <a:round/>
            <a:headEnd/>
            <a:tailEnd/>
          </a:ln>
        </p:spPr>
        <p:txBody>
          <a:bodyPr/>
          <a:lstStyle/>
          <a:p>
            <a:pPr eaLnBrk="1" hangingPunct="1"/>
            <a:endParaRPr lang="en-US"/>
          </a:p>
        </p:txBody>
      </p:sp>
      <p:pic>
        <p:nvPicPr>
          <p:cNvPr id="3143" name="Picture 2" descr="drawing of ARPA Network"/>
          <p:cNvPicPr>
            <a:picLocks noGrp="1" noChangeAspect="1" noChangeArrowheads="1"/>
          </p:cNvPicPr>
          <p:nvPr>
            <p:ph idx="4294967295"/>
          </p:nvPr>
        </p:nvPicPr>
        <p:blipFill>
          <a:blip r:embed="rId32"/>
          <a:srcRect b="8458"/>
          <a:stretch>
            <a:fillRect/>
          </a:stretch>
        </p:blipFill>
        <p:spPr>
          <a:xfrm>
            <a:off x="228600" y="3048000"/>
            <a:ext cx="2133600" cy="1774825"/>
          </a:xfrm>
          <a:noFill/>
        </p:spPr>
      </p:pic>
      <p:sp>
        <p:nvSpPr>
          <p:cNvPr id="3144" name="Text Box 95"/>
          <p:cNvSpPr txBox="1">
            <a:spLocks noChangeArrowheads="1"/>
          </p:cNvSpPr>
          <p:nvPr/>
        </p:nvSpPr>
        <p:spPr bwMode="auto">
          <a:xfrm>
            <a:off x="1066800" y="4800600"/>
            <a:ext cx="706438" cy="366713"/>
          </a:xfrm>
          <a:prstGeom prst="rect">
            <a:avLst/>
          </a:prstGeom>
          <a:noFill/>
          <a:ln w="9525">
            <a:noFill/>
            <a:miter lim="800000"/>
            <a:headEnd/>
            <a:tailEnd/>
          </a:ln>
        </p:spPr>
        <p:txBody>
          <a:bodyPr wrap="none">
            <a:spAutoFit/>
          </a:bodyPr>
          <a:lstStyle/>
          <a:p>
            <a:pPr eaLnBrk="1" hangingPunct="1"/>
            <a:r>
              <a:rPr lang="en-US">
                <a:latin typeface="Comic Sans MS" pitchFamily="66" charset="0"/>
              </a:rPr>
              <a:t>1970</a:t>
            </a:r>
          </a:p>
        </p:txBody>
      </p:sp>
      <p:grpSp>
        <p:nvGrpSpPr>
          <p:cNvPr id="11" name="Group 96" descr="cartoons of networks"/>
          <p:cNvGrpSpPr>
            <a:grpSpLocks/>
          </p:cNvGrpSpPr>
          <p:nvPr/>
        </p:nvGrpSpPr>
        <p:grpSpPr bwMode="auto">
          <a:xfrm>
            <a:off x="0" y="685800"/>
            <a:ext cx="9144000" cy="2819400"/>
            <a:chOff x="0" y="432"/>
            <a:chExt cx="5760" cy="1776"/>
          </a:xfrm>
        </p:grpSpPr>
        <p:grpSp>
          <p:nvGrpSpPr>
            <p:cNvPr id="12" name="Group 97"/>
            <p:cNvGrpSpPr>
              <a:grpSpLocks/>
            </p:cNvGrpSpPr>
            <p:nvPr/>
          </p:nvGrpSpPr>
          <p:grpSpPr bwMode="auto">
            <a:xfrm>
              <a:off x="1632" y="720"/>
              <a:ext cx="1649" cy="1174"/>
              <a:chOff x="1739" y="746"/>
              <a:chExt cx="1649" cy="1174"/>
            </a:xfrm>
          </p:grpSpPr>
          <p:pic>
            <p:nvPicPr>
              <p:cNvPr id="3887" name="Picture 48" descr="http://tbn0.google.com/images?q=tbn:Y2Sd6RLtpQRIZM:http://atto.buffalo.edu/registered/ATBasics/AdaptingComputers/SimpleModifications/images/Positioning.jpg">
                <a:hlinkClick r:id="rId33"/>
              </p:cNvPr>
              <p:cNvPicPr>
                <a:picLocks noChangeAspect="1" noChangeArrowheads="1"/>
              </p:cNvPicPr>
              <p:nvPr/>
            </p:nvPicPr>
            <p:blipFill>
              <a:blip r:embed="rId34"/>
              <a:srcRect/>
              <a:stretch>
                <a:fillRect/>
              </a:stretch>
            </p:blipFill>
            <p:spPr bwMode="auto">
              <a:xfrm>
                <a:off x="3024" y="1549"/>
                <a:ext cx="364" cy="371"/>
              </a:xfrm>
              <a:prstGeom prst="rect">
                <a:avLst/>
              </a:prstGeom>
              <a:noFill/>
              <a:ln w="9525">
                <a:noFill/>
                <a:miter lim="800000"/>
                <a:headEnd/>
                <a:tailEnd/>
              </a:ln>
            </p:spPr>
          </p:pic>
          <p:pic>
            <p:nvPicPr>
              <p:cNvPr id="3888" name="Picture 44" descr="http://tbn0.google.com/images?q=tbn:GOBRzYFWmgJTeM:http://www.hanksites.com/images/ComputerUser.gif">
                <a:hlinkClick r:id="rId35"/>
              </p:cNvPr>
              <p:cNvPicPr>
                <a:picLocks noChangeAspect="1" noChangeArrowheads="1"/>
              </p:cNvPicPr>
              <p:nvPr/>
            </p:nvPicPr>
            <p:blipFill>
              <a:blip r:embed="rId36"/>
              <a:srcRect/>
              <a:stretch>
                <a:fillRect/>
              </a:stretch>
            </p:blipFill>
            <p:spPr bwMode="auto">
              <a:xfrm>
                <a:off x="1739" y="1468"/>
                <a:ext cx="269" cy="275"/>
              </a:xfrm>
              <a:prstGeom prst="rect">
                <a:avLst/>
              </a:prstGeom>
              <a:noFill/>
              <a:ln w="9525">
                <a:noFill/>
                <a:miter lim="800000"/>
                <a:headEnd/>
                <a:tailEnd/>
              </a:ln>
            </p:spPr>
          </p:pic>
          <p:pic>
            <p:nvPicPr>
              <p:cNvPr id="3889" name="Picture 46" descr="http://tbn0.google.com/images?q=tbn:tD-DYIYddlbGFM:http://www.computerdoctorbook.com/images/angry-woman-ani.gif">
                <a:hlinkClick r:id="rId37"/>
              </p:cNvPr>
              <p:cNvPicPr>
                <a:picLocks noChangeAspect="1" noChangeArrowheads="1"/>
              </p:cNvPicPr>
              <p:nvPr/>
            </p:nvPicPr>
            <p:blipFill>
              <a:blip r:embed="rId38"/>
              <a:srcRect/>
              <a:stretch>
                <a:fillRect/>
              </a:stretch>
            </p:blipFill>
            <p:spPr bwMode="auto">
              <a:xfrm>
                <a:off x="2622" y="746"/>
                <a:ext cx="376" cy="313"/>
              </a:xfrm>
              <a:prstGeom prst="rect">
                <a:avLst/>
              </a:prstGeom>
              <a:noFill/>
              <a:ln w="9525">
                <a:noFill/>
                <a:miter lim="800000"/>
                <a:headEnd/>
                <a:tailEnd/>
              </a:ln>
            </p:spPr>
          </p:pic>
          <p:sp>
            <p:nvSpPr>
              <p:cNvPr id="2" name="AutoShape 3"/>
              <p:cNvSpPr>
                <a:spLocks noChangeArrowheads="1"/>
              </p:cNvSpPr>
              <p:nvPr/>
            </p:nvSpPr>
            <p:spPr bwMode="auto">
              <a:xfrm>
                <a:off x="1933" y="1033"/>
                <a:ext cx="1379" cy="640"/>
              </a:xfrm>
              <a:prstGeom prst="cloudCallout">
                <a:avLst>
                  <a:gd name="adj1" fmla="val -20310"/>
                  <a:gd name="adj2" fmla="val 29120"/>
                </a:avLst>
              </a:prstGeom>
              <a:solidFill>
                <a:schemeClr val="accent2">
                  <a:lumMod val="20000"/>
                  <a:lumOff val="80000"/>
                </a:schemeClr>
              </a:solidFill>
              <a:ln w="22225">
                <a:solidFill>
                  <a:schemeClr val="tx1"/>
                </a:solidFill>
                <a:round/>
                <a:headEnd type="none" w="sm" len="sm"/>
                <a:tailEnd type="none" w="sm" len="sm"/>
              </a:ln>
              <a:effectLst>
                <a:innerShdw blurRad="63500" dist="50800" dir="2700000">
                  <a:prstClr val="black">
                    <a:alpha val="50000"/>
                  </a:prstClr>
                </a:innerShdw>
              </a:effectLst>
            </p:spPr>
            <p:txBody>
              <a:bodyPr/>
              <a:lstStyle/>
              <a:p>
                <a:pPr algn="ctr" eaLnBrk="1" fontAlgn="auto" hangingPunct="1">
                  <a:spcBef>
                    <a:spcPts val="0"/>
                  </a:spcBef>
                  <a:spcAft>
                    <a:spcPts val="0"/>
                  </a:spcAft>
                  <a:defRPr/>
                </a:pPr>
                <a:endParaRPr lang="en-US" sz="1400" b="1">
                  <a:latin typeface="+mn-lt"/>
                </a:endParaRPr>
              </a:p>
            </p:txBody>
          </p:sp>
          <p:pic>
            <p:nvPicPr>
              <p:cNvPr id="3893" name="Picture 33" descr="MCj04352420000[1]"/>
              <p:cNvPicPr>
                <a:picLocks noChangeAspect="1" noChangeArrowheads="1"/>
              </p:cNvPicPr>
              <p:nvPr/>
            </p:nvPicPr>
            <p:blipFill>
              <a:blip r:embed="rId39"/>
              <a:srcRect/>
              <a:stretch>
                <a:fillRect/>
              </a:stretch>
            </p:blipFill>
            <p:spPr bwMode="auto">
              <a:xfrm>
                <a:off x="2159" y="1391"/>
                <a:ext cx="225" cy="361"/>
              </a:xfrm>
              <a:prstGeom prst="rect">
                <a:avLst/>
              </a:prstGeom>
              <a:noFill/>
              <a:ln w="9525">
                <a:noFill/>
                <a:miter lim="800000"/>
                <a:headEnd/>
                <a:tailEnd/>
              </a:ln>
            </p:spPr>
          </p:pic>
          <p:pic>
            <p:nvPicPr>
              <p:cNvPr id="3894" name="Picture 33" descr="MCj04352420000[1]"/>
              <p:cNvPicPr>
                <a:picLocks noChangeAspect="1" noChangeArrowheads="1"/>
              </p:cNvPicPr>
              <p:nvPr/>
            </p:nvPicPr>
            <p:blipFill>
              <a:blip r:embed="rId40"/>
              <a:srcRect/>
              <a:stretch>
                <a:fillRect/>
              </a:stretch>
            </p:blipFill>
            <p:spPr bwMode="auto">
              <a:xfrm>
                <a:off x="1908" y="1212"/>
                <a:ext cx="226" cy="361"/>
              </a:xfrm>
              <a:prstGeom prst="rect">
                <a:avLst/>
              </a:prstGeom>
              <a:noFill/>
              <a:ln w="9525">
                <a:noFill/>
                <a:miter lim="800000"/>
                <a:headEnd/>
                <a:tailEnd/>
              </a:ln>
            </p:spPr>
          </p:pic>
          <p:pic>
            <p:nvPicPr>
              <p:cNvPr id="3895" name="Picture 33" descr="MCj04352420000[1]"/>
              <p:cNvPicPr>
                <a:picLocks noChangeAspect="1" noChangeArrowheads="1"/>
              </p:cNvPicPr>
              <p:nvPr/>
            </p:nvPicPr>
            <p:blipFill>
              <a:blip r:embed="rId40"/>
              <a:srcRect/>
              <a:stretch>
                <a:fillRect/>
              </a:stretch>
            </p:blipFill>
            <p:spPr bwMode="auto">
              <a:xfrm>
                <a:off x="3086" y="1110"/>
                <a:ext cx="226" cy="361"/>
              </a:xfrm>
              <a:prstGeom prst="rect">
                <a:avLst/>
              </a:prstGeom>
              <a:noFill/>
              <a:ln w="9525">
                <a:noFill/>
                <a:miter lim="800000"/>
                <a:headEnd/>
                <a:tailEnd/>
              </a:ln>
            </p:spPr>
          </p:pic>
          <p:pic>
            <p:nvPicPr>
              <p:cNvPr id="3896" name="Picture 33" descr="MCj04352420000[1]"/>
              <p:cNvPicPr>
                <a:picLocks noChangeAspect="1" noChangeArrowheads="1"/>
              </p:cNvPicPr>
              <p:nvPr/>
            </p:nvPicPr>
            <p:blipFill>
              <a:blip r:embed="rId40"/>
              <a:srcRect/>
              <a:stretch>
                <a:fillRect/>
              </a:stretch>
            </p:blipFill>
            <p:spPr bwMode="auto">
              <a:xfrm>
                <a:off x="2384" y="957"/>
                <a:ext cx="226" cy="360"/>
              </a:xfrm>
              <a:prstGeom prst="rect">
                <a:avLst/>
              </a:prstGeom>
              <a:noFill/>
              <a:ln w="9525">
                <a:noFill/>
                <a:miter lim="800000"/>
                <a:headEnd/>
                <a:tailEnd/>
              </a:ln>
            </p:spPr>
          </p:pic>
          <p:pic>
            <p:nvPicPr>
              <p:cNvPr id="3897" name="Picture 33" descr="MCj04352420000[1]"/>
              <p:cNvPicPr>
                <a:picLocks noChangeAspect="1" noChangeArrowheads="1"/>
              </p:cNvPicPr>
              <p:nvPr/>
            </p:nvPicPr>
            <p:blipFill>
              <a:blip r:embed="rId40"/>
              <a:srcRect/>
              <a:stretch>
                <a:fillRect/>
              </a:stretch>
            </p:blipFill>
            <p:spPr bwMode="auto">
              <a:xfrm>
                <a:off x="2760" y="1494"/>
                <a:ext cx="226" cy="360"/>
              </a:xfrm>
              <a:prstGeom prst="rect">
                <a:avLst/>
              </a:prstGeom>
              <a:noFill/>
              <a:ln w="9525">
                <a:noFill/>
                <a:miter lim="800000"/>
                <a:headEnd/>
                <a:tailEnd/>
              </a:ln>
            </p:spPr>
          </p:pic>
        </p:grpSp>
        <p:grpSp>
          <p:nvGrpSpPr>
            <p:cNvPr id="13" name="Group 109"/>
            <p:cNvGrpSpPr>
              <a:grpSpLocks/>
            </p:cNvGrpSpPr>
            <p:nvPr/>
          </p:nvGrpSpPr>
          <p:grpSpPr bwMode="auto">
            <a:xfrm>
              <a:off x="0" y="864"/>
              <a:ext cx="1427" cy="816"/>
              <a:chOff x="0" y="672"/>
              <a:chExt cx="1427" cy="816"/>
            </a:xfrm>
          </p:grpSpPr>
          <p:cxnSp>
            <p:nvCxnSpPr>
              <p:cNvPr id="83" name="Straight Connector 82"/>
              <p:cNvCxnSpPr/>
              <p:nvPr/>
            </p:nvCxnSpPr>
            <p:spPr>
              <a:xfrm rot="5400000" flipH="1" flipV="1">
                <a:off x="480" y="1152"/>
                <a:ext cx="192" cy="1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074" name="Object 4"/>
              <p:cNvGraphicFramePr>
                <a:graphicFrameLocks noChangeAspect="1"/>
              </p:cNvGraphicFramePr>
              <p:nvPr/>
            </p:nvGraphicFramePr>
            <p:xfrm>
              <a:off x="1008" y="960"/>
              <a:ext cx="193" cy="199"/>
            </p:xfrm>
            <a:graphic>
              <a:graphicData uri="http://schemas.openxmlformats.org/presentationml/2006/ole">
                <p:oleObj spid="_x0000_s1482754" name="Photo Editor Photo" r:id="rId41" imgW="1219370" imgH="1219370" progId="">
                  <p:embed/>
                </p:oleObj>
              </a:graphicData>
            </a:graphic>
          </p:graphicFrame>
          <p:pic>
            <p:nvPicPr>
              <p:cNvPr id="3880" name="Picture 16" descr="http://www.ultratec.com/images/modem_large.jpg"/>
              <p:cNvPicPr>
                <a:picLocks noChangeAspect="1" noChangeArrowheads="1"/>
              </p:cNvPicPr>
              <p:nvPr/>
            </p:nvPicPr>
            <p:blipFill>
              <a:blip r:embed="rId30"/>
              <a:srcRect/>
              <a:stretch>
                <a:fillRect/>
              </a:stretch>
            </p:blipFill>
            <p:spPr bwMode="auto">
              <a:xfrm>
                <a:off x="384" y="1296"/>
                <a:ext cx="221" cy="167"/>
              </a:xfrm>
              <a:prstGeom prst="rect">
                <a:avLst/>
              </a:prstGeom>
              <a:noFill/>
              <a:ln w="9525">
                <a:noFill/>
                <a:miter lim="800000"/>
                <a:headEnd/>
                <a:tailEnd/>
              </a:ln>
            </p:spPr>
          </p:pic>
          <p:pic>
            <p:nvPicPr>
              <p:cNvPr id="3881" name="Picture 20" descr="http://tbn0.google.com/images?q=tbn:My48c6ooR3njDM:http://www.sparrowcorp.com/ForSale/SaleImages/VME_CRATE.JPG">
                <a:hlinkClick r:id="rId42"/>
              </p:cNvPr>
              <p:cNvPicPr>
                <a:picLocks noChangeAspect="1" noChangeArrowheads="1"/>
              </p:cNvPicPr>
              <p:nvPr/>
            </p:nvPicPr>
            <p:blipFill>
              <a:blip r:embed="rId43"/>
              <a:srcRect/>
              <a:stretch>
                <a:fillRect/>
              </a:stretch>
            </p:blipFill>
            <p:spPr bwMode="auto">
              <a:xfrm>
                <a:off x="672" y="1104"/>
                <a:ext cx="212" cy="165"/>
              </a:xfrm>
              <a:prstGeom prst="rect">
                <a:avLst/>
              </a:prstGeom>
              <a:noFill/>
              <a:ln w="9525">
                <a:noFill/>
                <a:miter lim="800000"/>
                <a:headEnd/>
                <a:tailEnd/>
              </a:ln>
            </p:spPr>
          </p:pic>
          <p:pic>
            <p:nvPicPr>
              <p:cNvPr id="3882" name="Picture 2" descr="Power pole and lines"/>
              <p:cNvPicPr>
                <a:picLocks noChangeAspect="1" noChangeArrowheads="1"/>
              </p:cNvPicPr>
              <p:nvPr/>
            </p:nvPicPr>
            <p:blipFill>
              <a:blip r:embed="rId44"/>
              <a:srcRect/>
              <a:stretch>
                <a:fillRect/>
              </a:stretch>
            </p:blipFill>
            <p:spPr bwMode="auto">
              <a:xfrm>
                <a:off x="672" y="672"/>
                <a:ext cx="212" cy="272"/>
              </a:xfrm>
              <a:prstGeom prst="rect">
                <a:avLst/>
              </a:prstGeom>
              <a:noFill/>
              <a:ln w="9525">
                <a:noFill/>
                <a:miter lim="800000"/>
                <a:headEnd/>
                <a:tailEnd/>
              </a:ln>
            </p:spPr>
          </p:pic>
          <p:cxnSp>
            <p:nvCxnSpPr>
              <p:cNvPr id="75" name="Straight Connector 74"/>
              <p:cNvCxnSpPr/>
              <p:nvPr/>
            </p:nvCxnSpPr>
            <p:spPr>
              <a:xfrm rot="5400000">
                <a:off x="888" y="696"/>
                <a:ext cx="96" cy="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2075" idx="2"/>
                <a:endCxn id="89" idx="0"/>
              </p:cNvCxnSpPr>
              <p:nvPr/>
            </p:nvCxnSpPr>
            <p:spPr>
              <a:xfrm rot="5400000">
                <a:off x="696" y="1032"/>
                <a:ext cx="240" cy="0"/>
              </a:xfrm>
              <a:prstGeom prst="line">
                <a:avLst/>
              </a:prstGeom>
            </p:spPr>
            <p:style>
              <a:lnRef idx="1">
                <a:schemeClr val="accent1"/>
              </a:lnRef>
              <a:fillRef idx="0">
                <a:schemeClr val="accent1"/>
              </a:fillRef>
              <a:effectRef idx="0">
                <a:schemeClr val="accent1"/>
              </a:effectRef>
              <a:fontRef idx="minor">
                <a:schemeClr val="tx1"/>
              </a:fontRef>
            </p:style>
          </p:cxnSp>
          <p:pic>
            <p:nvPicPr>
              <p:cNvPr id="3885" name="Picture 36" descr="http://web.princeton.edu/sites/TreasurersOffice/OperationsSupport/Images/InternetUserSafetyGuide/Picture1.gif"/>
              <p:cNvPicPr>
                <a:picLocks noChangeAspect="1" noChangeArrowheads="1"/>
              </p:cNvPicPr>
              <p:nvPr/>
            </p:nvPicPr>
            <p:blipFill>
              <a:blip r:embed="rId45"/>
              <a:srcRect/>
              <a:stretch>
                <a:fillRect/>
              </a:stretch>
            </p:blipFill>
            <p:spPr bwMode="auto">
              <a:xfrm flipH="1">
                <a:off x="0" y="1200"/>
                <a:ext cx="371" cy="288"/>
              </a:xfrm>
              <a:prstGeom prst="rect">
                <a:avLst/>
              </a:prstGeom>
              <a:noFill/>
              <a:ln w="9525">
                <a:noFill/>
                <a:miter lim="800000"/>
                <a:headEnd/>
                <a:tailEnd/>
              </a:ln>
            </p:spPr>
          </p:pic>
          <p:pic>
            <p:nvPicPr>
              <p:cNvPr id="3886" name="Picture 36" descr="http://web.princeton.edu/sites/TreasurersOffice/OperationsSupport/Images/InternetUserSafetyGuide/Picture1.gif"/>
              <p:cNvPicPr>
                <a:picLocks noChangeAspect="1" noChangeArrowheads="1"/>
              </p:cNvPicPr>
              <p:nvPr/>
            </p:nvPicPr>
            <p:blipFill>
              <a:blip r:embed="rId45"/>
              <a:srcRect/>
              <a:stretch>
                <a:fillRect/>
              </a:stretch>
            </p:blipFill>
            <p:spPr bwMode="auto">
              <a:xfrm flipH="1">
                <a:off x="1056" y="672"/>
                <a:ext cx="371" cy="288"/>
              </a:xfrm>
              <a:prstGeom prst="rect">
                <a:avLst/>
              </a:prstGeom>
              <a:noFill/>
              <a:ln w="9525">
                <a:noFill/>
                <a:miter lim="800000"/>
                <a:headEnd/>
                <a:tailEnd/>
              </a:ln>
            </p:spPr>
          </p:pic>
        </p:grpSp>
        <p:grpSp>
          <p:nvGrpSpPr>
            <p:cNvPr id="14" name="Group 3520"/>
            <p:cNvGrpSpPr>
              <a:grpSpLocks/>
            </p:cNvGrpSpPr>
            <p:nvPr/>
          </p:nvGrpSpPr>
          <p:grpSpPr bwMode="auto">
            <a:xfrm>
              <a:off x="3939" y="432"/>
              <a:ext cx="1821" cy="1776"/>
              <a:chOff x="5562600" y="76200"/>
              <a:chExt cx="2890542" cy="2819400"/>
            </a:xfrm>
          </p:grpSpPr>
          <p:pic>
            <p:nvPicPr>
              <p:cNvPr id="3154" name="Picture 21" descr="http://www.computerhistory.org/internet_history/full_size_images/1988_ncar_network.gif"/>
              <p:cNvPicPr>
                <a:picLocks noChangeAspect="1" noChangeArrowheads="1"/>
              </p:cNvPicPr>
              <p:nvPr/>
            </p:nvPicPr>
            <p:blipFill>
              <a:blip r:embed="rId46"/>
              <a:srcRect/>
              <a:stretch>
                <a:fillRect/>
              </a:stretch>
            </p:blipFill>
            <p:spPr bwMode="auto">
              <a:xfrm>
                <a:off x="7352962" y="775011"/>
                <a:ext cx="800438" cy="596589"/>
              </a:xfrm>
              <a:prstGeom prst="rect">
                <a:avLst/>
              </a:prstGeom>
              <a:noFill/>
              <a:ln w="9525">
                <a:noFill/>
                <a:miter lim="800000"/>
                <a:headEnd/>
                <a:tailEnd/>
              </a:ln>
            </p:spPr>
          </p:pic>
          <p:pic>
            <p:nvPicPr>
              <p:cNvPr id="3155" name="Picture 71" descr="http://www.reactos.org/wiki/images/thumb/1/10/InternetGlobe.png/120px-InternetGlobe.png"/>
              <p:cNvPicPr>
                <a:picLocks noChangeAspect="1" noChangeArrowheads="1"/>
              </p:cNvPicPr>
              <p:nvPr/>
            </p:nvPicPr>
            <p:blipFill>
              <a:blip r:embed="rId47"/>
              <a:srcRect/>
              <a:stretch>
                <a:fillRect/>
              </a:stretch>
            </p:blipFill>
            <p:spPr bwMode="auto">
              <a:xfrm>
                <a:off x="6324600" y="914400"/>
                <a:ext cx="1143000" cy="1143000"/>
              </a:xfrm>
              <a:prstGeom prst="rect">
                <a:avLst/>
              </a:prstGeom>
              <a:noFill/>
              <a:ln w="9525">
                <a:noFill/>
                <a:miter lim="800000"/>
                <a:headEnd/>
                <a:tailEnd/>
              </a:ln>
            </p:spPr>
          </p:pic>
          <p:pic>
            <p:nvPicPr>
              <p:cNvPr id="3156" name="Picture 4" descr="figure 2"/>
              <p:cNvPicPr>
                <a:picLocks noChangeAspect="1" noChangeArrowheads="1"/>
              </p:cNvPicPr>
              <p:nvPr/>
            </p:nvPicPr>
            <p:blipFill>
              <a:blip r:embed="rId48"/>
              <a:srcRect/>
              <a:stretch>
                <a:fillRect/>
              </a:stretch>
            </p:blipFill>
            <p:spPr bwMode="auto">
              <a:xfrm>
                <a:off x="5715000" y="910681"/>
                <a:ext cx="665519" cy="437013"/>
              </a:xfrm>
              <a:prstGeom prst="rect">
                <a:avLst/>
              </a:prstGeom>
              <a:noFill/>
              <a:ln w="9525">
                <a:noFill/>
                <a:miter lim="800000"/>
                <a:headEnd/>
                <a:tailEnd/>
              </a:ln>
            </p:spPr>
          </p:pic>
          <p:pic>
            <p:nvPicPr>
              <p:cNvPr id="3157" name="Picture 3"/>
              <p:cNvPicPr>
                <a:picLocks noChangeAspect="1" noChangeArrowheads="1"/>
              </p:cNvPicPr>
              <p:nvPr/>
            </p:nvPicPr>
            <p:blipFill>
              <a:blip r:embed="rId49"/>
              <a:srcRect/>
              <a:stretch>
                <a:fillRect/>
              </a:stretch>
            </p:blipFill>
            <p:spPr bwMode="auto">
              <a:xfrm>
                <a:off x="7641441" y="1679388"/>
                <a:ext cx="243138" cy="343253"/>
              </a:xfrm>
              <a:prstGeom prst="rect">
                <a:avLst/>
              </a:prstGeom>
              <a:noFill/>
              <a:ln w="9525">
                <a:noFill/>
                <a:miter lim="800000"/>
                <a:headEnd/>
                <a:tailEnd/>
              </a:ln>
            </p:spPr>
          </p:pic>
          <p:pic>
            <p:nvPicPr>
              <p:cNvPr id="3158" name="Picture 20"/>
              <p:cNvPicPr>
                <a:picLocks noChangeAspect="1" noChangeArrowheads="1"/>
              </p:cNvPicPr>
              <p:nvPr/>
            </p:nvPicPr>
            <p:blipFill>
              <a:blip r:embed="rId50"/>
              <a:srcRect/>
              <a:stretch>
                <a:fillRect/>
              </a:stretch>
            </p:blipFill>
            <p:spPr bwMode="auto">
              <a:xfrm>
                <a:off x="6308249" y="1845235"/>
                <a:ext cx="168751" cy="251727"/>
              </a:xfrm>
              <a:prstGeom prst="rect">
                <a:avLst/>
              </a:prstGeom>
              <a:noFill/>
              <a:ln w="9525">
                <a:noFill/>
                <a:miter lim="800000"/>
                <a:headEnd/>
                <a:tailEnd/>
              </a:ln>
            </p:spPr>
          </p:pic>
          <p:pic>
            <p:nvPicPr>
              <p:cNvPr id="3159" name="Picture 21"/>
              <p:cNvPicPr>
                <a:picLocks noChangeAspect="1" noChangeArrowheads="1"/>
              </p:cNvPicPr>
              <p:nvPr/>
            </p:nvPicPr>
            <p:blipFill>
              <a:blip r:embed="rId51"/>
              <a:srcRect/>
              <a:stretch>
                <a:fillRect/>
              </a:stretch>
            </p:blipFill>
            <p:spPr bwMode="auto">
              <a:xfrm>
                <a:off x="7200322" y="1929055"/>
                <a:ext cx="191078" cy="204545"/>
              </a:xfrm>
              <a:prstGeom prst="rect">
                <a:avLst/>
              </a:prstGeom>
              <a:noFill/>
              <a:ln w="9525">
                <a:noFill/>
                <a:miter lim="800000"/>
                <a:headEnd/>
                <a:tailEnd/>
              </a:ln>
            </p:spPr>
          </p:pic>
          <p:pic>
            <p:nvPicPr>
              <p:cNvPr id="3160" name="Picture 22"/>
              <p:cNvPicPr>
                <a:picLocks noChangeAspect="1" noChangeArrowheads="1"/>
              </p:cNvPicPr>
              <p:nvPr/>
            </p:nvPicPr>
            <p:blipFill>
              <a:blip r:embed="rId52"/>
              <a:srcRect/>
              <a:stretch>
                <a:fillRect/>
              </a:stretch>
            </p:blipFill>
            <p:spPr bwMode="auto">
              <a:xfrm>
                <a:off x="7391400" y="1828800"/>
                <a:ext cx="124741" cy="300298"/>
              </a:xfrm>
              <a:prstGeom prst="rect">
                <a:avLst/>
              </a:prstGeom>
              <a:noFill/>
              <a:ln w="9525">
                <a:noFill/>
                <a:miter lim="800000"/>
                <a:headEnd/>
                <a:tailEnd/>
              </a:ln>
            </p:spPr>
          </p:pic>
          <p:pic>
            <p:nvPicPr>
              <p:cNvPr id="3161" name="Picture 7" descr="cardiology"/>
              <p:cNvPicPr>
                <a:picLocks noChangeAspect="1" noChangeArrowheads="1"/>
              </p:cNvPicPr>
              <p:nvPr/>
            </p:nvPicPr>
            <p:blipFill>
              <a:blip r:embed="rId53"/>
              <a:srcRect/>
              <a:stretch>
                <a:fillRect/>
              </a:stretch>
            </p:blipFill>
            <p:spPr bwMode="auto">
              <a:xfrm>
                <a:off x="7391400" y="2438400"/>
                <a:ext cx="310773" cy="331694"/>
              </a:xfrm>
              <a:prstGeom prst="rect">
                <a:avLst/>
              </a:prstGeom>
              <a:noFill/>
              <a:ln w="9525">
                <a:noFill/>
                <a:miter lim="800000"/>
                <a:headEnd/>
                <a:tailEnd/>
              </a:ln>
            </p:spPr>
          </p:pic>
          <p:pic>
            <p:nvPicPr>
              <p:cNvPr id="3162" name="Picture 8" descr="ig_43"/>
              <p:cNvPicPr>
                <a:picLocks noChangeAspect="1" noChangeArrowheads="1"/>
              </p:cNvPicPr>
              <p:nvPr/>
            </p:nvPicPr>
            <p:blipFill>
              <a:blip r:embed="rId54"/>
              <a:srcRect/>
              <a:stretch>
                <a:fillRect/>
              </a:stretch>
            </p:blipFill>
            <p:spPr bwMode="auto">
              <a:xfrm>
                <a:off x="7541383" y="1402976"/>
                <a:ext cx="322573" cy="248771"/>
              </a:xfrm>
              <a:prstGeom prst="rect">
                <a:avLst/>
              </a:prstGeom>
              <a:noFill/>
              <a:ln w="9525">
                <a:noFill/>
                <a:miter lim="800000"/>
                <a:headEnd/>
                <a:tailEnd/>
              </a:ln>
            </p:spPr>
          </p:pic>
          <p:sp>
            <p:nvSpPr>
              <p:cNvPr id="3163" name="Line 29"/>
              <p:cNvSpPr>
                <a:spLocks noChangeShapeType="1"/>
              </p:cNvSpPr>
              <p:nvPr/>
            </p:nvSpPr>
            <p:spPr bwMode="auto">
              <a:xfrm>
                <a:off x="6857899" y="1013235"/>
                <a:ext cx="281669" cy="58077"/>
              </a:xfrm>
              <a:prstGeom prst="line">
                <a:avLst/>
              </a:prstGeom>
              <a:noFill/>
              <a:ln w="12700">
                <a:solidFill>
                  <a:srgbClr val="002776"/>
                </a:solidFill>
                <a:round/>
                <a:headEnd/>
                <a:tailEnd/>
              </a:ln>
            </p:spPr>
            <p:txBody>
              <a:bodyPr/>
              <a:lstStyle/>
              <a:p>
                <a:endParaRPr lang="en-US"/>
              </a:p>
            </p:txBody>
          </p:sp>
          <p:pic>
            <p:nvPicPr>
              <p:cNvPr id="3164" name="Picture 297"/>
              <p:cNvPicPr>
                <a:picLocks noChangeAspect="1" noChangeArrowheads="1"/>
              </p:cNvPicPr>
              <p:nvPr/>
            </p:nvPicPr>
            <p:blipFill>
              <a:blip r:embed="rId55"/>
              <a:srcRect/>
              <a:stretch>
                <a:fillRect/>
              </a:stretch>
            </p:blipFill>
            <p:spPr bwMode="auto">
              <a:xfrm>
                <a:off x="6743322" y="76200"/>
                <a:ext cx="261976" cy="134211"/>
              </a:xfrm>
              <a:prstGeom prst="rect">
                <a:avLst/>
              </a:prstGeom>
              <a:noFill/>
              <a:ln w="12700">
                <a:noFill/>
                <a:miter lim="800000"/>
                <a:headEnd/>
                <a:tailEnd/>
              </a:ln>
            </p:spPr>
          </p:pic>
          <p:sp>
            <p:nvSpPr>
              <p:cNvPr id="3165" name="Freeform 378"/>
              <p:cNvSpPr>
                <a:spLocks/>
              </p:cNvSpPr>
              <p:nvPr/>
            </p:nvSpPr>
            <p:spPr bwMode="auto">
              <a:xfrm rot="9145449" flipH="1">
                <a:off x="7346643" y="625732"/>
                <a:ext cx="156947" cy="67349"/>
              </a:xfrm>
              <a:custGeom>
                <a:avLst/>
                <a:gdLst>
                  <a:gd name="T0" fmla="*/ 0 w 394"/>
                  <a:gd name="T1" fmla="*/ 0 h 483"/>
                  <a:gd name="T2" fmla="*/ 31418083 w 394"/>
                  <a:gd name="T3" fmla="*/ 5288501 h 483"/>
                  <a:gd name="T4" fmla="*/ 31418083 w 394"/>
                  <a:gd name="T5" fmla="*/ 3499778 h 483"/>
                  <a:gd name="T6" fmla="*/ 62518688 w 394"/>
                  <a:gd name="T7" fmla="*/ 9391074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rot="10800000"/>
              <a:lstStyle/>
              <a:p>
                <a:pPr eaLnBrk="1" hangingPunct="1"/>
                <a:endParaRPr lang="en-US"/>
              </a:p>
            </p:txBody>
          </p:sp>
          <p:pic>
            <p:nvPicPr>
              <p:cNvPr id="3166" name="Picture 562"/>
              <p:cNvPicPr>
                <a:picLocks noChangeAspect="1" noChangeArrowheads="1"/>
              </p:cNvPicPr>
              <p:nvPr/>
            </p:nvPicPr>
            <p:blipFill>
              <a:blip r:embed="rId55"/>
              <a:srcRect/>
              <a:stretch>
                <a:fillRect/>
              </a:stretch>
            </p:blipFill>
            <p:spPr bwMode="auto">
              <a:xfrm>
                <a:off x="7295321" y="92305"/>
                <a:ext cx="324636" cy="187407"/>
              </a:xfrm>
              <a:prstGeom prst="rect">
                <a:avLst/>
              </a:prstGeom>
              <a:noFill/>
              <a:ln w="12700">
                <a:noFill/>
                <a:miter lim="800000"/>
                <a:headEnd/>
                <a:tailEnd/>
              </a:ln>
            </p:spPr>
          </p:pic>
          <p:sp>
            <p:nvSpPr>
              <p:cNvPr id="3167" name="Freeform 563"/>
              <p:cNvSpPr>
                <a:spLocks/>
              </p:cNvSpPr>
              <p:nvPr/>
            </p:nvSpPr>
            <p:spPr bwMode="auto">
              <a:xfrm flipH="1">
                <a:off x="7201631" y="219196"/>
                <a:ext cx="185592" cy="57589"/>
              </a:xfrm>
              <a:custGeom>
                <a:avLst/>
                <a:gdLst>
                  <a:gd name="T0" fmla="*/ 0 w 394"/>
                  <a:gd name="T1" fmla="*/ 0 h 483"/>
                  <a:gd name="T2" fmla="*/ 43933019 w 394"/>
                  <a:gd name="T3" fmla="*/ 3866809 h 483"/>
                  <a:gd name="T4" fmla="*/ 43933019 w 394"/>
                  <a:gd name="T5" fmla="*/ 2558955 h 483"/>
                  <a:gd name="T6" fmla="*/ 87422313 w 394"/>
                  <a:gd name="T7" fmla="*/ 6866445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pPr eaLnBrk="1" hangingPunct="1"/>
                <a:endParaRPr lang="en-US"/>
              </a:p>
            </p:txBody>
          </p:sp>
          <p:sp>
            <p:nvSpPr>
              <p:cNvPr id="3168" name="Freeform 564"/>
              <p:cNvSpPr>
                <a:spLocks/>
              </p:cNvSpPr>
              <p:nvPr/>
            </p:nvSpPr>
            <p:spPr bwMode="auto">
              <a:xfrm rot="19107031" flipH="1">
                <a:off x="7337691" y="260191"/>
                <a:ext cx="122335" cy="93215"/>
              </a:xfrm>
              <a:custGeom>
                <a:avLst/>
                <a:gdLst>
                  <a:gd name="T0" fmla="*/ 0 w 394"/>
                  <a:gd name="T1" fmla="*/ 0 h 483"/>
                  <a:gd name="T2" fmla="*/ 19088606 w 394"/>
                  <a:gd name="T3" fmla="*/ 10130908 h 483"/>
                  <a:gd name="T4" fmla="*/ 19088606 w 394"/>
                  <a:gd name="T5" fmla="*/ 6704341 h 483"/>
                  <a:gd name="T6" fmla="*/ 37984394 w 394"/>
                  <a:gd name="T7" fmla="*/ 17989725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pPr eaLnBrk="1" hangingPunct="1"/>
                <a:endParaRPr lang="en-US"/>
              </a:p>
            </p:txBody>
          </p:sp>
          <p:sp>
            <p:nvSpPr>
              <p:cNvPr id="3169" name="Freeform 565"/>
              <p:cNvSpPr>
                <a:spLocks/>
              </p:cNvSpPr>
              <p:nvPr/>
            </p:nvSpPr>
            <p:spPr bwMode="auto">
              <a:xfrm rot="2633371">
                <a:off x="7432576" y="294353"/>
                <a:ext cx="148592" cy="67349"/>
              </a:xfrm>
              <a:custGeom>
                <a:avLst/>
                <a:gdLst>
                  <a:gd name="T0" fmla="*/ 0 w 394"/>
                  <a:gd name="T1" fmla="*/ 0 h 483"/>
                  <a:gd name="T2" fmla="*/ 28161958 w 394"/>
                  <a:gd name="T3" fmla="*/ 5288501 h 483"/>
                  <a:gd name="T4" fmla="*/ 28161958 w 394"/>
                  <a:gd name="T5" fmla="*/ 3499778 h 483"/>
                  <a:gd name="T6" fmla="*/ 56039556 w 394"/>
                  <a:gd name="T7" fmla="*/ 9391074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pPr eaLnBrk="1" hangingPunct="1"/>
                <a:endParaRPr lang="en-US"/>
              </a:p>
            </p:txBody>
          </p:sp>
          <p:sp>
            <p:nvSpPr>
              <p:cNvPr id="3170" name="Freeform 1006"/>
              <p:cNvSpPr>
                <a:spLocks/>
              </p:cNvSpPr>
              <p:nvPr/>
            </p:nvSpPr>
            <p:spPr bwMode="auto">
              <a:xfrm>
                <a:off x="7031555" y="1016164"/>
                <a:ext cx="190365" cy="87847"/>
              </a:xfrm>
              <a:custGeom>
                <a:avLst/>
                <a:gdLst>
                  <a:gd name="T0" fmla="*/ 104130740 w 175"/>
                  <a:gd name="T1" fmla="*/ 0 h 120"/>
                  <a:gd name="T2" fmla="*/ 0 w 175"/>
                  <a:gd name="T3" fmla="*/ 64309135 h 120"/>
                  <a:gd name="T4" fmla="*/ 207079043 w 175"/>
                  <a:gd name="T5" fmla="*/ 64309135 h 120"/>
                  <a:gd name="T6" fmla="*/ 104130740 w 175"/>
                  <a:gd name="T7" fmla="*/ 0 h 120"/>
                  <a:gd name="T8" fmla="*/ 0 60000 65536"/>
                  <a:gd name="T9" fmla="*/ 0 60000 65536"/>
                  <a:gd name="T10" fmla="*/ 0 60000 65536"/>
                  <a:gd name="T11" fmla="*/ 0 60000 65536"/>
                  <a:gd name="T12" fmla="*/ 0 w 175"/>
                  <a:gd name="T13" fmla="*/ 0 h 120"/>
                  <a:gd name="T14" fmla="*/ 175 w 175"/>
                  <a:gd name="T15" fmla="*/ 120 h 120"/>
                </a:gdLst>
                <a:ahLst/>
                <a:cxnLst>
                  <a:cxn ang="T8">
                    <a:pos x="T0" y="T1"/>
                  </a:cxn>
                  <a:cxn ang="T9">
                    <a:pos x="T2" y="T3"/>
                  </a:cxn>
                  <a:cxn ang="T10">
                    <a:pos x="T4" y="T5"/>
                  </a:cxn>
                  <a:cxn ang="T11">
                    <a:pos x="T6" y="T7"/>
                  </a:cxn>
                </a:cxnLst>
                <a:rect l="T12" t="T13" r="T14" b="T15"/>
                <a:pathLst>
                  <a:path w="175" h="120">
                    <a:moveTo>
                      <a:pt x="88" y="0"/>
                    </a:moveTo>
                    <a:lnTo>
                      <a:pt x="0" y="120"/>
                    </a:lnTo>
                    <a:lnTo>
                      <a:pt x="175" y="120"/>
                    </a:lnTo>
                    <a:lnTo>
                      <a:pt x="88" y="0"/>
                    </a:lnTo>
                    <a:close/>
                  </a:path>
                </a:pathLst>
              </a:custGeom>
              <a:solidFill>
                <a:srgbClr val="000000"/>
              </a:solidFill>
              <a:ln w="6350">
                <a:solidFill>
                  <a:srgbClr val="000000"/>
                </a:solidFill>
                <a:round/>
                <a:headEnd/>
                <a:tailEnd/>
              </a:ln>
            </p:spPr>
            <p:txBody>
              <a:bodyPr/>
              <a:lstStyle/>
              <a:p>
                <a:pPr eaLnBrk="1" hangingPunct="1"/>
                <a:endParaRPr lang="en-US"/>
              </a:p>
            </p:txBody>
          </p:sp>
          <p:sp>
            <p:nvSpPr>
              <p:cNvPr id="3171" name="Freeform 1007"/>
              <p:cNvSpPr>
                <a:spLocks/>
              </p:cNvSpPr>
              <p:nvPr/>
            </p:nvSpPr>
            <p:spPr bwMode="auto">
              <a:xfrm>
                <a:off x="7035732" y="961503"/>
                <a:ext cx="229752" cy="66374"/>
              </a:xfrm>
              <a:custGeom>
                <a:avLst/>
                <a:gdLst>
                  <a:gd name="T0" fmla="*/ 0 w 211"/>
                  <a:gd name="T1" fmla="*/ 0 h 91"/>
                  <a:gd name="T2" fmla="*/ 4742038 w 211"/>
                  <a:gd name="T3" fmla="*/ 6384304 h 91"/>
                  <a:gd name="T4" fmla="*/ 14227202 w 211"/>
                  <a:gd name="T5" fmla="*/ 18619730 h 91"/>
                  <a:gd name="T6" fmla="*/ 23712368 w 211"/>
                  <a:gd name="T7" fmla="*/ 25004037 h 91"/>
                  <a:gd name="T8" fmla="*/ 37940663 w 211"/>
                  <a:gd name="T9" fmla="*/ 31388338 h 91"/>
                  <a:gd name="T10" fmla="*/ 47425825 w 211"/>
                  <a:gd name="T11" fmla="*/ 35644296 h 91"/>
                  <a:gd name="T12" fmla="*/ 52167861 w 211"/>
                  <a:gd name="T13" fmla="*/ 37771910 h 91"/>
                  <a:gd name="T14" fmla="*/ 71138184 w 211"/>
                  <a:gd name="T15" fmla="*/ 42027868 h 91"/>
                  <a:gd name="T16" fmla="*/ 99593686 w 211"/>
                  <a:gd name="T17" fmla="*/ 46283826 h 91"/>
                  <a:gd name="T18" fmla="*/ 123307135 w 211"/>
                  <a:gd name="T19" fmla="*/ 48412181 h 91"/>
                  <a:gd name="T20" fmla="*/ 132792296 w 211"/>
                  <a:gd name="T21" fmla="*/ 48412181 h 91"/>
                  <a:gd name="T22" fmla="*/ 136348551 w 211"/>
                  <a:gd name="T23" fmla="*/ 48412181 h 91"/>
                  <a:gd name="T24" fmla="*/ 145833747 w 211"/>
                  <a:gd name="T25" fmla="*/ 48412181 h 91"/>
                  <a:gd name="T26" fmla="*/ 164804070 w 211"/>
                  <a:gd name="T27" fmla="*/ 48412181 h 91"/>
                  <a:gd name="T28" fmla="*/ 174289232 w 211"/>
                  <a:gd name="T29" fmla="*/ 48412181 h 91"/>
                  <a:gd name="T30" fmla="*/ 193259555 w 211"/>
                  <a:gd name="T31" fmla="*/ 46283826 h 91"/>
                  <a:gd name="T32" fmla="*/ 212229878 w 211"/>
                  <a:gd name="T33" fmla="*/ 44156212 h 91"/>
                  <a:gd name="T34" fmla="*/ 221715039 w 211"/>
                  <a:gd name="T35" fmla="*/ 42027868 h 91"/>
                  <a:gd name="T36" fmla="*/ 240685363 w 211"/>
                  <a:gd name="T37" fmla="*/ 37771910 h 91"/>
                  <a:gd name="T38" fmla="*/ 250170524 w 211"/>
                  <a:gd name="T39" fmla="*/ 35644296 h 91"/>
                  <a:gd name="T40" fmla="*/ 0 w 211"/>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91"/>
                  <a:gd name="T65" fmla="*/ 211 w 211"/>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91">
                    <a:moveTo>
                      <a:pt x="0" y="0"/>
                    </a:moveTo>
                    <a:lnTo>
                      <a:pt x="4" y="12"/>
                    </a:lnTo>
                    <a:lnTo>
                      <a:pt x="12" y="35"/>
                    </a:lnTo>
                    <a:lnTo>
                      <a:pt x="20" y="47"/>
                    </a:lnTo>
                    <a:lnTo>
                      <a:pt x="32" y="59"/>
                    </a:lnTo>
                    <a:lnTo>
                      <a:pt x="40" y="67"/>
                    </a:lnTo>
                    <a:lnTo>
                      <a:pt x="44" y="71"/>
                    </a:lnTo>
                    <a:lnTo>
                      <a:pt x="60" y="79"/>
                    </a:lnTo>
                    <a:lnTo>
                      <a:pt x="84" y="87"/>
                    </a:lnTo>
                    <a:lnTo>
                      <a:pt x="104" y="91"/>
                    </a:lnTo>
                    <a:lnTo>
                      <a:pt x="112" y="91"/>
                    </a:lnTo>
                    <a:lnTo>
                      <a:pt x="115" y="91"/>
                    </a:lnTo>
                    <a:lnTo>
                      <a:pt x="123" y="91"/>
                    </a:lnTo>
                    <a:lnTo>
                      <a:pt x="139" y="91"/>
                    </a:lnTo>
                    <a:lnTo>
                      <a:pt x="147" y="91"/>
                    </a:lnTo>
                    <a:lnTo>
                      <a:pt x="163" y="87"/>
                    </a:lnTo>
                    <a:lnTo>
                      <a:pt x="179" y="83"/>
                    </a:lnTo>
                    <a:lnTo>
                      <a:pt x="187" y="79"/>
                    </a:lnTo>
                    <a:lnTo>
                      <a:pt x="203" y="71"/>
                    </a:lnTo>
                    <a:lnTo>
                      <a:pt x="211" y="67"/>
                    </a:lnTo>
                    <a:lnTo>
                      <a:pt x="0" y="0"/>
                    </a:lnTo>
                    <a:close/>
                  </a:path>
                </a:pathLst>
              </a:custGeom>
              <a:solidFill>
                <a:srgbClr val="000000"/>
              </a:solidFill>
              <a:ln w="9525">
                <a:noFill/>
                <a:round/>
                <a:headEnd/>
                <a:tailEnd/>
              </a:ln>
            </p:spPr>
            <p:txBody>
              <a:bodyPr/>
              <a:lstStyle/>
              <a:p>
                <a:pPr eaLnBrk="1" hangingPunct="1"/>
                <a:endParaRPr lang="en-US"/>
              </a:p>
            </p:txBody>
          </p:sp>
          <p:sp>
            <p:nvSpPr>
              <p:cNvPr id="3172" name="Freeform 1008"/>
              <p:cNvSpPr>
                <a:spLocks/>
              </p:cNvSpPr>
              <p:nvPr/>
            </p:nvSpPr>
            <p:spPr bwMode="auto">
              <a:xfrm>
                <a:off x="7035732" y="961503"/>
                <a:ext cx="229752" cy="66374"/>
              </a:xfrm>
              <a:custGeom>
                <a:avLst/>
                <a:gdLst>
                  <a:gd name="T0" fmla="*/ 0 w 211"/>
                  <a:gd name="T1" fmla="*/ 0 h 91"/>
                  <a:gd name="T2" fmla="*/ 4742038 w 211"/>
                  <a:gd name="T3" fmla="*/ 6384304 h 91"/>
                  <a:gd name="T4" fmla="*/ 14227202 w 211"/>
                  <a:gd name="T5" fmla="*/ 18619730 h 91"/>
                  <a:gd name="T6" fmla="*/ 23712368 w 211"/>
                  <a:gd name="T7" fmla="*/ 25004037 h 91"/>
                  <a:gd name="T8" fmla="*/ 37940663 w 211"/>
                  <a:gd name="T9" fmla="*/ 31388338 h 91"/>
                  <a:gd name="T10" fmla="*/ 47425825 w 211"/>
                  <a:gd name="T11" fmla="*/ 35644296 h 91"/>
                  <a:gd name="T12" fmla="*/ 52167861 w 211"/>
                  <a:gd name="T13" fmla="*/ 37771910 h 91"/>
                  <a:gd name="T14" fmla="*/ 71138184 w 211"/>
                  <a:gd name="T15" fmla="*/ 42027868 h 91"/>
                  <a:gd name="T16" fmla="*/ 99593686 w 211"/>
                  <a:gd name="T17" fmla="*/ 46283826 h 91"/>
                  <a:gd name="T18" fmla="*/ 123307135 w 211"/>
                  <a:gd name="T19" fmla="*/ 48412181 h 91"/>
                  <a:gd name="T20" fmla="*/ 132792296 w 211"/>
                  <a:gd name="T21" fmla="*/ 48412181 h 91"/>
                  <a:gd name="T22" fmla="*/ 136348551 w 211"/>
                  <a:gd name="T23" fmla="*/ 48412181 h 91"/>
                  <a:gd name="T24" fmla="*/ 145833747 w 211"/>
                  <a:gd name="T25" fmla="*/ 48412181 h 91"/>
                  <a:gd name="T26" fmla="*/ 164804070 w 211"/>
                  <a:gd name="T27" fmla="*/ 48412181 h 91"/>
                  <a:gd name="T28" fmla="*/ 174289232 w 211"/>
                  <a:gd name="T29" fmla="*/ 48412181 h 91"/>
                  <a:gd name="T30" fmla="*/ 193259555 w 211"/>
                  <a:gd name="T31" fmla="*/ 46283826 h 91"/>
                  <a:gd name="T32" fmla="*/ 212229878 w 211"/>
                  <a:gd name="T33" fmla="*/ 44156212 h 91"/>
                  <a:gd name="T34" fmla="*/ 221715039 w 211"/>
                  <a:gd name="T35" fmla="*/ 42027868 h 91"/>
                  <a:gd name="T36" fmla="*/ 240685363 w 211"/>
                  <a:gd name="T37" fmla="*/ 37771910 h 91"/>
                  <a:gd name="T38" fmla="*/ 250170524 w 211"/>
                  <a:gd name="T39" fmla="*/ 35644296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1"/>
                  <a:gd name="T61" fmla="*/ 0 h 91"/>
                  <a:gd name="T62" fmla="*/ 211 w 211"/>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1" h="91">
                    <a:moveTo>
                      <a:pt x="0" y="0"/>
                    </a:moveTo>
                    <a:lnTo>
                      <a:pt x="4" y="12"/>
                    </a:lnTo>
                    <a:lnTo>
                      <a:pt x="12" y="35"/>
                    </a:lnTo>
                    <a:lnTo>
                      <a:pt x="20" y="47"/>
                    </a:lnTo>
                    <a:lnTo>
                      <a:pt x="32" y="59"/>
                    </a:lnTo>
                    <a:lnTo>
                      <a:pt x="40" y="67"/>
                    </a:lnTo>
                    <a:lnTo>
                      <a:pt x="44" y="71"/>
                    </a:lnTo>
                    <a:lnTo>
                      <a:pt x="60" y="79"/>
                    </a:lnTo>
                    <a:lnTo>
                      <a:pt x="84" y="87"/>
                    </a:lnTo>
                    <a:lnTo>
                      <a:pt x="104" y="91"/>
                    </a:lnTo>
                    <a:lnTo>
                      <a:pt x="112" y="91"/>
                    </a:lnTo>
                    <a:lnTo>
                      <a:pt x="115" y="91"/>
                    </a:lnTo>
                    <a:lnTo>
                      <a:pt x="123" y="91"/>
                    </a:lnTo>
                    <a:lnTo>
                      <a:pt x="139" y="91"/>
                    </a:lnTo>
                    <a:lnTo>
                      <a:pt x="147" y="91"/>
                    </a:lnTo>
                    <a:lnTo>
                      <a:pt x="163" y="87"/>
                    </a:lnTo>
                    <a:lnTo>
                      <a:pt x="179" y="83"/>
                    </a:lnTo>
                    <a:lnTo>
                      <a:pt x="187" y="79"/>
                    </a:lnTo>
                    <a:lnTo>
                      <a:pt x="203" y="71"/>
                    </a:lnTo>
                    <a:lnTo>
                      <a:pt x="211" y="67"/>
                    </a:lnTo>
                  </a:path>
                </a:pathLst>
              </a:custGeom>
              <a:noFill/>
              <a:ln w="6350">
                <a:solidFill>
                  <a:srgbClr val="000000"/>
                </a:solidFill>
                <a:round/>
                <a:headEnd/>
                <a:tailEnd/>
              </a:ln>
            </p:spPr>
            <p:txBody>
              <a:bodyPr/>
              <a:lstStyle/>
              <a:p>
                <a:pPr eaLnBrk="1" hangingPunct="1"/>
                <a:endParaRPr lang="en-US"/>
              </a:p>
            </p:txBody>
          </p:sp>
          <p:sp>
            <p:nvSpPr>
              <p:cNvPr id="3173" name="Freeform 1009"/>
              <p:cNvSpPr>
                <a:spLocks/>
              </p:cNvSpPr>
              <p:nvPr/>
            </p:nvSpPr>
            <p:spPr bwMode="auto">
              <a:xfrm>
                <a:off x="7035732" y="949790"/>
                <a:ext cx="229752" cy="63445"/>
              </a:xfrm>
              <a:custGeom>
                <a:avLst/>
                <a:gdLst>
                  <a:gd name="T0" fmla="*/ 52167861 w 211"/>
                  <a:gd name="T1" fmla="*/ 0 h 87"/>
                  <a:gd name="T2" fmla="*/ 66396148 w 211"/>
                  <a:gd name="T3" fmla="*/ 0 h 87"/>
                  <a:gd name="T4" fmla="*/ 99593686 w 211"/>
                  <a:gd name="T5" fmla="*/ 2127231 h 87"/>
                  <a:gd name="T6" fmla="*/ 123307135 w 211"/>
                  <a:gd name="T7" fmla="*/ 4254461 h 87"/>
                  <a:gd name="T8" fmla="*/ 155318908 w 211"/>
                  <a:gd name="T9" fmla="*/ 10636152 h 87"/>
                  <a:gd name="T10" fmla="*/ 169547195 w 211"/>
                  <a:gd name="T11" fmla="*/ 12763385 h 87"/>
                  <a:gd name="T12" fmla="*/ 179032357 w 211"/>
                  <a:gd name="T13" fmla="*/ 14890615 h 87"/>
                  <a:gd name="T14" fmla="*/ 193259555 w 211"/>
                  <a:gd name="T15" fmla="*/ 17017845 h 87"/>
                  <a:gd name="T16" fmla="*/ 202744716 w 211"/>
                  <a:gd name="T17" fmla="*/ 18613450 h 87"/>
                  <a:gd name="T18" fmla="*/ 216973003 w 211"/>
                  <a:gd name="T19" fmla="*/ 22867909 h 87"/>
                  <a:gd name="T20" fmla="*/ 226458165 w 211"/>
                  <a:gd name="T21" fmla="*/ 24995145 h 87"/>
                  <a:gd name="T22" fmla="*/ 231200201 w 211"/>
                  <a:gd name="T23" fmla="*/ 27122375 h 87"/>
                  <a:gd name="T24" fmla="*/ 240685363 w 211"/>
                  <a:gd name="T25" fmla="*/ 31376835 h 87"/>
                  <a:gd name="T26" fmla="*/ 245428488 w 211"/>
                  <a:gd name="T27" fmla="*/ 35631294 h 87"/>
                  <a:gd name="T28" fmla="*/ 245428488 w 211"/>
                  <a:gd name="T29" fmla="*/ 35631294 h 87"/>
                  <a:gd name="T30" fmla="*/ 250170524 w 211"/>
                  <a:gd name="T31" fmla="*/ 37758524 h 87"/>
                  <a:gd name="T32" fmla="*/ 250170524 w 211"/>
                  <a:gd name="T33" fmla="*/ 39885754 h 87"/>
                  <a:gd name="T34" fmla="*/ 250170524 w 211"/>
                  <a:gd name="T35" fmla="*/ 42012984 h 87"/>
                  <a:gd name="T36" fmla="*/ 250170524 w 211"/>
                  <a:gd name="T37" fmla="*/ 42012984 h 87"/>
                  <a:gd name="T38" fmla="*/ 240685363 w 211"/>
                  <a:gd name="T39" fmla="*/ 46267444 h 87"/>
                  <a:gd name="T40" fmla="*/ 235943326 w 211"/>
                  <a:gd name="T41" fmla="*/ 46267444 h 87"/>
                  <a:gd name="T42" fmla="*/ 226458165 w 211"/>
                  <a:gd name="T43" fmla="*/ 46267444 h 87"/>
                  <a:gd name="T44" fmla="*/ 212229878 w 211"/>
                  <a:gd name="T45" fmla="*/ 46267444 h 87"/>
                  <a:gd name="T46" fmla="*/ 207487841 w 211"/>
                  <a:gd name="T47" fmla="*/ 46267444 h 87"/>
                  <a:gd name="T48" fmla="*/ 193259555 w 211"/>
                  <a:gd name="T49" fmla="*/ 46267444 h 87"/>
                  <a:gd name="T50" fmla="*/ 160062034 w 211"/>
                  <a:gd name="T51" fmla="*/ 44140214 h 87"/>
                  <a:gd name="T52" fmla="*/ 132792296 w 211"/>
                  <a:gd name="T53" fmla="*/ 42012984 h 87"/>
                  <a:gd name="T54" fmla="*/ 99593686 w 211"/>
                  <a:gd name="T55" fmla="*/ 37758524 h 87"/>
                  <a:gd name="T56" fmla="*/ 80623363 w 211"/>
                  <a:gd name="T57" fmla="*/ 33504064 h 87"/>
                  <a:gd name="T58" fmla="*/ 71138184 w 211"/>
                  <a:gd name="T59" fmla="*/ 31376835 h 87"/>
                  <a:gd name="T60" fmla="*/ 52167861 w 211"/>
                  <a:gd name="T61" fmla="*/ 27122375 h 87"/>
                  <a:gd name="T62" fmla="*/ 42682700 w 211"/>
                  <a:gd name="T63" fmla="*/ 24995145 h 87"/>
                  <a:gd name="T64" fmla="*/ 23712368 w 211"/>
                  <a:gd name="T65" fmla="*/ 20740679 h 87"/>
                  <a:gd name="T66" fmla="*/ 18970332 w 211"/>
                  <a:gd name="T67" fmla="*/ 18613450 h 87"/>
                  <a:gd name="T68" fmla="*/ 9485166 w 211"/>
                  <a:gd name="T69" fmla="*/ 14890615 h 87"/>
                  <a:gd name="T70" fmla="*/ 4742038 w 211"/>
                  <a:gd name="T71" fmla="*/ 12763385 h 87"/>
                  <a:gd name="T72" fmla="*/ 0 w 211"/>
                  <a:gd name="T73" fmla="*/ 8508922 h 87"/>
                  <a:gd name="T74" fmla="*/ 0 w 211"/>
                  <a:gd name="T75" fmla="*/ 8508922 h 87"/>
                  <a:gd name="T76" fmla="*/ 0 w 211"/>
                  <a:gd name="T77" fmla="*/ 8508922 h 87"/>
                  <a:gd name="T78" fmla="*/ 0 w 211"/>
                  <a:gd name="T79" fmla="*/ 6381693 h 87"/>
                  <a:gd name="T80" fmla="*/ 4742038 w 211"/>
                  <a:gd name="T81" fmla="*/ 2127231 h 87"/>
                  <a:gd name="T82" fmla="*/ 4742038 w 211"/>
                  <a:gd name="T83" fmla="*/ 2127231 h 87"/>
                  <a:gd name="T84" fmla="*/ 14227202 w 211"/>
                  <a:gd name="T85" fmla="*/ 0 h 87"/>
                  <a:gd name="T86" fmla="*/ 18970332 w 211"/>
                  <a:gd name="T87" fmla="*/ 0 h 87"/>
                  <a:gd name="T88" fmla="*/ 28455493 w 211"/>
                  <a:gd name="T89" fmla="*/ 0 h 87"/>
                  <a:gd name="T90" fmla="*/ 47425825 w 211"/>
                  <a:gd name="T91" fmla="*/ 0 h 87"/>
                  <a:gd name="T92" fmla="*/ 52167861 w 211"/>
                  <a:gd name="T93" fmla="*/ 0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1"/>
                  <a:gd name="T142" fmla="*/ 0 h 87"/>
                  <a:gd name="T143" fmla="*/ 211 w 211"/>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1" h="87">
                    <a:moveTo>
                      <a:pt x="44" y="0"/>
                    </a:moveTo>
                    <a:lnTo>
                      <a:pt x="56" y="0"/>
                    </a:lnTo>
                    <a:lnTo>
                      <a:pt x="84" y="4"/>
                    </a:lnTo>
                    <a:lnTo>
                      <a:pt x="104" y="8"/>
                    </a:lnTo>
                    <a:lnTo>
                      <a:pt x="131" y="20"/>
                    </a:lnTo>
                    <a:lnTo>
                      <a:pt x="143" y="24"/>
                    </a:lnTo>
                    <a:lnTo>
                      <a:pt x="151" y="28"/>
                    </a:lnTo>
                    <a:lnTo>
                      <a:pt x="163" y="32"/>
                    </a:lnTo>
                    <a:lnTo>
                      <a:pt x="171" y="35"/>
                    </a:lnTo>
                    <a:lnTo>
                      <a:pt x="183" y="43"/>
                    </a:lnTo>
                    <a:lnTo>
                      <a:pt x="191" y="47"/>
                    </a:lnTo>
                    <a:lnTo>
                      <a:pt x="195" y="51"/>
                    </a:lnTo>
                    <a:lnTo>
                      <a:pt x="203" y="59"/>
                    </a:lnTo>
                    <a:lnTo>
                      <a:pt x="207" y="67"/>
                    </a:lnTo>
                    <a:lnTo>
                      <a:pt x="211" y="71"/>
                    </a:lnTo>
                    <a:lnTo>
                      <a:pt x="211" y="75"/>
                    </a:lnTo>
                    <a:lnTo>
                      <a:pt x="211" y="79"/>
                    </a:lnTo>
                    <a:lnTo>
                      <a:pt x="203" y="87"/>
                    </a:lnTo>
                    <a:lnTo>
                      <a:pt x="199" y="87"/>
                    </a:lnTo>
                    <a:lnTo>
                      <a:pt x="191" y="87"/>
                    </a:lnTo>
                    <a:lnTo>
                      <a:pt x="179" y="87"/>
                    </a:lnTo>
                    <a:lnTo>
                      <a:pt x="175" y="87"/>
                    </a:lnTo>
                    <a:lnTo>
                      <a:pt x="163" y="87"/>
                    </a:lnTo>
                    <a:lnTo>
                      <a:pt x="135" y="83"/>
                    </a:lnTo>
                    <a:lnTo>
                      <a:pt x="112" y="79"/>
                    </a:lnTo>
                    <a:lnTo>
                      <a:pt x="84" y="71"/>
                    </a:lnTo>
                    <a:lnTo>
                      <a:pt x="68" y="63"/>
                    </a:lnTo>
                    <a:lnTo>
                      <a:pt x="60" y="59"/>
                    </a:lnTo>
                    <a:lnTo>
                      <a:pt x="44" y="51"/>
                    </a:lnTo>
                    <a:lnTo>
                      <a:pt x="36" y="47"/>
                    </a:lnTo>
                    <a:lnTo>
                      <a:pt x="20" y="39"/>
                    </a:lnTo>
                    <a:lnTo>
                      <a:pt x="16" y="35"/>
                    </a:lnTo>
                    <a:lnTo>
                      <a:pt x="8" y="28"/>
                    </a:lnTo>
                    <a:lnTo>
                      <a:pt x="4" y="24"/>
                    </a:lnTo>
                    <a:lnTo>
                      <a:pt x="0" y="16"/>
                    </a:lnTo>
                    <a:lnTo>
                      <a:pt x="0" y="12"/>
                    </a:lnTo>
                    <a:lnTo>
                      <a:pt x="4" y="4"/>
                    </a:lnTo>
                    <a:lnTo>
                      <a:pt x="12" y="0"/>
                    </a:lnTo>
                    <a:lnTo>
                      <a:pt x="16" y="0"/>
                    </a:lnTo>
                    <a:lnTo>
                      <a:pt x="24" y="0"/>
                    </a:lnTo>
                    <a:lnTo>
                      <a:pt x="40" y="0"/>
                    </a:lnTo>
                    <a:lnTo>
                      <a:pt x="44" y="0"/>
                    </a:lnTo>
                    <a:close/>
                  </a:path>
                </a:pathLst>
              </a:custGeom>
              <a:solidFill>
                <a:srgbClr val="FFFFFF"/>
              </a:solidFill>
              <a:ln w="6350">
                <a:solidFill>
                  <a:srgbClr val="000000"/>
                </a:solidFill>
                <a:round/>
                <a:headEnd/>
                <a:tailEnd/>
              </a:ln>
            </p:spPr>
            <p:txBody>
              <a:bodyPr/>
              <a:lstStyle/>
              <a:p>
                <a:pPr eaLnBrk="1" hangingPunct="1"/>
                <a:endParaRPr lang="en-US"/>
              </a:p>
            </p:txBody>
          </p:sp>
          <p:pic>
            <p:nvPicPr>
              <p:cNvPr id="3174" name="Picture 569" descr="Picture"/>
              <p:cNvPicPr>
                <a:picLocks noChangeAspect="1" noChangeArrowheads="1"/>
              </p:cNvPicPr>
              <p:nvPr/>
            </p:nvPicPr>
            <p:blipFill>
              <a:blip r:embed="rId56"/>
              <a:srcRect/>
              <a:stretch>
                <a:fillRect/>
              </a:stretch>
            </p:blipFill>
            <p:spPr bwMode="auto">
              <a:xfrm>
                <a:off x="5562600" y="533400"/>
                <a:ext cx="521987" cy="264649"/>
              </a:xfrm>
              <a:prstGeom prst="rect">
                <a:avLst/>
              </a:prstGeom>
              <a:noFill/>
              <a:ln w="9525">
                <a:noFill/>
                <a:miter lim="800000"/>
                <a:headEnd/>
                <a:tailEnd/>
              </a:ln>
            </p:spPr>
          </p:pic>
          <p:sp>
            <p:nvSpPr>
              <p:cNvPr id="3175" name="Freeform 298"/>
              <p:cNvSpPr>
                <a:spLocks/>
              </p:cNvSpPr>
              <p:nvPr/>
            </p:nvSpPr>
            <p:spPr bwMode="auto">
              <a:xfrm flipH="1">
                <a:off x="6055858" y="685273"/>
                <a:ext cx="193946" cy="112249"/>
              </a:xfrm>
              <a:custGeom>
                <a:avLst/>
                <a:gdLst>
                  <a:gd name="T0" fmla="*/ 0 w 394"/>
                  <a:gd name="T1" fmla="*/ 0 h 483"/>
                  <a:gd name="T2" fmla="*/ 47977023 w 394"/>
                  <a:gd name="T3" fmla="*/ 14690675 h 483"/>
                  <a:gd name="T4" fmla="*/ 47977023 w 394"/>
                  <a:gd name="T5" fmla="*/ 9721741 h 483"/>
                  <a:gd name="T6" fmla="*/ 95469674 w 394"/>
                  <a:gd name="T7" fmla="*/ 26086622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a:lstStyle/>
              <a:p>
                <a:pPr eaLnBrk="1" hangingPunct="1"/>
                <a:endParaRPr lang="en-US"/>
              </a:p>
            </p:txBody>
          </p:sp>
          <p:pic>
            <p:nvPicPr>
              <p:cNvPr id="3176" name="Picture 448"/>
              <p:cNvPicPr>
                <a:picLocks noChangeAspect="1" noChangeArrowheads="1"/>
              </p:cNvPicPr>
              <p:nvPr/>
            </p:nvPicPr>
            <p:blipFill>
              <a:blip r:embed="rId57"/>
              <a:srcRect/>
              <a:stretch>
                <a:fillRect/>
              </a:stretch>
            </p:blipFill>
            <p:spPr bwMode="auto">
              <a:xfrm>
                <a:off x="6187145" y="595474"/>
                <a:ext cx="276298" cy="97120"/>
              </a:xfrm>
              <a:prstGeom prst="rect">
                <a:avLst/>
              </a:prstGeom>
              <a:noFill/>
              <a:ln w="12700">
                <a:noFill/>
                <a:miter lim="800000"/>
                <a:headEnd/>
                <a:tailEnd/>
              </a:ln>
            </p:spPr>
          </p:pic>
          <p:pic>
            <p:nvPicPr>
              <p:cNvPr id="3177" name="Picture 450"/>
              <p:cNvPicPr>
                <a:picLocks noChangeAspect="1" noChangeArrowheads="1"/>
              </p:cNvPicPr>
              <p:nvPr/>
            </p:nvPicPr>
            <p:blipFill>
              <a:blip r:embed="rId58"/>
              <a:srcRect/>
              <a:stretch>
                <a:fillRect/>
              </a:stretch>
            </p:blipFill>
            <p:spPr bwMode="auto">
              <a:xfrm>
                <a:off x="6553200" y="685800"/>
                <a:ext cx="469599" cy="228600"/>
              </a:xfrm>
              <a:prstGeom prst="rect">
                <a:avLst/>
              </a:prstGeom>
              <a:noFill/>
              <a:ln w="12700">
                <a:noFill/>
                <a:miter lim="800000"/>
                <a:headEnd/>
                <a:tailEnd/>
              </a:ln>
            </p:spPr>
          </p:pic>
          <p:sp>
            <p:nvSpPr>
              <p:cNvPr id="3178" name="Freeform 443"/>
              <p:cNvSpPr>
                <a:spLocks/>
              </p:cNvSpPr>
              <p:nvPr/>
            </p:nvSpPr>
            <p:spPr bwMode="auto">
              <a:xfrm rot="3298951" flipH="1">
                <a:off x="6482695" y="623461"/>
                <a:ext cx="89799" cy="97271"/>
              </a:xfrm>
              <a:custGeom>
                <a:avLst/>
                <a:gdLst>
                  <a:gd name="T0" fmla="*/ 0 w 394"/>
                  <a:gd name="T1" fmla="*/ 0 h 483"/>
                  <a:gd name="T2" fmla="*/ 10285177 w 394"/>
                  <a:gd name="T3" fmla="*/ 11031700 h 483"/>
                  <a:gd name="T4" fmla="*/ 10285177 w 394"/>
                  <a:gd name="T5" fmla="*/ 7300361 h 483"/>
                  <a:gd name="T6" fmla="*/ 20466652 w 394"/>
                  <a:gd name="T7" fmla="*/ 19589334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rot="10800000" vert="eaVert"/>
              <a:lstStyle/>
              <a:p>
                <a:pPr eaLnBrk="1" hangingPunct="1"/>
                <a:endParaRPr lang="en-US"/>
              </a:p>
            </p:txBody>
          </p:sp>
          <p:sp>
            <p:nvSpPr>
              <p:cNvPr id="3179" name="Freeform 559"/>
              <p:cNvSpPr>
                <a:spLocks/>
              </p:cNvSpPr>
              <p:nvPr/>
            </p:nvSpPr>
            <p:spPr bwMode="auto">
              <a:xfrm rot="2232072">
                <a:off x="6677679" y="245061"/>
                <a:ext cx="244670" cy="359197"/>
              </a:xfrm>
              <a:custGeom>
                <a:avLst/>
                <a:gdLst>
                  <a:gd name="T0" fmla="*/ 0 w 394"/>
                  <a:gd name="T1" fmla="*/ 0 h 483"/>
                  <a:gd name="T2" fmla="*/ 76354423 w 394"/>
                  <a:gd name="T3" fmla="*/ 150432158 h 483"/>
                  <a:gd name="T4" fmla="*/ 76354423 w 394"/>
                  <a:gd name="T5" fmla="*/ 99550392 h 483"/>
                  <a:gd name="T6" fmla="*/ 151937578 w 394"/>
                  <a:gd name="T7" fmla="*/ 267127323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pPr eaLnBrk="1" hangingPunct="1"/>
                <a:endParaRPr lang="en-US"/>
              </a:p>
            </p:txBody>
          </p:sp>
          <p:sp>
            <p:nvSpPr>
              <p:cNvPr id="3180" name="Freeform 558"/>
              <p:cNvSpPr>
                <a:spLocks/>
              </p:cNvSpPr>
              <p:nvPr/>
            </p:nvSpPr>
            <p:spPr bwMode="auto">
              <a:xfrm flipH="1">
                <a:off x="6322608" y="176248"/>
                <a:ext cx="497695" cy="426546"/>
              </a:xfrm>
              <a:custGeom>
                <a:avLst/>
                <a:gdLst>
                  <a:gd name="T0" fmla="*/ 0 w 394"/>
                  <a:gd name="T1" fmla="*/ 0 h 483"/>
                  <a:gd name="T2" fmla="*/ 315936514 w 394"/>
                  <a:gd name="T3" fmla="*/ 212132013 h 483"/>
                  <a:gd name="T4" fmla="*/ 315936514 w 394"/>
                  <a:gd name="T5" fmla="*/ 140381342 h 483"/>
                  <a:gd name="T6" fmla="*/ 628680961 w 394"/>
                  <a:gd name="T7" fmla="*/ 376690471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pPr eaLnBrk="1" hangingPunct="1"/>
                <a:endParaRPr lang="en-US"/>
              </a:p>
            </p:txBody>
          </p:sp>
          <p:sp>
            <p:nvSpPr>
              <p:cNvPr id="3181" name="Freeform 560"/>
              <p:cNvSpPr>
                <a:spLocks/>
              </p:cNvSpPr>
              <p:nvPr/>
            </p:nvSpPr>
            <p:spPr bwMode="auto">
              <a:xfrm>
                <a:off x="6912800" y="243597"/>
                <a:ext cx="247654" cy="706681"/>
              </a:xfrm>
              <a:custGeom>
                <a:avLst/>
                <a:gdLst>
                  <a:gd name="T0" fmla="*/ 0 w 394"/>
                  <a:gd name="T1" fmla="*/ 0 h 483"/>
                  <a:gd name="T2" fmla="*/ 78228488 w 394"/>
                  <a:gd name="T3" fmla="*/ 582265676 h 483"/>
                  <a:gd name="T4" fmla="*/ 78228488 w 394"/>
                  <a:gd name="T5" fmla="*/ 385322656 h 483"/>
                  <a:gd name="T6" fmla="*/ 155666244 w 394"/>
                  <a:gd name="T7" fmla="*/ 1033950489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pPr eaLnBrk="1" hangingPunct="1"/>
                <a:endParaRPr lang="en-US"/>
              </a:p>
            </p:txBody>
          </p:sp>
          <p:pic>
            <p:nvPicPr>
              <p:cNvPr id="3182" name="Picture 449"/>
              <p:cNvPicPr>
                <a:picLocks noChangeAspect="1" noChangeArrowheads="1"/>
              </p:cNvPicPr>
              <p:nvPr/>
            </p:nvPicPr>
            <p:blipFill>
              <a:blip r:embed="rId59"/>
              <a:srcRect/>
              <a:stretch>
                <a:fillRect/>
              </a:stretch>
            </p:blipFill>
            <p:spPr bwMode="auto">
              <a:xfrm>
                <a:off x="7134462" y="715042"/>
                <a:ext cx="320791" cy="123157"/>
              </a:xfrm>
              <a:prstGeom prst="rect">
                <a:avLst/>
              </a:prstGeom>
              <a:noFill/>
              <a:ln w="12700">
                <a:noFill/>
                <a:miter lim="800000"/>
                <a:headEnd/>
                <a:tailEnd/>
              </a:ln>
            </p:spPr>
          </p:pic>
          <p:sp>
            <p:nvSpPr>
              <p:cNvPr id="3183" name="Freeform 300"/>
              <p:cNvSpPr>
                <a:spLocks/>
              </p:cNvSpPr>
              <p:nvPr/>
            </p:nvSpPr>
            <p:spPr bwMode="auto">
              <a:xfrm flipH="1">
                <a:off x="7538799" y="567168"/>
                <a:ext cx="2984" cy="3905"/>
              </a:xfrm>
              <a:custGeom>
                <a:avLst/>
                <a:gdLst>
                  <a:gd name="T0" fmla="*/ 309093 w 12"/>
                  <a:gd name="T1" fmla="*/ 0 h 17"/>
                  <a:gd name="T2" fmla="*/ 742021 w 12"/>
                  <a:gd name="T3" fmla="*/ 897001 h 17"/>
                  <a:gd name="T4" fmla="*/ 618434 w 12"/>
                  <a:gd name="T5" fmla="*/ 897001 h 17"/>
                  <a:gd name="T6" fmla="*/ 0 w 12"/>
                  <a:gd name="T7" fmla="*/ 105435 h 17"/>
                  <a:gd name="T8" fmla="*/ 309093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close/>
                  </a:path>
                </a:pathLst>
              </a:custGeom>
              <a:solidFill>
                <a:srgbClr val="FF6600"/>
              </a:solidFill>
              <a:ln w="9525">
                <a:noFill/>
                <a:round/>
                <a:headEnd/>
                <a:tailEnd/>
              </a:ln>
            </p:spPr>
            <p:txBody>
              <a:bodyPr/>
              <a:lstStyle/>
              <a:p>
                <a:pPr eaLnBrk="1" hangingPunct="1"/>
                <a:endParaRPr lang="en-US"/>
              </a:p>
            </p:txBody>
          </p:sp>
          <p:sp>
            <p:nvSpPr>
              <p:cNvPr id="3184" name="Freeform 301"/>
              <p:cNvSpPr>
                <a:spLocks/>
              </p:cNvSpPr>
              <p:nvPr/>
            </p:nvSpPr>
            <p:spPr bwMode="auto">
              <a:xfrm flipH="1">
                <a:off x="7538799" y="567168"/>
                <a:ext cx="2984" cy="3905"/>
              </a:xfrm>
              <a:custGeom>
                <a:avLst/>
                <a:gdLst>
                  <a:gd name="T0" fmla="*/ 309093 w 12"/>
                  <a:gd name="T1" fmla="*/ 0 h 17"/>
                  <a:gd name="T2" fmla="*/ 742021 w 12"/>
                  <a:gd name="T3" fmla="*/ 897001 h 17"/>
                  <a:gd name="T4" fmla="*/ 618434 w 12"/>
                  <a:gd name="T5" fmla="*/ 897001 h 17"/>
                  <a:gd name="T6" fmla="*/ 0 w 12"/>
                  <a:gd name="T7" fmla="*/ 105435 h 17"/>
                  <a:gd name="T8" fmla="*/ 309093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3185" name="Freeform 302"/>
              <p:cNvSpPr>
                <a:spLocks/>
              </p:cNvSpPr>
              <p:nvPr/>
            </p:nvSpPr>
            <p:spPr bwMode="auto">
              <a:xfrm flipH="1">
                <a:off x="7461817" y="522268"/>
                <a:ext cx="32822" cy="13177"/>
              </a:xfrm>
              <a:custGeom>
                <a:avLst/>
                <a:gdLst>
                  <a:gd name="T0" fmla="*/ 7171172 w 113"/>
                  <a:gd name="T1" fmla="*/ 3100595 h 56"/>
                  <a:gd name="T2" fmla="*/ 0 w 113"/>
                  <a:gd name="T3" fmla="*/ 110828 h 56"/>
                  <a:gd name="T4" fmla="*/ 0 w 113"/>
                  <a:gd name="T5" fmla="*/ 0 h 56"/>
                  <a:gd name="T6" fmla="*/ 675030 w 113"/>
                  <a:gd name="T7" fmla="*/ 110828 h 56"/>
                  <a:gd name="T8" fmla="*/ 9533486 w 113"/>
                  <a:gd name="T9" fmla="*/ 3100595 h 56"/>
                  <a:gd name="T10" fmla="*/ 7171172 w 113"/>
                  <a:gd name="T11" fmla="*/ 3100595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close/>
                  </a:path>
                </a:pathLst>
              </a:custGeom>
              <a:solidFill>
                <a:srgbClr val="FF6600"/>
              </a:solidFill>
              <a:ln w="9525">
                <a:noFill/>
                <a:round/>
                <a:headEnd/>
                <a:tailEnd/>
              </a:ln>
            </p:spPr>
            <p:txBody>
              <a:bodyPr/>
              <a:lstStyle/>
              <a:p>
                <a:pPr eaLnBrk="1" hangingPunct="1"/>
                <a:endParaRPr lang="en-US"/>
              </a:p>
            </p:txBody>
          </p:sp>
          <p:sp>
            <p:nvSpPr>
              <p:cNvPr id="3186" name="Freeform 303"/>
              <p:cNvSpPr>
                <a:spLocks/>
              </p:cNvSpPr>
              <p:nvPr/>
            </p:nvSpPr>
            <p:spPr bwMode="auto">
              <a:xfrm flipH="1">
                <a:off x="7461817" y="522268"/>
                <a:ext cx="32822" cy="13177"/>
              </a:xfrm>
              <a:custGeom>
                <a:avLst/>
                <a:gdLst>
                  <a:gd name="T0" fmla="*/ 7171172 w 113"/>
                  <a:gd name="T1" fmla="*/ 3100595 h 56"/>
                  <a:gd name="T2" fmla="*/ 0 w 113"/>
                  <a:gd name="T3" fmla="*/ 110828 h 56"/>
                  <a:gd name="T4" fmla="*/ 0 w 113"/>
                  <a:gd name="T5" fmla="*/ 0 h 56"/>
                  <a:gd name="T6" fmla="*/ 675030 w 113"/>
                  <a:gd name="T7" fmla="*/ 110828 h 56"/>
                  <a:gd name="T8" fmla="*/ 9533486 w 113"/>
                  <a:gd name="T9" fmla="*/ 3100595 h 56"/>
                  <a:gd name="T10" fmla="*/ 7171172 w 113"/>
                  <a:gd name="T11" fmla="*/ 3100595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path>
                </a:pathLst>
              </a:custGeom>
              <a:solidFill>
                <a:srgbClr val="FF6600"/>
              </a:solidFill>
              <a:ln w="0">
                <a:solidFill>
                  <a:srgbClr val="000000"/>
                </a:solidFill>
                <a:round/>
                <a:headEnd/>
                <a:tailEnd/>
              </a:ln>
            </p:spPr>
            <p:txBody>
              <a:bodyPr/>
              <a:lstStyle/>
              <a:p>
                <a:pPr eaLnBrk="1" hangingPunct="1"/>
                <a:endParaRPr lang="en-US"/>
              </a:p>
            </p:txBody>
          </p:sp>
          <p:sp>
            <p:nvSpPr>
              <p:cNvPr id="3187" name="Freeform 304"/>
              <p:cNvSpPr>
                <a:spLocks/>
              </p:cNvSpPr>
              <p:nvPr/>
            </p:nvSpPr>
            <p:spPr bwMode="auto">
              <a:xfrm flipH="1">
                <a:off x="7468381" y="522268"/>
                <a:ext cx="26257" cy="13177"/>
              </a:xfrm>
              <a:custGeom>
                <a:avLst/>
                <a:gdLst>
                  <a:gd name="T0" fmla="*/ 7493805 w 92"/>
                  <a:gd name="T1" fmla="*/ 2989767 h 56"/>
                  <a:gd name="T2" fmla="*/ 244304 w 92"/>
                  <a:gd name="T3" fmla="*/ 0 h 56"/>
                  <a:gd name="T4" fmla="*/ 0 w 92"/>
                  <a:gd name="T5" fmla="*/ 0 h 56"/>
                  <a:gd name="T6" fmla="*/ 0 w 92"/>
                  <a:gd name="T7" fmla="*/ 0 h 56"/>
                  <a:gd name="T8" fmla="*/ 7005196 w 92"/>
                  <a:gd name="T9" fmla="*/ 3100595 h 56"/>
                  <a:gd name="T10" fmla="*/ 7493805 w 92"/>
                  <a:gd name="T11" fmla="*/ 2989767 h 56"/>
                  <a:gd name="T12" fmla="*/ 0 60000 65536"/>
                  <a:gd name="T13" fmla="*/ 0 60000 65536"/>
                  <a:gd name="T14" fmla="*/ 0 60000 65536"/>
                  <a:gd name="T15" fmla="*/ 0 60000 65536"/>
                  <a:gd name="T16" fmla="*/ 0 60000 65536"/>
                  <a:gd name="T17" fmla="*/ 0 60000 65536"/>
                  <a:gd name="T18" fmla="*/ 0 w 92"/>
                  <a:gd name="T19" fmla="*/ 0 h 56"/>
                  <a:gd name="T20" fmla="*/ 92 w 9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2" h="56">
                    <a:moveTo>
                      <a:pt x="92" y="54"/>
                    </a:moveTo>
                    <a:lnTo>
                      <a:pt x="3" y="0"/>
                    </a:lnTo>
                    <a:lnTo>
                      <a:pt x="0" y="0"/>
                    </a:lnTo>
                    <a:lnTo>
                      <a:pt x="86" y="56"/>
                    </a:lnTo>
                    <a:lnTo>
                      <a:pt x="92" y="54"/>
                    </a:lnTo>
                    <a:close/>
                  </a:path>
                </a:pathLst>
              </a:custGeom>
              <a:solidFill>
                <a:srgbClr val="FF6600"/>
              </a:solidFill>
              <a:ln w="9525">
                <a:noFill/>
                <a:round/>
                <a:headEnd/>
                <a:tailEnd/>
              </a:ln>
            </p:spPr>
            <p:txBody>
              <a:bodyPr/>
              <a:lstStyle/>
              <a:p>
                <a:pPr eaLnBrk="1" hangingPunct="1"/>
                <a:endParaRPr lang="en-US"/>
              </a:p>
            </p:txBody>
          </p:sp>
          <p:sp>
            <p:nvSpPr>
              <p:cNvPr id="3188" name="Freeform 305"/>
              <p:cNvSpPr>
                <a:spLocks/>
              </p:cNvSpPr>
              <p:nvPr/>
            </p:nvSpPr>
            <p:spPr bwMode="auto">
              <a:xfrm flipH="1">
                <a:off x="7468381" y="522268"/>
                <a:ext cx="26257" cy="13177"/>
              </a:xfrm>
              <a:custGeom>
                <a:avLst/>
                <a:gdLst>
                  <a:gd name="T0" fmla="*/ 7493805 w 92"/>
                  <a:gd name="T1" fmla="*/ 2989767 h 56"/>
                  <a:gd name="T2" fmla="*/ 244304 w 92"/>
                  <a:gd name="T3" fmla="*/ 0 h 56"/>
                  <a:gd name="T4" fmla="*/ 0 w 92"/>
                  <a:gd name="T5" fmla="*/ 0 h 56"/>
                  <a:gd name="T6" fmla="*/ 7005196 w 92"/>
                  <a:gd name="T7" fmla="*/ 3100595 h 56"/>
                  <a:gd name="T8" fmla="*/ 7493805 w 92"/>
                  <a:gd name="T9" fmla="*/ 298976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92" y="54"/>
                    </a:moveTo>
                    <a:lnTo>
                      <a:pt x="3" y="0"/>
                    </a:lnTo>
                    <a:lnTo>
                      <a:pt x="0" y="0"/>
                    </a:lnTo>
                    <a:lnTo>
                      <a:pt x="86" y="56"/>
                    </a:lnTo>
                    <a:lnTo>
                      <a:pt x="92" y="54"/>
                    </a:lnTo>
                  </a:path>
                </a:pathLst>
              </a:custGeom>
              <a:solidFill>
                <a:srgbClr val="FF6600"/>
              </a:solidFill>
              <a:ln w="0">
                <a:solidFill>
                  <a:srgbClr val="000000"/>
                </a:solidFill>
                <a:round/>
                <a:headEnd/>
                <a:tailEnd/>
              </a:ln>
            </p:spPr>
            <p:txBody>
              <a:bodyPr/>
              <a:lstStyle/>
              <a:p>
                <a:pPr eaLnBrk="1" hangingPunct="1"/>
                <a:endParaRPr lang="en-US"/>
              </a:p>
            </p:txBody>
          </p:sp>
          <p:sp>
            <p:nvSpPr>
              <p:cNvPr id="3189" name="Freeform 306"/>
              <p:cNvSpPr>
                <a:spLocks/>
              </p:cNvSpPr>
              <p:nvPr/>
            </p:nvSpPr>
            <p:spPr bwMode="auto">
              <a:xfrm flipH="1">
                <a:off x="7443914" y="537397"/>
                <a:ext cx="141432" cy="31722"/>
              </a:xfrm>
              <a:custGeom>
                <a:avLst/>
                <a:gdLst>
                  <a:gd name="T0" fmla="*/ 40822479 w 490"/>
                  <a:gd name="T1" fmla="*/ 0 h 136"/>
                  <a:gd name="T2" fmla="*/ 39489554 w 490"/>
                  <a:gd name="T3" fmla="*/ 380897 h 136"/>
                  <a:gd name="T4" fmla="*/ 37573287 w 490"/>
                  <a:gd name="T5" fmla="*/ 489592 h 136"/>
                  <a:gd name="T6" fmla="*/ 35823860 w 490"/>
                  <a:gd name="T7" fmla="*/ 380897 h 136"/>
                  <a:gd name="T8" fmla="*/ 8331211 w 490"/>
                  <a:gd name="T9" fmla="*/ 1523356 h 136"/>
                  <a:gd name="T10" fmla="*/ 8164379 w 490"/>
                  <a:gd name="T11" fmla="*/ 1523356 h 136"/>
                  <a:gd name="T12" fmla="*/ 7331373 w 490"/>
                  <a:gd name="T13" fmla="*/ 1523356 h 136"/>
                  <a:gd name="T14" fmla="*/ 6664911 w 490"/>
                  <a:gd name="T15" fmla="*/ 1740978 h 136"/>
                  <a:gd name="T16" fmla="*/ 5998449 w 490"/>
                  <a:gd name="T17" fmla="*/ 1904253 h 136"/>
                  <a:gd name="T18" fmla="*/ 5331987 w 490"/>
                  <a:gd name="T19" fmla="*/ 2067295 h 136"/>
                  <a:gd name="T20" fmla="*/ 4915485 w 490"/>
                  <a:gd name="T21" fmla="*/ 2448192 h 136"/>
                  <a:gd name="T22" fmla="*/ 3915646 w 490"/>
                  <a:gd name="T23" fmla="*/ 2883436 h 136"/>
                  <a:gd name="T24" fmla="*/ 3165768 w 490"/>
                  <a:gd name="T25" fmla="*/ 3209986 h 136"/>
                  <a:gd name="T26" fmla="*/ 2166219 w 490"/>
                  <a:gd name="T27" fmla="*/ 3590883 h 136"/>
                  <a:gd name="T28" fmla="*/ 1332925 w 490"/>
                  <a:gd name="T29" fmla="*/ 4134823 h 136"/>
                  <a:gd name="T30" fmla="*/ 666462 w 490"/>
                  <a:gd name="T31" fmla="*/ 4678761 h 136"/>
                  <a:gd name="T32" fmla="*/ 83416 w 490"/>
                  <a:gd name="T33" fmla="*/ 5168586 h 136"/>
                  <a:gd name="T34" fmla="*/ 0 w 490"/>
                  <a:gd name="T35" fmla="*/ 5440556 h 136"/>
                  <a:gd name="T36" fmla="*/ 0 w 490"/>
                  <a:gd name="T37" fmla="*/ 5712525 h 136"/>
                  <a:gd name="T38" fmla="*/ 0 w 490"/>
                  <a:gd name="T39" fmla="*/ 5821453 h 136"/>
                  <a:gd name="T40" fmla="*/ 416503 w 490"/>
                  <a:gd name="T41" fmla="*/ 6093422 h 136"/>
                  <a:gd name="T42" fmla="*/ 833006 w 490"/>
                  <a:gd name="T43" fmla="*/ 6365391 h 136"/>
                  <a:gd name="T44" fmla="*/ 1332925 w 490"/>
                  <a:gd name="T45" fmla="*/ 6528666 h 136"/>
                  <a:gd name="T46" fmla="*/ 1999387 w 490"/>
                  <a:gd name="T47" fmla="*/ 6637361 h 136"/>
                  <a:gd name="T48" fmla="*/ 2832681 w 490"/>
                  <a:gd name="T49" fmla="*/ 6800636 h 136"/>
                  <a:gd name="T50" fmla="*/ 4665524 w 490"/>
                  <a:gd name="T51" fmla="*/ 7072838 h 136"/>
                  <a:gd name="T52" fmla="*/ 6581495 w 490"/>
                  <a:gd name="T53" fmla="*/ 7344808 h 136"/>
                  <a:gd name="T54" fmla="*/ 8497754 w 490"/>
                  <a:gd name="T55" fmla="*/ 7399155 h 136"/>
                  <a:gd name="T56" fmla="*/ 10414015 w 490"/>
                  <a:gd name="T57" fmla="*/ 7399155 h 136"/>
                  <a:gd name="T58" fmla="*/ 12163442 w 490"/>
                  <a:gd name="T59" fmla="*/ 7399155 h 136"/>
                  <a:gd name="T60" fmla="*/ 14162828 w 490"/>
                  <a:gd name="T61" fmla="*/ 7235880 h 136"/>
                  <a:gd name="T62" fmla="*/ 25826352 w 490"/>
                  <a:gd name="T63" fmla="*/ 6365391 h 136"/>
                  <a:gd name="T64" fmla="*/ 29408910 w 490"/>
                  <a:gd name="T65" fmla="*/ 5821453 h 136"/>
                  <a:gd name="T66" fmla="*/ 34990566 w 490"/>
                  <a:gd name="T67" fmla="*/ 4570067 h 136"/>
                  <a:gd name="T68" fmla="*/ 40572519 w 490"/>
                  <a:gd name="T69" fmla="*/ 2176222 h 136"/>
                  <a:gd name="T70" fmla="*/ 40405976 w 490"/>
                  <a:gd name="T71" fmla="*/ 2067295 h 136"/>
                  <a:gd name="T72" fmla="*/ 40322560 w 490"/>
                  <a:gd name="T73" fmla="*/ 1904253 h 136"/>
                  <a:gd name="T74" fmla="*/ 40739063 w 490"/>
                  <a:gd name="T75" fmla="*/ 217622 h 136"/>
                  <a:gd name="T76" fmla="*/ 40822479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close/>
                  </a:path>
                </a:pathLst>
              </a:custGeom>
              <a:solidFill>
                <a:srgbClr val="FF6600"/>
              </a:solidFill>
              <a:ln w="9525">
                <a:noFill/>
                <a:round/>
                <a:headEnd/>
                <a:tailEnd/>
              </a:ln>
            </p:spPr>
            <p:txBody>
              <a:bodyPr/>
              <a:lstStyle/>
              <a:p>
                <a:pPr eaLnBrk="1" hangingPunct="1"/>
                <a:endParaRPr lang="en-US"/>
              </a:p>
            </p:txBody>
          </p:sp>
          <p:sp>
            <p:nvSpPr>
              <p:cNvPr id="3190" name="Freeform 307"/>
              <p:cNvSpPr>
                <a:spLocks/>
              </p:cNvSpPr>
              <p:nvPr/>
            </p:nvSpPr>
            <p:spPr bwMode="auto">
              <a:xfrm flipH="1">
                <a:off x="7443914" y="537397"/>
                <a:ext cx="141432" cy="31722"/>
              </a:xfrm>
              <a:custGeom>
                <a:avLst/>
                <a:gdLst>
                  <a:gd name="T0" fmla="*/ 40822479 w 490"/>
                  <a:gd name="T1" fmla="*/ 0 h 136"/>
                  <a:gd name="T2" fmla="*/ 39489554 w 490"/>
                  <a:gd name="T3" fmla="*/ 380897 h 136"/>
                  <a:gd name="T4" fmla="*/ 37573287 w 490"/>
                  <a:gd name="T5" fmla="*/ 489592 h 136"/>
                  <a:gd name="T6" fmla="*/ 35823860 w 490"/>
                  <a:gd name="T7" fmla="*/ 380897 h 136"/>
                  <a:gd name="T8" fmla="*/ 8331211 w 490"/>
                  <a:gd name="T9" fmla="*/ 1523356 h 136"/>
                  <a:gd name="T10" fmla="*/ 8164379 w 490"/>
                  <a:gd name="T11" fmla="*/ 1523356 h 136"/>
                  <a:gd name="T12" fmla="*/ 7331373 w 490"/>
                  <a:gd name="T13" fmla="*/ 1523356 h 136"/>
                  <a:gd name="T14" fmla="*/ 6664911 w 490"/>
                  <a:gd name="T15" fmla="*/ 1740978 h 136"/>
                  <a:gd name="T16" fmla="*/ 5998449 w 490"/>
                  <a:gd name="T17" fmla="*/ 1904253 h 136"/>
                  <a:gd name="T18" fmla="*/ 5331987 w 490"/>
                  <a:gd name="T19" fmla="*/ 2067295 h 136"/>
                  <a:gd name="T20" fmla="*/ 4915485 w 490"/>
                  <a:gd name="T21" fmla="*/ 2448192 h 136"/>
                  <a:gd name="T22" fmla="*/ 3915646 w 490"/>
                  <a:gd name="T23" fmla="*/ 2883436 h 136"/>
                  <a:gd name="T24" fmla="*/ 3165768 w 490"/>
                  <a:gd name="T25" fmla="*/ 3209986 h 136"/>
                  <a:gd name="T26" fmla="*/ 2166219 w 490"/>
                  <a:gd name="T27" fmla="*/ 3590883 h 136"/>
                  <a:gd name="T28" fmla="*/ 1332925 w 490"/>
                  <a:gd name="T29" fmla="*/ 4134823 h 136"/>
                  <a:gd name="T30" fmla="*/ 666462 w 490"/>
                  <a:gd name="T31" fmla="*/ 4678761 h 136"/>
                  <a:gd name="T32" fmla="*/ 83416 w 490"/>
                  <a:gd name="T33" fmla="*/ 5168586 h 136"/>
                  <a:gd name="T34" fmla="*/ 0 w 490"/>
                  <a:gd name="T35" fmla="*/ 5440556 h 136"/>
                  <a:gd name="T36" fmla="*/ 0 w 490"/>
                  <a:gd name="T37" fmla="*/ 5712525 h 136"/>
                  <a:gd name="T38" fmla="*/ 0 w 490"/>
                  <a:gd name="T39" fmla="*/ 5821453 h 136"/>
                  <a:gd name="T40" fmla="*/ 416503 w 490"/>
                  <a:gd name="T41" fmla="*/ 6093422 h 136"/>
                  <a:gd name="T42" fmla="*/ 833006 w 490"/>
                  <a:gd name="T43" fmla="*/ 6365391 h 136"/>
                  <a:gd name="T44" fmla="*/ 1332925 w 490"/>
                  <a:gd name="T45" fmla="*/ 6528666 h 136"/>
                  <a:gd name="T46" fmla="*/ 1999387 w 490"/>
                  <a:gd name="T47" fmla="*/ 6637361 h 136"/>
                  <a:gd name="T48" fmla="*/ 2832681 w 490"/>
                  <a:gd name="T49" fmla="*/ 6800636 h 136"/>
                  <a:gd name="T50" fmla="*/ 4665524 w 490"/>
                  <a:gd name="T51" fmla="*/ 7072838 h 136"/>
                  <a:gd name="T52" fmla="*/ 6581495 w 490"/>
                  <a:gd name="T53" fmla="*/ 7344808 h 136"/>
                  <a:gd name="T54" fmla="*/ 8497754 w 490"/>
                  <a:gd name="T55" fmla="*/ 7399155 h 136"/>
                  <a:gd name="T56" fmla="*/ 10414015 w 490"/>
                  <a:gd name="T57" fmla="*/ 7399155 h 136"/>
                  <a:gd name="T58" fmla="*/ 12163442 w 490"/>
                  <a:gd name="T59" fmla="*/ 7399155 h 136"/>
                  <a:gd name="T60" fmla="*/ 14162828 w 490"/>
                  <a:gd name="T61" fmla="*/ 7235880 h 136"/>
                  <a:gd name="T62" fmla="*/ 25826352 w 490"/>
                  <a:gd name="T63" fmla="*/ 6365391 h 136"/>
                  <a:gd name="T64" fmla="*/ 29408910 w 490"/>
                  <a:gd name="T65" fmla="*/ 5821453 h 136"/>
                  <a:gd name="T66" fmla="*/ 34990566 w 490"/>
                  <a:gd name="T67" fmla="*/ 4570067 h 136"/>
                  <a:gd name="T68" fmla="*/ 40572519 w 490"/>
                  <a:gd name="T69" fmla="*/ 2176222 h 136"/>
                  <a:gd name="T70" fmla="*/ 40405976 w 490"/>
                  <a:gd name="T71" fmla="*/ 2067295 h 136"/>
                  <a:gd name="T72" fmla="*/ 40322560 w 490"/>
                  <a:gd name="T73" fmla="*/ 1904253 h 136"/>
                  <a:gd name="T74" fmla="*/ 40739063 w 490"/>
                  <a:gd name="T75" fmla="*/ 217622 h 136"/>
                  <a:gd name="T76" fmla="*/ 40822479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path>
                </a:pathLst>
              </a:custGeom>
              <a:solidFill>
                <a:srgbClr val="FF6600"/>
              </a:solidFill>
              <a:ln w="0">
                <a:solidFill>
                  <a:srgbClr val="000000"/>
                </a:solidFill>
                <a:round/>
                <a:headEnd/>
                <a:tailEnd/>
              </a:ln>
            </p:spPr>
            <p:txBody>
              <a:bodyPr/>
              <a:lstStyle/>
              <a:p>
                <a:pPr eaLnBrk="1" hangingPunct="1"/>
                <a:endParaRPr lang="en-US"/>
              </a:p>
            </p:txBody>
          </p:sp>
          <p:sp>
            <p:nvSpPr>
              <p:cNvPr id="3191" name="Freeform 308"/>
              <p:cNvSpPr>
                <a:spLocks/>
              </p:cNvSpPr>
              <p:nvPr/>
            </p:nvSpPr>
            <p:spPr bwMode="auto">
              <a:xfrm flipH="1">
                <a:off x="7430189" y="502746"/>
                <a:ext cx="59079" cy="38067"/>
              </a:xfrm>
              <a:custGeom>
                <a:avLst/>
                <a:gdLst>
                  <a:gd name="T0" fmla="*/ 12870090 w 207"/>
                  <a:gd name="T1" fmla="*/ 8404916 h 164"/>
                  <a:gd name="T2" fmla="*/ 13928945 w 207"/>
                  <a:gd name="T3" fmla="*/ 6088166 h 164"/>
                  <a:gd name="T4" fmla="*/ 14091912 w 207"/>
                  <a:gd name="T5" fmla="*/ 6088166 h 164"/>
                  <a:gd name="T6" fmla="*/ 16861489 w 207"/>
                  <a:gd name="T7" fmla="*/ 538741 h 164"/>
                  <a:gd name="T8" fmla="*/ 16617181 w 207"/>
                  <a:gd name="T9" fmla="*/ 377188 h 164"/>
                  <a:gd name="T10" fmla="*/ 16291248 w 207"/>
                  <a:gd name="T11" fmla="*/ 161553 h 164"/>
                  <a:gd name="T12" fmla="*/ 15558326 w 207"/>
                  <a:gd name="T13" fmla="*/ 0 h 164"/>
                  <a:gd name="T14" fmla="*/ 15150767 w 207"/>
                  <a:gd name="T15" fmla="*/ 0 h 164"/>
                  <a:gd name="T16" fmla="*/ 14988085 w 207"/>
                  <a:gd name="T17" fmla="*/ 161553 h 164"/>
                  <a:gd name="T18" fmla="*/ 14743493 w 207"/>
                  <a:gd name="T19" fmla="*/ 538741 h 164"/>
                  <a:gd name="T20" fmla="*/ 9937831 w 207"/>
                  <a:gd name="T21" fmla="*/ 6195868 h 164"/>
                  <a:gd name="T22" fmla="*/ 9611898 w 207"/>
                  <a:gd name="T23" fmla="*/ 6519205 h 164"/>
                  <a:gd name="T24" fmla="*/ 0 w 207"/>
                  <a:gd name="T25" fmla="*/ 8835955 h 164"/>
                  <a:gd name="T26" fmla="*/ 8064141 w 207"/>
                  <a:gd name="T27" fmla="*/ 8566468 h 164"/>
                  <a:gd name="T28" fmla="*/ 9204622 w 207"/>
                  <a:gd name="T29" fmla="*/ 8674402 h 164"/>
                  <a:gd name="T30" fmla="*/ 9611898 w 207"/>
                  <a:gd name="T31" fmla="*/ 8674402 h 164"/>
                  <a:gd name="T32" fmla="*/ 11485301 w 207"/>
                  <a:gd name="T33" fmla="*/ 8512617 h 164"/>
                  <a:gd name="T34" fmla="*/ 11892575 w 207"/>
                  <a:gd name="T35" fmla="*/ 8404916 h 164"/>
                  <a:gd name="T36" fmla="*/ 12870090 w 207"/>
                  <a:gd name="T37" fmla="*/ 8404916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close/>
                  </a:path>
                </a:pathLst>
              </a:custGeom>
              <a:solidFill>
                <a:srgbClr val="FF6600"/>
              </a:solidFill>
              <a:ln w="9525">
                <a:noFill/>
                <a:round/>
                <a:headEnd/>
                <a:tailEnd/>
              </a:ln>
            </p:spPr>
            <p:txBody>
              <a:bodyPr/>
              <a:lstStyle/>
              <a:p>
                <a:pPr eaLnBrk="1" hangingPunct="1"/>
                <a:endParaRPr lang="en-US"/>
              </a:p>
            </p:txBody>
          </p:sp>
          <p:sp>
            <p:nvSpPr>
              <p:cNvPr id="3192" name="Freeform 309"/>
              <p:cNvSpPr>
                <a:spLocks/>
              </p:cNvSpPr>
              <p:nvPr/>
            </p:nvSpPr>
            <p:spPr bwMode="auto">
              <a:xfrm flipH="1">
                <a:off x="7430189" y="502746"/>
                <a:ext cx="59079" cy="38067"/>
              </a:xfrm>
              <a:custGeom>
                <a:avLst/>
                <a:gdLst>
                  <a:gd name="T0" fmla="*/ 12870090 w 207"/>
                  <a:gd name="T1" fmla="*/ 8404916 h 164"/>
                  <a:gd name="T2" fmla="*/ 13928945 w 207"/>
                  <a:gd name="T3" fmla="*/ 6088166 h 164"/>
                  <a:gd name="T4" fmla="*/ 14091912 w 207"/>
                  <a:gd name="T5" fmla="*/ 6088166 h 164"/>
                  <a:gd name="T6" fmla="*/ 16861489 w 207"/>
                  <a:gd name="T7" fmla="*/ 538741 h 164"/>
                  <a:gd name="T8" fmla="*/ 16617181 w 207"/>
                  <a:gd name="T9" fmla="*/ 377188 h 164"/>
                  <a:gd name="T10" fmla="*/ 16291248 w 207"/>
                  <a:gd name="T11" fmla="*/ 161553 h 164"/>
                  <a:gd name="T12" fmla="*/ 15558326 w 207"/>
                  <a:gd name="T13" fmla="*/ 0 h 164"/>
                  <a:gd name="T14" fmla="*/ 15150767 w 207"/>
                  <a:gd name="T15" fmla="*/ 0 h 164"/>
                  <a:gd name="T16" fmla="*/ 14988085 w 207"/>
                  <a:gd name="T17" fmla="*/ 161553 h 164"/>
                  <a:gd name="T18" fmla="*/ 14743493 w 207"/>
                  <a:gd name="T19" fmla="*/ 538741 h 164"/>
                  <a:gd name="T20" fmla="*/ 9937831 w 207"/>
                  <a:gd name="T21" fmla="*/ 6195868 h 164"/>
                  <a:gd name="T22" fmla="*/ 9611898 w 207"/>
                  <a:gd name="T23" fmla="*/ 6519205 h 164"/>
                  <a:gd name="T24" fmla="*/ 0 w 207"/>
                  <a:gd name="T25" fmla="*/ 8835955 h 164"/>
                  <a:gd name="T26" fmla="*/ 8064141 w 207"/>
                  <a:gd name="T27" fmla="*/ 8566468 h 164"/>
                  <a:gd name="T28" fmla="*/ 9204622 w 207"/>
                  <a:gd name="T29" fmla="*/ 8674402 h 164"/>
                  <a:gd name="T30" fmla="*/ 9611898 w 207"/>
                  <a:gd name="T31" fmla="*/ 8674402 h 164"/>
                  <a:gd name="T32" fmla="*/ 11485301 w 207"/>
                  <a:gd name="T33" fmla="*/ 8512617 h 164"/>
                  <a:gd name="T34" fmla="*/ 11892575 w 207"/>
                  <a:gd name="T35" fmla="*/ 8404916 h 164"/>
                  <a:gd name="T36" fmla="*/ 12870090 w 207"/>
                  <a:gd name="T37" fmla="*/ 8404916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path>
                </a:pathLst>
              </a:custGeom>
              <a:solidFill>
                <a:srgbClr val="FF6600"/>
              </a:solidFill>
              <a:ln w="0">
                <a:solidFill>
                  <a:srgbClr val="000000"/>
                </a:solidFill>
                <a:round/>
                <a:headEnd/>
                <a:tailEnd/>
              </a:ln>
            </p:spPr>
            <p:txBody>
              <a:bodyPr/>
              <a:lstStyle/>
              <a:p>
                <a:pPr eaLnBrk="1" hangingPunct="1"/>
                <a:endParaRPr lang="en-US"/>
              </a:p>
            </p:txBody>
          </p:sp>
          <p:sp>
            <p:nvSpPr>
              <p:cNvPr id="3193" name="Line 310"/>
              <p:cNvSpPr>
                <a:spLocks noChangeShapeType="1"/>
              </p:cNvSpPr>
              <p:nvPr/>
            </p:nvSpPr>
            <p:spPr bwMode="auto">
              <a:xfrm>
                <a:off x="7433172" y="505187"/>
                <a:ext cx="12532" cy="31722"/>
              </a:xfrm>
              <a:prstGeom prst="line">
                <a:avLst/>
              </a:prstGeom>
              <a:noFill/>
              <a:ln w="0">
                <a:solidFill>
                  <a:srgbClr val="000000"/>
                </a:solidFill>
                <a:round/>
                <a:headEnd/>
                <a:tailEnd/>
              </a:ln>
            </p:spPr>
            <p:txBody>
              <a:bodyPr/>
              <a:lstStyle/>
              <a:p>
                <a:endParaRPr lang="en-US"/>
              </a:p>
            </p:txBody>
          </p:sp>
          <p:sp>
            <p:nvSpPr>
              <p:cNvPr id="3194" name="Freeform 311"/>
              <p:cNvSpPr>
                <a:spLocks/>
              </p:cNvSpPr>
              <p:nvPr/>
            </p:nvSpPr>
            <p:spPr bwMode="auto">
              <a:xfrm flipH="1">
                <a:off x="7553717" y="550574"/>
                <a:ext cx="11338" cy="5369"/>
              </a:xfrm>
              <a:custGeom>
                <a:avLst/>
                <a:gdLst>
                  <a:gd name="T0" fmla="*/ 801119 w 38"/>
                  <a:gd name="T1" fmla="*/ 0 h 21"/>
                  <a:gd name="T2" fmla="*/ 3382901 w 38"/>
                  <a:gd name="T3" fmla="*/ 522838 h 21"/>
                  <a:gd name="T4" fmla="*/ 3115861 w 38"/>
                  <a:gd name="T5" fmla="*/ 1372674 h 21"/>
                  <a:gd name="T6" fmla="*/ 0 w 38"/>
                  <a:gd name="T7" fmla="*/ 718935 h 21"/>
                  <a:gd name="T8" fmla="*/ 801119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close/>
                  </a:path>
                </a:pathLst>
              </a:custGeom>
              <a:solidFill>
                <a:srgbClr val="FF6600"/>
              </a:solidFill>
              <a:ln w="9525">
                <a:noFill/>
                <a:round/>
                <a:headEnd/>
                <a:tailEnd/>
              </a:ln>
            </p:spPr>
            <p:txBody>
              <a:bodyPr/>
              <a:lstStyle/>
              <a:p>
                <a:pPr eaLnBrk="1" hangingPunct="1"/>
                <a:endParaRPr lang="en-US"/>
              </a:p>
            </p:txBody>
          </p:sp>
          <p:sp>
            <p:nvSpPr>
              <p:cNvPr id="3195" name="Freeform 312"/>
              <p:cNvSpPr>
                <a:spLocks/>
              </p:cNvSpPr>
              <p:nvPr/>
            </p:nvSpPr>
            <p:spPr bwMode="auto">
              <a:xfrm flipH="1">
                <a:off x="7553717" y="550574"/>
                <a:ext cx="11338" cy="5369"/>
              </a:xfrm>
              <a:custGeom>
                <a:avLst/>
                <a:gdLst>
                  <a:gd name="T0" fmla="*/ 801119 w 38"/>
                  <a:gd name="T1" fmla="*/ 0 h 21"/>
                  <a:gd name="T2" fmla="*/ 3382901 w 38"/>
                  <a:gd name="T3" fmla="*/ 522838 h 21"/>
                  <a:gd name="T4" fmla="*/ 3115861 w 38"/>
                  <a:gd name="T5" fmla="*/ 1372674 h 21"/>
                  <a:gd name="T6" fmla="*/ 0 w 38"/>
                  <a:gd name="T7" fmla="*/ 718935 h 21"/>
                  <a:gd name="T8" fmla="*/ 801119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path>
                </a:pathLst>
              </a:custGeom>
              <a:solidFill>
                <a:srgbClr val="FF6600"/>
              </a:solidFill>
              <a:ln w="0">
                <a:solidFill>
                  <a:srgbClr val="000000"/>
                </a:solidFill>
                <a:round/>
                <a:headEnd/>
                <a:tailEnd/>
              </a:ln>
            </p:spPr>
            <p:txBody>
              <a:bodyPr/>
              <a:lstStyle/>
              <a:p>
                <a:pPr eaLnBrk="1" hangingPunct="1"/>
                <a:endParaRPr lang="en-US"/>
              </a:p>
            </p:txBody>
          </p:sp>
          <p:sp>
            <p:nvSpPr>
              <p:cNvPr id="3196" name="Freeform 313"/>
              <p:cNvSpPr>
                <a:spLocks/>
              </p:cNvSpPr>
              <p:nvPr/>
            </p:nvSpPr>
            <p:spPr bwMode="auto">
              <a:xfrm flipH="1">
                <a:off x="7563265" y="547646"/>
                <a:ext cx="6565" cy="4880"/>
              </a:xfrm>
              <a:custGeom>
                <a:avLst/>
                <a:gdLst>
                  <a:gd name="T0" fmla="*/ 1222232 w 23"/>
                  <a:gd name="T1" fmla="*/ 1134019 h 21"/>
                  <a:gd name="T2" fmla="*/ 1873879 w 23"/>
                  <a:gd name="T3" fmla="*/ 593966 h 21"/>
                  <a:gd name="T4" fmla="*/ 814631 w 23"/>
                  <a:gd name="T5" fmla="*/ 0 h 21"/>
                  <a:gd name="T6" fmla="*/ 0 w 23"/>
                  <a:gd name="T7" fmla="*/ 323939 h 21"/>
                  <a:gd name="T8" fmla="*/ 1222232 w 23"/>
                  <a:gd name="T9" fmla="*/ 1134019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close/>
                  </a:path>
                </a:pathLst>
              </a:custGeom>
              <a:solidFill>
                <a:srgbClr val="FF6600"/>
              </a:solidFill>
              <a:ln w="9525">
                <a:noFill/>
                <a:round/>
                <a:headEnd/>
                <a:tailEnd/>
              </a:ln>
            </p:spPr>
            <p:txBody>
              <a:bodyPr/>
              <a:lstStyle/>
              <a:p>
                <a:pPr eaLnBrk="1" hangingPunct="1"/>
                <a:endParaRPr lang="en-US"/>
              </a:p>
            </p:txBody>
          </p:sp>
          <p:sp>
            <p:nvSpPr>
              <p:cNvPr id="3197" name="Freeform 314"/>
              <p:cNvSpPr>
                <a:spLocks/>
              </p:cNvSpPr>
              <p:nvPr/>
            </p:nvSpPr>
            <p:spPr bwMode="auto">
              <a:xfrm flipH="1">
                <a:off x="7563265" y="547646"/>
                <a:ext cx="6565" cy="4880"/>
              </a:xfrm>
              <a:custGeom>
                <a:avLst/>
                <a:gdLst>
                  <a:gd name="T0" fmla="*/ 1222232 w 23"/>
                  <a:gd name="T1" fmla="*/ 1134019 h 21"/>
                  <a:gd name="T2" fmla="*/ 1873879 w 23"/>
                  <a:gd name="T3" fmla="*/ 593966 h 21"/>
                  <a:gd name="T4" fmla="*/ 814631 w 23"/>
                  <a:gd name="T5" fmla="*/ 0 h 21"/>
                  <a:gd name="T6" fmla="*/ 0 w 23"/>
                  <a:gd name="T7" fmla="*/ 323939 h 21"/>
                  <a:gd name="T8" fmla="*/ 1222232 w 23"/>
                  <a:gd name="T9" fmla="*/ 1134019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path>
                </a:pathLst>
              </a:custGeom>
              <a:solidFill>
                <a:srgbClr val="FF6600"/>
              </a:solidFill>
              <a:ln w="0">
                <a:solidFill>
                  <a:srgbClr val="000000"/>
                </a:solidFill>
                <a:round/>
                <a:headEnd/>
                <a:tailEnd/>
              </a:ln>
            </p:spPr>
            <p:txBody>
              <a:bodyPr/>
              <a:lstStyle/>
              <a:p>
                <a:pPr eaLnBrk="1" hangingPunct="1"/>
                <a:endParaRPr lang="en-US"/>
              </a:p>
            </p:txBody>
          </p:sp>
          <p:sp>
            <p:nvSpPr>
              <p:cNvPr id="3198" name="Freeform 315"/>
              <p:cNvSpPr>
                <a:spLocks/>
              </p:cNvSpPr>
              <p:nvPr/>
            </p:nvSpPr>
            <p:spPr bwMode="auto">
              <a:xfrm flipH="1">
                <a:off x="7550733" y="552526"/>
                <a:ext cx="2984" cy="3416"/>
              </a:xfrm>
              <a:custGeom>
                <a:avLst/>
                <a:gdLst>
                  <a:gd name="T0" fmla="*/ 309093 w 12"/>
                  <a:gd name="T1" fmla="*/ 0 h 13"/>
                  <a:gd name="T2" fmla="*/ 0 w 12"/>
                  <a:gd name="T3" fmla="*/ 897620 h 13"/>
                  <a:gd name="T4" fmla="*/ 494598 w 12"/>
                  <a:gd name="T5" fmla="*/ 897620 h 13"/>
                  <a:gd name="T6" fmla="*/ 742021 w 12"/>
                  <a:gd name="T7" fmla="*/ 0 h 13"/>
                  <a:gd name="T8" fmla="*/ 309093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close/>
                  </a:path>
                </a:pathLst>
              </a:custGeom>
              <a:solidFill>
                <a:srgbClr val="FF6600"/>
              </a:solidFill>
              <a:ln w="9525">
                <a:noFill/>
                <a:round/>
                <a:headEnd/>
                <a:tailEnd/>
              </a:ln>
            </p:spPr>
            <p:txBody>
              <a:bodyPr/>
              <a:lstStyle/>
              <a:p>
                <a:pPr eaLnBrk="1" hangingPunct="1"/>
                <a:endParaRPr lang="en-US"/>
              </a:p>
            </p:txBody>
          </p:sp>
          <p:sp>
            <p:nvSpPr>
              <p:cNvPr id="3199" name="Freeform 316"/>
              <p:cNvSpPr>
                <a:spLocks/>
              </p:cNvSpPr>
              <p:nvPr/>
            </p:nvSpPr>
            <p:spPr bwMode="auto">
              <a:xfrm flipH="1">
                <a:off x="7550733" y="552526"/>
                <a:ext cx="2984" cy="3416"/>
              </a:xfrm>
              <a:custGeom>
                <a:avLst/>
                <a:gdLst>
                  <a:gd name="T0" fmla="*/ 309093 w 12"/>
                  <a:gd name="T1" fmla="*/ 0 h 13"/>
                  <a:gd name="T2" fmla="*/ 0 w 12"/>
                  <a:gd name="T3" fmla="*/ 897620 h 13"/>
                  <a:gd name="T4" fmla="*/ 494598 w 12"/>
                  <a:gd name="T5" fmla="*/ 897620 h 13"/>
                  <a:gd name="T6" fmla="*/ 742021 w 12"/>
                  <a:gd name="T7" fmla="*/ 0 h 13"/>
                  <a:gd name="T8" fmla="*/ 309093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3200" name="Freeform 317"/>
              <p:cNvSpPr>
                <a:spLocks/>
              </p:cNvSpPr>
              <p:nvPr/>
            </p:nvSpPr>
            <p:spPr bwMode="auto">
              <a:xfrm flipH="1">
                <a:off x="7545960" y="553015"/>
                <a:ext cx="4774" cy="3416"/>
              </a:xfrm>
              <a:custGeom>
                <a:avLst/>
                <a:gdLst>
                  <a:gd name="T0" fmla="*/ 267046 w 16"/>
                  <a:gd name="T1" fmla="*/ 0 h 14"/>
                  <a:gd name="T2" fmla="*/ 0 w 16"/>
                  <a:gd name="T3" fmla="*/ 833504 h 14"/>
                  <a:gd name="T4" fmla="*/ 1246312 w 16"/>
                  <a:gd name="T5" fmla="*/ 833504 h 14"/>
                  <a:gd name="T6" fmla="*/ 1424442 w 16"/>
                  <a:gd name="T7" fmla="*/ 0 h 14"/>
                  <a:gd name="T8" fmla="*/ 267046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close/>
                  </a:path>
                </a:pathLst>
              </a:custGeom>
              <a:solidFill>
                <a:srgbClr val="FF6600"/>
              </a:solidFill>
              <a:ln w="9525">
                <a:noFill/>
                <a:round/>
                <a:headEnd/>
                <a:tailEnd/>
              </a:ln>
            </p:spPr>
            <p:txBody>
              <a:bodyPr/>
              <a:lstStyle/>
              <a:p>
                <a:pPr eaLnBrk="1" hangingPunct="1"/>
                <a:endParaRPr lang="en-US"/>
              </a:p>
            </p:txBody>
          </p:sp>
          <p:sp>
            <p:nvSpPr>
              <p:cNvPr id="3201" name="Freeform 318"/>
              <p:cNvSpPr>
                <a:spLocks/>
              </p:cNvSpPr>
              <p:nvPr/>
            </p:nvSpPr>
            <p:spPr bwMode="auto">
              <a:xfrm flipH="1">
                <a:off x="7545960" y="553015"/>
                <a:ext cx="4774" cy="3416"/>
              </a:xfrm>
              <a:custGeom>
                <a:avLst/>
                <a:gdLst>
                  <a:gd name="T0" fmla="*/ 267046 w 16"/>
                  <a:gd name="T1" fmla="*/ 0 h 14"/>
                  <a:gd name="T2" fmla="*/ 0 w 16"/>
                  <a:gd name="T3" fmla="*/ 833504 h 14"/>
                  <a:gd name="T4" fmla="*/ 1246312 w 16"/>
                  <a:gd name="T5" fmla="*/ 833504 h 14"/>
                  <a:gd name="T6" fmla="*/ 1424442 w 16"/>
                  <a:gd name="T7" fmla="*/ 0 h 14"/>
                  <a:gd name="T8" fmla="*/ 267046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path>
                </a:pathLst>
              </a:custGeom>
              <a:solidFill>
                <a:srgbClr val="FF6600"/>
              </a:solidFill>
              <a:ln w="0">
                <a:solidFill>
                  <a:srgbClr val="000000"/>
                </a:solidFill>
                <a:round/>
                <a:headEnd/>
                <a:tailEnd/>
              </a:ln>
            </p:spPr>
            <p:txBody>
              <a:bodyPr/>
              <a:lstStyle/>
              <a:p>
                <a:pPr eaLnBrk="1" hangingPunct="1"/>
                <a:endParaRPr lang="en-US"/>
              </a:p>
            </p:txBody>
          </p:sp>
          <p:sp>
            <p:nvSpPr>
              <p:cNvPr id="3202" name="Freeform 319"/>
              <p:cNvSpPr>
                <a:spLocks/>
              </p:cNvSpPr>
              <p:nvPr/>
            </p:nvSpPr>
            <p:spPr bwMode="auto">
              <a:xfrm flipH="1">
                <a:off x="7534024" y="557895"/>
                <a:ext cx="7757" cy="8297"/>
              </a:xfrm>
              <a:custGeom>
                <a:avLst/>
                <a:gdLst>
                  <a:gd name="T0" fmla="*/ 2148966 w 28"/>
                  <a:gd name="T1" fmla="*/ 0 h 36"/>
                  <a:gd name="T2" fmla="*/ 2148966 w 28"/>
                  <a:gd name="T3" fmla="*/ 424991 h 36"/>
                  <a:gd name="T4" fmla="*/ 1918749 w 28"/>
                  <a:gd name="T5" fmla="*/ 902990 h 36"/>
                  <a:gd name="T6" fmla="*/ 1611794 w 28"/>
                  <a:gd name="T7" fmla="*/ 1434228 h 36"/>
                  <a:gd name="T8" fmla="*/ 1381577 w 28"/>
                  <a:gd name="T9" fmla="*/ 1752971 h 36"/>
                  <a:gd name="T10" fmla="*/ 1151361 w 28"/>
                  <a:gd name="T11" fmla="*/ 1912228 h 36"/>
                  <a:gd name="T12" fmla="*/ 0 w 28"/>
                  <a:gd name="T13" fmla="*/ 1912228 h 36"/>
                  <a:gd name="T14" fmla="*/ 0 w 28"/>
                  <a:gd name="T15" fmla="*/ 1859219 h 36"/>
                  <a:gd name="T16" fmla="*/ 537172 w 28"/>
                  <a:gd name="T17" fmla="*/ 1327981 h 36"/>
                  <a:gd name="T18" fmla="*/ 767389 w 28"/>
                  <a:gd name="T19" fmla="*/ 690495 h 36"/>
                  <a:gd name="T20" fmla="*/ 920867 w 28"/>
                  <a:gd name="T21" fmla="*/ 106248 h 36"/>
                  <a:gd name="T22" fmla="*/ 2148966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close/>
                  </a:path>
                </a:pathLst>
              </a:custGeom>
              <a:solidFill>
                <a:srgbClr val="FF6600"/>
              </a:solidFill>
              <a:ln w="9525">
                <a:noFill/>
                <a:round/>
                <a:headEnd/>
                <a:tailEnd/>
              </a:ln>
            </p:spPr>
            <p:txBody>
              <a:bodyPr/>
              <a:lstStyle/>
              <a:p>
                <a:pPr eaLnBrk="1" hangingPunct="1"/>
                <a:endParaRPr lang="en-US"/>
              </a:p>
            </p:txBody>
          </p:sp>
          <p:sp>
            <p:nvSpPr>
              <p:cNvPr id="3203" name="Freeform 320"/>
              <p:cNvSpPr>
                <a:spLocks/>
              </p:cNvSpPr>
              <p:nvPr/>
            </p:nvSpPr>
            <p:spPr bwMode="auto">
              <a:xfrm flipH="1">
                <a:off x="7534024" y="557895"/>
                <a:ext cx="7757" cy="8297"/>
              </a:xfrm>
              <a:custGeom>
                <a:avLst/>
                <a:gdLst>
                  <a:gd name="T0" fmla="*/ 2148966 w 28"/>
                  <a:gd name="T1" fmla="*/ 0 h 36"/>
                  <a:gd name="T2" fmla="*/ 2148966 w 28"/>
                  <a:gd name="T3" fmla="*/ 424991 h 36"/>
                  <a:gd name="T4" fmla="*/ 1918749 w 28"/>
                  <a:gd name="T5" fmla="*/ 902990 h 36"/>
                  <a:gd name="T6" fmla="*/ 1611794 w 28"/>
                  <a:gd name="T7" fmla="*/ 1434228 h 36"/>
                  <a:gd name="T8" fmla="*/ 1381577 w 28"/>
                  <a:gd name="T9" fmla="*/ 1752971 h 36"/>
                  <a:gd name="T10" fmla="*/ 1151361 w 28"/>
                  <a:gd name="T11" fmla="*/ 1912228 h 36"/>
                  <a:gd name="T12" fmla="*/ 0 w 28"/>
                  <a:gd name="T13" fmla="*/ 1912228 h 36"/>
                  <a:gd name="T14" fmla="*/ 0 w 28"/>
                  <a:gd name="T15" fmla="*/ 1859219 h 36"/>
                  <a:gd name="T16" fmla="*/ 537172 w 28"/>
                  <a:gd name="T17" fmla="*/ 1327981 h 36"/>
                  <a:gd name="T18" fmla="*/ 767389 w 28"/>
                  <a:gd name="T19" fmla="*/ 690495 h 36"/>
                  <a:gd name="T20" fmla="*/ 920867 w 28"/>
                  <a:gd name="T21" fmla="*/ 106248 h 36"/>
                  <a:gd name="T22" fmla="*/ 2148966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path>
                </a:pathLst>
              </a:custGeom>
              <a:solidFill>
                <a:srgbClr val="FF6600"/>
              </a:solidFill>
              <a:ln w="0">
                <a:solidFill>
                  <a:srgbClr val="000000"/>
                </a:solidFill>
                <a:round/>
                <a:headEnd/>
                <a:tailEnd/>
              </a:ln>
            </p:spPr>
            <p:txBody>
              <a:bodyPr/>
              <a:lstStyle/>
              <a:p>
                <a:pPr eaLnBrk="1" hangingPunct="1"/>
                <a:endParaRPr lang="en-US"/>
              </a:p>
            </p:txBody>
          </p:sp>
          <p:sp>
            <p:nvSpPr>
              <p:cNvPr id="3204" name="Freeform 321"/>
              <p:cNvSpPr>
                <a:spLocks/>
              </p:cNvSpPr>
              <p:nvPr/>
            </p:nvSpPr>
            <p:spPr bwMode="auto">
              <a:xfrm flipH="1">
                <a:off x="7464203" y="543741"/>
                <a:ext cx="35209" cy="9273"/>
              </a:xfrm>
              <a:custGeom>
                <a:avLst/>
                <a:gdLst>
                  <a:gd name="T0" fmla="*/ 6829681 w 122"/>
                  <a:gd name="T1" fmla="*/ 2149713 h 40"/>
                  <a:gd name="T2" fmla="*/ 7162723 w 122"/>
                  <a:gd name="T3" fmla="*/ 2149713 h 40"/>
                  <a:gd name="T4" fmla="*/ 7829097 w 122"/>
                  <a:gd name="T5" fmla="*/ 2149713 h 40"/>
                  <a:gd name="T6" fmla="*/ 8412065 w 122"/>
                  <a:gd name="T7" fmla="*/ 1934812 h 40"/>
                  <a:gd name="T8" fmla="*/ 8911917 w 122"/>
                  <a:gd name="T9" fmla="*/ 1666126 h 40"/>
                  <a:gd name="T10" fmla="*/ 9494888 w 122"/>
                  <a:gd name="T11" fmla="*/ 1397209 h 40"/>
                  <a:gd name="T12" fmla="*/ 9911336 w 122"/>
                  <a:gd name="T13" fmla="*/ 1074973 h 40"/>
                  <a:gd name="T14" fmla="*/ 10161262 w 122"/>
                  <a:gd name="T15" fmla="*/ 644937 h 40"/>
                  <a:gd name="T16" fmla="*/ 10161262 w 122"/>
                  <a:gd name="T17" fmla="*/ 376252 h 40"/>
                  <a:gd name="T18" fmla="*/ 9994740 w 122"/>
                  <a:gd name="T19" fmla="*/ 214902 h 40"/>
                  <a:gd name="T20" fmla="*/ 9578293 w 122"/>
                  <a:gd name="T21" fmla="*/ 214902 h 40"/>
                  <a:gd name="T22" fmla="*/ 8245544 w 122"/>
                  <a:gd name="T23" fmla="*/ 0 h 40"/>
                  <a:gd name="T24" fmla="*/ 6996202 w 122"/>
                  <a:gd name="T25" fmla="*/ 0 h 40"/>
                  <a:gd name="T26" fmla="*/ 5496934 w 122"/>
                  <a:gd name="T27" fmla="*/ 0 h 40"/>
                  <a:gd name="T28" fmla="*/ 4247879 w 122"/>
                  <a:gd name="T29" fmla="*/ 107567 h 40"/>
                  <a:gd name="T30" fmla="*/ 4164474 w 122"/>
                  <a:gd name="T31" fmla="*/ 107567 h 40"/>
                  <a:gd name="T32" fmla="*/ 0 w 122"/>
                  <a:gd name="T33" fmla="*/ 376252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0"/>
                  <a:gd name="T53" fmla="*/ 122 w 12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0">
                    <a:moveTo>
                      <a:pt x="82" y="40"/>
                    </a:moveTo>
                    <a:lnTo>
                      <a:pt x="86" y="40"/>
                    </a:lnTo>
                    <a:lnTo>
                      <a:pt x="94" y="40"/>
                    </a:lnTo>
                    <a:lnTo>
                      <a:pt x="101" y="36"/>
                    </a:lnTo>
                    <a:lnTo>
                      <a:pt x="107" y="31"/>
                    </a:lnTo>
                    <a:lnTo>
                      <a:pt x="114" y="26"/>
                    </a:lnTo>
                    <a:lnTo>
                      <a:pt x="119" y="20"/>
                    </a:lnTo>
                    <a:lnTo>
                      <a:pt x="122" y="12"/>
                    </a:lnTo>
                    <a:lnTo>
                      <a:pt x="122" y="7"/>
                    </a:lnTo>
                    <a:lnTo>
                      <a:pt x="120" y="4"/>
                    </a:lnTo>
                    <a:lnTo>
                      <a:pt x="115" y="4"/>
                    </a:lnTo>
                    <a:lnTo>
                      <a:pt x="99" y="0"/>
                    </a:lnTo>
                    <a:lnTo>
                      <a:pt x="84" y="0"/>
                    </a:lnTo>
                    <a:lnTo>
                      <a:pt x="66" y="0"/>
                    </a:lnTo>
                    <a:lnTo>
                      <a:pt x="51" y="2"/>
                    </a:lnTo>
                    <a:lnTo>
                      <a:pt x="50" y="2"/>
                    </a:lnTo>
                    <a:lnTo>
                      <a:pt x="0" y="7"/>
                    </a:lnTo>
                  </a:path>
                </a:pathLst>
              </a:custGeom>
              <a:solidFill>
                <a:srgbClr val="FF6600"/>
              </a:solidFill>
              <a:ln w="0">
                <a:solidFill>
                  <a:srgbClr val="000000"/>
                </a:solidFill>
                <a:round/>
                <a:headEnd/>
                <a:tailEnd/>
              </a:ln>
            </p:spPr>
            <p:txBody>
              <a:bodyPr/>
              <a:lstStyle/>
              <a:p>
                <a:pPr eaLnBrk="1" hangingPunct="1"/>
                <a:endParaRPr lang="en-US"/>
              </a:p>
            </p:txBody>
          </p:sp>
          <p:sp>
            <p:nvSpPr>
              <p:cNvPr id="3205" name="Freeform 322"/>
              <p:cNvSpPr>
                <a:spLocks/>
              </p:cNvSpPr>
              <p:nvPr/>
            </p:nvSpPr>
            <p:spPr bwMode="auto">
              <a:xfrm flipH="1">
                <a:off x="7484493" y="544230"/>
                <a:ext cx="29241" cy="20010"/>
              </a:xfrm>
              <a:custGeom>
                <a:avLst/>
                <a:gdLst>
                  <a:gd name="T0" fmla="*/ 1450694 w 103"/>
                  <a:gd name="T1" fmla="*/ 105800 h 87"/>
                  <a:gd name="T2" fmla="*/ 8301321 w 103"/>
                  <a:gd name="T3" fmla="*/ 2010200 h 87"/>
                  <a:gd name="T4" fmla="*/ 7898477 w 103"/>
                  <a:gd name="T5" fmla="*/ 2856600 h 87"/>
                  <a:gd name="T6" fmla="*/ 4352083 w 103"/>
                  <a:gd name="T7" fmla="*/ 4602300 h 87"/>
                  <a:gd name="T8" fmla="*/ 4029864 w 103"/>
                  <a:gd name="T9" fmla="*/ 4337800 h 87"/>
                  <a:gd name="T10" fmla="*/ 3385143 w 103"/>
                  <a:gd name="T11" fmla="*/ 3914600 h 87"/>
                  <a:gd name="T12" fmla="*/ 2579170 w 103"/>
                  <a:gd name="T13" fmla="*/ 3544300 h 87"/>
                  <a:gd name="T14" fmla="*/ 1692571 w 103"/>
                  <a:gd name="T15" fmla="*/ 3279800 h 87"/>
                  <a:gd name="T16" fmla="*/ 886598 w 103"/>
                  <a:gd name="T17" fmla="*/ 3121100 h 87"/>
                  <a:gd name="T18" fmla="*/ 0 w 103"/>
                  <a:gd name="T19" fmla="*/ 2962400 h 87"/>
                  <a:gd name="T20" fmla="*/ 80626 w 103"/>
                  <a:gd name="T21" fmla="*/ 2962400 h 87"/>
                  <a:gd name="T22" fmla="*/ 644722 w 103"/>
                  <a:gd name="T23" fmla="*/ 2486300 h 87"/>
                  <a:gd name="T24" fmla="*/ 1047850 w 103"/>
                  <a:gd name="T25" fmla="*/ 2063100 h 87"/>
                  <a:gd name="T26" fmla="*/ 1289443 w 103"/>
                  <a:gd name="T27" fmla="*/ 1534100 h 87"/>
                  <a:gd name="T28" fmla="*/ 1450694 w 103"/>
                  <a:gd name="T29" fmla="*/ 1058000 h 87"/>
                  <a:gd name="T30" fmla="*/ 1450694 w 103"/>
                  <a:gd name="T31" fmla="*/ 529000 h 87"/>
                  <a:gd name="T32" fmla="*/ 1289443 w 103"/>
                  <a:gd name="T33" fmla="*/ 0 h 87"/>
                  <a:gd name="T34" fmla="*/ 1450694 w 103"/>
                  <a:gd name="T35" fmla="*/ 105800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close/>
                  </a:path>
                </a:pathLst>
              </a:custGeom>
              <a:solidFill>
                <a:srgbClr val="FF6600"/>
              </a:solidFill>
              <a:ln w="9525">
                <a:noFill/>
                <a:round/>
                <a:headEnd/>
                <a:tailEnd/>
              </a:ln>
            </p:spPr>
            <p:txBody>
              <a:bodyPr/>
              <a:lstStyle/>
              <a:p>
                <a:pPr eaLnBrk="1" hangingPunct="1"/>
                <a:endParaRPr lang="en-US"/>
              </a:p>
            </p:txBody>
          </p:sp>
          <p:sp>
            <p:nvSpPr>
              <p:cNvPr id="3206" name="Freeform 323"/>
              <p:cNvSpPr>
                <a:spLocks/>
              </p:cNvSpPr>
              <p:nvPr/>
            </p:nvSpPr>
            <p:spPr bwMode="auto">
              <a:xfrm flipH="1">
                <a:off x="7484493" y="544230"/>
                <a:ext cx="29241" cy="20010"/>
              </a:xfrm>
              <a:custGeom>
                <a:avLst/>
                <a:gdLst>
                  <a:gd name="T0" fmla="*/ 1450694 w 103"/>
                  <a:gd name="T1" fmla="*/ 105800 h 87"/>
                  <a:gd name="T2" fmla="*/ 8301321 w 103"/>
                  <a:gd name="T3" fmla="*/ 2010200 h 87"/>
                  <a:gd name="T4" fmla="*/ 7898477 w 103"/>
                  <a:gd name="T5" fmla="*/ 2856600 h 87"/>
                  <a:gd name="T6" fmla="*/ 4352083 w 103"/>
                  <a:gd name="T7" fmla="*/ 4602300 h 87"/>
                  <a:gd name="T8" fmla="*/ 4029864 w 103"/>
                  <a:gd name="T9" fmla="*/ 4337800 h 87"/>
                  <a:gd name="T10" fmla="*/ 3385143 w 103"/>
                  <a:gd name="T11" fmla="*/ 3914600 h 87"/>
                  <a:gd name="T12" fmla="*/ 2579170 w 103"/>
                  <a:gd name="T13" fmla="*/ 3544300 h 87"/>
                  <a:gd name="T14" fmla="*/ 1692571 w 103"/>
                  <a:gd name="T15" fmla="*/ 3279800 h 87"/>
                  <a:gd name="T16" fmla="*/ 886598 w 103"/>
                  <a:gd name="T17" fmla="*/ 3121100 h 87"/>
                  <a:gd name="T18" fmla="*/ 0 w 103"/>
                  <a:gd name="T19" fmla="*/ 2962400 h 87"/>
                  <a:gd name="T20" fmla="*/ 80626 w 103"/>
                  <a:gd name="T21" fmla="*/ 2962400 h 87"/>
                  <a:gd name="T22" fmla="*/ 644722 w 103"/>
                  <a:gd name="T23" fmla="*/ 2486300 h 87"/>
                  <a:gd name="T24" fmla="*/ 1047850 w 103"/>
                  <a:gd name="T25" fmla="*/ 2063100 h 87"/>
                  <a:gd name="T26" fmla="*/ 1289443 w 103"/>
                  <a:gd name="T27" fmla="*/ 1534100 h 87"/>
                  <a:gd name="T28" fmla="*/ 1450694 w 103"/>
                  <a:gd name="T29" fmla="*/ 1058000 h 87"/>
                  <a:gd name="T30" fmla="*/ 1450694 w 103"/>
                  <a:gd name="T31" fmla="*/ 529000 h 87"/>
                  <a:gd name="T32" fmla="*/ 1289443 w 103"/>
                  <a:gd name="T33" fmla="*/ 0 h 87"/>
                  <a:gd name="T34" fmla="*/ 1450694 w 103"/>
                  <a:gd name="T35" fmla="*/ 105800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path>
                </a:pathLst>
              </a:custGeom>
              <a:solidFill>
                <a:srgbClr val="FF6600"/>
              </a:solidFill>
              <a:ln w="0">
                <a:solidFill>
                  <a:srgbClr val="B5B5B5"/>
                </a:solidFill>
                <a:round/>
                <a:headEnd/>
                <a:tailEnd/>
              </a:ln>
            </p:spPr>
            <p:txBody>
              <a:bodyPr/>
              <a:lstStyle/>
              <a:p>
                <a:pPr eaLnBrk="1" hangingPunct="1"/>
                <a:endParaRPr lang="en-US"/>
              </a:p>
            </p:txBody>
          </p:sp>
          <p:sp>
            <p:nvSpPr>
              <p:cNvPr id="3207" name="Freeform 324"/>
              <p:cNvSpPr>
                <a:spLocks/>
              </p:cNvSpPr>
              <p:nvPr/>
            </p:nvSpPr>
            <p:spPr bwMode="auto">
              <a:xfrm flipH="1">
                <a:off x="7445704" y="540813"/>
                <a:ext cx="10145" cy="7808"/>
              </a:xfrm>
              <a:custGeom>
                <a:avLst/>
                <a:gdLst>
                  <a:gd name="T0" fmla="*/ 0 w 35"/>
                  <a:gd name="T1" fmla="*/ 0 h 31"/>
                  <a:gd name="T2" fmla="*/ 0 w 35"/>
                  <a:gd name="T3" fmla="*/ 1205455 h 31"/>
                  <a:gd name="T4" fmla="*/ 1008123 w 35"/>
                  <a:gd name="T5" fmla="*/ 1966609 h 31"/>
                  <a:gd name="T6" fmla="*/ 2940601 w 35"/>
                  <a:gd name="T7" fmla="*/ 1332146 h 31"/>
                  <a:gd name="T8" fmla="*/ 2688425 w 35"/>
                  <a:gd name="T9" fmla="*/ 1141983 h 31"/>
                  <a:gd name="T10" fmla="*/ 2688425 w 35"/>
                  <a:gd name="T11" fmla="*/ 507520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close/>
                  </a:path>
                </a:pathLst>
              </a:custGeom>
              <a:solidFill>
                <a:srgbClr val="FF6600"/>
              </a:solidFill>
              <a:ln w="9525">
                <a:noFill/>
                <a:round/>
                <a:headEnd/>
                <a:tailEnd/>
              </a:ln>
            </p:spPr>
            <p:txBody>
              <a:bodyPr/>
              <a:lstStyle/>
              <a:p>
                <a:pPr eaLnBrk="1" hangingPunct="1"/>
                <a:endParaRPr lang="en-US"/>
              </a:p>
            </p:txBody>
          </p:sp>
          <p:sp>
            <p:nvSpPr>
              <p:cNvPr id="3208" name="Freeform 325"/>
              <p:cNvSpPr>
                <a:spLocks/>
              </p:cNvSpPr>
              <p:nvPr/>
            </p:nvSpPr>
            <p:spPr bwMode="auto">
              <a:xfrm flipH="1">
                <a:off x="7445704" y="540813"/>
                <a:ext cx="10145" cy="7808"/>
              </a:xfrm>
              <a:custGeom>
                <a:avLst/>
                <a:gdLst>
                  <a:gd name="T0" fmla="*/ 0 w 35"/>
                  <a:gd name="T1" fmla="*/ 0 h 31"/>
                  <a:gd name="T2" fmla="*/ 0 w 35"/>
                  <a:gd name="T3" fmla="*/ 1205455 h 31"/>
                  <a:gd name="T4" fmla="*/ 1008123 w 35"/>
                  <a:gd name="T5" fmla="*/ 1966609 h 31"/>
                  <a:gd name="T6" fmla="*/ 2940601 w 35"/>
                  <a:gd name="T7" fmla="*/ 1332146 h 31"/>
                  <a:gd name="T8" fmla="*/ 2688425 w 35"/>
                  <a:gd name="T9" fmla="*/ 1141983 h 31"/>
                  <a:gd name="T10" fmla="*/ 2688425 w 35"/>
                  <a:gd name="T11" fmla="*/ 507520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path>
                </a:pathLst>
              </a:custGeom>
              <a:solidFill>
                <a:srgbClr val="FF6600"/>
              </a:solidFill>
              <a:ln w="0">
                <a:solidFill>
                  <a:srgbClr val="B5B5B5"/>
                </a:solidFill>
                <a:round/>
                <a:headEnd/>
                <a:tailEnd/>
              </a:ln>
            </p:spPr>
            <p:txBody>
              <a:bodyPr/>
              <a:lstStyle/>
              <a:p>
                <a:pPr eaLnBrk="1" hangingPunct="1"/>
                <a:endParaRPr lang="en-US"/>
              </a:p>
            </p:txBody>
          </p:sp>
          <p:sp>
            <p:nvSpPr>
              <p:cNvPr id="3209" name="Freeform 326"/>
              <p:cNvSpPr>
                <a:spLocks/>
              </p:cNvSpPr>
              <p:nvPr/>
            </p:nvSpPr>
            <p:spPr bwMode="auto">
              <a:xfrm flipH="1">
                <a:off x="7405721" y="539838"/>
                <a:ext cx="50127" cy="11225"/>
              </a:xfrm>
              <a:custGeom>
                <a:avLst/>
                <a:gdLst>
                  <a:gd name="T0" fmla="*/ 165938 w 174"/>
                  <a:gd name="T1" fmla="*/ 419907 h 49"/>
                  <a:gd name="T2" fmla="*/ 0 w 174"/>
                  <a:gd name="T3" fmla="*/ 157379 h 49"/>
                  <a:gd name="T4" fmla="*/ 1825890 w 174"/>
                  <a:gd name="T5" fmla="*/ 0 h 49"/>
                  <a:gd name="T6" fmla="*/ 2987742 w 174"/>
                  <a:gd name="T7" fmla="*/ 262298 h 49"/>
                  <a:gd name="T8" fmla="*/ 14440897 w 174"/>
                  <a:gd name="T9" fmla="*/ 2414062 h 49"/>
                  <a:gd name="T10" fmla="*/ 13279045 w 174"/>
                  <a:gd name="T11" fmla="*/ 2571441 h 49"/>
                  <a:gd name="T12" fmla="*/ 165938 w 174"/>
                  <a:gd name="T13" fmla="*/ 41990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close/>
                  </a:path>
                </a:pathLst>
              </a:custGeom>
              <a:solidFill>
                <a:srgbClr val="FF6600"/>
              </a:solidFill>
              <a:ln w="9525">
                <a:noFill/>
                <a:round/>
                <a:headEnd/>
                <a:tailEnd/>
              </a:ln>
            </p:spPr>
            <p:txBody>
              <a:bodyPr/>
              <a:lstStyle/>
              <a:p>
                <a:pPr eaLnBrk="1" hangingPunct="1"/>
                <a:endParaRPr lang="en-US"/>
              </a:p>
            </p:txBody>
          </p:sp>
          <p:sp>
            <p:nvSpPr>
              <p:cNvPr id="3210" name="Freeform 327"/>
              <p:cNvSpPr>
                <a:spLocks/>
              </p:cNvSpPr>
              <p:nvPr/>
            </p:nvSpPr>
            <p:spPr bwMode="auto">
              <a:xfrm flipH="1">
                <a:off x="7405721" y="539838"/>
                <a:ext cx="50127" cy="11225"/>
              </a:xfrm>
              <a:custGeom>
                <a:avLst/>
                <a:gdLst>
                  <a:gd name="T0" fmla="*/ 165938 w 174"/>
                  <a:gd name="T1" fmla="*/ 419907 h 49"/>
                  <a:gd name="T2" fmla="*/ 0 w 174"/>
                  <a:gd name="T3" fmla="*/ 157379 h 49"/>
                  <a:gd name="T4" fmla="*/ 1825890 w 174"/>
                  <a:gd name="T5" fmla="*/ 0 h 49"/>
                  <a:gd name="T6" fmla="*/ 2987742 w 174"/>
                  <a:gd name="T7" fmla="*/ 262298 h 49"/>
                  <a:gd name="T8" fmla="*/ 14440897 w 174"/>
                  <a:gd name="T9" fmla="*/ 2414062 h 49"/>
                  <a:gd name="T10" fmla="*/ 13279045 w 174"/>
                  <a:gd name="T11" fmla="*/ 2571441 h 49"/>
                  <a:gd name="T12" fmla="*/ 165938 w 174"/>
                  <a:gd name="T13" fmla="*/ 41990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path>
                </a:pathLst>
              </a:custGeom>
              <a:solidFill>
                <a:srgbClr val="FF6600"/>
              </a:solidFill>
              <a:ln w="0">
                <a:solidFill>
                  <a:srgbClr val="000000"/>
                </a:solidFill>
                <a:round/>
                <a:headEnd/>
                <a:tailEnd/>
              </a:ln>
            </p:spPr>
            <p:txBody>
              <a:bodyPr/>
              <a:lstStyle/>
              <a:p>
                <a:pPr eaLnBrk="1" hangingPunct="1"/>
                <a:endParaRPr lang="en-US"/>
              </a:p>
            </p:txBody>
          </p:sp>
          <p:sp>
            <p:nvSpPr>
              <p:cNvPr id="3211" name="Freeform 328"/>
              <p:cNvSpPr>
                <a:spLocks/>
              </p:cNvSpPr>
              <p:nvPr/>
            </p:nvSpPr>
            <p:spPr bwMode="auto">
              <a:xfrm flipH="1">
                <a:off x="7405721" y="540326"/>
                <a:ext cx="50725" cy="11225"/>
              </a:xfrm>
              <a:custGeom>
                <a:avLst/>
                <a:gdLst>
                  <a:gd name="T0" fmla="*/ 420003 w 175"/>
                  <a:gd name="T1" fmla="*/ 0 h 48"/>
                  <a:gd name="T2" fmla="*/ 84059 w 175"/>
                  <a:gd name="T3" fmla="*/ 0 h 48"/>
                  <a:gd name="T4" fmla="*/ 0 w 175"/>
                  <a:gd name="T5" fmla="*/ 109444 h 48"/>
                  <a:gd name="T6" fmla="*/ 84059 w 175"/>
                  <a:gd name="T7" fmla="*/ 273376 h 48"/>
                  <a:gd name="T8" fmla="*/ 420003 w 175"/>
                  <a:gd name="T9" fmla="*/ 273376 h 48"/>
                  <a:gd name="T10" fmla="*/ 13526763 w 175"/>
                  <a:gd name="T11" fmla="*/ 2625013 h 48"/>
                  <a:gd name="T12" fmla="*/ 14703003 w 175"/>
                  <a:gd name="T13" fmla="*/ 2515569 h 48"/>
                  <a:gd name="T14" fmla="*/ 14703003 w 175"/>
                  <a:gd name="T15" fmla="*/ 2351638 h 48"/>
                  <a:gd name="T16" fmla="*/ 13610822 w 175"/>
                  <a:gd name="T17" fmla="*/ 2460848 h 48"/>
                  <a:gd name="T18" fmla="*/ 13358646 w 175"/>
                  <a:gd name="T19" fmla="*/ 2460848 h 48"/>
                  <a:gd name="T20" fmla="*/ 420003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close/>
                  </a:path>
                </a:pathLst>
              </a:custGeom>
              <a:solidFill>
                <a:srgbClr val="FF6600"/>
              </a:solidFill>
              <a:ln w="9525">
                <a:noFill/>
                <a:round/>
                <a:headEnd/>
                <a:tailEnd/>
              </a:ln>
            </p:spPr>
            <p:txBody>
              <a:bodyPr/>
              <a:lstStyle/>
              <a:p>
                <a:pPr eaLnBrk="1" hangingPunct="1"/>
                <a:endParaRPr lang="en-US"/>
              </a:p>
            </p:txBody>
          </p:sp>
          <p:sp>
            <p:nvSpPr>
              <p:cNvPr id="3212" name="Freeform 329"/>
              <p:cNvSpPr>
                <a:spLocks/>
              </p:cNvSpPr>
              <p:nvPr/>
            </p:nvSpPr>
            <p:spPr bwMode="auto">
              <a:xfrm flipH="1">
                <a:off x="7405721" y="540326"/>
                <a:ext cx="50725" cy="11225"/>
              </a:xfrm>
              <a:custGeom>
                <a:avLst/>
                <a:gdLst>
                  <a:gd name="T0" fmla="*/ 420003 w 175"/>
                  <a:gd name="T1" fmla="*/ 0 h 48"/>
                  <a:gd name="T2" fmla="*/ 84059 w 175"/>
                  <a:gd name="T3" fmla="*/ 0 h 48"/>
                  <a:gd name="T4" fmla="*/ 0 w 175"/>
                  <a:gd name="T5" fmla="*/ 109444 h 48"/>
                  <a:gd name="T6" fmla="*/ 84059 w 175"/>
                  <a:gd name="T7" fmla="*/ 273376 h 48"/>
                  <a:gd name="T8" fmla="*/ 420003 w 175"/>
                  <a:gd name="T9" fmla="*/ 273376 h 48"/>
                  <a:gd name="T10" fmla="*/ 13526763 w 175"/>
                  <a:gd name="T11" fmla="*/ 2625013 h 48"/>
                  <a:gd name="T12" fmla="*/ 14703003 w 175"/>
                  <a:gd name="T13" fmla="*/ 2515569 h 48"/>
                  <a:gd name="T14" fmla="*/ 14703003 w 175"/>
                  <a:gd name="T15" fmla="*/ 2351638 h 48"/>
                  <a:gd name="T16" fmla="*/ 13610822 w 175"/>
                  <a:gd name="T17" fmla="*/ 2460848 h 48"/>
                  <a:gd name="T18" fmla="*/ 13358646 w 175"/>
                  <a:gd name="T19" fmla="*/ 2460848 h 48"/>
                  <a:gd name="T20" fmla="*/ 420003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path>
                </a:pathLst>
              </a:custGeom>
              <a:solidFill>
                <a:srgbClr val="FF6600"/>
              </a:solidFill>
              <a:ln w="0">
                <a:solidFill>
                  <a:srgbClr val="000000"/>
                </a:solidFill>
                <a:round/>
                <a:headEnd/>
                <a:tailEnd/>
              </a:ln>
            </p:spPr>
            <p:txBody>
              <a:bodyPr/>
              <a:lstStyle/>
              <a:p>
                <a:pPr eaLnBrk="1" hangingPunct="1"/>
                <a:endParaRPr lang="en-US"/>
              </a:p>
            </p:txBody>
          </p:sp>
          <p:sp>
            <p:nvSpPr>
              <p:cNvPr id="3213" name="Freeform 330"/>
              <p:cNvSpPr>
                <a:spLocks/>
              </p:cNvSpPr>
              <p:nvPr/>
            </p:nvSpPr>
            <p:spPr bwMode="auto">
              <a:xfrm flipH="1">
                <a:off x="7452269" y="550574"/>
                <a:ext cx="13725" cy="4393"/>
              </a:xfrm>
              <a:custGeom>
                <a:avLst/>
                <a:gdLst>
                  <a:gd name="T0" fmla="*/ 1130117 w 50"/>
                  <a:gd name="T1" fmla="*/ 964923 h 20"/>
                  <a:gd name="T2" fmla="*/ 3767512 w 50"/>
                  <a:gd name="T3" fmla="*/ 0 h 20"/>
                  <a:gd name="T4" fmla="*/ 0 w 50"/>
                  <a:gd name="T5" fmla="*/ 820173 h 20"/>
                  <a:gd name="T6" fmla="*/ 1130117 w 50"/>
                  <a:gd name="T7" fmla="*/ 964923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close/>
                  </a:path>
                </a:pathLst>
              </a:custGeom>
              <a:solidFill>
                <a:srgbClr val="FF6600"/>
              </a:solidFill>
              <a:ln w="9525">
                <a:noFill/>
                <a:round/>
                <a:headEnd/>
                <a:tailEnd/>
              </a:ln>
            </p:spPr>
            <p:txBody>
              <a:bodyPr/>
              <a:lstStyle/>
              <a:p>
                <a:pPr eaLnBrk="1" hangingPunct="1"/>
                <a:endParaRPr lang="en-US"/>
              </a:p>
            </p:txBody>
          </p:sp>
          <p:sp>
            <p:nvSpPr>
              <p:cNvPr id="3214" name="Freeform 331"/>
              <p:cNvSpPr>
                <a:spLocks/>
              </p:cNvSpPr>
              <p:nvPr/>
            </p:nvSpPr>
            <p:spPr bwMode="auto">
              <a:xfrm flipH="1">
                <a:off x="7452269" y="550574"/>
                <a:ext cx="13725" cy="4393"/>
              </a:xfrm>
              <a:custGeom>
                <a:avLst/>
                <a:gdLst>
                  <a:gd name="T0" fmla="*/ 1130117 w 50"/>
                  <a:gd name="T1" fmla="*/ 964923 h 20"/>
                  <a:gd name="T2" fmla="*/ 3767512 w 50"/>
                  <a:gd name="T3" fmla="*/ 0 h 20"/>
                  <a:gd name="T4" fmla="*/ 0 w 50"/>
                  <a:gd name="T5" fmla="*/ 820173 h 20"/>
                  <a:gd name="T6" fmla="*/ 1130117 w 50"/>
                  <a:gd name="T7" fmla="*/ 964923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path>
                </a:pathLst>
              </a:custGeom>
              <a:solidFill>
                <a:srgbClr val="FF6600"/>
              </a:solidFill>
              <a:ln w="0">
                <a:solidFill>
                  <a:srgbClr val="B5B5B5"/>
                </a:solidFill>
                <a:round/>
                <a:headEnd/>
                <a:tailEnd/>
              </a:ln>
            </p:spPr>
            <p:txBody>
              <a:bodyPr/>
              <a:lstStyle/>
              <a:p>
                <a:pPr eaLnBrk="1" hangingPunct="1"/>
                <a:endParaRPr lang="en-US"/>
              </a:p>
            </p:txBody>
          </p:sp>
          <p:sp>
            <p:nvSpPr>
              <p:cNvPr id="3215" name="Freeform 332"/>
              <p:cNvSpPr>
                <a:spLocks/>
              </p:cNvSpPr>
              <p:nvPr/>
            </p:nvSpPr>
            <p:spPr bwMode="auto">
              <a:xfrm flipH="1">
                <a:off x="7522090" y="558871"/>
                <a:ext cx="2387" cy="2928"/>
              </a:xfrm>
              <a:custGeom>
                <a:avLst/>
                <a:gdLst>
                  <a:gd name="T0" fmla="*/ 0 w 8"/>
                  <a:gd name="T1" fmla="*/ 714432 h 12"/>
                  <a:gd name="T2" fmla="*/ 88916 w 8"/>
                  <a:gd name="T3" fmla="*/ 0 h 12"/>
                  <a:gd name="T4" fmla="*/ 712221 w 8"/>
                  <a:gd name="T5" fmla="*/ 0 h 12"/>
                  <a:gd name="T6" fmla="*/ 445175 w 8"/>
                  <a:gd name="T7" fmla="*/ 595360 h 12"/>
                  <a:gd name="T8" fmla="*/ 0 w 8"/>
                  <a:gd name="T9" fmla="*/ 714432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close/>
                  </a:path>
                </a:pathLst>
              </a:custGeom>
              <a:solidFill>
                <a:srgbClr val="FF6600"/>
              </a:solidFill>
              <a:ln w="9525">
                <a:noFill/>
                <a:round/>
                <a:headEnd/>
                <a:tailEnd/>
              </a:ln>
            </p:spPr>
            <p:txBody>
              <a:bodyPr/>
              <a:lstStyle/>
              <a:p>
                <a:pPr eaLnBrk="1" hangingPunct="1"/>
                <a:endParaRPr lang="en-US"/>
              </a:p>
            </p:txBody>
          </p:sp>
          <p:sp>
            <p:nvSpPr>
              <p:cNvPr id="3216" name="Freeform 333"/>
              <p:cNvSpPr>
                <a:spLocks/>
              </p:cNvSpPr>
              <p:nvPr/>
            </p:nvSpPr>
            <p:spPr bwMode="auto">
              <a:xfrm flipH="1">
                <a:off x="7522090" y="558871"/>
                <a:ext cx="2387" cy="2928"/>
              </a:xfrm>
              <a:custGeom>
                <a:avLst/>
                <a:gdLst>
                  <a:gd name="T0" fmla="*/ 0 w 8"/>
                  <a:gd name="T1" fmla="*/ 714432 h 12"/>
                  <a:gd name="T2" fmla="*/ 88916 w 8"/>
                  <a:gd name="T3" fmla="*/ 0 h 12"/>
                  <a:gd name="T4" fmla="*/ 712221 w 8"/>
                  <a:gd name="T5" fmla="*/ 0 h 12"/>
                  <a:gd name="T6" fmla="*/ 445175 w 8"/>
                  <a:gd name="T7" fmla="*/ 595360 h 12"/>
                  <a:gd name="T8" fmla="*/ 0 w 8"/>
                  <a:gd name="T9" fmla="*/ 714432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3217" name="Freeform 334"/>
              <p:cNvSpPr>
                <a:spLocks/>
              </p:cNvSpPr>
              <p:nvPr/>
            </p:nvSpPr>
            <p:spPr bwMode="auto">
              <a:xfrm flipH="1">
                <a:off x="7519105" y="558383"/>
                <a:ext cx="2387" cy="2928"/>
              </a:xfrm>
              <a:custGeom>
                <a:avLst/>
                <a:gdLst>
                  <a:gd name="T0" fmla="*/ 0 w 9"/>
                  <a:gd name="T1" fmla="*/ 779380 h 11"/>
                  <a:gd name="T2" fmla="*/ 281401 w 9"/>
                  <a:gd name="T3" fmla="*/ 0 h 11"/>
                  <a:gd name="T4" fmla="*/ 633085 w 9"/>
                  <a:gd name="T5" fmla="*/ 0 h 11"/>
                  <a:gd name="T6" fmla="*/ 492518 w 9"/>
                  <a:gd name="T7" fmla="*/ 637772 h 11"/>
                  <a:gd name="T8" fmla="*/ 0 w 9"/>
                  <a:gd name="T9" fmla="*/ 77938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close/>
                  </a:path>
                </a:pathLst>
              </a:custGeom>
              <a:solidFill>
                <a:srgbClr val="FF6600"/>
              </a:solidFill>
              <a:ln w="9525">
                <a:noFill/>
                <a:round/>
                <a:headEnd/>
                <a:tailEnd/>
              </a:ln>
            </p:spPr>
            <p:txBody>
              <a:bodyPr/>
              <a:lstStyle/>
              <a:p>
                <a:pPr eaLnBrk="1" hangingPunct="1"/>
                <a:endParaRPr lang="en-US"/>
              </a:p>
            </p:txBody>
          </p:sp>
          <p:sp>
            <p:nvSpPr>
              <p:cNvPr id="3218" name="Freeform 335"/>
              <p:cNvSpPr>
                <a:spLocks/>
              </p:cNvSpPr>
              <p:nvPr/>
            </p:nvSpPr>
            <p:spPr bwMode="auto">
              <a:xfrm flipH="1">
                <a:off x="7519105" y="558383"/>
                <a:ext cx="2387" cy="2928"/>
              </a:xfrm>
              <a:custGeom>
                <a:avLst/>
                <a:gdLst>
                  <a:gd name="T0" fmla="*/ 0 w 9"/>
                  <a:gd name="T1" fmla="*/ 779380 h 11"/>
                  <a:gd name="T2" fmla="*/ 281401 w 9"/>
                  <a:gd name="T3" fmla="*/ 0 h 11"/>
                  <a:gd name="T4" fmla="*/ 633085 w 9"/>
                  <a:gd name="T5" fmla="*/ 0 h 11"/>
                  <a:gd name="T6" fmla="*/ 492518 w 9"/>
                  <a:gd name="T7" fmla="*/ 637772 h 11"/>
                  <a:gd name="T8" fmla="*/ 0 w 9"/>
                  <a:gd name="T9" fmla="*/ 77938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3219" name="Freeform 336"/>
              <p:cNvSpPr>
                <a:spLocks/>
              </p:cNvSpPr>
              <p:nvPr/>
            </p:nvSpPr>
            <p:spPr bwMode="auto">
              <a:xfrm flipH="1">
                <a:off x="7515525" y="557895"/>
                <a:ext cx="2984" cy="2928"/>
              </a:xfrm>
              <a:custGeom>
                <a:avLst/>
                <a:gdLst>
                  <a:gd name="T0" fmla="*/ 0 w 10"/>
                  <a:gd name="T1" fmla="*/ 779380 h 11"/>
                  <a:gd name="T2" fmla="*/ 267068 w 10"/>
                  <a:gd name="T3" fmla="*/ 0 h 11"/>
                  <a:gd name="T4" fmla="*/ 890426 w 10"/>
                  <a:gd name="T5" fmla="*/ 0 h 11"/>
                  <a:gd name="T6" fmla="*/ 534136 w 10"/>
                  <a:gd name="T7" fmla="*/ 779380 h 11"/>
                  <a:gd name="T8" fmla="*/ 0 w 10"/>
                  <a:gd name="T9" fmla="*/ 77938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close/>
                  </a:path>
                </a:pathLst>
              </a:custGeom>
              <a:solidFill>
                <a:srgbClr val="FF6600"/>
              </a:solidFill>
              <a:ln w="9525">
                <a:noFill/>
                <a:round/>
                <a:headEnd/>
                <a:tailEnd/>
              </a:ln>
            </p:spPr>
            <p:txBody>
              <a:bodyPr/>
              <a:lstStyle/>
              <a:p>
                <a:pPr eaLnBrk="1" hangingPunct="1"/>
                <a:endParaRPr lang="en-US"/>
              </a:p>
            </p:txBody>
          </p:sp>
          <p:sp>
            <p:nvSpPr>
              <p:cNvPr id="3220" name="Freeform 337"/>
              <p:cNvSpPr>
                <a:spLocks/>
              </p:cNvSpPr>
              <p:nvPr/>
            </p:nvSpPr>
            <p:spPr bwMode="auto">
              <a:xfrm flipH="1">
                <a:off x="7515525" y="557895"/>
                <a:ext cx="2984" cy="2928"/>
              </a:xfrm>
              <a:custGeom>
                <a:avLst/>
                <a:gdLst>
                  <a:gd name="T0" fmla="*/ 0 w 10"/>
                  <a:gd name="T1" fmla="*/ 779380 h 11"/>
                  <a:gd name="T2" fmla="*/ 267068 w 10"/>
                  <a:gd name="T3" fmla="*/ 0 h 11"/>
                  <a:gd name="T4" fmla="*/ 890426 w 10"/>
                  <a:gd name="T5" fmla="*/ 0 h 11"/>
                  <a:gd name="T6" fmla="*/ 534136 w 10"/>
                  <a:gd name="T7" fmla="*/ 779380 h 11"/>
                  <a:gd name="T8" fmla="*/ 0 w 10"/>
                  <a:gd name="T9" fmla="*/ 77938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3221" name="Freeform 338"/>
              <p:cNvSpPr>
                <a:spLocks/>
              </p:cNvSpPr>
              <p:nvPr/>
            </p:nvSpPr>
            <p:spPr bwMode="auto">
              <a:xfrm flipH="1">
                <a:off x="7512541" y="557895"/>
                <a:ext cx="1790" cy="2440"/>
              </a:xfrm>
              <a:custGeom>
                <a:avLst/>
                <a:gdLst>
                  <a:gd name="T0" fmla="*/ 0 w 6"/>
                  <a:gd name="T1" fmla="*/ 496133 h 12"/>
                  <a:gd name="T2" fmla="*/ 178105 w 6"/>
                  <a:gd name="T3" fmla="*/ 0 h 12"/>
                  <a:gd name="T4" fmla="*/ 534017 w 6"/>
                  <a:gd name="T5" fmla="*/ 0 h 12"/>
                  <a:gd name="T6" fmla="*/ 445113 w 6"/>
                  <a:gd name="T7" fmla="*/ 496133 h 12"/>
                  <a:gd name="T8" fmla="*/ 0 w 6"/>
                  <a:gd name="T9" fmla="*/ 496133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close/>
                  </a:path>
                </a:pathLst>
              </a:custGeom>
              <a:solidFill>
                <a:srgbClr val="FF6600"/>
              </a:solidFill>
              <a:ln w="9525">
                <a:noFill/>
                <a:round/>
                <a:headEnd/>
                <a:tailEnd/>
              </a:ln>
            </p:spPr>
            <p:txBody>
              <a:bodyPr/>
              <a:lstStyle/>
              <a:p>
                <a:pPr eaLnBrk="1" hangingPunct="1"/>
                <a:endParaRPr lang="en-US"/>
              </a:p>
            </p:txBody>
          </p:sp>
          <p:sp>
            <p:nvSpPr>
              <p:cNvPr id="3222" name="Freeform 339"/>
              <p:cNvSpPr>
                <a:spLocks/>
              </p:cNvSpPr>
              <p:nvPr/>
            </p:nvSpPr>
            <p:spPr bwMode="auto">
              <a:xfrm flipH="1">
                <a:off x="7512541" y="557895"/>
                <a:ext cx="1790" cy="2440"/>
              </a:xfrm>
              <a:custGeom>
                <a:avLst/>
                <a:gdLst>
                  <a:gd name="T0" fmla="*/ 0 w 6"/>
                  <a:gd name="T1" fmla="*/ 496133 h 12"/>
                  <a:gd name="T2" fmla="*/ 178105 w 6"/>
                  <a:gd name="T3" fmla="*/ 0 h 12"/>
                  <a:gd name="T4" fmla="*/ 534017 w 6"/>
                  <a:gd name="T5" fmla="*/ 0 h 12"/>
                  <a:gd name="T6" fmla="*/ 445113 w 6"/>
                  <a:gd name="T7" fmla="*/ 496133 h 12"/>
                  <a:gd name="T8" fmla="*/ 0 w 6"/>
                  <a:gd name="T9" fmla="*/ 496133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3223" name="Freeform 340"/>
              <p:cNvSpPr>
                <a:spLocks/>
              </p:cNvSpPr>
              <p:nvPr/>
            </p:nvSpPr>
            <p:spPr bwMode="auto">
              <a:xfrm flipH="1">
                <a:off x="7508363" y="557895"/>
                <a:ext cx="2984" cy="2440"/>
              </a:xfrm>
              <a:custGeom>
                <a:avLst/>
                <a:gdLst>
                  <a:gd name="T0" fmla="*/ 0 w 10"/>
                  <a:gd name="T1" fmla="*/ 496133 h 12"/>
                  <a:gd name="T2" fmla="*/ 267068 w 10"/>
                  <a:gd name="T3" fmla="*/ 0 h 12"/>
                  <a:gd name="T4" fmla="*/ 890426 w 10"/>
                  <a:gd name="T5" fmla="*/ 0 h 12"/>
                  <a:gd name="T6" fmla="*/ 534136 w 10"/>
                  <a:gd name="T7" fmla="*/ 413377 h 12"/>
                  <a:gd name="T8" fmla="*/ 0 w 10"/>
                  <a:gd name="T9" fmla="*/ 496133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close/>
                  </a:path>
                </a:pathLst>
              </a:custGeom>
              <a:solidFill>
                <a:srgbClr val="FF6600"/>
              </a:solidFill>
              <a:ln w="9525">
                <a:noFill/>
                <a:round/>
                <a:headEnd/>
                <a:tailEnd/>
              </a:ln>
            </p:spPr>
            <p:txBody>
              <a:bodyPr/>
              <a:lstStyle/>
              <a:p>
                <a:pPr eaLnBrk="1" hangingPunct="1"/>
                <a:endParaRPr lang="en-US"/>
              </a:p>
            </p:txBody>
          </p:sp>
          <p:sp>
            <p:nvSpPr>
              <p:cNvPr id="3224" name="Freeform 341"/>
              <p:cNvSpPr>
                <a:spLocks/>
              </p:cNvSpPr>
              <p:nvPr/>
            </p:nvSpPr>
            <p:spPr bwMode="auto">
              <a:xfrm flipH="1">
                <a:off x="7508363" y="557895"/>
                <a:ext cx="2984" cy="2440"/>
              </a:xfrm>
              <a:custGeom>
                <a:avLst/>
                <a:gdLst>
                  <a:gd name="T0" fmla="*/ 0 w 10"/>
                  <a:gd name="T1" fmla="*/ 496133 h 12"/>
                  <a:gd name="T2" fmla="*/ 267068 w 10"/>
                  <a:gd name="T3" fmla="*/ 0 h 12"/>
                  <a:gd name="T4" fmla="*/ 890426 w 10"/>
                  <a:gd name="T5" fmla="*/ 0 h 12"/>
                  <a:gd name="T6" fmla="*/ 534136 w 10"/>
                  <a:gd name="T7" fmla="*/ 413377 h 12"/>
                  <a:gd name="T8" fmla="*/ 0 w 10"/>
                  <a:gd name="T9" fmla="*/ 496133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path>
                </a:pathLst>
              </a:custGeom>
              <a:solidFill>
                <a:srgbClr val="FF6600"/>
              </a:solidFill>
              <a:ln w="0">
                <a:solidFill>
                  <a:srgbClr val="000000"/>
                </a:solidFill>
                <a:round/>
                <a:headEnd/>
                <a:tailEnd/>
              </a:ln>
            </p:spPr>
            <p:txBody>
              <a:bodyPr/>
              <a:lstStyle/>
              <a:p>
                <a:pPr eaLnBrk="1" hangingPunct="1"/>
                <a:endParaRPr lang="en-US"/>
              </a:p>
            </p:txBody>
          </p:sp>
          <p:sp>
            <p:nvSpPr>
              <p:cNvPr id="3225" name="Freeform 342"/>
              <p:cNvSpPr>
                <a:spLocks/>
              </p:cNvSpPr>
              <p:nvPr/>
            </p:nvSpPr>
            <p:spPr bwMode="auto">
              <a:xfrm flipH="1">
                <a:off x="7505380" y="557407"/>
                <a:ext cx="2387" cy="2928"/>
              </a:xfrm>
              <a:custGeom>
                <a:avLst/>
                <a:gdLst>
                  <a:gd name="T0" fmla="*/ 0 w 8"/>
                  <a:gd name="T1" fmla="*/ 779380 h 11"/>
                  <a:gd name="T2" fmla="*/ 267046 w 8"/>
                  <a:gd name="T3" fmla="*/ 0 h 11"/>
                  <a:gd name="T4" fmla="*/ 712221 w 8"/>
                  <a:gd name="T5" fmla="*/ 0 h 11"/>
                  <a:gd name="T6" fmla="*/ 534091 w 8"/>
                  <a:gd name="T7" fmla="*/ 779380 h 11"/>
                  <a:gd name="T8" fmla="*/ 0 w 8"/>
                  <a:gd name="T9" fmla="*/ 77938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close/>
                  </a:path>
                </a:pathLst>
              </a:custGeom>
              <a:solidFill>
                <a:srgbClr val="FF6600"/>
              </a:solidFill>
              <a:ln w="9525">
                <a:noFill/>
                <a:round/>
                <a:headEnd/>
                <a:tailEnd/>
              </a:ln>
            </p:spPr>
            <p:txBody>
              <a:bodyPr/>
              <a:lstStyle/>
              <a:p>
                <a:pPr eaLnBrk="1" hangingPunct="1"/>
                <a:endParaRPr lang="en-US"/>
              </a:p>
            </p:txBody>
          </p:sp>
          <p:sp>
            <p:nvSpPr>
              <p:cNvPr id="3226" name="Freeform 343"/>
              <p:cNvSpPr>
                <a:spLocks/>
              </p:cNvSpPr>
              <p:nvPr/>
            </p:nvSpPr>
            <p:spPr bwMode="auto">
              <a:xfrm flipH="1">
                <a:off x="7505380" y="557407"/>
                <a:ext cx="2387" cy="2928"/>
              </a:xfrm>
              <a:custGeom>
                <a:avLst/>
                <a:gdLst>
                  <a:gd name="T0" fmla="*/ 0 w 8"/>
                  <a:gd name="T1" fmla="*/ 779380 h 11"/>
                  <a:gd name="T2" fmla="*/ 267046 w 8"/>
                  <a:gd name="T3" fmla="*/ 0 h 11"/>
                  <a:gd name="T4" fmla="*/ 712221 w 8"/>
                  <a:gd name="T5" fmla="*/ 0 h 11"/>
                  <a:gd name="T6" fmla="*/ 534091 w 8"/>
                  <a:gd name="T7" fmla="*/ 779380 h 11"/>
                  <a:gd name="T8" fmla="*/ 0 w 8"/>
                  <a:gd name="T9" fmla="*/ 77938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3227" name="Freeform 344"/>
              <p:cNvSpPr>
                <a:spLocks/>
              </p:cNvSpPr>
              <p:nvPr/>
            </p:nvSpPr>
            <p:spPr bwMode="auto">
              <a:xfrm flipH="1">
                <a:off x="7502396" y="557407"/>
                <a:ext cx="2387" cy="2928"/>
              </a:xfrm>
              <a:custGeom>
                <a:avLst/>
                <a:gdLst>
                  <a:gd name="T0" fmla="*/ 0 w 9"/>
                  <a:gd name="T1" fmla="*/ 779380 h 11"/>
                  <a:gd name="T2" fmla="*/ 140568 w 9"/>
                  <a:gd name="T3" fmla="*/ 0 h 11"/>
                  <a:gd name="T4" fmla="*/ 633085 w 9"/>
                  <a:gd name="T5" fmla="*/ 0 h 11"/>
                  <a:gd name="T6" fmla="*/ 492518 w 9"/>
                  <a:gd name="T7" fmla="*/ 779380 h 11"/>
                  <a:gd name="T8" fmla="*/ 0 w 9"/>
                  <a:gd name="T9" fmla="*/ 77938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close/>
                  </a:path>
                </a:pathLst>
              </a:custGeom>
              <a:solidFill>
                <a:srgbClr val="FF6600"/>
              </a:solidFill>
              <a:ln w="9525">
                <a:noFill/>
                <a:round/>
                <a:headEnd/>
                <a:tailEnd/>
              </a:ln>
            </p:spPr>
            <p:txBody>
              <a:bodyPr/>
              <a:lstStyle/>
              <a:p>
                <a:pPr eaLnBrk="1" hangingPunct="1"/>
                <a:endParaRPr lang="en-US"/>
              </a:p>
            </p:txBody>
          </p:sp>
          <p:sp>
            <p:nvSpPr>
              <p:cNvPr id="3228" name="Freeform 345"/>
              <p:cNvSpPr>
                <a:spLocks/>
              </p:cNvSpPr>
              <p:nvPr/>
            </p:nvSpPr>
            <p:spPr bwMode="auto">
              <a:xfrm flipH="1">
                <a:off x="7502396" y="557407"/>
                <a:ext cx="2387" cy="2928"/>
              </a:xfrm>
              <a:custGeom>
                <a:avLst/>
                <a:gdLst>
                  <a:gd name="T0" fmla="*/ 0 w 9"/>
                  <a:gd name="T1" fmla="*/ 779380 h 11"/>
                  <a:gd name="T2" fmla="*/ 140568 w 9"/>
                  <a:gd name="T3" fmla="*/ 0 h 11"/>
                  <a:gd name="T4" fmla="*/ 633085 w 9"/>
                  <a:gd name="T5" fmla="*/ 0 h 11"/>
                  <a:gd name="T6" fmla="*/ 492518 w 9"/>
                  <a:gd name="T7" fmla="*/ 779380 h 11"/>
                  <a:gd name="T8" fmla="*/ 0 w 9"/>
                  <a:gd name="T9" fmla="*/ 77938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3229" name="Freeform 346"/>
              <p:cNvSpPr>
                <a:spLocks/>
              </p:cNvSpPr>
              <p:nvPr/>
            </p:nvSpPr>
            <p:spPr bwMode="auto">
              <a:xfrm flipH="1">
                <a:off x="7498815" y="557407"/>
                <a:ext cx="1791" cy="2928"/>
              </a:xfrm>
              <a:custGeom>
                <a:avLst/>
                <a:gdLst>
                  <a:gd name="T0" fmla="*/ 0 w 6"/>
                  <a:gd name="T1" fmla="*/ 779380 h 11"/>
                  <a:gd name="T2" fmla="*/ 89252 w 6"/>
                  <a:gd name="T3" fmla="*/ 0 h 11"/>
                  <a:gd name="T4" fmla="*/ 534613 w 6"/>
                  <a:gd name="T5" fmla="*/ 0 h 11"/>
                  <a:gd name="T6" fmla="*/ 356409 w 6"/>
                  <a:gd name="T7" fmla="*/ 637772 h 11"/>
                  <a:gd name="T8" fmla="*/ 0 w 6"/>
                  <a:gd name="T9" fmla="*/ 77938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close/>
                  </a:path>
                </a:pathLst>
              </a:custGeom>
              <a:solidFill>
                <a:srgbClr val="FF6600"/>
              </a:solidFill>
              <a:ln w="9525">
                <a:noFill/>
                <a:round/>
                <a:headEnd/>
                <a:tailEnd/>
              </a:ln>
            </p:spPr>
            <p:txBody>
              <a:bodyPr/>
              <a:lstStyle/>
              <a:p>
                <a:pPr eaLnBrk="1" hangingPunct="1"/>
                <a:endParaRPr lang="en-US"/>
              </a:p>
            </p:txBody>
          </p:sp>
          <p:sp>
            <p:nvSpPr>
              <p:cNvPr id="3230" name="Freeform 347"/>
              <p:cNvSpPr>
                <a:spLocks/>
              </p:cNvSpPr>
              <p:nvPr/>
            </p:nvSpPr>
            <p:spPr bwMode="auto">
              <a:xfrm flipH="1">
                <a:off x="7498815" y="557407"/>
                <a:ext cx="1791" cy="2928"/>
              </a:xfrm>
              <a:custGeom>
                <a:avLst/>
                <a:gdLst>
                  <a:gd name="T0" fmla="*/ 0 w 6"/>
                  <a:gd name="T1" fmla="*/ 779380 h 11"/>
                  <a:gd name="T2" fmla="*/ 89252 w 6"/>
                  <a:gd name="T3" fmla="*/ 0 h 11"/>
                  <a:gd name="T4" fmla="*/ 534613 w 6"/>
                  <a:gd name="T5" fmla="*/ 0 h 11"/>
                  <a:gd name="T6" fmla="*/ 356409 w 6"/>
                  <a:gd name="T7" fmla="*/ 637772 h 11"/>
                  <a:gd name="T8" fmla="*/ 0 w 6"/>
                  <a:gd name="T9" fmla="*/ 77938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3231" name="Freeform 348"/>
              <p:cNvSpPr>
                <a:spLocks/>
              </p:cNvSpPr>
              <p:nvPr/>
            </p:nvSpPr>
            <p:spPr bwMode="auto">
              <a:xfrm flipH="1">
                <a:off x="7494639" y="556919"/>
                <a:ext cx="2984" cy="2928"/>
              </a:xfrm>
              <a:custGeom>
                <a:avLst/>
                <a:gdLst>
                  <a:gd name="T0" fmla="*/ 0 w 10"/>
                  <a:gd name="T1" fmla="*/ 779380 h 11"/>
                  <a:gd name="T2" fmla="*/ 356290 w 10"/>
                  <a:gd name="T3" fmla="*/ 0 h 11"/>
                  <a:gd name="T4" fmla="*/ 890426 w 10"/>
                  <a:gd name="T5" fmla="*/ 0 h 11"/>
                  <a:gd name="T6" fmla="*/ 623358 w 10"/>
                  <a:gd name="T7" fmla="*/ 779380 h 11"/>
                  <a:gd name="T8" fmla="*/ 0 w 10"/>
                  <a:gd name="T9" fmla="*/ 77938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close/>
                  </a:path>
                </a:pathLst>
              </a:custGeom>
              <a:solidFill>
                <a:srgbClr val="FF6600"/>
              </a:solidFill>
              <a:ln w="9525">
                <a:noFill/>
                <a:round/>
                <a:headEnd/>
                <a:tailEnd/>
              </a:ln>
            </p:spPr>
            <p:txBody>
              <a:bodyPr/>
              <a:lstStyle/>
              <a:p>
                <a:pPr eaLnBrk="1" hangingPunct="1"/>
                <a:endParaRPr lang="en-US"/>
              </a:p>
            </p:txBody>
          </p:sp>
          <p:sp>
            <p:nvSpPr>
              <p:cNvPr id="3232" name="Freeform 349"/>
              <p:cNvSpPr>
                <a:spLocks/>
              </p:cNvSpPr>
              <p:nvPr/>
            </p:nvSpPr>
            <p:spPr bwMode="auto">
              <a:xfrm flipH="1">
                <a:off x="7494639" y="556919"/>
                <a:ext cx="2984" cy="2928"/>
              </a:xfrm>
              <a:custGeom>
                <a:avLst/>
                <a:gdLst>
                  <a:gd name="T0" fmla="*/ 0 w 10"/>
                  <a:gd name="T1" fmla="*/ 779380 h 11"/>
                  <a:gd name="T2" fmla="*/ 356290 w 10"/>
                  <a:gd name="T3" fmla="*/ 0 h 11"/>
                  <a:gd name="T4" fmla="*/ 890426 w 10"/>
                  <a:gd name="T5" fmla="*/ 0 h 11"/>
                  <a:gd name="T6" fmla="*/ 623358 w 10"/>
                  <a:gd name="T7" fmla="*/ 779380 h 11"/>
                  <a:gd name="T8" fmla="*/ 0 w 10"/>
                  <a:gd name="T9" fmla="*/ 77938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path>
                </a:pathLst>
              </a:custGeom>
              <a:solidFill>
                <a:srgbClr val="FF6600"/>
              </a:solidFill>
              <a:ln w="0">
                <a:solidFill>
                  <a:srgbClr val="000000"/>
                </a:solidFill>
                <a:round/>
                <a:headEnd/>
                <a:tailEnd/>
              </a:ln>
            </p:spPr>
            <p:txBody>
              <a:bodyPr/>
              <a:lstStyle/>
              <a:p>
                <a:pPr eaLnBrk="1" hangingPunct="1"/>
                <a:endParaRPr lang="en-US"/>
              </a:p>
            </p:txBody>
          </p:sp>
          <p:sp>
            <p:nvSpPr>
              <p:cNvPr id="3233" name="Freeform 350"/>
              <p:cNvSpPr>
                <a:spLocks/>
              </p:cNvSpPr>
              <p:nvPr/>
            </p:nvSpPr>
            <p:spPr bwMode="auto">
              <a:xfrm flipH="1">
                <a:off x="7573411" y="562775"/>
                <a:ext cx="5967" cy="1464"/>
              </a:xfrm>
              <a:custGeom>
                <a:avLst/>
                <a:gdLst>
                  <a:gd name="T0" fmla="*/ 1695480 w 21"/>
                  <a:gd name="T1" fmla="*/ 306185 h 7"/>
                  <a:gd name="T2" fmla="*/ 1049624 w 21"/>
                  <a:gd name="T3" fmla="*/ 175053 h 7"/>
                  <a:gd name="T4" fmla="*/ 484464 w 21"/>
                  <a:gd name="T5" fmla="*/ 87422 h 7"/>
                  <a:gd name="T6" fmla="*/ 0 w 21"/>
                  <a:gd name="T7" fmla="*/ 0 h 7"/>
                  <a:gd name="T8" fmla="*/ 0 60000 65536"/>
                  <a:gd name="T9" fmla="*/ 0 60000 65536"/>
                  <a:gd name="T10" fmla="*/ 0 60000 65536"/>
                  <a:gd name="T11" fmla="*/ 0 60000 65536"/>
                  <a:gd name="T12" fmla="*/ 0 w 21"/>
                  <a:gd name="T13" fmla="*/ 0 h 7"/>
                  <a:gd name="T14" fmla="*/ 21 w 21"/>
                  <a:gd name="T15" fmla="*/ 7 h 7"/>
                </a:gdLst>
                <a:ahLst/>
                <a:cxnLst>
                  <a:cxn ang="T8">
                    <a:pos x="T0" y="T1"/>
                  </a:cxn>
                  <a:cxn ang="T9">
                    <a:pos x="T2" y="T3"/>
                  </a:cxn>
                  <a:cxn ang="T10">
                    <a:pos x="T4" y="T5"/>
                  </a:cxn>
                  <a:cxn ang="T11">
                    <a:pos x="T6" y="T7"/>
                  </a:cxn>
                </a:cxnLst>
                <a:rect l="T12" t="T13" r="T14" b="T15"/>
                <a:pathLst>
                  <a:path w="21" h="7">
                    <a:moveTo>
                      <a:pt x="21" y="7"/>
                    </a:moveTo>
                    <a:lnTo>
                      <a:pt x="13" y="4"/>
                    </a:lnTo>
                    <a:lnTo>
                      <a:pt x="6" y="2"/>
                    </a:lnTo>
                    <a:lnTo>
                      <a:pt x="0" y="0"/>
                    </a:lnTo>
                  </a:path>
                </a:pathLst>
              </a:custGeom>
              <a:solidFill>
                <a:srgbClr val="FF6600"/>
              </a:solidFill>
              <a:ln w="0">
                <a:solidFill>
                  <a:srgbClr val="000000"/>
                </a:solidFill>
                <a:round/>
                <a:headEnd/>
                <a:tailEnd/>
              </a:ln>
            </p:spPr>
            <p:txBody>
              <a:bodyPr/>
              <a:lstStyle/>
              <a:p>
                <a:pPr eaLnBrk="1" hangingPunct="1"/>
                <a:endParaRPr lang="en-US"/>
              </a:p>
            </p:txBody>
          </p:sp>
          <p:sp>
            <p:nvSpPr>
              <p:cNvPr id="3234" name="Freeform 351"/>
              <p:cNvSpPr>
                <a:spLocks/>
              </p:cNvSpPr>
              <p:nvPr/>
            </p:nvSpPr>
            <p:spPr bwMode="auto">
              <a:xfrm flipH="1">
                <a:off x="7576394" y="555943"/>
                <a:ext cx="4177" cy="2928"/>
              </a:xfrm>
              <a:custGeom>
                <a:avLst/>
                <a:gdLst>
                  <a:gd name="T0" fmla="*/ 0 w 15"/>
                  <a:gd name="T1" fmla="*/ 779380 h 11"/>
                  <a:gd name="T2" fmla="*/ 310212 w 15"/>
                  <a:gd name="T3" fmla="*/ 425092 h 11"/>
                  <a:gd name="T4" fmla="*/ 930636 w 15"/>
                  <a:gd name="T5" fmla="*/ 70804 h 11"/>
                  <a:gd name="T6" fmla="*/ 1163156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0" y="11"/>
                    </a:moveTo>
                    <a:lnTo>
                      <a:pt x="4" y="6"/>
                    </a:lnTo>
                    <a:lnTo>
                      <a:pt x="12" y="1"/>
                    </a:lnTo>
                    <a:lnTo>
                      <a:pt x="15" y="0"/>
                    </a:lnTo>
                  </a:path>
                </a:pathLst>
              </a:custGeom>
              <a:solidFill>
                <a:srgbClr val="FF6600"/>
              </a:solidFill>
              <a:ln w="0">
                <a:solidFill>
                  <a:srgbClr val="000000"/>
                </a:solidFill>
                <a:round/>
                <a:headEnd/>
                <a:tailEnd/>
              </a:ln>
            </p:spPr>
            <p:txBody>
              <a:bodyPr/>
              <a:lstStyle/>
              <a:p>
                <a:pPr eaLnBrk="1" hangingPunct="1"/>
                <a:endParaRPr lang="en-US"/>
              </a:p>
            </p:txBody>
          </p:sp>
          <p:sp>
            <p:nvSpPr>
              <p:cNvPr id="3235" name="Freeform 352"/>
              <p:cNvSpPr>
                <a:spLocks/>
              </p:cNvSpPr>
              <p:nvPr/>
            </p:nvSpPr>
            <p:spPr bwMode="auto">
              <a:xfrm flipH="1">
                <a:off x="7573411" y="560335"/>
                <a:ext cx="5967" cy="488"/>
              </a:xfrm>
              <a:custGeom>
                <a:avLst/>
                <a:gdLst>
                  <a:gd name="T0" fmla="*/ 1873952 w 19"/>
                  <a:gd name="T1" fmla="*/ 0 h 1"/>
                  <a:gd name="T2" fmla="*/ 591675 w 19"/>
                  <a:gd name="T3" fmla="*/ 238144 h 1"/>
                  <a:gd name="T4" fmla="*/ 0 w 19"/>
                  <a:gd name="T5" fmla="*/ 238144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6" y="1"/>
                    </a:lnTo>
                    <a:lnTo>
                      <a:pt x="0" y="1"/>
                    </a:lnTo>
                  </a:path>
                </a:pathLst>
              </a:custGeom>
              <a:solidFill>
                <a:srgbClr val="FF6600"/>
              </a:solidFill>
              <a:ln w="0">
                <a:solidFill>
                  <a:srgbClr val="000000"/>
                </a:solidFill>
                <a:round/>
                <a:headEnd/>
                <a:tailEnd/>
              </a:ln>
            </p:spPr>
            <p:txBody>
              <a:bodyPr/>
              <a:lstStyle/>
              <a:p>
                <a:pPr eaLnBrk="1" hangingPunct="1"/>
                <a:endParaRPr lang="en-US"/>
              </a:p>
            </p:txBody>
          </p:sp>
          <p:sp>
            <p:nvSpPr>
              <p:cNvPr id="3236" name="Freeform 353"/>
              <p:cNvSpPr>
                <a:spLocks/>
              </p:cNvSpPr>
              <p:nvPr/>
            </p:nvSpPr>
            <p:spPr bwMode="auto">
              <a:xfrm flipH="1">
                <a:off x="7353207" y="490546"/>
                <a:ext cx="288234" cy="98584"/>
              </a:xfrm>
              <a:custGeom>
                <a:avLst/>
                <a:gdLst>
                  <a:gd name="T0" fmla="*/ 83078855 w 1000"/>
                  <a:gd name="T1" fmla="*/ 22648390 h 422"/>
                  <a:gd name="T2" fmla="*/ 54250544 w 1000"/>
                  <a:gd name="T3" fmla="*/ 16208661 h 422"/>
                  <a:gd name="T4" fmla="*/ 53087520 w 1000"/>
                  <a:gd name="T5" fmla="*/ 15881138 h 422"/>
                  <a:gd name="T6" fmla="*/ 52838197 w 1000"/>
                  <a:gd name="T7" fmla="*/ 15389853 h 422"/>
                  <a:gd name="T8" fmla="*/ 52173530 w 1000"/>
                  <a:gd name="T9" fmla="*/ 15062560 h 422"/>
                  <a:gd name="T10" fmla="*/ 50013505 w 1000"/>
                  <a:gd name="T11" fmla="*/ 14625940 h 422"/>
                  <a:gd name="T12" fmla="*/ 39379402 w 1000"/>
                  <a:gd name="T13" fmla="*/ 11897127 h 422"/>
                  <a:gd name="T14" fmla="*/ 33065341 w 1000"/>
                  <a:gd name="T15" fmla="*/ 10041552 h 422"/>
                  <a:gd name="T16" fmla="*/ 28994613 w 1000"/>
                  <a:gd name="T17" fmla="*/ 8950120 h 422"/>
                  <a:gd name="T18" fmla="*/ 1495358 w 1000"/>
                  <a:gd name="T19" fmla="*/ 0 h 422"/>
                  <a:gd name="T20" fmla="*/ 0 w 1000"/>
                  <a:gd name="T21" fmla="*/ 272858 h 422"/>
                  <a:gd name="T22" fmla="*/ 0 w 1000"/>
                  <a:gd name="T23" fmla="*/ 545716 h 422"/>
                  <a:gd name="T24" fmla="*/ 24258929 w 1000"/>
                  <a:gd name="T25" fmla="*/ 9222978 h 422"/>
                  <a:gd name="T26" fmla="*/ 22181916 w 1000"/>
                  <a:gd name="T27" fmla="*/ 9386740 h 422"/>
                  <a:gd name="T28" fmla="*/ 21517537 w 1000"/>
                  <a:gd name="T29" fmla="*/ 9878024 h 422"/>
                  <a:gd name="T30" fmla="*/ 20686558 w 1000"/>
                  <a:gd name="T31" fmla="*/ 11023888 h 422"/>
                  <a:gd name="T32" fmla="*/ 20852869 w 1000"/>
                  <a:gd name="T33" fmla="*/ 11569837 h 422"/>
                  <a:gd name="T34" fmla="*/ 21932882 w 1000"/>
                  <a:gd name="T35" fmla="*/ 11897127 h 422"/>
                  <a:gd name="T36" fmla="*/ 23511251 w 1000"/>
                  <a:gd name="T37" fmla="*/ 12169985 h 422"/>
                  <a:gd name="T38" fmla="*/ 25172919 w 1000"/>
                  <a:gd name="T39" fmla="*/ 11733365 h 422"/>
                  <a:gd name="T40" fmla="*/ 33480686 w 1000"/>
                  <a:gd name="T41" fmla="*/ 12115553 h 422"/>
                  <a:gd name="T42" fmla="*/ 36887034 w 1000"/>
                  <a:gd name="T43" fmla="*/ 12115553 h 422"/>
                  <a:gd name="T44" fmla="*/ 38382401 w 1000"/>
                  <a:gd name="T45" fmla="*/ 12825031 h 422"/>
                  <a:gd name="T46" fmla="*/ 39379402 w 1000"/>
                  <a:gd name="T47" fmla="*/ 13698036 h 422"/>
                  <a:gd name="T48" fmla="*/ 43450130 w 1000"/>
                  <a:gd name="T49" fmla="*/ 15062560 h 422"/>
                  <a:gd name="T50" fmla="*/ 42204095 w 1000"/>
                  <a:gd name="T51" fmla="*/ 15226321 h 422"/>
                  <a:gd name="T52" fmla="*/ 41290105 w 1000"/>
                  <a:gd name="T53" fmla="*/ 16372189 h 422"/>
                  <a:gd name="T54" fmla="*/ 41705450 w 1000"/>
                  <a:gd name="T55" fmla="*/ 17572951 h 422"/>
                  <a:gd name="T56" fmla="*/ 43450130 w 1000"/>
                  <a:gd name="T57" fmla="*/ 18173332 h 422"/>
                  <a:gd name="T58" fmla="*/ 44281108 w 1000"/>
                  <a:gd name="T59" fmla="*/ 17845809 h 422"/>
                  <a:gd name="T60" fmla="*/ 45610155 w 1000"/>
                  <a:gd name="T61" fmla="*/ 17463854 h 422"/>
                  <a:gd name="T62" fmla="*/ 47687169 w 1000"/>
                  <a:gd name="T63" fmla="*/ 17300093 h 422"/>
                  <a:gd name="T64" fmla="*/ 49182815 w 1000"/>
                  <a:gd name="T65" fmla="*/ 17300093 h 422"/>
                  <a:gd name="T66" fmla="*/ 51093517 w 1000"/>
                  <a:gd name="T67" fmla="*/ 17300093 h 422"/>
                  <a:gd name="T68" fmla="*/ 52173530 w 1000"/>
                  <a:gd name="T69" fmla="*/ 16918138 h 422"/>
                  <a:gd name="T70" fmla="*/ 81334175 w 1000"/>
                  <a:gd name="T71" fmla="*/ 23030344 h 422"/>
                  <a:gd name="T72" fmla="*/ 82829532 w 1000"/>
                  <a:gd name="T73" fmla="*/ 22866583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
                  <a:gd name="T112" fmla="*/ 0 h 422"/>
                  <a:gd name="T113" fmla="*/ 1000 w 1000"/>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 h="422">
                    <a:moveTo>
                      <a:pt x="1000" y="419"/>
                    </a:moveTo>
                    <a:lnTo>
                      <a:pt x="1000" y="415"/>
                    </a:lnTo>
                    <a:lnTo>
                      <a:pt x="986" y="412"/>
                    </a:lnTo>
                    <a:lnTo>
                      <a:pt x="653" y="297"/>
                    </a:lnTo>
                    <a:lnTo>
                      <a:pt x="648" y="295"/>
                    </a:lnTo>
                    <a:lnTo>
                      <a:pt x="639" y="291"/>
                    </a:lnTo>
                    <a:lnTo>
                      <a:pt x="638" y="286"/>
                    </a:lnTo>
                    <a:lnTo>
                      <a:pt x="636" y="282"/>
                    </a:lnTo>
                    <a:lnTo>
                      <a:pt x="631" y="279"/>
                    </a:lnTo>
                    <a:lnTo>
                      <a:pt x="628" y="276"/>
                    </a:lnTo>
                    <a:lnTo>
                      <a:pt x="615" y="271"/>
                    </a:lnTo>
                    <a:lnTo>
                      <a:pt x="602" y="268"/>
                    </a:lnTo>
                    <a:lnTo>
                      <a:pt x="580" y="266"/>
                    </a:lnTo>
                    <a:lnTo>
                      <a:pt x="474" y="218"/>
                    </a:lnTo>
                    <a:lnTo>
                      <a:pt x="400" y="187"/>
                    </a:lnTo>
                    <a:lnTo>
                      <a:pt x="398" y="184"/>
                    </a:lnTo>
                    <a:lnTo>
                      <a:pt x="393" y="181"/>
                    </a:lnTo>
                    <a:lnTo>
                      <a:pt x="349" y="164"/>
                    </a:lnTo>
                    <a:lnTo>
                      <a:pt x="24" y="3"/>
                    </a:lnTo>
                    <a:lnTo>
                      <a:pt x="18" y="0"/>
                    </a:lnTo>
                    <a:lnTo>
                      <a:pt x="3" y="2"/>
                    </a:lnTo>
                    <a:lnTo>
                      <a:pt x="0" y="5"/>
                    </a:lnTo>
                    <a:lnTo>
                      <a:pt x="0" y="7"/>
                    </a:lnTo>
                    <a:lnTo>
                      <a:pt x="0" y="10"/>
                    </a:lnTo>
                    <a:lnTo>
                      <a:pt x="288" y="166"/>
                    </a:lnTo>
                    <a:lnTo>
                      <a:pt x="292" y="169"/>
                    </a:lnTo>
                    <a:lnTo>
                      <a:pt x="278" y="171"/>
                    </a:lnTo>
                    <a:lnTo>
                      <a:pt x="267" y="172"/>
                    </a:lnTo>
                    <a:lnTo>
                      <a:pt x="260" y="176"/>
                    </a:lnTo>
                    <a:lnTo>
                      <a:pt x="259" y="181"/>
                    </a:lnTo>
                    <a:lnTo>
                      <a:pt x="249" y="199"/>
                    </a:lnTo>
                    <a:lnTo>
                      <a:pt x="249" y="202"/>
                    </a:lnTo>
                    <a:lnTo>
                      <a:pt x="251" y="207"/>
                    </a:lnTo>
                    <a:lnTo>
                      <a:pt x="251" y="212"/>
                    </a:lnTo>
                    <a:lnTo>
                      <a:pt x="256" y="215"/>
                    </a:lnTo>
                    <a:lnTo>
                      <a:pt x="264" y="218"/>
                    </a:lnTo>
                    <a:lnTo>
                      <a:pt x="278" y="223"/>
                    </a:lnTo>
                    <a:lnTo>
                      <a:pt x="283" y="223"/>
                    </a:lnTo>
                    <a:lnTo>
                      <a:pt x="295" y="215"/>
                    </a:lnTo>
                    <a:lnTo>
                      <a:pt x="303" y="215"/>
                    </a:lnTo>
                    <a:lnTo>
                      <a:pt x="382" y="213"/>
                    </a:lnTo>
                    <a:lnTo>
                      <a:pt x="403" y="222"/>
                    </a:lnTo>
                    <a:lnTo>
                      <a:pt x="436" y="218"/>
                    </a:lnTo>
                    <a:lnTo>
                      <a:pt x="444" y="222"/>
                    </a:lnTo>
                    <a:lnTo>
                      <a:pt x="454" y="228"/>
                    </a:lnTo>
                    <a:lnTo>
                      <a:pt x="462" y="235"/>
                    </a:lnTo>
                    <a:lnTo>
                      <a:pt x="470" y="245"/>
                    </a:lnTo>
                    <a:lnTo>
                      <a:pt x="474" y="251"/>
                    </a:lnTo>
                    <a:lnTo>
                      <a:pt x="531" y="274"/>
                    </a:lnTo>
                    <a:lnTo>
                      <a:pt x="523" y="276"/>
                    </a:lnTo>
                    <a:lnTo>
                      <a:pt x="513" y="279"/>
                    </a:lnTo>
                    <a:lnTo>
                      <a:pt x="508" y="279"/>
                    </a:lnTo>
                    <a:lnTo>
                      <a:pt x="505" y="284"/>
                    </a:lnTo>
                    <a:lnTo>
                      <a:pt x="497" y="300"/>
                    </a:lnTo>
                    <a:lnTo>
                      <a:pt x="498" y="320"/>
                    </a:lnTo>
                    <a:lnTo>
                      <a:pt x="502" y="322"/>
                    </a:lnTo>
                    <a:lnTo>
                      <a:pt x="518" y="330"/>
                    </a:lnTo>
                    <a:lnTo>
                      <a:pt x="523" y="333"/>
                    </a:lnTo>
                    <a:lnTo>
                      <a:pt x="530" y="330"/>
                    </a:lnTo>
                    <a:lnTo>
                      <a:pt x="533" y="327"/>
                    </a:lnTo>
                    <a:lnTo>
                      <a:pt x="539" y="322"/>
                    </a:lnTo>
                    <a:lnTo>
                      <a:pt x="549" y="320"/>
                    </a:lnTo>
                    <a:lnTo>
                      <a:pt x="564" y="320"/>
                    </a:lnTo>
                    <a:lnTo>
                      <a:pt x="574" y="317"/>
                    </a:lnTo>
                    <a:lnTo>
                      <a:pt x="575" y="322"/>
                    </a:lnTo>
                    <a:lnTo>
                      <a:pt x="592" y="317"/>
                    </a:lnTo>
                    <a:lnTo>
                      <a:pt x="607" y="317"/>
                    </a:lnTo>
                    <a:lnTo>
                      <a:pt x="615" y="317"/>
                    </a:lnTo>
                    <a:lnTo>
                      <a:pt x="618" y="314"/>
                    </a:lnTo>
                    <a:lnTo>
                      <a:pt x="628" y="310"/>
                    </a:lnTo>
                    <a:lnTo>
                      <a:pt x="974" y="422"/>
                    </a:lnTo>
                    <a:lnTo>
                      <a:pt x="979" y="422"/>
                    </a:lnTo>
                    <a:lnTo>
                      <a:pt x="991" y="419"/>
                    </a:lnTo>
                    <a:lnTo>
                      <a:pt x="997" y="419"/>
                    </a:lnTo>
                    <a:lnTo>
                      <a:pt x="1000" y="419"/>
                    </a:lnTo>
                    <a:close/>
                  </a:path>
                </a:pathLst>
              </a:custGeom>
              <a:solidFill>
                <a:srgbClr val="FF6600"/>
              </a:solidFill>
              <a:ln w="9525">
                <a:noFill/>
                <a:round/>
                <a:headEnd/>
                <a:tailEnd/>
              </a:ln>
            </p:spPr>
            <p:txBody>
              <a:bodyPr/>
              <a:lstStyle/>
              <a:p>
                <a:pPr eaLnBrk="1" hangingPunct="1"/>
                <a:endParaRPr lang="en-US"/>
              </a:p>
            </p:txBody>
          </p:sp>
          <p:sp>
            <p:nvSpPr>
              <p:cNvPr id="3237" name="Freeform 354"/>
              <p:cNvSpPr>
                <a:spLocks/>
              </p:cNvSpPr>
              <p:nvPr/>
            </p:nvSpPr>
            <p:spPr bwMode="auto">
              <a:xfrm flipH="1">
                <a:off x="7353207" y="490546"/>
                <a:ext cx="288234" cy="98584"/>
              </a:xfrm>
              <a:custGeom>
                <a:avLst/>
                <a:gdLst>
                  <a:gd name="T0" fmla="*/ 83078855 w 1000"/>
                  <a:gd name="T1" fmla="*/ 22648390 h 422"/>
                  <a:gd name="T2" fmla="*/ 54250544 w 1000"/>
                  <a:gd name="T3" fmla="*/ 16208661 h 422"/>
                  <a:gd name="T4" fmla="*/ 53087520 w 1000"/>
                  <a:gd name="T5" fmla="*/ 15881138 h 422"/>
                  <a:gd name="T6" fmla="*/ 52838197 w 1000"/>
                  <a:gd name="T7" fmla="*/ 15389853 h 422"/>
                  <a:gd name="T8" fmla="*/ 52173530 w 1000"/>
                  <a:gd name="T9" fmla="*/ 15062560 h 422"/>
                  <a:gd name="T10" fmla="*/ 50013505 w 1000"/>
                  <a:gd name="T11" fmla="*/ 14625940 h 422"/>
                  <a:gd name="T12" fmla="*/ 39379402 w 1000"/>
                  <a:gd name="T13" fmla="*/ 11897127 h 422"/>
                  <a:gd name="T14" fmla="*/ 33065341 w 1000"/>
                  <a:gd name="T15" fmla="*/ 10041552 h 422"/>
                  <a:gd name="T16" fmla="*/ 28994613 w 1000"/>
                  <a:gd name="T17" fmla="*/ 8950120 h 422"/>
                  <a:gd name="T18" fmla="*/ 1495358 w 1000"/>
                  <a:gd name="T19" fmla="*/ 0 h 422"/>
                  <a:gd name="T20" fmla="*/ 0 w 1000"/>
                  <a:gd name="T21" fmla="*/ 272858 h 422"/>
                  <a:gd name="T22" fmla="*/ 0 w 1000"/>
                  <a:gd name="T23" fmla="*/ 545716 h 422"/>
                  <a:gd name="T24" fmla="*/ 24258929 w 1000"/>
                  <a:gd name="T25" fmla="*/ 9222978 h 422"/>
                  <a:gd name="T26" fmla="*/ 22181916 w 1000"/>
                  <a:gd name="T27" fmla="*/ 9386740 h 422"/>
                  <a:gd name="T28" fmla="*/ 21517537 w 1000"/>
                  <a:gd name="T29" fmla="*/ 9878024 h 422"/>
                  <a:gd name="T30" fmla="*/ 20686558 w 1000"/>
                  <a:gd name="T31" fmla="*/ 11023888 h 422"/>
                  <a:gd name="T32" fmla="*/ 20852869 w 1000"/>
                  <a:gd name="T33" fmla="*/ 11569837 h 422"/>
                  <a:gd name="T34" fmla="*/ 21932882 w 1000"/>
                  <a:gd name="T35" fmla="*/ 11897127 h 422"/>
                  <a:gd name="T36" fmla="*/ 23511251 w 1000"/>
                  <a:gd name="T37" fmla="*/ 12169985 h 422"/>
                  <a:gd name="T38" fmla="*/ 25172919 w 1000"/>
                  <a:gd name="T39" fmla="*/ 11733365 h 422"/>
                  <a:gd name="T40" fmla="*/ 33480686 w 1000"/>
                  <a:gd name="T41" fmla="*/ 12115553 h 422"/>
                  <a:gd name="T42" fmla="*/ 36887034 w 1000"/>
                  <a:gd name="T43" fmla="*/ 12115553 h 422"/>
                  <a:gd name="T44" fmla="*/ 38382401 w 1000"/>
                  <a:gd name="T45" fmla="*/ 12825031 h 422"/>
                  <a:gd name="T46" fmla="*/ 39379402 w 1000"/>
                  <a:gd name="T47" fmla="*/ 13698036 h 422"/>
                  <a:gd name="T48" fmla="*/ 43450130 w 1000"/>
                  <a:gd name="T49" fmla="*/ 15062560 h 422"/>
                  <a:gd name="T50" fmla="*/ 42204095 w 1000"/>
                  <a:gd name="T51" fmla="*/ 15226321 h 422"/>
                  <a:gd name="T52" fmla="*/ 41290105 w 1000"/>
                  <a:gd name="T53" fmla="*/ 16372189 h 422"/>
                  <a:gd name="T54" fmla="*/ 41705450 w 1000"/>
                  <a:gd name="T55" fmla="*/ 17572951 h 422"/>
                  <a:gd name="T56" fmla="*/ 43450130 w 1000"/>
                  <a:gd name="T57" fmla="*/ 18173332 h 422"/>
                  <a:gd name="T58" fmla="*/ 44281108 w 1000"/>
                  <a:gd name="T59" fmla="*/ 17845809 h 422"/>
                  <a:gd name="T60" fmla="*/ 45610155 w 1000"/>
                  <a:gd name="T61" fmla="*/ 17463854 h 422"/>
                  <a:gd name="T62" fmla="*/ 47687169 w 1000"/>
                  <a:gd name="T63" fmla="*/ 17300093 h 422"/>
                  <a:gd name="T64" fmla="*/ 49182815 w 1000"/>
                  <a:gd name="T65" fmla="*/ 17300093 h 422"/>
                  <a:gd name="T66" fmla="*/ 51093517 w 1000"/>
                  <a:gd name="T67" fmla="*/ 17300093 h 422"/>
                  <a:gd name="T68" fmla="*/ 52173530 w 1000"/>
                  <a:gd name="T69" fmla="*/ 16918138 h 422"/>
                  <a:gd name="T70" fmla="*/ 81334175 w 1000"/>
                  <a:gd name="T71" fmla="*/ 23030344 h 422"/>
                  <a:gd name="T72" fmla="*/ 82829532 w 1000"/>
                  <a:gd name="T73" fmla="*/ 22866583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
                  <a:gd name="T112" fmla="*/ 0 h 422"/>
                  <a:gd name="T113" fmla="*/ 1000 w 1000"/>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 h="422">
                    <a:moveTo>
                      <a:pt x="1000" y="419"/>
                    </a:moveTo>
                    <a:lnTo>
                      <a:pt x="1000" y="415"/>
                    </a:lnTo>
                    <a:lnTo>
                      <a:pt x="986" y="412"/>
                    </a:lnTo>
                    <a:lnTo>
                      <a:pt x="653" y="297"/>
                    </a:lnTo>
                    <a:lnTo>
                      <a:pt x="648" y="295"/>
                    </a:lnTo>
                    <a:lnTo>
                      <a:pt x="639" y="291"/>
                    </a:lnTo>
                    <a:lnTo>
                      <a:pt x="638" y="286"/>
                    </a:lnTo>
                    <a:lnTo>
                      <a:pt x="636" y="282"/>
                    </a:lnTo>
                    <a:lnTo>
                      <a:pt x="631" y="279"/>
                    </a:lnTo>
                    <a:lnTo>
                      <a:pt x="628" y="276"/>
                    </a:lnTo>
                    <a:lnTo>
                      <a:pt x="615" y="271"/>
                    </a:lnTo>
                    <a:lnTo>
                      <a:pt x="602" y="268"/>
                    </a:lnTo>
                    <a:lnTo>
                      <a:pt x="580" y="266"/>
                    </a:lnTo>
                    <a:lnTo>
                      <a:pt x="474" y="218"/>
                    </a:lnTo>
                    <a:lnTo>
                      <a:pt x="400" y="187"/>
                    </a:lnTo>
                    <a:lnTo>
                      <a:pt x="398" y="184"/>
                    </a:lnTo>
                    <a:lnTo>
                      <a:pt x="393" y="181"/>
                    </a:lnTo>
                    <a:lnTo>
                      <a:pt x="349" y="164"/>
                    </a:lnTo>
                    <a:lnTo>
                      <a:pt x="24" y="3"/>
                    </a:lnTo>
                    <a:lnTo>
                      <a:pt x="18" y="0"/>
                    </a:lnTo>
                    <a:lnTo>
                      <a:pt x="3" y="2"/>
                    </a:lnTo>
                    <a:lnTo>
                      <a:pt x="0" y="5"/>
                    </a:lnTo>
                    <a:lnTo>
                      <a:pt x="0" y="7"/>
                    </a:lnTo>
                    <a:lnTo>
                      <a:pt x="0" y="10"/>
                    </a:lnTo>
                    <a:lnTo>
                      <a:pt x="288" y="166"/>
                    </a:lnTo>
                    <a:lnTo>
                      <a:pt x="292" y="169"/>
                    </a:lnTo>
                    <a:lnTo>
                      <a:pt x="278" y="171"/>
                    </a:lnTo>
                    <a:lnTo>
                      <a:pt x="267" y="172"/>
                    </a:lnTo>
                    <a:lnTo>
                      <a:pt x="260" y="176"/>
                    </a:lnTo>
                    <a:lnTo>
                      <a:pt x="259" y="181"/>
                    </a:lnTo>
                    <a:lnTo>
                      <a:pt x="249" y="199"/>
                    </a:lnTo>
                    <a:lnTo>
                      <a:pt x="249" y="202"/>
                    </a:lnTo>
                    <a:lnTo>
                      <a:pt x="251" y="207"/>
                    </a:lnTo>
                    <a:lnTo>
                      <a:pt x="251" y="212"/>
                    </a:lnTo>
                    <a:lnTo>
                      <a:pt x="256" y="215"/>
                    </a:lnTo>
                    <a:lnTo>
                      <a:pt x="264" y="218"/>
                    </a:lnTo>
                    <a:lnTo>
                      <a:pt x="278" y="223"/>
                    </a:lnTo>
                    <a:lnTo>
                      <a:pt x="283" y="223"/>
                    </a:lnTo>
                    <a:lnTo>
                      <a:pt x="295" y="215"/>
                    </a:lnTo>
                    <a:lnTo>
                      <a:pt x="303" y="215"/>
                    </a:lnTo>
                    <a:lnTo>
                      <a:pt x="382" y="213"/>
                    </a:lnTo>
                    <a:lnTo>
                      <a:pt x="403" y="222"/>
                    </a:lnTo>
                    <a:lnTo>
                      <a:pt x="436" y="218"/>
                    </a:lnTo>
                    <a:lnTo>
                      <a:pt x="444" y="222"/>
                    </a:lnTo>
                    <a:lnTo>
                      <a:pt x="454" y="228"/>
                    </a:lnTo>
                    <a:lnTo>
                      <a:pt x="462" y="235"/>
                    </a:lnTo>
                    <a:lnTo>
                      <a:pt x="470" y="245"/>
                    </a:lnTo>
                    <a:lnTo>
                      <a:pt x="474" y="251"/>
                    </a:lnTo>
                    <a:lnTo>
                      <a:pt x="531" y="274"/>
                    </a:lnTo>
                    <a:lnTo>
                      <a:pt x="523" y="276"/>
                    </a:lnTo>
                    <a:lnTo>
                      <a:pt x="513" y="279"/>
                    </a:lnTo>
                    <a:lnTo>
                      <a:pt x="508" y="279"/>
                    </a:lnTo>
                    <a:lnTo>
                      <a:pt x="505" y="284"/>
                    </a:lnTo>
                    <a:lnTo>
                      <a:pt x="497" y="300"/>
                    </a:lnTo>
                    <a:lnTo>
                      <a:pt x="498" y="320"/>
                    </a:lnTo>
                    <a:lnTo>
                      <a:pt x="502" y="322"/>
                    </a:lnTo>
                    <a:lnTo>
                      <a:pt x="518" y="330"/>
                    </a:lnTo>
                    <a:lnTo>
                      <a:pt x="523" y="333"/>
                    </a:lnTo>
                    <a:lnTo>
                      <a:pt x="530" y="330"/>
                    </a:lnTo>
                    <a:lnTo>
                      <a:pt x="533" y="327"/>
                    </a:lnTo>
                    <a:lnTo>
                      <a:pt x="539" y="322"/>
                    </a:lnTo>
                    <a:lnTo>
                      <a:pt x="549" y="320"/>
                    </a:lnTo>
                    <a:lnTo>
                      <a:pt x="564" y="320"/>
                    </a:lnTo>
                    <a:lnTo>
                      <a:pt x="574" y="317"/>
                    </a:lnTo>
                    <a:lnTo>
                      <a:pt x="575" y="322"/>
                    </a:lnTo>
                    <a:lnTo>
                      <a:pt x="592" y="317"/>
                    </a:lnTo>
                    <a:lnTo>
                      <a:pt x="607" y="317"/>
                    </a:lnTo>
                    <a:lnTo>
                      <a:pt x="615" y="317"/>
                    </a:lnTo>
                    <a:lnTo>
                      <a:pt x="618" y="314"/>
                    </a:lnTo>
                    <a:lnTo>
                      <a:pt x="628" y="310"/>
                    </a:lnTo>
                    <a:lnTo>
                      <a:pt x="974" y="422"/>
                    </a:lnTo>
                    <a:lnTo>
                      <a:pt x="979" y="422"/>
                    </a:lnTo>
                    <a:lnTo>
                      <a:pt x="991" y="419"/>
                    </a:lnTo>
                    <a:lnTo>
                      <a:pt x="997" y="419"/>
                    </a:lnTo>
                    <a:lnTo>
                      <a:pt x="1000" y="419"/>
                    </a:lnTo>
                  </a:path>
                </a:pathLst>
              </a:custGeom>
              <a:solidFill>
                <a:srgbClr val="FF6600"/>
              </a:solidFill>
              <a:ln w="0">
                <a:solidFill>
                  <a:srgbClr val="000000"/>
                </a:solidFill>
                <a:round/>
                <a:headEnd/>
                <a:tailEnd/>
              </a:ln>
            </p:spPr>
            <p:txBody>
              <a:bodyPr/>
              <a:lstStyle/>
              <a:p>
                <a:pPr eaLnBrk="1" hangingPunct="1"/>
                <a:endParaRPr lang="en-US"/>
              </a:p>
            </p:txBody>
          </p:sp>
          <p:sp>
            <p:nvSpPr>
              <p:cNvPr id="3238" name="Freeform 355"/>
              <p:cNvSpPr>
                <a:spLocks/>
              </p:cNvSpPr>
              <p:nvPr/>
            </p:nvSpPr>
            <p:spPr bwMode="auto">
              <a:xfrm flipH="1">
                <a:off x="7485090" y="546182"/>
                <a:ext cx="20290" cy="8297"/>
              </a:xfrm>
              <a:custGeom>
                <a:avLst/>
                <a:gdLst>
                  <a:gd name="T0" fmla="*/ 4928706 w 69"/>
                  <a:gd name="T1" fmla="*/ 1912228 h 36"/>
                  <a:gd name="T2" fmla="*/ 5101612 w 69"/>
                  <a:gd name="T3" fmla="*/ 1646724 h 36"/>
                  <a:gd name="T4" fmla="*/ 5101612 w 69"/>
                  <a:gd name="T5" fmla="*/ 1487237 h 36"/>
                  <a:gd name="T6" fmla="*/ 5188065 w 69"/>
                  <a:gd name="T7" fmla="*/ 1487237 h 36"/>
                  <a:gd name="T8" fmla="*/ 5966436 w 69"/>
                  <a:gd name="T9" fmla="*/ 1327981 h 36"/>
                  <a:gd name="T10" fmla="*/ 1297090 w 69"/>
                  <a:gd name="T11" fmla="*/ 0 h 36"/>
                  <a:gd name="T12" fmla="*/ 259359 w 69"/>
                  <a:gd name="T13" fmla="*/ 106248 h 36"/>
                  <a:gd name="T14" fmla="*/ 86453 w 69"/>
                  <a:gd name="T15" fmla="*/ 159256 h 36"/>
                  <a:gd name="T16" fmla="*/ 86453 w 69"/>
                  <a:gd name="T17" fmla="*/ 371752 h 36"/>
                  <a:gd name="T18" fmla="*/ 0 w 69"/>
                  <a:gd name="T19" fmla="*/ 531238 h 36"/>
                  <a:gd name="T20" fmla="*/ 0 w 69"/>
                  <a:gd name="T21" fmla="*/ 637486 h 36"/>
                  <a:gd name="T22" fmla="*/ 86453 w 69"/>
                  <a:gd name="T23" fmla="*/ 690495 h 36"/>
                  <a:gd name="T24" fmla="*/ 4928706 w 69"/>
                  <a:gd name="T25" fmla="*/ 1912228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6"/>
                  <a:gd name="T41" fmla="*/ 69 w 6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6">
                    <a:moveTo>
                      <a:pt x="57" y="36"/>
                    </a:moveTo>
                    <a:lnTo>
                      <a:pt x="59" y="31"/>
                    </a:lnTo>
                    <a:lnTo>
                      <a:pt x="59" y="28"/>
                    </a:lnTo>
                    <a:lnTo>
                      <a:pt x="60" y="28"/>
                    </a:lnTo>
                    <a:lnTo>
                      <a:pt x="69" y="25"/>
                    </a:lnTo>
                    <a:lnTo>
                      <a:pt x="15" y="0"/>
                    </a:lnTo>
                    <a:lnTo>
                      <a:pt x="3" y="2"/>
                    </a:lnTo>
                    <a:lnTo>
                      <a:pt x="1" y="3"/>
                    </a:lnTo>
                    <a:lnTo>
                      <a:pt x="1" y="7"/>
                    </a:lnTo>
                    <a:lnTo>
                      <a:pt x="0" y="10"/>
                    </a:lnTo>
                    <a:lnTo>
                      <a:pt x="0" y="12"/>
                    </a:lnTo>
                    <a:lnTo>
                      <a:pt x="1" y="13"/>
                    </a:lnTo>
                    <a:lnTo>
                      <a:pt x="57" y="36"/>
                    </a:lnTo>
                    <a:close/>
                  </a:path>
                </a:pathLst>
              </a:custGeom>
              <a:solidFill>
                <a:srgbClr val="FF6600"/>
              </a:solidFill>
              <a:ln w="9525">
                <a:noFill/>
                <a:round/>
                <a:headEnd/>
                <a:tailEnd/>
              </a:ln>
            </p:spPr>
            <p:txBody>
              <a:bodyPr/>
              <a:lstStyle/>
              <a:p>
                <a:pPr eaLnBrk="1" hangingPunct="1"/>
                <a:endParaRPr lang="en-US"/>
              </a:p>
            </p:txBody>
          </p:sp>
          <p:sp>
            <p:nvSpPr>
              <p:cNvPr id="3239" name="Freeform 356"/>
              <p:cNvSpPr>
                <a:spLocks/>
              </p:cNvSpPr>
              <p:nvPr/>
            </p:nvSpPr>
            <p:spPr bwMode="auto">
              <a:xfrm flipH="1">
                <a:off x="7485090" y="546182"/>
                <a:ext cx="20290" cy="8297"/>
              </a:xfrm>
              <a:custGeom>
                <a:avLst/>
                <a:gdLst>
                  <a:gd name="T0" fmla="*/ 4928706 w 69"/>
                  <a:gd name="T1" fmla="*/ 1912228 h 36"/>
                  <a:gd name="T2" fmla="*/ 5101612 w 69"/>
                  <a:gd name="T3" fmla="*/ 1646724 h 36"/>
                  <a:gd name="T4" fmla="*/ 5101612 w 69"/>
                  <a:gd name="T5" fmla="*/ 1487237 h 36"/>
                  <a:gd name="T6" fmla="*/ 5188065 w 69"/>
                  <a:gd name="T7" fmla="*/ 1487237 h 36"/>
                  <a:gd name="T8" fmla="*/ 5966436 w 69"/>
                  <a:gd name="T9" fmla="*/ 1327981 h 36"/>
                  <a:gd name="T10" fmla="*/ 1297090 w 69"/>
                  <a:gd name="T11" fmla="*/ 0 h 36"/>
                  <a:gd name="T12" fmla="*/ 259359 w 69"/>
                  <a:gd name="T13" fmla="*/ 106248 h 36"/>
                  <a:gd name="T14" fmla="*/ 86453 w 69"/>
                  <a:gd name="T15" fmla="*/ 159256 h 36"/>
                  <a:gd name="T16" fmla="*/ 86453 w 69"/>
                  <a:gd name="T17" fmla="*/ 371752 h 36"/>
                  <a:gd name="T18" fmla="*/ 0 w 69"/>
                  <a:gd name="T19" fmla="*/ 531238 h 36"/>
                  <a:gd name="T20" fmla="*/ 0 w 69"/>
                  <a:gd name="T21" fmla="*/ 637486 h 36"/>
                  <a:gd name="T22" fmla="*/ 86453 w 69"/>
                  <a:gd name="T23" fmla="*/ 690495 h 36"/>
                  <a:gd name="T24" fmla="*/ 4928706 w 69"/>
                  <a:gd name="T25" fmla="*/ 1912228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6"/>
                  <a:gd name="T41" fmla="*/ 69 w 6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6">
                    <a:moveTo>
                      <a:pt x="57" y="36"/>
                    </a:moveTo>
                    <a:lnTo>
                      <a:pt x="59" y="31"/>
                    </a:lnTo>
                    <a:lnTo>
                      <a:pt x="59" y="28"/>
                    </a:lnTo>
                    <a:lnTo>
                      <a:pt x="60" y="28"/>
                    </a:lnTo>
                    <a:lnTo>
                      <a:pt x="69" y="25"/>
                    </a:lnTo>
                    <a:lnTo>
                      <a:pt x="15" y="0"/>
                    </a:lnTo>
                    <a:lnTo>
                      <a:pt x="3" y="2"/>
                    </a:lnTo>
                    <a:lnTo>
                      <a:pt x="1" y="3"/>
                    </a:lnTo>
                    <a:lnTo>
                      <a:pt x="1" y="7"/>
                    </a:lnTo>
                    <a:lnTo>
                      <a:pt x="0" y="10"/>
                    </a:lnTo>
                    <a:lnTo>
                      <a:pt x="0" y="12"/>
                    </a:lnTo>
                    <a:lnTo>
                      <a:pt x="1" y="13"/>
                    </a:lnTo>
                    <a:lnTo>
                      <a:pt x="57" y="36"/>
                    </a:lnTo>
                  </a:path>
                </a:pathLst>
              </a:custGeom>
              <a:solidFill>
                <a:srgbClr val="FF6600"/>
              </a:solidFill>
              <a:ln w="0">
                <a:solidFill>
                  <a:srgbClr val="000000"/>
                </a:solidFill>
                <a:round/>
                <a:headEnd/>
                <a:tailEnd/>
              </a:ln>
            </p:spPr>
            <p:txBody>
              <a:bodyPr/>
              <a:lstStyle/>
              <a:p>
                <a:pPr eaLnBrk="1" hangingPunct="1"/>
                <a:endParaRPr lang="en-US"/>
              </a:p>
            </p:txBody>
          </p:sp>
          <p:sp>
            <p:nvSpPr>
              <p:cNvPr id="3240" name="Freeform 357"/>
              <p:cNvSpPr>
                <a:spLocks/>
              </p:cNvSpPr>
              <p:nvPr/>
            </p:nvSpPr>
            <p:spPr bwMode="auto">
              <a:xfrm flipH="1">
                <a:off x="7552523" y="492010"/>
                <a:ext cx="87724" cy="38067"/>
              </a:xfrm>
              <a:custGeom>
                <a:avLst/>
                <a:gdLst>
                  <a:gd name="T0" fmla="*/ 23907522 w 305"/>
                  <a:gd name="T1" fmla="*/ 8945040 h 162"/>
                  <a:gd name="T2" fmla="*/ 24569334 w 305"/>
                  <a:gd name="T3" fmla="*/ 8889820 h 162"/>
                  <a:gd name="T4" fmla="*/ 24569334 w 305"/>
                  <a:gd name="T5" fmla="*/ 8668937 h 162"/>
                  <a:gd name="T6" fmla="*/ 24652169 w 305"/>
                  <a:gd name="T7" fmla="*/ 8613717 h 162"/>
                  <a:gd name="T8" fmla="*/ 25231147 w 305"/>
                  <a:gd name="T9" fmla="*/ 8503275 h 162"/>
                  <a:gd name="T10" fmla="*/ 413597 w 305"/>
                  <a:gd name="T11" fmla="*/ 0 h 162"/>
                  <a:gd name="T12" fmla="*/ 82834 w 305"/>
                  <a:gd name="T13" fmla="*/ 55221 h 162"/>
                  <a:gd name="T14" fmla="*/ 0 w 305"/>
                  <a:gd name="T15" fmla="*/ 165662 h 162"/>
                  <a:gd name="T16" fmla="*/ 23907522 w 305"/>
                  <a:gd name="T17" fmla="*/ 894504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close/>
                  </a:path>
                </a:pathLst>
              </a:custGeom>
              <a:solidFill>
                <a:srgbClr val="FF6600"/>
              </a:solidFill>
              <a:ln w="9525">
                <a:noFill/>
                <a:round/>
                <a:headEnd/>
                <a:tailEnd/>
              </a:ln>
            </p:spPr>
            <p:txBody>
              <a:bodyPr/>
              <a:lstStyle/>
              <a:p>
                <a:pPr eaLnBrk="1" hangingPunct="1"/>
                <a:endParaRPr lang="en-US"/>
              </a:p>
            </p:txBody>
          </p:sp>
          <p:sp>
            <p:nvSpPr>
              <p:cNvPr id="3241" name="Freeform 358"/>
              <p:cNvSpPr>
                <a:spLocks/>
              </p:cNvSpPr>
              <p:nvPr/>
            </p:nvSpPr>
            <p:spPr bwMode="auto">
              <a:xfrm flipH="1">
                <a:off x="7552523" y="492010"/>
                <a:ext cx="87724" cy="38067"/>
              </a:xfrm>
              <a:custGeom>
                <a:avLst/>
                <a:gdLst>
                  <a:gd name="T0" fmla="*/ 23907522 w 305"/>
                  <a:gd name="T1" fmla="*/ 8945040 h 162"/>
                  <a:gd name="T2" fmla="*/ 24569334 w 305"/>
                  <a:gd name="T3" fmla="*/ 8889820 h 162"/>
                  <a:gd name="T4" fmla="*/ 24569334 w 305"/>
                  <a:gd name="T5" fmla="*/ 8668937 h 162"/>
                  <a:gd name="T6" fmla="*/ 24652169 w 305"/>
                  <a:gd name="T7" fmla="*/ 8613717 h 162"/>
                  <a:gd name="T8" fmla="*/ 25231147 w 305"/>
                  <a:gd name="T9" fmla="*/ 8503275 h 162"/>
                  <a:gd name="T10" fmla="*/ 413597 w 305"/>
                  <a:gd name="T11" fmla="*/ 0 h 162"/>
                  <a:gd name="T12" fmla="*/ 82834 w 305"/>
                  <a:gd name="T13" fmla="*/ 55221 h 162"/>
                  <a:gd name="T14" fmla="*/ 0 w 305"/>
                  <a:gd name="T15" fmla="*/ 165662 h 162"/>
                  <a:gd name="T16" fmla="*/ 23907522 w 305"/>
                  <a:gd name="T17" fmla="*/ 894504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path>
                </a:pathLst>
              </a:custGeom>
              <a:solidFill>
                <a:srgbClr val="FF6600"/>
              </a:solidFill>
              <a:ln w="0">
                <a:solidFill>
                  <a:srgbClr val="000000"/>
                </a:solidFill>
                <a:round/>
                <a:headEnd/>
                <a:tailEnd/>
              </a:ln>
            </p:spPr>
            <p:txBody>
              <a:bodyPr/>
              <a:lstStyle/>
              <a:p>
                <a:pPr eaLnBrk="1" hangingPunct="1"/>
                <a:endParaRPr lang="en-US"/>
              </a:p>
            </p:txBody>
          </p:sp>
          <p:sp>
            <p:nvSpPr>
              <p:cNvPr id="3242" name="Freeform 359"/>
              <p:cNvSpPr>
                <a:spLocks/>
              </p:cNvSpPr>
              <p:nvPr/>
            </p:nvSpPr>
            <p:spPr bwMode="auto">
              <a:xfrm flipH="1">
                <a:off x="7489268" y="561799"/>
                <a:ext cx="8952" cy="5369"/>
              </a:xfrm>
              <a:custGeom>
                <a:avLst/>
                <a:gdLst>
                  <a:gd name="T0" fmla="*/ 2763390 w 29"/>
                  <a:gd name="T1" fmla="*/ 653851 h 23"/>
                  <a:gd name="T2" fmla="*/ 2191697 w 29"/>
                  <a:gd name="T3" fmla="*/ 544837 h 23"/>
                  <a:gd name="T4" fmla="*/ 1334157 w 29"/>
                  <a:gd name="T5" fmla="*/ 272418 h 23"/>
                  <a:gd name="T6" fmla="*/ 571693 w 29"/>
                  <a:gd name="T7" fmla="*/ 109014 h 23"/>
                  <a:gd name="T8" fmla="*/ 95385 w 29"/>
                  <a:gd name="T9" fmla="*/ 0 h 23"/>
                  <a:gd name="T10" fmla="*/ 0 w 29"/>
                  <a:gd name="T11" fmla="*/ 272418 h 23"/>
                  <a:gd name="T12" fmla="*/ 0 w 29"/>
                  <a:gd name="T13" fmla="*/ 381432 h 23"/>
                  <a:gd name="T14" fmla="*/ 0 w 29"/>
                  <a:gd name="T15" fmla="*/ 490447 h 23"/>
                  <a:gd name="T16" fmla="*/ 285847 w 29"/>
                  <a:gd name="T17" fmla="*/ 817489 h 23"/>
                  <a:gd name="T18" fmla="*/ 1810465 w 29"/>
                  <a:gd name="T19" fmla="*/ 1253311 h 23"/>
                  <a:gd name="T20" fmla="*/ 2287082 w 29"/>
                  <a:gd name="T21" fmla="*/ 1198921 h 23"/>
                  <a:gd name="T22" fmla="*/ 2477543 w 29"/>
                  <a:gd name="T23" fmla="*/ 1089907 h 23"/>
                  <a:gd name="T24" fmla="*/ 2763390 w 29"/>
                  <a:gd name="T25" fmla="*/ 65385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close/>
                  </a:path>
                </a:pathLst>
              </a:custGeom>
              <a:solidFill>
                <a:srgbClr val="FF6600"/>
              </a:solidFill>
              <a:ln w="9525">
                <a:noFill/>
                <a:round/>
                <a:headEnd/>
                <a:tailEnd/>
              </a:ln>
            </p:spPr>
            <p:txBody>
              <a:bodyPr/>
              <a:lstStyle/>
              <a:p>
                <a:pPr eaLnBrk="1" hangingPunct="1"/>
                <a:endParaRPr lang="en-US"/>
              </a:p>
            </p:txBody>
          </p:sp>
          <p:sp>
            <p:nvSpPr>
              <p:cNvPr id="3243" name="Freeform 360"/>
              <p:cNvSpPr>
                <a:spLocks/>
              </p:cNvSpPr>
              <p:nvPr/>
            </p:nvSpPr>
            <p:spPr bwMode="auto">
              <a:xfrm flipH="1">
                <a:off x="7489268" y="561799"/>
                <a:ext cx="8952" cy="5369"/>
              </a:xfrm>
              <a:custGeom>
                <a:avLst/>
                <a:gdLst>
                  <a:gd name="T0" fmla="*/ 2763390 w 29"/>
                  <a:gd name="T1" fmla="*/ 653851 h 23"/>
                  <a:gd name="T2" fmla="*/ 2191697 w 29"/>
                  <a:gd name="T3" fmla="*/ 544837 h 23"/>
                  <a:gd name="T4" fmla="*/ 1334157 w 29"/>
                  <a:gd name="T5" fmla="*/ 272418 h 23"/>
                  <a:gd name="T6" fmla="*/ 571693 w 29"/>
                  <a:gd name="T7" fmla="*/ 109014 h 23"/>
                  <a:gd name="T8" fmla="*/ 95385 w 29"/>
                  <a:gd name="T9" fmla="*/ 0 h 23"/>
                  <a:gd name="T10" fmla="*/ 0 w 29"/>
                  <a:gd name="T11" fmla="*/ 272418 h 23"/>
                  <a:gd name="T12" fmla="*/ 0 w 29"/>
                  <a:gd name="T13" fmla="*/ 381432 h 23"/>
                  <a:gd name="T14" fmla="*/ 0 w 29"/>
                  <a:gd name="T15" fmla="*/ 490447 h 23"/>
                  <a:gd name="T16" fmla="*/ 285847 w 29"/>
                  <a:gd name="T17" fmla="*/ 817489 h 23"/>
                  <a:gd name="T18" fmla="*/ 1810465 w 29"/>
                  <a:gd name="T19" fmla="*/ 1253311 h 23"/>
                  <a:gd name="T20" fmla="*/ 2287082 w 29"/>
                  <a:gd name="T21" fmla="*/ 1198921 h 23"/>
                  <a:gd name="T22" fmla="*/ 2477543 w 29"/>
                  <a:gd name="T23" fmla="*/ 1089907 h 23"/>
                  <a:gd name="T24" fmla="*/ 2763390 w 29"/>
                  <a:gd name="T25" fmla="*/ 65385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path>
                </a:pathLst>
              </a:custGeom>
              <a:solidFill>
                <a:srgbClr val="FF6600"/>
              </a:solidFill>
              <a:ln w="0">
                <a:solidFill>
                  <a:srgbClr val="000000"/>
                </a:solidFill>
                <a:round/>
                <a:headEnd/>
                <a:tailEnd/>
              </a:ln>
            </p:spPr>
            <p:txBody>
              <a:bodyPr/>
              <a:lstStyle/>
              <a:p>
                <a:pPr eaLnBrk="1" hangingPunct="1"/>
                <a:endParaRPr lang="en-US"/>
              </a:p>
            </p:txBody>
          </p:sp>
          <p:sp>
            <p:nvSpPr>
              <p:cNvPr id="3244" name="Freeform 361"/>
              <p:cNvSpPr>
                <a:spLocks/>
              </p:cNvSpPr>
              <p:nvPr/>
            </p:nvSpPr>
            <p:spPr bwMode="auto">
              <a:xfrm flipH="1">
                <a:off x="7561475" y="536909"/>
                <a:ext cx="7757" cy="4393"/>
              </a:xfrm>
              <a:custGeom>
                <a:avLst/>
                <a:gdLst>
                  <a:gd name="T0" fmla="*/ 2314271 w 26"/>
                  <a:gd name="T1" fmla="*/ 437627 h 21"/>
                  <a:gd name="T2" fmla="*/ 1869139 w 26"/>
                  <a:gd name="T3" fmla="*/ 437627 h 21"/>
                  <a:gd name="T4" fmla="*/ 1602119 w 26"/>
                  <a:gd name="T5" fmla="*/ 306255 h 21"/>
                  <a:gd name="T6" fmla="*/ 1157285 w 26"/>
                  <a:gd name="T7" fmla="*/ 306255 h 21"/>
                  <a:gd name="T8" fmla="*/ 88907 w 26"/>
                  <a:gd name="T9" fmla="*/ 0 h 21"/>
                  <a:gd name="T10" fmla="*/ 0 w 26"/>
                  <a:gd name="T11" fmla="*/ 306255 h 21"/>
                  <a:gd name="T12" fmla="*/ 88907 w 26"/>
                  <a:gd name="T13" fmla="*/ 525068 h 21"/>
                  <a:gd name="T14" fmla="*/ 445132 w 26"/>
                  <a:gd name="T15" fmla="*/ 700160 h 21"/>
                  <a:gd name="T16" fmla="*/ 534040 w 26"/>
                  <a:gd name="T17" fmla="*/ 787602 h 21"/>
                  <a:gd name="T18" fmla="*/ 979172 w 26"/>
                  <a:gd name="T19" fmla="*/ 918974 h 21"/>
                  <a:gd name="T20" fmla="*/ 1157285 w 26"/>
                  <a:gd name="T21" fmla="*/ 918974 h 21"/>
                  <a:gd name="T22" fmla="*/ 1602119 w 26"/>
                  <a:gd name="T23" fmla="*/ 918974 h 21"/>
                  <a:gd name="T24" fmla="*/ 1869139 w 26"/>
                  <a:gd name="T25" fmla="*/ 918974 h 21"/>
                  <a:gd name="T26" fmla="*/ 2047251 w 26"/>
                  <a:gd name="T27" fmla="*/ 787602 h 21"/>
                  <a:gd name="T28" fmla="*/ 2314271 w 26"/>
                  <a:gd name="T29" fmla="*/ 43762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close/>
                  </a:path>
                </a:pathLst>
              </a:custGeom>
              <a:solidFill>
                <a:srgbClr val="FF6600"/>
              </a:solidFill>
              <a:ln w="9525">
                <a:noFill/>
                <a:round/>
                <a:headEnd/>
                <a:tailEnd/>
              </a:ln>
            </p:spPr>
            <p:txBody>
              <a:bodyPr/>
              <a:lstStyle/>
              <a:p>
                <a:pPr eaLnBrk="1" hangingPunct="1"/>
                <a:endParaRPr lang="en-US"/>
              </a:p>
            </p:txBody>
          </p:sp>
          <p:sp>
            <p:nvSpPr>
              <p:cNvPr id="3245" name="Freeform 362"/>
              <p:cNvSpPr>
                <a:spLocks/>
              </p:cNvSpPr>
              <p:nvPr/>
            </p:nvSpPr>
            <p:spPr bwMode="auto">
              <a:xfrm flipH="1">
                <a:off x="7561475" y="536909"/>
                <a:ext cx="7757" cy="4393"/>
              </a:xfrm>
              <a:custGeom>
                <a:avLst/>
                <a:gdLst>
                  <a:gd name="T0" fmla="*/ 2314271 w 26"/>
                  <a:gd name="T1" fmla="*/ 437627 h 21"/>
                  <a:gd name="T2" fmla="*/ 1869139 w 26"/>
                  <a:gd name="T3" fmla="*/ 437627 h 21"/>
                  <a:gd name="T4" fmla="*/ 1602119 w 26"/>
                  <a:gd name="T5" fmla="*/ 306255 h 21"/>
                  <a:gd name="T6" fmla="*/ 1157285 w 26"/>
                  <a:gd name="T7" fmla="*/ 306255 h 21"/>
                  <a:gd name="T8" fmla="*/ 88907 w 26"/>
                  <a:gd name="T9" fmla="*/ 0 h 21"/>
                  <a:gd name="T10" fmla="*/ 0 w 26"/>
                  <a:gd name="T11" fmla="*/ 306255 h 21"/>
                  <a:gd name="T12" fmla="*/ 88907 w 26"/>
                  <a:gd name="T13" fmla="*/ 525068 h 21"/>
                  <a:gd name="T14" fmla="*/ 445132 w 26"/>
                  <a:gd name="T15" fmla="*/ 700160 h 21"/>
                  <a:gd name="T16" fmla="*/ 534040 w 26"/>
                  <a:gd name="T17" fmla="*/ 787602 h 21"/>
                  <a:gd name="T18" fmla="*/ 979172 w 26"/>
                  <a:gd name="T19" fmla="*/ 918974 h 21"/>
                  <a:gd name="T20" fmla="*/ 1157285 w 26"/>
                  <a:gd name="T21" fmla="*/ 918974 h 21"/>
                  <a:gd name="T22" fmla="*/ 1602119 w 26"/>
                  <a:gd name="T23" fmla="*/ 918974 h 21"/>
                  <a:gd name="T24" fmla="*/ 1869139 w 26"/>
                  <a:gd name="T25" fmla="*/ 918974 h 21"/>
                  <a:gd name="T26" fmla="*/ 2047251 w 26"/>
                  <a:gd name="T27" fmla="*/ 787602 h 21"/>
                  <a:gd name="T28" fmla="*/ 2314271 w 26"/>
                  <a:gd name="T29" fmla="*/ 43762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path>
                </a:pathLst>
              </a:custGeom>
              <a:solidFill>
                <a:srgbClr val="FF6600"/>
              </a:solidFill>
              <a:ln w="0">
                <a:solidFill>
                  <a:srgbClr val="000000"/>
                </a:solidFill>
                <a:round/>
                <a:headEnd/>
                <a:tailEnd/>
              </a:ln>
            </p:spPr>
            <p:txBody>
              <a:bodyPr/>
              <a:lstStyle/>
              <a:p>
                <a:pPr eaLnBrk="1" hangingPunct="1"/>
                <a:endParaRPr lang="en-US"/>
              </a:p>
            </p:txBody>
          </p:sp>
          <p:sp>
            <p:nvSpPr>
              <p:cNvPr id="3246" name="Freeform 363"/>
              <p:cNvSpPr>
                <a:spLocks/>
              </p:cNvSpPr>
              <p:nvPr/>
            </p:nvSpPr>
            <p:spPr bwMode="auto">
              <a:xfrm flipH="1">
                <a:off x="7489268" y="556431"/>
                <a:ext cx="8952" cy="6344"/>
              </a:xfrm>
              <a:custGeom>
                <a:avLst/>
                <a:gdLst>
                  <a:gd name="T0" fmla="*/ 1584504 w 31"/>
                  <a:gd name="T1" fmla="*/ 1437369 h 28"/>
                  <a:gd name="T2" fmla="*/ 1167514 w 31"/>
                  <a:gd name="T3" fmla="*/ 1437369 h 28"/>
                  <a:gd name="T4" fmla="*/ 667069 w 31"/>
                  <a:gd name="T5" fmla="*/ 1385937 h 28"/>
                  <a:gd name="T6" fmla="*/ 83456 w 31"/>
                  <a:gd name="T7" fmla="*/ 1180664 h 28"/>
                  <a:gd name="T8" fmla="*/ 0 w 31"/>
                  <a:gd name="T9" fmla="*/ 923958 h 28"/>
                  <a:gd name="T10" fmla="*/ 0 w 31"/>
                  <a:gd name="T11" fmla="*/ 667253 h 28"/>
                  <a:gd name="T12" fmla="*/ 83456 w 31"/>
                  <a:gd name="T13" fmla="*/ 513411 h 28"/>
                  <a:gd name="T14" fmla="*/ 500446 w 31"/>
                  <a:gd name="T15" fmla="*/ 256705 h 28"/>
                  <a:gd name="T16" fmla="*/ 917436 w 31"/>
                  <a:gd name="T17" fmla="*/ 102637 h 28"/>
                  <a:gd name="T18" fmla="*/ 1084058 w 31"/>
                  <a:gd name="T19" fmla="*/ 102637 h 28"/>
                  <a:gd name="T20" fmla="*/ 1501048 w 31"/>
                  <a:gd name="T21" fmla="*/ 0 h 28"/>
                  <a:gd name="T22" fmla="*/ 1751127 w 31"/>
                  <a:gd name="T23" fmla="*/ 102637 h 28"/>
                  <a:gd name="T24" fmla="*/ 2168117 w 31"/>
                  <a:gd name="T25" fmla="*/ 205274 h 28"/>
                  <a:gd name="T26" fmla="*/ 2418196 w 31"/>
                  <a:gd name="T27" fmla="*/ 461979 h 28"/>
                  <a:gd name="T28" fmla="*/ 2585107 w 31"/>
                  <a:gd name="T29" fmla="*/ 667253 h 28"/>
                  <a:gd name="T30" fmla="*/ 2585107 w 31"/>
                  <a:gd name="T31" fmla="*/ 923958 h 28"/>
                  <a:gd name="T32" fmla="*/ 2418196 w 31"/>
                  <a:gd name="T33" fmla="*/ 1180664 h 28"/>
                  <a:gd name="T34" fmla="*/ 2001494 w 31"/>
                  <a:gd name="T35" fmla="*/ 1283301 h 28"/>
                  <a:gd name="T36" fmla="*/ 1751127 w 31"/>
                  <a:gd name="T37" fmla="*/ 1437369 h 28"/>
                  <a:gd name="T38" fmla="*/ 1584504 w 31"/>
                  <a:gd name="T39" fmla="*/ 1437369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close/>
                  </a:path>
                </a:pathLst>
              </a:custGeom>
              <a:solidFill>
                <a:srgbClr val="FF6600"/>
              </a:solidFill>
              <a:ln w="9525">
                <a:noFill/>
                <a:round/>
                <a:headEnd/>
                <a:tailEnd/>
              </a:ln>
            </p:spPr>
            <p:txBody>
              <a:bodyPr/>
              <a:lstStyle/>
              <a:p>
                <a:pPr eaLnBrk="1" hangingPunct="1"/>
                <a:endParaRPr lang="en-US"/>
              </a:p>
            </p:txBody>
          </p:sp>
          <p:sp>
            <p:nvSpPr>
              <p:cNvPr id="3247" name="Freeform 364"/>
              <p:cNvSpPr>
                <a:spLocks/>
              </p:cNvSpPr>
              <p:nvPr/>
            </p:nvSpPr>
            <p:spPr bwMode="auto">
              <a:xfrm flipH="1">
                <a:off x="7489268" y="556431"/>
                <a:ext cx="8952" cy="6344"/>
              </a:xfrm>
              <a:custGeom>
                <a:avLst/>
                <a:gdLst>
                  <a:gd name="T0" fmla="*/ 1584504 w 31"/>
                  <a:gd name="T1" fmla="*/ 1437369 h 28"/>
                  <a:gd name="T2" fmla="*/ 1167514 w 31"/>
                  <a:gd name="T3" fmla="*/ 1437369 h 28"/>
                  <a:gd name="T4" fmla="*/ 667069 w 31"/>
                  <a:gd name="T5" fmla="*/ 1385937 h 28"/>
                  <a:gd name="T6" fmla="*/ 83456 w 31"/>
                  <a:gd name="T7" fmla="*/ 1180664 h 28"/>
                  <a:gd name="T8" fmla="*/ 0 w 31"/>
                  <a:gd name="T9" fmla="*/ 923958 h 28"/>
                  <a:gd name="T10" fmla="*/ 0 w 31"/>
                  <a:gd name="T11" fmla="*/ 667253 h 28"/>
                  <a:gd name="T12" fmla="*/ 83456 w 31"/>
                  <a:gd name="T13" fmla="*/ 513411 h 28"/>
                  <a:gd name="T14" fmla="*/ 500446 w 31"/>
                  <a:gd name="T15" fmla="*/ 256705 h 28"/>
                  <a:gd name="T16" fmla="*/ 917436 w 31"/>
                  <a:gd name="T17" fmla="*/ 102637 h 28"/>
                  <a:gd name="T18" fmla="*/ 1084058 w 31"/>
                  <a:gd name="T19" fmla="*/ 102637 h 28"/>
                  <a:gd name="T20" fmla="*/ 1501048 w 31"/>
                  <a:gd name="T21" fmla="*/ 0 h 28"/>
                  <a:gd name="T22" fmla="*/ 1751127 w 31"/>
                  <a:gd name="T23" fmla="*/ 102637 h 28"/>
                  <a:gd name="T24" fmla="*/ 2168117 w 31"/>
                  <a:gd name="T25" fmla="*/ 205274 h 28"/>
                  <a:gd name="T26" fmla="*/ 2418196 w 31"/>
                  <a:gd name="T27" fmla="*/ 461979 h 28"/>
                  <a:gd name="T28" fmla="*/ 2585107 w 31"/>
                  <a:gd name="T29" fmla="*/ 667253 h 28"/>
                  <a:gd name="T30" fmla="*/ 2585107 w 31"/>
                  <a:gd name="T31" fmla="*/ 923958 h 28"/>
                  <a:gd name="T32" fmla="*/ 2418196 w 31"/>
                  <a:gd name="T33" fmla="*/ 1180664 h 28"/>
                  <a:gd name="T34" fmla="*/ 2001494 w 31"/>
                  <a:gd name="T35" fmla="*/ 1283301 h 28"/>
                  <a:gd name="T36" fmla="*/ 1751127 w 31"/>
                  <a:gd name="T37" fmla="*/ 1437369 h 28"/>
                  <a:gd name="T38" fmla="*/ 1584504 w 31"/>
                  <a:gd name="T39" fmla="*/ 1437369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path>
                </a:pathLst>
              </a:custGeom>
              <a:solidFill>
                <a:srgbClr val="FF6600"/>
              </a:solidFill>
              <a:ln w="0">
                <a:solidFill>
                  <a:srgbClr val="000000"/>
                </a:solidFill>
                <a:round/>
                <a:headEnd/>
                <a:tailEnd/>
              </a:ln>
            </p:spPr>
            <p:txBody>
              <a:bodyPr/>
              <a:lstStyle/>
              <a:p>
                <a:pPr eaLnBrk="1" hangingPunct="1"/>
                <a:endParaRPr lang="en-US"/>
              </a:p>
            </p:txBody>
          </p:sp>
          <p:sp>
            <p:nvSpPr>
              <p:cNvPr id="3248" name="Freeform 365"/>
              <p:cNvSpPr>
                <a:spLocks/>
              </p:cNvSpPr>
              <p:nvPr/>
            </p:nvSpPr>
            <p:spPr bwMode="auto">
              <a:xfrm flipH="1">
                <a:off x="7560878" y="531541"/>
                <a:ext cx="9548" cy="6344"/>
              </a:xfrm>
              <a:custGeom>
                <a:avLst/>
                <a:gdLst>
                  <a:gd name="T0" fmla="*/ 1869617 w 32"/>
                  <a:gd name="T1" fmla="*/ 1547936 h 26"/>
                  <a:gd name="T2" fmla="*/ 1157396 w 32"/>
                  <a:gd name="T3" fmla="*/ 1547936 h 26"/>
                  <a:gd name="T4" fmla="*/ 712221 w 32"/>
                  <a:gd name="T5" fmla="*/ 1428864 h 26"/>
                  <a:gd name="T6" fmla="*/ 267046 w 32"/>
                  <a:gd name="T7" fmla="*/ 1131184 h 26"/>
                  <a:gd name="T8" fmla="*/ 0 w 32"/>
                  <a:gd name="T9" fmla="*/ 952576 h 26"/>
                  <a:gd name="T10" fmla="*/ 88916 w 32"/>
                  <a:gd name="T11" fmla="*/ 773968 h 26"/>
                  <a:gd name="T12" fmla="*/ 267046 w 32"/>
                  <a:gd name="T13" fmla="*/ 595360 h 26"/>
                  <a:gd name="T14" fmla="*/ 712221 w 32"/>
                  <a:gd name="T15" fmla="*/ 297680 h 26"/>
                  <a:gd name="T16" fmla="*/ 1424442 w 32"/>
                  <a:gd name="T17" fmla="*/ 59536 h 26"/>
                  <a:gd name="T18" fmla="*/ 2136663 w 32"/>
                  <a:gd name="T19" fmla="*/ 0 h 26"/>
                  <a:gd name="T20" fmla="*/ 2492625 w 32"/>
                  <a:gd name="T21" fmla="*/ 178608 h 26"/>
                  <a:gd name="T22" fmla="*/ 2759969 w 32"/>
                  <a:gd name="T23" fmla="*/ 357216 h 26"/>
                  <a:gd name="T24" fmla="*/ 2848884 w 32"/>
                  <a:gd name="T25" fmla="*/ 654896 h 26"/>
                  <a:gd name="T26" fmla="*/ 2848884 w 32"/>
                  <a:gd name="T27" fmla="*/ 952576 h 26"/>
                  <a:gd name="T28" fmla="*/ 2759969 w 32"/>
                  <a:gd name="T29" fmla="*/ 1250256 h 26"/>
                  <a:gd name="T30" fmla="*/ 2492625 w 32"/>
                  <a:gd name="T31" fmla="*/ 1428864 h 26"/>
                  <a:gd name="T32" fmla="*/ 2136663 w 32"/>
                  <a:gd name="T33" fmla="*/ 1547936 h 26"/>
                  <a:gd name="T34" fmla="*/ 1869617 w 32"/>
                  <a:gd name="T35" fmla="*/ 154793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close/>
                  </a:path>
                </a:pathLst>
              </a:custGeom>
              <a:solidFill>
                <a:srgbClr val="FF6600"/>
              </a:solidFill>
              <a:ln w="9525">
                <a:noFill/>
                <a:round/>
                <a:headEnd/>
                <a:tailEnd/>
              </a:ln>
            </p:spPr>
            <p:txBody>
              <a:bodyPr/>
              <a:lstStyle/>
              <a:p>
                <a:pPr eaLnBrk="1" hangingPunct="1"/>
                <a:endParaRPr lang="en-US"/>
              </a:p>
            </p:txBody>
          </p:sp>
          <p:sp>
            <p:nvSpPr>
              <p:cNvPr id="3249" name="Freeform 366"/>
              <p:cNvSpPr>
                <a:spLocks/>
              </p:cNvSpPr>
              <p:nvPr/>
            </p:nvSpPr>
            <p:spPr bwMode="auto">
              <a:xfrm flipH="1">
                <a:off x="7560878" y="531541"/>
                <a:ext cx="9548" cy="6344"/>
              </a:xfrm>
              <a:custGeom>
                <a:avLst/>
                <a:gdLst>
                  <a:gd name="T0" fmla="*/ 1869617 w 32"/>
                  <a:gd name="T1" fmla="*/ 1547936 h 26"/>
                  <a:gd name="T2" fmla="*/ 1157396 w 32"/>
                  <a:gd name="T3" fmla="*/ 1547936 h 26"/>
                  <a:gd name="T4" fmla="*/ 712221 w 32"/>
                  <a:gd name="T5" fmla="*/ 1428864 h 26"/>
                  <a:gd name="T6" fmla="*/ 267046 w 32"/>
                  <a:gd name="T7" fmla="*/ 1131184 h 26"/>
                  <a:gd name="T8" fmla="*/ 0 w 32"/>
                  <a:gd name="T9" fmla="*/ 952576 h 26"/>
                  <a:gd name="T10" fmla="*/ 88916 w 32"/>
                  <a:gd name="T11" fmla="*/ 773968 h 26"/>
                  <a:gd name="T12" fmla="*/ 267046 w 32"/>
                  <a:gd name="T13" fmla="*/ 595360 h 26"/>
                  <a:gd name="T14" fmla="*/ 712221 w 32"/>
                  <a:gd name="T15" fmla="*/ 297680 h 26"/>
                  <a:gd name="T16" fmla="*/ 1424442 w 32"/>
                  <a:gd name="T17" fmla="*/ 59536 h 26"/>
                  <a:gd name="T18" fmla="*/ 2136663 w 32"/>
                  <a:gd name="T19" fmla="*/ 0 h 26"/>
                  <a:gd name="T20" fmla="*/ 2492625 w 32"/>
                  <a:gd name="T21" fmla="*/ 178608 h 26"/>
                  <a:gd name="T22" fmla="*/ 2759969 w 32"/>
                  <a:gd name="T23" fmla="*/ 357216 h 26"/>
                  <a:gd name="T24" fmla="*/ 2848884 w 32"/>
                  <a:gd name="T25" fmla="*/ 654896 h 26"/>
                  <a:gd name="T26" fmla="*/ 2848884 w 32"/>
                  <a:gd name="T27" fmla="*/ 952576 h 26"/>
                  <a:gd name="T28" fmla="*/ 2759969 w 32"/>
                  <a:gd name="T29" fmla="*/ 1250256 h 26"/>
                  <a:gd name="T30" fmla="*/ 2492625 w 32"/>
                  <a:gd name="T31" fmla="*/ 1428864 h 26"/>
                  <a:gd name="T32" fmla="*/ 2136663 w 32"/>
                  <a:gd name="T33" fmla="*/ 1547936 h 26"/>
                  <a:gd name="T34" fmla="*/ 1869617 w 32"/>
                  <a:gd name="T35" fmla="*/ 154793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path>
                </a:pathLst>
              </a:custGeom>
              <a:solidFill>
                <a:srgbClr val="FF6600"/>
              </a:solidFill>
              <a:ln w="0">
                <a:solidFill>
                  <a:srgbClr val="000000"/>
                </a:solidFill>
                <a:round/>
                <a:headEnd/>
                <a:tailEnd/>
              </a:ln>
            </p:spPr>
            <p:txBody>
              <a:bodyPr/>
              <a:lstStyle/>
              <a:p>
                <a:pPr eaLnBrk="1" hangingPunct="1"/>
                <a:endParaRPr lang="en-US"/>
              </a:p>
            </p:txBody>
          </p:sp>
          <p:sp>
            <p:nvSpPr>
              <p:cNvPr id="3250" name="Line 367"/>
              <p:cNvSpPr>
                <a:spLocks noChangeShapeType="1"/>
              </p:cNvSpPr>
              <p:nvPr/>
            </p:nvSpPr>
            <p:spPr bwMode="auto">
              <a:xfrm flipV="1">
                <a:off x="7500606" y="538374"/>
                <a:ext cx="23274" cy="7808"/>
              </a:xfrm>
              <a:prstGeom prst="line">
                <a:avLst/>
              </a:prstGeom>
              <a:noFill/>
              <a:ln w="0">
                <a:solidFill>
                  <a:srgbClr val="000000"/>
                </a:solidFill>
                <a:round/>
                <a:headEnd/>
                <a:tailEnd/>
              </a:ln>
            </p:spPr>
            <p:txBody>
              <a:bodyPr/>
              <a:lstStyle/>
              <a:p>
                <a:endParaRPr lang="en-US"/>
              </a:p>
            </p:txBody>
          </p:sp>
          <p:sp>
            <p:nvSpPr>
              <p:cNvPr id="3251" name="Freeform 368"/>
              <p:cNvSpPr>
                <a:spLocks/>
              </p:cNvSpPr>
              <p:nvPr/>
            </p:nvSpPr>
            <p:spPr bwMode="auto">
              <a:xfrm flipH="1">
                <a:off x="7461220" y="558383"/>
                <a:ext cx="14919" cy="6833"/>
              </a:xfrm>
              <a:custGeom>
                <a:avLst/>
                <a:gdLst>
                  <a:gd name="T0" fmla="*/ 4364246 w 51"/>
                  <a:gd name="T1" fmla="*/ 888290 h 29"/>
                  <a:gd name="T2" fmla="*/ 4021987 w 51"/>
                  <a:gd name="T3" fmla="*/ 1054874 h 29"/>
                  <a:gd name="T4" fmla="*/ 3508598 w 51"/>
                  <a:gd name="T5" fmla="*/ 1276829 h 29"/>
                  <a:gd name="T6" fmla="*/ 1540460 w 51"/>
                  <a:gd name="T7" fmla="*/ 1276829 h 29"/>
                  <a:gd name="T8" fmla="*/ 256841 w 51"/>
                  <a:gd name="T9" fmla="*/ 1609996 h 29"/>
                  <a:gd name="T10" fmla="*/ 0 w 51"/>
                  <a:gd name="T11" fmla="*/ 1443412 h 29"/>
                  <a:gd name="T12" fmla="*/ 256841 w 51"/>
                  <a:gd name="T13" fmla="*/ 1276829 h 29"/>
                  <a:gd name="T14" fmla="*/ 427971 w 51"/>
                  <a:gd name="T15" fmla="*/ 777313 h 29"/>
                  <a:gd name="T16" fmla="*/ 513389 w 51"/>
                  <a:gd name="T17" fmla="*/ 444145 h 29"/>
                  <a:gd name="T18" fmla="*/ 427971 w 51"/>
                  <a:gd name="T19" fmla="*/ 0 h 29"/>
                  <a:gd name="T20" fmla="*/ 4364246 w 51"/>
                  <a:gd name="T21" fmla="*/ 88829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close/>
                  </a:path>
                </a:pathLst>
              </a:custGeom>
              <a:solidFill>
                <a:srgbClr val="FF6600"/>
              </a:solidFill>
              <a:ln w="9525">
                <a:noFill/>
                <a:round/>
                <a:headEnd/>
                <a:tailEnd/>
              </a:ln>
            </p:spPr>
            <p:txBody>
              <a:bodyPr/>
              <a:lstStyle/>
              <a:p>
                <a:pPr eaLnBrk="1" hangingPunct="1"/>
                <a:endParaRPr lang="en-US"/>
              </a:p>
            </p:txBody>
          </p:sp>
          <p:sp>
            <p:nvSpPr>
              <p:cNvPr id="3252" name="Freeform 369"/>
              <p:cNvSpPr>
                <a:spLocks/>
              </p:cNvSpPr>
              <p:nvPr/>
            </p:nvSpPr>
            <p:spPr bwMode="auto">
              <a:xfrm flipH="1">
                <a:off x="7461220" y="558383"/>
                <a:ext cx="14919" cy="6833"/>
              </a:xfrm>
              <a:custGeom>
                <a:avLst/>
                <a:gdLst>
                  <a:gd name="T0" fmla="*/ 4364246 w 51"/>
                  <a:gd name="T1" fmla="*/ 888290 h 29"/>
                  <a:gd name="T2" fmla="*/ 4021987 w 51"/>
                  <a:gd name="T3" fmla="*/ 1054874 h 29"/>
                  <a:gd name="T4" fmla="*/ 3508598 w 51"/>
                  <a:gd name="T5" fmla="*/ 1276829 h 29"/>
                  <a:gd name="T6" fmla="*/ 1540460 w 51"/>
                  <a:gd name="T7" fmla="*/ 1276829 h 29"/>
                  <a:gd name="T8" fmla="*/ 256841 w 51"/>
                  <a:gd name="T9" fmla="*/ 1609996 h 29"/>
                  <a:gd name="T10" fmla="*/ 0 w 51"/>
                  <a:gd name="T11" fmla="*/ 1443412 h 29"/>
                  <a:gd name="T12" fmla="*/ 256841 w 51"/>
                  <a:gd name="T13" fmla="*/ 1276829 h 29"/>
                  <a:gd name="T14" fmla="*/ 427971 w 51"/>
                  <a:gd name="T15" fmla="*/ 777313 h 29"/>
                  <a:gd name="T16" fmla="*/ 513389 w 51"/>
                  <a:gd name="T17" fmla="*/ 444145 h 29"/>
                  <a:gd name="T18" fmla="*/ 427971 w 51"/>
                  <a:gd name="T19" fmla="*/ 0 h 29"/>
                  <a:gd name="T20" fmla="*/ 4364246 w 51"/>
                  <a:gd name="T21" fmla="*/ 88829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path>
                </a:pathLst>
              </a:custGeom>
              <a:solidFill>
                <a:srgbClr val="FF6600"/>
              </a:solidFill>
              <a:ln w="0">
                <a:solidFill>
                  <a:srgbClr val="B5B5B5"/>
                </a:solidFill>
                <a:round/>
                <a:headEnd/>
                <a:tailEnd/>
              </a:ln>
            </p:spPr>
            <p:txBody>
              <a:bodyPr/>
              <a:lstStyle/>
              <a:p>
                <a:pPr eaLnBrk="1" hangingPunct="1"/>
                <a:endParaRPr lang="en-US"/>
              </a:p>
            </p:txBody>
          </p:sp>
          <p:sp>
            <p:nvSpPr>
              <p:cNvPr id="3253" name="Freeform 370"/>
              <p:cNvSpPr>
                <a:spLocks/>
              </p:cNvSpPr>
              <p:nvPr/>
            </p:nvSpPr>
            <p:spPr bwMode="auto">
              <a:xfrm flipH="1">
                <a:off x="7360965" y="556431"/>
                <a:ext cx="113384" cy="32699"/>
              </a:xfrm>
              <a:custGeom>
                <a:avLst/>
                <a:gdLst>
                  <a:gd name="T0" fmla="*/ 32382698 w 397"/>
                  <a:gd name="T1" fmla="*/ 7364514 h 140"/>
                  <a:gd name="T2" fmla="*/ 32137937 w 397"/>
                  <a:gd name="T3" fmla="*/ 7473589 h 140"/>
                  <a:gd name="T4" fmla="*/ 32137937 w 397"/>
                  <a:gd name="T5" fmla="*/ 7637317 h 140"/>
                  <a:gd name="T6" fmla="*/ 19821068 w 397"/>
                  <a:gd name="T7" fmla="*/ 4964175 h 140"/>
                  <a:gd name="T8" fmla="*/ 9625075 w 397"/>
                  <a:gd name="T9" fmla="*/ 2782217 h 140"/>
                  <a:gd name="T10" fmla="*/ 81682 w 397"/>
                  <a:gd name="T11" fmla="*/ 709101 h 140"/>
                  <a:gd name="T12" fmla="*/ 0 w 397"/>
                  <a:gd name="T13" fmla="*/ 545606 h 140"/>
                  <a:gd name="T14" fmla="*/ 0 w 397"/>
                  <a:gd name="T15" fmla="*/ 381878 h 140"/>
                  <a:gd name="T16" fmla="*/ 244761 w 397"/>
                  <a:gd name="T17" fmla="*/ 218149 h 140"/>
                  <a:gd name="T18" fmla="*/ 1060440 w 397"/>
                  <a:gd name="T19" fmla="*/ 0 h 140"/>
                  <a:gd name="T20" fmla="*/ 32382698 w 397"/>
                  <a:gd name="T21" fmla="*/ 7364514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close/>
                  </a:path>
                </a:pathLst>
              </a:custGeom>
              <a:solidFill>
                <a:srgbClr val="FF6600"/>
              </a:solidFill>
              <a:ln w="9525">
                <a:noFill/>
                <a:round/>
                <a:headEnd/>
                <a:tailEnd/>
              </a:ln>
            </p:spPr>
            <p:txBody>
              <a:bodyPr/>
              <a:lstStyle/>
              <a:p>
                <a:pPr eaLnBrk="1" hangingPunct="1"/>
                <a:endParaRPr lang="en-US"/>
              </a:p>
            </p:txBody>
          </p:sp>
          <p:sp>
            <p:nvSpPr>
              <p:cNvPr id="3254" name="Freeform 371"/>
              <p:cNvSpPr>
                <a:spLocks/>
              </p:cNvSpPr>
              <p:nvPr/>
            </p:nvSpPr>
            <p:spPr bwMode="auto">
              <a:xfrm flipH="1">
                <a:off x="7360965" y="556431"/>
                <a:ext cx="113384" cy="32699"/>
              </a:xfrm>
              <a:custGeom>
                <a:avLst/>
                <a:gdLst>
                  <a:gd name="T0" fmla="*/ 32382698 w 397"/>
                  <a:gd name="T1" fmla="*/ 7364514 h 140"/>
                  <a:gd name="T2" fmla="*/ 32137937 w 397"/>
                  <a:gd name="T3" fmla="*/ 7473589 h 140"/>
                  <a:gd name="T4" fmla="*/ 32137937 w 397"/>
                  <a:gd name="T5" fmla="*/ 7637317 h 140"/>
                  <a:gd name="T6" fmla="*/ 19821068 w 397"/>
                  <a:gd name="T7" fmla="*/ 4964175 h 140"/>
                  <a:gd name="T8" fmla="*/ 9625075 w 397"/>
                  <a:gd name="T9" fmla="*/ 2782217 h 140"/>
                  <a:gd name="T10" fmla="*/ 81682 w 397"/>
                  <a:gd name="T11" fmla="*/ 709101 h 140"/>
                  <a:gd name="T12" fmla="*/ 0 w 397"/>
                  <a:gd name="T13" fmla="*/ 545606 h 140"/>
                  <a:gd name="T14" fmla="*/ 0 w 397"/>
                  <a:gd name="T15" fmla="*/ 381878 h 140"/>
                  <a:gd name="T16" fmla="*/ 244761 w 397"/>
                  <a:gd name="T17" fmla="*/ 218149 h 140"/>
                  <a:gd name="T18" fmla="*/ 1060440 w 397"/>
                  <a:gd name="T19" fmla="*/ 0 h 140"/>
                  <a:gd name="T20" fmla="*/ 32382698 w 397"/>
                  <a:gd name="T21" fmla="*/ 7364514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path>
                </a:pathLst>
              </a:custGeom>
              <a:solidFill>
                <a:srgbClr val="FF6600"/>
              </a:solidFill>
              <a:ln w="0">
                <a:solidFill>
                  <a:srgbClr val="000000"/>
                </a:solidFill>
                <a:round/>
                <a:headEnd/>
                <a:tailEnd/>
              </a:ln>
            </p:spPr>
            <p:txBody>
              <a:bodyPr/>
              <a:lstStyle/>
              <a:p>
                <a:pPr eaLnBrk="1" hangingPunct="1"/>
                <a:endParaRPr lang="en-US"/>
              </a:p>
            </p:txBody>
          </p:sp>
          <p:sp>
            <p:nvSpPr>
              <p:cNvPr id="3255" name="Freeform 372"/>
              <p:cNvSpPr>
                <a:spLocks/>
              </p:cNvSpPr>
              <p:nvPr/>
            </p:nvSpPr>
            <p:spPr bwMode="auto">
              <a:xfrm flipH="1">
                <a:off x="7531638" y="538374"/>
                <a:ext cx="23870" cy="1464"/>
              </a:xfrm>
              <a:custGeom>
                <a:avLst/>
                <a:gdLst>
                  <a:gd name="T0" fmla="*/ 6703257 w 85"/>
                  <a:gd name="T1" fmla="*/ 267912 h 8"/>
                  <a:gd name="T2" fmla="*/ 0 w 85"/>
                  <a:gd name="T3" fmla="*/ 267912 h 8"/>
                  <a:gd name="T4" fmla="*/ 236453 w 85"/>
                  <a:gd name="T5" fmla="*/ 100467 h 8"/>
                  <a:gd name="T6" fmla="*/ 473188 w 85"/>
                  <a:gd name="T7" fmla="*/ 100467 h 8"/>
                  <a:gd name="T8" fmla="*/ 631011 w 85"/>
                  <a:gd name="T9" fmla="*/ 33489 h 8"/>
                  <a:gd name="T10" fmla="*/ 867464 w 85"/>
                  <a:gd name="T11" fmla="*/ 33489 h 8"/>
                  <a:gd name="T12" fmla="*/ 6466804 w 85"/>
                  <a:gd name="T13" fmla="*/ 0 h 8"/>
                  <a:gd name="T14" fmla="*/ 6703257 w 85"/>
                  <a:gd name="T15" fmla="*/ 267912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close/>
                  </a:path>
                </a:pathLst>
              </a:custGeom>
              <a:solidFill>
                <a:srgbClr val="FF6600"/>
              </a:solidFill>
              <a:ln w="9525">
                <a:noFill/>
                <a:round/>
                <a:headEnd/>
                <a:tailEnd/>
              </a:ln>
            </p:spPr>
            <p:txBody>
              <a:bodyPr/>
              <a:lstStyle/>
              <a:p>
                <a:pPr eaLnBrk="1" hangingPunct="1"/>
                <a:endParaRPr lang="en-US"/>
              </a:p>
            </p:txBody>
          </p:sp>
          <p:sp>
            <p:nvSpPr>
              <p:cNvPr id="3256" name="Freeform 373"/>
              <p:cNvSpPr>
                <a:spLocks/>
              </p:cNvSpPr>
              <p:nvPr/>
            </p:nvSpPr>
            <p:spPr bwMode="auto">
              <a:xfrm flipH="1">
                <a:off x="7531638" y="538374"/>
                <a:ext cx="23870" cy="1464"/>
              </a:xfrm>
              <a:custGeom>
                <a:avLst/>
                <a:gdLst>
                  <a:gd name="T0" fmla="*/ 6703257 w 85"/>
                  <a:gd name="T1" fmla="*/ 267912 h 8"/>
                  <a:gd name="T2" fmla="*/ 0 w 85"/>
                  <a:gd name="T3" fmla="*/ 267912 h 8"/>
                  <a:gd name="T4" fmla="*/ 236453 w 85"/>
                  <a:gd name="T5" fmla="*/ 100467 h 8"/>
                  <a:gd name="T6" fmla="*/ 473188 w 85"/>
                  <a:gd name="T7" fmla="*/ 100467 h 8"/>
                  <a:gd name="T8" fmla="*/ 631011 w 85"/>
                  <a:gd name="T9" fmla="*/ 33489 h 8"/>
                  <a:gd name="T10" fmla="*/ 867464 w 85"/>
                  <a:gd name="T11" fmla="*/ 33489 h 8"/>
                  <a:gd name="T12" fmla="*/ 6466804 w 85"/>
                  <a:gd name="T13" fmla="*/ 0 h 8"/>
                  <a:gd name="T14" fmla="*/ 6703257 w 85"/>
                  <a:gd name="T15" fmla="*/ 267912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path>
                </a:pathLst>
              </a:custGeom>
              <a:solidFill>
                <a:srgbClr val="FF6600"/>
              </a:solidFill>
              <a:ln w="0">
                <a:solidFill>
                  <a:srgbClr val="B5B5B5"/>
                </a:solidFill>
                <a:round/>
                <a:headEnd/>
                <a:tailEnd/>
              </a:ln>
            </p:spPr>
            <p:txBody>
              <a:bodyPr/>
              <a:lstStyle/>
              <a:p>
                <a:pPr eaLnBrk="1" hangingPunct="1"/>
                <a:endParaRPr lang="en-US"/>
              </a:p>
            </p:txBody>
          </p:sp>
          <p:sp>
            <p:nvSpPr>
              <p:cNvPr id="3257" name="Freeform 374"/>
              <p:cNvSpPr>
                <a:spLocks/>
              </p:cNvSpPr>
              <p:nvPr/>
            </p:nvSpPr>
            <p:spPr bwMode="auto">
              <a:xfrm flipH="1">
                <a:off x="7523880" y="533005"/>
                <a:ext cx="19096" cy="8297"/>
              </a:xfrm>
              <a:custGeom>
                <a:avLst/>
                <a:gdLst>
                  <a:gd name="T0" fmla="*/ 4488147 w 65"/>
                  <a:gd name="T1" fmla="*/ 1912228 h 36"/>
                  <a:gd name="T2" fmla="*/ 4488147 w 65"/>
                  <a:gd name="T3" fmla="*/ 1646724 h 36"/>
                  <a:gd name="T4" fmla="*/ 4488147 w 65"/>
                  <a:gd name="T5" fmla="*/ 1593485 h 36"/>
                  <a:gd name="T6" fmla="*/ 4660598 w 65"/>
                  <a:gd name="T7" fmla="*/ 1327981 h 36"/>
                  <a:gd name="T8" fmla="*/ 4833345 w 65"/>
                  <a:gd name="T9" fmla="*/ 1168494 h 36"/>
                  <a:gd name="T10" fmla="*/ 5092169 w 65"/>
                  <a:gd name="T11" fmla="*/ 1168494 h 36"/>
                  <a:gd name="T12" fmla="*/ 5610111 w 65"/>
                  <a:gd name="T13" fmla="*/ 1168494 h 36"/>
                  <a:gd name="T14" fmla="*/ 1294709 w 65"/>
                  <a:gd name="T15" fmla="*/ 0 h 36"/>
                  <a:gd name="T16" fmla="*/ 690394 w 65"/>
                  <a:gd name="T17" fmla="*/ 0 h 36"/>
                  <a:gd name="T18" fmla="*/ 86373 w 65"/>
                  <a:gd name="T19" fmla="*/ 106248 h 36"/>
                  <a:gd name="T20" fmla="*/ 0 w 65"/>
                  <a:gd name="T21" fmla="*/ 212495 h 36"/>
                  <a:gd name="T22" fmla="*/ 0 w 65"/>
                  <a:gd name="T23" fmla="*/ 265504 h 36"/>
                  <a:gd name="T24" fmla="*/ 0 w 65"/>
                  <a:gd name="T25" fmla="*/ 424991 h 36"/>
                  <a:gd name="T26" fmla="*/ 258824 w 65"/>
                  <a:gd name="T27" fmla="*/ 690495 h 36"/>
                  <a:gd name="T28" fmla="*/ 4488147 w 65"/>
                  <a:gd name="T29" fmla="*/ 1912228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6"/>
                  <a:gd name="T47" fmla="*/ 65 w 65"/>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6">
                    <a:moveTo>
                      <a:pt x="52" y="36"/>
                    </a:moveTo>
                    <a:lnTo>
                      <a:pt x="52" y="31"/>
                    </a:lnTo>
                    <a:lnTo>
                      <a:pt x="52" y="30"/>
                    </a:lnTo>
                    <a:lnTo>
                      <a:pt x="54" y="25"/>
                    </a:lnTo>
                    <a:lnTo>
                      <a:pt x="56" y="22"/>
                    </a:lnTo>
                    <a:lnTo>
                      <a:pt x="59" y="22"/>
                    </a:lnTo>
                    <a:lnTo>
                      <a:pt x="65" y="22"/>
                    </a:lnTo>
                    <a:lnTo>
                      <a:pt x="15" y="0"/>
                    </a:lnTo>
                    <a:lnTo>
                      <a:pt x="8" y="0"/>
                    </a:lnTo>
                    <a:lnTo>
                      <a:pt x="1" y="2"/>
                    </a:lnTo>
                    <a:lnTo>
                      <a:pt x="0" y="4"/>
                    </a:lnTo>
                    <a:lnTo>
                      <a:pt x="0" y="5"/>
                    </a:lnTo>
                    <a:lnTo>
                      <a:pt x="0" y="8"/>
                    </a:lnTo>
                    <a:lnTo>
                      <a:pt x="3" y="13"/>
                    </a:lnTo>
                    <a:lnTo>
                      <a:pt x="52" y="36"/>
                    </a:lnTo>
                    <a:close/>
                  </a:path>
                </a:pathLst>
              </a:custGeom>
              <a:solidFill>
                <a:srgbClr val="FF6600"/>
              </a:solidFill>
              <a:ln w="9525">
                <a:noFill/>
                <a:round/>
                <a:headEnd/>
                <a:tailEnd/>
              </a:ln>
            </p:spPr>
            <p:txBody>
              <a:bodyPr/>
              <a:lstStyle/>
              <a:p>
                <a:pPr eaLnBrk="1" hangingPunct="1"/>
                <a:endParaRPr lang="en-US"/>
              </a:p>
            </p:txBody>
          </p:sp>
          <p:sp>
            <p:nvSpPr>
              <p:cNvPr id="3258" name="Freeform 375"/>
              <p:cNvSpPr>
                <a:spLocks/>
              </p:cNvSpPr>
              <p:nvPr/>
            </p:nvSpPr>
            <p:spPr bwMode="auto">
              <a:xfrm flipH="1">
                <a:off x="7523880" y="533005"/>
                <a:ext cx="19096" cy="8297"/>
              </a:xfrm>
              <a:custGeom>
                <a:avLst/>
                <a:gdLst>
                  <a:gd name="T0" fmla="*/ 4488147 w 65"/>
                  <a:gd name="T1" fmla="*/ 1912228 h 36"/>
                  <a:gd name="T2" fmla="*/ 4488147 w 65"/>
                  <a:gd name="T3" fmla="*/ 1646724 h 36"/>
                  <a:gd name="T4" fmla="*/ 4488147 w 65"/>
                  <a:gd name="T5" fmla="*/ 1593485 h 36"/>
                  <a:gd name="T6" fmla="*/ 4660598 w 65"/>
                  <a:gd name="T7" fmla="*/ 1327981 h 36"/>
                  <a:gd name="T8" fmla="*/ 4833345 w 65"/>
                  <a:gd name="T9" fmla="*/ 1168494 h 36"/>
                  <a:gd name="T10" fmla="*/ 5092169 w 65"/>
                  <a:gd name="T11" fmla="*/ 1168494 h 36"/>
                  <a:gd name="T12" fmla="*/ 5610111 w 65"/>
                  <a:gd name="T13" fmla="*/ 1168494 h 36"/>
                  <a:gd name="T14" fmla="*/ 1294709 w 65"/>
                  <a:gd name="T15" fmla="*/ 0 h 36"/>
                  <a:gd name="T16" fmla="*/ 690394 w 65"/>
                  <a:gd name="T17" fmla="*/ 0 h 36"/>
                  <a:gd name="T18" fmla="*/ 86373 w 65"/>
                  <a:gd name="T19" fmla="*/ 106248 h 36"/>
                  <a:gd name="T20" fmla="*/ 0 w 65"/>
                  <a:gd name="T21" fmla="*/ 212495 h 36"/>
                  <a:gd name="T22" fmla="*/ 0 w 65"/>
                  <a:gd name="T23" fmla="*/ 265504 h 36"/>
                  <a:gd name="T24" fmla="*/ 0 w 65"/>
                  <a:gd name="T25" fmla="*/ 424991 h 36"/>
                  <a:gd name="T26" fmla="*/ 258824 w 65"/>
                  <a:gd name="T27" fmla="*/ 690495 h 36"/>
                  <a:gd name="T28" fmla="*/ 4488147 w 65"/>
                  <a:gd name="T29" fmla="*/ 1912228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6"/>
                  <a:gd name="T47" fmla="*/ 65 w 65"/>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6">
                    <a:moveTo>
                      <a:pt x="52" y="36"/>
                    </a:moveTo>
                    <a:lnTo>
                      <a:pt x="52" y="31"/>
                    </a:lnTo>
                    <a:lnTo>
                      <a:pt x="52" y="30"/>
                    </a:lnTo>
                    <a:lnTo>
                      <a:pt x="54" y="25"/>
                    </a:lnTo>
                    <a:lnTo>
                      <a:pt x="56" y="22"/>
                    </a:lnTo>
                    <a:lnTo>
                      <a:pt x="59" y="22"/>
                    </a:lnTo>
                    <a:lnTo>
                      <a:pt x="65" y="22"/>
                    </a:lnTo>
                    <a:lnTo>
                      <a:pt x="15" y="0"/>
                    </a:lnTo>
                    <a:lnTo>
                      <a:pt x="8" y="0"/>
                    </a:lnTo>
                    <a:lnTo>
                      <a:pt x="1" y="2"/>
                    </a:lnTo>
                    <a:lnTo>
                      <a:pt x="0" y="4"/>
                    </a:lnTo>
                    <a:lnTo>
                      <a:pt x="0" y="5"/>
                    </a:lnTo>
                    <a:lnTo>
                      <a:pt x="0" y="8"/>
                    </a:lnTo>
                    <a:lnTo>
                      <a:pt x="3" y="13"/>
                    </a:lnTo>
                    <a:lnTo>
                      <a:pt x="52" y="36"/>
                    </a:lnTo>
                  </a:path>
                </a:pathLst>
              </a:custGeom>
              <a:solidFill>
                <a:srgbClr val="FF6600"/>
              </a:solidFill>
              <a:ln w="0">
                <a:solidFill>
                  <a:srgbClr val="000000"/>
                </a:solidFill>
                <a:round/>
                <a:headEnd/>
                <a:tailEnd/>
              </a:ln>
            </p:spPr>
            <p:txBody>
              <a:bodyPr/>
              <a:lstStyle/>
              <a:p>
                <a:pPr eaLnBrk="1" hangingPunct="1"/>
                <a:endParaRPr lang="en-US"/>
              </a:p>
            </p:txBody>
          </p:sp>
          <p:sp>
            <p:nvSpPr>
              <p:cNvPr id="3259" name="Freeform 376"/>
              <p:cNvSpPr>
                <a:spLocks/>
              </p:cNvSpPr>
              <p:nvPr/>
            </p:nvSpPr>
            <p:spPr bwMode="auto">
              <a:xfrm flipH="1">
                <a:off x="7474349" y="545206"/>
                <a:ext cx="35805" cy="31235"/>
              </a:xfrm>
              <a:custGeom>
                <a:avLst/>
                <a:gdLst>
                  <a:gd name="T0" fmla="*/ 0 w 125"/>
                  <a:gd name="T1" fmla="*/ 4068417 h 135"/>
                  <a:gd name="T2" fmla="*/ 0 w 125"/>
                  <a:gd name="T3" fmla="*/ 3426132 h 135"/>
                  <a:gd name="T4" fmla="*/ 164130 w 125"/>
                  <a:gd name="T5" fmla="*/ 2837294 h 135"/>
                  <a:gd name="T6" fmla="*/ 246052 w 125"/>
                  <a:gd name="T7" fmla="*/ 2301904 h 135"/>
                  <a:gd name="T8" fmla="*/ 656521 w 125"/>
                  <a:gd name="T9" fmla="*/ 1766512 h 135"/>
                  <a:gd name="T10" fmla="*/ 1230833 w 125"/>
                  <a:gd name="T11" fmla="*/ 1231353 h 135"/>
                  <a:gd name="T12" fmla="*/ 1722937 w 125"/>
                  <a:gd name="T13" fmla="*/ 803086 h 135"/>
                  <a:gd name="T14" fmla="*/ 2543588 w 125"/>
                  <a:gd name="T15" fmla="*/ 428266 h 135"/>
                  <a:gd name="T16" fmla="*/ 3199822 w 125"/>
                  <a:gd name="T17" fmla="*/ 267696 h 135"/>
                  <a:gd name="T18" fmla="*/ 4020472 w 125"/>
                  <a:gd name="T19" fmla="*/ 107124 h 135"/>
                  <a:gd name="T20" fmla="*/ 4840837 w 125"/>
                  <a:gd name="T21" fmla="*/ 0 h 135"/>
                  <a:gd name="T22" fmla="*/ 5661201 w 125"/>
                  <a:gd name="T23" fmla="*/ 107124 h 135"/>
                  <a:gd name="T24" fmla="*/ 6481851 w 125"/>
                  <a:gd name="T25" fmla="*/ 160571 h 135"/>
                  <a:gd name="T26" fmla="*/ 7302215 w 125"/>
                  <a:gd name="T27" fmla="*/ 374820 h 135"/>
                  <a:gd name="T28" fmla="*/ 8122866 w 125"/>
                  <a:gd name="T29" fmla="*/ 642284 h 135"/>
                  <a:gd name="T30" fmla="*/ 8614970 w 125"/>
                  <a:gd name="T31" fmla="*/ 1070551 h 135"/>
                  <a:gd name="T32" fmla="*/ 9271490 w 125"/>
                  <a:gd name="T33" fmla="*/ 1498817 h 135"/>
                  <a:gd name="T34" fmla="*/ 9681674 w 125"/>
                  <a:gd name="T35" fmla="*/ 2034208 h 135"/>
                  <a:gd name="T36" fmla="*/ 9927726 w 125"/>
                  <a:gd name="T37" fmla="*/ 2569599 h 135"/>
                  <a:gd name="T38" fmla="*/ 10255986 w 125"/>
                  <a:gd name="T39" fmla="*/ 3158436 h 135"/>
                  <a:gd name="T40" fmla="*/ 10255986 w 125"/>
                  <a:gd name="T41" fmla="*/ 3800721 h 135"/>
                  <a:gd name="T42" fmla="*/ 10091856 w 125"/>
                  <a:gd name="T43" fmla="*/ 4336112 h 135"/>
                  <a:gd name="T44" fmla="*/ 9927726 w 125"/>
                  <a:gd name="T45" fmla="*/ 4924949 h 135"/>
                  <a:gd name="T46" fmla="*/ 9599466 w 125"/>
                  <a:gd name="T47" fmla="*/ 5460340 h 135"/>
                  <a:gd name="T48" fmla="*/ 9189282 w 125"/>
                  <a:gd name="T49" fmla="*/ 5995500 h 135"/>
                  <a:gd name="T50" fmla="*/ 8450839 w 125"/>
                  <a:gd name="T51" fmla="*/ 6316873 h 135"/>
                  <a:gd name="T52" fmla="*/ 7794606 w 125"/>
                  <a:gd name="T53" fmla="*/ 6691461 h 135"/>
                  <a:gd name="T54" fmla="*/ 7138085 w 125"/>
                  <a:gd name="T55" fmla="*/ 6959157 h 135"/>
                  <a:gd name="T56" fmla="*/ 6317721 w 125"/>
                  <a:gd name="T57" fmla="*/ 7119728 h 135"/>
                  <a:gd name="T58" fmla="*/ 5497071 w 125"/>
                  <a:gd name="T59" fmla="*/ 7226852 h 135"/>
                  <a:gd name="T60" fmla="*/ 4676706 w 125"/>
                  <a:gd name="T61" fmla="*/ 7226852 h 135"/>
                  <a:gd name="T62" fmla="*/ 3938264 w 125"/>
                  <a:gd name="T63" fmla="*/ 7119728 h 135"/>
                  <a:gd name="T64" fmla="*/ 3117900 w 125"/>
                  <a:gd name="T65" fmla="*/ 6852032 h 135"/>
                  <a:gd name="T66" fmla="*/ 2297249 w 125"/>
                  <a:gd name="T67" fmla="*/ 6584568 h 135"/>
                  <a:gd name="T68" fmla="*/ 1641015 w 125"/>
                  <a:gd name="T69" fmla="*/ 6263195 h 135"/>
                  <a:gd name="T70" fmla="*/ 1066703 w 125"/>
                  <a:gd name="T71" fmla="*/ 5781482 h 135"/>
                  <a:gd name="T72" fmla="*/ 656521 w 125"/>
                  <a:gd name="T73" fmla="*/ 5299769 h 135"/>
                  <a:gd name="T74" fmla="*/ 246052 w 125"/>
                  <a:gd name="T75" fmla="*/ 4657254 h 135"/>
                  <a:gd name="T76" fmla="*/ 164130 w 125"/>
                  <a:gd name="T77" fmla="*/ 4122094 h 135"/>
                  <a:gd name="T78" fmla="*/ 0 w 125"/>
                  <a:gd name="T79" fmla="*/ 4068417 h 1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5"/>
                  <a:gd name="T121" fmla="*/ 0 h 135"/>
                  <a:gd name="T122" fmla="*/ 125 w 125"/>
                  <a:gd name="T123" fmla="*/ 135 h 1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5" h="135">
                    <a:moveTo>
                      <a:pt x="0" y="76"/>
                    </a:moveTo>
                    <a:lnTo>
                      <a:pt x="0" y="64"/>
                    </a:lnTo>
                    <a:lnTo>
                      <a:pt x="2" y="53"/>
                    </a:lnTo>
                    <a:lnTo>
                      <a:pt x="3" y="43"/>
                    </a:lnTo>
                    <a:lnTo>
                      <a:pt x="8" y="33"/>
                    </a:lnTo>
                    <a:lnTo>
                      <a:pt x="15" y="23"/>
                    </a:lnTo>
                    <a:lnTo>
                      <a:pt x="21" y="15"/>
                    </a:lnTo>
                    <a:lnTo>
                      <a:pt x="31" y="8"/>
                    </a:lnTo>
                    <a:lnTo>
                      <a:pt x="39" y="5"/>
                    </a:lnTo>
                    <a:lnTo>
                      <a:pt x="49" y="2"/>
                    </a:lnTo>
                    <a:lnTo>
                      <a:pt x="59" y="0"/>
                    </a:lnTo>
                    <a:lnTo>
                      <a:pt x="69" y="2"/>
                    </a:lnTo>
                    <a:lnTo>
                      <a:pt x="79" y="3"/>
                    </a:lnTo>
                    <a:lnTo>
                      <a:pt x="89" y="7"/>
                    </a:lnTo>
                    <a:lnTo>
                      <a:pt x="99" y="12"/>
                    </a:lnTo>
                    <a:lnTo>
                      <a:pt x="105" y="20"/>
                    </a:lnTo>
                    <a:lnTo>
                      <a:pt x="113" y="28"/>
                    </a:lnTo>
                    <a:lnTo>
                      <a:pt x="118" y="38"/>
                    </a:lnTo>
                    <a:lnTo>
                      <a:pt x="121" y="48"/>
                    </a:lnTo>
                    <a:lnTo>
                      <a:pt x="125" y="59"/>
                    </a:lnTo>
                    <a:lnTo>
                      <a:pt x="125" y="71"/>
                    </a:lnTo>
                    <a:lnTo>
                      <a:pt x="123" y="81"/>
                    </a:lnTo>
                    <a:lnTo>
                      <a:pt x="121" y="92"/>
                    </a:lnTo>
                    <a:lnTo>
                      <a:pt x="117" y="102"/>
                    </a:lnTo>
                    <a:lnTo>
                      <a:pt x="112" y="112"/>
                    </a:lnTo>
                    <a:lnTo>
                      <a:pt x="103" y="118"/>
                    </a:lnTo>
                    <a:lnTo>
                      <a:pt x="95" y="125"/>
                    </a:lnTo>
                    <a:lnTo>
                      <a:pt x="87" y="130"/>
                    </a:lnTo>
                    <a:lnTo>
                      <a:pt x="77" y="133"/>
                    </a:lnTo>
                    <a:lnTo>
                      <a:pt x="67" y="135"/>
                    </a:lnTo>
                    <a:lnTo>
                      <a:pt x="57" y="135"/>
                    </a:lnTo>
                    <a:lnTo>
                      <a:pt x="48" y="133"/>
                    </a:lnTo>
                    <a:lnTo>
                      <a:pt x="38" y="128"/>
                    </a:lnTo>
                    <a:lnTo>
                      <a:pt x="28" y="123"/>
                    </a:lnTo>
                    <a:lnTo>
                      <a:pt x="20" y="117"/>
                    </a:lnTo>
                    <a:lnTo>
                      <a:pt x="13" y="108"/>
                    </a:lnTo>
                    <a:lnTo>
                      <a:pt x="8" y="99"/>
                    </a:lnTo>
                    <a:lnTo>
                      <a:pt x="3" y="87"/>
                    </a:lnTo>
                    <a:lnTo>
                      <a:pt x="2" y="77"/>
                    </a:lnTo>
                    <a:lnTo>
                      <a:pt x="0" y="76"/>
                    </a:lnTo>
                  </a:path>
                </a:pathLst>
              </a:custGeom>
              <a:solidFill>
                <a:srgbClr val="FF6600"/>
              </a:solidFill>
              <a:ln w="0">
                <a:solidFill>
                  <a:srgbClr val="000000"/>
                </a:solidFill>
                <a:round/>
                <a:headEnd/>
                <a:tailEnd/>
              </a:ln>
            </p:spPr>
            <p:txBody>
              <a:bodyPr/>
              <a:lstStyle/>
              <a:p>
                <a:pPr eaLnBrk="1" hangingPunct="1"/>
                <a:endParaRPr lang="en-US"/>
              </a:p>
            </p:txBody>
          </p:sp>
          <p:sp>
            <p:nvSpPr>
              <p:cNvPr id="3260" name="Freeform 377"/>
              <p:cNvSpPr>
                <a:spLocks/>
              </p:cNvSpPr>
              <p:nvPr/>
            </p:nvSpPr>
            <p:spPr bwMode="auto">
              <a:xfrm flipH="1">
                <a:off x="7547750" y="519340"/>
                <a:ext cx="34015" cy="30259"/>
              </a:xfrm>
              <a:custGeom>
                <a:avLst/>
                <a:gdLst>
                  <a:gd name="T0" fmla="*/ 2991303 w 118"/>
                  <a:gd name="T1" fmla="*/ 7153179 h 128"/>
                  <a:gd name="T2" fmla="*/ 2742244 w 118"/>
                  <a:gd name="T3" fmla="*/ 7097389 h 128"/>
                  <a:gd name="T4" fmla="*/ 2243549 w 118"/>
                  <a:gd name="T5" fmla="*/ 6873756 h 128"/>
                  <a:gd name="T6" fmla="*/ 1495795 w 118"/>
                  <a:gd name="T7" fmla="*/ 6538543 h 128"/>
                  <a:gd name="T8" fmla="*/ 1246448 w 118"/>
                  <a:gd name="T9" fmla="*/ 6259120 h 128"/>
                  <a:gd name="T10" fmla="*/ 997101 w 118"/>
                  <a:gd name="T11" fmla="*/ 6091277 h 128"/>
                  <a:gd name="T12" fmla="*/ 581714 w 118"/>
                  <a:gd name="T13" fmla="*/ 5588458 h 128"/>
                  <a:gd name="T14" fmla="*/ 415387 w 118"/>
                  <a:gd name="T15" fmla="*/ 5309035 h 128"/>
                  <a:gd name="T16" fmla="*/ 332367 w 118"/>
                  <a:gd name="T17" fmla="*/ 4862006 h 128"/>
                  <a:gd name="T18" fmla="*/ 166328 w 118"/>
                  <a:gd name="T19" fmla="*/ 4247134 h 128"/>
                  <a:gd name="T20" fmla="*/ 0 w 118"/>
                  <a:gd name="T21" fmla="*/ 3967711 h 128"/>
                  <a:gd name="T22" fmla="*/ 0 w 118"/>
                  <a:gd name="T23" fmla="*/ 3576708 h 128"/>
                  <a:gd name="T24" fmla="*/ 166328 w 118"/>
                  <a:gd name="T25" fmla="*/ 3017862 h 128"/>
                  <a:gd name="T26" fmla="*/ 415387 w 118"/>
                  <a:gd name="T27" fmla="*/ 2402990 h 128"/>
                  <a:gd name="T28" fmla="*/ 747754 w 118"/>
                  <a:gd name="T29" fmla="*/ 1844144 h 128"/>
                  <a:gd name="T30" fmla="*/ 1246448 w 118"/>
                  <a:gd name="T31" fmla="*/ 1397115 h 128"/>
                  <a:gd name="T32" fmla="*/ 1661835 w 118"/>
                  <a:gd name="T33" fmla="*/ 950085 h 128"/>
                  <a:gd name="T34" fmla="*/ 2326568 w 118"/>
                  <a:gd name="T35" fmla="*/ 558846 h 128"/>
                  <a:gd name="T36" fmla="*/ 2991303 w 118"/>
                  <a:gd name="T37" fmla="*/ 391239 h 128"/>
                  <a:gd name="T38" fmla="*/ 3822364 w 118"/>
                  <a:gd name="T39" fmla="*/ 111816 h 128"/>
                  <a:gd name="T40" fmla="*/ 4653425 w 118"/>
                  <a:gd name="T41" fmla="*/ 0 h 128"/>
                  <a:gd name="T42" fmla="*/ 5484199 w 118"/>
                  <a:gd name="T43" fmla="*/ 111816 h 128"/>
                  <a:gd name="T44" fmla="*/ 6148933 w 118"/>
                  <a:gd name="T45" fmla="*/ 223633 h 128"/>
                  <a:gd name="T46" fmla="*/ 6979994 w 118"/>
                  <a:gd name="T47" fmla="*/ 447029 h 128"/>
                  <a:gd name="T48" fmla="*/ 7644727 w 118"/>
                  <a:gd name="T49" fmla="*/ 726452 h 128"/>
                  <a:gd name="T50" fmla="*/ 8226441 w 118"/>
                  <a:gd name="T51" fmla="*/ 1117692 h 128"/>
                  <a:gd name="T52" fmla="*/ 8725136 w 118"/>
                  <a:gd name="T53" fmla="*/ 1676537 h 128"/>
                  <a:gd name="T54" fmla="*/ 9306561 w 118"/>
                  <a:gd name="T55" fmla="*/ 2123567 h 128"/>
                  <a:gd name="T56" fmla="*/ 9555911 w 118"/>
                  <a:gd name="T57" fmla="*/ 2738439 h 128"/>
                  <a:gd name="T58" fmla="*/ 9722238 w 118"/>
                  <a:gd name="T59" fmla="*/ 3297285 h 128"/>
                  <a:gd name="T60" fmla="*/ 9805258 w 118"/>
                  <a:gd name="T61" fmla="*/ 3967711 h 128"/>
                  <a:gd name="T62" fmla="*/ 9722238 w 118"/>
                  <a:gd name="T63" fmla="*/ 4526557 h 128"/>
                  <a:gd name="T64" fmla="*/ 9555911 w 118"/>
                  <a:gd name="T65" fmla="*/ 5141429 h 128"/>
                  <a:gd name="T66" fmla="*/ 9140522 w 118"/>
                  <a:gd name="T67" fmla="*/ 5700275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8"/>
                  <a:gd name="T103" fmla="*/ 0 h 128"/>
                  <a:gd name="T104" fmla="*/ 118 w 118"/>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8" h="128">
                    <a:moveTo>
                      <a:pt x="36" y="128"/>
                    </a:moveTo>
                    <a:lnTo>
                      <a:pt x="33" y="127"/>
                    </a:lnTo>
                    <a:lnTo>
                      <a:pt x="27" y="123"/>
                    </a:lnTo>
                    <a:lnTo>
                      <a:pt x="18" y="117"/>
                    </a:lnTo>
                    <a:lnTo>
                      <a:pt x="15" y="112"/>
                    </a:lnTo>
                    <a:lnTo>
                      <a:pt x="12" y="109"/>
                    </a:lnTo>
                    <a:lnTo>
                      <a:pt x="7" y="100"/>
                    </a:lnTo>
                    <a:lnTo>
                      <a:pt x="5" y="95"/>
                    </a:lnTo>
                    <a:lnTo>
                      <a:pt x="4" y="87"/>
                    </a:lnTo>
                    <a:lnTo>
                      <a:pt x="2" y="76"/>
                    </a:lnTo>
                    <a:lnTo>
                      <a:pt x="0" y="71"/>
                    </a:lnTo>
                    <a:lnTo>
                      <a:pt x="0" y="64"/>
                    </a:lnTo>
                    <a:lnTo>
                      <a:pt x="2" y="54"/>
                    </a:lnTo>
                    <a:lnTo>
                      <a:pt x="5" y="43"/>
                    </a:lnTo>
                    <a:lnTo>
                      <a:pt x="9" y="33"/>
                    </a:lnTo>
                    <a:lnTo>
                      <a:pt x="15" y="25"/>
                    </a:lnTo>
                    <a:lnTo>
                      <a:pt x="20" y="17"/>
                    </a:lnTo>
                    <a:lnTo>
                      <a:pt x="28" y="10"/>
                    </a:lnTo>
                    <a:lnTo>
                      <a:pt x="36" y="7"/>
                    </a:lnTo>
                    <a:lnTo>
                      <a:pt x="46" y="2"/>
                    </a:lnTo>
                    <a:lnTo>
                      <a:pt x="56" y="0"/>
                    </a:lnTo>
                    <a:lnTo>
                      <a:pt x="66" y="2"/>
                    </a:lnTo>
                    <a:lnTo>
                      <a:pt x="74" y="4"/>
                    </a:lnTo>
                    <a:lnTo>
                      <a:pt x="84" y="8"/>
                    </a:lnTo>
                    <a:lnTo>
                      <a:pt x="92" y="13"/>
                    </a:lnTo>
                    <a:lnTo>
                      <a:pt x="99" y="20"/>
                    </a:lnTo>
                    <a:lnTo>
                      <a:pt x="105" y="30"/>
                    </a:lnTo>
                    <a:lnTo>
                      <a:pt x="112" y="38"/>
                    </a:lnTo>
                    <a:lnTo>
                      <a:pt x="115" y="49"/>
                    </a:lnTo>
                    <a:lnTo>
                      <a:pt x="117" y="59"/>
                    </a:lnTo>
                    <a:lnTo>
                      <a:pt x="118" y="71"/>
                    </a:lnTo>
                    <a:lnTo>
                      <a:pt x="117" y="81"/>
                    </a:lnTo>
                    <a:lnTo>
                      <a:pt x="115" y="92"/>
                    </a:lnTo>
                    <a:lnTo>
                      <a:pt x="110" y="102"/>
                    </a:lnTo>
                  </a:path>
                </a:pathLst>
              </a:custGeom>
              <a:solidFill>
                <a:srgbClr val="FF6600"/>
              </a:solidFill>
              <a:ln w="0">
                <a:solidFill>
                  <a:srgbClr val="000000"/>
                </a:solidFill>
                <a:round/>
                <a:headEnd/>
                <a:tailEnd/>
              </a:ln>
            </p:spPr>
            <p:txBody>
              <a:bodyPr/>
              <a:lstStyle/>
              <a:p>
                <a:pPr eaLnBrk="1" hangingPunct="1"/>
                <a:endParaRPr lang="en-US"/>
              </a:p>
            </p:txBody>
          </p:sp>
          <p:pic>
            <p:nvPicPr>
              <p:cNvPr id="3261" name="Picture 5" descr="IBM System z9 109"/>
              <p:cNvPicPr>
                <a:picLocks noChangeAspect="1" noChangeArrowheads="1"/>
              </p:cNvPicPr>
              <p:nvPr/>
            </p:nvPicPr>
            <p:blipFill>
              <a:blip r:embed="rId60">
                <a:clrChange>
                  <a:clrFrom>
                    <a:srgbClr val="FDFDFD"/>
                  </a:clrFrom>
                  <a:clrTo>
                    <a:srgbClr val="FDFDFD">
                      <a:alpha val="0"/>
                    </a:srgbClr>
                  </a:clrTo>
                </a:clrChange>
              </a:blip>
              <a:srcRect/>
              <a:stretch>
                <a:fillRect/>
              </a:stretch>
            </p:blipFill>
            <p:spPr bwMode="auto">
              <a:xfrm>
                <a:off x="6714678" y="919532"/>
                <a:ext cx="174141" cy="163981"/>
              </a:xfrm>
              <a:prstGeom prst="rect">
                <a:avLst/>
              </a:prstGeom>
              <a:noFill/>
              <a:ln w="9525">
                <a:noFill/>
                <a:miter lim="800000"/>
                <a:headEnd/>
                <a:tailEnd/>
              </a:ln>
            </p:spPr>
          </p:pic>
          <p:grpSp>
            <p:nvGrpSpPr>
              <p:cNvPr id="15" name="Group 15"/>
              <p:cNvGrpSpPr>
                <a:grpSpLocks/>
              </p:cNvGrpSpPr>
              <p:nvPr/>
            </p:nvGrpSpPr>
            <p:grpSpPr bwMode="auto">
              <a:xfrm>
                <a:off x="7315200" y="2133600"/>
                <a:ext cx="169807" cy="138646"/>
                <a:chOff x="4534" y="2876"/>
                <a:chExt cx="265" cy="209"/>
              </a:xfrm>
            </p:grpSpPr>
            <p:grpSp>
              <p:nvGrpSpPr>
                <p:cNvPr id="16" name="Group 16"/>
                <p:cNvGrpSpPr>
                  <a:grpSpLocks/>
                </p:cNvGrpSpPr>
                <p:nvPr/>
              </p:nvGrpSpPr>
              <p:grpSpPr bwMode="auto">
                <a:xfrm>
                  <a:off x="4656" y="2876"/>
                  <a:ext cx="143" cy="176"/>
                  <a:chOff x="4656" y="2876"/>
                  <a:chExt cx="143" cy="176"/>
                </a:xfrm>
              </p:grpSpPr>
              <p:sp>
                <p:nvSpPr>
                  <p:cNvPr id="3877" name="Freeform 17"/>
                  <p:cNvSpPr>
                    <a:spLocks/>
                  </p:cNvSpPr>
                  <p:nvPr/>
                </p:nvSpPr>
                <p:spPr bwMode="auto">
                  <a:xfrm>
                    <a:off x="4656" y="2876"/>
                    <a:ext cx="143" cy="175"/>
                  </a:xfrm>
                  <a:custGeom>
                    <a:avLst/>
                    <a:gdLst>
                      <a:gd name="T0" fmla="*/ 100 w 143"/>
                      <a:gd name="T1" fmla="*/ 44 h 350"/>
                      <a:gd name="T2" fmla="*/ 97 w 143"/>
                      <a:gd name="T3" fmla="*/ 44 h 350"/>
                      <a:gd name="T4" fmla="*/ 0 w 143"/>
                      <a:gd name="T5" fmla="*/ 27 h 350"/>
                      <a:gd name="T6" fmla="*/ 33 w 143"/>
                      <a:gd name="T7" fmla="*/ 1 h 350"/>
                      <a:gd name="T8" fmla="*/ 37 w 143"/>
                      <a:gd name="T9" fmla="*/ 1 h 350"/>
                      <a:gd name="T10" fmla="*/ 42 w 143"/>
                      <a:gd name="T11" fmla="*/ 0 h 350"/>
                      <a:gd name="T12" fmla="*/ 46 w 143"/>
                      <a:gd name="T13" fmla="*/ 0 h 350"/>
                      <a:gd name="T14" fmla="*/ 138 w 143"/>
                      <a:gd name="T15" fmla="*/ 7 h 350"/>
                      <a:gd name="T16" fmla="*/ 141 w 143"/>
                      <a:gd name="T17" fmla="*/ 8 h 350"/>
                      <a:gd name="T18" fmla="*/ 142 w 143"/>
                      <a:gd name="T19" fmla="*/ 8 h 350"/>
                      <a:gd name="T20" fmla="*/ 143 w 143"/>
                      <a:gd name="T21" fmla="*/ 9 h 350"/>
                      <a:gd name="T22" fmla="*/ 102 w 143"/>
                      <a:gd name="T23" fmla="*/ 44 h 350"/>
                      <a:gd name="T24" fmla="*/ 100 w 143"/>
                      <a:gd name="T25" fmla="*/ 44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350"/>
                      <a:gd name="T41" fmla="*/ 143 w 143"/>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350">
                        <a:moveTo>
                          <a:pt x="100" y="347"/>
                        </a:moveTo>
                        <a:lnTo>
                          <a:pt x="97" y="350"/>
                        </a:lnTo>
                        <a:lnTo>
                          <a:pt x="0" y="221"/>
                        </a:lnTo>
                        <a:lnTo>
                          <a:pt x="33" y="8"/>
                        </a:lnTo>
                        <a:lnTo>
                          <a:pt x="37" y="1"/>
                        </a:lnTo>
                        <a:lnTo>
                          <a:pt x="42" y="0"/>
                        </a:lnTo>
                        <a:lnTo>
                          <a:pt x="46" y="0"/>
                        </a:lnTo>
                        <a:lnTo>
                          <a:pt x="138" y="60"/>
                        </a:lnTo>
                        <a:lnTo>
                          <a:pt x="141" y="64"/>
                        </a:lnTo>
                        <a:lnTo>
                          <a:pt x="142" y="64"/>
                        </a:lnTo>
                        <a:lnTo>
                          <a:pt x="143" y="67"/>
                        </a:lnTo>
                        <a:lnTo>
                          <a:pt x="102" y="350"/>
                        </a:lnTo>
                        <a:lnTo>
                          <a:pt x="100" y="347"/>
                        </a:lnTo>
                        <a:close/>
                      </a:path>
                    </a:pathLst>
                  </a:custGeom>
                  <a:solidFill>
                    <a:srgbClr val="606060"/>
                  </a:solidFill>
                  <a:ln w="9525">
                    <a:noFill/>
                    <a:round/>
                    <a:headEnd/>
                    <a:tailEnd/>
                  </a:ln>
                </p:spPr>
                <p:txBody>
                  <a:bodyPr/>
                  <a:lstStyle/>
                  <a:p>
                    <a:pPr eaLnBrk="1" hangingPunct="1"/>
                    <a:endParaRPr lang="en-US"/>
                  </a:p>
                </p:txBody>
              </p:sp>
              <p:sp>
                <p:nvSpPr>
                  <p:cNvPr id="3878" name="Freeform 18"/>
                  <p:cNvSpPr>
                    <a:spLocks/>
                  </p:cNvSpPr>
                  <p:nvPr/>
                </p:nvSpPr>
                <p:spPr bwMode="auto">
                  <a:xfrm>
                    <a:off x="4742" y="2902"/>
                    <a:ext cx="57" cy="150"/>
                  </a:xfrm>
                  <a:custGeom>
                    <a:avLst/>
                    <a:gdLst>
                      <a:gd name="T0" fmla="*/ 57 w 57"/>
                      <a:gd name="T1" fmla="*/ 1 h 300"/>
                      <a:gd name="T2" fmla="*/ 57 w 57"/>
                      <a:gd name="T3" fmla="*/ 2 h 300"/>
                      <a:gd name="T4" fmla="*/ 16 w 57"/>
                      <a:gd name="T5" fmla="*/ 37 h 300"/>
                      <a:gd name="T6" fmla="*/ 15 w 57"/>
                      <a:gd name="T7" fmla="*/ 38 h 300"/>
                      <a:gd name="T8" fmla="*/ 14 w 57"/>
                      <a:gd name="T9" fmla="*/ 38 h 300"/>
                      <a:gd name="T10" fmla="*/ 13 w 57"/>
                      <a:gd name="T11" fmla="*/ 38 h 300"/>
                      <a:gd name="T12" fmla="*/ 11 w 57"/>
                      <a:gd name="T13" fmla="*/ 38 h 300"/>
                      <a:gd name="T14" fmla="*/ 9 w 57"/>
                      <a:gd name="T15" fmla="*/ 38 h 300"/>
                      <a:gd name="T16" fmla="*/ 0 w 57"/>
                      <a:gd name="T17" fmla="*/ 36 h 300"/>
                      <a:gd name="T18" fmla="*/ 42 w 57"/>
                      <a:gd name="T19" fmla="*/ 1 h 300"/>
                      <a:gd name="T20" fmla="*/ 42 w 57"/>
                      <a:gd name="T21" fmla="*/ 1 h 300"/>
                      <a:gd name="T22" fmla="*/ 39 w 57"/>
                      <a:gd name="T23" fmla="*/ 0 h 300"/>
                      <a:gd name="T24" fmla="*/ 45 w 57"/>
                      <a:gd name="T25" fmla="*/ 1 h 300"/>
                      <a:gd name="T26" fmla="*/ 54 w 57"/>
                      <a:gd name="T27" fmla="*/ 1 h 300"/>
                      <a:gd name="T28" fmla="*/ 56 w 57"/>
                      <a:gd name="T29" fmla="*/ 1 h 300"/>
                      <a:gd name="T30" fmla="*/ 57 w 57"/>
                      <a:gd name="T31" fmla="*/ 1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300"/>
                      <a:gd name="T50" fmla="*/ 57 w 57"/>
                      <a:gd name="T51" fmla="*/ 300 h 3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300">
                        <a:moveTo>
                          <a:pt x="57" y="14"/>
                        </a:moveTo>
                        <a:lnTo>
                          <a:pt x="57" y="20"/>
                        </a:lnTo>
                        <a:lnTo>
                          <a:pt x="16" y="292"/>
                        </a:lnTo>
                        <a:lnTo>
                          <a:pt x="15" y="297"/>
                        </a:lnTo>
                        <a:lnTo>
                          <a:pt x="14" y="300"/>
                        </a:lnTo>
                        <a:lnTo>
                          <a:pt x="13" y="300"/>
                        </a:lnTo>
                        <a:lnTo>
                          <a:pt x="11" y="300"/>
                        </a:lnTo>
                        <a:lnTo>
                          <a:pt x="9" y="297"/>
                        </a:lnTo>
                        <a:lnTo>
                          <a:pt x="0" y="286"/>
                        </a:lnTo>
                        <a:lnTo>
                          <a:pt x="42" y="6"/>
                        </a:lnTo>
                        <a:lnTo>
                          <a:pt x="42" y="4"/>
                        </a:lnTo>
                        <a:lnTo>
                          <a:pt x="39" y="0"/>
                        </a:lnTo>
                        <a:lnTo>
                          <a:pt x="45" y="3"/>
                        </a:lnTo>
                        <a:lnTo>
                          <a:pt x="54" y="9"/>
                        </a:lnTo>
                        <a:lnTo>
                          <a:pt x="56" y="11"/>
                        </a:lnTo>
                        <a:lnTo>
                          <a:pt x="57" y="14"/>
                        </a:lnTo>
                        <a:close/>
                      </a:path>
                    </a:pathLst>
                  </a:custGeom>
                  <a:solidFill>
                    <a:srgbClr val="202020"/>
                  </a:solidFill>
                  <a:ln w="1588">
                    <a:solidFill>
                      <a:srgbClr val="202020"/>
                    </a:solidFill>
                    <a:round/>
                    <a:headEnd/>
                    <a:tailEnd/>
                  </a:ln>
                </p:spPr>
                <p:txBody>
                  <a:bodyPr/>
                  <a:lstStyle/>
                  <a:p>
                    <a:pPr eaLnBrk="1" hangingPunct="1"/>
                    <a:endParaRPr lang="en-US"/>
                  </a:p>
                </p:txBody>
              </p:sp>
            </p:grpSp>
            <p:sp>
              <p:nvSpPr>
                <p:cNvPr id="3424" name="Freeform 19"/>
                <p:cNvSpPr>
                  <a:spLocks/>
                </p:cNvSpPr>
                <p:nvPr/>
              </p:nvSpPr>
              <p:spPr bwMode="auto">
                <a:xfrm>
                  <a:off x="4695" y="2876"/>
                  <a:ext cx="104" cy="33"/>
                </a:xfrm>
                <a:custGeom>
                  <a:avLst/>
                  <a:gdLst>
                    <a:gd name="T0" fmla="*/ 0 w 104"/>
                    <a:gd name="T1" fmla="*/ 0 h 67"/>
                    <a:gd name="T2" fmla="*/ 3 w 104"/>
                    <a:gd name="T3" fmla="*/ 0 h 67"/>
                    <a:gd name="T4" fmla="*/ 6 w 104"/>
                    <a:gd name="T5" fmla="*/ 0 h 67"/>
                    <a:gd name="T6" fmla="*/ 101 w 104"/>
                    <a:gd name="T7" fmla="*/ 7 h 67"/>
                    <a:gd name="T8" fmla="*/ 104 w 104"/>
                    <a:gd name="T9" fmla="*/ 8 h 67"/>
                    <a:gd name="T10" fmla="*/ 104 w 104"/>
                    <a:gd name="T11" fmla="*/ 8 h 67"/>
                    <a:gd name="T12" fmla="*/ 0 w 104"/>
                    <a:gd name="T13" fmla="*/ 0 h 67"/>
                    <a:gd name="T14" fmla="*/ 0 60000 65536"/>
                    <a:gd name="T15" fmla="*/ 0 60000 65536"/>
                    <a:gd name="T16" fmla="*/ 0 60000 65536"/>
                    <a:gd name="T17" fmla="*/ 0 60000 65536"/>
                    <a:gd name="T18" fmla="*/ 0 60000 65536"/>
                    <a:gd name="T19" fmla="*/ 0 60000 65536"/>
                    <a:gd name="T20" fmla="*/ 0 60000 65536"/>
                    <a:gd name="T21" fmla="*/ 0 w 104"/>
                    <a:gd name="T22" fmla="*/ 0 h 67"/>
                    <a:gd name="T23" fmla="*/ 104 w 104"/>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7">
                      <a:moveTo>
                        <a:pt x="0" y="0"/>
                      </a:moveTo>
                      <a:lnTo>
                        <a:pt x="3" y="0"/>
                      </a:lnTo>
                      <a:lnTo>
                        <a:pt x="6" y="1"/>
                      </a:lnTo>
                      <a:lnTo>
                        <a:pt x="101" y="62"/>
                      </a:lnTo>
                      <a:lnTo>
                        <a:pt x="104" y="65"/>
                      </a:lnTo>
                      <a:lnTo>
                        <a:pt x="104" y="67"/>
                      </a:lnTo>
                      <a:lnTo>
                        <a:pt x="0" y="0"/>
                      </a:lnTo>
                      <a:close/>
                    </a:path>
                  </a:pathLst>
                </a:custGeom>
                <a:solidFill>
                  <a:srgbClr val="202020"/>
                </a:solidFill>
                <a:ln w="1588">
                  <a:solidFill>
                    <a:srgbClr val="202020"/>
                  </a:solidFill>
                  <a:round/>
                  <a:headEnd/>
                  <a:tailEnd/>
                </a:ln>
              </p:spPr>
              <p:txBody>
                <a:bodyPr/>
                <a:lstStyle/>
                <a:p>
                  <a:pPr eaLnBrk="1" hangingPunct="1"/>
                  <a:endParaRPr lang="en-US"/>
                </a:p>
              </p:txBody>
            </p:sp>
            <p:grpSp>
              <p:nvGrpSpPr>
                <p:cNvPr id="17" name="Group 20"/>
                <p:cNvGrpSpPr>
                  <a:grpSpLocks/>
                </p:cNvGrpSpPr>
                <p:nvPr/>
              </p:nvGrpSpPr>
              <p:grpSpPr bwMode="auto">
                <a:xfrm>
                  <a:off x="4655" y="2876"/>
                  <a:ext cx="113" cy="150"/>
                  <a:chOff x="4655" y="2876"/>
                  <a:chExt cx="113" cy="150"/>
                </a:xfrm>
              </p:grpSpPr>
              <p:sp>
                <p:nvSpPr>
                  <p:cNvPr id="3874" name="Freeform 21"/>
                  <p:cNvSpPr>
                    <a:spLocks/>
                  </p:cNvSpPr>
                  <p:nvPr/>
                </p:nvSpPr>
                <p:spPr bwMode="auto">
                  <a:xfrm>
                    <a:off x="4672" y="2895"/>
                    <a:ext cx="96" cy="131"/>
                  </a:xfrm>
                  <a:custGeom>
                    <a:avLst/>
                    <a:gdLst>
                      <a:gd name="T0" fmla="*/ 62 w 96"/>
                      <a:gd name="T1" fmla="*/ 33 h 261"/>
                      <a:gd name="T2" fmla="*/ 0 w 96"/>
                      <a:gd name="T3" fmla="*/ 24 h 261"/>
                      <a:gd name="T4" fmla="*/ 29 w 96"/>
                      <a:gd name="T5" fmla="*/ 0 h 261"/>
                      <a:gd name="T6" fmla="*/ 96 w 96"/>
                      <a:gd name="T7" fmla="*/ 6 h 261"/>
                      <a:gd name="T8" fmla="*/ 62 w 96"/>
                      <a:gd name="T9" fmla="*/ 33 h 261"/>
                      <a:gd name="T10" fmla="*/ 0 60000 65536"/>
                      <a:gd name="T11" fmla="*/ 0 60000 65536"/>
                      <a:gd name="T12" fmla="*/ 0 60000 65536"/>
                      <a:gd name="T13" fmla="*/ 0 60000 65536"/>
                      <a:gd name="T14" fmla="*/ 0 60000 65536"/>
                      <a:gd name="T15" fmla="*/ 0 w 96"/>
                      <a:gd name="T16" fmla="*/ 0 h 261"/>
                      <a:gd name="T17" fmla="*/ 96 w 96"/>
                      <a:gd name="T18" fmla="*/ 261 h 261"/>
                    </a:gdLst>
                    <a:ahLst/>
                    <a:cxnLst>
                      <a:cxn ang="T10">
                        <a:pos x="T0" y="T1"/>
                      </a:cxn>
                      <a:cxn ang="T11">
                        <a:pos x="T2" y="T3"/>
                      </a:cxn>
                      <a:cxn ang="T12">
                        <a:pos x="T4" y="T5"/>
                      </a:cxn>
                      <a:cxn ang="T13">
                        <a:pos x="T6" y="T7"/>
                      </a:cxn>
                      <a:cxn ang="T14">
                        <a:pos x="T8" y="T9"/>
                      </a:cxn>
                    </a:cxnLst>
                    <a:rect l="T15" t="T16" r="T17" b="T18"/>
                    <a:pathLst>
                      <a:path w="96" h="261">
                        <a:moveTo>
                          <a:pt x="62" y="261"/>
                        </a:moveTo>
                        <a:lnTo>
                          <a:pt x="0" y="185"/>
                        </a:lnTo>
                        <a:lnTo>
                          <a:pt x="29" y="0"/>
                        </a:lnTo>
                        <a:lnTo>
                          <a:pt x="96" y="48"/>
                        </a:lnTo>
                        <a:lnTo>
                          <a:pt x="62" y="261"/>
                        </a:lnTo>
                        <a:close/>
                      </a:path>
                    </a:pathLst>
                  </a:custGeom>
                  <a:solidFill>
                    <a:srgbClr val="000000"/>
                  </a:solidFill>
                  <a:ln w="1588">
                    <a:solidFill>
                      <a:srgbClr val="808080"/>
                    </a:solidFill>
                    <a:round/>
                    <a:headEnd/>
                    <a:tailEnd/>
                  </a:ln>
                </p:spPr>
                <p:txBody>
                  <a:bodyPr/>
                  <a:lstStyle/>
                  <a:p>
                    <a:pPr eaLnBrk="1" hangingPunct="1"/>
                    <a:endParaRPr lang="en-US"/>
                  </a:p>
                </p:txBody>
              </p:sp>
              <p:sp>
                <p:nvSpPr>
                  <p:cNvPr id="3875" name="Freeform 22"/>
                  <p:cNvSpPr>
                    <a:spLocks/>
                  </p:cNvSpPr>
                  <p:nvPr/>
                </p:nvSpPr>
                <p:spPr bwMode="auto">
                  <a:xfrm>
                    <a:off x="4676" y="2900"/>
                    <a:ext cx="86" cy="121"/>
                  </a:xfrm>
                  <a:custGeom>
                    <a:avLst/>
                    <a:gdLst>
                      <a:gd name="T0" fmla="*/ 55 w 86"/>
                      <a:gd name="T1" fmla="*/ 31 h 241"/>
                      <a:gd name="T2" fmla="*/ 0 w 86"/>
                      <a:gd name="T3" fmla="*/ 22 h 241"/>
                      <a:gd name="T4" fmla="*/ 28 w 86"/>
                      <a:gd name="T5" fmla="*/ 0 h 241"/>
                      <a:gd name="T6" fmla="*/ 86 w 86"/>
                      <a:gd name="T7" fmla="*/ 5 h 241"/>
                      <a:gd name="T8" fmla="*/ 55 w 86"/>
                      <a:gd name="T9" fmla="*/ 31 h 241"/>
                      <a:gd name="T10" fmla="*/ 0 60000 65536"/>
                      <a:gd name="T11" fmla="*/ 0 60000 65536"/>
                      <a:gd name="T12" fmla="*/ 0 60000 65536"/>
                      <a:gd name="T13" fmla="*/ 0 60000 65536"/>
                      <a:gd name="T14" fmla="*/ 0 60000 65536"/>
                      <a:gd name="T15" fmla="*/ 0 w 86"/>
                      <a:gd name="T16" fmla="*/ 0 h 241"/>
                      <a:gd name="T17" fmla="*/ 86 w 86"/>
                      <a:gd name="T18" fmla="*/ 241 h 241"/>
                    </a:gdLst>
                    <a:ahLst/>
                    <a:cxnLst>
                      <a:cxn ang="T10">
                        <a:pos x="T0" y="T1"/>
                      </a:cxn>
                      <a:cxn ang="T11">
                        <a:pos x="T2" y="T3"/>
                      </a:cxn>
                      <a:cxn ang="T12">
                        <a:pos x="T4" y="T5"/>
                      </a:cxn>
                      <a:cxn ang="T13">
                        <a:pos x="T6" y="T7"/>
                      </a:cxn>
                      <a:cxn ang="T14">
                        <a:pos x="T8" y="T9"/>
                      </a:cxn>
                    </a:cxnLst>
                    <a:rect l="T15" t="T16" r="T17" b="T18"/>
                    <a:pathLst>
                      <a:path w="86" h="241">
                        <a:moveTo>
                          <a:pt x="55" y="241"/>
                        </a:moveTo>
                        <a:lnTo>
                          <a:pt x="0" y="173"/>
                        </a:lnTo>
                        <a:lnTo>
                          <a:pt x="28" y="0"/>
                        </a:lnTo>
                        <a:lnTo>
                          <a:pt x="86" y="40"/>
                        </a:lnTo>
                        <a:lnTo>
                          <a:pt x="55" y="241"/>
                        </a:lnTo>
                        <a:close/>
                      </a:path>
                    </a:pathLst>
                  </a:custGeom>
                  <a:solidFill>
                    <a:srgbClr val="404040"/>
                  </a:solidFill>
                  <a:ln w="1588">
                    <a:solidFill>
                      <a:srgbClr val="404040"/>
                    </a:solidFill>
                    <a:round/>
                    <a:headEnd/>
                    <a:tailEnd/>
                  </a:ln>
                </p:spPr>
                <p:txBody>
                  <a:bodyPr/>
                  <a:lstStyle/>
                  <a:p>
                    <a:pPr eaLnBrk="1" hangingPunct="1"/>
                    <a:endParaRPr lang="en-US"/>
                  </a:p>
                </p:txBody>
              </p:sp>
              <p:sp>
                <p:nvSpPr>
                  <p:cNvPr id="3876" name="Freeform 23"/>
                  <p:cNvSpPr>
                    <a:spLocks/>
                  </p:cNvSpPr>
                  <p:nvPr/>
                </p:nvSpPr>
                <p:spPr bwMode="auto">
                  <a:xfrm>
                    <a:off x="4655" y="2876"/>
                    <a:ext cx="41" cy="112"/>
                  </a:xfrm>
                  <a:custGeom>
                    <a:avLst/>
                    <a:gdLst>
                      <a:gd name="T0" fmla="*/ 40 w 41"/>
                      <a:gd name="T1" fmla="*/ 0 h 224"/>
                      <a:gd name="T2" fmla="*/ 37 w 41"/>
                      <a:gd name="T3" fmla="*/ 1 h 224"/>
                      <a:gd name="T4" fmla="*/ 36 w 41"/>
                      <a:gd name="T5" fmla="*/ 1 h 224"/>
                      <a:gd name="T6" fmla="*/ 34 w 41"/>
                      <a:gd name="T7" fmla="*/ 1 h 224"/>
                      <a:gd name="T8" fmla="*/ 33 w 41"/>
                      <a:gd name="T9" fmla="*/ 1 h 224"/>
                      <a:gd name="T10" fmla="*/ 33 w 41"/>
                      <a:gd name="T11" fmla="*/ 2 h 224"/>
                      <a:gd name="T12" fmla="*/ 0 w 41"/>
                      <a:gd name="T13" fmla="*/ 28 h 224"/>
                      <a:gd name="T14" fmla="*/ 2 w 41"/>
                      <a:gd name="T15" fmla="*/ 28 h 224"/>
                      <a:gd name="T16" fmla="*/ 34 w 41"/>
                      <a:gd name="T17" fmla="*/ 2 h 224"/>
                      <a:gd name="T18" fmla="*/ 35 w 41"/>
                      <a:gd name="T19" fmla="*/ 1 h 224"/>
                      <a:gd name="T20" fmla="*/ 36 w 41"/>
                      <a:gd name="T21" fmla="*/ 1 h 224"/>
                      <a:gd name="T22" fmla="*/ 37 w 41"/>
                      <a:gd name="T23" fmla="*/ 1 h 224"/>
                      <a:gd name="T24" fmla="*/ 39 w 41"/>
                      <a:gd name="T25" fmla="*/ 1 h 224"/>
                      <a:gd name="T26" fmla="*/ 40 w 41"/>
                      <a:gd name="T27" fmla="*/ 1 h 224"/>
                      <a:gd name="T28" fmla="*/ 41 w 41"/>
                      <a:gd name="T29" fmla="*/ 0 h 224"/>
                      <a:gd name="T30" fmla="*/ 40 w 41"/>
                      <a:gd name="T31" fmla="*/ 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224"/>
                      <a:gd name="T50" fmla="*/ 41 w 41"/>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224">
                        <a:moveTo>
                          <a:pt x="40" y="0"/>
                        </a:moveTo>
                        <a:lnTo>
                          <a:pt x="37" y="1"/>
                        </a:lnTo>
                        <a:lnTo>
                          <a:pt x="36" y="1"/>
                        </a:lnTo>
                        <a:lnTo>
                          <a:pt x="34" y="4"/>
                        </a:lnTo>
                        <a:lnTo>
                          <a:pt x="33" y="8"/>
                        </a:lnTo>
                        <a:lnTo>
                          <a:pt x="33" y="11"/>
                        </a:lnTo>
                        <a:lnTo>
                          <a:pt x="0" y="221"/>
                        </a:lnTo>
                        <a:lnTo>
                          <a:pt x="2" y="224"/>
                        </a:lnTo>
                        <a:lnTo>
                          <a:pt x="34" y="11"/>
                        </a:lnTo>
                        <a:lnTo>
                          <a:pt x="35" y="8"/>
                        </a:lnTo>
                        <a:lnTo>
                          <a:pt x="36" y="6"/>
                        </a:lnTo>
                        <a:lnTo>
                          <a:pt x="37" y="3"/>
                        </a:lnTo>
                        <a:lnTo>
                          <a:pt x="39" y="1"/>
                        </a:lnTo>
                        <a:lnTo>
                          <a:pt x="40" y="1"/>
                        </a:lnTo>
                        <a:lnTo>
                          <a:pt x="41" y="0"/>
                        </a:lnTo>
                        <a:lnTo>
                          <a:pt x="40" y="0"/>
                        </a:lnTo>
                        <a:close/>
                      </a:path>
                    </a:pathLst>
                  </a:custGeom>
                  <a:solidFill>
                    <a:srgbClr val="202020"/>
                  </a:solidFill>
                  <a:ln w="9525">
                    <a:noFill/>
                    <a:round/>
                    <a:headEnd/>
                    <a:tailEnd/>
                  </a:ln>
                </p:spPr>
                <p:txBody>
                  <a:bodyPr/>
                  <a:lstStyle/>
                  <a:p>
                    <a:pPr eaLnBrk="1" hangingPunct="1"/>
                    <a:endParaRPr lang="en-US"/>
                  </a:p>
                </p:txBody>
              </p:sp>
            </p:grpSp>
            <p:grpSp>
              <p:nvGrpSpPr>
                <p:cNvPr id="18" name="Group 24"/>
                <p:cNvGrpSpPr>
                  <a:grpSpLocks/>
                </p:cNvGrpSpPr>
                <p:nvPr/>
              </p:nvGrpSpPr>
              <p:grpSpPr bwMode="auto">
                <a:xfrm>
                  <a:off x="4534" y="2991"/>
                  <a:ext cx="223" cy="94"/>
                  <a:chOff x="4534" y="2991"/>
                  <a:chExt cx="223" cy="94"/>
                </a:xfrm>
              </p:grpSpPr>
              <p:grpSp>
                <p:nvGrpSpPr>
                  <p:cNvPr id="19" name="Group 25"/>
                  <p:cNvGrpSpPr>
                    <a:grpSpLocks/>
                  </p:cNvGrpSpPr>
                  <p:nvPr/>
                </p:nvGrpSpPr>
                <p:grpSpPr bwMode="auto">
                  <a:xfrm>
                    <a:off x="4534" y="2992"/>
                    <a:ext cx="223" cy="93"/>
                    <a:chOff x="4534" y="2992"/>
                    <a:chExt cx="223" cy="93"/>
                  </a:xfrm>
                </p:grpSpPr>
                <p:sp>
                  <p:nvSpPr>
                    <p:cNvPr id="3868" name="Freeform 26"/>
                    <p:cNvSpPr>
                      <a:spLocks/>
                    </p:cNvSpPr>
                    <p:nvPr/>
                  </p:nvSpPr>
                  <p:spPr bwMode="auto">
                    <a:xfrm>
                      <a:off x="4650" y="2992"/>
                      <a:ext cx="106" cy="73"/>
                    </a:xfrm>
                    <a:custGeom>
                      <a:avLst/>
                      <a:gdLst>
                        <a:gd name="T0" fmla="*/ 106 w 106"/>
                        <a:gd name="T1" fmla="*/ 18 h 146"/>
                        <a:gd name="T2" fmla="*/ 104 w 106"/>
                        <a:gd name="T3" fmla="*/ 15 h 146"/>
                        <a:gd name="T4" fmla="*/ 101 w 106"/>
                        <a:gd name="T5" fmla="*/ 14 h 146"/>
                        <a:gd name="T6" fmla="*/ 14 w 106"/>
                        <a:gd name="T7" fmla="*/ 0 h 146"/>
                        <a:gd name="T8" fmla="*/ 9 w 106"/>
                        <a:gd name="T9" fmla="*/ 0 h 146"/>
                        <a:gd name="T10" fmla="*/ 6 w 106"/>
                        <a:gd name="T11" fmla="*/ 0 h 146"/>
                        <a:gd name="T12" fmla="*/ 3 w 106"/>
                        <a:gd name="T13" fmla="*/ 1 h 146"/>
                        <a:gd name="T14" fmla="*/ 0 w 106"/>
                        <a:gd name="T15" fmla="*/ 2 h 146"/>
                        <a:gd name="T16" fmla="*/ 86 w 106"/>
                        <a:gd name="T17" fmla="*/ 18 h 146"/>
                        <a:gd name="T18" fmla="*/ 106 w 106"/>
                        <a:gd name="T19" fmla="*/ 18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46"/>
                        <a:gd name="T32" fmla="*/ 106 w 106"/>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46">
                          <a:moveTo>
                            <a:pt x="106" y="146"/>
                          </a:moveTo>
                          <a:lnTo>
                            <a:pt x="104" y="126"/>
                          </a:lnTo>
                          <a:lnTo>
                            <a:pt x="101" y="118"/>
                          </a:lnTo>
                          <a:lnTo>
                            <a:pt x="14" y="0"/>
                          </a:lnTo>
                          <a:lnTo>
                            <a:pt x="9" y="0"/>
                          </a:lnTo>
                          <a:lnTo>
                            <a:pt x="6" y="0"/>
                          </a:lnTo>
                          <a:lnTo>
                            <a:pt x="3" y="6"/>
                          </a:lnTo>
                          <a:lnTo>
                            <a:pt x="0" y="21"/>
                          </a:lnTo>
                          <a:lnTo>
                            <a:pt x="86" y="144"/>
                          </a:lnTo>
                          <a:lnTo>
                            <a:pt x="106" y="146"/>
                          </a:lnTo>
                          <a:close/>
                        </a:path>
                      </a:pathLst>
                    </a:custGeom>
                    <a:solidFill>
                      <a:srgbClr val="202020"/>
                    </a:solidFill>
                    <a:ln w="9525">
                      <a:noFill/>
                      <a:round/>
                      <a:headEnd/>
                      <a:tailEnd/>
                    </a:ln>
                  </p:spPr>
                  <p:txBody>
                    <a:bodyPr/>
                    <a:lstStyle/>
                    <a:p>
                      <a:pPr eaLnBrk="1" hangingPunct="1"/>
                      <a:endParaRPr lang="en-US"/>
                    </a:p>
                  </p:txBody>
                </p:sp>
                <p:sp>
                  <p:nvSpPr>
                    <p:cNvPr id="3869" name="Freeform 27"/>
                    <p:cNvSpPr>
                      <a:spLocks/>
                    </p:cNvSpPr>
                    <p:nvPr/>
                  </p:nvSpPr>
                  <p:spPr bwMode="auto">
                    <a:xfrm>
                      <a:off x="4537" y="3001"/>
                      <a:ext cx="197" cy="65"/>
                    </a:xfrm>
                    <a:custGeom>
                      <a:avLst/>
                      <a:gdLst>
                        <a:gd name="T0" fmla="*/ 0 w 197"/>
                        <a:gd name="T1" fmla="*/ 0 h 131"/>
                        <a:gd name="T2" fmla="*/ 113 w 197"/>
                        <a:gd name="T3" fmla="*/ 0 h 131"/>
                        <a:gd name="T4" fmla="*/ 197 w 197"/>
                        <a:gd name="T5" fmla="*/ 15 h 131"/>
                        <a:gd name="T6" fmla="*/ 49 w 197"/>
                        <a:gd name="T7" fmla="*/ 16 h 131"/>
                        <a:gd name="T8" fmla="*/ 0 w 197"/>
                        <a:gd name="T9" fmla="*/ 0 h 131"/>
                        <a:gd name="T10" fmla="*/ 0 60000 65536"/>
                        <a:gd name="T11" fmla="*/ 0 60000 65536"/>
                        <a:gd name="T12" fmla="*/ 0 60000 65536"/>
                        <a:gd name="T13" fmla="*/ 0 60000 65536"/>
                        <a:gd name="T14" fmla="*/ 0 60000 65536"/>
                        <a:gd name="T15" fmla="*/ 0 w 197"/>
                        <a:gd name="T16" fmla="*/ 0 h 131"/>
                        <a:gd name="T17" fmla="*/ 197 w 197"/>
                        <a:gd name="T18" fmla="*/ 131 h 131"/>
                      </a:gdLst>
                      <a:ahLst/>
                      <a:cxnLst>
                        <a:cxn ang="T10">
                          <a:pos x="T0" y="T1"/>
                        </a:cxn>
                        <a:cxn ang="T11">
                          <a:pos x="T2" y="T3"/>
                        </a:cxn>
                        <a:cxn ang="T12">
                          <a:pos x="T4" y="T5"/>
                        </a:cxn>
                        <a:cxn ang="T13">
                          <a:pos x="T6" y="T7"/>
                        </a:cxn>
                        <a:cxn ang="T14">
                          <a:pos x="T8" y="T9"/>
                        </a:cxn>
                      </a:cxnLst>
                      <a:rect l="T15" t="T16" r="T17" b="T18"/>
                      <a:pathLst>
                        <a:path w="197" h="131">
                          <a:moveTo>
                            <a:pt x="0" y="0"/>
                          </a:moveTo>
                          <a:lnTo>
                            <a:pt x="113" y="3"/>
                          </a:lnTo>
                          <a:lnTo>
                            <a:pt x="197" y="123"/>
                          </a:lnTo>
                          <a:lnTo>
                            <a:pt x="49" y="131"/>
                          </a:lnTo>
                          <a:lnTo>
                            <a:pt x="0" y="0"/>
                          </a:lnTo>
                          <a:close/>
                        </a:path>
                      </a:pathLst>
                    </a:custGeom>
                    <a:solidFill>
                      <a:srgbClr val="202020"/>
                    </a:solidFill>
                    <a:ln w="9525">
                      <a:noFill/>
                      <a:round/>
                      <a:headEnd/>
                      <a:tailEnd/>
                    </a:ln>
                  </p:spPr>
                  <p:txBody>
                    <a:bodyPr/>
                    <a:lstStyle/>
                    <a:p>
                      <a:pPr eaLnBrk="1" hangingPunct="1"/>
                      <a:endParaRPr lang="en-US"/>
                    </a:p>
                  </p:txBody>
                </p:sp>
                <p:sp>
                  <p:nvSpPr>
                    <p:cNvPr id="3870" name="Freeform 28"/>
                    <p:cNvSpPr>
                      <a:spLocks/>
                    </p:cNvSpPr>
                    <p:nvPr/>
                  </p:nvSpPr>
                  <p:spPr bwMode="auto">
                    <a:xfrm>
                      <a:off x="4580" y="3063"/>
                      <a:ext cx="177" cy="22"/>
                    </a:xfrm>
                    <a:custGeom>
                      <a:avLst/>
                      <a:gdLst>
                        <a:gd name="T0" fmla="*/ 5 w 177"/>
                        <a:gd name="T1" fmla="*/ 1 h 45"/>
                        <a:gd name="T2" fmla="*/ 0 w 177"/>
                        <a:gd name="T3" fmla="*/ 5 h 45"/>
                        <a:gd name="T4" fmla="*/ 175 w 177"/>
                        <a:gd name="T5" fmla="*/ 4 h 45"/>
                        <a:gd name="T6" fmla="*/ 177 w 177"/>
                        <a:gd name="T7" fmla="*/ 3 h 45"/>
                        <a:gd name="T8" fmla="*/ 176 w 177"/>
                        <a:gd name="T9" fmla="*/ 1 h 45"/>
                        <a:gd name="T10" fmla="*/ 176 w 177"/>
                        <a:gd name="T11" fmla="*/ 0 h 45"/>
                        <a:gd name="T12" fmla="*/ 5 w 177"/>
                        <a:gd name="T13" fmla="*/ 1 h 45"/>
                        <a:gd name="T14" fmla="*/ 0 60000 65536"/>
                        <a:gd name="T15" fmla="*/ 0 60000 65536"/>
                        <a:gd name="T16" fmla="*/ 0 60000 65536"/>
                        <a:gd name="T17" fmla="*/ 0 60000 65536"/>
                        <a:gd name="T18" fmla="*/ 0 60000 65536"/>
                        <a:gd name="T19" fmla="*/ 0 60000 65536"/>
                        <a:gd name="T20" fmla="*/ 0 60000 65536"/>
                        <a:gd name="T21" fmla="*/ 0 w 177"/>
                        <a:gd name="T22" fmla="*/ 0 h 45"/>
                        <a:gd name="T23" fmla="*/ 177 w 17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45">
                          <a:moveTo>
                            <a:pt x="5" y="8"/>
                          </a:moveTo>
                          <a:lnTo>
                            <a:pt x="0" y="45"/>
                          </a:lnTo>
                          <a:lnTo>
                            <a:pt x="175" y="39"/>
                          </a:lnTo>
                          <a:lnTo>
                            <a:pt x="177" y="27"/>
                          </a:lnTo>
                          <a:lnTo>
                            <a:pt x="176" y="11"/>
                          </a:lnTo>
                          <a:lnTo>
                            <a:pt x="176" y="0"/>
                          </a:lnTo>
                          <a:lnTo>
                            <a:pt x="5" y="8"/>
                          </a:lnTo>
                          <a:close/>
                        </a:path>
                      </a:pathLst>
                    </a:custGeom>
                    <a:solidFill>
                      <a:srgbClr val="202020"/>
                    </a:solidFill>
                    <a:ln w="9525">
                      <a:noFill/>
                      <a:round/>
                      <a:headEnd/>
                      <a:tailEnd/>
                    </a:ln>
                  </p:spPr>
                  <p:txBody>
                    <a:bodyPr/>
                    <a:lstStyle/>
                    <a:p>
                      <a:pPr eaLnBrk="1" hangingPunct="1"/>
                      <a:endParaRPr lang="en-US"/>
                    </a:p>
                  </p:txBody>
                </p:sp>
                <p:sp>
                  <p:nvSpPr>
                    <p:cNvPr id="3871" name="Freeform 29"/>
                    <p:cNvSpPr>
                      <a:spLocks/>
                    </p:cNvSpPr>
                    <p:nvPr/>
                  </p:nvSpPr>
                  <p:spPr bwMode="auto">
                    <a:xfrm>
                      <a:off x="4534" y="3001"/>
                      <a:ext cx="52" cy="84"/>
                    </a:xfrm>
                    <a:custGeom>
                      <a:avLst/>
                      <a:gdLst>
                        <a:gd name="T0" fmla="*/ 3 w 52"/>
                        <a:gd name="T1" fmla="*/ 0 h 168"/>
                        <a:gd name="T2" fmla="*/ 0 w 52"/>
                        <a:gd name="T3" fmla="*/ 3 h 168"/>
                        <a:gd name="T4" fmla="*/ 46 w 52"/>
                        <a:gd name="T5" fmla="*/ 21 h 168"/>
                        <a:gd name="T6" fmla="*/ 52 w 52"/>
                        <a:gd name="T7" fmla="*/ 17 h 168"/>
                        <a:gd name="T8" fmla="*/ 3 w 52"/>
                        <a:gd name="T9" fmla="*/ 0 h 168"/>
                        <a:gd name="T10" fmla="*/ 0 60000 65536"/>
                        <a:gd name="T11" fmla="*/ 0 60000 65536"/>
                        <a:gd name="T12" fmla="*/ 0 60000 65536"/>
                        <a:gd name="T13" fmla="*/ 0 60000 65536"/>
                        <a:gd name="T14" fmla="*/ 0 60000 65536"/>
                        <a:gd name="T15" fmla="*/ 0 w 52"/>
                        <a:gd name="T16" fmla="*/ 0 h 168"/>
                        <a:gd name="T17" fmla="*/ 52 w 52"/>
                        <a:gd name="T18" fmla="*/ 168 h 168"/>
                      </a:gdLst>
                      <a:ahLst/>
                      <a:cxnLst>
                        <a:cxn ang="T10">
                          <a:pos x="T0" y="T1"/>
                        </a:cxn>
                        <a:cxn ang="T11">
                          <a:pos x="T2" y="T3"/>
                        </a:cxn>
                        <a:cxn ang="T12">
                          <a:pos x="T4" y="T5"/>
                        </a:cxn>
                        <a:cxn ang="T13">
                          <a:pos x="T6" y="T7"/>
                        </a:cxn>
                        <a:cxn ang="T14">
                          <a:pos x="T8" y="T9"/>
                        </a:cxn>
                      </a:cxnLst>
                      <a:rect l="T15" t="T16" r="T17" b="T18"/>
                      <a:pathLst>
                        <a:path w="52" h="168">
                          <a:moveTo>
                            <a:pt x="3" y="0"/>
                          </a:moveTo>
                          <a:lnTo>
                            <a:pt x="0" y="30"/>
                          </a:lnTo>
                          <a:lnTo>
                            <a:pt x="46" y="168"/>
                          </a:lnTo>
                          <a:lnTo>
                            <a:pt x="52" y="131"/>
                          </a:lnTo>
                          <a:lnTo>
                            <a:pt x="3" y="0"/>
                          </a:lnTo>
                          <a:close/>
                        </a:path>
                      </a:pathLst>
                    </a:custGeom>
                    <a:solidFill>
                      <a:srgbClr val="606060"/>
                    </a:solidFill>
                    <a:ln w="9525">
                      <a:noFill/>
                      <a:round/>
                      <a:headEnd/>
                      <a:tailEnd/>
                    </a:ln>
                  </p:spPr>
                  <p:txBody>
                    <a:bodyPr/>
                    <a:lstStyle/>
                    <a:p>
                      <a:pPr eaLnBrk="1" hangingPunct="1"/>
                      <a:endParaRPr lang="en-US"/>
                    </a:p>
                  </p:txBody>
                </p:sp>
                <p:sp>
                  <p:nvSpPr>
                    <p:cNvPr id="3872" name="Freeform 30"/>
                    <p:cNvSpPr>
                      <a:spLocks/>
                    </p:cNvSpPr>
                    <p:nvPr/>
                  </p:nvSpPr>
                  <p:spPr bwMode="auto">
                    <a:xfrm>
                      <a:off x="4650" y="3063"/>
                      <a:ext cx="26" cy="2"/>
                    </a:xfrm>
                    <a:custGeom>
                      <a:avLst/>
                      <a:gdLst>
                        <a:gd name="T0" fmla="*/ 1 w 26"/>
                        <a:gd name="T1" fmla="*/ 0 h 5"/>
                        <a:gd name="T2" fmla="*/ 0 w 26"/>
                        <a:gd name="T3" fmla="*/ 0 h 5"/>
                        <a:gd name="T4" fmla="*/ 25 w 26"/>
                        <a:gd name="T5" fmla="*/ 0 h 5"/>
                        <a:gd name="T6" fmla="*/ 26 w 26"/>
                        <a:gd name="T7" fmla="*/ 0 h 5"/>
                        <a:gd name="T8" fmla="*/ 1 w 26"/>
                        <a:gd name="T9" fmla="*/ 0 h 5"/>
                        <a:gd name="T10" fmla="*/ 0 60000 65536"/>
                        <a:gd name="T11" fmla="*/ 0 60000 65536"/>
                        <a:gd name="T12" fmla="*/ 0 60000 65536"/>
                        <a:gd name="T13" fmla="*/ 0 60000 65536"/>
                        <a:gd name="T14" fmla="*/ 0 60000 65536"/>
                        <a:gd name="T15" fmla="*/ 0 w 26"/>
                        <a:gd name="T16" fmla="*/ 0 h 5"/>
                        <a:gd name="T17" fmla="*/ 26 w 26"/>
                        <a:gd name="T18" fmla="*/ 5 h 5"/>
                      </a:gdLst>
                      <a:ahLst/>
                      <a:cxnLst>
                        <a:cxn ang="T10">
                          <a:pos x="T0" y="T1"/>
                        </a:cxn>
                        <a:cxn ang="T11">
                          <a:pos x="T2" y="T3"/>
                        </a:cxn>
                        <a:cxn ang="T12">
                          <a:pos x="T4" y="T5"/>
                        </a:cxn>
                        <a:cxn ang="T13">
                          <a:pos x="T6" y="T7"/>
                        </a:cxn>
                        <a:cxn ang="T14">
                          <a:pos x="T8" y="T9"/>
                        </a:cxn>
                      </a:cxnLst>
                      <a:rect l="T15" t="T16" r="T17" b="T18"/>
                      <a:pathLst>
                        <a:path w="26" h="5">
                          <a:moveTo>
                            <a:pt x="1" y="5"/>
                          </a:moveTo>
                          <a:lnTo>
                            <a:pt x="0" y="0"/>
                          </a:lnTo>
                          <a:lnTo>
                            <a:pt x="25" y="0"/>
                          </a:lnTo>
                          <a:lnTo>
                            <a:pt x="26" y="3"/>
                          </a:lnTo>
                          <a:lnTo>
                            <a:pt x="1" y="5"/>
                          </a:lnTo>
                          <a:close/>
                        </a:path>
                      </a:pathLst>
                    </a:custGeom>
                    <a:solidFill>
                      <a:srgbClr val="606060"/>
                    </a:solidFill>
                    <a:ln w="9525">
                      <a:noFill/>
                      <a:round/>
                      <a:headEnd/>
                      <a:tailEnd/>
                    </a:ln>
                  </p:spPr>
                  <p:txBody>
                    <a:bodyPr/>
                    <a:lstStyle/>
                    <a:p>
                      <a:pPr eaLnBrk="1" hangingPunct="1"/>
                      <a:endParaRPr lang="en-US"/>
                    </a:p>
                  </p:txBody>
                </p:sp>
                <p:sp>
                  <p:nvSpPr>
                    <p:cNvPr id="3873" name="Freeform 31"/>
                    <p:cNvSpPr>
                      <a:spLocks/>
                    </p:cNvSpPr>
                    <p:nvPr/>
                  </p:nvSpPr>
                  <p:spPr bwMode="auto">
                    <a:xfrm>
                      <a:off x="4594" y="3001"/>
                      <a:ext cx="57" cy="64"/>
                    </a:xfrm>
                    <a:custGeom>
                      <a:avLst/>
                      <a:gdLst>
                        <a:gd name="T0" fmla="*/ 56 w 57"/>
                        <a:gd name="T1" fmla="*/ 15 h 128"/>
                        <a:gd name="T2" fmla="*/ 0 w 57"/>
                        <a:gd name="T3" fmla="*/ 0 h 128"/>
                        <a:gd name="T4" fmla="*/ 57 w 57"/>
                        <a:gd name="T5" fmla="*/ 16 h 128"/>
                        <a:gd name="T6" fmla="*/ 56 w 57"/>
                        <a:gd name="T7" fmla="*/ 15 h 128"/>
                        <a:gd name="T8" fmla="*/ 0 60000 65536"/>
                        <a:gd name="T9" fmla="*/ 0 60000 65536"/>
                        <a:gd name="T10" fmla="*/ 0 60000 65536"/>
                        <a:gd name="T11" fmla="*/ 0 60000 65536"/>
                        <a:gd name="T12" fmla="*/ 0 w 57"/>
                        <a:gd name="T13" fmla="*/ 0 h 128"/>
                        <a:gd name="T14" fmla="*/ 57 w 57"/>
                        <a:gd name="T15" fmla="*/ 128 h 128"/>
                      </a:gdLst>
                      <a:ahLst/>
                      <a:cxnLst>
                        <a:cxn ang="T8">
                          <a:pos x="T0" y="T1"/>
                        </a:cxn>
                        <a:cxn ang="T9">
                          <a:pos x="T2" y="T3"/>
                        </a:cxn>
                        <a:cxn ang="T10">
                          <a:pos x="T4" y="T5"/>
                        </a:cxn>
                        <a:cxn ang="T11">
                          <a:pos x="T6" y="T7"/>
                        </a:cxn>
                      </a:cxnLst>
                      <a:rect l="T12" t="T13" r="T14" b="T15"/>
                      <a:pathLst>
                        <a:path w="57" h="128">
                          <a:moveTo>
                            <a:pt x="56" y="123"/>
                          </a:moveTo>
                          <a:lnTo>
                            <a:pt x="0" y="0"/>
                          </a:lnTo>
                          <a:lnTo>
                            <a:pt x="57" y="128"/>
                          </a:lnTo>
                          <a:lnTo>
                            <a:pt x="56" y="123"/>
                          </a:lnTo>
                          <a:close/>
                        </a:path>
                      </a:pathLst>
                    </a:custGeom>
                    <a:solidFill>
                      <a:srgbClr val="606060"/>
                    </a:solidFill>
                    <a:ln w="9525">
                      <a:noFill/>
                      <a:round/>
                      <a:headEnd/>
                      <a:tailEnd/>
                    </a:ln>
                  </p:spPr>
                  <p:txBody>
                    <a:bodyPr/>
                    <a:lstStyle/>
                    <a:p>
                      <a:pPr eaLnBrk="1" hangingPunct="1"/>
                      <a:endParaRPr lang="en-US"/>
                    </a:p>
                  </p:txBody>
                </p:sp>
              </p:grpSp>
              <p:grpSp>
                <p:nvGrpSpPr>
                  <p:cNvPr id="20" name="Group 32"/>
                  <p:cNvGrpSpPr>
                    <a:grpSpLocks/>
                  </p:cNvGrpSpPr>
                  <p:nvPr/>
                </p:nvGrpSpPr>
                <p:grpSpPr bwMode="auto">
                  <a:xfrm>
                    <a:off x="4549" y="3003"/>
                    <a:ext cx="103" cy="61"/>
                    <a:chOff x="4549" y="3003"/>
                    <a:chExt cx="103" cy="61"/>
                  </a:xfrm>
                </p:grpSpPr>
                <p:grpSp>
                  <p:nvGrpSpPr>
                    <p:cNvPr id="21" name="Group 33"/>
                    <p:cNvGrpSpPr>
                      <a:grpSpLocks/>
                    </p:cNvGrpSpPr>
                    <p:nvPr/>
                  </p:nvGrpSpPr>
                  <p:grpSpPr bwMode="auto">
                    <a:xfrm>
                      <a:off x="4556" y="3004"/>
                      <a:ext cx="11" cy="6"/>
                      <a:chOff x="4556" y="3004"/>
                      <a:chExt cx="11" cy="6"/>
                    </a:xfrm>
                  </p:grpSpPr>
                  <p:sp>
                    <p:nvSpPr>
                      <p:cNvPr id="3865" name="Freeform 34"/>
                      <p:cNvSpPr>
                        <a:spLocks/>
                      </p:cNvSpPr>
                      <p:nvPr/>
                    </p:nvSpPr>
                    <p:spPr bwMode="auto">
                      <a:xfrm>
                        <a:off x="4556" y="3004"/>
                        <a:ext cx="4" cy="6"/>
                      </a:xfrm>
                      <a:custGeom>
                        <a:avLst/>
                        <a:gdLst>
                          <a:gd name="T0" fmla="*/ 2 w 4"/>
                          <a:gd name="T1" fmla="*/ 2 h 11"/>
                          <a:gd name="T2" fmla="*/ 0 w 4"/>
                          <a:gd name="T3" fmla="*/ 1 h 11"/>
                          <a:gd name="T4" fmla="*/ 1 w 4"/>
                          <a:gd name="T5" fmla="*/ 0 h 11"/>
                          <a:gd name="T6" fmla="*/ 4 w 4"/>
                          <a:gd name="T7" fmla="*/ 1 h 11"/>
                          <a:gd name="T8" fmla="*/ 2 w 4"/>
                          <a:gd name="T9" fmla="*/ 2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606060"/>
                      </a:solidFill>
                      <a:ln w="9525">
                        <a:noFill/>
                        <a:round/>
                        <a:headEnd/>
                        <a:tailEnd/>
                      </a:ln>
                    </p:spPr>
                    <p:txBody>
                      <a:bodyPr/>
                      <a:lstStyle/>
                      <a:p>
                        <a:pPr eaLnBrk="1" hangingPunct="1"/>
                        <a:endParaRPr lang="en-US"/>
                      </a:p>
                    </p:txBody>
                  </p:sp>
                  <p:sp>
                    <p:nvSpPr>
                      <p:cNvPr id="3866" name="Freeform 35"/>
                      <p:cNvSpPr>
                        <a:spLocks/>
                      </p:cNvSpPr>
                      <p:nvPr/>
                    </p:nvSpPr>
                    <p:spPr bwMode="auto">
                      <a:xfrm>
                        <a:off x="4557" y="3004"/>
                        <a:ext cx="8" cy="3"/>
                      </a:xfrm>
                      <a:custGeom>
                        <a:avLst/>
                        <a:gdLst>
                          <a:gd name="T0" fmla="*/ 0 w 8"/>
                          <a:gd name="T1" fmla="*/ 0 h 5"/>
                          <a:gd name="T2" fmla="*/ 6 w 8"/>
                          <a:gd name="T3" fmla="*/ 0 h 5"/>
                          <a:gd name="T4" fmla="*/ 6 w 8"/>
                          <a:gd name="T5" fmla="*/ 1 h 5"/>
                          <a:gd name="T6" fmla="*/ 7 w 8"/>
                          <a:gd name="T7" fmla="*/ 1 h 5"/>
                          <a:gd name="T8" fmla="*/ 8 w 8"/>
                          <a:gd name="T9" fmla="*/ 1 h 5"/>
                          <a:gd name="T10" fmla="*/ 3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7" y="2"/>
                            </a:lnTo>
                            <a:lnTo>
                              <a:pt x="8" y="5"/>
                            </a:lnTo>
                            <a:lnTo>
                              <a:pt x="3" y="5"/>
                            </a:lnTo>
                            <a:lnTo>
                              <a:pt x="1" y="4"/>
                            </a:lnTo>
                            <a:lnTo>
                              <a:pt x="0" y="2"/>
                            </a:lnTo>
                            <a:lnTo>
                              <a:pt x="0" y="0"/>
                            </a:lnTo>
                            <a:close/>
                          </a:path>
                        </a:pathLst>
                      </a:custGeom>
                      <a:solidFill>
                        <a:srgbClr val="808080"/>
                      </a:solidFill>
                      <a:ln w="9525">
                        <a:noFill/>
                        <a:round/>
                        <a:headEnd/>
                        <a:tailEnd/>
                      </a:ln>
                    </p:spPr>
                    <p:txBody>
                      <a:bodyPr/>
                      <a:lstStyle/>
                      <a:p>
                        <a:pPr eaLnBrk="1" hangingPunct="1"/>
                        <a:endParaRPr lang="en-US"/>
                      </a:p>
                    </p:txBody>
                  </p:sp>
                  <p:sp>
                    <p:nvSpPr>
                      <p:cNvPr id="3867" name="Freeform 36"/>
                      <p:cNvSpPr>
                        <a:spLocks/>
                      </p:cNvSpPr>
                      <p:nvPr/>
                    </p:nvSpPr>
                    <p:spPr bwMode="auto">
                      <a:xfrm>
                        <a:off x="4558" y="3007"/>
                        <a:ext cx="9" cy="3"/>
                      </a:xfrm>
                      <a:custGeom>
                        <a:avLst/>
                        <a:gdLst>
                          <a:gd name="T0" fmla="*/ 0 w 9"/>
                          <a:gd name="T1" fmla="*/ 1 h 6"/>
                          <a:gd name="T2" fmla="*/ 0 w 9"/>
                          <a:gd name="T3" fmla="*/ 1 h 6"/>
                          <a:gd name="T4" fmla="*/ 0 w 9"/>
                          <a:gd name="T5" fmla="*/ 1 h 6"/>
                          <a:gd name="T6" fmla="*/ 2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2"/>
                            </a:lnTo>
                            <a:lnTo>
                              <a:pt x="2" y="0"/>
                            </a:lnTo>
                            <a:lnTo>
                              <a:pt x="7" y="0"/>
                            </a:lnTo>
                            <a:lnTo>
                              <a:pt x="9" y="6"/>
                            </a:lnTo>
                            <a:lnTo>
                              <a:pt x="0" y="6"/>
                            </a:lnTo>
                            <a:close/>
                          </a:path>
                        </a:pathLst>
                      </a:custGeom>
                      <a:solidFill>
                        <a:srgbClr val="404040"/>
                      </a:solidFill>
                      <a:ln w="9525">
                        <a:noFill/>
                        <a:round/>
                        <a:headEnd/>
                        <a:tailEnd/>
                      </a:ln>
                    </p:spPr>
                    <p:txBody>
                      <a:bodyPr/>
                      <a:lstStyle/>
                      <a:p>
                        <a:pPr eaLnBrk="1" hangingPunct="1"/>
                        <a:endParaRPr lang="en-US"/>
                      </a:p>
                    </p:txBody>
                  </p:sp>
                </p:grpSp>
                <p:grpSp>
                  <p:nvGrpSpPr>
                    <p:cNvPr id="22" name="Group 37"/>
                    <p:cNvGrpSpPr>
                      <a:grpSpLocks/>
                    </p:cNvGrpSpPr>
                    <p:nvPr/>
                  </p:nvGrpSpPr>
                  <p:grpSpPr bwMode="auto">
                    <a:xfrm>
                      <a:off x="4560" y="3007"/>
                      <a:ext cx="9" cy="6"/>
                      <a:chOff x="4560" y="3007"/>
                      <a:chExt cx="9" cy="6"/>
                    </a:xfrm>
                  </p:grpSpPr>
                  <p:sp>
                    <p:nvSpPr>
                      <p:cNvPr id="3862" name="Freeform 38"/>
                      <p:cNvSpPr>
                        <a:spLocks/>
                      </p:cNvSpPr>
                      <p:nvPr/>
                    </p:nvSpPr>
                    <p:spPr bwMode="auto">
                      <a:xfrm>
                        <a:off x="4560" y="3007"/>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3863" name="Freeform 39"/>
                      <p:cNvSpPr>
                        <a:spLocks/>
                      </p:cNvSpPr>
                      <p:nvPr/>
                    </p:nvSpPr>
                    <p:spPr bwMode="auto">
                      <a:xfrm>
                        <a:off x="4561" y="3007"/>
                        <a:ext cx="7" cy="3"/>
                      </a:xfrm>
                      <a:custGeom>
                        <a:avLst/>
                        <a:gdLst>
                          <a:gd name="T0" fmla="*/ 0 w 7"/>
                          <a:gd name="T1" fmla="*/ 0 h 4"/>
                          <a:gd name="T2" fmla="*/ 4 w 7"/>
                          <a:gd name="T3" fmla="*/ 0 h 4"/>
                          <a:gd name="T4" fmla="*/ 4 w 7"/>
                          <a:gd name="T5" fmla="*/ 0 h 4"/>
                          <a:gd name="T6" fmla="*/ 5 w 7"/>
                          <a:gd name="T7" fmla="*/ 1 h 4"/>
                          <a:gd name="T8" fmla="*/ 7 w 7"/>
                          <a:gd name="T9" fmla="*/ 2 h 4"/>
                          <a:gd name="T10" fmla="*/ 1 w 7"/>
                          <a:gd name="T11" fmla="*/ 2 h 4"/>
                          <a:gd name="T12" fmla="*/ 0 w 7"/>
                          <a:gd name="T13" fmla="*/ 2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1"/>
                            </a:lnTo>
                            <a:lnTo>
                              <a:pt x="7" y="4"/>
                            </a:lnTo>
                            <a:lnTo>
                              <a:pt x="1" y="4"/>
                            </a:lnTo>
                            <a:lnTo>
                              <a:pt x="0"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864" name="Freeform 40"/>
                      <p:cNvSpPr>
                        <a:spLocks/>
                      </p:cNvSpPr>
                      <p:nvPr/>
                    </p:nvSpPr>
                    <p:spPr bwMode="auto">
                      <a:xfrm>
                        <a:off x="4561" y="3010"/>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3"/>
                            </a:lnTo>
                            <a:lnTo>
                              <a:pt x="1"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sp>
                  <p:nvSpPr>
                    <p:cNvPr id="3456" name="Freeform 41"/>
                    <p:cNvSpPr>
                      <a:spLocks/>
                    </p:cNvSpPr>
                    <p:nvPr/>
                  </p:nvSpPr>
                  <p:spPr bwMode="auto">
                    <a:xfrm>
                      <a:off x="4599" y="3005"/>
                      <a:ext cx="9" cy="3"/>
                    </a:xfrm>
                    <a:custGeom>
                      <a:avLst/>
                      <a:gdLst>
                        <a:gd name="T0" fmla="*/ 0 w 9"/>
                        <a:gd name="T1" fmla="*/ 0 h 6"/>
                        <a:gd name="T2" fmla="*/ 4 w 9"/>
                        <a:gd name="T3" fmla="*/ 1 h 6"/>
                        <a:gd name="T4" fmla="*/ 9 w 9"/>
                        <a:gd name="T5" fmla="*/ 1 h 6"/>
                        <a:gd name="T6" fmla="*/ 6 w 9"/>
                        <a:gd name="T7" fmla="*/ 0 h 6"/>
                        <a:gd name="T8" fmla="*/ 0 w 9"/>
                        <a:gd name="T9" fmla="*/ 0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0" y="0"/>
                          </a:moveTo>
                          <a:lnTo>
                            <a:pt x="4" y="6"/>
                          </a:lnTo>
                          <a:lnTo>
                            <a:pt x="9" y="6"/>
                          </a:lnTo>
                          <a:lnTo>
                            <a:pt x="6" y="0"/>
                          </a:lnTo>
                          <a:lnTo>
                            <a:pt x="0" y="0"/>
                          </a:lnTo>
                          <a:close/>
                        </a:path>
                      </a:pathLst>
                    </a:custGeom>
                    <a:solidFill>
                      <a:srgbClr val="FFFFFF"/>
                    </a:solidFill>
                    <a:ln w="9525">
                      <a:noFill/>
                      <a:round/>
                      <a:headEnd/>
                      <a:tailEnd/>
                    </a:ln>
                  </p:spPr>
                  <p:txBody>
                    <a:bodyPr/>
                    <a:lstStyle/>
                    <a:p>
                      <a:pPr eaLnBrk="1" hangingPunct="1"/>
                      <a:endParaRPr lang="en-US"/>
                    </a:p>
                  </p:txBody>
                </p:sp>
                <p:sp>
                  <p:nvSpPr>
                    <p:cNvPr id="3457" name="Freeform 42"/>
                    <p:cNvSpPr>
                      <a:spLocks/>
                    </p:cNvSpPr>
                    <p:nvPr/>
                  </p:nvSpPr>
                  <p:spPr bwMode="auto">
                    <a:xfrm>
                      <a:off x="4582" y="3004"/>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3458" name="Freeform 43"/>
                    <p:cNvSpPr>
                      <a:spLocks/>
                    </p:cNvSpPr>
                    <p:nvPr/>
                  </p:nvSpPr>
                  <p:spPr bwMode="auto">
                    <a:xfrm>
                      <a:off x="4583" y="3004"/>
                      <a:ext cx="7" cy="3"/>
                    </a:xfrm>
                    <a:custGeom>
                      <a:avLst/>
                      <a:gdLst>
                        <a:gd name="T0" fmla="*/ 0 w 7"/>
                        <a:gd name="T1" fmla="*/ 0 h 5"/>
                        <a:gd name="T2" fmla="*/ 5 w 7"/>
                        <a:gd name="T3" fmla="*/ 0 h 5"/>
                        <a:gd name="T4" fmla="*/ 5 w 7"/>
                        <a:gd name="T5" fmla="*/ 1 h 5"/>
                        <a:gd name="T6" fmla="*/ 5 w 7"/>
                        <a:gd name="T7" fmla="*/ 1 h 5"/>
                        <a:gd name="T8" fmla="*/ 7 w 7"/>
                        <a:gd name="T9" fmla="*/ 1 h 5"/>
                        <a:gd name="T10" fmla="*/ 1 w 7"/>
                        <a:gd name="T11" fmla="*/ 1 h 5"/>
                        <a:gd name="T12" fmla="*/ 1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2"/>
                          </a:lnTo>
                          <a:lnTo>
                            <a:pt x="5" y="4"/>
                          </a:lnTo>
                          <a:lnTo>
                            <a:pt x="7" y="5"/>
                          </a:lnTo>
                          <a:lnTo>
                            <a:pt x="1" y="5"/>
                          </a:lnTo>
                          <a:lnTo>
                            <a:pt x="1" y="4"/>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3459" name="Freeform 44"/>
                    <p:cNvSpPr>
                      <a:spLocks/>
                    </p:cNvSpPr>
                    <p:nvPr/>
                  </p:nvSpPr>
                  <p:spPr bwMode="auto">
                    <a:xfrm>
                      <a:off x="4583" y="3007"/>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nvGrpSpPr>
                    <p:cNvPr id="23" name="Group 45"/>
                    <p:cNvGrpSpPr>
                      <a:grpSpLocks/>
                    </p:cNvGrpSpPr>
                    <p:nvPr/>
                  </p:nvGrpSpPr>
                  <p:grpSpPr bwMode="auto">
                    <a:xfrm>
                      <a:off x="4584" y="3007"/>
                      <a:ext cx="9" cy="6"/>
                      <a:chOff x="4584" y="3007"/>
                      <a:chExt cx="9" cy="6"/>
                    </a:xfrm>
                  </p:grpSpPr>
                  <p:sp>
                    <p:nvSpPr>
                      <p:cNvPr id="3859" name="Freeform 46"/>
                      <p:cNvSpPr>
                        <a:spLocks/>
                      </p:cNvSpPr>
                      <p:nvPr/>
                    </p:nvSpPr>
                    <p:spPr bwMode="auto">
                      <a:xfrm>
                        <a:off x="4584" y="3007"/>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3860" name="Freeform 47"/>
                      <p:cNvSpPr>
                        <a:spLocks/>
                      </p:cNvSpPr>
                      <p:nvPr/>
                    </p:nvSpPr>
                    <p:spPr bwMode="auto">
                      <a:xfrm>
                        <a:off x="4585" y="3007"/>
                        <a:ext cx="7" cy="3"/>
                      </a:xfrm>
                      <a:custGeom>
                        <a:avLst/>
                        <a:gdLst>
                          <a:gd name="T0" fmla="*/ 0 w 7"/>
                          <a:gd name="T1" fmla="*/ 0 h 4"/>
                          <a:gd name="T2" fmla="*/ 5 w 7"/>
                          <a:gd name="T3" fmla="*/ 0 h 4"/>
                          <a:gd name="T4" fmla="*/ 5 w 7"/>
                          <a:gd name="T5" fmla="*/ 0 h 4"/>
                          <a:gd name="T6" fmla="*/ 5 w 7"/>
                          <a:gd name="T7" fmla="*/ 1 h 4"/>
                          <a:gd name="T8" fmla="*/ 7 w 7"/>
                          <a:gd name="T9" fmla="*/ 2 h 4"/>
                          <a:gd name="T10" fmla="*/ 2 w 7"/>
                          <a:gd name="T11" fmla="*/ 2 h 4"/>
                          <a:gd name="T12" fmla="*/ 1 w 7"/>
                          <a:gd name="T13" fmla="*/ 2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861" name="Freeform 48"/>
                      <p:cNvSpPr>
                        <a:spLocks/>
                      </p:cNvSpPr>
                      <p:nvPr/>
                    </p:nvSpPr>
                    <p:spPr bwMode="auto">
                      <a:xfrm>
                        <a:off x="4586" y="3010"/>
                        <a:ext cx="7" cy="3"/>
                      </a:xfrm>
                      <a:custGeom>
                        <a:avLst/>
                        <a:gdLst>
                          <a:gd name="T0" fmla="*/ 0 w 7"/>
                          <a:gd name="T1" fmla="*/ 0 h 7"/>
                          <a:gd name="T2" fmla="*/ 0 w 7"/>
                          <a:gd name="T3" fmla="*/ 0 h 7"/>
                          <a:gd name="T4" fmla="*/ 0 w 7"/>
                          <a:gd name="T5" fmla="*/ 0 h 7"/>
                          <a:gd name="T6" fmla="*/ 1 w 7"/>
                          <a:gd name="T7" fmla="*/ 0 h 7"/>
                          <a:gd name="T8" fmla="*/ 6 w 7"/>
                          <a:gd name="T9" fmla="*/ 0 h 7"/>
                          <a:gd name="T10" fmla="*/ 7 w 7"/>
                          <a:gd name="T11" fmla="*/ 0 h 7"/>
                          <a:gd name="T12" fmla="*/ 0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7"/>
                            </a:moveTo>
                            <a:lnTo>
                              <a:pt x="0" y="3"/>
                            </a:lnTo>
                            <a:lnTo>
                              <a:pt x="0" y="2"/>
                            </a:lnTo>
                            <a:lnTo>
                              <a:pt x="1" y="0"/>
                            </a:lnTo>
                            <a:lnTo>
                              <a:pt x="6" y="0"/>
                            </a:lnTo>
                            <a:lnTo>
                              <a:pt x="7"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24" name="Group 49"/>
                    <p:cNvGrpSpPr>
                      <a:grpSpLocks/>
                    </p:cNvGrpSpPr>
                    <p:nvPr/>
                  </p:nvGrpSpPr>
                  <p:grpSpPr bwMode="auto">
                    <a:xfrm>
                      <a:off x="4586" y="3010"/>
                      <a:ext cx="10" cy="5"/>
                      <a:chOff x="4586" y="3010"/>
                      <a:chExt cx="10" cy="5"/>
                    </a:xfrm>
                  </p:grpSpPr>
                  <p:sp>
                    <p:nvSpPr>
                      <p:cNvPr id="3856" name="Freeform 50"/>
                      <p:cNvSpPr>
                        <a:spLocks/>
                      </p:cNvSpPr>
                      <p:nvPr/>
                    </p:nvSpPr>
                    <p:spPr bwMode="auto">
                      <a:xfrm>
                        <a:off x="4586" y="3010"/>
                        <a:ext cx="3" cy="5"/>
                      </a:xfrm>
                      <a:custGeom>
                        <a:avLst/>
                        <a:gdLst>
                          <a:gd name="T0" fmla="*/ 2 w 3"/>
                          <a:gd name="T1" fmla="*/ 2 h 9"/>
                          <a:gd name="T2" fmla="*/ 0 w 3"/>
                          <a:gd name="T3" fmla="*/ 1 h 9"/>
                          <a:gd name="T4" fmla="*/ 2 w 3"/>
                          <a:gd name="T5" fmla="*/ 0 h 9"/>
                          <a:gd name="T6" fmla="*/ 3 w 3"/>
                          <a:gd name="T7" fmla="*/ 1 h 9"/>
                          <a:gd name="T8" fmla="*/ 2 w 3"/>
                          <a:gd name="T9" fmla="*/ 2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2"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3857" name="Freeform 51"/>
                      <p:cNvSpPr>
                        <a:spLocks/>
                      </p:cNvSpPr>
                      <p:nvPr/>
                    </p:nvSpPr>
                    <p:spPr bwMode="auto">
                      <a:xfrm>
                        <a:off x="4587" y="3010"/>
                        <a:ext cx="7" cy="3"/>
                      </a:xfrm>
                      <a:custGeom>
                        <a:avLst/>
                        <a:gdLst>
                          <a:gd name="T0" fmla="*/ 1 w 7"/>
                          <a:gd name="T1" fmla="*/ 0 h 5"/>
                          <a:gd name="T2" fmla="*/ 5 w 7"/>
                          <a:gd name="T3" fmla="*/ 0 h 5"/>
                          <a:gd name="T4" fmla="*/ 5 w 7"/>
                          <a:gd name="T5" fmla="*/ 0 h 5"/>
                          <a:gd name="T6" fmla="*/ 6 w 7"/>
                          <a:gd name="T7" fmla="*/ 1 h 5"/>
                          <a:gd name="T8" fmla="*/ 7 w 7"/>
                          <a:gd name="T9" fmla="*/ 1 h 5"/>
                          <a:gd name="T10" fmla="*/ 2 w 7"/>
                          <a:gd name="T11" fmla="*/ 1 h 5"/>
                          <a:gd name="T12" fmla="*/ 1 w 7"/>
                          <a:gd name="T13" fmla="*/ 1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6" y="1"/>
                            </a:lnTo>
                            <a:lnTo>
                              <a:pt x="7" y="5"/>
                            </a:lnTo>
                            <a:lnTo>
                              <a:pt x="2" y="5"/>
                            </a:lnTo>
                            <a:lnTo>
                              <a:pt x="1" y="3"/>
                            </a:lnTo>
                            <a:lnTo>
                              <a:pt x="0" y="0"/>
                            </a:lnTo>
                            <a:lnTo>
                              <a:pt x="1" y="0"/>
                            </a:lnTo>
                            <a:close/>
                          </a:path>
                        </a:pathLst>
                      </a:custGeom>
                      <a:solidFill>
                        <a:srgbClr val="E0E0E0"/>
                      </a:solidFill>
                      <a:ln w="9525">
                        <a:noFill/>
                        <a:round/>
                        <a:headEnd/>
                        <a:tailEnd/>
                      </a:ln>
                    </p:spPr>
                    <p:txBody>
                      <a:bodyPr/>
                      <a:lstStyle/>
                      <a:p>
                        <a:pPr eaLnBrk="1" hangingPunct="1"/>
                        <a:endParaRPr lang="en-US"/>
                      </a:p>
                    </p:txBody>
                  </p:sp>
                  <p:sp>
                    <p:nvSpPr>
                      <p:cNvPr id="3858" name="Freeform 52"/>
                      <p:cNvSpPr>
                        <a:spLocks/>
                      </p:cNvSpPr>
                      <p:nvPr/>
                    </p:nvSpPr>
                    <p:spPr bwMode="auto">
                      <a:xfrm>
                        <a:off x="4588" y="3013"/>
                        <a:ext cx="8" cy="2"/>
                      </a:xfrm>
                      <a:custGeom>
                        <a:avLst/>
                        <a:gdLst>
                          <a:gd name="T0" fmla="*/ 0 w 8"/>
                          <a:gd name="T1" fmla="*/ 1 h 4"/>
                          <a:gd name="T2" fmla="*/ 0 w 8"/>
                          <a:gd name="T3" fmla="*/ 1 h 4"/>
                          <a:gd name="T4" fmla="*/ 1 w 8"/>
                          <a:gd name="T5" fmla="*/ 0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0"/>
                            </a:lnTo>
                            <a:lnTo>
                              <a:pt x="6"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25" name="Group 53"/>
                    <p:cNvGrpSpPr>
                      <a:grpSpLocks/>
                    </p:cNvGrpSpPr>
                    <p:nvPr/>
                  </p:nvGrpSpPr>
                  <p:grpSpPr bwMode="auto">
                    <a:xfrm>
                      <a:off x="4589" y="3013"/>
                      <a:ext cx="9" cy="5"/>
                      <a:chOff x="4589" y="3013"/>
                      <a:chExt cx="9" cy="5"/>
                    </a:xfrm>
                  </p:grpSpPr>
                  <p:sp>
                    <p:nvSpPr>
                      <p:cNvPr id="3853" name="Freeform 54"/>
                      <p:cNvSpPr>
                        <a:spLocks/>
                      </p:cNvSpPr>
                      <p:nvPr/>
                    </p:nvSpPr>
                    <p:spPr bwMode="auto">
                      <a:xfrm>
                        <a:off x="4589" y="301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4"/>
                            </a:lnTo>
                            <a:lnTo>
                              <a:pt x="1" y="10"/>
                            </a:lnTo>
                            <a:close/>
                          </a:path>
                        </a:pathLst>
                      </a:custGeom>
                      <a:solidFill>
                        <a:srgbClr val="A0A0A0"/>
                      </a:solidFill>
                      <a:ln w="9525">
                        <a:noFill/>
                        <a:round/>
                        <a:headEnd/>
                        <a:tailEnd/>
                      </a:ln>
                    </p:spPr>
                    <p:txBody>
                      <a:bodyPr/>
                      <a:lstStyle/>
                      <a:p>
                        <a:pPr eaLnBrk="1" hangingPunct="1"/>
                        <a:endParaRPr lang="en-US"/>
                      </a:p>
                    </p:txBody>
                  </p:sp>
                  <p:sp>
                    <p:nvSpPr>
                      <p:cNvPr id="3854" name="Freeform 55"/>
                      <p:cNvSpPr>
                        <a:spLocks/>
                      </p:cNvSpPr>
                      <p:nvPr/>
                    </p:nvSpPr>
                    <p:spPr bwMode="auto">
                      <a:xfrm>
                        <a:off x="4590" y="3013"/>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855" name="Freeform 56"/>
                      <p:cNvSpPr>
                        <a:spLocks/>
                      </p:cNvSpPr>
                      <p:nvPr/>
                    </p:nvSpPr>
                    <p:spPr bwMode="auto">
                      <a:xfrm>
                        <a:off x="4591" y="3015"/>
                        <a:ext cx="7" cy="3"/>
                      </a:xfrm>
                      <a:custGeom>
                        <a:avLst/>
                        <a:gdLst>
                          <a:gd name="T0" fmla="*/ 0 w 7"/>
                          <a:gd name="T1" fmla="*/ 1 h 6"/>
                          <a:gd name="T2" fmla="*/ 0 w 7"/>
                          <a:gd name="T3" fmla="*/ 1 h 6"/>
                          <a:gd name="T4" fmla="*/ 0 w 7"/>
                          <a:gd name="T5" fmla="*/ 1 h 6"/>
                          <a:gd name="T6" fmla="*/ 1 w 7"/>
                          <a:gd name="T7" fmla="*/ 0 h 6"/>
                          <a:gd name="T8" fmla="*/ 6 w 7"/>
                          <a:gd name="T9" fmla="*/ 0 h 6"/>
                          <a:gd name="T10" fmla="*/ 7 w 7"/>
                          <a:gd name="T11" fmla="*/ 1 h 6"/>
                          <a:gd name="T12" fmla="*/ 0 w 7"/>
                          <a:gd name="T13" fmla="*/ 1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6"/>
                            </a:moveTo>
                            <a:lnTo>
                              <a:pt x="0" y="3"/>
                            </a:lnTo>
                            <a:lnTo>
                              <a:pt x="0" y="2"/>
                            </a:lnTo>
                            <a:lnTo>
                              <a:pt x="1" y="0"/>
                            </a:lnTo>
                            <a:lnTo>
                              <a:pt x="6" y="0"/>
                            </a:lnTo>
                            <a:lnTo>
                              <a:pt x="7"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26" name="Group 57"/>
                    <p:cNvGrpSpPr>
                      <a:grpSpLocks/>
                    </p:cNvGrpSpPr>
                    <p:nvPr/>
                  </p:nvGrpSpPr>
                  <p:grpSpPr bwMode="auto">
                    <a:xfrm>
                      <a:off x="4591" y="3016"/>
                      <a:ext cx="11" cy="5"/>
                      <a:chOff x="4591" y="3016"/>
                      <a:chExt cx="11" cy="5"/>
                    </a:xfrm>
                  </p:grpSpPr>
                  <p:sp>
                    <p:nvSpPr>
                      <p:cNvPr id="3850" name="Freeform 58"/>
                      <p:cNvSpPr>
                        <a:spLocks/>
                      </p:cNvSpPr>
                      <p:nvPr/>
                    </p:nvSpPr>
                    <p:spPr bwMode="auto">
                      <a:xfrm>
                        <a:off x="4591" y="3016"/>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pPr eaLnBrk="1" hangingPunct="1"/>
                        <a:endParaRPr lang="en-US"/>
                      </a:p>
                    </p:txBody>
                  </p:sp>
                  <p:sp>
                    <p:nvSpPr>
                      <p:cNvPr id="3851" name="Freeform 59"/>
                      <p:cNvSpPr>
                        <a:spLocks/>
                      </p:cNvSpPr>
                      <p:nvPr/>
                    </p:nvSpPr>
                    <p:spPr bwMode="auto">
                      <a:xfrm>
                        <a:off x="4592" y="301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6" y="1"/>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852" name="Freeform 60"/>
                      <p:cNvSpPr>
                        <a:spLocks/>
                      </p:cNvSpPr>
                      <p:nvPr/>
                    </p:nvSpPr>
                    <p:spPr bwMode="auto">
                      <a:xfrm>
                        <a:off x="4593" y="3018"/>
                        <a:ext cx="9" cy="3"/>
                      </a:xfrm>
                      <a:custGeom>
                        <a:avLst/>
                        <a:gdLst>
                          <a:gd name="T0" fmla="*/ 0 w 9"/>
                          <a:gd name="T1" fmla="*/ 0 h 7"/>
                          <a:gd name="T2" fmla="*/ 0 w 9"/>
                          <a:gd name="T3" fmla="*/ 0 h 7"/>
                          <a:gd name="T4" fmla="*/ 1 w 9"/>
                          <a:gd name="T5" fmla="*/ 0 h 7"/>
                          <a:gd name="T6" fmla="*/ 1 w 9"/>
                          <a:gd name="T7" fmla="*/ 0 h 7"/>
                          <a:gd name="T8" fmla="*/ 6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6" y="0"/>
                            </a:lnTo>
                            <a:lnTo>
                              <a:pt x="9"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27" name="Group 61"/>
                    <p:cNvGrpSpPr>
                      <a:grpSpLocks/>
                    </p:cNvGrpSpPr>
                    <p:nvPr/>
                  </p:nvGrpSpPr>
                  <p:grpSpPr bwMode="auto">
                    <a:xfrm>
                      <a:off x="4594" y="3019"/>
                      <a:ext cx="20" cy="17"/>
                      <a:chOff x="4594" y="3019"/>
                      <a:chExt cx="20" cy="17"/>
                    </a:xfrm>
                  </p:grpSpPr>
                  <p:grpSp>
                    <p:nvGrpSpPr>
                      <p:cNvPr id="28" name="Group 62"/>
                      <p:cNvGrpSpPr>
                        <a:grpSpLocks/>
                      </p:cNvGrpSpPr>
                      <p:nvPr/>
                    </p:nvGrpSpPr>
                    <p:grpSpPr bwMode="auto">
                      <a:xfrm>
                        <a:off x="4594" y="3019"/>
                        <a:ext cx="10" cy="5"/>
                        <a:chOff x="4594" y="3019"/>
                        <a:chExt cx="10" cy="5"/>
                      </a:xfrm>
                    </p:grpSpPr>
                    <p:sp>
                      <p:nvSpPr>
                        <p:cNvPr id="3847" name="Freeform 63"/>
                        <p:cNvSpPr>
                          <a:spLocks/>
                        </p:cNvSpPr>
                        <p:nvPr/>
                      </p:nvSpPr>
                      <p:spPr bwMode="auto">
                        <a:xfrm>
                          <a:off x="4594" y="3019"/>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3848" name="Freeform 64"/>
                        <p:cNvSpPr>
                          <a:spLocks/>
                        </p:cNvSpPr>
                        <p:nvPr/>
                      </p:nvSpPr>
                      <p:spPr bwMode="auto">
                        <a:xfrm>
                          <a:off x="4595" y="3019"/>
                          <a:ext cx="8" cy="2"/>
                        </a:xfrm>
                        <a:custGeom>
                          <a:avLst/>
                          <a:gdLst>
                            <a:gd name="T0" fmla="*/ 0 w 8"/>
                            <a:gd name="T1" fmla="*/ 0 h 5"/>
                            <a:gd name="T2" fmla="*/ 4 w 8"/>
                            <a:gd name="T3" fmla="*/ 0 h 5"/>
                            <a:gd name="T4" fmla="*/ 4 w 8"/>
                            <a:gd name="T5" fmla="*/ 0 h 5"/>
                            <a:gd name="T6" fmla="*/ 6 w 8"/>
                            <a:gd name="T7" fmla="*/ 0 h 5"/>
                            <a:gd name="T8" fmla="*/ 8 w 8"/>
                            <a:gd name="T9" fmla="*/ 0 h 5"/>
                            <a:gd name="T10" fmla="*/ 1 w 8"/>
                            <a:gd name="T11" fmla="*/ 0 h 5"/>
                            <a:gd name="T12" fmla="*/ 0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4" y="0"/>
                              </a:lnTo>
                              <a:lnTo>
                                <a:pt x="4" y="2"/>
                              </a:lnTo>
                              <a:lnTo>
                                <a:pt x="6" y="3"/>
                              </a:lnTo>
                              <a:lnTo>
                                <a:pt x="8" y="5"/>
                              </a:lnTo>
                              <a:lnTo>
                                <a:pt x="1" y="5"/>
                              </a:lnTo>
                              <a:lnTo>
                                <a:pt x="0"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3849" name="Freeform 65"/>
                        <p:cNvSpPr>
                          <a:spLocks/>
                        </p:cNvSpPr>
                        <p:nvPr/>
                      </p:nvSpPr>
                      <p:spPr bwMode="auto">
                        <a:xfrm>
                          <a:off x="4595" y="3021"/>
                          <a:ext cx="9" cy="3"/>
                        </a:xfrm>
                        <a:custGeom>
                          <a:avLst/>
                          <a:gdLst>
                            <a:gd name="T0" fmla="*/ 0 w 9"/>
                            <a:gd name="T1" fmla="*/ 1 h 6"/>
                            <a:gd name="T2" fmla="*/ 0 w 9"/>
                            <a:gd name="T3" fmla="*/ 1 h 6"/>
                            <a:gd name="T4" fmla="*/ 1 w 9"/>
                            <a:gd name="T5" fmla="*/ 1 h 6"/>
                            <a:gd name="T6" fmla="*/ 1 w 9"/>
                            <a:gd name="T7" fmla="*/ 0 h 6"/>
                            <a:gd name="T8" fmla="*/ 8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4"/>
                              </a:lnTo>
                              <a:lnTo>
                                <a:pt x="1" y="1"/>
                              </a:lnTo>
                              <a:lnTo>
                                <a:pt x="1" y="0"/>
                              </a:lnTo>
                              <a:lnTo>
                                <a:pt x="8"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29" name="Group 66"/>
                      <p:cNvGrpSpPr>
                        <a:grpSpLocks/>
                      </p:cNvGrpSpPr>
                      <p:nvPr/>
                    </p:nvGrpSpPr>
                    <p:grpSpPr bwMode="auto">
                      <a:xfrm>
                        <a:off x="4596" y="3022"/>
                        <a:ext cx="10" cy="6"/>
                        <a:chOff x="4596" y="3022"/>
                        <a:chExt cx="10" cy="6"/>
                      </a:xfrm>
                    </p:grpSpPr>
                    <p:sp>
                      <p:nvSpPr>
                        <p:cNvPr id="3844" name="Freeform 67"/>
                        <p:cNvSpPr>
                          <a:spLocks/>
                        </p:cNvSpPr>
                        <p:nvPr/>
                      </p:nvSpPr>
                      <p:spPr bwMode="auto">
                        <a:xfrm>
                          <a:off x="4596" y="3022"/>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3845" name="Freeform 68"/>
                        <p:cNvSpPr>
                          <a:spLocks/>
                        </p:cNvSpPr>
                        <p:nvPr/>
                      </p:nvSpPr>
                      <p:spPr bwMode="auto">
                        <a:xfrm>
                          <a:off x="4597" y="3022"/>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8"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3846" name="Freeform 69"/>
                        <p:cNvSpPr>
                          <a:spLocks/>
                        </p:cNvSpPr>
                        <p:nvPr/>
                      </p:nvSpPr>
                      <p:spPr bwMode="auto">
                        <a:xfrm>
                          <a:off x="4597" y="3024"/>
                          <a:ext cx="9" cy="4"/>
                        </a:xfrm>
                        <a:custGeom>
                          <a:avLst/>
                          <a:gdLst>
                            <a:gd name="T0" fmla="*/ 0 w 9"/>
                            <a:gd name="T1" fmla="*/ 2 h 6"/>
                            <a:gd name="T2" fmla="*/ 1 w 9"/>
                            <a:gd name="T3" fmla="*/ 1 h 6"/>
                            <a:gd name="T4" fmla="*/ 1 w 9"/>
                            <a:gd name="T5" fmla="*/ 1 h 6"/>
                            <a:gd name="T6" fmla="*/ 2 w 9"/>
                            <a:gd name="T7" fmla="*/ 0 h 6"/>
                            <a:gd name="T8" fmla="*/ 8 w 9"/>
                            <a:gd name="T9" fmla="*/ 0 h 6"/>
                            <a:gd name="T10" fmla="*/ 9 w 9"/>
                            <a:gd name="T11" fmla="*/ 2 h 6"/>
                            <a:gd name="T12" fmla="*/ 0 w 9"/>
                            <a:gd name="T13" fmla="*/ 2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1" y="3"/>
                              </a:lnTo>
                              <a:lnTo>
                                <a:pt x="1" y="1"/>
                              </a:lnTo>
                              <a:lnTo>
                                <a:pt x="2" y="0"/>
                              </a:lnTo>
                              <a:lnTo>
                                <a:pt x="8"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30" name="Group 70"/>
                      <p:cNvGrpSpPr>
                        <a:grpSpLocks/>
                      </p:cNvGrpSpPr>
                      <p:nvPr/>
                    </p:nvGrpSpPr>
                    <p:grpSpPr bwMode="auto">
                      <a:xfrm>
                        <a:off x="4598" y="3025"/>
                        <a:ext cx="11" cy="5"/>
                        <a:chOff x="4598" y="3025"/>
                        <a:chExt cx="11" cy="5"/>
                      </a:xfrm>
                    </p:grpSpPr>
                    <p:sp>
                      <p:nvSpPr>
                        <p:cNvPr id="3841" name="Freeform 71"/>
                        <p:cNvSpPr>
                          <a:spLocks/>
                        </p:cNvSpPr>
                        <p:nvPr/>
                      </p:nvSpPr>
                      <p:spPr bwMode="auto">
                        <a:xfrm>
                          <a:off x="4598" y="3025"/>
                          <a:ext cx="4" cy="5"/>
                        </a:xfrm>
                        <a:custGeom>
                          <a:avLst/>
                          <a:gdLst>
                            <a:gd name="T0" fmla="*/ 3 w 4"/>
                            <a:gd name="T1" fmla="*/ 1 h 10"/>
                            <a:gd name="T2" fmla="*/ 0 w 4"/>
                            <a:gd name="T3" fmla="*/ 1 h 10"/>
                            <a:gd name="T4" fmla="*/ 1 w 4"/>
                            <a:gd name="T5" fmla="*/ 0 h 10"/>
                            <a:gd name="T6" fmla="*/ 4 w 4"/>
                            <a:gd name="T7" fmla="*/ 1 h 10"/>
                            <a:gd name="T8" fmla="*/ 3 w 4"/>
                            <a:gd name="T9" fmla="*/ 1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10"/>
                              </a:moveTo>
                              <a:lnTo>
                                <a:pt x="0" y="4"/>
                              </a:lnTo>
                              <a:lnTo>
                                <a:pt x="1" y="0"/>
                              </a:lnTo>
                              <a:lnTo>
                                <a:pt x="4" y="5"/>
                              </a:lnTo>
                              <a:lnTo>
                                <a:pt x="3" y="10"/>
                              </a:lnTo>
                              <a:close/>
                            </a:path>
                          </a:pathLst>
                        </a:custGeom>
                        <a:solidFill>
                          <a:srgbClr val="A0A0A0"/>
                        </a:solidFill>
                        <a:ln w="9525">
                          <a:noFill/>
                          <a:round/>
                          <a:headEnd/>
                          <a:tailEnd/>
                        </a:ln>
                      </p:spPr>
                      <p:txBody>
                        <a:bodyPr/>
                        <a:lstStyle/>
                        <a:p>
                          <a:pPr eaLnBrk="1" hangingPunct="1"/>
                          <a:endParaRPr lang="en-US"/>
                        </a:p>
                      </p:txBody>
                    </p:sp>
                    <p:sp>
                      <p:nvSpPr>
                        <p:cNvPr id="3842" name="Freeform 72"/>
                        <p:cNvSpPr>
                          <a:spLocks/>
                        </p:cNvSpPr>
                        <p:nvPr/>
                      </p:nvSpPr>
                      <p:spPr bwMode="auto">
                        <a:xfrm>
                          <a:off x="4599" y="3025"/>
                          <a:ext cx="8" cy="3"/>
                        </a:xfrm>
                        <a:custGeom>
                          <a:avLst/>
                          <a:gdLst>
                            <a:gd name="T0" fmla="*/ 0 w 8"/>
                            <a:gd name="T1" fmla="*/ 0 h 5"/>
                            <a:gd name="T2" fmla="*/ 6 w 8"/>
                            <a:gd name="T3" fmla="*/ 0 h 5"/>
                            <a:gd name="T4" fmla="*/ 6 w 8"/>
                            <a:gd name="T5" fmla="*/ 0 h 5"/>
                            <a:gd name="T6" fmla="*/ 7 w 8"/>
                            <a:gd name="T7" fmla="*/ 1 h 5"/>
                            <a:gd name="T8" fmla="*/ 8 w 8"/>
                            <a:gd name="T9" fmla="*/ 1 h 5"/>
                            <a:gd name="T10" fmla="*/ 3 w 8"/>
                            <a:gd name="T11" fmla="*/ 1 h 5"/>
                            <a:gd name="T12" fmla="*/ 2 w 8"/>
                            <a:gd name="T13" fmla="*/ 1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7" y="2"/>
                              </a:lnTo>
                              <a:lnTo>
                                <a:pt x="8" y="5"/>
                              </a:lnTo>
                              <a:lnTo>
                                <a:pt x="3" y="5"/>
                              </a:lnTo>
                              <a:lnTo>
                                <a:pt x="2" y="4"/>
                              </a:lnTo>
                              <a:lnTo>
                                <a:pt x="0" y="0"/>
                              </a:lnTo>
                              <a:close/>
                            </a:path>
                          </a:pathLst>
                        </a:custGeom>
                        <a:solidFill>
                          <a:srgbClr val="E0E0E0"/>
                        </a:solidFill>
                        <a:ln w="9525">
                          <a:noFill/>
                          <a:round/>
                          <a:headEnd/>
                          <a:tailEnd/>
                        </a:ln>
                      </p:spPr>
                      <p:txBody>
                        <a:bodyPr/>
                        <a:lstStyle/>
                        <a:p>
                          <a:pPr eaLnBrk="1" hangingPunct="1"/>
                          <a:endParaRPr lang="en-US"/>
                        </a:p>
                      </p:txBody>
                    </p:sp>
                    <p:sp>
                      <p:nvSpPr>
                        <p:cNvPr id="3843" name="Freeform 73"/>
                        <p:cNvSpPr>
                          <a:spLocks/>
                        </p:cNvSpPr>
                        <p:nvPr/>
                      </p:nvSpPr>
                      <p:spPr bwMode="auto">
                        <a:xfrm>
                          <a:off x="4601" y="3028"/>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0" y="2"/>
                              </a:lnTo>
                              <a:lnTo>
                                <a:pt x="1" y="0"/>
                              </a:lnTo>
                              <a:lnTo>
                                <a:pt x="6"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31" name="Group 74"/>
                      <p:cNvGrpSpPr>
                        <a:grpSpLocks/>
                      </p:cNvGrpSpPr>
                      <p:nvPr/>
                    </p:nvGrpSpPr>
                    <p:grpSpPr bwMode="auto">
                      <a:xfrm>
                        <a:off x="4602" y="3028"/>
                        <a:ext cx="9" cy="5"/>
                        <a:chOff x="4602" y="3028"/>
                        <a:chExt cx="9" cy="5"/>
                      </a:xfrm>
                    </p:grpSpPr>
                    <p:sp>
                      <p:nvSpPr>
                        <p:cNvPr id="3838" name="Freeform 75"/>
                        <p:cNvSpPr>
                          <a:spLocks/>
                        </p:cNvSpPr>
                        <p:nvPr/>
                      </p:nvSpPr>
                      <p:spPr bwMode="auto">
                        <a:xfrm>
                          <a:off x="4602" y="3028"/>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3839" name="Freeform 76"/>
                        <p:cNvSpPr>
                          <a:spLocks/>
                        </p:cNvSpPr>
                        <p:nvPr/>
                      </p:nvSpPr>
                      <p:spPr bwMode="auto">
                        <a:xfrm>
                          <a:off x="4603" y="3028"/>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2"/>
                              </a:lnTo>
                              <a:lnTo>
                                <a:pt x="5" y="3"/>
                              </a:lnTo>
                              <a:lnTo>
                                <a:pt x="7" y="5"/>
                              </a:lnTo>
                              <a:lnTo>
                                <a:pt x="1"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3840" name="Freeform 77"/>
                        <p:cNvSpPr>
                          <a:spLocks/>
                        </p:cNvSpPr>
                        <p:nvPr/>
                      </p:nvSpPr>
                      <p:spPr bwMode="auto">
                        <a:xfrm>
                          <a:off x="4603" y="3030"/>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3688" name="Group 78"/>
                      <p:cNvGrpSpPr>
                        <a:grpSpLocks/>
                      </p:cNvGrpSpPr>
                      <p:nvPr/>
                    </p:nvGrpSpPr>
                    <p:grpSpPr bwMode="auto">
                      <a:xfrm>
                        <a:off x="4604" y="3031"/>
                        <a:ext cx="10" cy="5"/>
                        <a:chOff x="4604" y="3031"/>
                        <a:chExt cx="10" cy="5"/>
                      </a:xfrm>
                    </p:grpSpPr>
                    <p:sp>
                      <p:nvSpPr>
                        <p:cNvPr id="3835" name="Freeform 79"/>
                        <p:cNvSpPr>
                          <a:spLocks/>
                        </p:cNvSpPr>
                        <p:nvPr/>
                      </p:nvSpPr>
                      <p:spPr bwMode="auto">
                        <a:xfrm>
                          <a:off x="4604" y="3031"/>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3836" name="Freeform 80"/>
                        <p:cNvSpPr>
                          <a:spLocks/>
                        </p:cNvSpPr>
                        <p:nvPr/>
                      </p:nvSpPr>
                      <p:spPr bwMode="auto">
                        <a:xfrm>
                          <a:off x="4605" y="3031"/>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2"/>
                              </a:lnTo>
                              <a:lnTo>
                                <a:pt x="6" y="2"/>
                              </a:lnTo>
                              <a:lnTo>
                                <a:pt x="7"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3837" name="Freeform 81"/>
                        <p:cNvSpPr>
                          <a:spLocks/>
                        </p:cNvSpPr>
                        <p:nvPr/>
                      </p:nvSpPr>
                      <p:spPr bwMode="auto">
                        <a:xfrm>
                          <a:off x="4606" y="3033"/>
                          <a:ext cx="8" cy="3"/>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2"/>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grpSp>
                  <p:nvGrpSpPr>
                    <p:cNvPr id="3689" name="Group 82"/>
                    <p:cNvGrpSpPr>
                      <a:grpSpLocks/>
                    </p:cNvGrpSpPr>
                    <p:nvPr/>
                  </p:nvGrpSpPr>
                  <p:grpSpPr bwMode="auto">
                    <a:xfrm>
                      <a:off x="4606" y="3034"/>
                      <a:ext cx="20" cy="17"/>
                      <a:chOff x="4606" y="3034"/>
                      <a:chExt cx="20" cy="17"/>
                    </a:xfrm>
                  </p:grpSpPr>
                  <p:grpSp>
                    <p:nvGrpSpPr>
                      <p:cNvPr id="3690" name="Group 83"/>
                      <p:cNvGrpSpPr>
                        <a:grpSpLocks/>
                      </p:cNvGrpSpPr>
                      <p:nvPr/>
                    </p:nvGrpSpPr>
                    <p:grpSpPr bwMode="auto">
                      <a:xfrm>
                        <a:off x="4606" y="3034"/>
                        <a:ext cx="10" cy="5"/>
                        <a:chOff x="4606" y="3034"/>
                        <a:chExt cx="10" cy="5"/>
                      </a:xfrm>
                    </p:grpSpPr>
                    <p:sp>
                      <p:nvSpPr>
                        <p:cNvPr id="3827" name="Freeform 84"/>
                        <p:cNvSpPr>
                          <a:spLocks/>
                        </p:cNvSpPr>
                        <p:nvPr/>
                      </p:nvSpPr>
                      <p:spPr bwMode="auto">
                        <a:xfrm>
                          <a:off x="4606" y="3034"/>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pPr eaLnBrk="1" hangingPunct="1"/>
                          <a:endParaRPr lang="en-US"/>
                        </a:p>
                      </p:txBody>
                    </p:sp>
                    <p:sp>
                      <p:nvSpPr>
                        <p:cNvPr id="3828" name="Freeform 85"/>
                        <p:cNvSpPr>
                          <a:spLocks/>
                        </p:cNvSpPr>
                        <p:nvPr/>
                      </p:nvSpPr>
                      <p:spPr bwMode="auto">
                        <a:xfrm>
                          <a:off x="4607" y="303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829" name="Freeform 86"/>
                        <p:cNvSpPr>
                          <a:spLocks/>
                        </p:cNvSpPr>
                        <p:nvPr/>
                      </p:nvSpPr>
                      <p:spPr bwMode="auto">
                        <a:xfrm>
                          <a:off x="4608" y="3037"/>
                          <a:ext cx="8" cy="2"/>
                        </a:xfrm>
                        <a:custGeom>
                          <a:avLst/>
                          <a:gdLst>
                            <a:gd name="T0" fmla="*/ 0 w 8"/>
                            <a:gd name="T1" fmla="*/ 1 h 4"/>
                            <a:gd name="T2" fmla="*/ 0 w 8"/>
                            <a:gd name="T3" fmla="*/ 1 h 4"/>
                            <a:gd name="T4" fmla="*/ 1 w 8"/>
                            <a:gd name="T5" fmla="*/ 0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0"/>
                              </a:lnTo>
                              <a:lnTo>
                                <a:pt x="6"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3691" name="Group 87"/>
                      <p:cNvGrpSpPr>
                        <a:grpSpLocks/>
                      </p:cNvGrpSpPr>
                      <p:nvPr/>
                    </p:nvGrpSpPr>
                    <p:grpSpPr bwMode="auto">
                      <a:xfrm>
                        <a:off x="4609" y="3037"/>
                        <a:ext cx="9" cy="5"/>
                        <a:chOff x="4609" y="3037"/>
                        <a:chExt cx="9" cy="5"/>
                      </a:xfrm>
                    </p:grpSpPr>
                    <p:sp>
                      <p:nvSpPr>
                        <p:cNvPr id="3824" name="Freeform 88"/>
                        <p:cNvSpPr>
                          <a:spLocks/>
                        </p:cNvSpPr>
                        <p:nvPr/>
                      </p:nvSpPr>
                      <p:spPr bwMode="auto">
                        <a:xfrm>
                          <a:off x="4609" y="3037"/>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3825" name="Freeform 89"/>
                        <p:cNvSpPr>
                          <a:spLocks/>
                        </p:cNvSpPr>
                        <p:nvPr/>
                      </p:nvSpPr>
                      <p:spPr bwMode="auto">
                        <a:xfrm>
                          <a:off x="4610" y="3037"/>
                          <a:ext cx="7" cy="2"/>
                        </a:xfrm>
                        <a:custGeom>
                          <a:avLst/>
                          <a:gdLst>
                            <a:gd name="T0" fmla="*/ 0 w 7"/>
                            <a:gd name="T1" fmla="*/ 0 h 4"/>
                            <a:gd name="T2" fmla="*/ 4 w 7"/>
                            <a:gd name="T3" fmla="*/ 0 h 4"/>
                            <a:gd name="T4" fmla="*/ 5 w 7"/>
                            <a:gd name="T5" fmla="*/ 0 h 4"/>
                            <a:gd name="T6" fmla="*/ 5 w 7"/>
                            <a:gd name="T7" fmla="*/ 1 h 4"/>
                            <a:gd name="T8" fmla="*/ 7 w 7"/>
                            <a:gd name="T9" fmla="*/ 1 h 4"/>
                            <a:gd name="T10" fmla="*/ 1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0"/>
                              </a:lnTo>
                              <a:lnTo>
                                <a:pt x="5" y="1"/>
                              </a:lnTo>
                              <a:lnTo>
                                <a:pt x="7" y="4"/>
                              </a:lnTo>
                              <a:lnTo>
                                <a:pt x="1"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826" name="Freeform 90"/>
                        <p:cNvSpPr>
                          <a:spLocks/>
                        </p:cNvSpPr>
                        <p:nvPr/>
                      </p:nvSpPr>
                      <p:spPr bwMode="auto">
                        <a:xfrm>
                          <a:off x="4610" y="3039"/>
                          <a:ext cx="8" cy="3"/>
                        </a:xfrm>
                        <a:custGeom>
                          <a:avLst/>
                          <a:gdLst>
                            <a:gd name="T0" fmla="*/ 0 w 8"/>
                            <a:gd name="T1" fmla="*/ 0 h 7"/>
                            <a:gd name="T2" fmla="*/ 1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3692" name="Group 91"/>
                      <p:cNvGrpSpPr>
                        <a:grpSpLocks/>
                      </p:cNvGrpSpPr>
                      <p:nvPr/>
                    </p:nvGrpSpPr>
                    <p:grpSpPr bwMode="auto">
                      <a:xfrm>
                        <a:off x="4611" y="3040"/>
                        <a:ext cx="10" cy="5"/>
                        <a:chOff x="4611" y="3040"/>
                        <a:chExt cx="10" cy="5"/>
                      </a:xfrm>
                    </p:grpSpPr>
                    <p:sp>
                      <p:nvSpPr>
                        <p:cNvPr id="3821" name="Freeform 92"/>
                        <p:cNvSpPr>
                          <a:spLocks/>
                        </p:cNvSpPr>
                        <p:nvPr/>
                      </p:nvSpPr>
                      <p:spPr bwMode="auto">
                        <a:xfrm>
                          <a:off x="4611" y="3040"/>
                          <a:ext cx="3" cy="5"/>
                        </a:xfrm>
                        <a:custGeom>
                          <a:avLst/>
                          <a:gdLst>
                            <a:gd name="T0" fmla="*/ 2 w 3"/>
                            <a:gd name="T1" fmla="*/ 2 h 9"/>
                            <a:gd name="T2" fmla="*/ 0 w 3"/>
                            <a:gd name="T3" fmla="*/ 1 h 9"/>
                            <a:gd name="T4" fmla="*/ 1 w 3"/>
                            <a:gd name="T5" fmla="*/ 0 h 9"/>
                            <a:gd name="T6" fmla="*/ 3 w 3"/>
                            <a:gd name="T7" fmla="*/ 1 h 9"/>
                            <a:gd name="T8" fmla="*/ 2 w 3"/>
                            <a:gd name="T9" fmla="*/ 2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3822" name="Freeform 93"/>
                        <p:cNvSpPr>
                          <a:spLocks/>
                        </p:cNvSpPr>
                        <p:nvPr/>
                      </p:nvSpPr>
                      <p:spPr bwMode="auto">
                        <a:xfrm>
                          <a:off x="4612" y="3040"/>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823" name="Freeform 94"/>
                        <p:cNvSpPr>
                          <a:spLocks/>
                        </p:cNvSpPr>
                        <p:nvPr/>
                      </p:nvSpPr>
                      <p:spPr bwMode="auto">
                        <a:xfrm>
                          <a:off x="4613" y="3042"/>
                          <a:ext cx="8" cy="3"/>
                        </a:xfrm>
                        <a:custGeom>
                          <a:avLst/>
                          <a:gdLst>
                            <a:gd name="T0" fmla="*/ 0 w 8"/>
                            <a:gd name="T1" fmla="*/ 2 h 4"/>
                            <a:gd name="T2" fmla="*/ 0 w 8"/>
                            <a:gd name="T3" fmla="*/ 2 h 4"/>
                            <a:gd name="T4" fmla="*/ 0 w 8"/>
                            <a:gd name="T5" fmla="*/ 1 h 4"/>
                            <a:gd name="T6" fmla="*/ 1 w 8"/>
                            <a:gd name="T7" fmla="*/ 0 h 4"/>
                            <a:gd name="T8" fmla="*/ 6 w 8"/>
                            <a:gd name="T9" fmla="*/ 0 h 4"/>
                            <a:gd name="T10" fmla="*/ 8 w 8"/>
                            <a:gd name="T11" fmla="*/ 2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1"/>
                              </a:lnTo>
                              <a:lnTo>
                                <a:pt x="1" y="0"/>
                              </a:lnTo>
                              <a:lnTo>
                                <a:pt x="6"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3708" name="Group 95"/>
                      <p:cNvGrpSpPr>
                        <a:grpSpLocks/>
                      </p:cNvGrpSpPr>
                      <p:nvPr/>
                    </p:nvGrpSpPr>
                    <p:grpSpPr bwMode="auto">
                      <a:xfrm>
                        <a:off x="4614" y="3042"/>
                        <a:ext cx="10" cy="6"/>
                        <a:chOff x="4614" y="3042"/>
                        <a:chExt cx="10" cy="6"/>
                      </a:xfrm>
                    </p:grpSpPr>
                    <p:sp>
                      <p:nvSpPr>
                        <p:cNvPr id="3818" name="Freeform 96"/>
                        <p:cNvSpPr>
                          <a:spLocks/>
                        </p:cNvSpPr>
                        <p:nvPr/>
                      </p:nvSpPr>
                      <p:spPr bwMode="auto">
                        <a:xfrm>
                          <a:off x="4614" y="3042"/>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3819" name="Freeform 97"/>
                        <p:cNvSpPr>
                          <a:spLocks/>
                        </p:cNvSpPr>
                        <p:nvPr/>
                      </p:nvSpPr>
                      <p:spPr bwMode="auto">
                        <a:xfrm>
                          <a:off x="4615" y="3043"/>
                          <a:ext cx="8" cy="2"/>
                        </a:xfrm>
                        <a:custGeom>
                          <a:avLst/>
                          <a:gdLst>
                            <a:gd name="T0" fmla="*/ 0 w 8"/>
                            <a:gd name="T1" fmla="*/ 0 h 3"/>
                            <a:gd name="T2" fmla="*/ 4 w 8"/>
                            <a:gd name="T3" fmla="*/ 0 h 3"/>
                            <a:gd name="T4" fmla="*/ 4 w 8"/>
                            <a:gd name="T5" fmla="*/ 0 h 3"/>
                            <a:gd name="T6" fmla="*/ 6 w 8"/>
                            <a:gd name="T7" fmla="*/ 1 h 3"/>
                            <a:gd name="T8" fmla="*/ 8 w 8"/>
                            <a:gd name="T9" fmla="*/ 1 h 3"/>
                            <a:gd name="T10" fmla="*/ 1 w 8"/>
                            <a:gd name="T11" fmla="*/ 1 h 3"/>
                            <a:gd name="T12" fmla="*/ 0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4" y="0"/>
                              </a:lnTo>
                              <a:lnTo>
                                <a:pt x="6" y="2"/>
                              </a:lnTo>
                              <a:lnTo>
                                <a:pt x="8" y="3"/>
                              </a:lnTo>
                              <a:lnTo>
                                <a:pt x="1" y="3"/>
                              </a:lnTo>
                              <a:lnTo>
                                <a:pt x="0" y="3"/>
                              </a:lnTo>
                              <a:lnTo>
                                <a:pt x="0" y="0"/>
                              </a:lnTo>
                              <a:close/>
                            </a:path>
                          </a:pathLst>
                        </a:custGeom>
                        <a:solidFill>
                          <a:srgbClr val="E0E0E0"/>
                        </a:solidFill>
                        <a:ln w="9525">
                          <a:noFill/>
                          <a:round/>
                          <a:headEnd/>
                          <a:tailEnd/>
                        </a:ln>
                      </p:spPr>
                      <p:txBody>
                        <a:bodyPr/>
                        <a:lstStyle/>
                        <a:p>
                          <a:pPr eaLnBrk="1" hangingPunct="1"/>
                          <a:endParaRPr lang="en-US"/>
                        </a:p>
                      </p:txBody>
                    </p:sp>
                    <p:sp>
                      <p:nvSpPr>
                        <p:cNvPr id="3820" name="Freeform 98"/>
                        <p:cNvSpPr>
                          <a:spLocks/>
                        </p:cNvSpPr>
                        <p:nvPr/>
                      </p:nvSpPr>
                      <p:spPr bwMode="auto">
                        <a:xfrm>
                          <a:off x="4615" y="3045"/>
                          <a:ext cx="9" cy="3"/>
                        </a:xfrm>
                        <a:custGeom>
                          <a:avLst/>
                          <a:gdLst>
                            <a:gd name="T0" fmla="*/ 0 w 9"/>
                            <a:gd name="T1" fmla="*/ 1 h 5"/>
                            <a:gd name="T2" fmla="*/ 0 w 9"/>
                            <a:gd name="T3" fmla="*/ 1 h 5"/>
                            <a:gd name="T4" fmla="*/ 1 w 9"/>
                            <a:gd name="T5" fmla="*/ 0 h 5"/>
                            <a:gd name="T6" fmla="*/ 1 w 9"/>
                            <a:gd name="T7" fmla="*/ 0 h 5"/>
                            <a:gd name="T8" fmla="*/ 8 w 9"/>
                            <a:gd name="T9" fmla="*/ 0 h 5"/>
                            <a:gd name="T10" fmla="*/ 9 w 9"/>
                            <a:gd name="T11" fmla="*/ 1 h 5"/>
                            <a:gd name="T12" fmla="*/ 0 w 9"/>
                            <a:gd name="T13" fmla="*/ 1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1"/>
                              </a:lnTo>
                              <a:lnTo>
                                <a:pt x="1" y="0"/>
                              </a:lnTo>
                              <a:lnTo>
                                <a:pt x="8"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3709" name="Group 99"/>
                      <p:cNvGrpSpPr>
                        <a:grpSpLocks/>
                      </p:cNvGrpSpPr>
                      <p:nvPr/>
                    </p:nvGrpSpPr>
                    <p:grpSpPr bwMode="auto">
                      <a:xfrm>
                        <a:off x="4616" y="3045"/>
                        <a:ext cx="10" cy="6"/>
                        <a:chOff x="4616" y="3045"/>
                        <a:chExt cx="10" cy="6"/>
                      </a:xfrm>
                    </p:grpSpPr>
                    <p:sp>
                      <p:nvSpPr>
                        <p:cNvPr id="3815" name="Freeform 100"/>
                        <p:cNvSpPr>
                          <a:spLocks/>
                        </p:cNvSpPr>
                        <p:nvPr/>
                      </p:nvSpPr>
                      <p:spPr bwMode="auto">
                        <a:xfrm>
                          <a:off x="4616" y="3045"/>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3816" name="Freeform 101"/>
                        <p:cNvSpPr>
                          <a:spLocks/>
                        </p:cNvSpPr>
                        <p:nvPr/>
                      </p:nvSpPr>
                      <p:spPr bwMode="auto">
                        <a:xfrm>
                          <a:off x="4617" y="3045"/>
                          <a:ext cx="8" cy="3"/>
                        </a:xfrm>
                        <a:custGeom>
                          <a:avLst/>
                          <a:gdLst>
                            <a:gd name="T0" fmla="*/ 0 w 8"/>
                            <a:gd name="T1" fmla="*/ 0 h 5"/>
                            <a:gd name="T2" fmla="*/ 6 w 8"/>
                            <a:gd name="T3" fmla="*/ 0 h 5"/>
                            <a:gd name="T4" fmla="*/ 6 w 8"/>
                            <a:gd name="T5" fmla="*/ 1 h 5"/>
                            <a:gd name="T6" fmla="*/ 6 w 8"/>
                            <a:gd name="T7" fmla="*/ 1 h 5"/>
                            <a:gd name="T8" fmla="*/ 8 w 8"/>
                            <a:gd name="T9" fmla="*/ 1 h 5"/>
                            <a:gd name="T10" fmla="*/ 2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1"/>
                              </a:lnTo>
                              <a:lnTo>
                                <a:pt x="6" y="3"/>
                              </a:lnTo>
                              <a:lnTo>
                                <a:pt x="8" y="5"/>
                              </a:lnTo>
                              <a:lnTo>
                                <a:pt x="2" y="5"/>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817" name="Freeform 102"/>
                        <p:cNvSpPr>
                          <a:spLocks/>
                        </p:cNvSpPr>
                        <p:nvPr/>
                      </p:nvSpPr>
                      <p:spPr bwMode="auto">
                        <a:xfrm>
                          <a:off x="4618" y="3048"/>
                          <a:ext cx="8" cy="3"/>
                        </a:xfrm>
                        <a:custGeom>
                          <a:avLst/>
                          <a:gdLst>
                            <a:gd name="T0" fmla="*/ 0 w 8"/>
                            <a:gd name="T1" fmla="*/ 1 h 6"/>
                            <a:gd name="T2" fmla="*/ 0 w 8"/>
                            <a:gd name="T3" fmla="*/ 1 h 6"/>
                            <a:gd name="T4" fmla="*/ 0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grpSp>
                  <p:nvGrpSpPr>
                    <p:cNvPr id="3710" name="Group 103"/>
                    <p:cNvGrpSpPr>
                      <a:grpSpLocks/>
                    </p:cNvGrpSpPr>
                    <p:nvPr/>
                  </p:nvGrpSpPr>
                  <p:grpSpPr bwMode="auto">
                    <a:xfrm>
                      <a:off x="4618" y="3049"/>
                      <a:ext cx="10" cy="4"/>
                      <a:chOff x="4618" y="3049"/>
                      <a:chExt cx="10" cy="4"/>
                    </a:xfrm>
                  </p:grpSpPr>
                  <p:sp>
                    <p:nvSpPr>
                      <p:cNvPr id="3807" name="Freeform 104"/>
                      <p:cNvSpPr>
                        <a:spLocks/>
                      </p:cNvSpPr>
                      <p:nvPr/>
                    </p:nvSpPr>
                    <p:spPr bwMode="auto">
                      <a:xfrm>
                        <a:off x="4618" y="3049"/>
                        <a:ext cx="3" cy="4"/>
                      </a:xfrm>
                      <a:custGeom>
                        <a:avLst/>
                        <a:gdLst>
                          <a:gd name="T0" fmla="*/ 1 w 3"/>
                          <a:gd name="T1" fmla="*/ 1 h 9"/>
                          <a:gd name="T2" fmla="*/ 0 w 3"/>
                          <a:gd name="T3" fmla="*/ 0 h 9"/>
                          <a:gd name="T4" fmla="*/ 1 w 3"/>
                          <a:gd name="T5" fmla="*/ 0 h 9"/>
                          <a:gd name="T6" fmla="*/ 3 w 3"/>
                          <a:gd name="T7" fmla="*/ 0 h 9"/>
                          <a:gd name="T8" fmla="*/ 1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1" y="9"/>
                            </a:moveTo>
                            <a:lnTo>
                              <a:pt x="0" y="3"/>
                            </a:lnTo>
                            <a:lnTo>
                              <a:pt x="1" y="0"/>
                            </a:lnTo>
                            <a:lnTo>
                              <a:pt x="3" y="5"/>
                            </a:lnTo>
                            <a:lnTo>
                              <a:pt x="1" y="9"/>
                            </a:lnTo>
                            <a:close/>
                          </a:path>
                        </a:pathLst>
                      </a:custGeom>
                      <a:solidFill>
                        <a:srgbClr val="A0A0A0"/>
                      </a:solidFill>
                      <a:ln w="9525">
                        <a:noFill/>
                        <a:round/>
                        <a:headEnd/>
                        <a:tailEnd/>
                      </a:ln>
                    </p:spPr>
                    <p:txBody>
                      <a:bodyPr/>
                      <a:lstStyle/>
                      <a:p>
                        <a:pPr eaLnBrk="1" hangingPunct="1"/>
                        <a:endParaRPr lang="en-US"/>
                      </a:p>
                    </p:txBody>
                  </p:sp>
                  <p:sp>
                    <p:nvSpPr>
                      <p:cNvPr id="3808" name="Freeform 105"/>
                      <p:cNvSpPr>
                        <a:spLocks/>
                      </p:cNvSpPr>
                      <p:nvPr/>
                    </p:nvSpPr>
                    <p:spPr bwMode="auto">
                      <a:xfrm>
                        <a:off x="4619" y="3049"/>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3 w 8"/>
                          <a:gd name="T11" fmla="*/ 0 h 5"/>
                          <a:gd name="T12" fmla="*/ 2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6" y="2"/>
                            </a:lnTo>
                            <a:lnTo>
                              <a:pt x="8" y="5"/>
                            </a:lnTo>
                            <a:lnTo>
                              <a:pt x="3" y="5"/>
                            </a:lnTo>
                            <a:lnTo>
                              <a:pt x="2" y="3"/>
                            </a:lnTo>
                            <a:lnTo>
                              <a:pt x="0" y="0"/>
                            </a:lnTo>
                            <a:close/>
                          </a:path>
                        </a:pathLst>
                      </a:custGeom>
                      <a:solidFill>
                        <a:srgbClr val="E0E0E0"/>
                      </a:solidFill>
                      <a:ln w="9525">
                        <a:noFill/>
                        <a:round/>
                        <a:headEnd/>
                        <a:tailEnd/>
                      </a:ln>
                    </p:spPr>
                    <p:txBody>
                      <a:bodyPr/>
                      <a:lstStyle/>
                      <a:p>
                        <a:pPr eaLnBrk="1" hangingPunct="1"/>
                        <a:endParaRPr lang="en-US"/>
                      </a:p>
                    </p:txBody>
                  </p:sp>
                  <p:sp>
                    <p:nvSpPr>
                      <p:cNvPr id="3809" name="Freeform 106"/>
                      <p:cNvSpPr>
                        <a:spLocks/>
                      </p:cNvSpPr>
                      <p:nvPr/>
                    </p:nvSpPr>
                    <p:spPr bwMode="auto">
                      <a:xfrm>
                        <a:off x="4621" y="3051"/>
                        <a:ext cx="7" cy="2"/>
                      </a:xfrm>
                      <a:custGeom>
                        <a:avLst/>
                        <a:gdLst>
                          <a:gd name="T0" fmla="*/ 0 w 7"/>
                          <a:gd name="T1" fmla="*/ 1 h 4"/>
                          <a:gd name="T2" fmla="*/ 0 w 7"/>
                          <a:gd name="T3" fmla="*/ 1 h 4"/>
                          <a:gd name="T4" fmla="*/ 0 w 7"/>
                          <a:gd name="T5" fmla="*/ 0 h 4"/>
                          <a:gd name="T6" fmla="*/ 1 w 7"/>
                          <a:gd name="T7" fmla="*/ 0 h 4"/>
                          <a:gd name="T8" fmla="*/ 6 w 7"/>
                          <a:gd name="T9" fmla="*/ 0 h 4"/>
                          <a:gd name="T10" fmla="*/ 7 w 7"/>
                          <a:gd name="T11" fmla="*/ 1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0"/>
                            </a:lnTo>
                            <a:lnTo>
                              <a:pt x="1" y="0"/>
                            </a:lnTo>
                            <a:lnTo>
                              <a:pt x="6" y="0"/>
                            </a:lnTo>
                            <a:lnTo>
                              <a:pt x="7"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3711" name="Group 107"/>
                    <p:cNvGrpSpPr>
                      <a:grpSpLocks/>
                    </p:cNvGrpSpPr>
                    <p:nvPr/>
                  </p:nvGrpSpPr>
                  <p:grpSpPr bwMode="auto">
                    <a:xfrm>
                      <a:off x="4621" y="3051"/>
                      <a:ext cx="10" cy="5"/>
                      <a:chOff x="4621" y="3051"/>
                      <a:chExt cx="10" cy="5"/>
                    </a:xfrm>
                  </p:grpSpPr>
                  <p:sp>
                    <p:nvSpPr>
                      <p:cNvPr id="3804" name="Freeform 108"/>
                      <p:cNvSpPr>
                        <a:spLocks/>
                      </p:cNvSpPr>
                      <p:nvPr/>
                    </p:nvSpPr>
                    <p:spPr bwMode="auto">
                      <a:xfrm>
                        <a:off x="4621" y="3051"/>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pPr eaLnBrk="1" hangingPunct="1"/>
                        <a:endParaRPr lang="en-US"/>
                      </a:p>
                    </p:txBody>
                  </p:sp>
                  <p:sp>
                    <p:nvSpPr>
                      <p:cNvPr id="3805" name="Freeform 109"/>
                      <p:cNvSpPr>
                        <a:spLocks/>
                      </p:cNvSpPr>
                      <p:nvPr/>
                    </p:nvSpPr>
                    <p:spPr bwMode="auto">
                      <a:xfrm>
                        <a:off x="4622" y="3051"/>
                        <a:ext cx="7" cy="2"/>
                      </a:xfrm>
                      <a:custGeom>
                        <a:avLst/>
                        <a:gdLst>
                          <a:gd name="T0" fmla="*/ 1 w 7"/>
                          <a:gd name="T1" fmla="*/ 0 h 4"/>
                          <a:gd name="T2" fmla="*/ 5 w 7"/>
                          <a:gd name="T3" fmla="*/ 0 h 4"/>
                          <a:gd name="T4" fmla="*/ 5 w 7"/>
                          <a:gd name="T5" fmla="*/ 1 h 4"/>
                          <a:gd name="T6" fmla="*/ 6 w 7"/>
                          <a:gd name="T7" fmla="*/ 1 h 4"/>
                          <a:gd name="T8" fmla="*/ 7 w 7"/>
                          <a:gd name="T9" fmla="*/ 1 h 4"/>
                          <a:gd name="T10" fmla="*/ 2 w 7"/>
                          <a:gd name="T11" fmla="*/ 1 h 4"/>
                          <a:gd name="T12" fmla="*/ 1 w 7"/>
                          <a:gd name="T13" fmla="*/ 1 h 4"/>
                          <a:gd name="T14" fmla="*/ 0 w 7"/>
                          <a:gd name="T15" fmla="*/ 1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5" y="1"/>
                            </a:lnTo>
                            <a:lnTo>
                              <a:pt x="6" y="1"/>
                            </a:lnTo>
                            <a:lnTo>
                              <a:pt x="7" y="4"/>
                            </a:lnTo>
                            <a:lnTo>
                              <a:pt x="2" y="4"/>
                            </a:lnTo>
                            <a:lnTo>
                              <a:pt x="1" y="3"/>
                            </a:lnTo>
                            <a:lnTo>
                              <a:pt x="0" y="1"/>
                            </a:lnTo>
                            <a:lnTo>
                              <a:pt x="1" y="0"/>
                            </a:lnTo>
                            <a:close/>
                          </a:path>
                        </a:pathLst>
                      </a:custGeom>
                      <a:solidFill>
                        <a:srgbClr val="E0E0E0"/>
                      </a:solidFill>
                      <a:ln w="9525">
                        <a:noFill/>
                        <a:round/>
                        <a:headEnd/>
                        <a:tailEnd/>
                      </a:ln>
                    </p:spPr>
                    <p:txBody>
                      <a:bodyPr/>
                      <a:lstStyle/>
                      <a:p>
                        <a:pPr eaLnBrk="1" hangingPunct="1"/>
                        <a:endParaRPr lang="en-US"/>
                      </a:p>
                    </p:txBody>
                  </p:sp>
                  <p:sp>
                    <p:nvSpPr>
                      <p:cNvPr id="3806" name="Freeform 110"/>
                      <p:cNvSpPr>
                        <a:spLocks/>
                      </p:cNvSpPr>
                      <p:nvPr/>
                    </p:nvSpPr>
                    <p:spPr bwMode="auto">
                      <a:xfrm>
                        <a:off x="4623" y="3053"/>
                        <a:ext cx="8" cy="3"/>
                      </a:xfrm>
                      <a:custGeom>
                        <a:avLst/>
                        <a:gdLst>
                          <a:gd name="T0" fmla="*/ 0 w 8"/>
                          <a:gd name="T1" fmla="*/ 0 h 7"/>
                          <a:gd name="T2" fmla="*/ 0 w 8"/>
                          <a:gd name="T3" fmla="*/ 0 h 7"/>
                          <a:gd name="T4" fmla="*/ 1 w 8"/>
                          <a:gd name="T5" fmla="*/ 0 h 7"/>
                          <a:gd name="T6" fmla="*/ 1 w 8"/>
                          <a:gd name="T7" fmla="*/ 0 h 7"/>
                          <a:gd name="T8" fmla="*/ 6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6"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3712" name="Group 111"/>
                    <p:cNvGrpSpPr>
                      <a:grpSpLocks/>
                    </p:cNvGrpSpPr>
                    <p:nvPr/>
                  </p:nvGrpSpPr>
                  <p:grpSpPr bwMode="auto">
                    <a:xfrm>
                      <a:off x="4624" y="3054"/>
                      <a:ext cx="9" cy="5"/>
                      <a:chOff x="4624" y="3054"/>
                      <a:chExt cx="9" cy="5"/>
                    </a:xfrm>
                  </p:grpSpPr>
                  <p:sp>
                    <p:nvSpPr>
                      <p:cNvPr id="3801" name="Freeform 112"/>
                      <p:cNvSpPr>
                        <a:spLocks/>
                      </p:cNvSpPr>
                      <p:nvPr/>
                    </p:nvSpPr>
                    <p:spPr bwMode="auto">
                      <a:xfrm>
                        <a:off x="4624" y="3054"/>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3802" name="Freeform 113"/>
                      <p:cNvSpPr>
                        <a:spLocks/>
                      </p:cNvSpPr>
                      <p:nvPr/>
                    </p:nvSpPr>
                    <p:spPr bwMode="auto">
                      <a:xfrm>
                        <a:off x="4625" y="3054"/>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2"/>
                            </a:lnTo>
                            <a:lnTo>
                              <a:pt x="7" y="5"/>
                            </a:lnTo>
                            <a:lnTo>
                              <a:pt x="1"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3803" name="Freeform 114"/>
                      <p:cNvSpPr>
                        <a:spLocks/>
                      </p:cNvSpPr>
                      <p:nvPr/>
                    </p:nvSpPr>
                    <p:spPr bwMode="auto">
                      <a:xfrm>
                        <a:off x="4625" y="3056"/>
                        <a:ext cx="8" cy="3"/>
                      </a:xfrm>
                      <a:custGeom>
                        <a:avLst/>
                        <a:gdLst>
                          <a:gd name="T0" fmla="*/ 0 w 8"/>
                          <a:gd name="T1" fmla="*/ 1 h 6"/>
                          <a:gd name="T2" fmla="*/ 1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1" y="3"/>
                            </a:lnTo>
                            <a:lnTo>
                              <a:pt x="1" y="1"/>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sp>
                  <p:nvSpPr>
                    <p:cNvPr id="3469" name="Freeform 115"/>
                    <p:cNvSpPr>
                      <a:spLocks/>
                    </p:cNvSpPr>
                    <p:nvPr/>
                  </p:nvSpPr>
                  <p:spPr bwMode="auto">
                    <a:xfrm>
                      <a:off x="4573" y="3004"/>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pPr eaLnBrk="1" hangingPunct="1"/>
                      <a:endParaRPr lang="en-US"/>
                    </a:p>
                  </p:txBody>
                </p:sp>
                <p:sp>
                  <p:nvSpPr>
                    <p:cNvPr id="3470" name="Freeform 116"/>
                    <p:cNvSpPr>
                      <a:spLocks/>
                    </p:cNvSpPr>
                    <p:nvPr/>
                  </p:nvSpPr>
                  <p:spPr bwMode="auto">
                    <a:xfrm>
                      <a:off x="4574" y="3005"/>
                      <a:ext cx="8" cy="2"/>
                    </a:xfrm>
                    <a:custGeom>
                      <a:avLst/>
                      <a:gdLst>
                        <a:gd name="T0" fmla="*/ 0 w 8"/>
                        <a:gd name="T1" fmla="*/ 0 h 3"/>
                        <a:gd name="T2" fmla="*/ 6 w 8"/>
                        <a:gd name="T3" fmla="*/ 0 h 3"/>
                        <a:gd name="T4" fmla="*/ 6 w 8"/>
                        <a:gd name="T5" fmla="*/ 0 h 3"/>
                        <a:gd name="T6" fmla="*/ 6 w 8"/>
                        <a:gd name="T7" fmla="*/ 1 h 3"/>
                        <a:gd name="T8" fmla="*/ 8 w 8"/>
                        <a:gd name="T9" fmla="*/ 1 h 3"/>
                        <a:gd name="T10" fmla="*/ 2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6" y="0"/>
                          </a:lnTo>
                          <a:lnTo>
                            <a:pt x="6" y="2"/>
                          </a:lnTo>
                          <a:lnTo>
                            <a:pt x="8" y="3"/>
                          </a:lnTo>
                          <a:lnTo>
                            <a:pt x="2" y="3"/>
                          </a:lnTo>
                          <a:lnTo>
                            <a:pt x="1" y="2"/>
                          </a:lnTo>
                          <a:lnTo>
                            <a:pt x="0" y="0"/>
                          </a:lnTo>
                          <a:close/>
                        </a:path>
                      </a:pathLst>
                    </a:custGeom>
                    <a:solidFill>
                      <a:srgbClr val="808080"/>
                    </a:solidFill>
                    <a:ln w="9525">
                      <a:noFill/>
                      <a:round/>
                      <a:headEnd/>
                      <a:tailEnd/>
                    </a:ln>
                  </p:spPr>
                  <p:txBody>
                    <a:bodyPr/>
                    <a:lstStyle/>
                    <a:p>
                      <a:pPr eaLnBrk="1" hangingPunct="1"/>
                      <a:endParaRPr lang="en-US"/>
                    </a:p>
                  </p:txBody>
                </p:sp>
                <p:sp>
                  <p:nvSpPr>
                    <p:cNvPr id="3471" name="Freeform 117"/>
                    <p:cNvSpPr>
                      <a:spLocks/>
                    </p:cNvSpPr>
                    <p:nvPr/>
                  </p:nvSpPr>
                  <p:spPr bwMode="auto">
                    <a:xfrm>
                      <a:off x="4575" y="3007"/>
                      <a:ext cx="8" cy="3"/>
                    </a:xfrm>
                    <a:custGeom>
                      <a:avLst/>
                      <a:gdLst>
                        <a:gd name="T0" fmla="*/ 0 w 8"/>
                        <a:gd name="T1" fmla="*/ 2 h 4"/>
                        <a:gd name="T2" fmla="*/ 0 w 8"/>
                        <a:gd name="T3" fmla="*/ 2 h 4"/>
                        <a:gd name="T4" fmla="*/ 0 w 8"/>
                        <a:gd name="T5" fmla="*/ 0 h 4"/>
                        <a:gd name="T6" fmla="*/ 1 w 8"/>
                        <a:gd name="T7" fmla="*/ 0 h 4"/>
                        <a:gd name="T8" fmla="*/ 7 w 8"/>
                        <a:gd name="T9" fmla="*/ 0 h 4"/>
                        <a:gd name="T10" fmla="*/ 8 w 8"/>
                        <a:gd name="T11" fmla="*/ 2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0"/>
                          </a:lnTo>
                          <a:lnTo>
                            <a:pt x="1" y="0"/>
                          </a:lnTo>
                          <a:lnTo>
                            <a:pt x="7" y="0"/>
                          </a:lnTo>
                          <a:lnTo>
                            <a:pt x="8" y="4"/>
                          </a:lnTo>
                          <a:lnTo>
                            <a:pt x="0" y="4"/>
                          </a:lnTo>
                          <a:close/>
                        </a:path>
                      </a:pathLst>
                    </a:custGeom>
                    <a:solidFill>
                      <a:srgbClr val="404040"/>
                    </a:solidFill>
                    <a:ln w="9525">
                      <a:noFill/>
                      <a:round/>
                      <a:headEnd/>
                      <a:tailEnd/>
                    </a:ln>
                  </p:spPr>
                  <p:txBody>
                    <a:bodyPr/>
                    <a:lstStyle/>
                    <a:p>
                      <a:pPr eaLnBrk="1" hangingPunct="1"/>
                      <a:endParaRPr lang="en-US"/>
                    </a:p>
                  </p:txBody>
                </p:sp>
                <p:grpSp>
                  <p:nvGrpSpPr>
                    <p:cNvPr id="3749" name="Group 118"/>
                    <p:cNvGrpSpPr>
                      <a:grpSpLocks/>
                    </p:cNvGrpSpPr>
                    <p:nvPr/>
                  </p:nvGrpSpPr>
                  <p:grpSpPr bwMode="auto">
                    <a:xfrm>
                      <a:off x="4575" y="3007"/>
                      <a:ext cx="11" cy="6"/>
                      <a:chOff x="4575" y="3007"/>
                      <a:chExt cx="11" cy="6"/>
                    </a:xfrm>
                  </p:grpSpPr>
                  <p:sp>
                    <p:nvSpPr>
                      <p:cNvPr id="3798" name="Freeform 119"/>
                      <p:cNvSpPr>
                        <a:spLocks/>
                      </p:cNvSpPr>
                      <p:nvPr/>
                    </p:nvSpPr>
                    <p:spPr bwMode="auto">
                      <a:xfrm>
                        <a:off x="4575" y="3007"/>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pPr eaLnBrk="1" hangingPunct="1"/>
                        <a:endParaRPr lang="en-US"/>
                      </a:p>
                    </p:txBody>
                  </p:sp>
                  <p:sp>
                    <p:nvSpPr>
                      <p:cNvPr id="3799" name="Freeform 120"/>
                      <p:cNvSpPr>
                        <a:spLocks/>
                      </p:cNvSpPr>
                      <p:nvPr/>
                    </p:nvSpPr>
                    <p:spPr bwMode="auto">
                      <a:xfrm>
                        <a:off x="4576" y="3007"/>
                        <a:ext cx="8" cy="3"/>
                      </a:xfrm>
                      <a:custGeom>
                        <a:avLst/>
                        <a:gdLst>
                          <a:gd name="T0" fmla="*/ 0 w 8"/>
                          <a:gd name="T1" fmla="*/ 0 h 4"/>
                          <a:gd name="T2" fmla="*/ 6 w 8"/>
                          <a:gd name="T3" fmla="*/ 0 h 4"/>
                          <a:gd name="T4" fmla="*/ 6 w 8"/>
                          <a:gd name="T5" fmla="*/ 0 h 4"/>
                          <a:gd name="T6" fmla="*/ 7 w 8"/>
                          <a:gd name="T7" fmla="*/ 1 h 4"/>
                          <a:gd name="T8" fmla="*/ 8 w 8"/>
                          <a:gd name="T9" fmla="*/ 2 h 4"/>
                          <a:gd name="T10" fmla="*/ 2 w 8"/>
                          <a:gd name="T11" fmla="*/ 2 h 4"/>
                          <a:gd name="T12" fmla="*/ 1 w 8"/>
                          <a:gd name="T13" fmla="*/ 2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6" y="0"/>
                            </a:lnTo>
                            <a:lnTo>
                              <a:pt x="7" y="1"/>
                            </a:lnTo>
                            <a:lnTo>
                              <a:pt x="8"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800" name="Freeform 121"/>
                      <p:cNvSpPr>
                        <a:spLocks/>
                      </p:cNvSpPr>
                      <p:nvPr/>
                    </p:nvSpPr>
                    <p:spPr bwMode="auto">
                      <a:xfrm>
                        <a:off x="4577" y="3010"/>
                        <a:ext cx="9" cy="3"/>
                      </a:xfrm>
                      <a:custGeom>
                        <a:avLst/>
                        <a:gdLst>
                          <a:gd name="T0" fmla="*/ 0 w 9"/>
                          <a:gd name="T1" fmla="*/ 0 h 7"/>
                          <a:gd name="T2" fmla="*/ 0 w 9"/>
                          <a:gd name="T3" fmla="*/ 0 h 7"/>
                          <a:gd name="T4" fmla="*/ 0 w 9"/>
                          <a:gd name="T5" fmla="*/ 0 h 7"/>
                          <a:gd name="T6" fmla="*/ 1 w 9"/>
                          <a:gd name="T7" fmla="*/ 0 h 7"/>
                          <a:gd name="T8" fmla="*/ 7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3"/>
                            </a:lnTo>
                            <a:lnTo>
                              <a:pt x="0" y="2"/>
                            </a:lnTo>
                            <a:lnTo>
                              <a:pt x="1" y="0"/>
                            </a:lnTo>
                            <a:lnTo>
                              <a:pt x="7" y="0"/>
                            </a:lnTo>
                            <a:lnTo>
                              <a:pt x="9"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3750" name="Group 122"/>
                    <p:cNvGrpSpPr>
                      <a:grpSpLocks/>
                    </p:cNvGrpSpPr>
                    <p:nvPr/>
                  </p:nvGrpSpPr>
                  <p:grpSpPr bwMode="auto">
                    <a:xfrm>
                      <a:off x="4578" y="3010"/>
                      <a:ext cx="10" cy="5"/>
                      <a:chOff x="4578" y="3010"/>
                      <a:chExt cx="10" cy="5"/>
                    </a:xfrm>
                  </p:grpSpPr>
                  <p:sp>
                    <p:nvSpPr>
                      <p:cNvPr id="3795" name="Freeform 123"/>
                      <p:cNvSpPr>
                        <a:spLocks/>
                      </p:cNvSpPr>
                      <p:nvPr/>
                    </p:nvSpPr>
                    <p:spPr bwMode="auto">
                      <a:xfrm>
                        <a:off x="4578" y="3010"/>
                        <a:ext cx="3" cy="5"/>
                      </a:xfrm>
                      <a:custGeom>
                        <a:avLst/>
                        <a:gdLst>
                          <a:gd name="T0" fmla="*/ 2 w 3"/>
                          <a:gd name="T1" fmla="*/ 2 h 9"/>
                          <a:gd name="T2" fmla="*/ 0 w 3"/>
                          <a:gd name="T3" fmla="*/ 1 h 9"/>
                          <a:gd name="T4" fmla="*/ 2 w 3"/>
                          <a:gd name="T5" fmla="*/ 0 h 9"/>
                          <a:gd name="T6" fmla="*/ 3 w 3"/>
                          <a:gd name="T7" fmla="*/ 1 h 9"/>
                          <a:gd name="T8" fmla="*/ 2 w 3"/>
                          <a:gd name="T9" fmla="*/ 2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2"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3796" name="Freeform 124"/>
                      <p:cNvSpPr>
                        <a:spLocks/>
                      </p:cNvSpPr>
                      <p:nvPr/>
                    </p:nvSpPr>
                    <p:spPr bwMode="auto">
                      <a:xfrm>
                        <a:off x="4580" y="3010"/>
                        <a:ext cx="7" cy="3"/>
                      </a:xfrm>
                      <a:custGeom>
                        <a:avLst/>
                        <a:gdLst>
                          <a:gd name="T0" fmla="*/ 0 w 7"/>
                          <a:gd name="T1" fmla="*/ 0 h 5"/>
                          <a:gd name="T2" fmla="*/ 4 w 7"/>
                          <a:gd name="T3" fmla="*/ 0 h 5"/>
                          <a:gd name="T4" fmla="*/ 4 w 7"/>
                          <a:gd name="T5" fmla="*/ 0 h 5"/>
                          <a:gd name="T6" fmla="*/ 5 w 7"/>
                          <a:gd name="T7" fmla="*/ 1 h 5"/>
                          <a:gd name="T8" fmla="*/ 7 w 7"/>
                          <a:gd name="T9" fmla="*/ 1 h 5"/>
                          <a:gd name="T10" fmla="*/ 1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1"/>
                            </a:lnTo>
                            <a:lnTo>
                              <a:pt x="7" y="5"/>
                            </a:lnTo>
                            <a:lnTo>
                              <a:pt x="1"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797" name="Freeform 125"/>
                      <p:cNvSpPr>
                        <a:spLocks/>
                      </p:cNvSpPr>
                      <p:nvPr/>
                    </p:nvSpPr>
                    <p:spPr bwMode="auto">
                      <a:xfrm>
                        <a:off x="4580" y="3013"/>
                        <a:ext cx="8" cy="2"/>
                      </a:xfrm>
                      <a:custGeom>
                        <a:avLst/>
                        <a:gdLst>
                          <a:gd name="T0" fmla="*/ 0 w 8"/>
                          <a:gd name="T1" fmla="*/ 1 h 4"/>
                          <a:gd name="T2" fmla="*/ 0 w 8"/>
                          <a:gd name="T3" fmla="*/ 1 h 4"/>
                          <a:gd name="T4" fmla="*/ 1 w 8"/>
                          <a:gd name="T5" fmla="*/ 1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1"/>
                            </a:lnTo>
                            <a:lnTo>
                              <a:pt x="1" y="0"/>
                            </a:lnTo>
                            <a:lnTo>
                              <a:pt x="7"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3751" name="Group 126"/>
                    <p:cNvGrpSpPr>
                      <a:grpSpLocks/>
                    </p:cNvGrpSpPr>
                    <p:nvPr/>
                  </p:nvGrpSpPr>
                  <p:grpSpPr bwMode="auto">
                    <a:xfrm>
                      <a:off x="4581" y="3013"/>
                      <a:ext cx="10" cy="5"/>
                      <a:chOff x="4581" y="3013"/>
                      <a:chExt cx="10" cy="5"/>
                    </a:xfrm>
                  </p:grpSpPr>
                  <p:sp>
                    <p:nvSpPr>
                      <p:cNvPr id="3792" name="Freeform 127"/>
                      <p:cNvSpPr>
                        <a:spLocks/>
                      </p:cNvSpPr>
                      <p:nvPr/>
                    </p:nvSpPr>
                    <p:spPr bwMode="auto">
                      <a:xfrm>
                        <a:off x="4581" y="3013"/>
                        <a:ext cx="2" cy="5"/>
                      </a:xfrm>
                      <a:custGeom>
                        <a:avLst/>
                        <a:gdLst>
                          <a:gd name="T0" fmla="*/ 2 w 2"/>
                          <a:gd name="T1" fmla="*/ 1 h 10"/>
                          <a:gd name="T2" fmla="*/ 0 w 2"/>
                          <a:gd name="T3" fmla="*/ 1 h 10"/>
                          <a:gd name="T4" fmla="*/ 1 w 2"/>
                          <a:gd name="T5" fmla="*/ 0 h 10"/>
                          <a:gd name="T6" fmla="*/ 2 w 2"/>
                          <a:gd name="T7" fmla="*/ 1 h 10"/>
                          <a:gd name="T8" fmla="*/ 2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10"/>
                            </a:moveTo>
                            <a:lnTo>
                              <a:pt x="0" y="4"/>
                            </a:lnTo>
                            <a:lnTo>
                              <a:pt x="1" y="0"/>
                            </a:lnTo>
                            <a:lnTo>
                              <a:pt x="2" y="4"/>
                            </a:lnTo>
                            <a:lnTo>
                              <a:pt x="2" y="10"/>
                            </a:lnTo>
                            <a:close/>
                          </a:path>
                        </a:pathLst>
                      </a:custGeom>
                      <a:solidFill>
                        <a:srgbClr val="A0A0A0"/>
                      </a:solidFill>
                      <a:ln w="9525">
                        <a:noFill/>
                        <a:round/>
                        <a:headEnd/>
                        <a:tailEnd/>
                      </a:ln>
                    </p:spPr>
                    <p:txBody>
                      <a:bodyPr/>
                      <a:lstStyle/>
                      <a:p>
                        <a:pPr eaLnBrk="1" hangingPunct="1"/>
                        <a:endParaRPr lang="en-US"/>
                      </a:p>
                    </p:txBody>
                  </p:sp>
                  <p:sp>
                    <p:nvSpPr>
                      <p:cNvPr id="3793" name="Freeform 128"/>
                      <p:cNvSpPr>
                        <a:spLocks/>
                      </p:cNvSpPr>
                      <p:nvPr/>
                    </p:nvSpPr>
                    <p:spPr bwMode="auto">
                      <a:xfrm>
                        <a:off x="4582" y="3013"/>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794" name="Freeform 129"/>
                      <p:cNvSpPr>
                        <a:spLocks/>
                      </p:cNvSpPr>
                      <p:nvPr/>
                    </p:nvSpPr>
                    <p:spPr bwMode="auto">
                      <a:xfrm>
                        <a:off x="4583" y="3015"/>
                        <a:ext cx="8" cy="3"/>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2"/>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3752" name="Group 130"/>
                    <p:cNvGrpSpPr>
                      <a:grpSpLocks/>
                    </p:cNvGrpSpPr>
                    <p:nvPr/>
                  </p:nvGrpSpPr>
                  <p:grpSpPr bwMode="auto">
                    <a:xfrm>
                      <a:off x="4584" y="3016"/>
                      <a:ext cx="9" cy="5"/>
                      <a:chOff x="4584" y="3016"/>
                      <a:chExt cx="9" cy="5"/>
                    </a:xfrm>
                  </p:grpSpPr>
                  <p:sp>
                    <p:nvSpPr>
                      <p:cNvPr id="3789" name="Freeform 131"/>
                      <p:cNvSpPr>
                        <a:spLocks/>
                      </p:cNvSpPr>
                      <p:nvPr/>
                    </p:nvSpPr>
                    <p:spPr bwMode="auto">
                      <a:xfrm>
                        <a:off x="4584" y="3016"/>
                        <a:ext cx="2" cy="5"/>
                      </a:xfrm>
                      <a:custGeom>
                        <a:avLst/>
                        <a:gdLst>
                          <a:gd name="T0" fmla="*/ 1 w 2"/>
                          <a:gd name="T1" fmla="*/ 1 h 11"/>
                          <a:gd name="T2" fmla="*/ 0 w 2"/>
                          <a:gd name="T3" fmla="*/ 0 h 11"/>
                          <a:gd name="T4" fmla="*/ 0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0"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3790" name="Freeform 132"/>
                      <p:cNvSpPr>
                        <a:spLocks/>
                      </p:cNvSpPr>
                      <p:nvPr/>
                    </p:nvSpPr>
                    <p:spPr bwMode="auto">
                      <a:xfrm>
                        <a:off x="4584" y="3016"/>
                        <a:ext cx="8" cy="2"/>
                      </a:xfrm>
                      <a:custGeom>
                        <a:avLst/>
                        <a:gdLst>
                          <a:gd name="T0" fmla="*/ 1 w 8"/>
                          <a:gd name="T1" fmla="*/ 0 h 4"/>
                          <a:gd name="T2" fmla="*/ 5 w 8"/>
                          <a:gd name="T3" fmla="*/ 0 h 4"/>
                          <a:gd name="T4" fmla="*/ 5 w 8"/>
                          <a:gd name="T5" fmla="*/ 1 h 4"/>
                          <a:gd name="T6" fmla="*/ 6 w 8"/>
                          <a:gd name="T7" fmla="*/ 1 h 4"/>
                          <a:gd name="T8" fmla="*/ 8 w 8"/>
                          <a:gd name="T9" fmla="*/ 1 h 4"/>
                          <a:gd name="T10" fmla="*/ 2 w 8"/>
                          <a:gd name="T11" fmla="*/ 1 h 4"/>
                          <a:gd name="T12" fmla="*/ 1 w 8"/>
                          <a:gd name="T13" fmla="*/ 1 h 4"/>
                          <a:gd name="T14" fmla="*/ 0 w 8"/>
                          <a:gd name="T15" fmla="*/ 1 h 4"/>
                          <a:gd name="T16" fmla="*/ 1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1" y="0"/>
                            </a:moveTo>
                            <a:lnTo>
                              <a:pt x="5" y="0"/>
                            </a:lnTo>
                            <a:lnTo>
                              <a:pt x="5" y="1"/>
                            </a:lnTo>
                            <a:lnTo>
                              <a:pt x="6" y="1"/>
                            </a:lnTo>
                            <a:lnTo>
                              <a:pt x="8" y="4"/>
                            </a:lnTo>
                            <a:lnTo>
                              <a:pt x="2" y="4"/>
                            </a:lnTo>
                            <a:lnTo>
                              <a:pt x="1" y="3"/>
                            </a:lnTo>
                            <a:lnTo>
                              <a:pt x="0" y="1"/>
                            </a:lnTo>
                            <a:lnTo>
                              <a:pt x="1" y="0"/>
                            </a:lnTo>
                            <a:close/>
                          </a:path>
                        </a:pathLst>
                      </a:custGeom>
                      <a:solidFill>
                        <a:srgbClr val="E0E0E0"/>
                      </a:solidFill>
                      <a:ln w="9525">
                        <a:noFill/>
                        <a:round/>
                        <a:headEnd/>
                        <a:tailEnd/>
                      </a:ln>
                    </p:spPr>
                    <p:txBody>
                      <a:bodyPr/>
                      <a:lstStyle/>
                      <a:p>
                        <a:pPr eaLnBrk="1" hangingPunct="1"/>
                        <a:endParaRPr lang="en-US"/>
                      </a:p>
                    </p:txBody>
                  </p:sp>
                  <p:sp>
                    <p:nvSpPr>
                      <p:cNvPr id="3791" name="Freeform 133"/>
                      <p:cNvSpPr>
                        <a:spLocks/>
                      </p:cNvSpPr>
                      <p:nvPr/>
                    </p:nvSpPr>
                    <p:spPr bwMode="auto">
                      <a:xfrm>
                        <a:off x="4585" y="3018"/>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3753" name="Group 134"/>
                    <p:cNvGrpSpPr>
                      <a:grpSpLocks/>
                    </p:cNvGrpSpPr>
                    <p:nvPr/>
                  </p:nvGrpSpPr>
                  <p:grpSpPr bwMode="auto">
                    <a:xfrm>
                      <a:off x="4586" y="3019"/>
                      <a:ext cx="20" cy="17"/>
                      <a:chOff x="4586" y="3019"/>
                      <a:chExt cx="20" cy="17"/>
                    </a:xfrm>
                  </p:grpSpPr>
                  <p:grpSp>
                    <p:nvGrpSpPr>
                      <p:cNvPr id="3769" name="Group 135"/>
                      <p:cNvGrpSpPr>
                        <a:grpSpLocks/>
                      </p:cNvGrpSpPr>
                      <p:nvPr/>
                    </p:nvGrpSpPr>
                    <p:grpSpPr bwMode="auto">
                      <a:xfrm>
                        <a:off x="4586" y="3019"/>
                        <a:ext cx="9" cy="5"/>
                        <a:chOff x="4586" y="3019"/>
                        <a:chExt cx="9" cy="5"/>
                      </a:xfrm>
                    </p:grpSpPr>
                    <p:sp>
                      <p:nvSpPr>
                        <p:cNvPr id="3786" name="Freeform 136"/>
                        <p:cNvSpPr>
                          <a:spLocks/>
                        </p:cNvSpPr>
                        <p:nvPr/>
                      </p:nvSpPr>
                      <p:spPr bwMode="auto">
                        <a:xfrm>
                          <a:off x="4586" y="3019"/>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3787" name="Freeform 137"/>
                        <p:cNvSpPr>
                          <a:spLocks/>
                        </p:cNvSpPr>
                        <p:nvPr/>
                      </p:nvSpPr>
                      <p:spPr bwMode="auto">
                        <a:xfrm>
                          <a:off x="4587" y="3020"/>
                          <a:ext cx="7" cy="2"/>
                        </a:xfrm>
                        <a:custGeom>
                          <a:avLst/>
                          <a:gdLst>
                            <a:gd name="T0" fmla="*/ 0 w 7"/>
                            <a:gd name="T1" fmla="*/ 0 h 4"/>
                            <a:gd name="T2" fmla="*/ 5 w 7"/>
                            <a:gd name="T3" fmla="*/ 0 h 4"/>
                            <a:gd name="T4" fmla="*/ 5 w 7"/>
                            <a:gd name="T5" fmla="*/ 0 h 4"/>
                            <a:gd name="T6" fmla="*/ 5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5" y="1"/>
                              </a:lnTo>
                              <a:lnTo>
                                <a:pt x="7" y="4"/>
                              </a:lnTo>
                              <a:lnTo>
                                <a:pt x="2" y="4"/>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788" name="Freeform 138"/>
                        <p:cNvSpPr>
                          <a:spLocks/>
                        </p:cNvSpPr>
                        <p:nvPr/>
                      </p:nvSpPr>
                      <p:spPr bwMode="auto">
                        <a:xfrm>
                          <a:off x="4587" y="3022"/>
                          <a:ext cx="8" cy="2"/>
                        </a:xfrm>
                        <a:custGeom>
                          <a:avLst/>
                          <a:gdLst>
                            <a:gd name="T0" fmla="*/ 0 w 8"/>
                            <a:gd name="T1" fmla="*/ 0 h 5"/>
                            <a:gd name="T2" fmla="*/ 0 w 8"/>
                            <a:gd name="T3" fmla="*/ 0 h 5"/>
                            <a:gd name="T4" fmla="*/ 1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0"/>
                              </a:lnTo>
                              <a:lnTo>
                                <a:pt x="7"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3770" name="Group 139"/>
                      <p:cNvGrpSpPr>
                        <a:grpSpLocks/>
                      </p:cNvGrpSpPr>
                      <p:nvPr/>
                    </p:nvGrpSpPr>
                    <p:grpSpPr bwMode="auto">
                      <a:xfrm>
                        <a:off x="4588" y="3022"/>
                        <a:ext cx="9" cy="6"/>
                        <a:chOff x="4588" y="3022"/>
                        <a:chExt cx="9" cy="6"/>
                      </a:xfrm>
                    </p:grpSpPr>
                    <p:sp>
                      <p:nvSpPr>
                        <p:cNvPr id="3783" name="Freeform 140"/>
                        <p:cNvSpPr>
                          <a:spLocks/>
                        </p:cNvSpPr>
                        <p:nvPr/>
                      </p:nvSpPr>
                      <p:spPr bwMode="auto">
                        <a:xfrm>
                          <a:off x="4588" y="3022"/>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3784" name="Freeform 141"/>
                        <p:cNvSpPr>
                          <a:spLocks/>
                        </p:cNvSpPr>
                        <p:nvPr/>
                      </p:nvSpPr>
                      <p:spPr bwMode="auto">
                        <a:xfrm>
                          <a:off x="4589" y="3022"/>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3"/>
                              </a:lnTo>
                              <a:lnTo>
                                <a:pt x="7"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3785" name="Freeform 142"/>
                        <p:cNvSpPr>
                          <a:spLocks/>
                        </p:cNvSpPr>
                        <p:nvPr/>
                      </p:nvSpPr>
                      <p:spPr bwMode="auto">
                        <a:xfrm>
                          <a:off x="4590" y="3024"/>
                          <a:ext cx="7" cy="4"/>
                        </a:xfrm>
                        <a:custGeom>
                          <a:avLst/>
                          <a:gdLst>
                            <a:gd name="T0" fmla="*/ 0 w 7"/>
                            <a:gd name="T1" fmla="*/ 2 h 6"/>
                            <a:gd name="T2" fmla="*/ 0 w 7"/>
                            <a:gd name="T3" fmla="*/ 1 h 6"/>
                            <a:gd name="T4" fmla="*/ 0 w 7"/>
                            <a:gd name="T5" fmla="*/ 1 h 6"/>
                            <a:gd name="T6" fmla="*/ 1 w 7"/>
                            <a:gd name="T7" fmla="*/ 0 h 6"/>
                            <a:gd name="T8" fmla="*/ 6 w 7"/>
                            <a:gd name="T9" fmla="*/ 0 h 6"/>
                            <a:gd name="T10" fmla="*/ 7 w 7"/>
                            <a:gd name="T11" fmla="*/ 2 h 6"/>
                            <a:gd name="T12" fmla="*/ 0 w 7"/>
                            <a:gd name="T13" fmla="*/ 2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6"/>
                              </a:moveTo>
                              <a:lnTo>
                                <a:pt x="0" y="3"/>
                              </a:lnTo>
                              <a:lnTo>
                                <a:pt x="0" y="1"/>
                              </a:lnTo>
                              <a:lnTo>
                                <a:pt x="1" y="0"/>
                              </a:lnTo>
                              <a:lnTo>
                                <a:pt x="6" y="0"/>
                              </a:lnTo>
                              <a:lnTo>
                                <a:pt x="7"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3771" name="Group 143"/>
                      <p:cNvGrpSpPr>
                        <a:grpSpLocks/>
                      </p:cNvGrpSpPr>
                      <p:nvPr/>
                    </p:nvGrpSpPr>
                    <p:grpSpPr bwMode="auto">
                      <a:xfrm>
                        <a:off x="4591" y="3025"/>
                        <a:ext cx="10" cy="5"/>
                        <a:chOff x="4591" y="3025"/>
                        <a:chExt cx="10" cy="5"/>
                      </a:xfrm>
                    </p:grpSpPr>
                    <p:sp>
                      <p:nvSpPr>
                        <p:cNvPr id="3780" name="Freeform 144"/>
                        <p:cNvSpPr>
                          <a:spLocks/>
                        </p:cNvSpPr>
                        <p:nvPr/>
                      </p:nvSpPr>
                      <p:spPr bwMode="auto">
                        <a:xfrm>
                          <a:off x="4591"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3781" name="Freeform 145"/>
                        <p:cNvSpPr>
                          <a:spLocks/>
                        </p:cNvSpPr>
                        <p:nvPr/>
                      </p:nvSpPr>
                      <p:spPr bwMode="auto">
                        <a:xfrm>
                          <a:off x="4592" y="3025"/>
                          <a:ext cx="6" cy="3"/>
                        </a:xfrm>
                        <a:custGeom>
                          <a:avLst/>
                          <a:gdLst>
                            <a:gd name="T0" fmla="*/ 0 w 6"/>
                            <a:gd name="T1" fmla="*/ 0 h 5"/>
                            <a:gd name="T2" fmla="*/ 4 w 6"/>
                            <a:gd name="T3" fmla="*/ 0 h 5"/>
                            <a:gd name="T4" fmla="*/ 4 w 6"/>
                            <a:gd name="T5" fmla="*/ 0 h 5"/>
                            <a:gd name="T6" fmla="*/ 5 w 6"/>
                            <a:gd name="T7" fmla="*/ 1 h 5"/>
                            <a:gd name="T8" fmla="*/ 6 w 6"/>
                            <a:gd name="T9" fmla="*/ 1 h 5"/>
                            <a:gd name="T10" fmla="*/ 1 w 6"/>
                            <a:gd name="T11" fmla="*/ 1 h 5"/>
                            <a:gd name="T12" fmla="*/ 0 w 6"/>
                            <a:gd name="T13" fmla="*/ 1 h 5"/>
                            <a:gd name="T14" fmla="*/ 0 w 6"/>
                            <a:gd name="T15" fmla="*/ 1 h 5"/>
                            <a:gd name="T16" fmla="*/ 0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0" y="0"/>
                              </a:moveTo>
                              <a:lnTo>
                                <a:pt x="4" y="0"/>
                              </a:lnTo>
                              <a:lnTo>
                                <a:pt x="5" y="2"/>
                              </a:lnTo>
                              <a:lnTo>
                                <a:pt x="6" y="5"/>
                              </a:lnTo>
                              <a:lnTo>
                                <a:pt x="1" y="5"/>
                              </a:lnTo>
                              <a:lnTo>
                                <a:pt x="0" y="4"/>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3782" name="Freeform 146"/>
                        <p:cNvSpPr>
                          <a:spLocks/>
                        </p:cNvSpPr>
                        <p:nvPr/>
                      </p:nvSpPr>
                      <p:spPr bwMode="auto">
                        <a:xfrm>
                          <a:off x="4592" y="3028"/>
                          <a:ext cx="9" cy="2"/>
                        </a:xfrm>
                        <a:custGeom>
                          <a:avLst/>
                          <a:gdLst>
                            <a:gd name="T0" fmla="*/ 0 w 9"/>
                            <a:gd name="T1" fmla="*/ 0 h 5"/>
                            <a:gd name="T2" fmla="*/ 0 w 9"/>
                            <a:gd name="T3" fmla="*/ 0 h 5"/>
                            <a:gd name="T4" fmla="*/ 1 w 9"/>
                            <a:gd name="T5" fmla="*/ 0 h 5"/>
                            <a:gd name="T6" fmla="*/ 1 w 9"/>
                            <a:gd name="T7" fmla="*/ 0 h 5"/>
                            <a:gd name="T8" fmla="*/ 6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2"/>
                              </a:lnTo>
                              <a:lnTo>
                                <a:pt x="1" y="0"/>
                              </a:lnTo>
                              <a:lnTo>
                                <a:pt x="6"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3772" name="Group 147"/>
                      <p:cNvGrpSpPr>
                        <a:grpSpLocks/>
                      </p:cNvGrpSpPr>
                      <p:nvPr/>
                    </p:nvGrpSpPr>
                    <p:grpSpPr bwMode="auto">
                      <a:xfrm>
                        <a:off x="4593" y="3028"/>
                        <a:ext cx="10" cy="5"/>
                        <a:chOff x="4593" y="3028"/>
                        <a:chExt cx="10" cy="5"/>
                      </a:xfrm>
                    </p:grpSpPr>
                    <p:sp>
                      <p:nvSpPr>
                        <p:cNvPr id="3777" name="Freeform 148"/>
                        <p:cNvSpPr>
                          <a:spLocks/>
                        </p:cNvSpPr>
                        <p:nvPr/>
                      </p:nvSpPr>
                      <p:spPr bwMode="auto">
                        <a:xfrm>
                          <a:off x="4593" y="3028"/>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3778" name="Freeform 149"/>
                        <p:cNvSpPr>
                          <a:spLocks/>
                        </p:cNvSpPr>
                        <p:nvPr/>
                      </p:nvSpPr>
                      <p:spPr bwMode="auto">
                        <a:xfrm>
                          <a:off x="4594" y="3028"/>
                          <a:ext cx="8" cy="2"/>
                        </a:xfrm>
                        <a:custGeom>
                          <a:avLst/>
                          <a:gdLst>
                            <a:gd name="T0" fmla="*/ 0 w 8"/>
                            <a:gd name="T1" fmla="*/ 0 h 3"/>
                            <a:gd name="T2" fmla="*/ 5 w 8"/>
                            <a:gd name="T3" fmla="*/ 0 h 3"/>
                            <a:gd name="T4" fmla="*/ 5 w 8"/>
                            <a:gd name="T5" fmla="*/ 0 h 3"/>
                            <a:gd name="T6" fmla="*/ 5 w 8"/>
                            <a:gd name="T7" fmla="*/ 1 h 3"/>
                            <a:gd name="T8" fmla="*/ 8 w 8"/>
                            <a:gd name="T9" fmla="*/ 1 h 3"/>
                            <a:gd name="T10" fmla="*/ 2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5" y="0"/>
                              </a:lnTo>
                              <a:lnTo>
                                <a:pt x="5" y="1"/>
                              </a:lnTo>
                              <a:lnTo>
                                <a:pt x="8" y="3"/>
                              </a:lnTo>
                              <a:lnTo>
                                <a:pt x="2" y="3"/>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779" name="Freeform 150"/>
                        <p:cNvSpPr>
                          <a:spLocks/>
                        </p:cNvSpPr>
                        <p:nvPr/>
                      </p:nvSpPr>
                      <p:spPr bwMode="auto">
                        <a:xfrm>
                          <a:off x="4595" y="3031"/>
                          <a:ext cx="8" cy="2"/>
                        </a:xfrm>
                        <a:custGeom>
                          <a:avLst/>
                          <a:gdLst>
                            <a:gd name="T0" fmla="*/ 0 w 8"/>
                            <a:gd name="T1" fmla="*/ 0 h 5"/>
                            <a:gd name="T2" fmla="*/ 0 w 8"/>
                            <a:gd name="T3" fmla="*/ 0 h 5"/>
                            <a:gd name="T4" fmla="*/ 0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7"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3773" name="Group 151"/>
                      <p:cNvGrpSpPr>
                        <a:grpSpLocks/>
                      </p:cNvGrpSpPr>
                      <p:nvPr/>
                    </p:nvGrpSpPr>
                    <p:grpSpPr bwMode="auto">
                      <a:xfrm>
                        <a:off x="4595" y="3031"/>
                        <a:ext cx="11" cy="5"/>
                        <a:chOff x="4595" y="3031"/>
                        <a:chExt cx="11" cy="5"/>
                      </a:xfrm>
                    </p:grpSpPr>
                    <p:sp>
                      <p:nvSpPr>
                        <p:cNvPr id="3774" name="Freeform 152"/>
                        <p:cNvSpPr>
                          <a:spLocks/>
                        </p:cNvSpPr>
                        <p:nvPr/>
                      </p:nvSpPr>
                      <p:spPr bwMode="auto">
                        <a:xfrm>
                          <a:off x="4595" y="3031"/>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3775" name="Freeform 153"/>
                        <p:cNvSpPr>
                          <a:spLocks/>
                        </p:cNvSpPr>
                        <p:nvPr/>
                      </p:nvSpPr>
                      <p:spPr bwMode="auto">
                        <a:xfrm>
                          <a:off x="4596" y="3031"/>
                          <a:ext cx="8" cy="2"/>
                        </a:xfrm>
                        <a:custGeom>
                          <a:avLst/>
                          <a:gdLst>
                            <a:gd name="T0" fmla="*/ 1 w 8"/>
                            <a:gd name="T1" fmla="*/ 0 h 5"/>
                            <a:gd name="T2" fmla="*/ 6 w 8"/>
                            <a:gd name="T3" fmla="*/ 0 h 5"/>
                            <a:gd name="T4" fmla="*/ 6 w 8"/>
                            <a:gd name="T5" fmla="*/ 0 h 5"/>
                            <a:gd name="T6" fmla="*/ 7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6" y="0"/>
                              </a:lnTo>
                              <a:lnTo>
                                <a:pt x="6" y="2"/>
                              </a:lnTo>
                              <a:lnTo>
                                <a:pt x="7" y="3"/>
                              </a:lnTo>
                              <a:lnTo>
                                <a:pt x="8" y="5"/>
                              </a:lnTo>
                              <a:lnTo>
                                <a:pt x="2" y="5"/>
                              </a:lnTo>
                              <a:lnTo>
                                <a:pt x="1" y="3"/>
                              </a:lnTo>
                              <a:lnTo>
                                <a:pt x="0" y="2"/>
                              </a:lnTo>
                              <a:lnTo>
                                <a:pt x="1" y="0"/>
                              </a:lnTo>
                              <a:close/>
                            </a:path>
                          </a:pathLst>
                        </a:custGeom>
                        <a:solidFill>
                          <a:srgbClr val="E0E0E0"/>
                        </a:solidFill>
                        <a:ln w="9525">
                          <a:noFill/>
                          <a:round/>
                          <a:headEnd/>
                          <a:tailEnd/>
                        </a:ln>
                      </p:spPr>
                      <p:txBody>
                        <a:bodyPr/>
                        <a:lstStyle/>
                        <a:p>
                          <a:pPr eaLnBrk="1" hangingPunct="1"/>
                          <a:endParaRPr lang="en-US"/>
                        </a:p>
                      </p:txBody>
                    </p:sp>
                    <p:sp>
                      <p:nvSpPr>
                        <p:cNvPr id="3776" name="Freeform 154"/>
                        <p:cNvSpPr>
                          <a:spLocks/>
                        </p:cNvSpPr>
                        <p:nvPr/>
                      </p:nvSpPr>
                      <p:spPr bwMode="auto">
                        <a:xfrm>
                          <a:off x="4597" y="3033"/>
                          <a:ext cx="9" cy="3"/>
                        </a:xfrm>
                        <a:custGeom>
                          <a:avLst/>
                          <a:gdLst>
                            <a:gd name="T0" fmla="*/ 0 w 9"/>
                            <a:gd name="T1" fmla="*/ 1 h 6"/>
                            <a:gd name="T2" fmla="*/ 0 w 9"/>
                            <a:gd name="T3" fmla="*/ 1 h 6"/>
                            <a:gd name="T4" fmla="*/ 1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2"/>
                              </a:lnTo>
                              <a:lnTo>
                                <a:pt x="1" y="0"/>
                              </a:lnTo>
                              <a:lnTo>
                                <a:pt x="7"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grpSp>
                  <p:nvGrpSpPr>
                    <p:cNvPr id="64" name="Group 155"/>
                    <p:cNvGrpSpPr>
                      <a:grpSpLocks/>
                    </p:cNvGrpSpPr>
                    <p:nvPr/>
                  </p:nvGrpSpPr>
                  <p:grpSpPr bwMode="auto">
                    <a:xfrm>
                      <a:off x="4598" y="3035"/>
                      <a:ext cx="20" cy="16"/>
                      <a:chOff x="4598" y="3035"/>
                      <a:chExt cx="20" cy="16"/>
                    </a:xfrm>
                  </p:grpSpPr>
                  <p:grpSp>
                    <p:nvGrpSpPr>
                      <p:cNvPr id="65" name="Group 156"/>
                      <p:cNvGrpSpPr>
                        <a:grpSpLocks/>
                      </p:cNvGrpSpPr>
                      <p:nvPr/>
                    </p:nvGrpSpPr>
                    <p:grpSpPr bwMode="auto">
                      <a:xfrm>
                        <a:off x="4598" y="3035"/>
                        <a:ext cx="10" cy="4"/>
                        <a:chOff x="4598" y="3035"/>
                        <a:chExt cx="10" cy="4"/>
                      </a:xfrm>
                    </p:grpSpPr>
                    <p:sp>
                      <p:nvSpPr>
                        <p:cNvPr id="3766" name="Freeform 157"/>
                        <p:cNvSpPr>
                          <a:spLocks/>
                        </p:cNvSpPr>
                        <p:nvPr/>
                      </p:nvSpPr>
                      <p:spPr bwMode="auto">
                        <a:xfrm>
                          <a:off x="4598" y="3035"/>
                          <a:ext cx="3" cy="4"/>
                        </a:xfrm>
                        <a:custGeom>
                          <a:avLst/>
                          <a:gdLst>
                            <a:gd name="T0" fmla="*/ 1 w 3"/>
                            <a:gd name="T1" fmla="*/ 1 h 9"/>
                            <a:gd name="T2" fmla="*/ 0 w 3"/>
                            <a:gd name="T3" fmla="*/ 0 h 9"/>
                            <a:gd name="T4" fmla="*/ 1 w 3"/>
                            <a:gd name="T5" fmla="*/ 0 h 9"/>
                            <a:gd name="T6" fmla="*/ 3 w 3"/>
                            <a:gd name="T7" fmla="*/ 0 h 9"/>
                            <a:gd name="T8" fmla="*/ 1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1" y="9"/>
                              </a:moveTo>
                              <a:lnTo>
                                <a:pt x="0" y="3"/>
                              </a:lnTo>
                              <a:lnTo>
                                <a:pt x="1" y="0"/>
                              </a:lnTo>
                              <a:lnTo>
                                <a:pt x="3" y="5"/>
                              </a:lnTo>
                              <a:lnTo>
                                <a:pt x="1" y="9"/>
                              </a:lnTo>
                              <a:close/>
                            </a:path>
                          </a:pathLst>
                        </a:custGeom>
                        <a:solidFill>
                          <a:srgbClr val="A0A0A0"/>
                        </a:solidFill>
                        <a:ln w="9525">
                          <a:noFill/>
                          <a:round/>
                          <a:headEnd/>
                          <a:tailEnd/>
                        </a:ln>
                      </p:spPr>
                      <p:txBody>
                        <a:bodyPr/>
                        <a:lstStyle/>
                        <a:p>
                          <a:pPr eaLnBrk="1" hangingPunct="1"/>
                          <a:endParaRPr lang="en-US"/>
                        </a:p>
                      </p:txBody>
                    </p:sp>
                    <p:sp>
                      <p:nvSpPr>
                        <p:cNvPr id="3767" name="Freeform 158"/>
                        <p:cNvSpPr>
                          <a:spLocks/>
                        </p:cNvSpPr>
                        <p:nvPr/>
                      </p:nvSpPr>
                      <p:spPr bwMode="auto">
                        <a:xfrm>
                          <a:off x="4599" y="3035"/>
                          <a:ext cx="8" cy="2"/>
                        </a:xfrm>
                        <a:custGeom>
                          <a:avLst/>
                          <a:gdLst>
                            <a:gd name="T0" fmla="*/ 0 w 8"/>
                            <a:gd name="T1" fmla="*/ 0 h 5"/>
                            <a:gd name="T2" fmla="*/ 5 w 8"/>
                            <a:gd name="T3" fmla="*/ 0 h 5"/>
                            <a:gd name="T4" fmla="*/ 5 w 8"/>
                            <a:gd name="T5" fmla="*/ 0 h 5"/>
                            <a:gd name="T6" fmla="*/ 6 w 8"/>
                            <a:gd name="T7" fmla="*/ 0 h 5"/>
                            <a:gd name="T8" fmla="*/ 8 w 8"/>
                            <a:gd name="T9" fmla="*/ 0 h 5"/>
                            <a:gd name="T10" fmla="*/ 2 w 8"/>
                            <a:gd name="T11" fmla="*/ 0 h 5"/>
                            <a:gd name="T12" fmla="*/ 2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5" y="0"/>
                              </a:lnTo>
                              <a:lnTo>
                                <a:pt x="6" y="2"/>
                              </a:lnTo>
                              <a:lnTo>
                                <a:pt x="8" y="5"/>
                              </a:lnTo>
                              <a:lnTo>
                                <a:pt x="2" y="5"/>
                              </a:lnTo>
                              <a:lnTo>
                                <a:pt x="2" y="3"/>
                              </a:lnTo>
                              <a:lnTo>
                                <a:pt x="0" y="0"/>
                              </a:lnTo>
                              <a:close/>
                            </a:path>
                          </a:pathLst>
                        </a:custGeom>
                        <a:solidFill>
                          <a:srgbClr val="E0E0E0"/>
                        </a:solidFill>
                        <a:ln w="9525">
                          <a:noFill/>
                          <a:round/>
                          <a:headEnd/>
                          <a:tailEnd/>
                        </a:ln>
                      </p:spPr>
                      <p:txBody>
                        <a:bodyPr/>
                        <a:lstStyle/>
                        <a:p>
                          <a:pPr eaLnBrk="1" hangingPunct="1"/>
                          <a:endParaRPr lang="en-US"/>
                        </a:p>
                      </p:txBody>
                    </p:sp>
                    <p:sp>
                      <p:nvSpPr>
                        <p:cNvPr id="3768" name="Freeform 159"/>
                        <p:cNvSpPr>
                          <a:spLocks/>
                        </p:cNvSpPr>
                        <p:nvPr/>
                      </p:nvSpPr>
                      <p:spPr bwMode="auto">
                        <a:xfrm>
                          <a:off x="4599" y="3037"/>
                          <a:ext cx="9" cy="2"/>
                        </a:xfrm>
                        <a:custGeom>
                          <a:avLst/>
                          <a:gdLst>
                            <a:gd name="T0" fmla="*/ 0 w 9"/>
                            <a:gd name="T1" fmla="*/ 1 h 4"/>
                            <a:gd name="T2" fmla="*/ 0 w 9"/>
                            <a:gd name="T3" fmla="*/ 1 h 4"/>
                            <a:gd name="T4" fmla="*/ 2 w 9"/>
                            <a:gd name="T5" fmla="*/ 0 h 4"/>
                            <a:gd name="T6" fmla="*/ 2 w 9"/>
                            <a:gd name="T7" fmla="*/ 0 h 4"/>
                            <a:gd name="T8" fmla="*/ 8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2" y="0"/>
                              </a:lnTo>
                              <a:lnTo>
                                <a:pt x="8" y="0"/>
                              </a:lnTo>
                              <a:lnTo>
                                <a:pt x="9"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66" name="Group 160"/>
                      <p:cNvGrpSpPr>
                        <a:grpSpLocks/>
                      </p:cNvGrpSpPr>
                      <p:nvPr/>
                    </p:nvGrpSpPr>
                    <p:grpSpPr bwMode="auto">
                      <a:xfrm>
                        <a:off x="4601" y="3037"/>
                        <a:ext cx="9" cy="5"/>
                        <a:chOff x="4601" y="3037"/>
                        <a:chExt cx="9" cy="5"/>
                      </a:xfrm>
                    </p:grpSpPr>
                    <p:sp>
                      <p:nvSpPr>
                        <p:cNvPr id="3763" name="Freeform 161"/>
                        <p:cNvSpPr>
                          <a:spLocks/>
                        </p:cNvSpPr>
                        <p:nvPr/>
                      </p:nvSpPr>
                      <p:spPr bwMode="auto">
                        <a:xfrm>
                          <a:off x="4601" y="3037"/>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3764" name="Freeform 162"/>
                        <p:cNvSpPr>
                          <a:spLocks/>
                        </p:cNvSpPr>
                        <p:nvPr/>
                      </p:nvSpPr>
                      <p:spPr bwMode="auto">
                        <a:xfrm>
                          <a:off x="4602" y="3037"/>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765" name="Freeform 163"/>
                        <p:cNvSpPr>
                          <a:spLocks/>
                        </p:cNvSpPr>
                        <p:nvPr/>
                      </p:nvSpPr>
                      <p:spPr bwMode="auto">
                        <a:xfrm>
                          <a:off x="4602" y="3039"/>
                          <a:ext cx="8" cy="3"/>
                        </a:xfrm>
                        <a:custGeom>
                          <a:avLst/>
                          <a:gdLst>
                            <a:gd name="T0" fmla="*/ 0 w 8"/>
                            <a:gd name="T1" fmla="*/ 0 h 7"/>
                            <a:gd name="T2" fmla="*/ 1 w 8"/>
                            <a:gd name="T3" fmla="*/ 0 h 7"/>
                            <a:gd name="T4" fmla="*/ 1 w 8"/>
                            <a:gd name="T5" fmla="*/ 0 h 7"/>
                            <a:gd name="T6" fmla="*/ 2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2"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67" name="Group 164"/>
                      <p:cNvGrpSpPr>
                        <a:grpSpLocks/>
                      </p:cNvGrpSpPr>
                      <p:nvPr/>
                    </p:nvGrpSpPr>
                    <p:grpSpPr bwMode="auto">
                      <a:xfrm>
                        <a:off x="4603" y="3040"/>
                        <a:ext cx="10" cy="5"/>
                        <a:chOff x="4603" y="3040"/>
                        <a:chExt cx="10" cy="5"/>
                      </a:xfrm>
                    </p:grpSpPr>
                    <p:sp>
                      <p:nvSpPr>
                        <p:cNvPr id="3760" name="Freeform 165"/>
                        <p:cNvSpPr>
                          <a:spLocks/>
                        </p:cNvSpPr>
                        <p:nvPr/>
                      </p:nvSpPr>
                      <p:spPr bwMode="auto">
                        <a:xfrm>
                          <a:off x="4603" y="3040"/>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3761" name="Freeform 166"/>
                        <p:cNvSpPr>
                          <a:spLocks/>
                        </p:cNvSpPr>
                        <p:nvPr/>
                      </p:nvSpPr>
                      <p:spPr bwMode="auto">
                        <a:xfrm>
                          <a:off x="4604" y="3040"/>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2"/>
                              </a:lnTo>
                              <a:lnTo>
                                <a:pt x="7"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3762" name="Freeform 167"/>
                        <p:cNvSpPr>
                          <a:spLocks/>
                        </p:cNvSpPr>
                        <p:nvPr/>
                      </p:nvSpPr>
                      <p:spPr bwMode="auto">
                        <a:xfrm>
                          <a:off x="4605" y="3042"/>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68" name="Group 168"/>
                      <p:cNvGrpSpPr>
                        <a:grpSpLocks/>
                      </p:cNvGrpSpPr>
                      <p:nvPr/>
                    </p:nvGrpSpPr>
                    <p:grpSpPr bwMode="auto">
                      <a:xfrm>
                        <a:off x="4606" y="3043"/>
                        <a:ext cx="9" cy="5"/>
                        <a:chOff x="4606" y="3043"/>
                        <a:chExt cx="9" cy="5"/>
                      </a:xfrm>
                    </p:grpSpPr>
                    <p:sp>
                      <p:nvSpPr>
                        <p:cNvPr id="3757" name="Freeform 169"/>
                        <p:cNvSpPr>
                          <a:spLocks/>
                        </p:cNvSpPr>
                        <p:nvPr/>
                      </p:nvSpPr>
                      <p:spPr bwMode="auto">
                        <a:xfrm>
                          <a:off x="4606"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3758" name="Freeform 170"/>
                        <p:cNvSpPr>
                          <a:spLocks/>
                        </p:cNvSpPr>
                        <p:nvPr/>
                      </p:nvSpPr>
                      <p:spPr bwMode="auto">
                        <a:xfrm>
                          <a:off x="4607" y="3043"/>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759" name="Freeform 171"/>
                        <p:cNvSpPr>
                          <a:spLocks/>
                        </p:cNvSpPr>
                        <p:nvPr/>
                      </p:nvSpPr>
                      <p:spPr bwMode="auto">
                        <a:xfrm>
                          <a:off x="4607" y="3045"/>
                          <a:ext cx="8" cy="3"/>
                        </a:xfrm>
                        <a:custGeom>
                          <a:avLst/>
                          <a:gdLst>
                            <a:gd name="T0" fmla="*/ 0 w 8"/>
                            <a:gd name="T1" fmla="*/ 1 h 5"/>
                            <a:gd name="T2" fmla="*/ 0 w 8"/>
                            <a:gd name="T3" fmla="*/ 1 h 5"/>
                            <a:gd name="T4" fmla="*/ 1 w 8"/>
                            <a:gd name="T5" fmla="*/ 0 h 5"/>
                            <a:gd name="T6" fmla="*/ 2 w 8"/>
                            <a:gd name="T7" fmla="*/ 0 h 5"/>
                            <a:gd name="T8" fmla="*/ 7 w 8"/>
                            <a:gd name="T9" fmla="*/ 0 h 5"/>
                            <a:gd name="T10" fmla="*/ 8 w 8"/>
                            <a:gd name="T11" fmla="*/ 1 h 5"/>
                            <a:gd name="T12" fmla="*/ 0 w 8"/>
                            <a:gd name="T13" fmla="*/ 1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0"/>
                              </a:lnTo>
                              <a:lnTo>
                                <a:pt x="2" y="0"/>
                              </a:lnTo>
                              <a:lnTo>
                                <a:pt x="7"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69" name="Group 172"/>
                      <p:cNvGrpSpPr>
                        <a:grpSpLocks/>
                      </p:cNvGrpSpPr>
                      <p:nvPr/>
                    </p:nvGrpSpPr>
                    <p:grpSpPr bwMode="auto">
                      <a:xfrm>
                        <a:off x="4608" y="3045"/>
                        <a:ext cx="10" cy="6"/>
                        <a:chOff x="4608" y="3045"/>
                        <a:chExt cx="10" cy="6"/>
                      </a:xfrm>
                    </p:grpSpPr>
                    <p:sp>
                      <p:nvSpPr>
                        <p:cNvPr id="3754" name="Freeform 173"/>
                        <p:cNvSpPr>
                          <a:spLocks/>
                        </p:cNvSpPr>
                        <p:nvPr/>
                      </p:nvSpPr>
                      <p:spPr bwMode="auto">
                        <a:xfrm>
                          <a:off x="4608" y="3045"/>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3755" name="Freeform 174"/>
                        <p:cNvSpPr>
                          <a:spLocks/>
                        </p:cNvSpPr>
                        <p:nvPr/>
                      </p:nvSpPr>
                      <p:spPr bwMode="auto">
                        <a:xfrm>
                          <a:off x="4609" y="304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6" y="2"/>
                              </a:lnTo>
                              <a:lnTo>
                                <a:pt x="7" y="4"/>
                              </a:lnTo>
                              <a:lnTo>
                                <a:pt x="2" y="4"/>
                              </a:lnTo>
                              <a:lnTo>
                                <a:pt x="1" y="4"/>
                              </a:lnTo>
                              <a:lnTo>
                                <a:pt x="0" y="0"/>
                              </a:lnTo>
                              <a:close/>
                            </a:path>
                          </a:pathLst>
                        </a:custGeom>
                        <a:solidFill>
                          <a:srgbClr val="E0E0E0"/>
                        </a:solidFill>
                        <a:ln w="9525">
                          <a:noFill/>
                          <a:round/>
                          <a:headEnd/>
                          <a:tailEnd/>
                        </a:ln>
                      </p:spPr>
                      <p:txBody>
                        <a:bodyPr/>
                        <a:lstStyle/>
                        <a:p>
                          <a:pPr eaLnBrk="1" hangingPunct="1"/>
                          <a:endParaRPr lang="en-US"/>
                        </a:p>
                      </p:txBody>
                    </p:sp>
                    <p:sp>
                      <p:nvSpPr>
                        <p:cNvPr id="3756" name="Freeform 175"/>
                        <p:cNvSpPr>
                          <a:spLocks/>
                        </p:cNvSpPr>
                        <p:nvPr/>
                      </p:nvSpPr>
                      <p:spPr bwMode="auto">
                        <a:xfrm>
                          <a:off x="4610" y="3049"/>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6"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grpSp>
                  <p:nvGrpSpPr>
                    <p:cNvPr id="70" name="Group 176"/>
                    <p:cNvGrpSpPr>
                      <a:grpSpLocks/>
                    </p:cNvGrpSpPr>
                    <p:nvPr/>
                  </p:nvGrpSpPr>
                  <p:grpSpPr bwMode="auto">
                    <a:xfrm>
                      <a:off x="4610" y="3049"/>
                      <a:ext cx="11" cy="4"/>
                      <a:chOff x="4610" y="3049"/>
                      <a:chExt cx="11" cy="4"/>
                    </a:xfrm>
                  </p:grpSpPr>
                  <p:sp>
                    <p:nvSpPr>
                      <p:cNvPr id="3746" name="Freeform 177"/>
                      <p:cNvSpPr>
                        <a:spLocks/>
                      </p:cNvSpPr>
                      <p:nvPr/>
                    </p:nvSpPr>
                    <p:spPr bwMode="auto">
                      <a:xfrm>
                        <a:off x="4610" y="3049"/>
                        <a:ext cx="3" cy="4"/>
                      </a:xfrm>
                      <a:custGeom>
                        <a:avLst/>
                        <a:gdLst>
                          <a:gd name="T0" fmla="*/ 2 w 3"/>
                          <a:gd name="T1" fmla="*/ 1 h 9"/>
                          <a:gd name="T2" fmla="*/ 0 w 3"/>
                          <a:gd name="T3" fmla="*/ 0 h 9"/>
                          <a:gd name="T4" fmla="*/ 1 w 3"/>
                          <a:gd name="T5" fmla="*/ 0 h 9"/>
                          <a:gd name="T6" fmla="*/ 3 w 3"/>
                          <a:gd name="T7" fmla="*/ 0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3747" name="Freeform 178"/>
                      <p:cNvSpPr>
                        <a:spLocks/>
                      </p:cNvSpPr>
                      <p:nvPr/>
                    </p:nvSpPr>
                    <p:spPr bwMode="auto">
                      <a:xfrm>
                        <a:off x="4611" y="3049"/>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748" name="Freeform 179"/>
                      <p:cNvSpPr>
                        <a:spLocks/>
                      </p:cNvSpPr>
                      <p:nvPr/>
                    </p:nvSpPr>
                    <p:spPr bwMode="auto">
                      <a:xfrm>
                        <a:off x="4612" y="3051"/>
                        <a:ext cx="9" cy="2"/>
                      </a:xfrm>
                      <a:custGeom>
                        <a:avLst/>
                        <a:gdLst>
                          <a:gd name="T0" fmla="*/ 0 w 9"/>
                          <a:gd name="T1" fmla="*/ 1 h 4"/>
                          <a:gd name="T2" fmla="*/ 0 w 9"/>
                          <a:gd name="T3" fmla="*/ 1 h 4"/>
                          <a:gd name="T4" fmla="*/ 0 w 9"/>
                          <a:gd name="T5" fmla="*/ 1 h 4"/>
                          <a:gd name="T6" fmla="*/ 1 w 9"/>
                          <a:gd name="T7" fmla="*/ 0 h 4"/>
                          <a:gd name="T8" fmla="*/ 6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0" y="1"/>
                            </a:lnTo>
                            <a:lnTo>
                              <a:pt x="1" y="0"/>
                            </a:lnTo>
                            <a:lnTo>
                              <a:pt x="6" y="0"/>
                            </a:lnTo>
                            <a:lnTo>
                              <a:pt x="9"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71" name="Group 180"/>
                    <p:cNvGrpSpPr>
                      <a:grpSpLocks/>
                    </p:cNvGrpSpPr>
                    <p:nvPr/>
                  </p:nvGrpSpPr>
                  <p:grpSpPr bwMode="auto">
                    <a:xfrm>
                      <a:off x="4613" y="3051"/>
                      <a:ext cx="10" cy="5"/>
                      <a:chOff x="4613" y="3051"/>
                      <a:chExt cx="10" cy="5"/>
                    </a:xfrm>
                  </p:grpSpPr>
                  <p:sp>
                    <p:nvSpPr>
                      <p:cNvPr id="3743" name="Freeform 181"/>
                      <p:cNvSpPr>
                        <a:spLocks/>
                      </p:cNvSpPr>
                      <p:nvPr/>
                    </p:nvSpPr>
                    <p:spPr bwMode="auto">
                      <a:xfrm>
                        <a:off x="4613" y="3051"/>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3744" name="Freeform 182"/>
                      <p:cNvSpPr>
                        <a:spLocks/>
                      </p:cNvSpPr>
                      <p:nvPr/>
                    </p:nvSpPr>
                    <p:spPr bwMode="auto">
                      <a:xfrm>
                        <a:off x="4614" y="3051"/>
                        <a:ext cx="8" cy="2"/>
                      </a:xfrm>
                      <a:custGeom>
                        <a:avLst/>
                        <a:gdLst>
                          <a:gd name="T0" fmla="*/ 0 w 8"/>
                          <a:gd name="T1" fmla="*/ 0 h 4"/>
                          <a:gd name="T2" fmla="*/ 4 w 8"/>
                          <a:gd name="T3" fmla="*/ 0 h 4"/>
                          <a:gd name="T4" fmla="*/ 4 w 8"/>
                          <a:gd name="T5" fmla="*/ 1 h 4"/>
                          <a:gd name="T6" fmla="*/ 5 w 8"/>
                          <a:gd name="T7" fmla="*/ 1 h 4"/>
                          <a:gd name="T8" fmla="*/ 8 w 8"/>
                          <a:gd name="T9" fmla="*/ 1 h 4"/>
                          <a:gd name="T10" fmla="*/ 1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4" y="0"/>
                            </a:lnTo>
                            <a:lnTo>
                              <a:pt x="4" y="1"/>
                            </a:lnTo>
                            <a:lnTo>
                              <a:pt x="5" y="3"/>
                            </a:lnTo>
                            <a:lnTo>
                              <a:pt x="8" y="4"/>
                            </a:lnTo>
                            <a:lnTo>
                              <a:pt x="1" y="4"/>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745" name="Freeform 183"/>
                      <p:cNvSpPr>
                        <a:spLocks/>
                      </p:cNvSpPr>
                      <p:nvPr/>
                    </p:nvSpPr>
                    <p:spPr bwMode="auto">
                      <a:xfrm>
                        <a:off x="4614" y="3053"/>
                        <a:ext cx="9" cy="3"/>
                      </a:xfrm>
                      <a:custGeom>
                        <a:avLst/>
                        <a:gdLst>
                          <a:gd name="T0" fmla="*/ 0 w 9"/>
                          <a:gd name="T1" fmla="*/ 0 h 7"/>
                          <a:gd name="T2" fmla="*/ 0 w 9"/>
                          <a:gd name="T3" fmla="*/ 0 h 7"/>
                          <a:gd name="T4" fmla="*/ 1 w 9"/>
                          <a:gd name="T5" fmla="*/ 0 h 7"/>
                          <a:gd name="T6" fmla="*/ 1 w 9"/>
                          <a:gd name="T7" fmla="*/ 0 h 7"/>
                          <a:gd name="T8" fmla="*/ 8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8" y="0"/>
                            </a:lnTo>
                            <a:lnTo>
                              <a:pt x="9"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72" name="Group 184"/>
                    <p:cNvGrpSpPr>
                      <a:grpSpLocks/>
                    </p:cNvGrpSpPr>
                    <p:nvPr/>
                  </p:nvGrpSpPr>
                  <p:grpSpPr bwMode="auto">
                    <a:xfrm>
                      <a:off x="4615" y="3054"/>
                      <a:ext cx="10" cy="5"/>
                      <a:chOff x="4615" y="3054"/>
                      <a:chExt cx="10" cy="5"/>
                    </a:xfrm>
                  </p:grpSpPr>
                  <p:sp>
                    <p:nvSpPr>
                      <p:cNvPr id="3740" name="Freeform 185"/>
                      <p:cNvSpPr>
                        <a:spLocks/>
                      </p:cNvSpPr>
                      <p:nvPr/>
                    </p:nvSpPr>
                    <p:spPr bwMode="auto">
                      <a:xfrm>
                        <a:off x="4615" y="3054"/>
                        <a:ext cx="2" cy="5"/>
                      </a:xfrm>
                      <a:custGeom>
                        <a:avLst/>
                        <a:gdLst>
                          <a:gd name="T0" fmla="*/ 2 w 2"/>
                          <a:gd name="T1" fmla="*/ 1 h 11"/>
                          <a:gd name="T2" fmla="*/ 0 w 2"/>
                          <a:gd name="T3" fmla="*/ 0 h 11"/>
                          <a:gd name="T4" fmla="*/ 1 w 2"/>
                          <a:gd name="T5" fmla="*/ 0 h 11"/>
                          <a:gd name="T6" fmla="*/ 2 w 2"/>
                          <a:gd name="T7" fmla="*/ 0 h 11"/>
                          <a:gd name="T8" fmla="*/ 2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pPr eaLnBrk="1" hangingPunct="1"/>
                        <a:endParaRPr lang="en-US"/>
                      </a:p>
                    </p:txBody>
                  </p:sp>
                  <p:sp>
                    <p:nvSpPr>
                      <p:cNvPr id="3741" name="Freeform 186"/>
                      <p:cNvSpPr>
                        <a:spLocks/>
                      </p:cNvSpPr>
                      <p:nvPr/>
                    </p:nvSpPr>
                    <p:spPr bwMode="auto">
                      <a:xfrm>
                        <a:off x="4616" y="3054"/>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6" y="3"/>
                            </a:lnTo>
                            <a:lnTo>
                              <a:pt x="8"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3742" name="Freeform 187"/>
                      <p:cNvSpPr>
                        <a:spLocks/>
                      </p:cNvSpPr>
                      <p:nvPr/>
                    </p:nvSpPr>
                    <p:spPr bwMode="auto">
                      <a:xfrm>
                        <a:off x="4617" y="3056"/>
                        <a:ext cx="8" cy="3"/>
                      </a:xfrm>
                      <a:custGeom>
                        <a:avLst/>
                        <a:gdLst>
                          <a:gd name="T0" fmla="*/ 0 w 8"/>
                          <a:gd name="T1" fmla="*/ 1 h 6"/>
                          <a:gd name="T2" fmla="*/ 0 w 8"/>
                          <a:gd name="T3" fmla="*/ 1 h 6"/>
                          <a:gd name="T4" fmla="*/ 0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sp>
                  <p:nvSpPr>
                    <p:cNvPr id="3481" name="Freeform 188"/>
                    <p:cNvSpPr>
                      <a:spLocks/>
                    </p:cNvSpPr>
                    <p:nvPr/>
                  </p:nvSpPr>
                  <p:spPr bwMode="auto">
                    <a:xfrm>
                      <a:off x="4565" y="3004"/>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606060"/>
                    </a:solidFill>
                    <a:ln w="9525">
                      <a:noFill/>
                      <a:round/>
                      <a:headEnd/>
                      <a:tailEnd/>
                    </a:ln>
                  </p:spPr>
                  <p:txBody>
                    <a:bodyPr/>
                    <a:lstStyle/>
                    <a:p>
                      <a:pPr eaLnBrk="1" hangingPunct="1"/>
                      <a:endParaRPr lang="en-US"/>
                    </a:p>
                  </p:txBody>
                </p:sp>
                <p:sp>
                  <p:nvSpPr>
                    <p:cNvPr id="3482" name="Freeform 189"/>
                    <p:cNvSpPr>
                      <a:spLocks/>
                    </p:cNvSpPr>
                    <p:nvPr/>
                  </p:nvSpPr>
                  <p:spPr bwMode="auto">
                    <a:xfrm>
                      <a:off x="4566" y="300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808080"/>
                    </a:solidFill>
                    <a:ln w="9525">
                      <a:noFill/>
                      <a:round/>
                      <a:headEnd/>
                      <a:tailEnd/>
                    </a:ln>
                  </p:spPr>
                  <p:txBody>
                    <a:bodyPr/>
                    <a:lstStyle/>
                    <a:p>
                      <a:pPr eaLnBrk="1" hangingPunct="1"/>
                      <a:endParaRPr lang="en-US"/>
                    </a:p>
                  </p:txBody>
                </p:sp>
                <p:sp>
                  <p:nvSpPr>
                    <p:cNvPr id="3483" name="Freeform 190"/>
                    <p:cNvSpPr>
                      <a:spLocks/>
                    </p:cNvSpPr>
                    <p:nvPr/>
                  </p:nvSpPr>
                  <p:spPr bwMode="auto">
                    <a:xfrm>
                      <a:off x="4567" y="3007"/>
                      <a:ext cx="7" cy="3"/>
                    </a:xfrm>
                    <a:custGeom>
                      <a:avLst/>
                      <a:gdLst>
                        <a:gd name="T0" fmla="*/ 0 w 7"/>
                        <a:gd name="T1" fmla="*/ 2 h 4"/>
                        <a:gd name="T2" fmla="*/ 0 w 7"/>
                        <a:gd name="T3" fmla="*/ 2 h 4"/>
                        <a:gd name="T4" fmla="*/ 0 w 7"/>
                        <a:gd name="T5" fmla="*/ 0 h 4"/>
                        <a:gd name="T6" fmla="*/ 1 w 7"/>
                        <a:gd name="T7" fmla="*/ 0 h 4"/>
                        <a:gd name="T8" fmla="*/ 6 w 7"/>
                        <a:gd name="T9" fmla="*/ 0 h 4"/>
                        <a:gd name="T10" fmla="*/ 7 w 7"/>
                        <a:gd name="T11" fmla="*/ 2 h 4"/>
                        <a:gd name="T12" fmla="*/ 0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0"/>
                          </a:lnTo>
                          <a:lnTo>
                            <a:pt x="1" y="0"/>
                          </a:lnTo>
                          <a:lnTo>
                            <a:pt x="6" y="0"/>
                          </a:lnTo>
                          <a:lnTo>
                            <a:pt x="7" y="4"/>
                          </a:lnTo>
                          <a:lnTo>
                            <a:pt x="0" y="4"/>
                          </a:lnTo>
                          <a:close/>
                        </a:path>
                      </a:pathLst>
                    </a:custGeom>
                    <a:solidFill>
                      <a:srgbClr val="404040"/>
                    </a:solidFill>
                    <a:ln w="9525">
                      <a:noFill/>
                      <a:round/>
                      <a:headEnd/>
                      <a:tailEnd/>
                    </a:ln>
                  </p:spPr>
                  <p:txBody>
                    <a:bodyPr/>
                    <a:lstStyle/>
                    <a:p>
                      <a:pPr eaLnBrk="1" hangingPunct="1"/>
                      <a:endParaRPr lang="en-US"/>
                    </a:p>
                  </p:txBody>
                </p:sp>
                <p:grpSp>
                  <p:nvGrpSpPr>
                    <p:cNvPr id="73" name="Group 191"/>
                    <p:cNvGrpSpPr>
                      <a:grpSpLocks/>
                    </p:cNvGrpSpPr>
                    <p:nvPr/>
                  </p:nvGrpSpPr>
                  <p:grpSpPr bwMode="auto">
                    <a:xfrm>
                      <a:off x="4567" y="3007"/>
                      <a:ext cx="10" cy="6"/>
                      <a:chOff x="4567" y="3007"/>
                      <a:chExt cx="10" cy="6"/>
                    </a:xfrm>
                  </p:grpSpPr>
                  <p:sp>
                    <p:nvSpPr>
                      <p:cNvPr id="3737" name="Freeform 192"/>
                      <p:cNvSpPr>
                        <a:spLocks/>
                      </p:cNvSpPr>
                      <p:nvPr/>
                    </p:nvSpPr>
                    <p:spPr bwMode="auto">
                      <a:xfrm>
                        <a:off x="4567" y="3007"/>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pPr eaLnBrk="1" hangingPunct="1"/>
                        <a:endParaRPr lang="en-US"/>
                      </a:p>
                    </p:txBody>
                  </p:sp>
                  <p:sp>
                    <p:nvSpPr>
                      <p:cNvPr id="3738" name="Freeform 193"/>
                      <p:cNvSpPr>
                        <a:spLocks/>
                      </p:cNvSpPr>
                      <p:nvPr/>
                    </p:nvSpPr>
                    <p:spPr bwMode="auto">
                      <a:xfrm>
                        <a:off x="4568" y="3007"/>
                        <a:ext cx="7" cy="3"/>
                      </a:xfrm>
                      <a:custGeom>
                        <a:avLst/>
                        <a:gdLst>
                          <a:gd name="T0" fmla="*/ 1 w 7"/>
                          <a:gd name="T1" fmla="*/ 0 h 4"/>
                          <a:gd name="T2" fmla="*/ 5 w 7"/>
                          <a:gd name="T3" fmla="*/ 0 h 4"/>
                          <a:gd name="T4" fmla="*/ 5 w 7"/>
                          <a:gd name="T5" fmla="*/ 0 h 4"/>
                          <a:gd name="T6" fmla="*/ 6 w 7"/>
                          <a:gd name="T7" fmla="*/ 1 h 4"/>
                          <a:gd name="T8" fmla="*/ 7 w 7"/>
                          <a:gd name="T9" fmla="*/ 2 h 4"/>
                          <a:gd name="T10" fmla="*/ 2 w 7"/>
                          <a:gd name="T11" fmla="*/ 2 h 4"/>
                          <a:gd name="T12" fmla="*/ 1 w 7"/>
                          <a:gd name="T13" fmla="*/ 2 h 4"/>
                          <a:gd name="T14" fmla="*/ 0 w 7"/>
                          <a:gd name="T15" fmla="*/ 1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6" y="1"/>
                            </a:lnTo>
                            <a:lnTo>
                              <a:pt x="7" y="4"/>
                            </a:lnTo>
                            <a:lnTo>
                              <a:pt x="2" y="4"/>
                            </a:lnTo>
                            <a:lnTo>
                              <a:pt x="1" y="3"/>
                            </a:lnTo>
                            <a:lnTo>
                              <a:pt x="0" y="1"/>
                            </a:lnTo>
                            <a:lnTo>
                              <a:pt x="1" y="0"/>
                            </a:lnTo>
                            <a:close/>
                          </a:path>
                        </a:pathLst>
                      </a:custGeom>
                      <a:solidFill>
                        <a:srgbClr val="E0E0E0"/>
                      </a:solidFill>
                      <a:ln w="9525">
                        <a:noFill/>
                        <a:round/>
                        <a:headEnd/>
                        <a:tailEnd/>
                      </a:ln>
                    </p:spPr>
                    <p:txBody>
                      <a:bodyPr/>
                      <a:lstStyle/>
                      <a:p>
                        <a:pPr eaLnBrk="1" hangingPunct="1"/>
                        <a:endParaRPr lang="en-US"/>
                      </a:p>
                    </p:txBody>
                  </p:sp>
                  <p:sp>
                    <p:nvSpPr>
                      <p:cNvPr id="3739" name="Freeform 194"/>
                      <p:cNvSpPr>
                        <a:spLocks/>
                      </p:cNvSpPr>
                      <p:nvPr/>
                    </p:nvSpPr>
                    <p:spPr bwMode="auto">
                      <a:xfrm>
                        <a:off x="4569" y="3010"/>
                        <a:ext cx="8" cy="3"/>
                      </a:xfrm>
                      <a:custGeom>
                        <a:avLst/>
                        <a:gdLst>
                          <a:gd name="T0" fmla="*/ 0 w 8"/>
                          <a:gd name="T1" fmla="*/ 0 h 7"/>
                          <a:gd name="T2" fmla="*/ 0 w 8"/>
                          <a:gd name="T3" fmla="*/ 0 h 7"/>
                          <a:gd name="T4" fmla="*/ 1 w 8"/>
                          <a:gd name="T5" fmla="*/ 0 h 7"/>
                          <a:gd name="T6" fmla="*/ 1 w 8"/>
                          <a:gd name="T7" fmla="*/ 0 h 7"/>
                          <a:gd name="T8" fmla="*/ 6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3"/>
                            </a:lnTo>
                            <a:lnTo>
                              <a:pt x="1" y="2"/>
                            </a:lnTo>
                            <a:lnTo>
                              <a:pt x="1" y="0"/>
                            </a:lnTo>
                            <a:lnTo>
                              <a:pt x="6"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74" name="Group 195"/>
                    <p:cNvGrpSpPr>
                      <a:grpSpLocks/>
                    </p:cNvGrpSpPr>
                    <p:nvPr/>
                  </p:nvGrpSpPr>
                  <p:grpSpPr bwMode="auto">
                    <a:xfrm>
                      <a:off x="4570" y="3010"/>
                      <a:ext cx="10" cy="5"/>
                      <a:chOff x="4570" y="3010"/>
                      <a:chExt cx="10" cy="5"/>
                    </a:xfrm>
                  </p:grpSpPr>
                  <p:sp>
                    <p:nvSpPr>
                      <p:cNvPr id="3734" name="Freeform 196"/>
                      <p:cNvSpPr>
                        <a:spLocks/>
                      </p:cNvSpPr>
                      <p:nvPr/>
                    </p:nvSpPr>
                    <p:spPr bwMode="auto">
                      <a:xfrm>
                        <a:off x="4570" y="3010"/>
                        <a:ext cx="2" cy="5"/>
                      </a:xfrm>
                      <a:custGeom>
                        <a:avLst/>
                        <a:gdLst>
                          <a:gd name="T0" fmla="*/ 1 w 2"/>
                          <a:gd name="T1" fmla="*/ 2 h 9"/>
                          <a:gd name="T2" fmla="*/ 0 w 2"/>
                          <a:gd name="T3" fmla="*/ 1 h 9"/>
                          <a:gd name="T4" fmla="*/ 1 w 2"/>
                          <a:gd name="T5" fmla="*/ 0 h 9"/>
                          <a:gd name="T6" fmla="*/ 2 w 2"/>
                          <a:gd name="T7" fmla="*/ 1 h 9"/>
                          <a:gd name="T8" fmla="*/ 1 w 2"/>
                          <a:gd name="T9" fmla="*/ 2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pPr eaLnBrk="1" hangingPunct="1"/>
                        <a:endParaRPr lang="en-US"/>
                      </a:p>
                    </p:txBody>
                  </p:sp>
                  <p:sp>
                    <p:nvSpPr>
                      <p:cNvPr id="3735" name="Freeform 197"/>
                      <p:cNvSpPr>
                        <a:spLocks/>
                      </p:cNvSpPr>
                      <p:nvPr/>
                    </p:nvSpPr>
                    <p:spPr bwMode="auto">
                      <a:xfrm>
                        <a:off x="4571" y="3010"/>
                        <a:ext cx="7" cy="3"/>
                      </a:xfrm>
                      <a:custGeom>
                        <a:avLst/>
                        <a:gdLst>
                          <a:gd name="T0" fmla="*/ 0 w 7"/>
                          <a:gd name="T1" fmla="*/ 0 h 5"/>
                          <a:gd name="T2" fmla="*/ 4 w 7"/>
                          <a:gd name="T3" fmla="*/ 0 h 5"/>
                          <a:gd name="T4" fmla="*/ 5 w 7"/>
                          <a:gd name="T5" fmla="*/ 0 h 5"/>
                          <a:gd name="T6" fmla="*/ 5 w 7"/>
                          <a:gd name="T7" fmla="*/ 1 h 5"/>
                          <a:gd name="T8" fmla="*/ 7 w 7"/>
                          <a:gd name="T9" fmla="*/ 1 h 5"/>
                          <a:gd name="T10" fmla="*/ 2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0"/>
                            </a:lnTo>
                            <a:lnTo>
                              <a:pt x="5" y="1"/>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736" name="Freeform 198"/>
                      <p:cNvSpPr>
                        <a:spLocks/>
                      </p:cNvSpPr>
                      <p:nvPr/>
                    </p:nvSpPr>
                    <p:spPr bwMode="auto">
                      <a:xfrm>
                        <a:off x="4571" y="3013"/>
                        <a:ext cx="9" cy="2"/>
                      </a:xfrm>
                      <a:custGeom>
                        <a:avLst/>
                        <a:gdLst>
                          <a:gd name="T0" fmla="*/ 0 w 9"/>
                          <a:gd name="T1" fmla="*/ 1 h 4"/>
                          <a:gd name="T2" fmla="*/ 1 w 9"/>
                          <a:gd name="T3" fmla="*/ 1 h 4"/>
                          <a:gd name="T4" fmla="*/ 1 w 9"/>
                          <a:gd name="T5" fmla="*/ 1 h 4"/>
                          <a:gd name="T6" fmla="*/ 2 w 9"/>
                          <a:gd name="T7" fmla="*/ 0 h 4"/>
                          <a:gd name="T8" fmla="*/ 7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1" y="3"/>
                            </a:lnTo>
                            <a:lnTo>
                              <a:pt x="1" y="1"/>
                            </a:lnTo>
                            <a:lnTo>
                              <a:pt x="2" y="0"/>
                            </a:lnTo>
                            <a:lnTo>
                              <a:pt x="7" y="0"/>
                            </a:lnTo>
                            <a:lnTo>
                              <a:pt x="9"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76" name="Group 199"/>
                    <p:cNvGrpSpPr>
                      <a:grpSpLocks/>
                    </p:cNvGrpSpPr>
                    <p:nvPr/>
                  </p:nvGrpSpPr>
                  <p:grpSpPr bwMode="auto">
                    <a:xfrm>
                      <a:off x="4572" y="3013"/>
                      <a:ext cx="11" cy="5"/>
                      <a:chOff x="4572" y="3013"/>
                      <a:chExt cx="11" cy="5"/>
                    </a:xfrm>
                  </p:grpSpPr>
                  <p:sp>
                    <p:nvSpPr>
                      <p:cNvPr id="3731" name="Freeform 200"/>
                      <p:cNvSpPr>
                        <a:spLocks/>
                      </p:cNvSpPr>
                      <p:nvPr/>
                    </p:nvSpPr>
                    <p:spPr bwMode="auto">
                      <a:xfrm>
                        <a:off x="4572" y="3013"/>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pPr eaLnBrk="1" hangingPunct="1"/>
                        <a:endParaRPr lang="en-US"/>
                      </a:p>
                    </p:txBody>
                  </p:sp>
                  <p:sp>
                    <p:nvSpPr>
                      <p:cNvPr id="3732" name="Freeform 201"/>
                      <p:cNvSpPr>
                        <a:spLocks/>
                      </p:cNvSpPr>
                      <p:nvPr/>
                    </p:nvSpPr>
                    <p:spPr bwMode="auto">
                      <a:xfrm>
                        <a:off x="4573" y="3013"/>
                        <a:ext cx="8" cy="2"/>
                      </a:xfrm>
                      <a:custGeom>
                        <a:avLst/>
                        <a:gdLst>
                          <a:gd name="T0" fmla="*/ 0 w 8"/>
                          <a:gd name="T1" fmla="*/ 0 h 4"/>
                          <a:gd name="T2" fmla="*/ 5 w 8"/>
                          <a:gd name="T3" fmla="*/ 0 h 4"/>
                          <a:gd name="T4" fmla="*/ 5 w 8"/>
                          <a:gd name="T5" fmla="*/ 1 h 4"/>
                          <a:gd name="T6" fmla="*/ 5 w 8"/>
                          <a:gd name="T7" fmla="*/ 1 h 4"/>
                          <a:gd name="T8" fmla="*/ 8 w 8"/>
                          <a:gd name="T9" fmla="*/ 1 h 4"/>
                          <a:gd name="T10" fmla="*/ 2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5" y="3"/>
                            </a:lnTo>
                            <a:lnTo>
                              <a:pt x="8"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733" name="Freeform 202"/>
                      <p:cNvSpPr>
                        <a:spLocks/>
                      </p:cNvSpPr>
                      <p:nvPr/>
                    </p:nvSpPr>
                    <p:spPr bwMode="auto">
                      <a:xfrm>
                        <a:off x="4574" y="3015"/>
                        <a:ext cx="9" cy="3"/>
                      </a:xfrm>
                      <a:custGeom>
                        <a:avLst/>
                        <a:gdLst>
                          <a:gd name="T0" fmla="*/ 0 w 9"/>
                          <a:gd name="T1" fmla="*/ 1 h 6"/>
                          <a:gd name="T2" fmla="*/ 0 w 9"/>
                          <a:gd name="T3" fmla="*/ 1 h 6"/>
                          <a:gd name="T4" fmla="*/ 0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2"/>
                            </a:lnTo>
                            <a:lnTo>
                              <a:pt x="1" y="0"/>
                            </a:lnTo>
                            <a:lnTo>
                              <a:pt x="7"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77" name="Group 203"/>
                    <p:cNvGrpSpPr>
                      <a:grpSpLocks/>
                    </p:cNvGrpSpPr>
                    <p:nvPr/>
                  </p:nvGrpSpPr>
                  <p:grpSpPr bwMode="auto">
                    <a:xfrm>
                      <a:off x="4575" y="3016"/>
                      <a:ext cx="10" cy="5"/>
                      <a:chOff x="4575" y="3016"/>
                      <a:chExt cx="10" cy="5"/>
                    </a:xfrm>
                  </p:grpSpPr>
                  <p:sp>
                    <p:nvSpPr>
                      <p:cNvPr id="3728" name="Freeform 204"/>
                      <p:cNvSpPr>
                        <a:spLocks/>
                      </p:cNvSpPr>
                      <p:nvPr/>
                    </p:nvSpPr>
                    <p:spPr bwMode="auto">
                      <a:xfrm>
                        <a:off x="4575" y="3016"/>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3729" name="Freeform 205"/>
                      <p:cNvSpPr>
                        <a:spLocks/>
                      </p:cNvSpPr>
                      <p:nvPr/>
                    </p:nvSpPr>
                    <p:spPr bwMode="auto">
                      <a:xfrm>
                        <a:off x="4576" y="3016"/>
                        <a:ext cx="8" cy="2"/>
                      </a:xfrm>
                      <a:custGeom>
                        <a:avLst/>
                        <a:gdLst>
                          <a:gd name="T0" fmla="*/ 0 w 8"/>
                          <a:gd name="T1" fmla="*/ 0 h 4"/>
                          <a:gd name="T2" fmla="*/ 5 w 8"/>
                          <a:gd name="T3" fmla="*/ 0 h 4"/>
                          <a:gd name="T4" fmla="*/ 5 w 8"/>
                          <a:gd name="T5" fmla="*/ 1 h 4"/>
                          <a:gd name="T6" fmla="*/ 6 w 8"/>
                          <a:gd name="T7" fmla="*/ 1 h 4"/>
                          <a:gd name="T8" fmla="*/ 8 w 8"/>
                          <a:gd name="T9" fmla="*/ 1 h 4"/>
                          <a:gd name="T10" fmla="*/ 1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6" y="1"/>
                            </a:lnTo>
                            <a:lnTo>
                              <a:pt x="8" y="4"/>
                            </a:lnTo>
                            <a:lnTo>
                              <a:pt x="1"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730" name="Freeform 206"/>
                      <p:cNvSpPr>
                        <a:spLocks/>
                      </p:cNvSpPr>
                      <p:nvPr/>
                    </p:nvSpPr>
                    <p:spPr bwMode="auto">
                      <a:xfrm>
                        <a:off x="4576" y="3018"/>
                        <a:ext cx="9" cy="3"/>
                      </a:xfrm>
                      <a:custGeom>
                        <a:avLst/>
                        <a:gdLst>
                          <a:gd name="T0" fmla="*/ 0 w 9"/>
                          <a:gd name="T1" fmla="*/ 0 h 7"/>
                          <a:gd name="T2" fmla="*/ 0 w 9"/>
                          <a:gd name="T3" fmla="*/ 0 h 7"/>
                          <a:gd name="T4" fmla="*/ 1 w 9"/>
                          <a:gd name="T5" fmla="*/ 0 h 7"/>
                          <a:gd name="T6" fmla="*/ 1 w 9"/>
                          <a:gd name="T7" fmla="*/ 0 h 7"/>
                          <a:gd name="T8" fmla="*/ 8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8" y="0"/>
                            </a:lnTo>
                            <a:lnTo>
                              <a:pt x="9"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78" name="Group 207"/>
                    <p:cNvGrpSpPr>
                      <a:grpSpLocks/>
                    </p:cNvGrpSpPr>
                    <p:nvPr/>
                  </p:nvGrpSpPr>
                  <p:grpSpPr bwMode="auto">
                    <a:xfrm>
                      <a:off x="4577" y="3019"/>
                      <a:ext cx="20" cy="17"/>
                      <a:chOff x="4577" y="3019"/>
                      <a:chExt cx="20" cy="17"/>
                    </a:xfrm>
                  </p:grpSpPr>
                  <p:grpSp>
                    <p:nvGrpSpPr>
                      <p:cNvPr id="79" name="Group 208"/>
                      <p:cNvGrpSpPr>
                        <a:grpSpLocks/>
                      </p:cNvGrpSpPr>
                      <p:nvPr/>
                    </p:nvGrpSpPr>
                    <p:grpSpPr bwMode="auto">
                      <a:xfrm>
                        <a:off x="4577" y="3019"/>
                        <a:ext cx="10" cy="5"/>
                        <a:chOff x="4577" y="3019"/>
                        <a:chExt cx="10" cy="5"/>
                      </a:xfrm>
                    </p:grpSpPr>
                    <p:sp>
                      <p:nvSpPr>
                        <p:cNvPr id="3725" name="Freeform 209"/>
                        <p:cNvSpPr>
                          <a:spLocks/>
                        </p:cNvSpPr>
                        <p:nvPr/>
                      </p:nvSpPr>
                      <p:spPr bwMode="auto">
                        <a:xfrm>
                          <a:off x="4577" y="3019"/>
                          <a:ext cx="3" cy="5"/>
                        </a:xfrm>
                        <a:custGeom>
                          <a:avLst/>
                          <a:gdLst>
                            <a:gd name="T0" fmla="*/ 1 w 3"/>
                            <a:gd name="T1" fmla="*/ 1 h 11"/>
                            <a:gd name="T2" fmla="*/ 0 w 3"/>
                            <a:gd name="T3" fmla="*/ 0 h 11"/>
                            <a:gd name="T4" fmla="*/ 1 w 3"/>
                            <a:gd name="T5" fmla="*/ 0 h 11"/>
                            <a:gd name="T6" fmla="*/ 3 w 3"/>
                            <a:gd name="T7" fmla="*/ 0 h 11"/>
                            <a:gd name="T8" fmla="*/ 1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1" y="11"/>
                              </a:moveTo>
                              <a:lnTo>
                                <a:pt x="0" y="5"/>
                              </a:lnTo>
                              <a:lnTo>
                                <a:pt x="1" y="0"/>
                              </a:lnTo>
                              <a:lnTo>
                                <a:pt x="3" y="5"/>
                              </a:lnTo>
                              <a:lnTo>
                                <a:pt x="1" y="11"/>
                              </a:lnTo>
                              <a:close/>
                            </a:path>
                          </a:pathLst>
                        </a:custGeom>
                        <a:solidFill>
                          <a:srgbClr val="A0A0A0"/>
                        </a:solidFill>
                        <a:ln w="9525">
                          <a:noFill/>
                          <a:round/>
                          <a:headEnd/>
                          <a:tailEnd/>
                        </a:ln>
                      </p:spPr>
                      <p:txBody>
                        <a:bodyPr/>
                        <a:lstStyle/>
                        <a:p>
                          <a:pPr eaLnBrk="1" hangingPunct="1"/>
                          <a:endParaRPr lang="en-US"/>
                        </a:p>
                      </p:txBody>
                    </p:sp>
                    <p:sp>
                      <p:nvSpPr>
                        <p:cNvPr id="3726" name="Freeform 210"/>
                        <p:cNvSpPr>
                          <a:spLocks/>
                        </p:cNvSpPr>
                        <p:nvPr/>
                      </p:nvSpPr>
                      <p:spPr bwMode="auto">
                        <a:xfrm>
                          <a:off x="4578" y="3020"/>
                          <a:ext cx="8" cy="2"/>
                        </a:xfrm>
                        <a:custGeom>
                          <a:avLst/>
                          <a:gdLst>
                            <a:gd name="T0" fmla="*/ 0 w 8"/>
                            <a:gd name="T1" fmla="*/ 0 h 4"/>
                            <a:gd name="T2" fmla="*/ 6 w 8"/>
                            <a:gd name="T3" fmla="*/ 0 h 4"/>
                            <a:gd name="T4" fmla="*/ 6 w 8"/>
                            <a:gd name="T5" fmla="*/ 0 h 4"/>
                            <a:gd name="T6" fmla="*/ 6 w 8"/>
                            <a:gd name="T7" fmla="*/ 1 h 4"/>
                            <a:gd name="T8" fmla="*/ 8 w 8"/>
                            <a:gd name="T9" fmla="*/ 1 h 4"/>
                            <a:gd name="T10" fmla="*/ 3 w 8"/>
                            <a:gd name="T11" fmla="*/ 1 h 4"/>
                            <a:gd name="T12" fmla="*/ 2 w 8"/>
                            <a:gd name="T13" fmla="*/ 1 h 4"/>
                            <a:gd name="T14" fmla="*/ 0 w 8"/>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0" y="0"/>
                              </a:moveTo>
                              <a:lnTo>
                                <a:pt x="6" y="0"/>
                              </a:lnTo>
                              <a:lnTo>
                                <a:pt x="6" y="1"/>
                              </a:lnTo>
                              <a:lnTo>
                                <a:pt x="8" y="4"/>
                              </a:lnTo>
                              <a:lnTo>
                                <a:pt x="3" y="4"/>
                              </a:lnTo>
                              <a:lnTo>
                                <a:pt x="2" y="3"/>
                              </a:lnTo>
                              <a:lnTo>
                                <a:pt x="0" y="0"/>
                              </a:lnTo>
                              <a:close/>
                            </a:path>
                          </a:pathLst>
                        </a:custGeom>
                        <a:solidFill>
                          <a:srgbClr val="E0E0E0"/>
                        </a:solidFill>
                        <a:ln w="9525">
                          <a:noFill/>
                          <a:round/>
                          <a:headEnd/>
                          <a:tailEnd/>
                        </a:ln>
                      </p:spPr>
                      <p:txBody>
                        <a:bodyPr/>
                        <a:lstStyle/>
                        <a:p>
                          <a:pPr eaLnBrk="1" hangingPunct="1"/>
                          <a:endParaRPr lang="en-US"/>
                        </a:p>
                      </p:txBody>
                    </p:sp>
                    <p:sp>
                      <p:nvSpPr>
                        <p:cNvPr id="3727" name="Freeform 211"/>
                        <p:cNvSpPr>
                          <a:spLocks/>
                        </p:cNvSpPr>
                        <p:nvPr/>
                      </p:nvSpPr>
                      <p:spPr bwMode="auto">
                        <a:xfrm>
                          <a:off x="4578" y="3022"/>
                          <a:ext cx="9" cy="2"/>
                        </a:xfrm>
                        <a:custGeom>
                          <a:avLst/>
                          <a:gdLst>
                            <a:gd name="T0" fmla="*/ 0 w 9"/>
                            <a:gd name="T1" fmla="*/ 0 h 5"/>
                            <a:gd name="T2" fmla="*/ 2 w 9"/>
                            <a:gd name="T3" fmla="*/ 0 h 5"/>
                            <a:gd name="T4" fmla="*/ 2 w 9"/>
                            <a:gd name="T5" fmla="*/ 0 h 5"/>
                            <a:gd name="T6" fmla="*/ 3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2" y="3"/>
                              </a:lnTo>
                              <a:lnTo>
                                <a:pt x="2" y="0"/>
                              </a:lnTo>
                              <a:lnTo>
                                <a:pt x="3" y="0"/>
                              </a:lnTo>
                              <a:lnTo>
                                <a:pt x="8"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80" name="Group 212"/>
                      <p:cNvGrpSpPr>
                        <a:grpSpLocks/>
                      </p:cNvGrpSpPr>
                      <p:nvPr/>
                    </p:nvGrpSpPr>
                    <p:grpSpPr bwMode="auto">
                      <a:xfrm>
                        <a:off x="4580" y="3022"/>
                        <a:ext cx="10" cy="6"/>
                        <a:chOff x="4580" y="3022"/>
                        <a:chExt cx="10" cy="6"/>
                      </a:xfrm>
                    </p:grpSpPr>
                    <p:sp>
                      <p:nvSpPr>
                        <p:cNvPr id="3722" name="Freeform 213"/>
                        <p:cNvSpPr>
                          <a:spLocks/>
                        </p:cNvSpPr>
                        <p:nvPr/>
                      </p:nvSpPr>
                      <p:spPr bwMode="auto">
                        <a:xfrm>
                          <a:off x="4580" y="3022"/>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3723" name="Freeform 214"/>
                        <p:cNvSpPr>
                          <a:spLocks/>
                        </p:cNvSpPr>
                        <p:nvPr/>
                      </p:nvSpPr>
                      <p:spPr bwMode="auto">
                        <a:xfrm>
                          <a:off x="4581" y="3022"/>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3"/>
                              </a:lnTo>
                              <a:lnTo>
                                <a:pt x="7" y="5"/>
                              </a:lnTo>
                              <a:lnTo>
                                <a:pt x="2" y="5"/>
                              </a:lnTo>
                              <a:lnTo>
                                <a:pt x="1"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3724" name="Freeform 215"/>
                        <p:cNvSpPr>
                          <a:spLocks/>
                        </p:cNvSpPr>
                        <p:nvPr/>
                      </p:nvSpPr>
                      <p:spPr bwMode="auto">
                        <a:xfrm>
                          <a:off x="4582" y="3024"/>
                          <a:ext cx="8" cy="4"/>
                        </a:xfrm>
                        <a:custGeom>
                          <a:avLst/>
                          <a:gdLst>
                            <a:gd name="T0" fmla="*/ 0 w 8"/>
                            <a:gd name="T1" fmla="*/ 2 h 6"/>
                            <a:gd name="T2" fmla="*/ 0 w 8"/>
                            <a:gd name="T3" fmla="*/ 1 h 6"/>
                            <a:gd name="T4" fmla="*/ 0 w 8"/>
                            <a:gd name="T5" fmla="*/ 1 h 6"/>
                            <a:gd name="T6" fmla="*/ 1 w 8"/>
                            <a:gd name="T7" fmla="*/ 0 h 6"/>
                            <a:gd name="T8" fmla="*/ 6 w 8"/>
                            <a:gd name="T9" fmla="*/ 0 h 6"/>
                            <a:gd name="T10" fmla="*/ 8 w 8"/>
                            <a:gd name="T11" fmla="*/ 2 h 6"/>
                            <a:gd name="T12" fmla="*/ 0 w 8"/>
                            <a:gd name="T13" fmla="*/ 2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81" name="Group 216"/>
                      <p:cNvGrpSpPr>
                        <a:grpSpLocks/>
                      </p:cNvGrpSpPr>
                      <p:nvPr/>
                    </p:nvGrpSpPr>
                    <p:grpSpPr bwMode="auto">
                      <a:xfrm>
                        <a:off x="4583" y="3025"/>
                        <a:ext cx="9" cy="5"/>
                        <a:chOff x="4583" y="3025"/>
                        <a:chExt cx="9" cy="5"/>
                      </a:xfrm>
                    </p:grpSpPr>
                    <p:sp>
                      <p:nvSpPr>
                        <p:cNvPr id="3719" name="Freeform 217"/>
                        <p:cNvSpPr>
                          <a:spLocks/>
                        </p:cNvSpPr>
                        <p:nvPr/>
                      </p:nvSpPr>
                      <p:spPr bwMode="auto">
                        <a:xfrm>
                          <a:off x="4583"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3720" name="Freeform 218"/>
                        <p:cNvSpPr>
                          <a:spLocks/>
                        </p:cNvSpPr>
                        <p:nvPr/>
                      </p:nvSpPr>
                      <p:spPr bwMode="auto">
                        <a:xfrm>
                          <a:off x="4584" y="3025"/>
                          <a:ext cx="7" cy="3"/>
                        </a:xfrm>
                        <a:custGeom>
                          <a:avLst/>
                          <a:gdLst>
                            <a:gd name="T0" fmla="*/ 0 w 7"/>
                            <a:gd name="T1" fmla="*/ 0 h 5"/>
                            <a:gd name="T2" fmla="*/ 4 w 7"/>
                            <a:gd name="T3" fmla="*/ 0 h 5"/>
                            <a:gd name="T4" fmla="*/ 5 w 7"/>
                            <a:gd name="T5" fmla="*/ 0 h 5"/>
                            <a:gd name="T6" fmla="*/ 5 w 7"/>
                            <a:gd name="T7" fmla="*/ 1 h 5"/>
                            <a:gd name="T8" fmla="*/ 7 w 7"/>
                            <a:gd name="T9" fmla="*/ 1 h 5"/>
                            <a:gd name="T10" fmla="*/ 1 w 7"/>
                            <a:gd name="T11" fmla="*/ 1 h 5"/>
                            <a:gd name="T12" fmla="*/ 0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0"/>
                              </a:lnTo>
                              <a:lnTo>
                                <a:pt x="5" y="2"/>
                              </a:lnTo>
                              <a:lnTo>
                                <a:pt x="7" y="5"/>
                              </a:lnTo>
                              <a:lnTo>
                                <a:pt x="1" y="5"/>
                              </a:lnTo>
                              <a:lnTo>
                                <a:pt x="0" y="4"/>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3721" name="Freeform 219"/>
                        <p:cNvSpPr>
                          <a:spLocks/>
                        </p:cNvSpPr>
                        <p:nvPr/>
                      </p:nvSpPr>
                      <p:spPr bwMode="auto">
                        <a:xfrm>
                          <a:off x="4584" y="3028"/>
                          <a:ext cx="8" cy="2"/>
                        </a:xfrm>
                        <a:custGeom>
                          <a:avLst/>
                          <a:gdLst>
                            <a:gd name="T0" fmla="*/ 0 w 8"/>
                            <a:gd name="T1" fmla="*/ 0 h 5"/>
                            <a:gd name="T2" fmla="*/ 0 w 8"/>
                            <a:gd name="T3" fmla="*/ 0 h 5"/>
                            <a:gd name="T4" fmla="*/ 1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2"/>
                              </a:lnTo>
                              <a:lnTo>
                                <a:pt x="1" y="0"/>
                              </a:lnTo>
                              <a:lnTo>
                                <a:pt x="7"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82" name="Group 220"/>
                      <p:cNvGrpSpPr>
                        <a:grpSpLocks/>
                      </p:cNvGrpSpPr>
                      <p:nvPr/>
                    </p:nvGrpSpPr>
                    <p:grpSpPr bwMode="auto">
                      <a:xfrm>
                        <a:off x="4585" y="3028"/>
                        <a:ext cx="9" cy="5"/>
                        <a:chOff x="4585" y="3028"/>
                        <a:chExt cx="9" cy="5"/>
                      </a:xfrm>
                    </p:grpSpPr>
                    <p:sp>
                      <p:nvSpPr>
                        <p:cNvPr id="3716" name="Freeform 221"/>
                        <p:cNvSpPr>
                          <a:spLocks/>
                        </p:cNvSpPr>
                        <p:nvPr/>
                      </p:nvSpPr>
                      <p:spPr bwMode="auto">
                        <a:xfrm>
                          <a:off x="4585" y="3028"/>
                          <a:ext cx="2" cy="5"/>
                        </a:xfrm>
                        <a:custGeom>
                          <a:avLst/>
                          <a:gdLst>
                            <a:gd name="T0" fmla="*/ 2 w 2"/>
                            <a:gd name="T1" fmla="*/ 1 h 11"/>
                            <a:gd name="T2" fmla="*/ 0 w 2"/>
                            <a:gd name="T3" fmla="*/ 0 h 11"/>
                            <a:gd name="T4" fmla="*/ 1 w 2"/>
                            <a:gd name="T5" fmla="*/ 0 h 11"/>
                            <a:gd name="T6" fmla="*/ 2 w 2"/>
                            <a:gd name="T7" fmla="*/ 0 h 11"/>
                            <a:gd name="T8" fmla="*/ 2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pPr eaLnBrk="1" hangingPunct="1"/>
                          <a:endParaRPr lang="en-US"/>
                        </a:p>
                      </p:txBody>
                    </p:sp>
                    <p:sp>
                      <p:nvSpPr>
                        <p:cNvPr id="3717" name="Freeform 222"/>
                        <p:cNvSpPr>
                          <a:spLocks/>
                        </p:cNvSpPr>
                        <p:nvPr/>
                      </p:nvSpPr>
                      <p:spPr bwMode="auto">
                        <a:xfrm>
                          <a:off x="4586" y="3028"/>
                          <a:ext cx="7" cy="2"/>
                        </a:xfrm>
                        <a:custGeom>
                          <a:avLst/>
                          <a:gdLst>
                            <a:gd name="T0" fmla="*/ 0 w 7"/>
                            <a:gd name="T1" fmla="*/ 0 h 3"/>
                            <a:gd name="T2" fmla="*/ 5 w 7"/>
                            <a:gd name="T3" fmla="*/ 0 h 3"/>
                            <a:gd name="T4" fmla="*/ 5 w 7"/>
                            <a:gd name="T5" fmla="*/ 0 h 3"/>
                            <a:gd name="T6" fmla="*/ 5 w 7"/>
                            <a:gd name="T7" fmla="*/ 1 h 3"/>
                            <a:gd name="T8" fmla="*/ 7 w 7"/>
                            <a:gd name="T9" fmla="*/ 1 h 3"/>
                            <a:gd name="T10" fmla="*/ 2 w 7"/>
                            <a:gd name="T11" fmla="*/ 1 h 3"/>
                            <a:gd name="T12" fmla="*/ 1 w 7"/>
                            <a:gd name="T13" fmla="*/ 1 h 3"/>
                            <a:gd name="T14" fmla="*/ 0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0" y="0"/>
                              </a:moveTo>
                              <a:lnTo>
                                <a:pt x="5" y="0"/>
                              </a:lnTo>
                              <a:lnTo>
                                <a:pt x="5" y="1"/>
                              </a:lnTo>
                              <a:lnTo>
                                <a:pt x="7" y="3"/>
                              </a:lnTo>
                              <a:lnTo>
                                <a:pt x="2" y="3"/>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718" name="Freeform 223"/>
                        <p:cNvSpPr>
                          <a:spLocks/>
                        </p:cNvSpPr>
                        <p:nvPr/>
                      </p:nvSpPr>
                      <p:spPr bwMode="auto">
                        <a:xfrm>
                          <a:off x="4587" y="3031"/>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2"/>
                              </a:lnTo>
                              <a:lnTo>
                                <a:pt x="0" y="0"/>
                              </a:lnTo>
                              <a:lnTo>
                                <a:pt x="1" y="0"/>
                              </a:lnTo>
                              <a:lnTo>
                                <a:pt x="6" y="0"/>
                              </a:lnTo>
                              <a:lnTo>
                                <a:pt x="7"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84" name="Group 224"/>
                      <p:cNvGrpSpPr>
                        <a:grpSpLocks/>
                      </p:cNvGrpSpPr>
                      <p:nvPr/>
                    </p:nvGrpSpPr>
                    <p:grpSpPr bwMode="auto">
                      <a:xfrm>
                        <a:off x="4587" y="3031"/>
                        <a:ext cx="10" cy="5"/>
                        <a:chOff x="4587" y="3031"/>
                        <a:chExt cx="10" cy="5"/>
                      </a:xfrm>
                    </p:grpSpPr>
                    <p:sp>
                      <p:nvSpPr>
                        <p:cNvPr id="3713" name="Freeform 225"/>
                        <p:cNvSpPr>
                          <a:spLocks/>
                        </p:cNvSpPr>
                        <p:nvPr/>
                      </p:nvSpPr>
                      <p:spPr bwMode="auto">
                        <a:xfrm>
                          <a:off x="4587" y="3031"/>
                          <a:ext cx="3" cy="5"/>
                        </a:xfrm>
                        <a:custGeom>
                          <a:avLst/>
                          <a:gdLst>
                            <a:gd name="T0" fmla="*/ 2 w 3"/>
                            <a:gd name="T1" fmla="*/ 1 h 11"/>
                            <a:gd name="T2" fmla="*/ 0 w 3"/>
                            <a:gd name="T3" fmla="*/ 0 h 11"/>
                            <a:gd name="T4" fmla="*/ 2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2"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3714" name="Freeform 226"/>
                        <p:cNvSpPr>
                          <a:spLocks/>
                        </p:cNvSpPr>
                        <p:nvPr/>
                      </p:nvSpPr>
                      <p:spPr bwMode="auto">
                        <a:xfrm>
                          <a:off x="4588" y="3031"/>
                          <a:ext cx="7" cy="2"/>
                        </a:xfrm>
                        <a:custGeom>
                          <a:avLst/>
                          <a:gdLst>
                            <a:gd name="T0" fmla="*/ 1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5" y="2"/>
                              </a:lnTo>
                              <a:lnTo>
                                <a:pt x="6" y="3"/>
                              </a:lnTo>
                              <a:lnTo>
                                <a:pt x="7" y="5"/>
                              </a:lnTo>
                              <a:lnTo>
                                <a:pt x="2" y="5"/>
                              </a:lnTo>
                              <a:lnTo>
                                <a:pt x="1" y="3"/>
                              </a:lnTo>
                              <a:lnTo>
                                <a:pt x="0" y="2"/>
                              </a:lnTo>
                              <a:lnTo>
                                <a:pt x="1" y="0"/>
                              </a:lnTo>
                              <a:close/>
                            </a:path>
                          </a:pathLst>
                        </a:custGeom>
                        <a:solidFill>
                          <a:srgbClr val="E0E0E0"/>
                        </a:solidFill>
                        <a:ln w="9525">
                          <a:noFill/>
                          <a:round/>
                          <a:headEnd/>
                          <a:tailEnd/>
                        </a:ln>
                      </p:spPr>
                      <p:txBody>
                        <a:bodyPr/>
                        <a:lstStyle/>
                        <a:p>
                          <a:pPr eaLnBrk="1" hangingPunct="1"/>
                          <a:endParaRPr lang="en-US"/>
                        </a:p>
                      </p:txBody>
                    </p:sp>
                    <p:sp>
                      <p:nvSpPr>
                        <p:cNvPr id="3715" name="Freeform 227"/>
                        <p:cNvSpPr>
                          <a:spLocks/>
                        </p:cNvSpPr>
                        <p:nvPr/>
                      </p:nvSpPr>
                      <p:spPr bwMode="auto">
                        <a:xfrm>
                          <a:off x="4589" y="3033"/>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grpSp>
                  <p:nvGrpSpPr>
                    <p:cNvPr id="85" name="Group 228"/>
                    <p:cNvGrpSpPr>
                      <a:grpSpLocks/>
                    </p:cNvGrpSpPr>
                    <p:nvPr/>
                  </p:nvGrpSpPr>
                  <p:grpSpPr bwMode="auto">
                    <a:xfrm>
                      <a:off x="4590" y="3035"/>
                      <a:ext cx="20" cy="16"/>
                      <a:chOff x="4590" y="3035"/>
                      <a:chExt cx="20" cy="16"/>
                    </a:xfrm>
                  </p:grpSpPr>
                  <p:grpSp>
                    <p:nvGrpSpPr>
                      <p:cNvPr id="86" name="Group 229"/>
                      <p:cNvGrpSpPr>
                        <a:grpSpLocks/>
                      </p:cNvGrpSpPr>
                      <p:nvPr/>
                    </p:nvGrpSpPr>
                    <p:grpSpPr bwMode="auto">
                      <a:xfrm>
                        <a:off x="4590" y="3035"/>
                        <a:ext cx="9" cy="4"/>
                        <a:chOff x="4590" y="3035"/>
                        <a:chExt cx="9" cy="4"/>
                      </a:xfrm>
                    </p:grpSpPr>
                    <p:sp>
                      <p:nvSpPr>
                        <p:cNvPr id="3705" name="Freeform 230"/>
                        <p:cNvSpPr>
                          <a:spLocks/>
                        </p:cNvSpPr>
                        <p:nvPr/>
                      </p:nvSpPr>
                      <p:spPr bwMode="auto">
                        <a:xfrm>
                          <a:off x="4590" y="3035"/>
                          <a:ext cx="2" cy="4"/>
                        </a:xfrm>
                        <a:custGeom>
                          <a:avLst/>
                          <a:gdLst>
                            <a:gd name="T0" fmla="*/ 1 w 2"/>
                            <a:gd name="T1" fmla="*/ 1 h 9"/>
                            <a:gd name="T2" fmla="*/ 0 w 2"/>
                            <a:gd name="T3" fmla="*/ 0 h 9"/>
                            <a:gd name="T4" fmla="*/ 1 w 2"/>
                            <a:gd name="T5" fmla="*/ 0 h 9"/>
                            <a:gd name="T6" fmla="*/ 2 w 2"/>
                            <a:gd name="T7" fmla="*/ 0 h 9"/>
                            <a:gd name="T8" fmla="*/ 1 w 2"/>
                            <a:gd name="T9" fmla="*/ 1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pPr eaLnBrk="1" hangingPunct="1"/>
                          <a:endParaRPr lang="en-US"/>
                        </a:p>
                      </p:txBody>
                    </p:sp>
                    <p:sp>
                      <p:nvSpPr>
                        <p:cNvPr id="3706" name="Freeform 231"/>
                        <p:cNvSpPr>
                          <a:spLocks/>
                        </p:cNvSpPr>
                        <p:nvPr/>
                      </p:nvSpPr>
                      <p:spPr bwMode="auto">
                        <a:xfrm>
                          <a:off x="4591" y="3035"/>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0"/>
                              </a:lnTo>
                              <a:lnTo>
                                <a:pt x="5" y="2"/>
                              </a:lnTo>
                              <a:lnTo>
                                <a:pt x="7" y="5"/>
                              </a:lnTo>
                              <a:lnTo>
                                <a:pt x="1"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707" name="Freeform 232"/>
                        <p:cNvSpPr>
                          <a:spLocks/>
                        </p:cNvSpPr>
                        <p:nvPr/>
                      </p:nvSpPr>
                      <p:spPr bwMode="auto">
                        <a:xfrm>
                          <a:off x="4591" y="3037"/>
                          <a:ext cx="8" cy="2"/>
                        </a:xfrm>
                        <a:custGeom>
                          <a:avLst/>
                          <a:gdLst>
                            <a:gd name="T0" fmla="*/ 0 w 8"/>
                            <a:gd name="T1" fmla="*/ 1 h 4"/>
                            <a:gd name="T2" fmla="*/ 1 w 8"/>
                            <a:gd name="T3" fmla="*/ 1 h 4"/>
                            <a:gd name="T4" fmla="*/ 1 w 8"/>
                            <a:gd name="T5" fmla="*/ 0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1" y="3"/>
                              </a:lnTo>
                              <a:lnTo>
                                <a:pt x="1" y="0"/>
                              </a:lnTo>
                              <a:lnTo>
                                <a:pt x="7"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87" name="Group 233"/>
                      <p:cNvGrpSpPr>
                        <a:grpSpLocks/>
                      </p:cNvGrpSpPr>
                      <p:nvPr/>
                    </p:nvGrpSpPr>
                    <p:grpSpPr bwMode="auto">
                      <a:xfrm>
                        <a:off x="4592" y="3037"/>
                        <a:ext cx="10" cy="5"/>
                        <a:chOff x="4592" y="3037"/>
                        <a:chExt cx="10" cy="5"/>
                      </a:xfrm>
                    </p:grpSpPr>
                    <p:sp>
                      <p:nvSpPr>
                        <p:cNvPr id="3702" name="Freeform 234"/>
                        <p:cNvSpPr>
                          <a:spLocks/>
                        </p:cNvSpPr>
                        <p:nvPr/>
                      </p:nvSpPr>
                      <p:spPr bwMode="auto">
                        <a:xfrm>
                          <a:off x="4592" y="3037"/>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3703" name="Freeform 235"/>
                        <p:cNvSpPr>
                          <a:spLocks/>
                        </p:cNvSpPr>
                        <p:nvPr/>
                      </p:nvSpPr>
                      <p:spPr bwMode="auto">
                        <a:xfrm>
                          <a:off x="4593" y="3037"/>
                          <a:ext cx="8" cy="2"/>
                        </a:xfrm>
                        <a:custGeom>
                          <a:avLst/>
                          <a:gdLst>
                            <a:gd name="T0" fmla="*/ 0 w 8"/>
                            <a:gd name="T1" fmla="*/ 0 h 4"/>
                            <a:gd name="T2" fmla="*/ 5 w 8"/>
                            <a:gd name="T3" fmla="*/ 0 h 4"/>
                            <a:gd name="T4" fmla="*/ 5 w 8"/>
                            <a:gd name="T5" fmla="*/ 1 h 4"/>
                            <a:gd name="T6" fmla="*/ 5 w 8"/>
                            <a:gd name="T7" fmla="*/ 1 h 4"/>
                            <a:gd name="T8" fmla="*/ 8 w 8"/>
                            <a:gd name="T9" fmla="*/ 1 h 4"/>
                            <a:gd name="T10" fmla="*/ 2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5" y="3"/>
                              </a:lnTo>
                              <a:lnTo>
                                <a:pt x="8"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704" name="Freeform 236"/>
                        <p:cNvSpPr>
                          <a:spLocks/>
                        </p:cNvSpPr>
                        <p:nvPr/>
                      </p:nvSpPr>
                      <p:spPr bwMode="auto">
                        <a:xfrm>
                          <a:off x="4594" y="3039"/>
                          <a:ext cx="8" cy="3"/>
                        </a:xfrm>
                        <a:custGeom>
                          <a:avLst/>
                          <a:gdLst>
                            <a:gd name="T0" fmla="*/ 0 w 8"/>
                            <a:gd name="T1" fmla="*/ 0 h 7"/>
                            <a:gd name="T2" fmla="*/ 0 w 8"/>
                            <a:gd name="T3" fmla="*/ 0 h 7"/>
                            <a:gd name="T4" fmla="*/ 0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0"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88" name="Group 237"/>
                      <p:cNvGrpSpPr>
                        <a:grpSpLocks/>
                      </p:cNvGrpSpPr>
                      <p:nvPr/>
                    </p:nvGrpSpPr>
                    <p:grpSpPr bwMode="auto">
                      <a:xfrm>
                        <a:off x="4595" y="3040"/>
                        <a:ext cx="10" cy="5"/>
                        <a:chOff x="4595" y="3040"/>
                        <a:chExt cx="10" cy="5"/>
                      </a:xfrm>
                    </p:grpSpPr>
                    <p:sp>
                      <p:nvSpPr>
                        <p:cNvPr id="3699" name="Freeform 238"/>
                        <p:cNvSpPr>
                          <a:spLocks/>
                        </p:cNvSpPr>
                        <p:nvPr/>
                      </p:nvSpPr>
                      <p:spPr bwMode="auto">
                        <a:xfrm>
                          <a:off x="4595" y="3040"/>
                          <a:ext cx="2" cy="5"/>
                        </a:xfrm>
                        <a:custGeom>
                          <a:avLst/>
                          <a:gdLst>
                            <a:gd name="T0" fmla="*/ 1 w 2"/>
                            <a:gd name="T1" fmla="*/ 1 h 11"/>
                            <a:gd name="T2" fmla="*/ 0 w 2"/>
                            <a:gd name="T3" fmla="*/ 0 h 11"/>
                            <a:gd name="T4" fmla="*/ 0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3700" name="Freeform 239"/>
                        <p:cNvSpPr>
                          <a:spLocks/>
                        </p:cNvSpPr>
                        <p:nvPr/>
                      </p:nvSpPr>
                      <p:spPr bwMode="auto">
                        <a:xfrm>
                          <a:off x="4595" y="3040"/>
                          <a:ext cx="9" cy="2"/>
                        </a:xfrm>
                        <a:custGeom>
                          <a:avLst/>
                          <a:gdLst>
                            <a:gd name="T0" fmla="*/ 1 w 9"/>
                            <a:gd name="T1" fmla="*/ 0 h 5"/>
                            <a:gd name="T2" fmla="*/ 6 w 9"/>
                            <a:gd name="T3" fmla="*/ 0 h 5"/>
                            <a:gd name="T4" fmla="*/ 6 w 9"/>
                            <a:gd name="T5" fmla="*/ 0 h 5"/>
                            <a:gd name="T6" fmla="*/ 7 w 9"/>
                            <a:gd name="T7" fmla="*/ 0 h 5"/>
                            <a:gd name="T8" fmla="*/ 9 w 9"/>
                            <a:gd name="T9" fmla="*/ 0 h 5"/>
                            <a:gd name="T10" fmla="*/ 2 w 9"/>
                            <a:gd name="T11" fmla="*/ 0 h 5"/>
                            <a:gd name="T12" fmla="*/ 1 w 9"/>
                            <a:gd name="T13" fmla="*/ 0 h 5"/>
                            <a:gd name="T14" fmla="*/ 0 w 9"/>
                            <a:gd name="T15" fmla="*/ 0 h 5"/>
                            <a:gd name="T16" fmla="*/ 1 w 9"/>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1" y="0"/>
                              </a:moveTo>
                              <a:lnTo>
                                <a:pt x="6" y="0"/>
                              </a:lnTo>
                              <a:lnTo>
                                <a:pt x="7" y="2"/>
                              </a:lnTo>
                              <a:lnTo>
                                <a:pt x="9" y="5"/>
                              </a:lnTo>
                              <a:lnTo>
                                <a:pt x="2" y="5"/>
                              </a:lnTo>
                              <a:lnTo>
                                <a:pt x="1" y="3"/>
                              </a:lnTo>
                              <a:lnTo>
                                <a:pt x="0" y="2"/>
                              </a:lnTo>
                              <a:lnTo>
                                <a:pt x="1" y="0"/>
                              </a:lnTo>
                              <a:close/>
                            </a:path>
                          </a:pathLst>
                        </a:custGeom>
                        <a:solidFill>
                          <a:srgbClr val="E0E0E0"/>
                        </a:solidFill>
                        <a:ln w="9525">
                          <a:noFill/>
                          <a:round/>
                          <a:headEnd/>
                          <a:tailEnd/>
                        </a:ln>
                      </p:spPr>
                      <p:txBody>
                        <a:bodyPr/>
                        <a:lstStyle/>
                        <a:p>
                          <a:pPr eaLnBrk="1" hangingPunct="1"/>
                          <a:endParaRPr lang="en-US"/>
                        </a:p>
                      </p:txBody>
                    </p:sp>
                    <p:sp>
                      <p:nvSpPr>
                        <p:cNvPr id="3701" name="Freeform 240"/>
                        <p:cNvSpPr>
                          <a:spLocks/>
                        </p:cNvSpPr>
                        <p:nvPr/>
                      </p:nvSpPr>
                      <p:spPr bwMode="auto">
                        <a:xfrm>
                          <a:off x="4596" y="3042"/>
                          <a:ext cx="9" cy="3"/>
                        </a:xfrm>
                        <a:custGeom>
                          <a:avLst/>
                          <a:gdLst>
                            <a:gd name="T0" fmla="*/ 0 w 9"/>
                            <a:gd name="T1" fmla="*/ 1 h 6"/>
                            <a:gd name="T2" fmla="*/ 0 w 9"/>
                            <a:gd name="T3" fmla="*/ 1 h 6"/>
                            <a:gd name="T4" fmla="*/ 1 w 9"/>
                            <a:gd name="T5" fmla="*/ 1 h 6"/>
                            <a:gd name="T6" fmla="*/ 1 w 9"/>
                            <a:gd name="T7" fmla="*/ 0 h 6"/>
                            <a:gd name="T8" fmla="*/ 8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1"/>
                              </a:lnTo>
                              <a:lnTo>
                                <a:pt x="1" y="0"/>
                              </a:lnTo>
                              <a:lnTo>
                                <a:pt x="8"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89" name="Group 241"/>
                      <p:cNvGrpSpPr>
                        <a:grpSpLocks/>
                      </p:cNvGrpSpPr>
                      <p:nvPr/>
                    </p:nvGrpSpPr>
                    <p:grpSpPr bwMode="auto">
                      <a:xfrm>
                        <a:off x="4597" y="3043"/>
                        <a:ext cx="10" cy="5"/>
                        <a:chOff x="4597" y="3043"/>
                        <a:chExt cx="10" cy="5"/>
                      </a:xfrm>
                    </p:grpSpPr>
                    <p:sp>
                      <p:nvSpPr>
                        <p:cNvPr id="3696" name="Freeform 242"/>
                        <p:cNvSpPr>
                          <a:spLocks/>
                        </p:cNvSpPr>
                        <p:nvPr/>
                      </p:nvSpPr>
                      <p:spPr bwMode="auto">
                        <a:xfrm>
                          <a:off x="4597"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3697" name="Freeform 243"/>
                        <p:cNvSpPr>
                          <a:spLocks/>
                        </p:cNvSpPr>
                        <p:nvPr/>
                      </p:nvSpPr>
                      <p:spPr bwMode="auto">
                        <a:xfrm>
                          <a:off x="4598" y="3043"/>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3 w 8"/>
                            <a:gd name="T11" fmla="*/ 0 h 5"/>
                            <a:gd name="T12" fmla="*/ 1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6" y="2"/>
                              </a:lnTo>
                              <a:lnTo>
                                <a:pt x="8" y="5"/>
                              </a:lnTo>
                              <a:lnTo>
                                <a:pt x="3"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698" name="Freeform 244"/>
                        <p:cNvSpPr>
                          <a:spLocks/>
                        </p:cNvSpPr>
                        <p:nvPr/>
                      </p:nvSpPr>
                      <p:spPr bwMode="auto">
                        <a:xfrm>
                          <a:off x="4598" y="3045"/>
                          <a:ext cx="9" cy="3"/>
                        </a:xfrm>
                        <a:custGeom>
                          <a:avLst/>
                          <a:gdLst>
                            <a:gd name="T0" fmla="*/ 0 w 9"/>
                            <a:gd name="T1" fmla="*/ 1 h 5"/>
                            <a:gd name="T2" fmla="*/ 1 w 9"/>
                            <a:gd name="T3" fmla="*/ 1 h 5"/>
                            <a:gd name="T4" fmla="*/ 1 w 9"/>
                            <a:gd name="T5" fmla="*/ 0 h 5"/>
                            <a:gd name="T6" fmla="*/ 3 w 9"/>
                            <a:gd name="T7" fmla="*/ 0 h 5"/>
                            <a:gd name="T8" fmla="*/ 8 w 9"/>
                            <a:gd name="T9" fmla="*/ 0 h 5"/>
                            <a:gd name="T10" fmla="*/ 9 w 9"/>
                            <a:gd name="T11" fmla="*/ 1 h 5"/>
                            <a:gd name="T12" fmla="*/ 0 w 9"/>
                            <a:gd name="T13" fmla="*/ 1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1" y="3"/>
                              </a:lnTo>
                              <a:lnTo>
                                <a:pt x="1" y="0"/>
                              </a:lnTo>
                              <a:lnTo>
                                <a:pt x="3" y="0"/>
                              </a:lnTo>
                              <a:lnTo>
                                <a:pt x="8"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90" name="Group 245"/>
                      <p:cNvGrpSpPr>
                        <a:grpSpLocks/>
                      </p:cNvGrpSpPr>
                      <p:nvPr/>
                    </p:nvGrpSpPr>
                    <p:grpSpPr bwMode="auto">
                      <a:xfrm>
                        <a:off x="4599" y="3045"/>
                        <a:ext cx="11" cy="6"/>
                        <a:chOff x="4599" y="3045"/>
                        <a:chExt cx="11" cy="6"/>
                      </a:xfrm>
                    </p:grpSpPr>
                    <p:sp>
                      <p:nvSpPr>
                        <p:cNvPr id="3693" name="Freeform 246"/>
                        <p:cNvSpPr>
                          <a:spLocks/>
                        </p:cNvSpPr>
                        <p:nvPr/>
                      </p:nvSpPr>
                      <p:spPr bwMode="auto">
                        <a:xfrm>
                          <a:off x="4599" y="3045"/>
                          <a:ext cx="4" cy="6"/>
                        </a:xfrm>
                        <a:custGeom>
                          <a:avLst/>
                          <a:gdLst>
                            <a:gd name="T0" fmla="*/ 3 w 4"/>
                            <a:gd name="T1" fmla="*/ 2 h 11"/>
                            <a:gd name="T2" fmla="*/ 0 w 4"/>
                            <a:gd name="T3" fmla="*/ 1 h 11"/>
                            <a:gd name="T4" fmla="*/ 2 w 4"/>
                            <a:gd name="T5" fmla="*/ 0 h 11"/>
                            <a:gd name="T6" fmla="*/ 4 w 4"/>
                            <a:gd name="T7" fmla="*/ 1 h 11"/>
                            <a:gd name="T8" fmla="*/ 3 w 4"/>
                            <a:gd name="T9" fmla="*/ 2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2" y="0"/>
                              </a:lnTo>
                              <a:lnTo>
                                <a:pt x="4" y="5"/>
                              </a:lnTo>
                              <a:lnTo>
                                <a:pt x="3" y="11"/>
                              </a:lnTo>
                              <a:close/>
                            </a:path>
                          </a:pathLst>
                        </a:custGeom>
                        <a:solidFill>
                          <a:srgbClr val="A0A0A0"/>
                        </a:solidFill>
                        <a:ln w="9525">
                          <a:noFill/>
                          <a:round/>
                          <a:headEnd/>
                          <a:tailEnd/>
                        </a:ln>
                      </p:spPr>
                      <p:txBody>
                        <a:bodyPr/>
                        <a:lstStyle/>
                        <a:p>
                          <a:pPr eaLnBrk="1" hangingPunct="1"/>
                          <a:endParaRPr lang="en-US"/>
                        </a:p>
                      </p:txBody>
                    </p:sp>
                    <p:sp>
                      <p:nvSpPr>
                        <p:cNvPr id="3694" name="Freeform 247"/>
                        <p:cNvSpPr>
                          <a:spLocks/>
                        </p:cNvSpPr>
                        <p:nvPr/>
                      </p:nvSpPr>
                      <p:spPr bwMode="auto">
                        <a:xfrm>
                          <a:off x="4601" y="304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6" y="2"/>
                              </a:lnTo>
                              <a:lnTo>
                                <a:pt x="7" y="4"/>
                              </a:lnTo>
                              <a:lnTo>
                                <a:pt x="2" y="4"/>
                              </a:lnTo>
                              <a:lnTo>
                                <a:pt x="1" y="4"/>
                              </a:lnTo>
                              <a:lnTo>
                                <a:pt x="0" y="0"/>
                              </a:lnTo>
                              <a:close/>
                            </a:path>
                          </a:pathLst>
                        </a:custGeom>
                        <a:solidFill>
                          <a:srgbClr val="E0E0E0"/>
                        </a:solidFill>
                        <a:ln w="9525">
                          <a:noFill/>
                          <a:round/>
                          <a:headEnd/>
                          <a:tailEnd/>
                        </a:ln>
                      </p:spPr>
                      <p:txBody>
                        <a:bodyPr/>
                        <a:lstStyle/>
                        <a:p>
                          <a:pPr eaLnBrk="1" hangingPunct="1"/>
                          <a:endParaRPr lang="en-US"/>
                        </a:p>
                      </p:txBody>
                    </p:sp>
                    <p:sp>
                      <p:nvSpPr>
                        <p:cNvPr id="3695" name="Freeform 248"/>
                        <p:cNvSpPr>
                          <a:spLocks/>
                        </p:cNvSpPr>
                        <p:nvPr/>
                      </p:nvSpPr>
                      <p:spPr bwMode="auto">
                        <a:xfrm>
                          <a:off x="4602" y="3049"/>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6" y="0"/>
                              </a:lnTo>
                              <a:lnTo>
                                <a:pt x="8" y="5"/>
                              </a:lnTo>
                              <a:lnTo>
                                <a:pt x="0" y="5"/>
                              </a:lnTo>
                              <a:close/>
                            </a:path>
                          </a:pathLst>
                        </a:custGeom>
                        <a:solidFill>
                          <a:srgbClr val="C0C0C0"/>
                        </a:solidFill>
                        <a:ln w="9525">
                          <a:noFill/>
                          <a:round/>
                          <a:headEnd/>
                          <a:tailEnd/>
                        </a:ln>
                      </p:spPr>
                      <p:txBody>
                        <a:bodyPr/>
                        <a:lstStyle/>
                        <a:p>
                          <a:pPr eaLnBrk="1" hangingPunct="1"/>
                          <a:endParaRPr lang="en-US"/>
                        </a:p>
                      </p:txBody>
                    </p:sp>
                  </p:grpSp>
                </p:grpSp>
                <p:grpSp>
                  <p:nvGrpSpPr>
                    <p:cNvPr id="92" name="Group 249"/>
                    <p:cNvGrpSpPr>
                      <a:grpSpLocks/>
                    </p:cNvGrpSpPr>
                    <p:nvPr/>
                  </p:nvGrpSpPr>
                  <p:grpSpPr bwMode="auto">
                    <a:xfrm>
                      <a:off x="4602" y="3049"/>
                      <a:ext cx="10" cy="4"/>
                      <a:chOff x="4602" y="3049"/>
                      <a:chExt cx="10" cy="4"/>
                    </a:xfrm>
                  </p:grpSpPr>
                  <p:sp>
                    <p:nvSpPr>
                      <p:cNvPr id="3685" name="Freeform 250"/>
                      <p:cNvSpPr>
                        <a:spLocks/>
                      </p:cNvSpPr>
                      <p:nvPr/>
                    </p:nvSpPr>
                    <p:spPr bwMode="auto">
                      <a:xfrm>
                        <a:off x="4602" y="3049"/>
                        <a:ext cx="3" cy="4"/>
                      </a:xfrm>
                      <a:custGeom>
                        <a:avLst/>
                        <a:gdLst>
                          <a:gd name="T0" fmla="*/ 2 w 3"/>
                          <a:gd name="T1" fmla="*/ 1 h 9"/>
                          <a:gd name="T2" fmla="*/ 0 w 3"/>
                          <a:gd name="T3" fmla="*/ 0 h 9"/>
                          <a:gd name="T4" fmla="*/ 1 w 3"/>
                          <a:gd name="T5" fmla="*/ 0 h 9"/>
                          <a:gd name="T6" fmla="*/ 3 w 3"/>
                          <a:gd name="T7" fmla="*/ 0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3686" name="Freeform 251"/>
                      <p:cNvSpPr>
                        <a:spLocks/>
                      </p:cNvSpPr>
                      <p:nvPr/>
                    </p:nvSpPr>
                    <p:spPr bwMode="auto">
                      <a:xfrm>
                        <a:off x="4603" y="3049"/>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687" name="Freeform 252"/>
                      <p:cNvSpPr>
                        <a:spLocks/>
                      </p:cNvSpPr>
                      <p:nvPr/>
                    </p:nvSpPr>
                    <p:spPr bwMode="auto">
                      <a:xfrm>
                        <a:off x="4604" y="3051"/>
                        <a:ext cx="8" cy="2"/>
                      </a:xfrm>
                      <a:custGeom>
                        <a:avLst/>
                        <a:gdLst>
                          <a:gd name="T0" fmla="*/ 0 w 8"/>
                          <a:gd name="T1" fmla="*/ 1 h 4"/>
                          <a:gd name="T2" fmla="*/ 0 w 8"/>
                          <a:gd name="T3" fmla="*/ 1 h 4"/>
                          <a:gd name="T4" fmla="*/ 0 w 8"/>
                          <a:gd name="T5" fmla="*/ 1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1"/>
                            </a:lnTo>
                            <a:lnTo>
                              <a:pt x="1" y="0"/>
                            </a:lnTo>
                            <a:lnTo>
                              <a:pt x="6"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93" name="Group 253"/>
                    <p:cNvGrpSpPr>
                      <a:grpSpLocks/>
                    </p:cNvGrpSpPr>
                    <p:nvPr/>
                  </p:nvGrpSpPr>
                  <p:grpSpPr bwMode="auto">
                    <a:xfrm>
                      <a:off x="4605" y="3051"/>
                      <a:ext cx="9" cy="5"/>
                      <a:chOff x="4605" y="3051"/>
                      <a:chExt cx="9" cy="5"/>
                    </a:xfrm>
                  </p:grpSpPr>
                  <p:sp>
                    <p:nvSpPr>
                      <p:cNvPr id="3682" name="Freeform 254"/>
                      <p:cNvSpPr>
                        <a:spLocks/>
                      </p:cNvSpPr>
                      <p:nvPr/>
                    </p:nvSpPr>
                    <p:spPr bwMode="auto">
                      <a:xfrm>
                        <a:off x="4605" y="3051"/>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3683" name="Freeform 255"/>
                      <p:cNvSpPr>
                        <a:spLocks/>
                      </p:cNvSpPr>
                      <p:nvPr/>
                    </p:nvSpPr>
                    <p:spPr bwMode="auto">
                      <a:xfrm>
                        <a:off x="4606" y="3051"/>
                        <a:ext cx="7" cy="2"/>
                      </a:xfrm>
                      <a:custGeom>
                        <a:avLst/>
                        <a:gdLst>
                          <a:gd name="T0" fmla="*/ 0 w 7"/>
                          <a:gd name="T1" fmla="*/ 0 h 4"/>
                          <a:gd name="T2" fmla="*/ 4 w 7"/>
                          <a:gd name="T3" fmla="*/ 0 h 4"/>
                          <a:gd name="T4" fmla="*/ 5 w 7"/>
                          <a:gd name="T5" fmla="*/ 1 h 4"/>
                          <a:gd name="T6" fmla="*/ 5 w 7"/>
                          <a:gd name="T7" fmla="*/ 1 h 4"/>
                          <a:gd name="T8" fmla="*/ 7 w 7"/>
                          <a:gd name="T9" fmla="*/ 1 h 4"/>
                          <a:gd name="T10" fmla="*/ 1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1"/>
                            </a:lnTo>
                            <a:lnTo>
                              <a:pt x="5" y="3"/>
                            </a:lnTo>
                            <a:lnTo>
                              <a:pt x="7" y="4"/>
                            </a:lnTo>
                            <a:lnTo>
                              <a:pt x="1" y="4"/>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684" name="Freeform 256"/>
                      <p:cNvSpPr>
                        <a:spLocks/>
                      </p:cNvSpPr>
                      <p:nvPr/>
                    </p:nvSpPr>
                    <p:spPr bwMode="auto">
                      <a:xfrm>
                        <a:off x="4606" y="3053"/>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94" name="Group 257"/>
                    <p:cNvGrpSpPr>
                      <a:grpSpLocks/>
                    </p:cNvGrpSpPr>
                    <p:nvPr/>
                  </p:nvGrpSpPr>
                  <p:grpSpPr bwMode="auto">
                    <a:xfrm>
                      <a:off x="4562" y="3010"/>
                      <a:ext cx="9" cy="5"/>
                      <a:chOff x="4562" y="3010"/>
                      <a:chExt cx="9" cy="5"/>
                    </a:xfrm>
                  </p:grpSpPr>
                  <p:sp>
                    <p:nvSpPr>
                      <p:cNvPr id="3679" name="Freeform 258"/>
                      <p:cNvSpPr>
                        <a:spLocks/>
                      </p:cNvSpPr>
                      <p:nvPr/>
                    </p:nvSpPr>
                    <p:spPr bwMode="auto">
                      <a:xfrm>
                        <a:off x="4562" y="3010"/>
                        <a:ext cx="2" cy="5"/>
                      </a:xfrm>
                      <a:custGeom>
                        <a:avLst/>
                        <a:gdLst>
                          <a:gd name="T0" fmla="*/ 1 w 2"/>
                          <a:gd name="T1" fmla="*/ 2 h 9"/>
                          <a:gd name="T2" fmla="*/ 0 w 2"/>
                          <a:gd name="T3" fmla="*/ 1 h 9"/>
                          <a:gd name="T4" fmla="*/ 1 w 2"/>
                          <a:gd name="T5" fmla="*/ 0 h 9"/>
                          <a:gd name="T6" fmla="*/ 2 w 2"/>
                          <a:gd name="T7" fmla="*/ 1 h 9"/>
                          <a:gd name="T8" fmla="*/ 1 w 2"/>
                          <a:gd name="T9" fmla="*/ 2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pPr eaLnBrk="1" hangingPunct="1"/>
                        <a:endParaRPr lang="en-US"/>
                      </a:p>
                    </p:txBody>
                  </p:sp>
                  <p:sp>
                    <p:nvSpPr>
                      <p:cNvPr id="3680" name="Freeform 259"/>
                      <p:cNvSpPr>
                        <a:spLocks/>
                      </p:cNvSpPr>
                      <p:nvPr/>
                    </p:nvSpPr>
                    <p:spPr bwMode="auto">
                      <a:xfrm>
                        <a:off x="4563" y="3010"/>
                        <a:ext cx="7" cy="3"/>
                      </a:xfrm>
                      <a:custGeom>
                        <a:avLst/>
                        <a:gdLst>
                          <a:gd name="T0" fmla="*/ 0 w 7"/>
                          <a:gd name="T1" fmla="*/ 0 h 5"/>
                          <a:gd name="T2" fmla="*/ 5 w 7"/>
                          <a:gd name="T3" fmla="*/ 0 h 5"/>
                          <a:gd name="T4" fmla="*/ 5 w 7"/>
                          <a:gd name="T5" fmla="*/ 0 h 5"/>
                          <a:gd name="T6" fmla="*/ 5 w 7"/>
                          <a:gd name="T7" fmla="*/ 1 h 5"/>
                          <a:gd name="T8" fmla="*/ 7 w 7"/>
                          <a:gd name="T9" fmla="*/ 1 h 5"/>
                          <a:gd name="T10" fmla="*/ 2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1"/>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681" name="Freeform 260"/>
                      <p:cNvSpPr>
                        <a:spLocks/>
                      </p:cNvSpPr>
                      <p:nvPr/>
                    </p:nvSpPr>
                    <p:spPr bwMode="auto">
                      <a:xfrm>
                        <a:off x="4564" y="3013"/>
                        <a:ext cx="7" cy="2"/>
                      </a:xfrm>
                      <a:custGeom>
                        <a:avLst/>
                        <a:gdLst>
                          <a:gd name="T0" fmla="*/ 0 w 7"/>
                          <a:gd name="T1" fmla="*/ 1 h 4"/>
                          <a:gd name="T2" fmla="*/ 0 w 7"/>
                          <a:gd name="T3" fmla="*/ 1 h 4"/>
                          <a:gd name="T4" fmla="*/ 0 w 7"/>
                          <a:gd name="T5" fmla="*/ 1 h 4"/>
                          <a:gd name="T6" fmla="*/ 1 w 7"/>
                          <a:gd name="T7" fmla="*/ 0 h 4"/>
                          <a:gd name="T8" fmla="*/ 6 w 7"/>
                          <a:gd name="T9" fmla="*/ 0 h 4"/>
                          <a:gd name="T10" fmla="*/ 7 w 7"/>
                          <a:gd name="T11" fmla="*/ 1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1"/>
                            </a:lnTo>
                            <a:lnTo>
                              <a:pt x="1" y="0"/>
                            </a:lnTo>
                            <a:lnTo>
                              <a:pt x="6" y="0"/>
                            </a:lnTo>
                            <a:lnTo>
                              <a:pt x="7"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95" name="Group 261"/>
                    <p:cNvGrpSpPr>
                      <a:grpSpLocks/>
                    </p:cNvGrpSpPr>
                    <p:nvPr/>
                  </p:nvGrpSpPr>
                  <p:grpSpPr bwMode="auto">
                    <a:xfrm>
                      <a:off x="4564" y="3013"/>
                      <a:ext cx="10" cy="5"/>
                      <a:chOff x="4564" y="3013"/>
                      <a:chExt cx="10" cy="5"/>
                    </a:xfrm>
                  </p:grpSpPr>
                  <p:sp>
                    <p:nvSpPr>
                      <p:cNvPr id="3676" name="Freeform 262"/>
                      <p:cNvSpPr>
                        <a:spLocks/>
                      </p:cNvSpPr>
                      <p:nvPr/>
                    </p:nvSpPr>
                    <p:spPr bwMode="auto">
                      <a:xfrm>
                        <a:off x="4564" y="3013"/>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pPr eaLnBrk="1" hangingPunct="1"/>
                        <a:endParaRPr lang="en-US"/>
                      </a:p>
                    </p:txBody>
                  </p:sp>
                  <p:sp>
                    <p:nvSpPr>
                      <p:cNvPr id="3677" name="Freeform 263"/>
                      <p:cNvSpPr>
                        <a:spLocks/>
                      </p:cNvSpPr>
                      <p:nvPr/>
                    </p:nvSpPr>
                    <p:spPr bwMode="auto">
                      <a:xfrm>
                        <a:off x="4565" y="3013"/>
                        <a:ext cx="7" cy="2"/>
                      </a:xfrm>
                      <a:custGeom>
                        <a:avLst/>
                        <a:gdLst>
                          <a:gd name="T0" fmla="*/ 0 w 7"/>
                          <a:gd name="T1" fmla="*/ 0 h 4"/>
                          <a:gd name="T2" fmla="*/ 5 w 7"/>
                          <a:gd name="T3" fmla="*/ 0 h 4"/>
                          <a:gd name="T4" fmla="*/ 5 w 7"/>
                          <a:gd name="T5" fmla="*/ 1 h 4"/>
                          <a:gd name="T6" fmla="*/ 6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6" y="3"/>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678" name="Freeform 264"/>
                      <p:cNvSpPr>
                        <a:spLocks/>
                      </p:cNvSpPr>
                      <p:nvPr/>
                    </p:nvSpPr>
                    <p:spPr bwMode="auto">
                      <a:xfrm>
                        <a:off x="4566" y="3015"/>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3072" name="Group 265"/>
                    <p:cNvGrpSpPr>
                      <a:grpSpLocks/>
                    </p:cNvGrpSpPr>
                    <p:nvPr/>
                  </p:nvGrpSpPr>
                  <p:grpSpPr bwMode="auto">
                    <a:xfrm>
                      <a:off x="4567" y="3016"/>
                      <a:ext cx="9" cy="5"/>
                      <a:chOff x="4567" y="3016"/>
                      <a:chExt cx="9" cy="5"/>
                    </a:xfrm>
                  </p:grpSpPr>
                  <p:sp>
                    <p:nvSpPr>
                      <p:cNvPr id="3673" name="Freeform 266"/>
                      <p:cNvSpPr>
                        <a:spLocks/>
                      </p:cNvSpPr>
                      <p:nvPr/>
                    </p:nvSpPr>
                    <p:spPr bwMode="auto">
                      <a:xfrm>
                        <a:off x="4567" y="3016"/>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pPr eaLnBrk="1" hangingPunct="1"/>
                        <a:endParaRPr lang="en-US"/>
                      </a:p>
                    </p:txBody>
                  </p:sp>
                  <p:sp>
                    <p:nvSpPr>
                      <p:cNvPr id="3674" name="Freeform 267"/>
                      <p:cNvSpPr>
                        <a:spLocks/>
                      </p:cNvSpPr>
                      <p:nvPr/>
                    </p:nvSpPr>
                    <p:spPr bwMode="auto">
                      <a:xfrm>
                        <a:off x="4568" y="3016"/>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675" name="Freeform 268"/>
                      <p:cNvSpPr>
                        <a:spLocks/>
                      </p:cNvSpPr>
                      <p:nvPr/>
                    </p:nvSpPr>
                    <p:spPr bwMode="auto">
                      <a:xfrm>
                        <a:off x="4568" y="3018"/>
                        <a:ext cx="8" cy="3"/>
                      </a:xfrm>
                      <a:custGeom>
                        <a:avLst/>
                        <a:gdLst>
                          <a:gd name="T0" fmla="*/ 0 w 8"/>
                          <a:gd name="T1" fmla="*/ 0 h 7"/>
                          <a:gd name="T2" fmla="*/ 1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1" y="0"/>
                            </a:lnTo>
                            <a:lnTo>
                              <a:pt x="7" y="0"/>
                            </a:lnTo>
                            <a:lnTo>
                              <a:pt x="8"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3073" name="Group 269"/>
                    <p:cNvGrpSpPr>
                      <a:grpSpLocks/>
                    </p:cNvGrpSpPr>
                    <p:nvPr/>
                  </p:nvGrpSpPr>
                  <p:grpSpPr bwMode="auto">
                    <a:xfrm>
                      <a:off x="4569" y="3019"/>
                      <a:ext cx="20" cy="17"/>
                      <a:chOff x="4569" y="3019"/>
                      <a:chExt cx="20" cy="17"/>
                    </a:xfrm>
                  </p:grpSpPr>
                  <p:grpSp>
                    <p:nvGrpSpPr>
                      <p:cNvPr id="3081" name="Group 270"/>
                      <p:cNvGrpSpPr>
                        <a:grpSpLocks/>
                      </p:cNvGrpSpPr>
                      <p:nvPr/>
                    </p:nvGrpSpPr>
                    <p:grpSpPr bwMode="auto">
                      <a:xfrm>
                        <a:off x="4569" y="3019"/>
                        <a:ext cx="9" cy="5"/>
                        <a:chOff x="4569" y="3019"/>
                        <a:chExt cx="9" cy="5"/>
                      </a:xfrm>
                    </p:grpSpPr>
                    <p:sp>
                      <p:nvSpPr>
                        <p:cNvPr id="3670" name="Freeform 271"/>
                        <p:cNvSpPr>
                          <a:spLocks/>
                        </p:cNvSpPr>
                        <p:nvPr/>
                      </p:nvSpPr>
                      <p:spPr bwMode="auto">
                        <a:xfrm>
                          <a:off x="4569" y="3019"/>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3671" name="Freeform 272"/>
                        <p:cNvSpPr>
                          <a:spLocks/>
                        </p:cNvSpPr>
                        <p:nvPr/>
                      </p:nvSpPr>
                      <p:spPr bwMode="auto">
                        <a:xfrm>
                          <a:off x="4570" y="3020"/>
                          <a:ext cx="7" cy="2"/>
                        </a:xfrm>
                        <a:custGeom>
                          <a:avLst/>
                          <a:gdLst>
                            <a:gd name="T0" fmla="*/ 0 w 7"/>
                            <a:gd name="T1" fmla="*/ 0 h 4"/>
                            <a:gd name="T2" fmla="*/ 5 w 7"/>
                            <a:gd name="T3" fmla="*/ 0 h 4"/>
                            <a:gd name="T4" fmla="*/ 5 w 7"/>
                            <a:gd name="T5" fmla="*/ 0 h 4"/>
                            <a:gd name="T6" fmla="*/ 5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5" y="1"/>
                              </a:lnTo>
                              <a:lnTo>
                                <a:pt x="7" y="4"/>
                              </a:lnTo>
                              <a:lnTo>
                                <a:pt x="2" y="4"/>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672" name="Freeform 273"/>
                        <p:cNvSpPr>
                          <a:spLocks/>
                        </p:cNvSpPr>
                        <p:nvPr/>
                      </p:nvSpPr>
                      <p:spPr bwMode="auto">
                        <a:xfrm>
                          <a:off x="4571" y="3022"/>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3085" name="Group 274"/>
                      <p:cNvGrpSpPr>
                        <a:grpSpLocks/>
                      </p:cNvGrpSpPr>
                      <p:nvPr/>
                    </p:nvGrpSpPr>
                    <p:grpSpPr bwMode="auto">
                      <a:xfrm>
                        <a:off x="4571" y="3022"/>
                        <a:ext cx="11" cy="6"/>
                        <a:chOff x="4571" y="3022"/>
                        <a:chExt cx="11" cy="6"/>
                      </a:xfrm>
                    </p:grpSpPr>
                    <p:sp>
                      <p:nvSpPr>
                        <p:cNvPr id="3667" name="Freeform 275"/>
                        <p:cNvSpPr>
                          <a:spLocks/>
                        </p:cNvSpPr>
                        <p:nvPr/>
                      </p:nvSpPr>
                      <p:spPr bwMode="auto">
                        <a:xfrm>
                          <a:off x="4571" y="3022"/>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pPr eaLnBrk="1" hangingPunct="1"/>
                          <a:endParaRPr lang="en-US"/>
                        </a:p>
                      </p:txBody>
                    </p:sp>
                    <p:sp>
                      <p:nvSpPr>
                        <p:cNvPr id="3668" name="Freeform 276"/>
                        <p:cNvSpPr>
                          <a:spLocks/>
                        </p:cNvSpPr>
                        <p:nvPr/>
                      </p:nvSpPr>
                      <p:spPr bwMode="auto">
                        <a:xfrm>
                          <a:off x="4572" y="3022"/>
                          <a:ext cx="8" cy="2"/>
                        </a:xfrm>
                        <a:custGeom>
                          <a:avLst/>
                          <a:gdLst>
                            <a:gd name="T0" fmla="*/ 1 w 8"/>
                            <a:gd name="T1" fmla="*/ 0 h 5"/>
                            <a:gd name="T2" fmla="*/ 5 w 8"/>
                            <a:gd name="T3" fmla="*/ 0 h 5"/>
                            <a:gd name="T4" fmla="*/ 5 w 8"/>
                            <a:gd name="T5" fmla="*/ 0 h 5"/>
                            <a:gd name="T6" fmla="*/ 6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6" y="3"/>
                              </a:lnTo>
                              <a:lnTo>
                                <a:pt x="8" y="5"/>
                              </a:lnTo>
                              <a:lnTo>
                                <a:pt x="2" y="5"/>
                              </a:lnTo>
                              <a:lnTo>
                                <a:pt x="1" y="3"/>
                              </a:lnTo>
                              <a:lnTo>
                                <a:pt x="0" y="2"/>
                              </a:lnTo>
                              <a:lnTo>
                                <a:pt x="1" y="0"/>
                              </a:lnTo>
                              <a:close/>
                            </a:path>
                          </a:pathLst>
                        </a:custGeom>
                        <a:solidFill>
                          <a:srgbClr val="E0E0E0"/>
                        </a:solidFill>
                        <a:ln w="9525">
                          <a:noFill/>
                          <a:round/>
                          <a:headEnd/>
                          <a:tailEnd/>
                        </a:ln>
                      </p:spPr>
                      <p:txBody>
                        <a:bodyPr/>
                        <a:lstStyle/>
                        <a:p>
                          <a:pPr eaLnBrk="1" hangingPunct="1"/>
                          <a:endParaRPr lang="en-US"/>
                        </a:p>
                      </p:txBody>
                    </p:sp>
                    <p:sp>
                      <p:nvSpPr>
                        <p:cNvPr id="3669" name="Freeform 277"/>
                        <p:cNvSpPr>
                          <a:spLocks/>
                        </p:cNvSpPr>
                        <p:nvPr/>
                      </p:nvSpPr>
                      <p:spPr bwMode="auto">
                        <a:xfrm>
                          <a:off x="4573" y="3024"/>
                          <a:ext cx="9" cy="4"/>
                        </a:xfrm>
                        <a:custGeom>
                          <a:avLst/>
                          <a:gdLst>
                            <a:gd name="T0" fmla="*/ 0 w 9"/>
                            <a:gd name="T1" fmla="*/ 2 h 6"/>
                            <a:gd name="T2" fmla="*/ 0 w 9"/>
                            <a:gd name="T3" fmla="*/ 1 h 6"/>
                            <a:gd name="T4" fmla="*/ 0 w 9"/>
                            <a:gd name="T5" fmla="*/ 1 h 6"/>
                            <a:gd name="T6" fmla="*/ 1 w 9"/>
                            <a:gd name="T7" fmla="*/ 0 h 6"/>
                            <a:gd name="T8" fmla="*/ 7 w 9"/>
                            <a:gd name="T9" fmla="*/ 0 h 6"/>
                            <a:gd name="T10" fmla="*/ 9 w 9"/>
                            <a:gd name="T11" fmla="*/ 2 h 6"/>
                            <a:gd name="T12" fmla="*/ 0 w 9"/>
                            <a:gd name="T13" fmla="*/ 2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1"/>
                              </a:lnTo>
                              <a:lnTo>
                                <a:pt x="1" y="0"/>
                              </a:lnTo>
                              <a:lnTo>
                                <a:pt x="7" y="0"/>
                              </a:lnTo>
                              <a:lnTo>
                                <a:pt x="9"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3086" name="Group 278"/>
                      <p:cNvGrpSpPr>
                        <a:grpSpLocks/>
                      </p:cNvGrpSpPr>
                      <p:nvPr/>
                    </p:nvGrpSpPr>
                    <p:grpSpPr bwMode="auto">
                      <a:xfrm>
                        <a:off x="4574" y="3025"/>
                        <a:ext cx="10" cy="5"/>
                        <a:chOff x="4574" y="3025"/>
                        <a:chExt cx="10" cy="5"/>
                      </a:xfrm>
                    </p:grpSpPr>
                    <p:sp>
                      <p:nvSpPr>
                        <p:cNvPr id="3664" name="Freeform 279"/>
                        <p:cNvSpPr>
                          <a:spLocks/>
                        </p:cNvSpPr>
                        <p:nvPr/>
                      </p:nvSpPr>
                      <p:spPr bwMode="auto">
                        <a:xfrm>
                          <a:off x="4574"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3665" name="Freeform 280"/>
                        <p:cNvSpPr>
                          <a:spLocks/>
                        </p:cNvSpPr>
                        <p:nvPr/>
                      </p:nvSpPr>
                      <p:spPr bwMode="auto">
                        <a:xfrm>
                          <a:off x="4575" y="3025"/>
                          <a:ext cx="8" cy="3"/>
                        </a:xfrm>
                        <a:custGeom>
                          <a:avLst/>
                          <a:gdLst>
                            <a:gd name="T0" fmla="*/ 0 w 8"/>
                            <a:gd name="T1" fmla="*/ 0 h 5"/>
                            <a:gd name="T2" fmla="*/ 5 w 8"/>
                            <a:gd name="T3" fmla="*/ 0 h 5"/>
                            <a:gd name="T4" fmla="*/ 6 w 8"/>
                            <a:gd name="T5" fmla="*/ 0 h 5"/>
                            <a:gd name="T6" fmla="*/ 6 w 8"/>
                            <a:gd name="T7" fmla="*/ 1 h 5"/>
                            <a:gd name="T8" fmla="*/ 8 w 8"/>
                            <a:gd name="T9" fmla="*/ 1 h 5"/>
                            <a:gd name="T10" fmla="*/ 1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5" y="0"/>
                              </a:lnTo>
                              <a:lnTo>
                                <a:pt x="6" y="0"/>
                              </a:lnTo>
                              <a:lnTo>
                                <a:pt x="6" y="2"/>
                              </a:lnTo>
                              <a:lnTo>
                                <a:pt x="8" y="5"/>
                              </a:lnTo>
                              <a:lnTo>
                                <a:pt x="1" y="5"/>
                              </a:lnTo>
                              <a:lnTo>
                                <a:pt x="1" y="4"/>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3666" name="Freeform 281"/>
                        <p:cNvSpPr>
                          <a:spLocks/>
                        </p:cNvSpPr>
                        <p:nvPr/>
                      </p:nvSpPr>
                      <p:spPr bwMode="auto">
                        <a:xfrm>
                          <a:off x="4575" y="3028"/>
                          <a:ext cx="9" cy="2"/>
                        </a:xfrm>
                        <a:custGeom>
                          <a:avLst/>
                          <a:gdLst>
                            <a:gd name="T0" fmla="*/ 0 w 9"/>
                            <a:gd name="T1" fmla="*/ 0 h 5"/>
                            <a:gd name="T2" fmla="*/ 0 w 9"/>
                            <a:gd name="T3" fmla="*/ 0 h 5"/>
                            <a:gd name="T4" fmla="*/ 1 w 9"/>
                            <a:gd name="T5" fmla="*/ 0 h 5"/>
                            <a:gd name="T6" fmla="*/ 1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2"/>
                              </a:lnTo>
                              <a:lnTo>
                                <a:pt x="1" y="0"/>
                              </a:lnTo>
                              <a:lnTo>
                                <a:pt x="8"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3810" name="Group 282"/>
                      <p:cNvGrpSpPr>
                        <a:grpSpLocks/>
                      </p:cNvGrpSpPr>
                      <p:nvPr/>
                    </p:nvGrpSpPr>
                    <p:grpSpPr bwMode="auto">
                      <a:xfrm>
                        <a:off x="4576" y="3028"/>
                        <a:ext cx="11" cy="5"/>
                        <a:chOff x="4576" y="3028"/>
                        <a:chExt cx="11" cy="5"/>
                      </a:xfrm>
                    </p:grpSpPr>
                    <p:sp>
                      <p:nvSpPr>
                        <p:cNvPr id="3661" name="Freeform 283"/>
                        <p:cNvSpPr>
                          <a:spLocks/>
                        </p:cNvSpPr>
                        <p:nvPr/>
                      </p:nvSpPr>
                      <p:spPr bwMode="auto">
                        <a:xfrm>
                          <a:off x="4576" y="3028"/>
                          <a:ext cx="2" cy="5"/>
                        </a:xfrm>
                        <a:custGeom>
                          <a:avLst/>
                          <a:gdLst>
                            <a:gd name="T0" fmla="*/ 2 w 2"/>
                            <a:gd name="T1" fmla="*/ 1 h 11"/>
                            <a:gd name="T2" fmla="*/ 0 w 2"/>
                            <a:gd name="T3" fmla="*/ 0 h 11"/>
                            <a:gd name="T4" fmla="*/ 1 w 2"/>
                            <a:gd name="T5" fmla="*/ 0 h 11"/>
                            <a:gd name="T6" fmla="*/ 2 w 2"/>
                            <a:gd name="T7" fmla="*/ 0 h 11"/>
                            <a:gd name="T8" fmla="*/ 2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pPr eaLnBrk="1" hangingPunct="1"/>
                          <a:endParaRPr lang="en-US"/>
                        </a:p>
                      </p:txBody>
                    </p:sp>
                    <p:sp>
                      <p:nvSpPr>
                        <p:cNvPr id="3662" name="Freeform 284"/>
                        <p:cNvSpPr>
                          <a:spLocks/>
                        </p:cNvSpPr>
                        <p:nvPr/>
                      </p:nvSpPr>
                      <p:spPr bwMode="auto">
                        <a:xfrm>
                          <a:off x="4577" y="3028"/>
                          <a:ext cx="8" cy="2"/>
                        </a:xfrm>
                        <a:custGeom>
                          <a:avLst/>
                          <a:gdLst>
                            <a:gd name="T0" fmla="*/ 0 w 8"/>
                            <a:gd name="T1" fmla="*/ 0 h 3"/>
                            <a:gd name="T2" fmla="*/ 6 w 8"/>
                            <a:gd name="T3" fmla="*/ 0 h 3"/>
                            <a:gd name="T4" fmla="*/ 6 w 8"/>
                            <a:gd name="T5" fmla="*/ 0 h 3"/>
                            <a:gd name="T6" fmla="*/ 6 w 8"/>
                            <a:gd name="T7" fmla="*/ 1 h 3"/>
                            <a:gd name="T8" fmla="*/ 8 w 8"/>
                            <a:gd name="T9" fmla="*/ 1 h 3"/>
                            <a:gd name="T10" fmla="*/ 3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6" y="0"/>
                              </a:lnTo>
                              <a:lnTo>
                                <a:pt x="6" y="1"/>
                              </a:lnTo>
                              <a:lnTo>
                                <a:pt x="8" y="3"/>
                              </a:lnTo>
                              <a:lnTo>
                                <a:pt x="3" y="3"/>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663" name="Freeform 285"/>
                        <p:cNvSpPr>
                          <a:spLocks/>
                        </p:cNvSpPr>
                        <p:nvPr/>
                      </p:nvSpPr>
                      <p:spPr bwMode="auto">
                        <a:xfrm>
                          <a:off x="4578" y="3031"/>
                          <a:ext cx="9" cy="2"/>
                        </a:xfrm>
                        <a:custGeom>
                          <a:avLst/>
                          <a:gdLst>
                            <a:gd name="T0" fmla="*/ 0 w 9"/>
                            <a:gd name="T1" fmla="*/ 0 h 5"/>
                            <a:gd name="T2" fmla="*/ 0 w 9"/>
                            <a:gd name="T3" fmla="*/ 0 h 5"/>
                            <a:gd name="T4" fmla="*/ 0 w 9"/>
                            <a:gd name="T5" fmla="*/ 0 h 5"/>
                            <a:gd name="T6" fmla="*/ 2 w 9"/>
                            <a:gd name="T7" fmla="*/ 0 h 5"/>
                            <a:gd name="T8" fmla="*/ 7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2"/>
                              </a:lnTo>
                              <a:lnTo>
                                <a:pt x="0" y="0"/>
                              </a:lnTo>
                              <a:lnTo>
                                <a:pt x="2" y="0"/>
                              </a:lnTo>
                              <a:lnTo>
                                <a:pt x="7"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3811" name="Group 286"/>
                      <p:cNvGrpSpPr>
                        <a:grpSpLocks/>
                      </p:cNvGrpSpPr>
                      <p:nvPr/>
                    </p:nvGrpSpPr>
                    <p:grpSpPr bwMode="auto">
                      <a:xfrm>
                        <a:off x="4580" y="3031"/>
                        <a:ext cx="9" cy="5"/>
                        <a:chOff x="4580" y="3031"/>
                        <a:chExt cx="9" cy="5"/>
                      </a:xfrm>
                    </p:grpSpPr>
                    <p:sp>
                      <p:nvSpPr>
                        <p:cNvPr id="3658" name="Freeform 287"/>
                        <p:cNvSpPr>
                          <a:spLocks/>
                        </p:cNvSpPr>
                        <p:nvPr/>
                      </p:nvSpPr>
                      <p:spPr bwMode="auto">
                        <a:xfrm>
                          <a:off x="4580" y="3031"/>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3659" name="Freeform 288"/>
                        <p:cNvSpPr>
                          <a:spLocks/>
                        </p:cNvSpPr>
                        <p:nvPr/>
                      </p:nvSpPr>
                      <p:spPr bwMode="auto">
                        <a:xfrm>
                          <a:off x="4581" y="3031"/>
                          <a:ext cx="7" cy="2"/>
                        </a:xfrm>
                        <a:custGeom>
                          <a:avLst/>
                          <a:gdLst>
                            <a:gd name="T0" fmla="*/ 0 w 7"/>
                            <a:gd name="T1" fmla="*/ 0 h 5"/>
                            <a:gd name="T2" fmla="*/ 4 w 7"/>
                            <a:gd name="T3" fmla="*/ 0 h 5"/>
                            <a:gd name="T4" fmla="*/ 4 w 7"/>
                            <a:gd name="T5" fmla="*/ 0 h 5"/>
                            <a:gd name="T6" fmla="*/ 5 w 7"/>
                            <a:gd name="T7" fmla="*/ 0 h 5"/>
                            <a:gd name="T8" fmla="*/ 7 w 7"/>
                            <a:gd name="T9" fmla="*/ 0 h 5"/>
                            <a:gd name="T10" fmla="*/ 1 w 7"/>
                            <a:gd name="T11" fmla="*/ 0 h 5"/>
                            <a:gd name="T12" fmla="*/ 0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4" y="2"/>
                              </a:lnTo>
                              <a:lnTo>
                                <a:pt x="5" y="3"/>
                              </a:lnTo>
                              <a:lnTo>
                                <a:pt x="7" y="5"/>
                              </a:lnTo>
                              <a:lnTo>
                                <a:pt x="1" y="5"/>
                              </a:lnTo>
                              <a:lnTo>
                                <a:pt x="0"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3660" name="Freeform 289"/>
                        <p:cNvSpPr>
                          <a:spLocks/>
                        </p:cNvSpPr>
                        <p:nvPr/>
                      </p:nvSpPr>
                      <p:spPr bwMode="auto">
                        <a:xfrm>
                          <a:off x="4581" y="3033"/>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grpSp>
                  <p:nvGrpSpPr>
                    <p:cNvPr id="3812" name="Group 290"/>
                    <p:cNvGrpSpPr>
                      <a:grpSpLocks/>
                    </p:cNvGrpSpPr>
                    <p:nvPr/>
                  </p:nvGrpSpPr>
                  <p:grpSpPr bwMode="auto">
                    <a:xfrm>
                      <a:off x="4582" y="3035"/>
                      <a:ext cx="20" cy="16"/>
                      <a:chOff x="4582" y="3035"/>
                      <a:chExt cx="20" cy="16"/>
                    </a:xfrm>
                  </p:grpSpPr>
                  <p:grpSp>
                    <p:nvGrpSpPr>
                      <p:cNvPr id="3813" name="Group 291"/>
                      <p:cNvGrpSpPr>
                        <a:grpSpLocks/>
                      </p:cNvGrpSpPr>
                      <p:nvPr/>
                    </p:nvGrpSpPr>
                    <p:grpSpPr bwMode="auto">
                      <a:xfrm>
                        <a:off x="4582" y="3035"/>
                        <a:ext cx="9" cy="4"/>
                        <a:chOff x="4582" y="3035"/>
                        <a:chExt cx="9" cy="4"/>
                      </a:xfrm>
                    </p:grpSpPr>
                    <p:sp>
                      <p:nvSpPr>
                        <p:cNvPr id="3650" name="Freeform 292"/>
                        <p:cNvSpPr>
                          <a:spLocks/>
                        </p:cNvSpPr>
                        <p:nvPr/>
                      </p:nvSpPr>
                      <p:spPr bwMode="auto">
                        <a:xfrm>
                          <a:off x="4582" y="3035"/>
                          <a:ext cx="2" cy="4"/>
                        </a:xfrm>
                        <a:custGeom>
                          <a:avLst/>
                          <a:gdLst>
                            <a:gd name="T0" fmla="*/ 1 w 2"/>
                            <a:gd name="T1" fmla="*/ 1 h 9"/>
                            <a:gd name="T2" fmla="*/ 0 w 2"/>
                            <a:gd name="T3" fmla="*/ 0 h 9"/>
                            <a:gd name="T4" fmla="*/ 1 w 2"/>
                            <a:gd name="T5" fmla="*/ 0 h 9"/>
                            <a:gd name="T6" fmla="*/ 2 w 2"/>
                            <a:gd name="T7" fmla="*/ 0 h 9"/>
                            <a:gd name="T8" fmla="*/ 1 w 2"/>
                            <a:gd name="T9" fmla="*/ 1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pPr eaLnBrk="1" hangingPunct="1"/>
                          <a:endParaRPr lang="en-US"/>
                        </a:p>
                      </p:txBody>
                    </p:sp>
                    <p:sp>
                      <p:nvSpPr>
                        <p:cNvPr id="3651" name="Freeform 293"/>
                        <p:cNvSpPr>
                          <a:spLocks/>
                        </p:cNvSpPr>
                        <p:nvPr/>
                      </p:nvSpPr>
                      <p:spPr bwMode="auto">
                        <a:xfrm>
                          <a:off x="4583" y="3035"/>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1"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652" name="Freeform 294"/>
                        <p:cNvSpPr>
                          <a:spLocks/>
                        </p:cNvSpPr>
                        <p:nvPr/>
                      </p:nvSpPr>
                      <p:spPr bwMode="auto">
                        <a:xfrm>
                          <a:off x="4583" y="3037"/>
                          <a:ext cx="8" cy="2"/>
                        </a:xfrm>
                        <a:custGeom>
                          <a:avLst/>
                          <a:gdLst>
                            <a:gd name="T0" fmla="*/ 0 w 8"/>
                            <a:gd name="T1" fmla="*/ 1 h 4"/>
                            <a:gd name="T2" fmla="*/ 1 w 8"/>
                            <a:gd name="T3" fmla="*/ 1 h 4"/>
                            <a:gd name="T4" fmla="*/ 1 w 8"/>
                            <a:gd name="T5" fmla="*/ 0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1" y="3"/>
                              </a:lnTo>
                              <a:lnTo>
                                <a:pt x="1" y="0"/>
                              </a:lnTo>
                              <a:lnTo>
                                <a:pt x="7" y="0"/>
                              </a:lnTo>
                              <a:lnTo>
                                <a:pt x="8"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3814" name="Group 295"/>
                      <p:cNvGrpSpPr>
                        <a:grpSpLocks/>
                      </p:cNvGrpSpPr>
                      <p:nvPr/>
                    </p:nvGrpSpPr>
                    <p:grpSpPr bwMode="auto">
                      <a:xfrm>
                        <a:off x="4584" y="3037"/>
                        <a:ext cx="9" cy="5"/>
                        <a:chOff x="4584" y="3037"/>
                        <a:chExt cx="9" cy="5"/>
                      </a:xfrm>
                    </p:grpSpPr>
                    <p:sp>
                      <p:nvSpPr>
                        <p:cNvPr id="3647" name="Freeform 296"/>
                        <p:cNvSpPr>
                          <a:spLocks/>
                        </p:cNvSpPr>
                        <p:nvPr/>
                      </p:nvSpPr>
                      <p:spPr bwMode="auto">
                        <a:xfrm>
                          <a:off x="4584" y="3037"/>
                          <a:ext cx="3" cy="5"/>
                        </a:xfrm>
                        <a:custGeom>
                          <a:avLst/>
                          <a:gdLst>
                            <a:gd name="T0" fmla="*/ 1 w 3"/>
                            <a:gd name="T1" fmla="*/ 1 h 11"/>
                            <a:gd name="T2" fmla="*/ 0 w 3"/>
                            <a:gd name="T3" fmla="*/ 0 h 11"/>
                            <a:gd name="T4" fmla="*/ 1 w 3"/>
                            <a:gd name="T5" fmla="*/ 0 h 11"/>
                            <a:gd name="T6" fmla="*/ 3 w 3"/>
                            <a:gd name="T7" fmla="*/ 0 h 11"/>
                            <a:gd name="T8" fmla="*/ 1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1" y="11"/>
                              </a:moveTo>
                              <a:lnTo>
                                <a:pt x="0" y="4"/>
                              </a:lnTo>
                              <a:lnTo>
                                <a:pt x="1" y="0"/>
                              </a:lnTo>
                              <a:lnTo>
                                <a:pt x="3" y="4"/>
                              </a:lnTo>
                              <a:lnTo>
                                <a:pt x="1" y="11"/>
                              </a:lnTo>
                              <a:close/>
                            </a:path>
                          </a:pathLst>
                        </a:custGeom>
                        <a:solidFill>
                          <a:srgbClr val="A0A0A0"/>
                        </a:solidFill>
                        <a:ln w="9525">
                          <a:noFill/>
                          <a:round/>
                          <a:headEnd/>
                          <a:tailEnd/>
                        </a:ln>
                      </p:spPr>
                      <p:txBody>
                        <a:bodyPr/>
                        <a:lstStyle/>
                        <a:p>
                          <a:pPr eaLnBrk="1" hangingPunct="1"/>
                          <a:endParaRPr lang="en-US"/>
                        </a:p>
                      </p:txBody>
                    </p:sp>
                    <p:sp>
                      <p:nvSpPr>
                        <p:cNvPr id="3648" name="Freeform 297"/>
                        <p:cNvSpPr>
                          <a:spLocks/>
                        </p:cNvSpPr>
                        <p:nvPr/>
                      </p:nvSpPr>
                      <p:spPr bwMode="auto">
                        <a:xfrm>
                          <a:off x="4585" y="3037"/>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pPr eaLnBrk="1" hangingPunct="1"/>
                          <a:endParaRPr lang="en-US"/>
                        </a:p>
                      </p:txBody>
                    </p:sp>
                    <p:sp>
                      <p:nvSpPr>
                        <p:cNvPr id="3649" name="Freeform 298"/>
                        <p:cNvSpPr>
                          <a:spLocks/>
                        </p:cNvSpPr>
                        <p:nvPr/>
                      </p:nvSpPr>
                      <p:spPr bwMode="auto">
                        <a:xfrm>
                          <a:off x="4586" y="3039"/>
                          <a:ext cx="7" cy="3"/>
                        </a:xfrm>
                        <a:custGeom>
                          <a:avLst/>
                          <a:gdLst>
                            <a:gd name="T0" fmla="*/ 0 w 7"/>
                            <a:gd name="T1" fmla="*/ 0 h 7"/>
                            <a:gd name="T2" fmla="*/ 0 w 7"/>
                            <a:gd name="T3" fmla="*/ 0 h 7"/>
                            <a:gd name="T4" fmla="*/ 0 w 7"/>
                            <a:gd name="T5" fmla="*/ 0 h 7"/>
                            <a:gd name="T6" fmla="*/ 1 w 7"/>
                            <a:gd name="T7" fmla="*/ 0 h 7"/>
                            <a:gd name="T8" fmla="*/ 6 w 7"/>
                            <a:gd name="T9" fmla="*/ 0 h 7"/>
                            <a:gd name="T10" fmla="*/ 7 w 7"/>
                            <a:gd name="T11" fmla="*/ 0 h 7"/>
                            <a:gd name="T12" fmla="*/ 0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7"/>
                              </a:moveTo>
                              <a:lnTo>
                                <a:pt x="0" y="4"/>
                              </a:lnTo>
                              <a:lnTo>
                                <a:pt x="0" y="2"/>
                              </a:lnTo>
                              <a:lnTo>
                                <a:pt x="1" y="0"/>
                              </a:lnTo>
                              <a:lnTo>
                                <a:pt x="6" y="0"/>
                              </a:lnTo>
                              <a:lnTo>
                                <a:pt x="7" y="7"/>
                              </a:lnTo>
                              <a:lnTo>
                                <a:pt x="0" y="7"/>
                              </a:lnTo>
                              <a:close/>
                            </a:path>
                          </a:pathLst>
                        </a:custGeom>
                        <a:solidFill>
                          <a:srgbClr val="C0C0C0"/>
                        </a:solidFill>
                        <a:ln w="9525">
                          <a:noFill/>
                          <a:round/>
                          <a:headEnd/>
                          <a:tailEnd/>
                        </a:ln>
                      </p:spPr>
                      <p:txBody>
                        <a:bodyPr/>
                        <a:lstStyle/>
                        <a:p>
                          <a:pPr eaLnBrk="1" hangingPunct="1"/>
                          <a:endParaRPr lang="en-US"/>
                        </a:p>
                      </p:txBody>
                    </p:sp>
                  </p:grpSp>
                  <p:grpSp>
                    <p:nvGrpSpPr>
                      <p:cNvPr id="3830" name="Group 299"/>
                      <p:cNvGrpSpPr>
                        <a:grpSpLocks/>
                      </p:cNvGrpSpPr>
                      <p:nvPr/>
                    </p:nvGrpSpPr>
                    <p:grpSpPr bwMode="auto">
                      <a:xfrm>
                        <a:off x="4587" y="3040"/>
                        <a:ext cx="9" cy="5"/>
                        <a:chOff x="4587" y="3040"/>
                        <a:chExt cx="9" cy="5"/>
                      </a:xfrm>
                    </p:grpSpPr>
                    <p:sp>
                      <p:nvSpPr>
                        <p:cNvPr id="3644" name="Freeform 300"/>
                        <p:cNvSpPr>
                          <a:spLocks/>
                        </p:cNvSpPr>
                        <p:nvPr/>
                      </p:nvSpPr>
                      <p:spPr bwMode="auto">
                        <a:xfrm>
                          <a:off x="4587" y="3040"/>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3645" name="Freeform 301"/>
                        <p:cNvSpPr>
                          <a:spLocks/>
                        </p:cNvSpPr>
                        <p:nvPr/>
                      </p:nvSpPr>
                      <p:spPr bwMode="auto">
                        <a:xfrm>
                          <a:off x="4587" y="3040"/>
                          <a:ext cx="8" cy="2"/>
                        </a:xfrm>
                        <a:custGeom>
                          <a:avLst/>
                          <a:gdLst>
                            <a:gd name="T0" fmla="*/ 1 w 8"/>
                            <a:gd name="T1" fmla="*/ 0 h 5"/>
                            <a:gd name="T2" fmla="*/ 5 w 8"/>
                            <a:gd name="T3" fmla="*/ 0 h 5"/>
                            <a:gd name="T4" fmla="*/ 5 w 8"/>
                            <a:gd name="T5" fmla="*/ 0 h 5"/>
                            <a:gd name="T6" fmla="*/ 6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6" y="2"/>
                              </a:lnTo>
                              <a:lnTo>
                                <a:pt x="8" y="5"/>
                              </a:lnTo>
                              <a:lnTo>
                                <a:pt x="2" y="5"/>
                              </a:lnTo>
                              <a:lnTo>
                                <a:pt x="1" y="3"/>
                              </a:lnTo>
                              <a:lnTo>
                                <a:pt x="0" y="2"/>
                              </a:lnTo>
                              <a:lnTo>
                                <a:pt x="1" y="0"/>
                              </a:lnTo>
                              <a:close/>
                            </a:path>
                          </a:pathLst>
                        </a:custGeom>
                        <a:solidFill>
                          <a:srgbClr val="E0E0E0"/>
                        </a:solidFill>
                        <a:ln w="9525">
                          <a:noFill/>
                          <a:round/>
                          <a:headEnd/>
                          <a:tailEnd/>
                        </a:ln>
                      </p:spPr>
                      <p:txBody>
                        <a:bodyPr/>
                        <a:lstStyle/>
                        <a:p>
                          <a:pPr eaLnBrk="1" hangingPunct="1"/>
                          <a:endParaRPr lang="en-US"/>
                        </a:p>
                      </p:txBody>
                    </p:sp>
                    <p:sp>
                      <p:nvSpPr>
                        <p:cNvPr id="3646" name="Freeform 302"/>
                        <p:cNvSpPr>
                          <a:spLocks/>
                        </p:cNvSpPr>
                        <p:nvPr/>
                      </p:nvSpPr>
                      <p:spPr bwMode="auto">
                        <a:xfrm>
                          <a:off x="4588" y="3042"/>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7"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3831" name="Group 303"/>
                      <p:cNvGrpSpPr>
                        <a:grpSpLocks/>
                      </p:cNvGrpSpPr>
                      <p:nvPr/>
                    </p:nvGrpSpPr>
                    <p:grpSpPr bwMode="auto">
                      <a:xfrm>
                        <a:off x="4589" y="3043"/>
                        <a:ext cx="9" cy="5"/>
                        <a:chOff x="4589" y="3043"/>
                        <a:chExt cx="9" cy="5"/>
                      </a:xfrm>
                    </p:grpSpPr>
                    <p:sp>
                      <p:nvSpPr>
                        <p:cNvPr id="3641" name="Freeform 304"/>
                        <p:cNvSpPr>
                          <a:spLocks/>
                        </p:cNvSpPr>
                        <p:nvPr/>
                      </p:nvSpPr>
                      <p:spPr bwMode="auto">
                        <a:xfrm>
                          <a:off x="4589"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pPr eaLnBrk="1" hangingPunct="1"/>
                          <a:endParaRPr lang="en-US"/>
                        </a:p>
                      </p:txBody>
                    </p:sp>
                    <p:sp>
                      <p:nvSpPr>
                        <p:cNvPr id="3642" name="Freeform 305"/>
                        <p:cNvSpPr>
                          <a:spLocks/>
                        </p:cNvSpPr>
                        <p:nvPr/>
                      </p:nvSpPr>
                      <p:spPr bwMode="auto">
                        <a:xfrm>
                          <a:off x="4590" y="3043"/>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pPr eaLnBrk="1" hangingPunct="1"/>
                          <a:endParaRPr lang="en-US"/>
                        </a:p>
                      </p:txBody>
                    </p:sp>
                    <p:sp>
                      <p:nvSpPr>
                        <p:cNvPr id="3643" name="Freeform 306"/>
                        <p:cNvSpPr>
                          <a:spLocks/>
                        </p:cNvSpPr>
                        <p:nvPr/>
                      </p:nvSpPr>
                      <p:spPr bwMode="auto">
                        <a:xfrm>
                          <a:off x="4591" y="3045"/>
                          <a:ext cx="7" cy="3"/>
                        </a:xfrm>
                        <a:custGeom>
                          <a:avLst/>
                          <a:gdLst>
                            <a:gd name="T0" fmla="*/ 0 w 7"/>
                            <a:gd name="T1" fmla="*/ 1 h 5"/>
                            <a:gd name="T2" fmla="*/ 0 w 7"/>
                            <a:gd name="T3" fmla="*/ 1 h 5"/>
                            <a:gd name="T4" fmla="*/ 0 w 7"/>
                            <a:gd name="T5" fmla="*/ 0 h 5"/>
                            <a:gd name="T6" fmla="*/ 1 w 7"/>
                            <a:gd name="T7" fmla="*/ 0 h 5"/>
                            <a:gd name="T8" fmla="*/ 6 w 7"/>
                            <a:gd name="T9" fmla="*/ 0 h 5"/>
                            <a:gd name="T10" fmla="*/ 7 w 7"/>
                            <a:gd name="T11" fmla="*/ 1 h 5"/>
                            <a:gd name="T12" fmla="*/ 0 w 7"/>
                            <a:gd name="T13" fmla="*/ 1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3832" name="Group 307"/>
                      <p:cNvGrpSpPr>
                        <a:grpSpLocks/>
                      </p:cNvGrpSpPr>
                      <p:nvPr/>
                    </p:nvGrpSpPr>
                    <p:grpSpPr bwMode="auto">
                      <a:xfrm>
                        <a:off x="4592" y="3045"/>
                        <a:ext cx="10" cy="6"/>
                        <a:chOff x="4592" y="3045"/>
                        <a:chExt cx="10" cy="6"/>
                      </a:xfrm>
                    </p:grpSpPr>
                    <p:sp>
                      <p:nvSpPr>
                        <p:cNvPr id="3638" name="Freeform 308"/>
                        <p:cNvSpPr>
                          <a:spLocks/>
                        </p:cNvSpPr>
                        <p:nvPr/>
                      </p:nvSpPr>
                      <p:spPr bwMode="auto">
                        <a:xfrm>
                          <a:off x="4592" y="3045"/>
                          <a:ext cx="2" cy="6"/>
                        </a:xfrm>
                        <a:custGeom>
                          <a:avLst/>
                          <a:gdLst>
                            <a:gd name="T0" fmla="*/ 1 w 2"/>
                            <a:gd name="T1" fmla="*/ 2 h 11"/>
                            <a:gd name="T2" fmla="*/ 0 w 2"/>
                            <a:gd name="T3" fmla="*/ 1 h 11"/>
                            <a:gd name="T4" fmla="*/ 0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A0A0A0"/>
                        </a:solidFill>
                        <a:ln w="9525">
                          <a:noFill/>
                          <a:round/>
                          <a:headEnd/>
                          <a:tailEnd/>
                        </a:ln>
                      </p:spPr>
                      <p:txBody>
                        <a:bodyPr/>
                        <a:lstStyle/>
                        <a:p>
                          <a:pPr eaLnBrk="1" hangingPunct="1"/>
                          <a:endParaRPr lang="en-US"/>
                        </a:p>
                      </p:txBody>
                    </p:sp>
                    <p:sp>
                      <p:nvSpPr>
                        <p:cNvPr id="3639" name="Freeform 309"/>
                        <p:cNvSpPr>
                          <a:spLocks/>
                        </p:cNvSpPr>
                        <p:nvPr/>
                      </p:nvSpPr>
                      <p:spPr bwMode="auto">
                        <a:xfrm>
                          <a:off x="4592" y="3046"/>
                          <a:ext cx="7" cy="2"/>
                        </a:xfrm>
                        <a:custGeom>
                          <a:avLst/>
                          <a:gdLst>
                            <a:gd name="T0" fmla="*/ 1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6" y="2"/>
                              </a:lnTo>
                              <a:lnTo>
                                <a:pt x="7" y="4"/>
                              </a:lnTo>
                              <a:lnTo>
                                <a:pt x="2" y="4"/>
                              </a:lnTo>
                              <a:lnTo>
                                <a:pt x="1" y="4"/>
                              </a:lnTo>
                              <a:lnTo>
                                <a:pt x="0" y="0"/>
                              </a:lnTo>
                              <a:lnTo>
                                <a:pt x="1" y="0"/>
                              </a:lnTo>
                              <a:close/>
                            </a:path>
                          </a:pathLst>
                        </a:custGeom>
                        <a:solidFill>
                          <a:srgbClr val="E0E0E0"/>
                        </a:solidFill>
                        <a:ln w="9525">
                          <a:noFill/>
                          <a:round/>
                          <a:headEnd/>
                          <a:tailEnd/>
                        </a:ln>
                      </p:spPr>
                      <p:txBody>
                        <a:bodyPr/>
                        <a:lstStyle/>
                        <a:p>
                          <a:pPr eaLnBrk="1" hangingPunct="1"/>
                          <a:endParaRPr lang="en-US"/>
                        </a:p>
                      </p:txBody>
                    </p:sp>
                    <p:sp>
                      <p:nvSpPr>
                        <p:cNvPr id="3640" name="Freeform 310"/>
                        <p:cNvSpPr>
                          <a:spLocks/>
                        </p:cNvSpPr>
                        <p:nvPr/>
                      </p:nvSpPr>
                      <p:spPr bwMode="auto">
                        <a:xfrm>
                          <a:off x="4593" y="3049"/>
                          <a:ext cx="9" cy="2"/>
                        </a:xfrm>
                        <a:custGeom>
                          <a:avLst/>
                          <a:gdLst>
                            <a:gd name="T0" fmla="*/ 0 w 9"/>
                            <a:gd name="T1" fmla="*/ 0 h 5"/>
                            <a:gd name="T2" fmla="*/ 0 w 9"/>
                            <a:gd name="T3" fmla="*/ 0 h 5"/>
                            <a:gd name="T4" fmla="*/ 1 w 9"/>
                            <a:gd name="T5" fmla="*/ 0 h 5"/>
                            <a:gd name="T6" fmla="*/ 1 w 9"/>
                            <a:gd name="T7" fmla="*/ 0 h 5"/>
                            <a:gd name="T8" fmla="*/ 6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2"/>
                              </a:lnTo>
                              <a:lnTo>
                                <a:pt x="1" y="0"/>
                              </a:lnTo>
                              <a:lnTo>
                                <a:pt x="6"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grpSp>
                <p:grpSp>
                  <p:nvGrpSpPr>
                    <p:cNvPr id="3833" name="Group 311"/>
                    <p:cNvGrpSpPr>
                      <a:grpSpLocks/>
                    </p:cNvGrpSpPr>
                    <p:nvPr/>
                  </p:nvGrpSpPr>
                  <p:grpSpPr bwMode="auto">
                    <a:xfrm>
                      <a:off x="4593" y="3049"/>
                      <a:ext cx="11" cy="4"/>
                      <a:chOff x="4593" y="3049"/>
                      <a:chExt cx="11" cy="4"/>
                    </a:xfrm>
                  </p:grpSpPr>
                  <p:sp>
                    <p:nvSpPr>
                      <p:cNvPr id="3630" name="Freeform 312"/>
                      <p:cNvSpPr>
                        <a:spLocks/>
                      </p:cNvSpPr>
                      <p:nvPr/>
                    </p:nvSpPr>
                    <p:spPr bwMode="auto">
                      <a:xfrm>
                        <a:off x="4593" y="3049"/>
                        <a:ext cx="3" cy="4"/>
                      </a:xfrm>
                      <a:custGeom>
                        <a:avLst/>
                        <a:gdLst>
                          <a:gd name="T0" fmla="*/ 2 w 3"/>
                          <a:gd name="T1" fmla="*/ 1 h 9"/>
                          <a:gd name="T2" fmla="*/ 0 w 3"/>
                          <a:gd name="T3" fmla="*/ 0 h 9"/>
                          <a:gd name="T4" fmla="*/ 1 w 3"/>
                          <a:gd name="T5" fmla="*/ 0 h 9"/>
                          <a:gd name="T6" fmla="*/ 3 w 3"/>
                          <a:gd name="T7" fmla="*/ 0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pPr eaLnBrk="1" hangingPunct="1"/>
                        <a:endParaRPr lang="en-US"/>
                      </a:p>
                    </p:txBody>
                  </p:sp>
                  <p:sp>
                    <p:nvSpPr>
                      <p:cNvPr id="3631" name="Freeform 313"/>
                      <p:cNvSpPr>
                        <a:spLocks/>
                      </p:cNvSpPr>
                      <p:nvPr/>
                    </p:nvSpPr>
                    <p:spPr bwMode="auto">
                      <a:xfrm>
                        <a:off x="4594" y="3049"/>
                        <a:ext cx="8" cy="2"/>
                      </a:xfrm>
                      <a:custGeom>
                        <a:avLst/>
                        <a:gdLst>
                          <a:gd name="T0" fmla="*/ 1 w 8"/>
                          <a:gd name="T1" fmla="*/ 0 h 5"/>
                          <a:gd name="T2" fmla="*/ 5 w 8"/>
                          <a:gd name="T3" fmla="*/ 0 h 5"/>
                          <a:gd name="T4" fmla="*/ 5 w 8"/>
                          <a:gd name="T5" fmla="*/ 0 h 5"/>
                          <a:gd name="T6" fmla="*/ 7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7" y="2"/>
                            </a:lnTo>
                            <a:lnTo>
                              <a:pt x="8" y="5"/>
                            </a:lnTo>
                            <a:lnTo>
                              <a:pt x="2" y="5"/>
                            </a:lnTo>
                            <a:lnTo>
                              <a:pt x="1" y="3"/>
                            </a:lnTo>
                            <a:lnTo>
                              <a:pt x="0" y="0"/>
                            </a:lnTo>
                            <a:lnTo>
                              <a:pt x="1" y="0"/>
                            </a:lnTo>
                            <a:close/>
                          </a:path>
                        </a:pathLst>
                      </a:custGeom>
                      <a:solidFill>
                        <a:srgbClr val="E0E0E0"/>
                      </a:solidFill>
                      <a:ln w="9525">
                        <a:noFill/>
                        <a:round/>
                        <a:headEnd/>
                        <a:tailEnd/>
                      </a:ln>
                    </p:spPr>
                    <p:txBody>
                      <a:bodyPr/>
                      <a:lstStyle/>
                      <a:p>
                        <a:pPr eaLnBrk="1" hangingPunct="1"/>
                        <a:endParaRPr lang="en-US"/>
                      </a:p>
                    </p:txBody>
                  </p:sp>
                  <p:sp>
                    <p:nvSpPr>
                      <p:cNvPr id="3632" name="Freeform 314"/>
                      <p:cNvSpPr>
                        <a:spLocks/>
                      </p:cNvSpPr>
                      <p:nvPr/>
                    </p:nvSpPr>
                    <p:spPr bwMode="auto">
                      <a:xfrm>
                        <a:off x="4595" y="3051"/>
                        <a:ext cx="9" cy="2"/>
                      </a:xfrm>
                      <a:custGeom>
                        <a:avLst/>
                        <a:gdLst>
                          <a:gd name="T0" fmla="*/ 0 w 9"/>
                          <a:gd name="T1" fmla="*/ 1 h 4"/>
                          <a:gd name="T2" fmla="*/ 0 w 9"/>
                          <a:gd name="T3" fmla="*/ 1 h 4"/>
                          <a:gd name="T4" fmla="*/ 1 w 9"/>
                          <a:gd name="T5" fmla="*/ 1 h 4"/>
                          <a:gd name="T6" fmla="*/ 1 w 9"/>
                          <a:gd name="T7" fmla="*/ 0 h 4"/>
                          <a:gd name="T8" fmla="*/ 7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1" y="1"/>
                            </a:lnTo>
                            <a:lnTo>
                              <a:pt x="1" y="0"/>
                            </a:lnTo>
                            <a:lnTo>
                              <a:pt x="7" y="0"/>
                            </a:lnTo>
                            <a:lnTo>
                              <a:pt x="9" y="4"/>
                            </a:lnTo>
                            <a:lnTo>
                              <a:pt x="0" y="4"/>
                            </a:lnTo>
                            <a:close/>
                          </a:path>
                        </a:pathLst>
                      </a:custGeom>
                      <a:solidFill>
                        <a:srgbClr val="C0C0C0"/>
                      </a:solidFill>
                      <a:ln w="9525">
                        <a:noFill/>
                        <a:round/>
                        <a:headEnd/>
                        <a:tailEnd/>
                      </a:ln>
                    </p:spPr>
                    <p:txBody>
                      <a:bodyPr/>
                      <a:lstStyle/>
                      <a:p>
                        <a:pPr eaLnBrk="1" hangingPunct="1"/>
                        <a:endParaRPr lang="en-US"/>
                      </a:p>
                    </p:txBody>
                  </p:sp>
                </p:grpSp>
                <p:grpSp>
                  <p:nvGrpSpPr>
                    <p:cNvPr id="3834" name="Group 315"/>
                    <p:cNvGrpSpPr>
                      <a:grpSpLocks/>
                    </p:cNvGrpSpPr>
                    <p:nvPr/>
                  </p:nvGrpSpPr>
                  <p:grpSpPr bwMode="auto">
                    <a:xfrm>
                      <a:off x="4588" y="3003"/>
                      <a:ext cx="9" cy="5"/>
                      <a:chOff x="4588" y="3003"/>
                      <a:chExt cx="9" cy="5"/>
                    </a:xfrm>
                  </p:grpSpPr>
                  <p:sp>
                    <p:nvSpPr>
                      <p:cNvPr id="3627" name="Freeform 316"/>
                      <p:cNvSpPr>
                        <a:spLocks/>
                      </p:cNvSpPr>
                      <p:nvPr/>
                    </p:nvSpPr>
                    <p:spPr bwMode="auto">
                      <a:xfrm>
                        <a:off x="4588" y="3003"/>
                        <a:ext cx="4" cy="5"/>
                      </a:xfrm>
                      <a:custGeom>
                        <a:avLst/>
                        <a:gdLst>
                          <a:gd name="T0" fmla="*/ 2 w 4"/>
                          <a:gd name="T1" fmla="*/ 1 h 11"/>
                          <a:gd name="T2" fmla="*/ 0 w 4"/>
                          <a:gd name="T3" fmla="*/ 0 h 11"/>
                          <a:gd name="T4" fmla="*/ 1 w 4"/>
                          <a:gd name="T5" fmla="*/ 0 h 11"/>
                          <a:gd name="T6" fmla="*/ 4 w 4"/>
                          <a:gd name="T7" fmla="*/ 0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pPr eaLnBrk="1" hangingPunct="1"/>
                        <a:endParaRPr lang="en-US"/>
                      </a:p>
                    </p:txBody>
                  </p:sp>
                  <p:sp>
                    <p:nvSpPr>
                      <p:cNvPr id="3628" name="Freeform 317"/>
                      <p:cNvSpPr>
                        <a:spLocks/>
                      </p:cNvSpPr>
                      <p:nvPr/>
                    </p:nvSpPr>
                    <p:spPr bwMode="auto">
                      <a:xfrm>
                        <a:off x="4590" y="3003"/>
                        <a:ext cx="6" cy="2"/>
                      </a:xfrm>
                      <a:custGeom>
                        <a:avLst/>
                        <a:gdLst>
                          <a:gd name="T0" fmla="*/ 0 w 6"/>
                          <a:gd name="T1" fmla="*/ 0 h 5"/>
                          <a:gd name="T2" fmla="*/ 3 w 6"/>
                          <a:gd name="T3" fmla="*/ 0 h 5"/>
                          <a:gd name="T4" fmla="*/ 6 w 6"/>
                          <a:gd name="T5" fmla="*/ 0 h 5"/>
                          <a:gd name="T6" fmla="*/ 2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3" y="0"/>
                            </a:lnTo>
                            <a:lnTo>
                              <a:pt x="6" y="5"/>
                            </a:lnTo>
                            <a:lnTo>
                              <a:pt x="2" y="5"/>
                            </a:lnTo>
                            <a:lnTo>
                              <a:pt x="0" y="0"/>
                            </a:lnTo>
                            <a:close/>
                          </a:path>
                        </a:pathLst>
                      </a:custGeom>
                      <a:solidFill>
                        <a:srgbClr val="606060"/>
                      </a:solidFill>
                      <a:ln w="9525">
                        <a:noFill/>
                        <a:round/>
                        <a:headEnd/>
                        <a:tailEnd/>
                      </a:ln>
                    </p:spPr>
                    <p:txBody>
                      <a:bodyPr/>
                      <a:lstStyle/>
                      <a:p>
                        <a:pPr eaLnBrk="1" hangingPunct="1"/>
                        <a:endParaRPr lang="en-US"/>
                      </a:p>
                    </p:txBody>
                  </p:sp>
                  <p:sp>
                    <p:nvSpPr>
                      <p:cNvPr id="3629" name="Freeform 318"/>
                      <p:cNvSpPr>
                        <a:spLocks/>
                      </p:cNvSpPr>
                      <p:nvPr/>
                    </p:nvSpPr>
                    <p:spPr bwMode="auto">
                      <a:xfrm>
                        <a:off x="4591" y="3005"/>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3145" name="Group 319"/>
                    <p:cNvGrpSpPr>
                      <a:grpSpLocks/>
                    </p:cNvGrpSpPr>
                    <p:nvPr/>
                  </p:nvGrpSpPr>
                  <p:grpSpPr bwMode="auto">
                    <a:xfrm>
                      <a:off x="4591" y="3006"/>
                      <a:ext cx="8" cy="4"/>
                      <a:chOff x="4591" y="3006"/>
                      <a:chExt cx="8" cy="4"/>
                    </a:xfrm>
                  </p:grpSpPr>
                  <p:sp>
                    <p:nvSpPr>
                      <p:cNvPr id="3624" name="Freeform 320"/>
                      <p:cNvSpPr>
                        <a:spLocks/>
                      </p:cNvSpPr>
                      <p:nvPr/>
                    </p:nvSpPr>
                    <p:spPr bwMode="auto">
                      <a:xfrm>
                        <a:off x="4591" y="3006"/>
                        <a:ext cx="3" cy="4"/>
                      </a:xfrm>
                      <a:custGeom>
                        <a:avLst/>
                        <a:gdLst>
                          <a:gd name="T0" fmla="*/ 2 w 3"/>
                          <a:gd name="T1" fmla="*/ 1 h 9"/>
                          <a:gd name="T2" fmla="*/ 0 w 3"/>
                          <a:gd name="T3" fmla="*/ 0 h 9"/>
                          <a:gd name="T4" fmla="*/ 1 w 3"/>
                          <a:gd name="T5" fmla="*/ 0 h 9"/>
                          <a:gd name="T6" fmla="*/ 3 w 3"/>
                          <a:gd name="T7" fmla="*/ 0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4"/>
                            </a:lnTo>
                            <a:lnTo>
                              <a:pt x="1" y="0"/>
                            </a:lnTo>
                            <a:lnTo>
                              <a:pt x="3" y="4"/>
                            </a:lnTo>
                            <a:lnTo>
                              <a:pt x="2" y="9"/>
                            </a:lnTo>
                            <a:close/>
                          </a:path>
                        </a:pathLst>
                      </a:custGeom>
                      <a:solidFill>
                        <a:srgbClr val="202020"/>
                      </a:solidFill>
                      <a:ln w="9525">
                        <a:noFill/>
                        <a:round/>
                        <a:headEnd/>
                        <a:tailEnd/>
                      </a:ln>
                    </p:spPr>
                    <p:txBody>
                      <a:bodyPr/>
                      <a:lstStyle/>
                      <a:p>
                        <a:pPr eaLnBrk="1" hangingPunct="1"/>
                        <a:endParaRPr lang="en-US"/>
                      </a:p>
                    </p:txBody>
                  </p:sp>
                  <p:sp>
                    <p:nvSpPr>
                      <p:cNvPr id="3625" name="Freeform 321"/>
                      <p:cNvSpPr>
                        <a:spLocks/>
                      </p:cNvSpPr>
                      <p:nvPr/>
                    </p:nvSpPr>
                    <p:spPr bwMode="auto">
                      <a:xfrm>
                        <a:off x="4592" y="3006"/>
                        <a:ext cx="6" cy="2"/>
                      </a:xfrm>
                      <a:custGeom>
                        <a:avLst/>
                        <a:gdLst>
                          <a:gd name="T0" fmla="*/ 0 w 6"/>
                          <a:gd name="T1" fmla="*/ 0 h 4"/>
                          <a:gd name="T2" fmla="*/ 4 w 6"/>
                          <a:gd name="T3" fmla="*/ 0 h 4"/>
                          <a:gd name="T4" fmla="*/ 6 w 6"/>
                          <a:gd name="T5" fmla="*/ 1 h 4"/>
                          <a:gd name="T6" fmla="*/ 2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2" y="4"/>
                            </a:lnTo>
                            <a:lnTo>
                              <a:pt x="0" y="0"/>
                            </a:lnTo>
                            <a:close/>
                          </a:path>
                        </a:pathLst>
                      </a:custGeom>
                      <a:solidFill>
                        <a:srgbClr val="606060"/>
                      </a:solidFill>
                      <a:ln w="9525">
                        <a:noFill/>
                        <a:round/>
                        <a:headEnd/>
                        <a:tailEnd/>
                      </a:ln>
                    </p:spPr>
                    <p:txBody>
                      <a:bodyPr/>
                      <a:lstStyle/>
                      <a:p>
                        <a:pPr eaLnBrk="1" hangingPunct="1"/>
                        <a:endParaRPr lang="en-US"/>
                      </a:p>
                    </p:txBody>
                  </p:sp>
                  <p:sp>
                    <p:nvSpPr>
                      <p:cNvPr id="3626" name="Freeform 322"/>
                      <p:cNvSpPr>
                        <a:spLocks/>
                      </p:cNvSpPr>
                      <p:nvPr/>
                    </p:nvSpPr>
                    <p:spPr bwMode="auto">
                      <a:xfrm>
                        <a:off x="4593" y="3008"/>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3151" name="Group 323"/>
                    <p:cNvGrpSpPr>
                      <a:grpSpLocks/>
                    </p:cNvGrpSpPr>
                    <p:nvPr/>
                  </p:nvGrpSpPr>
                  <p:grpSpPr bwMode="auto">
                    <a:xfrm>
                      <a:off x="4593" y="3009"/>
                      <a:ext cx="10" cy="5"/>
                      <a:chOff x="4593" y="3009"/>
                      <a:chExt cx="10" cy="5"/>
                    </a:xfrm>
                  </p:grpSpPr>
                  <p:sp>
                    <p:nvSpPr>
                      <p:cNvPr id="3621" name="Freeform 324"/>
                      <p:cNvSpPr>
                        <a:spLocks/>
                      </p:cNvSpPr>
                      <p:nvPr/>
                    </p:nvSpPr>
                    <p:spPr bwMode="auto">
                      <a:xfrm>
                        <a:off x="4593" y="3009"/>
                        <a:ext cx="4" cy="5"/>
                      </a:xfrm>
                      <a:custGeom>
                        <a:avLst/>
                        <a:gdLst>
                          <a:gd name="T0" fmla="*/ 2 w 4"/>
                          <a:gd name="T1" fmla="*/ 2 h 9"/>
                          <a:gd name="T2" fmla="*/ 0 w 4"/>
                          <a:gd name="T3" fmla="*/ 1 h 9"/>
                          <a:gd name="T4" fmla="*/ 1 w 4"/>
                          <a:gd name="T5" fmla="*/ 0 h 9"/>
                          <a:gd name="T6" fmla="*/ 4 w 4"/>
                          <a:gd name="T7" fmla="*/ 1 h 9"/>
                          <a:gd name="T8" fmla="*/ 2 w 4"/>
                          <a:gd name="T9" fmla="*/ 2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4"/>
                            </a:lnTo>
                            <a:lnTo>
                              <a:pt x="1" y="0"/>
                            </a:lnTo>
                            <a:lnTo>
                              <a:pt x="4" y="4"/>
                            </a:lnTo>
                            <a:lnTo>
                              <a:pt x="2" y="9"/>
                            </a:lnTo>
                            <a:close/>
                          </a:path>
                        </a:pathLst>
                      </a:custGeom>
                      <a:solidFill>
                        <a:srgbClr val="202020"/>
                      </a:solidFill>
                      <a:ln w="9525">
                        <a:noFill/>
                        <a:round/>
                        <a:headEnd/>
                        <a:tailEnd/>
                      </a:ln>
                    </p:spPr>
                    <p:txBody>
                      <a:bodyPr/>
                      <a:lstStyle/>
                      <a:p>
                        <a:pPr eaLnBrk="1" hangingPunct="1"/>
                        <a:endParaRPr lang="en-US"/>
                      </a:p>
                    </p:txBody>
                  </p:sp>
                  <p:sp>
                    <p:nvSpPr>
                      <p:cNvPr id="3622" name="Freeform 325"/>
                      <p:cNvSpPr>
                        <a:spLocks/>
                      </p:cNvSpPr>
                      <p:nvPr/>
                    </p:nvSpPr>
                    <p:spPr bwMode="auto">
                      <a:xfrm>
                        <a:off x="4594" y="3009"/>
                        <a:ext cx="7" cy="2"/>
                      </a:xfrm>
                      <a:custGeom>
                        <a:avLst/>
                        <a:gdLst>
                          <a:gd name="T0" fmla="*/ 0 w 7"/>
                          <a:gd name="T1" fmla="*/ 0 h 4"/>
                          <a:gd name="T2" fmla="*/ 4 w 7"/>
                          <a:gd name="T3" fmla="*/ 0 h 4"/>
                          <a:gd name="T4" fmla="*/ 7 w 7"/>
                          <a:gd name="T5" fmla="*/ 1 h 4"/>
                          <a:gd name="T6" fmla="*/ 3 w 7"/>
                          <a:gd name="T7" fmla="*/ 1 h 4"/>
                          <a:gd name="T8" fmla="*/ 0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0"/>
                            </a:moveTo>
                            <a:lnTo>
                              <a:pt x="4" y="0"/>
                            </a:lnTo>
                            <a:lnTo>
                              <a:pt x="7" y="4"/>
                            </a:lnTo>
                            <a:lnTo>
                              <a:pt x="3" y="4"/>
                            </a:lnTo>
                            <a:lnTo>
                              <a:pt x="0" y="0"/>
                            </a:lnTo>
                            <a:close/>
                          </a:path>
                        </a:pathLst>
                      </a:custGeom>
                      <a:solidFill>
                        <a:srgbClr val="606060"/>
                      </a:solidFill>
                      <a:ln w="9525">
                        <a:noFill/>
                        <a:round/>
                        <a:headEnd/>
                        <a:tailEnd/>
                      </a:ln>
                    </p:spPr>
                    <p:txBody>
                      <a:bodyPr/>
                      <a:lstStyle/>
                      <a:p>
                        <a:pPr eaLnBrk="1" hangingPunct="1"/>
                        <a:endParaRPr lang="en-US"/>
                      </a:p>
                    </p:txBody>
                  </p:sp>
                  <p:sp>
                    <p:nvSpPr>
                      <p:cNvPr id="3623" name="Freeform 326"/>
                      <p:cNvSpPr>
                        <a:spLocks/>
                      </p:cNvSpPr>
                      <p:nvPr/>
                    </p:nvSpPr>
                    <p:spPr bwMode="auto">
                      <a:xfrm>
                        <a:off x="4595" y="3011"/>
                        <a:ext cx="8" cy="3"/>
                      </a:xfrm>
                      <a:custGeom>
                        <a:avLst/>
                        <a:gdLst>
                          <a:gd name="T0" fmla="*/ 0 w 8"/>
                          <a:gd name="T1" fmla="*/ 1 h 5"/>
                          <a:gd name="T2" fmla="*/ 2 w 8"/>
                          <a:gd name="T3" fmla="*/ 0 h 5"/>
                          <a:gd name="T4" fmla="*/ 6 w 8"/>
                          <a:gd name="T5" fmla="*/ 0 h 5"/>
                          <a:gd name="T6" fmla="*/ 8 w 8"/>
                          <a:gd name="T7" fmla="*/ 1 h 5"/>
                          <a:gd name="T8" fmla="*/ 0 w 8"/>
                          <a:gd name="T9" fmla="*/ 1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5"/>
                            </a:moveTo>
                            <a:lnTo>
                              <a:pt x="2" y="0"/>
                            </a:lnTo>
                            <a:lnTo>
                              <a:pt x="6" y="0"/>
                            </a:lnTo>
                            <a:lnTo>
                              <a:pt x="8"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3152" name="Group 327"/>
                    <p:cNvGrpSpPr>
                      <a:grpSpLocks/>
                    </p:cNvGrpSpPr>
                    <p:nvPr/>
                  </p:nvGrpSpPr>
                  <p:grpSpPr bwMode="auto">
                    <a:xfrm>
                      <a:off x="4596" y="3012"/>
                      <a:ext cx="9" cy="5"/>
                      <a:chOff x="4596" y="3012"/>
                      <a:chExt cx="9" cy="5"/>
                    </a:xfrm>
                  </p:grpSpPr>
                  <p:sp>
                    <p:nvSpPr>
                      <p:cNvPr id="3618" name="Freeform 328"/>
                      <p:cNvSpPr>
                        <a:spLocks/>
                      </p:cNvSpPr>
                      <p:nvPr/>
                    </p:nvSpPr>
                    <p:spPr bwMode="auto">
                      <a:xfrm>
                        <a:off x="4596" y="3012"/>
                        <a:ext cx="3" cy="5"/>
                      </a:xfrm>
                      <a:custGeom>
                        <a:avLst/>
                        <a:gdLst>
                          <a:gd name="T0" fmla="*/ 2 w 3"/>
                          <a:gd name="T1" fmla="*/ 2 h 9"/>
                          <a:gd name="T2" fmla="*/ 0 w 3"/>
                          <a:gd name="T3" fmla="*/ 1 h 9"/>
                          <a:gd name="T4" fmla="*/ 1 w 3"/>
                          <a:gd name="T5" fmla="*/ 0 h 9"/>
                          <a:gd name="T6" fmla="*/ 3 w 3"/>
                          <a:gd name="T7" fmla="*/ 1 h 9"/>
                          <a:gd name="T8" fmla="*/ 2 w 3"/>
                          <a:gd name="T9" fmla="*/ 2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5"/>
                            </a:lnTo>
                            <a:lnTo>
                              <a:pt x="1" y="0"/>
                            </a:lnTo>
                            <a:lnTo>
                              <a:pt x="3" y="5"/>
                            </a:lnTo>
                            <a:lnTo>
                              <a:pt x="2" y="9"/>
                            </a:lnTo>
                            <a:close/>
                          </a:path>
                        </a:pathLst>
                      </a:custGeom>
                      <a:solidFill>
                        <a:srgbClr val="202020"/>
                      </a:solidFill>
                      <a:ln w="9525">
                        <a:noFill/>
                        <a:round/>
                        <a:headEnd/>
                        <a:tailEnd/>
                      </a:ln>
                    </p:spPr>
                    <p:txBody>
                      <a:bodyPr/>
                      <a:lstStyle/>
                      <a:p>
                        <a:pPr eaLnBrk="1" hangingPunct="1"/>
                        <a:endParaRPr lang="en-US"/>
                      </a:p>
                    </p:txBody>
                  </p:sp>
                  <p:sp>
                    <p:nvSpPr>
                      <p:cNvPr id="3619" name="Freeform 329"/>
                      <p:cNvSpPr>
                        <a:spLocks/>
                      </p:cNvSpPr>
                      <p:nvPr/>
                    </p:nvSpPr>
                    <p:spPr bwMode="auto">
                      <a:xfrm>
                        <a:off x="4597" y="3012"/>
                        <a:ext cx="7" cy="2"/>
                      </a:xfrm>
                      <a:custGeom>
                        <a:avLst/>
                        <a:gdLst>
                          <a:gd name="T0" fmla="*/ 0 w 7"/>
                          <a:gd name="T1" fmla="*/ 0 h 5"/>
                          <a:gd name="T2" fmla="*/ 5 w 7"/>
                          <a:gd name="T3" fmla="*/ 0 h 5"/>
                          <a:gd name="T4" fmla="*/ 7 w 7"/>
                          <a:gd name="T5" fmla="*/ 0 h 5"/>
                          <a:gd name="T6" fmla="*/ 2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5" y="0"/>
                            </a:lnTo>
                            <a:lnTo>
                              <a:pt x="7" y="5"/>
                            </a:lnTo>
                            <a:lnTo>
                              <a:pt x="2" y="5"/>
                            </a:lnTo>
                            <a:lnTo>
                              <a:pt x="0" y="0"/>
                            </a:lnTo>
                            <a:close/>
                          </a:path>
                        </a:pathLst>
                      </a:custGeom>
                      <a:solidFill>
                        <a:srgbClr val="606060"/>
                      </a:solidFill>
                      <a:ln w="9525">
                        <a:noFill/>
                        <a:round/>
                        <a:headEnd/>
                        <a:tailEnd/>
                      </a:ln>
                    </p:spPr>
                    <p:txBody>
                      <a:bodyPr/>
                      <a:lstStyle/>
                      <a:p>
                        <a:pPr eaLnBrk="1" hangingPunct="1"/>
                        <a:endParaRPr lang="en-US"/>
                      </a:p>
                    </p:txBody>
                  </p:sp>
                  <p:sp>
                    <p:nvSpPr>
                      <p:cNvPr id="3620" name="Freeform 330"/>
                      <p:cNvSpPr>
                        <a:spLocks/>
                      </p:cNvSpPr>
                      <p:nvPr/>
                    </p:nvSpPr>
                    <p:spPr bwMode="auto">
                      <a:xfrm>
                        <a:off x="4598" y="3014"/>
                        <a:ext cx="7" cy="3"/>
                      </a:xfrm>
                      <a:custGeom>
                        <a:avLst/>
                        <a:gdLst>
                          <a:gd name="T0" fmla="*/ 0 w 7"/>
                          <a:gd name="T1" fmla="*/ 2 h 4"/>
                          <a:gd name="T2" fmla="*/ 1 w 7"/>
                          <a:gd name="T3" fmla="*/ 0 h 4"/>
                          <a:gd name="T4" fmla="*/ 6 w 7"/>
                          <a:gd name="T5" fmla="*/ 0 h 4"/>
                          <a:gd name="T6" fmla="*/ 7 w 7"/>
                          <a:gd name="T7" fmla="*/ 2 h 4"/>
                          <a:gd name="T8" fmla="*/ 0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1" y="0"/>
                            </a:lnTo>
                            <a:lnTo>
                              <a:pt x="6" y="0"/>
                            </a:lnTo>
                            <a:lnTo>
                              <a:pt x="7" y="4"/>
                            </a:lnTo>
                            <a:lnTo>
                              <a:pt x="0" y="4"/>
                            </a:lnTo>
                            <a:close/>
                          </a:path>
                        </a:pathLst>
                      </a:custGeom>
                      <a:solidFill>
                        <a:srgbClr val="808080"/>
                      </a:solidFill>
                      <a:ln w="9525">
                        <a:noFill/>
                        <a:round/>
                        <a:headEnd/>
                        <a:tailEnd/>
                      </a:ln>
                    </p:spPr>
                    <p:txBody>
                      <a:bodyPr/>
                      <a:lstStyle/>
                      <a:p>
                        <a:pPr eaLnBrk="1" hangingPunct="1"/>
                        <a:endParaRPr lang="en-US"/>
                      </a:p>
                    </p:txBody>
                  </p:sp>
                </p:grpSp>
                <p:grpSp>
                  <p:nvGrpSpPr>
                    <p:cNvPr id="3153" name="Group 331"/>
                    <p:cNvGrpSpPr>
                      <a:grpSpLocks/>
                    </p:cNvGrpSpPr>
                    <p:nvPr/>
                  </p:nvGrpSpPr>
                  <p:grpSpPr bwMode="auto">
                    <a:xfrm>
                      <a:off x="4599" y="3014"/>
                      <a:ext cx="16" cy="15"/>
                      <a:chOff x="4599" y="3014"/>
                      <a:chExt cx="16" cy="15"/>
                    </a:xfrm>
                  </p:grpSpPr>
                  <p:grpSp>
                    <p:nvGrpSpPr>
                      <p:cNvPr id="3879" name="Group 332"/>
                      <p:cNvGrpSpPr>
                        <a:grpSpLocks/>
                      </p:cNvGrpSpPr>
                      <p:nvPr/>
                    </p:nvGrpSpPr>
                    <p:grpSpPr bwMode="auto">
                      <a:xfrm>
                        <a:off x="4599" y="3014"/>
                        <a:ext cx="9" cy="6"/>
                        <a:chOff x="4599" y="3014"/>
                        <a:chExt cx="9" cy="6"/>
                      </a:xfrm>
                    </p:grpSpPr>
                    <p:sp>
                      <p:nvSpPr>
                        <p:cNvPr id="3615" name="Freeform 333"/>
                        <p:cNvSpPr>
                          <a:spLocks/>
                        </p:cNvSpPr>
                        <p:nvPr/>
                      </p:nvSpPr>
                      <p:spPr bwMode="auto">
                        <a:xfrm>
                          <a:off x="4599" y="3014"/>
                          <a:ext cx="4" cy="6"/>
                        </a:xfrm>
                        <a:custGeom>
                          <a:avLst/>
                          <a:gdLst>
                            <a:gd name="T0" fmla="*/ 3 w 4"/>
                            <a:gd name="T1" fmla="*/ 2 h 11"/>
                            <a:gd name="T2" fmla="*/ 0 w 4"/>
                            <a:gd name="T3" fmla="*/ 1 h 11"/>
                            <a:gd name="T4" fmla="*/ 2 w 4"/>
                            <a:gd name="T5" fmla="*/ 0 h 11"/>
                            <a:gd name="T6" fmla="*/ 4 w 4"/>
                            <a:gd name="T7" fmla="*/ 1 h 11"/>
                            <a:gd name="T8" fmla="*/ 3 w 4"/>
                            <a:gd name="T9" fmla="*/ 2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4"/>
                              </a:lnTo>
                              <a:lnTo>
                                <a:pt x="2" y="0"/>
                              </a:lnTo>
                              <a:lnTo>
                                <a:pt x="4" y="4"/>
                              </a:lnTo>
                              <a:lnTo>
                                <a:pt x="3" y="11"/>
                              </a:lnTo>
                              <a:close/>
                            </a:path>
                          </a:pathLst>
                        </a:custGeom>
                        <a:solidFill>
                          <a:srgbClr val="202020"/>
                        </a:solidFill>
                        <a:ln w="9525">
                          <a:noFill/>
                          <a:round/>
                          <a:headEnd/>
                          <a:tailEnd/>
                        </a:ln>
                      </p:spPr>
                      <p:txBody>
                        <a:bodyPr/>
                        <a:lstStyle/>
                        <a:p>
                          <a:pPr eaLnBrk="1" hangingPunct="1"/>
                          <a:endParaRPr lang="en-US"/>
                        </a:p>
                      </p:txBody>
                    </p:sp>
                    <p:sp>
                      <p:nvSpPr>
                        <p:cNvPr id="3616" name="Freeform 334"/>
                        <p:cNvSpPr>
                          <a:spLocks/>
                        </p:cNvSpPr>
                        <p:nvPr/>
                      </p:nvSpPr>
                      <p:spPr bwMode="auto">
                        <a:xfrm>
                          <a:off x="4601" y="3014"/>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3617" name="Freeform 335"/>
                        <p:cNvSpPr>
                          <a:spLocks/>
                        </p:cNvSpPr>
                        <p:nvPr/>
                      </p:nvSpPr>
                      <p:spPr bwMode="auto">
                        <a:xfrm>
                          <a:off x="4602" y="3017"/>
                          <a:ext cx="6" cy="3"/>
                        </a:xfrm>
                        <a:custGeom>
                          <a:avLst/>
                          <a:gdLst>
                            <a:gd name="T0" fmla="*/ 0 w 6"/>
                            <a:gd name="T1" fmla="*/ 1 h 5"/>
                            <a:gd name="T2" fmla="*/ 1 w 6"/>
                            <a:gd name="T3" fmla="*/ 0 h 5"/>
                            <a:gd name="T4" fmla="*/ 5 w 6"/>
                            <a:gd name="T5" fmla="*/ 0 h 5"/>
                            <a:gd name="T6" fmla="*/ 6 w 6"/>
                            <a:gd name="T7" fmla="*/ 1 h 5"/>
                            <a:gd name="T8" fmla="*/ 0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3883" name="Group 336"/>
                      <p:cNvGrpSpPr>
                        <a:grpSpLocks/>
                      </p:cNvGrpSpPr>
                      <p:nvPr/>
                    </p:nvGrpSpPr>
                    <p:grpSpPr bwMode="auto">
                      <a:xfrm>
                        <a:off x="4602" y="3017"/>
                        <a:ext cx="8" cy="6"/>
                        <a:chOff x="4602" y="3017"/>
                        <a:chExt cx="8" cy="6"/>
                      </a:xfrm>
                    </p:grpSpPr>
                    <p:sp>
                      <p:nvSpPr>
                        <p:cNvPr id="3612" name="Freeform 337"/>
                        <p:cNvSpPr>
                          <a:spLocks/>
                        </p:cNvSpPr>
                        <p:nvPr/>
                      </p:nvSpPr>
                      <p:spPr bwMode="auto">
                        <a:xfrm>
                          <a:off x="4602" y="3017"/>
                          <a:ext cx="4" cy="6"/>
                        </a:xfrm>
                        <a:custGeom>
                          <a:avLst/>
                          <a:gdLst>
                            <a:gd name="T0" fmla="*/ 2 w 4"/>
                            <a:gd name="T1" fmla="*/ 2 h 11"/>
                            <a:gd name="T2" fmla="*/ 0 w 4"/>
                            <a:gd name="T3" fmla="*/ 1 h 11"/>
                            <a:gd name="T4" fmla="*/ 1 w 4"/>
                            <a:gd name="T5" fmla="*/ 0 h 11"/>
                            <a:gd name="T6" fmla="*/ 4 w 4"/>
                            <a:gd name="T7" fmla="*/ 1 h 11"/>
                            <a:gd name="T8" fmla="*/ 2 w 4"/>
                            <a:gd name="T9" fmla="*/ 2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pPr eaLnBrk="1" hangingPunct="1"/>
                          <a:endParaRPr lang="en-US"/>
                        </a:p>
                      </p:txBody>
                    </p:sp>
                    <p:sp>
                      <p:nvSpPr>
                        <p:cNvPr id="3613" name="Freeform 338"/>
                        <p:cNvSpPr>
                          <a:spLocks/>
                        </p:cNvSpPr>
                        <p:nvPr/>
                      </p:nvSpPr>
                      <p:spPr bwMode="auto">
                        <a:xfrm>
                          <a:off x="4603" y="3017"/>
                          <a:ext cx="6" cy="4"/>
                        </a:xfrm>
                        <a:custGeom>
                          <a:avLst/>
                          <a:gdLst>
                            <a:gd name="T0" fmla="*/ 0 w 6"/>
                            <a:gd name="T1" fmla="*/ 0 h 6"/>
                            <a:gd name="T2" fmla="*/ 4 w 6"/>
                            <a:gd name="T3" fmla="*/ 0 h 6"/>
                            <a:gd name="T4" fmla="*/ 6 w 6"/>
                            <a:gd name="T5" fmla="*/ 2 h 6"/>
                            <a:gd name="T6" fmla="*/ 2 w 6"/>
                            <a:gd name="T7" fmla="*/ 2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3614" name="Freeform 339"/>
                        <p:cNvSpPr>
                          <a:spLocks/>
                        </p:cNvSpPr>
                        <p:nvPr/>
                      </p:nvSpPr>
                      <p:spPr bwMode="auto">
                        <a:xfrm>
                          <a:off x="4604" y="3021"/>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3884" name="Group 340"/>
                      <p:cNvGrpSpPr>
                        <a:grpSpLocks/>
                      </p:cNvGrpSpPr>
                      <p:nvPr/>
                    </p:nvGrpSpPr>
                    <p:grpSpPr bwMode="auto">
                      <a:xfrm>
                        <a:off x="4604" y="3021"/>
                        <a:ext cx="9" cy="5"/>
                        <a:chOff x="4604" y="3021"/>
                        <a:chExt cx="9" cy="5"/>
                      </a:xfrm>
                    </p:grpSpPr>
                    <p:sp>
                      <p:nvSpPr>
                        <p:cNvPr id="3609" name="Freeform 341"/>
                        <p:cNvSpPr>
                          <a:spLocks/>
                        </p:cNvSpPr>
                        <p:nvPr/>
                      </p:nvSpPr>
                      <p:spPr bwMode="auto">
                        <a:xfrm>
                          <a:off x="4604" y="3021"/>
                          <a:ext cx="4" cy="5"/>
                        </a:xfrm>
                        <a:custGeom>
                          <a:avLst/>
                          <a:gdLst>
                            <a:gd name="T0" fmla="*/ 3 w 4"/>
                            <a:gd name="T1" fmla="*/ 1 h 11"/>
                            <a:gd name="T2" fmla="*/ 0 w 4"/>
                            <a:gd name="T3" fmla="*/ 0 h 11"/>
                            <a:gd name="T4" fmla="*/ 1 w 4"/>
                            <a:gd name="T5" fmla="*/ 0 h 11"/>
                            <a:gd name="T6" fmla="*/ 4 w 4"/>
                            <a:gd name="T7" fmla="*/ 0 h 11"/>
                            <a:gd name="T8" fmla="*/ 3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6"/>
                              </a:lnTo>
                              <a:lnTo>
                                <a:pt x="1" y="0"/>
                              </a:lnTo>
                              <a:lnTo>
                                <a:pt x="4" y="6"/>
                              </a:lnTo>
                              <a:lnTo>
                                <a:pt x="3" y="11"/>
                              </a:lnTo>
                              <a:close/>
                            </a:path>
                          </a:pathLst>
                        </a:custGeom>
                        <a:solidFill>
                          <a:srgbClr val="202020"/>
                        </a:solidFill>
                        <a:ln w="9525">
                          <a:noFill/>
                          <a:round/>
                          <a:headEnd/>
                          <a:tailEnd/>
                        </a:ln>
                      </p:spPr>
                      <p:txBody>
                        <a:bodyPr/>
                        <a:lstStyle/>
                        <a:p>
                          <a:pPr eaLnBrk="1" hangingPunct="1"/>
                          <a:endParaRPr lang="en-US"/>
                        </a:p>
                      </p:txBody>
                    </p:sp>
                    <p:sp>
                      <p:nvSpPr>
                        <p:cNvPr id="3610" name="Freeform 342"/>
                        <p:cNvSpPr>
                          <a:spLocks/>
                        </p:cNvSpPr>
                        <p:nvPr/>
                      </p:nvSpPr>
                      <p:spPr bwMode="auto">
                        <a:xfrm>
                          <a:off x="4606" y="3021"/>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3611" name="Freeform 343"/>
                        <p:cNvSpPr>
                          <a:spLocks/>
                        </p:cNvSpPr>
                        <p:nvPr/>
                      </p:nvSpPr>
                      <p:spPr bwMode="auto">
                        <a:xfrm>
                          <a:off x="4607" y="3024"/>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3890" name="Group 344"/>
                      <p:cNvGrpSpPr>
                        <a:grpSpLocks/>
                      </p:cNvGrpSpPr>
                      <p:nvPr/>
                    </p:nvGrpSpPr>
                    <p:grpSpPr bwMode="auto">
                      <a:xfrm>
                        <a:off x="4607" y="3024"/>
                        <a:ext cx="8" cy="5"/>
                        <a:chOff x="4607" y="3024"/>
                        <a:chExt cx="8" cy="5"/>
                      </a:xfrm>
                    </p:grpSpPr>
                    <p:sp>
                      <p:nvSpPr>
                        <p:cNvPr id="3606" name="Freeform 345"/>
                        <p:cNvSpPr>
                          <a:spLocks/>
                        </p:cNvSpPr>
                        <p:nvPr/>
                      </p:nvSpPr>
                      <p:spPr bwMode="auto">
                        <a:xfrm>
                          <a:off x="4607" y="3024"/>
                          <a:ext cx="4" cy="5"/>
                        </a:xfrm>
                        <a:custGeom>
                          <a:avLst/>
                          <a:gdLst>
                            <a:gd name="T0" fmla="*/ 2 w 4"/>
                            <a:gd name="T1" fmla="*/ 1 h 11"/>
                            <a:gd name="T2" fmla="*/ 0 w 4"/>
                            <a:gd name="T3" fmla="*/ 0 h 11"/>
                            <a:gd name="T4" fmla="*/ 1 w 4"/>
                            <a:gd name="T5" fmla="*/ 0 h 11"/>
                            <a:gd name="T6" fmla="*/ 4 w 4"/>
                            <a:gd name="T7" fmla="*/ 0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pPr eaLnBrk="1" hangingPunct="1"/>
                          <a:endParaRPr lang="en-US"/>
                        </a:p>
                      </p:txBody>
                    </p:sp>
                    <p:sp>
                      <p:nvSpPr>
                        <p:cNvPr id="3607" name="Freeform 346"/>
                        <p:cNvSpPr>
                          <a:spLocks/>
                        </p:cNvSpPr>
                        <p:nvPr/>
                      </p:nvSpPr>
                      <p:spPr bwMode="auto">
                        <a:xfrm>
                          <a:off x="4608" y="3024"/>
                          <a:ext cx="6" cy="2"/>
                        </a:xfrm>
                        <a:custGeom>
                          <a:avLst/>
                          <a:gdLst>
                            <a:gd name="T0" fmla="*/ 0 w 6"/>
                            <a:gd name="T1" fmla="*/ 0 h 5"/>
                            <a:gd name="T2" fmla="*/ 4 w 6"/>
                            <a:gd name="T3" fmla="*/ 0 h 5"/>
                            <a:gd name="T4" fmla="*/ 6 w 6"/>
                            <a:gd name="T5" fmla="*/ 0 h 5"/>
                            <a:gd name="T6" fmla="*/ 3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4" y="0"/>
                              </a:lnTo>
                              <a:lnTo>
                                <a:pt x="6" y="5"/>
                              </a:lnTo>
                              <a:lnTo>
                                <a:pt x="3" y="5"/>
                              </a:lnTo>
                              <a:lnTo>
                                <a:pt x="0" y="0"/>
                              </a:lnTo>
                              <a:close/>
                            </a:path>
                          </a:pathLst>
                        </a:custGeom>
                        <a:solidFill>
                          <a:srgbClr val="606060"/>
                        </a:solidFill>
                        <a:ln w="9525">
                          <a:noFill/>
                          <a:round/>
                          <a:headEnd/>
                          <a:tailEnd/>
                        </a:ln>
                      </p:spPr>
                      <p:txBody>
                        <a:bodyPr/>
                        <a:lstStyle/>
                        <a:p>
                          <a:pPr eaLnBrk="1" hangingPunct="1"/>
                          <a:endParaRPr lang="en-US"/>
                        </a:p>
                      </p:txBody>
                    </p:sp>
                    <p:sp>
                      <p:nvSpPr>
                        <p:cNvPr id="3608" name="Freeform 347"/>
                        <p:cNvSpPr>
                          <a:spLocks/>
                        </p:cNvSpPr>
                        <p:nvPr/>
                      </p:nvSpPr>
                      <p:spPr bwMode="auto">
                        <a:xfrm>
                          <a:off x="4609" y="3027"/>
                          <a:ext cx="6" cy="2"/>
                        </a:xfrm>
                        <a:custGeom>
                          <a:avLst/>
                          <a:gdLst>
                            <a:gd name="T0" fmla="*/ 0 w 6"/>
                            <a:gd name="T1" fmla="*/ 1 h 4"/>
                            <a:gd name="T2" fmla="*/ 2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2" y="0"/>
                              </a:lnTo>
                              <a:lnTo>
                                <a:pt x="5" y="0"/>
                              </a:lnTo>
                              <a:lnTo>
                                <a:pt x="6" y="4"/>
                              </a:lnTo>
                              <a:lnTo>
                                <a:pt x="0" y="4"/>
                              </a:lnTo>
                              <a:close/>
                            </a:path>
                          </a:pathLst>
                        </a:custGeom>
                        <a:solidFill>
                          <a:srgbClr val="808080"/>
                        </a:solidFill>
                        <a:ln w="9525">
                          <a:noFill/>
                          <a:round/>
                          <a:headEnd/>
                          <a:tailEnd/>
                        </a:ln>
                      </p:spPr>
                      <p:txBody>
                        <a:bodyPr/>
                        <a:lstStyle/>
                        <a:p>
                          <a:pPr eaLnBrk="1" hangingPunct="1"/>
                          <a:endParaRPr lang="en-US"/>
                        </a:p>
                      </p:txBody>
                    </p:sp>
                  </p:grpSp>
                </p:grpSp>
                <p:grpSp>
                  <p:nvGrpSpPr>
                    <p:cNvPr id="3891" name="Group 348"/>
                    <p:cNvGrpSpPr>
                      <a:grpSpLocks/>
                    </p:cNvGrpSpPr>
                    <p:nvPr/>
                  </p:nvGrpSpPr>
                  <p:grpSpPr bwMode="auto">
                    <a:xfrm>
                      <a:off x="4610" y="3027"/>
                      <a:ext cx="16" cy="14"/>
                      <a:chOff x="4610" y="3027"/>
                      <a:chExt cx="16" cy="14"/>
                    </a:xfrm>
                  </p:grpSpPr>
                  <p:grpSp>
                    <p:nvGrpSpPr>
                      <p:cNvPr id="3892" name="Group 349"/>
                      <p:cNvGrpSpPr>
                        <a:grpSpLocks/>
                      </p:cNvGrpSpPr>
                      <p:nvPr/>
                    </p:nvGrpSpPr>
                    <p:grpSpPr bwMode="auto">
                      <a:xfrm>
                        <a:off x="4610" y="3027"/>
                        <a:ext cx="8" cy="4"/>
                        <a:chOff x="4610" y="3027"/>
                        <a:chExt cx="8" cy="4"/>
                      </a:xfrm>
                    </p:grpSpPr>
                    <p:sp>
                      <p:nvSpPr>
                        <p:cNvPr id="3599" name="Freeform 350"/>
                        <p:cNvSpPr>
                          <a:spLocks/>
                        </p:cNvSpPr>
                        <p:nvPr/>
                      </p:nvSpPr>
                      <p:spPr bwMode="auto">
                        <a:xfrm>
                          <a:off x="4610" y="3027"/>
                          <a:ext cx="3" cy="4"/>
                        </a:xfrm>
                        <a:custGeom>
                          <a:avLst/>
                          <a:gdLst>
                            <a:gd name="T0" fmla="*/ 2 w 3"/>
                            <a:gd name="T1" fmla="*/ 1 h 9"/>
                            <a:gd name="T2" fmla="*/ 0 w 3"/>
                            <a:gd name="T3" fmla="*/ 0 h 9"/>
                            <a:gd name="T4" fmla="*/ 1 w 3"/>
                            <a:gd name="T5" fmla="*/ 0 h 9"/>
                            <a:gd name="T6" fmla="*/ 3 w 3"/>
                            <a:gd name="T7" fmla="*/ 0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4"/>
                              </a:lnTo>
                              <a:lnTo>
                                <a:pt x="1" y="0"/>
                              </a:lnTo>
                              <a:lnTo>
                                <a:pt x="3" y="4"/>
                              </a:lnTo>
                              <a:lnTo>
                                <a:pt x="2" y="9"/>
                              </a:lnTo>
                              <a:close/>
                            </a:path>
                          </a:pathLst>
                        </a:custGeom>
                        <a:solidFill>
                          <a:srgbClr val="202020"/>
                        </a:solidFill>
                        <a:ln w="9525">
                          <a:noFill/>
                          <a:round/>
                          <a:headEnd/>
                          <a:tailEnd/>
                        </a:ln>
                      </p:spPr>
                      <p:txBody>
                        <a:bodyPr/>
                        <a:lstStyle/>
                        <a:p>
                          <a:pPr eaLnBrk="1" hangingPunct="1"/>
                          <a:endParaRPr lang="en-US"/>
                        </a:p>
                      </p:txBody>
                    </p:sp>
                    <p:sp>
                      <p:nvSpPr>
                        <p:cNvPr id="3600" name="Freeform 351"/>
                        <p:cNvSpPr>
                          <a:spLocks/>
                        </p:cNvSpPr>
                        <p:nvPr/>
                      </p:nvSpPr>
                      <p:spPr bwMode="auto">
                        <a:xfrm>
                          <a:off x="4611" y="3027"/>
                          <a:ext cx="6" cy="2"/>
                        </a:xfrm>
                        <a:custGeom>
                          <a:avLst/>
                          <a:gdLst>
                            <a:gd name="T0" fmla="*/ 0 w 6"/>
                            <a:gd name="T1" fmla="*/ 0 h 4"/>
                            <a:gd name="T2" fmla="*/ 4 w 6"/>
                            <a:gd name="T3" fmla="*/ 0 h 4"/>
                            <a:gd name="T4" fmla="*/ 6 w 6"/>
                            <a:gd name="T5" fmla="*/ 1 h 4"/>
                            <a:gd name="T6" fmla="*/ 2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2" y="4"/>
                              </a:lnTo>
                              <a:lnTo>
                                <a:pt x="0" y="0"/>
                              </a:lnTo>
                              <a:close/>
                            </a:path>
                          </a:pathLst>
                        </a:custGeom>
                        <a:solidFill>
                          <a:srgbClr val="606060"/>
                        </a:solidFill>
                        <a:ln w="9525">
                          <a:noFill/>
                          <a:round/>
                          <a:headEnd/>
                          <a:tailEnd/>
                        </a:ln>
                      </p:spPr>
                      <p:txBody>
                        <a:bodyPr/>
                        <a:lstStyle/>
                        <a:p>
                          <a:pPr eaLnBrk="1" hangingPunct="1"/>
                          <a:endParaRPr lang="en-US"/>
                        </a:p>
                      </p:txBody>
                    </p:sp>
                    <p:sp>
                      <p:nvSpPr>
                        <p:cNvPr id="3601" name="Freeform 352"/>
                        <p:cNvSpPr>
                          <a:spLocks/>
                        </p:cNvSpPr>
                        <p:nvPr/>
                      </p:nvSpPr>
                      <p:spPr bwMode="auto">
                        <a:xfrm>
                          <a:off x="4612" y="3029"/>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3899" name="Group 353"/>
                      <p:cNvGrpSpPr>
                        <a:grpSpLocks/>
                      </p:cNvGrpSpPr>
                      <p:nvPr/>
                    </p:nvGrpSpPr>
                    <p:grpSpPr bwMode="auto">
                      <a:xfrm>
                        <a:off x="4612" y="3030"/>
                        <a:ext cx="9" cy="5"/>
                        <a:chOff x="4612" y="3030"/>
                        <a:chExt cx="9" cy="5"/>
                      </a:xfrm>
                    </p:grpSpPr>
                    <p:sp>
                      <p:nvSpPr>
                        <p:cNvPr id="3596" name="Freeform 354"/>
                        <p:cNvSpPr>
                          <a:spLocks/>
                        </p:cNvSpPr>
                        <p:nvPr/>
                      </p:nvSpPr>
                      <p:spPr bwMode="auto">
                        <a:xfrm>
                          <a:off x="4612" y="3030"/>
                          <a:ext cx="4" cy="5"/>
                        </a:xfrm>
                        <a:custGeom>
                          <a:avLst/>
                          <a:gdLst>
                            <a:gd name="T0" fmla="*/ 2 w 4"/>
                            <a:gd name="T1" fmla="*/ 2 h 9"/>
                            <a:gd name="T2" fmla="*/ 0 w 4"/>
                            <a:gd name="T3" fmla="*/ 1 h 9"/>
                            <a:gd name="T4" fmla="*/ 1 w 4"/>
                            <a:gd name="T5" fmla="*/ 0 h 9"/>
                            <a:gd name="T6" fmla="*/ 4 w 4"/>
                            <a:gd name="T7" fmla="*/ 1 h 9"/>
                            <a:gd name="T8" fmla="*/ 2 w 4"/>
                            <a:gd name="T9" fmla="*/ 2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4"/>
                              </a:lnTo>
                              <a:lnTo>
                                <a:pt x="1" y="0"/>
                              </a:lnTo>
                              <a:lnTo>
                                <a:pt x="4" y="4"/>
                              </a:lnTo>
                              <a:lnTo>
                                <a:pt x="2" y="9"/>
                              </a:lnTo>
                              <a:close/>
                            </a:path>
                          </a:pathLst>
                        </a:custGeom>
                        <a:solidFill>
                          <a:srgbClr val="202020"/>
                        </a:solidFill>
                        <a:ln w="9525">
                          <a:noFill/>
                          <a:round/>
                          <a:headEnd/>
                          <a:tailEnd/>
                        </a:ln>
                      </p:spPr>
                      <p:txBody>
                        <a:bodyPr/>
                        <a:lstStyle/>
                        <a:p>
                          <a:pPr eaLnBrk="1" hangingPunct="1"/>
                          <a:endParaRPr lang="en-US"/>
                        </a:p>
                      </p:txBody>
                    </p:sp>
                    <p:sp>
                      <p:nvSpPr>
                        <p:cNvPr id="3597" name="Freeform 355"/>
                        <p:cNvSpPr>
                          <a:spLocks/>
                        </p:cNvSpPr>
                        <p:nvPr/>
                      </p:nvSpPr>
                      <p:spPr bwMode="auto">
                        <a:xfrm>
                          <a:off x="4613" y="3030"/>
                          <a:ext cx="6" cy="2"/>
                        </a:xfrm>
                        <a:custGeom>
                          <a:avLst/>
                          <a:gdLst>
                            <a:gd name="T0" fmla="*/ 0 w 6"/>
                            <a:gd name="T1" fmla="*/ 0 h 4"/>
                            <a:gd name="T2" fmla="*/ 4 w 6"/>
                            <a:gd name="T3" fmla="*/ 0 h 4"/>
                            <a:gd name="T4" fmla="*/ 6 w 6"/>
                            <a:gd name="T5" fmla="*/ 1 h 4"/>
                            <a:gd name="T6" fmla="*/ 3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3" y="4"/>
                              </a:lnTo>
                              <a:lnTo>
                                <a:pt x="0" y="0"/>
                              </a:lnTo>
                              <a:close/>
                            </a:path>
                          </a:pathLst>
                        </a:custGeom>
                        <a:solidFill>
                          <a:srgbClr val="606060"/>
                        </a:solidFill>
                        <a:ln w="9525">
                          <a:noFill/>
                          <a:round/>
                          <a:headEnd/>
                          <a:tailEnd/>
                        </a:ln>
                      </p:spPr>
                      <p:txBody>
                        <a:bodyPr/>
                        <a:lstStyle/>
                        <a:p>
                          <a:pPr eaLnBrk="1" hangingPunct="1"/>
                          <a:endParaRPr lang="en-US"/>
                        </a:p>
                      </p:txBody>
                    </p:sp>
                    <p:sp>
                      <p:nvSpPr>
                        <p:cNvPr id="3598" name="Freeform 356"/>
                        <p:cNvSpPr>
                          <a:spLocks/>
                        </p:cNvSpPr>
                        <p:nvPr/>
                      </p:nvSpPr>
                      <p:spPr bwMode="auto">
                        <a:xfrm>
                          <a:off x="4614" y="3032"/>
                          <a:ext cx="7" cy="3"/>
                        </a:xfrm>
                        <a:custGeom>
                          <a:avLst/>
                          <a:gdLst>
                            <a:gd name="T0" fmla="*/ 0 w 7"/>
                            <a:gd name="T1" fmla="*/ 1 h 5"/>
                            <a:gd name="T2" fmla="*/ 1 w 7"/>
                            <a:gd name="T3" fmla="*/ 0 h 5"/>
                            <a:gd name="T4" fmla="*/ 5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1" y="0"/>
                              </a:lnTo>
                              <a:lnTo>
                                <a:pt x="5" y="0"/>
                              </a:lnTo>
                              <a:lnTo>
                                <a:pt x="7"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3900" name="Group 357"/>
                      <p:cNvGrpSpPr>
                        <a:grpSpLocks/>
                      </p:cNvGrpSpPr>
                      <p:nvPr/>
                    </p:nvGrpSpPr>
                    <p:grpSpPr bwMode="auto">
                      <a:xfrm>
                        <a:off x="4614" y="3033"/>
                        <a:ext cx="10" cy="5"/>
                        <a:chOff x="4614" y="3033"/>
                        <a:chExt cx="10" cy="5"/>
                      </a:xfrm>
                    </p:grpSpPr>
                    <p:sp>
                      <p:nvSpPr>
                        <p:cNvPr id="3593" name="Freeform 358"/>
                        <p:cNvSpPr>
                          <a:spLocks/>
                        </p:cNvSpPr>
                        <p:nvPr/>
                      </p:nvSpPr>
                      <p:spPr bwMode="auto">
                        <a:xfrm>
                          <a:off x="4614" y="3033"/>
                          <a:ext cx="4" cy="5"/>
                        </a:xfrm>
                        <a:custGeom>
                          <a:avLst/>
                          <a:gdLst>
                            <a:gd name="T0" fmla="*/ 3 w 4"/>
                            <a:gd name="T1" fmla="*/ 2 h 9"/>
                            <a:gd name="T2" fmla="*/ 0 w 4"/>
                            <a:gd name="T3" fmla="*/ 1 h 9"/>
                            <a:gd name="T4" fmla="*/ 2 w 4"/>
                            <a:gd name="T5" fmla="*/ 0 h 9"/>
                            <a:gd name="T6" fmla="*/ 4 w 4"/>
                            <a:gd name="T7" fmla="*/ 1 h 9"/>
                            <a:gd name="T8" fmla="*/ 3 w 4"/>
                            <a:gd name="T9" fmla="*/ 2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9"/>
                              </a:moveTo>
                              <a:lnTo>
                                <a:pt x="0" y="5"/>
                              </a:lnTo>
                              <a:lnTo>
                                <a:pt x="2" y="0"/>
                              </a:lnTo>
                              <a:lnTo>
                                <a:pt x="4" y="5"/>
                              </a:lnTo>
                              <a:lnTo>
                                <a:pt x="3" y="9"/>
                              </a:lnTo>
                              <a:close/>
                            </a:path>
                          </a:pathLst>
                        </a:custGeom>
                        <a:solidFill>
                          <a:srgbClr val="202020"/>
                        </a:solidFill>
                        <a:ln w="9525">
                          <a:noFill/>
                          <a:round/>
                          <a:headEnd/>
                          <a:tailEnd/>
                        </a:ln>
                      </p:spPr>
                      <p:txBody>
                        <a:bodyPr/>
                        <a:lstStyle/>
                        <a:p>
                          <a:pPr eaLnBrk="1" hangingPunct="1"/>
                          <a:endParaRPr lang="en-US"/>
                        </a:p>
                      </p:txBody>
                    </p:sp>
                    <p:sp>
                      <p:nvSpPr>
                        <p:cNvPr id="3594" name="Freeform 359"/>
                        <p:cNvSpPr>
                          <a:spLocks/>
                        </p:cNvSpPr>
                        <p:nvPr/>
                      </p:nvSpPr>
                      <p:spPr bwMode="auto">
                        <a:xfrm>
                          <a:off x="4616" y="3033"/>
                          <a:ext cx="7" cy="2"/>
                        </a:xfrm>
                        <a:custGeom>
                          <a:avLst/>
                          <a:gdLst>
                            <a:gd name="T0" fmla="*/ 0 w 7"/>
                            <a:gd name="T1" fmla="*/ 0 h 5"/>
                            <a:gd name="T2" fmla="*/ 3 w 7"/>
                            <a:gd name="T3" fmla="*/ 0 h 5"/>
                            <a:gd name="T4" fmla="*/ 7 w 7"/>
                            <a:gd name="T5" fmla="*/ 0 h 5"/>
                            <a:gd name="T6" fmla="*/ 2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3" y="0"/>
                              </a:lnTo>
                              <a:lnTo>
                                <a:pt x="7" y="5"/>
                              </a:lnTo>
                              <a:lnTo>
                                <a:pt x="2" y="5"/>
                              </a:lnTo>
                              <a:lnTo>
                                <a:pt x="0" y="0"/>
                              </a:lnTo>
                              <a:close/>
                            </a:path>
                          </a:pathLst>
                        </a:custGeom>
                        <a:solidFill>
                          <a:srgbClr val="606060"/>
                        </a:solidFill>
                        <a:ln w="9525">
                          <a:noFill/>
                          <a:round/>
                          <a:headEnd/>
                          <a:tailEnd/>
                        </a:ln>
                      </p:spPr>
                      <p:txBody>
                        <a:bodyPr/>
                        <a:lstStyle/>
                        <a:p>
                          <a:pPr eaLnBrk="1" hangingPunct="1"/>
                          <a:endParaRPr lang="en-US"/>
                        </a:p>
                      </p:txBody>
                    </p:sp>
                    <p:sp>
                      <p:nvSpPr>
                        <p:cNvPr id="3595" name="Freeform 360"/>
                        <p:cNvSpPr>
                          <a:spLocks/>
                        </p:cNvSpPr>
                        <p:nvPr/>
                      </p:nvSpPr>
                      <p:spPr bwMode="auto">
                        <a:xfrm>
                          <a:off x="4617" y="3035"/>
                          <a:ext cx="7" cy="3"/>
                        </a:xfrm>
                        <a:custGeom>
                          <a:avLst/>
                          <a:gdLst>
                            <a:gd name="T0" fmla="*/ 0 w 7"/>
                            <a:gd name="T1" fmla="*/ 2 h 4"/>
                            <a:gd name="T2" fmla="*/ 1 w 7"/>
                            <a:gd name="T3" fmla="*/ 0 h 4"/>
                            <a:gd name="T4" fmla="*/ 6 w 7"/>
                            <a:gd name="T5" fmla="*/ 0 h 4"/>
                            <a:gd name="T6" fmla="*/ 7 w 7"/>
                            <a:gd name="T7" fmla="*/ 2 h 4"/>
                            <a:gd name="T8" fmla="*/ 0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1" y="0"/>
                              </a:lnTo>
                              <a:lnTo>
                                <a:pt x="6" y="0"/>
                              </a:lnTo>
                              <a:lnTo>
                                <a:pt x="7" y="4"/>
                              </a:lnTo>
                              <a:lnTo>
                                <a:pt x="0" y="4"/>
                              </a:lnTo>
                              <a:close/>
                            </a:path>
                          </a:pathLst>
                        </a:custGeom>
                        <a:solidFill>
                          <a:srgbClr val="808080"/>
                        </a:solidFill>
                        <a:ln w="9525">
                          <a:noFill/>
                          <a:round/>
                          <a:headEnd/>
                          <a:tailEnd/>
                        </a:ln>
                      </p:spPr>
                      <p:txBody>
                        <a:bodyPr/>
                        <a:lstStyle/>
                        <a:p>
                          <a:pPr eaLnBrk="1" hangingPunct="1"/>
                          <a:endParaRPr lang="en-US"/>
                        </a:p>
                      </p:txBody>
                    </p:sp>
                  </p:grpSp>
                  <p:grpSp>
                    <p:nvGrpSpPr>
                      <p:cNvPr id="3905" name="Group 361"/>
                      <p:cNvGrpSpPr>
                        <a:grpSpLocks/>
                      </p:cNvGrpSpPr>
                      <p:nvPr/>
                    </p:nvGrpSpPr>
                    <p:grpSpPr bwMode="auto">
                      <a:xfrm>
                        <a:off x="4617" y="3035"/>
                        <a:ext cx="9" cy="6"/>
                        <a:chOff x="4617" y="3035"/>
                        <a:chExt cx="9" cy="6"/>
                      </a:xfrm>
                    </p:grpSpPr>
                    <p:sp>
                      <p:nvSpPr>
                        <p:cNvPr id="3590" name="Freeform 362"/>
                        <p:cNvSpPr>
                          <a:spLocks/>
                        </p:cNvSpPr>
                        <p:nvPr/>
                      </p:nvSpPr>
                      <p:spPr bwMode="auto">
                        <a:xfrm>
                          <a:off x="4617" y="3035"/>
                          <a:ext cx="5" cy="6"/>
                        </a:xfrm>
                        <a:custGeom>
                          <a:avLst/>
                          <a:gdLst>
                            <a:gd name="T0" fmla="*/ 2 w 5"/>
                            <a:gd name="T1" fmla="*/ 2 h 11"/>
                            <a:gd name="T2" fmla="*/ 0 w 5"/>
                            <a:gd name="T3" fmla="*/ 1 h 11"/>
                            <a:gd name="T4" fmla="*/ 1 w 5"/>
                            <a:gd name="T5" fmla="*/ 0 h 11"/>
                            <a:gd name="T6" fmla="*/ 5 w 5"/>
                            <a:gd name="T7" fmla="*/ 1 h 11"/>
                            <a:gd name="T8" fmla="*/ 2 w 5"/>
                            <a:gd name="T9" fmla="*/ 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lnTo>
                                <a:pt x="0" y="6"/>
                              </a:lnTo>
                              <a:lnTo>
                                <a:pt x="1" y="0"/>
                              </a:lnTo>
                              <a:lnTo>
                                <a:pt x="5" y="6"/>
                              </a:lnTo>
                              <a:lnTo>
                                <a:pt x="2" y="11"/>
                              </a:lnTo>
                              <a:close/>
                            </a:path>
                          </a:pathLst>
                        </a:custGeom>
                        <a:solidFill>
                          <a:srgbClr val="202020"/>
                        </a:solidFill>
                        <a:ln w="9525">
                          <a:noFill/>
                          <a:round/>
                          <a:headEnd/>
                          <a:tailEnd/>
                        </a:ln>
                      </p:spPr>
                      <p:txBody>
                        <a:bodyPr/>
                        <a:lstStyle/>
                        <a:p>
                          <a:pPr eaLnBrk="1" hangingPunct="1"/>
                          <a:endParaRPr lang="en-US"/>
                        </a:p>
                      </p:txBody>
                    </p:sp>
                    <p:sp>
                      <p:nvSpPr>
                        <p:cNvPr id="3591" name="Freeform 363"/>
                        <p:cNvSpPr>
                          <a:spLocks/>
                        </p:cNvSpPr>
                        <p:nvPr/>
                      </p:nvSpPr>
                      <p:spPr bwMode="auto">
                        <a:xfrm>
                          <a:off x="4618" y="3036"/>
                          <a:ext cx="7" cy="2"/>
                        </a:xfrm>
                        <a:custGeom>
                          <a:avLst/>
                          <a:gdLst>
                            <a:gd name="T0" fmla="*/ 0 w 7"/>
                            <a:gd name="T1" fmla="*/ 0 h 5"/>
                            <a:gd name="T2" fmla="*/ 5 w 7"/>
                            <a:gd name="T3" fmla="*/ 0 h 5"/>
                            <a:gd name="T4" fmla="*/ 7 w 7"/>
                            <a:gd name="T5" fmla="*/ 0 h 5"/>
                            <a:gd name="T6" fmla="*/ 4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5" y="0"/>
                              </a:lnTo>
                              <a:lnTo>
                                <a:pt x="7" y="5"/>
                              </a:lnTo>
                              <a:lnTo>
                                <a:pt x="4" y="5"/>
                              </a:lnTo>
                              <a:lnTo>
                                <a:pt x="0" y="0"/>
                              </a:lnTo>
                              <a:close/>
                            </a:path>
                          </a:pathLst>
                        </a:custGeom>
                        <a:solidFill>
                          <a:srgbClr val="606060"/>
                        </a:solidFill>
                        <a:ln w="9525">
                          <a:noFill/>
                          <a:round/>
                          <a:headEnd/>
                          <a:tailEnd/>
                        </a:ln>
                      </p:spPr>
                      <p:txBody>
                        <a:bodyPr/>
                        <a:lstStyle/>
                        <a:p>
                          <a:pPr eaLnBrk="1" hangingPunct="1"/>
                          <a:endParaRPr lang="en-US"/>
                        </a:p>
                      </p:txBody>
                    </p:sp>
                    <p:sp>
                      <p:nvSpPr>
                        <p:cNvPr id="3592" name="Freeform 364"/>
                        <p:cNvSpPr>
                          <a:spLocks/>
                        </p:cNvSpPr>
                        <p:nvPr/>
                      </p:nvSpPr>
                      <p:spPr bwMode="auto">
                        <a:xfrm>
                          <a:off x="4619" y="3038"/>
                          <a:ext cx="7" cy="3"/>
                        </a:xfrm>
                        <a:custGeom>
                          <a:avLst/>
                          <a:gdLst>
                            <a:gd name="T0" fmla="*/ 0 w 7"/>
                            <a:gd name="T1" fmla="*/ 1 h 5"/>
                            <a:gd name="T2" fmla="*/ 2 w 7"/>
                            <a:gd name="T3" fmla="*/ 0 h 5"/>
                            <a:gd name="T4" fmla="*/ 6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2" y="0"/>
                              </a:lnTo>
                              <a:lnTo>
                                <a:pt x="6" y="0"/>
                              </a:lnTo>
                              <a:lnTo>
                                <a:pt x="7" y="5"/>
                              </a:lnTo>
                              <a:lnTo>
                                <a:pt x="0" y="5"/>
                              </a:lnTo>
                              <a:close/>
                            </a:path>
                          </a:pathLst>
                        </a:custGeom>
                        <a:solidFill>
                          <a:srgbClr val="808080"/>
                        </a:solidFill>
                        <a:ln w="9525">
                          <a:noFill/>
                          <a:round/>
                          <a:headEnd/>
                          <a:tailEnd/>
                        </a:ln>
                      </p:spPr>
                      <p:txBody>
                        <a:bodyPr/>
                        <a:lstStyle/>
                        <a:p>
                          <a:pPr eaLnBrk="1" hangingPunct="1"/>
                          <a:endParaRPr lang="en-US"/>
                        </a:p>
                      </p:txBody>
                    </p:sp>
                  </p:grpSp>
                </p:grpSp>
                <p:grpSp>
                  <p:nvGrpSpPr>
                    <p:cNvPr id="3914" name="Group 365"/>
                    <p:cNvGrpSpPr>
                      <a:grpSpLocks/>
                    </p:cNvGrpSpPr>
                    <p:nvPr/>
                  </p:nvGrpSpPr>
                  <p:grpSpPr bwMode="auto">
                    <a:xfrm>
                      <a:off x="4621" y="3038"/>
                      <a:ext cx="8" cy="6"/>
                      <a:chOff x="4621" y="3038"/>
                      <a:chExt cx="8" cy="6"/>
                    </a:xfrm>
                  </p:grpSpPr>
                  <p:sp>
                    <p:nvSpPr>
                      <p:cNvPr id="3583" name="Freeform 366"/>
                      <p:cNvSpPr>
                        <a:spLocks/>
                      </p:cNvSpPr>
                      <p:nvPr/>
                    </p:nvSpPr>
                    <p:spPr bwMode="auto">
                      <a:xfrm>
                        <a:off x="4621" y="3038"/>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6"/>
                            </a:lnTo>
                            <a:lnTo>
                              <a:pt x="1" y="0"/>
                            </a:lnTo>
                            <a:lnTo>
                              <a:pt x="3" y="6"/>
                            </a:lnTo>
                            <a:lnTo>
                              <a:pt x="2" y="11"/>
                            </a:lnTo>
                            <a:close/>
                          </a:path>
                        </a:pathLst>
                      </a:custGeom>
                      <a:solidFill>
                        <a:srgbClr val="202020"/>
                      </a:solidFill>
                      <a:ln w="9525">
                        <a:noFill/>
                        <a:round/>
                        <a:headEnd/>
                        <a:tailEnd/>
                      </a:ln>
                    </p:spPr>
                    <p:txBody>
                      <a:bodyPr/>
                      <a:lstStyle/>
                      <a:p>
                        <a:pPr eaLnBrk="1" hangingPunct="1"/>
                        <a:endParaRPr lang="en-US"/>
                      </a:p>
                    </p:txBody>
                  </p:sp>
                  <p:sp>
                    <p:nvSpPr>
                      <p:cNvPr id="3584" name="Freeform 367"/>
                      <p:cNvSpPr>
                        <a:spLocks/>
                      </p:cNvSpPr>
                      <p:nvPr/>
                    </p:nvSpPr>
                    <p:spPr bwMode="auto">
                      <a:xfrm>
                        <a:off x="4622" y="3038"/>
                        <a:ext cx="6" cy="4"/>
                      </a:xfrm>
                      <a:custGeom>
                        <a:avLst/>
                        <a:gdLst>
                          <a:gd name="T0" fmla="*/ 0 w 6"/>
                          <a:gd name="T1" fmla="*/ 0 h 6"/>
                          <a:gd name="T2" fmla="*/ 4 w 6"/>
                          <a:gd name="T3" fmla="*/ 0 h 6"/>
                          <a:gd name="T4" fmla="*/ 6 w 6"/>
                          <a:gd name="T5" fmla="*/ 2 h 6"/>
                          <a:gd name="T6" fmla="*/ 2 w 6"/>
                          <a:gd name="T7" fmla="*/ 2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3585" name="Freeform 368"/>
                      <p:cNvSpPr>
                        <a:spLocks/>
                      </p:cNvSpPr>
                      <p:nvPr/>
                    </p:nvSpPr>
                    <p:spPr bwMode="auto">
                      <a:xfrm>
                        <a:off x="4623" y="3042"/>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3921" name="Group 369"/>
                    <p:cNvGrpSpPr>
                      <a:grpSpLocks/>
                    </p:cNvGrpSpPr>
                    <p:nvPr/>
                  </p:nvGrpSpPr>
                  <p:grpSpPr bwMode="auto">
                    <a:xfrm>
                      <a:off x="4623" y="3042"/>
                      <a:ext cx="8" cy="5"/>
                      <a:chOff x="4623" y="3042"/>
                      <a:chExt cx="8" cy="5"/>
                    </a:xfrm>
                  </p:grpSpPr>
                  <p:sp>
                    <p:nvSpPr>
                      <p:cNvPr id="3580" name="Freeform 370"/>
                      <p:cNvSpPr>
                        <a:spLocks/>
                      </p:cNvSpPr>
                      <p:nvPr/>
                    </p:nvSpPr>
                    <p:spPr bwMode="auto">
                      <a:xfrm>
                        <a:off x="4623" y="3042"/>
                        <a:ext cx="4" cy="5"/>
                      </a:xfrm>
                      <a:custGeom>
                        <a:avLst/>
                        <a:gdLst>
                          <a:gd name="T0" fmla="*/ 2 w 4"/>
                          <a:gd name="T1" fmla="*/ 1 h 11"/>
                          <a:gd name="T2" fmla="*/ 0 w 4"/>
                          <a:gd name="T3" fmla="*/ 0 h 11"/>
                          <a:gd name="T4" fmla="*/ 1 w 4"/>
                          <a:gd name="T5" fmla="*/ 0 h 11"/>
                          <a:gd name="T6" fmla="*/ 4 w 4"/>
                          <a:gd name="T7" fmla="*/ 0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6"/>
                            </a:lnTo>
                            <a:lnTo>
                              <a:pt x="1" y="0"/>
                            </a:lnTo>
                            <a:lnTo>
                              <a:pt x="4" y="6"/>
                            </a:lnTo>
                            <a:lnTo>
                              <a:pt x="2" y="11"/>
                            </a:lnTo>
                            <a:close/>
                          </a:path>
                        </a:pathLst>
                      </a:custGeom>
                      <a:solidFill>
                        <a:srgbClr val="202020"/>
                      </a:solidFill>
                      <a:ln w="9525">
                        <a:noFill/>
                        <a:round/>
                        <a:headEnd/>
                        <a:tailEnd/>
                      </a:ln>
                    </p:spPr>
                    <p:txBody>
                      <a:bodyPr/>
                      <a:lstStyle/>
                      <a:p>
                        <a:pPr eaLnBrk="1" hangingPunct="1"/>
                        <a:endParaRPr lang="en-US"/>
                      </a:p>
                    </p:txBody>
                  </p:sp>
                  <p:sp>
                    <p:nvSpPr>
                      <p:cNvPr id="3581" name="Freeform 371"/>
                      <p:cNvSpPr>
                        <a:spLocks/>
                      </p:cNvSpPr>
                      <p:nvPr/>
                    </p:nvSpPr>
                    <p:spPr bwMode="auto">
                      <a:xfrm>
                        <a:off x="4624" y="3042"/>
                        <a:ext cx="6" cy="3"/>
                      </a:xfrm>
                      <a:custGeom>
                        <a:avLst/>
                        <a:gdLst>
                          <a:gd name="T0" fmla="*/ 0 w 6"/>
                          <a:gd name="T1" fmla="*/ 0 h 6"/>
                          <a:gd name="T2" fmla="*/ 4 w 6"/>
                          <a:gd name="T3" fmla="*/ 0 h 6"/>
                          <a:gd name="T4" fmla="*/ 6 w 6"/>
                          <a:gd name="T5" fmla="*/ 1 h 6"/>
                          <a:gd name="T6" fmla="*/ 3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3" y="6"/>
                            </a:lnTo>
                            <a:lnTo>
                              <a:pt x="0" y="0"/>
                            </a:lnTo>
                            <a:close/>
                          </a:path>
                        </a:pathLst>
                      </a:custGeom>
                      <a:solidFill>
                        <a:srgbClr val="606060"/>
                      </a:solidFill>
                      <a:ln w="9525">
                        <a:noFill/>
                        <a:round/>
                        <a:headEnd/>
                        <a:tailEnd/>
                      </a:ln>
                    </p:spPr>
                    <p:txBody>
                      <a:bodyPr/>
                      <a:lstStyle/>
                      <a:p>
                        <a:pPr eaLnBrk="1" hangingPunct="1"/>
                        <a:endParaRPr lang="en-US"/>
                      </a:p>
                    </p:txBody>
                  </p:sp>
                  <p:sp>
                    <p:nvSpPr>
                      <p:cNvPr id="3582" name="Freeform 372"/>
                      <p:cNvSpPr>
                        <a:spLocks/>
                      </p:cNvSpPr>
                      <p:nvPr/>
                    </p:nvSpPr>
                    <p:spPr bwMode="auto">
                      <a:xfrm>
                        <a:off x="4625" y="3045"/>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3925" name="Group 373"/>
                    <p:cNvGrpSpPr>
                      <a:grpSpLocks/>
                    </p:cNvGrpSpPr>
                    <p:nvPr/>
                  </p:nvGrpSpPr>
                  <p:grpSpPr bwMode="auto">
                    <a:xfrm>
                      <a:off x="4625" y="3045"/>
                      <a:ext cx="9" cy="5"/>
                      <a:chOff x="4625" y="3045"/>
                      <a:chExt cx="9" cy="5"/>
                    </a:xfrm>
                  </p:grpSpPr>
                  <p:sp>
                    <p:nvSpPr>
                      <p:cNvPr id="3577" name="Freeform 374"/>
                      <p:cNvSpPr>
                        <a:spLocks/>
                      </p:cNvSpPr>
                      <p:nvPr/>
                    </p:nvSpPr>
                    <p:spPr bwMode="auto">
                      <a:xfrm>
                        <a:off x="4625" y="3045"/>
                        <a:ext cx="4" cy="5"/>
                      </a:xfrm>
                      <a:custGeom>
                        <a:avLst/>
                        <a:gdLst>
                          <a:gd name="T0" fmla="*/ 3 w 4"/>
                          <a:gd name="T1" fmla="*/ 1 h 11"/>
                          <a:gd name="T2" fmla="*/ 0 w 4"/>
                          <a:gd name="T3" fmla="*/ 0 h 11"/>
                          <a:gd name="T4" fmla="*/ 2 w 4"/>
                          <a:gd name="T5" fmla="*/ 0 h 11"/>
                          <a:gd name="T6" fmla="*/ 4 w 4"/>
                          <a:gd name="T7" fmla="*/ 0 h 11"/>
                          <a:gd name="T8" fmla="*/ 3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2" y="0"/>
                            </a:lnTo>
                            <a:lnTo>
                              <a:pt x="4" y="5"/>
                            </a:lnTo>
                            <a:lnTo>
                              <a:pt x="3" y="11"/>
                            </a:lnTo>
                            <a:close/>
                          </a:path>
                        </a:pathLst>
                      </a:custGeom>
                      <a:solidFill>
                        <a:srgbClr val="202020"/>
                      </a:solidFill>
                      <a:ln w="9525">
                        <a:noFill/>
                        <a:round/>
                        <a:headEnd/>
                        <a:tailEnd/>
                      </a:ln>
                    </p:spPr>
                    <p:txBody>
                      <a:bodyPr/>
                      <a:lstStyle/>
                      <a:p>
                        <a:pPr eaLnBrk="1" hangingPunct="1"/>
                        <a:endParaRPr lang="en-US"/>
                      </a:p>
                    </p:txBody>
                  </p:sp>
                  <p:sp>
                    <p:nvSpPr>
                      <p:cNvPr id="3578" name="Freeform 375"/>
                      <p:cNvSpPr>
                        <a:spLocks/>
                      </p:cNvSpPr>
                      <p:nvPr/>
                    </p:nvSpPr>
                    <p:spPr bwMode="auto">
                      <a:xfrm>
                        <a:off x="4627" y="3045"/>
                        <a:ext cx="6" cy="3"/>
                      </a:xfrm>
                      <a:custGeom>
                        <a:avLst/>
                        <a:gdLst>
                          <a:gd name="T0" fmla="*/ 0 w 6"/>
                          <a:gd name="T1" fmla="*/ 0 h 7"/>
                          <a:gd name="T2" fmla="*/ 3 w 6"/>
                          <a:gd name="T3" fmla="*/ 0 h 7"/>
                          <a:gd name="T4" fmla="*/ 6 w 6"/>
                          <a:gd name="T5" fmla="*/ 0 h 7"/>
                          <a:gd name="T6" fmla="*/ 2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3" y="0"/>
                            </a:lnTo>
                            <a:lnTo>
                              <a:pt x="6" y="7"/>
                            </a:lnTo>
                            <a:lnTo>
                              <a:pt x="2" y="7"/>
                            </a:lnTo>
                            <a:lnTo>
                              <a:pt x="0" y="0"/>
                            </a:lnTo>
                            <a:close/>
                          </a:path>
                        </a:pathLst>
                      </a:custGeom>
                      <a:solidFill>
                        <a:srgbClr val="606060"/>
                      </a:solidFill>
                      <a:ln w="9525">
                        <a:noFill/>
                        <a:round/>
                        <a:headEnd/>
                        <a:tailEnd/>
                      </a:ln>
                    </p:spPr>
                    <p:txBody>
                      <a:bodyPr/>
                      <a:lstStyle/>
                      <a:p>
                        <a:pPr eaLnBrk="1" hangingPunct="1"/>
                        <a:endParaRPr lang="en-US"/>
                      </a:p>
                    </p:txBody>
                  </p:sp>
                  <p:sp>
                    <p:nvSpPr>
                      <p:cNvPr id="3579" name="Freeform 376"/>
                      <p:cNvSpPr>
                        <a:spLocks/>
                      </p:cNvSpPr>
                      <p:nvPr/>
                    </p:nvSpPr>
                    <p:spPr bwMode="auto">
                      <a:xfrm>
                        <a:off x="4628" y="3048"/>
                        <a:ext cx="6" cy="2"/>
                      </a:xfrm>
                      <a:custGeom>
                        <a:avLst/>
                        <a:gdLst>
                          <a:gd name="T0" fmla="*/ 0 w 6"/>
                          <a:gd name="T1" fmla="*/ 1 h 4"/>
                          <a:gd name="T2" fmla="*/ 1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0"/>
                            </a:lnTo>
                            <a:lnTo>
                              <a:pt x="5" y="0"/>
                            </a:lnTo>
                            <a:lnTo>
                              <a:pt x="6" y="4"/>
                            </a:lnTo>
                            <a:lnTo>
                              <a:pt x="0" y="4"/>
                            </a:lnTo>
                            <a:close/>
                          </a:path>
                        </a:pathLst>
                      </a:custGeom>
                      <a:solidFill>
                        <a:srgbClr val="808080"/>
                      </a:solidFill>
                      <a:ln w="9525">
                        <a:noFill/>
                        <a:round/>
                        <a:headEnd/>
                        <a:tailEnd/>
                      </a:ln>
                    </p:spPr>
                    <p:txBody>
                      <a:bodyPr/>
                      <a:lstStyle/>
                      <a:p>
                        <a:pPr eaLnBrk="1" hangingPunct="1"/>
                        <a:endParaRPr lang="en-US"/>
                      </a:p>
                    </p:txBody>
                  </p:sp>
                </p:grpSp>
                <p:grpSp>
                  <p:nvGrpSpPr>
                    <p:cNvPr id="3926" name="Group 377"/>
                    <p:cNvGrpSpPr>
                      <a:grpSpLocks/>
                    </p:cNvGrpSpPr>
                    <p:nvPr/>
                  </p:nvGrpSpPr>
                  <p:grpSpPr bwMode="auto">
                    <a:xfrm>
                      <a:off x="4628" y="3048"/>
                      <a:ext cx="8" cy="5"/>
                      <a:chOff x="4628" y="3048"/>
                      <a:chExt cx="8" cy="5"/>
                    </a:xfrm>
                  </p:grpSpPr>
                  <p:sp>
                    <p:nvSpPr>
                      <p:cNvPr id="3574" name="Freeform 378"/>
                      <p:cNvSpPr>
                        <a:spLocks/>
                      </p:cNvSpPr>
                      <p:nvPr/>
                    </p:nvSpPr>
                    <p:spPr bwMode="auto">
                      <a:xfrm>
                        <a:off x="4628" y="3048"/>
                        <a:ext cx="4" cy="5"/>
                      </a:xfrm>
                      <a:custGeom>
                        <a:avLst/>
                        <a:gdLst>
                          <a:gd name="T0" fmla="*/ 2 w 4"/>
                          <a:gd name="T1" fmla="*/ 1 h 10"/>
                          <a:gd name="T2" fmla="*/ 0 w 4"/>
                          <a:gd name="T3" fmla="*/ 1 h 10"/>
                          <a:gd name="T4" fmla="*/ 1 w 4"/>
                          <a:gd name="T5" fmla="*/ 0 h 10"/>
                          <a:gd name="T6" fmla="*/ 4 w 4"/>
                          <a:gd name="T7" fmla="*/ 1 h 10"/>
                          <a:gd name="T8" fmla="*/ 2 w 4"/>
                          <a:gd name="T9" fmla="*/ 1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2" y="10"/>
                            </a:moveTo>
                            <a:lnTo>
                              <a:pt x="0" y="4"/>
                            </a:lnTo>
                            <a:lnTo>
                              <a:pt x="1" y="0"/>
                            </a:lnTo>
                            <a:lnTo>
                              <a:pt x="4" y="4"/>
                            </a:lnTo>
                            <a:lnTo>
                              <a:pt x="2" y="10"/>
                            </a:lnTo>
                            <a:close/>
                          </a:path>
                        </a:pathLst>
                      </a:custGeom>
                      <a:solidFill>
                        <a:srgbClr val="202020"/>
                      </a:solidFill>
                      <a:ln w="9525">
                        <a:noFill/>
                        <a:round/>
                        <a:headEnd/>
                        <a:tailEnd/>
                      </a:ln>
                    </p:spPr>
                    <p:txBody>
                      <a:bodyPr/>
                      <a:lstStyle/>
                      <a:p>
                        <a:pPr eaLnBrk="1" hangingPunct="1"/>
                        <a:endParaRPr lang="en-US"/>
                      </a:p>
                    </p:txBody>
                  </p:sp>
                  <p:sp>
                    <p:nvSpPr>
                      <p:cNvPr id="3575" name="Freeform 379"/>
                      <p:cNvSpPr>
                        <a:spLocks/>
                      </p:cNvSpPr>
                      <p:nvPr/>
                    </p:nvSpPr>
                    <p:spPr bwMode="auto">
                      <a:xfrm>
                        <a:off x="4629" y="3048"/>
                        <a:ext cx="6" cy="3"/>
                      </a:xfrm>
                      <a:custGeom>
                        <a:avLst/>
                        <a:gdLst>
                          <a:gd name="T0" fmla="*/ 0 w 6"/>
                          <a:gd name="T1" fmla="*/ 0 h 6"/>
                          <a:gd name="T2" fmla="*/ 4 w 6"/>
                          <a:gd name="T3" fmla="*/ 0 h 6"/>
                          <a:gd name="T4" fmla="*/ 6 w 6"/>
                          <a:gd name="T5" fmla="*/ 1 h 6"/>
                          <a:gd name="T6" fmla="*/ 3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3" y="6"/>
                            </a:lnTo>
                            <a:lnTo>
                              <a:pt x="0" y="0"/>
                            </a:lnTo>
                            <a:close/>
                          </a:path>
                        </a:pathLst>
                      </a:custGeom>
                      <a:solidFill>
                        <a:srgbClr val="606060"/>
                      </a:solidFill>
                      <a:ln w="9525">
                        <a:noFill/>
                        <a:round/>
                        <a:headEnd/>
                        <a:tailEnd/>
                      </a:ln>
                    </p:spPr>
                    <p:txBody>
                      <a:bodyPr/>
                      <a:lstStyle/>
                      <a:p>
                        <a:pPr eaLnBrk="1" hangingPunct="1"/>
                        <a:endParaRPr lang="en-US"/>
                      </a:p>
                    </p:txBody>
                  </p:sp>
                  <p:sp>
                    <p:nvSpPr>
                      <p:cNvPr id="3576" name="Freeform 380"/>
                      <p:cNvSpPr>
                        <a:spLocks/>
                      </p:cNvSpPr>
                      <p:nvPr/>
                    </p:nvSpPr>
                    <p:spPr bwMode="auto">
                      <a:xfrm>
                        <a:off x="4630" y="3051"/>
                        <a:ext cx="6" cy="2"/>
                      </a:xfrm>
                      <a:custGeom>
                        <a:avLst/>
                        <a:gdLst>
                          <a:gd name="T0" fmla="*/ 0 w 6"/>
                          <a:gd name="T1" fmla="*/ 1 h 4"/>
                          <a:gd name="T2" fmla="*/ 1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0"/>
                            </a:lnTo>
                            <a:lnTo>
                              <a:pt x="5" y="0"/>
                            </a:lnTo>
                            <a:lnTo>
                              <a:pt x="6" y="4"/>
                            </a:lnTo>
                            <a:lnTo>
                              <a:pt x="0" y="4"/>
                            </a:lnTo>
                            <a:close/>
                          </a:path>
                        </a:pathLst>
                      </a:custGeom>
                      <a:solidFill>
                        <a:srgbClr val="808080"/>
                      </a:solidFill>
                      <a:ln w="9525">
                        <a:noFill/>
                        <a:round/>
                        <a:headEnd/>
                        <a:tailEnd/>
                      </a:ln>
                    </p:spPr>
                    <p:txBody>
                      <a:bodyPr/>
                      <a:lstStyle/>
                      <a:p>
                        <a:pPr eaLnBrk="1" hangingPunct="1"/>
                        <a:endParaRPr lang="en-US"/>
                      </a:p>
                    </p:txBody>
                  </p:sp>
                </p:grpSp>
                <p:grpSp>
                  <p:nvGrpSpPr>
                    <p:cNvPr id="3927" name="Group 381"/>
                    <p:cNvGrpSpPr>
                      <a:grpSpLocks/>
                    </p:cNvGrpSpPr>
                    <p:nvPr/>
                  </p:nvGrpSpPr>
                  <p:grpSpPr bwMode="auto">
                    <a:xfrm>
                      <a:off x="4631" y="3051"/>
                      <a:ext cx="8" cy="5"/>
                      <a:chOff x="4631" y="3051"/>
                      <a:chExt cx="8" cy="5"/>
                    </a:xfrm>
                  </p:grpSpPr>
                  <p:sp>
                    <p:nvSpPr>
                      <p:cNvPr id="3571" name="Freeform 382"/>
                      <p:cNvSpPr>
                        <a:spLocks/>
                      </p:cNvSpPr>
                      <p:nvPr/>
                    </p:nvSpPr>
                    <p:spPr bwMode="auto">
                      <a:xfrm>
                        <a:off x="4631" y="3051"/>
                        <a:ext cx="3" cy="5"/>
                      </a:xfrm>
                      <a:custGeom>
                        <a:avLst/>
                        <a:gdLst>
                          <a:gd name="T0" fmla="*/ 2 w 3"/>
                          <a:gd name="T1" fmla="*/ 1 h 11"/>
                          <a:gd name="T2" fmla="*/ 0 w 3"/>
                          <a:gd name="T3" fmla="*/ 0 h 11"/>
                          <a:gd name="T4" fmla="*/ 1 w 3"/>
                          <a:gd name="T5" fmla="*/ 0 h 11"/>
                          <a:gd name="T6" fmla="*/ 3 w 3"/>
                          <a:gd name="T7" fmla="*/ 0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6"/>
                            </a:lnTo>
                            <a:lnTo>
                              <a:pt x="1" y="0"/>
                            </a:lnTo>
                            <a:lnTo>
                              <a:pt x="3" y="6"/>
                            </a:lnTo>
                            <a:lnTo>
                              <a:pt x="2" y="11"/>
                            </a:lnTo>
                            <a:close/>
                          </a:path>
                        </a:pathLst>
                      </a:custGeom>
                      <a:solidFill>
                        <a:srgbClr val="202020"/>
                      </a:solidFill>
                      <a:ln w="9525">
                        <a:noFill/>
                        <a:round/>
                        <a:headEnd/>
                        <a:tailEnd/>
                      </a:ln>
                    </p:spPr>
                    <p:txBody>
                      <a:bodyPr/>
                      <a:lstStyle/>
                      <a:p>
                        <a:pPr eaLnBrk="1" hangingPunct="1"/>
                        <a:endParaRPr lang="en-US"/>
                      </a:p>
                    </p:txBody>
                  </p:sp>
                  <p:sp>
                    <p:nvSpPr>
                      <p:cNvPr id="3572" name="Freeform 383"/>
                      <p:cNvSpPr>
                        <a:spLocks/>
                      </p:cNvSpPr>
                      <p:nvPr/>
                    </p:nvSpPr>
                    <p:spPr bwMode="auto">
                      <a:xfrm>
                        <a:off x="4632" y="3051"/>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3573" name="Freeform 384"/>
                      <p:cNvSpPr>
                        <a:spLocks/>
                      </p:cNvSpPr>
                      <p:nvPr/>
                    </p:nvSpPr>
                    <p:spPr bwMode="auto">
                      <a:xfrm>
                        <a:off x="4633" y="3054"/>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3928" name="Group 385"/>
                    <p:cNvGrpSpPr>
                      <a:grpSpLocks/>
                    </p:cNvGrpSpPr>
                    <p:nvPr/>
                  </p:nvGrpSpPr>
                  <p:grpSpPr bwMode="auto">
                    <a:xfrm>
                      <a:off x="4633" y="3054"/>
                      <a:ext cx="10" cy="5"/>
                      <a:chOff x="4633" y="3054"/>
                      <a:chExt cx="10" cy="5"/>
                    </a:xfrm>
                  </p:grpSpPr>
                  <p:sp>
                    <p:nvSpPr>
                      <p:cNvPr id="3568" name="Freeform 386"/>
                      <p:cNvSpPr>
                        <a:spLocks/>
                      </p:cNvSpPr>
                      <p:nvPr/>
                    </p:nvSpPr>
                    <p:spPr bwMode="auto">
                      <a:xfrm>
                        <a:off x="4633" y="3054"/>
                        <a:ext cx="4" cy="5"/>
                      </a:xfrm>
                      <a:custGeom>
                        <a:avLst/>
                        <a:gdLst>
                          <a:gd name="T0" fmla="*/ 2 w 4"/>
                          <a:gd name="T1" fmla="*/ 1 h 11"/>
                          <a:gd name="T2" fmla="*/ 0 w 4"/>
                          <a:gd name="T3" fmla="*/ 0 h 11"/>
                          <a:gd name="T4" fmla="*/ 1 w 4"/>
                          <a:gd name="T5" fmla="*/ 0 h 11"/>
                          <a:gd name="T6" fmla="*/ 4 w 4"/>
                          <a:gd name="T7" fmla="*/ 0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6"/>
                            </a:lnTo>
                            <a:lnTo>
                              <a:pt x="1" y="0"/>
                            </a:lnTo>
                            <a:lnTo>
                              <a:pt x="4" y="6"/>
                            </a:lnTo>
                            <a:lnTo>
                              <a:pt x="2" y="11"/>
                            </a:lnTo>
                            <a:close/>
                          </a:path>
                        </a:pathLst>
                      </a:custGeom>
                      <a:solidFill>
                        <a:srgbClr val="202020"/>
                      </a:solidFill>
                      <a:ln w="9525">
                        <a:noFill/>
                        <a:round/>
                        <a:headEnd/>
                        <a:tailEnd/>
                      </a:ln>
                    </p:spPr>
                    <p:txBody>
                      <a:bodyPr/>
                      <a:lstStyle/>
                      <a:p>
                        <a:pPr eaLnBrk="1" hangingPunct="1"/>
                        <a:endParaRPr lang="en-US"/>
                      </a:p>
                    </p:txBody>
                  </p:sp>
                  <p:sp>
                    <p:nvSpPr>
                      <p:cNvPr id="3569" name="Freeform 387"/>
                      <p:cNvSpPr>
                        <a:spLocks/>
                      </p:cNvSpPr>
                      <p:nvPr/>
                    </p:nvSpPr>
                    <p:spPr bwMode="auto">
                      <a:xfrm>
                        <a:off x="4634" y="3054"/>
                        <a:ext cx="8" cy="3"/>
                      </a:xfrm>
                      <a:custGeom>
                        <a:avLst/>
                        <a:gdLst>
                          <a:gd name="T0" fmla="*/ 0 w 8"/>
                          <a:gd name="T1" fmla="*/ 0 h 6"/>
                          <a:gd name="T2" fmla="*/ 4 w 8"/>
                          <a:gd name="T3" fmla="*/ 0 h 6"/>
                          <a:gd name="T4" fmla="*/ 8 w 8"/>
                          <a:gd name="T5" fmla="*/ 1 h 6"/>
                          <a:gd name="T6" fmla="*/ 3 w 8"/>
                          <a:gd name="T7" fmla="*/ 1 h 6"/>
                          <a:gd name="T8" fmla="*/ 0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0"/>
                            </a:moveTo>
                            <a:lnTo>
                              <a:pt x="4" y="0"/>
                            </a:lnTo>
                            <a:lnTo>
                              <a:pt x="8" y="6"/>
                            </a:lnTo>
                            <a:lnTo>
                              <a:pt x="3" y="6"/>
                            </a:lnTo>
                            <a:lnTo>
                              <a:pt x="0" y="0"/>
                            </a:lnTo>
                            <a:close/>
                          </a:path>
                        </a:pathLst>
                      </a:custGeom>
                      <a:solidFill>
                        <a:srgbClr val="606060"/>
                      </a:solidFill>
                      <a:ln w="9525">
                        <a:noFill/>
                        <a:round/>
                        <a:headEnd/>
                        <a:tailEnd/>
                      </a:ln>
                    </p:spPr>
                    <p:txBody>
                      <a:bodyPr/>
                      <a:lstStyle/>
                      <a:p>
                        <a:pPr eaLnBrk="1" hangingPunct="1"/>
                        <a:endParaRPr lang="en-US"/>
                      </a:p>
                    </p:txBody>
                  </p:sp>
                  <p:sp>
                    <p:nvSpPr>
                      <p:cNvPr id="3570" name="Freeform 388"/>
                      <p:cNvSpPr>
                        <a:spLocks/>
                      </p:cNvSpPr>
                      <p:nvPr/>
                    </p:nvSpPr>
                    <p:spPr bwMode="auto">
                      <a:xfrm>
                        <a:off x="4635" y="3057"/>
                        <a:ext cx="8" cy="2"/>
                      </a:xfrm>
                      <a:custGeom>
                        <a:avLst/>
                        <a:gdLst>
                          <a:gd name="T0" fmla="*/ 0 w 8"/>
                          <a:gd name="T1" fmla="*/ 0 h 5"/>
                          <a:gd name="T2" fmla="*/ 2 w 8"/>
                          <a:gd name="T3" fmla="*/ 0 h 5"/>
                          <a:gd name="T4" fmla="*/ 7 w 8"/>
                          <a:gd name="T5" fmla="*/ 0 h 5"/>
                          <a:gd name="T6" fmla="*/ 8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5"/>
                            </a:moveTo>
                            <a:lnTo>
                              <a:pt x="2" y="0"/>
                            </a:lnTo>
                            <a:lnTo>
                              <a:pt x="7" y="0"/>
                            </a:lnTo>
                            <a:lnTo>
                              <a:pt x="8" y="5"/>
                            </a:lnTo>
                            <a:lnTo>
                              <a:pt x="0" y="5"/>
                            </a:lnTo>
                            <a:close/>
                          </a:path>
                        </a:pathLst>
                      </a:custGeom>
                      <a:solidFill>
                        <a:srgbClr val="808080"/>
                      </a:solidFill>
                      <a:ln w="9525">
                        <a:noFill/>
                        <a:round/>
                        <a:headEnd/>
                        <a:tailEnd/>
                      </a:ln>
                    </p:spPr>
                    <p:txBody>
                      <a:bodyPr/>
                      <a:lstStyle/>
                      <a:p>
                        <a:pPr eaLnBrk="1" hangingPunct="1"/>
                        <a:endParaRPr lang="en-US"/>
                      </a:p>
                    </p:txBody>
                  </p:sp>
                </p:grpSp>
                <p:grpSp>
                  <p:nvGrpSpPr>
                    <p:cNvPr id="3929" name="Group 389"/>
                    <p:cNvGrpSpPr>
                      <a:grpSpLocks/>
                    </p:cNvGrpSpPr>
                    <p:nvPr/>
                  </p:nvGrpSpPr>
                  <p:grpSpPr bwMode="auto">
                    <a:xfrm>
                      <a:off x="4636" y="3057"/>
                      <a:ext cx="9" cy="6"/>
                      <a:chOff x="4636" y="3057"/>
                      <a:chExt cx="9" cy="6"/>
                    </a:xfrm>
                  </p:grpSpPr>
                  <p:sp>
                    <p:nvSpPr>
                      <p:cNvPr id="3565" name="Freeform 390"/>
                      <p:cNvSpPr>
                        <a:spLocks/>
                      </p:cNvSpPr>
                      <p:nvPr/>
                    </p:nvSpPr>
                    <p:spPr bwMode="auto">
                      <a:xfrm>
                        <a:off x="4636" y="3057"/>
                        <a:ext cx="3" cy="6"/>
                      </a:xfrm>
                      <a:custGeom>
                        <a:avLst/>
                        <a:gdLst>
                          <a:gd name="T0" fmla="*/ 2 w 3"/>
                          <a:gd name="T1" fmla="*/ 2 h 11"/>
                          <a:gd name="T2" fmla="*/ 0 w 3"/>
                          <a:gd name="T3" fmla="*/ 1 h 11"/>
                          <a:gd name="T4" fmla="*/ 1 w 3"/>
                          <a:gd name="T5" fmla="*/ 0 h 11"/>
                          <a:gd name="T6" fmla="*/ 3 w 3"/>
                          <a:gd name="T7" fmla="*/ 1 h 11"/>
                          <a:gd name="T8" fmla="*/ 2 w 3"/>
                          <a:gd name="T9" fmla="*/ 2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202020"/>
                      </a:solidFill>
                      <a:ln w="9525">
                        <a:noFill/>
                        <a:round/>
                        <a:headEnd/>
                        <a:tailEnd/>
                      </a:ln>
                    </p:spPr>
                    <p:txBody>
                      <a:bodyPr/>
                      <a:lstStyle/>
                      <a:p>
                        <a:pPr eaLnBrk="1" hangingPunct="1"/>
                        <a:endParaRPr lang="en-US"/>
                      </a:p>
                    </p:txBody>
                  </p:sp>
                  <p:sp>
                    <p:nvSpPr>
                      <p:cNvPr id="3566" name="Freeform 391"/>
                      <p:cNvSpPr>
                        <a:spLocks/>
                      </p:cNvSpPr>
                      <p:nvPr/>
                    </p:nvSpPr>
                    <p:spPr bwMode="auto">
                      <a:xfrm>
                        <a:off x="4637" y="3057"/>
                        <a:ext cx="7" cy="3"/>
                      </a:xfrm>
                      <a:custGeom>
                        <a:avLst/>
                        <a:gdLst>
                          <a:gd name="T0" fmla="*/ 0 w 7"/>
                          <a:gd name="T1" fmla="*/ 0 h 6"/>
                          <a:gd name="T2" fmla="*/ 5 w 7"/>
                          <a:gd name="T3" fmla="*/ 0 h 6"/>
                          <a:gd name="T4" fmla="*/ 7 w 7"/>
                          <a:gd name="T5" fmla="*/ 1 h 6"/>
                          <a:gd name="T6" fmla="*/ 2 w 7"/>
                          <a:gd name="T7" fmla="*/ 1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5" y="0"/>
                            </a:lnTo>
                            <a:lnTo>
                              <a:pt x="7" y="6"/>
                            </a:lnTo>
                            <a:lnTo>
                              <a:pt x="2" y="6"/>
                            </a:lnTo>
                            <a:lnTo>
                              <a:pt x="0" y="0"/>
                            </a:lnTo>
                            <a:close/>
                          </a:path>
                        </a:pathLst>
                      </a:custGeom>
                      <a:solidFill>
                        <a:srgbClr val="606060"/>
                      </a:solidFill>
                      <a:ln w="9525">
                        <a:noFill/>
                        <a:round/>
                        <a:headEnd/>
                        <a:tailEnd/>
                      </a:ln>
                    </p:spPr>
                    <p:txBody>
                      <a:bodyPr/>
                      <a:lstStyle/>
                      <a:p>
                        <a:pPr eaLnBrk="1" hangingPunct="1"/>
                        <a:endParaRPr lang="en-US"/>
                      </a:p>
                    </p:txBody>
                  </p:sp>
                  <p:sp>
                    <p:nvSpPr>
                      <p:cNvPr id="3567" name="Freeform 392"/>
                      <p:cNvSpPr>
                        <a:spLocks/>
                      </p:cNvSpPr>
                      <p:nvPr/>
                    </p:nvSpPr>
                    <p:spPr bwMode="auto">
                      <a:xfrm>
                        <a:off x="4638" y="3060"/>
                        <a:ext cx="7" cy="3"/>
                      </a:xfrm>
                      <a:custGeom>
                        <a:avLst/>
                        <a:gdLst>
                          <a:gd name="T0" fmla="*/ 0 w 7"/>
                          <a:gd name="T1" fmla="*/ 1 h 5"/>
                          <a:gd name="T2" fmla="*/ 1 w 7"/>
                          <a:gd name="T3" fmla="*/ 0 h 5"/>
                          <a:gd name="T4" fmla="*/ 6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1" y="0"/>
                            </a:lnTo>
                            <a:lnTo>
                              <a:pt x="6" y="0"/>
                            </a:lnTo>
                            <a:lnTo>
                              <a:pt x="7" y="5"/>
                            </a:lnTo>
                            <a:lnTo>
                              <a:pt x="0" y="5"/>
                            </a:lnTo>
                            <a:close/>
                          </a:path>
                        </a:pathLst>
                      </a:custGeom>
                      <a:solidFill>
                        <a:srgbClr val="808080"/>
                      </a:solidFill>
                      <a:ln w="9525">
                        <a:noFill/>
                        <a:round/>
                        <a:headEnd/>
                        <a:tailEnd/>
                      </a:ln>
                    </p:spPr>
                    <p:txBody>
                      <a:bodyPr/>
                      <a:lstStyle/>
                      <a:p>
                        <a:pPr eaLnBrk="1" hangingPunct="1"/>
                        <a:endParaRPr lang="en-US"/>
                      </a:p>
                    </p:txBody>
                  </p:sp>
                </p:grpSp>
                <p:sp>
                  <p:nvSpPr>
                    <p:cNvPr id="3511" name="Freeform 393"/>
                    <p:cNvSpPr>
                      <a:spLocks/>
                    </p:cNvSpPr>
                    <p:nvPr/>
                  </p:nvSpPr>
                  <p:spPr bwMode="auto">
                    <a:xfrm>
                      <a:off x="4604" y="3010"/>
                      <a:ext cx="8" cy="2"/>
                    </a:xfrm>
                    <a:custGeom>
                      <a:avLst/>
                      <a:gdLst>
                        <a:gd name="T0" fmla="*/ 0 w 8"/>
                        <a:gd name="T1" fmla="*/ 0 h 5"/>
                        <a:gd name="T2" fmla="*/ 3 w 8"/>
                        <a:gd name="T3" fmla="*/ 0 h 5"/>
                        <a:gd name="T4" fmla="*/ 8 w 8"/>
                        <a:gd name="T5" fmla="*/ 0 h 5"/>
                        <a:gd name="T6" fmla="*/ 5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0"/>
                          </a:moveTo>
                          <a:lnTo>
                            <a:pt x="3" y="5"/>
                          </a:lnTo>
                          <a:lnTo>
                            <a:pt x="8" y="5"/>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3512" name="Freeform 394"/>
                    <p:cNvSpPr>
                      <a:spLocks/>
                    </p:cNvSpPr>
                    <p:nvPr/>
                  </p:nvSpPr>
                  <p:spPr bwMode="auto">
                    <a:xfrm>
                      <a:off x="4608" y="3014"/>
                      <a:ext cx="7" cy="3"/>
                    </a:xfrm>
                    <a:custGeom>
                      <a:avLst/>
                      <a:gdLst>
                        <a:gd name="T0" fmla="*/ 0 w 7"/>
                        <a:gd name="T1" fmla="*/ 0 h 6"/>
                        <a:gd name="T2" fmla="*/ 3 w 7"/>
                        <a:gd name="T3" fmla="*/ 1 h 6"/>
                        <a:gd name="T4" fmla="*/ 7 w 7"/>
                        <a:gd name="T5" fmla="*/ 1 h 6"/>
                        <a:gd name="T6" fmla="*/ 5 w 7"/>
                        <a:gd name="T7" fmla="*/ 0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3" y="6"/>
                          </a:lnTo>
                          <a:lnTo>
                            <a:pt x="7" y="6"/>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3513" name="Freeform 395"/>
                    <p:cNvSpPr>
                      <a:spLocks/>
                    </p:cNvSpPr>
                    <p:nvPr/>
                  </p:nvSpPr>
                  <p:spPr bwMode="auto">
                    <a:xfrm>
                      <a:off x="4612" y="3018"/>
                      <a:ext cx="7" cy="3"/>
                    </a:xfrm>
                    <a:custGeom>
                      <a:avLst/>
                      <a:gdLst>
                        <a:gd name="T0" fmla="*/ 0 w 7"/>
                        <a:gd name="T1" fmla="*/ 0 h 5"/>
                        <a:gd name="T2" fmla="*/ 2 w 7"/>
                        <a:gd name="T3" fmla="*/ 1 h 5"/>
                        <a:gd name="T4" fmla="*/ 7 w 7"/>
                        <a:gd name="T5" fmla="*/ 1 h 5"/>
                        <a:gd name="T6" fmla="*/ 4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2" y="5"/>
                          </a:lnTo>
                          <a:lnTo>
                            <a:pt x="7" y="5"/>
                          </a:lnTo>
                          <a:lnTo>
                            <a:pt x="4" y="0"/>
                          </a:lnTo>
                          <a:lnTo>
                            <a:pt x="0" y="0"/>
                          </a:lnTo>
                          <a:close/>
                        </a:path>
                      </a:pathLst>
                    </a:custGeom>
                    <a:solidFill>
                      <a:srgbClr val="FFFFFF"/>
                    </a:solidFill>
                    <a:ln w="9525">
                      <a:noFill/>
                      <a:round/>
                      <a:headEnd/>
                      <a:tailEnd/>
                    </a:ln>
                  </p:spPr>
                  <p:txBody>
                    <a:bodyPr/>
                    <a:lstStyle/>
                    <a:p>
                      <a:pPr eaLnBrk="1" hangingPunct="1"/>
                      <a:endParaRPr lang="en-US"/>
                    </a:p>
                  </p:txBody>
                </p:sp>
                <p:sp>
                  <p:nvSpPr>
                    <p:cNvPr id="3514" name="Freeform 396"/>
                    <p:cNvSpPr>
                      <a:spLocks/>
                    </p:cNvSpPr>
                    <p:nvPr/>
                  </p:nvSpPr>
                  <p:spPr bwMode="auto">
                    <a:xfrm>
                      <a:off x="4615" y="3022"/>
                      <a:ext cx="9" cy="3"/>
                    </a:xfrm>
                    <a:custGeom>
                      <a:avLst/>
                      <a:gdLst>
                        <a:gd name="T0" fmla="*/ 0 w 9"/>
                        <a:gd name="T1" fmla="*/ 0 h 6"/>
                        <a:gd name="T2" fmla="*/ 3 w 9"/>
                        <a:gd name="T3" fmla="*/ 1 h 6"/>
                        <a:gd name="T4" fmla="*/ 9 w 9"/>
                        <a:gd name="T5" fmla="*/ 1 h 6"/>
                        <a:gd name="T6" fmla="*/ 6 w 9"/>
                        <a:gd name="T7" fmla="*/ 0 h 6"/>
                        <a:gd name="T8" fmla="*/ 0 w 9"/>
                        <a:gd name="T9" fmla="*/ 0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0" y="0"/>
                          </a:moveTo>
                          <a:lnTo>
                            <a:pt x="3" y="6"/>
                          </a:lnTo>
                          <a:lnTo>
                            <a:pt x="9" y="6"/>
                          </a:lnTo>
                          <a:lnTo>
                            <a:pt x="6" y="0"/>
                          </a:lnTo>
                          <a:lnTo>
                            <a:pt x="0" y="0"/>
                          </a:lnTo>
                          <a:close/>
                        </a:path>
                      </a:pathLst>
                    </a:custGeom>
                    <a:solidFill>
                      <a:srgbClr val="FFFFFF"/>
                    </a:solidFill>
                    <a:ln w="9525">
                      <a:noFill/>
                      <a:round/>
                      <a:headEnd/>
                      <a:tailEnd/>
                    </a:ln>
                  </p:spPr>
                  <p:txBody>
                    <a:bodyPr/>
                    <a:lstStyle/>
                    <a:p>
                      <a:pPr eaLnBrk="1" hangingPunct="1"/>
                      <a:endParaRPr lang="en-US"/>
                    </a:p>
                  </p:txBody>
                </p:sp>
                <p:sp>
                  <p:nvSpPr>
                    <p:cNvPr id="3515" name="Freeform 397"/>
                    <p:cNvSpPr>
                      <a:spLocks/>
                    </p:cNvSpPr>
                    <p:nvPr/>
                  </p:nvSpPr>
                  <p:spPr bwMode="auto">
                    <a:xfrm>
                      <a:off x="4619" y="3027"/>
                      <a:ext cx="9" cy="2"/>
                    </a:xfrm>
                    <a:custGeom>
                      <a:avLst/>
                      <a:gdLst>
                        <a:gd name="T0" fmla="*/ 0 w 9"/>
                        <a:gd name="T1" fmla="*/ 0 h 4"/>
                        <a:gd name="T2" fmla="*/ 4 w 9"/>
                        <a:gd name="T3" fmla="*/ 1 h 4"/>
                        <a:gd name="T4" fmla="*/ 9 w 9"/>
                        <a:gd name="T5" fmla="*/ 1 h 4"/>
                        <a:gd name="T6" fmla="*/ 6 w 9"/>
                        <a:gd name="T7" fmla="*/ 0 h 4"/>
                        <a:gd name="T8" fmla="*/ 0 w 9"/>
                        <a:gd name="T9" fmla="*/ 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0"/>
                          </a:moveTo>
                          <a:lnTo>
                            <a:pt x="4" y="4"/>
                          </a:lnTo>
                          <a:lnTo>
                            <a:pt x="9" y="4"/>
                          </a:lnTo>
                          <a:lnTo>
                            <a:pt x="6" y="0"/>
                          </a:lnTo>
                          <a:lnTo>
                            <a:pt x="0" y="0"/>
                          </a:lnTo>
                          <a:close/>
                        </a:path>
                      </a:pathLst>
                    </a:custGeom>
                    <a:solidFill>
                      <a:srgbClr val="FFFFFF"/>
                    </a:solidFill>
                    <a:ln w="9525">
                      <a:noFill/>
                      <a:round/>
                      <a:headEnd/>
                      <a:tailEnd/>
                    </a:ln>
                  </p:spPr>
                  <p:txBody>
                    <a:bodyPr/>
                    <a:lstStyle/>
                    <a:p>
                      <a:pPr eaLnBrk="1" hangingPunct="1"/>
                      <a:endParaRPr lang="en-US"/>
                    </a:p>
                  </p:txBody>
                </p:sp>
                <p:sp>
                  <p:nvSpPr>
                    <p:cNvPr id="3516" name="Freeform 398"/>
                    <p:cNvSpPr>
                      <a:spLocks/>
                    </p:cNvSpPr>
                    <p:nvPr/>
                  </p:nvSpPr>
                  <p:spPr bwMode="auto">
                    <a:xfrm>
                      <a:off x="4624" y="3031"/>
                      <a:ext cx="8" cy="3"/>
                    </a:xfrm>
                    <a:custGeom>
                      <a:avLst/>
                      <a:gdLst>
                        <a:gd name="T0" fmla="*/ 0 w 8"/>
                        <a:gd name="T1" fmla="*/ 0 h 7"/>
                        <a:gd name="T2" fmla="*/ 3 w 8"/>
                        <a:gd name="T3" fmla="*/ 0 h 7"/>
                        <a:gd name="T4" fmla="*/ 8 w 8"/>
                        <a:gd name="T5" fmla="*/ 0 h 7"/>
                        <a:gd name="T6" fmla="*/ 5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3" y="7"/>
                          </a:lnTo>
                          <a:lnTo>
                            <a:pt x="8" y="7"/>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3517" name="Freeform 399"/>
                    <p:cNvSpPr>
                      <a:spLocks/>
                    </p:cNvSpPr>
                    <p:nvPr/>
                  </p:nvSpPr>
                  <p:spPr bwMode="auto">
                    <a:xfrm>
                      <a:off x="4628" y="3035"/>
                      <a:ext cx="8" cy="3"/>
                    </a:xfrm>
                    <a:custGeom>
                      <a:avLst/>
                      <a:gdLst>
                        <a:gd name="T0" fmla="*/ 0 w 8"/>
                        <a:gd name="T1" fmla="*/ 0 h 4"/>
                        <a:gd name="T2" fmla="*/ 3 w 8"/>
                        <a:gd name="T3" fmla="*/ 2 h 4"/>
                        <a:gd name="T4" fmla="*/ 8 w 8"/>
                        <a:gd name="T5" fmla="*/ 2 h 4"/>
                        <a:gd name="T6" fmla="*/ 5 w 8"/>
                        <a:gd name="T7" fmla="*/ 0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lnTo>
                            <a:pt x="3" y="4"/>
                          </a:lnTo>
                          <a:lnTo>
                            <a:pt x="8" y="4"/>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3518" name="Freeform 400"/>
                    <p:cNvSpPr>
                      <a:spLocks/>
                    </p:cNvSpPr>
                    <p:nvPr/>
                  </p:nvSpPr>
                  <p:spPr bwMode="auto">
                    <a:xfrm>
                      <a:off x="4632" y="3039"/>
                      <a:ext cx="8" cy="3"/>
                    </a:xfrm>
                    <a:custGeom>
                      <a:avLst/>
                      <a:gdLst>
                        <a:gd name="T0" fmla="*/ 0 w 8"/>
                        <a:gd name="T1" fmla="*/ 0 h 7"/>
                        <a:gd name="T2" fmla="*/ 3 w 8"/>
                        <a:gd name="T3" fmla="*/ 0 h 7"/>
                        <a:gd name="T4" fmla="*/ 8 w 8"/>
                        <a:gd name="T5" fmla="*/ 0 h 7"/>
                        <a:gd name="T6" fmla="*/ 5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3" y="7"/>
                          </a:lnTo>
                          <a:lnTo>
                            <a:pt x="8" y="7"/>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3519" name="Freeform 401"/>
                    <p:cNvSpPr>
                      <a:spLocks/>
                    </p:cNvSpPr>
                    <p:nvPr/>
                  </p:nvSpPr>
                  <p:spPr bwMode="auto">
                    <a:xfrm>
                      <a:off x="4636" y="3044"/>
                      <a:ext cx="8" cy="2"/>
                    </a:xfrm>
                    <a:custGeom>
                      <a:avLst/>
                      <a:gdLst>
                        <a:gd name="T0" fmla="*/ 0 w 8"/>
                        <a:gd name="T1" fmla="*/ 0 h 4"/>
                        <a:gd name="T2" fmla="*/ 2 w 8"/>
                        <a:gd name="T3" fmla="*/ 1 h 4"/>
                        <a:gd name="T4" fmla="*/ 8 w 8"/>
                        <a:gd name="T5" fmla="*/ 1 h 4"/>
                        <a:gd name="T6" fmla="*/ 4 w 8"/>
                        <a:gd name="T7" fmla="*/ 0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lnTo>
                            <a:pt x="2" y="4"/>
                          </a:lnTo>
                          <a:lnTo>
                            <a:pt x="8" y="4"/>
                          </a:lnTo>
                          <a:lnTo>
                            <a:pt x="4" y="0"/>
                          </a:lnTo>
                          <a:lnTo>
                            <a:pt x="0" y="0"/>
                          </a:lnTo>
                          <a:close/>
                        </a:path>
                      </a:pathLst>
                    </a:custGeom>
                    <a:solidFill>
                      <a:srgbClr val="FFFFFF"/>
                    </a:solidFill>
                    <a:ln w="9525">
                      <a:noFill/>
                      <a:round/>
                      <a:headEnd/>
                      <a:tailEnd/>
                    </a:ln>
                  </p:spPr>
                  <p:txBody>
                    <a:bodyPr/>
                    <a:lstStyle/>
                    <a:p>
                      <a:pPr eaLnBrk="1" hangingPunct="1"/>
                      <a:endParaRPr lang="en-US"/>
                    </a:p>
                  </p:txBody>
                </p:sp>
                <p:sp>
                  <p:nvSpPr>
                    <p:cNvPr id="3520" name="Freeform 402"/>
                    <p:cNvSpPr>
                      <a:spLocks/>
                    </p:cNvSpPr>
                    <p:nvPr/>
                  </p:nvSpPr>
                  <p:spPr bwMode="auto">
                    <a:xfrm>
                      <a:off x="4640" y="3048"/>
                      <a:ext cx="8" cy="3"/>
                    </a:xfrm>
                    <a:custGeom>
                      <a:avLst/>
                      <a:gdLst>
                        <a:gd name="T0" fmla="*/ 0 w 8"/>
                        <a:gd name="T1" fmla="*/ 0 h 6"/>
                        <a:gd name="T2" fmla="*/ 3 w 8"/>
                        <a:gd name="T3" fmla="*/ 1 h 6"/>
                        <a:gd name="T4" fmla="*/ 8 w 8"/>
                        <a:gd name="T5" fmla="*/ 1 h 6"/>
                        <a:gd name="T6" fmla="*/ 5 w 8"/>
                        <a:gd name="T7" fmla="*/ 0 h 6"/>
                        <a:gd name="T8" fmla="*/ 0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0"/>
                          </a:moveTo>
                          <a:lnTo>
                            <a:pt x="3" y="6"/>
                          </a:lnTo>
                          <a:lnTo>
                            <a:pt x="8" y="6"/>
                          </a:lnTo>
                          <a:lnTo>
                            <a:pt x="5" y="0"/>
                          </a:lnTo>
                          <a:lnTo>
                            <a:pt x="0" y="0"/>
                          </a:lnTo>
                          <a:close/>
                        </a:path>
                      </a:pathLst>
                    </a:custGeom>
                    <a:solidFill>
                      <a:srgbClr val="FFFFFF"/>
                    </a:solidFill>
                    <a:ln w="9525">
                      <a:noFill/>
                      <a:round/>
                      <a:headEnd/>
                      <a:tailEnd/>
                    </a:ln>
                  </p:spPr>
                  <p:txBody>
                    <a:bodyPr/>
                    <a:lstStyle/>
                    <a:p>
                      <a:pPr eaLnBrk="1" hangingPunct="1"/>
                      <a:endParaRPr lang="en-US"/>
                    </a:p>
                  </p:txBody>
                </p:sp>
                <p:sp>
                  <p:nvSpPr>
                    <p:cNvPr id="3521" name="Freeform 403"/>
                    <p:cNvSpPr>
                      <a:spLocks/>
                    </p:cNvSpPr>
                    <p:nvPr/>
                  </p:nvSpPr>
                  <p:spPr bwMode="auto">
                    <a:xfrm>
                      <a:off x="4644" y="3052"/>
                      <a:ext cx="8" cy="3"/>
                    </a:xfrm>
                    <a:custGeom>
                      <a:avLst/>
                      <a:gdLst>
                        <a:gd name="T0" fmla="*/ 0 w 8"/>
                        <a:gd name="T1" fmla="*/ 0 h 5"/>
                        <a:gd name="T2" fmla="*/ 3 w 8"/>
                        <a:gd name="T3" fmla="*/ 1 h 5"/>
                        <a:gd name="T4" fmla="*/ 8 w 8"/>
                        <a:gd name="T5" fmla="*/ 1 h 5"/>
                        <a:gd name="T6" fmla="*/ 5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0"/>
                          </a:moveTo>
                          <a:lnTo>
                            <a:pt x="3" y="5"/>
                          </a:lnTo>
                          <a:lnTo>
                            <a:pt x="8" y="5"/>
                          </a:lnTo>
                          <a:lnTo>
                            <a:pt x="5" y="0"/>
                          </a:lnTo>
                          <a:lnTo>
                            <a:pt x="0" y="0"/>
                          </a:lnTo>
                          <a:close/>
                        </a:path>
                      </a:pathLst>
                    </a:custGeom>
                    <a:solidFill>
                      <a:srgbClr val="FFFFFF"/>
                    </a:solidFill>
                    <a:ln w="9525">
                      <a:noFill/>
                      <a:round/>
                      <a:headEnd/>
                      <a:tailEnd/>
                    </a:ln>
                  </p:spPr>
                  <p:txBody>
                    <a:bodyPr/>
                    <a:lstStyle/>
                    <a:p>
                      <a:pPr eaLnBrk="1" hangingPunct="1"/>
                      <a:endParaRPr lang="en-US"/>
                    </a:p>
                  </p:txBody>
                </p:sp>
                <p:grpSp>
                  <p:nvGrpSpPr>
                    <p:cNvPr id="3930" name="Group 404"/>
                    <p:cNvGrpSpPr>
                      <a:grpSpLocks/>
                    </p:cNvGrpSpPr>
                    <p:nvPr/>
                  </p:nvGrpSpPr>
                  <p:grpSpPr bwMode="auto">
                    <a:xfrm>
                      <a:off x="4549" y="3005"/>
                      <a:ext cx="11" cy="5"/>
                      <a:chOff x="4549" y="3005"/>
                      <a:chExt cx="11" cy="5"/>
                    </a:xfrm>
                  </p:grpSpPr>
                  <p:sp>
                    <p:nvSpPr>
                      <p:cNvPr id="3562" name="Freeform 405"/>
                      <p:cNvSpPr>
                        <a:spLocks/>
                      </p:cNvSpPr>
                      <p:nvPr/>
                    </p:nvSpPr>
                    <p:spPr bwMode="auto">
                      <a:xfrm>
                        <a:off x="4549" y="3005"/>
                        <a:ext cx="3" cy="5"/>
                      </a:xfrm>
                      <a:custGeom>
                        <a:avLst/>
                        <a:gdLst>
                          <a:gd name="T0" fmla="*/ 2 w 3"/>
                          <a:gd name="T1" fmla="*/ 2 h 9"/>
                          <a:gd name="T2" fmla="*/ 0 w 3"/>
                          <a:gd name="T3" fmla="*/ 1 h 9"/>
                          <a:gd name="T4" fmla="*/ 1 w 3"/>
                          <a:gd name="T5" fmla="*/ 0 h 9"/>
                          <a:gd name="T6" fmla="*/ 3 w 3"/>
                          <a:gd name="T7" fmla="*/ 1 h 9"/>
                          <a:gd name="T8" fmla="*/ 2 w 3"/>
                          <a:gd name="T9" fmla="*/ 2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606060"/>
                      </a:solidFill>
                      <a:ln w="9525">
                        <a:noFill/>
                        <a:round/>
                        <a:headEnd/>
                        <a:tailEnd/>
                      </a:ln>
                    </p:spPr>
                    <p:txBody>
                      <a:bodyPr/>
                      <a:lstStyle/>
                      <a:p>
                        <a:pPr eaLnBrk="1" hangingPunct="1"/>
                        <a:endParaRPr lang="en-US"/>
                      </a:p>
                    </p:txBody>
                  </p:sp>
                  <p:sp>
                    <p:nvSpPr>
                      <p:cNvPr id="3563" name="Freeform 406"/>
                      <p:cNvSpPr>
                        <a:spLocks/>
                      </p:cNvSpPr>
                      <p:nvPr/>
                    </p:nvSpPr>
                    <p:spPr bwMode="auto">
                      <a:xfrm>
                        <a:off x="4550" y="300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808080"/>
                      </a:solidFill>
                      <a:ln w="9525">
                        <a:noFill/>
                        <a:round/>
                        <a:headEnd/>
                        <a:tailEnd/>
                      </a:ln>
                    </p:spPr>
                    <p:txBody>
                      <a:bodyPr/>
                      <a:lstStyle/>
                      <a:p>
                        <a:pPr eaLnBrk="1" hangingPunct="1"/>
                        <a:endParaRPr lang="en-US"/>
                      </a:p>
                    </p:txBody>
                  </p:sp>
                  <p:sp>
                    <p:nvSpPr>
                      <p:cNvPr id="3564" name="Freeform 407"/>
                      <p:cNvSpPr>
                        <a:spLocks/>
                      </p:cNvSpPr>
                      <p:nvPr/>
                    </p:nvSpPr>
                    <p:spPr bwMode="auto">
                      <a:xfrm>
                        <a:off x="4551" y="3007"/>
                        <a:ext cx="9" cy="3"/>
                      </a:xfrm>
                      <a:custGeom>
                        <a:avLst/>
                        <a:gdLst>
                          <a:gd name="T0" fmla="*/ 0 w 9"/>
                          <a:gd name="T1" fmla="*/ 2 h 4"/>
                          <a:gd name="T2" fmla="*/ 0 w 9"/>
                          <a:gd name="T3" fmla="*/ 2 h 4"/>
                          <a:gd name="T4" fmla="*/ 0 w 9"/>
                          <a:gd name="T5" fmla="*/ 0 h 4"/>
                          <a:gd name="T6" fmla="*/ 1 w 9"/>
                          <a:gd name="T7" fmla="*/ 0 h 4"/>
                          <a:gd name="T8" fmla="*/ 6 w 9"/>
                          <a:gd name="T9" fmla="*/ 0 h 4"/>
                          <a:gd name="T10" fmla="*/ 9 w 9"/>
                          <a:gd name="T11" fmla="*/ 2 h 4"/>
                          <a:gd name="T12" fmla="*/ 0 w 9"/>
                          <a:gd name="T13" fmla="*/ 2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0" y="0"/>
                            </a:lnTo>
                            <a:lnTo>
                              <a:pt x="1" y="0"/>
                            </a:lnTo>
                            <a:lnTo>
                              <a:pt x="6" y="0"/>
                            </a:lnTo>
                            <a:lnTo>
                              <a:pt x="9" y="4"/>
                            </a:lnTo>
                            <a:lnTo>
                              <a:pt x="0" y="4"/>
                            </a:lnTo>
                            <a:close/>
                          </a:path>
                        </a:pathLst>
                      </a:custGeom>
                      <a:solidFill>
                        <a:srgbClr val="404040"/>
                      </a:solidFill>
                      <a:ln w="9525">
                        <a:noFill/>
                        <a:round/>
                        <a:headEnd/>
                        <a:tailEnd/>
                      </a:ln>
                    </p:spPr>
                    <p:txBody>
                      <a:bodyPr/>
                      <a:lstStyle/>
                      <a:p>
                        <a:pPr eaLnBrk="1" hangingPunct="1"/>
                        <a:endParaRPr lang="en-US"/>
                      </a:p>
                    </p:txBody>
                  </p:sp>
                </p:grpSp>
                <p:grpSp>
                  <p:nvGrpSpPr>
                    <p:cNvPr id="3931" name="Group 408"/>
                    <p:cNvGrpSpPr>
                      <a:grpSpLocks/>
                    </p:cNvGrpSpPr>
                    <p:nvPr/>
                  </p:nvGrpSpPr>
                  <p:grpSpPr bwMode="auto">
                    <a:xfrm>
                      <a:off x="4552" y="3008"/>
                      <a:ext cx="10" cy="6"/>
                      <a:chOff x="4552" y="3008"/>
                      <a:chExt cx="10" cy="6"/>
                    </a:xfrm>
                  </p:grpSpPr>
                  <p:sp>
                    <p:nvSpPr>
                      <p:cNvPr id="3559" name="Freeform 409"/>
                      <p:cNvSpPr>
                        <a:spLocks/>
                      </p:cNvSpPr>
                      <p:nvPr/>
                    </p:nvSpPr>
                    <p:spPr bwMode="auto">
                      <a:xfrm>
                        <a:off x="4552" y="3008"/>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pPr eaLnBrk="1" hangingPunct="1"/>
                        <a:endParaRPr lang="en-US"/>
                      </a:p>
                    </p:txBody>
                  </p:sp>
                  <p:sp>
                    <p:nvSpPr>
                      <p:cNvPr id="3560" name="Freeform 410"/>
                      <p:cNvSpPr>
                        <a:spLocks/>
                      </p:cNvSpPr>
                      <p:nvPr/>
                    </p:nvSpPr>
                    <p:spPr bwMode="auto">
                      <a:xfrm>
                        <a:off x="4553" y="3008"/>
                        <a:ext cx="8" cy="2"/>
                      </a:xfrm>
                      <a:custGeom>
                        <a:avLst/>
                        <a:gdLst>
                          <a:gd name="T0" fmla="*/ 0 w 8"/>
                          <a:gd name="T1" fmla="*/ 0 h 5"/>
                          <a:gd name="T2" fmla="*/ 5 w 8"/>
                          <a:gd name="T3" fmla="*/ 0 h 5"/>
                          <a:gd name="T4" fmla="*/ 5 w 8"/>
                          <a:gd name="T5" fmla="*/ 0 h 5"/>
                          <a:gd name="T6" fmla="*/ 5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5" y="0"/>
                            </a:lnTo>
                            <a:lnTo>
                              <a:pt x="5" y="2"/>
                            </a:lnTo>
                            <a:lnTo>
                              <a:pt x="8" y="5"/>
                            </a:lnTo>
                            <a:lnTo>
                              <a:pt x="2" y="5"/>
                            </a:lnTo>
                            <a:lnTo>
                              <a:pt x="1" y="3"/>
                            </a:lnTo>
                            <a:lnTo>
                              <a:pt x="0" y="2"/>
                            </a:lnTo>
                            <a:lnTo>
                              <a:pt x="0" y="0"/>
                            </a:lnTo>
                            <a:close/>
                          </a:path>
                        </a:pathLst>
                      </a:custGeom>
                      <a:solidFill>
                        <a:srgbClr val="808080"/>
                      </a:solidFill>
                      <a:ln w="9525">
                        <a:noFill/>
                        <a:round/>
                        <a:headEnd/>
                        <a:tailEnd/>
                      </a:ln>
                    </p:spPr>
                    <p:txBody>
                      <a:bodyPr/>
                      <a:lstStyle/>
                      <a:p>
                        <a:pPr eaLnBrk="1" hangingPunct="1"/>
                        <a:endParaRPr lang="en-US"/>
                      </a:p>
                    </p:txBody>
                  </p:sp>
                  <p:sp>
                    <p:nvSpPr>
                      <p:cNvPr id="3561" name="Freeform 411"/>
                      <p:cNvSpPr>
                        <a:spLocks/>
                      </p:cNvSpPr>
                      <p:nvPr/>
                    </p:nvSpPr>
                    <p:spPr bwMode="auto">
                      <a:xfrm>
                        <a:off x="4554" y="3010"/>
                        <a:ext cx="8" cy="4"/>
                      </a:xfrm>
                      <a:custGeom>
                        <a:avLst/>
                        <a:gdLst>
                          <a:gd name="T0" fmla="*/ 0 w 8"/>
                          <a:gd name="T1" fmla="*/ 2 h 6"/>
                          <a:gd name="T2" fmla="*/ 0 w 8"/>
                          <a:gd name="T3" fmla="*/ 1 h 6"/>
                          <a:gd name="T4" fmla="*/ 0 w 8"/>
                          <a:gd name="T5" fmla="*/ 1 h 6"/>
                          <a:gd name="T6" fmla="*/ 1 w 8"/>
                          <a:gd name="T7" fmla="*/ 0 h 6"/>
                          <a:gd name="T8" fmla="*/ 7 w 8"/>
                          <a:gd name="T9" fmla="*/ 0 h 6"/>
                          <a:gd name="T10" fmla="*/ 8 w 8"/>
                          <a:gd name="T11" fmla="*/ 2 h 6"/>
                          <a:gd name="T12" fmla="*/ 0 w 8"/>
                          <a:gd name="T13" fmla="*/ 2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404040"/>
                      </a:solidFill>
                      <a:ln w="9525">
                        <a:noFill/>
                        <a:round/>
                        <a:headEnd/>
                        <a:tailEnd/>
                      </a:ln>
                    </p:spPr>
                    <p:txBody>
                      <a:bodyPr/>
                      <a:lstStyle/>
                      <a:p>
                        <a:pPr eaLnBrk="1" hangingPunct="1"/>
                        <a:endParaRPr lang="en-US"/>
                      </a:p>
                    </p:txBody>
                  </p:sp>
                </p:grpSp>
                <p:grpSp>
                  <p:nvGrpSpPr>
                    <p:cNvPr id="3932" name="Group 412"/>
                    <p:cNvGrpSpPr>
                      <a:grpSpLocks/>
                    </p:cNvGrpSpPr>
                    <p:nvPr/>
                  </p:nvGrpSpPr>
                  <p:grpSpPr bwMode="auto">
                    <a:xfrm>
                      <a:off x="4555" y="3011"/>
                      <a:ext cx="10" cy="6"/>
                      <a:chOff x="4555" y="3011"/>
                      <a:chExt cx="10" cy="6"/>
                    </a:xfrm>
                  </p:grpSpPr>
                  <p:sp>
                    <p:nvSpPr>
                      <p:cNvPr id="3556" name="Freeform 413"/>
                      <p:cNvSpPr>
                        <a:spLocks/>
                      </p:cNvSpPr>
                      <p:nvPr/>
                    </p:nvSpPr>
                    <p:spPr bwMode="auto">
                      <a:xfrm>
                        <a:off x="4555" y="3011"/>
                        <a:ext cx="2" cy="6"/>
                      </a:xfrm>
                      <a:custGeom>
                        <a:avLst/>
                        <a:gdLst>
                          <a:gd name="T0" fmla="*/ 1 w 2"/>
                          <a:gd name="T1" fmla="*/ 2 h 11"/>
                          <a:gd name="T2" fmla="*/ 0 w 2"/>
                          <a:gd name="T3" fmla="*/ 1 h 11"/>
                          <a:gd name="T4" fmla="*/ 1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pPr eaLnBrk="1" hangingPunct="1"/>
                        <a:endParaRPr lang="en-US"/>
                      </a:p>
                    </p:txBody>
                  </p:sp>
                  <p:sp>
                    <p:nvSpPr>
                      <p:cNvPr id="3557" name="Freeform 414"/>
                      <p:cNvSpPr>
                        <a:spLocks/>
                      </p:cNvSpPr>
                      <p:nvPr/>
                    </p:nvSpPr>
                    <p:spPr bwMode="auto">
                      <a:xfrm>
                        <a:off x="4556" y="3011"/>
                        <a:ext cx="7" cy="3"/>
                      </a:xfrm>
                      <a:custGeom>
                        <a:avLst/>
                        <a:gdLst>
                          <a:gd name="T0" fmla="*/ 0 w 7"/>
                          <a:gd name="T1" fmla="*/ 0 h 5"/>
                          <a:gd name="T2" fmla="*/ 5 w 7"/>
                          <a:gd name="T3" fmla="*/ 0 h 5"/>
                          <a:gd name="T4" fmla="*/ 5 w 7"/>
                          <a:gd name="T5" fmla="*/ 0 h 5"/>
                          <a:gd name="T6" fmla="*/ 6 w 7"/>
                          <a:gd name="T7" fmla="*/ 1 h 5"/>
                          <a:gd name="T8" fmla="*/ 7 w 7"/>
                          <a:gd name="T9" fmla="*/ 1 h 5"/>
                          <a:gd name="T10" fmla="*/ 1 w 7"/>
                          <a:gd name="T11" fmla="*/ 1 h 5"/>
                          <a:gd name="T12" fmla="*/ 0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2"/>
                            </a:lnTo>
                            <a:lnTo>
                              <a:pt x="7" y="5"/>
                            </a:lnTo>
                            <a:lnTo>
                              <a:pt x="1" y="5"/>
                            </a:lnTo>
                            <a:lnTo>
                              <a:pt x="0" y="4"/>
                            </a:lnTo>
                            <a:lnTo>
                              <a:pt x="0" y="2"/>
                            </a:lnTo>
                            <a:lnTo>
                              <a:pt x="0" y="0"/>
                            </a:lnTo>
                            <a:close/>
                          </a:path>
                        </a:pathLst>
                      </a:custGeom>
                      <a:solidFill>
                        <a:srgbClr val="808080"/>
                      </a:solidFill>
                      <a:ln w="9525">
                        <a:noFill/>
                        <a:round/>
                        <a:headEnd/>
                        <a:tailEnd/>
                      </a:ln>
                    </p:spPr>
                    <p:txBody>
                      <a:bodyPr/>
                      <a:lstStyle/>
                      <a:p>
                        <a:pPr eaLnBrk="1" hangingPunct="1"/>
                        <a:endParaRPr lang="en-US"/>
                      </a:p>
                    </p:txBody>
                  </p:sp>
                  <p:sp>
                    <p:nvSpPr>
                      <p:cNvPr id="3558" name="Freeform 415"/>
                      <p:cNvSpPr>
                        <a:spLocks/>
                      </p:cNvSpPr>
                      <p:nvPr/>
                    </p:nvSpPr>
                    <p:spPr bwMode="auto">
                      <a:xfrm>
                        <a:off x="4556" y="3014"/>
                        <a:ext cx="9" cy="3"/>
                      </a:xfrm>
                      <a:custGeom>
                        <a:avLst/>
                        <a:gdLst>
                          <a:gd name="T0" fmla="*/ 0 w 9"/>
                          <a:gd name="T1" fmla="*/ 1 h 6"/>
                          <a:gd name="T2" fmla="*/ 0 w 9"/>
                          <a:gd name="T3" fmla="*/ 1 h 6"/>
                          <a:gd name="T4" fmla="*/ 1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2"/>
                            </a:lnTo>
                            <a:lnTo>
                              <a:pt x="1" y="0"/>
                            </a:lnTo>
                            <a:lnTo>
                              <a:pt x="7" y="0"/>
                            </a:lnTo>
                            <a:lnTo>
                              <a:pt x="9" y="6"/>
                            </a:lnTo>
                            <a:lnTo>
                              <a:pt x="0" y="6"/>
                            </a:lnTo>
                            <a:close/>
                          </a:path>
                        </a:pathLst>
                      </a:custGeom>
                      <a:solidFill>
                        <a:srgbClr val="404040"/>
                      </a:solidFill>
                      <a:ln w="9525">
                        <a:noFill/>
                        <a:round/>
                        <a:headEnd/>
                        <a:tailEnd/>
                      </a:ln>
                    </p:spPr>
                    <p:txBody>
                      <a:bodyPr/>
                      <a:lstStyle/>
                      <a:p>
                        <a:pPr eaLnBrk="1" hangingPunct="1"/>
                        <a:endParaRPr lang="en-US"/>
                      </a:p>
                    </p:txBody>
                  </p:sp>
                </p:grpSp>
                <p:grpSp>
                  <p:nvGrpSpPr>
                    <p:cNvPr id="3933" name="Group 416"/>
                    <p:cNvGrpSpPr>
                      <a:grpSpLocks/>
                    </p:cNvGrpSpPr>
                    <p:nvPr/>
                  </p:nvGrpSpPr>
                  <p:grpSpPr bwMode="auto">
                    <a:xfrm>
                      <a:off x="4557" y="3015"/>
                      <a:ext cx="11" cy="6"/>
                      <a:chOff x="4557" y="3015"/>
                      <a:chExt cx="11" cy="6"/>
                    </a:xfrm>
                  </p:grpSpPr>
                  <p:sp>
                    <p:nvSpPr>
                      <p:cNvPr id="3553" name="Freeform 417"/>
                      <p:cNvSpPr>
                        <a:spLocks/>
                      </p:cNvSpPr>
                      <p:nvPr/>
                    </p:nvSpPr>
                    <p:spPr bwMode="auto">
                      <a:xfrm>
                        <a:off x="4557" y="3015"/>
                        <a:ext cx="4" cy="6"/>
                      </a:xfrm>
                      <a:custGeom>
                        <a:avLst/>
                        <a:gdLst>
                          <a:gd name="T0" fmla="*/ 3 w 4"/>
                          <a:gd name="T1" fmla="*/ 2 h 11"/>
                          <a:gd name="T2" fmla="*/ 0 w 4"/>
                          <a:gd name="T3" fmla="*/ 1 h 11"/>
                          <a:gd name="T4" fmla="*/ 1 w 4"/>
                          <a:gd name="T5" fmla="*/ 0 h 11"/>
                          <a:gd name="T6" fmla="*/ 4 w 4"/>
                          <a:gd name="T7" fmla="*/ 1 h 11"/>
                          <a:gd name="T8" fmla="*/ 3 w 4"/>
                          <a:gd name="T9" fmla="*/ 2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1" y="0"/>
                            </a:lnTo>
                            <a:lnTo>
                              <a:pt x="4" y="5"/>
                            </a:lnTo>
                            <a:lnTo>
                              <a:pt x="3" y="11"/>
                            </a:lnTo>
                            <a:close/>
                          </a:path>
                        </a:pathLst>
                      </a:custGeom>
                      <a:solidFill>
                        <a:srgbClr val="A0A0A0"/>
                      </a:solidFill>
                      <a:ln w="9525">
                        <a:noFill/>
                        <a:round/>
                        <a:headEnd/>
                        <a:tailEnd/>
                      </a:ln>
                    </p:spPr>
                    <p:txBody>
                      <a:bodyPr/>
                      <a:lstStyle/>
                      <a:p>
                        <a:pPr eaLnBrk="1" hangingPunct="1"/>
                        <a:endParaRPr lang="en-US"/>
                      </a:p>
                    </p:txBody>
                  </p:sp>
                  <p:sp>
                    <p:nvSpPr>
                      <p:cNvPr id="3554" name="Freeform 418"/>
                      <p:cNvSpPr>
                        <a:spLocks/>
                      </p:cNvSpPr>
                      <p:nvPr/>
                    </p:nvSpPr>
                    <p:spPr bwMode="auto">
                      <a:xfrm>
                        <a:off x="4558" y="3015"/>
                        <a:ext cx="8" cy="2"/>
                      </a:xfrm>
                      <a:custGeom>
                        <a:avLst/>
                        <a:gdLst>
                          <a:gd name="T0" fmla="*/ 0 w 8"/>
                          <a:gd name="T1" fmla="*/ 0 h 5"/>
                          <a:gd name="T2" fmla="*/ 6 w 8"/>
                          <a:gd name="T3" fmla="*/ 0 h 5"/>
                          <a:gd name="T4" fmla="*/ 6 w 8"/>
                          <a:gd name="T5" fmla="*/ 0 h 5"/>
                          <a:gd name="T6" fmla="*/ 7 w 8"/>
                          <a:gd name="T7" fmla="*/ 0 h 5"/>
                          <a:gd name="T8" fmla="*/ 8 w 8"/>
                          <a:gd name="T9" fmla="*/ 0 h 5"/>
                          <a:gd name="T10" fmla="*/ 3 w 8"/>
                          <a:gd name="T11" fmla="*/ 0 h 5"/>
                          <a:gd name="T12" fmla="*/ 2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7" y="2"/>
                            </a:lnTo>
                            <a:lnTo>
                              <a:pt x="8" y="5"/>
                            </a:lnTo>
                            <a:lnTo>
                              <a:pt x="3" y="5"/>
                            </a:lnTo>
                            <a:lnTo>
                              <a:pt x="2" y="3"/>
                            </a:lnTo>
                            <a:lnTo>
                              <a:pt x="0" y="2"/>
                            </a:lnTo>
                            <a:lnTo>
                              <a:pt x="0" y="0"/>
                            </a:lnTo>
                            <a:close/>
                          </a:path>
                        </a:pathLst>
                      </a:custGeom>
                      <a:solidFill>
                        <a:srgbClr val="E0E0E0"/>
                      </a:solidFill>
                      <a:ln w="9525">
                        <a:noFill/>
                        <a:round/>
                        <a:headEnd/>
                        <a:tailEnd/>
                      </a:ln>
                    </p:spPr>
                    <p:txBody>
                      <a:bodyPr/>
                      <a:lstStyle/>
                      <a:p>
                        <a:pPr eaLnBrk="1" hangingPunct="1"/>
                        <a:endParaRPr lang="en-US"/>
                      </a:p>
                    </p:txBody>
                  </p:sp>
                  <p:sp>
                    <p:nvSpPr>
                      <p:cNvPr id="3555" name="Freeform 419"/>
                      <p:cNvSpPr>
                        <a:spLocks/>
                      </p:cNvSpPr>
                      <p:nvPr/>
                    </p:nvSpPr>
                    <p:spPr bwMode="auto">
                      <a:xfrm>
                        <a:off x="4560" y="3017"/>
                        <a:ext cx="8" cy="4"/>
                      </a:xfrm>
                      <a:custGeom>
                        <a:avLst/>
                        <a:gdLst>
                          <a:gd name="T0" fmla="*/ 0 w 8"/>
                          <a:gd name="T1" fmla="*/ 2 h 6"/>
                          <a:gd name="T2" fmla="*/ 0 w 8"/>
                          <a:gd name="T3" fmla="*/ 1 h 6"/>
                          <a:gd name="T4" fmla="*/ 0 w 8"/>
                          <a:gd name="T5" fmla="*/ 1 h 6"/>
                          <a:gd name="T6" fmla="*/ 1 w 8"/>
                          <a:gd name="T7" fmla="*/ 0 h 6"/>
                          <a:gd name="T8" fmla="*/ 6 w 8"/>
                          <a:gd name="T9" fmla="*/ 0 h 6"/>
                          <a:gd name="T10" fmla="*/ 8 w 8"/>
                          <a:gd name="T11" fmla="*/ 2 h 6"/>
                          <a:gd name="T12" fmla="*/ 0 w 8"/>
                          <a:gd name="T13" fmla="*/ 2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6" y="0"/>
                            </a:lnTo>
                            <a:lnTo>
                              <a:pt x="8" y="6"/>
                            </a:lnTo>
                            <a:lnTo>
                              <a:pt x="0" y="6"/>
                            </a:lnTo>
                            <a:close/>
                          </a:path>
                        </a:pathLst>
                      </a:custGeom>
                      <a:solidFill>
                        <a:srgbClr val="C0C0C0"/>
                      </a:solidFill>
                      <a:ln w="9525">
                        <a:noFill/>
                        <a:round/>
                        <a:headEnd/>
                        <a:tailEnd/>
                      </a:ln>
                    </p:spPr>
                    <p:txBody>
                      <a:bodyPr/>
                      <a:lstStyle/>
                      <a:p>
                        <a:pPr eaLnBrk="1" hangingPunct="1"/>
                        <a:endParaRPr lang="en-US"/>
                      </a:p>
                    </p:txBody>
                  </p:sp>
                </p:grpSp>
                <p:grpSp>
                  <p:nvGrpSpPr>
                    <p:cNvPr id="3934" name="Group 420"/>
                    <p:cNvGrpSpPr>
                      <a:grpSpLocks/>
                    </p:cNvGrpSpPr>
                    <p:nvPr/>
                  </p:nvGrpSpPr>
                  <p:grpSpPr bwMode="auto">
                    <a:xfrm>
                      <a:off x="4560" y="3019"/>
                      <a:ext cx="26" cy="24"/>
                      <a:chOff x="4560" y="3019"/>
                      <a:chExt cx="26" cy="24"/>
                    </a:xfrm>
                  </p:grpSpPr>
                  <p:sp>
                    <p:nvSpPr>
                      <p:cNvPr id="3550" name="Freeform 421"/>
                      <p:cNvSpPr>
                        <a:spLocks/>
                      </p:cNvSpPr>
                      <p:nvPr/>
                    </p:nvSpPr>
                    <p:spPr bwMode="auto">
                      <a:xfrm>
                        <a:off x="4560" y="3019"/>
                        <a:ext cx="17" cy="24"/>
                      </a:xfrm>
                      <a:custGeom>
                        <a:avLst/>
                        <a:gdLst>
                          <a:gd name="T0" fmla="*/ 16 w 17"/>
                          <a:gd name="T1" fmla="*/ 6 h 48"/>
                          <a:gd name="T2" fmla="*/ 0 w 17"/>
                          <a:gd name="T3" fmla="*/ 1 h 48"/>
                          <a:gd name="T4" fmla="*/ 2 w 17"/>
                          <a:gd name="T5" fmla="*/ 0 h 48"/>
                          <a:gd name="T6" fmla="*/ 17 w 17"/>
                          <a:gd name="T7" fmla="*/ 6 h 48"/>
                          <a:gd name="T8" fmla="*/ 16 w 17"/>
                          <a:gd name="T9" fmla="*/ 6 h 48"/>
                          <a:gd name="T10" fmla="*/ 0 60000 65536"/>
                          <a:gd name="T11" fmla="*/ 0 60000 65536"/>
                          <a:gd name="T12" fmla="*/ 0 60000 65536"/>
                          <a:gd name="T13" fmla="*/ 0 60000 65536"/>
                          <a:gd name="T14" fmla="*/ 0 60000 65536"/>
                          <a:gd name="T15" fmla="*/ 0 w 17"/>
                          <a:gd name="T16" fmla="*/ 0 h 48"/>
                          <a:gd name="T17" fmla="*/ 17 w 17"/>
                          <a:gd name="T18" fmla="*/ 48 h 48"/>
                        </a:gdLst>
                        <a:ahLst/>
                        <a:cxnLst>
                          <a:cxn ang="T10">
                            <a:pos x="T0" y="T1"/>
                          </a:cxn>
                          <a:cxn ang="T11">
                            <a:pos x="T2" y="T3"/>
                          </a:cxn>
                          <a:cxn ang="T12">
                            <a:pos x="T4" y="T5"/>
                          </a:cxn>
                          <a:cxn ang="T13">
                            <a:pos x="T6" y="T7"/>
                          </a:cxn>
                          <a:cxn ang="T14">
                            <a:pos x="T8" y="T9"/>
                          </a:cxn>
                        </a:cxnLst>
                        <a:rect l="T15" t="T16" r="T17" b="T18"/>
                        <a:pathLst>
                          <a:path w="17" h="48">
                            <a:moveTo>
                              <a:pt x="16" y="48"/>
                            </a:moveTo>
                            <a:lnTo>
                              <a:pt x="0" y="5"/>
                            </a:lnTo>
                            <a:lnTo>
                              <a:pt x="2" y="0"/>
                            </a:lnTo>
                            <a:lnTo>
                              <a:pt x="17" y="42"/>
                            </a:lnTo>
                            <a:lnTo>
                              <a:pt x="16" y="48"/>
                            </a:lnTo>
                            <a:close/>
                          </a:path>
                        </a:pathLst>
                      </a:custGeom>
                      <a:solidFill>
                        <a:srgbClr val="A0A0A0"/>
                      </a:solidFill>
                      <a:ln w="9525">
                        <a:noFill/>
                        <a:round/>
                        <a:headEnd/>
                        <a:tailEnd/>
                      </a:ln>
                    </p:spPr>
                    <p:txBody>
                      <a:bodyPr/>
                      <a:lstStyle/>
                      <a:p>
                        <a:pPr eaLnBrk="1" hangingPunct="1"/>
                        <a:endParaRPr lang="en-US"/>
                      </a:p>
                    </p:txBody>
                  </p:sp>
                  <p:sp>
                    <p:nvSpPr>
                      <p:cNvPr id="3551" name="Freeform 422"/>
                      <p:cNvSpPr>
                        <a:spLocks/>
                      </p:cNvSpPr>
                      <p:nvPr/>
                    </p:nvSpPr>
                    <p:spPr bwMode="auto">
                      <a:xfrm>
                        <a:off x="4562" y="3019"/>
                        <a:ext cx="23" cy="21"/>
                      </a:xfrm>
                      <a:custGeom>
                        <a:avLst/>
                        <a:gdLst>
                          <a:gd name="T0" fmla="*/ 0 w 23"/>
                          <a:gd name="T1" fmla="*/ 0 h 42"/>
                          <a:gd name="T2" fmla="*/ 5 w 23"/>
                          <a:gd name="T3" fmla="*/ 0 h 42"/>
                          <a:gd name="T4" fmla="*/ 5 w 23"/>
                          <a:gd name="T5" fmla="*/ 0 h 42"/>
                          <a:gd name="T6" fmla="*/ 6 w 23"/>
                          <a:gd name="T7" fmla="*/ 1 h 42"/>
                          <a:gd name="T8" fmla="*/ 23 w 23"/>
                          <a:gd name="T9" fmla="*/ 5 h 42"/>
                          <a:gd name="T10" fmla="*/ 15 w 23"/>
                          <a:gd name="T11" fmla="*/ 5 h 42"/>
                          <a:gd name="T12" fmla="*/ 1 w 23"/>
                          <a:gd name="T13" fmla="*/ 1 h 42"/>
                          <a:gd name="T14" fmla="*/ 0 w 23"/>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42"/>
                          <a:gd name="T26" fmla="*/ 23 w 23"/>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42">
                            <a:moveTo>
                              <a:pt x="0" y="0"/>
                            </a:moveTo>
                            <a:lnTo>
                              <a:pt x="5" y="0"/>
                            </a:lnTo>
                            <a:lnTo>
                              <a:pt x="6" y="2"/>
                            </a:lnTo>
                            <a:lnTo>
                              <a:pt x="23" y="42"/>
                            </a:lnTo>
                            <a:lnTo>
                              <a:pt x="15" y="42"/>
                            </a:lnTo>
                            <a:lnTo>
                              <a:pt x="1" y="2"/>
                            </a:lnTo>
                            <a:lnTo>
                              <a:pt x="0" y="0"/>
                            </a:lnTo>
                            <a:close/>
                          </a:path>
                        </a:pathLst>
                      </a:custGeom>
                      <a:solidFill>
                        <a:srgbClr val="E0E0E0"/>
                      </a:solidFill>
                      <a:ln w="9525">
                        <a:noFill/>
                        <a:round/>
                        <a:headEnd/>
                        <a:tailEnd/>
                      </a:ln>
                    </p:spPr>
                    <p:txBody>
                      <a:bodyPr/>
                      <a:lstStyle/>
                      <a:p>
                        <a:pPr eaLnBrk="1" hangingPunct="1"/>
                        <a:endParaRPr lang="en-US"/>
                      </a:p>
                    </p:txBody>
                  </p:sp>
                  <p:sp>
                    <p:nvSpPr>
                      <p:cNvPr id="3552" name="Freeform 423"/>
                      <p:cNvSpPr>
                        <a:spLocks/>
                      </p:cNvSpPr>
                      <p:nvPr/>
                    </p:nvSpPr>
                    <p:spPr bwMode="auto">
                      <a:xfrm>
                        <a:off x="4576" y="3040"/>
                        <a:ext cx="10" cy="2"/>
                      </a:xfrm>
                      <a:custGeom>
                        <a:avLst/>
                        <a:gdLst>
                          <a:gd name="T0" fmla="*/ 0 w 10"/>
                          <a:gd name="T1" fmla="*/ 0 h 5"/>
                          <a:gd name="T2" fmla="*/ 1 w 10"/>
                          <a:gd name="T3" fmla="*/ 0 h 5"/>
                          <a:gd name="T4" fmla="*/ 1 w 10"/>
                          <a:gd name="T5" fmla="*/ 0 h 5"/>
                          <a:gd name="T6" fmla="*/ 2 w 10"/>
                          <a:gd name="T7" fmla="*/ 0 h 5"/>
                          <a:gd name="T8" fmla="*/ 9 w 10"/>
                          <a:gd name="T9" fmla="*/ 0 h 5"/>
                          <a:gd name="T10" fmla="*/ 10 w 10"/>
                          <a:gd name="T11" fmla="*/ 0 h 5"/>
                          <a:gd name="T12" fmla="*/ 0 w 10"/>
                          <a:gd name="T13" fmla="*/ 0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5"/>
                            </a:moveTo>
                            <a:lnTo>
                              <a:pt x="1" y="3"/>
                            </a:lnTo>
                            <a:lnTo>
                              <a:pt x="1" y="2"/>
                            </a:lnTo>
                            <a:lnTo>
                              <a:pt x="2" y="0"/>
                            </a:lnTo>
                            <a:lnTo>
                              <a:pt x="9" y="0"/>
                            </a:lnTo>
                            <a:lnTo>
                              <a:pt x="10" y="5"/>
                            </a:lnTo>
                            <a:lnTo>
                              <a:pt x="0" y="5"/>
                            </a:lnTo>
                            <a:close/>
                          </a:path>
                        </a:pathLst>
                      </a:custGeom>
                      <a:solidFill>
                        <a:srgbClr val="C0C0C0"/>
                      </a:solidFill>
                      <a:ln w="9525">
                        <a:noFill/>
                        <a:round/>
                        <a:headEnd/>
                        <a:tailEnd/>
                      </a:ln>
                    </p:spPr>
                    <p:txBody>
                      <a:bodyPr/>
                      <a:lstStyle/>
                      <a:p>
                        <a:pPr eaLnBrk="1" hangingPunct="1"/>
                        <a:endParaRPr lang="en-US"/>
                      </a:p>
                    </p:txBody>
                  </p:sp>
                </p:grpSp>
                <p:grpSp>
                  <p:nvGrpSpPr>
                    <p:cNvPr id="3935" name="Group 424"/>
                    <p:cNvGrpSpPr>
                      <a:grpSpLocks/>
                    </p:cNvGrpSpPr>
                    <p:nvPr/>
                  </p:nvGrpSpPr>
                  <p:grpSpPr bwMode="auto">
                    <a:xfrm>
                      <a:off x="4578" y="3041"/>
                      <a:ext cx="10" cy="5"/>
                      <a:chOff x="4578" y="3041"/>
                      <a:chExt cx="10" cy="5"/>
                    </a:xfrm>
                  </p:grpSpPr>
                  <p:sp>
                    <p:nvSpPr>
                      <p:cNvPr id="3547" name="Freeform 425"/>
                      <p:cNvSpPr>
                        <a:spLocks/>
                      </p:cNvSpPr>
                      <p:nvPr/>
                    </p:nvSpPr>
                    <p:spPr bwMode="auto">
                      <a:xfrm>
                        <a:off x="4578" y="3041"/>
                        <a:ext cx="3" cy="5"/>
                      </a:xfrm>
                      <a:custGeom>
                        <a:avLst/>
                        <a:gdLst>
                          <a:gd name="T0" fmla="*/ 2 w 3"/>
                          <a:gd name="T1" fmla="*/ 1 h 10"/>
                          <a:gd name="T2" fmla="*/ 0 w 3"/>
                          <a:gd name="T3" fmla="*/ 1 h 10"/>
                          <a:gd name="T4" fmla="*/ 0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0" y="0"/>
                            </a:lnTo>
                            <a:lnTo>
                              <a:pt x="3" y="4"/>
                            </a:lnTo>
                            <a:lnTo>
                              <a:pt x="2" y="10"/>
                            </a:lnTo>
                            <a:close/>
                          </a:path>
                        </a:pathLst>
                      </a:custGeom>
                      <a:solidFill>
                        <a:srgbClr val="606060"/>
                      </a:solidFill>
                      <a:ln w="9525">
                        <a:noFill/>
                        <a:round/>
                        <a:headEnd/>
                        <a:tailEnd/>
                      </a:ln>
                    </p:spPr>
                    <p:txBody>
                      <a:bodyPr/>
                      <a:lstStyle/>
                      <a:p>
                        <a:pPr eaLnBrk="1" hangingPunct="1"/>
                        <a:endParaRPr lang="en-US"/>
                      </a:p>
                    </p:txBody>
                  </p:sp>
                  <p:sp>
                    <p:nvSpPr>
                      <p:cNvPr id="3548" name="Freeform 426"/>
                      <p:cNvSpPr>
                        <a:spLocks/>
                      </p:cNvSpPr>
                      <p:nvPr/>
                    </p:nvSpPr>
                    <p:spPr bwMode="auto">
                      <a:xfrm>
                        <a:off x="4578" y="3041"/>
                        <a:ext cx="8" cy="2"/>
                      </a:xfrm>
                      <a:custGeom>
                        <a:avLst/>
                        <a:gdLst>
                          <a:gd name="T0" fmla="*/ 2 w 8"/>
                          <a:gd name="T1" fmla="*/ 0 h 4"/>
                          <a:gd name="T2" fmla="*/ 6 w 8"/>
                          <a:gd name="T3" fmla="*/ 0 h 4"/>
                          <a:gd name="T4" fmla="*/ 6 w 8"/>
                          <a:gd name="T5" fmla="*/ 1 h 4"/>
                          <a:gd name="T6" fmla="*/ 7 w 8"/>
                          <a:gd name="T7" fmla="*/ 1 h 4"/>
                          <a:gd name="T8" fmla="*/ 8 w 8"/>
                          <a:gd name="T9" fmla="*/ 1 h 4"/>
                          <a:gd name="T10" fmla="*/ 3 w 8"/>
                          <a:gd name="T11" fmla="*/ 1 h 4"/>
                          <a:gd name="T12" fmla="*/ 2 w 8"/>
                          <a:gd name="T13" fmla="*/ 1 h 4"/>
                          <a:gd name="T14" fmla="*/ 0 w 8"/>
                          <a:gd name="T15" fmla="*/ 1 h 4"/>
                          <a:gd name="T16" fmla="*/ 2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2" y="0"/>
                            </a:moveTo>
                            <a:lnTo>
                              <a:pt x="6" y="0"/>
                            </a:lnTo>
                            <a:lnTo>
                              <a:pt x="6" y="1"/>
                            </a:lnTo>
                            <a:lnTo>
                              <a:pt x="7" y="1"/>
                            </a:lnTo>
                            <a:lnTo>
                              <a:pt x="8" y="4"/>
                            </a:lnTo>
                            <a:lnTo>
                              <a:pt x="3" y="4"/>
                            </a:lnTo>
                            <a:lnTo>
                              <a:pt x="2" y="3"/>
                            </a:lnTo>
                            <a:lnTo>
                              <a:pt x="0" y="1"/>
                            </a:lnTo>
                            <a:lnTo>
                              <a:pt x="2" y="0"/>
                            </a:lnTo>
                            <a:close/>
                          </a:path>
                        </a:pathLst>
                      </a:custGeom>
                      <a:solidFill>
                        <a:srgbClr val="808080"/>
                      </a:solidFill>
                      <a:ln w="9525">
                        <a:noFill/>
                        <a:round/>
                        <a:headEnd/>
                        <a:tailEnd/>
                      </a:ln>
                    </p:spPr>
                    <p:txBody>
                      <a:bodyPr/>
                      <a:lstStyle/>
                      <a:p>
                        <a:pPr eaLnBrk="1" hangingPunct="1"/>
                        <a:endParaRPr lang="en-US"/>
                      </a:p>
                    </p:txBody>
                  </p:sp>
                  <p:sp>
                    <p:nvSpPr>
                      <p:cNvPr id="3549" name="Freeform 427"/>
                      <p:cNvSpPr>
                        <a:spLocks/>
                      </p:cNvSpPr>
                      <p:nvPr/>
                    </p:nvSpPr>
                    <p:spPr bwMode="auto">
                      <a:xfrm>
                        <a:off x="4580" y="3043"/>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404040"/>
                      </a:solidFill>
                      <a:ln w="9525">
                        <a:noFill/>
                        <a:round/>
                        <a:headEnd/>
                        <a:tailEnd/>
                      </a:ln>
                    </p:spPr>
                    <p:txBody>
                      <a:bodyPr/>
                      <a:lstStyle/>
                      <a:p>
                        <a:pPr eaLnBrk="1" hangingPunct="1"/>
                        <a:endParaRPr lang="en-US"/>
                      </a:p>
                    </p:txBody>
                  </p:sp>
                </p:grpSp>
                <p:grpSp>
                  <p:nvGrpSpPr>
                    <p:cNvPr id="3262" name="Group 428"/>
                    <p:cNvGrpSpPr>
                      <a:grpSpLocks/>
                    </p:cNvGrpSpPr>
                    <p:nvPr/>
                  </p:nvGrpSpPr>
                  <p:grpSpPr bwMode="auto">
                    <a:xfrm>
                      <a:off x="4581" y="3045"/>
                      <a:ext cx="9" cy="4"/>
                      <a:chOff x="4581" y="3045"/>
                      <a:chExt cx="9" cy="4"/>
                    </a:xfrm>
                  </p:grpSpPr>
                  <p:sp>
                    <p:nvSpPr>
                      <p:cNvPr id="3544" name="Freeform 429"/>
                      <p:cNvSpPr>
                        <a:spLocks/>
                      </p:cNvSpPr>
                      <p:nvPr/>
                    </p:nvSpPr>
                    <p:spPr bwMode="auto">
                      <a:xfrm>
                        <a:off x="4581" y="3045"/>
                        <a:ext cx="2" cy="4"/>
                      </a:xfrm>
                      <a:custGeom>
                        <a:avLst/>
                        <a:gdLst>
                          <a:gd name="T0" fmla="*/ 1 w 2"/>
                          <a:gd name="T1" fmla="*/ 1 h 10"/>
                          <a:gd name="T2" fmla="*/ 0 w 2"/>
                          <a:gd name="T3" fmla="*/ 0 h 10"/>
                          <a:gd name="T4" fmla="*/ 1 w 2"/>
                          <a:gd name="T5" fmla="*/ 0 h 10"/>
                          <a:gd name="T6" fmla="*/ 2 w 2"/>
                          <a:gd name="T7" fmla="*/ 0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606060"/>
                      </a:solidFill>
                      <a:ln w="9525">
                        <a:noFill/>
                        <a:round/>
                        <a:headEnd/>
                        <a:tailEnd/>
                      </a:ln>
                    </p:spPr>
                    <p:txBody>
                      <a:bodyPr/>
                      <a:lstStyle/>
                      <a:p>
                        <a:pPr eaLnBrk="1" hangingPunct="1"/>
                        <a:endParaRPr lang="en-US"/>
                      </a:p>
                    </p:txBody>
                  </p:sp>
                  <p:sp>
                    <p:nvSpPr>
                      <p:cNvPr id="3545" name="Freeform 430"/>
                      <p:cNvSpPr>
                        <a:spLocks/>
                      </p:cNvSpPr>
                      <p:nvPr/>
                    </p:nvSpPr>
                    <p:spPr bwMode="auto">
                      <a:xfrm>
                        <a:off x="4582" y="3045"/>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808080"/>
                      </a:solidFill>
                      <a:ln w="9525">
                        <a:noFill/>
                        <a:round/>
                        <a:headEnd/>
                        <a:tailEnd/>
                      </a:ln>
                    </p:spPr>
                    <p:txBody>
                      <a:bodyPr/>
                      <a:lstStyle/>
                      <a:p>
                        <a:pPr eaLnBrk="1" hangingPunct="1"/>
                        <a:endParaRPr lang="en-US"/>
                      </a:p>
                    </p:txBody>
                  </p:sp>
                  <p:sp>
                    <p:nvSpPr>
                      <p:cNvPr id="3546" name="Freeform 431"/>
                      <p:cNvSpPr>
                        <a:spLocks/>
                      </p:cNvSpPr>
                      <p:nvPr/>
                    </p:nvSpPr>
                    <p:spPr bwMode="auto">
                      <a:xfrm>
                        <a:off x="4583" y="3047"/>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404040"/>
                      </a:solidFill>
                      <a:ln w="9525">
                        <a:noFill/>
                        <a:round/>
                        <a:headEnd/>
                        <a:tailEnd/>
                      </a:ln>
                    </p:spPr>
                    <p:txBody>
                      <a:bodyPr/>
                      <a:lstStyle/>
                      <a:p>
                        <a:pPr eaLnBrk="1" hangingPunct="1"/>
                        <a:endParaRPr lang="en-US"/>
                      </a:p>
                    </p:txBody>
                  </p:sp>
                </p:grpSp>
                <p:grpSp>
                  <p:nvGrpSpPr>
                    <p:cNvPr id="3264" name="Group 432"/>
                    <p:cNvGrpSpPr>
                      <a:grpSpLocks/>
                    </p:cNvGrpSpPr>
                    <p:nvPr/>
                  </p:nvGrpSpPr>
                  <p:grpSpPr bwMode="auto">
                    <a:xfrm>
                      <a:off x="4627" y="3057"/>
                      <a:ext cx="9" cy="6"/>
                      <a:chOff x="4627" y="3057"/>
                      <a:chExt cx="9" cy="6"/>
                    </a:xfrm>
                  </p:grpSpPr>
                  <p:sp>
                    <p:nvSpPr>
                      <p:cNvPr id="3541" name="Freeform 433"/>
                      <p:cNvSpPr>
                        <a:spLocks/>
                      </p:cNvSpPr>
                      <p:nvPr/>
                    </p:nvSpPr>
                    <p:spPr bwMode="auto">
                      <a:xfrm>
                        <a:off x="4627" y="3057"/>
                        <a:ext cx="2" cy="6"/>
                      </a:xfrm>
                      <a:custGeom>
                        <a:avLst/>
                        <a:gdLst>
                          <a:gd name="T0" fmla="*/ 1 w 2"/>
                          <a:gd name="T1" fmla="*/ 2 h 11"/>
                          <a:gd name="T2" fmla="*/ 0 w 2"/>
                          <a:gd name="T3" fmla="*/ 1 h 11"/>
                          <a:gd name="T4" fmla="*/ 0 w 2"/>
                          <a:gd name="T5" fmla="*/ 0 h 11"/>
                          <a:gd name="T6" fmla="*/ 2 w 2"/>
                          <a:gd name="T7" fmla="*/ 1 h 11"/>
                          <a:gd name="T8" fmla="*/ 1 w 2"/>
                          <a:gd name="T9" fmla="*/ 2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606060"/>
                      </a:solidFill>
                      <a:ln w="9525">
                        <a:noFill/>
                        <a:round/>
                        <a:headEnd/>
                        <a:tailEnd/>
                      </a:ln>
                    </p:spPr>
                    <p:txBody>
                      <a:bodyPr/>
                      <a:lstStyle/>
                      <a:p>
                        <a:pPr eaLnBrk="1" hangingPunct="1"/>
                        <a:endParaRPr lang="en-US"/>
                      </a:p>
                    </p:txBody>
                  </p:sp>
                  <p:sp>
                    <p:nvSpPr>
                      <p:cNvPr id="3542" name="Freeform 434"/>
                      <p:cNvSpPr>
                        <a:spLocks/>
                      </p:cNvSpPr>
                      <p:nvPr/>
                    </p:nvSpPr>
                    <p:spPr bwMode="auto">
                      <a:xfrm>
                        <a:off x="4627" y="3057"/>
                        <a:ext cx="7" cy="2"/>
                      </a:xfrm>
                      <a:custGeom>
                        <a:avLst/>
                        <a:gdLst>
                          <a:gd name="T0" fmla="*/ 1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5" y="2"/>
                            </a:lnTo>
                            <a:lnTo>
                              <a:pt x="6" y="2"/>
                            </a:lnTo>
                            <a:lnTo>
                              <a:pt x="7" y="5"/>
                            </a:lnTo>
                            <a:lnTo>
                              <a:pt x="2" y="5"/>
                            </a:lnTo>
                            <a:lnTo>
                              <a:pt x="1" y="3"/>
                            </a:lnTo>
                            <a:lnTo>
                              <a:pt x="0" y="2"/>
                            </a:lnTo>
                            <a:lnTo>
                              <a:pt x="1" y="0"/>
                            </a:lnTo>
                            <a:close/>
                          </a:path>
                        </a:pathLst>
                      </a:custGeom>
                      <a:solidFill>
                        <a:srgbClr val="808080"/>
                      </a:solidFill>
                      <a:ln w="9525">
                        <a:noFill/>
                        <a:round/>
                        <a:headEnd/>
                        <a:tailEnd/>
                      </a:ln>
                    </p:spPr>
                    <p:txBody>
                      <a:bodyPr/>
                      <a:lstStyle/>
                      <a:p>
                        <a:pPr eaLnBrk="1" hangingPunct="1"/>
                        <a:endParaRPr lang="en-US"/>
                      </a:p>
                    </p:txBody>
                  </p:sp>
                  <p:sp>
                    <p:nvSpPr>
                      <p:cNvPr id="3543" name="Freeform 435"/>
                      <p:cNvSpPr>
                        <a:spLocks/>
                      </p:cNvSpPr>
                      <p:nvPr/>
                    </p:nvSpPr>
                    <p:spPr bwMode="auto">
                      <a:xfrm>
                        <a:off x="4628" y="3059"/>
                        <a:ext cx="8" cy="4"/>
                      </a:xfrm>
                      <a:custGeom>
                        <a:avLst/>
                        <a:gdLst>
                          <a:gd name="T0" fmla="*/ 0 w 8"/>
                          <a:gd name="T1" fmla="*/ 2 h 6"/>
                          <a:gd name="T2" fmla="*/ 0 w 8"/>
                          <a:gd name="T3" fmla="*/ 1 h 6"/>
                          <a:gd name="T4" fmla="*/ 1 w 8"/>
                          <a:gd name="T5" fmla="*/ 1 h 6"/>
                          <a:gd name="T6" fmla="*/ 1 w 8"/>
                          <a:gd name="T7" fmla="*/ 0 h 6"/>
                          <a:gd name="T8" fmla="*/ 6 w 8"/>
                          <a:gd name="T9" fmla="*/ 0 h 6"/>
                          <a:gd name="T10" fmla="*/ 8 w 8"/>
                          <a:gd name="T11" fmla="*/ 2 h 6"/>
                          <a:gd name="T12" fmla="*/ 0 w 8"/>
                          <a:gd name="T13" fmla="*/ 2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6" y="0"/>
                            </a:lnTo>
                            <a:lnTo>
                              <a:pt x="8" y="6"/>
                            </a:lnTo>
                            <a:lnTo>
                              <a:pt x="0" y="6"/>
                            </a:lnTo>
                            <a:close/>
                          </a:path>
                        </a:pathLst>
                      </a:custGeom>
                      <a:solidFill>
                        <a:srgbClr val="404040"/>
                      </a:solidFill>
                      <a:ln w="9525">
                        <a:noFill/>
                        <a:round/>
                        <a:headEnd/>
                        <a:tailEnd/>
                      </a:ln>
                    </p:spPr>
                    <p:txBody>
                      <a:bodyPr/>
                      <a:lstStyle/>
                      <a:p>
                        <a:pPr eaLnBrk="1" hangingPunct="1"/>
                        <a:endParaRPr lang="en-US"/>
                      </a:p>
                    </p:txBody>
                  </p:sp>
                </p:grpSp>
                <p:grpSp>
                  <p:nvGrpSpPr>
                    <p:cNvPr id="3423" name="Group 436"/>
                    <p:cNvGrpSpPr>
                      <a:grpSpLocks/>
                    </p:cNvGrpSpPr>
                    <p:nvPr/>
                  </p:nvGrpSpPr>
                  <p:grpSpPr bwMode="auto">
                    <a:xfrm>
                      <a:off x="4596" y="3051"/>
                      <a:ext cx="10" cy="5"/>
                      <a:chOff x="4596" y="3051"/>
                      <a:chExt cx="10" cy="5"/>
                    </a:xfrm>
                  </p:grpSpPr>
                  <p:sp>
                    <p:nvSpPr>
                      <p:cNvPr id="3538" name="Freeform 437"/>
                      <p:cNvSpPr>
                        <a:spLocks/>
                      </p:cNvSpPr>
                      <p:nvPr/>
                    </p:nvSpPr>
                    <p:spPr bwMode="auto">
                      <a:xfrm>
                        <a:off x="4596" y="3051"/>
                        <a:ext cx="2" cy="5"/>
                      </a:xfrm>
                      <a:custGeom>
                        <a:avLst/>
                        <a:gdLst>
                          <a:gd name="T0" fmla="*/ 1 w 2"/>
                          <a:gd name="T1" fmla="*/ 1 h 11"/>
                          <a:gd name="T2" fmla="*/ 0 w 2"/>
                          <a:gd name="T3" fmla="*/ 0 h 11"/>
                          <a:gd name="T4" fmla="*/ 1 w 2"/>
                          <a:gd name="T5" fmla="*/ 0 h 11"/>
                          <a:gd name="T6" fmla="*/ 2 w 2"/>
                          <a:gd name="T7" fmla="*/ 0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6"/>
                            </a:lnTo>
                            <a:lnTo>
                              <a:pt x="1" y="11"/>
                            </a:lnTo>
                            <a:close/>
                          </a:path>
                        </a:pathLst>
                      </a:custGeom>
                      <a:solidFill>
                        <a:srgbClr val="606060"/>
                      </a:solidFill>
                      <a:ln w="9525">
                        <a:noFill/>
                        <a:round/>
                        <a:headEnd/>
                        <a:tailEnd/>
                      </a:ln>
                    </p:spPr>
                    <p:txBody>
                      <a:bodyPr/>
                      <a:lstStyle/>
                      <a:p>
                        <a:pPr eaLnBrk="1" hangingPunct="1"/>
                        <a:endParaRPr lang="en-US"/>
                      </a:p>
                    </p:txBody>
                  </p:sp>
                  <p:sp>
                    <p:nvSpPr>
                      <p:cNvPr id="3539" name="Freeform 438"/>
                      <p:cNvSpPr>
                        <a:spLocks/>
                      </p:cNvSpPr>
                      <p:nvPr/>
                    </p:nvSpPr>
                    <p:spPr bwMode="auto">
                      <a:xfrm>
                        <a:off x="4597" y="3052"/>
                        <a:ext cx="8" cy="2"/>
                      </a:xfrm>
                      <a:custGeom>
                        <a:avLst/>
                        <a:gdLst>
                          <a:gd name="T0" fmla="*/ 0 w 8"/>
                          <a:gd name="T1" fmla="*/ 0 h 5"/>
                          <a:gd name="T2" fmla="*/ 5 w 8"/>
                          <a:gd name="T3" fmla="*/ 0 h 5"/>
                          <a:gd name="T4" fmla="*/ 5 w 8"/>
                          <a:gd name="T5" fmla="*/ 0 h 5"/>
                          <a:gd name="T6" fmla="*/ 6 w 8"/>
                          <a:gd name="T7" fmla="*/ 0 h 5"/>
                          <a:gd name="T8" fmla="*/ 8 w 8"/>
                          <a:gd name="T9" fmla="*/ 0 h 5"/>
                          <a:gd name="T10" fmla="*/ 1 w 8"/>
                          <a:gd name="T11" fmla="*/ 0 h 5"/>
                          <a:gd name="T12" fmla="*/ 0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5" y="0"/>
                            </a:lnTo>
                            <a:lnTo>
                              <a:pt x="6" y="2"/>
                            </a:lnTo>
                            <a:lnTo>
                              <a:pt x="8" y="5"/>
                            </a:lnTo>
                            <a:lnTo>
                              <a:pt x="1" y="5"/>
                            </a:lnTo>
                            <a:lnTo>
                              <a:pt x="0" y="3"/>
                            </a:lnTo>
                            <a:lnTo>
                              <a:pt x="0" y="0"/>
                            </a:lnTo>
                            <a:close/>
                          </a:path>
                        </a:pathLst>
                      </a:custGeom>
                      <a:solidFill>
                        <a:srgbClr val="808080"/>
                      </a:solidFill>
                      <a:ln w="9525">
                        <a:noFill/>
                        <a:round/>
                        <a:headEnd/>
                        <a:tailEnd/>
                      </a:ln>
                    </p:spPr>
                    <p:txBody>
                      <a:bodyPr/>
                      <a:lstStyle/>
                      <a:p>
                        <a:pPr eaLnBrk="1" hangingPunct="1"/>
                        <a:endParaRPr lang="en-US"/>
                      </a:p>
                    </p:txBody>
                  </p:sp>
                  <p:sp>
                    <p:nvSpPr>
                      <p:cNvPr id="3540" name="Freeform 439"/>
                      <p:cNvSpPr>
                        <a:spLocks/>
                      </p:cNvSpPr>
                      <p:nvPr/>
                    </p:nvSpPr>
                    <p:spPr bwMode="auto">
                      <a:xfrm>
                        <a:off x="4597" y="3054"/>
                        <a:ext cx="9" cy="2"/>
                      </a:xfrm>
                      <a:custGeom>
                        <a:avLst/>
                        <a:gdLst>
                          <a:gd name="T0" fmla="*/ 0 w 9"/>
                          <a:gd name="T1" fmla="*/ 0 h 5"/>
                          <a:gd name="T2" fmla="*/ 0 w 9"/>
                          <a:gd name="T3" fmla="*/ 0 h 5"/>
                          <a:gd name="T4" fmla="*/ 1 w 9"/>
                          <a:gd name="T5" fmla="*/ 0 h 5"/>
                          <a:gd name="T6" fmla="*/ 1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0"/>
                            </a:lnTo>
                            <a:lnTo>
                              <a:pt x="8" y="0"/>
                            </a:lnTo>
                            <a:lnTo>
                              <a:pt x="9" y="5"/>
                            </a:lnTo>
                            <a:lnTo>
                              <a:pt x="0" y="5"/>
                            </a:lnTo>
                            <a:close/>
                          </a:path>
                        </a:pathLst>
                      </a:custGeom>
                      <a:solidFill>
                        <a:srgbClr val="404040"/>
                      </a:solidFill>
                      <a:ln w="9525">
                        <a:noFill/>
                        <a:round/>
                        <a:headEnd/>
                        <a:tailEnd/>
                      </a:ln>
                    </p:spPr>
                    <p:txBody>
                      <a:bodyPr/>
                      <a:lstStyle/>
                      <a:p>
                        <a:pPr eaLnBrk="1" hangingPunct="1"/>
                        <a:endParaRPr lang="en-US"/>
                      </a:p>
                    </p:txBody>
                  </p:sp>
                </p:grpSp>
                <p:grpSp>
                  <p:nvGrpSpPr>
                    <p:cNvPr id="3425" name="Group 440"/>
                    <p:cNvGrpSpPr>
                      <a:grpSpLocks/>
                    </p:cNvGrpSpPr>
                    <p:nvPr/>
                  </p:nvGrpSpPr>
                  <p:grpSpPr bwMode="auto">
                    <a:xfrm>
                      <a:off x="4597" y="3055"/>
                      <a:ext cx="11" cy="4"/>
                      <a:chOff x="4597" y="3055"/>
                      <a:chExt cx="11" cy="4"/>
                    </a:xfrm>
                  </p:grpSpPr>
                  <p:sp>
                    <p:nvSpPr>
                      <p:cNvPr id="3535" name="Freeform 441"/>
                      <p:cNvSpPr>
                        <a:spLocks/>
                      </p:cNvSpPr>
                      <p:nvPr/>
                    </p:nvSpPr>
                    <p:spPr bwMode="auto">
                      <a:xfrm>
                        <a:off x="4597" y="3055"/>
                        <a:ext cx="4" cy="4"/>
                      </a:xfrm>
                      <a:custGeom>
                        <a:avLst/>
                        <a:gdLst>
                          <a:gd name="T0" fmla="*/ 2 w 4"/>
                          <a:gd name="T1" fmla="*/ 1 h 9"/>
                          <a:gd name="T2" fmla="*/ 0 w 4"/>
                          <a:gd name="T3" fmla="*/ 0 h 9"/>
                          <a:gd name="T4" fmla="*/ 1 w 4"/>
                          <a:gd name="T5" fmla="*/ 0 h 9"/>
                          <a:gd name="T6" fmla="*/ 4 w 4"/>
                          <a:gd name="T7" fmla="*/ 0 h 9"/>
                          <a:gd name="T8" fmla="*/ 2 w 4"/>
                          <a:gd name="T9" fmla="*/ 1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3"/>
                            </a:lnTo>
                            <a:lnTo>
                              <a:pt x="1" y="0"/>
                            </a:lnTo>
                            <a:lnTo>
                              <a:pt x="4" y="4"/>
                            </a:lnTo>
                            <a:lnTo>
                              <a:pt x="2" y="9"/>
                            </a:lnTo>
                            <a:close/>
                          </a:path>
                        </a:pathLst>
                      </a:custGeom>
                      <a:solidFill>
                        <a:srgbClr val="A0A0A0"/>
                      </a:solidFill>
                      <a:ln w="9525">
                        <a:noFill/>
                        <a:round/>
                        <a:headEnd/>
                        <a:tailEnd/>
                      </a:ln>
                    </p:spPr>
                    <p:txBody>
                      <a:bodyPr/>
                      <a:lstStyle/>
                      <a:p>
                        <a:pPr eaLnBrk="1" hangingPunct="1"/>
                        <a:endParaRPr lang="en-US"/>
                      </a:p>
                    </p:txBody>
                  </p:sp>
                  <p:sp>
                    <p:nvSpPr>
                      <p:cNvPr id="3536" name="Freeform 442"/>
                      <p:cNvSpPr>
                        <a:spLocks/>
                      </p:cNvSpPr>
                      <p:nvPr/>
                    </p:nvSpPr>
                    <p:spPr bwMode="auto">
                      <a:xfrm>
                        <a:off x="4598" y="3055"/>
                        <a:ext cx="8" cy="2"/>
                      </a:xfrm>
                      <a:custGeom>
                        <a:avLst/>
                        <a:gdLst>
                          <a:gd name="T0" fmla="*/ 1 w 8"/>
                          <a:gd name="T1" fmla="*/ 0 h 4"/>
                          <a:gd name="T2" fmla="*/ 6 w 8"/>
                          <a:gd name="T3" fmla="*/ 0 h 4"/>
                          <a:gd name="T4" fmla="*/ 6 w 8"/>
                          <a:gd name="T5" fmla="*/ 0 h 4"/>
                          <a:gd name="T6" fmla="*/ 7 w 8"/>
                          <a:gd name="T7" fmla="*/ 1 h 4"/>
                          <a:gd name="T8" fmla="*/ 8 w 8"/>
                          <a:gd name="T9" fmla="*/ 1 h 4"/>
                          <a:gd name="T10" fmla="*/ 3 w 8"/>
                          <a:gd name="T11" fmla="*/ 1 h 4"/>
                          <a:gd name="T12" fmla="*/ 1 w 8"/>
                          <a:gd name="T13" fmla="*/ 1 h 4"/>
                          <a:gd name="T14" fmla="*/ 0 w 8"/>
                          <a:gd name="T15" fmla="*/ 0 h 4"/>
                          <a:gd name="T16" fmla="*/ 1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1" y="0"/>
                            </a:moveTo>
                            <a:lnTo>
                              <a:pt x="6" y="0"/>
                            </a:lnTo>
                            <a:lnTo>
                              <a:pt x="7" y="1"/>
                            </a:lnTo>
                            <a:lnTo>
                              <a:pt x="8" y="4"/>
                            </a:lnTo>
                            <a:lnTo>
                              <a:pt x="3" y="4"/>
                            </a:lnTo>
                            <a:lnTo>
                              <a:pt x="1" y="3"/>
                            </a:lnTo>
                            <a:lnTo>
                              <a:pt x="0" y="0"/>
                            </a:lnTo>
                            <a:lnTo>
                              <a:pt x="1" y="0"/>
                            </a:lnTo>
                            <a:close/>
                          </a:path>
                        </a:pathLst>
                      </a:custGeom>
                      <a:solidFill>
                        <a:srgbClr val="E0E0E0"/>
                      </a:solidFill>
                      <a:ln w="9525">
                        <a:noFill/>
                        <a:round/>
                        <a:headEnd/>
                        <a:tailEnd/>
                      </a:ln>
                    </p:spPr>
                    <p:txBody>
                      <a:bodyPr/>
                      <a:lstStyle/>
                      <a:p>
                        <a:pPr eaLnBrk="1" hangingPunct="1"/>
                        <a:endParaRPr lang="en-US"/>
                      </a:p>
                    </p:txBody>
                  </p:sp>
                  <p:sp>
                    <p:nvSpPr>
                      <p:cNvPr id="3537" name="Freeform 443"/>
                      <p:cNvSpPr>
                        <a:spLocks/>
                      </p:cNvSpPr>
                      <p:nvPr/>
                    </p:nvSpPr>
                    <p:spPr bwMode="auto">
                      <a:xfrm>
                        <a:off x="4599" y="3057"/>
                        <a:ext cx="9" cy="2"/>
                      </a:xfrm>
                      <a:custGeom>
                        <a:avLst/>
                        <a:gdLst>
                          <a:gd name="T0" fmla="*/ 0 w 9"/>
                          <a:gd name="T1" fmla="*/ 0 h 5"/>
                          <a:gd name="T2" fmla="*/ 0 w 9"/>
                          <a:gd name="T3" fmla="*/ 0 h 5"/>
                          <a:gd name="T4" fmla="*/ 2 w 9"/>
                          <a:gd name="T5" fmla="*/ 0 h 5"/>
                          <a:gd name="T6" fmla="*/ 2 w 9"/>
                          <a:gd name="T7" fmla="*/ 0 h 5"/>
                          <a:gd name="T8" fmla="*/ 7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2" y="0"/>
                            </a:lnTo>
                            <a:lnTo>
                              <a:pt x="7" y="0"/>
                            </a:lnTo>
                            <a:lnTo>
                              <a:pt x="9" y="5"/>
                            </a:lnTo>
                            <a:lnTo>
                              <a:pt x="0" y="5"/>
                            </a:lnTo>
                            <a:close/>
                          </a:path>
                        </a:pathLst>
                      </a:custGeom>
                      <a:solidFill>
                        <a:srgbClr val="C0C0C0"/>
                      </a:solidFill>
                      <a:ln w="9525">
                        <a:noFill/>
                        <a:round/>
                        <a:headEnd/>
                        <a:tailEnd/>
                      </a:ln>
                    </p:spPr>
                    <p:txBody>
                      <a:bodyPr/>
                      <a:lstStyle/>
                      <a:p>
                        <a:pPr eaLnBrk="1" hangingPunct="1"/>
                        <a:endParaRPr lang="en-US"/>
                      </a:p>
                    </p:txBody>
                  </p:sp>
                </p:grpSp>
                <p:sp>
                  <p:nvSpPr>
                    <p:cNvPr id="3532" name="Freeform 444"/>
                    <p:cNvSpPr>
                      <a:spLocks/>
                    </p:cNvSpPr>
                    <p:nvPr/>
                  </p:nvSpPr>
                  <p:spPr bwMode="auto">
                    <a:xfrm>
                      <a:off x="4607" y="3054"/>
                      <a:ext cx="5" cy="10"/>
                    </a:xfrm>
                    <a:custGeom>
                      <a:avLst/>
                      <a:gdLst>
                        <a:gd name="T0" fmla="*/ 4 w 5"/>
                        <a:gd name="T1" fmla="*/ 3 h 20"/>
                        <a:gd name="T2" fmla="*/ 0 w 5"/>
                        <a:gd name="T3" fmla="*/ 1 h 20"/>
                        <a:gd name="T4" fmla="*/ 0 w 5"/>
                        <a:gd name="T5" fmla="*/ 1 h 20"/>
                        <a:gd name="T6" fmla="*/ 0 w 5"/>
                        <a:gd name="T7" fmla="*/ 1 h 20"/>
                        <a:gd name="T8" fmla="*/ 1 w 5"/>
                        <a:gd name="T9" fmla="*/ 0 h 20"/>
                        <a:gd name="T10" fmla="*/ 5 w 5"/>
                        <a:gd name="T11" fmla="*/ 1 h 20"/>
                        <a:gd name="T12" fmla="*/ 4 w 5"/>
                        <a:gd name="T13" fmla="*/ 3 h 20"/>
                        <a:gd name="T14" fmla="*/ 0 60000 65536"/>
                        <a:gd name="T15" fmla="*/ 0 60000 65536"/>
                        <a:gd name="T16" fmla="*/ 0 60000 65536"/>
                        <a:gd name="T17" fmla="*/ 0 60000 65536"/>
                        <a:gd name="T18" fmla="*/ 0 60000 65536"/>
                        <a:gd name="T19" fmla="*/ 0 60000 65536"/>
                        <a:gd name="T20" fmla="*/ 0 60000 65536"/>
                        <a:gd name="T21" fmla="*/ 0 w 5"/>
                        <a:gd name="T22" fmla="*/ 0 h 20"/>
                        <a:gd name="T23" fmla="*/ 5 w 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0">
                          <a:moveTo>
                            <a:pt x="4" y="20"/>
                          </a:moveTo>
                          <a:lnTo>
                            <a:pt x="0" y="5"/>
                          </a:lnTo>
                          <a:lnTo>
                            <a:pt x="0" y="3"/>
                          </a:lnTo>
                          <a:lnTo>
                            <a:pt x="0" y="2"/>
                          </a:lnTo>
                          <a:lnTo>
                            <a:pt x="1" y="0"/>
                          </a:lnTo>
                          <a:lnTo>
                            <a:pt x="5" y="14"/>
                          </a:lnTo>
                          <a:lnTo>
                            <a:pt x="4" y="20"/>
                          </a:lnTo>
                          <a:close/>
                        </a:path>
                      </a:pathLst>
                    </a:custGeom>
                    <a:solidFill>
                      <a:srgbClr val="606060"/>
                    </a:solidFill>
                    <a:ln w="9525">
                      <a:noFill/>
                      <a:round/>
                      <a:headEnd/>
                      <a:tailEnd/>
                    </a:ln>
                  </p:spPr>
                  <p:txBody>
                    <a:bodyPr/>
                    <a:lstStyle/>
                    <a:p>
                      <a:pPr eaLnBrk="1" hangingPunct="1"/>
                      <a:endParaRPr lang="en-US"/>
                    </a:p>
                  </p:txBody>
                </p:sp>
                <p:sp>
                  <p:nvSpPr>
                    <p:cNvPr id="3533" name="Freeform 445"/>
                    <p:cNvSpPr>
                      <a:spLocks/>
                    </p:cNvSpPr>
                    <p:nvPr/>
                  </p:nvSpPr>
                  <p:spPr bwMode="auto">
                    <a:xfrm>
                      <a:off x="4608" y="3054"/>
                      <a:ext cx="18" cy="7"/>
                    </a:xfrm>
                    <a:custGeom>
                      <a:avLst/>
                      <a:gdLst>
                        <a:gd name="T0" fmla="*/ 0 w 18"/>
                        <a:gd name="T1" fmla="*/ 0 h 14"/>
                        <a:gd name="T2" fmla="*/ 6 w 18"/>
                        <a:gd name="T3" fmla="*/ 0 h 14"/>
                        <a:gd name="T4" fmla="*/ 6 w 18"/>
                        <a:gd name="T5" fmla="*/ 1 h 14"/>
                        <a:gd name="T6" fmla="*/ 7 w 18"/>
                        <a:gd name="T7" fmla="*/ 1 h 14"/>
                        <a:gd name="T8" fmla="*/ 8 w 18"/>
                        <a:gd name="T9" fmla="*/ 1 h 14"/>
                        <a:gd name="T10" fmla="*/ 16 w 18"/>
                        <a:gd name="T11" fmla="*/ 1 h 14"/>
                        <a:gd name="T12" fmla="*/ 16 w 18"/>
                        <a:gd name="T13" fmla="*/ 2 h 14"/>
                        <a:gd name="T14" fmla="*/ 17 w 18"/>
                        <a:gd name="T15" fmla="*/ 2 h 14"/>
                        <a:gd name="T16" fmla="*/ 18 w 18"/>
                        <a:gd name="T17" fmla="*/ 2 h 14"/>
                        <a:gd name="T18" fmla="*/ 6 w 18"/>
                        <a:gd name="T19" fmla="*/ 2 h 14"/>
                        <a:gd name="T20" fmla="*/ 4 w 18"/>
                        <a:gd name="T21" fmla="*/ 2 h 14"/>
                        <a:gd name="T22" fmla="*/ 0 w 1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4"/>
                        <a:gd name="T38" fmla="*/ 18 w 1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4">
                          <a:moveTo>
                            <a:pt x="0" y="0"/>
                          </a:moveTo>
                          <a:lnTo>
                            <a:pt x="6" y="0"/>
                          </a:lnTo>
                          <a:lnTo>
                            <a:pt x="6" y="3"/>
                          </a:lnTo>
                          <a:lnTo>
                            <a:pt x="7" y="5"/>
                          </a:lnTo>
                          <a:lnTo>
                            <a:pt x="8" y="6"/>
                          </a:lnTo>
                          <a:lnTo>
                            <a:pt x="16" y="6"/>
                          </a:lnTo>
                          <a:lnTo>
                            <a:pt x="16" y="9"/>
                          </a:lnTo>
                          <a:lnTo>
                            <a:pt x="17" y="11"/>
                          </a:lnTo>
                          <a:lnTo>
                            <a:pt x="18" y="14"/>
                          </a:lnTo>
                          <a:lnTo>
                            <a:pt x="6" y="14"/>
                          </a:lnTo>
                          <a:lnTo>
                            <a:pt x="4" y="14"/>
                          </a:lnTo>
                          <a:lnTo>
                            <a:pt x="0" y="0"/>
                          </a:lnTo>
                          <a:close/>
                        </a:path>
                      </a:pathLst>
                    </a:custGeom>
                    <a:solidFill>
                      <a:srgbClr val="808080"/>
                    </a:solidFill>
                    <a:ln w="9525">
                      <a:noFill/>
                      <a:round/>
                      <a:headEnd/>
                      <a:tailEnd/>
                    </a:ln>
                  </p:spPr>
                  <p:txBody>
                    <a:bodyPr/>
                    <a:lstStyle/>
                    <a:p>
                      <a:pPr eaLnBrk="1" hangingPunct="1"/>
                      <a:endParaRPr lang="en-US"/>
                    </a:p>
                  </p:txBody>
                </p:sp>
                <p:sp>
                  <p:nvSpPr>
                    <p:cNvPr id="3534" name="Freeform 446"/>
                    <p:cNvSpPr>
                      <a:spLocks/>
                    </p:cNvSpPr>
                    <p:nvPr/>
                  </p:nvSpPr>
                  <p:spPr bwMode="auto">
                    <a:xfrm>
                      <a:off x="4611" y="3061"/>
                      <a:ext cx="16" cy="2"/>
                    </a:xfrm>
                    <a:custGeom>
                      <a:avLst/>
                      <a:gdLst>
                        <a:gd name="T0" fmla="*/ 0 w 16"/>
                        <a:gd name="T1" fmla="*/ 0 h 5"/>
                        <a:gd name="T2" fmla="*/ 0 w 16"/>
                        <a:gd name="T3" fmla="*/ 0 h 5"/>
                        <a:gd name="T4" fmla="*/ 1 w 16"/>
                        <a:gd name="T5" fmla="*/ 0 h 5"/>
                        <a:gd name="T6" fmla="*/ 1 w 16"/>
                        <a:gd name="T7" fmla="*/ 0 h 5"/>
                        <a:gd name="T8" fmla="*/ 15 w 16"/>
                        <a:gd name="T9" fmla="*/ 0 h 5"/>
                        <a:gd name="T10" fmla="*/ 16 w 16"/>
                        <a:gd name="T11" fmla="*/ 0 h 5"/>
                        <a:gd name="T12" fmla="*/ 0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0" y="5"/>
                          </a:moveTo>
                          <a:lnTo>
                            <a:pt x="0" y="3"/>
                          </a:lnTo>
                          <a:lnTo>
                            <a:pt x="1" y="2"/>
                          </a:lnTo>
                          <a:lnTo>
                            <a:pt x="1" y="0"/>
                          </a:lnTo>
                          <a:lnTo>
                            <a:pt x="15" y="0"/>
                          </a:lnTo>
                          <a:lnTo>
                            <a:pt x="16" y="5"/>
                          </a:lnTo>
                          <a:lnTo>
                            <a:pt x="0" y="5"/>
                          </a:lnTo>
                          <a:close/>
                        </a:path>
                      </a:pathLst>
                    </a:custGeom>
                    <a:solidFill>
                      <a:srgbClr val="404040"/>
                    </a:solidFill>
                    <a:ln w="9525">
                      <a:noFill/>
                      <a:round/>
                      <a:headEnd/>
                      <a:tailEnd/>
                    </a:ln>
                  </p:spPr>
                  <p:txBody>
                    <a:bodyPr/>
                    <a:lstStyle/>
                    <a:p>
                      <a:pPr eaLnBrk="1" hangingPunct="1"/>
                      <a:endParaRPr lang="en-US"/>
                    </a:p>
                  </p:txBody>
                </p:sp>
              </p:grpSp>
              <p:grpSp>
                <p:nvGrpSpPr>
                  <p:cNvPr id="3426" name="Group 447"/>
                  <p:cNvGrpSpPr>
                    <a:grpSpLocks/>
                  </p:cNvGrpSpPr>
                  <p:nvPr/>
                </p:nvGrpSpPr>
                <p:grpSpPr bwMode="auto">
                  <a:xfrm>
                    <a:off x="4593" y="3070"/>
                    <a:ext cx="82" cy="11"/>
                    <a:chOff x="4593" y="3070"/>
                    <a:chExt cx="82" cy="11"/>
                  </a:xfrm>
                </p:grpSpPr>
                <p:sp>
                  <p:nvSpPr>
                    <p:cNvPr id="3450" name="Freeform 448"/>
                    <p:cNvSpPr>
                      <a:spLocks/>
                    </p:cNvSpPr>
                    <p:nvPr/>
                  </p:nvSpPr>
                  <p:spPr bwMode="auto">
                    <a:xfrm>
                      <a:off x="4593" y="3070"/>
                      <a:ext cx="82" cy="11"/>
                    </a:xfrm>
                    <a:custGeom>
                      <a:avLst/>
                      <a:gdLst>
                        <a:gd name="T0" fmla="*/ 4 w 82"/>
                        <a:gd name="T1" fmla="*/ 0 h 23"/>
                        <a:gd name="T2" fmla="*/ 2 w 82"/>
                        <a:gd name="T3" fmla="*/ 0 h 23"/>
                        <a:gd name="T4" fmla="*/ 1 w 82"/>
                        <a:gd name="T5" fmla="*/ 1 h 23"/>
                        <a:gd name="T6" fmla="*/ 0 w 82"/>
                        <a:gd name="T7" fmla="*/ 2 h 23"/>
                        <a:gd name="T8" fmla="*/ 1 w 82"/>
                        <a:gd name="T9" fmla="*/ 2 h 23"/>
                        <a:gd name="T10" fmla="*/ 1 w 82"/>
                        <a:gd name="T11" fmla="*/ 2 h 23"/>
                        <a:gd name="T12" fmla="*/ 3 w 82"/>
                        <a:gd name="T13" fmla="*/ 2 h 23"/>
                        <a:gd name="T14" fmla="*/ 79 w 82"/>
                        <a:gd name="T15" fmla="*/ 2 h 23"/>
                        <a:gd name="T16" fmla="*/ 81 w 82"/>
                        <a:gd name="T17" fmla="*/ 2 h 23"/>
                        <a:gd name="T18" fmla="*/ 82 w 82"/>
                        <a:gd name="T19" fmla="*/ 2 h 23"/>
                        <a:gd name="T20" fmla="*/ 82 w 82"/>
                        <a:gd name="T21" fmla="*/ 1 h 23"/>
                        <a:gd name="T22" fmla="*/ 82 w 82"/>
                        <a:gd name="T23" fmla="*/ 0 h 23"/>
                        <a:gd name="T24" fmla="*/ 81 w 82"/>
                        <a:gd name="T25" fmla="*/ 0 h 23"/>
                        <a:gd name="T26" fmla="*/ 79 w 82"/>
                        <a:gd name="T27" fmla="*/ 0 h 23"/>
                        <a:gd name="T28" fmla="*/ 4 w 82"/>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23"/>
                        <a:gd name="T47" fmla="*/ 82 w 82"/>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23">
                          <a:moveTo>
                            <a:pt x="4" y="2"/>
                          </a:moveTo>
                          <a:lnTo>
                            <a:pt x="2" y="5"/>
                          </a:lnTo>
                          <a:lnTo>
                            <a:pt x="1" y="8"/>
                          </a:lnTo>
                          <a:lnTo>
                            <a:pt x="0" y="16"/>
                          </a:lnTo>
                          <a:lnTo>
                            <a:pt x="1" y="19"/>
                          </a:lnTo>
                          <a:lnTo>
                            <a:pt x="1" y="22"/>
                          </a:lnTo>
                          <a:lnTo>
                            <a:pt x="3" y="23"/>
                          </a:lnTo>
                          <a:lnTo>
                            <a:pt x="79" y="22"/>
                          </a:lnTo>
                          <a:lnTo>
                            <a:pt x="81" y="20"/>
                          </a:lnTo>
                          <a:lnTo>
                            <a:pt x="82" y="17"/>
                          </a:lnTo>
                          <a:lnTo>
                            <a:pt x="82" y="9"/>
                          </a:lnTo>
                          <a:lnTo>
                            <a:pt x="82" y="5"/>
                          </a:lnTo>
                          <a:lnTo>
                            <a:pt x="81" y="2"/>
                          </a:lnTo>
                          <a:lnTo>
                            <a:pt x="79" y="0"/>
                          </a:lnTo>
                          <a:lnTo>
                            <a:pt x="4" y="2"/>
                          </a:lnTo>
                          <a:close/>
                        </a:path>
                      </a:pathLst>
                    </a:custGeom>
                    <a:solidFill>
                      <a:srgbClr val="202020"/>
                    </a:solidFill>
                    <a:ln w="1588">
                      <a:solidFill>
                        <a:srgbClr val="000000"/>
                      </a:solidFill>
                      <a:round/>
                      <a:headEnd/>
                      <a:tailEnd/>
                    </a:ln>
                  </p:spPr>
                  <p:txBody>
                    <a:bodyPr/>
                    <a:lstStyle/>
                    <a:p>
                      <a:pPr eaLnBrk="1" hangingPunct="1"/>
                      <a:endParaRPr lang="en-US"/>
                    </a:p>
                  </p:txBody>
                </p:sp>
                <p:sp>
                  <p:nvSpPr>
                    <p:cNvPr id="3451" name="Freeform 449"/>
                    <p:cNvSpPr>
                      <a:spLocks/>
                    </p:cNvSpPr>
                    <p:nvPr/>
                  </p:nvSpPr>
                  <p:spPr bwMode="auto">
                    <a:xfrm>
                      <a:off x="4604" y="3073"/>
                      <a:ext cx="66" cy="5"/>
                    </a:xfrm>
                    <a:custGeom>
                      <a:avLst/>
                      <a:gdLst>
                        <a:gd name="T0" fmla="*/ 0 w 66"/>
                        <a:gd name="T1" fmla="*/ 0 h 11"/>
                        <a:gd name="T2" fmla="*/ 0 w 66"/>
                        <a:gd name="T3" fmla="*/ 1 h 11"/>
                        <a:gd name="T4" fmla="*/ 15 w 66"/>
                        <a:gd name="T5" fmla="*/ 1 h 11"/>
                        <a:gd name="T6" fmla="*/ 15 w 66"/>
                        <a:gd name="T7" fmla="*/ 1 h 11"/>
                        <a:gd name="T8" fmla="*/ 50 w 66"/>
                        <a:gd name="T9" fmla="*/ 1 h 11"/>
                        <a:gd name="T10" fmla="*/ 50 w 66"/>
                        <a:gd name="T11" fmla="*/ 1 h 11"/>
                        <a:gd name="T12" fmla="*/ 65 w 66"/>
                        <a:gd name="T13" fmla="*/ 1 h 11"/>
                        <a:gd name="T14" fmla="*/ 66 w 66"/>
                        <a:gd name="T15" fmla="*/ 0 h 11"/>
                        <a:gd name="T16" fmla="*/ 50 w 66"/>
                        <a:gd name="T17" fmla="*/ 0 h 11"/>
                        <a:gd name="T18" fmla="*/ 50 w 66"/>
                        <a:gd name="T19" fmla="*/ 0 h 11"/>
                        <a:gd name="T20" fmla="*/ 15 w 66"/>
                        <a:gd name="T21" fmla="*/ 0 h 11"/>
                        <a:gd name="T22" fmla="*/ 15 w 66"/>
                        <a:gd name="T23" fmla="*/ 0 h 11"/>
                        <a:gd name="T24" fmla="*/ 0 w 6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11"/>
                        <a:gd name="T41" fmla="*/ 66 w 6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11">
                          <a:moveTo>
                            <a:pt x="0" y="3"/>
                          </a:moveTo>
                          <a:lnTo>
                            <a:pt x="0" y="8"/>
                          </a:lnTo>
                          <a:lnTo>
                            <a:pt x="15" y="8"/>
                          </a:lnTo>
                          <a:lnTo>
                            <a:pt x="15" y="11"/>
                          </a:lnTo>
                          <a:lnTo>
                            <a:pt x="50" y="11"/>
                          </a:lnTo>
                          <a:lnTo>
                            <a:pt x="50" y="8"/>
                          </a:lnTo>
                          <a:lnTo>
                            <a:pt x="65" y="8"/>
                          </a:lnTo>
                          <a:lnTo>
                            <a:pt x="66" y="3"/>
                          </a:lnTo>
                          <a:lnTo>
                            <a:pt x="50" y="3"/>
                          </a:lnTo>
                          <a:lnTo>
                            <a:pt x="50" y="0"/>
                          </a:lnTo>
                          <a:lnTo>
                            <a:pt x="15" y="0"/>
                          </a:lnTo>
                          <a:lnTo>
                            <a:pt x="15" y="3"/>
                          </a:lnTo>
                          <a:lnTo>
                            <a:pt x="0" y="3"/>
                          </a:lnTo>
                          <a:close/>
                        </a:path>
                      </a:pathLst>
                    </a:custGeom>
                    <a:solidFill>
                      <a:srgbClr val="000000"/>
                    </a:solidFill>
                    <a:ln w="9525">
                      <a:noFill/>
                      <a:round/>
                      <a:headEnd/>
                      <a:tailEnd/>
                    </a:ln>
                  </p:spPr>
                  <p:txBody>
                    <a:bodyPr/>
                    <a:lstStyle/>
                    <a:p>
                      <a:pPr eaLnBrk="1" hangingPunct="1"/>
                      <a:endParaRPr lang="en-US"/>
                    </a:p>
                  </p:txBody>
                </p:sp>
                <p:sp>
                  <p:nvSpPr>
                    <p:cNvPr id="3452" name="Rectangle 450"/>
                    <p:cNvSpPr>
                      <a:spLocks noChangeArrowheads="1"/>
                    </p:cNvSpPr>
                    <p:nvPr/>
                  </p:nvSpPr>
                  <p:spPr bwMode="auto">
                    <a:xfrm>
                      <a:off x="4606" y="3077"/>
                      <a:ext cx="5" cy="2"/>
                    </a:xfrm>
                    <a:prstGeom prst="rect">
                      <a:avLst/>
                    </a:prstGeom>
                    <a:solidFill>
                      <a:srgbClr val="00A000"/>
                    </a:solidFill>
                    <a:ln w="9525">
                      <a:noFill/>
                      <a:miter lim="800000"/>
                      <a:headEnd/>
                      <a:tailEnd/>
                    </a:ln>
                  </p:spPr>
                  <p:txBody>
                    <a:bodyPr/>
                    <a:lstStyle/>
                    <a:p>
                      <a:pPr eaLnBrk="1" hangingPunct="1"/>
                      <a:endParaRPr lang="en-US"/>
                    </a:p>
                  </p:txBody>
                </p:sp>
                <p:sp>
                  <p:nvSpPr>
                    <p:cNvPr id="3453" name="Rectangle 451"/>
                    <p:cNvSpPr>
                      <a:spLocks noChangeArrowheads="1"/>
                    </p:cNvSpPr>
                    <p:nvPr/>
                  </p:nvSpPr>
                  <p:spPr bwMode="auto">
                    <a:xfrm>
                      <a:off x="4656" y="3077"/>
                      <a:ext cx="12" cy="2"/>
                    </a:xfrm>
                    <a:prstGeom prst="rect">
                      <a:avLst/>
                    </a:prstGeom>
                    <a:solidFill>
                      <a:srgbClr val="202020"/>
                    </a:solidFill>
                    <a:ln w="1588">
                      <a:solidFill>
                        <a:srgbClr val="000000"/>
                      </a:solidFill>
                      <a:miter lim="800000"/>
                      <a:headEnd/>
                      <a:tailEnd/>
                    </a:ln>
                  </p:spPr>
                  <p:txBody>
                    <a:bodyPr/>
                    <a:lstStyle/>
                    <a:p>
                      <a:pPr eaLnBrk="1" hangingPunct="1"/>
                      <a:endParaRPr lang="en-US"/>
                    </a:p>
                  </p:txBody>
                </p:sp>
              </p:grpSp>
              <p:grpSp>
                <p:nvGrpSpPr>
                  <p:cNvPr id="3427" name="Group 452"/>
                  <p:cNvGrpSpPr>
                    <a:grpSpLocks/>
                  </p:cNvGrpSpPr>
                  <p:nvPr/>
                </p:nvGrpSpPr>
                <p:grpSpPr bwMode="auto">
                  <a:xfrm>
                    <a:off x="4654" y="2991"/>
                    <a:ext cx="102" cy="73"/>
                    <a:chOff x="4654" y="2991"/>
                    <a:chExt cx="102" cy="73"/>
                  </a:xfrm>
                </p:grpSpPr>
                <p:sp>
                  <p:nvSpPr>
                    <p:cNvPr id="3431" name="Freeform 453"/>
                    <p:cNvSpPr>
                      <a:spLocks/>
                    </p:cNvSpPr>
                    <p:nvPr/>
                  </p:nvSpPr>
                  <p:spPr bwMode="auto">
                    <a:xfrm>
                      <a:off x="4737" y="3049"/>
                      <a:ext cx="19" cy="15"/>
                    </a:xfrm>
                    <a:custGeom>
                      <a:avLst/>
                      <a:gdLst>
                        <a:gd name="T0" fmla="*/ 13 w 19"/>
                        <a:gd name="T1" fmla="*/ 1 h 29"/>
                        <a:gd name="T2" fmla="*/ 10 w 19"/>
                        <a:gd name="T3" fmla="*/ 0 h 29"/>
                        <a:gd name="T4" fmla="*/ 5 w 19"/>
                        <a:gd name="T5" fmla="*/ 0 h 29"/>
                        <a:gd name="T6" fmla="*/ 3 w 19"/>
                        <a:gd name="T7" fmla="*/ 1 h 29"/>
                        <a:gd name="T8" fmla="*/ 1 w 19"/>
                        <a:gd name="T9" fmla="*/ 1 h 29"/>
                        <a:gd name="T10" fmla="*/ 0 w 19"/>
                        <a:gd name="T11" fmla="*/ 2 h 29"/>
                        <a:gd name="T12" fmla="*/ 0 w 19"/>
                        <a:gd name="T13" fmla="*/ 3 h 29"/>
                        <a:gd name="T14" fmla="*/ 0 w 19"/>
                        <a:gd name="T15" fmla="*/ 4 h 29"/>
                        <a:gd name="T16" fmla="*/ 19 w 19"/>
                        <a:gd name="T17" fmla="*/ 4 h 29"/>
                        <a:gd name="T18" fmla="*/ 18 w 19"/>
                        <a:gd name="T19" fmla="*/ 2 h 29"/>
                        <a:gd name="T20" fmla="*/ 16 w 19"/>
                        <a:gd name="T21" fmla="*/ 1 h 29"/>
                        <a:gd name="T22" fmla="*/ 13 w 19"/>
                        <a:gd name="T23" fmla="*/ 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29"/>
                        <a:gd name="T38" fmla="*/ 19 w 19"/>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29">
                          <a:moveTo>
                            <a:pt x="13" y="1"/>
                          </a:moveTo>
                          <a:lnTo>
                            <a:pt x="10" y="0"/>
                          </a:lnTo>
                          <a:lnTo>
                            <a:pt x="5" y="0"/>
                          </a:lnTo>
                          <a:lnTo>
                            <a:pt x="3" y="1"/>
                          </a:lnTo>
                          <a:lnTo>
                            <a:pt x="1" y="6"/>
                          </a:lnTo>
                          <a:lnTo>
                            <a:pt x="0" y="14"/>
                          </a:lnTo>
                          <a:lnTo>
                            <a:pt x="0" y="20"/>
                          </a:lnTo>
                          <a:lnTo>
                            <a:pt x="0" y="29"/>
                          </a:lnTo>
                          <a:lnTo>
                            <a:pt x="19" y="29"/>
                          </a:lnTo>
                          <a:lnTo>
                            <a:pt x="18" y="12"/>
                          </a:lnTo>
                          <a:lnTo>
                            <a:pt x="16" y="4"/>
                          </a:lnTo>
                          <a:lnTo>
                            <a:pt x="13" y="1"/>
                          </a:lnTo>
                          <a:close/>
                        </a:path>
                      </a:pathLst>
                    </a:custGeom>
                    <a:solidFill>
                      <a:srgbClr val="404040"/>
                    </a:solidFill>
                    <a:ln w="1588">
                      <a:solidFill>
                        <a:srgbClr val="404040"/>
                      </a:solidFill>
                      <a:round/>
                      <a:headEnd/>
                      <a:tailEnd/>
                    </a:ln>
                  </p:spPr>
                  <p:txBody>
                    <a:bodyPr/>
                    <a:lstStyle/>
                    <a:p>
                      <a:pPr eaLnBrk="1" hangingPunct="1"/>
                      <a:endParaRPr lang="en-US"/>
                    </a:p>
                  </p:txBody>
                </p:sp>
                <p:sp>
                  <p:nvSpPr>
                    <p:cNvPr id="3432" name="Freeform 454"/>
                    <p:cNvSpPr>
                      <a:spLocks/>
                    </p:cNvSpPr>
                    <p:nvPr/>
                  </p:nvSpPr>
                  <p:spPr bwMode="auto">
                    <a:xfrm>
                      <a:off x="4654" y="2991"/>
                      <a:ext cx="86" cy="61"/>
                    </a:xfrm>
                    <a:custGeom>
                      <a:avLst/>
                      <a:gdLst>
                        <a:gd name="T0" fmla="*/ 0 w 86"/>
                        <a:gd name="T1" fmla="*/ 0 h 121"/>
                        <a:gd name="T2" fmla="*/ 86 w 86"/>
                        <a:gd name="T3" fmla="*/ 15 h 121"/>
                        <a:gd name="T4" fmla="*/ 85 w 86"/>
                        <a:gd name="T5" fmla="*/ 15 h 121"/>
                        <a:gd name="T6" fmla="*/ 84 w 86"/>
                        <a:gd name="T7" fmla="*/ 16 h 121"/>
                        <a:gd name="T8" fmla="*/ 0 w 86"/>
                        <a:gd name="T9" fmla="*/ 0 h 121"/>
                        <a:gd name="T10" fmla="*/ 0 60000 65536"/>
                        <a:gd name="T11" fmla="*/ 0 60000 65536"/>
                        <a:gd name="T12" fmla="*/ 0 60000 65536"/>
                        <a:gd name="T13" fmla="*/ 0 60000 65536"/>
                        <a:gd name="T14" fmla="*/ 0 60000 65536"/>
                        <a:gd name="T15" fmla="*/ 0 w 86"/>
                        <a:gd name="T16" fmla="*/ 0 h 121"/>
                        <a:gd name="T17" fmla="*/ 86 w 86"/>
                        <a:gd name="T18" fmla="*/ 121 h 121"/>
                      </a:gdLst>
                      <a:ahLst/>
                      <a:cxnLst>
                        <a:cxn ang="T10">
                          <a:pos x="T0" y="T1"/>
                        </a:cxn>
                        <a:cxn ang="T11">
                          <a:pos x="T2" y="T3"/>
                        </a:cxn>
                        <a:cxn ang="T12">
                          <a:pos x="T4" y="T5"/>
                        </a:cxn>
                        <a:cxn ang="T13">
                          <a:pos x="T6" y="T7"/>
                        </a:cxn>
                        <a:cxn ang="T14">
                          <a:pos x="T8" y="T9"/>
                        </a:cxn>
                      </a:cxnLst>
                      <a:rect l="T15" t="T16" r="T17" b="T18"/>
                      <a:pathLst>
                        <a:path w="86" h="121">
                          <a:moveTo>
                            <a:pt x="0" y="0"/>
                          </a:moveTo>
                          <a:lnTo>
                            <a:pt x="86" y="117"/>
                          </a:lnTo>
                          <a:lnTo>
                            <a:pt x="85" y="118"/>
                          </a:lnTo>
                          <a:lnTo>
                            <a:pt x="84" y="121"/>
                          </a:lnTo>
                          <a:lnTo>
                            <a:pt x="0" y="0"/>
                          </a:lnTo>
                          <a:close/>
                        </a:path>
                      </a:pathLst>
                    </a:custGeom>
                    <a:solidFill>
                      <a:srgbClr val="808080"/>
                    </a:solidFill>
                    <a:ln w="9525">
                      <a:noFill/>
                      <a:round/>
                      <a:headEnd/>
                      <a:tailEnd/>
                    </a:ln>
                  </p:spPr>
                  <p:txBody>
                    <a:bodyPr/>
                    <a:lstStyle/>
                    <a:p>
                      <a:pPr eaLnBrk="1" hangingPunct="1"/>
                      <a:endParaRPr lang="en-US"/>
                    </a:p>
                  </p:txBody>
                </p:sp>
                <p:sp>
                  <p:nvSpPr>
                    <p:cNvPr id="3433" name="Freeform 455"/>
                    <p:cNvSpPr>
                      <a:spLocks/>
                    </p:cNvSpPr>
                    <p:nvPr/>
                  </p:nvSpPr>
                  <p:spPr bwMode="auto">
                    <a:xfrm>
                      <a:off x="4713" y="3031"/>
                      <a:ext cx="28" cy="28"/>
                    </a:xfrm>
                    <a:custGeom>
                      <a:avLst/>
                      <a:gdLst>
                        <a:gd name="T0" fmla="*/ 1 w 28"/>
                        <a:gd name="T1" fmla="*/ 2 h 56"/>
                        <a:gd name="T2" fmla="*/ 2 w 28"/>
                        <a:gd name="T3" fmla="*/ 2 h 56"/>
                        <a:gd name="T4" fmla="*/ 5 w 28"/>
                        <a:gd name="T5" fmla="*/ 1 h 56"/>
                        <a:gd name="T6" fmla="*/ 8 w 28"/>
                        <a:gd name="T7" fmla="*/ 1 h 56"/>
                        <a:gd name="T8" fmla="*/ 13 w 28"/>
                        <a:gd name="T9" fmla="*/ 1 h 56"/>
                        <a:gd name="T10" fmla="*/ 14 w 28"/>
                        <a:gd name="T11" fmla="*/ 0 h 56"/>
                        <a:gd name="T12" fmla="*/ 28 w 28"/>
                        <a:gd name="T13" fmla="*/ 3 h 56"/>
                        <a:gd name="T14" fmla="*/ 27 w 28"/>
                        <a:gd name="T15" fmla="*/ 4 h 56"/>
                        <a:gd name="T16" fmla="*/ 23 w 28"/>
                        <a:gd name="T17" fmla="*/ 4 h 56"/>
                        <a:gd name="T18" fmla="*/ 19 w 28"/>
                        <a:gd name="T19" fmla="*/ 4 h 56"/>
                        <a:gd name="T20" fmla="*/ 16 w 28"/>
                        <a:gd name="T21" fmla="*/ 4 h 56"/>
                        <a:gd name="T22" fmla="*/ 15 w 28"/>
                        <a:gd name="T23" fmla="*/ 5 h 56"/>
                        <a:gd name="T24" fmla="*/ 15 w 28"/>
                        <a:gd name="T25" fmla="*/ 6 h 56"/>
                        <a:gd name="T26" fmla="*/ 15 w 28"/>
                        <a:gd name="T27" fmla="*/ 7 h 56"/>
                        <a:gd name="T28" fmla="*/ 15 w 28"/>
                        <a:gd name="T29" fmla="*/ 7 h 56"/>
                        <a:gd name="T30" fmla="*/ 0 w 28"/>
                        <a:gd name="T31" fmla="*/ 5 h 56"/>
                        <a:gd name="T32" fmla="*/ 0 w 28"/>
                        <a:gd name="T33" fmla="*/ 3 h 56"/>
                        <a:gd name="T34" fmla="*/ 1 w 28"/>
                        <a:gd name="T35" fmla="*/ 2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56"/>
                        <a:gd name="T56" fmla="*/ 28 w 28"/>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56">
                          <a:moveTo>
                            <a:pt x="1" y="14"/>
                          </a:moveTo>
                          <a:lnTo>
                            <a:pt x="2" y="10"/>
                          </a:lnTo>
                          <a:lnTo>
                            <a:pt x="5" y="7"/>
                          </a:lnTo>
                          <a:lnTo>
                            <a:pt x="8" y="7"/>
                          </a:lnTo>
                          <a:lnTo>
                            <a:pt x="13" y="7"/>
                          </a:lnTo>
                          <a:lnTo>
                            <a:pt x="14" y="0"/>
                          </a:lnTo>
                          <a:lnTo>
                            <a:pt x="28" y="21"/>
                          </a:lnTo>
                          <a:lnTo>
                            <a:pt x="27" y="27"/>
                          </a:lnTo>
                          <a:lnTo>
                            <a:pt x="23" y="27"/>
                          </a:lnTo>
                          <a:lnTo>
                            <a:pt x="19" y="28"/>
                          </a:lnTo>
                          <a:lnTo>
                            <a:pt x="16" y="31"/>
                          </a:lnTo>
                          <a:lnTo>
                            <a:pt x="15" y="36"/>
                          </a:lnTo>
                          <a:lnTo>
                            <a:pt x="15" y="45"/>
                          </a:lnTo>
                          <a:lnTo>
                            <a:pt x="15" y="52"/>
                          </a:lnTo>
                          <a:lnTo>
                            <a:pt x="15" y="56"/>
                          </a:lnTo>
                          <a:lnTo>
                            <a:pt x="0" y="35"/>
                          </a:lnTo>
                          <a:lnTo>
                            <a:pt x="0" y="22"/>
                          </a:lnTo>
                          <a:lnTo>
                            <a:pt x="1" y="14"/>
                          </a:lnTo>
                          <a:close/>
                        </a:path>
                      </a:pathLst>
                    </a:custGeom>
                    <a:solidFill>
                      <a:srgbClr val="404040"/>
                    </a:solidFill>
                    <a:ln w="1588">
                      <a:solidFill>
                        <a:srgbClr val="000000"/>
                      </a:solidFill>
                      <a:round/>
                      <a:headEnd/>
                      <a:tailEnd/>
                    </a:ln>
                  </p:spPr>
                  <p:txBody>
                    <a:bodyPr/>
                    <a:lstStyle/>
                    <a:p>
                      <a:pPr eaLnBrk="1" hangingPunct="1"/>
                      <a:endParaRPr lang="en-US"/>
                    </a:p>
                  </p:txBody>
                </p:sp>
                <p:sp>
                  <p:nvSpPr>
                    <p:cNvPr id="3434" name="Line 456"/>
                    <p:cNvSpPr>
                      <a:spLocks noChangeShapeType="1"/>
                    </p:cNvSpPr>
                    <p:nvPr/>
                  </p:nvSpPr>
                  <p:spPr bwMode="auto">
                    <a:xfrm>
                      <a:off x="4727" y="3034"/>
                      <a:ext cx="13" cy="10"/>
                    </a:xfrm>
                    <a:prstGeom prst="line">
                      <a:avLst/>
                    </a:prstGeom>
                    <a:noFill/>
                    <a:ln w="1588">
                      <a:solidFill>
                        <a:srgbClr val="000000"/>
                      </a:solidFill>
                      <a:round/>
                      <a:headEnd/>
                      <a:tailEnd/>
                    </a:ln>
                  </p:spPr>
                  <p:txBody>
                    <a:bodyPr/>
                    <a:lstStyle/>
                    <a:p>
                      <a:endParaRPr lang="en-US"/>
                    </a:p>
                  </p:txBody>
                </p:sp>
                <p:sp>
                  <p:nvSpPr>
                    <p:cNvPr id="3435" name="Freeform 457"/>
                    <p:cNvSpPr>
                      <a:spLocks/>
                    </p:cNvSpPr>
                    <p:nvPr/>
                  </p:nvSpPr>
                  <p:spPr bwMode="auto">
                    <a:xfrm>
                      <a:off x="4657" y="2993"/>
                      <a:ext cx="22" cy="22"/>
                    </a:xfrm>
                    <a:custGeom>
                      <a:avLst/>
                      <a:gdLst>
                        <a:gd name="T0" fmla="*/ 1 w 22"/>
                        <a:gd name="T1" fmla="*/ 2 h 43"/>
                        <a:gd name="T2" fmla="*/ 3 w 22"/>
                        <a:gd name="T3" fmla="*/ 2 h 43"/>
                        <a:gd name="T4" fmla="*/ 6 w 22"/>
                        <a:gd name="T5" fmla="*/ 1 h 43"/>
                        <a:gd name="T6" fmla="*/ 9 w 22"/>
                        <a:gd name="T7" fmla="*/ 1 h 43"/>
                        <a:gd name="T8" fmla="*/ 14 w 22"/>
                        <a:gd name="T9" fmla="*/ 1 h 43"/>
                        <a:gd name="T10" fmla="*/ 14 w 22"/>
                        <a:gd name="T11" fmla="*/ 0 h 43"/>
                        <a:gd name="T12" fmla="*/ 22 w 22"/>
                        <a:gd name="T13" fmla="*/ 2 h 43"/>
                        <a:gd name="T14" fmla="*/ 22 w 22"/>
                        <a:gd name="T15" fmla="*/ 3 h 43"/>
                        <a:gd name="T16" fmla="*/ 19 w 22"/>
                        <a:gd name="T17" fmla="*/ 3 h 43"/>
                        <a:gd name="T18" fmla="*/ 17 w 22"/>
                        <a:gd name="T19" fmla="*/ 3 h 43"/>
                        <a:gd name="T20" fmla="*/ 14 w 22"/>
                        <a:gd name="T21" fmla="*/ 3 h 43"/>
                        <a:gd name="T22" fmla="*/ 12 w 22"/>
                        <a:gd name="T23" fmla="*/ 3 h 43"/>
                        <a:gd name="T24" fmla="*/ 11 w 22"/>
                        <a:gd name="T25" fmla="*/ 4 h 43"/>
                        <a:gd name="T26" fmla="*/ 11 w 22"/>
                        <a:gd name="T27" fmla="*/ 4 h 43"/>
                        <a:gd name="T28" fmla="*/ 10 w 22"/>
                        <a:gd name="T29" fmla="*/ 6 h 43"/>
                        <a:gd name="T30" fmla="*/ 0 w 22"/>
                        <a:gd name="T31" fmla="*/ 4 h 43"/>
                        <a:gd name="T32" fmla="*/ 1 w 22"/>
                        <a:gd name="T33" fmla="*/ 3 h 43"/>
                        <a:gd name="T34" fmla="*/ 1 w 22"/>
                        <a:gd name="T35" fmla="*/ 2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3"/>
                        <a:gd name="T56" fmla="*/ 22 w 22"/>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3">
                          <a:moveTo>
                            <a:pt x="1" y="15"/>
                          </a:moveTo>
                          <a:lnTo>
                            <a:pt x="3" y="9"/>
                          </a:lnTo>
                          <a:lnTo>
                            <a:pt x="6" y="6"/>
                          </a:lnTo>
                          <a:lnTo>
                            <a:pt x="9" y="6"/>
                          </a:lnTo>
                          <a:lnTo>
                            <a:pt x="14" y="6"/>
                          </a:lnTo>
                          <a:lnTo>
                            <a:pt x="14" y="0"/>
                          </a:lnTo>
                          <a:lnTo>
                            <a:pt x="22" y="12"/>
                          </a:lnTo>
                          <a:lnTo>
                            <a:pt x="22" y="18"/>
                          </a:lnTo>
                          <a:lnTo>
                            <a:pt x="19" y="18"/>
                          </a:lnTo>
                          <a:lnTo>
                            <a:pt x="17" y="17"/>
                          </a:lnTo>
                          <a:lnTo>
                            <a:pt x="14" y="18"/>
                          </a:lnTo>
                          <a:lnTo>
                            <a:pt x="12" y="20"/>
                          </a:lnTo>
                          <a:lnTo>
                            <a:pt x="11" y="25"/>
                          </a:lnTo>
                          <a:lnTo>
                            <a:pt x="11" y="29"/>
                          </a:lnTo>
                          <a:lnTo>
                            <a:pt x="10" y="43"/>
                          </a:lnTo>
                          <a:lnTo>
                            <a:pt x="0" y="29"/>
                          </a:lnTo>
                          <a:lnTo>
                            <a:pt x="1" y="21"/>
                          </a:lnTo>
                          <a:lnTo>
                            <a:pt x="1" y="15"/>
                          </a:lnTo>
                          <a:close/>
                        </a:path>
                      </a:pathLst>
                    </a:custGeom>
                    <a:solidFill>
                      <a:srgbClr val="404040"/>
                    </a:solidFill>
                    <a:ln w="1588">
                      <a:solidFill>
                        <a:srgbClr val="000000"/>
                      </a:solidFill>
                      <a:round/>
                      <a:headEnd/>
                      <a:tailEnd/>
                    </a:ln>
                  </p:spPr>
                  <p:txBody>
                    <a:bodyPr/>
                    <a:lstStyle/>
                    <a:p>
                      <a:pPr eaLnBrk="1" hangingPunct="1"/>
                      <a:endParaRPr lang="en-US"/>
                    </a:p>
                  </p:txBody>
                </p:sp>
                <p:sp>
                  <p:nvSpPr>
                    <p:cNvPr id="3436" name="Freeform 458"/>
                    <p:cNvSpPr>
                      <a:spLocks/>
                    </p:cNvSpPr>
                    <p:nvPr/>
                  </p:nvSpPr>
                  <p:spPr bwMode="auto">
                    <a:xfrm>
                      <a:off x="4700" y="3025"/>
                      <a:ext cx="13" cy="14"/>
                    </a:xfrm>
                    <a:custGeom>
                      <a:avLst/>
                      <a:gdLst>
                        <a:gd name="T0" fmla="*/ 13 w 13"/>
                        <a:gd name="T1" fmla="*/ 1 h 28"/>
                        <a:gd name="T2" fmla="*/ 6 w 13"/>
                        <a:gd name="T3" fmla="*/ 0 h 28"/>
                        <a:gd name="T4" fmla="*/ 4 w 13"/>
                        <a:gd name="T5" fmla="*/ 1 h 28"/>
                        <a:gd name="T6" fmla="*/ 1 w 13"/>
                        <a:gd name="T7" fmla="*/ 1 h 28"/>
                        <a:gd name="T8" fmla="*/ 0 w 13"/>
                        <a:gd name="T9" fmla="*/ 2 h 28"/>
                        <a:gd name="T10" fmla="*/ 0 w 13"/>
                        <a:gd name="T11" fmla="*/ 4 h 28"/>
                        <a:gd name="T12" fmla="*/ 0 w 13"/>
                        <a:gd name="T13" fmla="*/ 4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2"/>
                          </a:moveTo>
                          <a:lnTo>
                            <a:pt x="6" y="0"/>
                          </a:lnTo>
                          <a:lnTo>
                            <a:pt x="4" y="2"/>
                          </a:lnTo>
                          <a:lnTo>
                            <a:pt x="1" y="7"/>
                          </a:lnTo>
                          <a:lnTo>
                            <a:pt x="0" y="14"/>
                          </a:lnTo>
                          <a:lnTo>
                            <a:pt x="0" y="28"/>
                          </a:lnTo>
                        </a:path>
                      </a:pathLst>
                    </a:custGeom>
                    <a:noFill/>
                    <a:ln w="1588">
                      <a:solidFill>
                        <a:srgbClr val="000000"/>
                      </a:solidFill>
                      <a:round/>
                      <a:headEnd/>
                      <a:tailEnd/>
                    </a:ln>
                  </p:spPr>
                  <p:txBody>
                    <a:bodyPr/>
                    <a:lstStyle/>
                    <a:p>
                      <a:pPr eaLnBrk="1" hangingPunct="1"/>
                      <a:endParaRPr lang="en-US"/>
                    </a:p>
                  </p:txBody>
                </p:sp>
                <p:sp>
                  <p:nvSpPr>
                    <p:cNvPr id="3437" name="Freeform 459"/>
                    <p:cNvSpPr>
                      <a:spLocks/>
                    </p:cNvSpPr>
                    <p:nvPr/>
                  </p:nvSpPr>
                  <p:spPr bwMode="auto">
                    <a:xfrm>
                      <a:off x="4697" y="3023"/>
                      <a:ext cx="13" cy="14"/>
                    </a:xfrm>
                    <a:custGeom>
                      <a:avLst/>
                      <a:gdLst>
                        <a:gd name="T0" fmla="*/ 13 w 13"/>
                        <a:gd name="T1" fmla="*/ 0 h 28"/>
                        <a:gd name="T2" fmla="*/ 5 w 13"/>
                        <a:gd name="T3" fmla="*/ 0 h 28"/>
                        <a:gd name="T4" fmla="*/ 2 w 13"/>
                        <a:gd name="T5" fmla="*/ 1 h 28"/>
                        <a:gd name="T6" fmla="*/ 1 w 13"/>
                        <a:gd name="T7" fmla="*/ 1 h 28"/>
                        <a:gd name="T8" fmla="*/ 0 w 13"/>
                        <a:gd name="T9" fmla="*/ 2 h 28"/>
                        <a:gd name="T10" fmla="*/ 0 w 13"/>
                        <a:gd name="T11" fmla="*/ 4 h 28"/>
                        <a:gd name="T12" fmla="*/ 0 w 13"/>
                        <a:gd name="T13" fmla="*/ 4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5" y="0"/>
                          </a:lnTo>
                          <a:lnTo>
                            <a:pt x="2" y="1"/>
                          </a:lnTo>
                          <a:lnTo>
                            <a:pt x="1" y="6"/>
                          </a:lnTo>
                          <a:lnTo>
                            <a:pt x="0" y="12"/>
                          </a:lnTo>
                          <a:lnTo>
                            <a:pt x="0" y="28"/>
                          </a:lnTo>
                          <a:lnTo>
                            <a:pt x="0" y="26"/>
                          </a:lnTo>
                        </a:path>
                      </a:pathLst>
                    </a:custGeom>
                    <a:noFill/>
                    <a:ln w="1588">
                      <a:solidFill>
                        <a:srgbClr val="000000"/>
                      </a:solidFill>
                      <a:round/>
                      <a:headEnd/>
                      <a:tailEnd/>
                    </a:ln>
                  </p:spPr>
                  <p:txBody>
                    <a:bodyPr/>
                    <a:lstStyle/>
                    <a:p>
                      <a:pPr eaLnBrk="1" hangingPunct="1"/>
                      <a:endParaRPr lang="en-US"/>
                    </a:p>
                  </p:txBody>
                </p:sp>
                <p:sp>
                  <p:nvSpPr>
                    <p:cNvPr id="3438" name="Freeform 460"/>
                    <p:cNvSpPr>
                      <a:spLocks/>
                    </p:cNvSpPr>
                    <p:nvPr/>
                  </p:nvSpPr>
                  <p:spPr bwMode="auto">
                    <a:xfrm>
                      <a:off x="4693" y="3021"/>
                      <a:ext cx="13" cy="14"/>
                    </a:xfrm>
                    <a:custGeom>
                      <a:avLst/>
                      <a:gdLst>
                        <a:gd name="T0" fmla="*/ 13 w 13"/>
                        <a:gd name="T1" fmla="*/ 0 h 28"/>
                        <a:gd name="T2" fmla="*/ 6 w 13"/>
                        <a:gd name="T3" fmla="*/ 0 h 28"/>
                        <a:gd name="T4" fmla="*/ 3 w 13"/>
                        <a:gd name="T5" fmla="*/ 1 h 28"/>
                        <a:gd name="T6" fmla="*/ 1 w 13"/>
                        <a:gd name="T7" fmla="*/ 1 h 28"/>
                        <a:gd name="T8" fmla="*/ 0 w 13"/>
                        <a:gd name="T9" fmla="*/ 2 h 28"/>
                        <a:gd name="T10" fmla="*/ 0 w 13"/>
                        <a:gd name="T11" fmla="*/ 4 h 28"/>
                        <a:gd name="T12" fmla="*/ 0 w 13"/>
                        <a:gd name="T13" fmla="*/ 4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5"/>
                          </a:lnTo>
                          <a:lnTo>
                            <a:pt x="0" y="13"/>
                          </a:lnTo>
                          <a:lnTo>
                            <a:pt x="0" y="28"/>
                          </a:lnTo>
                          <a:lnTo>
                            <a:pt x="0" y="27"/>
                          </a:lnTo>
                        </a:path>
                      </a:pathLst>
                    </a:custGeom>
                    <a:noFill/>
                    <a:ln w="1588">
                      <a:solidFill>
                        <a:srgbClr val="000000"/>
                      </a:solidFill>
                      <a:round/>
                      <a:headEnd/>
                      <a:tailEnd/>
                    </a:ln>
                  </p:spPr>
                  <p:txBody>
                    <a:bodyPr/>
                    <a:lstStyle/>
                    <a:p>
                      <a:pPr eaLnBrk="1" hangingPunct="1"/>
                      <a:endParaRPr lang="en-US"/>
                    </a:p>
                  </p:txBody>
                </p:sp>
                <p:sp>
                  <p:nvSpPr>
                    <p:cNvPr id="3439" name="Freeform 461"/>
                    <p:cNvSpPr>
                      <a:spLocks/>
                    </p:cNvSpPr>
                    <p:nvPr/>
                  </p:nvSpPr>
                  <p:spPr bwMode="auto">
                    <a:xfrm>
                      <a:off x="4689" y="3018"/>
                      <a:ext cx="13" cy="14"/>
                    </a:xfrm>
                    <a:custGeom>
                      <a:avLst/>
                      <a:gdLst>
                        <a:gd name="T0" fmla="*/ 13 w 13"/>
                        <a:gd name="T1" fmla="*/ 0 h 28"/>
                        <a:gd name="T2" fmla="*/ 6 w 13"/>
                        <a:gd name="T3" fmla="*/ 0 h 28"/>
                        <a:gd name="T4" fmla="*/ 3 w 13"/>
                        <a:gd name="T5" fmla="*/ 1 h 28"/>
                        <a:gd name="T6" fmla="*/ 1 w 13"/>
                        <a:gd name="T7" fmla="*/ 1 h 28"/>
                        <a:gd name="T8" fmla="*/ 0 w 13"/>
                        <a:gd name="T9" fmla="*/ 2 h 28"/>
                        <a:gd name="T10" fmla="*/ 0 w 13"/>
                        <a:gd name="T11" fmla="*/ 4 h 28"/>
                        <a:gd name="T12" fmla="*/ 0 w 13"/>
                        <a:gd name="T13" fmla="*/ 4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5"/>
                          </a:lnTo>
                          <a:lnTo>
                            <a:pt x="0" y="13"/>
                          </a:lnTo>
                          <a:lnTo>
                            <a:pt x="0" y="28"/>
                          </a:lnTo>
                          <a:lnTo>
                            <a:pt x="0" y="27"/>
                          </a:lnTo>
                        </a:path>
                      </a:pathLst>
                    </a:custGeom>
                    <a:noFill/>
                    <a:ln w="1588">
                      <a:solidFill>
                        <a:srgbClr val="000000"/>
                      </a:solidFill>
                      <a:round/>
                      <a:headEnd/>
                      <a:tailEnd/>
                    </a:ln>
                  </p:spPr>
                  <p:txBody>
                    <a:bodyPr/>
                    <a:lstStyle/>
                    <a:p>
                      <a:pPr eaLnBrk="1" hangingPunct="1"/>
                      <a:endParaRPr lang="en-US"/>
                    </a:p>
                  </p:txBody>
                </p:sp>
                <p:sp>
                  <p:nvSpPr>
                    <p:cNvPr id="3440" name="Freeform 462"/>
                    <p:cNvSpPr>
                      <a:spLocks/>
                    </p:cNvSpPr>
                    <p:nvPr/>
                  </p:nvSpPr>
                  <p:spPr bwMode="auto">
                    <a:xfrm>
                      <a:off x="4686" y="3016"/>
                      <a:ext cx="12" cy="14"/>
                    </a:xfrm>
                    <a:custGeom>
                      <a:avLst/>
                      <a:gdLst>
                        <a:gd name="T0" fmla="*/ 12 w 12"/>
                        <a:gd name="T1" fmla="*/ 0 h 28"/>
                        <a:gd name="T2" fmla="*/ 6 w 12"/>
                        <a:gd name="T3" fmla="*/ 0 h 28"/>
                        <a:gd name="T4" fmla="*/ 3 w 12"/>
                        <a:gd name="T5" fmla="*/ 1 h 28"/>
                        <a:gd name="T6" fmla="*/ 1 w 12"/>
                        <a:gd name="T7" fmla="*/ 1 h 28"/>
                        <a:gd name="T8" fmla="*/ 0 w 12"/>
                        <a:gd name="T9" fmla="*/ 2 h 28"/>
                        <a:gd name="T10" fmla="*/ 0 w 12"/>
                        <a:gd name="T11" fmla="*/ 4 h 28"/>
                        <a:gd name="T12" fmla="*/ 0 w 12"/>
                        <a:gd name="T13" fmla="*/ 4 h 28"/>
                        <a:gd name="T14" fmla="*/ 0 60000 65536"/>
                        <a:gd name="T15" fmla="*/ 0 60000 65536"/>
                        <a:gd name="T16" fmla="*/ 0 60000 65536"/>
                        <a:gd name="T17" fmla="*/ 0 60000 65536"/>
                        <a:gd name="T18" fmla="*/ 0 60000 65536"/>
                        <a:gd name="T19" fmla="*/ 0 60000 65536"/>
                        <a:gd name="T20" fmla="*/ 0 60000 65536"/>
                        <a:gd name="T21" fmla="*/ 0 w 12"/>
                        <a:gd name="T22" fmla="*/ 0 h 28"/>
                        <a:gd name="T23" fmla="*/ 12 w 1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8">
                          <a:moveTo>
                            <a:pt x="12" y="0"/>
                          </a:moveTo>
                          <a:lnTo>
                            <a:pt x="6" y="0"/>
                          </a:lnTo>
                          <a:lnTo>
                            <a:pt x="3" y="1"/>
                          </a:lnTo>
                          <a:lnTo>
                            <a:pt x="1" y="4"/>
                          </a:lnTo>
                          <a:lnTo>
                            <a:pt x="0" y="12"/>
                          </a:lnTo>
                          <a:lnTo>
                            <a:pt x="0" y="28"/>
                          </a:lnTo>
                          <a:lnTo>
                            <a:pt x="0" y="26"/>
                          </a:lnTo>
                        </a:path>
                      </a:pathLst>
                    </a:custGeom>
                    <a:noFill/>
                    <a:ln w="1588">
                      <a:solidFill>
                        <a:srgbClr val="000000"/>
                      </a:solidFill>
                      <a:round/>
                      <a:headEnd/>
                      <a:tailEnd/>
                    </a:ln>
                  </p:spPr>
                  <p:txBody>
                    <a:bodyPr/>
                    <a:lstStyle/>
                    <a:p>
                      <a:pPr eaLnBrk="1" hangingPunct="1"/>
                      <a:endParaRPr lang="en-US"/>
                    </a:p>
                  </p:txBody>
                </p:sp>
                <p:sp>
                  <p:nvSpPr>
                    <p:cNvPr id="3441" name="Freeform 463"/>
                    <p:cNvSpPr>
                      <a:spLocks/>
                    </p:cNvSpPr>
                    <p:nvPr/>
                  </p:nvSpPr>
                  <p:spPr bwMode="auto">
                    <a:xfrm>
                      <a:off x="4683" y="3013"/>
                      <a:ext cx="12" cy="14"/>
                    </a:xfrm>
                    <a:custGeom>
                      <a:avLst/>
                      <a:gdLst>
                        <a:gd name="T0" fmla="*/ 12 w 12"/>
                        <a:gd name="T1" fmla="*/ 0 h 28"/>
                        <a:gd name="T2" fmla="*/ 5 w 12"/>
                        <a:gd name="T3" fmla="*/ 0 h 28"/>
                        <a:gd name="T4" fmla="*/ 3 w 12"/>
                        <a:gd name="T5" fmla="*/ 1 h 28"/>
                        <a:gd name="T6" fmla="*/ 0 w 12"/>
                        <a:gd name="T7" fmla="*/ 1 h 28"/>
                        <a:gd name="T8" fmla="*/ 0 w 12"/>
                        <a:gd name="T9" fmla="*/ 2 h 28"/>
                        <a:gd name="T10" fmla="*/ 0 w 12"/>
                        <a:gd name="T11" fmla="*/ 4 h 28"/>
                        <a:gd name="T12" fmla="*/ 0 w 12"/>
                        <a:gd name="T13" fmla="*/ 4 h 28"/>
                        <a:gd name="T14" fmla="*/ 0 60000 65536"/>
                        <a:gd name="T15" fmla="*/ 0 60000 65536"/>
                        <a:gd name="T16" fmla="*/ 0 60000 65536"/>
                        <a:gd name="T17" fmla="*/ 0 60000 65536"/>
                        <a:gd name="T18" fmla="*/ 0 60000 65536"/>
                        <a:gd name="T19" fmla="*/ 0 60000 65536"/>
                        <a:gd name="T20" fmla="*/ 0 60000 65536"/>
                        <a:gd name="T21" fmla="*/ 0 w 12"/>
                        <a:gd name="T22" fmla="*/ 0 h 28"/>
                        <a:gd name="T23" fmla="*/ 12 w 1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8">
                          <a:moveTo>
                            <a:pt x="12" y="0"/>
                          </a:moveTo>
                          <a:lnTo>
                            <a:pt x="5" y="0"/>
                          </a:lnTo>
                          <a:lnTo>
                            <a:pt x="3" y="1"/>
                          </a:lnTo>
                          <a:lnTo>
                            <a:pt x="0" y="6"/>
                          </a:lnTo>
                          <a:lnTo>
                            <a:pt x="0" y="12"/>
                          </a:lnTo>
                          <a:lnTo>
                            <a:pt x="0" y="28"/>
                          </a:lnTo>
                          <a:lnTo>
                            <a:pt x="0" y="26"/>
                          </a:lnTo>
                        </a:path>
                      </a:pathLst>
                    </a:custGeom>
                    <a:noFill/>
                    <a:ln w="1588">
                      <a:solidFill>
                        <a:srgbClr val="000000"/>
                      </a:solidFill>
                      <a:round/>
                      <a:headEnd/>
                      <a:tailEnd/>
                    </a:ln>
                  </p:spPr>
                  <p:txBody>
                    <a:bodyPr/>
                    <a:lstStyle/>
                    <a:p>
                      <a:pPr eaLnBrk="1" hangingPunct="1"/>
                      <a:endParaRPr lang="en-US"/>
                    </a:p>
                  </p:txBody>
                </p:sp>
                <p:sp>
                  <p:nvSpPr>
                    <p:cNvPr id="3442" name="Freeform 464"/>
                    <p:cNvSpPr>
                      <a:spLocks/>
                    </p:cNvSpPr>
                    <p:nvPr/>
                  </p:nvSpPr>
                  <p:spPr bwMode="auto">
                    <a:xfrm>
                      <a:off x="4678" y="3010"/>
                      <a:ext cx="14" cy="14"/>
                    </a:xfrm>
                    <a:custGeom>
                      <a:avLst/>
                      <a:gdLst>
                        <a:gd name="T0" fmla="*/ 14 w 14"/>
                        <a:gd name="T1" fmla="*/ 1 h 28"/>
                        <a:gd name="T2" fmla="*/ 7 w 14"/>
                        <a:gd name="T3" fmla="*/ 0 h 28"/>
                        <a:gd name="T4" fmla="*/ 5 w 14"/>
                        <a:gd name="T5" fmla="*/ 1 h 28"/>
                        <a:gd name="T6" fmla="*/ 1 w 14"/>
                        <a:gd name="T7" fmla="*/ 1 h 28"/>
                        <a:gd name="T8" fmla="*/ 0 w 14"/>
                        <a:gd name="T9" fmla="*/ 2 h 28"/>
                        <a:gd name="T10" fmla="*/ 0 w 14"/>
                        <a:gd name="T11" fmla="*/ 4 h 28"/>
                        <a:gd name="T12" fmla="*/ 0 w 14"/>
                        <a:gd name="T13" fmla="*/ 4 h 28"/>
                        <a:gd name="T14" fmla="*/ 0 60000 65536"/>
                        <a:gd name="T15" fmla="*/ 0 60000 65536"/>
                        <a:gd name="T16" fmla="*/ 0 60000 65536"/>
                        <a:gd name="T17" fmla="*/ 0 60000 65536"/>
                        <a:gd name="T18" fmla="*/ 0 60000 65536"/>
                        <a:gd name="T19" fmla="*/ 0 60000 65536"/>
                        <a:gd name="T20" fmla="*/ 0 60000 65536"/>
                        <a:gd name="T21" fmla="*/ 0 w 14"/>
                        <a:gd name="T22" fmla="*/ 0 h 28"/>
                        <a:gd name="T23" fmla="*/ 14 w 14"/>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8">
                          <a:moveTo>
                            <a:pt x="14" y="2"/>
                          </a:moveTo>
                          <a:lnTo>
                            <a:pt x="7" y="0"/>
                          </a:lnTo>
                          <a:lnTo>
                            <a:pt x="5" y="3"/>
                          </a:lnTo>
                          <a:lnTo>
                            <a:pt x="1" y="7"/>
                          </a:lnTo>
                          <a:lnTo>
                            <a:pt x="0" y="14"/>
                          </a:lnTo>
                          <a:lnTo>
                            <a:pt x="0" y="28"/>
                          </a:lnTo>
                        </a:path>
                      </a:pathLst>
                    </a:custGeom>
                    <a:noFill/>
                    <a:ln w="1588">
                      <a:solidFill>
                        <a:srgbClr val="000000"/>
                      </a:solidFill>
                      <a:round/>
                      <a:headEnd/>
                      <a:tailEnd/>
                    </a:ln>
                  </p:spPr>
                  <p:txBody>
                    <a:bodyPr/>
                    <a:lstStyle/>
                    <a:p>
                      <a:pPr eaLnBrk="1" hangingPunct="1"/>
                      <a:endParaRPr lang="en-US"/>
                    </a:p>
                  </p:txBody>
                </p:sp>
                <p:sp>
                  <p:nvSpPr>
                    <p:cNvPr id="3443" name="Freeform 465"/>
                    <p:cNvSpPr>
                      <a:spLocks/>
                    </p:cNvSpPr>
                    <p:nvPr/>
                  </p:nvSpPr>
                  <p:spPr bwMode="auto">
                    <a:xfrm>
                      <a:off x="4675" y="3008"/>
                      <a:ext cx="13" cy="14"/>
                    </a:xfrm>
                    <a:custGeom>
                      <a:avLst/>
                      <a:gdLst>
                        <a:gd name="T0" fmla="*/ 13 w 13"/>
                        <a:gd name="T1" fmla="*/ 0 h 28"/>
                        <a:gd name="T2" fmla="*/ 6 w 13"/>
                        <a:gd name="T3" fmla="*/ 0 h 28"/>
                        <a:gd name="T4" fmla="*/ 3 w 13"/>
                        <a:gd name="T5" fmla="*/ 1 h 28"/>
                        <a:gd name="T6" fmla="*/ 1 w 13"/>
                        <a:gd name="T7" fmla="*/ 1 h 28"/>
                        <a:gd name="T8" fmla="*/ 0 w 13"/>
                        <a:gd name="T9" fmla="*/ 2 h 28"/>
                        <a:gd name="T10" fmla="*/ 0 w 13"/>
                        <a:gd name="T11" fmla="*/ 4 h 28"/>
                        <a:gd name="T12" fmla="*/ 0 w 13"/>
                        <a:gd name="T13" fmla="*/ 4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6"/>
                          </a:lnTo>
                          <a:lnTo>
                            <a:pt x="0" y="13"/>
                          </a:lnTo>
                          <a:lnTo>
                            <a:pt x="0" y="28"/>
                          </a:lnTo>
                          <a:lnTo>
                            <a:pt x="0" y="27"/>
                          </a:lnTo>
                        </a:path>
                      </a:pathLst>
                    </a:custGeom>
                    <a:noFill/>
                    <a:ln w="1588">
                      <a:solidFill>
                        <a:srgbClr val="000000"/>
                      </a:solidFill>
                      <a:round/>
                      <a:headEnd/>
                      <a:tailEnd/>
                    </a:ln>
                  </p:spPr>
                  <p:txBody>
                    <a:bodyPr/>
                    <a:lstStyle/>
                    <a:p>
                      <a:pPr eaLnBrk="1" hangingPunct="1"/>
                      <a:endParaRPr lang="en-US"/>
                    </a:p>
                  </p:txBody>
                </p:sp>
                <p:sp>
                  <p:nvSpPr>
                    <p:cNvPr id="3444" name="Freeform 466"/>
                    <p:cNvSpPr>
                      <a:spLocks/>
                    </p:cNvSpPr>
                    <p:nvPr/>
                  </p:nvSpPr>
                  <p:spPr bwMode="auto">
                    <a:xfrm>
                      <a:off x="4671" y="2997"/>
                      <a:ext cx="9" cy="6"/>
                    </a:xfrm>
                    <a:custGeom>
                      <a:avLst/>
                      <a:gdLst>
                        <a:gd name="T0" fmla="*/ 0 w 9"/>
                        <a:gd name="T1" fmla="*/ 0 h 11"/>
                        <a:gd name="T2" fmla="*/ 8 w 9"/>
                        <a:gd name="T3" fmla="*/ 2 h 11"/>
                        <a:gd name="T4" fmla="*/ 9 w 9"/>
                        <a:gd name="T5" fmla="*/ 2 h 11"/>
                        <a:gd name="T6" fmla="*/ 8 w 9"/>
                        <a:gd name="T7" fmla="*/ 2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0"/>
                          </a:moveTo>
                          <a:lnTo>
                            <a:pt x="8" y="11"/>
                          </a:lnTo>
                          <a:lnTo>
                            <a:pt x="9" y="11"/>
                          </a:lnTo>
                          <a:lnTo>
                            <a:pt x="8" y="11"/>
                          </a:lnTo>
                        </a:path>
                      </a:pathLst>
                    </a:custGeom>
                    <a:noFill/>
                    <a:ln w="1588">
                      <a:solidFill>
                        <a:srgbClr val="000000"/>
                      </a:solidFill>
                      <a:round/>
                      <a:headEnd/>
                      <a:tailEnd/>
                    </a:ln>
                  </p:spPr>
                  <p:txBody>
                    <a:bodyPr/>
                    <a:lstStyle/>
                    <a:p>
                      <a:pPr eaLnBrk="1" hangingPunct="1"/>
                      <a:endParaRPr lang="en-US"/>
                    </a:p>
                  </p:txBody>
                </p:sp>
                <p:sp>
                  <p:nvSpPr>
                    <p:cNvPr id="3445" name="Oval 467"/>
                    <p:cNvSpPr>
                      <a:spLocks noChangeArrowheads="1"/>
                    </p:cNvSpPr>
                    <p:nvPr/>
                  </p:nvSpPr>
                  <p:spPr bwMode="auto">
                    <a:xfrm>
                      <a:off x="4677" y="3059"/>
                      <a:ext cx="15" cy="5"/>
                    </a:xfrm>
                    <a:prstGeom prst="ellipse">
                      <a:avLst/>
                    </a:prstGeom>
                    <a:solidFill>
                      <a:srgbClr val="A0A0A0"/>
                    </a:solidFill>
                    <a:ln w="9525">
                      <a:noFill/>
                      <a:round/>
                      <a:headEnd/>
                      <a:tailEnd/>
                    </a:ln>
                  </p:spPr>
                  <p:txBody>
                    <a:bodyPr/>
                    <a:lstStyle/>
                    <a:p>
                      <a:pPr eaLnBrk="1" hangingPunct="1"/>
                      <a:endParaRPr lang="en-US"/>
                    </a:p>
                  </p:txBody>
                </p:sp>
                <p:sp>
                  <p:nvSpPr>
                    <p:cNvPr id="3446" name="Oval 468"/>
                    <p:cNvSpPr>
                      <a:spLocks noChangeArrowheads="1"/>
                    </p:cNvSpPr>
                    <p:nvPr/>
                  </p:nvSpPr>
                  <p:spPr bwMode="auto">
                    <a:xfrm>
                      <a:off x="4695" y="3058"/>
                      <a:ext cx="16" cy="6"/>
                    </a:xfrm>
                    <a:prstGeom prst="ellipse">
                      <a:avLst/>
                    </a:prstGeom>
                    <a:solidFill>
                      <a:srgbClr val="A0A0A0"/>
                    </a:solidFill>
                    <a:ln w="9525">
                      <a:noFill/>
                      <a:round/>
                      <a:headEnd/>
                      <a:tailEnd/>
                    </a:ln>
                  </p:spPr>
                  <p:txBody>
                    <a:bodyPr/>
                    <a:lstStyle/>
                    <a:p>
                      <a:pPr eaLnBrk="1" hangingPunct="1"/>
                      <a:endParaRPr lang="en-US"/>
                    </a:p>
                  </p:txBody>
                </p:sp>
                <p:sp>
                  <p:nvSpPr>
                    <p:cNvPr id="3447" name="Freeform 469"/>
                    <p:cNvSpPr>
                      <a:spLocks/>
                    </p:cNvSpPr>
                    <p:nvPr/>
                  </p:nvSpPr>
                  <p:spPr bwMode="auto">
                    <a:xfrm>
                      <a:off x="4711" y="3061"/>
                      <a:ext cx="19" cy="2"/>
                    </a:xfrm>
                    <a:custGeom>
                      <a:avLst/>
                      <a:gdLst>
                        <a:gd name="T0" fmla="*/ 0 w 19"/>
                        <a:gd name="T1" fmla="*/ 0 h 5"/>
                        <a:gd name="T2" fmla="*/ 1 w 19"/>
                        <a:gd name="T3" fmla="*/ 0 h 5"/>
                        <a:gd name="T4" fmla="*/ 18 w 19"/>
                        <a:gd name="T5" fmla="*/ 0 h 5"/>
                        <a:gd name="T6" fmla="*/ 19 w 19"/>
                        <a:gd name="T7" fmla="*/ 0 h 5"/>
                        <a:gd name="T8" fmla="*/ 0 w 19"/>
                        <a:gd name="T9" fmla="*/ 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5"/>
                          </a:moveTo>
                          <a:lnTo>
                            <a:pt x="1" y="0"/>
                          </a:lnTo>
                          <a:lnTo>
                            <a:pt x="18" y="0"/>
                          </a:lnTo>
                          <a:lnTo>
                            <a:pt x="19" y="3"/>
                          </a:lnTo>
                          <a:lnTo>
                            <a:pt x="0" y="5"/>
                          </a:lnTo>
                          <a:close/>
                        </a:path>
                      </a:pathLst>
                    </a:custGeom>
                    <a:solidFill>
                      <a:srgbClr val="606060"/>
                    </a:solidFill>
                    <a:ln w="9525">
                      <a:noFill/>
                      <a:round/>
                      <a:headEnd/>
                      <a:tailEnd/>
                    </a:ln>
                  </p:spPr>
                  <p:txBody>
                    <a:bodyPr/>
                    <a:lstStyle/>
                    <a:p>
                      <a:pPr eaLnBrk="1" hangingPunct="1"/>
                      <a:endParaRPr lang="en-US"/>
                    </a:p>
                  </p:txBody>
                </p:sp>
                <p:sp>
                  <p:nvSpPr>
                    <p:cNvPr id="3448" name="Oval 470"/>
                    <p:cNvSpPr>
                      <a:spLocks noChangeArrowheads="1"/>
                    </p:cNvSpPr>
                    <p:nvPr/>
                  </p:nvSpPr>
                  <p:spPr bwMode="auto">
                    <a:xfrm>
                      <a:off x="4676" y="3057"/>
                      <a:ext cx="16" cy="6"/>
                    </a:xfrm>
                    <a:prstGeom prst="ellipse">
                      <a:avLst/>
                    </a:prstGeom>
                    <a:solidFill>
                      <a:srgbClr val="000000"/>
                    </a:solidFill>
                    <a:ln w="9525">
                      <a:noFill/>
                      <a:round/>
                      <a:headEnd/>
                      <a:tailEnd/>
                    </a:ln>
                  </p:spPr>
                  <p:txBody>
                    <a:bodyPr/>
                    <a:lstStyle/>
                    <a:p>
                      <a:pPr eaLnBrk="1" hangingPunct="1"/>
                      <a:endParaRPr lang="en-US"/>
                    </a:p>
                  </p:txBody>
                </p:sp>
                <p:sp>
                  <p:nvSpPr>
                    <p:cNvPr id="3449" name="Oval 471"/>
                    <p:cNvSpPr>
                      <a:spLocks noChangeArrowheads="1"/>
                    </p:cNvSpPr>
                    <p:nvPr/>
                  </p:nvSpPr>
                  <p:spPr bwMode="auto">
                    <a:xfrm>
                      <a:off x="4695" y="3057"/>
                      <a:ext cx="16" cy="6"/>
                    </a:xfrm>
                    <a:prstGeom prst="ellipse">
                      <a:avLst/>
                    </a:prstGeom>
                    <a:solidFill>
                      <a:srgbClr val="000000"/>
                    </a:solidFill>
                    <a:ln w="9525">
                      <a:noFill/>
                      <a:round/>
                      <a:headEnd/>
                      <a:tailEnd/>
                    </a:ln>
                  </p:spPr>
                  <p:txBody>
                    <a:bodyPr/>
                    <a:lstStyle/>
                    <a:p>
                      <a:pPr eaLnBrk="1" hangingPunct="1"/>
                      <a:endParaRPr lang="en-US"/>
                    </a:p>
                  </p:txBody>
                </p:sp>
              </p:grpSp>
            </p:grpSp>
          </p:grpSp>
          <p:sp>
            <p:nvSpPr>
              <p:cNvPr id="3263" name="Line 929"/>
              <p:cNvSpPr>
                <a:spLocks noChangeShapeType="1"/>
              </p:cNvSpPr>
              <p:nvPr/>
            </p:nvSpPr>
            <p:spPr bwMode="auto">
              <a:xfrm>
                <a:off x="6881224" y="2065283"/>
                <a:ext cx="717" cy="51665"/>
              </a:xfrm>
              <a:prstGeom prst="line">
                <a:avLst/>
              </a:prstGeom>
              <a:noFill/>
              <a:ln w="28575">
                <a:solidFill>
                  <a:srgbClr val="99FF33"/>
                </a:solidFill>
                <a:round/>
                <a:headEnd/>
                <a:tailEnd/>
              </a:ln>
            </p:spPr>
            <p:txBody>
              <a:bodyPr wrap="none" anchor="ctr"/>
              <a:lstStyle/>
              <a:p>
                <a:endParaRPr lang="en-US"/>
              </a:p>
            </p:txBody>
          </p:sp>
          <p:grpSp>
            <p:nvGrpSpPr>
              <p:cNvPr id="3428" name="Group 866"/>
              <p:cNvGrpSpPr>
                <a:grpSpLocks/>
              </p:cNvGrpSpPr>
              <p:nvPr/>
            </p:nvGrpSpPr>
            <p:grpSpPr bwMode="auto">
              <a:xfrm>
                <a:off x="6797038" y="1955179"/>
                <a:ext cx="225685" cy="141804"/>
                <a:chOff x="4804" y="1873"/>
                <a:chExt cx="441" cy="337"/>
              </a:xfrm>
            </p:grpSpPr>
            <p:sp>
              <p:nvSpPr>
                <p:cNvPr id="3272" name="Line 867"/>
                <p:cNvSpPr>
                  <a:spLocks noChangeShapeType="1"/>
                </p:cNvSpPr>
                <p:nvPr/>
              </p:nvSpPr>
              <p:spPr bwMode="auto">
                <a:xfrm flipH="1">
                  <a:off x="4835" y="2132"/>
                  <a:ext cx="16" cy="1"/>
                </a:xfrm>
                <a:prstGeom prst="line">
                  <a:avLst/>
                </a:prstGeom>
                <a:noFill/>
                <a:ln w="12700">
                  <a:solidFill>
                    <a:srgbClr val="808080"/>
                  </a:solidFill>
                  <a:round/>
                  <a:headEnd/>
                  <a:tailEnd/>
                </a:ln>
              </p:spPr>
              <p:txBody>
                <a:bodyPr/>
                <a:lstStyle/>
                <a:p>
                  <a:endParaRPr lang="en-US"/>
                </a:p>
              </p:txBody>
            </p:sp>
            <p:sp>
              <p:nvSpPr>
                <p:cNvPr id="3273" name="Line 868"/>
                <p:cNvSpPr>
                  <a:spLocks noChangeShapeType="1"/>
                </p:cNvSpPr>
                <p:nvPr/>
              </p:nvSpPr>
              <p:spPr bwMode="auto">
                <a:xfrm>
                  <a:off x="4835" y="2132"/>
                  <a:ext cx="1" cy="1"/>
                </a:xfrm>
                <a:prstGeom prst="line">
                  <a:avLst/>
                </a:prstGeom>
                <a:noFill/>
                <a:ln w="12700">
                  <a:solidFill>
                    <a:srgbClr val="808080"/>
                  </a:solidFill>
                  <a:round/>
                  <a:headEnd/>
                  <a:tailEnd/>
                </a:ln>
              </p:spPr>
              <p:txBody>
                <a:bodyPr/>
                <a:lstStyle/>
                <a:p>
                  <a:endParaRPr lang="en-US"/>
                </a:p>
              </p:txBody>
            </p:sp>
            <p:sp>
              <p:nvSpPr>
                <p:cNvPr id="3274" name="Line 869"/>
                <p:cNvSpPr>
                  <a:spLocks noChangeShapeType="1"/>
                </p:cNvSpPr>
                <p:nvPr/>
              </p:nvSpPr>
              <p:spPr bwMode="auto">
                <a:xfrm flipH="1">
                  <a:off x="4827" y="2132"/>
                  <a:ext cx="8" cy="1"/>
                </a:xfrm>
                <a:prstGeom prst="line">
                  <a:avLst/>
                </a:prstGeom>
                <a:noFill/>
                <a:ln w="12700">
                  <a:solidFill>
                    <a:srgbClr val="808080"/>
                  </a:solidFill>
                  <a:round/>
                  <a:headEnd/>
                  <a:tailEnd/>
                </a:ln>
              </p:spPr>
              <p:txBody>
                <a:bodyPr/>
                <a:lstStyle/>
                <a:p>
                  <a:endParaRPr lang="en-US"/>
                </a:p>
              </p:txBody>
            </p:sp>
            <p:sp>
              <p:nvSpPr>
                <p:cNvPr id="3275" name="Line 870"/>
                <p:cNvSpPr>
                  <a:spLocks noChangeShapeType="1"/>
                </p:cNvSpPr>
                <p:nvPr/>
              </p:nvSpPr>
              <p:spPr bwMode="auto">
                <a:xfrm flipH="1">
                  <a:off x="4820" y="2132"/>
                  <a:ext cx="7" cy="1"/>
                </a:xfrm>
                <a:prstGeom prst="line">
                  <a:avLst/>
                </a:prstGeom>
                <a:noFill/>
                <a:ln w="12700">
                  <a:solidFill>
                    <a:srgbClr val="808080"/>
                  </a:solidFill>
                  <a:round/>
                  <a:headEnd/>
                  <a:tailEnd/>
                </a:ln>
              </p:spPr>
              <p:txBody>
                <a:bodyPr/>
                <a:lstStyle/>
                <a:p>
                  <a:endParaRPr lang="en-US"/>
                </a:p>
              </p:txBody>
            </p:sp>
            <p:sp>
              <p:nvSpPr>
                <p:cNvPr id="3276" name="Line 871"/>
                <p:cNvSpPr>
                  <a:spLocks noChangeShapeType="1"/>
                </p:cNvSpPr>
                <p:nvPr/>
              </p:nvSpPr>
              <p:spPr bwMode="auto">
                <a:xfrm>
                  <a:off x="4820" y="2132"/>
                  <a:ext cx="1" cy="1"/>
                </a:xfrm>
                <a:prstGeom prst="line">
                  <a:avLst/>
                </a:prstGeom>
                <a:noFill/>
                <a:ln w="12700">
                  <a:solidFill>
                    <a:srgbClr val="808080"/>
                  </a:solidFill>
                  <a:round/>
                  <a:headEnd/>
                  <a:tailEnd/>
                </a:ln>
              </p:spPr>
              <p:txBody>
                <a:bodyPr/>
                <a:lstStyle/>
                <a:p>
                  <a:endParaRPr lang="en-US"/>
                </a:p>
              </p:txBody>
            </p:sp>
            <p:sp>
              <p:nvSpPr>
                <p:cNvPr id="3277" name="Line 872"/>
                <p:cNvSpPr>
                  <a:spLocks noChangeShapeType="1"/>
                </p:cNvSpPr>
                <p:nvPr/>
              </p:nvSpPr>
              <p:spPr bwMode="auto">
                <a:xfrm flipH="1">
                  <a:off x="4812" y="2132"/>
                  <a:ext cx="8" cy="1"/>
                </a:xfrm>
                <a:prstGeom prst="line">
                  <a:avLst/>
                </a:prstGeom>
                <a:noFill/>
                <a:ln w="12700">
                  <a:solidFill>
                    <a:srgbClr val="808080"/>
                  </a:solidFill>
                  <a:round/>
                  <a:headEnd/>
                  <a:tailEnd/>
                </a:ln>
              </p:spPr>
              <p:txBody>
                <a:bodyPr/>
                <a:lstStyle/>
                <a:p>
                  <a:endParaRPr lang="en-US"/>
                </a:p>
              </p:txBody>
            </p:sp>
            <p:sp>
              <p:nvSpPr>
                <p:cNvPr id="3278" name="Line 873"/>
                <p:cNvSpPr>
                  <a:spLocks noChangeShapeType="1"/>
                </p:cNvSpPr>
                <p:nvPr/>
              </p:nvSpPr>
              <p:spPr bwMode="auto">
                <a:xfrm>
                  <a:off x="4812" y="2132"/>
                  <a:ext cx="1" cy="1"/>
                </a:xfrm>
                <a:prstGeom prst="line">
                  <a:avLst/>
                </a:prstGeom>
                <a:noFill/>
                <a:ln w="12700">
                  <a:solidFill>
                    <a:srgbClr val="808080"/>
                  </a:solidFill>
                  <a:round/>
                  <a:headEnd/>
                  <a:tailEnd/>
                </a:ln>
              </p:spPr>
              <p:txBody>
                <a:bodyPr/>
                <a:lstStyle/>
                <a:p>
                  <a:endParaRPr lang="en-US"/>
                </a:p>
              </p:txBody>
            </p:sp>
            <p:sp>
              <p:nvSpPr>
                <p:cNvPr id="3279" name="Line 874"/>
                <p:cNvSpPr>
                  <a:spLocks noChangeShapeType="1"/>
                </p:cNvSpPr>
                <p:nvPr/>
              </p:nvSpPr>
              <p:spPr bwMode="auto">
                <a:xfrm>
                  <a:off x="4812" y="2132"/>
                  <a:ext cx="1" cy="7"/>
                </a:xfrm>
                <a:prstGeom prst="line">
                  <a:avLst/>
                </a:prstGeom>
                <a:noFill/>
                <a:ln w="12700">
                  <a:solidFill>
                    <a:srgbClr val="808080"/>
                  </a:solidFill>
                  <a:round/>
                  <a:headEnd/>
                  <a:tailEnd/>
                </a:ln>
              </p:spPr>
              <p:txBody>
                <a:bodyPr/>
                <a:lstStyle/>
                <a:p>
                  <a:endParaRPr lang="en-US"/>
                </a:p>
              </p:txBody>
            </p:sp>
            <p:sp>
              <p:nvSpPr>
                <p:cNvPr id="3280" name="Line 875"/>
                <p:cNvSpPr>
                  <a:spLocks noChangeShapeType="1"/>
                </p:cNvSpPr>
                <p:nvPr/>
              </p:nvSpPr>
              <p:spPr bwMode="auto">
                <a:xfrm flipH="1">
                  <a:off x="4804" y="2139"/>
                  <a:ext cx="8" cy="1"/>
                </a:xfrm>
                <a:prstGeom prst="line">
                  <a:avLst/>
                </a:prstGeom>
                <a:noFill/>
                <a:ln w="12700">
                  <a:solidFill>
                    <a:srgbClr val="808080"/>
                  </a:solidFill>
                  <a:round/>
                  <a:headEnd/>
                  <a:tailEnd/>
                </a:ln>
              </p:spPr>
              <p:txBody>
                <a:bodyPr/>
                <a:lstStyle/>
                <a:p>
                  <a:endParaRPr lang="en-US"/>
                </a:p>
              </p:txBody>
            </p:sp>
            <p:sp>
              <p:nvSpPr>
                <p:cNvPr id="3281" name="Line 876"/>
                <p:cNvSpPr>
                  <a:spLocks noChangeShapeType="1"/>
                </p:cNvSpPr>
                <p:nvPr/>
              </p:nvSpPr>
              <p:spPr bwMode="auto">
                <a:xfrm>
                  <a:off x="4804" y="2139"/>
                  <a:ext cx="1" cy="1"/>
                </a:xfrm>
                <a:prstGeom prst="line">
                  <a:avLst/>
                </a:prstGeom>
                <a:noFill/>
                <a:ln w="12700">
                  <a:solidFill>
                    <a:srgbClr val="808080"/>
                  </a:solidFill>
                  <a:round/>
                  <a:headEnd/>
                  <a:tailEnd/>
                </a:ln>
              </p:spPr>
              <p:txBody>
                <a:bodyPr/>
                <a:lstStyle/>
                <a:p>
                  <a:endParaRPr lang="en-US"/>
                </a:p>
              </p:txBody>
            </p:sp>
            <p:sp>
              <p:nvSpPr>
                <p:cNvPr id="3282" name="Line 877"/>
                <p:cNvSpPr>
                  <a:spLocks noChangeShapeType="1"/>
                </p:cNvSpPr>
                <p:nvPr/>
              </p:nvSpPr>
              <p:spPr bwMode="auto">
                <a:xfrm>
                  <a:off x="4804" y="2139"/>
                  <a:ext cx="1" cy="1"/>
                </a:xfrm>
                <a:prstGeom prst="line">
                  <a:avLst/>
                </a:prstGeom>
                <a:noFill/>
                <a:ln w="12700">
                  <a:solidFill>
                    <a:srgbClr val="808080"/>
                  </a:solidFill>
                  <a:round/>
                  <a:headEnd/>
                  <a:tailEnd/>
                </a:ln>
              </p:spPr>
              <p:txBody>
                <a:bodyPr/>
                <a:lstStyle/>
                <a:p>
                  <a:endParaRPr lang="en-US"/>
                </a:p>
              </p:txBody>
            </p:sp>
            <p:sp>
              <p:nvSpPr>
                <p:cNvPr id="3283" name="Line 878"/>
                <p:cNvSpPr>
                  <a:spLocks noChangeShapeType="1"/>
                </p:cNvSpPr>
                <p:nvPr/>
              </p:nvSpPr>
              <p:spPr bwMode="auto">
                <a:xfrm>
                  <a:off x="4804" y="2139"/>
                  <a:ext cx="8" cy="8"/>
                </a:xfrm>
                <a:prstGeom prst="line">
                  <a:avLst/>
                </a:prstGeom>
                <a:noFill/>
                <a:ln w="12700">
                  <a:solidFill>
                    <a:srgbClr val="808080"/>
                  </a:solidFill>
                  <a:round/>
                  <a:headEnd/>
                  <a:tailEnd/>
                </a:ln>
              </p:spPr>
              <p:txBody>
                <a:bodyPr/>
                <a:lstStyle/>
                <a:p>
                  <a:endParaRPr lang="en-US"/>
                </a:p>
              </p:txBody>
            </p:sp>
            <p:sp>
              <p:nvSpPr>
                <p:cNvPr id="3284" name="Line 879"/>
                <p:cNvSpPr>
                  <a:spLocks noChangeShapeType="1"/>
                </p:cNvSpPr>
                <p:nvPr/>
              </p:nvSpPr>
              <p:spPr bwMode="auto">
                <a:xfrm>
                  <a:off x="4812" y="2147"/>
                  <a:ext cx="1" cy="1"/>
                </a:xfrm>
                <a:prstGeom prst="line">
                  <a:avLst/>
                </a:prstGeom>
                <a:noFill/>
                <a:ln w="12700">
                  <a:solidFill>
                    <a:srgbClr val="808080"/>
                  </a:solidFill>
                  <a:round/>
                  <a:headEnd/>
                  <a:tailEnd/>
                </a:ln>
              </p:spPr>
              <p:txBody>
                <a:bodyPr/>
                <a:lstStyle/>
                <a:p>
                  <a:endParaRPr lang="en-US"/>
                </a:p>
              </p:txBody>
            </p:sp>
            <p:sp>
              <p:nvSpPr>
                <p:cNvPr id="3285" name="Line 880"/>
                <p:cNvSpPr>
                  <a:spLocks noChangeShapeType="1"/>
                </p:cNvSpPr>
                <p:nvPr/>
              </p:nvSpPr>
              <p:spPr bwMode="auto">
                <a:xfrm>
                  <a:off x="4812" y="2147"/>
                  <a:ext cx="1" cy="1"/>
                </a:xfrm>
                <a:prstGeom prst="line">
                  <a:avLst/>
                </a:prstGeom>
                <a:noFill/>
                <a:ln w="12700">
                  <a:solidFill>
                    <a:srgbClr val="808080"/>
                  </a:solidFill>
                  <a:round/>
                  <a:headEnd/>
                  <a:tailEnd/>
                </a:ln>
              </p:spPr>
              <p:txBody>
                <a:bodyPr/>
                <a:lstStyle/>
                <a:p>
                  <a:endParaRPr lang="en-US"/>
                </a:p>
              </p:txBody>
            </p:sp>
            <p:sp>
              <p:nvSpPr>
                <p:cNvPr id="3286" name="Line 881"/>
                <p:cNvSpPr>
                  <a:spLocks noChangeShapeType="1"/>
                </p:cNvSpPr>
                <p:nvPr/>
              </p:nvSpPr>
              <p:spPr bwMode="auto">
                <a:xfrm>
                  <a:off x="4812" y="2147"/>
                  <a:ext cx="8" cy="1"/>
                </a:xfrm>
                <a:prstGeom prst="line">
                  <a:avLst/>
                </a:prstGeom>
                <a:noFill/>
                <a:ln w="12700">
                  <a:solidFill>
                    <a:srgbClr val="808080"/>
                  </a:solidFill>
                  <a:round/>
                  <a:headEnd/>
                  <a:tailEnd/>
                </a:ln>
              </p:spPr>
              <p:txBody>
                <a:bodyPr/>
                <a:lstStyle/>
                <a:p>
                  <a:endParaRPr lang="en-US"/>
                </a:p>
              </p:txBody>
            </p:sp>
            <p:sp>
              <p:nvSpPr>
                <p:cNvPr id="3287" name="Line 882"/>
                <p:cNvSpPr>
                  <a:spLocks noChangeShapeType="1"/>
                </p:cNvSpPr>
                <p:nvPr/>
              </p:nvSpPr>
              <p:spPr bwMode="auto">
                <a:xfrm>
                  <a:off x="4820" y="2147"/>
                  <a:ext cx="1" cy="1"/>
                </a:xfrm>
                <a:prstGeom prst="line">
                  <a:avLst/>
                </a:prstGeom>
                <a:noFill/>
                <a:ln w="12700">
                  <a:solidFill>
                    <a:srgbClr val="808080"/>
                  </a:solidFill>
                  <a:round/>
                  <a:headEnd/>
                  <a:tailEnd/>
                </a:ln>
              </p:spPr>
              <p:txBody>
                <a:bodyPr/>
                <a:lstStyle/>
                <a:p>
                  <a:endParaRPr lang="en-US"/>
                </a:p>
              </p:txBody>
            </p:sp>
            <p:sp>
              <p:nvSpPr>
                <p:cNvPr id="3288" name="Line 883"/>
                <p:cNvSpPr>
                  <a:spLocks noChangeShapeType="1"/>
                </p:cNvSpPr>
                <p:nvPr/>
              </p:nvSpPr>
              <p:spPr bwMode="auto">
                <a:xfrm>
                  <a:off x="4820" y="2147"/>
                  <a:ext cx="7" cy="1"/>
                </a:xfrm>
                <a:prstGeom prst="line">
                  <a:avLst/>
                </a:prstGeom>
                <a:noFill/>
                <a:ln w="12700">
                  <a:solidFill>
                    <a:srgbClr val="808080"/>
                  </a:solidFill>
                  <a:round/>
                  <a:headEnd/>
                  <a:tailEnd/>
                </a:ln>
              </p:spPr>
              <p:txBody>
                <a:bodyPr/>
                <a:lstStyle/>
                <a:p>
                  <a:endParaRPr lang="en-US"/>
                </a:p>
              </p:txBody>
            </p:sp>
            <p:sp>
              <p:nvSpPr>
                <p:cNvPr id="3289" name="Line 884"/>
                <p:cNvSpPr>
                  <a:spLocks noChangeShapeType="1"/>
                </p:cNvSpPr>
                <p:nvPr/>
              </p:nvSpPr>
              <p:spPr bwMode="auto">
                <a:xfrm>
                  <a:off x="4827" y="2147"/>
                  <a:ext cx="1" cy="1"/>
                </a:xfrm>
                <a:prstGeom prst="line">
                  <a:avLst/>
                </a:prstGeom>
                <a:noFill/>
                <a:ln w="12700">
                  <a:solidFill>
                    <a:srgbClr val="808080"/>
                  </a:solidFill>
                  <a:round/>
                  <a:headEnd/>
                  <a:tailEnd/>
                </a:ln>
              </p:spPr>
              <p:txBody>
                <a:bodyPr/>
                <a:lstStyle/>
                <a:p>
                  <a:endParaRPr lang="en-US"/>
                </a:p>
              </p:txBody>
            </p:sp>
            <p:sp>
              <p:nvSpPr>
                <p:cNvPr id="3290" name="Line 885"/>
                <p:cNvSpPr>
                  <a:spLocks noChangeShapeType="1"/>
                </p:cNvSpPr>
                <p:nvPr/>
              </p:nvSpPr>
              <p:spPr bwMode="auto">
                <a:xfrm>
                  <a:off x="4827" y="2147"/>
                  <a:ext cx="8" cy="1"/>
                </a:xfrm>
                <a:prstGeom prst="line">
                  <a:avLst/>
                </a:prstGeom>
                <a:noFill/>
                <a:ln w="12700">
                  <a:solidFill>
                    <a:srgbClr val="808080"/>
                  </a:solidFill>
                  <a:round/>
                  <a:headEnd/>
                  <a:tailEnd/>
                </a:ln>
              </p:spPr>
              <p:txBody>
                <a:bodyPr/>
                <a:lstStyle/>
                <a:p>
                  <a:endParaRPr lang="en-US"/>
                </a:p>
              </p:txBody>
            </p:sp>
            <p:sp>
              <p:nvSpPr>
                <p:cNvPr id="3291" name="Line 886"/>
                <p:cNvSpPr>
                  <a:spLocks noChangeShapeType="1"/>
                </p:cNvSpPr>
                <p:nvPr/>
              </p:nvSpPr>
              <p:spPr bwMode="auto">
                <a:xfrm>
                  <a:off x="4835" y="2147"/>
                  <a:ext cx="1" cy="1"/>
                </a:xfrm>
                <a:prstGeom prst="line">
                  <a:avLst/>
                </a:prstGeom>
                <a:noFill/>
                <a:ln w="12700">
                  <a:solidFill>
                    <a:srgbClr val="808080"/>
                  </a:solidFill>
                  <a:round/>
                  <a:headEnd/>
                  <a:tailEnd/>
                </a:ln>
              </p:spPr>
              <p:txBody>
                <a:bodyPr/>
                <a:lstStyle/>
                <a:p>
                  <a:endParaRPr lang="en-US"/>
                </a:p>
              </p:txBody>
            </p:sp>
            <p:sp>
              <p:nvSpPr>
                <p:cNvPr id="3292" name="Line 887"/>
                <p:cNvSpPr>
                  <a:spLocks noChangeShapeType="1"/>
                </p:cNvSpPr>
                <p:nvPr/>
              </p:nvSpPr>
              <p:spPr bwMode="auto">
                <a:xfrm>
                  <a:off x="4835" y="2147"/>
                  <a:ext cx="8" cy="1"/>
                </a:xfrm>
                <a:prstGeom prst="line">
                  <a:avLst/>
                </a:prstGeom>
                <a:noFill/>
                <a:ln w="12700">
                  <a:solidFill>
                    <a:srgbClr val="808080"/>
                  </a:solidFill>
                  <a:round/>
                  <a:headEnd/>
                  <a:tailEnd/>
                </a:ln>
              </p:spPr>
              <p:txBody>
                <a:bodyPr/>
                <a:lstStyle/>
                <a:p>
                  <a:endParaRPr lang="en-US"/>
                </a:p>
              </p:txBody>
            </p:sp>
            <p:sp>
              <p:nvSpPr>
                <p:cNvPr id="3293" name="Line 888"/>
                <p:cNvSpPr>
                  <a:spLocks noChangeShapeType="1"/>
                </p:cNvSpPr>
                <p:nvPr/>
              </p:nvSpPr>
              <p:spPr bwMode="auto">
                <a:xfrm>
                  <a:off x="4843" y="2147"/>
                  <a:ext cx="8" cy="8"/>
                </a:xfrm>
                <a:prstGeom prst="line">
                  <a:avLst/>
                </a:prstGeom>
                <a:noFill/>
                <a:ln w="12700">
                  <a:solidFill>
                    <a:srgbClr val="808080"/>
                  </a:solidFill>
                  <a:round/>
                  <a:headEnd/>
                  <a:tailEnd/>
                </a:ln>
              </p:spPr>
              <p:txBody>
                <a:bodyPr/>
                <a:lstStyle/>
                <a:p>
                  <a:endParaRPr lang="en-US"/>
                </a:p>
              </p:txBody>
            </p:sp>
            <p:sp>
              <p:nvSpPr>
                <p:cNvPr id="3294" name="Line 889"/>
                <p:cNvSpPr>
                  <a:spLocks noChangeShapeType="1"/>
                </p:cNvSpPr>
                <p:nvPr/>
              </p:nvSpPr>
              <p:spPr bwMode="auto">
                <a:xfrm>
                  <a:off x="4851" y="2155"/>
                  <a:ext cx="1" cy="1"/>
                </a:xfrm>
                <a:prstGeom prst="line">
                  <a:avLst/>
                </a:prstGeom>
                <a:noFill/>
                <a:ln w="12700">
                  <a:solidFill>
                    <a:srgbClr val="808080"/>
                  </a:solidFill>
                  <a:round/>
                  <a:headEnd/>
                  <a:tailEnd/>
                </a:ln>
              </p:spPr>
              <p:txBody>
                <a:bodyPr/>
                <a:lstStyle/>
                <a:p>
                  <a:endParaRPr lang="en-US"/>
                </a:p>
              </p:txBody>
            </p:sp>
            <p:sp>
              <p:nvSpPr>
                <p:cNvPr id="3295" name="Line 890"/>
                <p:cNvSpPr>
                  <a:spLocks noChangeShapeType="1"/>
                </p:cNvSpPr>
                <p:nvPr/>
              </p:nvSpPr>
              <p:spPr bwMode="auto">
                <a:xfrm>
                  <a:off x="4851" y="2155"/>
                  <a:ext cx="1" cy="1"/>
                </a:xfrm>
                <a:prstGeom prst="line">
                  <a:avLst/>
                </a:prstGeom>
                <a:noFill/>
                <a:ln w="12700">
                  <a:solidFill>
                    <a:srgbClr val="808080"/>
                  </a:solidFill>
                  <a:round/>
                  <a:headEnd/>
                  <a:tailEnd/>
                </a:ln>
              </p:spPr>
              <p:txBody>
                <a:bodyPr/>
                <a:lstStyle/>
                <a:p>
                  <a:endParaRPr lang="en-US"/>
                </a:p>
              </p:txBody>
            </p:sp>
            <p:sp>
              <p:nvSpPr>
                <p:cNvPr id="3296" name="Freeform 891"/>
                <p:cNvSpPr>
                  <a:spLocks/>
                </p:cNvSpPr>
                <p:nvPr/>
              </p:nvSpPr>
              <p:spPr bwMode="auto">
                <a:xfrm>
                  <a:off x="4851" y="2116"/>
                  <a:ext cx="338" cy="62"/>
                </a:xfrm>
                <a:custGeom>
                  <a:avLst/>
                  <a:gdLst>
                    <a:gd name="T0" fmla="*/ 0 w 338"/>
                    <a:gd name="T1" fmla="*/ 8 h 62"/>
                    <a:gd name="T2" fmla="*/ 0 w 338"/>
                    <a:gd name="T3" fmla="*/ 31 h 62"/>
                    <a:gd name="T4" fmla="*/ 275 w 338"/>
                    <a:gd name="T5" fmla="*/ 62 h 62"/>
                    <a:gd name="T6" fmla="*/ 338 w 338"/>
                    <a:gd name="T7" fmla="*/ 23 h 62"/>
                    <a:gd name="T8" fmla="*/ 338 w 338"/>
                    <a:gd name="T9" fmla="*/ 0 h 62"/>
                    <a:gd name="T10" fmla="*/ 275 w 338"/>
                    <a:gd name="T11" fmla="*/ 31 h 62"/>
                    <a:gd name="T12" fmla="*/ 0 w 338"/>
                    <a:gd name="T13" fmla="*/ 8 h 62"/>
                    <a:gd name="T14" fmla="*/ 0 60000 65536"/>
                    <a:gd name="T15" fmla="*/ 0 60000 65536"/>
                    <a:gd name="T16" fmla="*/ 0 60000 65536"/>
                    <a:gd name="T17" fmla="*/ 0 60000 65536"/>
                    <a:gd name="T18" fmla="*/ 0 60000 65536"/>
                    <a:gd name="T19" fmla="*/ 0 60000 65536"/>
                    <a:gd name="T20" fmla="*/ 0 60000 65536"/>
                    <a:gd name="T21" fmla="*/ 0 w 338"/>
                    <a:gd name="T22" fmla="*/ 0 h 62"/>
                    <a:gd name="T23" fmla="*/ 338 w 338"/>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8" h="62">
                      <a:moveTo>
                        <a:pt x="0" y="8"/>
                      </a:moveTo>
                      <a:lnTo>
                        <a:pt x="0" y="31"/>
                      </a:lnTo>
                      <a:lnTo>
                        <a:pt x="275" y="62"/>
                      </a:lnTo>
                      <a:lnTo>
                        <a:pt x="338" y="23"/>
                      </a:lnTo>
                      <a:lnTo>
                        <a:pt x="338" y="0"/>
                      </a:lnTo>
                      <a:lnTo>
                        <a:pt x="275" y="31"/>
                      </a:lnTo>
                      <a:lnTo>
                        <a:pt x="0" y="8"/>
                      </a:lnTo>
                      <a:close/>
                    </a:path>
                  </a:pathLst>
                </a:custGeom>
                <a:solidFill>
                  <a:srgbClr val="9F9F9F"/>
                </a:solidFill>
                <a:ln w="9525">
                  <a:noFill/>
                  <a:round/>
                  <a:headEnd/>
                  <a:tailEnd/>
                </a:ln>
              </p:spPr>
              <p:txBody>
                <a:bodyPr/>
                <a:lstStyle/>
                <a:p>
                  <a:pPr eaLnBrk="1" hangingPunct="1"/>
                  <a:endParaRPr lang="en-US"/>
                </a:p>
              </p:txBody>
            </p:sp>
            <p:sp>
              <p:nvSpPr>
                <p:cNvPr id="3297" name="Freeform 892"/>
                <p:cNvSpPr>
                  <a:spLocks/>
                </p:cNvSpPr>
                <p:nvPr/>
              </p:nvSpPr>
              <p:spPr bwMode="auto">
                <a:xfrm>
                  <a:off x="4843" y="2061"/>
                  <a:ext cx="283" cy="86"/>
                </a:xfrm>
                <a:custGeom>
                  <a:avLst/>
                  <a:gdLst>
                    <a:gd name="T0" fmla="*/ 0 w 283"/>
                    <a:gd name="T1" fmla="*/ 0 h 86"/>
                    <a:gd name="T2" fmla="*/ 283 w 283"/>
                    <a:gd name="T3" fmla="*/ 24 h 86"/>
                    <a:gd name="T4" fmla="*/ 283 w 283"/>
                    <a:gd name="T5" fmla="*/ 86 h 86"/>
                    <a:gd name="T6" fmla="*/ 0 w 283"/>
                    <a:gd name="T7" fmla="*/ 63 h 86"/>
                    <a:gd name="T8" fmla="*/ 0 w 283"/>
                    <a:gd name="T9" fmla="*/ 0 h 86"/>
                    <a:gd name="T10" fmla="*/ 0 60000 65536"/>
                    <a:gd name="T11" fmla="*/ 0 60000 65536"/>
                    <a:gd name="T12" fmla="*/ 0 60000 65536"/>
                    <a:gd name="T13" fmla="*/ 0 60000 65536"/>
                    <a:gd name="T14" fmla="*/ 0 60000 65536"/>
                    <a:gd name="T15" fmla="*/ 0 w 283"/>
                    <a:gd name="T16" fmla="*/ 0 h 86"/>
                    <a:gd name="T17" fmla="*/ 283 w 283"/>
                    <a:gd name="T18" fmla="*/ 86 h 86"/>
                  </a:gdLst>
                  <a:ahLst/>
                  <a:cxnLst>
                    <a:cxn ang="T10">
                      <a:pos x="T0" y="T1"/>
                    </a:cxn>
                    <a:cxn ang="T11">
                      <a:pos x="T2" y="T3"/>
                    </a:cxn>
                    <a:cxn ang="T12">
                      <a:pos x="T4" y="T5"/>
                    </a:cxn>
                    <a:cxn ang="T13">
                      <a:pos x="T6" y="T7"/>
                    </a:cxn>
                    <a:cxn ang="T14">
                      <a:pos x="T8" y="T9"/>
                    </a:cxn>
                  </a:cxnLst>
                  <a:rect l="T15" t="T16" r="T17" b="T18"/>
                  <a:pathLst>
                    <a:path w="283" h="86">
                      <a:moveTo>
                        <a:pt x="0" y="0"/>
                      </a:moveTo>
                      <a:lnTo>
                        <a:pt x="283" y="24"/>
                      </a:lnTo>
                      <a:lnTo>
                        <a:pt x="283" y="86"/>
                      </a:lnTo>
                      <a:lnTo>
                        <a:pt x="0" y="63"/>
                      </a:lnTo>
                      <a:lnTo>
                        <a:pt x="0" y="0"/>
                      </a:lnTo>
                      <a:close/>
                    </a:path>
                  </a:pathLst>
                </a:custGeom>
                <a:solidFill>
                  <a:srgbClr val="C0C0C0"/>
                </a:solidFill>
                <a:ln w="9525">
                  <a:noFill/>
                  <a:round/>
                  <a:headEnd/>
                  <a:tailEnd/>
                </a:ln>
              </p:spPr>
              <p:txBody>
                <a:bodyPr/>
                <a:lstStyle/>
                <a:p>
                  <a:pPr eaLnBrk="1" hangingPunct="1"/>
                  <a:endParaRPr lang="en-US"/>
                </a:p>
              </p:txBody>
            </p:sp>
            <p:sp>
              <p:nvSpPr>
                <p:cNvPr id="3298" name="Line 893"/>
                <p:cNvSpPr>
                  <a:spLocks noChangeShapeType="1"/>
                </p:cNvSpPr>
                <p:nvPr/>
              </p:nvSpPr>
              <p:spPr bwMode="auto">
                <a:xfrm>
                  <a:off x="4843" y="2077"/>
                  <a:ext cx="283" cy="23"/>
                </a:xfrm>
                <a:prstGeom prst="line">
                  <a:avLst/>
                </a:prstGeom>
                <a:noFill/>
                <a:ln w="12700">
                  <a:solidFill>
                    <a:srgbClr val="000000"/>
                  </a:solidFill>
                  <a:round/>
                  <a:headEnd/>
                  <a:tailEnd/>
                </a:ln>
              </p:spPr>
              <p:txBody>
                <a:bodyPr/>
                <a:lstStyle/>
                <a:p>
                  <a:endParaRPr lang="en-US"/>
                </a:p>
              </p:txBody>
            </p:sp>
            <p:sp>
              <p:nvSpPr>
                <p:cNvPr id="3299" name="Line 894"/>
                <p:cNvSpPr>
                  <a:spLocks noChangeShapeType="1"/>
                </p:cNvSpPr>
                <p:nvPr/>
              </p:nvSpPr>
              <p:spPr bwMode="auto">
                <a:xfrm>
                  <a:off x="5048" y="2092"/>
                  <a:ext cx="63" cy="8"/>
                </a:xfrm>
                <a:prstGeom prst="line">
                  <a:avLst/>
                </a:prstGeom>
                <a:noFill/>
                <a:ln w="12700">
                  <a:solidFill>
                    <a:srgbClr val="000000"/>
                  </a:solidFill>
                  <a:round/>
                  <a:headEnd/>
                  <a:tailEnd/>
                </a:ln>
              </p:spPr>
              <p:txBody>
                <a:bodyPr/>
                <a:lstStyle/>
                <a:p>
                  <a:endParaRPr lang="en-US"/>
                </a:p>
              </p:txBody>
            </p:sp>
            <p:sp>
              <p:nvSpPr>
                <p:cNvPr id="3300" name="Line 895"/>
                <p:cNvSpPr>
                  <a:spLocks noChangeShapeType="1"/>
                </p:cNvSpPr>
                <p:nvPr/>
              </p:nvSpPr>
              <p:spPr bwMode="auto">
                <a:xfrm>
                  <a:off x="4985" y="2085"/>
                  <a:ext cx="55" cy="7"/>
                </a:xfrm>
                <a:prstGeom prst="line">
                  <a:avLst/>
                </a:prstGeom>
                <a:noFill/>
                <a:ln w="12700">
                  <a:solidFill>
                    <a:srgbClr val="000000"/>
                  </a:solidFill>
                  <a:round/>
                  <a:headEnd/>
                  <a:tailEnd/>
                </a:ln>
              </p:spPr>
              <p:txBody>
                <a:bodyPr/>
                <a:lstStyle/>
                <a:p>
                  <a:endParaRPr lang="en-US"/>
                </a:p>
              </p:txBody>
            </p:sp>
            <p:sp>
              <p:nvSpPr>
                <p:cNvPr id="3301" name="Line 896"/>
                <p:cNvSpPr>
                  <a:spLocks noChangeShapeType="1"/>
                </p:cNvSpPr>
                <p:nvPr/>
              </p:nvSpPr>
              <p:spPr bwMode="auto">
                <a:xfrm>
                  <a:off x="4843" y="2092"/>
                  <a:ext cx="283" cy="24"/>
                </a:xfrm>
                <a:prstGeom prst="line">
                  <a:avLst/>
                </a:prstGeom>
                <a:noFill/>
                <a:ln w="12700">
                  <a:solidFill>
                    <a:srgbClr val="000000"/>
                  </a:solidFill>
                  <a:round/>
                  <a:headEnd/>
                  <a:tailEnd/>
                </a:ln>
              </p:spPr>
              <p:txBody>
                <a:bodyPr/>
                <a:lstStyle/>
                <a:p>
                  <a:endParaRPr lang="en-US"/>
                </a:p>
              </p:txBody>
            </p:sp>
            <p:sp>
              <p:nvSpPr>
                <p:cNvPr id="3302" name="Freeform 897"/>
                <p:cNvSpPr>
                  <a:spLocks/>
                </p:cNvSpPr>
                <p:nvPr/>
              </p:nvSpPr>
              <p:spPr bwMode="auto">
                <a:xfrm>
                  <a:off x="4843" y="2046"/>
                  <a:ext cx="346" cy="39"/>
                </a:xfrm>
                <a:custGeom>
                  <a:avLst/>
                  <a:gdLst>
                    <a:gd name="T0" fmla="*/ 0 w 346"/>
                    <a:gd name="T1" fmla="*/ 15 h 39"/>
                    <a:gd name="T2" fmla="*/ 283 w 346"/>
                    <a:gd name="T3" fmla="*/ 39 h 39"/>
                    <a:gd name="T4" fmla="*/ 346 w 346"/>
                    <a:gd name="T5" fmla="*/ 15 h 39"/>
                    <a:gd name="T6" fmla="*/ 323 w 346"/>
                    <a:gd name="T7" fmla="*/ 15 h 39"/>
                    <a:gd name="T8" fmla="*/ 110 w 346"/>
                    <a:gd name="T9" fmla="*/ 0 h 39"/>
                    <a:gd name="T10" fmla="*/ 0 w 346"/>
                    <a:gd name="T11" fmla="*/ 15 h 39"/>
                    <a:gd name="T12" fmla="*/ 0 60000 65536"/>
                    <a:gd name="T13" fmla="*/ 0 60000 65536"/>
                    <a:gd name="T14" fmla="*/ 0 60000 65536"/>
                    <a:gd name="T15" fmla="*/ 0 60000 65536"/>
                    <a:gd name="T16" fmla="*/ 0 60000 65536"/>
                    <a:gd name="T17" fmla="*/ 0 60000 65536"/>
                    <a:gd name="T18" fmla="*/ 0 w 346"/>
                    <a:gd name="T19" fmla="*/ 0 h 39"/>
                    <a:gd name="T20" fmla="*/ 346 w 34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46" h="39">
                      <a:moveTo>
                        <a:pt x="0" y="15"/>
                      </a:moveTo>
                      <a:lnTo>
                        <a:pt x="283" y="39"/>
                      </a:lnTo>
                      <a:lnTo>
                        <a:pt x="346" y="15"/>
                      </a:lnTo>
                      <a:lnTo>
                        <a:pt x="323" y="15"/>
                      </a:lnTo>
                      <a:lnTo>
                        <a:pt x="110" y="0"/>
                      </a:lnTo>
                      <a:lnTo>
                        <a:pt x="0" y="15"/>
                      </a:lnTo>
                      <a:close/>
                    </a:path>
                  </a:pathLst>
                </a:custGeom>
                <a:solidFill>
                  <a:srgbClr val="DFDFDF"/>
                </a:solidFill>
                <a:ln w="9525">
                  <a:noFill/>
                  <a:round/>
                  <a:headEnd/>
                  <a:tailEnd/>
                </a:ln>
              </p:spPr>
              <p:txBody>
                <a:bodyPr/>
                <a:lstStyle/>
                <a:p>
                  <a:pPr eaLnBrk="1" hangingPunct="1"/>
                  <a:endParaRPr lang="en-US"/>
                </a:p>
              </p:txBody>
            </p:sp>
            <p:sp>
              <p:nvSpPr>
                <p:cNvPr id="3303" name="Freeform 898"/>
                <p:cNvSpPr>
                  <a:spLocks/>
                </p:cNvSpPr>
                <p:nvPr/>
              </p:nvSpPr>
              <p:spPr bwMode="auto">
                <a:xfrm>
                  <a:off x="4922" y="2053"/>
                  <a:ext cx="259" cy="24"/>
                </a:xfrm>
                <a:custGeom>
                  <a:avLst/>
                  <a:gdLst>
                    <a:gd name="T0" fmla="*/ 23 w 259"/>
                    <a:gd name="T1" fmla="*/ 0 h 24"/>
                    <a:gd name="T2" fmla="*/ 0 w 259"/>
                    <a:gd name="T3" fmla="*/ 8 h 24"/>
                    <a:gd name="T4" fmla="*/ 204 w 259"/>
                    <a:gd name="T5" fmla="*/ 24 h 24"/>
                    <a:gd name="T6" fmla="*/ 244 w 259"/>
                    <a:gd name="T7" fmla="*/ 16 h 24"/>
                    <a:gd name="T8" fmla="*/ 236 w 259"/>
                    <a:gd name="T9" fmla="*/ 8 h 24"/>
                    <a:gd name="T10" fmla="*/ 259 w 259"/>
                    <a:gd name="T11" fmla="*/ 8 h 24"/>
                    <a:gd name="T12" fmla="*/ 244 w 259"/>
                    <a:gd name="T13" fmla="*/ 8 h 24"/>
                    <a:gd name="T14" fmla="*/ 23 w 259"/>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24"/>
                    <a:gd name="T26" fmla="*/ 259 w 259"/>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24">
                      <a:moveTo>
                        <a:pt x="23" y="0"/>
                      </a:moveTo>
                      <a:lnTo>
                        <a:pt x="0" y="8"/>
                      </a:lnTo>
                      <a:lnTo>
                        <a:pt x="204" y="24"/>
                      </a:lnTo>
                      <a:lnTo>
                        <a:pt x="244" y="16"/>
                      </a:lnTo>
                      <a:lnTo>
                        <a:pt x="236" y="8"/>
                      </a:lnTo>
                      <a:lnTo>
                        <a:pt x="259" y="8"/>
                      </a:lnTo>
                      <a:lnTo>
                        <a:pt x="244" y="8"/>
                      </a:lnTo>
                      <a:lnTo>
                        <a:pt x="23" y="0"/>
                      </a:lnTo>
                      <a:close/>
                    </a:path>
                  </a:pathLst>
                </a:custGeom>
                <a:solidFill>
                  <a:srgbClr val="5F5F5F"/>
                </a:solidFill>
                <a:ln w="9525">
                  <a:noFill/>
                  <a:round/>
                  <a:headEnd/>
                  <a:tailEnd/>
                </a:ln>
              </p:spPr>
              <p:txBody>
                <a:bodyPr/>
                <a:lstStyle/>
                <a:p>
                  <a:pPr eaLnBrk="1" hangingPunct="1"/>
                  <a:endParaRPr lang="en-US"/>
                </a:p>
              </p:txBody>
            </p:sp>
            <p:sp>
              <p:nvSpPr>
                <p:cNvPr id="3304" name="Freeform 899"/>
                <p:cNvSpPr>
                  <a:spLocks/>
                </p:cNvSpPr>
                <p:nvPr/>
              </p:nvSpPr>
              <p:spPr bwMode="auto">
                <a:xfrm>
                  <a:off x="5150" y="1905"/>
                  <a:ext cx="39" cy="156"/>
                </a:xfrm>
                <a:custGeom>
                  <a:avLst/>
                  <a:gdLst>
                    <a:gd name="T0" fmla="*/ 8 w 39"/>
                    <a:gd name="T1" fmla="*/ 0 h 156"/>
                    <a:gd name="T2" fmla="*/ 39 w 39"/>
                    <a:gd name="T3" fmla="*/ 8 h 156"/>
                    <a:gd name="T4" fmla="*/ 39 w 39"/>
                    <a:gd name="T5" fmla="*/ 78 h 156"/>
                    <a:gd name="T6" fmla="*/ 31 w 39"/>
                    <a:gd name="T7" fmla="*/ 148 h 156"/>
                    <a:gd name="T8" fmla="*/ 0 w 39"/>
                    <a:gd name="T9" fmla="*/ 156 h 156"/>
                    <a:gd name="T10" fmla="*/ 8 w 39"/>
                    <a:gd name="T11" fmla="*/ 0 h 156"/>
                    <a:gd name="T12" fmla="*/ 0 60000 65536"/>
                    <a:gd name="T13" fmla="*/ 0 60000 65536"/>
                    <a:gd name="T14" fmla="*/ 0 60000 65536"/>
                    <a:gd name="T15" fmla="*/ 0 60000 65536"/>
                    <a:gd name="T16" fmla="*/ 0 60000 65536"/>
                    <a:gd name="T17" fmla="*/ 0 60000 65536"/>
                    <a:gd name="T18" fmla="*/ 0 w 39"/>
                    <a:gd name="T19" fmla="*/ 0 h 156"/>
                    <a:gd name="T20" fmla="*/ 39 w 39"/>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39" h="156">
                      <a:moveTo>
                        <a:pt x="8" y="0"/>
                      </a:moveTo>
                      <a:lnTo>
                        <a:pt x="39" y="8"/>
                      </a:lnTo>
                      <a:lnTo>
                        <a:pt x="39" y="78"/>
                      </a:lnTo>
                      <a:lnTo>
                        <a:pt x="31" y="148"/>
                      </a:lnTo>
                      <a:lnTo>
                        <a:pt x="0" y="156"/>
                      </a:lnTo>
                      <a:lnTo>
                        <a:pt x="8" y="0"/>
                      </a:lnTo>
                      <a:close/>
                    </a:path>
                  </a:pathLst>
                </a:custGeom>
                <a:solidFill>
                  <a:srgbClr val="9F9F9F"/>
                </a:solidFill>
                <a:ln w="9525">
                  <a:noFill/>
                  <a:round/>
                  <a:headEnd/>
                  <a:tailEnd/>
                </a:ln>
              </p:spPr>
              <p:txBody>
                <a:bodyPr/>
                <a:lstStyle/>
                <a:p>
                  <a:pPr eaLnBrk="1" hangingPunct="1"/>
                  <a:endParaRPr lang="en-US"/>
                </a:p>
              </p:txBody>
            </p:sp>
            <p:sp>
              <p:nvSpPr>
                <p:cNvPr id="3305" name="Line 900"/>
                <p:cNvSpPr>
                  <a:spLocks noChangeShapeType="1"/>
                </p:cNvSpPr>
                <p:nvPr/>
              </p:nvSpPr>
              <p:spPr bwMode="auto">
                <a:xfrm>
                  <a:off x="5158" y="1913"/>
                  <a:ext cx="31" cy="7"/>
                </a:xfrm>
                <a:prstGeom prst="line">
                  <a:avLst/>
                </a:prstGeom>
                <a:noFill/>
                <a:ln w="12700">
                  <a:solidFill>
                    <a:srgbClr val="7F7F7F"/>
                  </a:solidFill>
                  <a:round/>
                  <a:headEnd/>
                  <a:tailEnd/>
                </a:ln>
              </p:spPr>
              <p:txBody>
                <a:bodyPr/>
                <a:lstStyle/>
                <a:p>
                  <a:endParaRPr lang="en-US"/>
                </a:p>
              </p:txBody>
            </p:sp>
            <p:sp>
              <p:nvSpPr>
                <p:cNvPr id="3306" name="Line 901"/>
                <p:cNvSpPr>
                  <a:spLocks noChangeShapeType="1"/>
                </p:cNvSpPr>
                <p:nvPr/>
              </p:nvSpPr>
              <p:spPr bwMode="auto">
                <a:xfrm>
                  <a:off x="5158" y="1920"/>
                  <a:ext cx="31" cy="8"/>
                </a:xfrm>
                <a:prstGeom prst="line">
                  <a:avLst/>
                </a:prstGeom>
                <a:noFill/>
                <a:ln w="12700">
                  <a:solidFill>
                    <a:srgbClr val="7F7F7F"/>
                  </a:solidFill>
                  <a:round/>
                  <a:headEnd/>
                  <a:tailEnd/>
                </a:ln>
              </p:spPr>
              <p:txBody>
                <a:bodyPr/>
                <a:lstStyle/>
                <a:p>
                  <a:endParaRPr lang="en-US"/>
                </a:p>
              </p:txBody>
            </p:sp>
            <p:sp>
              <p:nvSpPr>
                <p:cNvPr id="3307" name="Line 902"/>
                <p:cNvSpPr>
                  <a:spLocks noChangeShapeType="1"/>
                </p:cNvSpPr>
                <p:nvPr/>
              </p:nvSpPr>
              <p:spPr bwMode="auto">
                <a:xfrm>
                  <a:off x="5158" y="1920"/>
                  <a:ext cx="31" cy="16"/>
                </a:xfrm>
                <a:prstGeom prst="line">
                  <a:avLst/>
                </a:prstGeom>
                <a:noFill/>
                <a:ln w="12700">
                  <a:solidFill>
                    <a:srgbClr val="7F7F7F"/>
                  </a:solidFill>
                  <a:round/>
                  <a:headEnd/>
                  <a:tailEnd/>
                </a:ln>
              </p:spPr>
              <p:txBody>
                <a:bodyPr/>
                <a:lstStyle/>
                <a:p>
                  <a:endParaRPr lang="en-US"/>
                </a:p>
              </p:txBody>
            </p:sp>
            <p:sp>
              <p:nvSpPr>
                <p:cNvPr id="3308" name="Line 903"/>
                <p:cNvSpPr>
                  <a:spLocks noChangeShapeType="1"/>
                </p:cNvSpPr>
                <p:nvPr/>
              </p:nvSpPr>
              <p:spPr bwMode="auto">
                <a:xfrm>
                  <a:off x="5158" y="1928"/>
                  <a:ext cx="31" cy="16"/>
                </a:xfrm>
                <a:prstGeom prst="line">
                  <a:avLst/>
                </a:prstGeom>
                <a:noFill/>
                <a:ln w="12700">
                  <a:solidFill>
                    <a:srgbClr val="7F7F7F"/>
                  </a:solidFill>
                  <a:round/>
                  <a:headEnd/>
                  <a:tailEnd/>
                </a:ln>
              </p:spPr>
              <p:txBody>
                <a:bodyPr/>
                <a:lstStyle/>
                <a:p>
                  <a:endParaRPr lang="en-US"/>
                </a:p>
              </p:txBody>
            </p:sp>
            <p:sp>
              <p:nvSpPr>
                <p:cNvPr id="3309" name="Line 904"/>
                <p:cNvSpPr>
                  <a:spLocks noChangeShapeType="1"/>
                </p:cNvSpPr>
                <p:nvPr/>
              </p:nvSpPr>
              <p:spPr bwMode="auto">
                <a:xfrm>
                  <a:off x="5158" y="1936"/>
                  <a:ext cx="31" cy="16"/>
                </a:xfrm>
                <a:prstGeom prst="line">
                  <a:avLst/>
                </a:prstGeom>
                <a:noFill/>
                <a:ln w="12700">
                  <a:solidFill>
                    <a:srgbClr val="7F7F7F"/>
                  </a:solidFill>
                  <a:round/>
                  <a:headEnd/>
                  <a:tailEnd/>
                </a:ln>
              </p:spPr>
              <p:txBody>
                <a:bodyPr/>
                <a:lstStyle/>
                <a:p>
                  <a:endParaRPr lang="en-US"/>
                </a:p>
              </p:txBody>
            </p:sp>
            <p:sp>
              <p:nvSpPr>
                <p:cNvPr id="3310" name="Line 905"/>
                <p:cNvSpPr>
                  <a:spLocks noChangeShapeType="1"/>
                </p:cNvSpPr>
                <p:nvPr/>
              </p:nvSpPr>
              <p:spPr bwMode="auto">
                <a:xfrm>
                  <a:off x="5158" y="1944"/>
                  <a:ext cx="31" cy="8"/>
                </a:xfrm>
                <a:prstGeom prst="line">
                  <a:avLst/>
                </a:prstGeom>
                <a:noFill/>
                <a:ln w="12700">
                  <a:solidFill>
                    <a:srgbClr val="7F7F7F"/>
                  </a:solidFill>
                  <a:round/>
                  <a:headEnd/>
                  <a:tailEnd/>
                </a:ln>
              </p:spPr>
              <p:txBody>
                <a:bodyPr/>
                <a:lstStyle/>
                <a:p>
                  <a:endParaRPr lang="en-US"/>
                </a:p>
              </p:txBody>
            </p:sp>
            <p:sp>
              <p:nvSpPr>
                <p:cNvPr id="3311" name="Line 906"/>
                <p:cNvSpPr>
                  <a:spLocks noChangeShapeType="1"/>
                </p:cNvSpPr>
                <p:nvPr/>
              </p:nvSpPr>
              <p:spPr bwMode="auto">
                <a:xfrm>
                  <a:off x="5150" y="1959"/>
                  <a:ext cx="39" cy="8"/>
                </a:xfrm>
                <a:prstGeom prst="line">
                  <a:avLst/>
                </a:prstGeom>
                <a:noFill/>
                <a:ln w="12700">
                  <a:solidFill>
                    <a:srgbClr val="7F7F7F"/>
                  </a:solidFill>
                  <a:round/>
                  <a:headEnd/>
                  <a:tailEnd/>
                </a:ln>
              </p:spPr>
              <p:txBody>
                <a:bodyPr/>
                <a:lstStyle/>
                <a:p>
                  <a:endParaRPr lang="en-US"/>
                </a:p>
              </p:txBody>
            </p:sp>
            <p:sp>
              <p:nvSpPr>
                <p:cNvPr id="3312" name="Line 907"/>
                <p:cNvSpPr>
                  <a:spLocks noChangeShapeType="1"/>
                </p:cNvSpPr>
                <p:nvPr/>
              </p:nvSpPr>
              <p:spPr bwMode="auto">
                <a:xfrm>
                  <a:off x="5150" y="1967"/>
                  <a:ext cx="39" cy="8"/>
                </a:xfrm>
                <a:prstGeom prst="line">
                  <a:avLst/>
                </a:prstGeom>
                <a:noFill/>
                <a:ln w="12700">
                  <a:solidFill>
                    <a:srgbClr val="7F7F7F"/>
                  </a:solidFill>
                  <a:round/>
                  <a:headEnd/>
                  <a:tailEnd/>
                </a:ln>
              </p:spPr>
              <p:txBody>
                <a:bodyPr/>
                <a:lstStyle/>
                <a:p>
                  <a:endParaRPr lang="en-US"/>
                </a:p>
              </p:txBody>
            </p:sp>
            <p:sp>
              <p:nvSpPr>
                <p:cNvPr id="3313" name="Line 908"/>
                <p:cNvSpPr>
                  <a:spLocks noChangeShapeType="1"/>
                </p:cNvSpPr>
                <p:nvPr/>
              </p:nvSpPr>
              <p:spPr bwMode="auto">
                <a:xfrm>
                  <a:off x="5150" y="1975"/>
                  <a:ext cx="39" cy="1"/>
                </a:xfrm>
                <a:prstGeom prst="line">
                  <a:avLst/>
                </a:prstGeom>
                <a:noFill/>
                <a:ln w="12700">
                  <a:solidFill>
                    <a:srgbClr val="7F7F7F"/>
                  </a:solidFill>
                  <a:round/>
                  <a:headEnd/>
                  <a:tailEnd/>
                </a:ln>
              </p:spPr>
              <p:txBody>
                <a:bodyPr/>
                <a:lstStyle/>
                <a:p>
                  <a:endParaRPr lang="en-US"/>
                </a:p>
              </p:txBody>
            </p:sp>
            <p:sp>
              <p:nvSpPr>
                <p:cNvPr id="3314" name="Line 909"/>
                <p:cNvSpPr>
                  <a:spLocks noChangeShapeType="1"/>
                </p:cNvSpPr>
                <p:nvPr/>
              </p:nvSpPr>
              <p:spPr bwMode="auto">
                <a:xfrm>
                  <a:off x="5150" y="1983"/>
                  <a:ext cx="39" cy="1"/>
                </a:xfrm>
                <a:prstGeom prst="line">
                  <a:avLst/>
                </a:prstGeom>
                <a:noFill/>
                <a:ln w="12700">
                  <a:solidFill>
                    <a:srgbClr val="7F7F7F"/>
                  </a:solidFill>
                  <a:round/>
                  <a:headEnd/>
                  <a:tailEnd/>
                </a:ln>
              </p:spPr>
              <p:txBody>
                <a:bodyPr/>
                <a:lstStyle/>
                <a:p>
                  <a:endParaRPr lang="en-US"/>
                </a:p>
              </p:txBody>
            </p:sp>
            <p:sp>
              <p:nvSpPr>
                <p:cNvPr id="3315" name="Line 910"/>
                <p:cNvSpPr>
                  <a:spLocks noChangeShapeType="1"/>
                </p:cNvSpPr>
                <p:nvPr/>
              </p:nvSpPr>
              <p:spPr bwMode="auto">
                <a:xfrm>
                  <a:off x="5150" y="1991"/>
                  <a:ext cx="39" cy="1"/>
                </a:xfrm>
                <a:prstGeom prst="line">
                  <a:avLst/>
                </a:prstGeom>
                <a:noFill/>
                <a:ln w="12700">
                  <a:solidFill>
                    <a:srgbClr val="7F7F7F"/>
                  </a:solidFill>
                  <a:round/>
                  <a:headEnd/>
                  <a:tailEnd/>
                </a:ln>
              </p:spPr>
              <p:txBody>
                <a:bodyPr/>
                <a:lstStyle/>
                <a:p>
                  <a:endParaRPr lang="en-US"/>
                </a:p>
              </p:txBody>
            </p:sp>
            <p:sp>
              <p:nvSpPr>
                <p:cNvPr id="3316" name="Line 911"/>
                <p:cNvSpPr>
                  <a:spLocks noChangeShapeType="1"/>
                </p:cNvSpPr>
                <p:nvPr/>
              </p:nvSpPr>
              <p:spPr bwMode="auto">
                <a:xfrm>
                  <a:off x="5150" y="1999"/>
                  <a:ext cx="39" cy="1"/>
                </a:xfrm>
                <a:prstGeom prst="line">
                  <a:avLst/>
                </a:prstGeom>
                <a:noFill/>
                <a:ln w="12700">
                  <a:solidFill>
                    <a:srgbClr val="7F7F7F"/>
                  </a:solidFill>
                  <a:round/>
                  <a:headEnd/>
                  <a:tailEnd/>
                </a:ln>
              </p:spPr>
              <p:txBody>
                <a:bodyPr/>
                <a:lstStyle/>
                <a:p>
                  <a:endParaRPr lang="en-US"/>
                </a:p>
              </p:txBody>
            </p:sp>
            <p:sp>
              <p:nvSpPr>
                <p:cNvPr id="3317" name="Line 912"/>
                <p:cNvSpPr>
                  <a:spLocks noChangeShapeType="1"/>
                </p:cNvSpPr>
                <p:nvPr/>
              </p:nvSpPr>
              <p:spPr bwMode="auto">
                <a:xfrm>
                  <a:off x="5158" y="1999"/>
                  <a:ext cx="31" cy="7"/>
                </a:xfrm>
                <a:prstGeom prst="line">
                  <a:avLst/>
                </a:prstGeom>
                <a:noFill/>
                <a:ln w="12700">
                  <a:solidFill>
                    <a:srgbClr val="7F7F7F"/>
                  </a:solidFill>
                  <a:round/>
                  <a:headEnd/>
                  <a:tailEnd/>
                </a:ln>
              </p:spPr>
              <p:txBody>
                <a:bodyPr/>
                <a:lstStyle/>
                <a:p>
                  <a:endParaRPr lang="en-US"/>
                </a:p>
              </p:txBody>
            </p:sp>
            <p:sp>
              <p:nvSpPr>
                <p:cNvPr id="3318" name="Line 913"/>
                <p:cNvSpPr>
                  <a:spLocks noChangeShapeType="1"/>
                </p:cNvSpPr>
                <p:nvPr/>
              </p:nvSpPr>
              <p:spPr bwMode="auto">
                <a:xfrm>
                  <a:off x="5150" y="2014"/>
                  <a:ext cx="39" cy="1"/>
                </a:xfrm>
                <a:prstGeom prst="line">
                  <a:avLst/>
                </a:prstGeom>
                <a:noFill/>
                <a:ln w="12700">
                  <a:solidFill>
                    <a:srgbClr val="7F7F7F"/>
                  </a:solidFill>
                  <a:round/>
                  <a:headEnd/>
                  <a:tailEnd/>
                </a:ln>
              </p:spPr>
              <p:txBody>
                <a:bodyPr/>
                <a:lstStyle/>
                <a:p>
                  <a:endParaRPr lang="en-US"/>
                </a:p>
              </p:txBody>
            </p:sp>
            <p:sp>
              <p:nvSpPr>
                <p:cNvPr id="3319" name="Line 914"/>
                <p:cNvSpPr>
                  <a:spLocks noChangeShapeType="1"/>
                </p:cNvSpPr>
                <p:nvPr/>
              </p:nvSpPr>
              <p:spPr bwMode="auto">
                <a:xfrm>
                  <a:off x="5150" y="2014"/>
                  <a:ext cx="39" cy="1"/>
                </a:xfrm>
                <a:prstGeom prst="line">
                  <a:avLst/>
                </a:prstGeom>
                <a:noFill/>
                <a:ln w="12700">
                  <a:solidFill>
                    <a:srgbClr val="7F7F7F"/>
                  </a:solidFill>
                  <a:round/>
                  <a:headEnd/>
                  <a:tailEnd/>
                </a:ln>
              </p:spPr>
              <p:txBody>
                <a:bodyPr/>
                <a:lstStyle/>
                <a:p>
                  <a:endParaRPr lang="en-US"/>
                </a:p>
              </p:txBody>
            </p:sp>
            <p:sp>
              <p:nvSpPr>
                <p:cNvPr id="3320" name="Line 915"/>
                <p:cNvSpPr>
                  <a:spLocks noChangeShapeType="1"/>
                </p:cNvSpPr>
                <p:nvPr/>
              </p:nvSpPr>
              <p:spPr bwMode="auto">
                <a:xfrm>
                  <a:off x="5150" y="2022"/>
                  <a:ext cx="31" cy="1"/>
                </a:xfrm>
                <a:prstGeom prst="line">
                  <a:avLst/>
                </a:prstGeom>
                <a:noFill/>
                <a:ln w="12700">
                  <a:solidFill>
                    <a:srgbClr val="7F7F7F"/>
                  </a:solidFill>
                  <a:round/>
                  <a:headEnd/>
                  <a:tailEnd/>
                </a:ln>
              </p:spPr>
              <p:txBody>
                <a:bodyPr/>
                <a:lstStyle/>
                <a:p>
                  <a:endParaRPr lang="en-US"/>
                </a:p>
              </p:txBody>
            </p:sp>
            <p:sp>
              <p:nvSpPr>
                <p:cNvPr id="3321" name="Line 916"/>
                <p:cNvSpPr>
                  <a:spLocks noChangeShapeType="1"/>
                </p:cNvSpPr>
                <p:nvPr/>
              </p:nvSpPr>
              <p:spPr bwMode="auto">
                <a:xfrm>
                  <a:off x="5150" y="2030"/>
                  <a:ext cx="31" cy="1"/>
                </a:xfrm>
                <a:prstGeom prst="line">
                  <a:avLst/>
                </a:prstGeom>
                <a:noFill/>
                <a:ln w="12700">
                  <a:solidFill>
                    <a:srgbClr val="7F7F7F"/>
                  </a:solidFill>
                  <a:round/>
                  <a:headEnd/>
                  <a:tailEnd/>
                </a:ln>
              </p:spPr>
              <p:txBody>
                <a:bodyPr/>
                <a:lstStyle/>
                <a:p>
                  <a:endParaRPr lang="en-US"/>
                </a:p>
              </p:txBody>
            </p:sp>
            <p:sp>
              <p:nvSpPr>
                <p:cNvPr id="3322" name="Line 917"/>
                <p:cNvSpPr>
                  <a:spLocks noChangeShapeType="1"/>
                </p:cNvSpPr>
                <p:nvPr/>
              </p:nvSpPr>
              <p:spPr bwMode="auto">
                <a:xfrm>
                  <a:off x="5150" y="2038"/>
                  <a:ext cx="31" cy="1"/>
                </a:xfrm>
                <a:prstGeom prst="line">
                  <a:avLst/>
                </a:prstGeom>
                <a:noFill/>
                <a:ln w="12700">
                  <a:solidFill>
                    <a:srgbClr val="7F7F7F"/>
                  </a:solidFill>
                  <a:round/>
                  <a:headEnd/>
                  <a:tailEnd/>
                </a:ln>
              </p:spPr>
              <p:txBody>
                <a:bodyPr/>
                <a:lstStyle/>
                <a:p>
                  <a:endParaRPr lang="en-US"/>
                </a:p>
              </p:txBody>
            </p:sp>
            <p:sp>
              <p:nvSpPr>
                <p:cNvPr id="3323" name="Line 918"/>
                <p:cNvSpPr>
                  <a:spLocks noChangeShapeType="1"/>
                </p:cNvSpPr>
                <p:nvPr/>
              </p:nvSpPr>
              <p:spPr bwMode="auto">
                <a:xfrm flipV="1">
                  <a:off x="5150" y="2038"/>
                  <a:ext cx="31" cy="8"/>
                </a:xfrm>
                <a:prstGeom prst="line">
                  <a:avLst/>
                </a:prstGeom>
                <a:noFill/>
                <a:ln w="12700">
                  <a:solidFill>
                    <a:srgbClr val="7F7F7F"/>
                  </a:solidFill>
                  <a:round/>
                  <a:headEnd/>
                  <a:tailEnd/>
                </a:ln>
              </p:spPr>
              <p:txBody>
                <a:bodyPr/>
                <a:lstStyle/>
                <a:p>
                  <a:endParaRPr lang="en-US"/>
                </a:p>
              </p:txBody>
            </p:sp>
            <p:sp>
              <p:nvSpPr>
                <p:cNvPr id="3324" name="Line 919"/>
                <p:cNvSpPr>
                  <a:spLocks noChangeShapeType="1"/>
                </p:cNvSpPr>
                <p:nvPr/>
              </p:nvSpPr>
              <p:spPr bwMode="auto">
                <a:xfrm>
                  <a:off x="5158" y="1952"/>
                  <a:ext cx="31" cy="7"/>
                </a:xfrm>
                <a:prstGeom prst="line">
                  <a:avLst/>
                </a:prstGeom>
                <a:noFill/>
                <a:ln w="12700">
                  <a:solidFill>
                    <a:srgbClr val="7F7F7F"/>
                  </a:solidFill>
                  <a:round/>
                  <a:headEnd/>
                  <a:tailEnd/>
                </a:ln>
              </p:spPr>
              <p:txBody>
                <a:bodyPr/>
                <a:lstStyle/>
                <a:p>
                  <a:endParaRPr lang="en-US"/>
                </a:p>
              </p:txBody>
            </p:sp>
            <p:sp>
              <p:nvSpPr>
                <p:cNvPr id="3325" name="Freeform 920"/>
                <p:cNvSpPr>
                  <a:spLocks/>
                </p:cNvSpPr>
                <p:nvPr/>
              </p:nvSpPr>
              <p:spPr bwMode="auto">
                <a:xfrm>
                  <a:off x="5126" y="1881"/>
                  <a:ext cx="32" cy="188"/>
                </a:xfrm>
                <a:custGeom>
                  <a:avLst/>
                  <a:gdLst>
                    <a:gd name="T0" fmla="*/ 8 w 32"/>
                    <a:gd name="T1" fmla="*/ 0 h 188"/>
                    <a:gd name="T2" fmla="*/ 32 w 32"/>
                    <a:gd name="T3" fmla="*/ 8 h 188"/>
                    <a:gd name="T4" fmla="*/ 32 w 32"/>
                    <a:gd name="T5" fmla="*/ 8 h 188"/>
                    <a:gd name="T6" fmla="*/ 32 w 32"/>
                    <a:gd name="T7" fmla="*/ 180 h 188"/>
                    <a:gd name="T8" fmla="*/ 24 w 32"/>
                    <a:gd name="T9" fmla="*/ 188 h 188"/>
                    <a:gd name="T10" fmla="*/ 0 w 32"/>
                    <a:gd name="T11" fmla="*/ 188 h 188"/>
                    <a:gd name="T12" fmla="*/ 8 w 32"/>
                    <a:gd name="T13" fmla="*/ 188 h 188"/>
                    <a:gd name="T14" fmla="*/ 8 w 32"/>
                    <a:gd name="T15" fmla="*/ 188 h 188"/>
                    <a:gd name="T16" fmla="*/ 8 w 32"/>
                    <a:gd name="T17" fmla="*/ 0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88"/>
                    <a:gd name="T29" fmla="*/ 32 w 32"/>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88">
                      <a:moveTo>
                        <a:pt x="8" y="0"/>
                      </a:moveTo>
                      <a:lnTo>
                        <a:pt x="32" y="8"/>
                      </a:lnTo>
                      <a:lnTo>
                        <a:pt x="32" y="180"/>
                      </a:lnTo>
                      <a:lnTo>
                        <a:pt x="24" y="188"/>
                      </a:lnTo>
                      <a:lnTo>
                        <a:pt x="0" y="188"/>
                      </a:lnTo>
                      <a:lnTo>
                        <a:pt x="8" y="188"/>
                      </a:lnTo>
                      <a:lnTo>
                        <a:pt x="8" y="0"/>
                      </a:lnTo>
                      <a:close/>
                    </a:path>
                  </a:pathLst>
                </a:custGeom>
                <a:solidFill>
                  <a:srgbClr val="BFBFBF"/>
                </a:solidFill>
                <a:ln w="9525">
                  <a:noFill/>
                  <a:round/>
                  <a:headEnd/>
                  <a:tailEnd/>
                </a:ln>
              </p:spPr>
              <p:txBody>
                <a:bodyPr/>
                <a:lstStyle/>
                <a:p>
                  <a:pPr eaLnBrk="1" hangingPunct="1"/>
                  <a:endParaRPr lang="en-US"/>
                </a:p>
              </p:txBody>
            </p:sp>
            <p:sp>
              <p:nvSpPr>
                <p:cNvPr id="3326" name="Freeform 921"/>
                <p:cNvSpPr>
                  <a:spLocks/>
                </p:cNvSpPr>
                <p:nvPr/>
              </p:nvSpPr>
              <p:spPr bwMode="auto">
                <a:xfrm>
                  <a:off x="5158" y="1889"/>
                  <a:ext cx="8" cy="1"/>
                </a:xfrm>
                <a:custGeom>
                  <a:avLst/>
                  <a:gdLst>
                    <a:gd name="T0" fmla="*/ 8 w 8"/>
                    <a:gd name="T1" fmla="*/ 0 h 1"/>
                    <a:gd name="T2" fmla="*/ 8 w 8"/>
                    <a:gd name="T3" fmla="*/ 0 h 1"/>
                    <a:gd name="T4" fmla="*/ 8 w 8"/>
                    <a:gd name="T5" fmla="*/ 0 h 1"/>
                    <a:gd name="T6" fmla="*/ 0 w 8"/>
                    <a:gd name="T7" fmla="*/ 0 h 1"/>
                    <a:gd name="T8" fmla="*/ 8 w 8"/>
                    <a:gd name="T9" fmla="*/ 0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8" y="0"/>
                      </a:moveTo>
                      <a:lnTo>
                        <a:pt x="8" y="0"/>
                      </a:lnTo>
                      <a:lnTo>
                        <a:pt x="0" y="0"/>
                      </a:lnTo>
                      <a:lnTo>
                        <a:pt x="8" y="0"/>
                      </a:lnTo>
                      <a:close/>
                    </a:path>
                  </a:pathLst>
                </a:custGeom>
                <a:solidFill>
                  <a:srgbClr val="BFBFBF"/>
                </a:solidFill>
                <a:ln w="9525">
                  <a:noFill/>
                  <a:round/>
                  <a:headEnd/>
                  <a:tailEnd/>
                </a:ln>
              </p:spPr>
              <p:txBody>
                <a:bodyPr/>
                <a:lstStyle/>
                <a:p>
                  <a:pPr eaLnBrk="1" hangingPunct="1"/>
                  <a:endParaRPr lang="en-US"/>
                </a:p>
              </p:txBody>
            </p:sp>
            <p:sp>
              <p:nvSpPr>
                <p:cNvPr id="3327" name="Line 922"/>
                <p:cNvSpPr>
                  <a:spLocks noChangeShapeType="1"/>
                </p:cNvSpPr>
                <p:nvPr/>
              </p:nvSpPr>
              <p:spPr bwMode="auto">
                <a:xfrm>
                  <a:off x="5142" y="2171"/>
                  <a:ext cx="16" cy="1"/>
                </a:xfrm>
                <a:prstGeom prst="line">
                  <a:avLst/>
                </a:prstGeom>
                <a:noFill/>
                <a:ln w="12700">
                  <a:solidFill>
                    <a:srgbClr val="C0C0C0"/>
                  </a:solidFill>
                  <a:round/>
                  <a:headEnd/>
                  <a:tailEnd/>
                </a:ln>
              </p:spPr>
              <p:txBody>
                <a:bodyPr/>
                <a:lstStyle/>
                <a:p>
                  <a:endParaRPr lang="en-US"/>
                </a:p>
              </p:txBody>
            </p:sp>
            <p:sp>
              <p:nvSpPr>
                <p:cNvPr id="3328" name="Line 923"/>
                <p:cNvSpPr>
                  <a:spLocks noChangeShapeType="1"/>
                </p:cNvSpPr>
                <p:nvPr/>
              </p:nvSpPr>
              <p:spPr bwMode="auto">
                <a:xfrm>
                  <a:off x="5158" y="2171"/>
                  <a:ext cx="15" cy="1"/>
                </a:xfrm>
                <a:prstGeom prst="line">
                  <a:avLst/>
                </a:prstGeom>
                <a:noFill/>
                <a:ln w="12700">
                  <a:solidFill>
                    <a:srgbClr val="C0C0C0"/>
                  </a:solidFill>
                  <a:round/>
                  <a:headEnd/>
                  <a:tailEnd/>
                </a:ln>
              </p:spPr>
              <p:txBody>
                <a:bodyPr/>
                <a:lstStyle/>
                <a:p>
                  <a:endParaRPr lang="en-US"/>
                </a:p>
              </p:txBody>
            </p:sp>
            <p:sp>
              <p:nvSpPr>
                <p:cNvPr id="3329" name="Line 924"/>
                <p:cNvSpPr>
                  <a:spLocks noChangeShapeType="1"/>
                </p:cNvSpPr>
                <p:nvPr/>
              </p:nvSpPr>
              <p:spPr bwMode="auto">
                <a:xfrm>
                  <a:off x="5173" y="2171"/>
                  <a:ext cx="16" cy="1"/>
                </a:xfrm>
                <a:prstGeom prst="line">
                  <a:avLst/>
                </a:prstGeom>
                <a:noFill/>
                <a:ln w="12700">
                  <a:solidFill>
                    <a:srgbClr val="C0C0C0"/>
                  </a:solidFill>
                  <a:round/>
                  <a:headEnd/>
                  <a:tailEnd/>
                </a:ln>
              </p:spPr>
              <p:txBody>
                <a:bodyPr/>
                <a:lstStyle/>
                <a:p>
                  <a:endParaRPr lang="en-US"/>
                </a:p>
              </p:txBody>
            </p:sp>
            <p:sp>
              <p:nvSpPr>
                <p:cNvPr id="3330" name="Line 925"/>
                <p:cNvSpPr>
                  <a:spLocks noChangeShapeType="1"/>
                </p:cNvSpPr>
                <p:nvPr/>
              </p:nvSpPr>
              <p:spPr bwMode="auto">
                <a:xfrm>
                  <a:off x="5189" y="2171"/>
                  <a:ext cx="8" cy="1"/>
                </a:xfrm>
                <a:prstGeom prst="line">
                  <a:avLst/>
                </a:prstGeom>
                <a:noFill/>
                <a:ln w="12700">
                  <a:solidFill>
                    <a:srgbClr val="C0C0C0"/>
                  </a:solidFill>
                  <a:round/>
                  <a:headEnd/>
                  <a:tailEnd/>
                </a:ln>
              </p:spPr>
              <p:txBody>
                <a:bodyPr/>
                <a:lstStyle/>
                <a:p>
                  <a:endParaRPr lang="en-US"/>
                </a:p>
              </p:txBody>
            </p:sp>
            <p:sp>
              <p:nvSpPr>
                <p:cNvPr id="3331" name="Line 926"/>
                <p:cNvSpPr>
                  <a:spLocks noChangeShapeType="1"/>
                </p:cNvSpPr>
                <p:nvPr/>
              </p:nvSpPr>
              <p:spPr bwMode="auto">
                <a:xfrm>
                  <a:off x="5197" y="2171"/>
                  <a:ext cx="16" cy="1"/>
                </a:xfrm>
                <a:prstGeom prst="line">
                  <a:avLst/>
                </a:prstGeom>
                <a:noFill/>
                <a:ln w="12700">
                  <a:solidFill>
                    <a:srgbClr val="C0C0C0"/>
                  </a:solidFill>
                  <a:round/>
                  <a:headEnd/>
                  <a:tailEnd/>
                </a:ln>
              </p:spPr>
              <p:txBody>
                <a:bodyPr/>
                <a:lstStyle/>
                <a:p>
                  <a:endParaRPr lang="en-US"/>
                </a:p>
              </p:txBody>
            </p:sp>
            <p:sp>
              <p:nvSpPr>
                <p:cNvPr id="3332" name="Line 927"/>
                <p:cNvSpPr>
                  <a:spLocks noChangeShapeType="1"/>
                </p:cNvSpPr>
                <p:nvPr/>
              </p:nvSpPr>
              <p:spPr bwMode="auto">
                <a:xfrm>
                  <a:off x="5213" y="2171"/>
                  <a:ext cx="8" cy="7"/>
                </a:xfrm>
                <a:prstGeom prst="line">
                  <a:avLst/>
                </a:prstGeom>
                <a:noFill/>
                <a:ln w="12700">
                  <a:solidFill>
                    <a:srgbClr val="C0C0C0"/>
                  </a:solidFill>
                  <a:round/>
                  <a:headEnd/>
                  <a:tailEnd/>
                </a:ln>
              </p:spPr>
              <p:txBody>
                <a:bodyPr/>
                <a:lstStyle/>
                <a:p>
                  <a:endParaRPr lang="en-US"/>
                </a:p>
              </p:txBody>
            </p:sp>
            <p:sp>
              <p:nvSpPr>
                <p:cNvPr id="3333" name="Line 928"/>
                <p:cNvSpPr>
                  <a:spLocks noChangeShapeType="1"/>
                </p:cNvSpPr>
                <p:nvPr/>
              </p:nvSpPr>
              <p:spPr bwMode="auto">
                <a:xfrm>
                  <a:off x="5221" y="2178"/>
                  <a:ext cx="7" cy="1"/>
                </a:xfrm>
                <a:prstGeom prst="line">
                  <a:avLst/>
                </a:prstGeom>
                <a:noFill/>
                <a:ln w="12700">
                  <a:solidFill>
                    <a:srgbClr val="C0C0C0"/>
                  </a:solidFill>
                  <a:round/>
                  <a:headEnd/>
                  <a:tailEnd/>
                </a:ln>
              </p:spPr>
              <p:txBody>
                <a:bodyPr/>
                <a:lstStyle/>
                <a:p>
                  <a:endParaRPr lang="en-US"/>
                </a:p>
              </p:txBody>
            </p:sp>
            <p:sp>
              <p:nvSpPr>
                <p:cNvPr id="3334" name="Line 929"/>
                <p:cNvSpPr>
                  <a:spLocks noChangeShapeType="1"/>
                </p:cNvSpPr>
                <p:nvPr/>
              </p:nvSpPr>
              <p:spPr bwMode="auto">
                <a:xfrm>
                  <a:off x="5228" y="2178"/>
                  <a:ext cx="8" cy="1"/>
                </a:xfrm>
                <a:prstGeom prst="line">
                  <a:avLst/>
                </a:prstGeom>
                <a:noFill/>
                <a:ln w="12700">
                  <a:solidFill>
                    <a:srgbClr val="C0C0C0"/>
                  </a:solidFill>
                  <a:round/>
                  <a:headEnd/>
                  <a:tailEnd/>
                </a:ln>
              </p:spPr>
              <p:txBody>
                <a:bodyPr/>
                <a:lstStyle/>
                <a:p>
                  <a:endParaRPr lang="en-US"/>
                </a:p>
              </p:txBody>
            </p:sp>
            <p:sp>
              <p:nvSpPr>
                <p:cNvPr id="3335" name="Line 930"/>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3336" name="Line 931"/>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3337" name="Line 932"/>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3338" name="Line 933"/>
                <p:cNvSpPr>
                  <a:spLocks noChangeShapeType="1"/>
                </p:cNvSpPr>
                <p:nvPr/>
              </p:nvSpPr>
              <p:spPr bwMode="auto">
                <a:xfrm>
                  <a:off x="5236" y="2178"/>
                  <a:ext cx="8" cy="1"/>
                </a:xfrm>
                <a:prstGeom prst="line">
                  <a:avLst/>
                </a:prstGeom>
                <a:noFill/>
                <a:ln w="12700">
                  <a:solidFill>
                    <a:srgbClr val="C0C0C0"/>
                  </a:solidFill>
                  <a:round/>
                  <a:headEnd/>
                  <a:tailEnd/>
                </a:ln>
              </p:spPr>
              <p:txBody>
                <a:bodyPr/>
                <a:lstStyle/>
                <a:p>
                  <a:endParaRPr lang="en-US"/>
                </a:p>
              </p:txBody>
            </p:sp>
            <p:sp>
              <p:nvSpPr>
                <p:cNvPr id="3339" name="Line 934"/>
                <p:cNvSpPr>
                  <a:spLocks noChangeShapeType="1"/>
                </p:cNvSpPr>
                <p:nvPr/>
              </p:nvSpPr>
              <p:spPr bwMode="auto">
                <a:xfrm>
                  <a:off x="5244" y="2178"/>
                  <a:ext cx="1" cy="1"/>
                </a:xfrm>
                <a:prstGeom prst="line">
                  <a:avLst/>
                </a:prstGeom>
                <a:noFill/>
                <a:ln w="12700">
                  <a:solidFill>
                    <a:srgbClr val="C0C0C0"/>
                  </a:solidFill>
                  <a:round/>
                  <a:headEnd/>
                  <a:tailEnd/>
                </a:ln>
              </p:spPr>
              <p:txBody>
                <a:bodyPr/>
                <a:lstStyle/>
                <a:p>
                  <a:endParaRPr lang="en-US"/>
                </a:p>
              </p:txBody>
            </p:sp>
            <p:sp>
              <p:nvSpPr>
                <p:cNvPr id="3340" name="Line 935"/>
                <p:cNvSpPr>
                  <a:spLocks noChangeShapeType="1"/>
                </p:cNvSpPr>
                <p:nvPr/>
              </p:nvSpPr>
              <p:spPr bwMode="auto">
                <a:xfrm>
                  <a:off x="5244" y="2178"/>
                  <a:ext cx="1" cy="8"/>
                </a:xfrm>
                <a:prstGeom prst="line">
                  <a:avLst/>
                </a:prstGeom>
                <a:noFill/>
                <a:ln w="12700">
                  <a:solidFill>
                    <a:srgbClr val="C0C0C0"/>
                  </a:solidFill>
                  <a:round/>
                  <a:headEnd/>
                  <a:tailEnd/>
                </a:ln>
              </p:spPr>
              <p:txBody>
                <a:bodyPr/>
                <a:lstStyle/>
                <a:p>
                  <a:endParaRPr lang="en-US"/>
                </a:p>
              </p:txBody>
            </p:sp>
            <p:sp>
              <p:nvSpPr>
                <p:cNvPr id="3341" name="Line 936"/>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3342" name="Line 937"/>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3343" name="Line 938"/>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3344" name="Line 939"/>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3345" name="Line 940"/>
                <p:cNvSpPr>
                  <a:spLocks noChangeShapeType="1"/>
                </p:cNvSpPr>
                <p:nvPr/>
              </p:nvSpPr>
              <p:spPr bwMode="auto">
                <a:xfrm>
                  <a:off x="5244" y="2186"/>
                  <a:ext cx="1" cy="8"/>
                </a:xfrm>
                <a:prstGeom prst="line">
                  <a:avLst/>
                </a:prstGeom>
                <a:noFill/>
                <a:ln w="12700">
                  <a:solidFill>
                    <a:srgbClr val="C0C0C0"/>
                  </a:solidFill>
                  <a:round/>
                  <a:headEnd/>
                  <a:tailEnd/>
                </a:ln>
              </p:spPr>
              <p:txBody>
                <a:bodyPr/>
                <a:lstStyle/>
                <a:p>
                  <a:endParaRPr lang="en-US"/>
                </a:p>
              </p:txBody>
            </p:sp>
            <p:sp>
              <p:nvSpPr>
                <p:cNvPr id="3346" name="Line 941"/>
                <p:cNvSpPr>
                  <a:spLocks noChangeShapeType="1"/>
                </p:cNvSpPr>
                <p:nvPr/>
              </p:nvSpPr>
              <p:spPr bwMode="auto">
                <a:xfrm flipH="1">
                  <a:off x="5236" y="2194"/>
                  <a:ext cx="8" cy="1"/>
                </a:xfrm>
                <a:prstGeom prst="line">
                  <a:avLst/>
                </a:prstGeom>
                <a:noFill/>
                <a:ln w="12700">
                  <a:solidFill>
                    <a:srgbClr val="C0C0C0"/>
                  </a:solidFill>
                  <a:round/>
                  <a:headEnd/>
                  <a:tailEnd/>
                </a:ln>
              </p:spPr>
              <p:txBody>
                <a:bodyPr/>
                <a:lstStyle/>
                <a:p>
                  <a:endParaRPr lang="en-US"/>
                </a:p>
              </p:txBody>
            </p:sp>
            <p:sp>
              <p:nvSpPr>
                <p:cNvPr id="3347" name="Line 942"/>
                <p:cNvSpPr>
                  <a:spLocks noChangeShapeType="1"/>
                </p:cNvSpPr>
                <p:nvPr/>
              </p:nvSpPr>
              <p:spPr bwMode="auto">
                <a:xfrm>
                  <a:off x="5236" y="2194"/>
                  <a:ext cx="1" cy="1"/>
                </a:xfrm>
                <a:prstGeom prst="line">
                  <a:avLst/>
                </a:prstGeom>
                <a:noFill/>
                <a:ln w="12700">
                  <a:solidFill>
                    <a:srgbClr val="C0C0C0"/>
                  </a:solidFill>
                  <a:round/>
                  <a:headEnd/>
                  <a:tailEnd/>
                </a:ln>
              </p:spPr>
              <p:txBody>
                <a:bodyPr/>
                <a:lstStyle/>
                <a:p>
                  <a:endParaRPr lang="en-US"/>
                </a:p>
              </p:txBody>
            </p:sp>
            <p:sp>
              <p:nvSpPr>
                <p:cNvPr id="3348" name="Line 943"/>
                <p:cNvSpPr>
                  <a:spLocks noChangeShapeType="1"/>
                </p:cNvSpPr>
                <p:nvPr/>
              </p:nvSpPr>
              <p:spPr bwMode="auto">
                <a:xfrm>
                  <a:off x="5236" y="2194"/>
                  <a:ext cx="1" cy="1"/>
                </a:xfrm>
                <a:prstGeom prst="line">
                  <a:avLst/>
                </a:prstGeom>
                <a:noFill/>
                <a:ln w="12700">
                  <a:solidFill>
                    <a:srgbClr val="C0C0C0"/>
                  </a:solidFill>
                  <a:round/>
                  <a:headEnd/>
                  <a:tailEnd/>
                </a:ln>
              </p:spPr>
              <p:txBody>
                <a:bodyPr/>
                <a:lstStyle/>
                <a:p>
                  <a:endParaRPr lang="en-US"/>
                </a:p>
              </p:txBody>
            </p:sp>
            <p:sp>
              <p:nvSpPr>
                <p:cNvPr id="3349" name="Line 944"/>
                <p:cNvSpPr>
                  <a:spLocks noChangeShapeType="1"/>
                </p:cNvSpPr>
                <p:nvPr/>
              </p:nvSpPr>
              <p:spPr bwMode="auto">
                <a:xfrm flipH="1">
                  <a:off x="5228" y="2194"/>
                  <a:ext cx="8" cy="1"/>
                </a:xfrm>
                <a:prstGeom prst="line">
                  <a:avLst/>
                </a:prstGeom>
                <a:noFill/>
                <a:ln w="12700">
                  <a:solidFill>
                    <a:srgbClr val="C0C0C0"/>
                  </a:solidFill>
                  <a:round/>
                  <a:headEnd/>
                  <a:tailEnd/>
                </a:ln>
              </p:spPr>
              <p:txBody>
                <a:bodyPr/>
                <a:lstStyle/>
                <a:p>
                  <a:endParaRPr lang="en-US"/>
                </a:p>
              </p:txBody>
            </p:sp>
            <p:sp>
              <p:nvSpPr>
                <p:cNvPr id="3350" name="Line 945"/>
                <p:cNvSpPr>
                  <a:spLocks noChangeShapeType="1"/>
                </p:cNvSpPr>
                <p:nvPr/>
              </p:nvSpPr>
              <p:spPr bwMode="auto">
                <a:xfrm>
                  <a:off x="5228" y="2194"/>
                  <a:ext cx="1" cy="1"/>
                </a:xfrm>
                <a:prstGeom prst="line">
                  <a:avLst/>
                </a:prstGeom>
                <a:noFill/>
                <a:ln w="12700">
                  <a:solidFill>
                    <a:srgbClr val="C0C0C0"/>
                  </a:solidFill>
                  <a:round/>
                  <a:headEnd/>
                  <a:tailEnd/>
                </a:ln>
              </p:spPr>
              <p:txBody>
                <a:bodyPr/>
                <a:lstStyle/>
                <a:p>
                  <a:endParaRPr lang="en-US"/>
                </a:p>
              </p:txBody>
            </p:sp>
            <p:sp>
              <p:nvSpPr>
                <p:cNvPr id="3351" name="Line 946"/>
                <p:cNvSpPr>
                  <a:spLocks noChangeShapeType="1"/>
                </p:cNvSpPr>
                <p:nvPr/>
              </p:nvSpPr>
              <p:spPr bwMode="auto">
                <a:xfrm flipH="1">
                  <a:off x="5221" y="2194"/>
                  <a:ext cx="7" cy="1"/>
                </a:xfrm>
                <a:prstGeom prst="line">
                  <a:avLst/>
                </a:prstGeom>
                <a:noFill/>
                <a:ln w="12700">
                  <a:solidFill>
                    <a:srgbClr val="C0C0C0"/>
                  </a:solidFill>
                  <a:round/>
                  <a:headEnd/>
                  <a:tailEnd/>
                </a:ln>
              </p:spPr>
              <p:txBody>
                <a:bodyPr/>
                <a:lstStyle/>
                <a:p>
                  <a:endParaRPr lang="en-US"/>
                </a:p>
              </p:txBody>
            </p:sp>
            <p:sp>
              <p:nvSpPr>
                <p:cNvPr id="3352" name="Line 947"/>
                <p:cNvSpPr>
                  <a:spLocks noChangeShapeType="1"/>
                </p:cNvSpPr>
                <p:nvPr/>
              </p:nvSpPr>
              <p:spPr bwMode="auto">
                <a:xfrm>
                  <a:off x="5221" y="2194"/>
                  <a:ext cx="1" cy="1"/>
                </a:xfrm>
                <a:prstGeom prst="line">
                  <a:avLst/>
                </a:prstGeom>
                <a:noFill/>
                <a:ln w="12700">
                  <a:solidFill>
                    <a:srgbClr val="C0C0C0"/>
                  </a:solidFill>
                  <a:round/>
                  <a:headEnd/>
                  <a:tailEnd/>
                </a:ln>
              </p:spPr>
              <p:txBody>
                <a:bodyPr/>
                <a:lstStyle/>
                <a:p>
                  <a:endParaRPr lang="en-US"/>
                </a:p>
              </p:txBody>
            </p:sp>
            <p:sp>
              <p:nvSpPr>
                <p:cNvPr id="3353" name="Freeform 948"/>
                <p:cNvSpPr>
                  <a:spLocks/>
                </p:cNvSpPr>
                <p:nvPr/>
              </p:nvSpPr>
              <p:spPr bwMode="auto">
                <a:xfrm>
                  <a:off x="5142" y="2186"/>
                  <a:ext cx="47" cy="16"/>
                </a:xfrm>
                <a:custGeom>
                  <a:avLst/>
                  <a:gdLst>
                    <a:gd name="T0" fmla="*/ 0 w 47"/>
                    <a:gd name="T1" fmla="*/ 8 h 16"/>
                    <a:gd name="T2" fmla="*/ 16 w 47"/>
                    <a:gd name="T3" fmla="*/ 0 h 16"/>
                    <a:gd name="T4" fmla="*/ 47 w 47"/>
                    <a:gd name="T5" fmla="*/ 0 h 16"/>
                    <a:gd name="T6" fmla="*/ 39 w 47"/>
                    <a:gd name="T7" fmla="*/ 16 h 16"/>
                    <a:gd name="T8" fmla="*/ 0 w 47"/>
                    <a:gd name="T9" fmla="*/ 8 h 16"/>
                    <a:gd name="T10" fmla="*/ 0 60000 65536"/>
                    <a:gd name="T11" fmla="*/ 0 60000 65536"/>
                    <a:gd name="T12" fmla="*/ 0 60000 65536"/>
                    <a:gd name="T13" fmla="*/ 0 60000 65536"/>
                    <a:gd name="T14" fmla="*/ 0 60000 65536"/>
                    <a:gd name="T15" fmla="*/ 0 w 47"/>
                    <a:gd name="T16" fmla="*/ 0 h 16"/>
                    <a:gd name="T17" fmla="*/ 47 w 47"/>
                    <a:gd name="T18" fmla="*/ 16 h 16"/>
                  </a:gdLst>
                  <a:ahLst/>
                  <a:cxnLst>
                    <a:cxn ang="T10">
                      <a:pos x="T0" y="T1"/>
                    </a:cxn>
                    <a:cxn ang="T11">
                      <a:pos x="T2" y="T3"/>
                    </a:cxn>
                    <a:cxn ang="T12">
                      <a:pos x="T4" y="T5"/>
                    </a:cxn>
                    <a:cxn ang="T13">
                      <a:pos x="T6" y="T7"/>
                    </a:cxn>
                    <a:cxn ang="T14">
                      <a:pos x="T8" y="T9"/>
                    </a:cxn>
                  </a:cxnLst>
                  <a:rect l="T15" t="T16" r="T17" b="T18"/>
                  <a:pathLst>
                    <a:path w="47" h="16">
                      <a:moveTo>
                        <a:pt x="0" y="8"/>
                      </a:moveTo>
                      <a:lnTo>
                        <a:pt x="16" y="0"/>
                      </a:lnTo>
                      <a:lnTo>
                        <a:pt x="47" y="0"/>
                      </a:lnTo>
                      <a:lnTo>
                        <a:pt x="39" y="16"/>
                      </a:lnTo>
                      <a:lnTo>
                        <a:pt x="0" y="8"/>
                      </a:lnTo>
                      <a:close/>
                    </a:path>
                  </a:pathLst>
                </a:custGeom>
                <a:solidFill>
                  <a:srgbClr val="DFDFDF"/>
                </a:solidFill>
                <a:ln w="9525">
                  <a:noFill/>
                  <a:round/>
                  <a:headEnd/>
                  <a:tailEnd/>
                </a:ln>
              </p:spPr>
              <p:txBody>
                <a:bodyPr/>
                <a:lstStyle/>
                <a:p>
                  <a:pPr eaLnBrk="1" hangingPunct="1"/>
                  <a:endParaRPr lang="en-US"/>
                </a:p>
              </p:txBody>
            </p:sp>
            <p:sp>
              <p:nvSpPr>
                <p:cNvPr id="3354" name="Freeform 949"/>
                <p:cNvSpPr>
                  <a:spLocks/>
                </p:cNvSpPr>
                <p:nvPr/>
              </p:nvSpPr>
              <p:spPr bwMode="auto">
                <a:xfrm>
                  <a:off x="5142" y="2194"/>
                  <a:ext cx="39" cy="16"/>
                </a:xfrm>
                <a:custGeom>
                  <a:avLst/>
                  <a:gdLst>
                    <a:gd name="T0" fmla="*/ 0 w 39"/>
                    <a:gd name="T1" fmla="*/ 0 h 16"/>
                    <a:gd name="T2" fmla="*/ 0 w 39"/>
                    <a:gd name="T3" fmla="*/ 8 h 16"/>
                    <a:gd name="T4" fmla="*/ 0 w 39"/>
                    <a:gd name="T5" fmla="*/ 8 h 16"/>
                    <a:gd name="T6" fmla="*/ 39 w 39"/>
                    <a:gd name="T7" fmla="*/ 16 h 16"/>
                    <a:gd name="T8" fmla="*/ 39 w 39"/>
                    <a:gd name="T9" fmla="*/ 8 h 16"/>
                    <a:gd name="T10" fmla="*/ 0 w 39"/>
                    <a:gd name="T11" fmla="*/ 0 h 16"/>
                    <a:gd name="T12" fmla="*/ 0 60000 65536"/>
                    <a:gd name="T13" fmla="*/ 0 60000 65536"/>
                    <a:gd name="T14" fmla="*/ 0 60000 65536"/>
                    <a:gd name="T15" fmla="*/ 0 60000 65536"/>
                    <a:gd name="T16" fmla="*/ 0 60000 65536"/>
                    <a:gd name="T17" fmla="*/ 0 60000 65536"/>
                    <a:gd name="T18" fmla="*/ 0 w 39"/>
                    <a:gd name="T19" fmla="*/ 0 h 16"/>
                    <a:gd name="T20" fmla="*/ 39 w 39"/>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9" h="16">
                      <a:moveTo>
                        <a:pt x="0" y="0"/>
                      </a:moveTo>
                      <a:lnTo>
                        <a:pt x="0" y="8"/>
                      </a:lnTo>
                      <a:lnTo>
                        <a:pt x="39" y="16"/>
                      </a:lnTo>
                      <a:lnTo>
                        <a:pt x="39" y="8"/>
                      </a:lnTo>
                      <a:lnTo>
                        <a:pt x="0" y="0"/>
                      </a:lnTo>
                      <a:close/>
                    </a:path>
                  </a:pathLst>
                </a:custGeom>
                <a:solidFill>
                  <a:srgbClr val="C0C0C0"/>
                </a:solidFill>
                <a:ln w="9525">
                  <a:noFill/>
                  <a:round/>
                  <a:headEnd/>
                  <a:tailEnd/>
                </a:ln>
              </p:spPr>
              <p:txBody>
                <a:bodyPr/>
                <a:lstStyle/>
                <a:p>
                  <a:pPr eaLnBrk="1" hangingPunct="1"/>
                  <a:endParaRPr lang="en-US"/>
                </a:p>
              </p:txBody>
            </p:sp>
            <p:sp>
              <p:nvSpPr>
                <p:cNvPr id="3355" name="Freeform 950"/>
                <p:cNvSpPr>
                  <a:spLocks/>
                </p:cNvSpPr>
                <p:nvPr/>
              </p:nvSpPr>
              <p:spPr bwMode="auto">
                <a:xfrm>
                  <a:off x="5181" y="2186"/>
                  <a:ext cx="40" cy="24"/>
                </a:xfrm>
                <a:custGeom>
                  <a:avLst/>
                  <a:gdLst>
                    <a:gd name="T0" fmla="*/ 0 w 40"/>
                    <a:gd name="T1" fmla="*/ 16 h 24"/>
                    <a:gd name="T2" fmla="*/ 8 w 40"/>
                    <a:gd name="T3" fmla="*/ 0 h 24"/>
                    <a:gd name="T4" fmla="*/ 40 w 40"/>
                    <a:gd name="T5" fmla="*/ 8 h 24"/>
                    <a:gd name="T6" fmla="*/ 40 w 40"/>
                    <a:gd name="T7" fmla="*/ 16 h 24"/>
                    <a:gd name="T8" fmla="*/ 0 w 40"/>
                    <a:gd name="T9" fmla="*/ 24 h 24"/>
                    <a:gd name="T10" fmla="*/ 0 w 40"/>
                    <a:gd name="T11" fmla="*/ 16 h 24"/>
                    <a:gd name="T12" fmla="*/ 0 60000 65536"/>
                    <a:gd name="T13" fmla="*/ 0 60000 65536"/>
                    <a:gd name="T14" fmla="*/ 0 60000 65536"/>
                    <a:gd name="T15" fmla="*/ 0 60000 65536"/>
                    <a:gd name="T16" fmla="*/ 0 60000 65536"/>
                    <a:gd name="T17" fmla="*/ 0 60000 65536"/>
                    <a:gd name="T18" fmla="*/ 0 w 40"/>
                    <a:gd name="T19" fmla="*/ 0 h 24"/>
                    <a:gd name="T20" fmla="*/ 40 w 4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0" h="24">
                      <a:moveTo>
                        <a:pt x="0" y="16"/>
                      </a:moveTo>
                      <a:lnTo>
                        <a:pt x="8" y="0"/>
                      </a:lnTo>
                      <a:lnTo>
                        <a:pt x="40" y="8"/>
                      </a:lnTo>
                      <a:lnTo>
                        <a:pt x="40" y="16"/>
                      </a:lnTo>
                      <a:lnTo>
                        <a:pt x="0" y="24"/>
                      </a:lnTo>
                      <a:lnTo>
                        <a:pt x="0" y="16"/>
                      </a:lnTo>
                      <a:close/>
                    </a:path>
                  </a:pathLst>
                </a:custGeom>
                <a:solidFill>
                  <a:srgbClr val="9F9F9F"/>
                </a:solidFill>
                <a:ln w="9525">
                  <a:noFill/>
                  <a:round/>
                  <a:headEnd/>
                  <a:tailEnd/>
                </a:ln>
              </p:spPr>
              <p:txBody>
                <a:bodyPr/>
                <a:lstStyle/>
                <a:p>
                  <a:pPr eaLnBrk="1" hangingPunct="1"/>
                  <a:endParaRPr lang="en-US"/>
                </a:p>
              </p:txBody>
            </p:sp>
            <p:sp>
              <p:nvSpPr>
                <p:cNvPr id="3356" name="Freeform 951"/>
                <p:cNvSpPr>
                  <a:spLocks/>
                </p:cNvSpPr>
                <p:nvPr/>
              </p:nvSpPr>
              <p:spPr bwMode="auto">
                <a:xfrm>
                  <a:off x="5158" y="2186"/>
                  <a:ext cx="63" cy="8"/>
                </a:xfrm>
                <a:custGeom>
                  <a:avLst/>
                  <a:gdLst>
                    <a:gd name="T0" fmla="*/ 0 w 63"/>
                    <a:gd name="T1" fmla="*/ 0 h 8"/>
                    <a:gd name="T2" fmla="*/ 31 w 63"/>
                    <a:gd name="T3" fmla="*/ 0 h 8"/>
                    <a:gd name="T4" fmla="*/ 63 w 63"/>
                    <a:gd name="T5" fmla="*/ 8 h 8"/>
                    <a:gd name="T6" fmla="*/ 31 w 63"/>
                    <a:gd name="T7" fmla="*/ 0 h 8"/>
                    <a:gd name="T8" fmla="*/ 0 w 63"/>
                    <a:gd name="T9" fmla="*/ 0 h 8"/>
                    <a:gd name="T10" fmla="*/ 0 60000 65536"/>
                    <a:gd name="T11" fmla="*/ 0 60000 65536"/>
                    <a:gd name="T12" fmla="*/ 0 60000 65536"/>
                    <a:gd name="T13" fmla="*/ 0 60000 65536"/>
                    <a:gd name="T14" fmla="*/ 0 60000 65536"/>
                    <a:gd name="T15" fmla="*/ 0 w 63"/>
                    <a:gd name="T16" fmla="*/ 0 h 8"/>
                    <a:gd name="T17" fmla="*/ 63 w 63"/>
                    <a:gd name="T18" fmla="*/ 8 h 8"/>
                  </a:gdLst>
                  <a:ahLst/>
                  <a:cxnLst>
                    <a:cxn ang="T10">
                      <a:pos x="T0" y="T1"/>
                    </a:cxn>
                    <a:cxn ang="T11">
                      <a:pos x="T2" y="T3"/>
                    </a:cxn>
                    <a:cxn ang="T12">
                      <a:pos x="T4" y="T5"/>
                    </a:cxn>
                    <a:cxn ang="T13">
                      <a:pos x="T6" y="T7"/>
                    </a:cxn>
                    <a:cxn ang="T14">
                      <a:pos x="T8" y="T9"/>
                    </a:cxn>
                  </a:cxnLst>
                  <a:rect l="T15" t="T16" r="T17" b="T18"/>
                  <a:pathLst>
                    <a:path w="63" h="8">
                      <a:moveTo>
                        <a:pt x="0" y="0"/>
                      </a:moveTo>
                      <a:lnTo>
                        <a:pt x="31" y="0"/>
                      </a:lnTo>
                      <a:lnTo>
                        <a:pt x="63" y="8"/>
                      </a:lnTo>
                      <a:lnTo>
                        <a:pt x="31" y="0"/>
                      </a:lnTo>
                      <a:lnTo>
                        <a:pt x="0" y="0"/>
                      </a:lnTo>
                      <a:close/>
                    </a:path>
                  </a:pathLst>
                </a:custGeom>
                <a:solidFill>
                  <a:srgbClr val="7F7F7F"/>
                </a:solidFill>
                <a:ln w="9525">
                  <a:noFill/>
                  <a:round/>
                  <a:headEnd/>
                  <a:tailEnd/>
                </a:ln>
              </p:spPr>
              <p:txBody>
                <a:bodyPr/>
                <a:lstStyle/>
                <a:p>
                  <a:pPr eaLnBrk="1" hangingPunct="1"/>
                  <a:endParaRPr lang="en-US"/>
                </a:p>
              </p:txBody>
            </p:sp>
            <p:sp>
              <p:nvSpPr>
                <p:cNvPr id="3357" name="Line 952"/>
                <p:cNvSpPr>
                  <a:spLocks noChangeShapeType="1"/>
                </p:cNvSpPr>
                <p:nvPr/>
              </p:nvSpPr>
              <p:spPr bwMode="auto">
                <a:xfrm>
                  <a:off x="5142" y="2194"/>
                  <a:ext cx="39" cy="8"/>
                </a:xfrm>
                <a:prstGeom prst="line">
                  <a:avLst/>
                </a:prstGeom>
                <a:noFill/>
                <a:ln w="12700">
                  <a:solidFill>
                    <a:srgbClr val="7F7F7F"/>
                  </a:solidFill>
                  <a:round/>
                  <a:headEnd/>
                  <a:tailEnd/>
                </a:ln>
              </p:spPr>
              <p:txBody>
                <a:bodyPr/>
                <a:lstStyle/>
                <a:p>
                  <a:endParaRPr lang="en-US"/>
                </a:p>
              </p:txBody>
            </p:sp>
            <p:sp>
              <p:nvSpPr>
                <p:cNvPr id="3358" name="Line 953"/>
                <p:cNvSpPr>
                  <a:spLocks noChangeShapeType="1"/>
                </p:cNvSpPr>
                <p:nvPr/>
              </p:nvSpPr>
              <p:spPr bwMode="auto">
                <a:xfrm flipV="1">
                  <a:off x="5181" y="2194"/>
                  <a:ext cx="8" cy="8"/>
                </a:xfrm>
                <a:prstGeom prst="line">
                  <a:avLst/>
                </a:prstGeom>
                <a:noFill/>
                <a:ln w="12700">
                  <a:solidFill>
                    <a:srgbClr val="5F5F5F"/>
                  </a:solidFill>
                  <a:round/>
                  <a:headEnd/>
                  <a:tailEnd/>
                </a:ln>
              </p:spPr>
              <p:txBody>
                <a:bodyPr/>
                <a:lstStyle/>
                <a:p>
                  <a:endParaRPr lang="en-US"/>
                </a:p>
              </p:txBody>
            </p:sp>
            <p:sp>
              <p:nvSpPr>
                <p:cNvPr id="3359" name="Line 954"/>
                <p:cNvSpPr>
                  <a:spLocks noChangeShapeType="1"/>
                </p:cNvSpPr>
                <p:nvPr/>
              </p:nvSpPr>
              <p:spPr bwMode="auto">
                <a:xfrm>
                  <a:off x="5197" y="2194"/>
                  <a:ext cx="24" cy="1"/>
                </a:xfrm>
                <a:prstGeom prst="line">
                  <a:avLst/>
                </a:prstGeom>
                <a:noFill/>
                <a:ln w="12700">
                  <a:solidFill>
                    <a:srgbClr val="5F5F5F"/>
                  </a:solidFill>
                  <a:round/>
                  <a:headEnd/>
                  <a:tailEnd/>
                </a:ln>
              </p:spPr>
              <p:txBody>
                <a:bodyPr/>
                <a:lstStyle/>
                <a:p>
                  <a:endParaRPr lang="en-US"/>
                </a:p>
              </p:txBody>
            </p:sp>
            <p:sp>
              <p:nvSpPr>
                <p:cNvPr id="3360" name="Freeform 955"/>
                <p:cNvSpPr>
                  <a:spLocks/>
                </p:cNvSpPr>
                <p:nvPr/>
              </p:nvSpPr>
              <p:spPr bwMode="auto">
                <a:xfrm>
                  <a:off x="5126" y="2116"/>
                  <a:ext cx="63" cy="62"/>
                </a:xfrm>
                <a:custGeom>
                  <a:avLst/>
                  <a:gdLst>
                    <a:gd name="T0" fmla="*/ 0 w 63"/>
                    <a:gd name="T1" fmla="*/ 31 h 62"/>
                    <a:gd name="T2" fmla="*/ 63 w 63"/>
                    <a:gd name="T3" fmla="*/ 0 h 62"/>
                    <a:gd name="T4" fmla="*/ 63 w 63"/>
                    <a:gd name="T5" fmla="*/ 23 h 62"/>
                    <a:gd name="T6" fmla="*/ 0 w 63"/>
                    <a:gd name="T7" fmla="*/ 62 h 62"/>
                    <a:gd name="T8" fmla="*/ 0 w 63"/>
                    <a:gd name="T9" fmla="*/ 31 h 62"/>
                    <a:gd name="T10" fmla="*/ 0 60000 65536"/>
                    <a:gd name="T11" fmla="*/ 0 60000 65536"/>
                    <a:gd name="T12" fmla="*/ 0 60000 65536"/>
                    <a:gd name="T13" fmla="*/ 0 60000 65536"/>
                    <a:gd name="T14" fmla="*/ 0 60000 65536"/>
                    <a:gd name="T15" fmla="*/ 0 w 63"/>
                    <a:gd name="T16" fmla="*/ 0 h 62"/>
                    <a:gd name="T17" fmla="*/ 63 w 63"/>
                    <a:gd name="T18" fmla="*/ 62 h 62"/>
                  </a:gdLst>
                  <a:ahLst/>
                  <a:cxnLst>
                    <a:cxn ang="T10">
                      <a:pos x="T0" y="T1"/>
                    </a:cxn>
                    <a:cxn ang="T11">
                      <a:pos x="T2" y="T3"/>
                    </a:cxn>
                    <a:cxn ang="T12">
                      <a:pos x="T4" y="T5"/>
                    </a:cxn>
                    <a:cxn ang="T13">
                      <a:pos x="T6" y="T7"/>
                    </a:cxn>
                    <a:cxn ang="T14">
                      <a:pos x="T8" y="T9"/>
                    </a:cxn>
                  </a:cxnLst>
                  <a:rect l="T15" t="T16" r="T17" b="T18"/>
                  <a:pathLst>
                    <a:path w="63" h="62">
                      <a:moveTo>
                        <a:pt x="0" y="31"/>
                      </a:moveTo>
                      <a:lnTo>
                        <a:pt x="63" y="0"/>
                      </a:lnTo>
                      <a:lnTo>
                        <a:pt x="63" y="23"/>
                      </a:lnTo>
                      <a:lnTo>
                        <a:pt x="0" y="62"/>
                      </a:lnTo>
                      <a:lnTo>
                        <a:pt x="0" y="31"/>
                      </a:lnTo>
                      <a:close/>
                    </a:path>
                  </a:pathLst>
                </a:custGeom>
                <a:solidFill>
                  <a:srgbClr val="5F5F5F"/>
                </a:solidFill>
                <a:ln w="9525">
                  <a:noFill/>
                  <a:round/>
                  <a:headEnd/>
                  <a:tailEnd/>
                </a:ln>
              </p:spPr>
              <p:txBody>
                <a:bodyPr/>
                <a:lstStyle/>
                <a:p>
                  <a:pPr eaLnBrk="1" hangingPunct="1"/>
                  <a:endParaRPr lang="en-US"/>
                </a:p>
              </p:txBody>
            </p:sp>
            <p:sp>
              <p:nvSpPr>
                <p:cNvPr id="3361" name="Freeform 956"/>
                <p:cNvSpPr>
                  <a:spLocks/>
                </p:cNvSpPr>
                <p:nvPr/>
              </p:nvSpPr>
              <p:spPr bwMode="auto">
                <a:xfrm>
                  <a:off x="5126" y="2061"/>
                  <a:ext cx="63" cy="86"/>
                </a:xfrm>
                <a:custGeom>
                  <a:avLst/>
                  <a:gdLst>
                    <a:gd name="T0" fmla="*/ 0 w 63"/>
                    <a:gd name="T1" fmla="*/ 24 h 86"/>
                    <a:gd name="T2" fmla="*/ 63 w 63"/>
                    <a:gd name="T3" fmla="*/ 0 h 86"/>
                    <a:gd name="T4" fmla="*/ 63 w 63"/>
                    <a:gd name="T5" fmla="*/ 55 h 86"/>
                    <a:gd name="T6" fmla="*/ 0 w 63"/>
                    <a:gd name="T7" fmla="*/ 86 h 86"/>
                    <a:gd name="T8" fmla="*/ 0 w 63"/>
                    <a:gd name="T9" fmla="*/ 24 h 86"/>
                    <a:gd name="T10" fmla="*/ 0 60000 65536"/>
                    <a:gd name="T11" fmla="*/ 0 60000 65536"/>
                    <a:gd name="T12" fmla="*/ 0 60000 65536"/>
                    <a:gd name="T13" fmla="*/ 0 60000 65536"/>
                    <a:gd name="T14" fmla="*/ 0 60000 65536"/>
                    <a:gd name="T15" fmla="*/ 0 w 63"/>
                    <a:gd name="T16" fmla="*/ 0 h 86"/>
                    <a:gd name="T17" fmla="*/ 63 w 63"/>
                    <a:gd name="T18" fmla="*/ 86 h 86"/>
                  </a:gdLst>
                  <a:ahLst/>
                  <a:cxnLst>
                    <a:cxn ang="T10">
                      <a:pos x="T0" y="T1"/>
                    </a:cxn>
                    <a:cxn ang="T11">
                      <a:pos x="T2" y="T3"/>
                    </a:cxn>
                    <a:cxn ang="T12">
                      <a:pos x="T4" y="T5"/>
                    </a:cxn>
                    <a:cxn ang="T13">
                      <a:pos x="T6" y="T7"/>
                    </a:cxn>
                    <a:cxn ang="T14">
                      <a:pos x="T8" y="T9"/>
                    </a:cxn>
                  </a:cxnLst>
                  <a:rect l="T15" t="T16" r="T17" b="T18"/>
                  <a:pathLst>
                    <a:path w="63" h="86">
                      <a:moveTo>
                        <a:pt x="0" y="24"/>
                      </a:moveTo>
                      <a:lnTo>
                        <a:pt x="63" y="0"/>
                      </a:lnTo>
                      <a:lnTo>
                        <a:pt x="63" y="55"/>
                      </a:lnTo>
                      <a:lnTo>
                        <a:pt x="0" y="86"/>
                      </a:lnTo>
                      <a:lnTo>
                        <a:pt x="0" y="24"/>
                      </a:lnTo>
                      <a:close/>
                    </a:path>
                  </a:pathLst>
                </a:custGeom>
                <a:solidFill>
                  <a:srgbClr val="BFBFBF"/>
                </a:solidFill>
                <a:ln w="9525">
                  <a:noFill/>
                  <a:round/>
                  <a:headEnd/>
                  <a:tailEnd/>
                </a:ln>
              </p:spPr>
              <p:txBody>
                <a:bodyPr/>
                <a:lstStyle/>
                <a:p>
                  <a:pPr eaLnBrk="1" hangingPunct="1"/>
                  <a:endParaRPr lang="en-US"/>
                </a:p>
              </p:txBody>
            </p:sp>
            <p:sp>
              <p:nvSpPr>
                <p:cNvPr id="3362" name="Freeform 957"/>
                <p:cNvSpPr>
                  <a:spLocks/>
                </p:cNvSpPr>
                <p:nvPr/>
              </p:nvSpPr>
              <p:spPr bwMode="auto">
                <a:xfrm>
                  <a:off x="4945" y="1905"/>
                  <a:ext cx="166" cy="133"/>
                </a:xfrm>
                <a:custGeom>
                  <a:avLst/>
                  <a:gdLst>
                    <a:gd name="T0" fmla="*/ 8 w 166"/>
                    <a:gd name="T1" fmla="*/ 0 h 133"/>
                    <a:gd name="T2" fmla="*/ 166 w 166"/>
                    <a:gd name="T3" fmla="*/ 0 h 133"/>
                    <a:gd name="T4" fmla="*/ 158 w 166"/>
                    <a:gd name="T5" fmla="*/ 133 h 133"/>
                    <a:gd name="T6" fmla="*/ 0 w 166"/>
                    <a:gd name="T7" fmla="*/ 125 h 133"/>
                    <a:gd name="T8" fmla="*/ 8 w 166"/>
                    <a:gd name="T9" fmla="*/ 0 h 133"/>
                    <a:gd name="T10" fmla="*/ 0 60000 65536"/>
                    <a:gd name="T11" fmla="*/ 0 60000 65536"/>
                    <a:gd name="T12" fmla="*/ 0 60000 65536"/>
                    <a:gd name="T13" fmla="*/ 0 60000 65536"/>
                    <a:gd name="T14" fmla="*/ 0 60000 65536"/>
                    <a:gd name="T15" fmla="*/ 0 w 166"/>
                    <a:gd name="T16" fmla="*/ 0 h 133"/>
                    <a:gd name="T17" fmla="*/ 166 w 166"/>
                    <a:gd name="T18" fmla="*/ 133 h 133"/>
                  </a:gdLst>
                  <a:ahLst/>
                  <a:cxnLst>
                    <a:cxn ang="T10">
                      <a:pos x="T0" y="T1"/>
                    </a:cxn>
                    <a:cxn ang="T11">
                      <a:pos x="T2" y="T3"/>
                    </a:cxn>
                    <a:cxn ang="T12">
                      <a:pos x="T4" y="T5"/>
                    </a:cxn>
                    <a:cxn ang="T13">
                      <a:pos x="T6" y="T7"/>
                    </a:cxn>
                    <a:cxn ang="T14">
                      <a:pos x="T8" y="T9"/>
                    </a:cxn>
                  </a:cxnLst>
                  <a:rect l="T15" t="T16" r="T17" b="T18"/>
                  <a:pathLst>
                    <a:path w="166" h="133">
                      <a:moveTo>
                        <a:pt x="8" y="0"/>
                      </a:moveTo>
                      <a:lnTo>
                        <a:pt x="166" y="0"/>
                      </a:lnTo>
                      <a:lnTo>
                        <a:pt x="158" y="133"/>
                      </a:lnTo>
                      <a:lnTo>
                        <a:pt x="0" y="125"/>
                      </a:lnTo>
                      <a:lnTo>
                        <a:pt x="8" y="0"/>
                      </a:lnTo>
                      <a:close/>
                    </a:path>
                  </a:pathLst>
                </a:custGeom>
                <a:solidFill>
                  <a:srgbClr val="C0C0C0"/>
                </a:solidFill>
                <a:ln w="9525">
                  <a:noFill/>
                  <a:round/>
                  <a:headEnd/>
                  <a:tailEnd/>
                </a:ln>
              </p:spPr>
              <p:txBody>
                <a:bodyPr/>
                <a:lstStyle/>
                <a:p>
                  <a:pPr eaLnBrk="1" hangingPunct="1"/>
                  <a:endParaRPr lang="en-US"/>
                </a:p>
              </p:txBody>
            </p:sp>
            <p:sp>
              <p:nvSpPr>
                <p:cNvPr id="3363" name="Freeform 958"/>
                <p:cNvSpPr>
                  <a:spLocks/>
                </p:cNvSpPr>
                <p:nvPr/>
              </p:nvSpPr>
              <p:spPr bwMode="auto">
                <a:xfrm>
                  <a:off x="4835" y="2132"/>
                  <a:ext cx="307" cy="62"/>
                </a:xfrm>
                <a:custGeom>
                  <a:avLst/>
                  <a:gdLst>
                    <a:gd name="T0" fmla="*/ 47 w 307"/>
                    <a:gd name="T1" fmla="*/ 0 h 62"/>
                    <a:gd name="T2" fmla="*/ 307 w 307"/>
                    <a:gd name="T3" fmla="*/ 23 h 62"/>
                    <a:gd name="T4" fmla="*/ 291 w 307"/>
                    <a:gd name="T5" fmla="*/ 46 h 62"/>
                    <a:gd name="T6" fmla="*/ 276 w 307"/>
                    <a:gd name="T7" fmla="*/ 62 h 62"/>
                    <a:gd name="T8" fmla="*/ 0 w 307"/>
                    <a:gd name="T9" fmla="*/ 31 h 62"/>
                    <a:gd name="T10" fmla="*/ 24 w 307"/>
                    <a:gd name="T11" fmla="*/ 23 h 62"/>
                    <a:gd name="T12" fmla="*/ 47 w 307"/>
                    <a:gd name="T13" fmla="*/ 0 h 62"/>
                    <a:gd name="T14" fmla="*/ 0 60000 65536"/>
                    <a:gd name="T15" fmla="*/ 0 60000 65536"/>
                    <a:gd name="T16" fmla="*/ 0 60000 65536"/>
                    <a:gd name="T17" fmla="*/ 0 60000 65536"/>
                    <a:gd name="T18" fmla="*/ 0 60000 65536"/>
                    <a:gd name="T19" fmla="*/ 0 60000 65536"/>
                    <a:gd name="T20" fmla="*/ 0 60000 65536"/>
                    <a:gd name="T21" fmla="*/ 0 w 307"/>
                    <a:gd name="T22" fmla="*/ 0 h 62"/>
                    <a:gd name="T23" fmla="*/ 307 w 30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62">
                      <a:moveTo>
                        <a:pt x="47" y="0"/>
                      </a:moveTo>
                      <a:lnTo>
                        <a:pt x="307" y="23"/>
                      </a:lnTo>
                      <a:lnTo>
                        <a:pt x="291" y="46"/>
                      </a:lnTo>
                      <a:lnTo>
                        <a:pt x="276" y="62"/>
                      </a:lnTo>
                      <a:lnTo>
                        <a:pt x="0" y="31"/>
                      </a:lnTo>
                      <a:lnTo>
                        <a:pt x="24" y="23"/>
                      </a:lnTo>
                      <a:lnTo>
                        <a:pt x="47" y="0"/>
                      </a:lnTo>
                      <a:close/>
                    </a:path>
                  </a:pathLst>
                </a:custGeom>
                <a:solidFill>
                  <a:srgbClr val="DFDFDF"/>
                </a:solidFill>
                <a:ln w="9525">
                  <a:noFill/>
                  <a:round/>
                  <a:headEnd/>
                  <a:tailEnd/>
                </a:ln>
              </p:spPr>
              <p:txBody>
                <a:bodyPr/>
                <a:lstStyle/>
                <a:p>
                  <a:pPr eaLnBrk="1" hangingPunct="1"/>
                  <a:endParaRPr lang="en-US"/>
                </a:p>
              </p:txBody>
            </p:sp>
            <p:sp>
              <p:nvSpPr>
                <p:cNvPr id="3364" name="Line 959"/>
                <p:cNvSpPr>
                  <a:spLocks noChangeShapeType="1"/>
                </p:cNvSpPr>
                <p:nvPr/>
              </p:nvSpPr>
              <p:spPr bwMode="auto">
                <a:xfrm flipV="1">
                  <a:off x="5126" y="2092"/>
                  <a:ext cx="63" cy="24"/>
                </a:xfrm>
                <a:prstGeom prst="line">
                  <a:avLst/>
                </a:prstGeom>
                <a:noFill/>
                <a:ln w="12700">
                  <a:solidFill>
                    <a:srgbClr val="808080"/>
                  </a:solidFill>
                  <a:round/>
                  <a:headEnd/>
                  <a:tailEnd/>
                </a:ln>
              </p:spPr>
              <p:txBody>
                <a:bodyPr/>
                <a:lstStyle/>
                <a:p>
                  <a:endParaRPr lang="en-US"/>
                </a:p>
              </p:txBody>
            </p:sp>
            <p:sp>
              <p:nvSpPr>
                <p:cNvPr id="3365" name="Line 960"/>
                <p:cNvSpPr>
                  <a:spLocks noChangeShapeType="1"/>
                </p:cNvSpPr>
                <p:nvPr/>
              </p:nvSpPr>
              <p:spPr bwMode="auto">
                <a:xfrm flipV="1">
                  <a:off x="5134" y="2092"/>
                  <a:ext cx="55" cy="24"/>
                </a:xfrm>
                <a:prstGeom prst="line">
                  <a:avLst/>
                </a:prstGeom>
                <a:noFill/>
                <a:ln w="12700">
                  <a:solidFill>
                    <a:srgbClr val="808080"/>
                  </a:solidFill>
                  <a:round/>
                  <a:headEnd/>
                  <a:tailEnd/>
                </a:ln>
              </p:spPr>
              <p:txBody>
                <a:bodyPr/>
                <a:lstStyle/>
                <a:p>
                  <a:endParaRPr lang="en-US"/>
                </a:p>
              </p:txBody>
            </p:sp>
            <p:sp>
              <p:nvSpPr>
                <p:cNvPr id="3366" name="Line 961"/>
                <p:cNvSpPr>
                  <a:spLocks noChangeShapeType="1"/>
                </p:cNvSpPr>
                <p:nvPr/>
              </p:nvSpPr>
              <p:spPr bwMode="auto">
                <a:xfrm flipV="1">
                  <a:off x="5134" y="2100"/>
                  <a:ext cx="55" cy="24"/>
                </a:xfrm>
                <a:prstGeom prst="line">
                  <a:avLst/>
                </a:prstGeom>
                <a:noFill/>
                <a:ln w="12700">
                  <a:solidFill>
                    <a:srgbClr val="808080"/>
                  </a:solidFill>
                  <a:round/>
                  <a:headEnd/>
                  <a:tailEnd/>
                </a:ln>
              </p:spPr>
              <p:txBody>
                <a:bodyPr/>
                <a:lstStyle/>
                <a:p>
                  <a:endParaRPr lang="en-US"/>
                </a:p>
              </p:txBody>
            </p:sp>
            <p:sp>
              <p:nvSpPr>
                <p:cNvPr id="3367" name="Line 962"/>
                <p:cNvSpPr>
                  <a:spLocks noChangeShapeType="1"/>
                </p:cNvSpPr>
                <p:nvPr/>
              </p:nvSpPr>
              <p:spPr bwMode="auto">
                <a:xfrm flipV="1">
                  <a:off x="5134" y="2108"/>
                  <a:ext cx="55" cy="24"/>
                </a:xfrm>
                <a:prstGeom prst="line">
                  <a:avLst/>
                </a:prstGeom>
                <a:noFill/>
                <a:ln w="12700">
                  <a:solidFill>
                    <a:srgbClr val="808080"/>
                  </a:solidFill>
                  <a:round/>
                  <a:headEnd/>
                  <a:tailEnd/>
                </a:ln>
              </p:spPr>
              <p:txBody>
                <a:bodyPr/>
                <a:lstStyle/>
                <a:p>
                  <a:endParaRPr lang="en-US"/>
                </a:p>
              </p:txBody>
            </p:sp>
            <p:sp>
              <p:nvSpPr>
                <p:cNvPr id="3368" name="Line 963"/>
                <p:cNvSpPr>
                  <a:spLocks noChangeShapeType="1"/>
                </p:cNvSpPr>
                <p:nvPr/>
              </p:nvSpPr>
              <p:spPr bwMode="auto">
                <a:xfrm flipV="1">
                  <a:off x="5134" y="2116"/>
                  <a:ext cx="55" cy="23"/>
                </a:xfrm>
                <a:prstGeom prst="line">
                  <a:avLst/>
                </a:prstGeom>
                <a:noFill/>
                <a:ln w="12700">
                  <a:solidFill>
                    <a:srgbClr val="808080"/>
                  </a:solidFill>
                  <a:round/>
                  <a:headEnd/>
                  <a:tailEnd/>
                </a:ln>
              </p:spPr>
              <p:txBody>
                <a:bodyPr/>
                <a:lstStyle/>
                <a:p>
                  <a:endParaRPr lang="en-US"/>
                </a:p>
              </p:txBody>
            </p:sp>
            <p:sp>
              <p:nvSpPr>
                <p:cNvPr id="3369" name="Line 964"/>
                <p:cNvSpPr>
                  <a:spLocks noChangeShapeType="1"/>
                </p:cNvSpPr>
                <p:nvPr/>
              </p:nvSpPr>
              <p:spPr bwMode="auto">
                <a:xfrm flipV="1">
                  <a:off x="5134" y="2085"/>
                  <a:ext cx="55" cy="15"/>
                </a:xfrm>
                <a:prstGeom prst="line">
                  <a:avLst/>
                </a:prstGeom>
                <a:noFill/>
                <a:ln w="12700">
                  <a:solidFill>
                    <a:srgbClr val="808080"/>
                  </a:solidFill>
                  <a:round/>
                  <a:headEnd/>
                  <a:tailEnd/>
                </a:ln>
              </p:spPr>
              <p:txBody>
                <a:bodyPr/>
                <a:lstStyle/>
                <a:p>
                  <a:endParaRPr lang="en-US"/>
                </a:p>
              </p:txBody>
            </p:sp>
            <p:sp>
              <p:nvSpPr>
                <p:cNvPr id="3370" name="Line 965"/>
                <p:cNvSpPr>
                  <a:spLocks noChangeShapeType="1"/>
                </p:cNvSpPr>
                <p:nvPr/>
              </p:nvSpPr>
              <p:spPr bwMode="auto">
                <a:xfrm flipV="1">
                  <a:off x="5134" y="2077"/>
                  <a:ext cx="55" cy="15"/>
                </a:xfrm>
                <a:prstGeom prst="line">
                  <a:avLst/>
                </a:prstGeom>
                <a:noFill/>
                <a:ln w="12700">
                  <a:solidFill>
                    <a:srgbClr val="808080"/>
                  </a:solidFill>
                  <a:round/>
                  <a:headEnd/>
                  <a:tailEnd/>
                </a:ln>
              </p:spPr>
              <p:txBody>
                <a:bodyPr/>
                <a:lstStyle/>
                <a:p>
                  <a:endParaRPr lang="en-US"/>
                </a:p>
              </p:txBody>
            </p:sp>
            <p:sp>
              <p:nvSpPr>
                <p:cNvPr id="3371" name="Line 966"/>
                <p:cNvSpPr>
                  <a:spLocks noChangeShapeType="1"/>
                </p:cNvSpPr>
                <p:nvPr/>
              </p:nvSpPr>
              <p:spPr bwMode="auto">
                <a:xfrm flipV="1">
                  <a:off x="5134" y="2069"/>
                  <a:ext cx="55" cy="16"/>
                </a:xfrm>
                <a:prstGeom prst="line">
                  <a:avLst/>
                </a:prstGeom>
                <a:noFill/>
                <a:ln w="12700">
                  <a:solidFill>
                    <a:srgbClr val="808080"/>
                  </a:solidFill>
                  <a:round/>
                  <a:headEnd/>
                  <a:tailEnd/>
                </a:ln>
              </p:spPr>
              <p:txBody>
                <a:bodyPr/>
                <a:lstStyle/>
                <a:p>
                  <a:endParaRPr lang="en-US"/>
                </a:p>
              </p:txBody>
            </p:sp>
            <p:sp>
              <p:nvSpPr>
                <p:cNvPr id="3372" name="Line 967"/>
                <p:cNvSpPr>
                  <a:spLocks noChangeShapeType="1"/>
                </p:cNvSpPr>
                <p:nvPr/>
              </p:nvSpPr>
              <p:spPr bwMode="auto">
                <a:xfrm>
                  <a:off x="5134" y="2077"/>
                  <a:ext cx="1" cy="70"/>
                </a:xfrm>
                <a:prstGeom prst="line">
                  <a:avLst/>
                </a:prstGeom>
                <a:noFill/>
                <a:ln w="12700">
                  <a:solidFill>
                    <a:srgbClr val="808080"/>
                  </a:solidFill>
                  <a:round/>
                  <a:headEnd/>
                  <a:tailEnd/>
                </a:ln>
              </p:spPr>
              <p:txBody>
                <a:bodyPr/>
                <a:lstStyle/>
                <a:p>
                  <a:endParaRPr lang="en-US"/>
                </a:p>
              </p:txBody>
            </p:sp>
            <p:sp>
              <p:nvSpPr>
                <p:cNvPr id="3373" name="Freeform 968"/>
                <p:cNvSpPr>
                  <a:spLocks/>
                </p:cNvSpPr>
                <p:nvPr/>
              </p:nvSpPr>
              <p:spPr bwMode="auto">
                <a:xfrm>
                  <a:off x="4922" y="1873"/>
                  <a:ext cx="220" cy="196"/>
                </a:xfrm>
                <a:custGeom>
                  <a:avLst/>
                  <a:gdLst>
                    <a:gd name="T0" fmla="*/ 15 w 220"/>
                    <a:gd name="T1" fmla="*/ 8 h 196"/>
                    <a:gd name="T2" fmla="*/ 31 w 220"/>
                    <a:gd name="T3" fmla="*/ 8 h 196"/>
                    <a:gd name="T4" fmla="*/ 63 w 220"/>
                    <a:gd name="T5" fmla="*/ 0 h 196"/>
                    <a:gd name="T6" fmla="*/ 86 w 220"/>
                    <a:gd name="T7" fmla="*/ 0 h 196"/>
                    <a:gd name="T8" fmla="*/ 118 w 220"/>
                    <a:gd name="T9" fmla="*/ 0 h 196"/>
                    <a:gd name="T10" fmla="*/ 141 w 220"/>
                    <a:gd name="T11" fmla="*/ 0 h 196"/>
                    <a:gd name="T12" fmla="*/ 173 w 220"/>
                    <a:gd name="T13" fmla="*/ 0 h 196"/>
                    <a:gd name="T14" fmla="*/ 204 w 220"/>
                    <a:gd name="T15" fmla="*/ 8 h 196"/>
                    <a:gd name="T16" fmla="*/ 212 w 220"/>
                    <a:gd name="T17" fmla="*/ 8 h 196"/>
                    <a:gd name="T18" fmla="*/ 212 w 220"/>
                    <a:gd name="T19" fmla="*/ 8 h 196"/>
                    <a:gd name="T20" fmla="*/ 212 w 220"/>
                    <a:gd name="T21" fmla="*/ 8 h 196"/>
                    <a:gd name="T22" fmla="*/ 220 w 220"/>
                    <a:gd name="T23" fmla="*/ 8 h 196"/>
                    <a:gd name="T24" fmla="*/ 220 w 220"/>
                    <a:gd name="T25" fmla="*/ 8 h 196"/>
                    <a:gd name="T26" fmla="*/ 212 w 220"/>
                    <a:gd name="T27" fmla="*/ 196 h 196"/>
                    <a:gd name="T28" fmla="*/ 204 w 220"/>
                    <a:gd name="T29" fmla="*/ 196 h 196"/>
                    <a:gd name="T30" fmla="*/ 204 w 220"/>
                    <a:gd name="T31" fmla="*/ 196 h 196"/>
                    <a:gd name="T32" fmla="*/ 133 w 220"/>
                    <a:gd name="T33" fmla="*/ 196 h 196"/>
                    <a:gd name="T34" fmla="*/ 63 w 220"/>
                    <a:gd name="T35" fmla="*/ 188 h 196"/>
                    <a:gd name="T36" fmla="*/ 0 w 220"/>
                    <a:gd name="T37" fmla="*/ 188 h 196"/>
                    <a:gd name="T38" fmla="*/ 0 w 220"/>
                    <a:gd name="T39" fmla="*/ 180 h 196"/>
                    <a:gd name="T40" fmla="*/ 8 w 220"/>
                    <a:gd name="T41" fmla="*/ 8 h 196"/>
                    <a:gd name="T42" fmla="*/ 15 w 220"/>
                    <a:gd name="T43" fmla="*/ 8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
                    <a:gd name="T67" fmla="*/ 0 h 196"/>
                    <a:gd name="T68" fmla="*/ 220 w 220"/>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 h="196">
                      <a:moveTo>
                        <a:pt x="15" y="8"/>
                      </a:moveTo>
                      <a:lnTo>
                        <a:pt x="31" y="8"/>
                      </a:lnTo>
                      <a:lnTo>
                        <a:pt x="63" y="0"/>
                      </a:lnTo>
                      <a:lnTo>
                        <a:pt x="86" y="0"/>
                      </a:lnTo>
                      <a:lnTo>
                        <a:pt x="118" y="0"/>
                      </a:lnTo>
                      <a:lnTo>
                        <a:pt x="141" y="0"/>
                      </a:lnTo>
                      <a:lnTo>
                        <a:pt x="173" y="0"/>
                      </a:lnTo>
                      <a:lnTo>
                        <a:pt x="204" y="8"/>
                      </a:lnTo>
                      <a:lnTo>
                        <a:pt x="212" y="8"/>
                      </a:lnTo>
                      <a:lnTo>
                        <a:pt x="220" y="8"/>
                      </a:lnTo>
                      <a:lnTo>
                        <a:pt x="212" y="196"/>
                      </a:lnTo>
                      <a:lnTo>
                        <a:pt x="204" y="196"/>
                      </a:lnTo>
                      <a:lnTo>
                        <a:pt x="133" y="196"/>
                      </a:lnTo>
                      <a:lnTo>
                        <a:pt x="63" y="188"/>
                      </a:lnTo>
                      <a:lnTo>
                        <a:pt x="0" y="188"/>
                      </a:lnTo>
                      <a:lnTo>
                        <a:pt x="0" y="180"/>
                      </a:lnTo>
                      <a:lnTo>
                        <a:pt x="8" y="8"/>
                      </a:lnTo>
                      <a:lnTo>
                        <a:pt x="15" y="8"/>
                      </a:lnTo>
                      <a:close/>
                    </a:path>
                  </a:pathLst>
                </a:custGeom>
                <a:solidFill>
                  <a:srgbClr val="C0C0C0"/>
                </a:solidFill>
                <a:ln w="9525">
                  <a:noFill/>
                  <a:round/>
                  <a:headEnd/>
                  <a:tailEnd/>
                </a:ln>
              </p:spPr>
              <p:txBody>
                <a:bodyPr/>
                <a:lstStyle/>
                <a:p>
                  <a:pPr eaLnBrk="1" hangingPunct="1"/>
                  <a:endParaRPr lang="en-US"/>
                </a:p>
              </p:txBody>
            </p:sp>
            <p:sp>
              <p:nvSpPr>
                <p:cNvPr id="3374" name="Freeform 969"/>
                <p:cNvSpPr>
                  <a:spLocks/>
                </p:cNvSpPr>
                <p:nvPr/>
              </p:nvSpPr>
              <p:spPr bwMode="auto">
                <a:xfrm>
                  <a:off x="5134" y="1881"/>
                  <a:ext cx="8" cy="8"/>
                </a:xfrm>
                <a:custGeom>
                  <a:avLst/>
                  <a:gdLst>
                    <a:gd name="T0" fmla="*/ 8 w 8"/>
                    <a:gd name="T1" fmla="*/ 0 h 8"/>
                    <a:gd name="T2" fmla="*/ 8 w 8"/>
                    <a:gd name="T3" fmla="*/ 0 h 8"/>
                    <a:gd name="T4" fmla="*/ 0 w 8"/>
                    <a:gd name="T5" fmla="*/ 0 h 8"/>
                    <a:gd name="T6" fmla="*/ 0 w 8"/>
                    <a:gd name="T7" fmla="*/ 8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0"/>
                      </a:moveTo>
                      <a:lnTo>
                        <a:pt x="8" y="0"/>
                      </a:lnTo>
                      <a:lnTo>
                        <a:pt x="0" y="0"/>
                      </a:lnTo>
                      <a:lnTo>
                        <a:pt x="0" y="8"/>
                      </a:lnTo>
                      <a:lnTo>
                        <a:pt x="8" y="0"/>
                      </a:lnTo>
                      <a:close/>
                    </a:path>
                  </a:pathLst>
                </a:custGeom>
                <a:solidFill>
                  <a:srgbClr val="C0C0C0"/>
                </a:solidFill>
                <a:ln w="9525">
                  <a:noFill/>
                  <a:round/>
                  <a:headEnd/>
                  <a:tailEnd/>
                </a:ln>
              </p:spPr>
              <p:txBody>
                <a:bodyPr/>
                <a:lstStyle/>
                <a:p>
                  <a:pPr eaLnBrk="1" hangingPunct="1"/>
                  <a:endParaRPr lang="en-US"/>
                </a:p>
              </p:txBody>
            </p:sp>
            <p:sp>
              <p:nvSpPr>
                <p:cNvPr id="3375" name="Freeform 970"/>
                <p:cNvSpPr>
                  <a:spLocks/>
                </p:cNvSpPr>
                <p:nvPr/>
              </p:nvSpPr>
              <p:spPr bwMode="auto">
                <a:xfrm>
                  <a:off x="4930" y="1881"/>
                  <a:ext cx="7" cy="8"/>
                </a:xfrm>
                <a:custGeom>
                  <a:avLst/>
                  <a:gdLst>
                    <a:gd name="T0" fmla="*/ 7 w 7"/>
                    <a:gd name="T1" fmla="*/ 0 h 8"/>
                    <a:gd name="T2" fmla="*/ 7 w 7"/>
                    <a:gd name="T3" fmla="*/ 0 h 8"/>
                    <a:gd name="T4" fmla="*/ 0 w 7"/>
                    <a:gd name="T5" fmla="*/ 8 h 8"/>
                    <a:gd name="T6" fmla="*/ 7 w 7"/>
                    <a:gd name="T7" fmla="*/ 8 h 8"/>
                    <a:gd name="T8" fmla="*/ 7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0"/>
                      </a:moveTo>
                      <a:lnTo>
                        <a:pt x="7" y="0"/>
                      </a:lnTo>
                      <a:lnTo>
                        <a:pt x="0" y="8"/>
                      </a:lnTo>
                      <a:lnTo>
                        <a:pt x="7" y="8"/>
                      </a:lnTo>
                      <a:lnTo>
                        <a:pt x="7" y="0"/>
                      </a:lnTo>
                      <a:close/>
                    </a:path>
                  </a:pathLst>
                </a:custGeom>
                <a:solidFill>
                  <a:srgbClr val="C0C0C0"/>
                </a:solidFill>
                <a:ln w="9525">
                  <a:noFill/>
                  <a:round/>
                  <a:headEnd/>
                  <a:tailEnd/>
                </a:ln>
              </p:spPr>
              <p:txBody>
                <a:bodyPr/>
                <a:lstStyle/>
                <a:p>
                  <a:pPr eaLnBrk="1" hangingPunct="1"/>
                  <a:endParaRPr lang="en-US"/>
                </a:p>
              </p:txBody>
            </p:sp>
            <p:sp>
              <p:nvSpPr>
                <p:cNvPr id="3376" name="Freeform 971"/>
                <p:cNvSpPr>
                  <a:spLocks/>
                </p:cNvSpPr>
                <p:nvPr/>
              </p:nvSpPr>
              <p:spPr bwMode="auto">
                <a:xfrm>
                  <a:off x="4922" y="2046"/>
                  <a:ext cx="1" cy="15"/>
                </a:xfrm>
                <a:custGeom>
                  <a:avLst/>
                  <a:gdLst>
                    <a:gd name="T0" fmla="*/ 0 w 1"/>
                    <a:gd name="T1" fmla="*/ 7 h 15"/>
                    <a:gd name="T2" fmla="*/ 0 w 1"/>
                    <a:gd name="T3" fmla="*/ 7 h 15"/>
                    <a:gd name="T4" fmla="*/ 0 w 1"/>
                    <a:gd name="T5" fmla="*/ 15 h 15"/>
                    <a:gd name="T6" fmla="*/ 0 w 1"/>
                    <a:gd name="T7" fmla="*/ 0 h 15"/>
                    <a:gd name="T8" fmla="*/ 0 w 1"/>
                    <a:gd name="T9" fmla="*/ 7 h 15"/>
                    <a:gd name="T10" fmla="*/ 0 60000 65536"/>
                    <a:gd name="T11" fmla="*/ 0 60000 65536"/>
                    <a:gd name="T12" fmla="*/ 0 60000 65536"/>
                    <a:gd name="T13" fmla="*/ 0 60000 65536"/>
                    <a:gd name="T14" fmla="*/ 0 60000 65536"/>
                    <a:gd name="T15" fmla="*/ 0 w 1"/>
                    <a:gd name="T16" fmla="*/ 0 h 15"/>
                    <a:gd name="T17" fmla="*/ 1 w 1"/>
                    <a:gd name="T18" fmla="*/ 15 h 15"/>
                  </a:gdLst>
                  <a:ahLst/>
                  <a:cxnLst>
                    <a:cxn ang="T10">
                      <a:pos x="T0" y="T1"/>
                    </a:cxn>
                    <a:cxn ang="T11">
                      <a:pos x="T2" y="T3"/>
                    </a:cxn>
                    <a:cxn ang="T12">
                      <a:pos x="T4" y="T5"/>
                    </a:cxn>
                    <a:cxn ang="T13">
                      <a:pos x="T6" y="T7"/>
                    </a:cxn>
                    <a:cxn ang="T14">
                      <a:pos x="T8" y="T9"/>
                    </a:cxn>
                  </a:cxnLst>
                  <a:rect l="T15" t="T16" r="T17" b="T18"/>
                  <a:pathLst>
                    <a:path w="1" h="15">
                      <a:moveTo>
                        <a:pt x="0" y="7"/>
                      </a:moveTo>
                      <a:lnTo>
                        <a:pt x="0" y="7"/>
                      </a:lnTo>
                      <a:lnTo>
                        <a:pt x="0" y="15"/>
                      </a:lnTo>
                      <a:lnTo>
                        <a:pt x="0" y="0"/>
                      </a:lnTo>
                      <a:lnTo>
                        <a:pt x="0" y="7"/>
                      </a:lnTo>
                      <a:close/>
                    </a:path>
                  </a:pathLst>
                </a:custGeom>
                <a:solidFill>
                  <a:srgbClr val="C0C0C0"/>
                </a:solidFill>
                <a:ln w="9525">
                  <a:noFill/>
                  <a:round/>
                  <a:headEnd/>
                  <a:tailEnd/>
                </a:ln>
              </p:spPr>
              <p:txBody>
                <a:bodyPr/>
                <a:lstStyle/>
                <a:p>
                  <a:pPr eaLnBrk="1" hangingPunct="1"/>
                  <a:endParaRPr lang="en-US"/>
                </a:p>
              </p:txBody>
            </p:sp>
            <p:sp>
              <p:nvSpPr>
                <p:cNvPr id="3377" name="Freeform 972"/>
                <p:cNvSpPr>
                  <a:spLocks/>
                </p:cNvSpPr>
                <p:nvPr/>
              </p:nvSpPr>
              <p:spPr bwMode="auto">
                <a:xfrm>
                  <a:off x="4953" y="1905"/>
                  <a:ext cx="158" cy="1"/>
                </a:xfrm>
                <a:custGeom>
                  <a:avLst/>
                  <a:gdLst>
                    <a:gd name="T0" fmla="*/ 0 w 158"/>
                    <a:gd name="T1" fmla="*/ 0 h 1"/>
                    <a:gd name="T2" fmla="*/ 158 w 158"/>
                    <a:gd name="T3" fmla="*/ 0 h 1"/>
                    <a:gd name="T4" fmla="*/ 150 w 158"/>
                    <a:gd name="T5" fmla="*/ 0 h 1"/>
                    <a:gd name="T6" fmla="*/ 0 w 158"/>
                    <a:gd name="T7" fmla="*/ 0 h 1"/>
                    <a:gd name="T8" fmla="*/ 0 w 158"/>
                    <a:gd name="T9" fmla="*/ 0 h 1"/>
                    <a:gd name="T10" fmla="*/ 0 60000 65536"/>
                    <a:gd name="T11" fmla="*/ 0 60000 65536"/>
                    <a:gd name="T12" fmla="*/ 0 60000 65536"/>
                    <a:gd name="T13" fmla="*/ 0 60000 65536"/>
                    <a:gd name="T14" fmla="*/ 0 60000 65536"/>
                    <a:gd name="T15" fmla="*/ 0 w 158"/>
                    <a:gd name="T16" fmla="*/ 0 h 1"/>
                    <a:gd name="T17" fmla="*/ 158 w 158"/>
                    <a:gd name="T18" fmla="*/ 1 h 1"/>
                  </a:gdLst>
                  <a:ahLst/>
                  <a:cxnLst>
                    <a:cxn ang="T10">
                      <a:pos x="T0" y="T1"/>
                    </a:cxn>
                    <a:cxn ang="T11">
                      <a:pos x="T2" y="T3"/>
                    </a:cxn>
                    <a:cxn ang="T12">
                      <a:pos x="T4" y="T5"/>
                    </a:cxn>
                    <a:cxn ang="T13">
                      <a:pos x="T6" y="T7"/>
                    </a:cxn>
                    <a:cxn ang="T14">
                      <a:pos x="T8" y="T9"/>
                    </a:cxn>
                  </a:cxnLst>
                  <a:rect l="T15" t="T16" r="T17" b="T18"/>
                  <a:pathLst>
                    <a:path w="158" h="1">
                      <a:moveTo>
                        <a:pt x="0" y="0"/>
                      </a:moveTo>
                      <a:lnTo>
                        <a:pt x="158" y="0"/>
                      </a:lnTo>
                      <a:lnTo>
                        <a:pt x="150" y="0"/>
                      </a:lnTo>
                      <a:lnTo>
                        <a:pt x="0" y="0"/>
                      </a:lnTo>
                      <a:close/>
                    </a:path>
                  </a:pathLst>
                </a:custGeom>
                <a:solidFill>
                  <a:srgbClr val="808080"/>
                </a:solidFill>
                <a:ln w="9525">
                  <a:noFill/>
                  <a:round/>
                  <a:headEnd/>
                  <a:tailEnd/>
                </a:ln>
              </p:spPr>
              <p:txBody>
                <a:bodyPr/>
                <a:lstStyle/>
                <a:p>
                  <a:pPr eaLnBrk="1" hangingPunct="1"/>
                  <a:endParaRPr lang="en-US"/>
                </a:p>
              </p:txBody>
            </p:sp>
            <p:sp>
              <p:nvSpPr>
                <p:cNvPr id="3378" name="Freeform 973"/>
                <p:cNvSpPr>
                  <a:spLocks/>
                </p:cNvSpPr>
                <p:nvPr/>
              </p:nvSpPr>
              <p:spPr bwMode="auto">
                <a:xfrm>
                  <a:off x="5103" y="1905"/>
                  <a:ext cx="8" cy="133"/>
                </a:xfrm>
                <a:custGeom>
                  <a:avLst/>
                  <a:gdLst>
                    <a:gd name="T0" fmla="*/ 0 w 8"/>
                    <a:gd name="T1" fmla="*/ 0 h 133"/>
                    <a:gd name="T2" fmla="*/ 8 w 8"/>
                    <a:gd name="T3" fmla="*/ 0 h 133"/>
                    <a:gd name="T4" fmla="*/ 0 w 8"/>
                    <a:gd name="T5" fmla="*/ 70 h 133"/>
                    <a:gd name="T6" fmla="*/ 0 w 8"/>
                    <a:gd name="T7" fmla="*/ 133 h 133"/>
                    <a:gd name="T8" fmla="*/ 0 w 8"/>
                    <a:gd name="T9" fmla="*/ 133 h 133"/>
                    <a:gd name="T10" fmla="*/ 0 w 8"/>
                    <a:gd name="T11" fmla="*/ 0 h 133"/>
                    <a:gd name="T12" fmla="*/ 0 60000 65536"/>
                    <a:gd name="T13" fmla="*/ 0 60000 65536"/>
                    <a:gd name="T14" fmla="*/ 0 60000 65536"/>
                    <a:gd name="T15" fmla="*/ 0 60000 65536"/>
                    <a:gd name="T16" fmla="*/ 0 60000 65536"/>
                    <a:gd name="T17" fmla="*/ 0 60000 65536"/>
                    <a:gd name="T18" fmla="*/ 0 w 8"/>
                    <a:gd name="T19" fmla="*/ 0 h 133"/>
                    <a:gd name="T20" fmla="*/ 8 w 8"/>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8" h="133">
                      <a:moveTo>
                        <a:pt x="0" y="0"/>
                      </a:moveTo>
                      <a:lnTo>
                        <a:pt x="8" y="0"/>
                      </a:lnTo>
                      <a:lnTo>
                        <a:pt x="0" y="70"/>
                      </a:lnTo>
                      <a:lnTo>
                        <a:pt x="0" y="133"/>
                      </a:lnTo>
                      <a:lnTo>
                        <a:pt x="0" y="0"/>
                      </a:lnTo>
                      <a:close/>
                    </a:path>
                  </a:pathLst>
                </a:custGeom>
                <a:solidFill>
                  <a:srgbClr val="FFFFFF"/>
                </a:solidFill>
                <a:ln w="9525">
                  <a:noFill/>
                  <a:round/>
                  <a:headEnd/>
                  <a:tailEnd/>
                </a:ln>
              </p:spPr>
              <p:txBody>
                <a:bodyPr/>
                <a:lstStyle/>
                <a:p>
                  <a:pPr eaLnBrk="1" hangingPunct="1"/>
                  <a:endParaRPr lang="en-US"/>
                </a:p>
              </p:txBody>
            </p:sp>
            <p:sp>
              <p:nvSpPr>
                <p:cNvPr id="3379" name="Freeform 974"/>
                <p:cNvSpPr>
                  <a:spLocks/>
                </p:cNvSpPr>
                <p:nvPr/>
              </p:nvSpPr>
              <p:spPr bwMode="auto">
                <a:xfrm>
                  <a:off x="4945" y="2030"/>
                  <a:ext cx="158" cy="8"/>
                </a:xfrm>
                <a:custGeom>
                  <a:avLst/>
                  <a:gdLst>
                    <a:gd name="T0" fmla="*/ 0 w 158"/>
                    <a:gd name="T1" fmla="*/ 0 h 8"/>
                    <a:gd name="T2" fmla="*/ 0 w 158"/>
                    <a:gd name="T3" fmla="*/ 0 h 8"/>
                    <a:gd name="T4" fmla="*/ 158 w 158"/>
                    <a:gd name="T5" fmla="*/ 8 h 8"/>
                    <a:gd name="T6" fmla="*/ 158 w 158"/>
                    <a:gd name="T7" fmla="*/ 8 h 8"/>
                    <a:gd name="T8" fmla="*/ 0 w 158"/>
                    <a:gd name="T9" fmla="*/ 0 h 8"/>
                    <a:gd name="T10" fmla="*/ 0 60000 65536"/>
                    <a:gd name="T11" fmla="*/ 0 60000 65536"/>
                    <a:gd name="T12" fmla="*/ 0 60000 65536"/>
                    <a:gd name="T13" fmla="*/ 0 60000 65536"/>
                    <a:gd name="T14" fmla="*/ 0 60000 65536"/>
                    <a:gd name="T15" fmla="*/ 0 w 158"/>
                    <a:gd name="T16" fmla="*/ 0 h 8"/>
                    <a:gd name="T17" fmla="*/ 158 w 158"/>
                    <a:gd name="T18" fmla="*/ 8 h 8"/>
                  </a:gdLst>
                  <a:ahLst/>
                  <a:cxnLst>
                    <a:cxn ang="T10">
                      <a:pos x="T0" y="T1"/>
                    </a:cxn>
                    <a:cxn ang="T11">
                      <a:pos x="T2" y="T3"/>
                    </a:cxn>
                    <a:cxn ang="T12">
                      <a:pos x="T4" y="T5"/>
                    </a:cxn>
                    <a:cxn ang="T13">
                      <a:pos x="T6" y="T7"/>
                    </a:cxn>
                    <a:cxn ang="T14">
                      <a:pos x="T8" y="T9"/>
                    </a:cxn>
                  </a:cxnLst>
                  <a:rect l="T15" t="T16" r="T17" b="T18"/>
                  <a:pathLst>
                    <a:path w="158" h="8">
                      <a:moveTo>
                        <a:pt x="0" y="0"/>
                      </a:moveTo>
                      <a:lnTo>
                        <a:pt x="0" y="0"/>
                      </a:lnTo>
                      <a:lnTo>
                        <a:pt x="158" y="8"/>
                      </a:lnTo>
                      <a:lnTo>
                        <a:pt x="0" y="0"/>
                      </a:lnTo>
                      <a:close/>
                    </a:path>
                  </a:pathLst>
                </a:custGeom>
                <a:solidFill>
                  <a:srgbClr val="DFDFDF"/>
                </a:solidFill>
                <a:ln w="9525">
                  <a:noFill/>
                  <a:round/>
                  <a:headEnd/>
                  <a:tailEnd/>
                </a:ln>
              </p:spPr>
              <p:txBody>
                <a:bodyPr/>
                <a:lstStyle/>
                <a:p>
                  <a:pPr eaLnBrk="1" hangingPunct="1"/>
                  <a:endParaRPr lang="en-US"/>
                </a:p>
              </p:txBody>
            </p:sp>
            <p:sp>
              <p:nvSpPr>
                <p:cNvPr id="3380" name="Freeform 975"/>
                <p:cNvSpPr>
                  <a:spLocks/>
                </p:cNvSpPr>
                <p:nvPr/>
              </p:nvSpPr>
              <p:spPr bwMode="auto">
                <a:xfrm>
                  <a:off x="4945" y="1905"/>
                  <a:ext cx="8" cy="125"/>
                </a:xfrm>
                <a:custGeom>
                  <a:avLst/>
                  <a:gdLst>
                    <a:gd name="T0" fmla="*/ 8 w 8"/>
                    <a:gd name="T1" fmla="*/ 0 h 125"/>
                    <a:gd name="T2" fmla="*/ 8 w 8"/>
                    <a:gd name="T3" fmla="*/ 0 h 125"/>
                    <a:gd name="T4" fmla="*/ 0 w 8"/>
                    <a:gd name="T5" fmla="*/ 125 h 125"/>
                    <a:gd name="T6" fmla="*/ 0 w 8"/>
                    <a:gd name="T7" fmla="*/ 125 h 125"/>
                    <a:gd name="T8" fmla="*/ 8 w 8"/>
                    <a:gd name="T9" fmla="*/ 0 h 125"/>
                    <a:gd name="T10" fmla="*/ 0 60000 65536"/>
                    <a:gd name="T11" fmla="*/ 0 60000 65536"/>
                    <a:gd name="T12" fmla="*/ 0 60000 65536"/>
                    <a:gd name="T13" fmla="*/ 0 60000 65536"/>
                    <a:gd name="T14" fmla="*/ 0 60000 65536"/>
                    <a:gd name="T15" fmla="*/ 0 w 8"/>
                    <a:gd name="T16" fmla="*/ 0 h 125"/>
                    <a:gd name="T17" fmla="*/ 8 w 8"/>
                    <a:gd name="T18" fmla="*/ 125 h 125"/>
                  </a:gdLst>
                  <a:ahLst/>
                  <a:cxnLst>
                    <a:cxn ang="T10">
                      <a:pos x="T0" y="T1"/>
                    </a:cxn>
                    <a:cxn ang="T11">
                      <a:pos x="T2" y="T3"/>
                    </a:cxn>
                    <a:cxn ang="T12">
                      <a:pos x="T4" y="T5"/>
                    </a:cxn>
                    <a:cxn ang="T13">
                      <a:pos x="T6" y="T7"/>
                    </a:cxn>
                    <a:cxn ang="T14">
                      <a:pos x="T8" y="T9"/>
                    </a:cxn>
                  </a:cxnLst>
                  <a:rect l="T15" t="T16" r="T17" b="T18"/>
                  <a:pathLst>
                    <a:path w="8" h="125">
                      <a:moveTo>
                        <a:pt x="8" y="0"/>
                      </a:moveTo>
                      <a:lnTo>
                        <a:pt x="8" y="0"/>
                      </a:lnTo>
                      <a:lnTo>
                        <a:pt x="0" y="125"/>
                      </a:lnTo>
                      <a:lnTo>
                        <a:pt x="8" y="0"/>
                      </a:lnTo>
                      <a:close/>
                    </a:path>
                  </a:pathLst>
                </a:custGeom>
                <a:solidFill>
                  <a:srgbClr val="BFBFBF"/>
                </a:solidFill>
                <a:ln w="9525">
                  <a:noFill/>
                  <a:round/>
                  <a:headEnd/>
                  <a:tailEnd/>
                </a:ln>
              </p:spPr>
              <p:txBody>
                <a:bodyPr/>
                <a:lstStyle/>
                <a:p>
                  <a:pPr eaLnBrk="1" hangingPunct="1"/>
                  <a:endParaRPr lang="en-US"/>
                </a:p>
              </p:txBody>
            </p:sp>
            <p:sp>
              <p:nvSpPr>
                <p:cNvPr id="3381" name="Freeform 976"/>
                <p:cNvSpPr>
                  <a:spLocks/>
                </p:cNvSpPr>
                <p:nvPr/>
              </p:nvSpPr>
              <p:spPr bwMode="auto">
                <a:xfrm>
                  <a:off x="4945" y="1905"/>
                  <a:ext cx="158" cy="133"/>
                </a:xfrm>
                <a:custGeom>
                  <a:avLst/>
                  <a:gdLst>
                    <a:gd name="T0" fmla="*/ 8 w 158"/>
                    <a:gd name="T1" fmla="*/ 0 h 133"/>
                    <a:gd name="T2" fmla="*/ 158 w 158"/>
                    <a:gd name="T3" fmla="*/ 0 h 133"/>
                    <a:gd name="T4" fmla="*/ 158 w 158"/>
                    <a:gd name="T5" fmla="*/ 133 h 133"/>
                    <a:gd name="T6" fmla="*/ 0 w 158"/>
                    <a:gd name="T7" fmla="*/ 125 h 133"/>
                    <a:gd name="T8" fmla="*/ 8 w 158"/>
                    <a:gd name="T9" fmla="*/ 0 h 133"/>
                    <a:gd name="T10" fmla="*/ 0 60000 65536"/>
                    <a:gd name="T11" fmla="*/ 0 60000 65536"/>
                    <a:gd name="T12" fmla="*/ 0 60000 65536"/>
                    <a:gd name="T13" fmla="*/ 0 60000 65536"/>
                    <a:gd name="T14" fmla="*/ 0 60000 65536"/>
                    <a:gd name="T15" fmla="*/ 0 w 158"/>
                    <a:gd name="T16" fmla="*/ 0 h 133"/>
                    <a:gd name="T17" fmla="*/ 158 w 158"/>
                    <a:gd name="T18" fmla="*/ 133 h 133"/>
                  </a:gdLst>
                  <a:ahLst/>
                  <a:cxnLst>
                    <a:cxn ang="T10">
                      <a:pos x="T0" y="T1"/>
                    </a:cxn>
                    <a:cxn ang="T11">
                      <a:pos x="T2" y="T3"/>
                    </a:cxn>
                    <a:cxn ang="T12">
                      <a:pos x="T4" y="T5"/>
                    </a:cxn>
                    <a:cxn ang="T13">
                      <a:pos x="T6" y="T7"/>
                    </a:cxn>
                    <a:cxn ang="T14">
                      <a:pos x="T8" y="T9"/>
                    </a:cxn>
                  </a:cxnLst>
                  <a:rect l="T15" t="T16" r="T17" b="T18"/>
                  <a:pathLst>
                    <a:path w="158" h="133">
                      <a:moveTo>
                        <a:pt x="8" y="0"/>
                      </a:moveTo>
                      <a:lnTo>
                        <a:pt x="158" y="0"/>
                      </a:lnTo>
                      <a:lnTo>
                        <a:pt x="158" y="133"/>
                      </a:lnTo>
                      <a:lnTo>
                        <a:pt x="0" y="125"/>
                      </a:lnTo>
                      <a:lnTo>
                        <a:pt x="8" y="0"/>
                      </a:lnTo>
                      <a:close/>
                    </a:path>
                  </a:pathLst>
                </a:custGeom>
                <a:solidFill>
                  <a:srgbClr val="000000"/>
                </a:solidFill>
                <a:ln w="9525">
                  <a:noFill/>
                  <a:round/>
                  <a:headEnd/>
                  <a:tailEnd/>
                </a:ln>
              </p:spPr>
              <p:txBody>
                <a:bodyPr/>
                <a:lstStyle/>
                <a:p>
                  <a:pPr eaLnBrk="1" hangingPunct="1"/>
                  <a:endParaRPr lang="en-US"/>
                </a:p>
              </p:txBody>
            </p:sp>
            <p:sp>
              <p:nvSpPr>
                <p:cNvPr id="3382" name="Freeform 977"/>
                <p:cNvSpPr>
                  <a:spLocks/>
                </p:cNvSpPr>
                <p:nvPr/>
              </p:nvSpPr>
              <p:spPr bwMode="auto">
                <a:xfrm>
                  <a:off x="4953" y="1913"/>
                  <a:ext cx="150" cy="117"/>
                </a:xfrm>
                <a:custGeom>
                  <a:avLst/>
                  <a:gdLst>
                    <a:gd name="T0" fmla="*/ 8 w 150"/>
                    <a:gd name="T1" fmla="*/ 0 h 117"/>
                    <a:gd name="T2" fmla="*/ 150 w 150"/>
                    <a:gd name="T3" fmla="*/ 0 h 117"/>
                    <a:gd name="T4" fmla="*/ 142 w 150"/>
                    <a:gd name="T5" fmla="*/ 117 h 117"/>
                    <a:gd name="T6" fmla="*/ 0 w 150"/>
                    <a:gd name="T7" fmla="*/ 109 h 117"/>
                    <a:gd name="T8" fmla="*/ 8 w 150"/>
                    <a:gd name="T9" fmla="*/ 0 h 117"/>
                    <a:gd name="T10" fmla="*/ 0 60000 65536"/>
                    <a:gd name="T11" fmla="*/ 0 60000 65536"/>
                    <a:gd name="T12" fmla="*/ 0 60000 65536"/>
                    <a:gd name="T13" fmla="*/ 0 60000 65536"/>
                    <a:gd name="T14" fmla="*/ 0 60000 65536"/>
                    <a:gd name="T15" fmla="*/ 0 w 150"/>
                    <a:gd name="T16" fmla="*/ 0 h 117"/>
                    <a:gd name="T17" fmla="*/ 150 w 150"/>
                    <a:gd name="T18" fmla="*/ 117 h 117"/>
                  </a:gdLst>
                  <a:ahLst/>
                  <a:cxnLst>
                    <a:cxn ang="T10">
                      <a:pos x="T0" y="T1"/>
                    </a:cxn>
                    <a:cxn ang="T11">
                      <a:pos x="T2" y="T3"/>
                    </a:cxn>
                    <a:cxn ang="T12">
                      <a:pos x="T4" y="T5"/>
                    </a:cxn>
                    <a:cxn ang="T13">
                      <a:pos x="T6" y="T7"/>
                    </a:cxn>
                    <a:cxn ang="T14">
                      <a:pos x="T8" y="T9"/>
                    </a:cxn>
                  </a:cxnLst>
                  <a:rect l="T15" t="T16" r="T17" b="T18"/>
                  <a:pathLst>
                    <a:path w="150" h="117">
                      <a:moveTo>
                        <a:pt x="8" y="0"/>
                      </a:moveTo>
                      <a:lnTo>
                        <a:pt x="150" y="0"/>
                      </a:lnTo>
                      <a:lnTo>
                        <a:pt x="142" y="117"/>
                      </a:lnTo>
                      <a:lnTo>
                        <a:pt x="0" y="109"/>
                      </a:lnTo>
                      <a:lnTo>
                        <a:pt x="8" y="0"/>
                      </a:lnTo>
                      <a:close/>
                    </a:path>
                  </a:pathLst>
                </a:custGeom>
                <a:solidFill>
                  <a:srgbClr val="C0C0C0"/>
                </a:solidFill>
                <a:ln w="9525">
                  <a:noFill/>
                  <a:round/>
                  <a:headEnd/>
                  <a:tailEnd/>
                </a:ln>
              </p:spPr>
              <p:txBody>
                <a:bodyPr/>
                <a:lstStyle/>
                <a:p>
                  <a:pPr eaLnBrk="1" hangingPunct="1"/>
                  <a:endParaRPr lang="en-US"/>
                </a:p>
              </p:txBody>
            </p:sp>
            <p:sp>
              <p:nvSpPr>
                <p:cNvPr id="3383" name="Freeform 978"/>
                <p:cNvSpPr>
                  <a:spLocks/>
                </p:cNvSpPr>
                <p:nvPr/>
              </p:nvSpPr>
              <p:spPr bwMode="auto">
                <a:xfrm>
                  <a:off x="4953" y="1920"/>
                  <a:ext cx="142" cy="110"/>
                </a:xfrm>
                <a:custGeom>
                  <a:avLst/>
                  <a:gdLst>
                    <a:gd name="T0" fmla="*/ 8 w 142"/>
                    <a:gd name="T1" fmla="*/ 0 h 110"/>
                    <a:gd name="T2" fmla="*/ 142 w 142"/>
                    <a:gd name="T3" fmla="*/ 0 h 110"/>
                    <a:gd name="T4" fmla="*/ 134 w 142"/>
                    <a:gd name="T5" fmla="*/ 110 h 110"/>
                    <a:gd name="T6" fmla="*/ 0 w 142"/>
                    <a:gd name="T7" fmla="*/ 102 h 110"/>
                    <a:gd name="T8" fmla="*/ 8 w 142"/>
                    <a:gd name="T9" fmla="*/ 0 h 110"/>
                    <a:gd name="T10" fmla="*/ 0 60000 65536"/>
                    <a:gd name="T11" fmla="*/ 0 60000 65536"/>
                    <a:gd name="T12" fmla="*/ 0 60000 65536"/>
                    <a:gd name="T13" fmla="*/ 0 60000 65536"/>
                    <a:gd name="T14" fmla="*/ 0 60000 65536"/>
                    <a:gd name="T15" fmla="*/ 0 w 142"/>
                    <a:gd name="T16" fmla="*/ 0 h 110"/>
                    <a:gd name="T17" fmla="*/ 142 w 142"/>
                    <a:gd name="T18" fmla="*/ 110 h 110"/>
                  </a:gdLst>
                  <a:ahLst/>
                  <a:cxnLst>
                    <a:cxn ang="T10">
                      <a:pos x="T0" y="T1"/>
                    </a:cxn>
                    <a:cxn ang="T11">
                      <a:pos x="T2" y="T3"/>
                    </a:cxn>
                    <a:cxn ang="T12">
                      <a:pos x="T4" y="T5"/>
                    </a:cxn>
                    <a:cxn ang="T13">
                      <a:pos x="T6" y="T7"/>
                    </a:cxn>
                    <a:cxn ang="T14">
                      <a:pos x="T8" y="T9"/>
                    </a:cxn>
                  </a:cxnLst>
                  <a:rect l="T15" t="T16" r="T17" b="T18"/>
                  <a:pathLst>
                    <a:path w="142" h="110">
                      <a:moveTo>
                        <a:pt x="8" y="0"/>
                      </a:moveTo>
                      <a:lnTo>
                        <a:pt x="142" y="0"/>
                      </a:lnTo>
                      <a:lnTo>
                        <a:pt x="134" y="110"/>
                      </a:lnTo>
                      <a:lnTo>
                        <a:pt x="0" y="102"/>
                      </a:lnTo>
                      <a:lnTo>
                        <a:pt x="8" y="0"/>
                      </a:lnTo>
                      <a:close/>
                    </a:path>
                  </a:pathLst>
                </a:custGeom>
                <a:solidFill>
                  <a:srgbClr val="0000FF"/>
                </a:solidFill>
                <a:ln w="9525">
                  <a:noFill/>
                  <a:round/>
                  <a:headEnd/>
                  <a:tailEnd/>
                </a:ln>
              </p:spPr>
              <p:txBody>
                <a:bodyPr/>
                <a:lstStyle/>
                <a:p>
                  <a:pPr eaLnBrk="1" hangingPunct="1"/>
                  <a:endParaRPr lang="en-US"/>
                </a:p>
              </p:txBody>
            </p:sp>
            <p:sp>
              <p:nvSpPr>
                <p:cNvPr id="3384" name="Rectangle 979"/>
                <p:cNvSpPr>
                  <a:spLocks noChangeArrowheads="1"/>
                </p:cNvSpPr>
                <p:nvPr/>
              </p:nvSpPr>
              <p:spPr bwMode="auto">
                <a:xfrm>
                  <a:off x="5095" y="2053"/>
                  <a:ext cx="8" cy="8"/>
                </a:xfrm>
                <a:prstGeom prst="rect">
                  <a:avLst/>
                </a:prstGeom>
                <a:solidFill>
                  <a:srgbClr val="008000"/>
                </a:solidFill>
                <a:ln w="9525">
                  <a:noFill/>
                  <a:miter lim="800000"/>
                  <a:headEnd/>
                  <a:tailEnd/>
                </a:ln>
              </p:spPr>
              <p:txBody>
                <a:bodyPr/>
                <a:lstStyle/>
                <a:p>
                  <a:pPr eaLnBrk="1" hangingPunct="1"/>
                  <a:endParaRPr lang="en-US"/>
                </a:p>
              </p:txBody>
            </p:sp>
            <p:sp>
              <p:nvSpPr>
                <p:cNvPr id="3385" name="Freeform 980"/>
                <p:cNvSpPr>
                  <a:spLocks/>
                </p:cNvSpPr>
                <p:nvPr/>
              </p:nvSpPr>
              <p:spPr bwMode="auto">
                <a:xfrm>
                  <a:off x="5048" y="2155"/>
                  <a:ext cx="78" cy="31"/>
                </a:xfrm>
                <a:custGeom>
                  <a:avLst/>
                  <a:gdLst>
                    <a:gd name="T0" fmla="*/ 31 w 78"/>
                    <a:gd name="T1" fmla="*/ 0 h 31"/>
                    <a:gd name="T2" fmla="*/ 15 w 78"/>
                    <a:gd name="T3" fmla="*/ 16 h 31"/>
                    <a:gd name="T4" fmla="*/ 0 w 78"/>
                    <a:gd name="T5" fmla="*/ 23 h 31"/>
                    <a:gd name="T6" fmla="*/ 47 w 78"/>
                    <a:gd name="T7" fmla="*/ 31 h 31"/>
                    <a:gd name="T8" fmla="*/ 63 w 78"/>
                    <a:gd name="T9" fmla="*/ 23 h 31"/>
                    <a:gd name="T10" fmla="*/ 78 w 78"/>
                    <a:gd name="T11" fmla="*/ 0 h 31"/>
                    <a:gd name="T12" fmla="*/ 31 w 78"/>
                    <a:gd name="T13" fmla="*/ 0 h 31"/>
                    <a:gd name="T14" fmla="*/ 0 60000 65536"/>
                    <a:gd name="T15" fmla="*/ 0 60000 65536"/>
                    <a:gd name="T16" fmla="*/ 0 60000 65536"/>
                    <a:gd name="T17" fmla="*/ 0 60000 65536"/>
                    <a:gd name="T18" fmla="*/ 0 60000 65536"/>
                    <a:gd name="T19" fmla="*/ 0 60000 65536"/>
                    <a:gd name="T20" fmla="*/ 0 60000 65536"/>
                    <a:gd name="T21" fmla="*/ 0 w 78"/>
                    <a:gd name="T22" fmla="*/ 0 h 31"/>
                    <a:gd name="T23" fmla="*/ 78 w 7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31">
                      <a:moveTo>
                        <a:pt x="31" y="0"/>
                      </a:moveTo>
                      <a:lnTo>
                        <a:pt x="15" y="16"/>
                      </a:lnTo>
                      <a:lnTo>
                        <a:pt x="0" y="23"/>
                      </a:lnTo>
                      <a:lnTo>
                        <a:pt x="47" y="31"/>
                      </a:lnTo>
                      <a:lnTo>
                        <a:pt x="63" y="23"/>
                      </a:lnTo>
                      <a:lnTo>
                        <a:pt x="78" y="0"/>
                      </a:lnTo>
                      <a:lnTo>
                        <a:pt x="31" y="0"/>
                      </a:lnTo>
                      <a:close/>
                    </a:path>
                  </a:pathLst>
                </a:custGeom>
                <a:solidFill>
                  <a:srgbClr val="808080"/>
                </a:solidFill>
                <a:ln w="9525">
                  <a:noFill/>
                  <a:round/>
                  <a:headEnd/>
                  <a:tailEnd/>
                </a:ln>
              </p:spPr>
              <p:txBody>
                <a:bodyPr/>
                <a:lstStyle/>
                <a:p>
                  <a:pPr eaLnBrk="1" hangingPunct="1"/>
                  <a:endParaRPr lang="en-US"/>
                </a:p>
              </p:txBody>
            </p:sp>
            <p:sp>
              <p:nvSpPr>
                <p:cNvPr id="3386" name="Freeform 981"/>
                <p:cNvSpPr>
                  <a:spLocks/>
                </p:cNvSpPr>
                <p:nvPr/>
              </p:nvSpPr>
              <p:spPr bwMode="auto">
                <a:xfrm>
                  <a:off x="4835" y="2163"/>
                  <a:ext cx="276" cy="39"/>
                </a:xfrm>
                <a:custGeom>
                  <a:avLst/>
                  <a:gdLst>
                    <a:gd name="T0" fmla="*/ 0 w 276"/>
                    <a:gd name="T1" fmla="*/ 0 h 39"/>
                    <a:gd name="T2" fmla="*/ 0 w 276"/>
                    <a:gd name="T3" fmla="*/ 8 h 39"/>
                    <a:gd name="T4" fmla="*/ 276 w 276"/>
                    <a:gd name="T5" fmla="*/ 39 h 39"/>
                    <a:gd name="T6" fmla="*/ 276 w 276"/>
                    <a:gd name="T7" fmla="*/ 31 h 39"/>
                    <a:gd name="T8" fmla="*/ 0 w 276"/>
                    <a:gd name="T9" fmla="*/ 0 h 39"/>
                    <a:gd name="T10" fmla="*/ 0 60000 65536"/>
                    <a:gd name="T11" fmla="*/ 0 60000 65536"/>
                    <a:gd name="T12" fmla="*/ 0 60000 65536"/>
                    <a:gd name="T13" fmla="*/ 0 60000 65536"/>
                    <a:gd name="T14" fmla="*/ 0 60000 65536"/>
                    <a:gd name="T15" fmla="*/ 0 w 276"/>
                    <a:gd name="T16" fmla="*/ 0 h 39"/>
                    <a:gd name="T17" fmla="*/ 276 w 276"/>
                    <a:gd name="T18" fmla="*/ 39 h 39"/>
                  </a:gdLst>
                  <a:ahLst/>
                  <a:cxnLst>
                    <a:cxn ang="T10">
                      <a:pos x="T0" y="T1"/>
                    </a:cxn>
                    <a:cxn ang="T11">
                      <a:pos x="T2" y="T3"/>
                    </a:cxn>
                    <a:cxn ang="T12">
                      <a:pos x="T4" y="T5"/>
                    </a:cxn>
                    <a:cxn ang="T13">
                      <a:pos x="T6" y="T7"/>
                    </a:cxn>
                    <a:cxn ang="T14">
                      <a:pos x="T8" y="T9"/>
                    </a:cxn>
                  </a:cxnLst>
                  <a:rect l="T15" t="T16" r="T17" b="T18"/>
                  <a:pathLst>
                    <a:path w="276" h="39">
                      <a:moveTo>
                        <a:pt x="0" y="0"/>
                      </a:moveTo>
                      <a:lnTo>
                        <a:pt x="0" y="8"/>
                      </a:lnTo>
                      <a:lnTo>
                        <a:pt x="276" y="39"/>
                      </a:lnTo>
                      <a:lnTo>
                        <a:pt x="276" y="31"/>
                      </a:lnTo>
                      <a:lnTo>
                        <a:pt x="0" y="0"/>
                      </a:lnTo>
                      <a:close/>
                    </a:path>
                  </a:pathLst>
                </a:custGeom>
                <a:solidFill>
                  <a:srgbClr val="C0C0C0"/>
                </a:solidFill>
                <a:ln w="9525">
                  <a:noFill/>
                  <a:round/>
                  <a:headEnd/>
                  <a:tailEnd/>
                </a:ln>
              </p:spPr>
              <p:txBody>
                <a:bodyPr/>
                <a:lstStyle/>
                <a:p>
                  <a:pPr eaLnBrk="1" hangingPunct="1"/>
                  <a:endParaRPr lang="en-US"/>
                </a:p>
              </p:txBody>
            </p:sp>
            <p:sp>
              <p:nvSpPr>
                <p:cNvPr id="3387" name="Freeform 982"/>
                <p:cNvSpPr>
                  <a:spLocks/>
                </p:cNvSpPr>
                <p:nvPr/>
              </p:nvSpPr>
              <p:spPr bwMode="auto">
                <a:xfrm>
                  <a:off x="5111" y="2155"/>
                  <a:ext cx="31" cy="47"/>
                </a:xfrm>
                <a:custGeom>
                  <a:avLst/>
                  <a:gdLst>
                    <a:gd name="T0" fmla="*/ 0 w 31"/>
                    <a:gd name="T1" fmla="*/ 39 h 47"/>
                    <a:gd name="T2" fmla="*/ 0 w 31"/>
                    <a:gd name="T3" fmla="*/ 47 h 47"/>
                    <a:gd name="T4" fmla="*/ 15 w 31"/>
                    <a:gd name="T5" fmla="*/ 39 h 47"/>
                    <a:gd name="T6" fmla="*/ 15 w 31"/>
                    <a:gd name="T7" fmla="*/ 31 h 47"/>
                    <a:gd name="T8" fmla="*/ 31 w 31"/>
                    <a:gd name="T9" fmla="*/ 16 h 47"/>
                    <a:gd name="T10" fmla="*/ 31 w 31"/>
                    <a:gd name="T11" fmla="*/ 0 h 47"/>
                    <a:gd name="T12" fmla="*/ 15 w 31"/>
                    <a:gd name="T13" fmla="*/ 23 h 47"/>
                    <a:gd name="T14" fmla="*/ 0 w 31"/>
                    <a:gd name="T15" fmla="*/ 39 h 47"/>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7"/>
                    <a:gd name="T26" fmla="*/ 31 w 31"/>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7">
                      <a:moveTo>
                        <a:pt x="0" y="39"/>
                      </a:moveTo>
                      <a:lnTo>
                        <a:pt x="0" y="47"/>
                      </a:lnTo>
                      <a:lnTo>
                        <a:pt x="15" y="39"/>
                      </a:lnTo>
                      <a:lnTo>
                        <a:pt x="15" y="31"/>
                      </a:lnTo>
                      <a:lnTo>
                        <a:pt x="31" y="16"/>
                      </a:lnTo>
                      <a:lnTo>
                        <a:pt x="31" y="0"/>
                      </a:lnTo>
                      <a:lnTo>
                        <a:pt x="15" y="23"/>
                      </a:lnTo>
                      <a:lnTo>
                        <a:pt x="0" y="39"/>
                      </a:lnTo>
                      <a:close/>
                    </a:path>
                  </a:pathLst>
                </a:custGeom>
                <a:solidFill>
                  <a:srgbClr val="5F5F5F"/>
                </a:solidFill>
                <a:ln w="9525">
                  <a:noFill/>
                  <a:round/>
                  <a:headEnd/>
                  <a:tailEnd/>
                </a:ln>
              </p:spPr>
              <p:txBody>
                <a:bodyPr/>
                <a:lstStyle/>
                <a:p>
                  <a:pPr eaLnBrk="1" hangingPunct="1"/>
                  <a:endParaRPr lang="en-US"/>
                </a:p>
              </p:txBody>
            </p:sp>
            <p:sp>
              <p:nvSpPr>
                <p:cNvPr id="3388" name="Line 983"/>
                <p:cNvSpPr>
                  <a:spLocks noChangeShapeType="1"/>
                </p:cNvSpPr>
                <p:nvPr/>
              </p:nvSpPr>
              <p:spPr bwMode="auto">
                <a:xfrm>
                  <a:off x="4835" y="2163"/>
                  <a:ext cx="276" cy="31"/>
                </a:xfrm>
                <a:prstGeom prst="line">
                  <a:avLst/>
                </a:prstGeom>
                <a:noFill/>
                <a:ln w="12700">
                  <a:solidFill>
                    <a:srgbClr val="7F7F7F"/>
                  </a:solidFill>
                  <a:round/>
                  <a:headEnd/>
                  <a:tailEnd/>
                </a:ln>
              </p:spPr>
              <p:txBody>
                <a:bodyPr/>
                <a:lstStyle/>
                <a:p>
                  <a:endParaRPr lang="en-US"/>
                </a:p>
              </p:txBody>
            </p:sp>
            <p:sp>
              <p:nvSpPr>
                <p:cNvPr id="3389" name="Freeform 984"/>
                <p:cNvSpPr>
                  <a:spLocks/>
                </p:cNvSpPr>
                <p:nvPr/>
              </p:nvSpPr>
              <p:spPr bwMode="auto">
                <a:xfrm>
                  <a:off x="4851" y="2132"/>
                  <a:ext cx="204" cy="46"/>
                </a:xfrm>
                <a:custGeom>
                  <a:avLst/>
                  <a:gdLst>
                    <a:gd name="T0" fmla="*/ 39 w 204"/>
                    <a:gd name="T1" fmla="*/ 0 h 46"/>
                    <a:gd name="T2" fmla="*/ 16 w 204"/>
                    <a:gd name="T3" fmla="*/ 23 h 46"/>
                    <a:gd name="T4" fmla="*/ 0 w 204"/>
                    <a:gd name="T5" fmla="*/ 31 h 46"/>
                    <a:gd name="T6" fmla="*/ 173 w 204"/>
                    <a:gd name="T7" fmla="*/ 46 h 46"/>
                    <a:gd name="T8" fmla="*/ 189 w 204"/>
                    <a:gd name="T9" fmla="*/ 39 h 46"/>
                    <a:gd name="T10" fmla="*/ 204 w 204"/>
                    <a:gd name="T11" fmla="*/ 23 h 46"/>
                    <a:gd name="T12" fmla="*/ 39 w 204"/>
                    <a:gd name="T13" fmla="*/ 0 h 46"/>
                    <a:gd name="T14" fmla="*/ 0 60000 65536"/>
                    <a:gd name="T15" fmla="*/ 0 60000 65536"/>
                    <a:gd name="T16" fmla="*/ 0 60000 65536"/>
                    <a:gd name="T17" fmla="*/ 0 60000 65536"/>
                    <a:gd name="T18" fmla="*/ 0 60000 65536"/>
                    <a:gd name="T19" fmla="*/ 0 60000 65536"/>
                    <a:gd name="T20" fmla="*/ 0 60000 65536"/>
                    <a:gd name="T21" fmla="*/ 0 w 204"/>
                    <a:gd name="T22" fmla="*/ 0 h 46"/>
                    <a:gd name="T23" fmla="*/ 204 w 204"/>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 h="46">
                      <a:moveTo>
                        <a:pt x="39" y="0"/>
                      </a:moveTo>
                      <a:lnTo>
                        <a:pt x="16" y="23"/>
                      </a:lnTo>
                      <a:lnTo>
                        <a:pt x="0" y="31"/>
                      </a:lnTo>
                      <a:lnTo>
                        <a:pt x="173" y="46"/>
                      </a:lnTo>
                      <a:lnTo>
                        <a:pt x="189" y="39"/>
                      </a:lnTo>
                      <a:lnTo>
                        <a:pt x="204" y="23"/>
                      </a:lnTo>
                      <a:lnTo>
                        <a:pt x="39" y="0"/>
                      </a:lnTo>
                      <a:close/>
                    </a:path>
                  </a:pathLst>
                </a:custGeom>
                <a:solidFill>
                  <a:srgbClr val="808080"/>
                </a:solidFill>
                <a:ln w="9525">
                  <a:noFill/>
                  <a:round/>
                  <a:headEnd/>
                  <a:tailEnd/>
                </a:ln>
              </p:spPr>
              <p:txBody>
                <a:bodyPr/>
                <a:lstStyle/>
                <a:p>
                  <a:pPr eaLnBrk="1" hangingPunct="1"/>
                  <a:endParaRPr lang="en-US"/>
                </a:p>
              </p:txBody>
            </p:sp>
            <p:sp>
              <p:nvSpPr>
                <p:cNvPr id="3390" name="Line 985"/>
                <p:cNvSpPr>
                  <a:spLocks noChangeShapeType="1"/>
                </p:cNvSpPr>
                <p:nvPr/>
              </p:nvSpPr>
              <p:spPr bwMode="auto">
                <a:xfrm flipV="1">
                  <a:off x="4859" y="2155"/>
                  <a:ext cx="16" cy="8"/>
                </a:xfrm>
                <a:prstGeom prst="line">
                  <a:avLst/>
                </a:prstGeom>
                <a:noFill/>
                <a:ln w="12700">
                  <a:solidFill>
                    <a:srgbClr val="DFDFDF"/>
                  </a:solidFill>
                  <a:round/>
                  <a:headEnd/>
                  <a:tailEnd/>
                </a:ln>
              </p:spPr>
              <p:txBody>
                <a:bodyPr/>
                <a:lstStyle/>
                <a:p>
                  <a:endParaRPr lang="en-US"/>
                </a:p>
              </p:txBody>
            </p:sp>
            <p:sp>
              <p:nvSpPr>
                <p:cNvPr id="3391" name="Line 986"/>
                <p:cNvSpPr>
                  <a:spLocks noChangeShapeType="1"/>
                </p:cNvSpPr>
                <p:nvPr/>
              </p:nvSpPr>
              <p:spPr bwMode="auto">
                <a:xfrm flipV="1">
                  <a:off x="4875" y="2132"/>
                  <a:ext cx="23" cy="23"/>
                </a:xfrm>
                <a:prstGeom prst="line">
                  <a:avLst/>
                </a:prstGeom>
                <a:noFill/>
                <a:ln w="12700">
                  <a:solidFill>
                    <a:srgbClr val="DFDFDF"/>
                  </a:solidFill>
                  <a:round/>
                  <a:headEnd/>
                  <a:tailEnd/>
                </a:ln>
              </p:spPr>
              <p:txBody>
                <a:bodyPr/>
                <a:lstStyle/>
                <a:p>
                  <a:endParaRPr lang="en-US"/>
                </a:p>
              </p:txBody>
            </p:sp>
            <p:sp>
              <p:nvSpPr>
                <p:cNvPr id="3392" name="Line 987"/>
                <p:cNvSpPr>
                  <a:spLocks noChangeShapeType="1"/>
                </p:cNvSpPr>
                <p:nvPr/>
              </p:nvSpPr>
              <p:spPr bwMode="auto">
                <a:xfrm flipV="1">
                  <a:off x="4882" y="2155"/>
                  <a:ext cx="8" cy="8"/>
                </a:xfrm>
                <a:prstGeom prst="line">
                  <a:avLst/>
                </a:prstGeom>
                <a:noFill/>
                <a:ln w="12700">
                  <a:solidFill>
                    <a:srgbClr val="DFDFDF"/>
                  </a:solidFill>
                  <a:round/>
                  <a:headEnd/>
                  <a:tailEnd/>
                </a:ln>
              </p:spPr>
              <p:txBody>
                <a:bodyPr/>
                <a:lstStyle/>
                <a:p>
                  <a:endParaRPr lang="en-US"/>
                </a:p>
              </p:txBody>
            </p:sp>
            <p:sp>
              <p:nvSpPr>
                <p:cNvPr id="3393" name="Line 988"/>
                <p:cNvSpPr>
                  <a:spLocks noChangeShapeType="1"/>
                </p:cNvSpPr>
                <p:nvPr/>
              </p:nvSpPr>
              <p:spPr bwMode="auto">
                <a:xfrm flipV="1">
                  <a:off x="4890" y="2132"/>
                  <a:ext cx="24" cy="23"/>
                </a:xfrm>
                <a:prstGeom prst="line">
                  <a:avLst/>
                </a:prstGeom>
                <a:noFill/>
                <a:ln w="12700">
                  <a:solidFill>
                    <a:srgbClr val="DFDFDF"/>
                  </a:solidFill>
                  <a:round/>
                  <a:headEnd/>
                  <a:tailEnd/>
                </a:ln>
              </p:spPr>
              <p:txBody>
                <a:bodyPr/>
                <a:lstStyle/>
                <a:p>
                  <a:endParaRPr lang="en-US"/>
                </a:p>
              </p:txBody>
            </p:sp>
            <p:sp>
              <p:nvSpPr>
                <p:cNvPr id="3394" name="Line 989"/>
                <p:cNvSpPr>
                  <a:spLocks noChangeShapeType="1"/>
                </p:cNvSpPr>
                <p:nvPr/>
              </p:nvSpPr>
              <p:spPr bwMode="auto">
                <a:xfrm flipV="1">
                  <a:off x="4890" y="2155"/>
                  <a:ext cx="16" cy="8"/>
                </a:xfrm>
                <a:prstGeom prst="line">
                  <a:avLst/>
                </a:prstGeom>
                <a:noFill/>
                <a:ln w="12700">
                  <a:solidFill>
                    <a:srgbClr val="DFDFDF"/>
                  </a:solidFill>
                  <a:round/>
                  <a:headEnd/>
                  <a:tailEnd/>
                </a:ln>
              </p:spPr>
              <p:txBody>
                <a:bodyPr/>
                <a:lstStyle/>
                <a:p>
                  <a:endParaRPr lang="en-US"/>
                </a:p>
              </p:txBody>
            </p:sp>
            <p:sp>
              <p:nvSpPr>
                <p:cNvPr id="3395" name="Line 990"/>
                <p:cNvSpPr>
                  <a:spLocks noChangeShapeType="1"/>
                </p:cNvSpPr>
                <p:nvPr/>
              </p:nvSpPr>
              <p:spPr bwMode="auto">
                <a:xfrm flipV="1">
                  <a:off x="4906" y="2139"/>
                  <a:ext cx="24" cy="16"/>
                </a:xfrm>
                <a:prstGeom prst="line">
                  <a:avLst/>
                </a:prstGeom>
                <a:noFill/>
                <a:ln w="12700">
                  <a:solidFill>
                    <a:srgbClr val="DFDFDF"/>
                  </a:solidFill>
                  <a:round/>
                  <a:headEnd/>
                  <a:tailEnd/>
                </a:ln>
              </p:spPr>
              <p:txBody>
                <a:bodyPr/>
                <a:lstStyle/>
                <a:p>
                  <a:endParaRPr lang="en-US"/>
                </a:p>
              </p:txBody>
            </p:sp>
            <p:sp>
              <p:nvSpPr>
                <p:cNvPr id="3396" name="Line 991"/>
                <p:cNvSpPr>
                  <a:spLocks noChangeShapeType="1"/>
                </p:cNvSpPr>
                <p:nvPr/>
              </p:nvSpPr>
              <p:spPr bwMode="auto">
                <a:xfrm>
                  <a:off x="4906" y="2163"/>
                  <a:ext cx="16" cy="1"/>
                </a:xfrm>
                <a:prstGeom prst="line">
                  <a:avLst/>
                </a:prstGeom>
                <a:noFill/>
                <a:ln w="12700">
                  <a:solidFill>
                    <a:srgbClr val="DFDFDF"/>
                  </a:solidFill>
                  <a:round/>
                  <a:headEnd/>
                  <a:tailEnd/>
                </a:ln>
              </p:spPr>
              <p:txBody>
                <a:bodyPr/>
                <a:lstStyle/>
                <a:p>
                  <a:endParaRPr lang="en-US"/>
                </a:p>
              </p:txBody>
            </p:sp>
            <p:sp>
              <p:nvSpPr>
                <p:cNvPr id="3397" name="Line 992"/>
                <p:cNvSpPr>
                  <a:spLocks noChangeShapeType="1"/>
                </p:cNvSpPr>
                <p:nvPr/>
              </p:nvSpPr>
              <p:spPr bwMode="auto">
                <a:xfrm flipV="1">
                  <a:off x="4922" y="2139"/>
                  <a:ext cx="23" cy="24"/>
                </a:xfrm>
                <a:prstGeom prst="line">
                  <a:avLst/>
                </a:prstGeom>
                <a:noFill/>
                <a:ln w="12700">
                  <a:solidFill>
                    <a:srgbClr val="DFDFDF"/>
                  </a:solidFill>
                  <a:round/>
                  <a:headEnd/>
                  <a:tailEnd/>
                </a:ln>
              </p:spPr>
              <p:txBody>
                <a:bodyPr/>
                <a:lstStyle/>
                <a:p>
                  <a:endParaRPr lang="en-US"/>
                </a:p>
              </p:txBody>
            </p:sp>
            <p:sp>
              <p:nvSpPr>
                <p:cNvPr id="3398" name="Line 993"/>
                <p:cNvSpPr>
                  <a:spLocks noChangeShapeType="1"/>
                </p:cNvSpPr>
                <p:nvPr/>
              </p:nvSpPr>
              <p:spPr bwMode="auto">
                <a:xfrm flipV="1">
                  <a:off x="4922" y="2163"/>
                  <a:ext cx="15" cy="8"/>
                </a:xfrm>
                <a:prstGeom prst="line">
                  <a:avLst/>
                </a:prstGeom>
                <a:noFill/>
                <a:ln w="12700">
                  <a:solidFill>
                    <a:srgbClr val="DFDFDF"/>
                  </a:solidFill>
                  <a:round/>
                  <a:headEnd/>
                  <a:tailEnd/>
                </a:ln>
              </p:spPr>
              <p:txBody>
                <a:bodyPr/>
                <a:lstStyle/>
                <a:p>
                  <a:endParaRPr lang="en-US"/>
                </a:p>
              </p:txBody>
            </p:sp>
            <p:sp>
              <p:nvSpPr>
                <p:cNvPr id="3399" name="Line 994"/>
                <p:cNvSpPr>
                  <a:spLocks noChangeShapeType="1"/>
                </p:cNvSpPr>
                <p:nvPr/>
              </p:nvSpPr>
              <p:spPr bwMode="auto">
                <a:xfrm flipV="1">
                  <a:off x="4937" y="2139"/>
                  <a:ext cx="24" cy="24"/>
                </a:xfrm>
                <a:prstGeom prst="line">
                  <a:avLst/>
                </a:prstGeom>
                <a:noFill/>
                <a:ln w="12700">
                  <a:solidFill>
                    <a:srgbClr val="DFDFDF"/>
                  </a:solidFill>
                  <a:round/>
                  <a:headEnd/>
                  <a:tailEnd/>
                </a:ln>
              </p:spPr>
              <p:txBody>
                <a:bodyPr/>
                <a:lstStyle/>
                <a:p>
                  <a:endParaRPr lang="en-US"/>
                </a:p>
              </p:txBody>
            </p:sp>
            <p:sp>
              <p:nvSpPr>
                <p:cNvPr id="3400" name="Line 995"/>
                <p:cNvSpPr>
                  <a:spLocks noChangeShapeType="1"/>
                </p:cNvSpPr>
                <p:nvPr/>
              </p:nvSpPr>
              <p:spPr bwMode="auto">
                <a:xfrm flipV="1">
                  <a:off x="4937" y="2163"/>
                  <a:ext cx="16" cy="8"/>
                </a:xfrm>
                <a:prstGeom prst="line">
                  <a:avLst/>
                </a:prstGeom>
                <a:noFill/>
                <a:ln w="12700">
                  <a:solidFill>
                    <a:srgbClr val="DFDFDF"/>
                  </a:solidFill>
                  <a:round/>
                  <a:headEnd/>
                  <a:tailEnd/>
                </a:ln>
              </p:spPr>
              <p:txBody>
                <a:bodyPr/>
                <a:lstStyle/>
                <a:p>
                  <a:endParaRPr lang="en-US"/>
                </a:p>
              </p:txBody>
            </p:sp>
            <p:sp>
              <p:nvSpPr>
                <p:cNvPr id="3401" name="Line 996"/>
                <p:cNvSpPr>
                  <a:spLocks noChangeShapeType="1"/>
                </p:cNvSpPr>
                <p:nvPr/>
              </p:nvSpPr>
              <p:spPr bwMode="auto">
                <a:xfrm flipV="1">
                  <a:off x="4953" y="2139"/>
                  <a:ext cx="24" cy="24"/>
                </a:xfrm>
                <a:prstGeom prst="line">
                  <a:avLst/>
                </a:prstGeom>
                <a:noFill/>
                <a:ln w="12700">
                  <a:solidFill>
                    <a:srgbClr val="DFDFDF"/>
                  </a:solidFill>
                  <a:round/>
                  <a:headEnd/>
                  <a:tailEnd/>
                </a:ln>
              </p:spPr>
              <p:txBody>
                <a:bodyPr/>
                <a:lstStyle/>
                <a:p>
                  <a:endParaRPr lang="en-US"/>
                </a:p>
              </p:txBody>
            </p:sp>
            <p:sp>
              <p:nvSpPr>
                <p:cNvPr id="3402" name="Line 997"/>
                <p:cNvSpPr>
                  <a:spLocks noChangeShapeType="1"/>
                </p:cNvSpPr>
                <p:nvPr/>
              </p:nvSpPr>
              <p:spPr bwMode="auto">
                <a:xfrm flipV="1">
                  <a:off x="4953" y="2163"/>
                  <a:ext cx="16" cy="8"/>
                </a:xfrm>
                <a:prstGeom prst="line">
                  <a:avLst/>
                </a:prstGeom>
                <a:noFill/>
                <a:ln w="12700">
                  <a:solidFill>
                    <a:srgbClr val="DFDFDF"/>
                  </a:solidFill>
                  <a:round/>
                  <a:headEnd/>
                  <a:tailEnd/>
                </a:ln>
              </p:spPr>
              <p:txBody>
                <a:bodyPr/>
                <a:lstStyle/>
                <a:p>
                  <a:endParaRPr lang="en-US"/>
                </a:p>
              </p:txBody>
            </p:sp>
            <p:sp>
              <p:nvSpPr>
                <p:cNvPr id="3403" name="Line 998"/>
                <p:cNvSpPr>
                  <a:spLocks noChangeShapeType="1"/>
                </p:cNvSpPr>
                <p:nvPr/>
              </p:nvSpPr>
              <p:spPr bwMode="auto">
                <a:xfrm flipV="1">
                  <a:off x="4969" y="2139"/>
                  <a:ext cx="24" cy="24"/>
                </a:xfrm>
                <a:prstGeom prst="line">
                  <a:avLst/>
                </a:prstGeom>
                <a:noFill/>
                <a:ln w="12700">
                  <a:solidFill>
                    <a:srgbClr val="DFDFDF"/>
                  </a:solidFill>
                  <a:round/>
                  <a:headEnd/>
                  <a:tailEnd/>
                </a:ln>
              </p:spPr>
              <p:txBody>
                <a:bodyPr/>
                <a:lstStyle/>
                <a:p>
                  <a:endParaRPr lang="en-US"/>
                </a:p>
              </p:txBody>
            </p:sp>
            <p:sp>
              <p:nvSpPr>
                <p:cNvPr id="3404" name="Line 999"/>
                <p:cNvSpPr>
                  <a:spLocks noChangeShapeType="1"/>
                </p:cNvSpPr>
                <p:nvPr/>
              </p:nvSpPr>
              <p:spPr bwMode="auto">
                <a:xfrm flipV="1">
                  <a:off x="4969" y="2163"/>
                  <a:ext cx="16" cy="8"/>
                </a:xfrm>
                <a:prstGeom prst="line">
                  <a:avLst/>
                </a:prstGeom>
                <a:noFill/>
                <a:ln w="12700">
                  <a:solidFill>
                    <a:srgbClr val="DFDFDF"/>
                  </a:solidFill>
                  <a:round/>
                  <a:headEnd/>
                  <a:tailEnd/>
                </a:ln>
              </p:spPr>
              <p:txBody>
                <a:bodyPr/>
                <a:lstStyle/>
                <a:p>
                  <a:endParaRPr lang="en-US"/>
                </a:p>
              </p:txBody>
            </p:sp>
            <p:sp>
              <p:nvSpPr>
                <p:cNvPr id="3405" name="Line 1000"/>
                <p:cNvSpPr>
                  <a:spLocks noChangeShapeType="1"/>
                </p:cNvSpPr>
                <p:nvPr/>
              </p:nvSpPr>
              <p:spPr bwMode="auto">
                <a:xfrm flipV="1">
                  <a:off x="4985" y="2147"/>
                  <a:ext cx="23" cy="16"/>
                </a:xfrm>
                <a:prstGeom prst="line">
                  <a:avLst/>
                </a:prstGeom>
                <a:noFill/>
                <a:ln w="12700">
                  <a:solidFill>
                    <a:srgbClr val="DFDFDF"/>
                  </a:solidFill>
                  <a:round/>
                  <a:headEnd/>
                  <a:tailEnd/>
                </a:ln>
              </p:spPr>
              <p:txBody>
                <a:bodyPr/>
                <a:lstStyle/>
                <a:p>
                  <a:endParaRPr lang="en-US"/>
                </a:p>
              </p:txBody>
            </p:sp>
            <p:sp>
              <p:nvSpPr>
                <p:cNvPr id="3406" name="Line 1001"/>
                <p:cNvSpPr>
                  <a:spLocks noChangeShapeType="1"/>
                </p:cNvSpPr>
                <p:nvPr/>
              </p:nvSpPr>
              <p:spPr bwMode="auto">
                <a:xfrm>
                  <a:off x="4985" y="2171"/>
                  <a:ext cx="8" cy="1"/>
                </a:xfrm>
                <a:prstGeom prst="line">
                  <a:avLst/>
                </a:prstGeom>
                <a:noFill/>
                <a:ln w="12700">
                  <a:solidFill>
                    <a:srgbClr val="DFDFDF"/>
                  </a:solidFill>
                  <a:round/>
                  <a:headEnd/>
                  <a:tailEnd/>
                </a:ln>
              </p:spPr>
              <p:txBody>
                <a:bodyPr/>
                <a:lstStyle/>
                <a:p>
                  <a:endParaRPr lang="en-US"/>
                </a:p>
              </p:txBody>
            </p:sp>
            <p:sp>
              <p:nvSpPr>
                <p:cNvPr id="3407" name="Line 1002"/>
                <p:cNvSpPr>
                  <a:spLocks noChangeShapeType="1"/>
                </p:cNvSpPr>
                <p:nvPr/>
              </p:nvSpPr>
              <p:spPr bwMode="auto">
                <a:xfrm flipV="1">
                  <a:off x="4993" y="2147"/>
                  <a:ext cx="31" cy="24"/>
                </a:xfrm>
                <a:prstGeom prst="line">
                  <a:avLst/>
                </a:prstGeom>
                <a:noFill/>
                <a:ln w="12700">
                  <a:solidFill>
                    <a:srgbClr val="DFDFDF"/>
                  </a:solidFill>
                  <a:round/>
                  <a:headEnd/>
                  <a:tailEnd/>
                </a:ln>
              </p:spPr>
              <p:txBody>
                <a:bodyPr/>
                <a:lstStyle/>
                <a:p>
                  <a:endParaRPr lang="en-US"/>
                </a:p>
              </p:txBody>
            </p:sp>
            <p:sp>
              <p:nvSpPr>
                <p:cNvPr id="3408" name="Line 1003"/>
                <p:cNvSpPr>
                  <a:spLocks noChangeShapeType="1"/>
                </p:cNvSpPr>
                <p:nvPr/>
              </p:nvSpPr>
              <p:spPr bwMode="auto">
                <a:xfrm flipV="1">
                  <a:off x="5000" y="2171"/>
                  <a:ext cx="8" cy="7"/>
                </a:xfrm>
                <a:prstGeom prst="line">
                  <a:avLst/>
                </a:prstGeom>
                <a:noFill/>
                <a:ln w="12700">
                  <a:solidFill>
                    <a:srgbClr val="DFDFDF"/>
                  </a:solidFill>
                  <a:round/>
                  <a:headEnd/>
                  <a:tailEnd/>
                </a:ln>
              </p:spPr>
              <p:txBody>
                <a:bodyPr/>
                <a:lstStyle/>
                <a:p>
                  <a:endParaRPr lang="en-US"/>
                </a:p>
              </p:txBody>
            </p:sp>
            <p:sp>
              <p:nvSpPr>
                <p:cNvPr id="3409" name="Line 1004"/>
                <p:cNvSpPr>
                  <a:spLocks noChangeShapeType="1"/>
                </p:cNvSpPr>
                <p:nvPr/>
              </p:nvSpPr>
              <p:spPr bwMode="auto">
                <a:xfrm flipV="1">
                  <a:off x="5008" y="2147"/>
                  <a:ext cx="32" cy="24"/>
                </a:xfrm>
                <a:prstGeom prst="line">
                  <a:avLst/>
                </a:prstGeom>
                <a:noFill/>
                <a:ln w="12700">
                  <a:solidFill>
                    <a:srgbClr val="DFDFDF"/>
                  </a:solidFill>
                  <a:round/>
                  <a:headEnd/>
                  <a:tailEnd/>
                </a:ln>
              </p:spPr>
              <p:txBody>
                <a:bodyPr/>
                <a:lstStyle/>
                <a:p>
                  <a:endParaRPr lang="en-US"/>
                </a:p>
              </p:txBody>
            </p:sp>
            <p:sp>
              <p:nvSpPr>
                <p:cNvPr id="3410" name="Line 1005"/>
                <p:cNvSpPr>
                  <a:spLocks noChangeShapeType="1"/>
                </p:cNvSpPr>
                <p:nvPr/>
              </p:nvSpPr>
              <p:spPr bwMode="auto">
                <a:xfrm flipV="1">
                  <a:off x="5008" y="2171"/>
                  <a:ext cx="16" cy="7"/>
                </a:xfrm>
                <a:prstGeom prst="line">
                  <a:avLst/>
                </a:prstGeom>
                <a:noFill/>
                <a:ln w="12700">
                  <a:solidFill>
                    <a:srgbClr val="DFDFDF"/>
                  </a:solidFill>
                  <a:round/>
                  <a:headEnd/>
                  <a:tailEnd/>
                </a:ln>
              </p:spPr>
              <p:txBody>
                <a:bodyPr/>
                <a:lstStyle/>
                <a:p>
                  <a:endParaRPr lang="en-US"/>
                </a:p>
              </p:txBody>
            </p:sp>
            <p:sp>
              <p:nvSpPr>
                <p:cNvPr id="3411" name="Line 1006"/>
                <p:cNvSpPr>
                  <a:spLocks noChangeShapeType="1"/>
                </p:cNvSpPr>
                <p:nvPr/>
              </p:nvSpPr>
              <p:spPr bwMode="auto">
                <a:xfrm flipV="1">
                  <a:off x="5024" y="2147"/>
                  <a:ext cx="24" cy="24"/>
                </a:xfrm>
                <a:prstGeom prst="line">
                  <a:avLst/>
                </a:prstGeom>
                <a:noFill/>
                <a:ln w="12700">
                  <a:solidFill>
                    <a:srgbClr val="DFDFDF"/>
                  </a:solidFill>
                  <a:round/>
                  <a:headEnd/>
                  <a:tailEnd/>
                </a:ln>
              </p:spPr>
              <p:txBody>
                <a:bodyPr/>
                <a:lstStyle/>
                <a:p>
                  <a:endParaRPr lang="en-US"/>
                </a:p>
              </p:txBody>
            </p:sp>
            <p:sp>
              <p:nvSpPr>
                <p:cNvPr id="3412" name="Line 1007"/>
                <p:cNvSpPr>
                  <a:spLocks noChangeShapeType="1"/>
                </p:cNvSpPr>
                <p:nvPr/>
              </p:nvSpPr>
              <p:spPr bwMode="auto">
                <a:xfrm flipV="1">
                  <a:off x="5079" y="2178"/>
                  <a:ext cx="16" cy="8"/>
                </a:xfrm>
                <a:prstGeom prst="line">
                  <a:avLst/>
                </a:prstGeom>
                <a:noFill/>
                <a:ln w="12700">
                  <a:solidFill>
                    <a:srgbClr val="DFDFDF"/>
                  </a:solidFill>
                  <a:round/>
                  <a:headEnd/>
                  <a:tailEnd/>
                </a:ln>
              </p:spPr>
              <p:txBody>
                <a:bodyPr/>
                <a:lstStyle/>
                <a:p>
                  <a:endParaRPr lang="en-US"/>
                </a:p>
              </p:txBody>
            </p:sp>
            <p:sp>
              <p:nvSpPr>
                <p:cNvPr id="3413" name="Line 1008"/>
                <p:cNvSpPr>
                  <a:spLocks noChangeShapeType="1"/>
                </p:cNvSpPr>
                <p:nvPr/>
              </p:nvSpPr>
              <p:spPr bwMode="auto">
                <a:xfrm flipV="1">
                  <a:off x="5095" y="2155"/>
                  <a:ext cx="23" cy="23"/>
                </a:xfrm>
                <a:prstGeom prst="line">
                  <a:avLst/>
                </a:prstGeom>
                <a:noFill/>
                <a:ln w="12700">
                  <a:solidFill>
                    <a:srgbClr val="DFDFDF"/>
                  </a:solidFill>
                  <a:round/>
                  <a:headEnd/>
                  <a:tailEnd/>
                </a:ln>
              </p:spPr>
              <p:txBody>
                <a:bodyPr/>
                <a:lstStyle/>
                <a:p>
                  <a:endParaRPr lang="en-US"/>
                </a:p>
              </p:txBody>
            </p:sp>
            <p:sp>
              <p:nvSpPr>
                <p:cNvPr id="3414" name="Line 1009"/>
                <p:cNvSpPr>
                  <a:spLocks noChangeShapeType="1"/>
                </p:cNvSpPr>
                <p:nvPr/>
              </p:nvSpPr>
              <p:spPr bwMode="auto">
                <a:xfrm flipV="1">
                  <a:off x="5071" y="2178"/>
                  <a:ext cx="8" cy="8"/>
                </a:xfrm>
                <a:prstGeom prst="line">
                  <a:avLst/>
                </a:prstGeom>
                <a:noFill/>
                <a:ln w="12700">
                  <a:solidFill>
                    <a:srgbClr val="DFDFDF"/>
                  </a:solidFill>
                  <a:round/>
                  <a:headEnd/>
                  <a:tailEnd/>
                </a:ln>
              </p:spPr>
              <p:txBody>
                <a:bodyPr/>
                <a:lstStyle/>
                <a:p>
                  <a:endParaRPr lang="en-US"/>
                </a:p>
              </p:txBody>
            </p:sp>
            <p:sp>
              <p:nvSpPr>
                <p:cNvPr id="3415" name="Line 1010"/>
                <p:cNvSpPr>
                  <a:spLocks noChangeShapeType="1"/>
                </p:cNvSpPr>
                <p:nvPr/>
              </p:nvSpPr>
              <p:spPr bwMode="auto">
                <a:xfrm flipV="1">
                  <a:off x="5079" y="2155"/>
                  <a:ext cx="24" cy="23"/>
                </a:xfrm>
                <a:prstGeom prst="line">
                  <a:avLst/>
                </a:prstGeom>
                <a:noFill/>
                <a:ln w="12700">
                  <a:solidFill>
                    <a:srgbClr val="DFDFDF"/>
                  </a:solidFill>
                  <a:round/>
                  <a:headEnd/>
                  <a:tailEnd/>
                </a:ln>
              </p:spPr>
              <p:txBody>
                <a:bodyPr/>
                <a:lstStyle/>
                <a:p>
                  <a:endParaRPr lang="en-US"/>
                </a:p>
              </p:txBody>
            </p:sp>
            <p:sp>
              <p:nvSpPr>
                <p:cNvPr id="3416" name="Line 1011"/>
                <p:cNvSpPr>
                  <a:spLocks noChangeShapeType="1"/>
                </p:cNvSpPr>
                <p:nvPr/>
              </p:nvSpPr>
              <p:spPr bwMode="auto">
                <a:xfrm flipV="1">
                  <a:off x="5055" y="2171"/>
                  <a:ext cx="16" cy="7"/>
                </a:xfrm>
                <a:prstGeom prst="line">
                  <a:avLst/>
                </a:prstGeom>
                <a:noFill/>
                <a:ln w="12700">
                  <a:solidFill>
                    <a:srgbClr val="DFDFDF"/>
                  </a:solidFill>
                  <a:round/>
                  <a:headEnd/>
                  <a:tailEnd/>
                </a:ln>
              </p:spPr>
              <p:txBody>
                <a:bodyPr/>
                <a:lstStyle/>
                <a:p>
                  <a:endParaRPr lang="en-US"/>
                </a:p>
              </p:txBody>
            </p:sp>
            <p:sp>
              <p:nvSpPr>
                <p:cNvPr id="3417" name="Line 1012"/>
                <p:cNvSpPr>
                  <a:spLocks noChangeShapeType="1"/>
                </p:cNvSpPr>
                <p:nvPr/>
              </p:nvSpPr>
              <p:spPr bwMode="auto">
                <a:xfrm flipV="1">
                  <a:off x="5071" y="2155"/>
                  <a:ext cx="16" cy="16"/>
                </a:xfrm>
                <a:prstGeom prst="line">
                  <a:avLst/>
                </a:prstGeom>
                <a:noFill/>
                <a:ln w="12700">
                  <a:solidFill>
                    <a:srgbClr val="DFDFDF"/>
                  </a:solidFill>
                  <a:round/>
                  <a:headEnd/>
                  <a:tailEnd/>
                </a:ln>
              </p:spPr>
              <p:txBody>
                <a:bodyPr/>
                <a:lstStyle/>
                <a:p>
                  <a:endParaRPr lang="en-US"/>
                </a:p>
              </p:txBody>
            </p:sp>
            <p:sp>
              <p:nvSpPr>
                <p:cNvPr id="3418" name="Line 1013"/>
                <p:cNvSpPr>
                  <a:spLocks noChangeShapeType="1"/>
                </p:cNvSpPr>
                <p:nvPr/>
              </p:nvSpPr>
              <p:spPr bwMode="auto">
                <a:xfrm>
                  <a:off x="4875" y="2139"/>
                  <a:ext cx="243" cy="24"/>
                </a:xfrm>
                <a:prstGeom prst="line">
                  <a:avLst/>
                </a:prstGeom>
                <a:noFill/>
                <a:ln w="12700">
                  <a:solidFill>
                    <a:srgbClr val="DFDFDF"/>
                  </a:solidFill>
                  <a:round/>
                  <a:headEnd/>
                  <a:tailEnd/>
                </a:ln>
              </p:spPr>
              <p:txBody>
                <a:bodyPr/>
                <a:lstStyle/>
                <a:p>
                  <a:endParaRPr lang="en-US"/>
                </a:p>
              </p:txBody>
            </p:sp>
            <p:sp>
              <p:nvSpPr>
                <p:cNvPr id="3419" name="Line 1014"/>
                <p:cNvSpPr>
                  <a:spLocks noChangeShapeType="1"/>
                </p:cNvSpPr>
                <p:nvPr/>
              </p:nvSpPr>
              <p:spPr bwMode="auto">
                <a:xfrm>
                  <a:off x="4867" y="2147"/>
                  <a:ext cx="244" cy="24"/>
                </a:xfrm>
                <a:prstGeom prst="line">
                  <a:avLst/>
                </a:prstGeom>
                <a:noFill/>
                <a:ln w="12700">
                  <a:solidFill>
                    <a:srgbClr val="DFDFDF"/>
                  </a:solidFill>
                  <a:round/>
                  <a:headEnd/>
                  <a:tailEnd/>
                </a:ln>
              </p:spPr>
              <p:txBody>
                <a:bodyPr/>
                <a:lstStyle/>
                <a:p>
                  <a:endParaRPr lang="en-US"/>
                </a:p>
              </p:txBody>
            </p:sp>
            <p:sp>
              <p:nvSpPr>
                <p:cNvPr id="3420" name="Line 1015"/>
                <p:cNvSpPr>
                  <a:spLocks noChangeShapeType="1"/>
                </p:cNvSpPr>
                <p:nvPr/>
              </p:nvSpPr>
              <p:spPr bwMode="auto">
                <a:xfrm>
                  <a:off x="4859" y="2155"/>
                  <a:ext cx="244" cy="23"/>
                </a:xfrm>
                <a:prstGeom prst="line">
                  <a:avLst/>
                </a:prstGeom>
                <a:noFill/>
                <a:ln w="12700">
                  <a:solidFill>
                    <a:srgbClr val="DFDFDF"/>
                  </a:solidFill>
                  <a:round/>
                  <a:headEnd/>
                  <a:tailEnd/>
                </a:ln>
              </p:spPr>
              <p:txBody>
                <a:bodyPr/>
                <a:lstStyle/>
                <a:p>
                  <a:endParaRPr lang="en-US"/>
                </a:p>
              </p:txBody>
            </p:sp>
            <p:sp>
              <p:nvSpPr>
                <p:cNvPr id="3421" name="Line 1016"/>
                <p:cNvSpPr>
                  <a:spLocks noChangeShapeType="1"/>
                </p:cNvSpPr>
                <p:nvPr/>
              </p:nvSpPr>
              <p:spPr bwMode="auto">
                <a:xfrm flipV="1">
                  <a:off x="5111" y="2178"/>
                  <a:ext cx="15" cy="16"/>
                </a:xfrm>
                <a:prstGeom prst="line">
                  <a:avLst/>
                </a:prstGeom>
                <a:noFill/>
                <a:ln w="12700">
                  <a:solidFill>
                    <a:srgbClr val="3F3F3F"/>
                  </a:solidFill>
                  <a:round/>
                  <a:headEnd/>
                  <a:tailEnd/>
                </a:ln>
              </p:spPr>
              <p:txBody>
                <a:bodyPr/>
                <a:lstStyle/>
                <a:p>
                  <a:endParaRPr lang="en-US"/>
                </a:p>
              </p:txBody>
            </p:sp>
            <p:sp>
              <p:nvSpPr>
                <p:cNvPr id="3422" name="Line 1017"/>
                <p:cNvSpPr>
                  <a:spLocks noChangeShapeType="1"/>
                </p:cNvSpPr>
                <p:nvPr/>
              </p:nvSpPr>
              <p:spPr bwMode="auto">
                <a:xfrm flipV="1">
                  <a:off x="5126" y="2163"/>
                  <a:ext cx="16" cy="15"/>
                </a:xfrm>
                <a:prstGeom prst="line">
                  <a:avLst/>
                </a:prstGeom>
                <a:noFill/>
                <a:ln w="12700">
                  <a:solidFill>
                    <a:srgbClr val="3F3F3F"/>
                  </a:solidFill>
                  <a:round/>
                  <a:headEnd/>
                  <a:tailEnd/>
                </a:ln>
              </p:spPr>
              <p:txBody>
                <a:bodyPr/>
                <a:lstStyle/>
                <a:p>
                  <a:endParaRPr lang="en-US"/>
                </a:p>
              </p:txBody>
            </p:sp>
          </p:grpSp>
          <p:sp>
            <p:nvSpPr>
              <p:cNvPr id="3265" name="Line 614"/>
              <p:cNvSpPr>
                <a:spLocks noChangeShapeType="1"/>
              </p:cNvSpPr>
              <p:nvPr/>
            </p:nvSpPr>
            <p:spPr bwMode="auto">
              <a:xfrm flipV="1">
                <a:off x="6391041" y="2288189"/>
                <a:ext cx="0" cy="54281"/>
              </a:xfrm>
              <a:prstGeom prst="line">
                <a:avLst/>
              </a:prstGeom>
              <a:noFill/>
              <a:ln w="9525">
                <a:solidFill>
                  <a:schemeClr val="tx1"/>
                </a:solidFill>
                <a:round/>
                <a:headEnd/>
                <a:tailEnd/>
              </a:ln>
            </p:spPr>
            <p:txBody>
              <a:bodyPr/>
              <a:lstStyle/>
              <a:p>
                <a:endParaRPr lang="en-US"/>
              </a:p>
            </p:txBody>
          </p:sp>
          <p:pic>
            <p:nvPicPr>
              <p:cNvPr id="3266" name="Picture 25" descr="http://www.safenet-inc.com/images/Products/AccessServer-net.JPG"/>
              <p:cNvPicPr>
                <a:picLocks noChangeAspect="1" noChangeArrowheads="1"/>
              </p:cNvPicPr>
              <p:nvPr/>
            </p:nvPicPr>
            <p:blipFill>
              <a:blip r:embed="rId61"/>
              <a:srcRect/>
              <a:stretch>
                <a:fillRect/>
              </a:stretch>
            </p:blipFill>
            <p:spPr bwMode="auto">
              <a:xfrm flipH="1">
                <a:off x="7543800" y="2014105"/>
                <a:ext cx="796188" cy="494518"/>
              </a:xfrm>
              <a:prstGeom prst="rect">
                <a:avLst/>
              </a:prstGeom>
              <a:noFill/>
              <a:ln w="9525">
                <a:noFill/>
                <a:miter lim="800000"/>
                <a:headEnd/>
                <a:tailEnd/>
              </a:ln>
            </p:spPr>
          </p:pic>
          <p:pic>
            <p:nvPicPr>
              <p:cNvPr id="3267" name="Picture 5" descr="D0_Higgsevent.gif"/>
              <p:cNvPicPr>
                <a:picLocks noChangeAspect="1" noChangeArrowheads="1"/>
              </p:cNvPicPr>
              <p:nvPr/>
            </p:nvPicPr>
            <p:blipFill>
              <a:blip r:embed="rId62"/>
              <a:srcRect/>
              <a:stretch>
                <a:fillRect/>
              </a:stretch>
            </p:blipFill>
            <p:spPr bwMode="auto">
              <a:xfrm>
                <a:off x="7961263" y="1447800"/>
                <a:ext cx="420737" cy="457200"/>
              </a:xfrm>
              <a:prstGeom prst="rect">
                <a:avLst/>
              </a:prstGeom>
              <a:noFill/>
              <a:ln w="6350">
                <a:solidFill>
                  <a:schemeClr val="bg2"/>
                </a:solidFill>
                <a:miter lim="800000"/>
                <a:headEnd/>
                <a:tailEnd/>
              </a:ln>
            </p:spPr>
          </p:pic>
          <p:pic>
            <p:nvPicPr>
              <p:cNvPr id="3268" name="Picture 2052"/>
              <p:cNvPicPr>
                <a:picLocks noChangeAspect="1" noChangeArrowheads="1"/>
              </p:cNvPicPr>
              <p:nvPr/>
            </p:nvPicPr>
            <p:blipFill>
              <a:blip r:embed="rId63">
                <a:lum bright="12000" contrast="18000"/>
              </a:blip>
              <a:srcRect t="977" b="6834"/>
              <a:stretch>
                <a:fillRect/>
              </a:stretch>
            </p:blipFill>
            <p:spPr bwMode="auto">
              <a:xfrm>
                <a:off x="7696200" y="2514600"/>
                <a:ext cx="756942" cy="381000"/>
              </a:xfrm>
              <a:prstGeom prst="rect">
                <a:avLst/>
              </a:prstGeom>
              <a:noFill/>
              <a:ln w="6350">
                <a:noFill/>
                <a:miter lim="800000"/>
                <a:headEnd/>
                <a:tailEnd/>
              </a:ln>
            </p:spPr>
          </p:pic>
          <p:pic>
            <p:nvPicPr>
              <p:cNvPr id="3269" name="Picture 4"/>
              <p:cNvPicPr>
                <a:picLocks noChangeAspect="1" noChangeArrowheads="1"/>
              </p:cNvPicPr>
              <p:nvPr/>
            </p:nvPicPr>
            <p:blipFill>
              <a:blip r:embed="rId64">
                <a:lum bright="18000" contrast="30000"/>
              </a:blip>
              <a:srcRect l="15285" t="9258" r="10667" b="15277"/>
              <a:stretch>
                <a:fillRect/>
              </a:stretch>
            </p:blipFill>
            <p:spPr bwMode="auto">
              <a:xfrm>
                <a:off x="5744033" y="2133600"/>
                <a:ext cx="809167" cy="457200"/>
              </a:xfrm>
              <a:prstGeom prst="rect">
                <a:avLst/>
              </a:prstGeom>
              <a:noFill/>
              <a:ln w="6350">
                <a:solidFill>
                  <a:schemeClr val="folHlink"/>
                </a:solidFill>
                <a:miter lim="800000"/>
                <a:headEnd/>
                <a:tailEnd/>
              </a:ln>
            </p:spPr>
          </p:pic>
          <p:pic>
            <p:nvPicPr>
              <p:cNvPr id="3270" name="Picture 4" descr="C:\Tom's Pad\PIX\sc98pix\JPGs\stuttgartigrid.jpg"/>
              <p:cNvPicPr>
                <a:picLocks noChangeAspect="1" noChangeArrowheads="1"/>
              </p:cNvPicPr>
              <p:nvPr/>
            </p:nvPicPr>
            <p:blipFill>
              <a:blip r:embed="rId65" cstate="print"/>
              <a:srcRect r="22353"/>
              <a:stretch>
                <a:fillRect/>
              </a:stretch>
            </p:blipFill>
            <p:spPr bwMode="auto">
              <a:xfrm>
                <a:off x="5562600" y="1392147"/>
                <a:ext cx="685800" cy="589053"/>
              </a:xfrm>
              <a:prstGeom prst="rect">
                <a:avLst/>
              </a:prstGeom>
              <a:noFill/>
              <a:ln w="6350">
                <a:solidFill>
                  <a:schemeClr val="tx1"/>
                </a:solidFill>
                <a:miter lim="800000"/>
                <a:headEnd/>
                <a:tailEnd/>
              </a:ln>
            </p:spPr>
          </p:pic>
          <p:pic>
            <p:nvPicPr>
              <p:cNvPr id="3271" name="Picture 75" descr="http://tbn0.google.com/images?q=tbn:NW7apz0TuXVqrM:http://ergonomenon.files.wordpress.com/2006/11/srtutor.jpg">
                <a:hlinkClick r:id="rId66"/>
              </p:cNvPr>
              <p:cNvPicPr>
                <a:picLocks noChangeAspect="1" noChangeArrowheads="1"/>
              </p:cNvPicPr>
              <p:nvPr/>
            </p:nvPicPr>
            <p:blipFill>
              <a:blip r:embed="rId67"/>
              <a:srcRect/>
              <a:stretch>
                <a:fillRect/>
              </a:stretch>
            </p:blipFill>
            <p:spPr bwMode="auto">
              <a:xfrm>
                <a:off x="6629400" y="2286000"/>
                <a:ext cx="673100" cy="504825"/>
              </a:xfrm>
              <a:prstGeom prst="rect">
                <a:avLst/>
              </a:prstGeom>
              <a:noFill/>
              <a:ln w="9525">
                <a:noFill/>
                <a:miter lim="800000"/>
                <a:headEnd/>
                <a:tailEnd/>
              </a:ln>
            </p:spPr>
          </p:pic>
        </p:grpSp>
      </p:grpSp>
      <p:sp>
        <p:nvSpPr>
          <p:cNvPr id="3146" name="Rectangle 845"/>
          <p:cNvSpPr>
            <a:spLocks noChangeArrowheads="1"/>
          </p:cNvSpPr>
          <p:nvPr/>
        </p:nvSpPr>
        <p:spPr bwMode="auto">
          <a:xfrm>
            <a:off x="7772400" y="762000"/>
            <a:ext cx="228600" cy="152400"/>
          </a:xfrm>
          <a:prstGeom prst="rect">
            <a:avLst/>
          </a:prstGeom>
          <a:solidFill>
            <a:schemeClr val="bg1"/>
          </a:solidFill>
          <a:ln w="9525">
            <a:noFill/>
            <a:miter lim="800000"/>
            <a:headEnd/>
            <a:tailEnd/>
          </a:ln>
        </p:spPr>
        <p:txBody>
          <a:bodyPr wrap="none" anchor="ctr"/>
          <a:lstStyle/>
          <a:p>
            <a:endParaRPr lang="en-US"/>
          </a:p>
        </p:txBody>
      </p:sp>
      <p:pic>
        <p:nvPicPr>
          <p:cNvPr id="3147" name="Picture 846" descr="cartoon of money and bank"/>
          <p:cNvPicPr>
            <a:picLocks noChangeAspect="1" noChangeArrowheads="1"/>
          </p:cNvPicPr>
          <p:nvPr/>
        </p:nvPicPr>
        <p:blipFill>
          <a:blip r:embed="rId68"/>
          <a:srcRect/>
          <a:stretch>
            <a:fillRect/>
          </a:stretch>
        </p:blipFill>
        <p:spPr bwMode="auto">
          <a:xfrm>
            <a:off x="5715000" y="1066800"/>
            <a:ext cx="1276350" cy="1524000"/>
          </a:xfrm>
          <a:prstGeom prst="rect">
            <a:avLst/>
          </a:prstGeom>
          <a:noFill/>
          <a:ln w="9525">
            <a:noFill/>
            <a:miter lim="800000"/>
            <a:headEnd/>
            <a:tailEnd/>
          </a:ln>
        </p:spPr>
      </p:pic>
      <p:pic>
        <p:nvPicPr>
          <p:cNvPr id="3148" name="Picture 847" descr="cartoon of people holding hands"/>
          <p:cNvPicPr>
            <a:picLocks noChangeAspect="1" noChangeArrowheads="1"/>
          </p:cNvPicPr>
          <p:nvPr/>
        </p:nvPicPr>
        <p:blipFill>
          <a:blip r:embed="rId69"/>
          <a:srcRect/>
          <a:stretch>
            <a:fillRect/>
          </a:stretch>
        </p:blipFill>
        <p:spPr bwMode="auto">
          <a:xfrm>
            <a:off x="6858000" y="1746250"/>
            <a:ext cx="1504950" cy="1371600"/>
          </a:xfrm>
          <a:prstGeom prst="rect">
            <a:avLst/>
          </a:prstGeom>
          <a:noFill/>
          <a:ln w="9525">
            <a:noFill/>
            <a:miter lim="800000"/>
            <a:headEnd/>
            <a:tailEnd/>
          </a:ln>
        </p:spPr>
      </p:pic>
      <p:pic>
        <p:nvPicPr>
          <p:cNvPr id="3149" name="Picture 848" descr="cartoon of teacher"/>
          <p:cNvPicPr>
            <a:picLocks noChangeAspect="1" noChangeArrowheads="1"/>
          </p:cNvPicPr>
          <p:nvPr/>
        </p:nvPicPr>
        <p:blipFill>
          <a:blip r:embed="rId70"/>
          <a:srcRect/>
          <a:stretch>
            <a:fillRect/>
          </a:stretch>
        </p:blipFill>
        <p:spPr bwMode="auto">
          <a:xfrm>
            <a:off x="6934200" y="685800"/>
            <a:ext cx="1295400" cy="1149350"/>
          </a:xfrm>
          <a:prstGeom prst="rect">
            <a:avLst/>
          </a:prstGeom>
          <a:noFill/>
          <a:ln w="9525">
            <a:noFill/>
            <a:miter lim="800000"/>
            <a:headEnd/>
            <a:tailEnd/>
          </a:ln>
        </p:spPr>
      </p:pic>
      <p:pic>
        <p:nvPicPr>
          <p:cNvPr id="3150" name="Picture 849" descr="cartoon of red face with horns"/>
          <p:cNvPicPr>
            <a:picLocks noChangeAspect="1" noChangeArrowheads="1"/>
          </p:cNvPicPr>
          <p:nvPr/>
        </p:nvPicPr>
        <p:blipFill>
          <a:blip r:embed="rId71"/>
          <a:srcRect/>
          <a:stretch>
            <a:fillRect/>
          </a:stretch>
        </p:blipFill>
        <p:spPr bwMode="auto">
          <a:xfrm>
            <a:off x="7315200" y="914400"/>
            <a:ext cx="1676400" cy="167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3F9D583-2467-492C-8E58-BEF7004C1292}" type="slidenum">
              <a:rPr lang="en-US"/>
              <a:pPr/>
              <a:t>35</a:t>
            </a:fld>
            <a:endParaRPr lang="en-US" sz="1400"/>
          </a:p>
        </p:txBody>
      </p:sp>
      <p:sp>
        <p:nvSpPr>
          <p:cNvPr id="5" name="Date Placeholder 4"/>
          <p:cNvSpPr>
            <a:spLocks noGrp="1"/>
          </p:cNvSpPr>
          <p:nvPr>
            <p:ph type="dt" sz="half" idx="11"/>
          </p:nvPr>
        </p:nvSpPr>
        <p:spPr/>
        <p:txBody>
          <a:bodyPr/>
          <a:lstStyle/>
          <a:p>
            <a:r>
              <a:rPr lang="en-US"/>
              <a:t>IBM Research</a:t>
            </a:r>
          </a:p>
        </p:txBody>
      </p:sp>
      <p:sp>
        <p:nvSpPr>
          <p:cNvPr id="6" name="Footer Placeholder 5"/>
          <p:cNvSpPr>
            <a:spLocks noGrp="1"/>
          </p:cNvSpPr>
          <p:nvPr>
            <p:ph type="ftr" sz="quarter" idx="12"/>
          </p:nvPr>
        </p:nvSpPr>
        <p:spPr/>
        <p:txBody>
          <a:bodyPr/>
          <a:lstStyle/>
          <a:p>
            <a:r>
              <a:rPr lang="en-US"/>
              <a:t>Jeannette M. Wing</a:t>
            </a:r>
          </a:p>
        </p:txBody>
      </p:sp>
      <p:sp>
        <p:nvSpPr>
          <p:cNvPr id="1204226" name="Rectangle 2"/>
          <p:cNvSpPr>
            <a:spLocks noGrp="1" noChangeArrowheads="1"/>
          </p:cNvSpPr>
          <p:nvPr>
            <p:ph type="title"/>
          </p:nvPr>
        </p:nvSpPr>
        <p:spPr/>
        <p:txBody>
          <a:bodyPr/>
          <a:lstStyle/>
          <a:p>
            <a:r>
              <a:rPr lang="en-US"/>
              <a:t>Network Science and Engineering</a:t>
            </a:r>
          </a:p>
        </p:txBody>
      </p:sp>
      <p:sp>
        <p:nvSpPr>
          <p:cNvPr id="1204227" name="Rectangle 3"/>
          <p:cNvSpPr>
            <a:spLocks noGrp="1" noChangeArrowheads="1"/>
          </p:cNvSpPr>
          <p:nvPr>
            <p:ph type="body" idx="1"/>
          </p:nvPr>
        </p:nvSpPr>
        <p:spPr>
          <a:xfrm>
            <a:off x="685800" y="1295400"/>
            <a:ext cx="8062913" cy="4953000"/>
          </a:xfrm>
        </p:spPr>
        <p:txBody>
          <a:bodyPr/>
          <a:lstStyle/>
          <a:p>
            <a:r>
              <a:rPr lang="en-US" u="sng"/>
              <a:t>Fundamental Question:</a:t>
            </a:r>
            <a:r>
              <a:rPr lang="en-US"/>
              <a:t> Is there a </a:t>
            </a:r>
            <a:r>
              <a:rPr lang="en-US">
                <a:solidFill>
                  <a:srgbClr val="FF0000"/>
                </a:solidFill>
              </a:rPr>
              <a:t>science </a:t>
            </a:r>
            <a:r>
              <a:rPr lang="en-US"/>
              <a:t>for understanding the complexity of our networks such that we can </a:t>
            </a:r>
            <a:r>
              <a:rPr lang="en-US">
                <a:solidFill>
                  <a:srgbClr val="FF0000"/>
                </a:solidFill>
              </a:rPr>
              <a:t>engineer</a:t>
            </a:r>
            <a:r>
              <a:rPr lang="en-US"/>
              <a:t> them to have predictable behavior?</a:t>
            </a:r>
          </a:p>
          <a:p>
            <a:endParaRPr lang="en-US"/>
          </a:p>
          <a:p>
            <a:r>
              <a:rPr lang="en-US"/>
              <a:t>Deepen and broaden research agenda of original GENI concept</a:t>
            </a:r>
          </a:p>
          <a:p>
            <a:endParaRPr lang="en-US"/>
          </a:p>
          <a:p>
            <a:r>
              <a:rPr lang="en-US"/>
              <a:t>Subsumes CISE’s past networking programs: SING, FIND, NGNI</a:t>
            </a:r>
          </a:p>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33FB835D-235A-4005-BFB5-93C8E45E4054}" type="slidenum">
              <a:rPr lang="en-US" smtClean="0"/>
              <a:pPr/>
              <a:t>36</a:t>
            </a:fld>
            <a:endParaRPr lang="en-US" sz="1400" smtClean="0"/>
          </a:p>
        </p:txBody>
      </p:sp>
      <p:sp>
        <p:nvSpPr>
          <p:cNvPr id="32771" name="Date Placeholder 4"/>
          <p:cNvSpPr>
            <a:spLocks noGrp="1"/>
          </p:cNvSpPr>
          <p:nvPr>
            <p:ph type="dt" sz="quarter" idx="11"/>
          </p:nvPr>
        </p:nvSpPr>
        <p:spPr>
          <a:noFill/>
        </p:spPr>
        <p:txBody>
          <a:bodyPr/>
          <a:lstStyle/>
          <a:p>
            <a:r>
              <a:rPr lang="en-US" smtClean="0"/>
              <a:t>IBM Research</a:t>
            </a:r>
          </a:p>
        </p:txBody>
      </p:sp>
      <p:sp>
        <p:nvSpPr>
          <p:cNvPr id="32772" name="Footer Placeholder 5"/>
          <p:cNvSpPr>
            <a:spLocks noGrp="1"/>
          </p:cNvSpPr>
          <p:nvPr>
            <p:ph type="ftr" sz="quarter" idx="12"/>
          </p:nvPr>
        </p:nvSpPr>
        <p:spPr>
          <a:noFill/>
        </p:spPr>
        <p:txBody>
          <a:bodyPr/>
          <a:lstStyle/>
          <a:p>
            <a:r>
              <a:rPr lang="en-US" smtClean="0"/>
              <a:t>Jeannette M. Wing</a:t>
            </a:r>
          </a:p>
        </p:txBody>
      </p:sp>
      <p:sp>
        <p:nvSpPr>
          <p:cNvPr id="32773" name="Rectangle 2"/>
          <p:cNvSpPr>
            <a:spLocks noGrp="1" noChangeArrowheads="1"/>
          </p:cNvSpPr>
          <p:nvPr>
            <p:ph type="title"/>
          </p:nvPr>
        </p:nvSpPr>
        <p:spPr>
          <a:xfrm>
            <a:off x="192088" y="152400"/>
            <a:ext cx="8724900" cy="1143000"/>
          </a:xfrm>
        </p:spPr>
        <p:txBody>
          <a:bodyPr/>
          <a:lstStyle/>
          <a:p>
            <a:pPr algn="ctr"/>
            <a:r>
              <a:rPr lang="en-US" sz="2800" smtClean="0"/>
              <a:t>Network Science and Engineering</a:t>
            </a:r>
            <a:br>
              <a:rPr lang="en-US" sz="2800" smtClean="0"/>
            </a:br>
            <a:r>
              <a:rPr lang="en-US" sz="2800" smtClean="0"/>
              <a:t>Sample Research Challenges </a:t>
            </a:r>
          </a:p>
        </p:txBody>
      </p:sp>
      <p:grpSp>
        <p:nvGrpSpPr>
          <p:cNvPr id="2" name="Group 3"/>
          <p:cNvGrpSpPr>
            <a:grpSpLocks/>
          </p:cNvGrpSpPr>
          <p:nvPr/>
        </p:nvGrpSpPr>
        <p:grpSpPr bwMode="auto">
          <a:xfrm>
            <a:off x="609600" y="2133600"/>
            <a:ext cx="6553200" cy="4144963"/>
            <a:chOff x="384" y="1344"/>
            <a:chExt cx="4128" cy="2611"/>
          </a:xfrm>
        </p:grpSpPr>
        <p:sp>
          <p:nvSpPr>
            <p:cNvPr id="32794" name="Text Box 4"/>
            <p:cNvSpPr txBox="1">
              <a:spLocks noChangeArrowheads="1"/>
            </p:cNvSpPr>
            <p:nvPr/>
          </p:nvSpPr>
          <p:spPr bwMode="auto">
            <a:xfrm>
              <a:off x="384" y="1344"/>
              <a:ext cx="3696" cy="403"/>
            </a:xfrm>
            <a:prstGeom prst="rect">
              <a:avLst/>
            </a:prstGeom>
            <a:solidFill>
              <a:srgbClr val="DDDDDD"/>
            </a:solidFill>
            <a:ln w="9525">
              <a:noFill/>
              <a:miter lim="800000"/>
              <a:headEnd/>
              <a:tailEnd/>
            </a:ln>
          </p:spPr>
          <p:txBody>
            <a:bodyPr>
              <a:spAutoFit/>
            </a:bodyPr>
            <a:lstStyle/>
            <a:p>
              <a:pPr eaLnBrk="1" hangingPunct="1">
                <a:spcBef>
                  <a:spcPct val="50000"/>
                </a:spcBef>
              </a:pPr>
              <a:r>
                <a:rPr lang="en-US" sz="1200"/>
                <a:t>- Understand emergent behaviors, local–global interactions, system failures and/or degradations</a:t>
              </a:r>
              <a:br>
                <a:rPr lang="en-US" sz="1200"/>
              </a:br>
              <a:r>
                <a:rPr lang="en-US" sz="1200"/>
                <a:t>- Develop models that accurately predict and control network behaviors</a:t>
              </a:r>
            </a:p>
          </p:txBody>
        </p:sp>
        <p:sp>
          <p:nvSpPr>
            <p:cNvPr id="32795" name="Text Box 5"/>
            <p:cNvSpPr txBox="1">
              <a:spLocks noChangeArrowheads="1"/>
            </p:cNvSpPr>
            <p:nvPr/>
          </p:nvSpPr>
          <p:spPr bwMode="auto">
            <a:xfrm>
              <a:off x="384" y="2448"/>
              <a:ext cx="3888" cy="518"/>
            </a:xfrm>
            <a:prstGeom prst="rect">
              <a:avLst/>
            </a:prstGeom>
            <a:solidFill>
              <a:srgbClr val="DDDDDD"/>
            </a:solidFill>
            <a:ln w="9525">
              <a:noFill/>
              <a:miter lim="800000"/>
              <a:headEnd/>
              <a:tailEnd/>
            </a:ln>
          </p:spPr>
          <p:txBody>
            <a:bodyPr>
              <a:spAutoFit/>
            </a:bodyPr>
            <a:lstStyle/>
            <a:p>
              <a:pPr eaLnBrk="1" hangingPunct="1">
                <a:spcBef>
                  <a:spcPct val="50000"/>
                </a:spcBef>
              </a:pPr>
              <a:r>
                <a:rPr lang="en-US" sz="1200"/>
                <a:t>- Develop architectures for self-evolving, robust, manageable future networks</a:t>
              </a:r>
              <a:br>
                <a:rPr lang="en-US" sz="1200"/>
              </a:br>
              <a:r>
                <a:rPr lang="en-US" sz="1200"/>
                <a:t>- Develop design principles for seamless mobility support</a:t>
              </a:r>
              <a:br>
                <a:rPr lang="en-US" sz="1200"/>
              </a:br>
              <a:r>
                <a:rPr lang="en-US" sz="1200"/>
                <a:t>- Leverage optical and wireless substrates for reliability and performance</a:t>
              </a:r>
              <a:br>
                <a:rPr lang="en-US" sz="1200"/>
              </a:br>
              <a:r>
                <a:rPr lang="en-US" sz="1200"/>
                <a:t>- Understand the fundamental potential and limitations of technology</a:t>
              </a:r>
              <a:endParaRPr lang="en-US"/>
            </a:p>
          </p:txBody>
        </p:sp>
        <p:sp>
          <p:nvSpPr>
            <p:cNvPr id="32796" name="Rectangle 6"/>
            <p:cNvSpPr>
              <a:spLocks noChangeArrowheads="1"/>
            </p:cNvSpPr>
            <p:nvPr/>
          </p:nvSpPr>
          <p:spPr bwMode="auto">
            <a:xfrm>
              <a:off x="384" y="3552"/>
              <a:ext cx="4128" cy="403"/>
            </a:xfrm>
            <a:prstGeom prst="rect">
              <a:avLst/>
            </a:prstGeom>
            <a:solidFill>
              <a:srgbClr val="DDDDDD"/>
            </a:solidFill>
            <a:ln w="9525">
              <a:noFill/>
              <a:miter lim="800000"/>
              <a:headEnd/>
              <a:tailEnd/>
            </a:ln>
          </p:spPr>
          <p:txBody>
            <a:bodyPr>
              <a:spAutoFit/>
            </a:bodyPr>
            <a:lstStyle/>
            <a:p>
              <a:pPr eaLnBrk="1" hangingPunct="1"/>
              <a:r>
                <a:rPr lang="en-US" sz="1200"/>
                <a:t>- Design secure, survivable, persistent systems, especially when under attack</a:t>
              </a:r>
            </a:p>
            <a:p>
              <a:pPr eaLnBrk="1" hangingPunct="1"/>
              <a:r>
                <a:rPr lang="en-US" sz="1200"/>
                <a:t>- Understand technical, economic and legal design trade-offs, enable privacy protection</a:t>
              </a:r>
            </a:p>
            <a:p>
              <a:pPr eaLnBrk="1" hangingPunct="1"/>
              <a:r>
                <a:rPr lang="en-US" sz="1200"/>
                <a:t>- Explore AI-inspired and game-theoretic paradigms for resource and performance optimization  </a:t>
              </a:r>
            </a:p>
          </p:txBody>
        </p:sp>
      </p:grpSp>
      <p:grpSp>
        <p:nvGrpSpPr>
          <p:cNvPr id="3" name="Group 7"/>
          <p:cNvGrpSpPr>
            <a:grpSpLocks/>
          </p:cNvGrpSpPr>
          <p:nvPr/>
        </p:nvGrpSpPr>
        <p:grpSpPr bwMode="auto">
          <a:xfrm>
            <a:off x="0" y="1600200"/>
            <a:ext cx="2057400" cy="3886200"/>
            <a:chOff x="0" y="1008"/>
            <a:chExt cx="1296" cy="2448"/>
          </a:xfrm>
        </p:grpSpPr>
        <p:sp>
          <p:nvSpPr>
            <p:cNvPr id="32791" name="Text Box 8"/>
            <p:cNvSpPr txBox="1">
              <a:spLocks noChangeArrowheads="1"/>
            </p:cNvSpPr>
            <p:nvPr/>
          </p:nvSpPr>
          <p:spPr bwMode="auto">
            <a:xfrm>
              <a:off x="0" y="1008"/>
              <a:ext cx="816" cy="288"/>
            </a:xfrm>
            <a:prstGeom prst="rect">
              <a:avLst/>
            </a:prstGeom>
            <a:noFill/>
            <a:ln w="9525">
              <a:noFill/>
              <a:miter lim="800000"/>
              <a:headEnd/>
              <a:tailEnd/>
            </a:ln>
          </p:spPr>
          <p:txBody>
            <a:bodyPr>
              <a:spAutoFit/>
            </a:bodyPr>
            <a:lstStyle/>
            <a:p>
              <a:pPr eaLnBrk="1" hangingPunct="1">
                <a:spcBef>
                  <a:spcPct val="50000"/>
                </a:spcBef>
              </a:pPr>
              <a:r>
                <a:rPr lang="en-US" sz="2400"/>
                <a:t>Science</a:t>
              </a:r>
            </a:p>
          </p:txBody>
        </p:sp>
        <p:sp>
          <p:nvSpPr>
            <p:cNvPr id="32792" name="Text Box 9"/>
            <p:cNvSpPr txBox="1">
              <a:spLocks noChangeArrowheads="1"/>
            </p:cNvSpPr>
            <p:nvPr/>
          </p:nvSpPr>
          <p:spPr bwMode="auto">
            <a:xfrm>
              <a:off x="0" y="2088"/>
              <a:ext cx="1296" cy="288"/>
            </a:xfrm>
            <a:prstGeom prst="rect">
              <a:avLst/>
            </a:prstGeom>
            <a:noFill/>
            <a:ln w="9525">
              <a:noFill/>
              <a:miter lim="800000"/>
              <a:headEnd/>
              <a:tailEnd/>
            </a:ln>
          </p:spPr>
          <p:txBody>
            <a:bodyPr>
              <a:spAutoFit/>
            </a:bodyPr>
            <a:lstStyle/>
            <a:p>
              <a:pPr eaLnBrk="1" hangingPunct="1">
                <a:spcBef>
                  <a:spcPct val="50000"/>
                </a:spcBef>
              </a:pPr>
              <a:r>
                <a:rPr lang="en-US" sz="2400"/>
                <a:t>Technology</a:t>
              </a:r>
            </a:p>
          </p:txBody>
        </p:sp>
        <p:sp>
          <p:nvSpPr>
            <p:cNvPr id="32793" name="Text Box 10"/>
            <p:cNvSpPr txBox="1">
              <a:spLocks noChangeArrowheads="1"/>
            </p:cNvSpPr>
            <p:nvPr/>
          </p:nvSpPr>
          <p:spPr bwMode="auto">
            <a:xfrm>
              <a:off x="0" y="3168"/>
              <a:ext cx="960" cy="288"/>
            </a:xfrm>
            <a:prstGeom prst="rect">
              <a:avLst/>
            </a:prstGeom>
            <a:noFill/>
            <a:ln w="9525">
              <a:noFill/>
              <a:miter lim="800000"/>
              <a:headEnd/>
              <a:tailEnd/>
            </a:ln>
          </p:spPr>
          <p:txBody>
            <a:bodyPr>
              <a:spAutoFit/>
            </a:bodyPr>
            <a:lstStyle/>
            <a:p>
              <a:pPr eaLnBrk="1" hangingPunct="1">
                <a:spcBef>
                  <a:spcPct val="50000"/>
                </a:spcBef>
              </a:pPr>
              <a:r>
                <a:rPr lang="en-US" sz="2400"/>
                <a:t>Society</a:t>
              </a:r>
            </a:p>
          </p:txBody>
        </p:sp>
      </p:grpSp>
      <p:grpSp>
        <p:nvGrpSpPr>
          <p:cNvPr id="4" name="Group 11"/>
          <p:cNvGrpSpPr>
            <a:grpSpLocks/>
          </p:cNvGrpSpPr>
          <p:nvPr/>
        </p:nvGrpSpPr>
        <p:grpSpPr bwMode="auto">
          <a:xfrm>
            <a:off x="1219200" y="4876800"/>
            <a:ext cx="8001000" cy="1554163"/>
            <a:chOff x="768" y="3072"/>
            <a:chExt cx="5040" cy="979"/>
          </a:xfrm>
        </p:grpSpPr>
        <p:sp>
          <p:nvSpPr>
            <p:cNvPr id="32787" name="Text Box 12"/>
            <p:cNvSpPr txBox="1">
              <a:spLocks noChangeArrowheads="1"/>
            </p:cNvSpPr>
            <p:nvPr/>
          </p:nvSpPr>
          <p:spPr bwMode="auto">
            <a:xfrm>
              <a:off x="1344" y="3072"/>
              <a:ext cx="3360" cy="442"/>
            </a:xfrm>
            <a:prstGeom prst="rect">
              <a:avLst/>
            </a:prstGeom>
            <a:noFill/>
            <a:ln w="9525">
              <a:noFill/>
              <a:miter lim="800000"/>
              <a:headEnd/>
              <a:tailEnd/>
            </a:ln>
          </p:spPr>
          <p:txBody>
            <a:bodyPr>
              <a:spAutoFit/>
            </a:bodyPr>
            <a:lstStyle/>
            <a:p>
              <a:pPr eaLnBrk="1" hangingPunct="1"/>
              <a:r>
                <a:rPr lang="en-US" sz="2000">
                  <a:solidFill>
                    <a:srgbClr val="FF0000"/>
                  </a:solidFill>
                </a:rPr>
                <a:t>Enable new applications and new economies, while ensuring security and privacy</a:t>
              </a:r>
            </a:p>
          </p:txBody>
        </p:sp>
        <p:sp>
          <p:nvSpPr>
            <p:cNvPr id="32788" name="Line 13" descr="arrow to security, privacy, economics, AI, social science researchers"/>
            <p:cNvSpPr>
              <a:spLocks noChangeShapeType="1"/>
            </p:cNvSpPr>
            <p:nvPr/>
          </p:nvSpPr>
          <p:spPr bwMode="auto">
            <a:xfrm>
              <a:off x="4080" y="3408"/>
              <a:ext cx="384" cy="0"/>
            </a:xfrm>
            <a:prstGeom prst="line">
              <a:avLst/>
            </a:prstGeom>
            <a:noFill/>
            <a:ln w="9525">
              <a:solidFill>
                <a:schemeClr val="tx1"/>
              </a:solidFill>
              <a:round/>
              <a:headEnd/>
              <a:tailEnd type="triangle" w="med" len="med"/>
            </a:ln>
          </p:spPr>
          <p:txBody>
            <a:bodyPr/>
            <a:lstStyle/>
            <a:p>
              <a:endParaRPr lang="en-US"/>
            </a:p>
          </p:txBody>
        </p:sp>
        <p:sp>
          <p:nvSpPr>
            <p:cNvPr id="32789" name="Text Box 14"/>
            <p:cNvSpPr txBox="1">
              <a:spLocks noChangeArrowheads="1"/>
            </p:cNvSpPr>
            <p:nvPr/>
          </p:nvSpPr>
          <p:spPr bwMode="auto">
            <a:xfrm>
              <a:off x="4608" y="3301"/>
              <a:ext cx="1200" cy="750"/>
            </a:xfrm>
            <a:prstGeom prst="rect">
              <a:avLst/>
            </a:prstGeom>
            <a:solidFill>
              <a:srgbClr val="FFFF66"/>
            </a:solidFill>
            <a:ln w="9525">
              <a:noFill/>
              <a:miter lim="800000"/>
              <a:headEnd/>
              <a:tailEnd/>
            </a:ln>
          </p:spPr>
          <p:txBody>
            <a:bodyPr>
              <a:spAutoFit/>
            </a:bodyPr>
            <a:lstStyle/>
            <a:p>
              <a:pPr eaLnBrk="1" hangingPunct="1">
                <a:spcBef>
                  <a:spcPct val="50000"/>
                </a:spcBef>
              </a:pPr>
              <a:r>
                <a:rPr lang="en-US"/>
                <a:t>Security, privacy, economics, AI, social science researchers</a:t>
              </a:r>
            </a:p>
          </p:txBody>
        </p:sp>
        <p:sp>
          <p:nvSpPr>
            <p:cNvPr id="32790" name="Line 15" descr="arrow from society"/>
            <p:cNvSpPr>
              <a:spLocks noChangeShapeType="1"/>
            </p:cNvSpPr>
            <p:nvPr/>
          </p:nvSpPr>
          <p:spPr bwMode="auto">
            <a:xfrm>
              <a:off x="768" y="3312"/>
              <a:ext cx="528" cy="0"/>
            </a:xfrm>
            <a:prstGeom prst="line">
              <a:avLst/>
            </a:prstGeom>
            <a:noFill/>
            <a:ln w="9525">
              <a:solidFill>
                <a:schemeClr val="tx1"/>
              </a:solidFill>
              <a:round/>
              <a:headEnd/>
              <a:tailEnd type="triangle" w="med" len="med"/>
            </a:ln>
          </p:spPr>
          <p:txBody>
            <a:bodyPr/>
            <a:lstStyle/>
            <a:p>
              <a:endParaRPr lang="en-US"/>
            </a:p>
          </p:txBody>
        </p:sp>
      </p:grpSp>
      <p:grpSp>
        <p:nvGrpSpPr>
          <p:cNvPr id="5" name="Group 16"/>
          <p:cNvGrpSpPr>
            <a:grpSpLocks/>
          </p:cNvGrpSpPr>
          <p:nvPr/>
        </p:nvGrpSpPr>
        <p:grpSpPr bwMode="auto">
          <a:xfrm>
            <a:off x="1295400" y="1371600"/>
            <a:ext cx="7848600" cy="992188"/>
            <a:chOff x="816" y="864"/>
            <a:chExt cx="4944" cy="625"/>
          </a:xfrm>
        </p:grpSpPr>
        <p:sp>
          <p:nvSpPr>
            <p:cNvPr id="32783" name="Text Box 17"/>
            <p:cNvSpPr txBox="1">
              <a:spLocks noChangeArrowheads="1"/>
            </p:cNvSpPr>
            <p:nvPr/>
          </p:nvSpPr>
          <p:spPr bwMode="auto">
            <a:xfrm>
              <a:off x="4608" y="912"/>
              <a:ext cx="1152" cy="577"/>
            </a:xfrm>
            <a:prstGeom prst="rect">
              <a:avLst/>
            </a:prstGeom>
            <a:solidFill>
              <a:srgbClr val="FFFF66"/>
            </a:solidFill>
            <a:ln w="9525">
              <a:noFill/>
              <a:miter lim="800000"/>
              <a:headEnd/>
              <a:tailEnd/>
            </a:ln>
          </p:spPr>
          <p:txBody>
            <a:bodyPr>
              <a:spAutoFit/>
            </a:bodyPr>
            <a:lstStyle/>
            <a:p>
              <a:pPr eaLnBrk="1" hangingPunct="1">
                <a:spcBef>
                  <a:spcPct val="50000"/>
                </a:spcBef>
              </a:pPr>
              <a:r>
                <a:rPr lang="en-US"/>
                <a:t>Network science and engineering researchers</a:t>
              </a:r>
            </a:p>
          </p:txBody>
        </p:sp>
        <p:sp>
          <p:nvSpPr>
            <p:cNvPr id="32784" name="Line 18" descr="arrow to Network science and engineering researcher"/>
            <p:cNvSpPr>
              <a:spLocks noChangeShapeType="1"/>
            </p:cNvSpPr>
            <p:nvPr/>
          </p:nvSpPr>
          <p:spPr bwMode="auto">
            <a:xfrm>
              <a:off x="3696" y="1200"/>
              <a:ext cx="816" cy="0"/>
            </a:xfrm>
            <a:prstGeom prst="line">
              <a:avLst/>
            </a:prstGeom>
            <a:noFill/>
            <a:ln w="9525">
              <a:solidFill>
                <a:schemeClr val="tx1"/>
              </a:solidFill>
              <a:round/>
              <a:headEnd/>
              <a:tailEnd type="triangle" w="med" len="med"/>
            </a:ln>
          </p:spPr>
          <p:txBody>
            <a:bodyPr/>
            <a:lstStyle/>
            <a:p>
              <a:endParaRPr lang="en-US"/>
            </a:p>
          </p:txBody>
        </p:sp>
        <p:sp>
          <p:nvSpPr>
            <p:cNvPr id="32785" name="Line 19" descr="arrow from Science"/>
            <p:cNvSpPr>
              <a:spLocks noChangeShapeType="1"/>
            </p:cNvSpPr>
            <p:nvPr/>
          </p:nvSpPr>
          <p:spPr bwMode="auto">
            <a:xfrm>
              <a:off x="816" y="1152"/>
              <a:ext cx="528" cy="0"/>
            </a:xfrm>
            <a:prstGeom prst="line">
              <a:avLst/>
            </a:prstGeom>
            <a:noFill/>
            <a:ln w="9525">
              <a:solidFill>
                <a:schemeClr val="tx1"/>
              </a:solidFill>
              <a:round/>
              <a:headEnd/>
              <a:tailEnd type="triangle" w="med" len="med"/>
            </a:ln>
          </p:spPr>
          <p:txBody>
            <a:bodyPr/>
            <a:lstStyle/>
            <a:p>
              <a:endParaRPr lang="en-US"/>
            </a:p>
          </p:txBody>
        </p:sp>
        <p:sp>
          <p:nvSpPr>
            <p:cNvPr id="32786" name="Text Box 20"/>
            <p:cNvSpPr txBox="1">
              <a:spLocks noChangeArrowheads="1"/>
            </p:cNvSpPr>
            <p:nvPr/>
          </p:nvSpPr>
          <p:spPr bwMode="auto">
            <a:xfrm>
              <a:off x="1344" y="864"/>
              <a:ext cx="2400" cy="442"/>
            </a:xfrm>
            <a:prstGeom prst="rect">
              <a:avLst/>
            </a:prstGeom>
            <a:noFill/>
            <a:ln w="9525">
              <a:noFill/>
              <a:miter lim="800000"/>
              <a:headEnd/>
              <a:tailEnd/>
            </a:ln>
          </p:spPr>
          <p:txBody>
            <a:bodyPr>
              <a:spAutoFit/>
            </a:bodyPr>
            <a:lstStyle/>
            <a:p>
              <a:pPr eaLnBrk="1" hangingPunct="1"/>
              <a:r>
                <a:rPr lang="en-US" sz="2000">
                  <a:solidFill>
                    <a:srgbClr val="FF0000"/>
                  </a:solidFill>
                </a:rPr>
                <a:t>Understand the complexity of large-scale networks</a:t>
              </a:r>
            </a:p>
          </p:txBody>
        </p:sp>
      </p:grpSp>
      <p:grpSp>
        <p:nvGrpSpPr>
          <p:cNvPr id="6" name="Group 21"/>
          <p:cNvGrpSpPr>
            <a:grpSpLocks/>
          </p:cNvGrpSpPr>
          <p:nvPr/>
        </p:nvGrpSpPr>
        <p:grpSpPr bwMode="auto">
          <a:xfrm>
            <a:off x="1676400" y="3200400"/>
            <a:ext cx="7467600" cy="1190625"/>
            <a:chOff x="1056" y="2016"/>
            <a:chExt cx="4704" cy="750"/>
          </a:xfrm>
        </p:grpSpPr>
        <p:sp>
          <p:nvSpPr>
            <p:cNvPr id="32779" name="Text Box 22"/>
            <p:cNvSpPr txBox="1">
              <a:spLocks noChangeArrowheads="1"/>
            </p:cNvSpPr>
            <p:nvPr/>
          </p:nvSpPr>
          <p:spPr bwMode="auto">
            <a:xfrm>
              <a:off x="4608" y="2016"/>
              <a:ext cx="1152" cy="750"/>
            </a:xfrm>
            <a:prstGeom prst="rect">
              <a:avLst/>
            </a:prstGeom>
            <a:solidFill>
              <a:srgbClr val="FFFF66"/>
            </a:solidFill>
            <a:ln w="9525">
              <a:noFill/>
              <a:miter lim="800000"/>
              <a:headEnd/>
              <a:tailEnd/>
            </a:ln>
          </p:spPr>
          <p:txBody>
            <a:bodyPr>
              <a:spAutoFit/>
            </a:bodyPr>
            <a:lstStyle/>
            <a:p>
              <a:pPr eaLnBrk="1" hangingPunct="1">
                <a:spcBef>
                  <a:spcPct val="50000"/>
                </a:spcBef>
              </a:pPr>
              <a:r>
                <a:rPr lang="en-US"/>
                <a:t>Distributed systems and substrate researchers</a:t>
              </a:r>
            </a:p>
          </p:txBody>
        </p:sp>
        <p:sp>
          <p:nvSpPr>
            <p:cNvPr id="32780" name="Line 23" descr="arrow to distributed systems and substrate researchers"/>
            <p:cNvSpPr>
              <a:spLocks noChangeShapeType="1"/>
            </p:cNvSpPr>
            <p:nvPr/>
          </p:nvSpPr>
          <p:spPr bwMode="auto">
            <a:xfrm>
              <a:off x="3696" y="2256"/>
              <a:ext cx="816" cy="0"/>
            </a:xfrm>
            <a:prstGeom prst="line">
              <a:avLst/>
            </a:prstGeom>
            <a:noFill/>
            <a:ln w="9525">
              <a:solidFill>
                <a:schemeClr val="tx1"/>
              </a:solidFill>
              <a:round/>
              <a:headEnd/>
              <a:tailEnd type="triangle" w="med" len="med"/>
            </a:ln>
          </p:spPr>
          <p:txBody>
            <a:bodyPr/>
            <a:lstStyle/>
            <a:p>
              <a:endParaRPr lang="en-US"/>
            </a:p>
          </p:txBody>
        </p:sp>
        <p:sp>
          <p:nvSpPr>
            <p:cNvPr id="32781" name="Line 24" descr="arrow from Technology"/>
            <p:cNvSpPr>
              <a:spLocks noChangeShapeType="1"/>
            </p:cNvSpPr>
            <p:nvPr/>
          </p:nvSpPr>
          <p:spPr bwMode="auto">
            <a:xfrm>
              <a:off x="1056" y="2256"/>
              <a:ext cx="288" cy="0"/>
            </a:xfrm>
            <a:prstGeom prst="line">
              <a:avLst/>
            </a:prstGeom>
            <a:noFill/>
            <a:ln w="9525">
              <a:solidFill>
                <a:schemeClr val="tx1"/>
              </a:solidFill>
              <a:round/>
              <a:headEnd/>
              <a:tailEnd type="triangle" w="med" len="med"/>
            </a:ln>
          </p:spPr>
          <p:txBody>
            <a:bodyPr/>
            <a:lstStyle/>
            <a:p>
              <a:endParaRPr lang="en-US"/>
            </a:p>
          </p:txBody>
        </p:sp>
        <p:sp>
          <p:nvSpPr>
            <p:cNvPr id="32782" name="Text Box 25"/>
            <p:cNvSpPr txBox="1">
              <a:spLocks noChangeArrowheads="1"/>
            </p:cNvSpPr>
            <p:nvPr/>
          </p:nvSpPr>
          <p:spPr bwMode="auto">
            <a:xfrm>
              <a:off x="1344" y="2016"/>
              <a:ext cx="2496" cy="442"/>
            </a:xfrm>
            <a:prstGeom prst="rect">
              <a:avLst/>
            </a:prstGeom>
            <a:noFill/>
            <a:ln w="9525">
              <a:noFill/>
              <a:miter lim="800000"/>
              <a:headEnd/>
              <a:tailEnd/>
            </a:ln>
          </p:spPr>
          <p:txBody>
            <a:bodyPr>
              <a:spAutoFit/>
            </a:bodyPr>
            <a:lstStyle/>
            <a:p>
              <a:pPr eaLnBrk="1" hangingPunct="1"/>
              <a:r>
                <a:rPr lang="en-US" sz="2000">
                  <a:solidFill>
                    <a:srgbClr val="FF0000"/>
                  </a:solidFill>
                </a:rPr>
                <a:t>Develop new architectures, exploiting new substrates</a:t>
              </a: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32563D9B-1102-49FB-83C3-024F1B61AB48}" type="slidenum">
              <a:rPr lang="en-US" smtClean="0"/>
              <a:pPr/>
              <a:t>37</a:t>
            </a:fld>
            <a:endParaRPr lang="en-US" sz="1400" smtClean="0"/>
          </a:p>
        </p:txBody>
      </p:sp>
      <p:sp>
        <p:nvSpPr>
          <p:cNvPr id="33795" name="Date Placeholder 4"/>
          <p:cNvSpPr>
            <a:spLocks noGrp="1"/>
          </p:cNvSpPr>
          <p:nvPr>
            <p:ph type="dt" sz="quarter" idx="11"/>
          </p:nvPr>
        </p:nvSpPr>
        <p:spPr>
          <a:noFill/>
        </p:spPr>
        <p:txBody>
          <a:bodyPr/>
          <a:lstStyle/>
          <a:p>
            <a:r>
              <a:rPr lang="en-US" smtClean="0"/>
              <a:t>IBM Research</a:t>
            </a:r>
          </a:p>
        </p:txBody>
      </p:sp>
      <p:sp>
        <p:nvSpPr>
          <p:cNvPr id="33796" name="Footer Placeholder 5"/>
          <p:cNvSpPr>
            <a:spLocks noGrp="1"/>
          </p:cNvSpPr>
          <p:nvPr>
            <p:ph type="ftr" sz="quarter" idx="12"/>
          </p:nvPr>
        </p:nvSpPr>
        <p:spPr>
          <a:noFill/>
        </p:spPr>
        <p:txBody>
          <a:bodyPr/>
          <a:lstStyle/>
          <a:p>
            <a:r>
              <a:rPr lang="en-US" smtClean="0"/>
              <a:t>Jeannette M. Wing</a:t>
            </a:r>
          </a:p>
        </p:txBody>
      </p:sp>
      <p:sp>
        <p:nvSpPr>
          <p:cNvPr id="33797" name="Rectangle 2"/>
          <p:cNvSpPr>
            <a:spLocks noGrp="1" noChangeArrowheads="1"/>
          </p:cNvSpPr>
          <p:nvPr>
            <p:ph type="title"/>
          </p:nvPr>
        </p:nvSpPr>
        <p:spPr>
          <a:xfrm>
            <a:off x="192088" y="152400"/>
            <a:ext cx="8724900" cy="1143000"/>
          </a:xfrm>
        </p:spPr>
        <p:txBody>
          <a:bodyPr/>
          <a:lstStyle/>
          <a:p>
            <a:pPr algn="ctr"/>
            <a:r>
              <a:rPr lang="en-US" sz="2800" smtClean="0"/>
              <a:t>Network Science and Engineering</a:t>
            </a:r>
            <a:br>
              <a:rPr lang="en-US" sz="2800" smtClean="0"/>
            </a:br>
            <a:r>
              <a:rPr lang="en-US" sz="2800" smtClean="0"/>
              <a:t>Sample Research Challenges </a:t>
            </a:r>
          </a:p>
        </p:txBody>
      </p:sp>
      <p:grpSp>
        <p:nvGrpSpPr>
          <p:cNvPr id="2" name="Group 3"/>
          <p:cNvGrpSpPr>
            <a:grpSpLocks/>
          </p:cNvGrpSpPr>
          <p:nvPr/>
        </p:nvGrpSpPr>
        <p:grpSpPr bwMode="auto">
          <a:xfrm>
            <a:off x="609600" y="2133600"/>
            <a:ext cx="6553200" cy="4144963"/>
            <a:chOff x="384" y="1344"/>
            <a:chExt cx="4128" cy="2611"/>
          </a:xfrm>
        </p:grpSpPr>
        <p:sp>
          <p:nvSpPr>
            <p:cNvPr id="33819" name="Text Box 4"/>
            <p:cNvSpPr txBox="1">
              <a:spLocks noChangeArrowheads="1"/>
            </p:cNvSpPr>
            <p:nvPr/>
          </p:nvSpPr>
          <p:spPr bwMode="auto">
            <a:xfrm>
              <a:off x="384" y="1344"/>
              <a:ext cx="3696" cy="403"/>
            </a:xfrm>
            <a:prstGeom prst="rect">
              <a:avLst/>
            </a:prstGeom>
            <a:solidFill>
              <a:srgbClr val="DDDDDD"/>
            </a:solidFill>
            <a:ln w="9525">
              <a:noFill/>
              <a:miter lim="800000"/>
              <a:headEnd/>
              <a:tailEnd/>
            </a:ln>
          </p:spPr>
          <p:txBody>
            <a:bodyPr>
              <a:spAutoFit/>
            </a:bodyPr>
            <a:lstStyle/>
            <a:p>
              <a:pPr eaLnBrk="1" hangingPunct="1">
                <a:spcBef>
                  <a:spcPct val="50000"/>
                </a:spcBef>
              </a:pPr>
              <a:r>
                <a:rPr lang="en-US" sz="1200"/>
                <a:t>- Understand emergent behaviors, local–global interactions, system failures and/or degradations</a:t>
              </a:r>
              <a:br>
                <a:rPr lang="en-US" sz="1200"/>
              </a:br>
              <a:r>
                <a:rPr lang="en-US" sz="1200"/>
                <a:t>- Develop models that accurately predict and control network behaviors</a:t>
              </a:r>
            </a:p>
          </p:txBody>
        </p:sp>
        <p:sp>
          <p:nvSpPr>
            <p:cNvPr id="33820" name="Text Box 5"/>
            <p:cNvSpPr txBox="1">
              <a:spLocks noChangeArrowheads="1"/>
            </p:cNvSpPr>
            <p:nvPr/>
          </p:nvSpPr>
          <p:spPr bwMode="auto">
            <a:xfrm>
              <a:off x="384" y="2448"/>
              <a:ext cx="3888" cy="518"/>
            </a:xfrm>
            <a:prstGeom prst="rect">
              <a:avLst/>
            </a:prstGeom>
            <a:solidFill>
              <a:srgbClr val="DDDDDD"/>
            </a:solidFill>
            <a:ln w="9525">
              <a:noFill/>
              <a:miter lim="800000"/>
              <a:headEnd/>
              <a:tailEnd/>
            </a:ln>
          </p:spPr>
          <p:txBody>
            <a:bodyPr>
              <a:spAutoFit/>
            </a:bodyPr>
            <a:lstStyle/>
            <a:p>
              <a:pPr eaLnBrk="1" hangingPunct="1">
                <a:spcBef>
                  <a:spcPct val="50000"/>
                </a:spcBef>
              </a:pPr>
              <a:r>
                <a:rPr lang="en-US" sz="1200"/>
                <a:t>- Develop architectures for self-evolving, robust, manageable future networks</a:t>
              </a:r>
              <a:br>
                <a:rPr lang="en-US" sz="1200"/>
              </a:br>
              <a:r>
                <a:rPr lang="en-US" sz="1200"/>
                <a:t>- Develop design principles for seamless mobility support</a:t>
              </a:r>
              <a:br>
                <a:rPr lang="en-US" sz="1200"/>
              </a:br>
              <a:r>
                <a:rPr lang="en-US" sz="1200"/>
                <a:t>- Leverage optical and wireless substrates for reliability and performance</a:t>
              </a:r>
              <a:br>
                <a:rPr lang="en-US" sz="1200"/>
              </a:br>
              <a:r>
                <a:rPr lang="en-US" sz="1200"/>
                <a:t>- Understand the fundamental potential and limitations of technology</a:t>
              </a:r>
              <a:endParaRPr lang="en-US"/>
            </a:p>
          </p:txBody>
        </p:sp>
        <p:sp>
          <p:nvSpPr>
            <p:cNvPr id="33821" name="Rectangle 6"/>
            <p:cNvSpPr>
              <a:spLocks noChangeArrowheads="1"/>
            </p:cNvSpPr>
            <p:nvPr/>
          </p:nvSpPr>
          <p:spPr bwMode="auto">
            <a:xfrm>
              <a:off x="384" y="3552"/>
              <a:ext cx="4128" cy="403"/>
            </a:xfrm>
            <a:prstGeom prst="rect">
              <a:avLst/>
            </a:prstGeom>
            <a:solidFill>
              <a:srgbClr val="DDDDDD"/>
            </a:solidFill>
            <a:ln w="9525">
              <a:noFill/>
              <a:miter lim="800000"/>
              <a:headEnd/>
              <a:tailEnd/>
            </a:ln>
          </p:spPr>
          <p:txBody>
            <a:bodyPr>
              <a:spAutoFit/>
            </a:bodyPr>
            <a:lstStyle/>
            <a:p>
              <a:pPr eaLnBrk="1" hangingPunct="1"/>
              <a:r>
                <a:rPr lang="en-US" sz="1200"/>
                <a:t>- Design secure, survivable, persistent systems, especially when under attack</a:t>
              </a:r>
            </a:p>
            <a:p>
              <a:pPr eaLnBrk="1" hangingPunct="1"/>
              <a:r>
                <a:rPr lang="en-US" sz="1200"/>
                <a:t>- Understand technical, economic and legal design trade-offs, enable privacy protection</a:t>
              </a:r>
            </a:p>
            <a:p>
              <a:pPr eaLnBrk="1" hangingPunct="1"/>
              <a:r>
                <a:rPr lang="en-US" sz="1200"/>
                <a:t>- Explore AI-inspired and game-theoretic paradigms for resource and performance optimization  </a:t>
              </a:r>
            </a:p>
          </p:txBody>
        </p:sp>
      </p:grpSp>
      <p:grpSp>
        <p:nvGrpSpPr>
          <p:cNvPr id="3" name="Group 7"/>
          <p:cNvGrpSpPr>
            <a:grpSpLocks/>
          </p:cNvGrpSpPr>
          <p:nvPr/>
        </p:nvGrpSpPr>
        <p:grpSpPr bwMode="auto">
          <a:xfrm>
            <a:off x="0" y="1600200"/>
            <a:ext cx="2057400" cy="3886200"/>
            <a:chOff x="0" y="1008"/>
            <a:chExt cx="1296" cy="2448"/>
          </a:xfrm>
        </p:grpSpPr>
        <p:sp>
          <p:nvSpPr>
            <p:cNvPr id="33816" name="Text Box 8"/>
            <p:cNvSpPr txBox="1">
              <a:spLocks noChangeArrowheads="1"/>
            </p:cNvSpPr>
            <p:nvPr/>
          </p:nvSpPr>
          <p:spPr bwMode="auto">
            <a:xfrm>
              <a:off x="0" y="1008"/>
              <a:ext cx="816" cy="288"/>
            </a:xfrm>
            <a:prstGeom prst="rect">
              <a:avLst/>
            </a:prstGeom>
            <a:noFill/>
            <a:ln w="9525">
              <a:noFill/>
              <a:miter lim="800000"/>
              <a:headEnd/>
              <a:tailEnd/>
            </a:ln>
          </p:spPr>
          <p:txBody>
            <a:bodyPr>
              <a:spAutoFit/>
            </a:bodyPr>
            <a:lstStyle/>
            <a:p>
              <a:pPr eaLnBrk="1" hangingPunct="1">
                <a:spcBef>
                  <a:spcPct val="50000"/>
                </a:spcBef>
              </a:pPr>
              <a:r>
                <a:rPr lang="en-US" sz="2400"/>
                <a:t>Science</a:t>
              </a:r>
            </a:p>
          </p:txBody>
        </p:sp>
        <p:sp>
          <p:nvSpPr>
            <p:cNvPr id="33817" name="Text Box 9"/>
            <p:cNvSpPr txBox="1">
              <a:spLocks noChangeArrowheads="1"/>
            </p:cNvSpPr>
            <p:nvPr/>
          </p:nvSpPr>
          <p:spPr bwMode="auto">
            <a:xfrm>
              <a:off x="0" y="2088"/>
              <a:ext cx="1296" cy="288"/>
            </a:xfrm>
            <a:prstGeom prst="rect">
              <a:avLst/>
            </a:prstGeom>
            <a:noFill/>
            <a:ln w="9525">
              <a:noFill/>
              <a:miter lim="800000"/>
              <a:headEnd/>
              <a:tailEnd/>
            </a:ln>
          </p:spPr>
          <p:txBody>
            <a:bodyPr>
              <a:spAutoFit/>
            </a:bodyPr>
            <a:lstStyle/>
            <a:p>
              <a:pPr eaLnBrk="1" hangingPunct="1">
                <a:spcBef>
                  <a:spcPct val="50000"/>
                </a:spcBef>
              </a:pPr>
              <a:r>
                <a:rPr lang="en-US" sz="2400"/>
                <a:t>Technology</a:t>
              </a:r>
            </a:p>
          </p:txBody>
        </p:sp>
        <p:sp>
          <p:nvSpPr>
            <p:cNvPr id="33818" name="Text Box 10"/>
            <p:cNvSpPr txBox="1">
              <a:spLocks noChangeArrowheads="1"/>
            </p:cNvSpPr>
            <p:nvPr/>
          </p:nvSpPr>
          <p:spPr bwMode="auto">
            <a:xfrm>
              <a:off x="0" y="3168"/>
              <a:ext cx="960" cy="288"/>
            </a:xfrm>
            <a:prstGeom prst="rect">
              <a:avLst/>
            </a:prstGeom>
            <a:noFill/>
            <a:ln w="9525">
              <a:noFill/>
              <a:miter lim="800000"/>
              <a:headEnd/>
              <a:tailEnd/>
            </a:ln>
          </p:spPr>
          <p:txBody>
            <a:bodyPr>
              <a:spAutoFit/>
            </a:bodyPr>
            <a:lstStyle/>
            <a:p>
              <a:pPr eaLnBrk="1" hangingPunct="1">
                <a:spcBef>
                  <a:spcPct val="50000"/>
                </a:spcBef>
              </a:pPr>
              <a:r>
                <a:rPr lang="en-US" sz="2400"/>
                <a:t>Society</a:t>
              </a:r>
            </a:p>
          </p:txBody>
        </p:sp>
      </p:grpSp>
      <p:grpSp>
        <p:nvGrpSpPr>
          <p:cNvPr id="4" name="Group 11"/>
          <p:cNvGrpSpPr>
            <a:grpSpLocks/>
          </p:cNvGrpSpPr>
          <p:nvPr/>
        </p:nvGrpSpPr>
        <p:grpSpPr bwMode="auto">
          <a:xfrm>
            <a:off x="1219200" y="4876800"/>
            <a:ext cx="8001000" cy="1554163"/>
            <a:chOff x="768" y="3072"/>
            <a:chExt cx="5040" cy="979"/>
          </a:xfrm>
        </p:grpSpPr>
        <p:sp>
          <p:nvSpPr>
            <p:cNvPr id="33812" name="Text Box 12"/>
            <p:cNvSpPr txBox="1">
              <a:spLocks noChangeArrowheads="1"/>
            </p:cNvSpPr>
            <p:nvPr/>
          </p:nvSpPr>
          <p:spPr bwMode="auto">
            <a:xfrm>
              <a:off x="1344" y="3072"/>
              <a:ext cx="3360" cy="442"/>
            </a:xfrm>
            <a:prstGeom prst="rect">
              <a:avLst/>
            </a:prstGeom>
            <a:noFill/>
            <a:ln w="9525">
              <a:noFill/>
              <a:miter lim="800000"/>
              <a:headEnd/>
              <a:tailEnd/>
            </a:ln>
          </p:spPr>
          <p:txBody>
            <a:bodyPr>
              <a:spAutoFit/>
            </a:bodyPr>
            <a:lstStyle/>
            <a:p>
              <a:pPr eaLnBrk="1" hangingPunct="1"/>
              <a:r>
                <a:rPr lang="en-US" sz="2000">
                  <a:solidFill>
                    <a:srgbClr val="FF0000"/>
                  </a:solidFill>
                </a:rPr>
                <a:t>Enable new applications and new economies, while ensuring security and privacy</a:t>
              </a:r>
            </a:p>
          </p:txBody>
        </p:sp>
        <p:sp>
          <p:nvSpPr>
            <p:cNvPr id="33813" name="Line 13" descr="arrow to security, privacy, economics, AI, social science researchers"/>
            <p:cNvSpPr>
              <a:spLocks noChangeShapeType="1"/>
            </p:cNvSpPr>
            <p:nvPr/>
          </p:nvSpPr>
          <p:spPr bwMode="auto">
            <a:xfrm>
              <a:off x="4080" y="3408"/>
              <a:ext cx="384" cy="0"/>
            </a:xfrm>
            <a:prstGeom prst="line">
              <a:avLst/>
            </a:prstGeom>
            <a:noFill/>
            <a:ln w="9525">
              <a:solidFill>
                <a:schemeClr val="tx1"/>
              </a:solidFill>
              <a:round/>
              <a:headEnd/>
              <a:tailEnd type="triangle" w="med" len="med"/>
            </a:ln>
          </p:spPr>
          <p:txBody>
            <a:bodyPr/>
            <a:lstStyle/>
            <a:p>
              <a:endParaRPr lang="en-US"/>
            </a:p>
          </p:txBody>
        </p:sp>
        <p:sp>
          <p:nvSpPr>
            <p:cNvPr id="33814" name="Text Box 14"/>
            <p:cNvSpPr txBox="1">
              <a:spLocks noChangeArrowheads="1"/>
            </p:cNvSpPr>
            <p:nvPr/>
          </p:nvSpPr>
          <p:spPr bwMode="auto">
            <a:xfrm>
              <a:off x="4608" y="3301"/>
              <a:ext cx="1200" cy="750"/>
            </a:xfrm>
            <a:prstGeom prst="rect">
              <a:avLst/>
            </a:prstGeom>
            <a:solidFill>
              <a:srgbClr val="FFFF66"/>
            </a:solidFill>
            <a:ln w="9525">
              <a:noFill/>
              <a:miter lim="800000"/>
              <a:headEnd/>
              <a:tailEnd/>
            </a:ln>
          </p:spPr>
          <p:txBody>
            <a:bodyPr>
              <a:spAutoFit/>
            </a:bodyPr>
            <a:lstStyle/>
            <a:p>
              <a:pPr eaLnBrk="1" hangingPunct="1">
                <a:spcBef>
                  <a:spcPct val="50000"/>
                </a:spcBef>
              </a:pPr>
              <a:r>
                <a:rPr lang="en-US"/>
                <a:t>Security, privacy, economics, AI, social science researchers</a:t>
              </a:r>
            </a:p>
          </p:txBody>
        </p:sp>
        <p:sp>
          <p:nvSpPr>
            <p:cNvPr id="33815" name="Line 15" descr="arrow from society"/>
            <p:cNvSpPr>
              <a:spLocks noChangeShapeType="1"/>
            </p:cNvSpPr>
            <p:nvPr/>
          </p:nvSpPr>
          <p:spPr bwMode="auto">
            <a:xfrm>
              <a:off x="768" y="3312"/>
              <a:ext cx="528" cy="0"/>
            </a:xfrm>
            <a:prstGeom prst="line">
              <a:avLst/>
            </a:prstGeom>
            <a:noFill/>
            <a:ln w="9525">
              <a:solidFill>
                <a:schemeClr val="tx1"/>
              </a:solidFill>
              <a:round/>
              <a:headEnd/>
              <a:tailEnd type="triangle" w="med" len="med"/>
            </a:ln>
          </p:spPr>
          <p:txBody>
            <a:bodyPr/>
            <a:lstStyle/>
            <a:p>
              <a:endParaRPr lang="en-US"/>
            </a:p>
          </p:txBody>
        </p:sp>
      </p:grpSp>
      <p:grpSp>
        <p:nvGrpSpPr>
          <p:cNvPr id="5" name="Group 16"/>
          <p:cNvGrpSpPr>
            <a:grpSpLocks/>
          </p:cNvGrpSpPr>
          <p:nvPr/>
        </p:nvGrpSpPr>
        <p:grpSpPr bwMode="auto">
          <a:xfrm>
            <a:off x="1295400" y="1371600"/>
            <a:ext cx="7848600" cy="992188"/>
            <a:chOff x="816" y="864"/>
            <a:chExt cx="4944" cy="625"/>
          </a:xfrm>
        </p:grpSpPr>
        <p:sp>
          <p:nvSpPr>
            <p:cNvPr id="33808" name="Text Box 17"/>
            <p:cNvSpPr txBox="1">
              <a:spLocks noChangeArrowheads="1"/>
            </p:cNvSpPr>
            <p:nvPr/>
          </p:nvSpPr>
          <p:spPr bwMode="auto">
            <a:xfrm>
              <a:off x="4608" y="912"/>
              <a:ext cx="1152" cy="577"/>
            </a:xfrm>
            <a:prstGeom prst="rect">
              <a:avLst/>
            </a:prstGeom>
            <a:solidFill>
              <a:srgbClr val="FFFF66"/>
            </a:solidFill>
            <a:ln w="9525">
              <a:noFill/>
              <a:miter lim="800000"/>
              <a:headEnd/>
              <a:tailEnd/>
            </a:ln>
          </p:spPr>
          <p:txBody>
            <a:bodyPr>
              <a:spAutoFit/>
            </a:bodyPr>
            <a:lstStyle/>
            <a:p>
              <a:pPr eaLnBrk="1" hangingPunct="1">
                <a:spcBef>
                  <a:spcPct val="50000"/>
                </a:spcBef>
              </a:pPr>
              <a:r>
                <a:rPr lang="en-US"/>
                <a:t>Network science and engineering researchers</a:t>
              </a:r>
            </a:p>
          </p:txBody>
        </p:sp>
        <p:sp>
          <p:nvSpPr>
            <p:cNvPr id="33809" name="Line 18" descr="arrow to Network science and engineering researcher"/>
            <p:cNvSpPr>
              <a:spLocks noChangeShapeType="1"/>
            </p:cNvSpPr>
            <p:nvPr/>
          </p:nvSpPr>
          <p:spPr bwMode="auto">
            <a:xfrm>
              <a:off x="3696" y="1200"/>
              <a:ext cx="816" cy="0"/>
            </a:xfrm>
            <a:prstGeom prst="line">
              <a:avLst/>
            </a:prstGeom>
            <a:noFill/>
            <a:ln w="9525">
              <a:solidFill>
                <a:schemeClr val="tx1"/>
              </a:solidFill>
              <a:round/>
              <a:headEnd/>
              <a:tailEnd type="triangle" w="med" len="med"/>
            </a:ln>
          </p:spPr>
          <p:txBody>
            <a:bodyPr/>
            <a:lstStyle/>
            <a:p>
              <a:endParaRPr lang="en-US"/>
            </a:p>
          </p:txBody>
        </p:sp>
        <p:sp>
          <p:nvSpPr>
            <p:cNvPr id="33810" name="Line 19" descr="arrow from Science"/>
            <p:cNvSpPr>
              <a:spLocks noChangeShapeType="1"/>
            </p:cNvSpPr>
            <p:nvPr/>
          </p:nvSpPr>
          <p:spPr bwMode="auto">
            <a:xfrm>
              <a:off x="816" y="1152"/>
              <a:ext cx="528" cy="0"/>
            </a:xfrm>
            <a:prstGeom prst="line">
              <a:avLst/>
            </a:prstGeom>
            <a:noFill/>
            <a:ln w="9525">
              <a:solidFill>
                <a:schemeClr val="tx1"/>
              </a:solidFill>
              <a:round/>
              <a:headEnd/>
              <a:tailEnd type="triangle" w="med" len="med"/>
            </a:ln>
          </p:spPr>
          <p:txBody>
            <a:bodyPr/>
            <a:lstStyle/>
            <a:p>
              <a:endParaRPr lang="en-US"/>
            </a:p>
          </p:txBody>
        </p:sp>
        <p:sp>
          <p:nvSpPr>
            <p:cNvPr id="33811" name="Text Box 20"/>
            <p:cNvSpPr txBox="1">
              <a:spLocks noChangeArrowheads="1"/>
            </p:cNvSpPr>
            <p:nvPr/>
          </p:nvSpPr>
          <p:spPr bwMode="auto">
            <a:xfrm>
              <a:off x="1344" y="864"/>
              <a:ext cx="2400" cy="442"/>
            </a:xfrm>
            <a:prstGeom prst="rect">
              <a:avLst/>
            </a:prstGeom>
            <a:noFill/>
            <a:ln w="9525">
              <a:noFill/>
              <a:miter lim="800000"/>
              <a:headEnd/>
              <a:tailEnd/>
            </a:ln>
          </p:spPr>
          <p:txBody>
            <a:bodyPr>
              <a:spAutoFit/>
            </a:bodyPr>
            <a:lstStyle/>
            <a:p>
              <a:pPr eaLnBrk="1" hangingPunct="1"/>
              <a:r>
                <a:rPr lang="en-US" sz="2000">
                  <a:solidFill>
                    <a:srgbClr val="FF0000"/>
                  </a:solidFill>
                </a:rPr>
                <a:t>Understand the complexity of large-scale networks</a:t>
              </a:r>
            </a:p>
          </p:txBody>
        </p:sp>
      </p:grpSp>
      <p:grpSp>
        <p:nvGrpSpPr>
          <p:cNvPr id="6" name="Group 21"/>
          <p:cNvGrpSpPr>
            <a:grpSpLocks/>
          </p:cNvGrpSpPr>
          <p:nvPr/>
        </p:nvGrpSpPr>
        <p:grpSpPr bwMode="auto">
          <a:xfrm>
            <a:off x="1676400" y="3200400"/>
            <a:ext cx="7467600" cy="1190625"/>
            <a:chOff x="1056" y="2016"/>
            <a:chExt cx="4704" cy="750"/>
          </a:xfrm>
        </p:grpSpPr>
        <p:sp>
          <p:nvSpPr>
            <p:cNvPr id="33804" name="Text Box 22"/>
            <p:cNvSpPr txBox="1">
              <a:spLocks noChangeArrowheads="1"/>
            </p:cNvSpPr>
            <p:nvPr/>
          </p:nvSpPr>
          <p:spPr bwMode="auto">
            <a:xfrm>
              <a:off x="4608" y="2016"/>
              <a:ext cx="1152" cy="750"/>
            </a:xfrm>
            <a:prstGeom prst="rect">
              <a:avLst/>
            </a:prstGeom>
            <a:solidFill>
              <a:srgbClr val="FFFF66"/>
            </a:solidFill>
            <a:ln w="9525">
              <a:noFill/>
              <a:miter lim="800000"/>
              <a:headEnd/>
              <a:tailEnd/>
            </a:ln>
          </p:spPr>
          <p:txBody>
            <a:bodyPr>
              <a:spAutoFit/>
            </a:bodyPr>
            <a:lstStyle/>
            <a:p>
              <a:pPr eaLnBrk="1" hangingPunct="1">
                <a:spcBef>
                  <a:spcPct val="50000"/>
                </a:spcBef>
              </a:pPr>
              <a:r>
                <a:rPr lang="en-US"/>
                <a:t>Distributed systems and substrate researchers</a:t>
              </a:r>
            </a:p>
          </p:txBody>
        </p:sp>
        <p:sp>
          <p:nvSpPr>
            <p:cNvPr id="33805" name="Line 23" descr="arrow to distributed systems and substrate researchers"/>
            <p:cNvSpPr>
              <a:spLocks noChangeShapeType="1"/>
            </p:cNvSpPr>
            <p:nvPr/>
          </p:nvSpPr>
          <p:spPr bwMode="auto">
            <a:xfrm>
              <a:off x="3696" y="2256"/>
              <a:ext cx="816" cy="0"/>
            </a:xfrm>
            <a:prstGeom prst="line">
              <a:avLst/>
            </a:prstGeom>
            <a:noFill/>
            <a:ln w="9525">
              <a:solidFill>
                <a:schemeClr val="tx1"/>
              </a:solidFill>
              <a:round/>
              <a:headEnd/>
              <a:tailEnd type="triangle" w="med" len="med"/>
            </a:ln>
          </p:spPr>
          <p:txBody>
            <a:bodyPr/>
            <a:lstStyle/>
            <a:p>
              <a:endParaRPr lang="en-US"/>
            </a:p>
          </p:txBody>
        </p:sp>
        <p:sp>
          <p:nvSpPr>
            <p:cNvPr id="33806" name="Line 24" descr="arrow from Technology"/>
            <p:cNvSpPr>
              <a:spLocks noChangeShapeType="1"/>
            </p:cNvSpPr>
            <p:nvPr/>
          </p:nvSpPr>
          <p:spPr bwMode="auto">
            <a:xfrm>
              <a:off x="1056" y="2256"/>
              <a:ext cx="288" cy="0"/>
            </a:xfrm>
            <a:prstGeom prst="line">
              <a:avLst/>
            </a:prstGeom>
            <a:noFill/>
            <a:ln w="9525">
              <a:solidFill>
                <a:schemeClr val="tx1"/>
              </a:solidFill>
              <a:round/>
              <a:headEnd/>
              <a:tailEnd type="triangle" w="med" len="med"/>
            </a:ln>
          </p:spPr>
          <p:txBody>
            <a:bodyPr/>
            <a:lstStyle/>
            <a:p>
              <a:endParaRPr lang="en-US"/>
            </a:p>
          </p:txBody>
        </p:sp>
        <p:sp>
          <p:nvSpPr>
            <p:cNvPr id="33807" name="Text Box 25"/>
            <p:cNvSpPr txBox="1">
              <a:spLocks noChangeArrowheads="1"/>
            </p:cNvSpPr>
            <p:nvPr/>
          </p:nvSpPr>
          <p:spPr bwMode="auto">
            <a:xfrm>
              <a:off x="1344" y="2016"/>
              <a:ext cx="2496" cy="442"/>
            </a:xfrm>
            <a:prstGeom prst="rect">
              <a:avLst/>
            </a:prstGeom>
            <a:noFill/>
            <a:ln w="9525">
              <a:noFill/>
              <a:miter lim="800000"/>
              <a:headEnd/>
              <a:tailEnd/>
            </a:ln>
          </p:spPr>
          <p:txBody>
            <a:bodyPr>
              <a:spAutoFit/>
            </a:bodyPr>
            <a:lstStyle/>
            <a:p>
              <a:pPr eaLnBrk="1" hangingPunct="1"/>
              <a:r>
                <a:rPr lang="en-US" sz="2000">
                  <a:solidFill>
                    <a:srgbClr val="FF0000"/>
                  </a:solidFill>
                </a:rPr>
                <a:t>Develop new architectures, exploiting new substrates</a:t>
              </a:r>
            </a:p>
          </p:txBody>
        </p:sp>
      </p:grpSp>
      <p:sp>
        <p:nvSpPr>
          <p:cNvPr id="33803" name="Line 26" descr="arrow across all areas"/>
          <p:cNvSpPr>
            <a:spLocks noChangeShapeType="1"/>
          </p:cNvSpPr>
          <p:nvPr/>
        </p:nvSpPr>
        <p:spPr bwMode="auto">
          <a:xfrm flipV="1">
            <a:off x="1066800" y="1295400"/>
            <a:ext cx="5334000" cy="5257800"/>
          </a:xfrm>
          <a:prstGeom prst="line">
            <a:avLst/>
          </a:prstGeom>
          <a:noFill/>
          <a:ln w="76200">
            <a:solidFill>
              <a:srgbClr val="3333FF"/>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DE5C29-94B1-437B-B222-CDE5BBCB2553}" type="slidenum">
              <a:rPr lang="en-US"/>
              <a:pPr/>
              <a:t>38</a:t>
            </a:fld>
            <a:endParaRPr lang="en-US" sz="1400"/>
          </a:p>
        </p:txBody>
      </p:sp>
      <p:sp>
        <p:nvSpPr>
          <p:cNvPr id="5" name="Date Placeholder 4"/>
          <p:cNvSpPr>
            <a:spLocks noGrp="1"/>
          </p:cNvSpPr>
          <p:nvPr>
            <p:ph type="dt" sz="half" idx="11"/>
          </p:nvPr>
        </p:nvSpPr>
        <p:spPr/>
        <p:txBody>
          <a:bodyPr/>
          <a:lstStyle/>
          <a:p>
            <a:r>
              <a:rPr lang="en-US"/>
              <a:t>IBM Research</a:t>
            </a:r>
          </a:p>
        </p:txBody>
      </p:sp>
      <p:sp>
        <p:nvSpPr>
          <p:cNvPr id="6" name="Footer Placeholder 5"/>
          <p:cNvSpPr>
            <a:spLocks noGrp="1"/>
          </p:cNvSpPr>
          <p:nvPr>
            <p:ph type="ftr" sz="quarter" idx="12"/>
          </p:nvPr>
        </p:nvSpPr>
        <p:spPr/>
        <p:txBody>
          <a:bodyPr/>
          <a:lstStyle/>
          <a:p>
            <a:r>
              <a:rPr lang="en-US"/>
              <a:t>Jeannette M. Wing</a:t>
            </a:r>
          </a:p>
        </p:txBody>
      </p:sp>
      <p:sp>
        <p:nvSpPr>
          <p:cNvPr id="1314818" name="Rectangle 2"/>
          <p:cNvSpPr>
            <a:spLocks noGrp="1" noChangeArrowheads="1"/>
          </p:cNvSpPr>
          <p:nvPr>
            <p:ph type="title"/>
          </p:nvPr>
        </p:nvSpPr>
        <p:spPr/>
        <p:txBody>
          <a:bodyPr/>
          <a:lstStyle/>
          <a:p>
            <a:r>
              <a:rPr lang="en-US"/>
              <a:t>Trustworthy Computing</a:t>
            </a:r>
          </a:p>
        </p:txBody>
      </p:sp>
      <p:sp>
        <p:nvSpPr>
          <p:cNvPr id="1314819" name="Rectangle 3"/>
          <p:cNvSpPr>
            <a:spLocks noGrp="1" noChangeArrowheads="1"/>
          </p:cNvSpPr>
          <p:nvPr>
            <p:ph type="body" idx="1"/>
          </p:nvPr>
        </p:nvSpPr>
        <p:spPr>
          <a:xfrm>
            <a:off x="685800" y="1295400"/>
            <a:ext cx="8062913" cy="4953000"/>
          </a:xfrm>
        </p:spPr>
        <p:txBody>
          <a:bodyPr/>
          <a:lstStyle/>
          <a:p>
            <a:r>
              <a:rPr lang="en-US"/>
              <a:t>Trustworthy = reliability, security, privacy, usability</a:t>
            </a:r>
          </a:p>
          <a:p>
            <a:endParaRPr lang="en-US"/>
          </a:p>
          <a:p>
            <a:r>
              <a:rPr lang="en-US"/>
              <a:t>Deepen and broaden Cyber Trust</a:t>
            </a:r>
          </a:p>
          <a:p>
            <a:endParaRPr lang="en-US"/>
          </a:p>
          <a:p>
            <a:r>
              <a:rPr lang="en-US"/>
              <a:t>Three emphases for FY09</a:t>
            </a:r>
          </a:p>
          <a:p>
            <a:pPr lvl="1"/>
            <a:r>
              <a:rPr lang="en-US">
                <a:solidFill>
                  <a:srgbClr val="FF0000"/>
                </a:solidFill>
              </a:rPr>
              <a:t>Foundations</a:t>
            </a:r>
            <a:r>
              <a:rPr lang="en-US"/>
              <a:t> of trustworthy</a:t>
            </a:r>
          </a:p>
          <a:p>
            <a:pPr lvl="2"/>
            <a:r>
              <a:rPr lang="en-US"/>
              <a:t>Models, logics, algorithms, metrics</a:t>
            </a:r>
          </a:p>
          <a:p>
            <a:pPr lvl="1"/>
            <a:r>
              <a:rPr lang="en-US">
                <a:solidFill>
                  <a:srgbClr val="FF0000"/>
                </a:solidFill>
              </a:rPr>
              <a:t>Privacy</a:t>
            </a:r>
          </a:p>
          <a:p>
            <a:pPr lvl="1"/>
            <a:r>
              <a:rPr lang="en-US">
                <a:solidFill>
                  <a:srgbClr val="FF0000"/>
                </a:solidFill>
              </a:rPr>
              <a:t>Usability</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ChangeArrowheads="1"/>
          </p:cNvSpPr>
          <p:nvPr>
            <p:ph type="ctrTitle"/>
          </p:nvPr>
        </p:nvSpPr>
        <p:spPr>
          <a:xfrm>
            <a:off x="685800" y="2768600"/>
            <a:ext cx="7772400" cy="1470025"/>
          </a:xfrm>
        </p:spPr>
        <p:txBody>
          <a:bodyPr/>
          <a:lstStyle/>
          <a:p>
            <a:pPr algn="ctr"/>
            <a:r>
              <a:rPr lang="en-US" sz="4000"/>
              <a:t>New for FY10</a:t>
            </a:r>
            <a:endParaRPr lang="en-US" sz="4000" b="1"/>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6D30058-12BB-487D-9B38-083786B82C2C}" type="slidenum">
              <a:rPr lang="en-US"/>
              <a:pPr/>
              <a:t>4</a:t>
            </a:fld>
            <a:endParaRPr lang="en-US" sz="1400"/>
          </a:p>
        </p:txBody>
      </p:sp>
      <p:sp>
        <p:nvSpPr>
          <p:cNvPr id="6" name="Date Placeholder 4"/>
          <p:cNvSpPr>
            <a:spLocks noGrp="1"/>
          </p:cNvSpPr>
          <p:nvPr>
            <p:ph type="dt" sz="half" idx="11"/>
          </p:nvPr>
        </p:nvSpPr>
        <p:spPr/>
        <p:txBody>
          <a:bodyPr/>
          <a:lstStyle/>
          <a:p>
            <a:r>
              <a:rPr lang="en-US"/>
              <a:t>IBM Research</a:t>
            </a:r>
          </a:p>
        </p:txBody>
      </p:sp>
      <p:sp>
        <p:nvSpPr>
          <p:cNvPr id="7" name="Footer Placeholder 5"/>
          <p:cNvSpPr>
            <a:spLocks noGrp="1"/>
          </p:cNvSpPr>
          <p:nvPr>
            <p:ph type="ftr" sz="quarter" idx="12"/>
          </p:nvPr>
        </p:nvSpPr>
        <p:spPr/>
        <p:txBody>
          <a:bodyPr/>
          <a:lstStyle/>
          <a:p>
            <a:r>
              <a:rPr lang="en-US"/>
              <a:t>Jeannette M. Wing</a:t>
            </a:r>
          </a:p>
        </p:txBody>
      </p:sp>
      <p:sp>
        <p:nvSpPr>
          <p:cNvPr id="1436675" name="Rectangle 3"/>
          <p:cNvSpPr>
            <a:spLocks noGrp="1" noChangeArrowheads="1"/>
          </p:cNvSpPr>
          <p:nvPr>
            <p:ph type="body" idx="1"/>
          </p:nvPr>
        </p:nvSpPr>
        <p:spPr/>
        <p:txBody>
          <a:bodyPr/>
          <a:lstStyle/>
          <a:p>
            <a:endParaRPr lang="en-US"/>
          </a:p>
        </p:txBody>
      </p:sp>
      <p:pic>
        <p:nvPicPr>
          <p:cNvPr id="1436677" name="Picture 5" descr="pie chart of FY 2008 Budget Obligations by Strategic Goal ($6,084 million)"/>
          <p:cNvPicPr>
            <a:picLocks noChangeAspect="1" noChangeArrowheads="1"/>
          </p:cNvPicPr>
          <p:nvPr/>
        </p:nvPicPr>
        <p:blipFill>
          <a:blip r:embed="rId2"/>
          <a:srcRect/>
          <a:stretch>
            <a:fillRect/>
          </a:stretch>
        </p:blipFill>
        <p:spPr bwMode="auto">
          <a:xfrm>
            <a:off x="392113" y="927100"/>
            <a:ext cx="8404225" cy="5313363"/>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1"/>
          <p:cNvSpPr>
            <a:spLocks noGrp="1"/>
          </p:cNvSpPr>
          <p:nvPr>
            <p:ph type="sldNum" sz="quarter" idx="10"/>
          </p:nvPr>
        </p:nvSpPr>
        <p:spPr/>
        <p:txBody>
          <a:bodyPr/>
          <a:lstStyle/>
          <a:p>
            <a:fld id="{5CD2E4AF-53C6-4535-A325-7053EF09350F}" type="slidenum">
              <a:rPr lang="en-US"/>
              <a:pPr/>
              <a:t>40</a:t>
            </a:fld>
            <a:endParaRPr lang="en-US" sz="1400"/>
          </a:p>
        </p:txBody>
      </p:sp>
      <p:sp>
        <p:nvSpPr>
          <p:cNvPr id="33" name="Date Placeholder 2"/>
          <p:cNvSpPr>
            <a:spLocks noGrp="1"/>
          </p:cNvSpPr>
          <p:nvPr>
            <p:ph type="dt" sz="half" idx="11"/>
          </p:nvPr>
        </p:nvSpPr>
        <p:spPr/>
        <p:txBody>
          <a:bodyPr/>
          <a:lstStyle/>
          <a:p>
            <a:r>
              <a:rPr lang="en-US"/>
              <a:t>IBM Research</a:t>
            </a:r>
          </a:p>
        </p:txBody>
      </p:sp>
      <p:sp>
        <p:nvSpPr>
          <p:cNvPr id="34" name="Footer Placeholder 3"/>
          <p:cNvSpPr>
            <a:spLocks noGrp="1"/>
          </p:cNvSpPr>
          <p:nvPr>
            <p:ph type="ftr" sz="quarter" idx="12"/>
          </p:nvPr>
        </p:nvSpPr>
        <p:spPr/>
        <p:txBody>
          <a:bodyPr/>
          <a:lstStyle/>
          <a:p>
            <a:r>
              <a:rPr lang="en-US"/>
              <a:t>Jeannette M. Wing</a:t>
            </a:r>
          </a:p>
        </p:txBody>
      </p:sp>
      <p:pic>
        <p:nvPicPr>
          <p:cNvPr id="1460226" name="Picture 2" descr="match.com logo"/>
          <p:cNvPicPr>
            <a:picLocks noChangeAspect="1" noChangeArrowheads="1"/>
          </p:cNvPicPr>
          <p:nvPr/>
        </p:nvPicPr>
        <p:blipFill>
          <a:blip r:embed="rId3"/>
          <a:srcRect t="47993"/>
          <a:stretch>
            <a:fillRect/>
          </a:stretch>
        </p:blipFill>
        <p:spPr bwMode="auto">
          <a:xfrm>
            <a:off x="1593850" y="2268538"/>
            <a:ext cx="1285875" cy="793750"/>
          </a:xfrm>
          <a:prstGeom prst="rect">
            <a:avLst/>
          </a:prstGeom>
          <a:noFill/>
          <a:ln w="9525">
            <a:noFill/>
            <a:miter lim="800000"/>
            <a:headEnd/>
            <a:tailEnd/>
          </a:ln>
          <a:effectLst/>
        </p:spPr>
      </p:pic>
      <p:pic>
        <p:nvPicPr>
          <p:cNvPr id="1460227" name="Picture 3" descr="picture of the head camera"/>
          <p:cNvPicPr>
            <a:picLocks noChangeAspect="1" noChangeArrowheads="1"/>
          </p:cNvPicPr>
          <p:nvPr/>
        </p:nvPicPr>
        <p:blipFill>
          <a:blip r:embed="rId4"/>
          <a:srcRect l="5518" t="7588" r="5518" b="18973"/>
          <a:stretch>
            <a:fillRect/>
          </a:stretch>
        </p:blipFill>
        <p:spPr bwMode="auto">
          <a:xfrm>
            <a:off x="3600450" y="5478463"/>
            <a:ext cx="1079500" cy="769937"/>
          </a:xfrm>
          <a:prstGeom prst="rect">
            <a:avLst/>
          </a:prstGeom>
          <a:noFill/>
          <a:ln w="9525">
            <a:noFill/>
            <a:miter lim="800000"/>
            <a:headEnd/>
            <a:tailEnd/>
          </a:ln>
        </p:spPr>
      </p:pic>
      <p:pic>
        <p:nvPicPr>
          <p:cNvPr id="1460228" name="Picture 4" descr="graphic of Four Colours Suffice"/>
          <p:cNvPicPr>
            <a:picLocks noChangeAspect="1" noChangeArrowheads="1"/>
          </p:cNvPicPr>
          <p:nvPr/>
        </p:nvPicPr>
        <p:blipFill>
          <a:blip r:embed="rId5" cstate="print"/>
          <a:srcRect/>
          <a:stretch>
            <a:fillRect/>
          </a:stretch>
        </p:blipFill>
        <p:spPr bwMode="auto">
          <a:xfrm>
            <a:off x="4679950" y="2513013"/>
            <a:ext cx="749300" cy="1401762"/>
          </a:xfrm>
          <a:prstGeom prst="rect">
            <a:avLst/>
          </a:prstGeom>
          <a:noFill/>
          <a:ln w="9525">
            <a:noFill/>
            <a:miter lim="800000"/>
            <a:headEnd/>
            <a:tailEnd/>
          </a:ln>
          <a:effectLst/>
        </p:spPr>
      </p:pic>
      <p:pic>
        <p:nvPicPr>
          <p:cNvPr id="1460229" name="Picture 5" descr="picture of Xin"/>
          <p:cNvPicPr>
            <a:picLocks noChangeAspect="1" noChangeArrowheads="1"/>
          </p:cNvPicPr>
          <p:nvPr/>
        </p:nvPicPr>
        <p:blipFill>
          <a:blip r:embed="rId6" cstate="print"/>
          <a:srcRect/>
          <a:stretch>
            <a:fillRect/>
          </a:stretch>
        </p:blipFill>
        <p:spPr bwMode="auto">
          <a:xfrm>
            <a:off x="4383088" y="4143375"/>
            <a:ext cx="593725" cy="792163"/>
          </a:xfrm>
          <a:prstGeom prst="rect">
            <a:avLst/>
          </a:prstGeom>
          <a:noFill/>
        </p:spPr>
      </p:pic>
      <p:pic>
        <p:nvPicPr>
          <p:cNvPr id="1460230" name="Picture 6" descr="http://http.cdnlayer.com/itke/blogs.dir/8/files/2008/02/gnu.png"/>
          <p:cNvPicPr>
            <a:picLocks noChangeAspect="1" noChangeArrowheads="1"/>
          </p:cNvPicPr>
          <p:nvPr/>
        </p:nvPicPr>
        <p:blipFill>
          <a:blip r:embed="rId7" cstate="print"/>
          <a:srcRect/>
          <a:stretch>
            <a:fillRect/>
          </a:stretch>
        </p:blipFill>
        <p:spPr bwMode="auto">
          <a:xfrm>
            <a:off x="3908425" y="3609975"/>
            <a:ext cx="566738" cy="654050"/>
          </a:xfrm>
          <a:prstGeom prst="rect">
            <a:avLst/>
          </a:prstGeom>
          <a:noFill/>
        </p:spPr>
      </p:pic>
      <p:pic>
        <p:nvPicPr>
          <p:cNvPr id="1460231" name="Picture 7" descr="IEM - Iowa Electronic Markets logo">
            <a:hlinkClick r:id="rId8"/>
          </p:cNvPr>
          <p:cNvPicPr>
            <a:picLocks noChangeAspect="1" noChangeArrowheads="1"/>
          </p:cNvPicPr>
          <p:nvPr/>
        </p:nvPicPr>
        <p:blipFill>
          <a:blip r:embed="rId9"/>
          <a:srcRect/>
          <a:stretch>
            <a:fillRect/>
          </a:stretch>
        </p:blipFill>
        <p:spPr bwMode="auto">
          <a:xfrm>
            <a:off x="1749425" y="3671888"/>
            <a:ext cx="2051050" cy="417512"/>
          </a:xfrm>
          <a:prstGeom prst="rect">
            <a:avLst/>
          </a:prstGeom>
          <a:solidFill>
            <a:schemeClr val="tx1"/>
          </a:solidFill>
        </p:spPr>
      </p:pic>
      <p:pic>
        <p:nvPicPr>
          <p:cNvPr id="1460232" name="Picture 8" descr="image of Linux penguin&#10;&#10;http://www.breakitdownblog.com/wp-content/uploads/2009/04/linux-penguin-tux.jpg"/>
          <p:cNvPicPr>
            <a:picLocks noChangeAspect="1" noChangeArrowheads="1"/>
          </p:cNvPicPr>
          <p:nvPr/>
        </p:nvPicPr>
        <p:blipFill>
          <a:blip r:embed="rId10" cstate="print"/>
          <a:srcRect/>
          <a:stretch>
            <a:fillRect/>
          </a:stretch>
        </p:blipFill>
        <p:spPr bwMode="auto">
          <a:xfrm>
            <a:off x="1235075" y="3244850"/>
            <a:ext cx="471488" cy="669925"/>
          </a:xfrm>
          <a:prstGeom prst="rect">
            <a:avLst/>
          </a:prstGeom>
          <a:noFill/>
        </p:spPr>
      </p:pic>
      <p:pic>
        <p:nvPicPr>
          <p:cNvPr id="1460233" name="Picture 9" descr="Amazon.com logo"/>
          <p:cNvPicPr>
            <a:picLocks noChangeAspect="1" noChangeArrowheads="1"/>
          </p:cNvPicPr>
          <p:nvPr/>
        </p:nvPicPr>
        <p:blipFill>
          <a:blip r:embed="rId11" cstate="print"/>
          <a:srcRect/>
          <a:stretch>
            <a:fillRect/>
          </a:stretch>
        </p:blipFill>
        <p:spPr bwMode="auto">
          <a:xfrm>
            <a:off x="1954213" y="3122613"/>
            <a:ext cx="1543050" cy="354012"/>
          </a:xfrm>
          <a:prstGeom prst="rect">
            <a:avLst/>
          </a:prstGeom>
          <a:noFill/>
        </p:spPr>
      </p:pic>
      <p:pic>
        <p:nvPicPr>
          <p:cNvPr id="1460234" name="Picture 10" descr="Apache logo"/>
          <p:cNvPicPr>
            <a:picLocks noChangeAspect="1" noChangeArrowheads="1"/>
          </p:cNvPicPr>
          <p:nvPr/>
        </p:nvPicPr>
        <p:blipFill>
          <a:blip r:embed="rId12"/>
          <a:srcRect/>
          <a:stretch>
            <a:fillRect/>
          </a:stretch>
        </p:blipFill>
        <p:spPr bwMode="auto">
          <a:xfrm>
            <a:off x="1749425" y="1570038"/>
            <a:ext cx="771525" cy="889000"/>
          </a:xfrm>
          <a:prstGeom prst="rect">
            <a:avLst/>
          </a:prstGeom>
          <a:noFill/>
        </p:spPr>
      </p:pic>
      <p:pic>
        <p:nvPicPr>
          <p:cNvPr id="1460235" name="Picture 11" descr="eBay logo">
            <a:hlinkClick r:id="rId13"/>
          </p:cNvPr>
          <p:cNvPicPr>
            <a:picLocks noChangeAspect="1" noChangeArrowheads="1"/>
          </p:cNvPicPr>
          <p:nvPr/>
        </p:nvPicPr>
        <p:blipFill>
          <a:blip r:embed="rId14"/>
          <a:srcRect/>
          <a:stretch>
            <a:fillRect/>
          </a:stretch>
        </p:blipFill>
        <p:spPr bwMode="auto">
          <a:xfrm>
            <a:off x="2725738" y="2014538"/>
            <a:ext cx="706437" cy="342900"/>
          </a:xfrm>
          <a:prstGeom prst="rect">
            <a:avLst/>
          </a:prstGeom>
          <a:noFill/>
        </p:spPr>
      </p:pic>
      <p:pic>
        <p:nvPicPr>
          <p:cNvPr id="1460236" name="Picture 12" descr="Slashdot logo"/>
          <p:cNvPicPr>
            <a:picLocks noChangeAspect="1" noChangeArrowheads="1"/>
          </p:cNvPicPr>
          <p:nvPr/>
        </p:nvPicPr>
        <p:blipFill>
          <a:blip r:embed="rId15"/>
          <a:srcRect l="1350" t="16252" r="65991" b="77510"/>
          <a:stretch>
            <a:fillRect/>
          </a:stretch>
        </p:blipFill>
        <p:spPr bwMode="auto">
          <a:xfrm>
            <a:off x="153988" y="6354763"/>
            <a:ext cx="2314575" cy="312737"/>
          </a:xfrm>
          <a:prstGeom prst="rect">
            <a:avLst/>
          </a:prstGeom>
          <a:noFill/>
          <a:ln w="9525">
            <a:noFill/>
            <a:miter lim="800000"/>
            <a:headEnd/>
            <a:tailEnd/>
          </a:ln>
          <a:effectLst/>
        </p:spPr>
      </p:pic>
      <p:pic>
        <p:nvPicPr>
          <p:cNvPr id="1460237" name="Picture 13" descr="Google logo"/>
          <p:cNvPicPr>
            <a:picLocks noChangeAspect="1" noChangeArrowheads="1"/>
          </p:cNvPicPr>
          <p:nvPr/>
        </p:nvPicPr>
        <p:blipFill>
          <a:blip r:embed="rId16"/>
          <a:srcRect/>
          <a:stretch>
            <a:fillRect/>
          </a:stretch>
        </p:blipFill>
        <p:spPr bwMode="auto">
          <a:xfrm>
            <a:off x="3416300" y="4891088"/>
            <a:ext cx="1131888" cy="587375"/>
          </a:xfrm>
          <a:prstGeom prst="rect">
            <a:avLst/>
          </a:prstGeom>
          <a:noFill/>
        </p:spPr>
      </p:pic>
      <p:pic>
        <p:nvPicPr>
          <p:cNvPr id="1460238" name="Picture 14" descr="Astro Alert graphic"/>
          <p:cNvPicPr>
            <a:picLocks noChangeAspect="1" noChangeArrowheads="1"/>
          </p:cNvPicPr>
          <p:nvPr/>
        </p:nvPicPr>
        <p:blipFill>
          <a:blip r:embed="rId17"/>
          <a:srcRect/>
          <a:stretch>
            <a:fillRect/>
          </a:stretch>
        </p:blipFill>
        <p:spPr bwMode="auto">
          <a:xfrm>
            <a:off x="2982913" y="4279900"/>
            <a:ext cx="1228725" cy="609600"/>
          </a:xfrm>
          <a:prstGeom prst="rect">
            <a:avLst/>
          </a:prstGeom>
          <a:noFill/>
        </p:spPr>
      </p:pic>
      <p:pic>
        <p:nvPicPr>
          <p:cNvPr id="1460239" name="Picture 15" descr="picture of person leaning"/>
          <p:cNvPicPr>
            <a:picLocks noChangeAspect="1" noChangeArrowheads="1"/>
          </p:cNvPicPr>
          <p:nvPr/>
        </p:nvPicPr>
        <p:blipFill>
          <a:blip r:embed="rId18"/>
          <a:srcRect/>
          <a:stretch>
            <a:fillRect/>
          </a:stretch>
        </p:blipFill>
        <p:spPr bwMode="auto">
          <a:xfrm>
            <a:off x="2632075" y="5086350"/>
            <a:ext cx="700088" cy="1157288"/>
          </a:xfrm>
          <a:prstGeom prst="rect">
            <a:avLst/>
          </a:prstGeom>
          <a:noFill/>
        </p:spPr>
      </p:pic>
      <p:pic>
        <p:nvPicPr>
          <p:cNvPr id="1460240" name="Picture 16" descr="The Global Search Challenge logo"/>
          <p:cNvPicPr>
            <a:picLocks noChangeAspect="1" noChangeArrowheads="1"/>
          </p:cNvPicPr>
          <p:nvPr/>
        </p:nvPicPr>
        <p:blipFill>
          <a:blip r:embed="rId19"/>
          <a:srcRect/>
          <a:stretch>
            <a:fillRect/>
          </a:stretch>
        </p:blipFill>
        <p:spPr bwMode="auto">
          <a:xfrm>
            <a:off x="1028700" y="4219575"/>
            <a:ext cx="1774825" cy="793750"/>
          </a:xfrm>
          <a:prstGeom prst="rect">
            <a:avLst/>
          </a:prstGeom>
          <a:noFill/>
        </p:spPr>
      </p:pic>
      <p:pic>
        <p:nvPicPr>
          <p:cNvPr id="1460241" name="Picture 17" descr="Wikipedia logo&#10;&#10;Image:Wikipedia-logo.png">
            <a:hlinkClick r:id="rId20"/>
          </p:cNvPr>
          <p:cNvPicPr>
            <a:picLocks noChangeAspect="1" noChangeArrowheads="1"/>
          </p:cNvPicPr>
          <p:nvPr/>
        </p:nvPicPr>
        <p:blipFill>
          <a:blip r:embed="rId21" cstate="print"/>
          <a:srcRect/>
          <a:stretch>
            <a:fillRect/>
          </a:stretch>
        </p:blipFill>
        <p:spPr bwMode="auto">
          <a:xfrm>
            <a:off x="153988" y="3975100"/>
            <a:ext cx="811212" cy="960438"/>
          </a:xfrm>
          <a:prstGeom prst="rect">
            <a:avLst/>
          </a:prstGeom>
          <a:noFill/>
        </p:spPr>
      </p:pic>
      <p:pic>
        <p:nvPicPr>
          <p:cNvPr id="1460242" name="Picture 18" descr="picture of moon with markings"/>
          <p:cNvPicPr>
            <a:picLocks noChangeAspect="1" noChangeArrowheads="1"/>
          </p:cNvPicPr>
          <p:nvPr/>
        </p:nvPicPr>
        <p:blipFill>
          <a:blip r:embed="rId22" cstate="print"/>
          <a:srcRect/>
          <a:stretch>
            <a:fillRect/>
          </a:stretch>
        </p:blipFill>
        <p:spPr bwMode="auto">
          <a:xfrm>
            <a:off x="257175" y="2817813"/>
            <a:ext cx="771525" cy="914400"/>
          </a:xfrm>
          <a:prstGeom prst="rect">
            <a:avLst/>
          </a:prstGeom>
          <a:noFill/>
        </p:spPr>
      </p:pic>
      <p:pic>
        <p:nvPicPr>
          <p:cNvPr id="1460243" name="Picture 19" descr="Innocentive logo&#10;&#10;http://www.issnaf.org/web/images/stories/innocentive_logo_color.jpg"/>
          <p:cNvPicPr>
            <a:picLocks noChangeAspect="1" noChangeArrowheads="1"/>
          </p:cNvPicPr>
          <p:nvPr/>
        </p:nvPicPr>
        <p:blipFill>
          <a:blip r:embed="rId23" cstate="print"/>
          <a:srcRect/>
          <a:stretch>
            <a:fillRect/>
          </a:stretch>
        </p:blipFill>
        <p:spPr bwMode="auto">
          <a:xfrm>
            <a:off x="0" y="2390775"/>
            <a:ext cx="1568450" cy="422275"/>
          </a:xfrm>
          <a:prstGeom prst="rect">
            <a:avLst/>
          </a:prstGeom>
          <a:noFill/>
        </p:spPr>
      </p:pic>
      <p:pic>
        <p:nvPicPr>
          <p:cNvPr id="1460244" name="Picture 20" descr="picture of Jesse Ventura&#10;&#10;http://4.bp.blogspot.com/_agim-eig_CA/Rgj4li1vTiI/AAAAAAAAALA/DazFJnUUw18/s400/Jesse+Ventura.jpg"/>
          <p:cNvPicPr>
            <a:picLocks noChangeAspect="1" noChangeArrowheads="1"/>
          </p:cNvPicPr>
          <p:nvPr/>
        </p:nvPicPr>
        <p:blipFill>
          <a:blip r:embed="rId24"/>
          <a:srcRect/>
          <a:stretch>
            <a:fillRect/>
          </a:stretch>
        </p:blipFill>
        <p:spPr bwMode="auto">
          <a:xfrm>
            <a:off x="1593850" y="5091113"/>
            <a:ext cx="657225" cy="903287"/>
          </a:xfrm>
          <a:prstGeom prst="rect">
            <a:avLst/>
          </a:prstGeom>
          <a:noFill/>
        </p:spPr>
      </p:pic>
      <p:pic>
        <p:nvPicPr>
          <p:cNvPr id="1460245" name="Picture 21" descr="picture of Howard Dean at Des Moines Meetup"/>
          <p:cNvPicPr>
            <a:picLocks noChangeAspect="1" noChangeArrowheads="1"/>
          </p:cNvPicPr>
          <p:nvPr/>
        </p:nvPicPr>
        <p:blipFill>
          <a:blip r:embed="rId25" cstate="print"/>
          <a:srcRect/>
          <a:stretch>
            <a:fillRect/>
          </a:stretch>
        </p:blipFill>
        <p:spPr bwMode="auto">
          <a:xfrm>
            <a:off x="257175" y="1354138"/>
            <a:ext cx="990600" cy="881062"/>
          </a:xfrm>
          <a:prstGeom prst="rect">
            <a:avLst/>
          </a:prstGeom>
          <a:noFill/>
        </p:spPr>
      </p:pic>
      <p:pic>
        <p:nvPicPr>
          <p:cNvPr id="1460246" name="Picture 22" descr="Second Life logo">
            <a:hlinkClick r:id="rId26" tooltip="Second Life logo.svg"/>
          </p:cNvPr>
          <p:cNvPicPr>
            <a:picLocks noChangeAspect="1" noChangeArrowheads="1"/>
          </p:cNvPicPr>
          <p:nvPr/>
        </p:nvPicPr>
        <p:blipFill>
          <a:blip r:embed="rId27"/>
          <a:srcRect/>
          <a:stretch>
            <a:fillRect/>
          </a:stretch>
        </p:blipFill>
        <p:spPr bwMode="auto">
          <a:xfrm>
            <a:off x="315913" y="687388"/>
            <a:ext cx="1189037" cy="587375"/>
          </a:xfrm>
          <a:prstGeom prst="rect">
            <a:avLst/>
          </a:prstGeom>
          <a:noFill/>
        </p:spPr>
      </p:pic>
      <p:pic>
        <p:nvPicPr>
          <p:cNvPr id="1460247" name="Picture 23" descr="The ESP Game logo"/>
          <p:cNvPicPr>
            <a:picLocks noChangeAspect="1" noChangeArrowheads="1"/>
          </p:cNvPicPr>
          <p:nvPr/>
        </p:nvPicPr>
        <p:blipFill>
          <a:blip r:embed="rId28"/>
          <a:srcRect/>
          <a:stretch>
            <a:fillRect/>
          </a:stretch>
        </p:blipFill>
        <p:spPr bwMode="auto">
          <a:xfrm>
            <a:off x="354013" y="22225"/>
            <a:ext cx="2166937" cy="723900"/>
          </a:xfrm>
          <a:prstGeom prst="rect">
            <a:avLst/>
          </a:prstGeom>
          <a:noFill/>
        </p:spPr>
      </p:pic>
      <p:pic>
        <p:nvPicPr>
          <p:cNvPr id="1460248" name="Picture 24" descr="Firefox logo&#10;&#10;http://www.library.drexel.edu/blogs/librarylog/firefox.jpg"/>
          <p:cNvPicPr>
            <a:picLocks noChangeAspect="1" noChangeArrowheads="1"/>
          </p:cNvPicPr>
          <p:nvPr/>
        </p:nvPicPr>
        <p:blipFill>
          <a:blip r:embed="rId29" cstate="print"/>
          <a:srcRect/>
          <a:stretch>
            <a:fillRect/>
          </a:stretch>
        </p:blipFill>
        <p:spPr bwMode="auto">
          <a:xfrm>
            <a:off x="1954213" y="746125"/>
            <a:ext cx="620712" cy="709613"/>
          </a:xfrm>
          <a:prstGeom prst="rect">
            <a:avLst/>
          </a:prstGeom>
          <a:noFill/>
        </p:spPr>
      </p:pic>
      <p:pic>
        <p:nvPicPr>
          <p:cNvPr id="1460249" name="Picture 25" descr="World of Warcraft logo"/>
          <p:cNvPicPr>
            <a:picLocks noChangeAspect="1" noChangeArrowheads="1"/>
          </p:cNvPicPr>
          <p:nvPr/>
        </p:nvPicPr>
        <p:blipFill>
          <a:blip r:embed="rId30" cstate="print"/>
          <a:srcRect/>
          <a:stretch>
            <a:fillRect/>
          </a:stretch>
        </p:blipFill>
        <p:spPr bwMode="auto">
          <a:xfrm>
            <a:off x="425450" y="5543550"/>
            <a:ext cx="1079500" cy="728663"/>
          </a:xfrm>
          <a:prstGeom prst="rect">
            <a:avLst/>
          </a:prstGeom>
          <a:noFill/>
        </p:spPr>
      </p:pic>
      <p:pic>
        <p:nvPicPr>
          <p:cNvPr id="1460250" name="Picture 26" descr="Facebook logo"/>
          <p:cNvPicPr>
            <a:picLocks noChangeAspect="1" noChangeArrowheads="1"/>
          </p:cNvPicPr>
          <p:nvPr/>
        </p:nvPicPr>
        <p:blipFill>
          <a:blip r:embed="rId31"/>
          <a:srcRect/>
          <a:stretch>
            <a:fillRect/>
          </a:stretch>
        </p:blipFill>
        <p:spPr bwMode="auto">
          <a:xfrm>
            <a:off x="3086100" y="168275"/>
            <a:ext cx="1028700" cy="577850"/>
          </a:xfrm>
          <a:prstGeom prst="rect">
            <a:avLst/>
          </a:prstGeom>
          <a:noFill/>
        </p:spPr>
      </p:pic>
      <p:pic>
        <p:nvPicPr>
          <p:cNvPr id="1460251" name="Picture 27" descr="graph of Annual CDC Comparison"/>
          <p:cNvPicPr>
            <a:picLocks noChangeAspect="1" noChangeArrowheads="1"/>
          </p:cNvPicPr>
          <p:nvPr/>
        </p:nvPicPr>
        <p:blipFill>
          <a:blip r:embed="rId32"/>
          <a:srcRect/>
          <a:stretch>
            <a:fillRect/>
          </a:stretch>
        </p:blipFill>
        <p:spPr bwMode="auto">
          <a:xfrm>
            <a:off x="2955925" y="981075"/>
            <a:ext cx="1903413" cy="746125"/>
          </a:xfrm>
          <a:prstGeom prst="rect">
            <a:avLst/>
          </a:prstGeom>
          <a:noFill/>
        </p:spPr>
      </p:pic>
      <p:pic>
        <p:nvPicPr>
          <p:cNvPr id="1460252" name="Picture 28" descr="picture of Obama with blackberry&#10;&#10;http://i.thisislondon.co.uk/i/pix/2008/11/obama-blackberry-415x712.jpg"/>
          <p:cNvPicPr>
            <a:picLocks noChangeAspect="1" noChangeArrowheads="1"/>
          </p:cNvPicPr>
          <p:nvPr/>
        </p:nvPicPr>
        <p:blipFill>
          <a:blip r:embed="rId33" cstate="print"/>
          <a:srcRect/>
          <a:stretch>
            <a:fillRect/>
          </a:stretch>
        </p:blipFill>
        <p:spPr bwMode="auto">
          <a:xfrm>
            <a:off x="3600450" y="2014538"/>
            <a:ext cx="823913" cy="1462087"/>
          </a:xfrm>
          <a:prstGeom prst="rect">
            <a:avLst/>
          </a:prstGeom>
          <a:noFill/>
        </p:spPr>
      </p:pic>
      <p:pic>
        <p:nvPicPr>
          <p:cNvPr id="1460253" name="Picture 29" descr="CiteSeer logo">
            <a:hlinkClick r:id="rId34"/>
          </p:cNvPr>
          <p:cNvPicPr>
            <a:picLocks noChangeAspect="1" noChangeArrowheads="1"/>
          </p:cNvPicPr>
          <p:nvPr/>
        </p:nvPicPr>
        <p:blipFill>
          <a:blip r:embed="rId35"/>
          <a:srcRect/>
          <a:stretch>
            <a:fillRect/>
          </a:stretch>
        </p:blipFill>
        <p:spPr bwMode="auto">
          <a:xfrm>
            <a:off x="219075" y="5091113"/>
            <a:ext cx="1220788" cy="258762"/>
          </a:xfrm>
          <a:prstGeom prst="rect">
            <a:avLst/>
          </a:prstGeom>
          <a:noFill/>
        </p:spPr>
      </p:pic>
      <p:sp>
        <p:nvSpPr>
          <p:cNvPr id="1460254" name="Rectangle 30"/>
          <p:cNvSpPr>
            <a:spLocks noChangeArrowheads="1"/>
          </p:cNvSpPr>
          <p:nvPr/>
        </p:nvSpPr>
        <p:spPr bwMode="auto">
          <a:xfrm>
            <a:off x="5297488" y="874713"/>
            <a:ext cx="4535487" cy="6324600"/>
          </a:xfrm>
          <a:prstGeom prst="rect">
            <a:avLst/>
          </a:prstGeom>
          <a:noFill/>
          <a:ln w="9525">
            <a:noFill/>
            <a:miter lim="800000"/>
            <a:headEnd/>
            <a:tailEnd/>
          </a:ln>
          <a:effectLst/>
        </p:spPr>
        <p:txBody>
          <a:bodyPr/>
          <a:lstStyle/>
          <a:p>
            <a:pPr marL="342900" indent="-342900" algn="ctr">
              <a:lnSpc>
                <a:spcPct val="80000"/>
              </a:lnSpc>
              <a:spcBef>
                <a:spcPct val="20000"/>
              </a:spcBef>
            </a:pPr>
            <a:r>
              <a:rPr lang="en-US"/>
              <a:t>Clickworkers</a:t>
            </a:r>
          </a:p>
          <a:p>
            <a:pPr marL="342900" indent="-342900" algn="ctr">
              <a:lnSpc>
                <a:spcPct val="80000"/>
              </a:lnSpc>
              <a:spcBef>
                <a:spcPct val="20000"/>
              </a:spcBef>
            </a:pPr>
            <a:r>
              <a:rPr lang="en-US"/>
              <a:t>Collaborative Filtering</a:t>
            </a:r>
          </a:p>
          <a:p>
            <a:pPr marL="342900" indent="-342900" algn="ctr">
              <a:lnSpc>
                <a:spcPct val="80000"/>
              </a:lnSpc>
              <a:spcBef>
                <a:spcPct val="20000"/>
              </a:spcBef>
            </a:pPr>
            <a:r>
              <a:rPr lang="en-US"/>
              <a:t>Collaborative Intelligence</a:t>
            </a:r>
          </a:p>
          <a:p>
            <a:pPr marL="342900" indent="-342900" algn="ctr">
              <a:lnSpc>
                <a:spcPct val="80000"/>
              </a:lnSpc>
              <a:spcBef>
                <a:spcPct val="20000"/>
              </a:spcBef>
            </a:pPr>
            <a:r>
              <a:rPr lang="en-US"/>
              <a:t>Collective Intelligence</a:t>
            </a:r>
          </a:p>
          <a:p>
            <a:pPr marL="342900" indent="-342900" algn="ctr">
              <a:lnSpc>
                <a:spcPct val="80000"/>
              </a:lnSpc>
              <a:spcBef>
                <a:spcPct val="20000"/>
              </a:spcBef>
            </a:pPr>
            <a:r>
              <a:rPr lang="en-US"/>
              <a:t>Computer Assisted Proof</a:t>
            </a:r>
          </a:p>
          <a:p>
            <a:pPr marL="342900" indent="-342900" algn="ctr">
              <a:lnSpc>
                <a:spcPct val="80000"/>
              </a:lnSpc>
              <a:spcBef>
                <a:spcPct val="20000"/>
              </a:spcBef>
            </a:pPr>
            <a:r>
              <a:rPr lang="en-US"/>
              <a:t>Crowdsourcing</a:t>
            </a:r>
          </a:p>
          <a:p>
            <a:pPr marL="342900" indent="-342900" algn="ctr">
              <a:lnSpc>
                <a:spcPct val="80000"/>
              </a:lnSpc>
              <a:spcBef>
                <a:spcPct val="20000"/>
              </a:spcBef>
            </a:pPr>
            <a:r>
              <a:rPr lang="en-US"/>
              <a:t>eSociety</a:t>
            </a:r>
          </a:p>
          <a:p>
            <a:pPr marL="342900" indent="-342900" algn="ctr">
              <a:lnSpc>
                <a:spcPct val="80000"/>
              </a:lnSpc>
              <a:spcBef>
                <a:spcPct val="20000"/>
              </a:spcBef>
            </a:pPr>
            <a:r>
              <a:rPr lang="en-US"/>
              <a:t>Genius in the Crowd</a:t>
            </a:r>
          </a:p>
          <a:p>
            <a:pPr marL="342900" indent="-342900" algn="ctr">
              <a:lnSpc>
                <a:spcPct val="80000"/>
              </a:lnSpc>
              <a:spcBef>
                <a:spcPct val="20000"/>
              </a:spcBef>
            </a:pPr>
            <a:r>
              <a:rPr lang="en-US"/>
              <a:t>Human-Based Computation</a:t>
            </a:r>
          </a:p>
          <a:p>
            <a:pPr marL="342900" indent="-342900" algn="ctr">
              <a:lnSpc>
                <a:spcPct val="80000"/>
              </a:lnSpc>
              <a:spcBef>
                <a:spcPct val="20000"/>
              </a:spcBef>
            </a:pPr>
            <a:r>
              <a:rPr lang="en-US"/>
              <a:t>Participatory Journalism</a:t>
            </a:r>
          </a:p>
          <a:p>
            <a:pPr marL="342900" indent="-342900" algn="ctr">
              <a:lnSpc>
                <a:spcPct val="80000"/>
              </a:lnSpc>
              <a:spcBef>
                <a:spcPct val="20000"/>
              </a:spcBef>
            </a:pPr>
            <a:r>
              <a:rPr lang="en-US"/>
              <a:t>Pro-Am Collaboration</a:t>
            </a:r>
          </a:p>
          <a:p>
            <a:pPr marL="342900" indent="-342900" algn="ctr">
              <a:lnSpc>
                <a:spcPct val="80000"/>
              </a:lnSpc>
              <a:spcBef>
                <a:spcPct val="20000"/>
              </a:spcBef>
            </a:pPr>
            <a:r>
              <a:rPr lang="en-US"/>
              <a:t>Recommender Systems</a:t>
            </a:r>
          </a:p>
          <a:p>
            <a:pPr marL="342900" indent="-342900" algn="ctr">
              <a:lnSpc>
                <a:spcPct val="80000"/>
              </a:lnSpc>
              <a:spcBef>
                <a:spcPct val="20000"/>
              </a:spcBef>
            </a:pPr>
            <a:r>
              <a:rPr lang="en-US"/>
              <a:t>Reputation Systems</a:t>
            </a:r>
          </a:p>
          <a:p>
            <a:pPr marL="342900" indent="-342900" algn="ctr">
              <a:lnSpc>
                <a:spcPct val="80000"/>
              </a:lnSpc>
              <a:spcBef>
                <a:spcPct val="20000"/>
              </a:spcBef>
            </a:pPr>
            <a:r>
              <a:rPr lang="en-US"/>
              <a:t>Social Commerce</a:t>
            </a:r>
          </a:p>
          <a:p>
            <a:pPr marL="342900" indent="-342900" algn="ctr">
              <a:lnSpc>
                <a:spcPct val="80000"/>
              </a:lnSpc>
              <a:spcBef>
                <a:spcPct val="20000"/>
              </a:spcBef>
            </a:pPr>
            <a:r>
              <a:rPr lang="en-US"/>
              <a:t>Social Computing</a:t>
            </a:r>
          </a:p>
          <a:p>
            <a:pPr marL="342900" indent="-342900" algn="ctr">
              <a:lnSpc>
                <a:spcPct val="80000"/>
              </a:lnSpc>
              <a:spcBef>
                <a:spcPct val="20000"/>
              </a:spcBef>
            </a:pPr>
            <a:r>
              <a:rPr lang="en-US"/>
              <a:t>Social Technology</a:t>
            </a:r>
          </a:p>
          <a:p>
            <a:pPr marL="342900" indent="-342900" algn="ctr">
              <a:lnSpc>
                <a:spcPct val="80000"/>
              </a:lnSpc>
              <a:spcBef>
                <a:spcPct val="20000"/>
              </a:spcBef>
            </a:pPr>
            <a:r>
              <a:rPr lang="en-US"/>
              <a:t>Swarm Intelligence</a:t>
            </a:r>
          </a:p>
          <a:p>
            <a:pPr marL="342900" indent="-342900" algn="ctr">
              <a:lnSpc>
                <a:spcPct val="80000"/>
              </a:lnSpc>
              <a:spcBef>
                <a:spcPct val="20000"/>
              </a:spcBef>
            </a:pPr>
            <a:r>
              <a:rPr lang="en-US"/>
              <a:t>Wikinomics</a:t>
            </a:r>
          </a:p>
          <a:p>
            <a:pPr marL="342900" indent="-342900" algn="ctr">
              <a:lnSpc>
                <a:spcPct val="80000"/>
              </a:lnSpc>
              <a:spcBef>
                <a:spcPct val="20000"/>
              </a:spcBef>
            </a:pPr>
            <a:r>
              <a:rPr lang="en-US"/>
              <a:t>Wisdom of the Crowds</a:t>
            </a:r>
            <a:endParaRPr lang="en-US" b="1"/>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1"/>
          <p:cNvSpPr>
            <a:spLocks noGrp="1"/>
          </p:cNvSpPr>
          <p:nvPr>
            <p:ph type="sldNum" sz="quarter" idx="10"/>
          </p:nvPr>
        </p:nvSpPr>
        <p:spPr/>
        <p:txBody>
          <a:bodyPr/>
          <a:lstStyle/>
          <a:p>
            <a:fld id="{5CD2E4AF-53C6-4535-A325-7053EF09350F}" type="slidenum">
              <a:rPr lang="en-US"/>
              <a:pPr/>
              <a:t>41</a:t>
            </a:fld>
            <a:endParaRPr lang="en-US" sz="1400"/>
          </a:p>
        </p:txBody>
      </p:sp>
      <p:sp>
        <p:nvSpPr>
          <p:cNvPr id="33" name="Date Placeholder 2"/>
          <p:cNvSpPr>
            <a:spLocks noGrp="1"/>
          </p:cNvSpPr>
          <p:nvPr>
            <p:ph type="dt" sz="half" idx="11"/>
          </p:nvPr>
        </p:nvSpPr>
        <p:spPr/>
        <p:txBody>
          <a:bodyPr/>
          <a:lstStyle/>
          <a:p>
            <a:r>
              <a:rPr lang="en-US"/>
              <a:t>IBM Research</a:t>
            </a:r>
          </a:p>
        </p:txBody>
      </p:sp>
      <p:sp>
        <p:nvSpPr>
          <p:cNvPr id="34" name="Footer Placeholder 3"/>
          <p:cNvSpPr>
            <a:spLocks noGrp="1"/>
          </p:cNvSpPr>
          <p:nvPr>
            <p:ph type="ftr" sz="quarter" idx="12"/>
          </p:nvPr>
        </p:nvSpPr>
        <p:spPr/>
        <p:txBody>
          <a:bodyPr/>
          <a:lstStyle/>
          <a:p>
            <a:r>
              <a:rPr lang="en-US"/>
              <a:t>Jeannette M. Wing</a:t>
            </a:r>
          </a:p>
        </p:txBody>
      </p:sp>
      <p:pic>
        <p:nvPicPr>
          <p:cNvPr id="1460226" name="Picture 2" descr="match.com logo"/>
          <p:cNvPicPr>
            <a:picLocks noChangeAspect="1" noChangeArrowheads="1"/>
          </p:cNvPicPr>
          <p:nvPr/>
        </p:nvPicPr>
        <p:blipFill>
          <a:blip r:embed="rId3"/>
          <a:srcRect t="47993"/>
          <a:stretch>
            <a:fillRect/>
          </a:stretch>
        </p:blipFill>
        <p:spPr bwMode="auto">
          <a:xfrm>
            <a:off x="1593850" y="2268538"/>
            <a:ext cx="1285875" cy="793750"/>
          </a:xfrm>
          <a:prstGeom prst="rect">
            <a:avLst/>
          </a:prstGeom>
          <a:noFill/>
          <a:ln w="9525">
            <a:noFill/>
            <a:miter lim="800000"/>
            <a:headEnd/>
            <a:tailEnd/>
          </a:ln>
          <a:effectLst/>
        </p:spPr>
      </p:pic>
      <p:pic>
        <p:nvPicPr>
          <p:cNvPr id="1460227" name="Picture 3" descr="picture of the head camera"/>
          <p:cNvPicPr>
            <a:picLocks noChangeAspect="1" noChangeArrowheads="1"/>
          </p:cNvPicPr>
          <p:nvPr/>
        </p:nvPicPr>
        <p:blipFill>
          <a:blip r:embed="rId4"/>
          <a:srcRect l="5518" t="7588" r="5518" b="18973"/>
          <a:stretch>
            <a:fillRect/>
          </a:stretch>
        </p:blipFill>
        <p:spPr bwMode="auto">
          <a:xfrm>
            <a:off x="3600450" y="5478463"/>
            <a:ext cx="1079500" cy="769937"/>
          </a:xfrm>
          <a:prstGeom prst="rect">
            <a:avLst/>
          </a:prstGeom>
          <a:noFill/>
          <a:ln w="9525">
            <a:noFill/>
            <a:miter lim="800000"/>
            <a:headEnd/>
            <a:tailEnd/>
          </a:ln>
        </p:spPr>
      </p:pic>
      <p:pic>
        <p:nvPicPr>
          <p:cNvPr id="1460228" name="Picture 4" descr="graphic of Four Colours Suffice"/>
          <p:cNvPicPr>
            <a:picLocks noChangeAspect="1" noChangeArrowheads="1"/>
          </p:cNvPicPr>
          <p:nvPr/>
        </p:nvPicPr>
        <p:blipFill>
          <a:blip r:embed="rId5" cstate="print"/>
          <a:srcRect/>
          <a:stretch>
            <a:fillRect/>
          </a:stretch>
        </p:blipFill>
        <p:spPr bwMode="auto">
          <a:xfrm>
            <a:off x="4679950" y="2513013"/>
            <a:ext cx="749300" cy="1401762"/>
          </a:xfrm>
          <a:prstGeom prst="rect">
            <a:avLst/>
          </a:prstGeom>
          <a:noFill/>
          <a:ln w="9525">
            <a:noFill/>
            <a:miter lim="800000"/>
            <a:headEnd/>
            <a:tailEnd/>
          </a:ln>
          <a:effectLst/>
        </p:spPr>
      </p:pic>
      <p:pic>
        <p:nvPicPr>
          <p:cNvPr id="1460229" name="Picture 5" descr="picture of Xin"/>
          <p:cNvPicPr>
            <a:picLocks noChangeAspect="1" noChangeArrowheads="1"/>
          </p:cNvPicPr>
          <p:nvPr/>
        </p:nvPicPr>
        <p:blipFill>
          <a:blip r:embed="rId6" cstate="print"/>
          <a:srcRect/>
          <a:stretch>
            <a:fillRect/>
          </a:stretch>
        </p:blipFill>
        <p:spPr bwMode="auto">
          <a:xfrm>
            <a:off x="4383088" y="4143375"/>
            <a:ext cx="593725" cy="792163"/>
          </a:xfrm>
          <a:prstGeom prst="rect">
            <a:avLst/>
          </a:prstGeom>
          <a:noFill/>
        </p:spPr>
      </p:pic>
      <p:pic>
        <p:nvPicPr>
          <p:cNvPr id="1460230" name="Picture 6" descr="http://http.cdnlayer.com/itke/blogs.dir/8/files/2008/02/gnu.png"/>
          <p:cNvPicPr>
            <a:picLocks noChangeAspect="1" noChangeArrowheads="1"/>
          </p:cNvPicPr>
          <p:nvPr/>
        </p:nvPicPr>
        <p:blipFill>
          <a:blip r:embed="rId7" cstate="print"/>
          <a:srcRect/>
          <a:stretch>
            <a:fillRect/>
          </a:stretch>
        </p:blipFill>
        <p:spPr bwMode="auto">
          <a:xfrm>
            <a:off x="3908425" y="3609975"/>
            <a:ext cx="566738" cy="654050"/>
          </a:xfrm>
          <a:prstGeom prst="rect">
            <a:avLst/>
          </a:prstGeom>
          <a:noFill/>
        </p:spPr>
      </p:pic>
      <p:pic>
        <p:nvPicPr>
          <p:cNvPr id="1460231" name="Picture 7" descr="IEM - Iowa Electronic Markets logo">
            <a:hlinkClick r:id="rId8"/>
          </p:cNvPr>
          <p:cNvPicPr>
            <a:picLocks noChangeAspect="1" noChangeArrowheads="1"/>
          </p:cNvPicPr>
          <p:nvPr/>
        </p:nvPicPr>
        <p:blipFill>
          <a:blip r:embed="rId9"/>
          <a:srcRect/>
          <a:stretch>
            <a:fillRect/>
          </a:stretch>
        </p:blipFill>
        <p:spPr bwMode="auto">
          <a:xfrm>
            <a:off x="1749425" y="3671888"/>
            <a:ext cx="2051050" cy="417512"/>
          </a:xfrm>
          <a:prstGeom prst="rect">
            <a:avLst/>
          </a:prstGeom>
          <a:solidFill>
            <a:schemeClr val="tx1"/>
          </a:solidFill>
        </p:spPr>
      </p:pic>
      <p:pic>
        <p:nvPicPr>
          <p:cNvPr id="1460232" name="Picture 8" descr="image of Linux penguin&#10;&#10;http://www.breakitdownblog.com/wp-content/uploads/2009/04/linux-penguin-tux.jpg"/>
          <p:cNvPicPr>
            <a:picLocks noChangeAspect="1" noChangeArrowheads="1"/>
          </p:cNvPicPr>
          <p:nvPr/>
        </p:nvPicPr>
        <p:blipFill>
          <a:blip r:embed="rId10" cstate="print"/>
          <a:srcRect/>
          <a:stretch>
            <a:fillRect/>
          </a:stretch>
        </p:blipFill>
        <p:spPr bwMode="auto">
          <a:xfrm>
            <a:off x="1235075" y="3244850"/>
            <a:ext cx="471488" cy="669925"/>
          </a:xfrm>
          <a:prstGeom prst="rect">
            <a:avLst/>
          </a:prstGeom>
          <a:noFill/>
        </p:spPr>
      </p:pic>
      <p:pic>
        <p:nvPicPr>
          <p:cNvPr id="1460233" name="Picture 9" descr="Amazon.com logo"/>
          <p:cNvPicPr>
            <a:picLocks noChangeAspect="1" noChangeArrowheads="1"/>
          </p:cNvPicPr>
          <p:nvPr/>
        </p:nvPicPr>
        <p:blipFill>
          <a:blip r:embed="rId11" cstate="print"/>
          <a:srcRect/>
          <a:stretch>
            <a:fillRect/>
          </a:stretch>
        </p:blipFill>
        <p:spPr bwMode="auto">
          <a:xfrm>
            <a:off x="1954213" y="3122613"/>
            <a:ext cx="1543050" cy="354012"/>
          </a:xfrm>
          <a:prstGeom prst="rect">
            <a:avLst/>
          </a:prstGeom>
          <a:noFill/>
        </p:spPr>
      </p:pic>
      <p:pic>
        <p:nvPicPr>
          <p:cNvPr id="1460234" name="Picture 10" descr="Apache logo"/>
          <p:cNvPicPr>
            <a:picLocks noChangeAspect="1" noChangeArrowheads="1"/>
          </p:cNvPicPr>
          <p:nvPr/>
        </p:nvPicPr>
        <p:blipFill>
          <a:blip r:embed="rId12"/>
          <a:srcRect/>
          <a:stretch>
            <a:fillRect/>
          </a:stretch>
        </p:blipFill>
        <p:spPr bwMode="auto">
          <a:xfrm>
            <a:off x="1749425" y="1570038"/>
            <a:ext cx="771525" cy="889000"/>
          </a:xfrm>
          <a:prstGeom prst="rect">
            <a:avLst/>
          </a:prstGeom>
          <a:noFill/>
        </p:spPr>
      </p:pic>
      <p:pic>
        <p:nvPicPr>
          <p:cNvPr id="1460235" name="Picture 11" descr="eBay logo">
            <a:hlinkClick r:id="rId13"/>
          </p:cNvPr>
          <p:cNvPicPr>
            <a:picLocks noChangeAspect="1" noChangeArrowheads="1"/>
          </p:cNvPicPr>
          <p:nvPr/>
        </p:nvPicPr>
        <p:blipFill>
          <a:blip r:embed="rId14"/>
          <a:srcRect/>
          <a:stretch>
            <a:fillRect/>
          </a:stretch>
        </p:blipFill>
        <p:spPr bwMode="auto">
          <a:xfrm>
            <a:off x="2725738" y="2014538"/>
            <a:ext cx="706437" cy="342900"/>
          </a:xfrm>
          <a:prstGeom prst="rect">
            <a:avLst/>
          </a:prstGeom>
          <a:noFill/>
        </p:spPr>
      </p:pic>
      <p:pic>
        <p:nvPicPr>
          <p:cNvPr id="1460236" name="Picture 12" descr="Slashdot logo"/>
          <p:cNvPicPr>
            <a:picLocks noChangeAspect="1" noChangeArrowheads="1"/>
          </p:cNvPicPr>
          <p:nvPr/>
        </p:nvPicPr>
        <p:blipFill>
          <a:blip r:embed="rId15"/>
          <a:srcRect l="1350" t="16252" r="65991" b="77510"/>
          <a:stretch>
            <a:fillRect/>
          </a:stretch>
        </p:blipFill>
        <p:spPr bwMode="auto">
          <a:xfrm>
            <a:off x="153988" y="6354763"/>
            <a:ext cx="2314575" cy="312737"/>
          </a:xfrm>
          <a:prstGeom prst="rect">
            <a:avLst/>
          </a:prstGeom>
          <a:noFill/>
          <a:ln w="9525">
            <a:noFill/>
            <a:miter lim="800000"/>
            <a:headEnd/>
            <a:tailEnd/>
          </a:ln>
          <a:effectLst/>
        </p:spPr>
      </p:pic>
      <p:pic>
        <p:nvPicPr>
          <p:cNvPr id="1460237" name="Picture 13" descr="Google logo"/>
          <p:cNvPicPr>
            <a:picLocks noChangeAspect="1" noChangeArrowheads="1"/>
          </p:cNvPicPr>
          <p:nvPr/>
        </p:nvPicPr>
        <p:blipFill>
          <a:blip r:embed="rId16"/>
          <a:srcRect/>
          <a:stretch>
            <a:fillRect/>
          </a:stretch>
        </p:blipFill>
        <p:spPr bwMode="auto">
          <a:xfrm>
            <a:off x="3416300" y="4891088"/>
            <a:ext cx="1131888" cy="587375"/>
          </a:xfrm>
          <a:prstGeom prst="rect">
            <a:avLst/>
          </a:prstGeom>
          <a:noFill/>
        </p:spPr>
      </p:pic>
      <p:pic>
        <p:nvPicPr>
          <p:cNvPr id="1460238" name="Picture 14" descr="Astro Alert graphic"/>
          <p:cNvPicPr>
            <a:picLocks noChangeAspect="1" noChangeArrowheads="1"/>
          </p:cNvPicPr>
          <p:nvPr/>
        </p:nvPicPr>
        <p:blipFill>
          <a:blip r:embed="rId17"/>
          <a:srcRect/>
          <a:stretch>
            <a:fillRect/>
          </a:stretch>
        </p:blipFill>
        <p:spPr bwMode="auto">
          <a:xfrm>
            <a:off x="2982913" y="4279900"/>
            <a:ext cx="1228725" cy="609600"/>
          </a:xfrm>
          <a:prstGeom prst="rect">
            <a:avLst/>
          </a:prstGeom>
          <a:noFill/>
        </p:spPr>
      </p:pic>
      <p:pic>
        <p:nvPicPr>
          <p:cNvPr id="1460239" name="Picture 15" descr="picture of person leaning"/>
          <p:cNvPicPr>
            <a:picLocks noChangeAspect="1" noChangeArrowheads="1"/>
          </p:cNvPicPr>
          <p:nvPr/>
        </p:nvPicPr>
        <p:blipFill>
          <a:blip r:embed="rId18"/>
          <a:srcRect/>
          <a:stretch>
            <a:fillRect/>
          </a:stretch>
        </p:blipFill>
        <p:spPr bwMode="auto">
          <a:xfrm>
            <a:off x="2632075" y="5086350"/>
            <a:ext cx="700088" cy="1157288"/>
          </a:xfrm>
          <a:prstGeom prst="rect">
            <a:avLst/>
          </a:prstGeom>
          <a:noFill/>
        </p:spPr>
      </p:pic>
      <p:pic>
        <p:nvPicPr>
          <p:cNvPr id="1460240" name="Picture 16" descr="The Global Search Challenge logo"/>
          <p:cNvPicPr>
            <a:picLocks noChangeAspect="1" noChangeArrowheads="1"/>
          </p:cNvPicPr>
          <p:nvPr/>
        </p:nvPicPr>
        <p:blipFill>
          <a:blip r:embed="rId19"/>
          <a:srcRect/>
          <a:stretch>
            <a:fillRect/>
          </a:stretch>
        </p:blipFill>
        <p:spPr bwMode="auto">
          <a:xfrm>
            <a:off x="1028700" y="4219575"/>
            <a:ext cx="1774825" cy="793750"/>
          </a:xfrm>
          <a:prstGeom prst="rect">
            <a:avLst/>
          </a:prstGeom>
          <a:noFill/>
        </p:spPr>
      </p:pic>
      <p:pic>
        <p:nvPicPr>
          <p:cNvPr id="1460241" name="Picture 17" descr="Wikipedia logo&#10;&#10;Image:Wikipedia-logo.png">
            <a:hlinkClick r:id="rId20"/>
          </p:cNvPr>
          <p:cNvPicPr>
            <a:picLocks noChangeAspect="1" noChangeArrowheads="1"/>
          </p:cNvPicPr>
          <p:nvPr/>
        </p:nvPicPr>
        <p:blipFill>
          <a:blip r:embed="rId21" cstate="print"/>
          <a:srcRect/>
          <a:stretch>
            <a:fillRect/>
          </a:stretch>
        </p:blipFill>
        <p:spPr bwMode="auto">
          <a:xfrm>
            <a:off x="153988" y="3975100"/>
            <a:ext cx="811212" cy="960438"/>
          </a:xfrm>
          <a:prstGeom prst="rect">
            <a:avLst/>
          </a:prstGeom>
          <a:noFill/>
        </p:spPr>
      </p:pic>
      <p:pic>
        <p:nvPicPr>
          <p:cNvPr id="1460242" name="Picture 18" descr="picture of moon with markings"/>
          <p:cNvPicPr>
            <a:picLocks noChangeAspect="1" noChangeArrowheads="1"/>
          </p:cNvPicPr>
          <p:nvPr/>
        </p:nvPicPr>
        <p:blipFill>
          <a:blip r:embed="rId22" cstate="print"/>
          <a:srcRect/>
          <a:stretch>
            <a:fillRect/>
          </a:stretch>
        </p:blipFill>
        <p:spPr bwMode="auto">
          <a:xfrm>
            <a:off x="257175" y="2817813"/>
            <a:ext cx="771525" cy="914400"/>
          </a:xfrm>
          <a:prstGeom prst="rect">
            <a:avLst/>
          </a:prstGeom>
          <a:noFill/>
        </p:spPr>
      </p:pic>
      <p:pic>
        <p:nvPicPr>
          <p:cNvPr id="1460243" name="Picture 19" descr="Innocentive logo&#10;&#10;http://www.issnaf.org/web/images/stories/innocentive_logo_color.jpg"/>
          <p:cNvPicPr>
            <a:picLocks noChangeAspect="1" noChangeArrowheads="1"/>
          </p:cNvPicPr>
          <p:nvPr/>
        </p:nvPicPr>
        <p:blipFill>
          <a:blip r:embed="rId23" cstate="print"/>
          <a:srcRect/>
          <a:stretch>
            <a:fillRect/>
          </a:stretch>
        </p:blipFill>
        <p:spPr bwMode="auto">
          <a:xfrm>
            <a:off x="0" y="2390775"/>
            <a:ext cx="1568450" cy="422275"/>
          </a:xfrm>
          <a:prstGeom prst="rect">
            <a:avLst/>
          </a:prstGeom>
          <a:noFill/>
        </p:spPr>
      </p:pic>
      <p:pic>
        <p:nvPicPr>
          <p:cNvPr id="1460244" name="Picture 20" descr="picture of Jesse Ventura&#10;&#10;http://4.bp.blogspot.com/_agim-eig_CA/Rgj4li1vTiI/AAAAAAAAALA/DazFJnUUw18/s400/Jesse+Ventura.jpg"/>
          <p:cNvPicPr>
            <a:picLocks noChangeAspect="1" noChangeArrowheads="1"/>
          </p:cNvPicPr>
          <p:nvPr/>
        </p:nvPicPr>
        <p:blipFill>
          <a:blip r:embed="rId24"/>
          <a:srcRect/>
          <a:stretch>
            <a:fillRect/>
          </a:stretch>
        </p:blipFill>
        <p:spPr bwMode="auto">
          <a:xfrm>
            <a:off x="1593850" y="5091113"/>
            <a:ext cx="657225" cy="903287"/>
          </a:xfrm>
          <a:prstGeom prst="rect">
            <a:avLst/>
          </a:prstGeom>
          <a:noFill/>
        </p:spPr>
      </p:pic>
      <p:pic>
        <p:nvPicPr>
          <p:cNvPr id="1460245" name="Picture 21" descr="picture of Howard Dean at Des Moines Meetup"/>
          <p:cNvPicPr>
            <a:picLocks noChangeAspect="1" noChangeArrowheads="1"/>
          </p:cNvPicPr>
          <p:nvPr/>
        </p:nvPicPr>
        <p:blipFill>
          <a:blip r:embed="rId25" cstate="print"/>
          <a:srcRect/>
          <a:stretch>
            <a:fillRect/>
          </a:stretch>
        </p:blipFill>
        <p:spPr bwMode="auto">
          <a:xfrm>
            <a:off x="257175" y="1354138"/>
            <a:ext cx="990600" cy="881062"/>
          </a:xfrm>
          <a:prstGeom prst="rect">
            <a:avLst/>
          </a:prstGeom>
          <a:noFill/>
        </p:spPr>
      </p:pic>
      <p:pic>
        <p:nvPicPr>
          <p:cNvPr id="1460246" name="Picture 22" descr="Second Life logo">
            <a:hlinkClick r:id="rId26" tooltip="Second Life logo.svg"/>
          </p:cNvPr>
          <p:cNvPicPr>
            <a:picLocks noChangeAspect="1" noChangeArrowheads="1"/>
          </p:cNvPicPr>
          <p:nvPr/>
        </p:nvPicPr>
        <p:blipFill>
          <a:blip r:embed="rId27"/>
          <a:srcRect/>
          <a:stretch>
            <a:fillRect/>
          </a:stretch>
        </p:blipFill>
        <p:spPr bwMode="auto">
          <a:xfrm>
            <a:off x="315913" y="687388"/>
            <a:ext cx="1189037" cy="587375"/>
          </a:xfrm>
          <a:prstGeom prst="rect">
            <a:avLst/>
          </a:prstGeom>
          <a:noFill/>
        </p:spPr>
      </p:pic>
      <p:pic>
        <p:nvPicPr>
          <p:cNvPr id="1460247" name="Picture 23" descr="The ESP Game logo"/>
          <p:cNvPicPr>
            <a:picLocks noChangeAspect="1" noChangeArrowheads="1"/>
          </p:cNvPicPr>
          <p:nvPr/>
        </p:nvPicPr>
        <p:blipFill>
          <a:blip r:embed="rId28"/>
          <a:srcRect/>
          <a:stretch>
            <a:fillRect/>
          </a:stretch>
        </p:blipFill>
        <p:spPr bwMode="auto">
          <a:xfrm>
            <a:off x="354013" y="22225"/>
            <a:ext cx="2166937" cy="723900"/>
          </a:xfrm>
          <a:prstGeom prst="rect">
            <a:avLst/>
          </a:prstGeom>
          <a:noFill/>
        </p:spPr>
      </p:pic>
      <p:pic>
        <p:nvPicPr>
          <p:cNvPr id="1460248" name="Picture 24" descr="Firefox logo&#10;&#10;http://www.library.drexel.edu/blogs/librarylog/firefox.jpg"/>
          <p:cNvPicPr>
            <a:picLocks noChangeAspect="1" noChangeArrowheads="1"/>
          </p:cNvPicPr>
          <p:nvPr/>
        </p:nvPicPr>
        <p:blipFill>
          <a:blip r:embed="rId29" cstate="print"/>
          <a:srcRect/>
          <a:stretch>
            <a:fillRect/>
          </a:stretch>
        </p:blipFill>
        <p:spPr bwMode="auto">
          <a:xfrm>
            <a:off x="1954213" y="746125"/>
            <a:ext cx="620712" cy="709613"/>
          </a:xfrm>
          <a:prstGeom prst="rect">
            <a:avLst/>
          </a:prstGeom>
          <a:noFill/>
        </p:spPr>
      </p:pic>
      <p:pic>
        <p:nvPicPr>
          <p:cNvPr id="1460249" name="Picture 25" descr="World of Warcraft logo"/>
          <p:cNvPicPr>
            <a:picLocks noChangeAspect="1" noChangeArrowheads="1"/>
          </p:cNvPicPr>
          <p:nvPr/>
        </p:nvPicPr>
        <p:blipFill>
          <a:blip r:embed="rId30" cstate="print"/>
          <a:srcRect/>
          <a:stretch>
            <a:fillRect/>
          </a:stretch>
        </p:blipFill>
        <p:spPr bwMode="auto">
          <a:xfrm>
            <a:off x="425450" y="5543550"/>
            <a:ext cx="1079500" cy="728663"/>
          </a:xfrm>
          <a:prstGeom prst="rect">
            <a:avLst/>
          </a:prstGeom>
          <a:noFill/>
        </p:spPr>
      </p:pic>
      <p:pic>
        <p:nvPicPr>
          <p:cNvPr id="1460250" name="Picture 26" descr="Facebook logo"/>
          <p:cNvPicPr>
            <a:picLocks noChangeAspect="1" noChangeArrowheads="1"/>
          </p:cNvPicPr>
          <p:nvPr/>
        </p:nvPicPr>
        <p:blipFill>
          <a:blip r:embed="rId31"/>
          <a:srcRect/>
          <a:stretch>
            <a:fillRect/>
          </a:stretch>
        </p:blipFill>
        <p:spPr bwMode="auto">
          <a:xfrm>
            <a:off x="3086100" y="168275"/>
            <a:ext cx="1028700" cy="577850"/>
          </a:xfrm>
          <a:prstGeom prst="rect">
            <a:avLst/>
          </a:prstGeom>
          <a:noFill/>
        </p:spPr>
      </p:pic>
      <p:pic>
        <p:nvPicPr>
          <p:cNvPr id="1460251" name="Picture 27" descr="graph of Annual CDC Comparison"/>
          <p:cNvPicPr>
            <a:picLocks noChangeAspect="1" noChangeArrowheads="1"/>
          </p:cNvPicPr>
          <p:nvPr/>
        </p:nvPicPr>
        <p:blipFill>
          <a:blip r:embed="rId32"/>
          <a:srcRect/>
          <a:stretch>
            <a:fillRect/>
          </a:stretch>
        </p:blipFill>
        <p:spPr bwMode="auto">
          <a:xfrm>
            <a:off x="2955925" y="981075"/>
            <a:ext cx="1903413" cy="746125"/>
          </a:xfrm>
          <a:prstGeom prst="rect">
            <a:avLst/>
          </a:prstGeom>
          <a:noFill/>
        </p:spPr>
      </p:pic>
      <p:pic>
        <p:nvPicPr>
          <p:cNvPr id="1460252" name="Picture 28" descr="picture of Obama with blackberry&#10;&#10;http://i.thisislondon.co.uk/i/pix/2008/11/obama-blackberry-415x712.jpg"/>
          <p:cNvPicPr>
            <a:picLocks noChangeAspect="1" noChangeArrowheads="1"/>
          </p:cNvPicPr>
          <p:nvPr/>
        </p:nvPicPr>
        <p:blipFill>
          <a:blip r:embed="rId33" cstate="print"/>
          <a:srcRect/>
          <a:stretch>
            <a:fillRect/>
          </a:stretch>
        </p:blipFill>
        <p:spPr bwMode="auto">
          <a:xfrm>
            <a:off x="3600450" y="2014538"/>
            <a:ext cx="823913" cy="1462087"/>
          </a:xfrm>
          <a:prstGeom prst="rect">
            <a:avLst/>
          </a:prstGeom>
          <a:noFill/>
        </p:spPr>
      </p:pic>
      <p:pic>
        <p:nvPicPr>
          <p:cNvPr id="1460253" name="Picture 29" descr="CiteSeer logo">
            <a:hlinkClick r:id="rId34"/>
          </p:cNvPr>
          <p:cNvPicPr>
            <a:picLocks noChangeAspect="1" noChangeArrowheads="1"/>
          </p:cNvPicPr>
          <p:nvPr/>
        </p:nvPicPr>
        <p:blipFill>
          <a:blip r:embed="rId35"/>
          <a:srcRect/>
          <a:stretch>
            <a:fillRect/>
          </a:stretch>
        </p:blipFill>
        <p:spPr bwMode="auto">
          <a:xfrm>
            <a:off x="219075" y="5091113"/>
            <a:ext cx="1220788" cy="258762"/>
          </a:xfrm>
          <a:prstGeom prst="rect">
            <a:avLst/>
          </a:prstGeom>
          <a:noFill/>
        </p:spPr>
      </p:pic>
      <p:sp>
        <p:nvSpPr>
          <p:cNvPr id="1460254" name="Rectangle 30"/>
          <p:cNvSpPr>
            <a:spLocks noChangeArrowheads="1"/>
          </p:cNvSpPr>
          <p:nvPr/>
        </p:nvSpPr>
        <p:spPr bwMode="auto">
          <a:xfrm>
            <a:off x="5297488" y="874713"/>
            <a:ext cx="4535487" cy="6324600"/>
          </a:xfrm>
          <a:prstGeom prst="rect">
            <a:avLst/>
          </a:prstGeom>
          <a:noFill/>
          <a:ln w="9525">
            <a:noFill/>
            <a:miter lim="800000"/>
            <a:headEnd/>
            <a:tailEnd/>
          </a:ln>
          <a:effectLst/>
        </p:spPr>
        <p:txBody>
          <a:bodyPr/>
          <a:lstStyle/>
          <a:p>
            <a:pPr marL="342900" indent="-342900" algn="ctr">
              <a:lnSpc>
                <a:spcPct val="80000"/>
              </a:lnSpc>
              <a:spcBef>
                <a:spcPct val="20000"/>
              </a:spcBef>
            </a:pPr>
            <a:r>
              <a:rPr lang="en-US"/>
              <a:t>Clickworkers</a:t>
            </a:r>
          </a:p>
          <a:p>
            <a:pPr marL="342900" indent="-342900" algn="ctr">
              <a:lnSpc>
                <a:spcPct val="80000"/>
              </a:lnSpc>
              <a:spcBef>
                <a:spcPct val="20000"/>
              </a:spcBef>
            </a:pPr>
            <a:r>
              <a:rPr lang="en-US"/>
              <a:t>Collaborative Filtering</a:t>
            </a:r>
          </a:p>
          <a:p>
            <a:pPr marL="342900" indent="-342900" algn="ctr">
              <a:lnSpc>
                <a:spcPct val="80000"/>
              </a:lnSpc>
              <a:spcBef>
                <a:spcPct val="20000"/>
              </a:spcBef>
            </a:pPr>
            <a:r>
              <a:rPr lang="en-US"/>
              <a:t>Collaborative Intelligence</a:t>
            </a:r>
          </a:p>
          <a:p>
            <a:pPr marL="342900" indent="-342900" algn="ctr">
              <a:lnSpc>
                <a:spcPct val="80000"/>
              </a:lnSpc>
              <a:spcBef>
                <a:spcPct val="20000"/>
              </a:spcBef>
            </a:pPr>
            <a:r>
              <a:rPr lang="en-US"/>
              <a:t>Collective Intelligence</a:t>
            </a:r>
          </a:p>
          <a:p>
            <a:pPr marL="342900" indent="-342900" algn="ctr">
              <a:lnSpc>
                <a:spcPct val="80000"/>
              </a:lnSpc>
              <a:spcBef>
                <a:spcPct val="20000"/>
              </a:spcBef>
            </a:pPr>
            <a:r>
              <a:rPr lang="en-US"/>
              <a:t>Computer Assisted Proof</a:t>
            </a:r>
          </a:p>
          <a:p>
            <a:pPr marL="342900" indent="-342900" algn="ctr">
              <a:lnSpc>
                <a:spcPct val="80000"/>
              </a:lnSpc>
              <a:spcBef>
                <a:spcPct val="20000"/>
              </a:spcBef>
            </a:pPr>
            <a:r>
              <a:rPr lang="en-US"/>
              <a:t>Crowdsourcing</a:t>
            </a:r>
          </a:p>
          <a:p>
            <a:pPr marL="342900" indent="-342900" algn="ctr">
              <a:lnSpc>
                <a:spcPct val="80000"/>
              </a:lnSpc>
              <a:spcBef>
                <a:spcPct val="20000"/>
              </a:spcBef>
            </a:pPr>
            <a:r>
              <a:rPr lang="en-US"/>
              <a:t>eSociety</a:t>
            </a:r>
          </a:p>
          <a:p>
            <a:pPr marL="342900" indent="-342900" algn="ctr">
              <a:lnSpc>
                <a:spcPct val="80000"/>
              </a:lnSpc>
              <a:spcBef>
                <a:spcPct val="20000"/>
              </a:spcBef>
            </a:pPr>
            <a:r>
              <a:rPr lang="en-US"/>
              <a:t>Genius in the Crowd</a:t>
            </a:r>
          </a:p>
          <a:p>
            <a:pPr marL="342900" indent="-342900" algn="ctr">
              <a:lnSpc>
                <a:spcPct val="80000"/>
              </a:lnSpc>
              <a:spcBef>
                <a:spcPct val="20000"/>
              </a:spcBef>
            </a:pPr>
            <a:r>
              <a:rPr lang="en-US"/>
              <a:t>Human-Based Computation</a:t>
            </a:r>
          </a:p>
          <a:p>
            <a:pPr marL="342900" indent="-342900" algn="ctr">
              <a:lnSpc>
                <a:spcPct val="80000"/>
              </a:lnSpc>
              <a:spcBef>
                <a:spcPct val="20000"/>
              </a:spcBef>
            </a:pPr>
            <a:r>
              <a:rPr lang="en-US"/>
              <a:t>Participatory Journalism</a:t>
            </a:r>
          </a:p>
          <a:p>
            <a:pPr marL="342900" indent="-342900" algn="ctr">
              <a:lnSpc>
                <a:spcPct val="80000"/>
              </a:lnSpc>
              <a:spcBef>
                <a:spcPct val="20000"/>
              </a:spcBef>
            </a:pPr>
            <a:r>
              <a:rPr lang="en-US"/>
              <a:t>Pro-Am Collaboration</a:t>
            </a:r>
          </a:p>
          <a:p>
            <a:pPr marL="342900" indent="-342900" algn="ctr">
              <a:lnSpc>
                <a:spcPct val="80000"/>
              </a:lnSpc>
              <a:spcBef>
                <a:spcPct val="20000"/>
              </a:spcBef>
            </a:pPr>
            <a:r>
              <a:rPr lang="en-US"/>
              <a:t>Recommender Systems</a:t>
            </a:r>
          </a:p>
          <a:p>
            <a:pPr marL="342900" indent="-342900" algn="ctr">
              <a:lnSpc>
                <a:spcPct val="80000"/>
              </a:lnSpc>
              <a:spcBef>
                <a:spcPct val="20000"/>
              </a:spcBef>
            </a:pPr>
            <a:r>
              <a:rPr lang="en-US"/>
              <a:t>Reputation Systems</a:t>
            </a:r>
          </a:p>
          <a:p>
            <a:pPr marL="342900" indent="-342900" algn="ctr">
              <a:lnSpc>
                <a:spcPct val="80000"/>
              </a:lnSpc>
              <a:spcBef>
                <a:spcPct val="20000"/>
              </a:spcBef>
            </a:pPr>
            <a:r>
              <a:rPr lang="en-US"/>
              <a:t>Social Commerce</a:t>
            </a:r>
          </a:p>
          <a:p>
            <a:pPr marL="342900" indent="-342900" algn="ctr">
              <a:lnSpc>
                <a:spcPct val="80000"/>
              </a:lnSpc>
              <a:spcBef>
                <a:spcPct val="20000"/>
              </a:spcBef>
            </a:pPr>
            <a:r>
              <a:rPr lang="en-US"/>
              <a:t>Social Computing</a:t>
            </a:r>
          </a:p>
          <a:p>
            <a:pPr marL="342900" indent="-342900" algn="ctr">
              <a:lnSpc>
                <a:spcPct val="80000"/>
              </a:lnSpc>
              <a:spcBef>
                <a:spcPct val="20000"/>
              </a:spcBef>
            </a:pPr>
            <a:r>
              <a:rPr lang="en-US"/>
              <a:t>Social Technology</a:t>
            </a:r>
          </a:p>
          <a:p>
            <a:pPr marL="342900" indent="-342900" algn="ctr">
              <a:lnSpc>
                <a:spcPct val="80000"/>
              </a:lnSpc>
              <a:spcBef>
                <a:spcPct val="20000"/>
              </a:spcBef>
            </a:pPr>
            <a:r>
              <a:rPr lang="en-US"/>
              <a:t>Swarm Intelligence</a:t>
            </a:r>
          </a:p>
          <a:p>
            <a:pPr marL="342900" indent="-342900" algn="ctr">
              <a:lnSpc>
                <a:spcPct val="80000"/>
              </a:lnSpc>
              <a:spcBef>
                <a:spcPct val="20000"/>
              </a:spcBef>
            </a:pPr>
            <a:r>
              <a:rPr lang="en-US"/>
              <a:t>Wikinomics</a:t>
            </a:r>
          </a:p>
          <a:p>
            <a:pPr marL="342900" indent="-342900" algn="ctr">
              <a:lnSpc>
                <a:spcPct val="80000"/>
              </a:lnSpc>
              <a:spcBef>
                <a:spcPct val="20000"/>
              </a:spcBef>
            </a:pPr>
            <a:r>
              <a:rPr lang="en-US"/>
              <a:t>Wisdom of the Crowds</a:t>
            </a:r>
            <a:endParaRPr lang="en-US" b="1"/>
          </a:p>
        </p:txBody>
      </p:sp>
      <p:sp>
        <p:nvSpPr>
          <p:cNvPr id="1460255" name="Text Box 31"/>
          <p:cNvSpPr txBox="1">
            <a:spLocks noChangeArrowheads="1"/>
          </p:cNvSpPr>
          <p:nvPr/>
        </p:nvSpPr>
        <p:spPr bwMode="auto">
          <a:xfrm rot="-1482910">
            <a:off x="881063" y="3182938"/>
            <a:ext cx="6484937" cy="701675"/>
          </a:xfrm>
          <a:prstGeom prst="rect">
            <a:avLst/>
          </a:prstGeom>
          <a:solidFill>
            <a:srgbClr val="FFFF00"/>
          </a:solidFill>
          <a:ln w="9525">
            <a:noFill/>
            <a:miter lim="800000"/>
            <a:headEnd/>
            <a:tailEnd/>
          </a:ln>
          <a:effectLst/>
        </p:spPr>
        <p:txBody>
          <a:bodyPr wrap="none">
            <a:spAutoFit/>
          </a:bodyPr>
          <a:lstStyle/>
          <a:p>
            <a:pPr eaLnBrk="1" hangingPunct="1"/>
            <a:r>
              <a:rPr lang="en-US" sz="4000" b="1"/>
              <a:t>Socially Intelligent Computing</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2829808-69B8-49D4-8B5A-70873DCE4C84}" type="slidenum">
              <a:rPr lang="en-US"/>
              <a:pPr/>
              <a:t>42</a:t>
            </a:fld>
            <a:endParaRPr lang="en-US" sz="1400"/>
          </a:p>
        </p:txBody>
      </p:sp>
      <p:sp>
        <p:nvSpPr>
          <p:cNvPr id="5" name="Date Placeholder 4"/>
          <p:cNvSpPr>
            <a:spLocks noGrp="1"/>
          </p:cNvSpPr>
          <p:nvPr>
            <p:ph type="dt" sz="half" idx="11"/>
          </p:nvPr>
        </p:nvSpPr>
        <p:spPr/>
        <p:txBody>
          <a:bodyPr/>
          <a:lstStyle/>
          <a:p>
            <a:r>
              <a:rPr lang="en-US"/>
              <a:t>IBM Research</a:t>
            </a:r>
          </a:p>
        </p:txBody>
      </p:sp>
      <p:sp>
        <p:nvSpPr>
          <p:cNvPr id="6" name="Footer Placeholder 5"/>
          <p:cNvSpPr>
            <a:spLocks noGrp="1"/>
          </p:cNvSpPr>
          <p:nvPr>
            <p:ph type="ftr" sz="quarter" idx="12"/>
          </p:nvPr>
        </p:nvSpPr>
        <p:spPr/>
        <p:txBody>
          <a:bodyPr/>
          <a:lstStyle/>
          <a:p>
            <a:r>
              <a:rPr lang="en-US"/>
              <a:t>Jeannette M. Wing</a:t>
            </a:r>
          </a:p>
        </p:txBody>
      </p:sp>
      <p:sp>
        <p:nvSpPr>
          <p:cNvPr id="1409026" name="Rectangle 2"/>
          <p:cNvSpPr>
            <a:spLocks noGrp="1" noChangeArrowheads="1"/>
          </p:cNvSpPr>
          <p:nvPr>
            <p:ph type="title"/>
          </p:nvPr>
        </p:nvSpPr>
        <p:spPr/>
        <p:txBody>
          <a:bodyPr/>
          <a:lstStyle/>
          <a:p>
            <a:r>
              <a:rPr lang="en-US"/>
              <a:t>Others</a:t>
            </a:r>
          </a:p>
        </p:txBody>
      </p:sp>
      <p:sp>
        <p:nvSpPr>
          <p:cNvPr id="1409027" name="Rectangle 3"/>
          <p:cNvSpPr>
            <a:spLocks noGrp="1" noChangeArrowheads="1"/>
          </p:cNvSpPr>
          <p:nvPr>
            <p:ph type="body" idx="1"/>
          </p:nvPr>
        </p:nvSpPr>
        <p:spPr>
          <a:xfrm>
            <a:off x="268288" y="1295400"/>
            <a:ext cx="8574087" cy="4953000"/>
          </a:xfrm>
        </p:spPr>
        <p:txBody>
          <a:bodyPr/>
          <a:lstStyle/>
          <a:p>
            <a:pPr marL="457200" indent="-457200">
              <a:lnSpc>
                <a:spcPct val="80000"/>
              </a:lnSpc>
            </a:pPr>
            <a:r>
              <a:rPr lang="en-US" sz="2000"/>
              <a:t>Joint with other directorates and offices</a:t>
            </a:r>
          </a:p>
          <a:p>
            <a:pPr marL="838200" lvl="1" indent="-381000">
              <a:lnSpc>
                <a:spcPct val="80000"/>
              </a:lnSpc>
            </a:pPr>
            <a:r>
              <a:rPr lang="en-US" sz="1800"/>
              <a:t>CISE + BIO + SBE + MPS: Computational Neuroscience (with NIH)</a:t>
            </a:r>
          </a:p>
          <a:p>
            <a:pPr marL="838200" lvl="1" indent="-381000">
              <a:lnSpc>
                <a:spcPct val="80000"/>
              </a:lnSpc>
            </a:pPr>
            <a:r>
              <a:rPr lang="en-US" sz="1800"/>
              <a:t>CISE + EHR: Advanced Learning Technologies</a:t>
            </a:r>
          </a:p>
          <a:p>
            <a:pPr marL="838200" lvl="1" indent="-381000">
              <a:lnSpc>
                <a:spcPct val="80000"/>
              </a:lnSpc>
            </a:pPr>
            <a:r>
              <a:rPr lang="en-US" sz="1800"/>
              <a:t>CISE + ENG: Cyber-Physical Systems, Multi-core (with SRC)</a:t>
            </a:r>
          </a:p>
          <a:p>
            <a:pPr marL="838200" lvl="1" indent="-381000">
              <a:lnSpc>
                <a:spcPct val="80000"/>
              </a:lnSpc>
            </a:pPr>
            <a:r>
              <a:rPr lang="en-US" sz="1800"/>
              <a:t>CISE + MPS: FODAVA (with DHS), MCS</a:t>
            </a:r>
          </a:p>
          <a:p>
            <a:pPr marL="838200" lvl="1" indent="-381000">
              <a:lnSpc>
                <a:spcPct val="80000"/>
              </a:lnSpc>
            </a:pPr>
            <a:r>
              <a:rPr lang="en-US" sz="1800"/>
              <a:t>CISE + OCI: DataNet</a:t>
            </a:r>
          </a:p>
          <a:p>
            <a:pPr marL="838200" lvl="1" indent="-381000">
              <a:lnSpc>
                <a:spcPct val="80000"/>
              </a:lnSpc>
            </a:pPr>
            <a:r>
              <a:rPr lang="en-US" sz="1800"/>
              <a:t>OCI + CISE + ENG + GEO + MPS: PetaApps</a:t>
            </a:r>
          </a:p>
          <a:p>
            <a:pPr marL="838200" lvl="1" indent="-381000">
              <a:lnSpc>
                <a:spcPct val="80000"/>
              </a:lnSpc>
            </a:pPr>
            <a:r>
              <a:rPr lang="en-US" sz="1800"/>
              <a:t>Creative IT (co-funding with other directorates)</a:t>
            </a:r>
          </a:p>
          <a:p>
            <a:pPr marL="457200" indent="-457200">
              <a:lnSpc>
                <a:spcPct val="80000"/>
              </a:lnSpc>
            </a:pPr>
            <a:r>
              <a:rPr lang="en-US" sz="2000"/>
              <a:t>Activities with other agencies, e.g., DARPA, DHS, IARPA, NGA, NIH, NSA</a:t>
            </a:r>
          </a:p>
          <a:p>
            <a:pPr marL="457200" indent="-457200">
              <a:lnSpc>
                <a:spcPct val="80000"/>
              </a:lnSpc>
            </a:pPr>
            <a:r>
              <a:rPr lang="en-US" sz="2000"/>
              <a:t>Partnerships with companies</a:t>
            </a:r>
          </a:p>
          <a:p>
            <a:pPr marL="838200" lvl="1" indent="-381000">
              <a:lnSpc>
                <a:spcPct val="80000"/>
              </a:lnSpc>
            </a:pPr>
            <a:r>
              <a:rPr lang="en-US" sz="1800"/>
              <a:t>Google+IBM, HP+Intel+Yahoo!: Data-Intensive Computing</a:t>
            </a:r>
          </a:p>
          <a:p>
            <a:pPr marL="838200" lvl="1" indent="-381000">
              <a:lnSpc>
                <a:spcPct val="80000"/>
              </a:lnSpc>
            </a:pPr>
            <a:r>
              <a:rPr lang="en-US" sz="1800"/>
              <a:t>SRC: Multi-core</a:t>
            </a:r>
          </a:p>
          <a:p>
            <a:pPr marL="457200" indent="-457200">
              <a:lnSpc>
                <a:spcPct val="80000"/>
              </a:lnSpc>
            </a:pPr>
            <a:r>
              <a:rPr lang="en-US" sz="2000"/>
              <a:t>Research infrastructure: CRI, MRI</a:t>
            </a:r>
          </a:p>
          <a:p>
            <a:pPr marL="457200" indent="-457200">
              <a:lnSpc>
                <a:spcPct val="80000"/>
              </a:lnSpc>
            </a:pPr>
            <a:r>
              <a:rPr lang="en-US" sz="2000"/>
              <a:t>…</a:t>
            </a:r>
          </a:p>
          <a:p>
            <a:pPr marL="457200" indent="-457200" algn="ctr">
              <a:lnSpc>
                <a:spcPct val="80000"/>
              </a:lnSpc>
              <a:buFontTx/>
              <a:buNone/>
            </a:pPr>
            <a:r>
              <a:rPr lang="en-US">
                <a:solidFill>
                  <a:srgbClr val="FF0000"/>
                </a:solidFill>
              </a:rPr>
              <a:t>Please see website</a:t>
            </a:r>
            <a:r>
              <a:rPr lang="en-US"/>
              <a:t> </a:t>
            </a:r>
            <a:r>
              <a:rPr lang="en-US">
                <a:hlinkClick r:id="rId2"/>
              </a:rPr>
              <a:t>www.cise.nsf.gov</a:t>
            </a:r>
            <a:r>
              <a:rPr lang="en-US"/>
              <a:t> </a:t>
            </a:r>
            <a:r>
              <a:rPr lang="en-US">
                <a:solidFill>
                  <a:srgbClr val="FF0000"/>
                </a:solidFill>
              </a:rPr>
              <a:t>for full list.</a:t>
            </a:r>
          </a:p>
          <a:p>
            <a:pPr marL="457200" indent="-457200" algn="ctr">
              <a:lnSpc>
                <a:spcPct val="80000"/>
              </a:lnSpc>
              <a:buFontTx/>
              <a:buNone/>
            </a:pPr>
            <a:endParaRPr lang="en-US" sz="2000"/>
          </a:p>
          <a:p>
            <a:pPr marL="457200" indent="-457200">
              <a:lnSpc>
                <a:spcPct val="80000"/>
              </a:lnSpc>
            </a:pPr>
            <a:endParaRPr lang="en-US" sz="200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ctrTitle"/>
          </p:nvPr>
        </p:nvSpPr>
        <p:spPr>
          <a:xfrm>
            <a:off x="685800" y="2768600"/>
            <a:ext cx="7772400" cy="1470025"/>
          </a:xfrm>
        </p:spPr>
        <p:txBody>
          <a:bodyPr/>
          <a:lstStyle/>
          <a:p>
            <a:pPr algn="ctr"/>
            <a:r>
              <a:rPr lang="en-US" sz="4000"/>
              <a:t>Research Ideas in the Works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F09B230-F870-4965-AD1B-7756F3330825}" type="slidenum">
              <a:rPr lang="en-US"/>
              <a:pPr/>
              <a:t>44</a:t>
            </a:fld>
            <a:endParaRPr lang="en-US" sz="1400"/>
          </a:p>
        </p:txBody>
      </p:sp>
      <p:sp>
        <p:nvSpPr>
          <p:cNvPr id="5" name="Date Placeholder 4"/>
          <p:cNvSpPr>
            <a:spLocks noGrp="1"/>
          </p:cNvSpPr>
          <p:nvPr>
            <p:ph type="dt" sz="half" idx="11"/>
          </p:nvPr>
        </p:nvSpPr>
        <p:spPr/>
        <p:txBody>
          <a:bodyPr/>
          <a:lstStyle/>
          <a:p>
            <a:r>
              <a:rPr lang="en-US"/>
              <a:t>IBM Research</a:t>
            </a:r>
          </a:p>
        </p:txBody>
      </p:sp>
      <p:sp>
        <p:nvSpPr>
          <p:cNvPr id="6" name="Footer Placeholder 5"/>
          <p:cNvSpPr>
            <a:spLocks noGrp="1"/>
          </p:cNvSpPr>
          <p:nvPr>
            <p:ph type="ftr" sz="quarter" idx="12"/>
          </p:nvPr>
        </p:nvSpPr>
        <p:spPr/>
        <p:txBody>
          <a:bodyPr/>
          <a:lstStyle/>
          <a:p>
            <a:r>
              <a:rPr lang="en-US"/>
              <a:t>Jeannette M. Wing</a:t>
            </a:r>
          </a:p>
        </p:txBody>
      </p:sp>
      <p:sp>
        <p:nvSpPr>
          <p:cNvPr id="1389570" name="Rectangle 2"/>
          <p:cNvSpPr>
            <a:spLocks noGrp="1" noChangeArrowheads="1"/>
          </p:cNvSpPr>
          <p:nvPr>
            <p:ph type="title"/>
          </p:nvPr>
        </p:nvSpPr>
        <p:spPr/>
        <p:txBody>
          <a:bodyPr/>
          <a:lstStyle/>
          <a:p>
            <a:r>
              <a:rPr lang="en-US">
                <a:solidFill>
                  <a:srgbClr val="00BC00"/>
                </a:solidFill>
              </a:rPr>
              <a:t>IT and Energy and Environment</a:t>
            </a:r>
          </a:p>
        </p:txBody>
      </p:sp>
      <p:sp>
        <p:nvSpPr>
          <p:cNvPr id="1389571" name="Rectangle 3"/>
          <p:cNvSpPr>
            <a:spLocks noGrp="1" noChangeArrowheads="1"/>
          </p:cNvSpPr>
          <p:nvPr>
            <p:ph type="body" idx="1"/>
          </p:nvPr>
        </p:nvSpPr>
        <p:spPr>
          <a:xfrm>
            <a:off x="312738" y="1295400"/>
            <a:ext cx="8543925" cy="4953000"/>
          </a:xfrm>
        </p:spPr>
        <p:txBody>
          <a:bodyPr/>
          <a:lstStyle/>
          <a:p>
            <a:pPr algn="ctr">
              <a:lnSpc>
                <a:spcPct val="80000"/>
              </a:lnSpc>
              <a:buFontTx/>
              <a:buNone/>
            </a:pPr>
            <a:r>
              <a:rPr lang="en-US">
                <a:solidFill>
                  <a:srgbClr val="00BC00"/>
                </a:solidFill>
              </a:rPr>
              <a:t>IT as part of the problem and IT as part of the solution</a:t>
            </a:r>
          </a:p>
          <a:p>
            <a:pPr algn="ctr">
              <a:lnSpc>
                <a:spcPct val="80000"/>
              </a:lnSpc>
              <a:buFontTx/>
              <a:buNone/>
            </a:pPr>
            <a:endParaRPr lang="en-US" sz="2000"/>
          </a:p>
          <a:p>
            <a:pPr>
              <a:lnSpc>
                <a:spcPct val="80000"/>
              </a:lnSpc>
            </a:pPr>
            <a:r>
              <a:rPr lang="en-US"/>
              <a:t>IT as a consumer of energy</a:t>
            </a:r>
          </a:p>
          <a:p>
            <a:pPr lvl="1">
              <a:lnSpc>
                <a:spcPct val="80000"/>
              </a:lnSpc>
            </a:pPr>
            <a:r>
              <a:rPr lang="en-US" sz="2400">
                <a:solidFill>
                  <a:srgbClr val="FF0000"/>
                </a:solidFill>
              </a:rPr>
              <a:t>2% (and growing) of world-wide energy use due to IT</a:t>
            </a:r>
            <a:endParaRPr lang="en-US" sz="2400"/>
          </a:p>
          <a:p>
            <a:pPr>
              <a:lnSpc>
                <a:spcPct val="80000"/>
              </a:lnSpc>
            </a:pPr>
            <a:endParaRPr lang="en-US"/>
          </a:p>
          <a:p>
            <a:pPr>
              <a:lnSpc>
                <a:spcPct val="80000"/>
              </a:lnSpc>
            </a:pPr>
            <a:r>
              <a:rPr lang="en-US"/>
              <a:t>IT as a helper to solve problems</a:t>
            </a:r>
          </a:p>
          <a:p>
            <a:pPr lvl="1">
              <a:lnSpc>
                <a:spcPct val="80000"/>
              </a:lnSpc>
            </a:pPr>
            <a:r>
              <a:rPr lang="en-US"/>
              <a:t>Direct: reduce energy use, recycle, repurpose, …</a:t>
            </a:r>
          </a:p>
          <a:p>
            <a:pPr lvl="1">
              <a:lnSpc>
                <a:spcPct val="80000"/>
              </a:lnSpc>
            </a:pPr>
            <a:r>
              <a:rPr lang="en-US"/>
              <a:t>Indirect: e-commerce, e-collaboration, telework -&gt; reduction travel, …</a:t>
            </a:r>
          </a:p>
          <a:p>
            <a:pPr lvl="1">
              <a:lnSpc>
                <a:spcPct val="80000"/>
              </a:lnSpc>
            </a:pPr>
            <a:r>
              <a:rPr lang="en-US"/>
              <a:t>Systemic: computational models of climate, species, … -&gt; inform science and inform policy</a:t>
            </a:r>
          </a:p>
          <a:p>
            <a:pPr lvl="1">
              <a:lnSpc>
                <a:spcPct val="80000"/>
              </a:lnSpc>
            </a:pPr>
            <a:endParaRPr lang="en-US"/>
          </a:p>
          <a:p>
            <a:pPr>
              <a:lnSpc>
                <a:spcPct val="80000"/>
              </a:lnSpc>
            </a:pPr>
            <a:r>
              <a:rPr lang="en-US"/>
              <a:t>Broader context: Sustainability, Energy, Climate Change, Economy, Human Behavior</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FA559CDF-71C7-4923-A063-0892301EC1FD}" type="slidenum">
              <a:rPr lang="en-US"/>
              <a:pPr/>
              <a:t>45</a:t>
            </a:fld>
            <a:endParaRPr lang="en-US" sz="1400"/>
          </a:p>
        </p:txBody>
      </p:sp>
      <p:sp>
        <p:nvSpPr>
          <p:cNvPr id="12" name="Date Placeholder 4"/>
          <p:cNvSpPr>
            <a:spLocks noGrp="1"/>
          </p:cNvSpPr>
          <p:nvPr>
            <p:ph type="dt" sz="half" idx="11"/>
          </p:nvPr>
        </p:nvSpPr>
        <p:spPr/>
        <p:txBody>
          <a:bodyPr/>
          <a:lstStyle/>
          <a:p>
            <a:r>
              <a:rPr lang="en-US"/>
              <a:t>IBM Research</a:t>
            </a:r>
          </a:p>
        </p:txBody>
      </p:sp>
      <p:sp>
        <p:nvSpPr>
          <p:cNvPr id="13" name="Footer Placeholder 5"/>
          <p:cNvSpPr>
            <a:spLocks noGrp="1"/>
          </p:cNvSpPr>
          <p:nvPr>
            <p:ph type="ftr" sz="quarter" idx="12"/>
          </p:nvPr>
        </p:nvSpPr>
        <p:spPr/>
        <p:txBody>
          <a:bodyPr/>
          <a:lstStyle/>
          <a:p>
            <a:r>
              <a:rPr lang="en-US"/>
              <a:t>Jeannette M. Wing</a:t>
            </a:r>
          </a:p>
        </p:txBody>
      </p:sp>
      <p:sp>
        <p:nvSpPr>
          <p:cNvPr id="1408002" name="Rectangle 2"/>
          <p:cNvSpPr>
            <a:spLocks noGrp="1" noChangeArrowheads="1"/>
          </p:cNvSpPr>
          <p:nvPr>
            <p:ph type="title"/>
          </p:nvPr>
        </p:nvSpPr>
        <p:spPr/>
        <p:txBody>
          <a:bodyPr/>
          <a:lstStyle/>
          <a:p>
            <a:r>
              <a:rPr lang="en-US"/>
              <a:t>Computational Economics</a:t>
            </a:r>
          </a:p>
        </p:txBody>
      </p:sp>
      <p:grpSp>
        <p:nvGrpSpPr>
          <p:cNvPr id="1408014" name="Group 14"/>
          <p:cNvGrpSpPr>
            <a:grpSpLocks/>
          </p:cNvGrpSpPr>
          <p:nvPr/>
        </p:nvGrpSpPr>
        <p:grpSpPr bwMode="auto">
          <a:xfrm>
            <a:off x="422275" y="1892300"/>
            <a:ext cx="8250238" cy="2543175"/>
            <a:chOff x="266" y="1192"/>
            <a:chExt cx="5197" cy="1602"/>
          </a:xfrm>
        </p:grpSpPr>
        <p:sp>
          <p:nvSpPr>
            <p:cNvPr id="1408005" name="Rectangle 5"/>
            <p:cNvSpPr>
              <a:spLocks noChangeArrowheads="1"/>
            </p:cNvSpPr>
            <p:nvPr/>
          </p:nvSpPr>
          <p:spPr bwMode="auto">
            <a:xfrm>
              <a:off x="266" y="1812"/>
              <a:ext cx="5021" cy="982"/>
            </a:xfrm>
            <a:prstGeom prst="rect">
              <a:avLst/>
            </a:prstGeom>
            <a:noFill/>
            <a:ln w="9525">
              <a:noFill/>
              <a:miter lim="800000"/>
              <a:headEnd/>
              <a:tailEnd/>
            </a:ln>
            <a:effectLst/>
          </p:spPr>
          <p:txBody>
            <a:bodyPr>
              <a:spAutoFit/>
            </a:bodyPr>
            <a:lstStyle/>
            <a:p>
              <a:pPr>
                <a:buFontTx/>
                <a:buChar char="-"/>
              </a:pPr>
              <a:r>
                <a:rPr lang="en-US" sz="1600"/>
                <a:t> Automated mechanism design underlies electronic commerce,</a:t>
              </a:r>
              <a:br>
                <a:rPr lang="en-US" sz="1600"/>
              </a:br>
              <a:r>
                <a:rPr lang="en-US" sz="1600"/>
                <a:t>     e.g., ad placement,  on-line auctions, kidney exchange</a:t>
              </a:r>
              <a:br>
                <a:rPr lang="en-US" sz="1600"/>
              </a:br>
              <a:endParaRPr lang="en-US" sz="1600"/>
            </a:p>
            <a:p>
              <a:pPr>
                <a:buFontTx/>
                <a:buChar char="-"/>
              </a:pPr>
              <a:r>
                <a:rPr lang="en-US" sz="1600"/>
                <a:t> Internet marketplace requires revisiting Nash equilibria model</a:t>
              </a:r>
            </a:p>
            <a:p>
              <a:pPr>
                <a:buFontTx/>
                <a:buChar char="-"/>
              </a:pPr>
              <a:endParaRPr lang="en-US" sz="1600"/>
            </a:p>
            <a:p>
              <a:pPr>
                <a:buFontTx/>
                <a:buChar char="-"/>
              </a:pPr>
              <a:r>
                <a:rPr lang="en-US" sz="1600"/>
                <a:t> Use intractability for voting schemes to circumvent impossibility results</a:t>
              </a:r>
            </a:p>
          </p:txBody>
        </p:sp>
        <p:pic>
          <p:nvPicPr>
            <p:cNvPr id="1408006" name="Picture 6" descr="eBay logo"/>
            <p:cNvPicPr>
              <a:picLocks noChangeAspect="1" noChangeArrowheads="1"/>
            </p:cNvPicPr>
            <p:nvPr/>
          </p:nvPicPr>
          <p:blipFill>
            <a:blip r:embed="rId2"/>
            <a:srcRect/>
            <a:stretch>
              <a:fillRect/>
            </a:stretch>
          </p:blipFill>
          <p:spPr bwMode="auto">
            <a:xfrm>
              <a:off x="4438" y="2303"/>
              <a:ext cx="666" cy="319"/>
            </a:xfrm>
            <a:prstGeom prst="rect">
              <a:avLst/>
            </a:prstGeom>
            <a:noFill/>
            <a:ln w="9525">
              <a:noFill/>
              <a:miter lim="800000"/>
              <a:headEnd/>
              <a:tailEnd/>
            </a:ln>
            <a:effectLst/>
          </p:spPr>
        </p:pic>
        <p:pic>
          <p:nvPicPr>
            <p:cNvPr id="1408007" name="Picture 7" descr="Microsoft Digital Advertising Solutions logo"/>
            <p:cNvPicPr>
              <a:picLocks noChangeAspect="1" noChangeArrowheads="1"/>
            </p:cNvPicPr>
            <p:nvPr/>
          </p:nvPicPr>
          <p:blipFill>
            <a:blip r:embed="rId3"/>
            <a:srcRect/>
            <a:stretch>
              <a:fillRect/>
            </a:stretch>
          </p:blipFill>
          <p:spPr bwMode="auto">
            <a:xfrm>
              <a:off x="3581" y="1192"/>
              <a:ext cx="1882" cy="137"/>
            </a:xfrm>
            <a:prstGeom prst="rect">
              <a:avLst/>
            </a:prstGeom>
            <a:noFill/>
            <a:ln w="9525">
              <a:noFill/>
              <a:miter lim="800000"/>
              <a:headEnd/>
              <a:tailEnd/>
            </a:ln>
            <a:effectLst/>
          </p:spPr>
        </p:pic>
        <p:pic>
          <p:nvPicPr>
            <p:cNvPr id="1408008" name="Picture 8" descr="Overstock.com logo"/>
            <p:cNvPicPr>
              <a:picLocks noChangeAspect="1" noChangeArrowheads="1"/>
            </p:cNvPicPr>
            <p:nvPr/>
          </p:nvPicPr>
          <p:blipFill>
            <a:blip r:embed="rId4"/>
            <a:srcRect/>
            <a:stretch>
              <a:fillRect/>
            </a:stretch>
          </p:blipFill>
          <p:spPr bwMode="auto">
            <a:xfrm>
              <a:off x="3845" y="1906"/>
              <a:ext cx="993" cy="216"/>
            </a:xfrm>
            <a:prstGeom prst="rect">
              <a:avLst/>
            </a:prstGeom>
            <a:noFill/>
            <a:ln w="9525">
              <a:noFill/>
              <a:miter lim="800000"/>
              <a:headEnd/>
              <a:tailEnd/>
            </a:ln>
            <a:effectLst/>
          </p:spPr>
        </p:pic>
        <p:pic>
          <p:nvPicPr>
            <p:cNvPr id="1408009" name="Picture 9" descr="Google logo"/>
            <p:cNvPicPr>
              <a:picLocks noChangeAspect="1" noChangeArrowheads="1"/>
            </p:cNvPicPr>
            <p:nvPr/>
          </p:nvPicPr>
          <p:blipFill>
            <a:blip r:embed="rId5"/>
            <a:srcRect/>
            <a:stretch>
              <a:fillRect/>
            </a:stretch>
          </p:blipFill>
          <p:spPr bwMode="auto">
            <a:xfrm>
              <a:off x="2014" y="1192"/>
              <a:ext cx="877" cy="354"/>
            </a:xfrm>
            <a:prstGeom prst="rect">
              <a:avLst/>
            </a:prstGeom>
            <a:noFill/>
            <a:ln w="9525">
              <a:noFill/>
              <a:miter lim="800000"/>
              <a:headEnd/>
              <a:tailEnd/>
            </a:ln>
            <a:effectLst/>
          </p:spPr>
        </p:pic>
      </p:grpSp>
      <p:sp>
        <p:nvSpPr>
          <p:cNvPr id="1408012" name="Rectangle 12"/>
          <p:cNvSpPr>
            <a:spLocks noChangeArrowheads="1"/>
          </p:cNvSpPr>
          <p:nvPr/>
        </p:nvSpPr>
        <p:spPr bwMode="auto">
          <a:xfrm>
            <a:off x="487363" y="5286375"/>
            <a:ext cx="8285162" cy="1069975"/>
          </a:xfrm>
          <a:prstGeom prst="rect">
            <a:avLst/>
          </a:prstGeom>
          <a:noFill/>
          <a:ln w="9525">
            <a:noFill/>
            <a:miter lim="800000"/>
            <a:headEnd/>
            <a:tailEnd/>
          </a:ln>
          <a:effectLst/>
        </p:spPr>
        <p:txBody>
          <a:bodyPr>
            <a:spAutoFit/>
          </a:bodyPr>
          <a:lstStyle/>
          <a:p>
            <a:r>
              <a:rPr lang="en-US" sz="1600">
                <a:solidFill>
                  <a:schemeClr val="hlink"/>
                </a:solidFill>
              </a:rPr>
              <a:t>- Emphasis on foundational aspects (e.g., algorithms, game theory)</a:t>
            </a:r>
            <a:r>
              <a:rPr lang="en-US" sz="1600"/>
              <a:t/>
            </a:r>
            <a:br>
              <a:rPr lang="en-US" sz="1600"/>
            </a:br>
            <a:r>
              <a:rPr lang="en-US" sz="1600"/>
              <a:t>             but clearly contributions/participation from AI (multi-agents) and systems communities</a:t>
            </a:r>
            <a:br>
              <a:rPr lang="en-US" sz="1600"/>
            </a:br>
            <a:r>
              <a:rPr lang="en-US" sz="1600"/>
              <a:t>             (and hence overlaps a bit with Human-Computer Intelligence and NetSE)</a:t>
            </a:r>
            <a:br>
              <a:rPr lang="en-US" sz="1600"/>
            </a:br>
            <a:endParaRPr lang="en-US" sz="1600"/>
          </a:p>
        </p:txBody>
      </p:sp>
      <p:sp>
        <p:nvSpPr>
          <p:cNvPr id="1408013" name="Text Box 13"/>
          <p:cNvSpPr txBox="1">
            <a:spLocks noChangeArrowheads="1"/>
          </p:cNvSpPr>
          <p:nvPr/>
        </p:nvSpPr>
        <p:spPr bwMode="auto">
          <a:xfrm>
            <a:off x="2025650" y="1063625"/>
            <a:ext cx="3997325" cy="641350"/>
          </a:xfrm>
          <a:prstGeom prst="rect">
            <a:avLst/>
          </a:prstGeom>
          <a:noFill/>
          <a:ln w="9525">
            <a:noFill/>
            <a:miter lim="800000"/>
            <a:headEnd/>
            <a:tailEnd/>
          </a:ln>
          <a:effectLst/>
        </p:spPr>
        <p:txBody>
          <a:bodyPr wrap="none">
            <a:spAutoFit/>
          </a:bodyPr>
          <a:lstStyle/>
          <a:p>
            <a:r>
              <a:rPr lang="en-US"/>
              <a:t>Computer Science influencing Economics</a:t>
            </a:r>
            <a:br>
              <a:rPr lang="en-US"/>
            </a:br>
            <a:r>
              <a:rPr lang="en-US"/>
              <a:t>Economics influencing Computer Science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ChangeArrowheads="1"/>
          </p:cNvSpPr>
          <p:nvPr>
            <p:ph type="ctrTitle"/>
          </p:nvPr>
        </p:nvSpPr>
        <p:spPr>
          <a:xfrm>
            <a:off x="685800" y="2768600"/>
            <a:ext cx="7772400" cy="1470025"/>
          </a:xfrm>
        </p:spPr>
        <p:txBody>
          <a:bodyPr/>
          <a:lstStyle/>
          <a:p>
            <a:pPr algn="ctr"/>
            <a:r>
              <a:rPr lang="en-US" sz="4000"/>
              <a:t>Education</a:t>
            </a:r>
            <a:endParaRPr lang="en-US" sz="4000" b="1"/>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8E86C7C-ECD6-45DF-8D39-A33726C3F91E}" type="slidenum">
              <a:rPr lang="en-US"/>
              <a:pPr/>
              <a:t>47</a:t>
            </a:fld>
            <a:endParaRPr lang="en-US" sz="1400"/>
          </a:p>
        </p:txBody>
      </p:sp>
      <p:sp>
        <p:nvSpPr>
          <p:cNvPr id="5" name="Date Placeholder 4"/>
          <p:cNvSpPr>
            <a:spLocks noGrp="1"/>
          </p:cNvSpPr>
          <p:nvPr>
            <p:ph type="dt" sz="half" idx="11"/>
          </p:nvPr>
        </p:nvSpPr>
        <p:spPr/>
        <p:txBody>
          <a:bodyPr/>
          <a:lstStyle/>
          <a:p>
            <a:r>
              <a:rPr lang="en-US"/>
              <a:t>IBM Research</a:t>
            </a:r>
          </a:p>
        </p:txBody>
      </p:sp>
      <p:sp>
        <p:nvSpPr>
          <p:cNvPr id="6" name="Footer Placeholder 5"/>
          <p:cNvSpPr>
            <a:spLocks noGrp="1"/>
          </p:cNvSpPr>
          <p:nvPr>
            <p:ph type="ftr" sz="quarter" idx="12"/>
          </p:nvPr>
        </p:nvSpPr>
        <p:spPr/>
        <p:txBody>
          <a:bodyPr/>
          <a:lstStyle/>
          <a:p>
            <a:r>
              <a:rPr lang="en-US"/>
              <a:t>Jeannette M. Wing</a:t>
            </a:r>
          </a:p>
        </p:txBody>
      </p:sp>
      <p:sp>
        <p:nvSpPr>
          <p:cNvPr id="1096706" name="Rectangle 2"/>
          <p:cNvSpPr>
            <a:spLocks noGrp="1" noChangeArrowheads="1"/>
          </p:cNvSpPr>
          <p:nvPr>
            <p:ph type="title"/>
          </p:nvPr>
        </p:nvSpPr>
        <p:spPr/>
        <p:txBody>
          <a:bodyPr/>
          <a:lstStyle/>
          <a:p>
            <a:r>
              <a:rPr lang="en-US"/>
              <a:t>Education</a:t>
            </a:r>
          </a:p>
        </p:txBody>
      </p:sp>
      <p:sp>
        <p:nvSpPr>
          <p:cNvPr id="1096707" name="Rectangle 3"/>
          <p:cNvSpPr>
            <a:spLocks noGrp="1" noChangeArrowheads="1"/>
          </p:cNvSpPr>
          <p:nvPr>
            <p:ph type="body" idx="1"/>
          </p:nvPr>
        </p:nvSpPr>
        <p:spPr/>
        <p:txBody>
          <a:bodyPr/>
          <a:lstStyle/>
          <a:p>
            <a:pPr>
              <a:buFontTx/>
              <a:buNone/>
            </a:pPr>
            <a:r>
              <a:rPr lang="en-US" u="sng">
                <a:solidFill>
                  <a:schemeClr val="hlink"/>
                </a:solidFill>
              </a:rPr>
              <a:t>Challenge to Community</a:t>
            </a:r>
            <a:r>
              <a:rPr lang="en-US">
                <a:solidFill>
                  <a:schemeClr val="hlink"/>
                </a:solidFill>
              </a:rPr>
              <a:t>:</a:t>
            </a:r>
            <a:r>
              <a:rPr lang="en-US">
                <a:solidFill>
                  <a:srgbClr val="FF0000"/>
                </a:solidFill>
              </a:rPr>
              <a:t> </a:t>
            </a:r>
            <a:r>
              <a:rPr lang="en-US">
                <a:solidFill>
                  <a:schemeClr val="hlink"/>
                </a:solidFill>
              </a:rPr>
              <a:t>What is an effective way of teaching (learning) computational thinking to (by) K-12?</a:t>
            </a:r>
            <a:br>
              <a:rPr lang="en-US">
                <a:solidFill>
                  <a:schemeClr val="hlink"/>
                </a:solidFill>
              </a:rPr>
            </a:br>
            <a:endParaRPr lang="en-US">
              <a:solidFill>
                <a:schemeClr val="hlink"/>
              </a:solidFill>
            </a:endParaRPr>
          </a:p>
          <a:p>
            <a:r>
              <a:rPr lang="en-US"/>
              <a:t>Computational Thinking for Everyone</a:t>
            </a:r>
          </a:p>
          <a:p>
            <a:pPr lvl="1"/>
            <a:r>
              <a:rPr lang="en-US"/>
              <a:t>National Academies Computer Science and Telecommunications Board (CSTB)</a:t>
            </a:r>
          </a:p>
          <a:p>
            <a:pPr lvl="2"/>
            <a:r>
              <a:rPr lang="en-US"/>
              <a:t>Workshops on CT for Everyone (last week)</a:t>
            </a:r>
          </a:p>
          <a:p>
            <a:pPr lvl="2"/>
            <a:r>
              <a:rPr lang="en-US"/>
              <a:t>Collaborating with Board on Science Education</a:t>
            </a:r>
          </a:p>
          <a:p>
            <a:pPr lvl="1"/>
            <a:r>
              <a:rPr lang="en-US"/>
              <a:t>Internal working group at NSF</a:t>
            </a:r>
          </a:p>
          <a:p>
            <a:pPr lvl="2"/>
            <a:r>
              <a:rPr lang="en-US"/>
              <a:t>CISE, EHR, SBE, OCI, MPS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1B73B84-3D41-46D3-8C37-A21BF826C8EF}" type="slidenum">
              <a:rPr lang="en-US"/>
              <a:pPr/>
              <a:t>48</a:t>
            </a:fld>
            <a:endParaRPr lang="en-US" sz="1400"/>
          </a:p>
        </p:txBody>
      </p:sp>
      <p:sp>
        <p:nvSpPr>
          <p:cNvPr id="5" name="Date Placeholder 4"/>
          <p:cNvSpPr>
            <a:spLocks noGrp="1"/>
          </p:cNvSpPr>
          <p:nvPr>
            <p:ph type="dt" sz="half" idx="11"/>
          </p:nvPr>
        </p:nvSpPr>
        <p:spPr/>
        <p:txBody>
          <a:bodyPr/>
          <a:lstStyle/>
          <a:p>
            <a:r>
              <a:rPr lang="en-US"/>
              <a:t>IBM Research</a:t>
            </a:r>
          </a:p>
        </p:txBody>
      </p:sp>
      <p:sp>
        <p:nvSpPr>
          <p:cNvPr id="6" name="Footer Placeholder 5"/>
          <p:cNvSpPr>
            <a:spLocks noGrp="1"/>
          </p:cNvSpPr>
          <p:nvPr>
            <p:ph type="ftr" sz="quarter" idx="12"/>
          </p:nvPr>
        </p:nvSpPr>
        <p:spPr/>
        <p:txBody>
          <a:bodyPr/>
          <a:lstStyle/>
          <a:p>
            <a:r>
              <a:rPr lang="en-US"/>
              <a:t>Jeannette M. Wing</a:t>
            </a:r>
          </a:p>
        </p:txBody>
      </p:sp>
      <p:sp>
        <p:nvSpPr>
          <p:cNvPr id="1410050" name="Rectangle 2"/>
          <p:cNvSpPr>
            <a:spLocks noGrp="1" noChangeArrowheads="1"/>
          </p:cNvSpPr>
          <p:nvPr>
            <p:ph type="title"/>
          </p:nvPr>
        </p:nvSpPr>
        <p:spPr/>
        <p:txBody>
          <a:bodyPr/>
          <a:lstStyle/>
          <a:p>
            <a:r>
              <a:rPr lang="en-US"/>
              <a:t>CISE Education Programs</a:t>
            </a:r>
          </a:p>
        </p:txBody>
      </p:sp>
      <p:sp>
        <p:nvSpPr>
          <p:cNvPr id="1410051" name="Rectangle 3"/>
          <p:cNvSpPr>
            <a:spLocks noGrp="1" noChangeArrowheads="1"/>
          </p:cNvSpPr>
          <p:nvPr>
            <p:ph type="body" idx="1"/>
          </p:nvPr>
        </p:nvSpPr>
        <p:spPr/>
        <p:txBody>
          <a:bodyPr/>
          <a:lstStyle/>
          <a:p>
            <a:r>
              <a:rPr lang="en-US"/>
              <a:t>CPATH</a:t>
            </a:r>
          </a:p>
          <a:p>
            <a:pPr lvl="1"/>
            <a:r>
              <a:rPr lang="en-US"/>
              <a:t>Goal: Revisiting undergraduate computer science curricula</a:t>
            </a:r>
          </a:p>
          <a:p>
            <a:pPr lvl="1"/>
            <a:r>
              <a:rPr lang="en-US"/>
              <a:t>FY08-09: Enlarge scope to include outreach to K-12</a:t>
            </a:r>
          </a:p>
          <a:p>
            <a:pPr lvl="1"/>
            <a:r>
              <a:rPr lang="en-US"/>
              <a:t>FY09: More focus on computational thinking, not just curricula models/frameworks. </a:t>
            </a:r>
          </a:p>
          <a:p>
            <a:pPr lvl="1"/>
            <a:endParaRPr lang="en-US"/>
          </a:p>
          <a:p>
            <a:r>
              <a:rPr lang="en-US"/>
              <a:t>Broadening Participation in Computing</a:t>
            </a:r>
          </a:p>
          <a:p>
            <a:pPr lvl="1"/>
            <a:r>
              <a:rPr lang="en-US"/>
              <a:t>Focus: Women, underrepresented minorities, people with disabilities</a:t>
            </a:r>
          </a:p>
          <a:p>
            <a:pPr lvl="1"/>
            <a:r>
              <a:rPr lang="en-US"/>
              <a:t>Award types: Alliances and Demo Projects</a:t>
            </a:r>
          </a:p>
          <a:p>
            <a:pPr lvl="1"/>
            <a:r>
              <a:rPr lang="en-US"/>
              <a:t>FY08: Special projects on image of computing</a:t>
            </a:r>
          </a:p>
          <a:p>
            <a:pPr lvl="1"/>
            <a:r>
              <a:rPr lang="en-US"/>
              <a:t>FY09: Re-envisioning the Computer Science AP exam</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3"/>
          <p:cNvSpPr>
            <a:spLocks noGrp="1"/>
          </p:cNvSpPr>
          <p:nvPr>
            <p:ph type="sldNum" sz="quarter" idx="10"/>
          </p:nvPr>
        </p:nvSpPr>
        <p:spPr/>
        <p:txBody>
          <a:bodyPr/>
          <a:lstStyle/>
          <a:p>
            <a:fld id="{1C0F1D8F-40B8-482E-95F9-0F009F7E025A}" type="slidenum">
              <a:rPr lang="en-US"/>
              <a:pPr/>
              <a:t>49</a:t>
            </a:fld>
            <a:endParaRPr lang="en-US" sz="1400"/>
          </a:p>
        </p:txBody>
      </p:sp>
      <p:sp>
        <p:nvSpPr>
          <p:cNvPr id="50" name="Date Placeholder 4"/>
          <p:cNvSpPr>
            <a:spLocks noGrp="1"/>
          </p:cNvSpPr>
          <p:nvPr>
            <p:ph type="dt" sz="half" idx="11"/>
          </p:nvPr>
        </p:nvSpPr>
        <p:spPr/>
        <p:txBody>
          <a:bodyPr/>
          <a:lstStyle/>
          <a:p>
            <a:r>
              <a:rPr lang="en-US"/>
              <a:t>IBM Research</a:t>
            </a:r>
          </a:p>
        </p:txBody>
      </p:sp>
      <p:sp>
        <p:nvSpPr>
          <p:cNvPr id="51" name="Footer Placeholder 5"/>
          <p:cNvSpPr>
            <a:spLocks noGrp="1"/>
          </p:cNvSpPr>
          <p:nvPr>
            <p:ph type="ftr" sz="quarter" idx="12"/>
          </p:nvPr>
        </p:nvSpPr>
        <p:spPr/>
        <p:txBody>
          <a:bodyPr/>
          <a:lstStyle/>
          <a:p>
            <a:r>
              <a:rPr lang="en-US"/>
              <a:t>Jeannette M. Wing</a:t>
            </a:r>
          </a:p>
        </p:txBody>
      </p:sp>
      <p:sp>
        <p:nvSpPr>
          <p:cNvPr id="1411074" name="Rectangle 2"/>
          <p:cNvSpPr>
            <a:spLocks noGrp="1" noChangeArrowheads="1"/>
          </p:cNvSpPr>
          <p:nvPr>
            <p:ph type="title"/>
          </p:nvPr>
        </p:nvSpPr>
        <p:spPr/>
        <p:txBody>
          <a:bodyPr/>
          <a:lstStyle/>
          <a:p>
            <a:pPr algn="ctr"/>
            <a:r>
              <a:rPr lang="en-US"/>
              <a:t>C.T. in Education: Community Efforts</a:t>
            </a:r>
            <a:endParaRPr lang="en-US">
              <a:solidFill>
                <a:schemeClr val="hlink"/>
              </a:solidFill>
            </a:endParaRPr>
          </a:p>
        </p:txBody>
      </p:sp>
      <p:sp>
        <p:nvSpPr>
          <p:cNvPr id="1411117" name="Text Box 45"/>
          <p:cNvSpPr txBox="1">
            <a:spLocks noChangeArrowheads="1"/>
          </p:cNvSpPr>
          <p:nvPr/>
        </p:nvSpPr>
        <p:spPr bwMode="auto">
          <a:xfrm>
            <a:off x="6376988" y="4322763"/>
            <a:ext cx="2767012" cy="2463800"/>
          </a:xfrm>
          <a:prstGeom prst="rect">
            <a:avLst/>
          </a:prstGeom>
          <a:noFill/>
          <a:ln w="9525">
            <a:noFill/>
            <a:miter lim="800000"/>
            <a:headEnd/>
            <a:tailEnd/>
          </a:ln>
          <a:effectLst/>
        </p:spPr>
        <p:txBody>
          <a:bodyPr>
            <a:spAutoFit/>
          </a:bodyPr>
          <a:lstStyle/>
          <a:p>
            <a:r>
              <a:rPr lang="en-US" sz="1400" u="sng"/>
              <a:t>CSTB “CT for Everyone” Steering Committee</a:t>
            </a:r>
          </a:p>
          <a:p>
            <a:pPr>
              <a:buFontTx/>
              <a:buChar char="•"/>
            </a:pPr>
            <a:r>
              <a:rPr lang="en-US" sz="1400"/>
              <a:t> Marcia Linn, Berkeley</a:t>
            </a:r>
          </a:p>
          <a:p>
            <a:pPr>
              <a:buFontTx/>
              <a:buChar char="•"/>
            </a:pPr>
            <a:r>
              <a:rPr lang="en-US" sz="1400"/>
              <a:t> Al Aho, Columbia</a:t>
            </a:r>
          </a:p>
          <a:p>
            <a:pPr>
              <a:buFontTx/>
              <a:buChar char="•"/>
            </a:pPr>
            <a:r>
              <a:rPr lang="en-US" sz="1400"/>
              <a:t> Brian Blake, Georgetown</a:t>
            </a:r>
          </a:p>
          <a:p>
            <a:pPr>
              <a:buFontTx/>
              <a:buChar char="•"/>
            </a:pPr>
            <a:r>
              <a:rPr lang="en-US" sz="1400"/>
              <a:t> Bob Constable, Cornell</a:t>
            </a:r>
          </a:p>
          <a:p>
            <a:pPr>
              <a:buFontTx/>
              <a:buChar char="•"/>
            </a:pPr>
            <a:r>
              <a:rPr lang="en-US" sz="1400"/>
              <a:t> Yasmin Kafai, U Penn</a:t>
            </a:r>
          </a:p>
          <a:p>
            <a:pPr>
              <a:buFontTx/>
              <a:buChar char="•"/>
            </a:pPr>
            <a:r>
              <a:rPr lang="en-US" sz="1400"/>
              <a:t> Janet Kolodner, Georgia Tech</a:t>
            </a:r>
          </a:p>
          <a:p>
            <a:pPr>
              <a:buFontTx/>
              <a:buChar char="•"/>
            </a:pPr>
            <a:r>
              <a:rPr lang="en-US" sz="1400"/>
              <a:t> Larry Snyder, U Washington</a:t>
            </a:r>
          </a:p>
          <a:p>
            <a:pPr>
              <a:buFontTx/>
              <a:buChar char="•"/>
            </a:pPr>
            <a:r>
              <a:rPr lang="en-US" sz="1400"/>
              <a:t> Uri Wilensky, Northwestern</a:t>
            </a:r>
          </a:p>
          <a:p>
            <a:endParaRPr lang="en-US" sz="1600"/>
          </a:p>
        </p:txBody>
      </p:sp>
      <p:grpSp>
        <p:nvGrpSpPr>
          <p:cNvPr id="52" name="Group 51" descr="diagram of Computational Thinking cloud relationships"/>
          <p:cNvGrpSpPr/>
          <p:nvPr/>
        </p:nvGrpSpPr>
        <p:grpSpPr>
          <a:xfrm>
            <a:off x="903288" y="1019175"/>
            <a:ext cx="8108950" cy="4708525"/>
            <a:chOff x="903288" y="1019175"/>
            <a:chExt cx="8108950" cy="4708525"/>
          </a:xfrm>
        </p:grpSpPr>
        <p:sp>
          <p:nvSpPr>
            <p:cNvPr id="1411075" name="Oval 3"/>
            <p:cNvSpPr>
              <a:spLocks noChangeArrowheads="1"/>
            </p:cNvSpPr>
            <p:nvPr/>
          </p:nvSpPr>
          <p:spPr bwMode="auto">
            <a:xfrm>
              <a:off x="3162300" y="1055688"/>
              <a:ext cx="2162175" cy="1360487"/>
            </a:xfrm>
            <a:prstGeom prst="ellipse">
              <a:avLst/>
            </a:prstGeom>
            <a:noFill/>
            <a:ln w="9525">
              <a:solidFill>
                <a:schemeClr val="tx1"/>
              </a:solidFill>
              <a:round/>
              <a:headEnd/>
              <a:tailEnd/>
            </a:ln>
            <a:effectLst/>
          </p:spPr>
          <p:txBody>
            <a:bodyPr wrap="none" anchor="ctr"/>
            <a:lstStyle/>
            <a:p>
              <a:endParaRPr lang="en-US"/>
            </a:p>
          </p:txBody>
        </p:sp>
        <p:sp>
          <p:nvSpPr>
            <p:cNvPr id="1411076" name="Text Box 4"/>
            <p:cNvSpPr txBox="1">
              <a:spLocks noChangeArrowheads="1"/>
            </p:cNvSpPr>
            <p:nvPr/>
          </p:nvSpPr>
          <p:spPr bwMode="auto">
            <a:xfrm>
              <a:off x="3632200" y="1409700"/>
              <a:ext cx="1265238" cy="641350"/>
            </a:xfrm>
            <a:prstGeom prst="rect">
              <a:avLst/>
            </a:prstGeom>
            <a:noFill/>
            <a:ln w="9525">
              <a:noFill/>
              <a:miter lim="800000"/>
              <a:headEnd/>
              <a:tailEnd/>
            </a:ln>
            <a:effectLst/>
          </p:spPr>
          <p:txBody>
            <a:bodyPr wrap="none">
              <a:spAutoFit/>
            </a:bodyPr>
            <a:lstStyle/>
            <a:p>
              <a:r>
                <a:rPr lang="en-US"/>
                <a:t>Computing</a:t>
              </a:r>
              <a:br>
                <a:rPr lang="en-US"/>
              </a:br>
              <a:r>
                <a:rPr lang="en-US"/>
                <a:t>Community</a:t>
              </a:r>
            </a:p>
          </p:txBody>
        </p:sp>
        <p:sp>
          <p:nvSpPr>
            <p:cNvPr id="1411077" name="Cloud"/>
            <p:cNvSpPr>
              <a:spLocks noChangeAspect="1" noEditPoints="1" noChangeArrowheads="1"/>
            </p:cNvSpPr>
            <p:nvPr/>
          </p:nvSpPr>
          <p:spPr bwMode="auto">
            <a:xfrm>
              <a:off x="2768600" y="2760663"/>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endParaRPr lang="en-US"/>
            </a:p>
            <a:p>
              <a:r>
                <a:rPr lang="en-US"/>
                <a:t>Computational</a:t>
              </a:r>
              <a:br>
                <a:rPr lang="en-US"/>
              </a:br>
              <a:r>
                <a:rPr lang="en-US"/>
                <a:t>     Thinking</a:t>
              </a:r>
            </a:p>
          </p:txBody>
        </p:sp>
        <p:grpSp>
          <p:nvGrpSpPr>
            <p:cNvPr id="1411078" name="Group 6"/>
            <p:cNvGrpSpPr>
              <a:grpSpLocks/>
            </p:cNvGrpSpPr>
            <p:nvPr/>
          </p:nvGrpSpPr>
          <p:grpSpPr bwMode="auto">
            <a:xfrm>
              <a:off x="903288" y="2687638"/>
              <a:ext cx="1865312" cy="792162"/>
              <a:chOff x="569" y="1693"/>
              <a:chExt cx="1175" cy="499"/>
            </a:xfrm>
          </p:grpSpPr>
          <p:sp>
            <p:nvSpPr>
              <p:cNvPr id="1411079" name="Line 7"/>
              <p:cNvSpPr>
                <a:spLocks noChangeShapeType="1"/>
              </p:cNvSpPr>
              <p:nvPr/>
            </p:nvSpPr>
            <p:spPr bwMode="auto">
              <a:xfrm>
                <a:off x="1427" y="1936"/>
                <a:ext cx="317" cy="256"/>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411080" name="Oval 8"/>
              <p:cNvSpPr>
                <a:spLocks noChangeArrowheads="1"/>
              </p:cNvSpPr>
              <p:nvPr/>
            </p:nvSpPr>
            <p:spPr bwMode="auto">
              <a:xfrm>
                <a:off x="569" y="1693"/>
                <a:ext cx="858" cy="390"/>
              </a:xfrm>
              <a:prstGeom prst="ellipse">
                <a:avLst/>
              </a:prstGeom>
              <a:solidFill>
                <a:srgbClr val="DDDDDD"/>
              </a:solidFill>
              <a:ln w="9525">
                <a:solidFill>
                  <a:schemeClr val="tx1"/>
                </a:solidFill>
                <a:round/>
                <a:headEnd/>
                <a:tailEnd/>
              </a:ln>
              <a:effectLst/>
            </p:spPr>
            <p:txBody>
              <a:bodyPr wrap="none" anchor="ctr"/>
              <a:lstStyle/>
              <a:p>
                <a:endParaRPr lang="en-US"/>
              </a:p>
            </p:txBody>
          </p:sp>
          <p:sp>
            <p:nvSpPr>
              <p:cNvPr id="1411081" name="Text Box 9"/>
              <p:cNvSpPr txBox="1">
                <a:spLocks noChangeArrowheads="1"/>
              </p:cNvSpPr>
              <p:nvPr/>
            </p:nvSpPr>
            <p:spPr bwMode="auto">
              <a:xfrm>
                <a:off x="646" y="1772"/>
                <a:ext cx="719" cy="231"/>
              </a:xfrm>
              <a:prstGeom prst="rect">
                <a:avLst/>
              </a:prstGeom>
              <a:noFill/>
              <a:ln w="9525">
                <a:noFill/>
                <a:miter lim="800000"/>
                <a:headEnd/>
                <a:tailEnd/>
              </a:ln>
              <a:effectLst/>
            </p:spPr>
            <p:txBody>
              <a:bodyPr wrap="none">
                <a:spAutoFit/>
              </a:bodyPr>
              <a:lstStyle/>
              <a:p>
                <a:r>
                  <a:rPr lang="en-US"/>
                  <a:t>Rebooting</a:t>
                </a:r>
              </a:p>
            </p:txBody>
          </p:sp>
        </p:grpSp>
        <p:sp>
          <p:nvSpPr>
            <p:cNvPr id="1411082" name="Line 10"/>
            <p:cNvSpPr>
              <a:spLocks noChangeShapeType="1"/>
            </p:cNvSpPr>
            <p:nvPr/>
          </p:nvSpPr>
          <p:spPr bwMode="auto">
            <a:xfrm>
              <a:off x="4211638" y="2416175"/>
              <a:ext cx="0" cy="508000"/>
            </a:xfrm>
            <a:prstGeom prst="line">
              <a:avLst/>
            </a:prstGeom>
            <a:noFill/>
            <a:ln w="9525">
              <a:solidFill>
                <a:schemeClr val="tx1"/>
              </a:solidFill>
              <a:round/>
              <a:headEnd type="triangle" w="med" len="med"/>
              <a:tailEnd type="triangle" w="med" len="med"/>
            </a:ln>
            <a:effectLst/>
          </p:spPr>
          <p:txBody>
            <a:bodyPr/>
            <a:lstStyle/>
            <a:p>
              <a:endParaRPr lang="en-US"/>
            </a:p>
          </p:txBody>
        </p:sp>
        <p:grpSp>
          <p:nvGrpSpPr>
            <p:cNvPr id="1411083" name="Group 11"/>
            <p:cNvGrpSpPr>
              <a:grpSpLocks/>
            </p:cNvGrpSpPr>
            <p:nvPr/>
          </p:nvGrpSpPr>
          <p:grpSpPr bwMode="auto">
            <a:xfrm>
              <a:off x="3162300" y="4532313"/>
              <a:ext cx="939800" cy="1195387"/>
              <a:chOff x="1992" y="2855"/>
              <a:chExt cx="592" cy="753"/>
            </a:xfrm>
          </p:grpSpPr>
          <p:sp>
            <p:nvSpPr>
              <p:cNvPr id="1411084" name="Oval 12"/>
              <p:cNvSpPr>
                <a:spLocks noChangeArrowheads="1"/>
              </p:cNvSpPr>
              <p:nvPr/>
            </p:nvSpPr>
            <p:spPr bwMode="auto">
              <a:xfrm>
                <a:off x="1992" y="3318"/>
                <a:ext cx="592" cy="290"/>
              </a:xfrm>
              <a:prstGeom prst="ellipse">
                <a:avLst/>
              </a:prstGeom>
              <a:solidFill>
                <a:srgbClr val="DDDDDD"/>
              </a:solidFill>
              <a:ln w="9525">
                <a:solidFill>
                  <a:schemeClr val="tx1"/>
                </a:solidFill>
                <a:round/>
                <a:headEnd/>
                <a:tailEnd/>
              </a:ln>
              <a:effectLst/>
            </p:spPr>
            <p:txBody>
              <a:bodyPr wrap="none" anchor="ctr"/>
              <a:lstStyle/>
              <a:p>
                <a:endParaRPr lang="en-US"/>
              </a:p>
            </p:txBody>
          </p:sp>
          <p:sp>
            <p:nvSpPr>
              <p:cNvPr id="1411085" name="Line 13"/>
              <p:cNvSpPr>
                <a:spLocks noChangeShapeType="1"/>
              </p:cNvSpPr>
              <p:nvPr/>
            </p:nvSpPr>
            <p:spPr bwMode="auto">
              <a:xfrm>
                <a:off x="2185" y="2855"/>
                <a:ext cx="19" cy="463"/>
              </a:xfrm>
              <a:prstGeom prst="line">
                <a:avLst/>
              </a:prstGeom>
              <a:noFill/>
              <a:ln w="9525">
                <a:solidFill>
                  <a:schemeClr val="tx1"/>
                </a:solidFill>
                <a:round/>
                <a:headEnd/>
                <a:tailEnd type="triangle" w="med" len="med"/>
              </a:ln>
              <a:effectLst/>
            </p:spPr>
            <p:txBody>
              <a:bodyPr/>
              <a:lstStyle/>
              <a:p>
                <a:endParaRPr lang="en-US"/>
              </a:p>
            </p:txBody>
          </p:sp>
          <p:sp>
            <p:nvSpPr>
              <p:cNvPr id="1411086" name="Text Box 14"/>
              <p:cNvSpPr txBox="1">
                <a:spLocks noChangeArrowheads="1"/>
              </p:cNvSpPr>
              <p:nvPr/>
            </p:nvSpPr>
            <p:spPr bwMode="auto">
              <a:xfrm>
                <a:off x="1992" y="3354"/>
                <a:ext cx="510" cy="231"/>
              </a:xfrm>
              <a:prstGeom prst="rect">
                <a:avLst/>
              </a:prstGeom>
              <a:noFill/>
              <a:ln w="9525">
                <a:noFill/>
                <a:miter lim="800000"/>
                <a:headEnd/>
                <a:tailEnd/>
              </a:ln>
              <a:effectLst/>
            </p:spPr>
            <p:txBody>
              <a:bodyPr wrap="none">
                <a:spAutoFit/>
              </a:bodyPr>
              <a:lstStyle/>
              <a:p>
                <a:r>
                  <a:rPr lang="en-US"/>
                  <a:t>CPATH</a:t>
                </a:r>
              </a:p>
            </p:txBody>
          </p:sp>
        </p:grpSp>
        <p:grpSp>
          <p:nvGrpSpPr>
            <p:cNvPr id="1411087" name="Group 15"/>
            <p:cNvGrpSpPr>
              <a:grpSpLocks/>
            </p:cNvGrpSpPr>
            <p:nvPr/>
          </p:nvGrpSpPr>
          <p:grpSpPr bwMode="auto">
            <a:xfrm>
              <a:off x="2205038" y="4394200"/>
              <a:ext cx="1131887" cy="1333500"/>
              <a:chOff x="1389" y="2768"/>
              <a:chExt cx="713" cy="840"/>
            </a:xfrm>
          </p:grpSpPr>
          <p:sp>
            <p:nvSpPr>
              <p:cNvPr id="1411088" name="Oval 16"/>
              <p:cNvSpPr>
                <a:spLocks noChangeArrowheads="1"/>
              </p:cNvSpPr>
              <p:nvPr/>
            </p:nvSpPr>
            <p:spPr bwMode="auto">
              <a:xfrm>
                <a:off x="1389" y="3318"/>
                <a:ext cx="464" cy="290"/>
              </a:xfrm>
              <a:prstGeom prst="ellipse">
                <a:avLst/>
              </a:prstGeom>
              <a:solidFill>
                <a:srgbClr val="DDDDDD"/>
              </a:solidFill>
              <a:ln w="9525">
                <a:solidFill>
                  <a:schemeClr val="tx1"/>
                </a:solidFill>
                <a:round/>
                <a:headEnd/>
                <a:tailEnd/>
              </a:ln>
              <a:effectLst/>
            </p:spPr>
            <p:txBody>
              <a:bodyPr wrap="none" anchor="ctr"/>
              <a:lstStyle/>
              <a:p>
                <a:endParaRPr lang="en-US"/>
              </a:p>
            </p:txBody>
          </p:sp>
          <p:sp>
            <p:nvSpPr>
              <p:cNvPr id="1411089" name="Line 17"/>
              <p:cNvSpPr>
                <a:spLocks noChangeShapeType="1"/>
              </p:cNvSpPr>
              <p:nvPr/>
            </p:nvSpPr>
            <p:spPr bwMode="auto">
              <a:xfrm flipH="1">
                <a:off x="1635" y="2768"/>
                <a:ext cx="467" cy="550"/>
              </a:xfrm>
              <a:prstGeom prst="line">
                <a:avLst/>
              </a:prstGeom>
              <a:noFill/>
              <a:ln w="9525">
                <a:solidFill>
                  <a:schemeClr val="tx1"/>
                </a:solidFill>
                <a:round/>
                <a:headEnd/>
                <a:tailEnd type="triangle" w="med" len="med"/>
              </a:ln>
              <a:effectLst/>
            </p:spPr>
            <p:txBody>
              <a:bodyPr/>
              <a:lstStyle/>
              <a:p>
                <a:endParaRPr lang="en-US"/>
              </a:p>
            </p:txBody>
          </p:sp>
          <p:sp>
            <p:nvSpPr>
              <p:cNvPr id="1411090" name="Text Box 18"/>
              <p:cNvSpPr txBox="1">
                <a:spLocks noChangeArrowheads="1"/>
              </p:cNvSpPr>
              <p:nvPr/>
            </p:nvSpPr>
            <p:spPr bwMode="auto">
              <a:xfrm>
                <a:off x="1427" y="3354"/>
                <a:ext cx="345" cy="231"/>
              </a:xfrm>
              <a:prstGeom prst="rect">
                <a:avLst/>
              </a:prstGeom>
              <a:noFill/>
              <a:ln w="9525">
                <a:noFill/>
                <a:miter lim="800000"/>
                <a:headEnd/>
                <a:tailEnd/>
              </a:ln>
              <a:effectLst/>
            </p:spPr>
            <p:txBody>
              <a:bodyPr wrap="none">
                <a:spAutoFit/>
              </a:bodyPr>
              <a:lstStyle/>
              <a:p>
                <a:r>
                  <a:rPr lang="en-US"/>
                  <a:t>BPC</a:t>
                </a:r>
              </a:p>
            </p:txBody>
          </p:sp>
        </p:grpSp>
        <p:grpSp>
          <p:nvGrpSpPr>
            <p:cNvPr id="1411091" name="Group 19"/>
            <p:cNvGrpSpPr>
              <a:grpSpLocks/>
            </p:cNvGrpSpPr>
            <p:nvPr/>
          </p:nvGrpSpPr>
          <p:grpSpPr bwMode="auto">
            <a:xfrm>
              <a:off x="5248275" y="1965325"/>
              <a:ext cx="1566863" cy="1108075"/>
              <a:chOff x="3306" y="1238"/>
              <a:chExt cx="987" cy="698"/>
            </a:xfrm>
          </p:grpSpPr>
          <p:sp>
            <p:nvSpPr>
              <p:cNvPr id="1411092" name="Oval 20"/>
              <p:cNvSpPr>
                <a:spLocks noChangeArrowheads="1"/>
              </p:cNvSpPr>
              <p:nvPr/>
            </p:nvSpPr>
            <p:spPr bwMode="auto">
              <a:xfrm>
                <a:off x="3306" y="1238"/>
                <a:ext cx="987" cy="455"/>
              </a:xfrm>
              <a:prstGeom prst="ellipse">
                <a:avLst/>
              </a:prstGeom>
              <a:solidFill>
                <a:srgbClr val="DDDDDD"/>
              </a:solidFill>
              <a:ln w="9525">
                <a:solidFill>
                  <a:schemeClr val="tx1"/>
                </a:solidFill>
                <a:round/>
                <a:headEnd/>
                <a:tailEnd/>
              </a:ln>
              <a:effectLst/>
            </p:spPr>
            <p:txBody>
              <a:bodyPr wrap="none" anchor="ctr"/>
              <a:lstStyle/>
              <a:p>
                <a:endParaRPr lang="en-US"/>
              </a:p>
            </p:txBody>
          </p:sp>
          <p:sp>
            <p:nvSpPr>
              <p:cNvPr id="1411093" name="Text Box 21"/>
              <p:cNvSpPr txBox="1">
                <a:spLocks noChangeArrowheads="1"/>
              </p:cNvSpPr>
              <p:nvPr/>
            </p:nvSpPr>
            <p:spPr bwMode="auto">
              <a:xfrm>
                <a:off x="3599" y="1366"/>
                <a:ext cx="341" cy="231"/>
              </a:xfrm>
              <a:prstGeom prst="rect">
                <a:avLst/>
              </a:prstGeom>
              <a:noFill/>
              <a:ln w="9525">
                <a:noFill/>
                <a:miter lim="800000"/>
                <a:headEnd/>
                <a:tailEnd/>
              </a:ln>
              <a:effectLst/>
            </p:spPr>
            <p:txBody>
              <a:bodyPr wrap="none">
                <a:spAutoFit/>
              </a:bodyPr>
              <a:lstStyle/>
              <a:p>
                <a:r>
                  <a:rPr lang="en-US"/>
                  <a:t>NSF</a:t>
                </a:r>
              </a:p>
            </p:txBody>
          </p:sp>
          <p:sp>
            <p:nvSpPr>
              <p:cNvPr id="1411094" name="Line 22"/>
              <p:cNvSpPr>
                <a:spLocks noChangeShapeType="1"/>
              </p:cNvSpPr>
              <p:nvPr/>
            </p:nvSpPr>
            <p:spPr bwMode="auto">
              <a:xfrm flipH="1">
                <a:off x="3308" y="1679"/>
                <a:ext cx="291" cy="257"/>
              </a:xfrm>
              <a:prstGeom prst="line">
                <a:avLst/>
              </a:prstGeom>
              <a:noFill/>
              <a:ln w="9525">
                <a:solidFill>
                  <a:schemeClr val="tx1"/>
                </a:solidFill>
                <a:round/>
                <a:headEnd/>
                <a:tailEnd type="triangle" w="med" len="med"/>
              </a:ln>
              <a:effectLst/>
            </p:spPr>
            <p:txBody>
              <a:bodyPr/>
              <a:lstStyle/>
              <a:p>
                <a:endParaRPr lang="en-US"/>
              </a:p>
            </p:txBody>
          </p:sp>
        </p:grpSp>
        <p:grpSp>
          <p:nvGrpSpPr>
            <p:cNvPr id="1411095" name="Group 23"/>
            <p:cNvGrpSpPr>
              <a:grpSpLocks/>
            </p:cNvGrpSpPr>
            <p:nvPr/>
          </p:nvGrpSpPr>
          <p:grpSpPr bwMode="auto">
            <a:xfrm>
              <a:off x="4581525" y="4462463"/>
              <a:ext cx="1797050" cy="1265237"/>
              <a:chOff x="2886" y="2811"/>
              <a:chExt cx="1132" cy="797"/>
            </a:xfrm>
          </p:grpSpPr>
          <p:sp>
            <p:nvSpPr>
              <p:cNvPr id="1411096" name="Oval 24"/>
              <p:cNvSpPr>
                <a:spLocks noChangeArrowheads="1"/>
              </p:cNvSpPr>
              <p:nvPr/>
            </p:nvSpPr>
            <p:spPr bwMode="auto">
              <a:xfrm>
                <a:off x="3308" y="3318"/>
                <a:ext cx="464" cy="290"/>
              </a:xfrm>
              <a:prstGeom prst="ellipse">
                <a:avLst/>
              </a:prstGeom>
              <a:solidFill>
                <a:srgbClr val="DDDDDD"/>
              </a:solidFill>
              <a:ln w="9525">
                <a:solidFill>
                  <a:schemeClr val="tx1"/>
                </a:solidFill>
                <a:round/>
                <a:headEnd/>
                <a:tailEnd/>
              </a:ln>
              <a:effectLst/>
            </p:spPr>
            <p:txBody>
              <a:bodyPr wrap="none" anchor="ctr"/>
              <a:lstStyle/>
              <a:p>
                <a:endParaRPr lang="en-US"/>
              </a:p>
            </p:txBody>
          </p:sp>
          <p:sp>
            <p:nvSpPr>
              <p:cNvPr id="1411097" name="Line 25"/>
              <p:cNvSpPr>
                <a:spLocks noChangeShapeType="1"/>
              </p:cNvSpPr>
              <p:nvPr/>
            </p:nvSpPr>
            <p:spPr bwMode="auto">
              <a:xfrm>
                <a:off x="2886" y="2855"/>
                <a:ext cx="420" cy="595"/>
              </a:xfrm>
              <a:prstGeom prst="line">
                <a:avLst/>
              </a:prstGeom>
              <a:noFill/>
              <a:ln w="9525">
                <a:solidFill>
                  <a:schemeClr val="tx1"/>
                </a:solidFill>
                <a:round/>
                <a:headEnd/>
                <a:tailEnd type="triangle" w="med" len="med"/>
              </a:ln>
              <a:effectLst/>
            </p:spPr>
            <p:txBody>
              <a:bodyPr/>
              <a:lstStyle/>
              <a:p>
                <a:endParaRPr lang="en-US"/>
              </a:p>
            </p:txBody>
          </p:sp>
          <p:sp>
            <p:nvSpPr>
              <p:cNvPr id="1411098" name="Text Box 26"/>
              <p:cNvSpPr txBox="1">
                <a:spLocks noChangeArrowheads="1"/>
              </p:cNvSpPr>
              <p:nvPr/>
            </p:nvSpPr>
            <p:spPr bwMode="auto">
              <a:xfrm>
                <a:off x="3380" y="3354"/>
                <a:ext cx="273" cy="231"/>
              </a:xfrm>
              <a:prstGeom prst="rect">
                <a:avLst/>
              </a:prstGeom>
              <a:noFill/>
              <a:ln w="9525">
                <a:noFill/>
                <a:miter lim="800000"/>
                <a:headEnd/>
                <a:tailEnd/>
              </a:ln>
              <a:effectLst/>
            </p:spPr>
            <p:txBody>
              <a:bodyPr wrap="none">
                <a:spAutoFit/>
              </a:bodyPr>
              <a:lstStyle/>
              <a:p>
                <a:r>
                  <a:rPr lang="en-US"/>
                  <a:t>AP</a:t>
                </a:r>
              </a:p>
            </p:txBody>
          </p:sp>
          <p:sp>
            <p:nvSpPr>
              <p:cNvPr id="1411099" name="Oval 27"/>
              <p:cNvSpPr>
                <a:spLocks noChangeArrowheads="1"/>
              </p:cNvSpPr>
              <p:nvPr/>
            </p:nvSpPr>
            <p:spPr bwMode="auto">
              <a:xfrm>
                <a:off x="3554" y="3129"/>
                <a:ext cx="464" cy="290"/>
              </a:xfrm>
              <a:prstGeom prst="ellipse">
                <a:avLst/>
              </a:prstGeom>
              <a:solidFill>
                <a:srgbClr val="DDDDDD"/>
              </a:solidFill>
              <a:ln w="9525">
                <a:solidFill>
                  <a:schemeClr val="tx1"/>
                </a:solidFill>
                <a:round/>
                <a:headEnd/>
                <a:tailEnd/>
              </a:ln>
              <a:effectLst/>
            </p:spPr>
            <p:txBody>
              <a:bodyPr wrap="none" anchor="ctr"/>
              <a:lstStyle/>
              <a:p>
                <a:endParaRPr lang="en-US"/>
              </a:p>
            </p:txBody>
          </p:sp>
          <p:sp>
            <p:nvSpPr>
              <p:cNvPr id="1411100" name="Line 28"/>
              <p:cNvSpPr>
                <a:spLocks noChangeShapeType="1"/>
              </p:cNvSpPr>
              <p:nvPr/>
            </p:nvSpPr>
            <p:spPr bwMode="auto">
              <a:xfrm>
                <a:off x="2976" y="2811"/>
                <a:ext cx="648" cy="347"/>
              </a:xfrm>
              <a:prstGeom prst="line">
                <a:avLst/>
              </a:prstGeom>
              <a:noFill/>
              <a:ln w="9525">
                <a:solidFill>
                  <a:schemeClr val="tx1"/>
                </a:solidFill>
                <a:round/>
                <a:headEnd/>
                <a:tailEnd type="triangle" w="med" len="med"/>
              </a:ln>
              <a:effectLst/>
            </p:spPr>
            <p:txBody>
              <a:bodyPr/>
              <a:lstStyle/>
              <a:p>
                <a:endParaRPr lang="en-US"/>
              </a:p>
            </p:txBody>
          </p:sp>
          <p:sp>
            <p:nvSpPr>
              <p:cNvPr id="1411101" name="Text Box 29"/>
              <p:cNvSpPr txBox="1">
                <a:spLocks noChangeArrowheads="1"/>
              </p:cNvSpPr>
              <p:nvPr/>
            </p:nvSpPr>
            <p:spPr bwMode="auto">
              <a:xfrm>
                <a:off x="3600" y="3158"/>
                <a:ext cx="417" cy="231"/>
              </a:xfrm>
              <a:prstGeom prst="rect">
                <a:avLst/>
              </a:prstGeom>
              <a:noFill/>
              <a:ln w="9525">
                <a:noFill/>
                <a:miter lim="800000"/>
                <a:headEnd/>
                <a:tailEnd/>
              </a:ln>
              <a:effectLst/>
            </p:spPr>
            <p:txBody>
              <a:bodyPr>
                <a:spAutoFit/>
              </a:bodyPr>
              <a:lstStyle/>
              <a:p>
                <a:r>
                  <a:rPr lang="en-US"/>
                  <a:t>K-12</a:t>
                </a:r>
              </a:p>
            </p:txBody>
          </p:sp>
        </p:grpSp>
        <p:grpSp>
          <p:nvGrpSpPr>
            <p:cNvPr id="1411102" name="Group 30"/>
            <p:cNvGrpSpPr>
              <a:grpSpLocks/>
            </p:cNvGrpSpPr>
            <p:nvPr/>
          </p:nvGrpSpPr>
          <p:grpSpPr bwMode="auto">
            <a:xfrm>
              <a:off x="5413375" y="2687638"/>
              <a:ext cx="3598863" cy="1519237"/>
              <a:chOff x="3410" y="1693"/>
              <a:chExt cx="2267" cy="957"/>
            </a:xfrm>
          </p:grpSpPr>
          <p:sp>
            <p:nvSpPr>
              <p:cNvPr id="1411103" name="Line 31"/>
              <p:cNvSpPr>
                <a:spLocks noChangeShapeType="1"/>
              </p:cNvSpPr>
              <p:nvPr/>
            </p:nvSpPr>
            <p:spPr bwMode="auto">
              <a:xfrm>
                <a:off x="3410" y="2192"/>
                <a:ext cx="509" cy="256"/>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411104" name="Oval 32"/>
              <p:cNvSpPr>
                <a:spLocks noChangeArrowheads="1"/>
              </p:cNvSpPr>
              <p:nvPr/>
            </p:nvSpPr>
            <p:spPr bwMode="auto">
              <a:xfrm>
                <a:off x="4216" y="1693"/>
                <a:ext cx="1461" cy="406"/>
              </a:xfrm>
              <a:prstGeom prst="ellipse">
                <a:avLst/>
              </a:prstGeom>
              <a:noFill/>
              <a:ln w="9525">
                <a:solidFill>
                  <a:schemeClr val="tx1"/>
                </a:solidFill>
                <a:round/>
                <a:headEnd/>
                <a:tailEnd/>
              </a:ln>
              <a:effectLst/>
            </p:spPr>
            <p:txBody>
              <a:bodyPr wrap="none" anchor="ctr"/>
              <a:lstStyle/>
              <a:p>
                <a:endParaRPr lang="en-US"/>
              </a:p>
            </p:txBody>
          </p:sp>
          <p:sp>
            <p:nvSpPr>
              <p:cNvPr id="1411105" name="Text Box 33"/>
              <p:cNvSpPr txBox="1">
                <a:spLocks noChangeArrowheads="1"/>
              </p:cNvSpPr>
              <p:nvPr/>
            </p:nvSpPr>
            <p:spPr bwMode="auto">
              <a:xfrm>
                <a:off x="4239" y="1772"/>
                <a:ext cx="1283" cy="231"/>
              </a:xfrm>
              <a:prstGeom prst="rect">
                <a:avLst/>
              </a:prstGeom>
              <a:noFill/>
              <a:ln w="9525">
                <a:noFill/>
                <a:miter lim="800000"/>
                <a:headEnd/>
                <a:tailEnd/>
              </a:ln>
              <a:effectLst/>
            </p:spPr>
            <p:txBody>
              <a:bodyPr wrap="none">
                <a:spAutoFit/>
              </a:bodyPr>
              <a:lstStyle/>
              <a:p>
                <a:r>
                  <a:rPr lang="en-US"/>
                  <a:t>National Academies</a:t>
                </a:r>
              </a:p>
            </p:txBody>
          </p:sp>
          <p:sp>
            <p:nvSpPr>
              <p:cNvPr id="1411106" name="Oval 34"/>
              <p:cNvSpPr>
                <a:spLocks noChangeArrowheads="1"/>
              </p:cNvSpPr>
              <p:nvPr/>
            </p:nvSpPr>
            <p:spPr bwMode="auto">
              <a:xfrm>
                <a:off x="3919" y="2246"/>
                <a:ext cx="805" cy="404"/>
              </a:xfrm>
              <a:prstGeom prst="ellipse">
                <a:avLst/>
              </a:prstGeom>
              <a:solidFill>
                <a:srgbClr val="DDDDDD"/>
              </a:solidFill>
              <a:ln w="9525">
                <a:solidFill>
                  <a:schemeClr val="tx1"/>
                </a:solidFill>
                <a:round/>
                <a:headEnd/>
                <a:tailEnd/>
              </a:ln>
              <a:effectLst/>
            </p:spPr>
            <p:txBody>
              <a:bodyPr wrap="none" anchor="ctr"/>
              <a:lstStyle/>
              <a:p>
                <a:endParaRPr lang="en-US"/>
              </a:p>
            </p:txBody>
          </p:sp>
          <p:sp>
            <p:nvSpPr>
              <p:cNvPr id="1411107" name="Text Box 35"/>
              <p:cNvSpPr txBox="1">
                <a:spLocks noChangeArrowheads="1"/>
              </p:cNvSpPr>
              <p:nvPr/>
            </p:nvSpPr>
            <p:spPr bwMode="auto">
              <a:xfrm>
                <a:off x="3919" y="2334"/>
                <a:ext cx="750" cy="231"/>
              </a:xfrm>
              <a:prstGeom prst="rect">
                <a:avLst/>
              </a:prstGeom>
              <a:noFill/>
              <a:ln w="9525">
                <a:noFill/>
                <a:miter lim="800000"/>
                <a:headEnd/>
                <a:tailEnd/>
              </a:ln>
              <a:effectLst/>
            </p:spPr>
            <p:txBody>
              <a:bodyPr wrap="none">
                <a:spAutoFit/>
              </a:bodyPr>
              <a:lstStyle/>
              <a:p>
                <a:r>
                  <a:rPr lang="en-US"/>
                  <a:t>workshops</a:t>
                </a:r>
              </a:p>
            </p:txBody>
          </p:sp>
        </p:grpSp>
        <p:grpSp>
          <p:nvGrpSpPr>
            <p:cNvPr id="1411108" name="Group 36"/>
            <p:cNvGrpSpPr>
              <a:grpSpLocks/>
            </p:cNvGrpSpPr>
            <p:nvPr/>
          </p:nvGrpSpPr>
          <p:grpSpPr bwMode="auto">
            <a:xfrm>
              <a:off x="7151688" y="1019175"/>
              <a:ext cx="1063625" cy="549275"/>
              <a:chOff x="4505" y="642"/>
              <a:chExt cx="670" cy="346"/>
            </a:xfrm>
          </p:grpSpPr>
          <p:sp>
            <p:nvSpPr>
              <p:cNvPr id="1411109" name="Text Box 37"/>
              <p:cNvSpPr txBox="1">
                <a:spLocks noChangeArrowheads="1"/>
              </p:cNvSpPr>
              <p:nvPr/>
            </p:nvSpPr>
            <p:spPr bwMode="auto">
              <a:xfrm>
                <a:off x="4505" y="701"/>
                <a:ext cx="589" cy="231"/>
              </a:xfrm>
              <a:prstGeom prst="rect">
                <a:avLst/>
              </a:prstGeom>
              <a:noFill/>
              <a:ln w="9525">
                <a:noFill/>
                <a:miter lim="800000"/>
                <a:headEnd/>
                <a:tailEnd/>
              </a:ln>
              <a:effectLst/>
            </p:spPr>
            <p:txBody>
              <a:bodyPr wrap="none">
                <a:spAutoFit/>
              </a:bodyPr>
              <a:lstStyle/>
              <a:p>
                <a:r>
                  <a:rPr lang="en-US"/>
                  <a:t>ACM-Ed</a:t>
                </a:r>
              </a:p>
            </p:txBody>
          </p:sp>
          <p:sp>
            <p:nvSpPr>
              <p:cNvPr id="1411110" name="Oval 38"/>
              <p:cNvSpPr>
                <a:spLocks noChangeArrowheads="1"/>
              </p:cNvSpPr>
              <p:nvPr/>
            </p:nvSpPr>
            <p:spPr bwMode="auto">
              <a:xfrm>
                <a:off x="4505" y="642"/>
                <a:ext cx="670" cy="346"/>
              </a:xfrm>
              <a:prstGeom prst="ellipse">
                <a:avLst/>
              </a:prstGeom>
              <a:noFill/>
              <a:ln w="9525">
                <a:solidFill>
                  <a:schemeClr val="tx1"/>
                </a:solidFill>
                <a:round/>
                <a:headEnd/>
                <a:tailEnd/>
              </a:ln>
              <a:effectLst/>
            </p:spPr>
            <p:txBody>
              <a:bodyPr wrap="none" anchor="ctr"/>
              <a:lstStyle/>
              <a:p>
                <a:endParaRPr lang="en-US"/>
              </a:p>
            </p:txBody>
          </p:sp>
        </p:grpSp>
        <p:grpSp>
          <p:nvGrpSpPr>
            <p:cNvPr id="1411111" name="Group 39"/>
            <p:cNvGrpSpPr>
              <a:grpSpLocks/>
            </p:cNvGrpSpPr>
            <p:nvPr/>
          </p:nvGrpSpPr>
          <p:grpSpPr bwMode="auto">
            <a:xfrm>
              <a:off x="5829300" y="1293813"/>
              <a:ext cx="1255713" cy="369887"/>
              <a:chOff x="3672" y="815"/>
              <a:chExt cx="791" cy="233"/>
            </a:xfrm>
          </p:grpSpPr>
          <p:sp>
            <p:nvSpPr>
              <p:cNvPr id="1411112" name="Text Box 40"/>
              <p:cNvSpPr txBox="1">
                <a:spLocks noChangeArrowheads="1"/>
              </p:cNvSpPr>
              <p:nvPr/>
            </p:nvSpPr>
            <p:spPr bwMode="auto">
              <a:xfrm>
                <a:off x="3772" y="817"/>
                <a:ext cx="468" cy="231"/>
              </a:xfrm>
              <a:prstGeom prst="rect">
                <a:avLst/>
              </a:prstGeom>
              <a:noFill/>
              <a:ln w="9525">
                <a:noFill/>
                <a:miter lim="800000"/>
                <a:headEnd/>
                <a:tailEnd/>
              </a:ln>
              <a:effectLst/>
            </p:spPr>
            <p:txBody>
              <a:bodyPr wrap="none">
                <a:spAutoFit/>
              </a:bodyPr>
              <a:lstStyle/>
              <a:p>
                <a:r>
                  <a:rPr lang="en-US"/>
                  <a:t>CRA-E</a:t>
                </a:r>
              </a:p>
            </p:txBody>
          </p:sp>
          <p:sp>
            <p:nvSpPr>
              <p:cNvPr id="1411113" name="Oval 41"/>
              <p:cNvSpPr>
                <a:spLocks noChangeArrowheads="1"/>
              </p:cNvSpPr>
              <p:nvPr/>
            </p:nvSpPr>
            <p:spPr bwMode="auto">
              <a:xfrm>
                <a:off x="3672" y="815"/>
                <a:ext cx="791" cy="231"/>
              </a:xfrm>
              <a:prstGeom prst="ellipse">
                <a:avLst/>
              </a:prstGeom>
              <a:noFill/>
              <a:ln w="9525">
                <a:solidFill>
                  <a:schemeClr val="tx1"/>
                </a:solidFill>
                <a:round/>
                <a:headEnd/>
                <a:tailEnd/>
              </a:ln>
              <a:effectLst/>
            </p:spPr>
            <p:txBody>
              <a:bodyPr wrap="none" anchor="ctr"/>
              <a:lstStyle/>
              <a:p>
                <a:endParaRPr lang="en-US"/>
              </a:p>
            </p:txBody>
          </p:sp>
        </p:grpSp>
        <p:grpSp>
          <p:nvGrpSpPr>
            <p:cNvPr id="1411114" name="Group 42"/>
            <p:cNvGrpSpPr>
              <a:grpSpLocks/>
            </p:cNvGrpSpPr>
            <p:nvPr/>
          </p:nvGrpSpPr>
          <p:grpSpPr bwMode="auto">
            <a:xfrm>
              <a:off x="7315200" y="1681163"/>
              <a:ext cx="1255713" cy="369887"/>
              <a:chOff x="4608" y="1059"/>
              <a:chExt cx="791" cy="233"/>
            </a:xfrm>
          </p:grpSpPr>
          <p:sp>
            <p:nvSpPr>
              <p:cNvPr id="1411115" name="Text Box 43"/>
              <p:cNvSpPr txBox="1">
                <a:spLocks noChangeArrowheads="1"/>
              </p:cNvSpPr>
              <p:nvPr/>
            </p:nvSpPr>
            <p:spPr bwMode="auto">
              <a:xfrm>
                <a:off x="4779" y="1061"/>
                <a:ext cx="412" cy="231"/>
              </a:xfrm>
              <a:prstGeom prst="rect">
                <a:avLst/>
              </a:prstGeom>
              <a:noFill/>
              <a:ln w="9525">
                <a:noFill/>
                <a:miter lim="800000"/>
                <a:headEnd/>
                <a:tailEnd/>
              </a:ln>
              <a:effectLst/>
            </p:spPr>
            <p:txBody>
              <a:bodyPr wrap="none">
                <a:spAutoFit/>
              </a:bodyPr>
              <a:lstStyle/>
              <a:p>
                <a:r>
                  <a:rPr lang="en-US"/>
                  <a:t>CSTA</a:t>
                </a:r>
              </a:p>
            </p:txBody>
          </p:sp>
          <p:sp>
            <p:nvSpPr>
              <p:cNvPr id="1411116" name="Oval 44"/>
              <p:cNvSpPr>
                <a:spLocks noChangeArrowheads="1"/>
              </p:cNvSpPr>
              <p:nvPr/>
            </p:nvSpPr>
            <p:spPr bwMode="auto">
              <a:xfrm>
                <a:off x="4608" y="1059"/>
                <a:ext cx="791" cy="231"/>
              </a:xfrm>
              <a:prstGeom prst="ellipse">
                <a:avLst/>
              </a:prstGeom>
              <a:noFill/>
              <a:ln w="9525">
                <a:solidFill>
                  <a:schemeClr val="tx1"/>
                </a:solidFill>
                <a:round/>
                <a:headEnd/>
                <a:tailEnd/>
              </a:ln>
              <a:effectLst/>
            </p:spPr>
            <p:txBody>
              <a:bodyPr wrap="none" anchor="ctr"/>
              <a:lstStyle/>
              <a:p>
                <a:endParaRPr lang="en-US"/>
              </a:p>
            </p:txBody>
          </p:sp>
        </p:grpSp>
        <p:grpSp>
          <p:nvGrpSpPr>
            <p:cNvPr id="1411118" name="Group 46"/>
            <p:cNvGrpSpPr>
              <a:grpSpLocks/>
            </p:cNvGrpSpPr>
            <p:nvPr/>
          </p:nvGrpSpPr>
          <p:grpSpPr bwMode="auto">
            <a:xfrm>
              <a:off x="6970713" y="2165350"/>
              <a:ext cx="1997075" cy="430213"/>
              <a:chOff x="4391" y="1364"/>
              <a:chExt cx="1258" cy="271"/>
            </a:xfrm>
          </p:grpSpPr>
          <p:sp>
            <p:nvSpPr>
              <p:cNvPr id="1411119" name="Oval 47"/>
              <p:cNvSpPr>
                <a:spLocks noChangeArrowheads="1"/>
              </p:cNvSpPr>
              <p:nvPr/>
            </p:nvSpPr>
            <p:spPr bwMode="auto">
              <a:xfrm>
                <a:off x="4391" y="1364"/>
                <a:ext cx="1258" cy="271"/>
              </a:xfrm>
              <a:prstGeom prst="ellipse">
                <a:avLst/>
              </a:prstGeom>
              <a:noFill/>
              <a:ln w="9525">
                <a:solidFill>
                  <a:schemeClr val="tx1"/>
                </a:solidFill>
                <a:round/>
                <a:headEnd/>
                <a:tailEnd/>
              </a:ln>
              <a:effectLst/>
            </p:spPr>
            <p:txBody>
              <a:bodyPr wrap="none" anchor="ctr"/>
              <a:lstStyle/>
              <a:p>
                <a:endParaRPr lang="en-US"/>
              </a:p>
            </p:txBody>
          </p:sp>
          <p:sp>
            <p:nvSpPr>
              <p:cNvPr id="1411120" name="Text Box 48"/>
              <p:cNvSpPr txBox="1">
                <a:spLocks noChangeArrowheads="1"/>
              </p:cNvSpPr>
              <p:nvPr/>
            </p:nvSpPr>
            <p:spPr bwMode="auto">
              <a:xfrm>
                <a:off x="4463" y="1366"/>
                <a:ext cx="929" cy="231"/>
              </a:xfrm>
              <a:prstGeom prst="rect">
                <a:avLst/>
              </a:prstGeom>
              <a:noFill/>
              <a:ln w="9525">
                <a:noFill/>
                <a:miter lim="800000"/>
                <a:headEnd/>
                <a:tailEnd/>
              </a:ln>
              <a:effectLst/>
            </p:spPr>
            <p:txBody>
              <a:bodyPr wrap="none">
                <a:spAutoFit/>
              </a:bodyPr>
              <a:lstStyle/>
              <a:p>
                <a:r>
                  <a:rPr lang="en-US"/>
                  <a:t>College Board</a:t>
                </a:r>
              </a:p>
            </p:txBody>
          </p:sp>
        </p:gr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64C1F98-226D-4C0B-A29C-F817548E08FB}" type="slidenum">
              <a:rPr lang="en-US"/>
              <a:pPr/>
              <a:t>5</a:t>
            </a:fld>
            <a:endParaRPr lang="en-US" sz="1400"/>
          </a:p>
        </p:txBody>
      </p:sp>
      <p:sp>
        <p:nvSpPr>
          <p:cNvPr id="9" name="Date Placeholder 4"/>
          <p:cNvSpPr>
            <a:spLocks noGrp="1"/>
          </p:cNvSpPr>
          <p:nvPr>
            <p:ph type="dt" sz="half" idx="11"/>
          </p:nvPr>
        </p:nvSpPr>
        <p:spPr/>
        <p:txBody>
          <a:bodyPr/>
          <a:lstStyle/>
          <a:p>
            <a:r>
              <a:rPr lang="en-US"/>
              <a:t>IBM Research</a:t>
            </a:r>
          </a:p>
        </p:txBody>
      </p:sp>
      <p:sp>
        <p:nvSpPr>
          <p:cNvPr id="10" name="Footer Placeholder 5"/>
          <p:cNvSpPr>
            <a:spLocks noGrp="1"/>
          </p:cNvSpPr>
          <p:nvPr>
            <p:ph type="ftr" sz="quarter" idx="12"/>
          </p:nvPr>
        </p:nvSpPr>
        <p:spPr/>
        <p:txBody>
          <a:bodyPr/>
          <a:lstStyle/>
          <a:p>
            <a:r>
              <a:rPr lang="en-US"/>
              <a:t>Jeannette M. Wing</a:t>
            </a:r>
          </a:p>
        </p:txBody>
      </p:sp>
      <p:sp>
        <p:nvSpPr>
          <p:cNvPr id="1437698" name="Rectangle 2"/>
          <p:cNvSpPr>
            <a:spLocks noGrp="1" noChangeArrowheads="1"/>
          </p:cNvSpPr>
          <p:nvPr>
            <p:ph type="title"/>
          </p:nvPr>
        </p:nvSpPr>
        <p:spPr/>
        <p:txBody>
          <a:bodyPr/>
          <a:lstStyle/>
          <a:p>
            <a:r>
              <a:rPr lang="en-US"/>
              <a:t>Stewardship for the Field</a:t>
            </a:r>
          </a:p>
        </p:txBody>
      </p:sp>
      <p:sp>
        <p:nvSpPr>
          <p:cNvPr id="1437699" name="Text Box 3"/>
          <p:cNvSpPr txBox="1">
            <a:spLocks noChangeArrowheads="1"/>
          </p:cNvSpPr>
          <p:nvPr/>
        </p:nvSpPr>
        <p:spPr bwMode="auto">
          <a:xfrm>
            <a:off x="5900738" y="227013"/>
            <a:ext cx="3243262" cy="915987"/>
          </a:xfrm>
          <a:prstGeom prst="rect">
            <a:avLst/>
          </a:prstGeom>
          <a:noFill/>
          <a:ln w="9525">
            <a:noFill/>
            <a:miter lim="800000"/>
            <a:headEnd/>
            <a:tailEnd/>
          </a:ln>
          <a:effectLst/>
        </p:spPr>
        <p:txBody>
          <a:bodyPr>
            <a:spAutoFit/>
          </a:bodyPr>
          <a:lstStyle/>
          <a:p>
            <a:r>
              <a:rPr lang="en-US"/>
              <a:t>NSF support as a percent</a:t>
            </a:r>
            <a:br>
              <a:rPr lang="en-US"/>
            </a:br>
            <a:r>
              <a:rPr lang="en-US"/>
              <a:t>of total federal support</a:t>
            </a:r>
            <a:br>
              <a:rPr lang="en-US"/>
            </a:br>
            <a:r>
              <a:rPr lang="en-US"/>
              <a:t>of academic basic research</a:t>
            </a:r>
          </a:p>
        </p:txBody>
      </p:sp>
      <p:pic>
        <p:nvPicPr>
          <p:cNvPr id="1437700" name="Picture 4" descr="bar chart of Stewardship for the Field"/>
          <p:cNvPicPr>
            <a:picLocks noChangeAspect="1" noChangeArrowheads="1"/>
          </p:cNvPicPr>
          <p:nvPr/>
        </p:nvPicPr>
        <p:blipFill>
          <a:blip r:embed="rId2"/>
          <a:srcRect/>
          <a:stretch>
            <a:fillRect/>
          </a:stretch>
        </p:blipFill>
        <p:spPr bwMode="auto">
          <a:xfrm>
            <a:off x="0" y="1244600"/>
            <a:ext cx="9144000" cy="5715000"/>
          </a:xfrm>
          <a:prstGeom prst="rect">
            <a:avLst/>
          </a:prstGeom>
          <a:noFill/>
        </p:spPr>
      </p:pic>
      <p:grpSp>
        <p:nvGrpSpPr>
          <p:cNvPr id="1437701" name="Group 5"/>
          <p:cNvGrpSpPr>
            <a:grpSpLocks/>
          </p:cNvGrpSpPr>
          <p:nvPr/>
        </p:nvGrpSpPr>
        <p:grpSpPr bwMode="auto">
          <a:xfrm>
            <a:off x="434975" y="5341938"/>
            <a:ext cx="8709025" cy="773112"/>
            <a:chOff x="274" y="3365"/>
            <a:chExt cx="5486" cy="487"/>
          </a:xfrm>
        </p:grpSpPr>
        <p:sp>
          <p:nvSpPr>
            <p:cNvPr id="1437702" name="Oval 6" descr="circle highlighting 86% for Computer Science"/>
            <p:cNvSpPr>
              <a:spLocks noChangeArrowheads="1"/>
            </p:cNvSpPr>
            <p:nvPr/>
          </p:nvSpPr>
          <p:spPr bwMode="auto">
            <a:xfrm>
              <a:off x="5224" y="3365"/>
              <a:ext cx="536" cy="487"/>
            </a:xfrm>
            <a:prstGeom prst="ellipse">
              <a:avLst/>
            </a:prstGeom>
            <a:noFill/>
            <a:ln w="57150">
              <a:solidFill>
                <a:srgbClr val="FF0000"/>
              </a:solidFill>
              <a:round/>
              <a:headEnd/>
              <a:tailEnd/>
            </a:ln>
            <a:effectLst/>
          </p:spPr>
          <p:txBody>
            <a:bodyPr wrap="none" anchor="ctr"/>
            <a:lstStyle/>
            <a:p>
              <a:endParaRPr lang="en-US"/>
            </a:p>
          </p:txBody>
        </p:sp>
        <p:sp>
          <p:nvSpPr>
            <p:cNvPr id="1437703" name="Oval 7" descr="circle highlighting Computer Science"/>
            <p:cNvSpPr>
              <a:spLocks noChangeArrowheads="1"/>
            </p:cNvSpPr>
            <p:nvPr/>
          </p:nvSpPr>
          <p:spPr bwMode="auto">
            <a:xfrm>
              <a:off x="274" y="3365"/>
              <a:ext cx="1448" cy="487"/>
            </a:xfrm>
            <a:prstGeom prst="ellipse">
              <a:avLst/>
            </a:prstGeom>
            <a:noFill/>
            <a:ln w="57150">
              <a:solidFill>
                <a:srgbClr val="FF0000"/>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Grp="1" noChangeArrowheads="1"/>
          </p:cNvSpPr>
          <p:nvPr>
            <p:ph type="ctrTitle"/>
          </p:nvPr>
        </p:nvSpPr>
        <p:spPr>
          <a:xfrm>
            <a:off x="685800" y="3036888"/>
            <a:ext cx="7772400" cy="1470025"/>
          </a:xfrm>
        </p:spPr>
        <p:txBody>
          <a:bodyPr/>
          <a:lstStyle/>
          <a:p>
            <a:pPr algn="ctr"/>
            <a:r>
              <a:rPr lang="en-US" sz="4000"/>
              <a:t> Federal Picture:</a:t>
            </a:r>
            <a:br>
              <a:rPr lang="en-US" sz="4000"/>
            </a:br>
            <a:r>
              <a:rPr lang="en-US" sz="4000"/>
              <a:t>NITRD</a:t>
            </a:r>
            <a:endParaRPr lang="en-US" sz="4000" b="1"/>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623E795-E253-447F-9F78-E4D09A77702D}" type="slidenum">
              <a:rPr lang="en-US"/>
              <a:pPr/>
              <a:t>51</a:t>
            </a:fld>
            <a:endParaRPr lang="en-US" sz="1400"/>
          </a:p>
        </p:txBody>
      </p:sp>
      <p:sp>
        <p:nvSpPr>
          <p:cNvPr id="5" name="Date Placeholder 4"/>
          <p:cNvSpPr>
            <a:spLocks noGrp="1"/>
          </p:cNvSpPr>
          <p:nvPr>
            <p:ph type="dt" sz="half" idx="11"/>
          </p:nvPr>
        </p:nvSpPr>
        <p:spPr/>
        <p:txBody>
          <a:bodyPr/>
          <a:lstStyle/>
          <a:p>
            <a:r>
              <a:rPr lang="en-US"/>
              <a:t>IBM Research</a:t>
            </a:r>
          </a:p>
        </p:txBody>
      </p:sp>
      <p:sp>
        <p:nvSpPr>
          <p:cNvPr id="6" name="Footer Placeholder 5"/>
          <p:cNvSpPr>
            <a:spLocks noGrp="1"/>
          </p:cNvSpPr>
          <p:nvPr>
            <p:ph type="ftr" sz="quarter" idx="12"/>
          </p:nvPr>
        </p:nvSpPr>
        <p:spPr/>
        <p:txBody>
          <a:bodyPr/>
          <a:lstStyle/>
          <a:p>
            <a:r>
              <a:rPr lang="en-US"/>
              <a:t>Jeannette M. Wing</a:t>
            </a:r>
          </a:p>
        </p:txBody>
      </p:sp>
      <p:sp>
        <p:nvSpPr>
          <p:cNvPr id="1443842" name="Rectangle 2"/>
          <p:cNvSpPr>
            <a:spLocks noGrp="1" noChangeArrowheads="1"/>
          </p:cNvSpPr>
          <p:nvPr>
            <p:ph type="title"/>
          </p:nvPr>
        </p:nvSpPr>
        <p:spPr/>
        <p:txBody>
          <a:bodyPr/>
          <a:lstStyle/>
          <a:p>
            <a:r>
              <a:rPr lang="en-US"/>
              <a:t>What is NITRD?</a:t>
            </a:r>
          </a:p>
        </p:txBody>
      </p:sp>
      <p:sp>
        <p:nvSpPr>
          <p:cNvPr id="1443843" name="Rectangle 3"/>
          <p:cNvSpPr>
            <a:spLocks noGrp="1" noChangeArrowheads="1"/>
          </p:cNvSpPr>
          <p:nvPr>
            <p:ph type="body" idx="1"/>
          </p:nvPr>
        </p:nvSpPr>
        <p:spPr>
          <a:xfrm>
            <a:off x="227013" y="1131888"/>
            <a:ext cx="8791575" cy="5116512"/>
          </a:xfrm>
        </p:spPr>
        <p:txBody>
          <a:bodyPr/>
          <a:lstStyle/>
          <a:p>
            <a:r>
              <a:rPr lang="en-US"/>
              <a:t>Networking and Information Technology Research and Development</a:t>
            </a:r>
          </a:p>
          <a:p>
            <a:endParaRPr lang="en-US"/>
          </a:p>
          <a:p>
            <a:r>
              <a:rPr lang="en-US"/>
              <a:t>Established by High-Performance Computing Act 1991</a:t>
            </a:r>
          </a:p>
          <a:p>
            <a:endParaRPr lang="en-US"/>
          </a:p>
          <a:p>
            <a:r>
              <a:rPr lang="en-US"/>
              <a:t>Co-chairs: Chris Greer (NC0) and Jeannette Wing (NSF)</a:t>
            </a:r>
          </a:p>
          <a:p>
            <a:endParaRPr lang="en-US"/>
          </a:p>
          <a:p>
            <a:r>
              <a:rPr lang="en-US"/>
              <a:t>Agencies (in order of investment): </a:t>
            </a:r>
            <a:r>
              <a:rPr lang="en-US">
                <a:solidFill>
                  <a:srgbClr val="FF0000"/>
                </a:solidFill>
              </a:rPr>
              <a:t>NSF</a:t>
            </a:r>
            <a:r>
              <a:rPr lang="en-US"/>
              <a:t>, DARPA, OSD and DoD, NIH, DOE/SC/NE/FE, NSA, NASA, NIST, AHRQ, DOE/NNSA, NOAA, EPA, NARA</a:t>
            </a:r>
          </a:p>
          <a:p>
            <a:endParaRPr lang="en-US"/>
          </a:p>
          <a:p>
            <a:r>
              <a:rPr lang="en-US"/>
              <a:t>8 Program Component Areas</a:t>
            </a:r>
          </a:p>
          <a:p>
            <a:pPr lvl="1"/>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F9D1988C-55DB-4332-94D6-7DA8CDB216D8}" type="slidenum">
              <a:rPr lang="en-US"/>
              <a:pPr/>
              <a:t>52</a:t>
            </a:fld>
            <a:endParaRPr lang="en-US" sz="1400"/>
          </a:p>
        </p:txBody>
      </p:sp>
      <p:sp>
        <p:nvSpPr>
          <p:cNvPr id="8" name="Date Placeholder 4"/>
          <p:cNvSpPr>
            <a:spLocks noGrp="1"/>
          </p:cNvSpPr>
          <p:nvPr>
            <p:ph type="dt" sz="half" idx="11"/>
          </p:nvPr>
        </p:nvSpPr>
        <p:spPr/>
        <p:txBody>
          <a:bodyPr/>
          <a:lstStyle/>
          <a:p>
            <a:r>
              <a:rPr lang="en-US"/>
              <a:t>IBM Research</a:t>
            </a:r>
          </a:p>
        </p:txBody>
      </p:sp>
      <p:sp>
        <p:nvSpPr>
          <p:cNvPr id="9" name="Footer Placeholder 5"/>
          <p:cNvSpPr>
            <a:spLocks noGrp="1"/>
          </p:cNvSpPr>
          <p:nvPr>
            <p:ph type="ftr" sz="quarter" idx="12"/>
          </p:nvPr>
        </p:nvSpPr>
        <p:spPr/>
        <p:txBody>
          <a:bodyPr/>
          <a:lstStyle/>
          <a:p>
            <a:r>
              <a:rPr lang="en-US"/>
              <a:t>Jeannette M. Wing</a:t>
            </a:r>
          </a:p>
        </p:txBody>
      </p:sp>
      <p:pic>
        <p:nvPicPr>
          <p:cNvPr id="1444868" name="Picture 4" descr="bar graph of U.S. public funding of unclassified NIT D&amp;D has been growing"/>
          <p:cNvPicPr>
            <a:picLocks noChangeAspect="1" noChangeArrowheads="1"/>
          </p:cNvPicPr>
          <p:nvPr/>
        </p:nvPicPr>
        <p:blipFill>
          <a:blip r:embed="rId2"/>
          <a:srcRect/>
          <a:stretch>
            <a:fillRect/>
          </a:stretch>
        </p:blipFill>
        <p:spPr bwMode="auto">
          <a:xfrm>
            <a:off x="119063" y="107950"/>
            <a:ext cx="8840787" cy="6750050"/>
          </a:xfrm>
          <a:prstGeom prst="rect">
            <a:avLst/>
          </a:prstGeom>
          <a:noFill/>
          <a:ln w="9525">
            <a:noFill/>
            <a:miter lim="800000"/>
            <a:headEnd/>
            <a:tailEnd/>
          </a:ln>
          <a:effectLst/>
        </p:spPr>
      </p:pic>
      <p:sp>
        <p:nvSpPr>
          <p:cNvPr id="1444869" name="Text Box 5"/>
          <p:cNvSpPr txBox="1">
            <a:spLocks noChangeArrowheads="1"/>
          </p:cNvSpPr>
          <p:nvPr/>
        </p:nvSpPr>
        <p:spPr bwMode="auto">
          <a:xfrm>
            <a:off x="3948113" y="6445250"/>
            <a:ext cx="5195887" cy="274638"/>
          </a:xfrm>
          <a:prstGeom prst="rect">
            <a:avLst/>
          </a:prstGeom>
          <a:noFill/>
          <a:ln w="9525">
            <a:noFill/>
            <a:miter lim="800000"/>
            <a:headEnd/>
            <a:tailEnd/>
          </a:ln>
          <a:effectLst/>
        </p:spPr>
        <p:txBody>
          <a:bodyPr wrap="none">
            <a:spAutoFit/>
          </a:bodyPr>
          <a:lstStyle/>
          <a:p>
            <a:r>
              <a:rPr lang="en-US" sz="1200">
                <a:latin typeface="Arial" charset="0"/>
              </a:rPr>
              <a:t>Science and Technology Policy Institute, Briefing to PCAST, January 2007</a:t>
            </a:r>
          </a:p>
        </p:txBody>
      </p:sp>
      <p:sp>
        <p:nvSpPr>
          <p:cNvPr id="1444870" name="Rectangle 6"/>
          <p:cNvSpPr>
            <a:spLocks noChangeArrowheads="1"/>
          </p:cNvSpPr>
          <p:nvPr/>
        </p:nvSpPr>
        <p:spPr bwMode="auto">
          <a:xfrm>
            <a:off x="2038350" y="1647825"/>
            <a:ext cx="4562475" cy="730250"/>
          </a:xfrm>
          <a:prstGeom prst="rect">
            <a:avLst/>
          </a:prstGeom>
          <a:noFill/>
          <a:ln w="28575">
            <a:solidFill>
              <a:schemeClr val="tx1"/>
            </a:solidFill>
            <a:miter lim="800000"/>
            <a:headEnd/>
            <a:tailEnd/>
          </a:ln>
          <a:effectLst/>
        </p:spPr>
        <p:txBody>
          <a:bodyPr>
            <a:spAutoFit/>
          </a:bodyPr>
          <a:lstStyle/>
          <a:p>
            <a:r>
              <a:rPr lang="en-US" sz="2000" b="1"/>
              <a:t>FY08 Budget Estimate: $3.341B</a:t>
            </a:r>
          </a:p>
          <a:p>
            <a:r>
              <a:rPr lang="en-US" sz="2000" b="1"/>
              <a:t>FY09 Budget Request:  $3.548B</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fld id="{51932FF9-D49A-4B42-9CEC-A55B3FEFD39B}" type="slidenum">
              <a:rPr lang="en-US"/>
              <a:pPr/>
              <a:t>53</a:t>
            </a:fld>
            <a:endParaRPr lang="en-US" sz="1400"/>
          </a:p>
        </p:txBody>
      </p:sp>
      <p:sp>
        <p:nvSpPr>
          <p:cNvPr id="5" name="Date Placeholder 5"/>
          <p:cNvSpPr>
            <a:spLocks noGrp="1"/>
          </p:cNvSpPr>
          <p:nvPr>
            <p:ph type="dt" sz="half" idx="11"/>
          </p:nvPr>
        </p:nvSpPr>
        <p:spPr/>
        <p:txBody>
          <a:bodyPr/>
          <a:lstStyle/>
          <a:p>
            <a:r>
              <a:rPr lang="en-US"/>
              <a:t>IBM Research</a:t>
            </a:r>
          </a:p>
        </p:txBody>
      </p:sp>
      <p:sp>
        <p:nvSpPr>
          <p:cNvPr id="6" name="Footer Placeholder 6"/>
          <p:cNvSpPr>
            <a:spLocks noGrp="1"/>
          </p:cNvSpPr>
          <p:nvPr>
            <p:ph type="ftr" sz="quarter" idx="12"/>
          </p:nvPr>
        </p:nvSpPr>
        <p:spPr/>
        <p:txBody>
          <a:bodyPr/>
          <a:lstStyle/>
          <a:p>
            <a:r>
              <a:rPr lang="en-US"/>
              <a:t>Jeannette M. Wing</a:t>
            </a:r>
          </a:p>
        </p:txBody>
      </p:sp>
      <p:sp>
        <p:nvSpPr>
          <p:cNvPr id="1445890" name="Rectangle 2"/>
          <p:cNvSpPr>
            <a:spLocks noGrp="1" noChangeArrowheads="1"/>
          </p:cNvSpPr>
          <p:nvPr>
            <p:ph type="title"/>
          </p:nvPr>
        </p:nvSpPr>
        <p:spPr>
          <a:xfrm>
            <a:off x="282575" y="241300"/>
            <a:ext cx="8175625" cy="685800"/>
          </a:xfrm>
        </p:spPr>
        <p:txBody>
          <a:bodyPr/>
          <a:lstStyle/>
          <a:p>
            <a:r>
              <a:rPr lang="en-US" sz="2800"/>
              <a:t>FY08 Estimates and FY09 Requests by Agency</a:t>
            </a:r>
          </a:p>
        </p:txBody>
      </p:sp>
      <p:graphicFrame>
        <p:nvGraphicFramePr>
          <p:cNvPr id="1445891" name="Object 3" descr="bar graph of Agency NIT RD Budgets"/>
          <p:cNvGraphicFramePr>
            <a:graphicFrameLocks noChangeAspect="1"/>
          </p:cNvGraphicFramePr>
          <p:nvPr>
            <p:ph sz="half" idx="1"/>
          </p:nvPr>
        </p:nvGraphicFramePr>
        <p:xfrm>
          <a:off x="417513" y="1050925"/>
          <a:ext cx="8040687" cy="5338763"/>
        </p:xfrm>
        <a:graphic>
          <a:graphicData uri="http://schemas.openxmlformats.org/presentationml/2006/ole">
            <p:oleObj spid="_x0000_s1445891" name="Chart" r:id="rId3" imgW="7410450" imgH="4295775" progId="Excel.Sheet.8">
              <p:embed/>
            </p:oleObj>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3CF52761-DC9B-4510-BBAE-42761913237C}" type="slidenum">
              <a:rPr lang="en-US"/>
              <a:pPr/>
              <a:t>54</a:t>
            </a:fld>
            <a:endParaRPr lang="en-US" sz="1400"/>
          </a:p>
        </p:txBody>
      </p:sp>
      <p:sp>
        <p:nvSpPr>
          <p:cNvPr id="9" name="Date Placeholder 5"/>
          <p:cNvSpPr>
            <a:spLocks noGrp="1"/>
          </p:cNvSpPr>
          <p:nvPr>
            <p:ph type="dt" sz="half" idx="11"/>
          </p:nvPr>
        </p:nvSpPr>
        <p:spPr/>
        <p:txBody>
          <a:bodyPr/>
          <a:lstStyle/>
          <a:p>
            <a:r>
              <a:rPr lang="en-US"/>
              <a:t>IBM Research</a:t>
            </a:r>
          </a:p>
        </p:txBody>
      </p:sp>
      <p:sp>
        <p:nvSpPr>
          <p:cNvPr id="10" name="Footer Placeholder 6"/>
          <p:cNvSpPr>
            <a:spLocks noGrp="1"/>
          </p:cNvSpPr>
          <p:nvPr>
            <p:ph type="ftr" sz="quarter" idx="12"/>
          </p:nvPr>
        </p:nvSpPr>
        <p:spPr/>
        <p:txBody>
          <a:bodyPr/>
          <a:lstStyle/>
          <a:p>
            <a:r>
              <a:rPr lang="en-US"/>
              <a:t>Jeannette M. Wing</a:t>
            </a:r>
          </a:p>
        </p:txBody>
      </p:sp>
      <p:graphicFrame>
        <p:nvGraphicFramePr>
          <p:cNvPr id="1446914" name="Object 2" descr="bar graph of FY09 Request R&amp;D"/>
          <p:cNvGraphicFramePr>
            <a:graphicFrameLocks noChangeAspect="1"/>
          </p:cNvGraphicFramePr>
          <p:nvPr>
            <p:ph sz="half" idx="1"/>
          </p:nvPr>
        </p:nvGraphicFramePr>
        <p:xfrm>
          <a:off x="0" y="927100"/>
          <a:ext cx="9144000" cy="5930900"/>
        </p:xfrm>
        <a:graphic>
          <a:graphicData uri="http://schemas.openxmlformats.org/presentationml/2006/ole">
            <p:oleObj spid="_x0000_s1446914" name="Chart" r:id="rId4" imgW="8143951" imgH="4581449" progId="Excel.Sheet.8">
              <p:embed/>
            </p:oleObj>
          </a:graphicData>
        </a:graphic>
      </p:graphicFrame>
      <p:sp>
        <p:nvSpPr>
          <p:cNvPr id="1446915" name="Rectangle 3"/>
          <p:cNvSpPr>
            <a:spLocks noGrp="1" noChangeArrowheads="1"/>
          </p:cNvSpPr>
          <p:nvPr>
            <p:ph type="title"/>
          </p:nvPr>
        </p:nvSpPr>
        <p:spPr>
          <a:xfrm>
            <a:off x="384175" y="241300"/>
            <a:ext cx="8307388" cy="685800"/>
          </a:xfrm>
        </p:spPr>
        <p:txBody>
          <a:bodyPr/>
          <a:lstStyle/>
          <a:p>
            <a:r>
              <a:rPr lang="en-US" sz="2800"/>
              <a:t>NITRD as Percent of Total R&amp;D FY09 Request</a:t>
            </a:r>
          </a:p>
        </p:txBody>
      </p:sp>
      <p:sp>
        <p:nvSpPr>
          <p:cNvPr id="1446916" name="Text Box 4"/>
          <p:cNvSpPr txBox="1">
            <a:spLocks noChangeArrowheads="1"/>
          </p:cNvSpPr>
          <p:nvPr/>
        </p:nvSpPr>
        <p:spPr bwMode="auto">
          <a:xfrm>
            <a:off x="1497013" y="3870325"/>
            <a:ext cx="1263650" cy="466725"/>
          </a:xfrm>
          <a:prstGeom prst="rect">
            <a:avLst/>
          </a:prstGeom>
          <a:noFill/>
          <a:ln w="9525">
            <a:solidFill>
              <a:schemeClr val="tx1"/>
            </a:solidFill>
            <a:miter lim="800000"/>
            <a:headEnd/>
            <a:tailEnd/>
          </a:ln>
          <a:effectLst/>
        </p:spPr>
        <p:txBody>
          <a:bodyPr wrap="none">
            <a:spAutoFit/>
          </a:bodyPr>
          <a:lstStyle/>
          <a:p>
            <a:r>
              <a:rPr lang="en-US" sz="2400"/>
              <a:t>NSF 21%</a:t>
            </a:r>
          </a:p>
        </p:txBody>
      </p:sp>
      <p:sp>
        <p:nvSpPr>
          <p:cNvPr id="1446917" name="Text Box 5"/>
          <p:cNvSpPr txBox="1">
            <a:spLocks noChangeArrowheads="1"/>
          </p:cNvSpPr>
          <p:nvPr/>
        </p:nvSpPr>
        <p:spPr bwMode="auto">
          <a:xfrm>
            <a:off x="3263900" y="3870325"/>
            <a:ext cx="1879600" cy="466725"/>
          </a:xfrm>
          <a:prstGeom prst="rect">
            <a:avLst/>
          </a:prstGeom>
          <a:noFill/>
          <a:ln w="9525">
            <a:solidFill>
              <a:schemeClr val="tx1"/>
            </a:solidFill>
            <a:miter lim="800000"/>
            <a:headEnd/>
            <a:tailEnd/>
          </a:ln>
          <a:effectLst/>
        </p:spPr>
        <p:txBody>
          <a:bodyPr wrap="none">
            <a:spAutoFit/>
          </a:bodyPr>
          <a:lstStyle/>
          <a:p>
            <a:r>
              <a:rPr lang="en-US" sz="2400"/>
              <a:t>DARPA 17.4%</a:t>
            </a:r>
          </a:p>
        </p:txBody>
      </p:sp>
      <p:sp>
        <p:nvSpPr>
          <p:cNvPr id="1446918" name="Text Box 6"/>
          <p:cNvSpPr txBox="1">
            <a:spLocks noChangeArrowheads="1"/>
          </p:cNvSpPr>
          <p:nvPr/>
        </p:nvSpPr>
        <p:spPr bwMode="auto">
          <a:xfrm>
            <a:off x="5414963" y="1881188"/>
            <a:ext cx="1655762" cy="466725"/>
          </a:xfrm>
          <a:prstGeom prst="rect">
            <a:avLst/>
          </a:prstGeom>
          <a:noFill/>
          <a:ln w="9525">
            <a:solidFill>
              <a:schemeClr val="tx1"/>
            </a:solidFill>
            <a:miter lim="800000"/>
            <a:headEnd/>
            <a:tailEnd/>
          </a:ln>
          <a:effectLst/>
        </p:spPr>
        <p:txBody>
          <a:bodyPr>
            <a:spAutoFit/>
          </a:bodyPr>
          <a:lstStyle/>
          <a:p>
            <a:r>
              <a:rPr lang="en-US" sz="2400"/>
              <a:t>NIH 1.8%</a:t>
            </a:r>
          </a:p>
        </p:txBody>
      </p:sp>
      <p:sp>
        <p:nvSpPr>
          <p:cNvPr id="1446919" name="Text Box 7"/>
          <p:cNvSpPr txBox="1">
            <a:spLocks noChangeArrowheads="1"/>
          </p:cNvSpPr>
          <p:nvPr/>
        </p:nvSpPr>
        <p:spPr bwMode="auto">
          <a:xfrm>
            <a:off x="7259638" y="3387725"/>
            <a:ext cx="1401762" cy="466725"/>
          </a:xfrm>
          <a:prstGeom prst="rect">
            <a:avLst/>
          </a:prstGeom>
          <a:noFill/>
          <a:ln w="9525">
            <a:solidFill>
              <a:schemeClr val="tx1"/>
            </a:solidFill>
            <a:miter lim="800000"/>
            <a:headEnd/>
            <a:tailEnd/>
          </a:ln>
          <a:effectLst/>
        </p:spPr>
        <p:txBody>
          <a:bodyPr wrap="none">
            <a:spAutoFit/>
          </a:bodyPr>
          <a:lstStyle/>
          <a:p>
            <a:r>
              <a:rPr lang="en-US" sz="2400"/>
              <a:t>DOE 4.7%</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ChangeArrowheads="1"/>
          </p:cNvSpPr>
          <p:nvPr>
            <p:ph type="ctrTitle"/>
          </p:nvPr>
        </p:nvSpPr>
        <p:spPr>
          <a:xfrm>
            <a:off x="685800" y="2768600"/>
            <a:ext cx="7772400" cy="1470025"/>
          </a:xfrm>
        </p:spPr>
        <p:txBody>
          <a:bodyPr/>
          <a:lstStyle/>
          <a:p>
            <a:pPr algn="ctr"/>
            <a:r>
              <a:rPr lang="en-US" sz="4000"/>
              <a:t> International</a:t>
            </a:r>
            <a:endParaRPr lang="en-US" sz="4000" b="1"/>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5D26D4A3-046D-4044-83B8-ED6BB2686DC0}" type="slidenum">
              <a:rPr lang="en-US"/>
              <a:pPr/>
              <a:t>56</a:t>
            </a:fld>
            <a:endParaRPr lang="en-US" sz="1400"/>
          </a:p>
        </p:txBody>
      </p:sp>
      <p:sp>
        <p:nvSpPr>
          <p:cNvPr id="7" name="Date Placeholder 4"/>
          <p:cNvSpPr>
            <a:spLocks noGrp="1"/>
          </p:cNvSpPr>
          <p:nvPr>
            <p:ph type="dt" sz="half" idx="11"/>
          </p:nvPr>
        </p:nvSpPr>
        <p:spPr/>
        <p:txBody>
          <a:bodyPr/>
          <a:lstStyle/>
          <a:p>
            <a:r>
              <a:rPr lang="en-US"/>
              <a:t>IBM Research</a:t>
            </a:r>
          </a:p>
        </p:txBody>
      </p:sp>
      <p:sp>
        <p:nvSpPr>
          <p:cNvPr id="8" name="Footer Placeholder 5"/>
          <p:cNvSpPr>
            <a:spLocks noGrp="1"/>
          </p:cNvSpPr>
          <p:nvPr>
            <p:ph type="ftr" sz="quarter" idx="12"/>
          </p:nvPr>
        </p:nvSpPr>
        <p:spPr/>
        <p:txBody>
          <a:bodyPr/>
          <a:lstStyle/>
          <a:p>
            <a:r>
              <a:rPr lang="en-US"/>
              <a:t>Jeannette M. Wing</a:t>
            </a:r>
          </a:p>
        </p:txBody>
      </p:sp>
      <p:sp>
        <p:nvSpPr>
          <p:cNvPr id="1452034" name="Rectangle 2"/>
          <p:cNvSpPr>
            <a:spLocks noGrp="1" noChangeArrowheads="1"/>
          </p:cNvSpPr>
          <p:nvPr>
            <p:ph type="title"/>
          </p:nvPr>
        </p:nvSpPr>
        <p:spPr/>
        <p:txBody>
          <a:bodyPr/>
          <a:lstStyle/>
          <a:p>
            <a:endParaRPr lang="en-US"/>
          </a:p>
        </p:txBody>
      </p:sp>
      <p:sp>
        <p:nvSpPr>
          <p:cNvPr id="1452035" name="Rectangle 3"/>
          <p:cNvSpPr>
            <a:spLocks noGrp="1" noChangeArrowheads="1"/>
          </p:cNvSpPr>
          <p:nvPr>
            <p:ph type="body" idx="1"/>
          </p:nvPr>
        </p:nvSpPr>
        <p:spPr/>
        <p:txBody>
          <a:bodyPr/>
          <a:lstStyle/>
          <a:p>
            <a:endParaRPr lang="en-US"/>
          </a:p>
        </p:txBody>
      </p:sp>
      <p:pic>
        <p:nvPicPr>
          <p:cNvPr id="1452036" name="Picture 4" descr="bar graph of Overall, U.S. firms in NIT secorts spend much more on R&amp;D than firms in other nations, with strong growth..."/>
          <p:cNvPicPr>
            <a:picLocks noChangeAspect="1" noChangeArrowheads="1"/>
          </p:cNvPicPr>
          <p:nvPr/>
        </p:nvPicPr>
        <p:blipFill>
          <a:blip r:embed="rId2"/>
          <a:srcRect/>
          <a:stretch>
            <a:fillRect/>
          </a:stretch>
        </p:blipFill>
        <p:spPr bwMode="auto">
          <a:xfrm>
            <a:off x="109538" y="163513"/>
            <a:ext cx="8866187" cy="6534150"/>
          </a:xfrm>
          <a:prstGeom prst="rect">
            <a:avLst/>
          </a:prstGeom>
          <a:noFill/>
          <a:ln w="9525">
            <a:noFill/>
            <a:miter lim="800000"/>
            <a:headEnd/>
            <a:tailEnd/>
          </a:ln>
          <a:effectLst/>
        </p:spPr>
      </p:pic>
      <p:sp>
        <p:nvSpPr>
          <p:cNvPr id="1452037" name="Text Box 5"/>
          <p:cNvSpPr txBox="1">
            <a:spLocks noChangeArrowheads="1"/>
          </p:cNvSpPr>
          <p:nvPr/>
        </p:nvSpPr>
        <p:spPr bwMode="auto">
          <a:xfrm>
            <a:off x="3948113" y="6445250"/>
            <a:ext cx="5195887" cy="274638"/>
          </a:xfrm>
          <a:prstGeom prst="rect">
            <a:avLst/>
          </a:prstGeom>
          <a:noFill/>
          <a:ln w="9525">
            <a:noFill/>
            <a:miter lim="800000"/>
            <a:headEnd/>
            <a:tailEnd/>
          </a:ln>
          <a:effectLst/>
        </p:spPr>
        <p:txBody>
          <a:bodyPr wrap="none">
            <a:spAutoFit/>
          </a:bodyPr>
          <a:lstStyle/>
          <a:p>
            <a:r>
              <a:rPr lang="en-US" sz="1200">
                <a:latin typeface="Arial" charset="0"/>
              </a:rPr>
              <a:t>Science and Technology Policy Institute, Briefing to PCAST, January 2007</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6143E40C-6A61-4FA3-9BD1-744FA9777B39}" type="slidenum">
              <a:rPr lang="en-US"/>
              <a:pPr/>
              <a:t>57</a:t>
            </a:fld>
            <a:endParaRPr lang="en-US" sz="1400"/>
          </a:p>
        </p:txBody>
      </p:sp>
      <p:sp>
        <p:nvSpPr>
          <p:cNvPr id="7" name="Date Placeholder 4"/>
          <p:cNvSpPr>
            <a:spLocks noGrp="1"/>
          </p:cNvSpPr>
          <p:nvPr>
            <p:ph type="dt" sz="half" idx="11"/>
          </p:nvPr>
        </p:nvSpPr>
        <p:spPr/>
        <p:txBody>
          <a:bodyPr/>
          <a:lstStyle/>
          <a:p>
            <a:r>
              <a:rPr lang="en-US"/>
              <a:t>IBM Research</a:t>
            </a:r>
          </a:p>
        </p:txBody>
      </p:sp>
      <p:sp>
        <p:nvSpPr>
          <p:cNvPr id="8" name="Footer Placeholder 5"/>
          <p:cNvSpPr>
            <a:spLocks noGrp="1"/>
          </p:cNvSpPr>
          <p:nvPr>
            <p:ph type="ftr" sz="quarter" idx="12"/>
          </p:nvPr>
        </p:nvSpPr>
        <p:spPr/>
        <p:txBody>
          <a:bodyPr/>
          <a:lstStyle/>
          <a:p>
            <a:r>
              <a:rPr lang="en-US"/>
              <a:t>Jeannette M. Wing</a:t>
            </a:r>
          </a:p>
        </p:txBody>
      </p:sp>
      <p:sp>
        <p:nvSpPr>
          <p:cNvPr id="1453058" name="Rectangle 2"/>
          <p:cNvSpPr>
            <a:spLocks noGrp="1" noChangeArrowheads="1"/>
          </p:cNvSpPr>
          <p:nvPr>
            <p:ph type="title"/>
          </p:nvPr>
        </p:nvSpPr>
        <p:spPr/>
        <p:txBody>
          <a:bodyPr/>
          <a:lstStyle/>
          <a:p>
            <a:endParaRPr lang="en-US"/>
          </a:p>
        </p:txBody>
      </p:sp>
      <p:sp>
        <p:nvSpPr>
          <p:cNvPr id="1453059" name="Rectangle 3"/>
          <p:cNvSpPr>
            <a:spLocks noGrp="1" noChangeArrowheads="1"/>
          </p:cNvSpPr>
          <p:nvPr>
            <p:ph type="body" idx="1"/>
          </p:nvPr>
        </p:nvSpPr>
        <p:spPr/>
        <p:txBody>
          <a:bodyPr/>
          <a:lstStyle/>
          <a:p>
            <a:endParaRPr lang="en-US"/>
          </a:p>
        </p:txBody>
      </p:sp>
      <p:pic>
        <p:nvPicPr>
          <p:cNvPr id="1453060" name="Picture 4" descr="bar graph of Federal funding of ICT R&amp;D - including defense - in the United States is well ahead of other exonomies of interest"/>
          <p:cNvPicPr>
            <a:picLocks noChangeAspect="1" noChangeArrowheads="1"/>
          </p:cNvPicPr>
          <p:nvPr/>
        </p:nvPicPr>
        <p:blipFill>
          <a:blip r:embed="rId3"/>
          <a:srcRect/>
          <a:stretch>
            <a:fillRect/>
          </a:stretch>
        </p:blipFill>
        <p:spPr bwMode="auto">
          <a:xfrm>
            <a:off x="134938" y="92075"/>
            <a:ext cx="8850312" cy="6678613"/>
          </a:xfrm>
          <a:prstGeom prst="rect">
            <a:avLst/>
          </a:prstGeom>
          <a:noFill/>
          <a:ln w="9525">
            <a:noFill/>
            <a:miter lim="800000"/>
            <a:headEnd/>
            <a:tailEnd/>
          </a:ln>
          <a:effectLst/>
        </p:spPr>
      </p:pic>
      <p:sp>
        <p:nvSpPr>
          <p:cNvPr id="1453061" name="Text Box 5"/>
          <p:cNvSpPr txBox="1">
            <a:spLocks noChangeArrowheads="1"/>
          </p:cNvSpPr>
          <p:nvPr/>
        </p:nvSpPr>
        <p:spPr bwMode="auto">
          <a:xfrm>
            <a:off x="3948113" y="6445250"/>
            <a:ext cx="5195887" cy="274638"/>
          </a:xfrm>
          <a:prstGeom prst="rect">
            <a:avLst/>
          </a:prstGeom>
          <a:noFill/>
          <a:ln w="9525">
            <a:noFill/>
            <a:miter lim="800000"/>
            <a:headEnd/>
            <a:tailEnd/>
          </a:ln>
          <a:effectLst/>
        </p:spPr>
        <p:txBody>
          <a:bodyPr wrap="none">
            <a:spAutoFit/>
          </a:bodyPr>
          <a:lstStyle/>
          <a:p>
            <a:r>
              <a:rPr lang="en-US" sz="1200">
                <a:latin typeface="Arial" charset="0"/>
              </a:rPr>
              <a:t>Science and Technology Policy Institute, Briefing to PCAST, January 2007</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0113A761-F980-49B5-8693-2C5B1520C3A6}" type="slidenum">
              <a:rPr lang="en-US"/>
              <a:pPr/>
              <a:t>58</a:t>
            </a:fld>
            <a:endParaRPr lang="en-US" sz="1400"/>
          </a:p>
        </p:txBody>
      </p:sp>
      <p:sp>
        <p:nvSpPr>
          <p:cNvPr id="7" name="Date Placeholder 4"/>
          <p:cNvSpPr>
            <a:spLocks noGrp="1"/>
          </p:cNvSpPr>
          <p:nvPr>
            <p:ph type="dt" sz="half" idx="11"/>
          </p:nvPr>
        </p:nvSpPr>
        <p:spPr/>
        <p:txBody>
          <a:bodyPr/>
          <a:lstStyle/>
          <a:p>
            <a:r>
              <a:rPr lang="en-US"/>
              <a:t>IBM Research</a:t>
            </a:r>
          </a:p>
        </p:txBody>
      </p:sp>
      <p:sp>
        <p:nvSpPr>
          <p:cNvPr id="8" name="Footer Placeholder 5"/>
          <p:cNvSpPr>
            <a:spLocks noGrp="1"/>
          </p:cNvSpPr>
          <p:nvPr>
            <p:ph type="ftr" sz="quarter" idx="12"/>
          </p:nvPr>
        </p:nvSpPr>
        <p:spPr/>
        <p:txBody>
          <a:bodyPr/>
          <a:lstStyle/>
          <a:p>
            <a:r>
              <a:rPr lang="en-US"/>
              <a:t>Jeannette M. Wing</a:t>
            </a:r>
          </a:p>
        </p:txBody>
      </p:sp>
      <p:sp>
        <p:nvSpPr>
          <p:cNvPr id="1455106" name="Rectangle 2"/>
          <p:cNvSpPr>
            <a:spLocks noGrp="1" noChangeArrowheads="1"/>
          </p:cNvSpPr>
          <p:nvPr>
            <p:ph type="title"/>
          </p:nvPr>
        </p:nvSpPr>
        <p:spPr/>
        <p:txBody>
          <a:bodyPr/>
          <a:lstStyle/>
          <a:p>
            <a:endParaRPr lang="en-US"/>
          </a:p>
        </p:txBody>
      </p:sp>
      <p:sp>
        <p:nvSpPr>
          <p:cNvPr id="1455107" name="Rectangle 3"/>
          <p:cNvSpPr>
            <a:spLocks noGrp="1" noChangeArrowheads="1"/>
          </p:cNvSpPr>
          <p:nvPr>
            <p:ph type="body" idx="1"/>
          </p:nvPr>
        </p:nvSpPr>
        <p:spPr/>
        <p:txBody>
          <a:bodyPr/>
          <a:lstStyle/>
          <a:p>
            <a:endParaRPr lang="en-US"/>
          </a:p>
        </p:txBody>
      </p:sp>
      <p:pic>
        <p:nvPicPr>
          <p:cNvPr id="1455108" name="Picture 4" descr="bar graph of Excluding defense, Federal U.S. ICT funding may be lower than other economies of interest"/>
          <p:cNvPicPr>
            <a:picLocks noChangeAspect="1" noChangeArrowheads="1"/>
          </p:cNvPicPr>
          <p:nvPr/>
        </p:nvPicPr>
        <p:blipFill>
          <a:blip r:embed="rId2"/>
          <a:srcRect/>
          <a:stretch>
            <a:fillRect/>
          </a:stretch>
        </p:blipFill>
        <p:spPr bwMode="auto">
          <a:xfrm>
            <a:off x="193675" y="92075"/>
            <a:ext cx="8782050" cy="6678613"/>
          </a:xfrm>
          <a:prstGeom prst="rect">
            <a:avLst/>
          </a:prstGeom>
          <a:noFill/>
          <a:ln w="9525">
            <a:noFill/>
            <a:miter lim="800000"/>
            <a:headEnd/>
            <a:tailEnd/>
          </a:ln>
          <a:effectLst/>
        </p:spPr>
      </p:pic>
      <p:sp>
        <p:nvSpPr>
          <p:cNvPr id="1455109" name="Text Box 5"/>
          <p:cNvSpPr txBox="1">
            <a:spLocks noChangeArrowheads="1"/>
          </p:cNvSpPr>
          <p:nvPr/>
        </p:nvSpPr>
        <p:spPr bwMode="auto">
          <a:xfrm>
            <a:off x="3948113" y="6445250"/>
            <a:ext cx="5195887" cy="274638"/>
          </a:xfrm>
          <a:prstGeom prst="rect">
            <a:avLst/>
          </a:prstGeom>
          <a:noFill/>
          <a:ln w="9525">
            <a:noFill/>
            <a:miter lim="800000"/>
            <a:headEnd/>
            <a:tailEnd/>
          </a:ln>
          <a:effectLst/>
        </p:spPr>
        <p:txBody>
          <a:bodyPr wrap="none">
            <a:spAutoFit/>
          </a:bodyPr>
          <a:lstStyle/>
          <a:p>
            <a:r>
              <a:rPr lang="en-US" sz="1200">
                <a:latin typeface="Arial" charset="0"/>
              </a:rPr>
              <a:t>Science and Technology Policy Institute, Briefing to PCAST, January 2007</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6CEFBA5E-C840-4714-94DF-CC9E46C404B8}" type="slidenum">
              <a:rPr lang="en-US"/>
              <a:pPr/>
              <a:t>59</a:t>
            </a:fld>
            <a:endParaRPr lang="en-US" sz="1400"/>
          </a:p>
        </p:txBody>
      </p:sp>
      <p:sp>
        <p:nvSpPr>
          <p:cNvPr id="10" name="Date Placeholder 4"/>
          <p:cNvSpPr>
            <a:spLocks noGrp="1"/>
          </p:cNvSpPr>
          <p:nvPr>
            <p:ph type="dt" sz="half" idx="11"/>
          </p:nvPr>
        </p:nvSpPr>
        <p:spPr/>
        <p:txBody>
          <a:bodyPr/>
          <a:lstStyle/>
          <a:p>
            <a:r>
              <a:rPr lang="en-US"/>
              <a:t>IBM Research</a:t>
            </a:r>
          </a:p>
        </p:txBody>
      </p:sp>
      <p:sp>
        <p:nvSpPr>
          <p:cNvPr id="11" name="Footer Placeholder 5"/>
          <p:cNvSpPr>
            <a:spLocks noGrp="1"/>
          </p:cNvSpPr>
          <p:nvPr>
            <p:ph type="ftr" sz="quarter" idx="12"/>
          </p:nvPr>
        </p:nvSpPr>
        <p:spPr/>
        <p:txBody>
          <a:bodyPr/>
          <a:lstStyle/>
          <a:p>
            <a:r>
              <a:rPr lang="en-US"/>
              <a:t>Jeannette M. Wing</a:t>
            </a:r>
          </a:p>
        </p:txBody>
      </p:sp>
      <p:sp>
        <p:nvSpPr>
          <p:cNvPr id="1457154" name="Line 2"/>
          <p:cNvSpPr>
            <a:spLocks noChangeShapeType="1"/>
          </p:cNvSpPr>
          <p:nvPr/>
        </p:nvSpPr>
        <p:spPr bwMode="auto">
          <a:xfrm>
            <a:off x="684213" y="1052513"/>
            <a:ext cx="7778750" cy="0"/>
          </a:xfrm>
          <a:prstGeom prst="line">
            <a:avLst/>
          </a:prstGeom>
          <a:noFill/>
          <a:ln w="12700">
            <a:solidFill>
              <a:schemeClr val="folHlink"/>
            </a:solidFill>
            <a:round/>
            <a:headEnd type="none" w="sm" len="sm"/>
            <a:tailEnd type="none" w="sm" len="sm"/>
          </a:ln>
          <a:effectLst/>
          <a:scene3d>
            <a:camera prst="legacyPerspectiveBottom"/>
            <a:lightRig rig="legacyFlat3" dir="t"/>
          </a:scene3d>
          <a:sp3d extrusionH="887400" prstMaterial="legacyMatte">
            <a:bevelT w="13500" h="13500" prst="angle"/>
            <a:bevelB w="13500" h="13500" prst="angle"/>
            <a:extrusionClr>
              <a:schemeClr val="folHlink"/>
            </a:extrusionClr>
          </a:sp3d>
        </p:spPr>
        <p:txBody>
          <a:bodyPr>
            <a:flatTx/>
          </a:bodyPr>
          <a:lstStyle/>
          <a:p>
            <a:endParaRPr lang="en-US"/>
          </a:p>
        </p:txBody>
      </p:sp>
      <p:sp>
        <p:nvSpPr>
          <p:cNvPr id="1457155" name="Rectangle 3"/>
          <p:cNvSpPr>
            <a:spLocks noGrp="1" noChangeArrowheads="1"/>
          </p:cNvSpPr>
          <p:nvPr>
            <p:ph type="title"/>
          </p:nvPr>
        </p:nvSpPr>
        <p:spPr>
          <a:xfrm>
            <a:off x="0" y="188913"/>
            <a:ext cx="7086600" cy="865187"/>
          </a:xfrm>
        </p:spPr>
        <p:txBody>
          <a:bodyPr/>
          <a:lstStyle/>
          <a:p>
            <a:r>
              <a:rPr lang="en-US" altLang="zh-CN">
                <a:ea typeface="宋体" pitchFamily="2" charset="-122"/>
              </a:rPr>
              <a:t>China: Annual Budget of NSFC</a:t>
            </a:r>
          </a:p>
        </p:txBody>
      </p:sp>
      <p:sp>
        <p:nvSpPr>
          <p:cNvPr id="1457156" name="Rectangle 4"/>
          <p:cNvSpPr>
            <a:spLocks noChangeArrowheads="1"/>
          </p:cNvSpPr>
          <p:nvPr/>
        </p:nvSpPr>
        <p:spPr bwMode="auto">
          <a:xfrm>
            <a:off x="5554663" y="0"/>
            <a:ext cx="3589337" cy="519113"/>
          </a:xfrm>
          <a:prstGeom prst="rect">
            <a:avLst/>
          </a:prstGeom>
          <a:noFill/>
          <a:ln w="12700">
            <a:noFill/>
            <a:miter lim="800000"/>
            <a:headEnd type="none" w="sm" len="sm"/>
            <a:tailEnd type="none" w="sm" len="sm"/>
          </a:ln>
          <a:effectLst/>
        </p:spPr>
        <p:txBody>
          <a:bodyPr>
            <a:spAutoFit/>
          </a:bodyPr>
          <a:lstStyle/>
          <a:p>
            <a:pPr algn="ctr"/>
            <a:r>
              <a:rPr kumimoji="1" lang="en-US" altLang="zh-CN" sz="2400">
                <a:solidFill>
                  <a:srgbClr val="FF0066"/>
                </a:solidFill>
                <a:ea typeface="楷体_GB2312" pitchFamily="49" charset="-122"/>
              </a:rPr>
              <a:t>Unit: 100 million Yuan</a:t>
            </a:r>
            <a:r>
              <a:rPr kumimoji="1" lang="en-US" altLang="zh-CN" sz="2800" b="1">
                <a:solidFill>
                  <a:schemeClr val="hlink"/>
                </a:solidFill>
                <a:effectLst>
                  <a:outerShdw blurRad="38100" dist="38100" dir="2700000" algn="tl">
                    <a:srgbClr val="C0C0C0"/>
                  </a:outerShdw>
                </a:effectLst>
                <a:ea typeface="楷体_GB2312" pitchFamily="49" charset="-122"/>
              </a:rPr>
              <a:t> </a:t>
            </a:r>
          </a:p>
        </p:txBody>
      </p:sp>
      <p:graphicFrame>
        <p:nvGraphicFramePr>
          <p:cNvPr id="1457157" name="Object 5" descr="bar graph of NSFC budget has increase at an annual rate over 20%. The budget for 2006-2010 will be doubled compared with that from 2001-2005, reaching 20-30B Yuan"/>
          <p:cNvGraphicFramePr>
            <a:graphicFrameLocks noChangeAspect="1"/>
          </p:cNvGraphicFramePr>
          <p:nvPr>
            <p:ph idx="1"/>
          </p:nvPr>
        </p:nvGraphicFramePr>
        <p:xfrm>
          <a:off x="0" y="1052513"/>
          <a:ext cx="9144000" cy="5976937"/>
        </p:xfrm>
        <a:graphic>
          <a:graphicData uri="http://schemas.openxmlformats.org/presentationml/2006/ole">
            <p:oleObj spid="_x0000_s1457157" name="图表" r:id="rId3" imgW="5800562" imgH="4829175" progId="MSGraph.Chart.8">
              <p:embed followColorScheme="full"/>
            </p:oleObj>
          </a:graphicData>
        </a:graphic>
      </p:graphicFrame>
      <p:sp>
        <p:nvSpPr>
          <p:cNvPr id="1457158" name="Rectangle 6"/>
          <p:cNvSpPr>
            <a:spLocks noChangeArrowheads="1"/>
          </p:cNvSpPr>
          <p:nvPr/>
        </p:nvSpPr>
        <p:spPr bwMode="auto">
          <a:xfrm>
            <a:off x="1631950" y="3335338"/>
            <a:ext cx="4179888" cy="547687"/>
          </a:xfrm>
          <a:prstGeom prst="rect">
            <a:avLst/>
          </a:prstGeom>
          <a:noFill/>
          <a:ln w="28575" algn="ctr">
            <a:solidFill>
              <a:schemeClr val="bg1"/>
            </a:solidFill>
            <a:miter lim="800000"/>
            <a:headEnd/>
            <a:tailEnd/>
          </a:ln>
          <a:effectLst/>
        </p:spPr>
        <p:txBody>
          <a:bodyPr lIns="92075" tIns="46038" rIns="92075" bIns="46038">
            <a:spAutoFit/>
          </a:bodyPr>
          <a:lstStyle/>
          <a:p>
            <a:pPr eaLnBrk="1" hangingPunct="1">
              <a:spcBef>
                <a:spcPct val="50000"/>
              </a:spcBef>
            </a:pPr>
            <a:r>
              <a:rPr kumimoji="1" lang="en-US" altLang="zh-CN" sz="2800" b="1" i="1">
                <a:solidFill>
                  <a:srgbClr val="FF0066"/>
                </a:solidFill>
                <a:ea typeface="宋体" pitchFamily="2" charset="-122"/>
              </a:rPr>
              <a:t>80 </a:t>
            </a:r>
            <a:r>
              <a:rPr kumimoji="1" lang="en-US" altLang="zh-CN" sz="2800" b="1" i="1">
                <a:solidFill>
                  <a:srgbClr val="FF0066"/>
                </a:solidFill>
                <a:ea typeface="宋体" pitchFamily="2" charset="-122"/>
                <a:sym typeface="Wingdings" pitchFamily="2" charset="2"/>
              </a:rPr>
              <a:t>  53</a:t>
            </a:r>
            <a:r>
              <a:rPr kumimoji="1" lang="en-US" altLang="zh-CN" sz="2800" b="1" i="1">
                <a:solidFill>
                  <a:srgbClr val="FF0066"/>
                </a:solidFill>
                <a:ea typeface="宋体" pitchFamily="2" charset="-122"/>
              </a:rPr>
              <a:t>00 (million Yuan)</a:t>
            </a:r>
          </a:p>
        </p:txBody>
      </p:sp>
      <p:sp>
        <p:nvSpPr>
          <p:cNvPr id="1457159" name="Text Box 7"/>
          <p:cNvSpPr txBox="1">
            <a:spLocks noChangeArrowheads="1"/>
          </p:cNvSpPr>
          <p:nvPr/>
        </p:nvSpPr>
        <p:spPr bwMode="auto">
          <a:xfrm>
            <a:off x="1254125" y="1052513"/>
            <a:ext cx="6975475" cy="1844675"/>
          </a:xfrm>
          <a:prstGeom prst="rect">
            <a:avLst/>
          </a:prstGeom>
          <a:noFill/>
          <a:ln w="12700">
            <a:noFill/>
            <a:miter lim="800000"/>
            <a:headEnd type="none" w="sm" len="sm"/>
            <a:tailEnd type="none" w="sm" len="sm"/>
          </a:ln>
          <a:effectLst/>
        </p:spPr>
        <p:txBody>
          <a:bodyPr>
            <a:spAutoFit/>
          </a:bodyPr>
          <a:lstStyle/>
          <a:p>
            <a:pPr>
              <a:lnSpc>
                <a:spcPct val="120000"/>
              </a:lnSpc>
            </a:pPr>
            <a:r>
              <a:rPr kumimoji="1" lang="en-US" altLang="zh-CN" sz="2400" b="1">
                <a:ea typeface="Arial Unicode MS" pitchFamily="34" charset="-128"/>
                <a:cs typeface="Arial Unicode MS" pitchFamily="34" charset="-128"/>
              </a:rPr>
              <a:t>NSFC budget has increased at an annual rate of over 20%. The budget for 2006-2010 will be doubled compared with that from 2001-2005, reaching </a:t>
            </a:r>
            <a:r>
              <a:rPr kumimoji="1" lang="en-US" altLang="zh-CN" sz="2400" b="1" u="sng">
                <a:ea typeface="Arial Unicode MS" pitchFamily="34" charset="-128"/>
                <a:cs typeface="Arial Unicode MS" pitchFamily="34" charset="-128"/>
              </a:rPr>
              <a:t>20-30B Yuan</a:t>
            </a:r>
            <a:r>
              <a:rPr kumimoji="1" lang="en-US" altLang="zh-CN" sz="2400" b="1">
                <a:ea typeface="Arial Unicode MS" pitchFamily="34" charset="-128"/>
                <a:cs typeface="Arial Unicode MS" pitchFamily="34" charset="-128"/>
              </a:rPr>
              <a:t> (3- 4.5B US$).</a:t>
            </a:r>
          </a:p>
        </p:txBody>
      </p:sp>
      <p:sp>
        <p:nvSpPr>
          <p:cNvPr id="1457160" name="Rectangle 8"/>
          <p:cNvSpPr>
            <a:spLocks noChangeArrowheads="1"/>
          </p:cNvSpPr>
          <p:nvPr/>
        </p:nvSpPr>
        <p:spPr bwMode="auto">
          <a:xfrm>
            <a:off x="1898650" y="4103688"/>
            <a:ext cx="3324225" cy="579437"/>
          </a:xfrm>
          <a:prstGeom prst="rect">
            <a:avLst/>
          </a:prstGeom>
          <a:noFill/>
          <a:ln w="9525">
            <a:noFill/>
            <a:miter lim="800000"/>
            <a:headEnd/>
            <a:tailEnd/>
          </a:ln>
          <a:effectLst/>
        </p:spPr>
        <p:txBody>
          <a:bodyPr wrap="none">
            <a:spAutoFit/>
          </a:bodyPr>
          <a:lstStyle/>
          <a:p>
            <a:r>
              <a:rPr kumimoji="1" lang="en-US" altLang="zh-CN" sz="3200" b="1" i="1">
                <a:solidFill>
                  <a:srgbClr val="FF0066"/>
                </a:solidFill>
                <a:ea typeface="宋体" pitchFamily="2" charset="-122"/>
              </a:rPr>
              <a:t>12 </a:t>
            </a:r>
            <a:r>
              <a:rPr kumimoji="1" lang="en-US" altLang="zh-CN" sz="3200" b="1" i="1">
                <a:solidFill>
                  <a:srgbClr val="FF0066"/>
                </a:solidFill>
                <a:ea typeface="宋体" pitchFamily="2" charset="-122"/>
                <a:sym typeface="Wingdings" pitchFamily="2" charset="2"/>
              </a:rPr>
              <a:t>  795 (M US$</a:t>
            </a:r>
            <a:r>
              <a:rPr kumimoji="1" lang="en-US" altLang="zh-CN" b="1" i="1">
                <a:solidFill>
                  <a:srgbClr val="FF0066"/>
                </a:solidFill>
                <a:ea typeface="宋体" pitchFamily="2" charset="-122"/>
                <a:sym typeface="Wingdings" pitchFamily="2" charset="2"/>
              </a:rPr>
              <a:t>)</a:t>
            </a:r>
            <a:endParaRPr kumimoji="1" lang="en-US" b="1" i="1">
              <a:solidFill>
                <a:srgbClr val="FF0066"/>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ctrTitle"/>
          </p:nvPr>
        </p:nvSpPr>
        <p:spPr>
          <a:xfrm>
            <a:off x="685800" y="2768600"/>
            <a:ext cx="7772400" cy="1470025"/>
          </a:xfrm>
        </p:spPr>
        <p:txBody>
          <a:bodyPr/>
          <a:lstStyle/>
          <a:p>
            <a:pPr algn="ctr"/>
            <a:r>
              <a:rPr lang="en-US" sz="4000"/>
              <a:t>CISE</a:t>
            </a:r>
            <a:endParaRPr lang="en-US" sz="4000" b="1"/>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Rectangle 2"/>
          <p:cNvSpPr>
            <a:spLocks noGrp="1" noChangeArrowheads="1"/>
          </p:cNvSpPr>
          <p:nvPr>
            <p:ph type="ctrTitle"/>
          </p:nvPr>
        </p:nvSpPr>
        <p:spPr>
          <a:xfrm>
            <a:off x="685800" y="2768600"/>
            <a:ext cx="7772400" cy="1470025"/>
          </a:xfrm>
          <a:solidFill>
            <a:srgbClr val="FFFF00"/>
          </a:solidFill>
        </p:spPr>
        <p:txBody>
          <a:bodyPr/>
          <a:lstStyle/>
          <a:p>
            <a:pPr algn="ctr"/>
            <a:r>
              <a:rPr lang="en-US" sz="3600"/>
              <a:t>Last Word:</a:t>
            </a:r>
            <a:br>
              <a:rPr lang="en-US" sz="3600"/>
            </a:br>
            <a:r>
              <a:rPr lang="en-US" sz="3600">
                <a:solidFill>
                  <a:srgbClr val="FF0000"/>
                </a:solidFill>
              </a:rPr>
              <a:t>The Future of Computing is Bright!</a:t>
            </a:r>
            <a:endParaRPr lang="en-US" sz="3600" b="1">
              <a:solidFill>
                <a:srgbClr val="FF0000"/>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3"/>
          <p:cNvSpPr>
            <a:spLocks noGrp="1"/>
          </p:cNvSpPr>
          <p:nvPr>
            <p:ph type="sldNum" sz="quarter" idx="10"/>
          </p:nvPr>
        </p:nvSpPr>
        <p:spPr/>
        <p:txBody>
          <a:bodyPr/>
          <a:lstStyle/>
          <a:p>
            <a:fld id="{CD82070C-D97F-4BE7-A4FA-C45D51439648}" type="slidenum">
              <a:rPr lang="en-US"/>
              <a:pPr/>
              <a:t>61</a:t>
            </a:fld>
            <a:endParaRPr lang="en-US" sz="1400"/>
          </a:p>
        </p:txBody>
      </p:sp>
      <p:sp>
        <p:nvSpPr>
          <p:cNvPr id="57" name="Date Placeholder 4"/>
          <p:cNvSpPr>
            <a:spLocks noGrp="1"/>
          </p:cNvSpPr>
          <p:nvPr>
            <p:ph type="dt" sz="half" idx="11"/>
          </p:nvPr>
        </p:nvSpPr>
        <p:spPr/>
        <p:txBody>
          <a:bodyPr/>
          <a:lstStyle/>
          <a:p>
            <a:r>
              <a:rPr lang="en-US"/>
              <a:t>IBM Research</a:t>
            </a:r>
          </a:p>
        </p:txBody>
      </p:sp>
      <p:sp>
        <p:nvSpPr>
          <p:cNvPr id="58" name="Footer Placeholder 5"/>
          <p:cNvSpPr>
            <a:spLocks noGrp="1"/>
          </p:cNvSpPr>
          <p:nvPr>
            <p:ph type="ftr" sz="quarter" idx="12"/>
          </p:nvPr>
        </p:nvSpPr>
        <p:spPr/>
        <p:txBody>
          <a:bodyPr/>
          <a:lstStyle/>
          <a:p>
            <a:r>
              <a:rPr lang="en-US"/>
              <a:t>Jeannette M. Wing</a:t>
            </a:r>
          </a:p>
        </p:txBody>
      </p:sp>
      <p:sp>
        <p:nvSpPr>
          <p:cNvPr id="1503234" name="Rectangle 2"/>
          <p:cNvSpPr>
            <a:spLocks noGrp="1" noChangeArrowheads="1"/>
          </p:cNvSpPr>
          <p:nvPr>
            <p:ph type="title"/>
          </p:nvPr>
        </p:nvSpPr>
        <p:spPr/>
        <p:txBody>
          <a:bodyPr/>
          <a:lstStyle/>
          <a:p>
            <a:r>
              <a:rPr lang="en-US"/>
              <a:t>Drivers of Computing</a:t>
            </a:r>
          </a:p>
        </p:txBody>
      </p:sp>
      <p:sp>
        <p:nvSpPr>
          <p:cNvPr id="1503235" name="Text Box 3"/>
          <p:cNvSpPr txBox="1">
            <a:spLocks noChangeArrowheads="1"/>
          </p:cNvSpPr>
          <p:nvPr/>
        </p:nvSpPr>
        <p:spPr bwMode="auto">
          <a:xfrm>
            <a:off x="1136650" y="3616325"/>
            <a:ext cx="1549400" cy="641350"/>
          </a:xfrm>
          <a:prstGeom prst="rect">
            <a:avLst/>
          </a:prstGeom>
          <a:noFill/>
          <a:ln w="9525">
            <a:noFill/>
            <a:miter lim="800000"/>
            <a:headEnd/>
            <a:tailEnd/>
          </a:ln>
          <a:effectLst/>
        </p:spPr>
        <p:txBody>
          <a:bodyPr wrap="none">
            <a:spAutoFit/>
          </a:bodyPr>
          <a:lstStyle/>
          <a:p>
            <a:r>
              <a:rPr lang="en-US" sz="3600" i="1"/>
              <a:t>Science</a:t>
            </a:r>
          </a:p>
        </p:txBody>
      </p:sp>
      <p:sp>
        <p:nvSpPr>
          <p:cNvPr id="1503236" name="Text Box 4"/>
          <p:cNvSpPr txBox="1">
            <a:spLocks noChangeArrowheads="1"/>
          </p:cNvSpPr>
          <p:nvPr/>
        </p:nvSpPr>
        <p:spPr bwMode="auto">
          <a:xfrm>
            <a:off x="3613150" y="2187575"/>
            <a:ext cx="1919288" cy="641350"/>
          </a:xfrm>
          <a:prstGeom prst="rect">
            <a:avLst/>
          </a:prstGeom>
          <a:noFill/>
          <a:ln w="9525">
            <a:noFill/>
            <a:miter lim="800000"/>
            <a:headEnd/>
            <a:tailEnd/>
          </a:ln>
          <a:effectLst/>
        </p:spPr>
        <p:txBody>
          <a:bodyPr>
            <a:spAutoFit/>
          </a:bodyPr>
          <a:lstStyle/>
          <a:p>
            <a:pPr algn="ctr"/>
            <a:r>
              <a:rPr lang="en-US" sz="3600" i="1"/>
              <a:t>Society</a:t>
            </a:r>
          </a:p>
        </p:txBody>
      </p:sp>
      <p:cxnSp>
        <p:nvCxnSpPr>
          <p:cNvPr id="1503237" name="AutoShape 5" descr="double headed arrow between Science and Society"/>
          <p:cNvCxnSpPr>
            <a:cxnSpLocks noChangeShapeType="1"/>
            <a:stCxn id="1503235" idx="0"/>
            <a:endCxn id="1503236" idx="1"/>
          </p:cNvCxnSpPr>
          <p:nvPr/>
        </p:nvCxnSpPr>
        <p:spPr bwMode="auto">
          <a:xfrm rot="16200000">
            <a:off x="2208212" y="2211388"/>
            <a:ext cx="1108075" cy="1701800"/>
          </a:xfrm>
          <a:prstGeom prst="curvedConnector2">
            <a:avLst/>
          </a:prstGeom>
          <a:noFill/>
          <a:ln w="76200">
            <a:solidFill>
              <a:srgbClr val="FF0000"/>
            </a:solidFill>
            <a:round/>
            <a:headEnd type="triangle" w="med" len="med"/>
            <a:tailEnd type="triangle" w="med" len="med"/>
          </a:ln>
          <a:effectLst/>
        </p:spPr>
      </p:cxnSp>
      <p:cxnSp>
        <p:nvCxnSpPr>
          <p:cNvPr id="1503238" name="AutoShape 6" descr="double headed arrow between Society and Technology"/>
          <p:cNvCxnSpPr>
            <a:cxnSpLocks noChangeShapeType="1"/>
            <a:endCxn id="1503240" idx="0"/>
          </p:cNvCxnSpPr>
          <p:nvPr/>
        </p:nvCxnSpPr>
        <p:spPr bwMode="auto">
          <a:xfrm>
            <a:off x="5570538" y="2514600"/>
            <a:ext cx="1468437" cy="1101725"/>
          </a:xfrm>
          <a:prstGeom prst="curvedConnector2">
            <a:avLst/>
          </a:prstGeom>
          <a:noFill/>
          <a:ln w="76200">
            <a:solidFill>
              <a:srgbClr val="FF0000"/>
            </a:solidFill>
            <a:round/>
            <a:headEnd type="triangle" w="med" len="med"/>
            <a:tailEnd type="triangle" w="med" len="med"/>
          </a:ln>
          <a:effectLst/>
        </p:spPr>
      </p:cxnSp>
      <p:cxnSp>
        <p:nvCxnSpPr>
          <p:cNvPr id="1503239" name="AutoShape 7" descr="double headed arrows between Science and Technology"/>
          <p:cNvCxnSpPr>
            <a:cxnSpLocks noChangeShapeType="1"/>
          </p:cNvCxnSpPr>
          <p:nvPr/>
        </p:nvCxnSpPr>
        <p:spPr bwMode="auto">
          <a:xfrm rot="16200000" flipH="1">
            <a:off x="4573588" y="3040062"/>
            <a:ext cx="1588" cy="2855913"/>
          </a:xfrm>
          <a:prstGeom prst="curvedConnector3">
            <a:avLst>
              <a:gd name="adj1" fmla="val 14500000"/>
            </a:avLst>
          </a:prstGeom>
          <a:noFill/>
          <a:ln w="76200">
            <a:solidFill>
              <a:srgbClr val="FF0000"/>
            </a:solidFill>
            <a:round/>
            <a:headEnd type="triangle" w="med" len="med"/>
            <a:tailEnd type="triangle" w="med" len="med"/>
          </a:ln>
          <a:effectLst/>
        </p:spPr>
      </p:cxnSp>
      <p:sp>
        <p:nvSpPr>
          <p:cNvPr id="1503240" name="Text Box 8"/>
          <p:cNvSpPr txBox="1">
            <a:spLocks noChangeArrowheads="1"/>
          </p:cNvSpPr>
          <p:nvPr/>
        </p:nvSpPr>
        <p:spPr bwMode="auto">
          <a:xfrm>
            <a:off x="5888038" y="3616325"/>
            <a:ext cx="2300287" cy="641350"/>
          </a:xfrm>
          <a:prstGeom prst="rect">
            <a:avLst/>
          </a:prstGeom>
          <a:noFill/>
          <a:ln w="9525">
            <a:noFill/>
            <a:miter lim="800000"/>
            <a:headEnd/>
            <a:tailEnd/>
          </a:ln>
          <a:effectLst/>
        </p:spPr>
        <p:txBody>
          <a:bodyPr wrap="none">
            <a:spAutoFit/>
          </a:bodyPr>
          <a:lstStyle/>
          <a:p>
            <a:r>
              <a:rPr lang="en-US" sz="3600" i="1"/>
              <a:t>Technology</a:t>
            </a:r>
          </a:p>
        </p:txBody>
      </p:sp>
      <p:sp>
        <p:nvSpPr>
          <p:cNvPr id="1503241" name="Rectangle 9"/>
          <p:cNvSpPr>
            <a:spLocks noChangeArrowheads="1"/>
          </p:cNvSpPr>
          <p:nvPr/>
        </p:nvSpPr>
        <p:spPr bwMode="auto">
          <a:xfrm>
            <a:off x="419100" y="4348163"/>
            <a:ext cx="3406775" cy="1739900"/>
          </a:xfrm>
          <a:prstGeom prst="rect">
            <a:avLst/>
          </a:prstGeom>
          <a:noFill/>
          <a:ln w="9525">
            <a:noFill/>
            <a:miter lim="800000"/>
            <a:headEnd/>
            <a:tailEnd/>
          </a:ln>
          <a:effectLst/>
        </p:spPr>
        <p:txBody>
          <a:bodyPr>
            <a:spAutoFit/>
          </a:bodyPr>
          <a:lstStyle/>
          <a:p>
            <a:pPr>
              <a:buFontTx/>
              <a:buChar char="•"/>
            </a:pPr>
            <a:r>
              <a:rPr lang="en-US"/>
              <a:t>  What is computable?</a:t>
            </a:r>
          </a:p>
          <a:p>
            <a:pPr>
              <a:buFontTx/>
              <a:buChar char="•"/>
            </a:pPr>
            <a:r>
              <a:rPr lang="en-US"/>
              <a:t>  P = NP?</a:t>
            </a:r>
          </a:p>
          <a:p>
            <a:pPr>
              <a:buFontTx/>
              <a:buChar char="•"/>
            </a:pPr>
            <a:r>
              <a:rPr lang="en-US"/>
              <a:t>  (How) can we build complex</a:t>
            </a:r>
            <a:br>
              <a:rPr lang="en-US"/>
            </a:br>
            <a:r>
              <a:rPr lang="en-US"/>
              <a:t>        systems simply?</a:t>
            </a:r>
          </a:p>
          <a:p>
            <a:pPr>
              <a:buFontTx/>
              <a:buChar char="•"/>
            </a:pPr>
            <a:r>
              <a:rPr lang="en-US"/>
              <a:t>  What is intelligence?</a:t>
            </a:r>
          </a:p>
          <a:p>
            <a:pPr>
              <a:buFontTx/>
              <a:buChar char="•"/>
            </a:pPr>
            <a:r>
              <a:rPr lang="en-US"/>
              <a:t>  What is information?</a:t>
            </a:r>
          </a:p>
        </p:txBody>
      </p:sp>
      <p:sp>
        <p:nvSpPr>
          <p:cNvPr id="1503242" name="Text Box 10"/>
          <p:cNvSpPr txBox="1">
            <a:spLocks noChangeArrowheads="1"/>
          </p:cNvSpPr>
          <p:nvPr/>
        </p:nvSpPr>
        <p:spPr bwMode="auto">
          <a:xfrm>
            <a:off x="1263650" y="6162675"/>
            <a:ext cx="5629275" cy="336550"/>
          </a:xfrm>
          <a:prstGeom prst="rect">
            <a:avLst/>
          </a:prstGeom>
          <a:noFill/>
          <a:ln w="9525">
            <a:noFill/>
            <a:miter lim="800000"/>
            <a:headEnd/>
            <a:tailEnd/>
          </a:ln>
          <a:effectLst/>
        </p:spPr>
        <p:txBody>
          <a:bodyPr wrap="none">
            <a:spAutoFit/>
          </a:bodyPr>
          <a:lstStyle/>
          <a:p>
            <a:r>
              <a:rPr lang="en-US" sz="1600"/>
              <a:t>J. Wing, “Five Deep Questions in Computing,” CACM January 2008</a:t>
            </a:r>
          </a:p>
        </p:txBody>
      </p:sp>
      <p:sp>
        <p:nvSpPr>
          <p:cNvPr id="1503283" name="Rectangle 51"/>
          <p:cNvSpPr>
            <a:spLocks noChangeArrowheads="1"/>
          </p:cNvSpPr>
          <p:nvPr/>
        </p:nvSpPr>
        <p:spPr bwMode="auto">
          <a:xfrm>
            <a:off x="6908800" y="622300"/>
            <a:ext cx="1781175" cy="2289175"/>
          </a:xfrm>
          <a:prstGeom prst="rect">
            <a:avLst/>
          </a:prstGeom>
          <a:noFill/>
          <a:ln w="9525">
            <a:noFill/>
            <a:miter lim="800000"/>
            <a:headEnd/>
            <a:tailEnd/>
          </a:ln>
          <a:effectLst/>
        </p:spPr>
        <p:txBody>
          <a:bodyPr>
            <a:spAutoFit/>
          </a:bodyPr>
          <a:lstStyle/>
          <a:p>
            <a:pPr algn="ctr"/>
            <a:r>
              <a:rPr lang="en-US">
                <a:solidFill>
                  <a:srgbClr val="FF0000"/>
                </a:solidFill>
              </a:rPr>
              <a:t>7A’s</a:t>
            </a:r>
          </a:p>
          <a:p>
            <a:r>
              <a:rPr lang="en-US">
                <a:solidFill>
                  <a:srgbClr val="FF0000"/>
                </a:solidFill>
              </a:rPr>
              <a:t>A</a:t>
            </a:r>
            <a:r>
              <a:rPr lang="en-US"/>
              <a:t>nytime </a:t>
            </a:r>
            <a:r>
              <a:rPr lang="en-US">
                <a:solidFill>
                  <a:srgbClr val="FF0000"/>
                </a:solidFill>
              </a:rPr>
              <a:t>A</a:t>
            </a:r>
            <a:r>
              <a:rPr lang="en-US"/>
              <a:t>nywhere </a:t>
            </a:r>
          </a:p>
          <a:p>
            <a:r>
              <a:rPr lang="en-US">
                <a:solidFill>
                  <a:srgbClr val="FF0000"/>
                </a:solidFill>
              </a:rPr>
              <a:t>A</a:t>
            </a:r>
            <a:r>
              <a:rPr lang="en-US"/>
              <a:t>ffordable</a:t>
            </a:r>
          </a:p>
          <a:p>
            <a:r>
              <a:rPr lang="en-US">
                <a:solidFill>
                  <a:srgbClr val="FF0000"/>
                </a:solidFill>
              </a:rPr>
              <a:t>A</a:t>
            </a:r>
            <a:r>
              <a:rPr lang="en-US"/>
              <a:t>ccess to </a:t>
            </a:r>
            <a:r>
              <a:rPr lang="en-US">
                <a:solidFill>
                  <a:srgbClr val="FF0000"/>
                </a:solidFill>
              </a:rPr>
              <a:t>A</a:t>
            </a:r>
            <a:r>
              <a:rPr lang="en-US"/>
              <a:t>nything by </a:t>
            </a:r>
            <a:r>
              <a:rPr lang="en-US">
                <a:solidFill>
                  <a:srgbClr val="FF0000"/>
                </a:solidFill>
              </a:rPr>
              <a:t>A</a:t>
            </a:r>
            <a:r>
              <a:rPr lang="en-US"/>
              <a:t>nyone </a:t>
            </a:r>
            <a:r>
              <a:rPr lang="en-US">
                <a:solidFill>
                  <a:srgbClr val="FF0000"/>
                </a:solidFill>
              </a:rPr>
              <a:t>A</a:t>
            </a:r>
            <a:r>
              <a:rPr lang="en-US"/>
              <a:t>uthorized.</a:t>
            </a:r>
          </a:p>
        </p:txBody>
      </p:sp>
      <p:grpSp>
        <p:nvGrpSpPr>
          <p:cNvPr id="1503284" name="Group 52" descr="Images of Diverse people communicating and using technology"/>
          <p:cNvGrpSpPr>
            <a:grpSpLocks/>
          </p:cNvGrpSpPr>
          <p:nvPr/>
        </p:nvGrpSpPr>
        <p:grpSpPr bwMode="auto">
          <a:xfrm>
            <a:off x="2266950" y="817563"/>
            <a:ext cx="4451350" cy="1527175"/>
            <a:chOff x="1414" y="526"/>
            <a:chExt cx="2804" cy="962"/>
          </a:xfrm>
        </p:grpSpPr>
        <p:pic>
          <p:nvPicPr>
            <p:cNvPr id="1503285" name="Picture 53" descr="MPj04118190000[1]"/>
            <p:cNvPicPr>
              <a:picLocks noChangeAspect="1" noChangeArrowheads="1"/>
            </p:cNvPicPr>
            <p:nvPr/>
          </p:nvPicPr>
          <p:blipFill>
            <a:blip r:embed="rId3" cstate="print"/>
            <a:srcRect t="8357" b="33861"/>
            <a:stretch>
              <a:fillRect/>
            </a:stretch>
          </p:blipFill>
          <p:spPr bwMode="auto">
            <a:xfrm>
              <a:off x="1414" y="686"/>
              <a:ext cx="923" cy="802"/>
            </a:xfrm>
            <a:prstGeom prst="rect">
              <a:avLst/>
            </a:prstGeom>
            <a:noFill/>
          </p:spPr>
        </p:pic>
        <p:pic>
          <p:nvPicPr>
            <p:cNvPr id="1503286" name="Picture 54" descr="j0216032"/>
            <p:cNvPicPr>
              <a:picLocks noChangeAspect="1" noChangeArrowheads="1"/>
            </p:cNvPicPr>
            <p:nvPr/>
          </p:nvPicPr>
          <p:blipFill>
            <a:blip r:embed="rId4"/>
            <a:srcRect l="19118"/>
            <a:stretch>
              <a:fillRect/>
            </a:stretch>
          </p:blipFill>
          <p:spPr bwMode="auto">
            <a:xfrm>
              <a:off x="3448" y="853"/>
              <a:ext cx="770" cy="635"/>
            </a:xfrm>
            <a:prstGeom prst="rect">
              <a:avLst/>
            </a:prstGeom>
            <a:noFill/>
          </p:spPr>
        </p:pic>
        <p:pic>
          <p:nvPicPr>
            <p:cNvPr id="1503287" name="Picture 55" descr="MPj04278240000[1]"/>
            <p:cNvPicPr>
              <a:picLocks noChangeAspect="1" noChangeArrowheads="1"/>
            </p:cNvPicPr>
            <p:nvPr/>
          </p:nvPicPr>
          <p:blipFill>
            <a:blip r:embed="rId5" cstate="print"/>
            <a:srcRect b="15811"/>
            <a:stretch>
              <a:fillRect/>
            </a:stretch>
          </p:blipFill>
          <p:spPr bwMode="auto">
            <a:xfrm>
              <a:off x="2303" y="526"/>
              <a:ext cx="1178" cy="852"/>
            </a:xfrm>
            <a:prstGeom prst="rect">
              <a:avLst/>
            </a:prstGeom>
            <a:noFill/>
          </p:spPr>
        </p:pic>
      </p:gr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3"/>
          <p:cNvSpPr>
            <a:spLocks noGrp="1"/>
          </p:cNvSpPr>
          <p:nvPr>
            <p:ph type="sldNum" sz="quarter" idx="10"/>
          </p:nvPr>
        </p:nvSpPr>
        <p:spPr/>
        <p:txBody>
          <a:bodyPr/>
          <a:lstStyle/>
          <a:p>
            <a:fld id="{CD82070C-D97F-4BE7-A4FA-C45D51439648}" type="slidenum">
              <a:rPr lang="en-US"/>
              <a:pPr/>
              <a:t>62</a:t>
            </a:fld>
            <a:endParaRPr lang="en-US" sz="1400"/>
          </a:p>
        </p:txBody>
      </p:sp>
      <p:sp>
        <p:nvSpPr>
          <p:cNvPr id="57" name="Date Placeholder 4"/>
          <p:cNvSpPr>
            <a:spLocks noGrp="1"/>
          </p:cNvSpPr>
          <p:nvPr>
            <p:ph type="dt" sz="half" idx="11"/>
          </p:nvPr>
        </p:nvSpPr>
        <p:spPr/>
        <p:txBody>
          <a:bodyPr/>
          <a:lstStyle/>
          <a:p>
            <a:r>
              <a:rPr lang="en-US"/>
              <a:t>IBM Research</a:t>
            </a:r>
          </a:p>
        </p:txBody>
      </p:sp>
      <p:sp>
        <p:nvSpPr>
          <p:cNvPr id="58" name="Footer Placeholder 5"/>
          <p:cNvSpPr>
            <a:spLocks noGrp="1"/>
          </p:cNvSpPr>
          <p:nvPr>
            <p:ph type="ftr" sz="quarter" idx="12"/>
          </p:nvPr>
        </p:nvSpPr>
        <p:spPr/>
        <p:txBody>
          <a:bodyPr/>
          <a:lstStyle/>
          <a:p>
            <a:r>
              <a:rPr lang="en-US"/>
              <a:t>Jeannette M. Wing</a:t>
            </a:r>
          </a:p>
        </p:txBody>
      </p:sp>
      <p:sp>
        <p:nvSpPr>
          <p:cNvPr id="1503234" name="Rectangle 2"/>
          <p:cNvSpPr>
            <a:spLocks noGrp="1" noChangeArrowheads="1"/>
          </p:cNvSpPr>
          <p:nvPr>
            <p:ph type="title"/>
          </p:nvPr>
        </p:nvSpPr>
        <p:spPr/>
        <p:txBody>
          <a:bodyPr/>
          <a:lstStyle/>
          <a:p>
            <a:r>
              <a:rPr lang="en-US"/>
              <a:t>Drivers of Computing</a:t>
            </a:r>
          </a:p>
        </p:txBody>
      </p:sp>
      <p:sp>
        <p:nvSpPr>
          <p:cNvPr id="1503235" name="Text Box 3"/>
          <p:cNvSpPr txBox="1">
            <a:spLocks noChangeArrowheads="1"/>
          </p:cNvSpPr>
          <p:nvPr/>
        </p:nvSpPr>
        <p:spPr bwMode="auto">
          <a:xfrm>
            <a:off x="1136650" y="3616325"/>
            <a:ext cx="1549400" cy="641350"/>
          </a:xfrm>
          <a:prstGeom prst="rect">
            <a:avLst/>
          </a:prstGeom>
          <a:noFill/>
          <a:ln w="9525">
            <a:noFill/>
            <a:miter lim="800000"/>
            <a:headEnd/>
            <a:tailEnd/>
          </a:ln>
          <a:effectLst/>
        </p:spPr>
        <p:txBody>
          <a:bodyPr wrap="none">
            <a:spAutoFit/>
          </a:bodyPr>
          <a:lstStyle/>
          <a:p>
            <a:r>
              <a:rPr lang="en-US" sz="3600" i="1"/>
              <a:t>Science</a:t>
            </a:r>
          </a:p>
        </p:txBody>
      </p:sp>
      <p:sp>
        <p:nvSpPr>
          <p:cNvPr id="1503236" name="Text Box 4"/>
          <p:cNvSpPr txBox="1">
            <a:spLocks noChangeArrowheads="1"/>
          </p:cNvSpPr>
          <p:nvPr/>
        </p:nvSpPr>
        <p:spPr bwMode="auto">
          <a:xfrm>
            <a:off x="3613150" y="2187575"/>
            <a:ext cx="1919288" cy="641350"/>
          </a:xfrm>
          <a:prstGeom prst="rect">
            <a:avLst/>
          </a:prstGeom>
          <a:noFill/>
          <a:ln w="9525">
            <a:noFill/>
            <a:miter lim="800000"/>
            <a:headEnd/>
            <a:tailEnd/>
          </a:ln>
          <a:effectLst/>
        </p:spPr>
        <p:txBody>
          <a:bodyPr>
            <a:spAutoFit/>
          </a:bodyPr>
          <a:lstStyle/>
          <a:p>
            <a:pPr algn="ctr"/>
            <a:r>
              <a:rPr lang="en-US" sz="3600" i="1"/>
              <a:t>Society</a:t>
            </a:r>
          </a:p>
        </p:txBody>
      </p:sp>
      <p:cxnSp>
        <p:nvCxnSpPr>
          <p:cNvPr id="1503237" name="AutoShape 5" descr="double headed arrow between Science and Society"/>
          <p:cNvCxnSpPr>
            <a:cxnSpLocks noChangeShapeType="1"/>
            <a:stCxn id="1503235" idx="0"/>
            <a:endCxn id="1503236" idx="1"/>
          </p:cNvCxnSpPr>
          <p:nvPr/>
        </p:nvCxnSpPr>
        <p:spPr bwMode="auto">
          <a:xfrm rot="16200000">
            <a:off x="2208212" y="2211388"/>
            <a:ext cx="1108075" cy="1701800"/>
          </a:xfrm>
          <a:prstGeom prst="curvedConnector2">
            <a:avLst/>
          </a:prstGeom>
          <a:noFill/>
          <a:ln w="76200">
            <a:solidFill>
              <a:srgbClr val="FF0000"/>
            </a:solidFill>
            <a:round/>
            <a:headEnd type="triangle" w="med" len="med"/>
            <a:tailEnd type="triangle" w="med" len="med"/>
          </a:ln>
          <a:effectLst/>
        </p:spPr>
      </p:cxnSp>
      <p:cxnSp>
        <p:nvCxnSpPr>
          <p:cNvPr id="1503238" name="AutoShape 6" descr="double headed arrow between Society and Technology"/>
          <p:cNvCxnSpPr>
            <a:cxnSpLocks noChangeShapeType="1"/>
            <a:endCxn id="1503240" idx="0"/>
          </p:cNvCxnSpPr>
          <p:nvPr/>
        </p:nvCxnSpPr>
        <p:spPr bwMode="auto">
          <a:xfrm>
            <a:off x="5570538" y="2514600"/>
            <a:ext cx="1468437" cy="1101725"/>
          </a:xfrm>
          <a:prstGeom prst="curvedConnector2">
            <a:avLst/>
          </a:prstGeom>
          <a:noFill/>
          <a:ln w="76200">
            <a:solidFill>
              <a:srgbClr val="FF0000"/>
            </a:solidFill>
            <a:round/>
            <a:headEnd type="triangle" w="med" len="med"/>
            <a:tailEnd type="triangle" w="med" len="med"/>
          </a:ln>
          <a:effectLst/>
        </p:spPr>
      </p:cxnSp>
      <p:cxnSp>
        <p:nvCxnSpPr>
          <p:cNvPr id="1503239" name="AutoShape 7" descr="double headed arrows between Science and Technology"/>
          <p:cNvCxnSpPr>
            <a:cxnSpLocks noChangeShapeType="1"/>
          </p:cNvCxnSpPr>
          <p:nvPr/>
        </p:nvCxnSpPr>
        <p:spPr bwMode="auto">
          <a:xfrm rot="16200000" flipH="1">
            <a:off x="4573588" y="3040062"/>
            <a:ext cx="1588" cy="2855913"/>
          </a:xfrm>
          <a:prstGeom prst="curvedConnector3">
            <a:avLst>
              <a:gd name="adj1" fmla="val 14500000"/>
            </a:avLst>
          </a:prstGeom>
          <a:noFill/>
          <a:ln w="76200">
            <a:solidFill>
              <a:srgbClr val="FF0000"/>
            </a:solidFill>
            <a:round/>
            <a:headEnd type="triangle" w="med" len="med"/>
            <a:tailEnd type="triangle" w="med" len="med"/>
          </a:ln>
          <a:effectLst/>
        </p:spPr>
      </p:cxnSp>
      <p:sp>
        <p:nvSpPr>
          <p:cNvPr id="1503240" name="Text Box 8"/>
          <p:cNvSpPr txBox="1">
            <a:spLocks noChangeArrowheads="1"/>
          </p:cNvSpPr>
          <p:nvPr/>
        </p:nvSpPr>
        <p:spPr bwMode="auto">
          <a:xfrm>
            <a:off x="5888038" y="3616325"/>
            <a:ext cx="2300287" cy="641350"/>
          </a:xfrm>
          <a:prstGeom prst="rect">
            <a:avLst/>
          </a:prstGeom>
          <a:noFill/>
          <a:ln w="9525">
            <a:noFill/>
            <a:miter lim="800000"/>
            <a:headEnd/>
            <a:tailEnd/>
          </a:ln>
          <a:effectLst/>
        </p:spPr>
        <p:txBody>
          <a:bodyPr wrap="none">
            <a:spAutoFit/>
          </a:bodyPr>
          <a:lstStyle/>
          <a:p>
            <a:r>
              <a:rPr lang="en-US" sz="3600" i="1"/>
              <a:t>Technology</a:t>
            </a:r>
          </a:p>
        </p:txBody>
      </p:sp>
      <p:sp>
        <p:nvSpPr>
          <p:cNvPr id="1503241" name="Rectangle 9"/>
          <p:cNvSpPr>
            <a:spLocks noChangeArrowheads="1"/>
          </p:cNvSpPr>
          <p:nvPr/>
        </p:nvSpPr>
        <p:spPr bwMode="auto">
          <a:xfrm>
            <a:off x="419100" y="4348163"/>
            <a:ext cx="3406775" cy="1739900"/>
          </a:xfrm>
          <a:prstGeom prst="rect">
            <a:avLst/>
          </a:prstGeom>
          <a:noFill/>
          <a:ln w="9525">
            <a:noFill/>
            <a:miter lim="800000"/>
            <a:headEnd/>
            <a:tailEnd/>
          </a:ln>
          <a:effectLst/>
        </p:spPr>
        <p:txBody>
          <a:bodyPr>
            <a:spAutoFit/>
          </a:bodyPr>
          <a:lstStyle/>
          <a:p>
            <a:pPr>
              <a:buFontTx/>
              <a:buChar char="•"/>
            </a:pPr>
            <a:r>
              <a:rPr lang="en-US"/>
              <a:t>  What is computable?</a:t>
            </a:r>
          </a:p>
          <a:p>
            <a:pPr>
              <a:buFontTx/>
              <a:buChar char="•"/>
            </a:pPr>
            <a:r>
              <a:rPr lang="en-US"/>
              <a:t>  P = NP?</a:t>
            </a:r>
          </a:p>
          <a:p>
            <a:pPr>
              <a:buFontTx/>
              <a:buChar char="•"/>
            </a:pPr>
            <a:r>
              <a:rPr lang="en-US"/>
              <a:t>  (How) can we build complex</a:t>
            </a:r>
            <a:br>
              <a:rPr lang="en-US"/>
            </a:br>
            <a:r>
              <a:rPr lang="en-US"/>
              <a:t>        systems simply?</a:t>
            </a:r>
          </a:p>
          <a:p>
            <a:pPr>
              <a:buFontTx/>
              <a:buChar char="•"/>
            </a:pPr>
            <a:r>
              <a:rPr lang="en-US"/>
              <a:t>  What is intelligence?</a:t>
            </a:r>
          </a:p>
          <a:p>
            <a:pPr>
              <a:buFontTx/>
              <a:buChar char="•"/>
            </a:pPr>
            <a:r>
              <a:rPr lang="en-US"/>
              <a:t>  What is information?</a:t>
            </a:r>
          </a:p>
        </p:txBody>
      </p:sp>
      <p:sp>
        <p:nvSpPr>
          <p:cNvPr id="1503242" name="Text Box 10"/>
          <p:cNvSpPr txBox="1">
            <a:spLocks noChangeArrowheads="1"/>
          </p:cNvSpPr>
          <p:nvPr/>
        </p:nvSpPr>
        <p:spPr bwMode="auto">
          <a:xfrm>
            <a:off x="1263650" y="6162675"/>
            <a:ext cx="5629275" cy="336550"/>
          </a:xfrm>
          <a:prstGeom prst="rect">
            <a:avLst/>
          </a:prstGeom>
          <a:noFill/>
          <a:ln w="9525">
            <a:noFill/>
            <a:miter lim="800000"/>
            <a:headEnd/>
            <a:tailEnd/>
          </a:ln>
          <a:effectLst/>
        </p:spPr>
        <p:txBody>
          <a:bodyPr wrap="none">
            <a:spAutoFit/>
          </a:bodyPr>
          <a:lstStyle/>
          <a:p>
            <a:r>
              <a:rPr lang="en-US" sz="1600"/>
              <a:t>J. Wing, “Five Deep Questions in Computing,” CACM January 2008</a:t>
            </a:r>
          </a:p>
        </p:txBody>
      </p:sp>
      <p:grpSp>
        <p:nvGrpSpPr>
          <p:cNvPr id="2" name="Group 11" descr="logos of various Technology companies"/>
          <p:cNvGrpSpPr>
            <a:grpSpLocks/>
          </p:cNvGrpSpPr>
          <p:nvPr/>
        </p:nvGrpSpPr>
        <p:grpSpPr bwMode="auto">
          <a:xfrm>
            <a:off x="4884738" y="4251325"/>
            <a:ext cx="4110037" cy="2606675"/>
            <a:chOff x="84" y="178"/>
            <a:chExt cx="5661" cy="4051"/>
          </a:xfrm>
        </p:grpSpPr>
        <p:pic>
          <p:nvPicPr>
            <p:cNvPr id="1503244" name="Picture 18" descr="http://tbn0.google.com/images?q=tbn:ylwf-XkJVe34QM:http://www.maip.com/media/images/Google%2520Logo.jpg">
              <a:hlinkClick r:id="rId3"/>
            </p:cNvPr>
            <p:cNvPicPr>
              <a:picLocks noChangeAspect="1" noChangeArrowheads="1"/>
            </p:cNvPicPr>
            <p:nvPr/>
          </p:nvPicPr>
          <p:blipFill>
            <a:blip r:embed="rId4"/>
            <a:srcRect/>
            <a:stretch>
              <a:fillRect/>
            </a:stretch>
          </p:blipFill>
          <p:spPr bwMode="auto">
            <a:xfrm>
              <a:off x="2176" y="875"/>
              <a:ext cx="876" cy="350"/>
            </a:xfrm>
            <a:prstGeom prst="rect">
              <a:avLst/>
            </a:prstGeom>
            <a:noFill/>
            <a:ln w="9525">
              <a:noFill/>
              <a:miter lim="800000"/>
              <a:headEnd/>
              <a:tailEnd/>
            </a:ln>
          </p:spPr>
        </p:pic>
        <p:pic>
          <p:nvPicPr>
            <p:cNvPr id="1503245" name="Picture 13"/>
            <p:cNvPicPr>
              <a:picLocks noChangeAspect="1" noChangeArrowheads="1"/>
            </p:cNvPicPr>
            <p:nvPr/>
          </p:nvPicPr>
          <p:blipFill>
            <a:blip r:embed="rId5"/>
            <a:srcRect/>
            <a:stretch>
              <a:fillRect/>
            </a:stretch>
          </p:blipFill>
          <p:spPr bwMode="auto">
            <a:xfrm>
              <a:off x="168" y="3784"/>
              <a:ext cx="666" cy="396"/>
            </a:xfrm>
            <a:prstGeom prst="rect">
              <a:avLst/>
            </a:prstGeom>
            <a:noFill/>
            <a:ln w="9525">
              <a:noFill/>
              <a:miter lim="800000"/>
              <a:headEnd/>
              <a:tailEnd/>
            </a:ln>
            <a:effectLst/>
          </p:spPr>
        </p:pic>
        <p:pic>
          <p:nvPicPr>
            <p:cNvPr id="1503246" name="Picture 14"/>
            <p:cNvPicPr>
              <a:picLocks noChangeAspect="1" noChangeArrowheads="1"/>
            </p:cNvPicPr>
            <p:nvPr/>
          </p:nvPicPr>
          <p:blipFill>
            <a:blip r:embed="rId6"/>
            <a:srcRect/>
            <a:stretch>
              <a:fillRect/>
            </a:stretch>
          </p:blipFill>
          <p:spPr bwMode="auto">
            <a:xfrm>
              <a:off x="1010" y="875"/>
              <a:ext cx="923" cy="366"/>
            </a:xfrm>
            <a:prstGeom prst="rect">
              <a:avLst/>
            </a:prstGeom>
            <a:noFill/>
            <a:ln w="9525">
              <a:noFill/>
              <a:miter lim="800000"/>
              <a:headEnd/>
              <a:tailEnd/>
            </a:ln>
            <a:effectLst/>
          </p:spPr>
        </p:pic>
        <p:pic>
          <p:nvPicPr>
            <p:cNvPr id="1503247" name="Picture 15"/>
            <p:cNvPicPr>
              <a:picLocks noChangeAspect="1" noChangeArrowheads="1"/>
            </p:cNvPicPr>
            <p:nvPr/>
          </p:nvPicPr>
          <p:blipFill>
            <a:blip r:embed="rId7"/>
            <a:srcRect/>
            <a:stretch>
              <a:fillRect/>
            </a:stretch>
          </p:blipFill>
          <p:spPr bwMode="auto">
            <a:xfrm>
              <a:off x="3249" y="1006"/>
              <a:ext cx="762" cy="612"/>
            </a:xfrm>
            <a:prstGeom prst="rect">
              <a:avLst/>
            </a:prstGeom>
            <a:noFill/>
            <a:ln w="9525">
              <a:noFill/>
              <a:miter lim="800000"/>
              <a:headEnd/>
              <a:tailEnd/>
            </a:ln>
            <a:effectLst/>
          </p:spPr>
        </p:pic>
        <p:pic>
          <p:nvPicPr>
            <p:cNvPr id="1503248" name="Picture 16"/>
            <p:cNvPicPr>
              <a:picLocks noChangeAspect="1" noChangeArrowheads="1"/>
            </p:cNvPicPr>
            <p:nvPr/>
          </p:nvPicPr>
          <p:blipFill>
            <a:blip r:embed="rId8"/>
            <a:srcRect/>
            <a:stretch>
              <a:fillRect/>
            </a:stretch>
          </p:blipFill>
          <p:spPr bwMode="auto">
            <a:xfrm>
              <a:off x="2260" y="3026"/>
              <a:ext cx="792" cy="456"/>
            </a:xfrm>
            <a:prstGeom prst="rect">
              <a:avLst/>
            </a:prstGeom>
            <a:noFill/>
            <a:ln w="9525">
              <a:noFill/>
              <a:miter lim="800000"/>
              <a:headEnd/>
              <a:tailEnd/>
            </a:ln>
            <a:effectLst/>
          </p:spPr>
        </p:pic>
        <p:pic>
          <p:nvPicPr>
            <p:cNvPr id="1503249" name="Picture 17"/>
            <p:cNvPicPr>
              <a:picLocks noChangeAspect="1" noChangeArrowheads="1"/>
            </p:cNvPicPr>
            <p:nvPr/>
          </p:nvPicPr>
          <p:blipFill>
            <a:blip r:embed="rId9"/>
            <a:srcRect/>
            <a:stretch>
              <a:fillRect/>
            </a:stretch>
          </p:blipFill>
          <p:spPr bwMode="auto">
            <a:xfrm>
              <a:off x="1857" y="1779"/>
              <a:ext cx="660" cy="438"/>
            </a:xfrm>
            <a:prstGeom prst="rect">
              <a:avLst/>
            </a:prstGeom>
            <a:noFill/>
            <a:ln w="9525">
              <a:noFill/>
              <a:miter lim="800000"/>
              <a:headEnd/>
              <a:tailEnd/>
            </a:ln>
            <a:effectLst/>
          </p:spPr>
        </p:pic>
        <p:pic>
          <p:nvPicPr>
            <p:cNvPr id="1503250" name="Picture 18"/>
            <p:cNvPicPr>
              <a:picLocks noChangeAspect="1" noChangeArrowheads="1"/>
            </p:cNvPicPr>
            <p:nvPr/>
          </p:nvPicPr>
          <p:blipFill>
            <a:blip r:embed="rId10"/>
            <a:srcRect/>
            <a:stretch>
              <a:fillRect/>
            </a:stretch>
          </p:blipFill>
          <p:spPr bwMode="auto">
            <a:xfrm>
              <a:off x="1992" y="2552"/>
              <a:ext cx="1362" cy="270"/>
            </a:xfrm>
            <a:prstGeom prst="rect">
              <a:avLst/>
            </a:prstGeom>
            <a:noFill/>
            <a:ln w="9525">
              <a:noFill/>
              <a:miter lim="800000"/>
              <a:headEnd/>
              <a:tailEnd/>
            </a:ln>
            <a:effectLst/>
          </p:spPr>
        </p:pic>
        <p:pic>
          <p:nvPicPr>
            <p:cNvPr id="1503251" name="Picture 19"/>
            <p:cNvPicPr>
              <a:picLocks noChangeAspect="1" noChangeArrowheads="1"/>
            </p:cNvPicPr>
            <p:nvPr/>
          </p:nvPicPr>
          <p:blipFill>
            <a:blip r:embed="rId11"/>
            <a:srcRect/>
            <a:stretch>
              <a:fillRect/>
            </a:stretch>
          </p:blipFill>
          <p:spPr bwMode="auto">
            <a:xfrm>
              <a:off x="2969" y="3422"/>
              <a:ext cx="840" cy="600"/>
            </a:xfrm>
            <a:prstGeom prst="rect">
              <a:avLst/>
            </a:prstGeom>
            <a:noFill/>
            <a:ln w="9525">
              <a:noFill/>
              <a:miter lim="800000"/>
              <a:headEnd/>
              <a:tailEnd/>
            </a:ln>
            <a:effectLst/>
          </p:spPr>
        </p:pic>
        <p:pic>
          <p:nvPicPr>
            <p:cNvPr id="1503252" name="Picture 20"/>
            <p:cNvPicPr>
              <a:picLocks noChangeAspect="1" noChangeArrowheads="1"/>
            </p:cNvPicPr>
            <p:nvPr/>
          </p:nvPicPr>
          <p:blipFill>
            <a:blip r:embed="rId12"/>
            <a:srcRect/>
            <a:stretch>
              <a:fillRect/>
            </a:stretch>
          </p:blipFill>
          <p:spPr bwMode="auto">
            <a:xfrm>
              <a:off x="3945" y="3722"/>
              <a:ext cx="1800" cy="390"/>
            </a:xfrm>
            <a:prstGeom prst="rect">
              <a:avLst/>
            </a:prstGeom>
            <a:noFill/>
            <a:ln w="9525">
              <a:noFill/>
              <a:miter lim="800000"/>
              <a:headEnd/>
              <a:tailEnd/>
            </a:ln>
            <a:effectLst/>
          </p:spPr>
        </p:pic>
        <p:pic>
          <p:nvPicPr>
            <p:cNvPr id="1503253" name="Picture 21"/>
            <p:cNvPicPr>
              <a:picLocks noChangeAspect="1" noChangeArrowheads="1"/>
            </p:cNvPicPr>
            <p:nvPr/>
          </p:nvPicPr>
          <p:blipFill>
            <a:blip r:embed="rId13"/>
            <a:srcRect/>
            <a:stretch>
              <a:fillRect/>
            </a:stretch>
          </p:blipFill>
          <p:spPr bwMode="auto">
            <a:xfrm>
              <a:off x="1152" y="3566"/>
              <a:ext cx="762" cy="546"/>
            </a:xfrm>
            <a:prstGeom prst="rect">
              <a:avLst/>
            </a:prstGeom>
            <a:noFill/>
            <a:ln w="9525">
              <a:noFill/>
              <a:miter lim="800000"/>
              <a:headEnd/>
              <a:tailEnd/>
            </a:ln>
            <a:effectLst/>
          </p:spPr>
        </p:pic>
        <p:pic>
          <p:nvPicPr>
            <p:cNvPr id="1503254" name="Picture 22"/>
            <p:cNvPicPr>
              <a:picLocks noChangeAspect="1" noChangeArrowheads="1"/>
            </p:cNvPicPr>
            <p:nvPr/>
          </p:nvPicPr>
          <p:blipFill>
            <a:blip r:embed="rId14"/>
            <a:srcRect/>
            <a:stretch>
              <a:fillRect/>
            </a:stretch>
          </p:blipFill>
          <p:spPr bwMode="auto">
            <a:xfrm>
              <a:off x="177" y="3080"/>
              <a:ext cx="810" cy="426"/>
            </a:xfrm>
            <a:prstGeom prst="rect">
              <a:avLst/>
            </a:prstGeom>
            <a:noFill/>
            <a:ln w="9525">
              <a:noFill/>
              <a:miter lim="800000"/>
              <a:headEnd/>
              <a:tailEnd/>
            </a:ln>
            <a:effectLst/>
          </p:spPr>
        </p:pic>
        <p:pic>
          <p:nvPicPr>
            <p:cNvPr id="1503255" name="Picture 23"/>
            <p:cNvPicPr>
              <a:picLocks noChangeAspect="1" noChangeArrowheads="1"/>
            </p:cNvPicPr>
            <p:nvPr/>
          </p:nvPicPr>
          <p:blipFill>
            <a:blip r:embed="rId15"/>
            <a:srcRect/>
            <a:stretch>
              <a:fillRect/>
            </a:stretch>
          </p:blipFill>
          <p:spPr bwMode="auto">
            <a:xfrm>
              <a:off x="1069" y="2822"/>
              <a:ext cx="864" cy="432"/>
            </a:xfrm>
            <a:prstGeom prst="rect">
              <a:avLst/>
            </a:prstGeom>
            <a:noFill/>
            <a:ln w="9525">
              <a:noFill/>
              <a:miter lim="800000"/>
              <a:headEnd/>
              <a:tailEnd/>
            </a:ln>
            <a:effectLst/>
          </p:spPr>
        </p:pic>
        <p:pic>
          <p:nvPicPr>
            <p:cNvPr id="1503256" name="Picture 24"/>
            <p:cNvPicPr>
              <a:picLocks noChangeAspect="1" noChangeArrowheads="1"/>
            </p:cNvPicPr>
            <p:nvPr/>
          </p:nvPicPr>
          <p:blipFill>
            <a:blip r:embed="rId16"/>
            <a:srcRect/>
            <a:stretch>
              <a:fillRect/>
            </a:stretch>
          </p:blipFill>
          <p:spPr bwMode="auto">
            <a:xfrm>
              <a:off x="2970" y="552"/>
              <a:ext cx="660" cy="300"/>
            </a:xfrm>
            <a:prstGeom prst="rect">
              <a:avLst/>
            </a:prstGeom>
            <a:noFill/>
            <a:ln w="9525">
              <a:noFill/>
              <a:miter lim="800000"/>
              <a:headEnd/>
              <a:tailEnd/>
            </a:ln>
            <a:effectLst/>
          </p:spPr>
        </p:pic>
        <p:pic>
          <p:nvPicPr>
            <p:cNvPr id="1503257" name="Picture 25"/>
            <p:cNvPicPr>
              <a:picLocks noChangeAspect="1" noChangeArrowheads="1"/>
            </p:cNvPicPr>
            <p:nvPr/>
          </p:nvPicPr>
          <p:blipFill>
            <a:blip r:embed="rId17"/>
            <a:srcRect/>
            <a:stretch>
              <a:fillRect/>
            </a:stretch>
          </p:blipFill>
          <p:spPr bwMode="auto">
            <a:xfrm>
              <a:off x="4778" y="2266"/>
              <a:ext cx="888" cy="888"/>
            </a:xfrm>
            <a:prstGeom prst="rect">
              <a:avLst/>
            </a:prstGeom>
            <a:noFill/>
            <a:ln w="9525">
              <a:noFill/>
              <a:miter lim="800000"/>
              <a:headEnd/>
              <a:tailEnd/>
            </a:ln>
            <a:effectLst/>
          </p:spPr>
        </p:pic>
        <p:pic>
          <p:nvPicPr>
            <p:cNvPr id="1503258" name="Picture 26"/>
            <p:cNvPicPr>
              <a:picLocks noChangeAspect="1" noChangeArrowheads="1"/>
            </p:cNvPicPr>
            <p:nvPr/>
          </p:nvPicPr>
          <p:blipFill>
            <a:blip r:embed="rId18"/>
            <a:srcRect/>
            <a:stretch>
              <a:fillRect/>
            </a:stretch>
          </p:blipFill>
          <p:spPr bwMode="auto">
            <a:xfrm>
              <a:off x="1284" y="1682"/>
              <a:ext cx="654" cy="246"/>
            </a:xfrm>
            <a:prstGeom prst="rect">
              <a:avLst/>
            </a:prstGeom>
            <a:noFill/>
            <a:ln w="9525">
              <a:noFill/>
              <a:miter lim="800000"/>
              <a:headEnd/>
              <a:tailEnd/>
            </a:ln>
            <a:effectLst/>
          </p:spPr>
        </p:pic>
        <p:pic>
          <p:nvPicPr>
            <p:cNvPr id="1503259" name="Picture 27"/>
            <p:cNvPicPr>
              <a:picLocks noChangeAspect="1" noChangeArrowheads="1"/>
            </p:cNvPicPr>
            <p:nvPr/>
          </p:nvPicPr>
          <p:blipFill>
            <a:blip r:embed="rId19"/>
            <a:srcRect/>
            <a:stretch>
              <a:fillRect/>
            </a:stretch>
          </p:blipFill>
          <p:spPr bwMode="auto">
            <a:xfrm>
              <a:off x="4766" y="2001"/>
              <a:ext cx="900" cy="216"/>
            </a:xfrm>
            <a:prstGeom prst="rect">
              <a:avLst/>
            </a:prstGeom>
            <a:noFill/>
            <a:ln w="9525">
              <a:noFill/>
              <a:miter lim="800000"/>
              <a:headEnd/>
              <a:tailEnd/>
            </a:ln>
            <a:effectLst/>
          </p:spPr>
        </p:pic>
        <p:pic>
          <p:nvPicPr>
            <p:cNvPr id="1503260" name="Picture 28"/>
            <p:cNvPicPr>
              <a:picLocks noChangeAspect="1" noChangeArrowheads="1"/>
            </p:cNvPicPr>
            <p:nvPr/>
          </p:nvPicPr>
          <p:blipFill>
            <a:blip r:embed="rId20"/>
            <a:srcRect/>
            <a:stretch>
              <a:fillRect/>
            </a:stretch>
          </p:blipFill>
          <p:spPr bwMode="auto">
            <a:xfrm>
              <a:off x="4098" y="1178"/>
              <a:ext cx="624" cy="498"/>
            </a:xfrm>
            <a:prstGeom prst="rect">
              <a:avLst/>
            </a:prstGeom>
            <a:noFill/>
            <a:ln w="9525">
              <a:noFill/>
              <a:miter lim="800000"/>
              <a:headEnd/>
              <a:tailEnd/>
            </a:ln>
            <a:effectLst/>
          </p:spPr>
        </p:pic>
        <p:pic>
          <p:nvPicPr>
            <p:cNvPr id="1503261" name="Picture 29"/>
            <p:cNvPicPr>
              <a:picLocks noChangeAspect="1" noChangeArrowheads="1"/>
            </p:cNvPicPr>
            <p:nvPr/>
          </p:nvPicPr>
          <p:blipFill>
            <a:blip r:embed="rId21"/>
            <a:srcRect/>
            <a:stretch>
              <a:fillRect/>
            </a:stretch>
          </p:blipFill>
          <p:spPr bwMode="auto">
            <a:xfrm>
              <a:off x="1785" y="3506"/>
              <a:ext cx="732" cy="324"/>
            </a:xfrm>
            <a:prstGeom prst="rect">
              <a:avLst/>
            </a:prstGeom>
            <a:noFill/>
            <a:ln w="9525">
              <a:noFill/>
              <a:miter lim="800000"/>
              <a:headEnd/>
              <a:tailEnd/>
            </a:ln>
            <a:effectLst/>
          </p:spPr>
        </p:pic>
        <p:pic>
          <p:nvPicPr>
            <p:cNvPr id="1503262" name="Picture 30"/>
            <p:cNvPicPr>
              <a:picLocks noChangeAspect="1" noChangeArrowheads="1"/>
            </p:cNvPicPr>
            <p:nvPr/>
          </p:nvPicPr>
          <p:blipFill>
            <a:blip r:embed="rId22"/>
            <a:srcRect/>
            <a:stretch>
              <a:fillRect/>
            </a:stretch>
          </p:blipFill>
          <p:spPr bwMode="auto">
            <a:xfrm>
              <a:off x="4812" y="3023"/>
              <a:ext cx="810" cy="330"/>
            </a:xfrm>
            <a:prstGeom prst="rect">
              <a:avLst/>
            </a:prstGeom>
            <a:noFill/>
            <a:ln w="9525">
              <a:noFill/>
              <a:miter lim="800000"/>
              <a:headEnd/>
              <a:tailEnd/>
            </a:ln>
            <a:effectLst/>
          </p:spPr>
        </p:pic>
        <p:pic>
          <p:nvPicPr>
            <p:cNvPr id="1503263" name="Picture 31"/>
            <p:cNvPicPr>
              <a:picLocks noChangeAspect="1" noChangeArrowheads="1"/>
            </p:cNvPicPr>
            <p:nvPr/>
          </p:nvPicPr>
          <p:blipFill>
            <a:blip r:embed="rId23" cstate="print"/>
            <a:srcRect/>
            <a:stretch>
              <a:fillRect/>
            </a:stretch>
          </p:blipFill>
          <p:spPr bwMode="auto">
            <a:xfrm>
              <a:off x="3699" y="2497"/>
              <a:ext cx="930" cy="411"/>
            </a:xfrm>
            <a:prstGeom prst="rect">
              <a:avLst/>
            </a:prstGeom>
            <a:noFill/>
            <a:ln w="9525">
              <a:noFill/>
              <a:miter lim="800000"/>
              <a:headEnd/>
              <a:tailEnd/>
            </a:ln>
            <a:effectLst/>
          </p:spPr>
        </p:pic>
        <p:pic>
          <p:nvPicPr>
            <p:cNvPr id="1503264" name="Picture 32"/>
            <p:cNvPicPr>
              <a:picLocks noChangeAspect="1" noChangeArrowheads="1"/>
            </p:cNvPicPr>
            <p:nvPr/>
          </p:nvPicPr>
          <p:blipFill>
            <a:blip r:embed="rId24"/>
            <a:srcRect/>
            <a:stretch>
              <a:fillRect/>
            </a:stretch>
          </p:blipFill>
          <p:spPr bwMode="auto">
            <a:xfrm>
              <a:off x="3945" y="1733"/>
              <a:ext cx="762" cy="306"/>
            </a:xfrm>
            <a:prstGeom prst="rect">
              <a:avLst/>
            </a:prstGeom>
            <a:noFill/>
            <a:ln w="9525">
              <a:noFill/>
              <a:miter lim="800000"/>
              <a:headEnd/>
              <a:tailEnd/>
            </a:ln>
            <a:effectLst/>
          </p:spPr>
        </p:pic>
        <p:pic>
          <p:nvPicPr>
            <p:cNvPr id="1503265" name="Picture 33"/>
            <p:cNvPicPr>
              <a:picLocks noChangeAspect="1" noChangeArrowheads="1"/>
            </p:cNvPicPr>
            <p:nvPr/>
          </p:nvPicPr>
          <p:blipFill>
            <a:blip r:embed="rId25"/>
            <a:srcRect/>
            <a:stretch>
              <a:fillRect/>
            </a:stretch>
          </p:blipFill>
          <p:spPr bwMode="auto">
            <a:xfrm>
              <a:off x="2178" y="3995"/>
              <a:ext cx="900" cy="234"/>
            </a:xfrm>
            <a:prstGeom prst="rect">
              <a:avLst/>
            </a:prstGeom>
            <a:noFill/>
            <a:ln w="9525">
              <a:noFill/>
              <a:miter lim="800000"/>
              <a:headEnd/>
              <a:tailEnd/>
            </a:ln>
            <a:effectLst/>
          </p:spPr>
        </p:pic>
        <p:pic>
          <p:nvPicPr>
            <p:cNvPr id="1503266" name="Picture 34"/>
            <p:cNvPicPr>
              <a:picLocks noChangeAspect="1" noChangeArrowheads="1"/>
            </p:cNvPicPr>
            <p:nvPr/>
          </p:nvPicPr>
          <p:blipFill>
            <a:blip r:embed="rId26"/>
            <a:srcRect/>
            <a:stretch>
              <a:fillRect/>
            </a:stretch>
          </p:blipFill>
          <p:spPr bwMode="auto">
            <a:xfrm>
              <a:off x="3740" y="3137"/>
              <a:ext cx="1038" cy="432"/>
            </a:xfrm>
            <a:prstGeom prst="rect">
              <a:avLst/>
            </a:prstGeom>
            <a:noFill/>
            <a:ln w="9525">
              <a:noFill/>
              <a:miter lim="800000"/>
              <a:headEnd/>
              <a:tailEnd/>
            </a:ln>
            <a:effectLst/>
          </p:spPr>
        </p:pic>
        <p:pic>
          <p:nvPicPr>
            <p:cNvPr id="1503267" name="Picture 35"/>
            <p:cNvPicPr>
              <a:picLocks noChangeAspect="1" noChangeArrowheads="1"/>
            </p:cNvPicPr>
            <p:nvPr/>
          </p:nvPicPr>
          <p:blipFill>
            <a:blip r:embed="rId27"/>
            <a:srcRect/>
            <a:stretch>
              <a:fillRect/>
            </a:stretch>
          </p:blipFill>
          <p:spPr bwMode="auto">
            <a:xfrm>
              <a:off x="3256" y="1784"/>
              <a:ext cx="708" cy="708"/>
            </a:xfrm>
            <a:prstGeom prst="rect">
              <a:avLst/>
            </a:prstGeom>
            <a:noFill/>
            <a:ln w="9525">
              <a:noFill/>
              <a:miter lim="800000"/>
              <a:headEnd/>
              <a:tailEnd/>
            </a:ln>
            <a:effectLst/>
          </p:spPr>
        </p:pic>
        <p:pic>
          <p:nvPicPr>
            <p:cNvPr id="1503268" name="Picture 36"/>
            <p:cNvPicPr>
              <a:picLocks noChangeAspect="1" noChangeArrowheads="1"/>
            </p:cNvPicPr>
            <p:nvPr/>
          </p:nvPicPr>
          <p:blipFill>
            <a:blip r:embed="rId28"/>
            <a:srcRect/>
            <a:stretch>
              <a:fillRect/>
            </a:stretch>
          </p:blipFill>
          <p:spPr bwMode="auto">
            <a:xfrm>
              <a:off x="84" y="178"/>
              <a:ext cx="1116" cy="144"/>
            </a:xfrm>
            <a:prstGeom prst="rect">
              <a:avLst/>
            </a:prstGeom>
            <a:noFill/>
            <a:ln w="9525">
              <a:noFill/>
              <a:miter lim="800000"/>
              <a:headEnd/>
              <a:tailEnd/>
            </a:ln>
            <a:effectLst/>
          </p:spPr>
        </p:pic>
        <p:pic>
          <p:nvPicPr>
            <p:cNvPr id="1503269" name="Picture 37"/>
            <p:cNvPicPr>
              <a:picLocks noChangeAspect="1" noChangeArrowheads="1"/>
            </p:cNvPicPr>
            <p:nvPr/>
          </p:nvPicPr>
          <p:blipFill>
            <a:blip r:embed="rId29"/>
            <a:srcRect/>
            <a:stretch>
              <a:fillRect/>
            </a:stretch>
          </p:blipFill>
          <p:spPr bwMode="auto">
            <a:xfrm>
              <a:off x="4928" y="1058"/>
              <a:ext cx="624" cy="624"/>
            </a:xfrm>
            <a:prstGeom prst="rect">
              <a:avLst/>
            </a:prstGeom>
            <a:noFill/>
            <a:ln w="9525">
              <a:noFill/>
              <a:miter lim="800000"/>
              <a:headEnd/>
              <a:tailEnd/>
            </a:ln>
            <a:effectLst/>
          </p:spPr>
        </p:pic>
        <p:pic>
          <p:nvPicPr>
            <p:cNvPr id="1503270" name="Picture 38"/>
            <p:cNvPicPr>
              <a:picLocks noChangeAspect="1" noChangeArrowheads="1"/>
            </p:cNvPicPr>
            <p:nvPr/>
          </p:nvPicPr>
          <p:blipFill>
            <a:blip r:embed="rId30"/>
            <a:srcRect/>
            <a:stretch>
              <a:fillRect/>
            </a:stretch>
          </p:blipFill>
          <p:spPr bwMode="auto">
            <a:xfrm>
              <a:off x="3117" y="2846"/>
              <a:ext cx="576" cy="576"/>
            </a:xfrm>
            <a:prstGeom prst="rect">
              <a:avLst/>
            </a:prstGeom>
            <a:noFill/>
            <a:ln w="9525">
              <a:noFill/>
              <a:miter lim="800000"/>
              <a:headEnd/>
              <a:tailEnd/>
            </a:ln>
            <a:effectLst/>
          </p:spPr>
        </p:pic>
        <p:pic>
          <p:nvPicPr>
            <p:cNvPr id="1503271" name="Picture 39"/>
            <p:cNvPicPr>
              <a:picLocks noChangeAspect="1" noChangeArrowheads="1"/>
            </p:cNvPicPr>
            <p:nvPr/>
          </p:nvPicPr>
          <p:blipFill>
            <a:blip r:embed="rId31"/>
            <a:srcRect/>
            <a:stretch>
              <a:fillRect/>
            </a:stretch>
          </p:blipFill>
          <p:spPr bwMode="auto">
            <a:xfrm>
              <a:off x="867" y="178"/>
              <a:ext cx="594" cy="594"/>
            </a:xfrm>
            <a:prstGeom prst="rect">
              <a:avLst/>
            </a:prstGeom>
            <a:noFill/>
            <a:ln w="9525">
              <a:noFill/>
              <a:miter lim="800000"/>
              <a:headEnd/>
              <a:tailEnd/>
            </a:ln>
            <a:effectLst/>
          </p:spPr>
        </p:pic>
        <p:pic>
          <p:nvPicPr>
            <p:cNvPr id="1503272" name="Picture 40"/>
            <p:cNvPicPr>
              <a:picLocks noChangeAspect="1" noChangeArrowheads="1"/>
            </p:cNvPicPr>
            <p:nvPr/>
          </p:nvPicPr>
          <p:blipFill>
            <a:blip r:embed="rId32"/>
            <a:srcRect/>
            <a:stretch>
              <a:fillRect/>
            </a:stretch>
          </p:blipFill>
          <p:spPr bwMode="auto">
            <a:xfrm>
              <a:off x="84" y="1335"/>
              <a:ext cx="1200" cy="1200"/>
            </a:xfrm>
            <a:prstGeom prst="rect">
              <a:avLst/>
            </a:prstGeom>
            <a:noFill/>
            <a:ln w="9525">
              <a:noFill/>
              <a:miter lim="800000"/>
              <a:headEnd/>
              <a:tailEnd/>
            </a:ln>
            <a:effectLst/>
          </p:spPr>
        </p:pic>
        <p:pic>
          <p:nvPicPr>
            <p:cNvPr id="1503273" name="Picture 41"/>
            <p:cNvPicPr>
              <a:picLocks noChangeAspect="1" noChangeArrowheads="1"/>
            </p:cNvPicPr>
            <p:nvPr/>
          </p:nvPicPr>
          <p:blipFill>
            <a:blip r:embed="rId33"/>
            <a:srcRect/>
            <a:stretch>
              <a:fillRect/>
            </a:stretch>
          </p:blipFill>
          <p:spPr bwMode="auto">
            <a:xfrm>
              <a:off x="409" y="2497"/>
              <a:ext cx="660" cy="390"/>
            </a:xfrm>
            <a:prstGeom prst="rect">
              <a:avLst/>
            </a:prstGeom>
            <a:noFill/>
            <a:ln w="9525">
              <a:noFill/>
              <a:miter lim="800000"/>
              <a:headEnd/>
              <a:tailEnd/>
            </a:ln>
            <a:effectLst/>
          </p:spPr>
        </p:pic>
        <p:pic>
          <p:nvPicPr>
            <p:cNvPr id="1503274" name="Picture 42"/>
            <p:cNvPicPr>
              <a:picLocks noChangeAspect="1" noChangeArrowheads="1"/>
            </p:cNvPicPr>
            <p:nvPr/>
          </p:nvPicPr>
          <p:blipFill>
            <a:blip r:embed="rId34"/>
            <a:srcRect/>
            <a:stretch>
              <a:fillRect/>
            </a:stretch>
          </p:blipFill>
          <p:spPr bwMode="auto">
            <a:xfrm>
              <a:off x="84" y="772"/>
              <a:ext cx="822" cy="618"/>
            </a:xfrm>
            <a:prstGeom prst="rect">
              <a:avLst/>
            </a:prstGeom>
            <a:noFill/>
            <a:ln w="9525">
              <a:noFill/>
              <a:miter lim="800000"/>
              <a:headEnd/>
              <a:tailEnd/>
            </a:ln>
            <a:effectLst/>
          </p:spPr>
        </p:pic>
        <p:pic>
          <p:nvPicPr>
            <p:cNvPr id="1503275" name="Picture 43"/>
            <p:cNvPicPr>
              <a:picLocks noChangeAspect="1" noChangeArrowheads="1"/>
            </p:cNvPicPr>
            <p:nvPr/>
          </p:nvPicPr>
          <p:blipFill>
            <a:blip r:embed="rId35"/>
            <a:srcRect/>
            <a:stretch>
              <a:fillRect/>
            </a:stretch>
          </p:blipFill>
          <p:spPr bwMode="auto">
            <a:xfrm>
              <a:off x="2418" y="2327"/>
              <a:ext cx="660" cy="174"/>
            </a:xfrm>
            <a:prstGeom prst="rect">
              <a:avLst/>
            </a:prstGeom>
            <a:noFill/>
            <a:ln w="9525">
              <a:noFill/>
              <a:miter lim="800000"/>
              <a:headEnd/>
              <a:tailEnd/>
            </a:ln>
            <a:effectLst/>
          </p:spPr>
        </p:pic>
        <p:pic>
          <p:nvPicPr>
            <p:cNvPr id="1503276" name="Picture 44"/>
            <p:cNvPicPr>
              <a:picLocks noChangeAspect="1" noChangeArrowheads="1"/>
            </p:cNvPicPr>
            <p:nvPr/>
          </p:nvPicPr>
          <p:blipFill>
            <a:blip r:embed="rId36"/>
            <a:srcRect/>
            <a:stretch>
              <a:fillRect/>
            </a:stretch>
          </p:blipFill>
          <p:spPr bwMode="auto">
            <a:xfrm>
              <a:off x="3960" y="616"/>
              <a:ext cx="1128" cy="390"/>
            </a:xfrm>
            <a:prstGeom prst="rect">
              <a:avLst/>
            </a:prstGeom>
            <a:noFill/>
            <a:ln w="9525">
              <a:noFill/>
              <a:miter lim="800000"/>
              <a:headEnd/>
              <a:tailEnd/>
            </a:ln>
            <a:effectLst/>
          </p:spPr>
        </p:pic>
        <p:pic>
          <p:nvPicPr>
            <p:cNvPr id="1503277" name="Picture 45"/>
            <p:cNvPicPr>
              <a:picLocks noChangeAspect="1" noChangeArrowheads="1"/>
            </p:cNvPicPr>
            <p:nvPr/>
          </p:nvPicPr>
          <p:blipFill>
            <a:blip r:embed="rId37"/>
            <a:srcRect/>
            <a:stretch>
              <a:fillRect/>
            </a:stretch>
          </p:blipFill>
          <p:spPr bwMode="auto">
            <a:xfrm>
              <a:off x="4778" y="222"/>
              <a:ext cx="774" cy="630"/>
            </a:xfrm>
            <a:prstGeom prst="rect">
              <a:avLst/>
            </a:prstGeom>
            <a:noFill/>
            <a:ln w="9525">
              <a:noFill/>
              <a:miter lim="800000"/>
              <a:headEnd/>
              <a:tailEnd/>
            </a:ln>
            <a:effectLst/>
          </p:spPr>
        </p:pic>
        <p:pic>
          <p:nvPicPr>
            <p:cNvPr id="1503278" name="Picture 2" descr="http://tbn0.google.com/images?q=tbn:ConR54MZhygJ:www.knowledgebase-script.com/demo/admin/attachments/amazon_logo.gif">
              <a:hlinkClick r:id="rId38"/>
            </p:cNvPr>
            <p:cNvPicPr>
              <a:picLocks noChangeAspect="1" noChangeArrowheads="1"/>
            </p:cNvPicPr>
            <p:nvPr/>
          </p:nvPicPr>
          <p:blipFill>
            <a:blip r:embed="rId39"/>
            <a:srcRect/>
            <a:stretch>
              <a:fillRect/>
            </a:stretch>
          </p:blipFill>
          <p:spPr bwMode="auto">
            <a:xfrm>
              <a:off x="1553" y="521"/>
              <a:ext cx="841" cy="270"/>
            </a:xfrm>
            <a:prstGeom prst="rect">
              <a:avLst/>
            </a:prstGeom>
            <a:noFill/>
            <a:ln w="9525">
              <a:noFill/>
              <a:miter lim="800000"/>
              <a:headEnd/>
              <a:tailEnd/>
            </a:ln>
          </p:spPr>
        </p:pic>
        <p:pic>
          <p:nvPicPr>
            <p:cNvPr id="1503279" name="Picture 47"/>
            <p:cNvPicPr>
              <a:picLocks noChangeAspect="1" noChangeArrowheads="1"/>
            </p:cNvPicPr>
            <p:nvPr/>
          </p:nvPicPr>
          <p:blipFill>
            <a:blip r:embed="rId40" cstate="print"/>
            <a:srcRect/>
            <a:stretch>
              <a:fillRect/>
            </a:stretch>
          </p:blipFill>
          <p:spPr bwMode="auto">
            <a:xfrm>
              <a:off x="1137" y="2217"/>
              <a:ext cx="648" cy="569"/>
            </a:xfrm>
            <a:prstGeom prst="rect">
              <a:avLst/>
            </a:prstGeom>
            <a:noFill/>
            <a:ln w="9525">
              <a:noFill/>
              <a:miter lim="800000"/>
              <a:headEnd/>
              <a:tailEnd/>
            </a:ln>
            <a:effectLst/>
          </p:spPr>
        </p:pic>
        <p:pic>
          <p:nvPicPr>
            <p:cNvPr id="1503280" name="Picture 48"/>
            <p:cNvPicPr>
              <a:picLocks noChangeAspect="1" noChangeArrowheads="1"/>
            </p:cNvPicPr>
            <p:nvPr/>
          </p:nvPicPr>
          <p:blipFill>
            <a:blip r:embed="rId41"/>
            <a:srcRect/>
            <a:stretch>
              <a:fillRect/>
            </a:stretch>
          </p:blipFill>
          <p:spPr bwMode="auto">
            <a:xfrm>
              <a:off x="2649" y="1492"/>
              <a:ext cx="642" cy="774"/>
            </a:xfrm>
            <a:prstGeom prst="rect">
              <a:avLst/>
            </a:prstGeom>
            <a:noFill/>
            <a:ln w="9525">
              <a:noFill/>
              <a:miter lim="800000"/>
              <a:headEnd/>
              <a:tailEnd/>
            </a:ln>
            <a:effectLst/>
          </p:spPr>
        </p:pic>
        <p:pic>
          <p:nvPicPr>
            <p:cNvPr id="1503281" name="Picture 49"/>
            <p:cNvPicPr>
              <a:picLocks noChangeAspect="1" noChangeArrowheads="1"/>
            </p:cNvPicPr>
            <p:nvPr/>
          </p:nvPicPr>
          <p:blipFill>
            <a:blip r:embed="rId42"/>
            <a:srcRect/>
            <a:stretch>
              <a:fillRect/>
            </a:stretch>
          </p:blipFill>
          <p:spPr bwMode="auto">
            <a:xfrm>
              <a:off x="978" y="1360"/>
              <a:ext cx="798" cy="258"/>
            </a:xfrm>
            <a:prstGeom prst="rect">
              <a:avLst/>
            </a:prstGeom>
            <a:noFill/>
            <a:ln w="9525">
              <a:noFill/>
              <a:miter lim="800000"/>
              <a:headEnd/>
              <a:tailEnd/>
            </a:ln>
            <a:effectLst/>
          </p:spPr>
        </p:pic>
        <p:pic>
          <p:nvPicPr>
            <p:cNvPr id="1503282" name="Picture 22" descr="Yahoo!"/>
            <p:cNvPicPr>
              <a:picLocks noChangeAspect="1" noChangeArrowheads="1"/>
            </p:cNvPicPr>
            <p:nvPr/>
          </p:nvPicPr>
          <p:blipFill>
            <a:blip r:embed="rId43"/>
            <a:srcRect/>
            <a:stretch>
              <a:fillRect/>
            </a:stretch>
          </p:blipFill>
          <p:spPr bwMode="auto">
            <a:xfrm>
              <a:off x="1883" y="1335"/>
              <a:ext cx="874" cy="309"/>
            </a:xfrm>
            <a:prstGeom prst="rect">
              <a:avLst/>
            </a:prstGeom>
            <a:noFill/>
            <a:ln w="9525">
              <a:noFill/>
              <a:miter lim="800000"/>
              <a:headEnd/>
              <a:tailEnd/>
            </a:ln>
          </p:spPr>
        </p:pic>
      </p:grpSp>
      <p:sp>
        <p:nvSpPr>
          <p:cNvPr id="1503283" name="Rectangle 51"/>
          <p:cNvSpPr>
            <a:spLocks noChangeArrowheads="1"/>
          </p:cNvSpPr>
          <p:nvPr/>
        </p:nvSpPr>
        <p:spPr bwMode="auto">
          <a:xfrm>
            <a:off x="6908800" y="622300"/>
            <a:ext cx="1781175" cy="2289175"/>
          </a:xfrm>
          <a:prstGeom prst="rect">
            <a:avLst/>
          </a:prstGeom>
          <a:noFill/>
          <a:ln w="9525">
            <a:noFill/>
            <a:miter lim="800000"/>
            <a:headEnd/>
            <a:tailEnd/>
          </a:ln>
          <a:effectLst/>
        </p:spPr>
        <p:txBody>
          <a:bodyPr>
            <a:spAutoFit/>
          </a:bodyPr>
          <a:lstStyle/>
          <a:p>
            <a:pPr algn="ctr"/>
            <a:r>
              <a:rPr lang="en-US">
                <a:solidFill>
                  <a:srgbClr val="FF0000"/>
                </a:solidFill>
              </a:rPr>
              <a:t>7A’s</a:t>
            </a:r>
          </a:p>
          <a:p>
            <a:r>
              <a:rPr lang="en-US">
                <a:solidFill>
                  <a:srgbClr val="FF0000"/>
                </a:solidFill>
              </a:rPr>
              <a:t>A</a:t>
            </a:r>
            <a:r>
              <a:rPr lang="en-US"/>
              <a:t>nytime </a:t>
            </a:r>
            <a:r>
              <a:rPr lang="en-US">
                <a:solidFill>
                  <a:srgbClr val="FF0000"/>
                </a:solidFill>
              </a:rPr>
              <a:t>A</a:t>
            </a:r>
            <a:r>
              <a:rPr lang="en-US"/>
              <a:t>nywhere </a:t>
            </a:r>
          </a:p>
          <a:p>
            <a:r>
              <a:rPr lang="en-US">
                <a:solidFill>
                  <a:srgbClr val="FF0000"/>
                </a:solidFill>
              </a:rPr>
              <a:t>A</a:t>
            </a:r>
            <a:r>
              <a:rPr lang="en-US"/>
              <a:t>ffordable</a:t>
            </a:r>
          </a:p>
          <a:p>
            <a:r>
              <a:rPr lang="en-US">
                <a:solidFill>
                  <a:srgbClr val="FF0000"/>
                </a:solidFill>
              </a:rPr>
              <a:t>A</a:t>
            </a:r>
            <a:r>
              <a:rPr lang="en-US"/>
              <a:t>ccess to </a:t>
            </a:r>
            <a:r>
              <a:rPr lang="en-US">
                <a:solidFill>
                  <a:srgbClr val="FF0000"/>
                </a:solidFill>
              </a:rPr>
              <a:t>A</a:t>
            </a:r>
            <a:r>
              <a:rPr lang="en-US"/>
              <a:t>nything by </a:t>
            </a:r>
            <a:r>
              <a:rPr lang="en-US">
                <a:solidFill>
                  <a:srgbClr val="FF0000"/>
                </a:solidFill>
              </a:rPr>
              <a:t>A</a:t>
            </a:r>
            <a:r>
              <a:rPr lang="en-US"/>
              <a:t>nyone </a:t>
            </a:r>
            <a:r>
              <a:rPr lang="en-US">
                <a:solidFill>
                  <a:srgbClr val="FF0000"/>
                </a:solidFill>
              </a:rPr>
              <a:t>A</a:t>
            </a:r>
            <a:r>
              <a:rPr lang="en-US"/>
              <a:t>uthorized.</a:t>
            </a:r>
          </a:p>
        </p:txBody>
      </p:sp>
      <p:grpSp>
        <p:nvGrpSpPr>
          <p:cNvPr id="3" name="Group 52" descr="Images of Diverse people communicating and using technology"/>
          <p:cNvGrpSpPr>
            <a:grpSpLocks/>
          </p:cNvGrpSpPr>
          <p:nvPr/>
        </p:nvGrpSpPr>
        <p:grpSpPr bwMode="auto">
          <a:xfrm>
            <a:off x="2266950" y="817563"/>
            <a:ext cx="4451350" cy="1527175"/>
            <a:chOff x="1414" y="526"/>
            <a:chExt cx="2804" cy="962"/>
          </a:xfrm>
        </p:grpSpPr>
        <p:pic>
          <p:nvPicPr>
            <p:cNvPr id="1503285" name="Picture 53" descr="MPj04118190000[1]"/>
            <p:cNvPicPr>
              <a:picLocks noChangeAspect="1" noChangeArrowheads="1"/>
            </p:cNvPicPr>
            <p:nvPr/>
          </p:nvPicPr>
          <p:blipFill>
            <a:blip r:embed="rId44" cstate="print"/>
            <a:srcRect t="8357" b="33861"/>
            <a:stretch>
              <a:fillRect/>
            </a:stretch>
          </p:blipFill>
          <p:spPr bwMode="auto">
            <a:xfrm>
              <a:off x="1414" y="686"/>
              <a:ext cx="923" cy="802"/>
            </a:xfrm>
            <a:prstGeom prst="rect">
              <a:avLst/>
            </a:prstGeom>
            <a:noFill/>
          </p:spPr>
        </p:pic>
        <p:pic>
          <p:nvPicPr>
            <p:cNvPr id="1503286" name="Picture 54" descr="j0216032"/>
            <p:cNvPicPr>
              <a:picLocks noChangeAspect="1" noChangeArrowheads="1"/>
            </p:cNvPicPr>
            <p:nvPr/>
          </p:nvPicPr>
          <p:blipFill>
            <a:blip r:embed="rId45"/>
            <a:srcRect l="19118"/>
            <a:stretch>
              <a:fillRect/>
            </a:stretch>
          </p:blipFill>
          <p:spPr bwMode="auto">
            <a:xfrm>
              <a:off x="3448" y="853"/>
              <a:ext cx="770" cy="635"/>
            </a:xfrm>
            <a:prstGeom prst="rect">
              <a:avLst/>
            </a:prstGeom>
            <a:noFill/>
          </p:spPr>
        </p:pic>
        <p:pic>
          <p:nvPicPr>
            <p:cNvPr id="1503287" name="Picture 55" descr="MPj04278240000[1]"/>
            <p:cNvPicPr>
              <a:picLocks noChangeAspect="1" noChangeArrowheads="1"/>
            </p:cNvPicPr>
            <p:nvPr/>
          </p:nvPicPr>
          <p:blipFill>
            <a:blip r:embed="rId46" cstate="print"/>
            <a:srcRect b="15811"/>
            <a:stretch>
              <a:fillRect/>
            </a:stretch>
          </p:blipFill>
          <p:spPr bwMode="auto">
            <a:xfrm>
              <a:off x="2303" y="526"/>
              <a:ext cx="1178" cy="852"/>
            </a:xfrm>
            <a:prstGeom prst="rect">
              <a:avLst/>
            </a:prstGeom>
            <a:noFill/>
          </p:spPr>
        </p:pic>
      </p:gr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ctrTitle"/>
          </p:nvPr>
        </p:nvSpPr>
        <p:spPr>
          <a:xfrm>
            <a:off x="685800" y="2768600"/>
            <a:ext cx="7772400" cy="1470025"/>
          </a:xfrm>
        </p:spPr>
        <p:txBody>
          <a:bodyPr/>
          <a:lstStyle/>
          <a:p>
            <a:pPr algn="ctr"/>
            <a:r>
              <a:rPr lang="en-US" sz="4000"/>
              <a:t>Thank You!</a:t>
            </a:r>
            <a:endParaRPr lang="en-US" sz="4000" b="1"/>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968A0B3-CFE9-4785-B4BA-DD0A27FD7A3D}" type="slidenum">
              <a:rPr lang="en-US"/>
              <a:pPr/>
              <a:t>64</a:t>
            </a:fld>
            <a:endParaRPr lang="en-US" sz="1400"/>
          </a:p>
        </p:txBody>
      </p:sp>
      <p:sp>
        <p:nvSpPr>
          <p:cNvPr id="5" name="Date Placeholder 4"/>
          <p:cNvSpPr>
            <a:spLocks noGrp="1"/>
          </p:cNvSpPr>
          <p:nvPr>
            <p:ph type="dt" sz="half" idx="11"/>
          </p:nvPr>
        </p:nvSpPr>
        <p:spPr/>
        <p:txBody>
          <a:bodyPr/>
          <a:lstStyle/>
          <a:p>
            <a:r>
              <a:rPr lang="en-US"/>
              <a:t>IBM Research</a:t>
            </a:r>
          </a:p>
        </p:txBody>
      </p:sp>
      <p:sp>
        <p:nvSpPr>
          <p:cNvPr id="6" name="Footer Placeholder 5"/>
          <p:cNvSpPr>
            <a:spLocks noGrp="1"/>
          </p:cNvSpPr>
          <p:nvPr>
            <p:ph type="ftr" sz="quarter" idx="12"/>
          </p:nvPr>
        </p:nvSpPr>
        <p:spPr/>
        <p:txBody>
          <a:bodyPr/>
          <a:lstStyle/>
          <a:p>
            <a:r>
              <a:rPr lang="en-US"/>
              <a:t>Jeannette M. Wing</a:t>
            </a:r>
          </a:p>
        </p:txBody>
      </p:sp>
      <p:sp>
        <p:nvSpPr>
          <p:cNvPr id="1502210" name="Rectangle 2"/>
          <p:cNvSpPr>
            <a:spLocks noGrp="1" noChangeArrowheads="1"/>
          </p:cNvSpPr>
          <p:nvPr>
            <p:ph type="title"/>
          </p:nvPr>
        </p:nvSpPr>
        <p:spPr>
          <a:noFill/>
          <a:ln/>
        </p:spPr>
        <p:txBody>
          <a:bodyPr/>
          <a:lstStyle/>
          <a:p>
            <a:r>
              <a:rPr lang="en-US"/>
              <a:t>Credits</a:t>
            </a:r>
          </a:p>
        </p:txBody>
      </p:sp>
      <p:sp>
        <p:nvSpPr>
          <p:cNvPr id="1502211" name="Rectangle 3"/>
          <p:cNvSpPr>
            <a:spLocks noGrp="1" noChangeArrowheads="1"/>
          </p:cNvSpPr>
          <p:nvPr>
            <p:ph type="body" idx="1"/>
          </p:nvPr>
        </p:nvSpPr>
        <p:spPr>
          <a:noFill/>
          <a:ln/>
        </p:spPr>
        <p:txBody>
          <a:bodyPr/>
          <a:lstStyle/>
          <a:p>
            <a:r>
              <a:rPr lang="en-US" sz="1400"/>
              <a:t>Copyrighted material used under Fair Use.  If you are the copyright holder and believe your material has been used unfairly, or if you have any suggestions, feedback, or support, please contact: jsoleil@nsf.gov</a:t>
            </a:r>
          </a:p>
          <a:p>
            <a:endParaRPr lang="en-US" sz="1400"/>
          </a:p>
          <a:p>
            <a:r>
              <a:rPr lang="en-US" sz="1400"/>
              <a:t>Except where otherwise indicated, permission is granted to copy, distribute, and/or modify all images in this document under the terms of the GNU Free Documentation license, Version 1.2 or any later version published by the Free Software Foundation; with no Invariant Sections, no Front-Cover Texts, and no Back-Cover Texts.  A copy of the license is included in the section entitled “GNU Free Documentation license” (</a:t>
            </a:r>
            <a:r>
              <a:rPr lang="en-US" sz="1400">
                <a:hlinkClick r:id="rId2"/>
              </a:rPr>
              <a:t>http://commons.wikimedia.org/wiki/Commons:GNU_Free_Documentation_License</a:t>
            </a:r>
            <a:r>
              <a:rPr lang="en-US" sz="1400"/>
              <a:t>)</a:t>
            </a:r>
          </a:p>
          <a:p>
            <a:endParaRPr lang="en-US" sz="1400"/>
          </a:p>
          <a:p>
            <a:r>
              <a:rPr lang="en-US" sz="1400"/>
              <a:t>The inclusion of a logo does not express or imply the endorsement by NSF of the entities'  products, services or enterprises</a:t>
            </a:r>
          </a:p>
          <a:p>
            <a:endParaRPr lang="en-US" sz="14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5DD2B995-B7F6-4D7A-B275-1C4C33CE0C6A}" type="slidenum">
              <a:rPr lang="en-US"/>
              <a:pPr/>
              <a:t>7</a:t>
            </a:fld>
            <a:endParaRPr lang="en-US" sz="1400"/>
          </a:p>
        </p:txBody>
      </p:sp>
      <p:sp>
        <p:nvSpPr>
          <p:cNvPr id="27" name="Date Placeholder 4"/>
          <p:cNvSpPr>
            <a:spLocks noGrp="1"/>
          </p:cNvSpPr>
          <p:nvPr>
            <p:ph type="dt" sz="half" idx="11"/>
          </p:nvPr>
        </p:nvSpPr>
        <p:spPr/>
        <p:txBody>
          <a:bodyPr/>
          <a:lstStyle/>
          <a:p>
            <a:r>
              <a:rPr lang="en-US"/>
              <a:t>IBM Research</a:t>
            </a:r>
          </a:p>
        </p:txBody>
      </p:sp>
      <p:sp>
        <p:nvSpPr>
          <p:cNvPr id="28" name="Footer Placeholder 5"/>
          <p:cNvSpPr>
            <a:spLocks noGrp="1"/>
          </p:cNvSpPr>
          <p:nvPr>
            <p:ph type="ftr" sz="quarter" idx="12"/>
          </p:nvPr>
        </p:nvSpPr>
        <p:spPr/>
        <p:txBody>
          <a:bodyPr/>
          <a:lstStyle/>
          <a:p>
            <a:r>
              <a:rPr lang="en-US"/>
              <a:t>Jeannette M. Wing</a:t>
            </a:r>
          </a:p>
        </p:txBody>
      </p:sp>
      <p:sp>
        <p:nvSpPr>
          <p:cNvPr id="1351682" name="Rectangle 2"/>
          <p:cNvSpPr>
            <a:spLocks noChangeArrowheads="1"/>
          </p:cNvSpPr>
          <p:nvPr/>
        </p:nvSpPr>
        <p:spPr bwMode="auto">
          <a:xfrm>
            <a:off x="4027488" y="6426200"/>
            <a:ext cx="234950" cy="269875"/>
          </a:xfrm>
          <a:prstGeom prst="rect">
            <a:avLst/>
          </a:prstGeom>
          <a:solidFill>
            <a:schemeClr val="bg1"/>
          </a:solidFill>
          <a:ln w="9525">
            <a:noFill/>
            <a:miter lim="800000"/>
            <a:headEnd/>
            <a:tailEnd/>
          </a:ln>
          <a:effectLst/>
        </p:spPr>
        <p:txBody>
          <a:bodyPr wrap="none" anchor="ctr"/>
          <a:lstStyle/>
          <a:p>
            <a:endParaRPr lang="en-US"/>
          </a:p>
        </p:txBody>
      </p:sp>
      <p:sp>
        <p:nvSpPr>
          <p:cNvPr id="1351683" name="Rectangle 3"/>
          <p:cNvSpPr>
            <a:spLocks noChangeArrowheads="1"/>
          </p:cNvSpPr>
          <p:nvPr/>
        </p:nvSpPr>
        <p:spPr bwMode="auto">
          <a:xfrm>
            <a:off x="4027488" y="6545263"/>
            <a:ext cx="234950" cy="150812"/>
          </a:xfrm>
          <a:prstGeom prst="rect">
            <a:avLst/>
          </a:prstGeom>
          <a:noFill/>
          <a:ln w="9525">
            <a:noFill/>
            <a:miter lim="800000"/>
            <a:headEnd/>
            <a:tailEnd/>
          </a:ln>
          <a:effectLst/>
        </p:spPr>
        <p:txBody>
          <a:bodyPr wrap="none" anchor="ctr"/>
          <a:lstStyle/>
          <a:p>
            <a:endParaRPr lang="en-US"/>
          </a:p>
        </p:txBody>
      </p:sp>
      <p:sp>
        <p:nvSpPr>
          <p:cNvPr id="1351684" name="Rectangle 4"/>
          <p:cNvSpPr>
            <a:spLocks noGrp="1" noChangeArrowheads="1"/>
          </p:cNvSpPr>
          <p:nvPr>
            <p:ph type="title"/>
          </p:nvPr>
        </p:nvSpPr>
        <p:spPr>
          <a:xfrm>
            <a:off x="312738" y="241300"/>
            <a:ext cx="8626475" cy="685800"/>
          </a:xfrm>
        </p:spPr>
        <p:txBody>
          <a:bodyPr/>
          <a:lstStyle/>
          <a:p>
            <a:r>
              <a:rPr lang="en-US"/>
              <a:t>Core and Cross-Cutting Programs</a:t>
            </a:r>
          </a:p>
        </p:txBody>
      </p:sp>
      <p:grpSp>
        <p:nvGrpSpPr>
          <p:cNvPr id="1351685" name="Group 5"/>
          <p:cNvGrpSpPr>
            <a:grpSpLocks/>
          </p:cNvGrpSpPr>
          <p:nvPr/>
        </p:nvGrpSpPr>
        <p:grpSpPr bwMode="auto">
          <a:xfrm>
            <a:off x="1484313" y="1328738"/>
            <a:ext cx="6018212" cy="457200"/>
            <a:chOff x="935" y="837"/>
            <a:chExt cx="3791" cy="288"/>
          </a:xfrm>
        </p:grpSpPr>
        <p:sp>
          <p:nvSpPr>
            <p:cNvPr id="1351686" name="Text Box 6"/>
            <p:cNvSpPr txBox="1">
              <a:spLocks noChangeArrowheads="1"/>
            </p:cNvSpPr>
            <p:nvPr/>
          </p:nvSpPr>
          <p:spPr bwMode="auto">
            <a:xfrm>
              <a:off x="2685" y="837"/>
              <a:ext cx="430" cy="288"/>
            </a:xfrm>
            <a:prstGeom prst="rect">
              <a:avLst/>
            </a:prstGeom>
            <a:noFill/>
            <a:ln w="9525">
              <a:noFill/>
              <a:miter lim="800000"/>
              <a:headEnd/>
              <a:tailEnd/>
            </a:ln>
            <a:effectLst/>
          </p:spPr>
          <p:txBody>
            <a:bodyPr wrap="none">
              <a:spAutoFit/>
            </a:bodyPr>
            <a:lstStyle/>
            <a:p>
              <a:r>
                <a:rPr lang="en-US" sz="2400"/>
                <a:t>CNS</a:t>
              </a:r>
            </a:p>
          </p:txBody>
        </p:sp>
        <p:sp>
          <p:nvSpPr>
            <p:cNvPr id="1351687" name="Text Box 7"/>
            <p:cNvSpPr txBox="1">
              <a:spLocks noChangeArrowheads="1"/>
            </p:cNvSpPr>
            <p:nvPr/>
          </p:nvSpPr>
          <p:spPr bwMode="auto">
            <a:xfrm>
              <a:off x="4426" y="837"/>
              <a:ext cx="300" cy="288"/>
            </a:xfrm>
            <a:prstGeom prst="rect">
              <a:avLst/>
            </a:prstGeom>
            <a:noFill/>
            <a:ln w="9525">
              <a:noFill/>
              <a:miter lim="800000"/>
              <a:headEnd/>
              <a:tailEnd/>
            </a:ln>
            <a:effectLst/>
          </p:spPr>
          <p:txBody>
            <a:bodyPr wrap="none">
              <a:spAutoFit/>
            </a:bodyPr>
            <a:lstStyle/>
            <a:p>
              <a:r>
                <a:rPr lang="en-US" sz="2400"/>
                <a:t>IIS</a:t>
              </a:r>
            </a:p>
          </p:txBody>
        </p:sp>
        <p:sp>
          <p:nvSpPr>
            <p:cNvPr id="1351688" name="Text Box 8"/>
            <p:cNvSpPr txBox="1">
              <a:spLocks noChangeArrowheads="1"/>
            </p:cNvSpPr>
            <p:nvPr/>
          </p:nvSpPr>
          <p:spPr bwMode="auto">
            <a:xfrm>
              <a:off x="935" y="837"/>
              <a:ext cx="408" cy="288"/>
            </a:xfrm>
            <a:prstGeom prst="rect">
              <a:avLst/>
            </a:prstGeom>
            <a:noFill/>
            <a:ln w="9525">
              <a:noFill/>
              <a:miter lim="800000"/>
              <a:headEnd/>
              <a:tailEnd/>
            </a:ln>
            <a:effectLst/>
          </p:spPr>
          <p:txBody>
            <a:bodyPr wrap="none">
              <a:spAutoFit/>
            </a:bodyPr>
            <a:lstStyle/>
            <a:p>
              <a:r>
                <a:rPr lang="en-US" sz="2400"/>
                <a:t>CCF</a:t>
              </a:r>
            </a:p>
          </p:txBody>
        </p:sp>
      </p:grpSp>
      <p:grpSp>
        <p:nvGrpSpPr>
          <p:cNvPr id="1351689" name="Group 9"/>
          <p:cNvGrpSpPr>
            <a:grpSpLocks/>
          </p:cNvGrpSpPr>
          <p:nvPr/>
        </p:nvGrpSpPr>
        <p:grpSpPr bwMode="auto">
          <a:xfrm>
            <a:off x="685800" y="1897063"/>
            <a:ext cx="7710488" cy="1981200"/>
            <a:chOff x="432" y="1195"/>
            <a:chExt cx="4857" cy="1248"/>
          </a:xfrm>
        </p:grpSpPr>
        <p:sp>
          <p:nvSpPr>
            <p:cNvPr id="1351690" name="Text Box 10"/>
            <p:cNvSpPr txBox="1">
              <a:spLocks noChangeArrowheads="1"/>
            </p:cNvSpPr>
            <p:nvPr/>
          </p:nvSpPr>
          <p:spPr bwMode="auto">
            <a:xfrm>
              <a:off x="935" y="1195"/>
              <a:ext cx="498" cy="231"/>
            </a:xfrm>
            <a:prstGeom prst="rect">
              <a:avLst/>
            </a:prstGeom>
            <a:noFill/>
            <a:ln w="9525">
              <a:noFill/>
              <a:miter lim="800000"/>
              <a:headEnd/>
              <a:tailEnd/>
            </a:ln>
            <a:effectLst/>
          </p:spPr>
          <p:txBody>
            <a:bodyPr>
              <a:spAutoFit/>
            </a:bodyPr>
            <a:lstStyle/>
            <a:p>
              <a:r>
                <a:rPr lang="en-US">
                  <a:solidFill>
                    <a:srgbClr val="FF0000"/>
                  </a:solidFill>
                </a:rPr>
                <a:t>Core</a:t>
              </a:r>
            </a:p>
          </p:txBody>
        </p:sp>
        <p:sp>
          <p:nvSpPr>
            <p:cNvPr id="1351691" name="Text Box 11"/>
            <p:cNvSpPr txBox="1">
              <a:spLocks noChangeArrowheads="1"/>
            </p:cNvSpPr>
            <p:nvPr/>
          </p:nvSpPr>
          <p:spPr bwMode="auto">
            <a:xfrm>
              <a:off x="4426" y="1195"/>
              <a:ext cx="498" cy="231"/>
            </a:xfrm>
            <a:prstGeom prst="rect">
              <a:avLst/>
            </a:prstGeom>
            <a:noFill/>
            <a:ln w="9525">
              <a:noFill/>
              <a:miter lim="800000"/>
              <a:headEnd/>
              <a:tailEnd/>
            </a:ln>
            <a:effectLst/>
          </p:spPr>
          <p:txBody>
            <a:bodyPr>
              <a:spAutoFit/>
            </a:bodyPr>
            <a:lstStyle/>
            <a:p>
              <a:r>
                <a:rPr lang="en-US">
                  <a:solidFill>
                    <a:srgbClr val="FF0000"/>
                  </a:solidFill>
                </a:rPr>
                <a:t>Core</a:t>
              </a:r>
            </a:p>
          </p:txBody>
        </p:sp>
        <p:sp>
          <p:nvSpPr>
            <p:cNvPr id="1351692" name="Text Box 12"/>
            <p:cNvSpPr txBox="1">
              <a:spLocks noChangeArrowheads="1"/>
            </p:cNvSpPr>
            <p:nvPr/>
          </p:nvSpPr>
          <p:spPr bwMode="auto">
            <a:xfrm>
              <a:off x="432" y="1520"/>
              <a:ext cx="1306" cy="923"/>
            </a:xfrm>
            <a:prstGeom prst="rect">
              <a:avLst/>
            </a:prstGeom>
            <a:noFill/>
            <a:ln w="9525">
              <a:noFill/>
              <a:miter lim="800000"/>
              <a:headEnd/>
              <a:tailEnd/>
            </a:ln>
            <a:effectLst/>
          </p:spPr>
          <p:txBody>
            <a:bodyPr wrap="none">
              <a:spAutoFit/>
            </a:bodyPr>
            <a:lstStyle/>
            <a:p>
              <a:pPr>
                <a:buFontTx/>
                <a:buChar char="•"/>
              </a:pPr>
              <a:r>
                <a:rPr lang="en-US"/>
                <a:t>Algorithmic F’ns</a:t>
              </a:r>
            </a:p>
            <a:p>
              <a:pPr>
                <a:buFontTx/>
                <a:buChar char="•"/>
              </a:pPr>
              <a:r>
                <a:rPr lang="en-US"/>
                <a:t>Communications &amp;</a:t>
              </a:r>
              <a:br>
                <a:rPr lang="en-US"/>
              </a:br>
              <a:r>
                <a:rPr lang="en-US"/>
                <a:t>     Information F’ns</a:t>
              </a:r>
            </a:p>
            <a:p>
              <a:pPr>
                <a:buFontTx/>
                <a:buChar char="•"/>
              </a:pPr>
              <a:r>
                <a:rPr lang="en-US"/>
                <a:t>Software &amp;</a:t>
              </a:r>
              <a:br>
                <a:rPr lang="en-US"/>
              </a:br>
              <a:r>
                <a:rPr lang="en-US"/>
                <a:t>     Hardware F’ns</a:t>
              </a:r>
            </a:p>
          </p:txBody>
        </p:sp>
        <p:sp>
          <p:nvSpPr>
            <p:cNvPr id="1351693" name="Text Box 13"/>
            <p:cNvSpPr txBox="1">
              <a:spLocks noChangeArrowheads="1"/>
            </p:cNvSpPr>
            <p:nvPr/>
          </p:nvSpPr>
          <p:spPr bwMode="auto">
            <a:xfrm>
              <a:off x="3873" y="1539"/>
              <a:ext cx="1416" cy="750"/>
            </a:xfrm>
            <a:prstGeom prst="rect">
              <a:avLst/>
            </a:prstGeom>
            <a:noFill/>
            <a:ln w="9525">
              <a:noFill/>
              <a:miter lim="800000"/>
              <a:headEnd/>
              <a:tailEnd/>
            </a:ln>
            <a:effectLst/>
          </p:spPr>
          <p:txBody>
            <a:bodyPr wrap="none">
              <a:spAutoFit/>
            </a:bodyPr>
            <a:lstStyle/>
            <a:p>
              <a:pPr>
                <a:buFontTx/>
                <a:buChar char="•"/>
              </a:pPr>
              <a:r>
                <a:rPr lang="en-US"/>
                <a:t> Human-Centered </a:t>
              </a:r>
            </a:p>
            <a:p>
              <a:pPr>
                <a:buFontTx/>
                <a:buChar char="•"/>
              </a:pPr>
              <a:r>
                <a:rPr lang="en-US"/>
                <a:t> Information Integra-</a:t>
              </a:r>
              <a:br>
                <a:rPr lang="en-US"/>
              </a:br>
              <a:r>
                <a:rPr lang="en-US"/>
                <a:t>   tion &amp; Informatics</a:t>
              </a:r>
            </a:p>
            <a:p>
              <a:pPr>
                <a:buFontTx/>
                <a:buChar char="•"/>
              </a:pPr>
              <a:r>
                <a:rPr lang="en-US"/>
                <a:t> Robust Intelligence</a:t>
              </a:r>
            </a:p>
          </p:txBody>
        </p:sp>
        <p:sp>
          <p:nvSpPr>
            <p:cNvPr id="1351694" name="Text Box 14"/>
            <p:cNvSpPr txBox="1">
              <a:spLocks noChangeArrowheads="1"/>
            </p:cNvSpPr>
            <p:nvPr/>
          </p:nvSpPr>
          <p:spPr bwMode="auto">
            <a:xfrm>
              <a:off x="2051" y="1518"/>
              <a:ext cx="1822" cy="923"/>
            </a:xfrm>
            <a:prstGeom prst="rect">
              <a:avLst/>
            </a:prstGeom>
            <a:noFill/>
            <a:ln w="9525">
              <a:noFill/>
              <a:miter lim="800000"/>
              <a:headEnd/>
              <a:tailEnd/>
            </a:ln>
            <a:effectLst/>
          </p:spPr>
          <p:txBody>
            <a:bodyPr>
              <a:spAutoFit/>
            </a:bodyPr>
            <a:lstStyle/>
            <a:p>
              <a:pPr>
                <a:buFontTx/>
                <a:buChar char="•"/>
              </a:pPr>
              <a:r>
                <a:rPr lang="en-US"/>
                <a:t> Computer Systems</a:t>
              </a:r>
            </a:p>
            <a:p>
              <a:pPr>
                <a:buFontTx/>
                <a:buChar char="•"/>
              </a:pPr>
              <a:r>
                <a:rPr lang="en-US"/>
                <a:t> Network Systems</a:t>
              </a:r>
            </a:p>
            <a:p>
              <a:pPr>
                <a:buFontTx/>
                <a:buChar char="•"/>
              </a:pPr>
              <a:endParaRPr lang="en-US"/>
            </a:p>
            <a:p>
              <a:pPr>
                <a:buFontTx/>
                <a:buChar char="•"/>
              </a:pPr>
              <a:r>
                <a:rPr lang="en-US"/>
                <a:t> Infrastructure</a:t>
              </a:r>
            </a:p>
            <a:p>
              <a:pPr>
                <a:buFontTx/>
                <a:buChar char="•"/>
              </a:pPr>
              <a:r>
                <a:rPr lang="en-US"/>
                <a:t> Education &amp; Workforce</a:t>
              </a:r>
            </a:p>
          </p:txBody>
        </p:sp>
        <p:sp>
          <p:nvSpPr>
            <p:cNvPr id="1351695" name="Text Box 15"/>
            <p:cNvSpPr txBox="1">
              <a:spLocks noChangeArrowheads="1"/>
            </p:cNvSpPr>
            <p:nvPr/>
          </p:nvSpPr>
          <p:spPr bwMode="auto">
            <a:xfrm>
              <a:off x="2715" y="1195"/>
              <a:ext cx="429" cy="231"/>
            </a:xfrm>
            <a:prstGeom prst="rect">
              <a:avLst/>
            </a:prstGeom>
            <a:noFill/>
            <a:ln w="9525">
              <a:noFill/>
              <a:miter lim="800000"/>
              <a:headEnd/>
              <a:tailEnd/>
            </a:ln>
            <a:effectLst/>
          </p:spPr>
          <p:txBody>
            <a:bodyPr>
              <a:spAutoFit/>
            </a:bodyPr>
            <a:lstStyle/>
            <a:p>
              <a:r>
                <a:rPr lang="en-US">
                  <a:solidFill>
                    <a:srgbClr val="FF0000"/>
                  </a:solidFill>
                </a:rPr>
                <a:t>Core</a:t>
              </a:r>
            </a:p>
          </p:txBody>
        </p:sp>
      </p:grpSp>
      <p:grpSp>
        <p:nvGrpSpPr>
          <p:cNvPr id="1351696" name="Group 16"/>
          <p:cNvGrpSpPr>
            <a:grpSpLocks/>
          </p:cNvGrpSpPr>
          <p:nvPr/>
        </p:nvGrpSpPr>
        <p:grpSpPr bwMode="auto">
          <a:xfrm>
            <a:off x="592138" y="4286250"/>
            <a:ext cx="8135937" cy="1746250"/>
            <a:chOff x="432" y="2700"/>
            <a:chExt cx="4896" cy="1100"/>
          </a:xfrm>
        </p:grpSpPr>
        <p:sp>
          <p:nvSpPr>
            <p:cNvPr id="1351697" name="Rectangle 17"/>
            <p:cNvSpPr>
              <a:spLocks noChangeArrowheads="1"/>
            </p:cNvSpPr>
            <p:nvPr/>
          </p:nvSpPr>
          <p:spPr bwMode="auto">
            <a:xfrm>
              <a:off x="432" y="2700"/>
              <a:ext cx="4896" cy="1100"/>
            </a:xfrm>
            <a:prstGeom prst="rect">
              <a:avLst/>
            </a:prstGeom>
            <a:noFill/>
            <a:ln w="9525">
              <a:solidFill>
                <a:schemeClr val="tx1"/>
              </a:solidFill>
              <a:miter lim="800000"/>
              <a:headEnd/>
              <a:tailEnd/>
            </a:ln>
            <a:effectLst/>
          </p:spPr>
          <p:txBody>
            <a:bodyPr wrap="none" anchor="ctr"/>
            <a:lstStyle/>
            <a:p>
              <a:endParaRPr lang="en-US"/>
            </a:p>
          </p:txBody>
        </p:sp>
        <p:grpSp>
          <p:nvGrpSpPr>
            <p:cNvPr id="1351698" name="Group 18"/>
            <p:cNvGrpSpPr>
              <a:grpSpLocks/>
            </p:cNvGrpSpPr>
            <p:nvPr/>
          </p:nvGrpSpPr>
          <p:grpSpPr bwMode="auto">
            <a:xfrm>
              <a:off x="1673" y="2731"/>
              <a:ext cx="2085" cy="981"/>
              <a:chOff x="1673" y="3239"/>
              <a:chExt cx="2085" cy="981"/>
            </a:xfrm>
          </p:grpSpPr>
          <p:sp>
            <p:nvSpPr>
              <p:cNvPr id="1351699" name="Text Box 19"/>
              <p:cNvSpPr txBox="1">
                <a:spLocks noChangeArrowheads="1"/>
              </p:cNvSpPr>
              <p:nvPr/>
            </p:nvSpPr>
            <p:spPr bwMode="auto">
              <a:xfrm>
                <a:off x="2283" y="3239"/>
                <a:ext cx="861" cy="231"/>
              </a:xfrm>
              <a:prstGeom prst="rect">
                <a:avLst/>
              </a:prstGeom>
              <a:noFill/>
              <a:ln w="9525">
                <a:noFill/>
                <a:miter lim="800000"/>
                <a:headEnd/>
                <a:tailEnd/>
              </a:ln>
              <a:effectLst/>
            </p:spPr>
            <p:txBody>
              <a:bodyPr wrap="none">
                <a:spAutoFit/>
              </a:bodyPr>
              <a:lstStyle/>
              <a:p>
                <a:r>
                  <a:rPr lang="en-US">
                    <a:solidFill>
                      <a:srgbClr val="FF0000"/>
                    </a:solidFill>
                  </a:rPr>
                  <a:t>Cross-Cutting</a:t>
                </a:r>
              </a:p>
            </p:txBody>
          </p:sp>
          <p:sp>
            <p:nvSpPr>
              <p:cNvPr id="1351700" name="Text Box 20"/>
              <p:cNvSpPr txBox="1">
                <a:spLocks noChangeArrowheads="1"/>
              </p:cNvSpPr>
              <p:nvPr/>
            </p:nvSpPr>
            <p:spPr bwMode="auto">
              <a:xfrm>
                <a:off x="1673" y="3470"/>
                <a:ext cx="2085" cy="750"/>
              </a:xfrm>
              <a:prstGeom prst="rect">
                <a:avLst/>
              </a:prstGeom>
              <a:noFill/>
              <a:ln w="9525">
                <a:noFill/>
                <a:miter lim="800000"/>
                <a:headEnd/>
                <a:tailEnd/>
              </a:ln>
              <a:effectLst/>
            </p:spPr>
            <p:txBody>
              <a:bodyPr wrap="none">
                <a:spAutoFit/>
              </a:bodyPr>
              <a:lstStyle/>
              <a:p>
                <a:pPr>
                  <a:buFontTx/>
                  <a:buChar char="•"/>
                </a:pPr>
                <a:r>
                  <a:rPr lang="en-US"/>
                  <a:t> Cyber-Physical Systems</a:t>
                </a:r>
              </a:p>
              <a:p>
                <a:pPr>
                  <a:buFontTx/>
                  <a:buChar char="•"/>
                </a:pPr>
                <a:r>
                  <a:rPr lang="en-US"/>
                  <a:t> Data-intensive Computing</a:t>
                </a:r>
              </a:p>
              <a:p>
                <a:pPr>
                  <a:buFontTx/>
                  <a:buChar char="•"/>
                </a:pPr>
                <a:r>
                  <a:rPr lang="en-US"/>
                  <a:t> Network Science and Engineering</a:t>
                </a:r>
              </a:p>
              <a:p>
                <a:pPr>
                  <a:buFontTx/>
                  <a:buChar char="•"/>
                </a:pPr>
                <a:r>
                  <a:rPr lang="en-US"/>
                  <a:t> Trustworthy Computing</a:t>
                </a:r>
              </a:p>
            </p:txBody>
          </p:sp>
        </p:grpSp>
      </p:grpSp>
      <p:grpSp>
        <p:nvGrpSpPr>
          <p:cNvPr id="1351701" name="Group 21"/>
          <p:cNvGrpSpPr>
            <a:grpSpLocks/>
          </p:cNvGrpSpPr>
          <p:nvPr/>
        </p:nvGrpSpPr>
        <p:grpSpPr bwMode="auto">
          <a:xfrm>
            <a:off x="592138" y="1154113"/>
            <a:ext cx="8135937" cy="2820987"/>
            <a:chOff x="373" y="919"/>
            <a:chExt cx="5125" cy="1585"/>
          </a:xfrm>
        </p:grpSpPr>
        <p:sp>
          <p:nvSpPr>
            <p:cNvPr id="1351702" name="Rectangle 22"/>
            <p:cNvSpPr>
              <a:spLocks noChangeArrowheads="1"/>
            </p:cNvSpPr>
            <p:nvPr/>
          </p:nvSpPr>
          <p:spPr bwMode="auto">
            <a:xfrm>
              <a:off x="373" y="919"/>
              <a:ext cx="1625" cy="1585"/>
            </a:xfrm>
            <a:prstGeom prst="rect">
              <a:avLst/>
            </a:prstGeom>
            <a:noFill/>
            <a:ln w="9525">
              <a:solidFill>
                <a:schemeClr val="tx1"/>
              </a:solidFill>
              <a:miter lim="800000"/>
              <a:headEnd/>
              <a:tailEnd/>
            </a:ln>
            <a:effectLst/>
          </p:spPr>
          <p:txBody>
            <a:bodyPr wrap="none" anchor="ctr"/>
            <a:lstStyle/>
            <a:p>
              <a:pPr algn="ctr"/>
              <a:endParaRPr lang="en-US"/>
            </a:p>
          </p:txBody>
        </p:sp>
        <p:sp>
          <p:nvSpPr>
            <p:cNvPr id="1351703" name="Rectangle 23"/>
            <p:cNvSpPr>
              <a:spLocks noChangeArrowheads="1"/>
            </p:cNvSpPr>
            <p:nvPr/>
          </p:nvSpPr>
          <p:spPr bwMode="auto">
            <a:xfrm>
              <a:off x="2101" y="919"/>
              <a:ext cx="1625" cy="1585"/>
            </a:xfrm>
            <a:prstGeom prst="rect">
              <a:avLst/>
            </a:prstGeom>
            <a:noFill/>
            <a:ln w="9525">
              <a:solidFill>
                <a:schemeClr val="tx1"/>
              </a:solidFill>
              <a:miter lim="800000"/>
              <a:headEnd/>
              <a:tailEnd/>
            </a:ln>
            <a:effectLst/>
          </p:spPr>
          <p:txBody>
            <a:bodyPr wrap="none" anchor="ctr"/>
            <a:lstStyle/>
            <a:p>
              <a:pPr algn="ctr"/>
              <a:endParaRPr lang="en-US"/>
            </a:p>
          </p:txBody>
        </p:sp>
        <p:sp>
          <p:nvSpPr>
            <p:cNvPr id="1351704" name="Rectangle 24"/>
            <p:cNvSpPr>
              <a:spLocks noChangeArrowheads="1"/>
            </p:cNvSpPr>
            <p:nvPr/>
          </p:nvSpPr>
          <p:spPr bwMode="auto">
            <a:xfrm>
              <a:off x="3873" y="919"/>
              <a:ext cx="1625" cy="1585"/>
            </a:xfrm>
            <a:prstGeom prst="rect">
              <a:avLst/>
            </a:prstGeom>
            <a:noFill/>
            <a:ln w="9525">
              <a:solidFill>
                <a:schemeClr val="tx1"/>
              </a:solidFill>
              <a:miter lim="800000"/>
              <a:headEnd/>
              <a:tailEnd/>
            </a:ln>
            <a:effectLst/>
          </p:spPr>
          <p:txBody>
            <a:bodyPr wrap="none" anchor="ctr"/>
            <a:lstStyle/>
            <a:p>
              <a:pPr algn="ctr"/>
              <a:endParaRPr lang="en-US"/>
            </a:p>
          </p:txBody>
        </p:sp>
      </p:grpSp>
      <p:sp>
        <p:nvSpPr>
          <p:cNvPr id="1351705" name="Text Box 25"/>
          <p:cNvSpPr txBox="1">
            <a:spLocks noChangeArrowheads="1"/>
          </p:cNvSpPr>
          <p:nvPr/>
        </p:nvSpPr>
        <p:spPr bwMode="auto">
          <a:xfrm>
            <a:off x="695325" y="6178550"/>
            <a:ext cx="7700963" cy="366713"/>
          </a:xfrm>
          <a:prstGeom prst="rect">
            <a:avLst/>
          </a:prstGeom>
          <a:noFill/>
          <a:ln w="9525">
            <a:noFill/>
            <a:miter lim="800000"/>
            <a:headEnd/>
            <a:tailEnd/>
          </a:ln>
          <a:effectLst/>
        </p:spPr>
        <p:txBody>
          <a:bodyPr wrap="none">
            <a:spAutoFit/>
          </a:bodyPr>
          <a:lstStyle/>
          <a:p>
            <a:pPr algn="ctr"/>
            <a:r>
              <a:rPr lang="en-US">
                <a:solidFill>
                  <a:schemeClr val="hlink"/>
                </a:solidFill>
              </a:rPr>
              <a:t>Plus many many other programs with other NSF directorates  and other agencies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A927A6B-95D4-4817-AE79-1D231CC27409}" type="slidenum">
              <a:rPr lang="en-US"/>
              <a:pPr/>
              <a:t>8</a:t>
            </a:fld>
            <a:endParaRPr lang="en-US" sz="1400"/>
          </a:p>
        </p:txBody>
      </p:sp>
      <p:sp>
        <p:nvSpPr>
          <p:cNvPr id="5" name="Date Placeholder 4"/>
          <p:cNvSpPr>
            <a:spLocks noGrp="1"/>
          </p:cNvSpPr>
          <p:nvPr>
            <p:ph type="dt" sz="half" idx="11"/>
          </p:nvPr>
        </p:nvSpPr>
        <p:spPr/>
        <p:txBody>
          <a:bodyPr/>
          <a:lstStyle/>
          <a:p>
            <a:r>
              <a:rPr lang="en-US"/>
              <a:t>IBM Research</a:t>
            </a:r>
          </a:p>
        </p:txBody>
      </p:sp>
      <p:sp>
        <p:nvSpPr>
          <p:cNvPr id="6" name="Footer Placeholder 5"/>
          <p:cNvSpPr>
            <a:spLocks noGrp="1"/>
          </p:cNvSpPr>
          <p:nvPr>
            <p:ph type="ftr" sz="quarter" idx="12"/>
          </p:nvPr>
        </p:nvSpPr>
        <p:spPr/>
        <p:txBody>
          <a:bodyPr/>
          <a:lstStyle/>
          <a:p>
            <a:r>
              <a:rPr lang="en-US"/>
              <a:t>Jeannette M. Wing</a:t>
            </a:r>
          </a:p>
        </p:txBody>
      </p:sp>
      <p:sp>
        <p:nvSpPr>
          <p:cNvPr id="1191938" name="Rectangle 2"/>
          <p:cNvSpPr>
            <a:spLocks noGrp="1" noChangeArrowheads="1"/>
          </p:cNvSpPr>
          <p:nvPr>
            <p:ph type="title"/>
          </p:nvPr>
        </p:nvSpPr>
        <p:spPr/>
        <p:txBody>
          <a:bodyPr/>
          <a:lstStyle/>
          <a:p>
            <a:r>
              <a:rPr lang="en-US"/>
              <a:t>CISE FY08-FY10 Research Initiatives</a:t>
            </a:r>
          </a:p>
        </p:txBody>
      </p:sp>
      <p:sp>
        <p:nvSpPr>
          <p:cNvPr id="1191939" name="Rectangle 3"/>
          <p:cNvSpPr>
            <a:spLocks noGrp="1" noChangeArrowheads="1"/>
          </p:cNvSpPr>
          <p:nvPr>
            <p:ph type="body" idx="1"/>
          </p:nvPr>
        </p:nvSpPr>
        <p:spPr/>
        <p:txBody>
          <a:bodyPr/>
          <a:lstStyle/>
          <a:p>
            <a:pPr>
              <a:lnSpc>
                <a:spcPct val="90000"/>
              </a:lnSpc>
            </a:pPr>
            <a:r>
              <a:rPr lang="en-US"/>
              <a:t>Continued from FY08</a:t>
            </a:r>
          </a:p>
          <a:p>
            <a:pPr lvl="1">
              <a:lnSpc>
                <a:spcPct val="90000"/>
              </a:lnSpc>
            </a:pPr>
            <a:r>
              <a:rPr lang="en-US"/>
              <a:t>Cyber-enabled Discovery and Innovation</a:t>
            </a:r>
          </a:p>
          <a:p>
            <a:pPr lvl="1">
              <a:lnSpc>
                <a:spcPct val="90000"/>
              </a:lnSpc>
            </a:pPr>
            <a:r>
              <a:rPr lang="en-US"/>
              <a:t>Expeditions</a:t>
            </a:r>
          </a:p>
          <a:p>
            <a:pPr lvl="1">
              <a:lnSpc>
                <a:spcPct val="90000"/>
              </a:lnSpc>
            </a:pPr>
            <a:r>
              <a:rPr lang="en-US"/>
              <a:t>Multicore Chip Design and Architecture</a:t>
            </a:r>
          </a:p>
          <a:p>
            <a:pPr lvl="1">
              <a:lnSpc>
                <a:spcPct val="90000"/>
              </a:lnSpc>
            </a:pPr>
            <a:endParaRPr lang="en-US"/>
          </a:p>
          <a:p>
            <a:pPr>
              <a:lnSpc>
                <a:spcPct val="90000"/>
              </a:lnSpc>
            </a:pPr>
            <a:r>
              <a:rPr lang="en-US"/>
              <a:t>New/Enhanced FY09 Initiatives</a:t>
            </a:r>
          </a:p>
          <a:p>
            <a:pPr lvl="1">
              <a:lnSpc>
                <a:spcPct val="90000"/>
              </a:lnSpc>
            </a:pPr>
            <a:r>
              <a:rPr lang="en-US"/>
              <a:t>Data-Intensive Computing</a:t>
            </a:r>
          </a:p>
          <a:p>
            <a:pPr lvl="1">
              <a:lnSpc>
                <a:spcPct val="90000"/>
              </a:lnSpc>
            </a:pPr>
            <a:r>
              <a:rPr lang="en-US"/>
              <a:t>Cyber-Physical Systems (joint with ENG)</a:t>
            </a:r>
          </a:p>
          <a:p>
            <a:pPr lvl="1">
              <a:lnSpc>
                <a:spcPct val="90000"/>
              </a:lnSpc>
            </a:pPr>
            <a:r>
              <a:rPr lang="en-US"/>
              <a:t>Network Science and Engineering</a:t>
            </a:r>
          </a:p>
          <a:p>
            <a:pPr lvl="1">
              <a:lnSpc>
                <a:spcPct val="90000"/>
              </a:lnSpc>
            </a:pPr>
            <a:r>
              <a:rPr lang="en-US"/>
              <a:t>Trustworthy Computing</a:t>
            </a:r>
          </a:p>
          <a:p>
            <a:pPr lvl="1">
              <a:lnSpc>
                <a:spcPct val="90000"/>
              </a:lnSpc>
            </a:pPr>
            <a:endParaRPr lang="en-US"/>
          </a:p>
          <a:p>
            <a:pPr>
              <a:lnSpc>
                <a:spcPct val="90000"/>
              </a:lnSpc>
            </a:pPr>
            <a:r>
              <a:rPr lang="en-US"/>
              <a:t>New FY10 Initiative</a:t>
            </a:r>
          </a:p>
          <a:p>
            <a:pPr lvl="1">
              <a:lnSpc>
                <a:spcPct val="90000"/>
              </a:lnSpc>
            </a:pPr>
            <a:r>
              <a:rPr lang="en-US"/>
              <a:t>Socially Intelligent Computing</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noChangeArrowheads="1"/>
          </p:cNvSpPr>
          <p:nvPr>
            <p:ph type="ctrTitle"/>
          </p:nvPr>
        </p:nvSpPr>
        <p:spPr>
          <a:xfrm>
            <a:off x="685800" y="2768600"/>
            <a:ext cx="7772400" cy="1470025"/>
          </a:xfrm>
        </p:spPr>
        <p:txBody>
          <a:bodyPr/>
          <a:lstStyle/>
          <a:p>
            <a:pPr algn="ctr"/>
            <a:r>
              <a:rPr lang="en-US" sz="4000"/>
              <a:t>Continued from FY08</a:t>
            </a:r>
            <a:endParaRPr lang="en-US" sz="4000" b="1"/>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fontScheme name="Blank 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13B830BE9964429C57C390578263CA" ma:contentTypeVersion="0" ma:contentTypeDescription="Create a new document." ma:contentTypeScope="" ma:versionID="ac9b8a41ca7b5dccd236a8b6e48af91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4DB5570-A7B9-4B08-9403-7ED34620FDA2}">
  <ds:schemaRefs>
    <ds:schemaRef ds:uri="http://schemas.microsoft.com/sharepoint/v3/contenttype/forms"/>
  </ds:schemaRefs>
</ds:datastoreItem>
</file>

<file path=customXml/itemProps2.xml><?xml version="1.0" encoding="utf-8"?>
<ds:datastoreItem xmlns:ds="http://schemas.openxmlformats.org/officeDocument/2006/customXml" ds:itemID="{B92893F5-E2C8-46BD-B0B9-D2E25CAA6D1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482C00CD-BAD5-4BEF-9304-92F75F5FD7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45518</TotalTime>
  <Words>5225</Words>
  <Application>Microsoft Office PowerPoint</Application>
  <PresentationFormat>On-screen Show (4:3)</PresentationFormat>
  <Paragraphs>736</Paragraphs>
  <Slides>64</Slides>
  <Notes>31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64</vt:i4>
      </vt:variant>
    </vt:vector>
  </HeadingPairs>
  <TitlesOfParts>
    <vt:vector size="68" baseType="lpstr">
      <vt:lpstr>Blank Presentation</vt:lpstr>
      <vt:lpstr>Photo Editor Photo</vt:lpstr>
      <vt:lpstr>Chart</vt:lpstr>
      <vt:lpstr>图表</vt:lpstr>
      <vt:lpstr>Frontiers in Research and Education in Computing: A View from the National Science Foundation</vt:lpstr>
      <vt:lpstr> NSF</vt:lpstr>
      <vt:lpstr>Slide 3</vt:lpstr>
      <vt:lpstr>Slide 4</vt:lpstr>
      <vt:lpstr>Stewardship for the Field</vt:lpstr>
      <vt:lpstr>CISE</vt:lpstr>
      <vt:lpstr>Core and Cross-Cutting Programs</vt:lpstr>
      <vt:lpstr>CISE FY08-FY10 Research Initiatives</vt:lpstr>
      <vt:lpstr>Continued from FY08</vt:lpstr>
      <vt:lpstr>CDI: Cyber-Enabled Discovery and Innovation</vt:lpstr>
      <vt:lpstr>Range of Disciplines in CDI Awards</vt:lpstr>
      <vt:lpstr>Range of Societal Issues Addressed</vt:lpstr>
      <vt:lpstr>Expeditions</vt:lpstr>
      <vt:lpstr>4 Awards</vt:lpstr>
      <vt:lpstr>Multicore Chip Design and Architecture</vt:lpstr>
      <vt:lpstr>New and Enhanced FY09</vt:lpstr>
      <vt:lpstr>Drivers of Computing</vt:lpstr>
      <vt:lpstr>Data Intensive Computing</vt:lpstr>
      <vt:lpstr>How Much Data?</vt:lpstr>
      <vt:lpstr>Convergence in Trends</vt:lpstr>
      <vt:lpstr>Data-Intensive Computing Sample Research Questions</vt:lpstr>
      <vt:lpstr>Cyber-Physical Systems</vt:lpstr>
      <vt:lpstr>Slide 23</vt:lpstr>
      <vt:lpstr>Embedded Medical Devices</vt:lpstr>
      <vt:lpstr>Sensors Everywhere</vt:lpstr>
      <vt:lpstr>Slide 26</vt:lpstr>
      <vt:lpstr>Assistive Technologies for Everyone</vt:lpstr>
      <vt:lpstr>Slide 28</vt:lpstr>
      <vt:lpstr>Slide 29</vt:lpstr>
      <vt:lpstr>Cyber-Physical Systems Sample Research Challenges</vt:lpstr>
      <vt:lpstr>Enhanced Initiatives</vt:lpstr>
      <vt:lpstr>Slide 32</vt:lpstr>
      <vt:lpstr>Slide 33</vt:lpstr>
      <vt:lpstr>Slide 34</vt:lpstr>
      <vt:lpstr>Network Science and Engineering</vt:lpstr>
      <vt:lpstr>Network Science and Engineering Sample Research Challenges </vt:lpstr>
      <vt:lpstr>Network Science and Engineering Sample Research Challenges </vt:lpstr>
      <vt:lpstr>Trustworthy Computing</vt:lpstr>
      <vt:lpstr>New for FY10</vt:lpstr>
      <vt:lpstr>Slide 40</vt:lpstr>
      <vt:lpstr>Slide 41</vt:lpstr>
      <vt:lpstr>Others</vt:lpstr>
      <vt:lpstr>Research Ideas in the Works</vt:lpstr>
      <vt:lpstr>IT and Energy and Environment</vt:lpstr>
      <vt:lpstr>Computational Economics</vt:lpstr>
      <vt:lpstr>Education</vt:lpstr>
      <vt:lpstr>Education</vt:lpstr>
      <vt:lpstr>CISE Education Programs</vt:lpstr>
      <vt:lpstr>C.T. in Education: Community Efforts</vt:lpstr>
      <vt:lpstr> Federal Picture: NITRD</vt:lpstr>
      <vt:lpstr>What is NITRD?</vt:lpstr>
      <vt:lpstr>Slide 52</vt:lpstr>
      <vt:lpstr>FY08 Estimates and FY09 Requests by Agency</vt:lpstr>
      <vt:lpstr>NITRD as Percent of Total R&amp;D FY09 Request</vt:lpstr>
      <vt:lpstr> International</vt:lpstr>
      <vt:lpstr>Slide 56</vt:lpstr>
      <vt:lpstr>Slide 57</vt:lpstr>
      <vt:lpstr>Slide 58</vt:lpstr>
      <vt:lpstr>China: Annual Budget of NSFC</vt:lpstr>
      <vt:lpstr>Last Word: The Future of Computing is Bright!</vt:lpstr>
      <vt:lpstr>Drivers of Computing</vt:lpstr>
      <vt:lpstr>Drivers of Computing</vt:lpstr>
      <vt:lpstr>Thank You!</vt:lpstr>
      <vt:lpstr>Credits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Generation for Security Protocols</dc:title>
  <dc:creator>snooze</dc:creator>
  <cp:lastModifiedBy>jniedzwi</cp:lastModifiedBy>
  <cp:revision>2952</cp:revision>
  <cp:lastPrinted>2000-01-27T19:31:12Z</cp:lastPrinted>
  <dcterms:created xsi:type="dcterms:W3CDTF">1999-04-14T03:55:44Z</dcterms:created>
  <dcterms:modified xsi:type="dcterms:W3CDTF">2009-06-17T19:17:46Z</dcterms:modified>
</cp:coreProperties>
</file>