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45"/>
  </p:notesMasterIdLst>
  <p:handoutMasterIdLst>
    <p:handoutMasterId r:id="rId46"/>
  </p:handoutMasterIdLst>
  <p:sldIdLst>
    <p:sldId id="276" r:id="rId2"/>
    <p:sldId id="556" r:id="rId3"/>
    <p:sldId id="601" r:id="rId4"/>
    <p:sldId id="536" r:id="rId5"/>
    <p:sldId id="631" r:id="rId6"/>
    <p:sldId id="627" r:id="rId7"/>
    <p:sldId id="611" r:id="rId8"/>
    <p:sldId id="565" r:id="rId9"/>
    <p:sldId id="614" r:id="rId10"/>
    <p:sldId id="566" r:id="rId11"/>
    <p:sldId id="612" r:id="rId12"/>
    <p:sldId id="630" r:id="rId13"/>
    <p:sldId id="599" r:id="rId14"/>
    <p:sldId id="602" r:id="rId15"/>
    <p:sldId id="604" r:id="rId16"/>
    <p:sldId id="598" r:id="rId17"/>
    <p:sldId id="518" r:id="rId18"/>
    <p:sldId id="647" r:id="rId19"/>
    <p:sldId id="651" r:id="rId20"/>
    <p:sldId id="652" r:id="rId21"/>
    <p:sldId id="650" r:id="rId22"/>
    <p:sldId id="597" r:id="rId23"/>
    <p:sldId id="654" r:id="rId24"/>
    <p:sldId id="655" r:id="rId25"/>
    <p:sldId id="657" r:id="rId26"/>
    <p:sldId id="595" r:id="rId27"/>
    <p:sldId id="621" r:id="rId28"/>
    <p:sldId id="644" r:id="rId29"/>
    <p:sldId id="656" r:id="rId30"/>
    <p:sldId id="658" r:id="rId31"/>
    <p:sldId id="661" r:id="rId32"/>
    <p:sldId id="662" r:id="rId33"/>
    <p:sldId id="636" r:id="rId34"/>
    <p:sldId id="584" r:id="rId35"/>
    <p:sldId id="659" r:id="rId36"/>
    <p:sldId id="660" r:id="rId37"/>
    <p:sldId id="563" r:id="rId38"/>
    <p:sldId id="606" r:id="rId39"/>
    <p:sldId id="608" r:id="rId40"/>
    <p:sldId id="632" r:id="rId41"/>
    <p:sldId id="633" r:id="rId42"/>
    <p:sldId id="634" r:id="rId43"/>
    <p:sldId id="653" r:id="rId44"/>
  </p:sldIdLst>
  <p:sldSz cx="9144000" cy="6858000" type="screen4x3"/>
  <p:notesSz cx="6997700" cy="9271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C00"/>
    <a:srgbClr val="FF5C00"/>
    <a:srgbClr val="0000CC"/>
    <a:srgbClr val="000099"/>
    <a:srgbClr val="007E00"/>
    <a:srgbClr val="990000"/>
    <a:srgbClr val="135C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9" autoAdjust="0"/>
    <p:restoredTop sz="99097" autoAdjust="0"/>
  </p:normalViewPr>
  <p:slideViewPr>
    <p:cSldViewPr snapToGrid="0">
      <p:cViewPr varScale="1">
        <p:scale>
          <a:sx n="71" d="100"/>
          <a:sy n="71" d="100"/>
        </p:scale>
        <p:origin x="-966" y="-90"/>
      </p:cViewPr>
      <p:guideLst>
        <p:guide orient="horz" pos="507"/>
        <p:guide pos="2880"/>
      </p:guideLst>
    </p:cSldViewPr>
  </p:slideViewPr>
  <p:outlineViewPr>
    <p:cViewPr>
      <p:scale>
        <a:sx n="33" d="100"/>
        <a:sy n="33" d="100"/>
      </p:scale>
      <p:origin x="0" y="8328"/>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3" d="100"/>
          <a:sy n="83" d="100"/>
        </p:scale>
        <p:origin x="-2280" y="-78"/>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turnerkr\Desktop\Funding_trends_analysi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1213708828302982E-2"/>
          <c:y val="0.12648452011249472"/>
          <c:w val="0.91624735028483462"/>
          <c:h val="0.7834677803525012"/>
        </c:manualLayout>
      </c:layout>
      <c:barChart>
        <c:barDir val="col"/>
        <c:grouping val="clustered"/>
        <c:ser>
          <c:idx val="1"/>
          <c:order val="0"/>
          <c:tx>
            <c:strRef>
              <c:f>Sheet1!$D$1</c:f>
              <c:strCache>
                <c:ptCount val="1"/>
                <c:pt idx="0">
                  <c:v>HEP Actual Dollars</c:v>
                </c:pt>
              </c:strCache>
            </c:strRef>
          </c:tx>
          <c:spPr>
            <a:solidFill>
              <a:schemeClr val="accent3">
                <a:lumMod val="50000"/>
              </a:schemeClr>
            </a:solidFill>
          </c:spPr>
          <c:cat>
            <c:numRef>
              <c:f>Sheet1!$A$2:$A$18</c:f>
              <c:numCache>
                <c:formatCode>General</c:formatCode>
                <c:ptCount val="6"/>
                <c:pt idx="0">
                  <c:v>2007</c:v>
                </c:pt>
                <c:pt idx="1">
                  <c:v>2008</c:v>
                </c:pt>
                <c:pt idx="2">
                  <c:v>2009</c:v>
                </c:pt>
                <c:pt idx="3">
                  <c:v>2010</c:v>
                </c:pt>
                <c:pt idx="4">
                  <c:v>2011</c:v>
                </c:pt>
                <c:pt idx="5">
                  <c:v>2012</c:v>
                </c:pt>
              </c:numCache>
            </c:numRef>
          </c:cat>
          <c:val>
            <c:numRef>
              <c:f>Sheet1!$D$2:$D$18</c:f>
              <c:numCache>
                <c:formatCode>0.0</c:formatCode>
                <c:ptCount val="6"/>
                <c:pt idx="0">
                  <c:v>732.4</c:v>
                </c:pt>
                <c:pt idx="1">
                  <c:v>702.9</c:v>
                </c:pt>
                <c:pt idx="2">
                  <c:v>775.80000000000007</c:v>
                </c:pt>
                <c:pt idx="3">
                  <c:v>790.8</c:v>
                </c:pt>
                <c:pt idx="4">
                  <c:v>771.13900000000001</c:v>
                </c:pt>
                <c:pt idx="5">
                  <c:v>778</c:v>
                </c:pt>
              </c:numCache>
            </c:numRef>
          </c:val>
        </c:ser>
        <c:ser>
          <c:idx val="2"/>
          <c:order val="1"/>
          <c:tx>
            <c:strRef>
              <c:f>Sheet1!$F$1</c:f>
              <c:strCache>
                <c:ptCount val="1"/>
                <c:pt idx="0">
                  <c:v>HEP FY 2008 Dollars (OMB Inflators)</c:v>
                </c:pt>
              </c:strCache>
            </c:strRef>
          </c:tx>
          <c:spPr>
            <a:solidFill>
              <a:schemeClr val="tx1"/>
            </a:solidFill>
          </c:spPr>
          <c:cat>
            <c:numRef>
              <c:f>Sheet1!$A$2:$A$18</c:f>
              <c:numCache>
                <c:formatCode>General</c:formatCode>
                <c:ptCount val="6"/>
                <c:pt idx="0">
                  <c:v>2007</c:v>
                </c:pt>
                <c:pt idx="1">
                  <c:v>2008</c:v>
                </c:pt>
                <c:pt idx="2">
                  <c:v>2009</c:v>
                </c:pt>
                <c:pt idx="3">
                  <c:v>2010</c:v>
                </c:pt>
                <c:pt idx="4">
                  <c:v>2011</c:v>
                </c:pt>
                <c:pt idx="5">
                  <c:v>2012</c:v>
                </c:pt>
              </c:numCache>
            </c:numRef>
          </c:cat>
          <c:val>
            <c:numRef>
              <c:f>Sheet1!$F$2:$F$18</c:f>
              <c:numCache>
                <c:formatCode>0.0</c:formatCode>
                <c:ptCount val="6"/>
                <c:pt idx="0">
                  <c:v>751.5</c:v>
                </c:pt>
                <c:pt idx="1">
                  <c:v>702.9</c:v>
                </c:pt>
                <c:pt idx="2">
                  <c:v>758.4</c:v>
                </c:pt>
                <c:pt idx="3">
                  <c:v>757.9</c:v>
                </c:pt>
                <c:pt idx="4">
                  <c:v>723.8</c:v>
                </c:pt>
                <c:pt idx="5">
                  <c:v>714.5</c:v>
                </c:pt>
              </c:numCache>
            </c:numRef>
          </c:val>
        </c:ser>
        <c:axId val="40571264"/>
        <c:axId val="40572800"/>
      </c:barChart>
      <c:catAx>
        <c:axId val="40571264"/>
        <c:scaling>
          <c:orientation val="minMax"/>
        </c:scaling>
        <c:axPos val="b"/>
        <c:numFmt formatCode="General" sourceLinked="1"/>
        <c:tickLblPos val="nextTo"/>
        <c:crossAx val="40572800"/>
        <c:crosses val="autoZero"/>
        <c:auto val="1"/>
        <c:lblAlgn val="ctr"/>
        <c:lblOffset val="100"/>
      </c:catAx>
      <c:valAx>
        <c:axId val="40572800"/>
        <c:scaling>
          <c:orientation val="minMax"/>
          <c:min val="0"/>
        </c:scaling>
        <c:axPos val="l"/>
        <c:majorGridlines/>
        <c:numFmt formatCode="0.0" sourceLinked="1"/>
        <c:tickLblPos val="nextTo"/>
        <c:crossAx val="40571264"/>
        <c:crosses val="autoZero"/>
        <c:crossBetween val="between"/>
      </c:valAx>
    </c:plotArea>
    <c:legend>
      <c:legendPos val="t"/>
      <c:txPr>
        <a:bodyPr/>
        <a:lstStyle/>
        <a:p>
          <a:pPr>
            <a:defRPr sz="1400" baseline="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Sheet1!$A$14</c:f>
              <c:strCache>
                <c:ptCount val="1"/>
                <c:pt idx="0">
                  <c:v>Research</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Sheet1!$B$14:$R$14</c:f>
              <c:numCache>
                <c:formatCode>0.0%</c:formatCode>
                <c:ptCount val="17"/>
                <c:pt idx="0">
                  <c:v>0.3035558947780575</c:v>
                </c:pt>
                <c:pt idx="1">
                  <c:v>0.29586429038090872</c:v>
                </c:pt>
                <c:pt idx="2">
                  <c:v>0.31278960199823758</c:v>
                </c:pt>
                <c:pt idx="3">
                  <c:v>0.30954171783827811</c:v>
                </c:pt>
                <c:pt idx="4">
                  <c:v>0.33755368764987009</c:v>
                </c:pt>
                <c:pt idx="5">
                  <c:v>0.33890767278752287</c:v>
                </c:pt>
                <c:pt idx="6">
                  <c:v>0.34906500445235983</c:v>
                </c:pt>
                <c:pt idx="7">
                  <c:v>0.35683823382780089</c:v>
                </c:pt>
                <c:pt idx="8">
                  <c:v>0.37377159054414488</c:v>
                </c:pt>
                <c:pt idx="9">
                  <c:v>0.39550646972082709</c:v>
                </c:pt>
                <c:pt idx="10">
                  <c:v>0.46523821390414188</c:v>
                </c:pt>
                <c:pt idx="11">
                  <c:v>0.56129562527135568</c:v>
                </c:pt>
                <c:pt idx="12">
                  <c:v>0.57056249955537852</c:v>
                </c:pt>
                <c:pt idx="13">
                  <c:v>0.58215314976258326</c:v>
                </c:pt>
                <c:pt idx="14">
                  <c:v>0.55888954503667754</c:v>
                </c:pt>
                <c:pt idx="15">
                  <c:v>0.55967430639324922</c:v>
                </c:pt>
                <c:pt idx="16">
                  <c:v>0.55478549924736553</c:v>
                </c:pt>
              </c:numCache>
            </c:numRef>
          </c:val>
        </c:ser>
        <c:ser>
          <c:idx val="1"/>
          <c:order val="1"/>
          <c:tx>
            <c:strRef>
              <c:f>Sheet1!$A$15</c:f>
              <c:strCache>
                <c:ptCount val="1"/>
                <c:pt idx="0">
                  <c:v>Facilities</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Sheet1!$B$15:$R$15</c:f>
              <c:numCache>
                <c:formatCode>0.0%</c:formatCode>
                <c:ptCount val="17"/>
                <c:pt idx="0">
                  <c:v>0.42500110450439743</c:v>
                </c:pt>
                <c:pt idx="1">
                  <c:v>0.43339410790525679</c:v>
                </c:pt>
                <c:pt idx="2">
                  <c:v>0.43871131784800882</c:v>
                </c:pt>
                <c:pt idx="3">
                  <c:v>0.47456207875237288</c:v>
                </c:pt>
                <c:pt idx="4">
                  <c:v>0.44341241191126807</c:v>
                </c:pt>
                <c:pt idx="5">
                  <c:v>0.45840871240805431</c:v>
                </c:pt>
                <c:pt idx="6">
                  <c:v>0.4815560459603978</c:v>
                </c:pt>
                <c:pt idx="7">
                  <c:v>0.47059988205766856</c:v>
                </c:pt>
                <c:pt idx="8">
                  <c:v>0.48415460016476791</c:v>
                </c:pt>
                <c:pt idx="9">
                  <c:v>0.49953382597461155</c:v>
                </c:pt>
                <c:pt idx="10">
                  <c:v>0.48434774389248653</c:v>
                </c:pt>
                <c:pt idx="11">
                  <c:v>0.37639705420556668</c:v>
                </c:pt>
                <c:pt idx="12">
                  <c:v>0.35525898313284343</c:v>
                </c:pt>
                <c:pt idx="13">
                  <c:v>0.31355849190842128</c:v>
                </c:pt>
                <c:pt idx="14">
                  <c:v>0.29084952030257588</c:v>
                </c:pt>
                <c:pt idx="15">
                  <c:v>0.27997828709288736</c:v>
                </c:pt>
                <c:pt idx="16">
                  <c:v>0.25742849974912441</c:v>
                </c:pt>
              </c:numCache>
            </c:numRef>
          </c:val>
        </c:ser>
        <c:ser>
          <c:idx val="2"/>
          <c:order val="2"/>
          <c:tx>
            <c:strRef>
              <c:f>Sheet1!$A$16</c:f>
              <c:strCache>
                <c:ptCount val="1"/>
                <c:pt idx="0">
                  <c:v>Projects</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Sheet1!$B$16:$R$16</c:f>
              <c:numCache>
                <c:formatCode>0.0%</c:formatCode>
                <c:ptCount val="17"/>
                <c:pt idx="0">
                  <c:v>0.22742431097968777</c:v>
                </c:pt>
                <c:pt idx="1">
                  <c:v>0.23307352203837867</c:v>
                </c:pt>
                <c:pt idx="2">
                  <c:v>0.20390822477153514</c:v>
                </c:pt>
                <c:pt idx="3">
                  <c:v>0.16833892548434304</c:v>
                </c:pt>
                <c:pt idx="4">
                  <c:v>0.18265804736516991</c:v>
                </c:pt>
                <c:pt idx="5">
                  <c:v>0.17125934185625946</c:v>
                </c:pt>
                <c:pt idx="6">
                  <c:v>0.14073758608970971</c:v>
                </c:pt>
                <c:pt idx="7">
                  <c:v>0.14735242251843941</c:v>
                </c:pt>
                <c:pt idx="8">
                  <c:v>0.11490428250275771</c:v>
                </c:pt>
                <c:pt idx="9">
                  <c:v>7.0328645771372766E-2</c:v>
                </c:pt>
                <c:pt idx="10">
                  <c:v>2.1466892377670691E-2</c:v>
                </c:pt>
                <c:pt idx="11">
                  <c:v>3.9225377303620856E-2</c:v>
                </c:pt>
                <c:pt idx="12">
                  <c:v>4.7993512083034033E-2</c:v>
                </c:pt>
                <c:pt idx="13">
                  <c:v>8.8759943701764751E-2</c:v>
                </c:pt>
                <c:pt idx="14">
                  <c:v>0.13923427974572941</c:v>
                </c:pt>
                <c:pt idx="15">
                  <c:v>0.11427020506634519</c:v>
                </c:pt>
                <c:pt idx="16">
                  <c:v>0.12950326141495233</c:v>
                </c:pt>
              </c:numCache>
            </c:numRef>
          </c:val>
        </c:ser>
        <c:ser>
          <c:idx val="3"/>
          <c:order val="3"/>
          <c:tx>
            <c:strRef>
              <c:f>Sheet1!$A$17</c:f>
              <c:strCache>
                <c:ptCount val="1"/>
                <c:pt idx="0">
                  <c:v>Other</c:v>
                </c:pt>
              </c:strCache>
            </c:strRef>
          </c:tx>
          <c:marker>
            <c:symbol val="none"/>
          </c:marker>
          <c:cat>
            <c:strRef>
              <c:f>Sheet1!$B$13:$R$13</c:f>
              <c:strCache>
                <c:ptCount val="17"/>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strCache>
            </c:strRef>
          </c:cat>
          <c:val>
            <c:numRef>
              <c:f>Sheet1!$B$17:$R$17</c:f>
              <c:numCache>
                <c:formatCode>0.0%</c:formatCode>
                <c:ptCount val="17"/>
                <c:pt idx="0">
                  <c:v>4.4018689737859433E-2</c:v>
                </c:pt>
                <c:pt idx="1">
                  <c:v>3.7668079675464095E-2</c:v>
                </c:pt>
                <c:pt idx="2">
                  <c:v>4.4590855382222287E-2</c:v>
                </c:pt>
                <c:pt idx="3">
                  <c:v>4.7557277925008988E-2</c:v>
                </c:pt>
                <c:pt idx="4">
                  <c:v>3.6375853073700566E-2</c:v>
                </c:pt>
                <c:pt idx="5">
                  <c:v>3.1424272948168436E-2</c:v>
                </c:pt>
                <c:pt idx="6">
                  <c:v>2.8641363497533091E-2</c:v>
                </c:pt>
                <c:pt idx="7">
                  <c:v>2.5209461596095942E-2</c:v>
                </c:pt>
                <c:pt idx="8">
                  <c:v>2.7169526788332378E-2</c:v>
                </c:pt>
                <c:pt idx="9">
                  <c:v>3.4631058533197992E-2</c:v>
                </c:pt>
                <c:pt idx="10">
                  <c:v>2.8947149825704344E-2</c:v>
                </c:pt>
                <c:pt idx="11">
                  <c:v>2.3081943219457411E-2</c:v>
                </c:pt>
                <c:pt idx="12">
                  <c:v>2.6185005228748885E-2</c:v>
                </c:pt>
                <c:pt idx="13">
                  <c:v>1.5528414627230461E-2</c:v>
                </c:pt>
                <c:pt idx="14">
                  <c:v>1.1026654915017742E-2</c:v>
                </c:pt>
                <c:pt idx="15">
                  <c:v>4.6077201447527173E-2</c:v>
                </c:pt>
                <c:pt idx="16">
                  <c:v>5.8282739588559958E-2</c:v>
                </c:pt>
              </c:numCache>
            </c:numRef>
          </c:val>
        </c:ser>
        <c:marker val="1"/>
        <c:axId val="35313920"/>
        <c:axId val="35319808"/>
      </c:lineChart>
      <c:catAx>
        <c:axId val="35313920"/>
        <c:scaling>
          <c:orientation val="minMax"/>
        </c:scaling>
        <c:axPos val="b"/>
        <c:tickLblPos val="nextTo"/>
        <c:spPr>
          <a:ln w="15875"/>
        </c:spPr>
        <c:txPr>
          <a:bodyPr rot="-5400000" vert="horz"/>
          <a:lstStyle/>
          <a:p>
            <a:pPr>
              <a:defRPr sz="1400" b="1" i="0" baseline="0"/>
            </a:pPr>
            <a:endParaRPr lang="en-US"/>
          </a:p>
        </c:txPr>
        <c:crossAx val="35319808"/>
        <c:crosses val="autoZero"/>
        <c:auto val="1"/>
        <c:lblAlgn val="ctr"/>
        <c:lblOffset val="100"/>
      </c:catAx>
      <c:valAx>
        <c:axId val="35319808"/>
        <c:scaling>
          <c:orientation val="minMax"/>
        </c:scaling>
        <c:axPos val="l"/>
        <c:majorGridlines/>
        <c:numFmt formatCode="0.0%" sourceLinked="1"/>
        <c:tickLblPos val="nextTo"/>
        <c:txPr>
          <a:bodyPr/>
          <a:lstStyle/>
          <a:p>
            <a:pPr>
              <a:defRPr sz="1400" b="1" i="0" baseline="0"/>
            </a:pPr>
            <a:endParaRPr lang="en-US"/>
          </a:p>
        </c:txPr>
        <c:crossAx val="35313920"/>
        <c:crosses val="autoZero"/>
        <c:crossBetween val="between"/>
      </c:valAx>
    </c:plotArea>
    <c:legend>
      <c:legendPos val="r"/>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0.22036</cdr:x>
      <cdr:y>0.10635</cdr:y>
    </cdr:from>
    <cdr:to>
      <cdr:x>0.33946</cdr:x>
      <cdr:y>0.33766</cdr:y>
    </cdr:to>
    <cdr:sp macro="" textlink="">
      <cdr:nvSpPr>
        <cdr:cNvPr id="3" name="Straight Arrow Connector 2"/>
        <cdr:cNvSpPr/>
      </cdr:nvSpPr>
      <cdr:spPr bwMode="auto">
        <a:xfrm xmlns:a="http://schemas.openxmlformats.org/drawingml/2006/main" rot="10800000" flipH="1" flipV="1">
          <a:off x="1749161" y="398300"/>
          <a:ext cx="945401" cy="866296"/>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defTabSz="912813" eaLnBrk="1" hangingPunct="1">
              <a:defRPr sz="1200" b="0"/>
            </a:lvl1pPr>
          </a:lstStyle>
          <a:p>
            <a:pPr>
              <a:defRPr/>
            </a:pPr>
            <a:endParaRPr lang="en-US"/>
          </a:p>
        </p:txBody>
      </p:sp>
      <p:sp>
        <p:nvSpPr>
          <p:cNvPr id="104451" name="Rectangle 3"/>
          <p:cNvSpPr>
            <a:spLocks noGrp="1" noChangeArrowheads="1"/>
          </p:cNvSpPr>
          <p:nvPr>
            <p:ph type="dt" sz="quarter" idx="1"/>
          </p:nvPr>
        </p:nvSpPr>
        <p:spPr bwMode="auto">
          <a:xfrm>
            <a:off x="3963988" y="0"/>
            <a:ext cx="3032125" cy="461963"/>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defTabSz="912813" eaLnBrk="1" hangingPunct="1">
              <a:defRPr sz="1200" b="0"/>
            </a:lvl1pPr>
          </a:lstStyle>
          <a:p>
            <a:pPr>
              <a:defRPr/>
            </a:pPr>
            <a:endParaRPr lang="en-US"/>
          </a:p>
        </p:txBody>
      </p:sp>
      <p:sp>
        <p:nvSpPr>
          <p:cNvPr id="104452" name="Rectangle 4"/>
          <p:cNvSpPr>
            <a:spLocks noGrp="1" noChangeArrowheads="1"/>
          </p:cNvSpPr>
          <p:nvPr>
            <p:ph type="ftr" sz="quarter" idx="2"/>
          </p:nvPr>
        </p:nvSpPr>
        <p:spPr bwMode="auto">
          <a:xfrm>
            <a:off x="0" y="8807450"/>
            <a:ext cx="3032125" cy="461963"/>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defTabSz="912813" eaLnBrk="1" hangingPunct="1">
              <a:defRPr sz="1200" b="0"/>
            </a:lvl1pPr>
          </a:lstStyle>
          <a:p>
            <a:pPr>
              <a:defRPr/>
            </a:pPr>
            <a:endParaRPr lang="en-US"/>
          </a:p>
        </p:txBody>
      </p:sp>
      <p:sp>
        <p:nvSpPr>
          <p:cNvPr id="104453" name="Rectangle 5"/>
          <p:cNvSpPr>
            <a:spLocks noGrp="1" noChangeArrowheads="1"/>
          </p:cNvSpPr>
          <p:nvPr>
            <p:ph type="sldNum" sz="quarter" idx="3"/>
          </p:nvPr>
        </p:nvSpPr>
        <p:spPr bwMode="auto">
          <a:xfrm>
            <a:off x="3963988" y="8807450"/>
            <a:ext cx="3032125" cy="461963"/>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r" defTabSz="912813" eaLnBrk="1" hangingPunct="1">
              <a:defRPr sz="1200" b="0"/>
            </a:lvl1pPr>
          </a:lstStyle>
          <a:p>
            <a:pPr>
              <a:defRPr/>
            </a:pPr>
            <a:fld id="{BF3438C2-E032-4CF4-BCDF-3F0E106063F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171" tIns="46085" rIns="92171" bIns="46085" numCol="1" anchor="t" anchorCtr="0" compatLnSpc="1">
            <a:prstTxWarp prst="textNoShape">
              <a:avLst/>
            </a:prstTxWarp>
          </a:bodyPr>
          <a:lstStyle>
            <a:lvl1pPr defTabSz="920750" eaLnBrk="1" hangingPunct="1">
              <a:defRPr sz="1200" b="0"/>
            </a:lvl1pPr>
          </a:lstStyle>
          <a:p>
            <a:pPr>
              <a:defRPr/>
            </a:pPr>
            <a:endParaRPr lang="en-US"/>
          </a:p>
        </p:txBody>
      </p:sp>
      <p:sp>
        <p:nvSpPr>
          <p:cNvPr id="75779" name="Rectangle 3"/>
          <p:cNvSpPr>
            <a:spLocks noGrp="1" noChangeArrowheads="1"/>
          </p:cNvSpPr>
          <p:nvPr>
            <p:ph type="dt" idx="1"/>
          </p:nvPr>
        </p:nvSpPr>
        <p:spPr bwMode="auto">
          <a:xfrm>
            <a:off x="3963988" y="0"/>
            <a:ext cx="3032125" cy="461963"/>
          </a:xfrm>
          <a:prstGeom prst="rect">
            <a:avLst/>
          </a:prstGeom>
          <a:noFill/>
          <a:ln w="9525">
            <a:noFill/>
            <a:miter lim="800000"/>
            <a:headEnd/>
            <a:tailEnd/>
          </a:ln>
          <a:effectLst/>
        </p:spPr>
        <p:txBody>
          <a:bodyPr vert="horz" wrap="square" lIns="92171" tIns="46085" rIns="92171" bIns="46085" numCol="1" anchor="t" anchorCtr="0" compatLnSpc="1">
            <a:prstTxWarp prst="textNoShape">
              <a:avLst/>
            </a:prstTxWarp>
          </a:bodyPr>
          <a:lstStyle>
            <a:lvl1pPr algn="r" defTabSz="920750" eaLnBrk="1" hangingPunct="1">
              <a:defRPr sz="1200" b="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5325"/>
            <a:ext cx="4637088" cy="3478213"/>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171" tIns="46085" rIns="92171" bIns="460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07450"/>
            <a:ext cx="3032125" cy="461963"/>
          </a:xfrm>
          <a:prstGeom prst="rect">
            <a:avLst/>
          </a:prstGeom>
          <a:noFill/>
          <a:ln w="9525">
            <a:noFill/>
            <a:miter lim="800000"/>
            <a:headEnd/>
            <a:tailEnd/>
          </a:ln>
          <a:effectLst/>
        </p:spPr>
        <p:txBody>
          <a:bodyPr vert="horz" wrap="square" lIns="92171" tIns="46085" rIns="92171" bIns="46085" numCol="1" anchor="b" anchorCtr="0" compatLnSpc="1">
            <a:prstTxWarp prst="textNoShape">
              <a:avLst/>
            </a:prstTxWarp>
          </a:bodyPr>
          <a:lstStyle>
            <a:lvl1pPr defTabSz="920750" eaLnBrk="1" hangingPunct="1">
              <a:defRPr sz="1200" b="0"/>
            </a:lvl1pPr>
          </a:lstStyle>
          <a:p>
            <a:pPr>
              <a:defRPr/>
            </a:pPr>
            <a:endParaRPr lang="en-US"/>
          </a:p>
        </p:txBody>
      </p:sp>
      <p:sp>
        <p:nvSpPr>
          <p:cNvPr id="75783" name="Rectangle 7"/>
          <p:cNvSpPr>
            <a:spLocks noGrp="1" noChangeArrowheads="1"/>
          </p:cNvSpPr>
          <p:nvPr>
            <p:ph type="sldNum" sz="quarter" idx="5"/>
          </p:nvPr>
        </p:nvSpPr>
        <p:spPr bwMode="auto">
          <a:xfrm>
            <a:off x="3963988" y="8807450"/>
            <a:ext cx="3032125" cy="461963"/>
          </a:xfrm>
          <a:prstGeom prst="rect">
            <a:avLst/>
          </a:prstGeom>
          <a:noFill/>
          <a:ln w="9525">
            <a:noFill/>
            <a:miter lim="800000"/>
            <a:headEnd/>
            <a:tailEnd/>
          </a:ln>
          <a:effectLst/>
        </p:spPr>
        <p:txBody>
          <a:bodyPr vert="horz" wrap="square" lIns="92171" tIns="46085" rIns="92171" bIns="46085" numCol="1" anchor="b" anchorCtr="0" compatLnSpc="1">
            <a:prstTxWarp prst="textNoShape">
              <a:avLst/>
            </a:prstTxWarp>
          </a:bodyPr>
          <a:lstStyle>
            <a:lvl1pPr algn="r" defTabSz="920750" eaLnBrk="1" hangingPunct="1">
              <a:defRPr sz="1200" b="0"/>
            </a:lvl1pPr>
          </a:lstStyle>
          <a:p>
            <a:pPr>
              <a:defRPr/>
            </a:pPr>
            <a:fld id="{E8483BE0-FA66-4C22-A04E-315E3153FB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BB41168-CF14-4C20-B377-36E95C693110}" type="slidenum">
              <a:rPr lang="en-US" smtClean="0"/>
              <a:pPr/>
              <a:t>1</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3BDA476-DBB4-4FB4-B746-C40911690A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68EB7CA-702F-42F8-8F99-E3B8931BE4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8CDF0A8-7D20-4038-9CCA-B76E70EE88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E46896A-4988-4901-9E1D-5B1E03F677F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270000"/>
            <a:ext cx="4038600" cy="5199063"/>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34927826-7865-4D50-B540-87D1C58347B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1650" y="161925"/>
            <a:ext cx="5165725" cy="7239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70000"/>
            <a:ext cx="4038600" cy="252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0000"/>
            <a:ext cx="4038600" cy="252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4938"/>
            <a:ext cx="40386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4938"/>
            <a:ext cx="40386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9E8792D-8825-4F3F-ADE5-A39BA16A229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306517E-D9B7-49BD-82C2-2A91C044E6F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896A9B6-1E71-4414-A5A3-D6E925EA620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1788" y="76200"/>
            <a:ext cx="594042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66800"/>
            <a:ext cx="7999413" cy="5486400"/>
          </a:xfrm>
        </p:spPr>
        <p:txBody>
          <a:bodyPr/>
          <a:lstStyle/>
          <a:p>
            <a:pPr lvl="0"/>
            <a:endParaRPr lang="en-US" noProof="0"/>
          </a:p>
        </p:txBody>
      </p:sp>
      <p:sp>
        <p:nvSpPr>
          <p:cNvPr id="4" name="Footer Placeholder 3"/>
          <p:cNvSpPr>
            <a:spLocks noGrp="1"/>
          </p:cNvSpPr>
          <p:nvPr>
            <p:ph type="ftr" sz="quarter" idx="10"/>
          </p:nvPr>
        </p:nvSpPr>
        <p:spPr>
          <a:xfrm>
            <a:off x="0" y="6477000"/>
            <a:ext cx="2895600" cy="381000"/>
          </a:xfrm>
          <a:prstGeom prst="rect">
            <a:avLst/>
          </a:prstGeom>
        </p:spPr>
        <p:txBody>
          <a:bodyPr/>
          <a:lstStyle>
            <a:lvl1pPr eaLnBrk="0" hangingPunct="0">
              <a:defRPr/>
            </a:lvl1pPr>
          </a:lstStyle>
          <a:p>
            <a:pPr>
              <a:defRPr/>
            </a:pPr>
            <a:endParaRPr lang="en-US"/>
          </a:p>
        </p:txBody>
      </p:sp>
      <p:sp>
        <p:nvSpPr>
          <p:cNvPr id="5" name="Slide Number Placeholder 4"/>
          <p:cNvSpPr>
            <a:spLocks noGrp="1"/>
          </p:cNvSpPr>
          <p:nvPr>
            <p:ph type="sldNum" sz="quarter" idx="11"/>
          </p:nvPr>
        </p:nvSpPr>
        <p:spPr>
          <a:xfrm>
            <a:off x="6780213" y="6381750"/>
            <a:ext cx="2135187" cy="476250"/>
          </a:xfrm>
        </p:spPr>
        <p:txBody>
          <a:bodyPr/>
          <a:lstStyle>
            <a:lvl1pPr>
              <a:defRPr/>
            </a:lvl1pPr>
          </a:lstStyle>
          <a:p>
            <a:pPr>
              <a:defRPr/>
            </a:pPr>
            <a:fld id="{FE5A6361-4496-402D-B09E-F7640A052A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85207" y="197436"/>
            <a:ext cx="5165725" cy="723900"/>
          </a:xfrm>
        </p:spPr>
        <p:txBody>
          <a:bodyPr/>
          <a:lstStyle>
            <a:lvl1pPr marL="0" indent="0">
              <a:defRPr b="1">
                <a:solidFill>
                  <a:srgbClr val="285C00"/>
                </a:solidFill>
                <a:latin typeface="Cambria" pitchFamily="18" charset="0"/>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2903AA7D-46A9-4912-A71F-B3BFFDF70A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7452" y="206314"/>
            <a:ext cx="5165725" cy="723900"/>
          </a:xfrm>
        </p:spPr>
        <p:txBody>
          <a:bodyPr/>
          <a:lstStyle>
            <a:lvl1pPr>
              <a:defRPr b="1">
                <a:solidFill>
                  <a:srgbClr val="285C00"/>
                </a:solidFill>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F63214F-2623-4968-8520-73A355303EA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B039730-43B5-4688-958B-090125CA52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02963" y="197436"/>
            <a:ext cx="5165725" cy="723900"/>
          </a:xfrm>
        </p:spPr>
        <p:txBody>
          <a:bodyPr/>
          <a:lstStyle>
            <a:lvl1pPr>
              <a:defRPr b="1">
                <a:solidFill>
                  <a:srgbClr val="285C00"/>
                </a:solidFill>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ED7D46E-FE3E-4F4E-BDD2-3C7F65601E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2056CD2-F3F2-4FFC-AC1C-60AE47E9B1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76330" y="188558"/>
            <a:ext cx="5165725" cy="723900"/>
          </a:xfrm>
        </p:spPr>
        <p:txBody>
          <a:bodyPr/>
          <a:lstStyle>
            <a:lvl1pPr>
              <a:defRPr b="1">
                <a:solidFill>
                  <a:srgbClr val="285C00"/>
                </a:solidFill>
                <a:latin typeface="Cambria" pitchFamily="18" charset="0"/>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853D07D5-717A-4F95-8AC6-9DA8F3A56D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A710078-5070-4034-8C65-7D880F04CB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71BFA8-7F57-488F-8A1E-B47949B664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5F4CB905-B136-4147-A93A-787EEB12AC9A}" type="slidenum">
              <a:rPr lang="en-US"/>
              <a:pPr>
                <a:defRPr/>
              </a:pPr>
              <a:t>‹#›</a:t>
            </a:fld>
            <a:endParaRPr lang="en-US"/>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a:effectLst>
                <a:outerShdw blurRad="38100" dist="38100" dir="2700000" algn="tl">
                  <a:srgbClr val="FFFFFF"/>
                </a:outerShdw>
              </a:effectLst>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1343025" y="1649413"/>
            <a:ext cx="6215063" cy="1385887"/>
          </a:xfrm>
          <a:prstGeom prst="rect">
            <a:avLst/>
          </a:prstGeom>
          <a:noFill/>
          <a:ln w="9525" algn="ctr">
            <a:noFill/>
            <a:miter lim="800000"/>
            <a:headEnd/>
            <a:tailEnd/>
          </a:ln>
        </p:spPr>
        <p:txBody>
          <a:bodyPr lIns="91407" tIns="45704" rIns="91407" bIns="45704" anchor="ctr">
            <a:spAutoFit/>
          </a:bodyPr>
          <a:lstStyle/>
          <a:p>
            <a:pPr algn="ctr"/>
            <a:r>
              <a:rPr lang="en-US" sz="2800">
                <a:solidFill>
                  <a:srgbClr val="005C0F"/>
                </a:solidFill>
                <a:latin typeface="Tahoma" pitchFamily="34" charset="0"/>
                <a:cs typeface="Tahoma" pitchFamily="34" charset="0"/>
              </a:rPr>
              <a:t>Office of High Energy Physics Report to the AAAC </a:t>
            </a:r>
            <a:endParaRPr lang="en-US" sz="2800">
              <a:latin typeface="Tahoma" pitchFamily="34" charset="0"/>
              <a:cs typeface="Tahoma" pitchFamily="34" charset="0"/>
            </a:endParaRPr>
          </a:p>
          <a:p>
            <a:pPr algn="ctr"/>
            <a:endParaRPr lang="en-US" sz="2800">
              <a:solidFill>
                <a:srgbClr val="005C0F"/>
              </a:solidFill>
              <a:latin typeface="Tahoma" pitchFamily="34" charset="0"/>
              <a:cs typeface="Tahoma" pitchFamily="34" charset="0"/>
            </a:endParaRPr>
          </a:p>
        </p:txBody>
      </p:sp>
      <p:sp>
        <p:nvSpPr>
          <p:cNvPr id="21506" name="Rectangle 3"/>
          <p:cNvSpPr>
            <a:spLocks noGrp="1" noChangeArrowheads="1"/>
          </p:cNvSpPr>
          <p:nvPr>
            <p:ph type="subTitle" idx="1"/>
          </p:nvPr>
        </p:nvSpPr>
        <p:spPr>
          <a:xfrm>
            <a:off x="0" y="5280025"/>
            <a:ext cx="9086850" cy="820738"/>
          </a:xfrm>
        </p:spPr>
        <p:txBody>
          <a:bodyPr lIns="82039" tIns="41020" rIns="82039" bIns="41020">
            <a:spAutoFit/>
          </a:bodyPr>
          <a:lstStyle/>
          <a:p>
            <a:pPr eaLnBrk="1" hangingPunct="1">
              <a:spcBef>
                <a:spcPct val="0"/>
              </a:spcBef>
            </a:pPr>
            <a:r>
              <a:rPr lang="en-US" sz="1600" smtClean="0">
                <a:latin typeface="Tahoma" pitchFamily="34" charset="0"/>
                <a:cs typeface="Tahoma" pitchFamily="34" charset="0"/>
              </a:rPr>
              <a:t>Kathleen Turner</a:t>
            </a:r>
          </a:p>
          <a:p>
            <a:pPr eaLnBrk="1" hangingPunct="1">
              <a:spcBef>
                <a:spcPct val="0"/>
              </a:spcBef>
            </a:pPr>
            <a:r>
              <a:rPr lang="en-US" sz="1600" smtClean="0">
                <a:latin typeface="Tahoma" pitchFamily="34" charset="0"/>
                <a:cs typeface="Tahoma" pitchFamily="34" charset="0"/>
              </a:rPr>
              <a:t>Office of High Energy Physics</a:t>
            </a:r>
          </a:p>
          <a:p>
            <a:pPr eaLnBrk="1" hangingPunct="1">
              <a:spcBef>
                <a:spcPct val="0"/>
              </a:spcBef>
            </a:pPr>
            <a:r>
              <a:rPr lang="en-US" sz="1600" smtClean="0">
                <a:latin typeface="Tahoma" pitchFamily="34" charset="0"/>
                <a:cs typeface="Tahoma" pitchFamily="34" charset="0"/>
              </a:rPr>
              <a:t>Office of Science, U.S. Department of Energy</a:t>
            </a:r>
          </a:p>
        </p:txBody>
      </p:sp>
      <p:sp>
        <p:nvSpPr>
          <p:cNvPr id="21507" name="Rectangle 4"/>
          <p:cNvSpPr>
            <a:spLocks noChangeArrowheads="1"/>
          </p:cNvSpPr>
          <p:nvPr/>
        </p:nvSpPr>
        <p:spPr bwMode="auto">
          <a:xfrm>
            <a:off x="423863" y="3390900"/>
            <a:ext cx="8237537" cy="452438"/>
          </a:xfrm>
          <a:prstGeom prst="rect">
            <a:avLst/>
          </a:prstGeom>
          <a:noFill/>
          <a:ln w="9525">
            <a:noFill/>
            <a:miter lim="800000"/>
            <a:headEnd/>
            <a:tailEnd/>
          </a:ln>
        </p:spPr>
        <p:txBody>
          <a:bodyPr lIns="82039" tIns="41020" rIns="82039" bIns="41020">
            <a:spAutoFit/>
          </a:bodyPr>
          <a:lstStyle/>
          <a:p>
            <a:pPr algn="ctr">
              <a:buFont typeface="Wingdings" pitchFamily="2" charset="2"/>
              <a:buNone/>
            </a:pPr>
            <a:r>
              <a:rPr lang="en-US" sz="2400">
                <a:latin typeface="Tahoma" pitchFamily="34" charset="0"/>
                <a:cs typeface="Tahoma" pitchFamily="34" charset="0"/>
              </a:rPr>
              <a:t>October 13, 2011</a:t>
            </a:r>
          </a:p>
        </p:txBody>
      </p:sp>
      <p:sp>
        <p:nvSpPr>
          <p:cNvPr id="21508" name="Text Box 10"/>
          <p:cNvSpPr txBox="1">
            <a:spLocks noChangeArrowheads="1"/>
          </p:cNvSpPr>
          <p:nvPr/>
        </p:nvSpPr>
        <p:spPr bwMode="auto">
          <a:xfrm>
            <a:off x="6842125" y="171450"/>
            <a:ext cx="2301875" cy="687388"/>
          </a:xfrm>
          <a:prstGeom prst="rect">
            <a:avLst/>
          </a:prstGeom>
          <a:noFill/>
          <a:ln w="9525">
            <a:noFill/>
            <a:miter lim="800000"/>
            <a:headEnd/>
            <a:tailEnd/>
          </a:ln>
        </p:spPr>
        <p:txBody>
          <a:bodyPr>
            <a:spAutoFit/>
          </a:bodyPr>
          <a:lstStyle/>
          <a:p>
            <a:pPr algn="ctr" eaLnBrk="0" hangingPunct="0">
              <a:lnSpc>
                <a:spcPct val="85000"/>
              </a:lnSpc>
            </a:pPr>
            <a:r>
              <a:rPr lang="en-US" sz="1400">
                <a:solidFill>
                  <a:srgbClr val="135C00"/>
                </a:solidFill>
              </a:rPr>
              <a:t>OFFICE OF</a:t>
            </a:r>
            <a:r>
              <a:rPr lang="en-US" sz="1400" b="0">
                <a:solidFill>
                  <a:srgbClr val="135C00"/>
                </a:solidFill>
              </a:rPr>
              <a:t> </a:t>
            </a:r>
            <a:r>
              <a:rPr lang="en-US" sz="3200" b="0">
                <a:solidFill>
                  <a:srgbClr val="135C00"/>
                </a:solidFill>
                <a:latin typeface="Arial Black" pitchFamily="34" charset="0"/>
              </a:rPr>
              <a:t>SCIENCE</a:t>
            </a:r>
          </a:p>
        </p:txBody>
      </p:sp>
      <p:pic>
        <p:nvPicPr>
          <p:cNvPr id="21509" name="Picture 9" descr="New_DOE_Logo_Color_042808"/>
          <p:cNvPicPr>
            <a:picLocks noChangeAspect="1" noChangeArrowheads="1"/>
          </p:cNvPicPr>
          <p:nvPr/>
        </p:nvPicPr>
        <p:blipFill>
          <a:blip r:embed="rId3"/>
          <a:srcRect/>
          <a:stretch>
            <a:fillRect/>
          </a:stretch>
        </p:blipFill>
        <p:spPr bwMode="auto">
          <a:xfrm>
            <a:off x="241300" y="209550"/>
            <a:ext cx="2563813" cy="646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11138"/>
            <a:ext cx="8375650" cy="723900"/>
          </a:xfrm>
        </p:spPr>
        <p:txBody>
          <a:bodyPr/>
          <a:lstStyle/>
          <a:p>
            <a:pPr>
              <a:defRPr/>
            </a:pPr>
            <a:r>
              <a:rPr lang="en-US" dirty="0" smtClean="0"/>
              <a:t>Intensity Frontier – Current experiments</a:t>
            </a:r>
            <a:endParaRPr lang="en-US" dirty="0"/>
          </a:p>
        </p:txBody>
      </p:sp>
      <p:sp>
        <p:nvSpPr>
          <p:cNvPr id="31746" name="Content Placeholder 2"/>
          <p:cNvSpPr>
            <a:spLocks noGrp="1"/>
          </p:cNvSpPr>
          <p:nvPr>
            <p:ph idx="1"/>
          </p:nvPr>
        </p:nvSpPr>
        <p:spPr>
          <a:xfrm>
            <a:off x="192088" y="1111250"/>
            <a:ext cx="4062412" cy="2268538"/>
          </a:xfrm>
        </p:spPr>
        <p:txBody>
          <a:bodyPr/>
          <a:lstStyle/>
          <a:p>
            <a:pPr>
              <a:buFont typeface="Wingdings" pitchFamily="2" charset="2"/>
              <a:buNone/>
            </a:pPr>
            <a:r>
              <a:rPr lang="en-US" u="sng" smtClean="0">
                <a:latin typeface="Calibri" pitchFamily="34" charset="0"/>
              </a:rPr>
              <a:t>Fermilab and Minnesota</a:t>
            </a:r>
          </a:p>
          <a:p>
            <a:r>
              <a:rPr lang="en-US" b="0" smtClean="0">
                <a:latin typeface="Calibri" pitchFamily="34" charset="0"/>
              </a:rPr>
              <a:t>MINOS, MiniBooNE and MINERvA continue operations.</a:t>
            </a:r>
          </a:p>
          <a:p>
            <a:r>
              <a:rPr lang="en-US" b="0" smtClean="0">
                <a:latin typeface="Calibri" pitchFamily="34" charset="0"/>
              </a:rPr>
              <a:t>MINOS is planning to install atomic clocks to see if they can reproduce the OPERA results</a:t>
            </a:r>
          </a:p>
          <a:p>
            <a:r>
              <a:rPr lang="en-US" b="0" smtClean="0">
                <a:latin typeface="Calibri" pitchFamily="34" charset="0"/>
              </a:rPr>
              <a:t>The NOvA project will install the first detector modules and do the required accelerator upgrades in FY 2012; completion in FY 2013.</a:t>
            </a:r>
          </a:p>
          <a:p>
            <a:endParaRPr lang="en-US" b="0" smtClean="0">
              <a:latin typeface="Calibri" pitchFamily="34" charset="0"/>
            </a:endParaRPr>
          </a:p>
          <a:p>
            <a:pPr>
              <a:buFont typeface="Wingdings" pitchFamily="2" charset="2"/>
              <a:buNone/>
            </a:pPr>
            <a:endParaRPr lang="en-US" b="0" smtClean="0">
              <a:latin typeface="Calibri" pitchFamily="34" charset="0"/>
            </a:endParaRPr>
          </a:p>
          <a:p>
            <a:pPr lvl="1"/>
            <a:endParaRPr lang="en-US" smtClean="0">
              <a:latin typeface="Calibri" pitchFamily="34" charset="0"/>
            </a:endParaRPr>
          </a:p>
          <a:p>
            <a:pPr lvl="1"/>
            <a:endParaRPr lang="en-US" smtClean="0">
              <a:latin typeface="Calibri" pitchFamily="34" charset="0"/>
            </a:endParaRPr>
          </a:p>
        </p:txBody>
      </p:sp>
      <p:sp>
        <p:nvSpPr>
          <p:cNvPr id="31747" name="Slide Number Placeholder 3"/>
          <p:cNvSpPr>
            <a:spLocks noGrp="1"/>
          </p:cNvSpPr>
          <p:nvPr>
            <p:ph type="sldNum" sz="quarter" idx="10"/>
          </p:nvPr>
        </p:nvSpPr>
        <p:spPr>
          <a:noFill/>
        </p:spPr>
        <p:txBody>
          <a:bodyPr/>
          <a:lstStyle/>
          <a:p>
            <a:fld id="{856EB79E-097E-48BA-9408-953C992C9797}" type="slidenum">
              <a:rPr lang="en-US" smtClean="0"/>
              <a:pPr/>
              <a:t>10</a:t>
            </a:fld>
            <a:endParaRPr lang="en-US" smtClean="0"/>
          </a:p>
        </p:txBody>
      </p:sp>
      <p:pic>
        <p:nvPicPr>
          <p:cNvPr id="31748" name="Picture 7" descr="MINOS_Far_Complete_A_3in.jpg"/>
          <p:cNvPicPr>
            <a:picLocks noChangeAspect="1"/>
          </p:cNvPicPr>
          <p:nvPr/>
        </p:nvPicPr>
        <p:blipFill>
          <a:blip r:embed="rId2"/>
          <a:srcRect/>
          <a:stretch>
            <a:fillRect/>
          </a:stretch>
        </p:blipFill>
        <p:spPr bwMode="auto">
          <a:xfrm>
            <a:off x="6626225" y="1177925"/>
            <a:ext cx="2173288" cy="2022475"/>
          </a:xfrm>
          <a:prstGeom prst="rect">
            <a:avLst/>
          </a:prstGeom>
          <a:noFill/>
          <a:ln w="9525">
            <a:noFill/>
            <a:miter lim="800000"/>
            <a:headEnd/>
            <a:tailEnd/>
          </a:ln>
        </p:spPr>
      </p:pic>
      <p:sp>
        <p:nvSpPr>
          <p:cNvPr id="31749" name="TextBox 8"/>
          <p:cNvSpPr txBox="1">
            <a:spLocks noChangeArrowheads="1"/>
          </p:cNvSpPr>
          <p:nvPr/>
        </p:nvSpPr>
        <p:spPr bwMode="auto">
          <a:xfrm>
            <a:off x="6937375" y="3295650"/>
            <a:ext cx="1854200" cy="307975"/>
          </a:xfrm>
          <a:prstGeom prst="rect">
            <a:avLst/>
          </a:prstGeom>
          <a:noFill/>
          <a:ln w="9525">
            <a:noFill/>
            <a:miter lim="800000"/>
            <a:headEnd/>
            <a:tailEnd/>
          </a:ln>
        </p:spPr>
        <p:txBody>
          <a:bodyPr wrap="none">
            <a:spAutoFit/>
          </a:bodyPr>
          <a:lstStyle/>
          <a:p>
            <a:pPr eaLnBrk="0" hangingPunct="0"/>
            <a:r>
              <a:rPr lang="en-US" sz="1400">
                <a:latin typeface="Calibri" pitchFamily="34" charset="0"/>
              </a:rPr>
              <a:t>MINOS FAR DETECTOR</a:t>
            </a:r>
          </a:p>
        </p:txBody>
      </p:sp>
      <p:pic>
        <p:nvPicPr>
          <p:cNvPr id="31750" name="Picture 9" descr="minboone_event.jpg"/>
          <p:cNvPicPr>
            <a:picLocks noChangeAspect="1"/>
          </p:cNvPicPr>
          <p:nvPr/>
        </p:nvPicPr>
        <p:blipFill>
          <a:blip r:embed="rId3"/>
          <a:srcRect/>
          <a:stretch>
            <a:fillRect/>
          </a:stretch>
        </p:blipFill>
        <p:spPr bwMode="auto">
          <a:xfrm>
            <a:off x="4370388" y="1254125"/>
            <a:ext cx="2097087" cy="1987550"/>
          </a:xfrm>
          <a:prstGeom prst="rect">
            <a:avLst/>
          </a:prstGeom>
          <a:noFill/>
          <a:ln w="9525">
            <a:noFill/>
            <a:miter lim="800000"/>
            <a:headEnd/>
            <a:tailEnd/>
          </a:ln>
        </p:spPr>
      </p:pic>
      <p:sp>
        <p:nvSpPr>
          <p:cNvPr id="31751" name="TextBox 10"/>
          <p:cNvSpPr txBox="1">
            <a:spLocks noChangeArrowheads="1"/>
          </p:cNvSpPr>
          <p:nvPr/>
        </p:nvSpPr>
        <p:spPr bwMode="auto">
          <a:xfrm>
            <a:off x="4725988" y="3316288"/>
            <a:ext cx="1730375" cy="307975"/>
          </a:xfrm>
          <a:prstGeom prst="rect">
            <a:avLst/>
          </a:prstGeom>
          <a:noFill/>
          <a:ln w="9525">
            <a:noFill/>
            <a:miter lim="800000"/>
            <a:headEnd/>
            <a:tailEnd/>
          </a:ln>
        </p:spPr>
        <p:txBody>
          <a:bodyPr>
            <a:spAutoFit/>
          </a:bodyPr>
          <a:lstStyle/>
          <a:p>
            <a:pPr eaLnBrk="0" hangingPunct="0"/>
            <a:r>
              <a:rPr lang="en-US" sz="1400">
                <a:latin typeface="Calibri" pitchFamily="34" charset="0"/>
              </a:rPr>
              <a:t>MINIBOONE EVENT</a:t>
            </a:r>
          </a:p>
        </p:txBody>
      </p:sp>
      <p:sp>
        <p:nvSpPr>
          <p:cNvPr id="31752" name="TextBox 11"/>
          <p:cNvSpPr txBox="1">
            <a:spLocks noChangeArrowheads="1"/>
          </p:cNvSpPr>
          <p:nvPr/>
        </p:nvSpPr>
        <p:spPr bwMode="auto">
          <a:xfrm>
            <a:off x="254000" y="3427413"/>
            <a:ext cx="3946525" cy="368300"/>
          </a:xfrm>
          <a:prstGeom prst="rect">
            <a:avLst/>
          </a:prstGeom>
          <a:noFill/>
          <a:ln w="9525">
            <a:noFill/>
            <a:miter lim="800000"/>
            <a:headEnd/>
            <a:tailEnd/>
          </a:ln>
        </p:spPr>
        <p:txBody>
          <a:bodyPr>
            <a:spAutoFit/>
          </a:bodyPr>
          <a:lstStyle/>
          <a:p>
            <a:pPr eaLnBrk="0" hangingPunct="0"/>
            <a:endParaRPr lang="en-US"/>
          </a:p>
        </p:txBody>
      </p:sp>
      <p:sp>
        <p:nvSpPr>
          <p:cNvPr id="31753" name="TextBox 13"/>
          <p:cNvSpPr txBox="1">
            <a:spLocks noChangeArrowheads="1"/>
          </p:cNvSpPr>
          <p:nvPr/>
        </p:nvSpPr>
        <p:spPr bwMode="auto">
          <a:xfrm>
            <a:off x="6589713" y="6519863"/>
            <a:ext cx="1730375" cy="338137"/>
          </a:xfrm>
          <a:prstGeom prst="rect">
            <a:avLst/>
          </a:prstGeom>
          <a:noFill/>
          <a:ln w="9525">
            <a:noFill/>
            <a:miter lim="800000"/>
            <a:headEnd/>
            <a:tailEnd/>
          </a:ln>
        </p:spPr>
        <p:txBody>
          <a:bodyPr>
            <a:spAutoFit/>
          </a:bodyPr>
          <a:lstStyle/>
          <a:p>
            <a:pPr eaLnBrk="0" hangingPunct="0"/>
            <a:r>
              <a:rPr lang="en-US" sz="1600">
                <a:latin typeface="Calibri" pitchFamily="34" charset="0"/>
              </a:rPr>
              <a:t>Daya Bay</a:t>
            </a:r>
          </a:p>
        </p:txBody>
      </p:sp>
      <p:sp>
        <p:nvSpPr>
          <p:cNvPr id="15" name="Content Placeholder 2"/>
          <p:cNvSpPr txBox="1">
            <a:spLocks/>
          </p:cNvSpPr>
          <p:nvPr/>
        </p:nvSpPr>
        <p:spPr bwMode="auto">
          <a:xfrm>
            <a:off x="0" y="4629150"/>
            <a:ext cx="6388100" cy="2228850"/>
          </a:xfrm>
          <a:prstGeom prst="rect">
            <a:avLst/>
          </a:prstGeom>
          <a:noFill/>
          <a:ln w="9525">
            <a:noFill/>
            <a:miter lim="800000"/>
            <a:headEnd/>
            <a:tailEnd/>
          </a:ln>
        </p:spPr>
        <p:txBody>
          <a:bodyPr/>
          <a:lstStyle/>
          <a:p>
            <a:pPr marL="228600" indent="-228600" eaLnBrk="0" hangingPunct="0">
              <a:spcBef>
                <a:spcPct val="20000"/>
              </a:spcBef>
              <a:buFont typeface="Wingdings" pitchFamily="2" charset="2"/>
              <a:buNone/>
              <a:defRPr/>
            </a:pPr>
            <a:r>
              <a:rPr lang="en-US" sz="2000" u="sng" kern="0" dirty="0">
                <a:latin typeface="Calibri" pitchFamily="34" charset="0"/>
                <a:cs typeface="Calibri" pitchFamily="34" charset="0"/>
              </a:rPr>
              <a:t>China</a:t>
            </a:r>
          </a:p>
          <a:p>
            <a:pPr marL="228600" eaLnBrk="0" hangingPunct="0">
              <a:spcBef>
                <a:spcPts val="0"/>
              </a:spcBef>
              <a:buFont typeface="Wingdings" pitchFamily="2" charset="2"/>
              <a:buNone/>
              <a:defRPr/>
            </a:pPr>
            <a:r>
              <a:rPr lang="en-US" sz="2000" b="0" kern="0" dirty="0">
                <a:solidFill>
                  <a:prstClr val="black"/>
                </a:solidFill>
                <a:latin typeface="Calibri" pitchFamily="34" charset="0"/>
              </a:rPr>
              <a:t>The </a:t>
            </a:r>
            <a:r>
              <a:rPr lang="en-US" sz="2000" b="0" kern="0" dirty="0" err="1">
                <a:solidFill>
                  <a:prstClr val="black"/>
                </a:solidFill>
                <a:latin typeface="Calibri" pitchFamily="34" charset="0"/>
              </a:rPr>
              <a:t>Daya</a:t>
            </a:r>
            <a:r>
              <a:rPr lang="en-US" sz="2000" b="0" kern="0" dirty="0">
                <a:solidFill>
                  <a:prstClr val="black"/>
                </a:solidFill>
                <a:latin typeface="Calibri" pitchFamily="34" charset="0"/>
              </a:rPr>
              <a:t> Bay Reactor Neutrino Experiment is being built in partnership with China.</a:t>
            </a:r>
          </a:p>
          <a:p>
            <a:pPr marL="228600" eaLnBrk="0" hangingPunct="0">
              <a:spcBef>
                <a:spcPts val="0"/>
              </a:spcBef>
              <a:buFont typeface="Wingdings" pitchFamily="2" charset="2"/>
              <a:buChar char="§"/>
              <a:defRPr/>
            </a:pPr>
            <a:r>
              <a:rPr lang="en-US" sz="2000" b="0" kern="0" dirty="0">
                <a:solidFill>
                  <a:prstClr val="black"/>
                </a:solidFill>
                <a:latin typeface="Calibri" pitchFamily="34" charset="0"/>
              </a:rPr>
              <a:t>First antineutrino detectors completed and being installed now</a:t>
            </a:r>
          </a:p>
          <a:p>
            <a:pPr marL="228600" eaLnBrk="0" hangingPunct="0">
              <a:spcBef>
                <a:spcPts val="0"/>
              </a:spcBef>
              <a:buFont typeface="Wingdings" pitchFamily="2" charset="2"/>
              <a:buChar char="§"/>
              <a:defRPr/>
            </a:pPr>
            <a:r>
              <a:rPr lang="en-US" sz="2000" b="0" kern="0" dirty="0">
                <a:solidFill>
                  <a:prstClr val="black"/>
                </a:solidFill>
                <a:latin typeface="Calibri" pitchFamily="34" charset="0"/>
              </a:rPr>
              <a:t>Initial commissioning in 2011 and full operations in 2012</a:t>
            </a:r>
            <a:endParaRPr lang="en-US" sz="2000" b="0" kern="0" dirty="0">
              <a:latin typeface="Calibri" pitchFamily="34" charset="0"/>
              <a:cs typeface="Calibri" pitchFamily="34" charset="0"/>
            </a:endParaRPr>
          </a:p>
          <a:p>
            <a:pPr marL="228600" indent="-228600" eaLnBrk="0" hangingPunct="0">
              <a:spcBef>
                <a:spcPct val="20000"/>
              </a:spcBef>
              <a:buFont typeface="Wingdings" pitchFamily="2" charset="2"/>
              <a:buNone/>
              <a:defRPr/>
            </a:pPr>
            <a:endParaRPr lang="en-US" sz="2000" b="0" kern="0" dirty="0">
              <a:latin typeface="Calibri" pitchFamily="34" charset="0"/>
              <a:cs typeface="Calibri" pitchFamily="34" charset="0"/>
            </a:endParaRPr>
          </a:p>
          <a:p>
            <a:pPr marL="685800" lvl="1" indent="-228600" eaLnBrk="0" hangingPunct="0">
              <a:spcBef>
                <a:spcPct val="20000"/>
              </a:spcBef>
              <a:buFontTx/>
              <a:buChar char="–"/>
              <a:defRPr/>
            </a:pPr>
            <a:endParaRPr lang="en-US" b="0" kern="0" dirty="0">
              <a:latin typeface="Calibri" pitchFamily="34" charset="0"/>
              <a:cs typeface="Calibri" pitchFamily="34" charset="0"/>
            </a:endParaRPr>
          </a:p>
          <a:p>
            <a:pPr marL="685800" lvl="1" indent="-228600" eaLnBrk="0" hangingPunct="0">
              <a:spcBef>
                <a:spcPct val="20000"/>
              </a:spcBef>
              <a:buFontTx/>
              <a:buChar char="–"/>
              <a:defRPr/>
            </a:pPr>
            <a:endParaRPr lang="en-US" b="0" kern="0" dirty="0">
              <a:latin typeface="Calibri" pitchFamily="34" charset="0"/>
              <a:cs typeface="Calibri" pitchFamily="34" charset="0"/>
            </a:endParaRPr>
          </a:p>
        </p:txBody>
      </p:sp>
      <p:pic>
        <p:nvPicPr>
          <p:cNvPr id="31755" name="Picture 15" descr="AD2 going into Hall 1 pool_6420 (2).JPG"/>
          <p:cNvPicPr>
            <a:picLocks noChangeAspect="1"/>
          </p:cNvPicPr>
          <p:nvPr/>
        </p:nvPicPr>
        <p:blipFill>
          <a:blip r:embed="rId4"/>
          <a:srcRect/>
          <a:stretch>
            <a:fillRect/>
          </a:stretch>
        </p:blipFill>
        <p:spPr bwMode="auto">
          <a:xfrm>
            <a:off x="6567488" y="3602038"/>
            <a:ext cx="2139950" cy="29813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173038"/>
            <a:ext cx="8482013" cy="722312"/>
          </a:xfrm>
        </p:spPr>
        <p:txBody>
          <a:bodyPr/>
          <a:lstStyle/>
          <a:p>
            <a:pPr>
              <a:defRPr/>
            </a:pPr>
            <a:r>
              <a:rPr lang="en-US" dirty="0" smtClean="0"/>
              <a:t>Intensity Frontier: LBNE, DUSEL and Homestake</a:t>
            </a:r>
            <a:endParaRPr lang="en-US" dirty="0"/>
          </a:p>
        </p:txBody>
      </p:sp>
      <p:sp>
        <p:nvSpPr>
          <p:cNvPr id="32770" name="Content Placeholder 2"/>
          <p:cNvSpPr>
            <a:spLocks noGrp="1"/>
          </p:cNvSpPr>
          <p:nvPr>
            <p:ph sz="half" idx="1"/>
          </p:nvPr>
        </p:nvSpPr>
        <p:spPr>
          <a:xfrm>
            <a:off x="176213" y="1163638"/>
            <a:ext cx="5218112" cy="4402137"/>
          </a:xfrm>
        </p:spPr>
        <p:txBody>
          <a:bodyPr/>
          <a:lstStyle/>
          <a:p>
            <a:pPr marL="0" indent="0">
              <a:spcBef>
                <a:spcPct val="0"/>
              </a:spcBef>
              <a:buFont typeface="Wingdings" pitchFamily="2" charset="2"/>
              <a:buNone/>
            </a:pPr>
            <a:r>
              <a:rPr lang="en-US" sz="1600" b="0" smtClean="0">
                <a:solidFill>
                  <a:srgbClr val="285C00"/>
                </a:solidFill>
                <a:latin typeface="Calibri" pitchFamily="34" charset="0"/>
              </a:rPr>
              <a:t>DOE Office of Science has an interest in three experiments that had been planned for DUSEL. </a:t>
            </a:r>
          </a:p>
          <a:p>
            <a:pPr lvl="1" indent="0">
              <a:spcBef>
                <a:spcPct val="0"/>
              </a:spcBef>
            </a:pPr>
            <a:r>
              <a:rPr lang="en-US" sz="1600" smtClean="0">
                <a:solidFill>
                  <a:srgbClr val="285C00"/>
                </a:solidFill>
                <a:latin typeface="Calibri" pitchFamily="34" charset="0"/>
              </a:rPr>
              <a:t>Long Baseline Neutrino Experiment (LBNE)</a:t>
            </a:r>
          </a:p>
          <a:p>
            <a:pPr lvl="1" indent="0">
              <a:spcBef>
                <a:spcPct val="0"/>
              </a:spcBef>
            </a:pPr>
            <a:r>
              <a:rPr lang="en-US" sz="1600" smtClean="0">
                <a:solidFill>
                  <a:srgbClr val="285C00"/>
                </a:solidFill>
                <a:latin typeface="Calibri" pitchFamily="34" charset="0"/>
              </a:rPr>
              <a:t>Dark Matter</a:t>
            </a:r>
          </a:p>
          <a:p>
            <a:pPr lvl="1" indent="0">
              <a:spcBef>
                <a:spcPct val="0"/>
              </a:spcBef>
            </a:pPr>
            <a:r>
              <a:rPr lang="en-US" sz="1600" smtClean="0">
                <a:solidFill>
                  <a:srgbClr val="285C00"/>
                </a:solidFill>
                <a:latin typeface="Calibri" pitchFamily="34" charset="0"/>
              </a:rPr>
              <a:t>Neutrinoless Double Beta Decay</a:t>
            </a:r>
          </a:p>
          <a:p>
            <a:pPr lvl="1" indent="0">
              <a:spcBef>
                <a:spcPct val="0"/>
              </a:spcBef>
              <a:buFontTx/>
              <a:buNone/>
            </a:pPr>
            <a:endParaRPr lang="en-US" sz="1600" smtClean="0">
              <a:latin typeface="Calibri" pitchFamily="34" charset="0"/>
            </a:endParaRPr>
          </a:p>
          <a:p>
            <a:pPr marL="0" indent="0">
              <a:spcBef>
                <a:spcPct val="0"/>
              </a:spcBef>
              <a:buFont typeface="Wingdings" pitchFamily="2" charset="2"/>
              <a:buNone/>
            </a:pPr>
            <a:r>
              <a:rPr lang="en-US" sz="1400" b="0" smtClean="0">
                <a:latin typeface="Calibri" pitchFamily="34" charset="0"/>
              </a:rPr>
              <a:t>Dec. 2010 - The National Science Board declined to continue supporting DUSEL</a:t>
            </a:r>
          </a:p>
          <a:p>
            <a:pPr marL="0" indent="0">
              <a:spcBef>
                <a:spcPct val="0"/>
              </a:spcBef>
              <a:buFont typeface="Wingdings" pitchFamily="2" charset="2"/>
              <a:buNone/>
            </a:pPr>
            <a:endParaRPr lang="en-US" sz="1400" b="0" smtClean="0">
              <a:latin typeface="Calibri" pitchFamily="34" charset="0"/>
            </a:endParaRPr>
          </a:p>
          <a:p>
            <a:pPr marL="0" indent="0">
              <a:spcBef>
                <a:spcPct val="0"/>
              </a:spcBef>
              <a:buFont typeface="Wingdings" pitchFamily="2" charset="2"/>
              <a:buNone/>
            </a:pPr>
            <a:r>
              <a:rPr lang="en-US" sz="1400" b="0" smtClean="0">
                <a:latin typeface="Calibri" pitchFamily="34" charset="0"/>
              </a:rPr>
              <a:t>May 2011 - NRC study report found all 3 science areas to be “extremely important” and noted that US leadership would result an on-shore program based on underground science, and it would be complementary to the off-shore accelerator program</a:t>
            </a:r>
          </a:p>
          <a:p>
            <a:pPr marL="0" indent="0">
              <a:spcBef>
                <a:spcPct val="0"/>
              </a:spcBef>
              <a:buFont typeface="Wingdings" pitchFamily="2" charset="2"/>
              <a:buNone/>
            </a:pPr>
            <a:endParaRPr lang="en-US" sz="1400" b="0" smtClean="0">
              <a:latin typeface="Calibri" pitchFamily="34" charset="0"/>
            </a:endParaRPr>
          </a:p>
          <a:p>
            <a:pPr marL="0" indent="0">
              <a:spcBef>
                <a:spcPct val="0"/>
              </a:spcBef>
              <a:buFont typeface="Wingdings" pitchFamily="2" charset="2"/>
              <a:buNone/>
            </a:pPr>
            <a:r>
              <a:rPr lang="en-US" sz="1400" b="0" smtClean="0">
                <a:latin typeface="Calibri" pitchFamily="34" charset="0"/>
              </a:rPr>
              <a:t>June 2011 – report from DOE review of cost-effective options for science at Homestake  </a:t>
            </a:r>
          </a:p>
          <a:p>
            <a:pPr marL="0" indent="0">
              <a:spcBef>
                <a:spcPct val="0"/>
              </a:spcBef>
            </a:pPr>
            <a:r>
              <a:rPr lang="en-US" sz="1400" b="0" smtClean="0">
                <a:latin typeface="Calibri" pitchFamily="34" charset="0"/>
              </a:rPr>
              <a:t> Don’t know costs well enough yet to make a decision.</a:t>
            </a:r>
          </a:p>
          <a:p>
            <a:pPr marL="0" indent="0">
              <a:spcBef>
                <a:spcPct val="0"/>
              </a:spcBef>
            </a:pPr>
            <a:r>
              <a:rPr lang="en-US" sz="1400" b="0" smtClean="0">
                <a:latin typeface="Calibri" pitchFamily="34" charset="0"/>
              </a:rPr>
              <a:t> A technology choice for LBNE will be made ~ Dec. 2011</a:t>
            </a:r>
          </a:p>
          <a:p>
            <a:pPr marL="0" indent="0">
              <a:spcBef>
                <a:spcPct val="0"/>
              </a:spcBef>
            </a:pPr>
            <a:r>
              <a:rPr lang="en-US" sz="1400" b="0" smtClean="0">
                <a:latin typeface="Calibri" pitchFamily="34" charset="0"/>
              </a:rPr>
              <a:t> Co-locating all 3 would benefit all of them.  </a:t>
            </a:r>
          </a:p>
          <a:p>
            <a:pPr marL="0" indent="0">
              <a:buFont typeface="Wingdings" pitchFamily="2" charset="2"/>
              <a:buNone/>
            </a:pPr>
            <a:endParaRPr lang="en-US" sz="1800" b="0" smtClean="0">
              <a:latin typeface="Calibri" pitchFamily="34" charset="0"/>
            </a:endParaRPr>
          </a:p>
          <a:p>
            <a:pPr marL="0" indent="0">
              <a:buFont typeface="Wingdings" pitchFamily="2" charset="2"/>
              <a:buNone/>
            </a:pPr>
            <a:endParaRPr lang="en-US" sz="1800" b="0" smtClean="0">
              <a:latin typeface="Calibri" pitchFamily="34" charset="0"/>
            </a:endParaRPr>
          </a:p>
          <a:p>
            <a:pPr marL="0" indent="0">
              <a:buFont typeface="Wingdings" pitchFamily="2" charset="2"/>
              <a:buNone/>
            </a:pPr>
            <a:endParaRPr lang="en-US" sz="1600" b="0" smtClean="0">
              <a:latin typeface="Calibri" pitchFamily="34" charset="0"/>
            </a:endParaRPr>
          </a:p>
          <a:p>
            <a:pPr marL="0" indent="0"/>
            <a:endParaRPr lang="en-US" sz="1800" b="0" smtClean="0">
              <a:latin typeface="Calibri" pitchFamily="34" charset="0"/>
            </a:endParaRPr>
          </a:p>
          <a:p>
            <a:pPr marL="0" indent="0"/>
            <a:endParaRPr lang="en-US" smtClean="0"/>
          </a:p>
        </p:txBody>
      </p:sp>
      <p:sp>
        <p:nvSpPr>
          <p:cNvPr id="32771" name="Slide Number Placeholder 4"/>
          <p:cNvSpPr>
            <a:spLocks noGrp="1"/>
          </p:cNvSpPr>
          <p:nvPr>
            <p:ph type="sldNum" sz="quarter" idx="10"/>
          </p:nvPr>
        </p:nvSpPr>
        <p:spPr>
          <a:noFill/>
        </p:spPr>
        <p:txBody>
          <a:bodyPr/>
          <a:lstStyle/>
          <a:p>
            <a:fld id="{3E7B0295-3B19-4884-A675-79C2F7435EB7}" type="slidenum">
              <a:rPr lang="en-US" smtClean="0"/>
              <a:pPr/>
              <a:t>11</a:t>
            </a:fld>
            <a:endParaRPr lang="en-US" smtClean="0"/>
          </a:p>
        </p:txBody>
      </p:sp>
      <p:pic>
        <p:nvPicPr>
          <p:cNvPr id="32772" name="Picture 5" descr="Homestake_4850LevelProgress__4_1.jpg"/>
          <p:cNvPicPr>
            <a:picLocks noChangeAspect="1"/>
          </p:cNvPicPr>
          <p:nvPr/>
        </p:nvPicPr>
        <p:blipFill>
          <a:blip r:embed="rId2"/>
          <a:srcRect/>
          <a:stretch>
            <a:fillRect/>
          </a:stretch>
        </p:blipFill>
        <p:spPr bwMode="auto">
          <a:xfrm>
            <a:off x="5675313" y="1169988"/>
            <a:ext cx="3176587" cy="2108200"/>
          </a:xfrm>
          <a:prstGeom prst="rect">
            <a:avLst/>
          </a:prstGeom>
          <a:noFill/>
          <a:ln w="9525">
            <a:noFill/>
            <a:miter lim="800000"/>
            <a:headEnd/>
            <a:tailEnd/>
          </a:ln>
        </p:spPr>
      </p:pic>
      <p:pic>
        <p:nvPicPr>
          <p:cNvPr id="32773" name="Picture 7" descr="Davis_cavern_progress.bmp"/>
          <p:cNvPicPr>
            <a:picLocks noChangeAspect="1"/>
          </p:cNvPicPr>
          <p:nvPr/>
        </p:nvPicPr>
        <p:blipFill>
          <a:blip r:embed="rId3"/>
          <a:srcRect/>
          <a:stretch>
            <a:fillRect/>
          </a:stretch>
        </p:blipFill>
        <p:spPr bwMode="auto">
          <a:xfrm>
            <a:off x="5638800" y="3379788"/>
            <a:ext cx="3240088" cy="2178050"/>
          </a:xfrm>
          <a:prstGeom prst="rect">
            <a:avLst/>
          </a:prstGeom>
          <a:noFill/>
          <a:ln w="9525">
            <a:noFill/>
            <a:miter lim="800000"/>
            <a:headEnd/>
            <a:tailEnd/>
          </a:ln>
        </p:spPr>
      </p:pic>
      <p:sp>
        <p:nvSpPr>
          <p:cNvPr id="32774" name="TextBox 8"/>
          <p:cNvSpPr txBox="1">
            <a:spLocks noChangeArrowheads="1"/>
          </p:cNvSpPr>
          <p:nvPr/>
        </p:nvSpPr>
        <p:spPr bwMode="auto">
          <a:xfrm>
            <a:off x="6045200" y="2835275"/>
            <a:ext cx="1979613" cy="369888"/>
          </a:xfrm>
          <a:prstGeom prst="rect">
            <a:avLst/>
          </a:prstGeom>
          <a:noFill/>
          <a:ln w="9525">
            <a:noFill/>
            <a:miter lim="800000"/>
            <a:headEnd/>
            <a:tailEnd/>
          </a:ln>
        </p:spPr>
        <p:txBody>
          <a:bodyPr wrap="none">
            <a:spAutoFit/>
          </a:bodyPr>
          <a:lstStyle/>
          <a:p>
            <a:pPr eaLnBrk="0" hangingPunct="0"/>
            <a:r>
              <a:rPr lang="en-US">
                <a:solidFill>
                  <a:srgbClr val="FFFF00"/>
                </a:solidFill>
              </a:rPr>
              <a:t>Floor completed</a:t>
            </a:r>
          </a:p>
        </p:txBody>
      </p:sp>
      <p:sp>
        <p:nvSpPr>
          <p:cNvPr id="32775" name="TextBox 9"/>
          <p:cNvSpPr txBox="1">
            <a:spLocks noChangeArrowheads="1"/>
          </p:cNvSpPr>
          <p:nvPr/>
        </p:nvSpPr>
        <p:spPr bwMode="auto">
          <a:xfrm>
            <a:off x="5594350" y="3414713"/>
            <a:ext cx="3284538" cy="523875"/>
          </a:xfrm>
          <a:prstGeom prst="rect">
            <a:avLst/>
          </a:prstGeom>
          <a:noFill/>
          <a:ln w="9525">
            <a:noFill/>
            <a:miter lim="800000"/>
            <a:headEnd/>
            <a:tailEnd/>
          </a:ln>
        </p:spPr>
        <p:txBody>
          <a:bodyPr>
            <a:spAutoFit/>
          </a:bodyPr>
          <a:lstStyle/>
          <a:p>
            <a:pPr eaLnBrk="0" hangingPunct="0"/>
            <a:r>
              <a:rPr lang="en-US" sz="1400">
                <a:solidFill>
                  <a:srgbClr val="FFFF00"/>
                </a:solidFill>
              </a:rPr>
              <a:t>Walls coated and clean room being built.</a:t>
            </a:r>
          </a:p>
        </p:txBody>
      </p:sp>
      <p:sp>
        <p:nvSpPr>
          <p:cNvPr id="32776" name="TextBox 10"/>
          <p:cNvSpPr txBox="1">
            <a:spLocks noChangeArrowheads="1"/>
          </p:cNvSpPr>
          <p:nvPr/>
        </p:nvSpPr>
        <p:spPr bwMode="auto">
          <a:xfrm>
            <a:off x="5681663" y="1098550"/>
            <a:ext cx="2624137" cy="522288"/>
          </a:xfrm>
          <a:prstGeom prst="rect">
            <a:avLst/>
          </a:prstGeom>
          <a:noFill/>
          <a:ln w="9525">
            <a:noFill/>
            <a:miter lim="800000"/>
            <a:headEnd/>
            <a:tailEnd/>
          </a:ln>
        </p:spPr>
        <p:txBody>
          <a:bodyPr wrap="none">
            <a:spAutoFit/>
          </a:bodyPr>
          <a:lstStyle/>
          <a:p>
            <a:pPr eaLnBrk="0" hangingPunct="0"/>
            <a:r>
              <a:rPr lang="en-US" sz="1400">
                <a:solidFill>
                  <a:srgbClr val="FFFF00"/>
                </a:solidFill>
              </a:rPr>
              <a:t>Davis Cavern refurbishment </a:t>
            </a:r>
          </a:p>
          <a:p>
            <a:pPr eaLnBrk="0" hangingPunct="0"/>
            <a:r>
              <a:rPr lang="en-US" sz="1400">
                <a:solidFill>
                  <a:srgbClr val="FFFF00"/>
                </a:solidFill>
              </a:rPr>
              <a:t>supported by South Dakota</a:t>
            </a:r>
          </a:p>
        </p:txBody>
      </p:sp>
      <p:sp>
        <p:nvSpPr>
          <p:cNvPr id="32777" name="Rectangle 11"/>
          <p:cNvSpPr>
            <a:spLocks noChangeArrowheads="1"/>
          </p:cNvSpPr>
          <p:nvPr/>
        </p:nvSpPr>
        <p:spPr bwMode="auto">
          <a:xfrm>
            <a:off x="158750" y="5473700"/>
            <a:ext cx="8229600" cy="1384300"/>
          </a:xfrm>
          <a:prstGeom prst="rect">
            <a:avLst/>
          </a:prstGeom>
          <a:noFill/>
          <a:ln w="9525">
            <a:noFill/>
            <a:miter lim="800000"/>
            <a:headEnd/>
            <a:tailEnd/>
          </a:ln>
        </p:spPr>
        <p:txBody>
          <a:bodyPr>
            <a:spAutoFit/>
          </a:bodyPr>
          <a:lstStyle/>
          <a:p>
            <a:pPr marL="182563" lvl="1" eaLnBrk="0" hangingPunct="0"/>
            <a:r>
              <a:rPr lang="en-US" sz="1600">
                <a:solidFill>
                  <a:srgbClr val="285C00"/>
                </a:solidFill>
                <a:latin typeface="Calibri" pitchFamily="34" charset="0"/>
              </a:rPr>
              <a:t>The FY 2012 request includes $15 million to keep the Homestake Mine viable while decisions are made. (HEP $10 M, NP $5 M)</a:t>
            </a:r>
          </a:p>
          <a:p>
            <a:pPr marL="182563" lvl="1" eaLnBrk="0" hangingPunct="0"/>
            <a:endParaRPr lang="en-US" sz="1600">
              <a:solidFill>
                <a:srgbClr val="285C00"/>
              </a:solidFill>
              <a:latin typeface="Calibri" pitchFamily="34" charset="0"/>
            </a:endParaRPr>
          </a:p>
          <a:p>
            <a:pPr marL="182563" lvl="1" eaLnBrk="0" hangingPunct="0"/>
            <a:r>
              <a:rPr lang="en-US" sz="1600">
                <a:solidFill>
                  <a:srgbClr val="285C00"/>
                </a:solidFill>
                <a:latin typeface="Calibri" pitchFamily="34" charset="0"/>
              </a:rPr>
              <a:t>Funding cannot be provided during the CR.  A DOE and NSF high-level agreement was made for NSF to provide funding for pumping the mine until the CR is lifted</a:t>
            </a:r>
            <a:r>
              <a:rPr lang="en-US" sz="2000">
                <a:solidFill>
                  <a:srgbClr val="285C00"/>
                </a:solidFill>
                <a:latin typeface="Calibri"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11138"/>
            <a:ext cx="8375650" cy="723900"/>
          </a:xfrm>
        </p:spPr>
        <p:txBody>
          <a:bodyPr/>
          <a:lstStyle/>
          <a:p>
            <a:pPr>
              <a:defRPr/>
            </a:pPr>
            <a:r>
              <a:rPr lang="en-US" dirty="0" smtClean="0"/>
              <a:t>Intensity Frontier – Future Program</a:t>
            </a:r>
            <a:endParaRPr lang="en-US" dirty="0"/>
          </a:p>
        </p:txBody>
      </p:sp>
      <p:sp>
        <p:nvSpPr>
          <p:cNvPr id="3" name="Content Placeholder 2"/>
          <p:cNvSpPr>
            <a:spLocks noGrp="1"/>
          </p:cNvSpPr>
          <p:nvPr>
            <p:ph idx="1"/>
          </p:nvPr>
        </p:nvSpPr>
        <p:spPr>
          <a:xfrm>
            <a:off x="0" y="1123950"/>
            <a:ext cx="5135563" cy="5264150"/>
          </a:xfrm>
        </p:spPr>
        <p:txBody>
          <a:bodyPr/>
          <a:lstStyle/>
          <a:p>
            <a:pPr>
              <a:buFont typeface="Wingdings" pitchFamily="2" charset="2"/>
              <a:buNone/>
              <a:defRPr/>
            </a:pPr>
            <a:r>
              <a:rPr lang="en-US" u="sng" dirty="0" smtClean="0">
                <a:cs typeface="Calibri" pitchFamily="34" charset="0"/>
              </a:rPr>
              <a:t>FY12 funding request for new experiments</a:t>
            </a:r>
          </a:p>
          <a:p>
            <a:pPr marL="0" indent="0">
              <a:spcBef>
                <a:spcPts val="0"/>
              </a:spcBef>
              <a:buFontTx/>
              <a:buChar char="-"/>
              <a:defRPr/>
            </a:pPr>
            <a:r>
              <a:rPr lang="en-US" b="0" dirty="0" smtClean="0">
                <a:cs typeface="Calibri" pitchFamily="34" charset="0"/>
              </a:rPr>
              <a:t> Have to wait until CR is lifted</a:t>
            </a:r>
          </a:p>
          <a:p>
            <a:pPr marL="0" indent="0">
              <a:spcBef>
                <a:spcPts val="0"/>
              </a:spcBef>
              <a:buFont typeface="Wingdings" pitchFamily="2" charset="2"/>
              <a:buNone/>
              <a:defRPr/>
            </a:pPr>
            <a:endParaRPr lang="en-US" sz="1800" b="0" dirty="0" smtClean="0">
              <a:cs typeface="Calibri" pitchFamily="34" charset="0"/>
            </a:endParaRPr>
          </a:p>
          <a:p>
            <a:pPr marL="0" indent="0">
              <a:spcBef>
                <a:spcPts val="0"/>
              </a:spcBef>
              <a:defRPr/>
            </a:pPr>
            <a:r>
              <a:rPr lang="en-US" sz="1800" b="0" dirty="0" smtClean="0">
                <a:cs typeface="Calibri" pitchFamily="34" charset="0"/>
              </a:rPr>
              <a:t>  Mu2e - charged lepton flavor violation experiment </a:t>
            </a:r>
          </a:p>
          <a:p>
            <a:pPr marL="0" indent="0">
              <a:spcBef>
                <a:spcPts val="0"/>
              </a:spcBef>
              <a:defRPr/>
            </a:pPr>
            <a:r>
              <a:rPr lang="en-US" sz="1800" b="0" dirty="0" smtClean="0">
                <a:cs typeface="Calibri" pitchFamily="34" charset="0"/>
              </a:rPr>
              <a:t>  LBNE – next generation neutrino oscillation studies</a:t>
            </a:r>
          </a:p>
          <a:p>
            <a:pPr marL="0" indent="0">
              <a:spcBef>
                <a:spcPts val="0"/>
              </a:spcBef>
              <a:defRPr/>
            </a:pPr>
            <a:r>
              <a:rPr lang="en-US" sz="1800" b="0" dirty="0" smtClean="0">
                <a:cs typeface="Calibri" pitchFamily="34" charset="0"/>
              </a:rPr>
              <a:t>  </a:t>
            </a:r>
            <a:r>
              <a:rPr lang="en-US" sz="1800" b="0" dirty="0" err="1" smtClean="0">
                <a:cs typeface="Calibri" pitchFamily="34" charset="0"/>
              </a:rPr>
              <a:t>MicroBooNE</a:t>
            </a:r>
            <a:r>
              <a:rPr lang="en-US" sz="1800" b="0" dirty="0" smtClean="0">
                <a:cs typeface="Calibri" pitchFamily="34" charset="0"/>
              </a:rPr>
              <a:t> - low energy neutrino cross sections</a:t>
            </a:r>
          </a:p>
          <a:p>
            <a:pPr marL="0" indent="0">
              <a:spcBef>
                <a:spcPts val="0"/>
              </a:spcBef>
              <a:defRPr/>
            </a:pPr>
            <a:endParaRPr lang="en-US" b="0" dirty="0" smtClean="0">
              <a:cs typeface="Calibri" pitchFamily="34" charset="0"/>
            </a:endParaRPr>
          </a:p>
          <a:p>
            <a:pPr marL="0" indent="0">
              <a:spcBef>
                <a:spcPts val="0"/>
              </a:spcBef>
              <a:buFont typeface="Wingdings" pitchFamily="2" charset="2"/>
              <a:buNone/>
              <a:defRPr/>
            </a:pPr>
            <a:r>
              <a:rPr lang="en-US" u="sng" dirty="0" smtClean="0"/>
              <a:t>Intensity Frontier Workshop in Rockville, MD on Nov 30-Dec 2</a:t>
            </a:r>
          </a:p>
          <a:p>
            <a:pPr marL="0" indent="0">
              <a:spcBef>
                <a:spcPts val="0"/>
              </a:spcBef>
              <a:buFont typeface="Wingdings" pitchFamily="2" charset="2"/>
              <a:buNone/>
              <a:defRPr/>
            </a:pPr>
            <a:r>
              <a:rPr lang="en-US" b="0" dirty="0" smtClean="0"/>
              <a:t>OHEP requested that JoAnne Hewett and Harry Weerts organize and lead a workshop to:</a:t>
            </a:r>
          </a:p>
          <a:p>
            <a:pPr marL="0" indent="0">
              <a:spcBef>
                <a:spcPts val="0"/>
              </a:spcBef>
              <a:buFont typeface="Wingdings" pitchFamily="2" charset="2"/>
              <a:buNone/>
              <a:defRPr/>
            </a:pPr>
            <a:endParaRPr lang="en-US" sz="1800" b="0" dirty="0" smtClean="0"/>
          </a:p>
          <a:p>
            <a:pPr marL="0" indent="0">
              <a:spcBef>
                <a:spcPts val="0"/>
              </a:spcBef>
              <a:defRPr/>
            </a:pPr>
            <a:r>
              <a:rPr lang="en-US" sz="1800" b="0" dirty="0" smtClean="0"/>
              <a:t> identify the most exciting opportunities to carry out experiments on the intensity frontier for our future planning</a:t>
            </a:r>
          </a:p>
          <a:p>
            <a:pPr marL="0" indent="0">
              <a:spcBef>
                <a:spcPts val="0"/>
              </a:spcBef>
              <a:defRPr/>
            </a:pPr>
            <a:r>
              <a:rPr lang="en-US" sz="1800" b="0" dirty="0" smtClean="0"/>
              <a:t> determine which experiments can be done with current facilities and technology which will require new facilities or new technology to reach their full potential.</a:t>
            </a:r>
          </a:p>
          <a:p>
            <a:pPr marL="0" indent="0">
              <a:spcBef>
                <a:spcPts val="0"/>
              </a:spcBef>
              <a:buFont typeface="Wingdings" pitchFamily="2" charset="2"/>
              <a:buNone/>
              <a:defRPr/>
            </a:pPr>
            <a:endParaRPr lang="en-US" u="sng" dirty="0" smtClean="0"/>
          </a:p>
          <a:p>
            <a:pPr marL="0" indent="0">
              <a:spcBef>
                <a:spcPts val="0"/>
              </a:spcBef>
              <a:buFont typeface="Wingdings" pitchFamily="2" charset="2"/>
              <a:buNone/>
              <a:defRPr/>
            </a:pPr>
            <a:endParaRPr lang="en-US" b="0" u="sng" dirty="0" smtClean="0">
              <a:cs typeface="Calibri" pitchFamily="34" charset="0"/>
            </a:endParaRPr>
          </a:p>
          <a:p>
            <a:pPr marL="0" indent="0">
              <a:spcBef>
                <a:spcPts val="0"/>
              </a:spcBef>
              <a:buFont typeface="Wingdings" pitchFamily="2" charset="2"/>
              <a:buNone/>
              <a:defRPr/>
            </a:pPr>
            <a:endParaRPr lang="en-US" b="0" u="sng" dirty="0" smtClean="0">
              <a:cs typeface="Calibri" pitchFamily="34" charset="0"/>
            </a:endParaRPr>
          </a:p>
          <a:p>
            <a:pPr marL="0" indent="0">
              <a:spcBef>
                <a:spcPts val="0"/>
              </a:spcBef>
              <a:buFont typeface="Wingdings" pitchFamily="2" charset="2"/>
              <a:buNone/>
              <a:defRPr/>
            </a:pPr>
            <a:endParaRPr lang="en-US" b="0" dirty="0" smtClean="0">
              <a:cs typeface="Calibri" pitchFamily="34" charset="0"/>
            </a:endParaRPr>
          </a:p>
        </p:txBody>
      </p:sp>
      <p:sp>
        <p:nvSpPr>
          <p:cNvPr id="33795" name="Slide Number Placeholder 3"/>
          <p:cNvSpPr>
            <a:spLocks noGrp="1"/>
          </p:cNvSpPr>
          <p:nvPr>
            <p:ph type="sldNum" sz="quarter" idx="10"/>
          </p:nvPr>
        </p:nvSpPr>
        <p:spPr>
          <a:noFill/>
        </p:spPr>
        <p:txBody>
          <a:bodyPr/>
          <a:lstStyle/>
          <a:p>
            <a:fld id="{0C9ED492-AD50-4E7C-B3ED-7A9FC628EA7A}" type="slidenum">
              <a:rPr lang="en-US" smtClean="0"/>
              <a:pPr/>
              <a:t>12</a:t>
            </a:fld>
            <a:endParaRPr lang="en-US" smtClean="0"/>
          </a:p>
        </p:txBody>
      </p:sp>
      <p:pic>
        <p:nvPicPr>
          <p:cNvPr id="33796" name="Picture 4" descr="FINAL_PosterIntensityWrkshp_11-5x17lores_091411.jpg"/>
          <p:cNvPicPr>
            <a:picLocks noChangeAspect="1"/>
          </p:cNvPicPr>
          <p:nvPr/>
        </p:nvPicPr>
        <p:blipFill>
          <a:blip r:embed="rId2"/>
          <a:srcRect/>
          <a:stretch>
            <a:fillRect/>
          </a:stretch>
        </p:blipFill>
        <p:spPr bwMode="auto">
          <a:xfrm>
            <a:off x="5203825" y="1098550"/>
            <a:ext cx="3783013" cy="55895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900" y="2544763"/>
            <a:ext cx="4584700" cy="1311275"/>
          </a:xfrm>
        </p:spPr>
        <p:txBody>
          <a:bodyPr/>
          <a:lstStyle/>
          <a:p>
            <a:pPr>
              <a:defRPr/>
            </a:pPr>
            <a:r>
              <a:rPr lang="en-US" sz="3600" dirty="0" smtClean="0"/>
              <a:t/>
            </a:r>
            <a:br>
              <a:rPr lang="en-US" sz="3600" dirty="0" smtClean="0"/>
            </a:br>
            <a:r>
              <a:rPr lang="en-US" sz="3600" dirty="0" smtClean="0"/>
              <a:t>Cosmic Frontier</a:t>
            </a:r>
            <a:br>
              <a:rPr lang="en-US" sz="3600" dirty="0" smtClean="0"/>
            </a:br>
            <a:endParaRPr lang="en-US" sz="3600" dirty="0"/>
          </a:p>
        </p:txBody>
      </p:sp>
      <p:sp>
        <p:nvSpPr>
          <p:cNvPr id="34818" name="Slide Number Placeholder 3"/>
          <p:cNvSpPr>
            <a:spLocks noGrp="1"/>
          </p:cNvSpPr>
          <p:nvPr>
            <p:ph type="sldNum" sz="quarter" idx="10"/>
          </p:nvPr>
        </p:nvSpPr>
        <p:spPr>
          <a:noFill/>
        </p:spPr>
        <p:txBody>
          <a:bodyPr/>
          <a:lstStyle/>
          <a:p>
            <a:fld id="{83C1699B-4222-4C5D-9DE0-5D00CFD3AA5F}"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925" y="198438"/>
            <a:ext cx="3603625" cy="755650"/>
          </a:xfrm>
        </p:spPr>
        <p:txBody>
          <a:bodyPr/>
          <a:lstStyle/>
          <a:p>
            <a:pPr>
              <a:defRPr/>
            </a:pPr>
            <a:r>
              <a:rPr lang="en-US" sz="3600" dirty="0" smtClean="0">
                <a:solidFill>
                  <a:srgbClr val="285C00"/>
                </a:solidFill>
                <a:effectLst>
                  <a:outerShdw blurRad="38100" dist="38100" dir="2700000" algn="tl">
                    <a:srgbClr val="000000">
                      <a:alpha val="43137"/>
                    </a:srgbClr>
                  </a:outerShdw>
                </a:effectLst>
              </a:rPr>
              <a:t>Nobel Prize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t/>
            </a:r>
            <a:br>
              <a:rPr lang="en-US" sz="3600" dirty="0" smtClean="0"/>
            </a:br>
            <a:r>
              <a:rPr lang="en-US" sz="3600" dirty="0" smtClean="0"/>
              <a:t/>
            </a:r>
            <a:br>
              <a:rPr lang="en-US" sz="3600" dirty="0" smtClean="0"/>
            </a:br>
            <a:endParaRPr lang="en-US" sz="3600" dirty="0"/>
          </a:p>
        </p:txBody>
      </p:sp>
      <p:sp>
        <p:nvSpPr>
          <p:cNvPr id="35842" name="Slide Number Placeholder 3"/>
          <p:cNvSpPr>
            <a:spLocks noGrp="1"/>
          </p:cNvSpPr>
          <p:nvPr>
            <p:ph type="sldNum" sz="quarter" idx="10"/>
          </p:nvPr>
        </p:nvSpPr>
        <p:spPr>
          <a:noFill/>
        </p:spPr>
        <p:txBody>
          <a:bodyPr/>
          <a:lstStyle/>
          <a:p>
            <a:fld id="{EC0EA70B-263F-41CD-B414-E094FE5BB98C}" type="slidenum">
              <a:rPr lang="en-US" smtClean="0"/>
              <a:pPr/>
              <a:t>14</a:t>
            </a:fld>
            <a:endParaRPr lang="en-US" smtClean="0"/>
          </a:p>
        </p:txBody>
      </p:sp>
      <p:sp>
        <p:nvSpPr>
          <p:cNvPr id="35843" name="TextBox 4"/>
          <p:cNvSpPr txBox="1">
            <a:spLocks noChangeArrowheads="1"/>
          </p:cNvSpPr>
          <p:nvPr/>
        </p:nvSpPr>
        <p:spPr bwMode="auto">
          <a:xfrm>
            <a:off x="238125" y="1338263"/>
            <a:ext cx="8189913" cy="6986587"/>
          </a:xfrm>
          <a:prstGeom prst="rect">
            <a:avLst/>
          </a:prstGeom>
          <a:noFill/>
          <a:ln w="9525">
            <a:noFill/>
            <a:miter lim="800000"/>
            <a:headEnd/>
            <a:tailEnd/>
          </a:ln>
        </p:spPr>
        <p:txBody>
          <a:bodyPr>
            <a:spAutoFit/>
          </a:bodyPr>
          <a:lstStyle/>
          <a:p>
            <a:pPr eaLnBrk="0" hangingPunct="0"/>
            <a:r>
              <a:rPr lang="en-US" sz="3200" u="sng">
                <a:solidFill>
                  <a:srgbClr val="0000CC"/>
                </a:solidFill>
              </a:rPr>
              <a:t>Congratulations to</a:t>
            </a:r>
            <a:r>
              <a:rPr lang="en-US" sz="3200">
                <a:solidFill>
                  <a:srgbClr val="0000CC"/>
                </a:solidFill>
              </a:rPr>
              <a:t>:</a:t>
            </a:r>
          </a:p>
          <a:p>
            <a:pPr eaLnBrk="0" hangingPunct="0"/>
            <a:r>
              <a:rPr lang="en-US" sz="3200">
                <a:solidFill>
                  <a:srgbClr val="0000CC"/>
                </a:solidFill>
              </a:rPr>
              <a:t>Saul Perlmutter</a:t>
            </a:r>
          </a:p>
          <a:p>
            <a:pPr eaLnBrk="0" hangingPunct="0"/>
            <a:r>
              <a:rPr lang="en-US" sz="3200">
                <a:solidFill>
                  <a:srgbClr val="0000CC"/>
                </a:solidFill>
              </a:rPr>
              <a:t>Adam Riess</a:t>
            </a:r>
          </a:p>
          <a:p>
            <a:pPr eaLnBrk="0" hangingPunct="0"/>
            <a:r>
              <a:rPr lang="en-US" sz="3200">
                <a:solidFill>
                  <a:srgbClr val="0000CC"/>
                </a:solidFill>
              </a:rPr>
              <a:t>Brian Schmidt</a:t>
            </a:r>
          </a:p>
          <a:p>
            <a:pPr eaLnBrk="0" hangingPunct="0"/>
            <a:endParaRPr lang="en-US" sz="3200"/>
          </a:p>
          <a:p>
            <a:pPr eaLnBrk="0" hangingPunct="0"/>
            <a:endParaRPr lang="en-US" sz="3200">
              <a:sym typeface="Wingdings" pitchFamily="2" charset="2"/>
            </a:endParaRPr>
          </a:p>
          <a:p>
            <a:pPr eaLnBrk="0" hangingPunct="0"/>
            <a:endParaRPr lang="en-US" sz="3200">
              <a:sym typeface="Wingdings" pitchFamily="2" charset="2"/>
            </a:endParaRPr>
          </a:p>
          <a:p>
            <a:pPr eaLnBrk="0" hangingPunct="0"/>
            <a:r>
              <a:rPr lang="en-US" sz="3200">
                <a:sym typeface="Wingdings" pitchFamily="2" charset="2"/>
              </a:rPr>
              <a:t>…o</a:t>
            </a:r>
            <a:r>
              <a:rPr lang="en-US" sz="3200"/>
              <a:t>n their 2011 Nobel Prize in Physics “for the discovery of the accelerating expansion of the Universe through observations of distant supernovae.”   </a:t>
            </a:r>
          </a:p>
          <a:p>
            <a:pPr eaLnBrk="0" hangingPunct="0"/>
            <a:endParaRPr lang="en-US" sz="3200">
              <a:solidFill>
                <a:srgbClr val="0000CC"/>
              </a:solidFill>
            </a:endParaRPr>
          </a:p>
          <a:p>
            <a:pPr eaLnBrk="0" hangingPunct="0"/>
            <a:endParaRPr lang="en-US" sz="3200"/>
          </a:p>
          <a:p>
            <a:pPr eaLnBrk="0" hangingPunct="0"/>
            <a:endParaRPr lang="en-US" sz="3200"/>
          </a:p>
        </p:txBody>
      </p:sp>
      <p:pic>
        <p:nvPicPr>
          <p:cNvPr id="35844" name="Picture 2" descr="Q:\!Individual Personal Folders\Kathy\My Pictures\DarkEnergy\Science-magazine-cover-1998.jpg"/>
          <p:cNvPicPr>
            <a:picLocks noChangeAspect="1" noChangeArrowheads="1"/>
          </p:cNvPicPr>
          <p:nvPr/>
        </p:nvPicPr>
        <p:blipFill>
          <a:blip r:embed="rId2"/>
          <a:srcRect/>
          <a:stretch>
            <a:fillRect/>
          </a:stretch>
        </p:blipFill>
        <p:spPr bwMode="auto">
          <a:xfrm>
            <a:off x="5748338" y="1141413"/>
            <a:ext cx="2667000" cy="363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CE9E2A39-6FA6-4EC5-94B4-5124EFE95F21}" type="slidenum">
              <a:rPr lang="en-US" sz="1000"/>
              <a:pPr algn="r" eaLnBrk="0" hangingPunct="0"/>
              <a:t>15</a:t>
            </a:fld>
            <a:endParaRPr lang="en-US" sz="1000"/>
          </a:p>
        </p:txBody>
      </p:sp>
      <p:sp>
        <p:nvSpPr>
          <p:cNvPr id="36866" name="Rectangle 2"/>
          <p:cNvSpPr>
            <a:spLocks noGrp="1" noChangeArrowheads="1"/>
          </p:cNvSpPr>
          <p:nvPr>
            <p:ph type="title" idx="4294967295"/>
          </p:nvPr>
        </p:nvSpPr>
        <p:spPr>
          <a:xfrm>
            <a:off x="449263" y="0"/>
            <a:ext cx="8256587" cy="955675"/>
          </a:xfrm>
          <a:noFill/>
        </p:spPr>
        <p:txBody>
          <a:bodyPr/>
          <a:lstStyle/>
          <a:p>
            <a:pPr eaLnBrk="1" hangingPunct="1">
              <a:lnSpc>
                <a:spcPct val="150000"/>
              </a:lnSpc>
            </a:pPr>
            <a:r>
              <a:rPr lang="en-US" sz="2000" smtClean="0">
                <a:effectLst/>
                <a:cs typeface="Tahoma" pitchFamily="34" charset="0"/>
              </a:rPr>
              <a:t>Cosmic Frontier - </a:t>
            </a:r>
            <a:r>
              <a:rPr lang="en-US" sz="2000" smtClean="0">
                <a:solidFill>
                  <a:srgbClr val="000099"/>
                </a:solidFill>
                <a:effectLst/>
                <a:cs typeface="Tahoma" pitchFamily="34" charset="0"/>
              </a:rPr>
              <a:t>Recent Activities</a:t>
            </a:r>
          </a:p>
        </p:txBody>
      </p:sp>
      <p:sp>
        <p:nvSpPr>
          <p:cNvPr id="36867" name="Rectangle 3"/>
          <p:cNvSpPr>
            <a:spLocks noGrp="1" noChangeArrowheads="1"/>
          </p:cNvSpPr>
          <p:nvPr>
            <p:ph type="body" idx="4294967295"/>
          </p:nvPr>
        </p:nvSpPr>
        <p:spPr>
          <a:xfrm>
            <a:off x="0" y="1158875"/>
            <a:ext cx="9144000" cy="5699125"/>
          </a:xfrm>
        </p:spPr>
        <p:txBody>
          <a:bodyPr/>
          <a:lstStyle/>
          <a:p>
            <a:pPr marL="342900" lvl="1">
              <a:spcBef>
                <a:spcPct val="0"/>
              </a:spcBef>
              <a:buFont typeface="Wingdings" pitchFamily="2" charset="2"/>
              <a:buNone/>
            </a:pPr>
            <a:r>
              <a:rPr lang="en-US" sz="2000" b="1" u="sng" smtClean="0">
                <a:solidFill>
                  <a:srgbClr val="006600"/>
                </a:solidFill>
                <a:cs typeface="Tahoma" pitchFamily="34" charset="0"/>
              </a:rPr>
              <a:t>Oct. 2009 - Received guidance from HEPAP (PASAG)</a:t>
            </a:r>
          </a:p>
          <a:p>
            <a:pPr marL="342900" lvl="1">
              <a:spcBef>
                <a:spcPct val="0"/>
              </a:spcBef>
            </a:pPr>
            <a:r>
              <a:rPr lang="en-US" sz="2000" b="1" smtClean="0"/>
              <a:t>Recommended an optimized program over the next 10 years in 4 funding scenarios</a:t>
            </a:r>
          </a:p>
          <a:p>
            <a:pPr marL="342900" lvl="1">
              <a:spcBef>
                <a:spcPct val="0"/>
              </a:spcBef>
            </a:pPr>
            <a:r>
              <a:rPr lang="en-US" sz="2000" b="1" smtClean="0"/>
              <a:t>Defined Prioritization Criteria for Contributions to Particle Astrophysics Projects</a:t>
            </a:r>
          </a:p>
          <a:p>
            <a:pPr marL="800100" lvl="2">
              <a:spcBef>
                <a:spcPct val="0"/>
              </a:spcBef>
            </a:pPr>
            <a:r>
              <a:rPr lang="en-US" sz="2000" smtClean="0">
                <a:solidFill>
                  <a:srgbClr val="0000FF"/>
                </a:solidFill>
              </a:rPr>
              <a:t>The science addressed by the project is necessary</a:t>
            </a:r>
          </a:p>
          <a:p>
            <a:pPr marL="800100" lvl="2">
              <a:spcBef>
                <a:spcPct val="0"/>
              </a:spcBef>
            </a:pPr>
            <a:r>
              <a:rPr lang="en-US" sz="2000" smtClean="0">
                <a:solidFill>
                  <a:srgbClr val="0000FF"/>
                </a:solidFill>
              </a:rPr>
              <a:t>Particle physicist participation is necessary</a:t>
            </a:r>
          </a:p>
          <a:p>
            <a:pPr marL="800100" lvl="2">
              <a:spcBef>
                <a:spcPct val="0"/>
              </a:spcBef>
            </a:pPr>
            <a:r>
              <a:rPr lang="en-US" sz="2000" smtClean="0">
                <a:solidFill>
                  <a:srgbClr val="0000FF"/>
                </a:solidFill>
              </a:rPr>
              <a:t>Scale matters, particularly for projects at the boundary between particle physics and astrophysics.</a:t>
            </a:r>
          </a:p>
          <a:p>
            <a:pPr marL="800100" lvl="2">
              <a:spcBef>
                <a:spcPct val="0"/>
              </a:spcBef>
            </a:pPr>
            <a:r>
              <a:rPr lang="en-US" sz="2000" smtClean="0">
                <a:solidFill>
                  <a:srgbClr val="0000FF"/>
                </a:solidFill>
              </a:rPr>
              <a:t>Programmatic issues</a:t>
            </a:r>
            <a:endParaRPr lang="en-US" sz="2000" b="1" smtClean="0"/>
          </a:p>
          <a:p>
            <a:pPr marL="342900" lvl="1">
              <a:spcBef>
                <a:spcPct val="0"/>
              </a:spcBef>
            </a:pPr>
            <a:endParaRPr lang="en-US" sz="2000" b="1" smtClean="0">
              <a:solidFill>
                <a:srgbClr val="0000CC"/>
              </a:solidFill>
            </a:endParaRPr>
          </a:p>
          <a:p>
            <a:pPr marL="342900" lvl="1">
              <a:spcBef>
                <a:spcPct val="0"/>
              </a:spcBef>
            </a:pPr>
            <a:r>
              <a:rPr lang="en-US" sz="2000" smtClean="0">
                <a:solidFill>
                  <a:srgbClr val="0000CC"/>
                </a:solidFill>
              </a:rPr>
              <a:t>Dark matter &amp; dark energy remain the highest priorities</a:t>
            </a:r>
          </a:p>
          <a:p>
            <a:pPr marL="342900" lvl="1">
              <a:spcBef>
                <a:spcPct val="0"/>
              </a:spcBef>
            </a:pPr>
            <a:r>
              <a:rPr lang="en-US" sz="2000" smtClean="0">
                <a:solidFill>
                  <a:srgbClr val="0000CC"/>
                </a:solidFill>
              </a:rPr>
              <a:t>Dark energy funding shouldn’t compromise US leadership in dark matter</a:t>
            </a:r>
          </a:p>
          <a:p>
            <a:pPr marL="800100" lvl="2">
              <a:spcBef>
                <a:spcPct val="0"/>
              </a:spcBef>
            </a:pPr>
            <a:r>
              <a:rPr lang="en-US" sz="2000" smtClean="0">
                <a:solidFill>
                  <a:srgbClr val="0000CC"/>
                </a:solidFill>
              </a:rPr>
              <a:t>These should not completely zero out other activities</a:t>
            </a:r>
          </a:p>
          <a:p>
            <a:pPr marL="342900" lvl="1">
              <a:spcBef>
                <a:spcPct val="0"/>
              </a:spcBef>
            </a:pPr>
            <a:endParaRPr lang="en-US" sz="2000" smtClean="0">
              <a:solidFill>
                <a:srgbClr val="0000CC"/>
              </a:solidFill>
            </a:endParaRPr>
          </a:p>
          <a:p>
            <a:pPr marL="342900" lvl="1">
              <a:spcBef>
                <a:spcPct val="0"/>
              </a:spcBef>
            </a:pPr>
            <a:r>
              <a:rPr lang="en-US" sz="2000" smtClean="0">
                <a:solidFill>
                  <a:srgbClr val="0000CC"/>
                </a:solidFill>
              </a:rPr>
              <a:t>Pursue at least 2 technologies for the direct detection of dark matter</a:t>
            </a:r>
          </a:p>
          <a:p>
            <a:pPr marL="342900" lvl="1">
              <a:spcBef>
                <a:spcPct val="0"/>
              </a:spcBef>
            </a:pPr>
            <a:endParaRPr lang="en-US" sz="2000" smtClean="0">
              <a:solidFill>
                <a:srgbClr val="0000CC"/>
              </a:solidFill>
            </a:endParaRPr>
          </a:p>
          <a:p>
            <a:pPr marL="342900" lvl="1">
              <a:spcBef>
                <a:spcPct val="0"/>
              </a:spcBef>
            </a:pPr>
            <a:r>
              <a:rPr lang="en-US" sz="2000" smtClean="0">
                <a:solidFill>
                  <a:srgbClr val="0000CC"/>
                </a:solidFill>
              </a:rPr>
              <a:t>HAWC and VERITAS-upgrade recommended in any funding scenario; can only do Auger-North and AGIS/CTA in higher funding scenarios</a:t>
            </a:r>
          </a:p>
          <a:p>
            <a:pPr marL="342900" lvl="1">
              <a:spcBef>
                <a:spcPct val="0"/>
              </a:spcBef>
            </a:pPr>
            <a:endParaRPr lang="en-US" sz="2000" b="1" smtClean="0">
              <a:solidFill>
                <a:srgbClr val="0000CC"/>
              </a:solidFill>
            </a:endParaRPr>
          </a:p>
          <a:p>
            <a:pPr marL="0" indent="0">
              <a:spcBef>
                <a:spcPct val="0"/>
              </a:spcBef>
              <a:buFont typeface="Wingdings" pitchFamily="2" charset="2"/>
              <a:buNone/>
            </a:pPr>
            <a:endParaRPr lang="en-US" sz="1400" smtClean="0">
              <a:solidFill>
                <a:srgbClr val="000099"/>
              </a:solidFill>
              <a:cs typeface="Tahoma" pitchFamily="34" charset="0"/>
            </a:endParaRPr>
          </a:p>
        </p:txBody>
      </p:sp>
      <p:sp>
        <p:nvSpPr>
          <p:cNvPr id="2" name="Title 1"/>
          <p:cNvSpPr>
            <a:spLocks/>
          </p:cNvSpPr>
          <p:nvPr/>
        </p:nvSpPr>
        <p:spPr bwMode="auto">
          <a:xfrm>
            <a:off x="409575" y="87313"/>
            <a:ext cx="8270875" cy="609600"/>
          </a:xfrm>
          <a:prstGeom prst="rect">
            <a:avLst/>
          </a:prstGeom>
          <a:solidFill>
            <a:schemeClr val="bg1"/>
          </a:solidFill>
          <a:ln w="9525">
            <a:noFill/>
            <a:miter lim="800000"/>
            <a:headEnd/>
            <a:tailEnd/>
          </a:ln>
        </p:spPr>
        <p:txBody>
          <a:bodyPr anchor="ctr"/>
          <a:lstStyle/>
          <a:p>
            <a:pPr algn="ctr" eaLnBrk="0" hangingPunct="0">
              <a:defRPr/>
            </a:pPr>
            <a:r>
              <a:rPr lang="en-US" sz="2800" dirty="0">
                <a:solidFill>
                  <a:srgbClr val="285C00"/>
                </a:solidFill>
                <a:effectLst>
                  <a:outerShdw blurRad="38100" dist="38100" dir="2700000" algn="tl">
                    <a:srgbClr val="C0C0C0"/>
                  </a:outerShdw>
                </a:effectLst>
              </a:rPr>
              <a:t>The Cosmic Frontier - Program Guidance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6375"/>
            <a:ext cx="7332663" cy="723900"/>
          </a:xfrm>
        </p:spPr>
        <p:txBody>
          <a:bodyPr/>
          <a:lstStyle/>
          <a:p>
            <a:pPr>
              <a:defRPr/>
            </a:pPr>
            <a:r>
              <a:rPr lang="en-US" dirty="0" smtClean="0"/>
              <a:t>Cosmic Frontier:  Program Guidance</a:t>
            </a:r>
            <a:endParaRPr lang="en-US" dirty="0"/>
          </a:p>
        </p:txBody>
      </p:sp>
      <p:sp>
        <p:nvSpPr>
          <p:cNvPr id="37890" name="Content Placeholder 2"/>
          <p:cNvSpPr>
            <a:spLocks noGrp="1"/>
          </p:cNvSpPr>
          <p:nvPr>
            <p:ph idx="1"/>
          </p:nvPr>
        </p:nvSpPr>
        <p:spPr>
          <a:xfrm>
            <a:off x="192088" y="1138238"/>
            <a:ext cx="8766175" cy="5210175"/>
          </a:xfrm>
        </p:spPr>
        <p:txBody>
          <a:bodyPr/>
          <a:lstStyle/>
          <a:p>
            <a:pPr marL="0" lvl="2">
              <a:spcBef>
                <a:spcPts val="600"/>
              </a:spcBef>
              <a:buFontTx/>
              <a:buNone/>
            </a:pPr>
            <a:r>
              <a:rPr lang="en-US" sz="2000" b="1" u="sng" smtClean="0">
                <a:solidFill>
                  <a:srgbClr val="006600"/>
                </a:solidFill>
                <a:cs typeface="Tahoma" pitchFamily="34" charset="0"/>
              </a:rPr>
              <a:t>August 2010 - Received guidance from Astro2010</a:t>
            </a:r>
          </a:p>
          <a:p>
            <a:pPr marL="0" lvl="2">
              <a:spcBef>
                <a:spcPts val="600"/>
              </a:spcBef>
              <a:buFontTx/>
              <a:buNone/>
            </a:pPr>
            <a:r>
              <a:rPr lang="en-US" sz="2000" smtClean="0"/>
              <a:t>Recommendations to DOE as part of a coordinated ground/space-based Dark Energy program with NSF and NASA:</a:t>
            </a:r>
            <a:endParaRPr lang="en-US" sz="2000" u="sng" smtClean="0">
              <a:solidFill>
                <a:srgbClr val="006600"/>
              </a:solidFill>
              <a:cs typeface="Tahoma" pitchFamily="34" charset="0"/>
            </a:endParaRPr>
          </a:p>
          <a:p>
            <a:pPr marL="0" lvl="2">
              <a:spcBef>
                <a:spcPts val="600"/>
              </a:spcBef>
            </a:pPr>
            <a:r>
              <a:rPr lang="en-US" sz="2000" smtClean="0">
                <a:solidFill>
                  <a:srgbClr val="0000CC"/>
                </a:solidFill>
              </a:rPr>
              <a:t>The optimistic (doubling) funding profile allows investment in:   </a:t>
            </a:r>
          </a:p>
          <a:p>
            <a:pPr marL="457200" lvl="3">
              <a:spcBef>
                <a:spcPts val="600"/>
              </a:spcBef>
            </a:pPr>
            <a:r>
              <a:rPr lang="en-US" smtClean="0">
                <a:solidFill>
                  <a:srgbClr val="0000CC"/>
                </a:solidFill>
              </a:rPr>
              <a:t>LSST (partner with NSF) </a:t>
            </a:r>
          </a:p>
          <a:p>
            <a:pPr marL="457200" lvl="3">
              <a:spcBef>
                <a:spcPts val="600"/>
              </a:spcBef>
            </a:pPr>
            <a:r>
              <a:rPr lang="en-US" smtClean="0">
                <a:solidFill>
                  <a:srgbClr val="0000CC"/>
                </a:solidFill>
              </a:rPr>
              <a:t>WFIRST (contribute to NASA mission)</a:t>
            </a:r>
          </a:p>
          <a:p>
            <a:pPr marL="0" lvl="2">
              <a:spcBef>
                <a:spcPts val="600"/>
              </a:spcBef>
            </a:pPr>
            <a:r>
              <a:rPr lang="en-US" u="sng" smtClean="0">
                <a:solidFill>
                  <a:srgbClr val="0000CC"/>
                </a:solidFill>
              </a:rPr>
              <a:t>At lower funding level</a:t>
            </a:r>
          </a:p>
          <a:p>
            <a:pPr marL="457200" lvl="3">
              <a:spcBef>
                <a:spcPts val="600"/>
              </a:spcBef>
            </a:pPr>
            <a:r>
              <a:rPr lang="en-US" b="1" smtClean="0">
                <a:solidFill>
                  <a:srgbClr val="0000CC"/>
                </a:solidFill>
              </a:rPr>
              <a:t>LSST is recommended as the priority because DOE role is critical</a:t>
            </a:r>
          </a:p>
          <a:p>
            <a:pPr marL="0" lvl="2">
              <a:spcBef>
                <a:spcPts val="600"/>
              </a:spcBef>
            </a:pPr>
            <a:endParaRPr lang="en-US" sz="2000" smtClean="0">
              <a:solidFill>
                <a:srgbClr val="0000CC"/>
              </a:solidFill>
            </a:endParaRPr>
          </a:p>
          <a:p>
            <a:pPr marL="0" lvl="2">
              <a:spcBef>
                <a:spcPts val="600"/>
              </a:spcBef>
            </a:pPr>
            <a:r>
              <a:rPr lang="en-US" sz="2000" smtClean="0">
                <a:solidFill>
                  <a:srgbClr val="0000CC"/>
                </a:solidFill>
              </a:rPr>
              <a:t>Other identified opportunities</a:t>
            </a:r>
          </a:p>
          <a:p>
            <a:pPr marL="457200" lvl="3">
              <a:spcBef>
                <a:spcPts val="600"/>
              </a:spcBef>
            </a:pPr>
            <a:r>
              <a:rPr lang="en-US" smtClean="0">
                <a:solidFill>
                  <a:srgbClr val="0000CC"/>
                </a:solidFill>
              </a:rPr>
              <a:t>2</a:t>
            </a:r>
            <a:r>
              <a:rPr lang="en-US" baseline="30000" smtClean="0">
                <a:solidFill>
                  <a:srgbClr val="0000CC"/>
                </a:solidFill>
              </a:rPr>
              <a:t>nd</a:t>
            </a:r>
            <a:r>
              <a:rPr lang="en-US" smtClean="0">
                <a:solidFill>
                  <a:srgbClr val="0000CC"/>
                </a:solidFill>
              </a:rPr>
              <a:t> priority ground based</a:t>
            </a:r>
          </a:p>
          <a:p>
            <a:pPr marL="914400" lvl="4">
              <a:spcBef>
                <a:spcPts val="600"/>
              </a:spcBef>
            </a:pPr>
            <a:r>
              <a:rPr lang="en-US" smtClean="0">
                <a:solidFill>
                  <a:srgbClr val="0000CC"/>
                </a:solidFill>
              </a:rPr>
              <a:t>contributions to NSF mid-scale experiments </a:t>
            </a:r>
          </a:p>
          <a:p>
            <a:pPr marL="914400" lvl="4">
              <a:spcBef>
                <a:spcPts val="600"/>
              </a:spcBef>
            </a:pPr>
            <a:r>
              <a:rPr lang="en-US" smtClean="0">
                <a:solidFill>
                  <a:srgbClr val="0000CC"/>
                </a:solidFill>
              </a:rPr>
              <a:t>e.g. BigBOSS, CMB, HAWC experiments, etc.</a:t>
            </a:r>
          </a:p>
          <a:p>
            <a:pPr marL="457200" lvl="3">
              <a:spcBef>
                <a:spcPts val="600"/>
              </a:spcBef>
            </a:pPr>
            <a:r>
              <a:rPr lang="en-US" smtClean="0">
                <a:solidFill>
                  <a:srgbClr val="0000CC"/>
                </a:solidFill>
              </a:rPr>
              <a:t>4</a:t>
            </a:r>
            <a:r>
              <a:rPr lang="en-US" baseline="30000" smtClean="0">
                <a:solidFill>
                  <a:srgbClr val="0000CC"/>
                </a:solidFill>
              </a:rPr>
              <a:t>th</a:t>
            </a:r>
            <a:r>
              <a:rPr lang="en-US" smtClean="0">
                <a:solidFill>
                  <a:srgbClr val="0000CC"/>
                </a:solidFill>
              </a:rPr>
              <a:t> priority ground-based</a:t>
            </a:r>
          </a:p>
          <a:p>
            <a:pPr marL="914400" lvl="4">
              <a:spcBef>
                <a:spcPts val="600"/>
              </a:spcBef>
            </a:pPr>
            <a:r>
              <a:rPr lang="en-US" smtClean="0">
                <a:solidFill>
                  <a:srgbClr val="0000CC"/>
                </a:solidFill>
              </a:rPr>
              <a:t>NSF &amp; DOE contribute as a minor partner to a European-led CTA ground-based gamma-ray observatory</a:t>
            </a:r>
          </a:p>
          <a:p>
            <a:endParaRPr lang="en-US" smtClean="0"/>
          </a:p>
        </p:txBody>
      </p:sp>
      <p:sp>
        <p:nvSpPr>
          <p:cNvPr id="37891" name="Slide Number Placeholder 3"/>
          <p:cNvSpPr>
            <a:spLocks noGrp="1"/>
          </p:cNvSpPr>
          <p:nvPr>
            <p:ph type="sldNum" sz="quarter" idx="10"/>
          </p:nvPr>
        </p:nvSpPr>
        <p:spPr>
          <a:noFill/>
        </p:spPr>
        <p:txBody>
          <a:bodyPr/>
          <a:lstStyle/>
          <a:p>
            <a:fld id="{ABE0EDD0-33E9-490A-BD35-CF0EB6035373}" type="slidenum">
              <a:rPr lang="en-US" smtClean="0"/>
              <a:pPr/>
              <a:t>16</a:t>
            </a:fld>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788" y="266700"/>
            <a:ext cx="5940425" cy="533400"/>
          </a:xfrm>
        </p:spPr>
        <p:txBody>
          <a:bodyPr/>
          <a:lstStyle/>
          <a:p>
            <a:pPr>
              <a:defRPr/>
            </a:pPr>
            <a:r>
              <a:rPr lang="en-US" b="1" dirty="0" smtClean="0">
                <a:solidFill>
                  <a:srgbClr val="285C00"/>
                </a:solidFill>
                <a:latin typeface="Cambria" pitchFamily="18" charset="0"/>
                <a:cs typeface="Calibri" pitchFamily="34" charset="0"/>
              </a:rPr>
              <a:t>Cosmic Frontier Budget</a:t>
            </a:r>
            <a:endParaRPr lang="en-US" b="1" dirty="0">
              <a:solidFill>
                <a:srgbClr val="285C00"/>
              </a:solidFill>
              <a:latin typeface="Cambria" pitchFamily="18" charset="0"/>
              <a:cs typeface="Calibri" pitchFamily="34" charset="0"/>
            </a:endParaRPr>
          </a:p>
        </p:txBody>
      </p:sp>
      <p:sp>
        <p:nvSpPr>
          <p:cNvPr id="38914" name="Slide Number Placeholder 3"/>
          <p:cNvSpPr>
            <a:spLocks noGrp="1"/>
          </p:cNvSpPr>
          <p:nvPr>
            <p:ph type="sldNum" sz="quarter" idx="11"/>
          </p:nvPr>
        </p:nvSpPr>
        <p:spPr>
          <a:noFill/>
        </p:spPr>
        <p:txBody>
          <a:bodyPr/>
          <a:lstStyle/>
          <a:p>
            <a:fld id="{7B33CA2C-192D-482C-B7FE-076D983D2D45}" type="slidenum">
              <a:rPr lang="en-US" smtClean="0"/>
              <a:pPr/>
              <a:t>17</a:t>
            </a:fld>
            <a:endParaRPr lang="en-US" smtClean="0"/>
          </a:p>
        </p:txBody>
      </p:sp>
      <p:sp>
        <p:nvSpPr>
          <p:cNvPr id="38915" name="TextBox 5"/>
          <p:cNvSpPr txBox="1">
            <a:spLocks noChangeArrowheads="1"/>
          </p:cNvSpPr>
          <p:nvPr/>
        </p:nvSpPr>
        <p:spPr bwMode="auto">
          <a:xfrm>
            <a:off x="565150" y="5683250"/>
            <a:ext cx="8045450" cy="368300"/>
          </a:xfrm>
          <a:prstGeom prst="rect">
            <a:avLst/>
          </a:prstGeom>
          <a:noFill/>
          <a:ln w="9525">
            <a:noFill/>
            <a:miter lim="800000"/>
            <a:headEnd/>
            <a:tailEnd/>
          </a:ln>
        </p:spPr>
        <p:txBody>
          <a:bodyPr>
            <a:spAutoFit/>
          </a:bodyPr>
          <a:lstStyle/>
          <a:p>
            <a:pPr eaLnBrk="0" hangingPunct="0"/>
            <a:r>
              <a:rPr lang="en-US">
                <a:latin typeface="Calibri" pitchFamily="34" charset="0"/>
              </a:rPr>
              <a:t> </a:t>
            </a:r>
            <a:endParaRPr lang="en-US"/>
          </a:p>
        </p:txBody>
      </p:sp>
      <p:sp>
        <p:nvSpPr>
          <p:cNvPr id="38916" name="TextBox 6"/>
          <p:cNvSpPr txBox="1">
            <a:spLocks noChangeArrowheads="1"/>
          </p:cNvSpPr>
          <p:nvPr/>
        </p:nvSpPr>
        <p:spPr bwMode="auto">
          <a:xfrm>
            <a:off x="358775" y="1063625"/>
            <a:ext cx="8045450" cy="369888"/>
          </a:xfrm>
          <a:prstGeom prst="rect">
            <a:avLst/>
          </a:prstGeom>
          <a:noFill/>
          <a:ln w="9525">
            <a:noFill/>
            <a:miter lim="800000"/>
            <a:headEnd/>
            <a:tailEnd/>
          </a:ln>
        </p:spPr>
        <p:txBody>
          <a:bodyPr>
            <a:spAutoFit/>
          </a:bodyPr>
          <a:lstStyle/>
          <a:p>
            <a:pPr eaLnBrk="0" hangingPunct="0"/>
            <a:r>
              <a:rPr lang="en-US" sz="1400" b="0">
                <a:latin typeface="Calibri" pitchFamily="34" charset="0"/>
              </a:rPr>
              <a:t>The Cosmic Frontier is a subset of the Non-Accelerator Research funding line</a:t>
            </a:r>
            <a:r>
              <a:rPr lang="en-US" b="0">
                <a:latin typeface="Calibri" pitchFamily="34" charset="0"/>
              </a:rPr>
              <a:t>.</a:t>
            </a:r>
          </a:p>
        </p:txBody>
      </p:sp>
      <p:sp>
        <p:nvSpPr>
          <p:cNvPr id="38917" name="TextBox 5"/>
          <p:cNvSpPr txBox="1">
            <a:spLocks noChangeArrowheads="1"/>
          </p:cNvSpPr>
          <p:nvPr/>
        </p:nvSpPr>
        <p:spPr bwMode="auto">
          <a:xfrm>
            <a:off x="252413" y="5815013"/>
            <a:ext cx="8428037" cy="646112"/>
          </a:xfrm>
          <a:prstGeom prst="rect">
            <a:avLst/>
          </a:prstGeom>
          <a:noFill/>
          <a:ln w="9525">
            <a:noFill/>
            <a:miter lim="800000"/>
            <a:headEnd/>
            <a:tailEnd/>
          </a:ln>
        </p:spPr>
        <p:txBody>
          <a:bodyPr>
            <a:spAutoFit/>
          </a:bodyPr>
          <a:lstStyle/>
          <a:p>
            <a:pPr eaLnBrk="0" hangingPunct="0"/>
            <a:r>
              <a:rPr lang="en-US">
                <a:solidFill>
                  <a:srgbClr val="285C00"/>
                </a:solidFill>
                <a:latin typeface="Calibri" pitchFamily="34" charset="0"/>
              </a:rPr>
              <a:t>There is a decrease in project funding as DES and SuperCDMS-Soudan complete.  </a:t>
            </a:r>
          </a:p>
          <a:p>
            <a:pPr eaLnBrk="0" hangingPunct="0"/>
            <a:r>
              <a:rPr lang="en-US">
                <a:solidFill>
                  <a:srgbClr val="285C00"/>
                </a:solidFill>
                <a:latin typeface="Calibri" pitchFamily="34" charset="0"/>
              </a:rPr>
              <a:t>LSST and HAWC become MIE’s in FY12:  HAWC starts fabrication; LSST still in R&amp;D</a:t>
            </a:r>
          </a:p>
        </p:txBody>
      </p:sp>
      <p:graphicFrame>
        <p:nvGraphicFramePr>
          <p:cNvPr id="10" name="Table Placeholder 9"/>
          <p:cNvGraphicFramePr>
            <a:graphicFrameLocks noGrp="1"/>
          </p:cNvGraphicFramePr>
          <p:nvPr>
            <p:ph type="tbl" idx="1"/>
          </p:nvPr>
        </p:nvGraphicFramePr>
        <p:xfrm>
          <a:off x="304800" y="1763367"/>
          <a:ext cx="7885043" cy="3736617"/>
        </p:xfrm>
        <a:graphic>
          <a:graphicData uri="http://schemas.openxmlformats.org/drawingml/2006/table">
            <a:tbl>
              <a:tblPr>
                <a:tableStyleId>{69C7853C-536D-4A76-A0AE-DD22124D55A5}</a:tableStyleId>
              </a:tblPr>
              <a:tblGrid>
                <a:gridCol w="2726108"/>
                <a:gridCol w="1149545"/>
                <a:gridCol w="1205621"/>
                <a:gridCol w="1415904"/>
                <a:gridCol w="1387865"/>
              </a:tblGrid>
              <a:tr h="330477">
                <a:tc>
                  <a:txBody>
                    <a:bodyPr/>
                    <a:lstStyle/>
                    <a:p>
                      <a:pPr algn="l" fontAlgn="b"/>
                      <a:r>
                        <a:rPr lang="en-US" sz="1800" u="none" strike="noStrike" dirty="0" smtClean="0"/>
                        <a:t>Cosmic</a:t>
                      </a:r>
                      <a:r>
                        <a:rPr lang="en-US" sz="1800" u="none" strike="noStrike" baseline="0" dirty="0" smtClean="0"/>
                        <a:t> Frontier </a:t>
                      </a:r>
                      <a:r>
                        <a:rPr lang="en-US" sz="1800" u="none" strike="noStrike" dirty="0" smtClean="0"/>
                        <a:t>Funding (in $K)</a:t>
                      </a:r>
                      <a:endParaRPr lang="en-US" sz="1800" b="0" i="0" u="none" strike="noStrike" dirty="0">
                        <a:solidFill>
                          <a:srgbClr val="000000"/>
                        </a:solidFill>
                        <a:latin typeface="Calibri"/>
                      </a:endParaRPr>
                    </a:p>
                  </a:txBody>
                  <a:tcPr marL="9525" marR="9525" marT="9525" marB="0" anchor="b"/>
                </a:tc>
                <a:tc>
                  <a:txBody>
                    <a:bodyPr/>
                    <a:lstStyle/>
                    <a:p>
                      <a:pPr algn="l" fontAlgn="b"/>
                      <a:r>
                        <a:rPr lang="en-US" sz="1800" b="1" u="none" strike="noStrike" dirty="0"/>
                        <a:t>FY10 actual</a:t>
                      </a:r>
                      <a:endParaRPr lang="en-US" sz="1800" b="1" i="0" u="none" strike="noStrike" dirty="0">
                        <a:solidFill>
                          <a:srgbClr val="000000"/>
                        </a:solidFill>
                        <a:latin typeface="Calibri"/>
                      </a:endParaRPr>
                    </a:p>
                  </a:txBody>
                  <a:tcPr marL="9525" marR="9525" marT="9525" marB="0" anchor="b"/>
                </a:tc>
                <a:tc>
                  <a:txBody>
                    <a:bodyPr/>
                    <a:lstStyle/>
                    <a:p>
                      <a:pPr algn="l" fontAlgn="b"/>
                      <a:r>
                        <a:rPr lang="en-US" sz="1800" b="1" u="none" strike="noStrike" dirty="0"/>
                        <a:t>FY11 actual</a:t>
                      </a:r>
                      <a:endParaRPr lang="en-US" sz="1800" b="1" i="0" u="none" strike="noStrike" dirty="0">
                        <a:solidFill>
                          <a:srgbClr val="000000"/>
                        </a:solidFill>
                        <a:latin typeface="Calibri"/>
                      </a:endParaRPr>
                    </a:p>
                  </a:txBody>
                  <a:tcPr marL="9525" marR="9525" marT="9525" marB="0" anchor="b"/>
                </a:tc>
                <a:tc>
                  <a:txBody>
                    <a:bodyPr/>
                    <a:lstStyle/>
                    <a:p>
                      <a:pPr algn="l" fontAlgn="b"/>
                      <a:r>
                        <a:rPr lang="en-US" sz="1800" b="1" u="none" strike="noStrike" dirty="0"/>
                        <a:t>FY12 Request</a:t>
                      </a:r>
                      <a:endParaRPr lang="en-US" sz="1800" b="1" i="0" u="none" strike="noStrike" dirty="0">
                        <a:solidFill>
                          <a:srgbClr val="000000"/>
                        </a:solidFill>
                        <a:latin typeface="Calibri"/>
                      </a:endParaRPr>
                    </a:p>
                  </a:txBody>
                  <a:tcPr marL="9525" marR="9525" marT="9525" marB="0" anchor="b"/>
                </a:tc>
                <a:tc>
                  <a:txBody>
                    <a:bodyPr/>
                    <a:lstStyle/>
                    <a:p>
                      <a:pPr algn="l" fontAlgn="b"/>
                      <a:r>
                        <a:rPr lang="en-US" sz="1800" b="1" u="none" strike="noStrike" dirty="0"/>
                        <a:t>FY12 under CR</a:t>
                      </a:r>
                      <a:endParaRPr lang="en-US" sz="1800" b="1" i="0" u="none" strike="noStrike" dirty="0">
                        <a:solidFill>
                          <a:srgbClr val="000000"/>
                        </a:solidFill>
                        <a:latin typeface="Calibri"/>
                      </a:endParaRPr>
                    </a:p>
                  </a:txBody>
                  <a:tcPr marL="9525" marR="9525" marT="9525" marB="0" anchor="b"/>
                </a:tc>
              </a:tr>
              <a:tr h="237456">
                <a:tc>
                  <a:txBody>
                    <a:bodyPr/>
                    <a:lstStyle/>
                    <a:p>
                      <a:pPr algn="l" fontAlgn="b"/>
                      <a:r>
                        <a:rPr lang="en-US" sz="1800" b="1" u="none" strike="noStrike" dirty="0"/>
                        <a:t>Research</a:t>
                      </a:r>
                      <a:endParaRPr lang="en-US" sz="1800" b="1" i="0" u="none" strike="noStrike" dirty="0">
                        <a:solidFill>
                          <a:srgbClr val="000000"/>
                        </a:solidFill>
                        <a:latin typeface="Calibri"/>
                      </a:endParaRPr>
                    </a:p>
                  </a:txBody>
                  <a:tcPr marL="9525" marR="9525" marT="9525" marB="0" anchor="b"/>
                </a:tc>
                <a:tc>
                  <a:txBody>
                    <a:bodyPr/>
                    <a:lstStyle/>
                    <a:p>
                      <a:pPr algn="r" fontAlgn="b"/>
                      <a:r>
                        <a:rPr lang="en-US" sz="1800" u="none" strike="noStrike" dirty="0"/>
                        <a:t>55161</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57112</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52419</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54427</a:t>
                      </a:r>
                      <a:endParaRPr lang="en-US" sz="1800" b="0" i="0" u="none" strike="noStrike" dirty="0">
                        <a:solidFill>
                          <a:srgbClr val="000000"/>
                        </a:solidFill>
                        <a:latin typeface="Calibri"/>
                      </a:endParaRPr>
                    </a:p>
                  </a:txBody>
                  <a:tcPr marL="9525" marR="9525" marT="9525" marB="0" anchor="b"/>
                </a:tc>
              </a:tr>
              <a:tr h="237456">
                <a:tc>
                  <a:txBody>
                    <a:bodyPr/>
                    <a:lstStyle/>
                    <a:p>
                      <a:pPr algn="l" fontAlgn="b"/>
                      <a:r>
                        <a:rPr lang="en-US" sz="1800" u="none" strike="noStrike" dirty="0"/>
                        <a:t>Grants Research</a:t>
                      </a:r>
                      <a:endParaRPr lang="en-US" sz="1800" b="0" i="0" u="none" strike="noStrike" dirty="0">
                        <a:solidFill>
                          <a:srgbClr val="000000"/>
                        </a:solidFill>
                        <a:latin typeface="Calibri"/>
                      </a:endParaRPr>
                    </a:p>
                  </a:txBody>
                  <a:tcPr marL="257175" marR="9525" marT="9525" marB="0" anchor="b"/>
                </a:tc>
                <a:tc>
                  <a:txBody>
                    <a:bodyPr/>
                    <a:lstStyle/>
                    <a:p>
                      <a:pPr algn="r" fontAlgn="b"/>
                      <a:r>
                        <a:rPr lang="en-US" sz="1800" u="none" strike="noStrike" dirty="0"/>
                        <a:t>11674</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a:t>11975</a:t>
                      </a:r>
                      <a:endParaRPr lang="en-US" sz="1800" b="0" i="0" u="none" strike="noStrike">
                        <a:solidFill>
                          <a:srgbClr val="000000"/>
                        </a:solidFill>
                        <a:latin typeface="Calibri"/>
                      </a:endParaRPr>
                    </a:p>
                  </a:txBody>
                  <a:tcPr marL="9525" marR="9525" marT="9525" marB="0" anchor="b"/>
                </a:tc>
                <a:tc>
                  <a:txBody>
                    <a:bodyPr/>
                    <a:lstStyle/>
                    <a:p>
                      <a:pPr algn="r" fontAlgn="b"/>
                      <a:r>
                        <a:rPr lang="en-US" sz="1800" u="none" strike="noStrike" dirty="0"/>
                        <a:t>15385</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12030</a:t>
                      </a:r>
                      <a:endParaRPr lang="en-US" sz="1800" b="0" i="0" u="none" strike="noStrike" dirty="0">
                        <a:solidFill>
                          <a:srgbClr val="000000"/>
                        </a:solidFill>
                        <a:latin typeface="Calibri"/>
                      </a:endParaRPr>
                    </a:p>
                  </a:txBody>
                  <a:tcPr marL="9525" marR="9525" marT="9525" marB="0" anchor="b"/>
                </a:tc>
              </a:tr>
              <a:tr h="237456">
                <a:tc>
                  <a:txBody>
                    <a:bodyPr/>
                    <a:lstStyle/>
                    <a:p>
                      <a:pPr algn="l" fontAlgn="b"/>
                      <a:r>
                        <a:rPr lang="en-US" sz="1800" u="none" strike="noStrike" dirty="0"/>
                        <a:t>Lab Research</a:t>
                      </a:r>
                      <a:endParaRPr lang="en-US" sz="1800" b="0" i="0" u="none" strike="noStrike" dirty="0">
                        <a:solidFill>
                          <a:srgbClr val="000000"/>
                        </a:solidFill>
                        <a:latin typeface="Calibri"/>
                      </a:endParaRPr>
                    </a:p>
                  </a:txBody>
                  <a:tcPr marL="257175" marR="9525" marT="9525" marB="0" anchor="b"/>
                </a:tc>
                <a:tc>
                  <a:txBody>
                    <a:bodyPr/>
                    <a:lstStyle/>
                    <a:p>
                      <a:pPr algn="r" fontAlgn="b"/>
                      <a:r>
                        <a:rPr lang="en-US" sz="1800" u="none" strike="noStrike" dirty="0"/>
                        <a:t>34145</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a:t>36091</a:t>
                      </a:r>
                      <a:endParaRPr lang="en-US" sz="1800" b="0" i="0" u="none" strike="noStrike">
                        <a:solidFill>
                          <a:srgbClr val="000000"/>
                        </a:solidFill>
                        <a:latin typeface="Calibri"/>
                      </a:endParaRPr>
                    </a:p>
                  </a:txBody>
                  <a:tcPr marL="9525" marR="9525" marT="9525" marB="0" anchor="b"/>
                </a:tc>
                <a:tc>
                  <a:txBody>
                    <a:bodyPr/>
                    <a:lstStyle/>
                    <a:p>
                      <a:pPr algn="r" fontAlgn="b"/>
                      <a:r>
                        <a:rPr lang="en-US" sz="1800" u="none" strike="noStrike" dirty="0"/>
                        <a:t>37034</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34770</a:t>
                      </a:r>
                      <a:endParaRPr lang="en-US" sz="1800" b="0" i="0" u="none" strike="noStrike" dirty="0">
                        <a:solidFill>
                          <a:srgbClr val="000000"/>
                        </a:solidFill>
                        <a:latin typeface="Calibri"/>
                      </a:endParaRPr>
                    </a:p>
                  </a:txBody>
                  <a:tcPr marL="9525" marR="9525" marT="9525" marB="0" anchor="b"/>
                </a:tc>
              </a:tr>
              <a:tr h="237456">
                <a:tc>
                  <a:txBody>
                    <a:bodyPr/>
                    <a:lstStyle/>
                    <a:p>
                      <a:pPr algn="l" fontAlgn="b"/>
                      <a:r>
                        <a:rPr lang="en-US" sz="1800" u="none" strike="noStrike" dirty="0"/>
                        <a:t>Exp Ops &amp; Commissioning</a:t>
                      </a:r>
                      <a:endParaRPr lang="en-US" sz="1800" b="0" i="0" u="none" strike="noStrike" dirty="0">
                        <a:solidFill>
                          <a:srgbClr val="000000"/>
                        </a:solidFill>
                        <a:latin typeface="Calibri"/>
                      </a:endParaRPr>
                    </a:p>
                  </a:txBody>
                  <a:tcPr marL="257175" marR="9525" marT="9525" marB="0" anchor="b"/>
                </a:tc>
                <a:tc>
                  <a:txBody>
                    <a:bodyPr/>
                    <a:lstStyle/>
                    <a:p>
                      <a:pPr algn="r" fontAlgn="b"/>
                      <a:r>
                        <a:rPr lang="en-US" sz="1800" u="none" strike="noStrike" dirty="0"/>
                        <a:t>9342</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9046</a:t>
                      </a:r>
                      <a:endParaRPr lang="en-US" sz="1800" b="0" i="0" u="none" strike="noStrike" dirty="0">
                        <a:solidFill>
                          <a:srgbClr val="000000"/>
                        </a:solidFill>
                        <a:latin typeface="Calibri"/>
                      </a:endParaRPr>
                    </a:p>
                  </a:txBody>
                  <a:tcPr marL="9525" marR="9525" marT="9525" marB="0" anchor="b"/>
                </a:tc>
                <a:tc>
                  <a:txBody>
                    <a:bodyPr/>
                    <a:lstStyle/>
                    <a:p>
                      <a:pPr algn="l" fontAlgn="b"/>
                      <a:endParaRPr lang="en-US" sz="1800" b="0" i="0" u="none" strike="noStrike">
                        <a:solidFill>
                          <a:srgbClr val="000000"/>
                        </a:solidFill>
                        <a:latin typeface="Calibri"/>
                      </a:endParaRPr>
                    </a:p>
                  </a:txBody>
                  <a:tcPr marL="9525" marR="9525" marT="9525" marB="0" anchor="b"/>
                </a:tc>
                <a:tc>
                  <a:txBody>
                    <a:bodyPr/>
                    <a:lstStyle/>
                    <a:p>
                      <a:pPr algn="r" fontAlgn="b"/>
                      <a:r>
                        <a:rPr lang="en-US" sz="1800" u="none" strike="noStrike"/>
                        <a:t>7627</a:t>
                      </a:r>
                      <a:endParaRPr lang="en-US" sz="1800" b="0" i="0" u="none" strike="noStrike">
                        <a:solidFill>
                          <a:srgbClr val="000000"/>
                        </a:solidFill>
                        <a:latin typeface="Calibri"/>
                      </a:endParaRPr>
                    </a:p>
                  </a:txBody>
                  <a:tcPr marL="9525" marR="9525" marT="9525" marB="0" anchor="b"/>
                </a:tc>
              </a:tr>
              <a:tr h="237456">
                <a:tc>
                  <a:txBody>
                    <a:bodyPr/>
                    <a:lstStyle/>
                    <a:p>
                      <a:pPr algn="l" fontAlgn="b"/>
                      <a:r>
                        <a:rPr lang="en-US" sz="1800" b="1" u="none" strike="noStrike" dirty="0"/>
                        <a:t>Projects</a:t>
                      </a:r>
                      <a:endParaRPr lang="en-US" sz="1800" b="1" i="0" u="none" strike="noStrike" dirty="0">
                        <a:solidFill>
                          <a:srgbClr val="000000"/>
                        </a:solidFill>
                        <a:latin typeface="Calibri"/>
                      </a:endParaRPr>
                    </a:p>
                  </a:txBody>
                  <a:tcPr marL="9525" marR="9525" marT="9525" marB="0" anchor="b"/>
                </a:tc>
                <a:tc>
                  <a:txBody>
                    <a:bodyPr/>
                    <a:lstStyle/>
                    <a:p>
                      <a:pPr algn="r" fontAlgn="b"/>
                      <a:r>
                        <a:rPr lang="en-US" sz="1800" u="none" strike="noStrike" dirty="0"/>
                        <a:t>20155</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17652</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14000</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14000</a:t>
                      </a:r>
                      <a:endParaRPr lang="en-US" sz="1800" b="0" i="0" u="none" strike="noStrike" dirty="0">
                        <a:solidFill>
                          <a:srgbClr val="000000"/>
                        </a:solidFill>
                        <a:latin typeface="Calibri"/>
                      </a:endParaRPr>
                    </a:p>
                  </a:txBody>
                  <a:tcPr marL="9525" marR="9525" marT="9525" marB="0" anchor="b"/>
                </a:tc>
              </a:tr>
              <a:tr h="237456">
                <a:tc>
                  <a:txBody>
                    <a:bodyPr/>
                    <a:lstStyle/>
                    <a:p>
                      <a:pPr algn="l" fontAlgn="b"/>
                      <a:r>
                        <a:rPr lang="en-US" sz="1800" u="none" strike="noStrike" dirty="0"/>
                        <a:t>  MIE's</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10110</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5900</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1500</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7000</a:t>
                      </a:r>
                      <a:endParaRPr lang="en-US" sz="1800" b="0" i="0" u="none" strike="noStrike" dirty="0">
                        <a:solidFill>
                          <a:srgbClr val="000000"/>
                        </a:solidFill>
                        <a:latin typeface="Calibri"/>
                      </a:endParaRPr>
                    </a:p>
                  </a:txBody>
                  <a:tcPr marL="9525" marR="9525" marT="9525" marB="0" anchor="b"/>
                </a:tc>
              </a:tr>
              <a:tr h="237456">
                <a:tc>
                  <a:txBody>
                    <a:bodyPr/>
                    <a:lstStyle/>
                    <a:p>
                      <a:pPr algn="l" fontAlgn="b"/>
                      <a:r>
                        <a:rPr lang="en-US" sz="1800" u="none" strike="noStrike"/>
                        <a:t>MIE - DES</a:t>
                      </a:r>
                      <a:endParaRPr lang="en-US" sz="1800" b="0" i="0" u="none" strike="noStrike">
                        <a:solidFill>
                          <a:srgbClr val="000000"/>
                        </a:solidFill>
                        <a:latin typeface="Calibri"/>
                      </a:endParaRPr>
                    </a:p>
                  </a:txBody>
                  <a:tcPr marL="257175" marR="9525" marT="9525" marB="0" anchor="b"/>
                </a:tc>
                <a:tc>
                  <a:txBody>
                    <a:bodyPr/>
                    <a:lstStyle/>
                    <a:p>
                      <a:pPr algn="r" fontAlgn="b"/>
                      <a:r>
                        <a:rPr lang="en-US" sz="1800" u="none" strike="noStrike"/>
                        <a:t>8610</a:t>
                      </a:r>
                      <a:endParaRPr lang="en-US" sz="1800" b="0" i="0" u="none" strike="noStrike">
                        <a:solidFill>
                          <a:srgbClr val="000000"/>
                        </a:solidFill>
                        <a:latin typeface="Calibri"/>
                      </a:endParaRPr>
                    </a:p>
                  </a:txBody>
                  <a:tcPr marL="9525" marR="9525" marT="9525" marB="0" anchor="b"/>
                </a:tc>
                <a:tc>
                  <a:txBody>
                    <a:bodyPr/>
                    <a:lstStyle/>
                    <a:p>
                      <a:pPr algn="r" fontAlgn="b"/>
                      <a:r>
                        <a:rPr lang="en-US" sz="1800" u="none" strike="noStrike" dirty="0"/>
                        <a:t>4000</a:t>
                      </a:r>
                      <a:endParaRPr lang="en-US" sz="1800" b="0" i="0" u="none" strike="noStrike" dirty="0">
                        <a:solidFill>
                          <a:srgbClr val="000000"/>
                        </a:solidFill>
                        <a:latin typeface="Calibri"/>
                      </a:endParaRPr>
                    </a:p>
                  </a:txBody>
                  <a:tcPr marL="9525" marR="9525" marT="9525" marB="0" anchor="b"/>
                </a:tc>
                <a:tc>
                  <a:txBody>
                    <a:bodyPr/>
                    <a:lstStyle/>
                    <a:p>
                      <a:pPr algn="l" fontAlgn="b"/>
                      <a:endParaRPr lang="en-US" sz="1800" b="0" i="0" u="none" strike="noStrike" dirty="0">
                        <a:solidFill>
                          <a:srgbClr val="000000"/>
                        </a:solidFill>
                        <a:latin typeface="Calibri"/>
                      </a:endParaRPr>
                    </a:p>
                  </a:txBody>
                  <a:tcPr marL="9525" marR="9525" marT="9525" marB="0" anchor="b"/>
                </a:tc>
                <a:tc>
                  <a:txBody>
                    <a:bodyPr/>
                    <a:lstStyle/>
                    <a:p>
                      <a:pPr algn="l" fontAlgn="b"/>
                      <a:endParaRPr lang="en-US" sz="1800" b="0" i="0" u="none" strike="noStrike">
                        <a:solidFill>
                          <a:srgbClr val="000000"/>
                        </a:solidFill>
                        <a:latin typeface="Calibri"/>
                      </a:endParaRPr>
                    </a:p>
                  </a:txBody>
                  <a:tcPr marL="9525" marR="9525" marT="9525" marB="0" anchor="b"/>
                </a:tc>
              </a:tr>
              <a:tr h="237456">
                <a:tc>
                  <a:txBody>
                    <a:bodyPr/>
                    <a:lstStyle/>
                    <a:p>
                      <a:pPr algn="l" fontAlgn="b"/>
                      <a:r>
                        <a:rPr lang="en-US" sz="1800" u="none" strike="noStrike" dirty="0"/>
                        <a:t>MIE - </a:t>
                      </a:r>
                      <a:r>
                        <a:rPr lang="en-US" sz="1800" u="none" strike="noStrike" dirty="0" err="1"/>
                        <a:t>SuperCDMS</a:t>
                      </a:r>
                      <a:r>
                        <a:rPr lang="en-US" sz="1800" u="none" strike="noStrike" dirty="0"/>
                        <a:t> Soudan</a:t>
                      </a:r>
                      <a:endParaRPr lang="en-US" sz="1800" b="0" i="0" u="none" strike="noStrike" dirty="0">
                        <a:solidFill>
                          <a:srgbClr val="000000"/>
                        </a:solidFill>
                        <a:latin typeface="Calibri"/>
                      </a:endParaRPr>
                    </a:p>
                  </a:txBody>
                  <a:tcPr marL="257175" marR="9525" marT="9525" marB="0" anchor="b"/>
                </a:tc>
                <a:tc>
                  <a:txBody>
                    <a:bodyPr/>
                    <a:lstStyle/>
                    <a:p>
                      <a:pPr algn="r" fontAlgn="b"/>
                      <a:r>
                        <a:rPr lang="en-US" sz="1800" u="none" strike="noStrike"/>
                        <a:t>1500</a:t>
                      </a:r>
                      <a:endParaRPr lang="en-US" sz="1800" b="0" i="0" u="none" strike="noStrike">
                        <a:solidFill>
                          <a:srgbClr val="000000"/>
                        </a:solidFill>
                        <a:latin typeface="Calibri"/>
                      </a:endParaRPr>
                    </a:p>
                  </a:txBody>
                  <a:tcPr marL="9525" marR="9525" marT="9525" marB="0" anchor="b"/>
                </a:tc>
                <a:tc>
                  <a:txBody>
                    <a:bodyPr/>
                    <a:lstStyle/>
                    <a:p>
                      <a:pPr algn="l" fontAlgn="b"/>
                      <a:endParaRPr lang="en-US" sz="1800" b="0" i="0" u="none" strike="noStrike" dirty="0">
                        <a:solidFill>
                          <a:srgbClr val="000000"/>
                        </a:solidFill>
                        <a:latin typeface="Calibri"/>
                      </a:endParaRPr>
                    </a:p>
                  </a:txBody>
                  <a:tcPr marL="9525" marR="9525" marT="9525" marB="0" anchor="b"/>
                </a:tc>
                <a:tc>
                  <a:txBody>
                    <a:bodyPr/>
                    <a:lstStyle/>
                    <a:p>
                      <a:pPr algn="l" fontAlgn="b"/>
                      <a:endParaRPr lang="en-US" sz="1800" b="0" i="0" u="none" strike="noStrike" dirty="0">
                        <a:solidFill>
                          <a:srgbClr val="000000"/>
                        </a:solidFill>
                        <a:latin typeface="Calibri"/>
                      </a:endParaRPr>
                    </a:p>
                  </a:txBody>
                  <a:tcPr marL="9525" marR="9525" marT="9525" marB="0" anchor="b"/>
                </a:tc>
                <a:tc>
                  <a:txBody>
                    <a:bodyPr/>
                    <a:lstStyle/>
                    <a:p>
                      <a:pPr algn="l" fontAlgn="b"/>
                      <a:endParaRPr lang="en-US" sz="1800" b="0" i="0" u="none" strike="noStrike" dirty="0">
                        <a:solidFill>
                          <a:srgbClr val="000000"/>
                        </a:solidFill>
                        <a:latin typeface="Calibri"/>
                      </a:endParaRPr>
                    </a:p>
                  </a:txBody>
                  <a:tcPr marL="9525" marR="9525" marT="9525" marB="0" anchor="b"/>
                </a:tc>
              </a:tr>
              <a:tr h="237456">
                <a:tc>
                  <a:txBody>
                    <a:bodyPr/>
                    <a:lstStyle/>
                    <a:p>
                      <a:pPr algn="l" fontAlgn="b"/>
                      <a:r>
                        <a:rPr lang="en-US" sz="1800" u="none" strike="noStrike" dirty="0"/>
                        <a:t>MIE - LSST</a:t>
                      </a:r>
                      <a:endParaRPr lang="en-US" sz="1800" b="0" i="0" u="none" strike="noStrike" dirty="0">
                        <a:solidFill>
                          <a:srgbClr val="000000"/>
                        </a:solidFill>
                        <a:latin typeface="Calibri"/>
                      </a:endParaRPr>
                    </a:p>
                  </a:txBody>
                  <a:tcPr marL="257175" marR="9525" marT="9525" marB="0" anchor="b"/>
                </a:tc>
                <a:tc>
                  <a:txBody>
                    <a:bodyPr/>
                    <a:lstStyle/>
                    <a:p>
                      <a:pPr algn="l" fontAlgn="b"/>
                      <a:endParaRPr lang="en-US" sz="1800" b="0" i="0" u="none" strike="noStrike">
                        <a:solidFill>
                          <a:srgbClr val="000000"/>
                        </a:solidFill>
                        <a:latin typeface="Calibri"/>
                      </a:endParaRPr>
                    </a:p>
                  </a:txBody>
                  <a:tcPr marL="9525" marR="9525" marT="9525" marB="0" anchor="b"/>
                </a:tc>
                <a:tc>
                  <a:txBody>
                    <a:bodyPr/>
                    <a:lstStyle/>
                    <a:p>
                      <a:pPr algn="r" fontAlgn="b"/>
                      <a:r>
                        <a:rPr lang="en-US" sz="1800" u="none" strike="noStrike" dirty="0"/>
                        <a:t>1900</a:t>
                      </a:r>
                      <a:endParaRPr lang="en-US" sz="1800" b="0" i="0" u="none" strike="noStrike" dirty="0">
                        <a:solidFill>
                          <a:srgbClr val="000000"/>
                        </a:solidFill>
                        <a:latin typeface="Calibri"/>
                      </a:endParaRPr>
                    </a:p>
                  </a:txBody>
                  <a:tcPr marL="9525" marR="9525" marT="9525" marB="0" anchor="b"/>
                </a:tc>
                <a:tc>
                  <a:txBody>
                    <a:bodyPr/>
                    <a:lstStyle/>
                    <a:p>
                      <a:pPr algn="l" fontAlgn="b"/>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5500</a:t>
                      </a:r>
                      <a:endParaRPr lang="en-US" sz="1800" b="0" i="0" u="none" strike="noStrike" dirty="0">
                        <a:solidFill>
                          <a:srgbClr val="000000"/>
                        </a:solidFill>
                        <a:latin typeface="Calibri"/>
                      </a:endParaRPr>
                    </a:p>
                  </a:txBody>
                  <a:tcPr marL="9525" marR="9525" marT="9525" marB="0" anchor="b"/>
                </a:tc>
              </a:tr>
              <a:tr h="237456">
                <a:tc>
                  <a:txBody>
                    <a:bodyPr/>
                    <a:lstStyle/>
                    <a:p>
                      <a:pPr algn="l" fontAlgn="b"/>
                      <a:r>
                        <a:rPr lang="en-US" sz="1800" u="none" strike="noStrike"/>
                        <a:t>MIE - HAWC</a:t>
                      </a:r>
                      <a:endParaRPr lang="en-US" sz="1800" b="0" i="0" u="none" strike="noStrike">
                        <a:solidFill>
                          <a:srgbClr val="000000"/>
                        </a:solidFill>
                        <a:latin typeface="Calibri"/>
                      </a:endParaRPr>
                    </a:p>
                  </a:txBody>
                  <a:tcPr marL="257175" marR="9525" marT="9525" marB="0" anchor="b"/>
                </a:tc>
                <a:tc>
                  <a:txBody>
                    <a:bodyPr/>
                    <a:lstStyle/>
                    <a:p>
                      <a:pPr algn="l" fontAlgn="b"/>
                      <a:endParaRPr lang="en-US" sz="1800" b="0" i="0" u="none" strike="noStrike">
                        <a:solidFill>
                          <a:srgbClr val="000000"/>
                        </a:solidFill>
                        <a:latin typeface="Calibri"/>
                      </a:endParaRPr>
                    </a:p>
                  </a:txBody>
                  <a:tcPr marL="9525" marR="9525" marT="9525" marB="0" anchor="b"/>
                </a:tc>
                <a:tc>
                  <a:txBody>
                    <a:bodyPr/>
                    <a:lstStyle/>
                    <a:p>
                      <a:pPr algn="l" fontAlgn="b"/>
                      <a:endParaRPr lang="en-US" sz="1800" b="0" i="0" u="none" strike="noStrike">
                        <a:solidFill>
                          <a:srgbClr val="000000"/>
                        </a:solidFill>
                        <a:latin typeface="Calibri"/>
                      </a:endParaRPr>
                    </a:p>
                  </a:txBody>
                  <a:tcPr marL="9525" marR="9525" marT="9525" marB="0" anchor="b"/>
                </a:tc>
                <a:tc>
                  <a:txBody>
                    <a:bodyPr/>
                    <a:lstStyle/>
                    <a:p>
                      <a:pPr algn="r" fontAlgn="b"/>
                      <a:r>
                        <a:rPr lang="en-US" sz="1800" u="none" strike="noStrike" dirty="0"/>
                        <a:t>1500</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1500</a:t>
                      </a:r>
                      <a:endParaRPr lang="en-US" sz="1800" b="0" i="0" u="none" strike="noStrike" dirty="0">
                        <a:solidFill>
                          <a:srgbClr val="000000"/>
                        </a:solidFill>
                        <a:latin typeface="Calibri"/>
                      </a:endParaRPr>
                    </a:p>
                  </a:txBody>
                  <a:tcPr marL="9525" marR="9525" marT="9525" marB="0" anchor="b"/>
                </a:tc>
              </a:tr>
              <a:tr h="237456">
                <a:tc>
                  <a:txBody>
                    <a:bodyPr/>
                    <a:lstStyle/>
                    <a:p>
                      <a:pPr algn="l" fontAlgn="b"/>
                      <a:r>
                        <a:rPr lang="en-US" sz="1800" u="none" strike="noStrike" dirty="0"/>
                        <a:t>  Small + R&amp;D</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10045</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11752</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12500</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7000</a:t>
                      </a:r>
                      <a:endParaRPr lang="en-US" sz="1800" b="0" i="0" u="none" strike="noStrike" dirty="0">
                        <a:solidFill>
                          <a:srgbClr val="000000"/>
                        </a:solidFill>
                        <a:latin typeface="Calibri"/>
                      </a:endParaRPr>
                    </a:p>
                  </a:txBody>
                  <a:tcPr marL="9525" marR="9525" marT="9525" marB="0" anchor="b"/>
                </a:tc>
              </a:tr>
              <a:tr h="237456">
                <a:tc>
                  <a:txBody>
                    <a:bodyPr/>
                    <a:lstStyle/>
                    <a:p>
                      <a:pPr algn="l" fontAlgn="b"/>
                      <a:r>
                        <a:rPr lang="en-US" sz="1800" b="1" u="none" strike="noStrike" dirty="0"/>
                        <a:t>TOTAL</a:t>
                      </a:r>
                      <a:endParaRPr lang="en-US" sz="1800" b="1" i="0" u="none" strike="noStrike" dirty="0">
                        <a:solidFill>
                          <a:srgbClr val="000000"/>
                        </a:solidFill>
                        <a:latin typeface="Calibri"/>
                      </a:endParaRPr>
                    </a:p>
                  </a:txBody>
                  <a:tcPr marL="9525" marR="9525" marT="9525" marB="0" anchor="b"/>
                </a:tc>
                <a:tc>
                  <a:txBody>
                    <a:bodyPr/>
                    <a:lstStyle/>
                    <a:p>
                      <a:pPr algn="r" fontAlgn="b"/>
                      <a:r>
                        <a:rPr lang="en-US" sz="1800" b="1" u="none" strike="noStrike" dirty="0"/>
                        <a:t>75316</a:t>
                      </a:r>
                      <a:endParaRPr lang="en-US" sz="1800" b="1" i="0" u="none" strike="noStrike" dirty="0">
                        <a:solidFill>
                          <a:srgbClr val="000000"/>
                        </a:solidFill>
                        <a:latin typeface="Calibri"/>
                      </a:endParaRPr>
                    </a:p>
                  </a:txBody>
                  <a:tcPr marL="9525" marR="9525" marT="9525" marB="0" anchor="b"/>
                </a:tc>
                <a:tc>
                  <a:txBody>
                    <a:bodyPr/>
                    <a:lstStyle/>
                    <a:p>
                      <a:pPr algn="r" fontAlgn="b"/>
                      <a:r>
                        <a:rPr lang="en-US" sz="1800" b="1" u="none" strike="noStrike" dirty="0"/>
                        <a:t>74764</a:t>
                      </a:r>
                      <a:endParaRPr lang="en-US" sz="1800" b="1" i="0" u="none" strike="noStrike" dirty="0">
                        <a:solidFill>
                          <a:srgbClr val="000000"/>
                        </a:solidFill>
                        <a:latin typeface="Calibri"/>
                      </a:endParaRPr>
                    </a:p>
                  </a:txBody>
                  <a:tcPr marL="9525" marR="9525" marT="9525" marB="0" anchor="b"/>
                </a:tc>
                <a:tc>
                  <a:txBody>
                    <a:bodyPr/>
                    <a:lstStyle/>
                    <a:p>
                      <a:pPr algn="r" fontAlgn="b"/>
                      <a:r>
                        <a:rPr lang="en-US" sz="1800" b="1" u="none" strike="noStrike" dirty="0"/>
                        <a:t>66419</a:t>
                      </a:r>
                      <a:endParaRPr lang="en-US" sz="1800" b="1" i="0" u="none" strike="noStrike" dirty="0">
                        <a:solidFill>
                          <a:srgbClr val="000000"/>
                        </a:solidFill>
                        <a:latin typeface="Calibri"/>
                      </a:endParaRPr>
                    </a:p>
                  </a:txBody>
                  <a:tcPr marL="9525" marR="9525" marT="9525" marB="0" anchor="b"/>
                </a:tc>
                <a:tc>
                  <a:txBody>
                    <a:bodyPr/>
                    <a:lstStyle/>
                    <a:p>
                      <a:pPr algn="r" fontAlgn="b"/>
                      <a:r>
                        <a:rPr lang="en-US" sz="1800" b="1" u="none" strike="noStrike" dirty="0"/>
                        <a:t>68427</a:t>
                      </a:r>
                      <a:endParaRPr lang="en-US" sz="1800" b="1" i="0" u="none" strike="noStrike" dirty="0">
                        <a:solidFill>
                          <a:srgbClr val="000000"/>
                        </a:solidFill>
                        <a:latin typeface="Calibri"/>
                      </a:endParaRPr>
                    </a:p>
                  </a:txBody>
                  <a:tcPr marL="9525" marR="9525" marT="9525" marB="0" anchor="b"/>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913" y="206375"/>
            <a:ext cx="5811837" cy="723900"/>
          </a:xfrm>
        </p:spPr>
        <p:txBody>
          <a:bodyPr/>
          <a:lstStyle/>
          <a:p>
            <a:pPr>
              <a:defRPr/>
            </a:pPr>
            <a:r>
              <a:rPr lang="en-US" dirty="0" smtClean="0"/>
              <a:t>Cosmic Frontier – science thrusts</a:t>
            </a:r>
            <a:endParaRPr lang="en-US" dirty="0"/>
          </a:p>
        </p:txBody>
      </p:sp>
      <p:sp>
        <p:nvSpPr>
          <p:cNvPr id="39938" name="Content Placeholder 2"/>
          <p:cNvSpPr>
            <a:spLocks noGrp="1"/>
          </p:cNvSpPr>
          <p:nvPr>
            <p:ph idx="1"/>
          </p:nvPr>
        </p:nvSpPr>
        <p:spPr>
          <a:xfrm>
            <a:off x="190500" y="1243013"/>
            <a:ext cx="3863975" cy="3116262"/>
          </a:xfrm>
        </p:spPr>
        <p:txBody>
          <a:bodyPr/>
          <a:lstStyle/>
          <a:p>
            <a:pPr marL="0" lvl="1" indent="0">
              <a:spcBef>
                <a:spcPct val="0"/>
              </a:spcBef>
              <a:buFont typeface="Wingdings" pitchFamily="2" charset="2"/>
              <a:buChar char="§"/>
            </a:pPr>
            <a:r>
              <a:rPr lang="en-US" sz="2000" b="1" smtClean="0"/>
              <a:t> </a:t>
            </a:r>
            <a:r>
              <a:rPr lang="en-US" sz="2800" b="1" smtClean="0">
                <a:solidFill>
                  <a:srgbClr val="135C00"/>
                </a:solidFill>
              </a:rPr>
              <a:t>Dark energy</a:t>
            </a:r>
            <a:endParaRPr lang="en-US" sz="2800" smtClean="0">
              <a:solidFill>
                <a:srgbClr val="135C00"/>
              </a:solidFill>
            </a:endParaRPr>
          </a:p>
          <a:p>
            <a:pPr marL="0" lvl="1" indent="0">
              <a:spcBef>
                <a:spcPct val="0"/>
              </a:spcBef>
              <a:buFont typeface="Wingdings" pitchFamily="2" charset="2"/>
              <a:buChar char="§"/>
            </a:pPr>
            <a:endParaRPr lang="en-US" sz="2800" b="1" smtClean="0">
              <a:solidFill>
                <a:srgbClr val="135C00"/>
              </a:solidFill>
            </a:endParaRPr>
          </a:p>
          <a:p>
            <a:pPr marL="0" lvl="1" indent="0">
              <a:spcBef>
                <a:spcPct val="0"/>
              </a:spcBef>
              <a:buFont typeface="Wingdings" pitchFamily="2" charset="2"/>
              <a:buChar char="§"/>
            </a:pPr>
            <a:r>
              <a:rPr lang="en-US" sz="2800" b="1" smtClean="0">
                <a:solidFill>
                  <a:srgbClr val="135C00"/>
                </a:solidFill>
              </a:rPr>
              <a:t> Dark matter</a:t>
            </a:r>
          </a:p>
          <a:p>
            <a:pPr marL="228600" lvl="2" indent="0">
              <a:spcBef>
                <a:spcPct val="0"/>
              </a:spcBef>
              <a:buFont typeface="Wingdings" pitchFamily="2" charset="2"/>
              <a:buChar char="§"/>
            </a:pPr>
            <a:endParaRPr lang="en-US" sz="2800" b="1" smtClean="0">
              <a:solidFill>
                <a:srgbClr val="135C00"/>
              </a:solidFill>
            </a:endParaRPr>
          </a:p>
          <a:p>
            <a:pPr marL="0" lvl="1" indent="0">
              <a:spcBef>
                <a:spcPct val="0"/>
              </a:spcBef>
              <a:buFont typeface="Wingdings" pitchFamily="2" charset="2"/>
              <a:buChar char="§"/>
            </a:pPr>
            <a:r>
              <a:rPr lang="en-US" sz="2800" b="1" smtClean="0">
                <a:solidFill>
                  <a:srgbClr val="135C00"/>
                </a:solidFill>
              </a:rPr>
              <a:t> High Energy Cosmic &amp; Gamma rays</a:t>
            </a:r>
          </a:p>
          <a:p>
            <a:pPr marL="228600" lvl="2" indent="0">
              <a:spcBef>
                <a:spcPct val="0"/>
              </a:spcBef>
              <a:buFont typeface="Wingdings" pitchFamily="2" charset="2"/>
              <a:buChar char="§"/>
            </a:pPr>
            <a:endParaRPr lang="en-US" sz="2800" b="1" smtClean="0">
              <a:solidFill>
                <a:srgbClr val="135C00"/>
              </a:solidFill>
            </a:endParaRPr>
          </a:p>
          <a:p>
            <a:pPr marL="0" lvl="1" indent="0">
              <a:spcBef>
                <a:spcPct val="0"/>
              </a:spcBef>
              <a:buFont typeface="Wingdings" pitchFamily="2" charset="2"/>
              <a:buChar char="§"/>
            </a:pPr>
            <a:r>
              <a:rPr lang="en-US" sz="2800" b="1" smtClean="0">
                <a:solidFill>
                  <a:srgbClr val="135C00"/>
                </a:solidFill>
              </a:rPr>
              <a:t> CMB and Other</a:t>
            </a:r>
          </a:p>
        </p:txBody>
      </p:sp>
      <p:sp>
        <p:nvSpPr>
          <p:cNvPr id="39939" name="Slide Number Placeholder 3"/>
          <p:cNvSpPr>
            <a:spLocks noGrp="1"/>
          </p:cNvSpPr>
          <p:nvPr>
            <p:ph type="sldNum" sz="quarter" idx="10"/>
          </p:nvPr>
        </p:nvSpPr>
        <p:spPr>
          <a:noFill/>
        </p:spPr>
        <p:txBody>
          <a:bodyPr/>
          <a:lstStyle/>
          <a:p>
            <a:fld id="{9D281137-6A25-48F9-B63C-84E192B99462}" type="slidenum">
              <a:rPr lang="en-US" smtClean="0"/>
              <a:pPr/>
              <a:t>18</a:t>
            </a:fld>
            <a:endParaRPr lang="en-US" smtClean="0"/>
          </a:p>
        </p:txBody>
      </p:sp>
      <p:pic>
        <p:nvPicPr>
          <p:cNvPr id="39940" name="Picture 2" descr="Q:\!Individual Personal Folders\Kathy\My Pictures\HistoryUniverse\universe_original-transp_hi_res.jpg"/>
          <p:cNvPicPr>
            <a:picLocks noChangeAspect="1" noChangeArrowheads="1"/>
          </p:cNvPicPr>
          <p:nvPr/>
        </p:nvPicPr>
        <p:blipFill>
          <a:blip r:embed="rId2"/>
          <a:srcRect/>
          <a:stretch>
            <a:fillRect/>
          </a:stretch>
        </p:blipFill>
        <p:spPr bwMode="auto">
          <a:xfrm>
            <a:off x="4165600" y="1471613"/>
            <a:ext cx="4937125" cy="4179887"/>
          </a:xfrm>
          <a:prstGeom prst="rect">
            <a:avLst/>
          </a:prstGeom>
          <a:noFill/>
          <a:ln w="9525">
            <a:noFill/>
            <a:miter lim="800000"/>
            <a:headEnd/>
            <a:tailEnd/>
          </a:ln>
        </p:spPr>
      </p:pic>
      <p:sp>
        <p:nvSpPr>
          <p:cNvPr id="39941" name="Content Placeholder 2"/>
          <p:cNvSpPr txBox="1">
            <a:spLocks/>
          </p:cNvSpPr>
          <p:nvPr/>
        </p:nvSpPr>
        <p:spPr bwMode="auto">
          <a:xfrm>
            <a:off x="303213" y="5937250"/>
            <a:ext cx="8496300" cy="423863"/>
          </a:xfrm>
          <a:prstGeom prst="rect">
            <a:avLst/>
          </a:prstGeom>
          <a:noFill/>
          <a:ln w="9525">
            <a:noFill/>
            <a:miter lim="800000"/>
            <a:headEnd/>
            <a:tailEnd/>
          </a:ln>
        </p:spPr>
        <p:txBody>
          <a:bodyPr/>
          <a:lstStyle/>
          <a:p>
            <a:pPr marL="228600" indent="-228600" eaLnBrk="0" hangingPunct="0">
              <a:spcBef>
                <a:spcPct val="20000"/>
              </a:spcBef>
              <a:buFont typeface="Wingdings" pitchFamily="2" charset="2"/>
              <a:buNone/>
            </a:pPr>
            <a:r>
              <a:rPr lang="en-US" sz="2400">
                <a:solidFill>
                  <a:srgbClr val="000099"/>
                </a:solidFill>
                <a:latin typeface="Arial Narrow" pitchFamily="34" charset="0"/>
              </a:rPr>
              <a:t>DOE partners with NSF and/or NASA on most of the experiments.  </a:t>
            </a:r>
          </a:p>
          <a:p>
            <a:pPr marL="228600" indent="-228600" eaLnBrk="0" hangingPunct="0">
              <a:spcBef>
                <a:spcPct val="20000"/>
              </a:spcBef>
              <a:buFont typeface="Wingdings" pitchFamily="2" charset="2"/>
              <a:buNone/>
            </a:pPr>
            <a:r>
              <a:rPr lang="en-US" sz="2400">
                <a:solidFill>
                  <a:srgbClr val="000099"/>
                </a:solidFill>
                <a:latin typeface="Arial Narrow" pitchFamily="34" charset="0"/>
              </a:rPr>
              <a:t>Most are international collaborations.</a:t>
            </a:r>
            <a:endParaRPr lang="en-US" sz="2400" b="0">
              <a:solidFill>
                <a:srgbClr val="000099"/>
              </a:solidFill>
              <a:latin typeface="Arial Narrow"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pPr>
              <a:defRPr/>
            </a:pPr>
            <a:r>
              <a:rPr lang="en-US" b="1" smtClean="0">
                <a:solidFill>
                  <a:srgbClr val="285C00"/>
                </a:solidFill>
              </a:rPr>
              <a:t>Direct-Detection Dark Matter – Current</a:t>
            </a:r>
          </a:p>
        </p:txBody>
      </p:sp>
      <p:sp>
        <p:nvSpPr>
          <p:cNvPr id="40962" name="Subtitle 2"/>
          <p:cNvSpPr>
            <a:spLocks noGrp="1"/>
          </p:cNvSpPr>
          <p:nvPr>
            <p:ph type="subTitle" idx="1"/>
          </p:nvPr>
        </p:nvSpPr>
        <p:spPr>
          <a:xfrm>
            <a:off x="185738" y="1149350"/>
            <a:ext cx="8693150" cy="1685925"/>
          </a:xfrm>
        </p:spPr>
        <p:txBody>
          <a:bodyPr/>
          <a:lstStyle/>
          <a:p>
            <a:pPr marL="0" lvl="1" algn="l">
              <a:lnSpc>
                <a:spcPct val="80000"/>
              </a:lnSpc>
              <a:spcBef>
                <a:spcPct val="0"/>
              </a:spcBef>
              <a:buFont typeface="Arial" charset="0"/>
              <a:buChar char="•"/>
            </a:pPr>
            <a:r>
              <a:rPr lang="en-US" sz="2000" smtClean="0"/>
              <a:t> WIMP and Axion direct-detection experiments</a:t>
            </a:r>
          </a:p>
          <a:p>
            <a:pPr marL="0" lvl="1" algn="l">
              <a:lnSpc>
                <a:spcPct val="80000"/>
              </a:lnSpc>
              <a:spcBef>
                <a:spcPct val="0"/>
              </a:spcBef>
              <a:buFont typeface="Arial" charset="0"/>
              <a:buChar char="•"/>
            </a:pPr>
            <a:endParaRPr lang="en-US" sz="2000" u="sng" smtClean="0"/>
          </a:p>
          <a:p>
            <a:pPr marL="0" lvl="1" algn="l">
              <a:lnSpc>
                <a:spcPct val="80000"/>
              </a:lnSpc>
              <a:spcBef>
                <a:spcPct val="0"/>
              </a:spcBef>
              <a:buFont typeface="Arial" charset="0"/>
              <a:buChar char="•"/>
            </a:pPr>
            <a:r>
              <a:rPr lang="en-US" sz="2000" smtClean="0"/>
              <a:t> Many creative approaches:  Technologies include cryogenic germanium detectors, liquid xenon, liquid argon, and bubble chambers. </a:t>
            </a:r>
          </a:p>
          <a:p>
            <a:pPr algn="l">
              <a:lnSpc>
                <a:spcPct val="80000"/>
              </a:lnSpc>
              <a:spcBef>
                <a:spcPct val="0"/>
              </a:spcBef>
              <a:buFont typeface="Arial" charset="0"/>
              <a:buChar char="•"/>
            </a:pPr>
            <a:endParaRPr lang="en-US" b="0" smtClean="0"/>
          </a:p>
          <a:p>
            <a:pPr algn="l">
              <a:lnSpc>
                <a:spcPct val="80000"/>
              </a:lnSpc>
              <a:spcBef>
                <a:spcPct val="0"/>
              </a:spcBef>
              <a:buFont typeface="Arial" charset="0"/>
              <a:buChar char="•"/>
            </a:pPr>
            <a:r>
              <a:rPr lang="en-US" b="0" smtClean="0"/>
              <a:t> Working in partnership with NSF-PHY on current efforts and planning future</a:t>
            </a:r>
          </a:p>
          <a:p>
            <a:pPr algn="l">
              <a:lnSpc>
                <a:spcPct val="80000"/>
              </a:lnSpc>
            </a:pPr>
            <a:endParaRPr lang="en-US" sz="2200" b="0" smtClean="0">
              <a:latin typeface="Calibri" pitchFamily="34" charset="0"/>
            </a:endParaRPr>
          </a:p>
          <a:p>
            <a:pPr algn="l">
              <a:lnSpc>
                <a:spcPct val="80000"/>
              </a:lnSpc>
            </a:pPr>
            <a:endParaRPr lang="en-US" sz="2200" b="0" smtClean="0">
              <a:latin typeface="Calibri" pitchFamily="34" charset="0"/>
            </a:endParaRPr>
          </a:p>
          <a:p>
            <a:pPr algn="l">
              <a:lnSpc>
                <a:spcPct val="80000"/>
              </a:lnSpc>
            </a:pPr>
            <a:endParaRPr lang="en-US" sz="1700" b="0" smtClean="0">
              <a:latin typeface="Calibri" pitchFamily="34" charset="0"/>
            </a:endParaRPr>
          </a:p>
        </p:txBody>
      </p:sp>
      <p:pic>
        <p:nvPicPr>
          <p:cNvPr id="40963" name="Picture 2"/>
          <p:cNvPicPr>
            <a:picLocks noChangeAspect="1" noChangeArrowheads="1"/>
          </p:cNvPicPr>
          <p:nvPr/>
        </p:nvPicPr>
        <p:blipFill>
          <a:blip r:embed="rId2"/>
          <a:srcRect/>
          <a:stretch>
            <a:fillRect/>
          </a:stretch>
        </p:blipFill>
        <p:spPr bwMode="auto">
          <a:xfrm>
            <a:off x="3962400" y="2778125"/>
            <a:ext cx="5181600" cy="3476625"/>
          </a:xfrm>
          <a:prstGeom prst="rect">
            <a:avLst/>
          </a:prstGeom>
          <a:noFill/>
          <a:ln w="9525">
            <a:noFill/>
            <a:miter lim="800000"/>
            <a:headEnd/>
            <a:tailEnd/>
          </a:ln>
        </p:spPr>
      </p:pic>
      <p:sp>
        <p:nvSpPr>
          <p:cNvPr id="40964" name="Subtitle 2"/>
          <p:cNvSpPr txBox="1">
            <a:spLocks/>
          </p:cNvSpPr>
          <p:nvPr/>
        </p:nvSpPr>
        <p:spPr bwMode="auto">
          <a:xfrm>
            <a:off x="173038" y="2965450"/>
            <a:ext cx="3736975" cy="3892550"/>
          </a:xfrm>
          <a:prstGeom prst="rect">
            <a:avLst/>
          </a:prstGeom>
          <a:noFill/>
          <a:ln w="9525">
            <a:noFill/>
            <a:miter lim="800000"/>
            <a:headEnd/>
            <a:tailEnd/>
          </a:ln>
        </p:spPr>
        <p:txBody>
          <a:bodyPr/>
          <a:lstStyle/>
          <a:p>
            <a:pPr eaLnBrk="0" hangingPunct="0">
              <a:lnSpc>
                <a:spcPct val="90000"/>
              </a:lnSpc>
              <a:spcBef>
                <a:spcPct val="20000"/>
              </a:spcBef>
              <a:buFont typeface="Wingdings" pitchFamily="2" charset="2"/>
              <a:buNone/>
            </a:pPr>
            <a:r>
              <a:rPr lang="en-US" sz="2000">
                <a:solidFill>
                  <a:srgbClr val="285C00"/>
                </a:solidFill>
                <a:latin typeface="Arial Narrow" pitchFamily="34" charset="0"/>
              </a:rPr>
              <a:t>Current “Generation 1” (G1) </a:t>
            </a:r>
            <a:r>
              <a:rPr lang="en-US" sz="2000" u="sng">
                <a:solidFill>
                  <a:srgbClr val="285C00"/>
                </a:solidFill>
                <a:latin typeface="Arial Narrow" pitchFamily="34" charset="0"/>
              </a:rPr>
              <a:t>experiments being funded:</a:t>
            </a:r>
          </a:p>
          <a:p>
            <a:pPr eaLnBrk="0" hangingPunct="0">
              <a:lnSpc>
                <a:spcPct val="90000"/>
              </a:lnSpc>
              <a:spcBef>
                <a:spcPct val="20000"/>
              </a:spcBef>
              <a:buFont typeface="Wingdings" pitchFamily="2" charset="2"/>
              <a:buNone/>
            </a:pPr>
            <a:endParaRPr lang="en-US" sz="2000">
              <a:solidFill>
                <a:srgbClr val="285C00"/>
              </a:solidFill>
              <a:latin typeface="Arial Narrow" pitchFamily="34" charset="0"/>
            </a:endParaRPr>
          </a:p>
          <a:p>
            <a:pPr marL="90488" lvl="1" eaLnBrk="0" hangingPunct="0">
              <a:lnSpc>
                <a:spcPct val="90000"/>
              </a:lnSpc>
              <a:buFont typeface="Arial" charset="0"/>
              <a:buChar char="•"/>
            </a:pPr>
            <a:r>
              <a:rPr lang="en-US" sz="1500" b="0">
                <a:solidFill>
                  <a:srgbClr val="285C00"/>
                </a:solidFill>
                <a:latin typeface="Arial Narrow" pitchFamily="34" charset="0"/>
              </a:rPr>
              <a:t> </a:t>
            </a:r>
            <a:r>
              <a:rPr lang="en-US" sz="1400">
                <a:solidFill>
                  <a:srgbClr val="285C00"/>
                </a:solidFill>
              </a:rPr>
              <a:t>SuperCDMS-Soudan</a:t>
            </a:r>
            <a:r>
              <a:rPr lang="en-US" sz="1400" b="0">
                <a:solidFill>
                  <a:srgbClr val="285C00"/>
                </a:solidFill>
              </a:rPr>
              <a:t>:  Ge detectors, at Soudan mine</a:t>
            </a:r>
          </a:p>
          <a:p>
            <a:pPr marL="90488" lvl="1" eaLnBrk="0" hangingPunct="0">
              <a:lnSpc>
                <a:spcPct val="90000"/>
              </a:lnSpc>
              <a:buFont typeface="Arial" charset="0"/>
              <a:buChar char="•"/>
            </a:pPr>
            <a:endParaRPr lang="en-US" sz="1400" b="0">
              <a:solidFill>
                <a:srgbClr val="285C00"/>
              </a:solidFill>
            </a:endParaRPr>
          </a:p>
          <a:p>
            <a:pPr marL="90488" lvl="1" eaLnBrk="0" hangingPunct="0">
              <a:lnSpc>
                <a:spcPct val="90000"/>
              </a:lnSpc>
              <a:buFont typeface="Arial" charset="0"/>
              <a:buChar char="•"/>
            </a:pPr>
            <a:r>
              <a:rPr lang="en-US" sz="1400" b="0">
                <a:solidFill>
                  <a:srgbClr val="285C00"/>
                </a:solidFill>
              </a:rPr>
              <a:t> </a:t>
            </a:r>
            <a:r>
              <a:rPr lang="en-US" sz="1400">
                <a:solidFill>
                  <a:srgbClr val="285C00"/>
                </a:solidFill>
              </a:rPr>
              <a:t>LUX-350</a:t>
            </a:r>
            <a:r>
              <a:rPr lang="en-US" sz="1400" b="0">
                <a:solidFill>
                  <a:srgbClr val="285C00"/>
                </a:solidFill>
              </a:rPr>
              <a:t>: Liquid Xe, Homestake mine</a:t>
            </a:r>
          </a:p>
          <a:p>
            <a:pPr marL="90488" lvl="1" eaLnBrk="0" hangingPunct="0">
              <a:lnSpc>
                <a:spcPct val="90000"/>
              </a:lnSpc>
              <a:buFont typeface="Arial" charset="0"/>
              <a:buChar char="•"/>
            </a:pPr>
            <a:endParaRPr lang="en-US" sz="1400" b="0">
              <a:solidFill>
                <a:srgbClr val="285C00"/>
              </a:solidFill>
            </a:endParaRPr>
          </a:p>
          <a:p>
            <a:pPr marL="90488" lvl="1" eaLnBrk="0" hangingPunct="0">
              <a:lnSpc>
                <a:spcPct val="90000"/>
              </a:lnSpc>
              <a:buFont typeface="Arial" charset="0"/>
              <a:buChar char="•"/>
            </a:pPr>
            <a:r>
              <a:rPr lang="en-US" sz="1400" b="0">
                <a:solidFill>
                  <a:srgbClr val="285C00"/>
                </a:solidFill>
              </a:rPr>
              <a:t> </a:t>
            </a:r>
            <a:r>
              <a:rPr lang="en-US" sz="1400">
                <a:solidFill>
                  <a:srgbClr val="285C00"/>
                </a:solidFill>
              </a:rPr>
              <a:t>COUPP 60</a:t>
            </a:r>
            <a:r>
              <a:rPr lang="en-US" sz="1400" b="0">
                <a:solidFill>
                  <a:srgbClr val="285C00"/>
                </a:solidFill>
              </a:rPr>
              <a:t>:  Bubble Chamber, at SNOLAB</a:t>
            </a:r>
          </a:p>
          <a:p>
            <a:pPr marL="90488" lvl="1" eaLnBrk="0" hangingPunct="0">
              <a:lnSpc>
                <a:spcPct val="90000"/>
              </a:lnSpc>
              <a:buFont typeface="Arial" charset="0"/>
              <a:buChar char="•"/>
            </a:pPr>
            <a:endParaRPr lang="en-US" sz="1400" b="0">
              <a:solidFill>
                <a:srgbClr val="285C00"/>
              </a:solidFill>
            </a:endParaRPr>
          </a:p>
          <a:p>
            <a:pPr marL="90488" lvl="1" eaLnBrk="0" hangingPunct="0">
              <a:lnSpc>
                <a:spcPct val="90000"/>
              </a:lnSpc>
              <a:buFont typeface="Arial" charset="0"/>
              <a:buChar char="•"/>
            </a:pPr>
            <a:r>
              <a:rPr lang="en-US" sz="1400" b="0">
                <a:solidFill>
                  <a:srgbClr val="285C00"/>
                </a:solidFill>
              </a:rPr>
              <a:t> </a:t>
            </a:r>
            <a:r>
              <a:rPr lang="en-US" sz="1400">
                <a:solidFill>
                  <a:srgbClr val="285C00"/>
                </a:solidFill>
              </a:rPr>
              <a:t>DarkSide-50</a:t>
            </a:r>
            <a:r>
              <a:rPr lang="en-US" sz="1400" b="0">
                <a:solidFill>
                  <a:srgbClr val="285C00"/>
                </a:solidFill>
              </a:rPr>
              <a:t>:  Liquid Ar, at Gran Sasso</a:t>
            </a:r>
          </a:p>
          <a:p>
            <a:pPr marL="90488" lvl="1" eaLnBrk="0" hangingPunct="0">
              <a:lnSpc>
                <a:spcPct val="90000"/>
              </a:lnSpc>
              <a:buFont typeface="Arial" charset="0"/>
              <a:buChar char="•"/>
            </a:pPr>
            <a:endParaRPr lang="en-US" sz="1400" b="0">
              <a:solidFill>
                <a:srgbClr val="285C00"/>
              </a:solidFill>
            </a:endParaRPr>
          </a:p>
          <a:p>
            <a:pPr marL="90488" lvl="1" eaLnBrk="0" hangingPunct="0">
              <a:lnSpc>
                <a:spcPct val="90000"/>
              </a:lnSpc>
              <a:buFont typeface="Arial" charset="0"/>
              <a:buChar char="•"/>
            </a:pPr>
            <a:r>
              <a:rPr lang="en-US" sz="1400" b="0">
                <a:solidFill>
                  <a:srgbClr val="285C00"/>
                </a:solidFill>
              </a:rPr>
              <a:t> </a:t>
            </a:r>
            <a:r>
              <a:rPr lang="en-US" sz="1400">
                <a:solidFill>
                  <a:srgbClr val="285C00"/>
                </a:solidFill>
              </a:rPr>
              <a:t>ADMX</a:t>
            </a:r>
            <a:r>
              <a:rPr lang="en-US" sz="1400" b="0">
                <a:solidFill>
                  <a:srgbClr val="285C00"/>
                </a:solidFill>
              </a:rPr>
              <a:t>:  Axion detector, at U. Washington</a:t>
            </a:r>
          </a:p>
          <a:p>
            <a:pPr marL="90488" lvl="1" eaLnBrk="0" hangingPunct="0">
              <a:lnSpc>
                <a:spcPct val="90000"/>
              </a:lnSpc>
              <a:buFont typeface="Arial" charset="0"/>
              <a:buChar char="•"/>
            </a:pPr>
            <a:endParaRPr lang="en-US" sz="1400" b="0">
              <a:solidFill>
                <a:srgbClr val="285C00"/>
              </a:solidFill>
            </a:endParaRPr>
          </a:p>
          <a:p>
            <a:pPr marL="90488" lvl="1" eaLnBrk="0" hangingPunct="0">
              <a:lnSpc>
                <a:spcPct val="90000"/>
              </a:lnSpc>
              <a:buFont typeface="Arial" charset="0"/>
              <a:buChar char="•"/>
            </a:pPr>
            <a:r>
              <a:rPr lang="en-US" sz="1400" b="0">
                <a:solidFill>
                  <a:srgbClr val="285C00"/>
                </a:solidFill>
              </a:rPr>
              <a:t> </a:t>
            </a:r>
            <a:r>
              <a:rPr lang="en-US" sz="1400">
                <a:solidFill>
                  <a:srgbClr val="285C00"/>
                </a:solidFill>
              </a:rPr>
              <a:t>XENON-100</a:t>
            </a:r>
            <a:r>
              <a:rPr lang="en-US" sz="1400" b="0">
                <a:solidFill>
                  <a:srgbClr val="285C00"/>
                </a:solidFill>
              </a:rPr>
              <a:t>:  Liquid Xe, at Gran Sasso</a:t>
            </a:r>
          </a:p>
          <a:p>
            <a:pPr marL="90488" lvl="1" eaLnBrk="0" hangingPunct="0">
              <a:lnSpc>
                <a:spcPct val="90000"/>
              </a:lnSpc>
              <a:buFont typeface="Arial" charset="0"/>
              <a:buChar char="•"/>
            </a:pPr>
            <a:endParaRPr lang="en-US" sz="1400" b="0">
              <a:solidFill>
                <a:srgbClr val="285C00"/>
              </a:solidFill>
            </a:endParaRPr>
          </a:p>
          <a:p>
            <a:pPr marL="90488" lvl="1" eaLnBrk="0" hangingPunct="0">
              <a:lnSpc>
                <a:spcPct val="90000"/>
              </a:lnSpc>
              <a:buFont typeface="Arial" charset="0"/>
              <a:buChar char="•"/>
            </a:pPr>
            <a:r>
              <a:rPr lang="en-US" sz="1400" b="0">
                <a:solidFill>
                  <a:srgbClr val="285C00"/>
                </a:solidFill>
              </a:rPr>
              <a:t> Other efforts (</a:t>
            </a:r>
            <a:r>
              <a:rPr lang="en-US" sz="1400">
                <a:solidFill>
                  <a:srgbClr val="285C00"/>
                </a:solidFill>
              </a:rPr>
              <a:t>DAMIC, DMTPC</a:t>
            </a:r>
            <a:r>
              <a:rPr lang="en-US" sz="1400" b="0">
                <a:solidFill>
                  <a:srgbClr val="285C00"/>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ThreeFrontiersGraphic_RGB_060108"/>
          <p:cNvPicPr>
            <a:picLocks noChangeAspect="1" noChangeArrowheads="1"/>
          </p:cNvPicPr>
          <p:nvPr/>
        </p:nvPicPr>
        <p:blipFill>
          <a:blip r:embed="rId2"/>
          <a:srcRect/>
          <a:stretch>
            <a:fillRect/>
          </a:stretch>
        </p:blipFill>
        <p:spPr bwMode="auto">
          <a:xfrm>
            <a:off x="4519613" y="1524000"/>
            <a:ext cx="4438650" cy="4222750"/>
          </a:xfrm>
          <a:prstGeom prst="rect">
            <a:avLst/>
          </a:prstGeom>
          <a:noFill/>
          <a:ln w="9525">
            <a:noFill/>
            <a:miter lim="800000"/>
            <a:headEnd/>
            <a:tailEnd/>
          </a:ln>
        </p:spPr>
      </p:pic>
      <p:sp>
        <p:nvSpPr>
          <p:cNvPr id="23554" name="Slide Number Placeholder 3"/>
          <p:cNvSpPr>
            <a:spLocks noGrp="1"/>
          </p:cNvSpPr>
          <p:nvPr>
            <p:ph type="sldNum" sz="quarter" idx="10"/>
          </p:nvPr>
        </p:nvSpPr>
        <p:spPr>
          <a:noFill/>
        </p:spPr>
        <p:txBody>
          <a:bodyPr/>
          <a:lstStyle/>
          <a:p>
            <a:fld id="{CA7671AB-62C5-4DB9-93E0-FB3ADF1F7A44}" type="slidenum">
              <a:rPr lang="en-US" smtClean="0"/>
              <a:pPr/>
              <a:t>2</a:t>
            </a:fld>
            <a:endParaRPr lang="en-US" smtClean="0"/>
          </a:p>
        </p:txBody>
      </p:sp>
      <p:sp>
        <p:nvSpPr>
          <p:cNvPr id="23555" name="Rectangle 2"/>
          <p:cNvSpPr>
            <a:spLocks noGrp="1" noChangeArrowheads="1"/>
          </p:cNvSpPr>
          <p:nvPr>
            <p:ph type="title"/>
          </p:nvPr>
        </p:nvSpPr>
        <p:spPr>
          <a:xfrm>
            <a:off x="331788" y="0"/>
            <a:ext cx="8812212" cy="968375"/>
          </a:xfrm>
        </p:spPr>
        <p:txBody>
          <a:bodyPr/>
          <a:lstStyle/>
          <a:p>
            <a:pPr eaLnBrk="1" hangingPunct="1">
              <a:lnSpc>
                <a:spcPct val="150000"/>
              </a:lnSpc>
            </a:pPr>
            <a:r>
              <a:rPr lang="en-US" sz="3200" smtClean="0">
                <a:effectLst/>
              </a:rPr>
              <a:t>HEP Strategic Plan (based on 2008 P5 report)</a:t>
            </a:r>
          </a:p>
        </p:txBody>
      </p:sp>
      <p:sp>
        <p:nvSpPr>
          <p:cNvPr id="28676" name="Rectangle 3"/>
          <p:cNvSpPr>
            <a:spLocks noGrp="1" noChangeArrowheads="1"/>
          </p:cNvSpPr>
          <p:nvPr>
            <p:ph type="body" idx="1"/>
          </p:nvPr>
        </p:nvSpPr>
        <p:spPr>
          <a:xfrm>
            <a:off x="0" y="1109663"/>
            <a:ext cx="4467225" cy="5383212"/>
          </a:xfrm>
        </p:spPr>
        <p:txBody>
          <a:bodyPr/>
          <a:lstStyle/>
          <a:p>
            <a:pPr marL="0" indent="0">
              <a:spcBef>
                <a:spcPts val="0"/>
              </a:spcBef>
              <a:buFont typeface="Wingdings" pitchFamily="2" charset="2"/>
              <a:buNone/>
              <a:defRPr/>
            </a:pPr>
            <a:r>
              <a:rPr lang="en-US" sz="1600" dirty="0" smtClean="0">
                <a:latin typeface="Arial" pitchFamily="34" charset="0"/>
                <a:cs typeface="Arial" pitchFamily="34" charset="0"/>
              </a:rPr>
              <a:t>The High Energy Physics program’s mission is to understand how our universe works at its most fundamental level. To enable discoveries, HEP supports </a:t>
            </a:r>
          </a:p>
          <a:p>
            <a:pPr marL="228600" lvl="1" indent="0">
              <a:spcBef>
                <a:spcPts val="0"/>
              </a:spcBef>
              <a:defRPr/>
            </a:pPr>
            <a:r>
              <a:rPr lang="en-US" sz="1400" dirty="0" smtClean="0">
                <a:latin typeface="Arial" pitchFamily="34" charset="0"/>
                <a:cs typeface="Arial" pitchFamily="34" charset="0"/>
              </a:rPr>
              <a:t>theoretical and experimental research in both elementary particle physics </a:t>
            </a:r>
          </a:p>
          <a:p>
            <a:pPr marL="228600" lvl="1" indent="0">
              <a:spcBef>
                <a:spcPts val="0"/>
              </a:spcBef>
              <a:defRPr/>
            </a:pPr>
            <a:r>
              <a:rPr lang="en-US" sz="1400" dirty="0" smtClean="0">
                <a:latin typeface="Arial" pitchFamily="34" charset="0"/>
                <a:cs typeface="Arial" pitchFamily="34" charset="0"/>
              </a:rPr>
              <a:t>and fundamental accelerator science and technology. </a:t>
            </a:r>
          </a:p>
          <a:p>
            <a:pPr marL="0" indent="0" eaLnBrk="1" hangingPunct="1">
              <a:spcBef>
                <a:spcPts val="200"/>
              </a:spcBef>
              <a:buFont typeface="Wingdings" pitchFamily="2" charset="2"/>
              <a:buNone/>
              <a:defRPr/>
            </a:pPr>
            <a:endParaRPr lang="en-US" sz="1600" dirty="0" smtClean="0">
              <a:latin typeface="Arial" pitchFamily="34" charset="0"/>
              <a:cs typeface="Arial" pitchFamily="34" charset="0"/>
            </a:endParaRPr>
          </a:p>
          <a:p>
            <a:pPr marL="0" indent="0" eaLnBrk="1" hangingPunct="1">
              <a:spcBef>
                <a:spcPts val="200"/>
              </a:spcBef>
              <a:buFont typeface="Wingdings" pitchFamily="2" charset="2"/>
              <a:buNone/>
              <a:defRPr/>
            </a:pPr>
            <a:r>
              <a:rPr lang="en-US" sz="1600" dirty="0" smtClean="0">
                <a:latin typeface="Arial" pitchFamily="34" charset="0"/>
                <a:cs typeface="Arial" pitchFamily="34" charset="0"/>
              </a:rPr>
              <a:t>Progress in achieving the mission goals requires advancements at the </a:t>
            </a:r>
          </a:p>
          <a:p>
            <a:pPr marL="406400" lvl="1" indent="0" eaLnBrk="1" hangingPunct="1">
              <a:spcBef>
                <a:spcPts val="200"/>
              </a:spcBef>
              <a:defRPr/>
            </a:pPr>
            <a:r>
              <a:rPr lang="en-US" sz="1600" b="1" dirty="0" smtClean="0">
                <a:solidFill>
                  <a:srgbClr val="00B0F0"/>
                </a:solidFill>
                <a:latin typeface="Arial" pitchFamily="34" charset="0"/>
                <a:cs typeface="Arial" pitchFamily="34" charset="0"/>
              </a:rPr>
              <a:t>Energy</a:t>
            </a:r>
            <a:r>
              <a:rPr lang="en-US" sz="1600" b="1" dirty="0" smtClean="0">
                <a:solidFill>
                  <a:srgbClr val="000099"/>
                </a:solidFill>
                <a:latin typeface="Arial" pitchFamily="34" charset="0"/>
                <a:cs typeface="Arial" pitchFamily="34" charset="0"/>
              </a:rPr>
              <a:t>,</a:t>
            </a:r>
            <a:r>
              <a:rPr lang="en-US" sz="1600" b="1" dirty="0" smtClean="0">
                <a:latin typeface="Arial" pitchFamily="34" charset="0"/>
                <a:cs typeface="Arial" pitchFamily="34" charset="0"/>
              </a:rPr>
              <a:t> </a:t>
            </a:r>
            <a:r>
              <a:rPr lang="en-US" sz="1600" b="1" dirty="0" smtClean="0">
                <a:solidFill>
                  <a:srgbClr val="135C00"/>
                </a:solidFill>
                <a:latin typeface="Arial" pitchFamily="34" charset="0"/>
                <a:cs typeface="Arial" pitchFamily="34" charset="0"/>
              </a:rPr>
              <a:t>Intensity</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and </a:t>
            </a:r>
            <a:r>
              <a:rPr lang="en-US" sz="1600" b="1" dirty="0" smtClean="0">
                <a:solidFill>
                  <a:srgbClr val="990000"/>
                </a:solidFill>
                <a:latin typeface="Arial" pitchFamily="34" charset="0"/>
                <a:cs typeface="Arial" pitchFamily="34" charset="0"/>
              </a:rPr>
              <a:t>Cosmic</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Frontiers</a:t>
            </a:r>
            <a:r>
              <a:rPr lang="en-US" sz="1600" dirty="0" smtClean="0">
                <a:latin typeface="Arial" pitchFamily="34" charset="0"/>
                <a:cs typeface="Arial" pitchFamily="34" charset="0"/>
              </a:rPr>
              <a:t>  </a:t>
            </a:r>
          </a:p>
          <a:p>
            <a:pPr marL="406400" lvl="1" indent="0" eaLnBrk="1" hangingPunct="1">
              <a:spcBef>
                <a:spcPts val="200"/>
              </a:spcBef>
              <a:defRPr/>
            </a:pPr>
            <a:r>
              <a:rPr lang="en-US" sz="1400" dirty="0" smtClean="0">
                <a:latin typeface="Arial" pitchFamily="34" charset="0"/>
                <a:cs typeface="Arial" pitchFamily="34" charset="0"/>
              </a:rPr>
              <a:t>The U.S. should have a strong, integrated research program at all three frontiers.</a:t>
            </a:r>
          </a:p>
          <a:p>
            <a:pPr marL="406400" lvl="1" indent="0" eaLnBrk="1" hangingPunct="1">
              <a:spcBef>
                <a:spcPts val="200"/>
              </a:spcBef>
              <a:defRPr/>
            </a:pPr>
            <a:r>
              <a:rPr lang="en-US" sz="1400" dirty="0" smtClean="0">
                <a:solidFill>
                  <a:srgbClr val="135C00"/>
                </a:solidFill>
                <a:latin typeface="Arial" pitchFamily="34" charset="0"/>
                <a:cs typeface="Arial" pitchFamily="34" charset="0"/>
              </a:rPr>
              <a:t>At lower funding levels, cannot maintain leadership at all 3 frontiers</a:t>
            </a:r>
          </a:p>
          <a:p>
            <a:pPr marL="0" indent="0" eaLnBrk="1" hangingPunct="1">
              <a:spcBef>
                <a:spcPts val="200"/>
              </a:spcBef>
              <a:buFont typeface="Wingdings" pitchFamily="2" charset="2"/>
              <a:buNone/>
              <a:defRPr/>
            </a:pPr>
            <a:endParaRPr lang="en-US" sz="1600" dirty="0" smtClean="0">
              <a:latin typeface="Arial" pitchFamily="34" charset="0"/>
              <a:cs typeface="Arial" pitchFamily="34" charset="0"/>
            </a:endParaRPr>
          </a:p>
          <a:p>
            <a:pPr marL="0" indent="0" eaLnBrk="1" hangingPunct="1">
              <a:spcBef>
                <a:spcPts val="200"/>
              </a:spcBef>
              <a:buFont typeface="Wingdings" pitchFamily="2" charset="2"/>
              <a:buNone/>
              <a:defRPr/>
            </a:pPr>
            <a:r>
              <a:rPr lang="en-US" sz="1600" dirty="0" smtClean="0">
                <a:latin typeface="Arial" pitchFamily="34" charset="0"/>
                <a:cs typeface="Arial" pitchFamily="34" charset="0"/>
              </a:rPr>
              <a:t>HEP at its core is an accelerator-based experimental science.</a:t>
            </a:r>
            <a:r>
              <a:rPr lang="en-US" sz="1600" dirty="0" smtClean="0">
                <a:solidFill>
                  <a:schemeClr val="accent2"/>
                </a:solidFill>
                <a:latin typeface="Arial" pitchFamily="34" charset="0"/>
                <a:cs typeface="Arial" pitchFamily="34" charset="0"/>
              </a:rPr>
              <a:t> </a:t>
            </a:r>
          </a:p>
          <a:p>
            <a:pPr marL="406400" lvl="1" indent="0" eaLnBrk="1" hangingPunct="1">
              <a:spcBef>
                <a:spcPts val="200"/>
              </a:spcBef>
              <a:defRPr/>
            </a:pPr>
            <a:r>
              <a:rPr lang="en-US" sz="1400" dirty="0" smtClean="0">
                <a:latin typeface="Arial" pitchFamily="34" charset="0"/>
                <a:cs typeface="Arial" pitchFamily="34" charset="0"/>
              </a:rPr>
              <a:t>Support accelerator and detector R&amp;D to develop new technologies </a:t>
            </a:r>
          </a:p>
          <a:p>
            <a:pPr marL="863600" lvl="2" indent="0" eaLnBrk="1" hangingPunct="1">
              <a:spcBef>
                <a:spcPts val="200"/>
              </a:spcBef>
              <a:defRPr/>
            </a:pPr>
            <a:r>
              <a:rPr lang="en-US" sz="1400" dirty="0" smtClean="0">
                <a:latin typeface="Arial" pitchFamily="34" charset="0"/>
                <a:cs typeface="Arial" pitchFamily="34" charset="0"/>
              </a:rPr>
              <a:t>that are needed by the field</a:t>
            </a:r>
          </a:p>
          <a:p>
            <a:pPr marL="863600" lvl="2" indent="0" eaLnBrk="1" hangingPunct="1">
              <a:spcBef>
                <a:spcPts val="200"/>
              </a:spcBef>
              <a:defRPr/>
            </a:pPr>
            <a:r>
              <a:rPr lang="en-US" sz="1400" dirty="0" smtClean="0">
                <a:latin typeface="Arial" pitchFamily="34" charset="0"/>
                <a:cs typeface="Arial" pitchFamily="34" charset="0"/>
              </a:rPr>
              <a:t>that benefit the nation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193088" cy="533400"/>
          </a:xfrm>
        </p:spPr>
        <p:txBody>
          <a:bodyPr>
            <a:normAutofit/>
          </a:bodyPr>
          <a:lstStyle/>
          <a:p>
            <a:pPr>
              <a:defRPr/>
            </a:pPr>
            <a:r>
              <a:rPr lang="en-US" b="1" smtClean="0">
                <a:solidFill>
                  <a:srgbClr val="285C00"/>
                </a:solidFill>
              </a:rPr>
              <a:t>Direct-Detection Dark Matter – Current</a:t>
            </a:r>
          </a:p>
        </p:txBody>
      </p:sp>
      <p:pic>
        <p:nvPicPr>
          <p:cNvPr id="41986" name="Picture 2" descr="http://x-journals.com/wp-content/uploads/2010/02/cryogenic-dark-matter-search-experiment.jpg"/>
          <p:cNvPicPr>
            <a:picLocks noChangeAspect="1" noChangeArrowheads="1"/>
          </p:cNvPicPr>
          <p:nvPr/>
        </p:nvPicPr>
        <p:blipFill>
          <a:blip r:embed="rId2"/>
          <a:srcRect/>
          <a:stretch>
            <a:fillRect/>
          </a:stretch>
        </p:blipFill>
        <p:spPr bwMode="auto">
          <a:xfrm>
            <a:off x="6113463" y="1152525"/>
            <a:ext cx="1435100" cy="2152650"/>
          </a:xfrm>
          <a:prstGeom prst="rect">
            <a:avLst/>
          </a:prstGeom>
          <a:noFill/>
          <a:ln w="9525">
            <a:noFill/>
            <a:miter lim="800000"/>
            <a:headEnd/>
            <a:tailEnd/>
          </a:ln>
        </p:spPr>
      </p:pic>
      <p:sp>
        <p:nvSpPr>
          <p:cNvPr id="41987" name="TextBox 7"/>
          <p:cNvSpPr txBox="1">
            <a:spLocks noChangeArrowheads="1"/>
          </p:cNvSpPr>
          <p:nvPr/>
        </p:nvSpPr>
        <p:spPr bwMode="auto">
          <a:xfrm>
            <a:off x="7697788" y="1139825"/>
            <a:ext cx="1446212" cy="1384300"/>
          </a:xfrm>
          <a:prstGeom prst="rect">
            <a:avLst/>
          </a:prstGeom>
          <a:noFill/>
          <a:ln w="9525">
            <a:noFill/>
            <a:miter lim="800000"/>
            <a:headEnd/>
            <a:tailEnd/>
          </a:ln>
        </p:spPr>
        <p:txBody>
          <a:bodyPr>
            <a:spAutoFit/>
          </a:bodyPr>
          <a:lstStyle/>
          <a:p>
            <a:pPr eaLnBrk="0" hangingPunct="0"/>
            <a:r>
              <a:rPr lang="en-US" sz="1400">
                <a:solidFill>
                  <a:srgbClr val="0000CC"/>
                </a:solidFill>
                <a:latin typeface="Arial Narrow" pitchFamily="34" charset="0"/>
              </a:rPr>
              <a:t>Cryogenic Dark Matter Search (CDMS) at Soudan mine - germanium detectors</a:t>
            </a:r>
          </a:p>
        </p:txBody>
      </p:sp>
      <p:pic>
        <p:nvPicPr>
          <p:cNvPr id="41988" name="Picture 2"/>
          <p:cNvPicPr>
            <a:picLocks noChangeAspect="1" noChangeArrowheads="1"/>
          </p:cNvPicPr>
          <p:nvPr/>
        </p:nvPicPr>
        <p:blipFill>
          <a:blip r:embed="rId3"/>
          <a:srcRect/>
          <a:stretch>
            <a:fillRect/>
          </a:stretch>
        </p:blipFill>
        <p:spPr bwMode="auto">
          <a:xfrm>
            <a:off x="0" y="1073150"/>
            <a:ext cx="3133725" cy="1987550"/>
          </a:xfrm>
          <a:prstGeom prst="rect">
            <a:avLst/>
          </a:prstGeom>
          <a:noFill/>
          <a:ln w="9525">
            <a:noFill/>
            <a:miter lim="800000"/>
            <a:headEnd/>
            <a:tailEnd/>
          </a:ln>
        </p:spPr>
      </p:pic>
      <p:sp>
        <p:nvSpPr>
          <p:cNvPr id="10" name="TextBox 9"/>
          <p:cNvSpPr txBox="1"/>
          <p:nvPr/>
        </p:nvSpPr>
        <p:spPr>
          <a:xfrm>
            <a:off x="165100" y="2955925"/>
            <a:ext cx="3465513" cy="306388"/>
          </a:xfrm>
          <a:prstGeom prst="rect">
            <a:avLst/>
          </a:prstGeom>
          <a:noFill/>
        </p:spPr>
        <p:txBody>
          <a:bodyPr>
            <a:spAutoFit/>
          </a:bodyPr>
          <a:lstStyle/>
          <a:p>
            <a:pPr eaLnBrk="0" hangingPunct="0">
              <a:defRPr/>
            </a:pPr>
            <a:r>
              <a:rPr lang="en-US" sz="1400" dirty="0">
                <a:solidFill>
                  <a:srgbClr val="0000CC"/>
                </a:solidFill>
                <a:latin typeface="+mn-lt"/>
              </a:rPr>
              <a:t>COUPP Bubble Chamber – Fermilab, </a:t>
            </a:r>
            <a:r>
              <a:rPr lang="en-US" sz="1400" dirty="0" err="1">
                <a:solidFill>
                  <a:srgbClr val="0000CC"/>
                </a:solidFill>
                <a:latin typeface="+mn-lt"/>
              </a:rPr>
              <a:t>SNOLab</a:t>
            </a:r>
            <a:endParaRPr lang="en-US" sz="1400" dirty="0">
              <a:solidFill>
                <a:srgbClr val="0000CC"/>
              </a:solidFill>
              <a:latin typeface="+mn-lt"/>
            </a:endParaRPr>
          </a:p>
        </p:txBody>
      </p:sp>
      <p:pic>
        <p:nvPicPr>
          <p:cNvPr id="41990" name="Content Placeholder 6" descr="lux-numbered.jpg"/>
          <p:cNvPicPr>
            <a:picLocks noChangeAspect="1"/>
          </p:cNvPicPr>
          <p:nvPr/>
        </p:nvPicPr>
        <p:blipFill>
          <a:blip r:embed="rId4"/>
          <a:srcRect l="339" t="1408" r="339" b="1408"/>
          <a:stretch>
            <a:fillRect/>
          </a:stretch>
        </p:blipFill>
        <p:spPr bwMode="auto">
          <a:xfrm>
            <a:off x="161925" y="3525838"/>
            <a:ext cx="3230563" cy="2476500"/>
          </a:xfrm>
          <a:prstGeom prst="rect">
            <a:avLst/>
          </a:prstGeom>
          <a:noFill/>
          <a:ln w="9525">
            <a:noFill/>
            <a:miter lim="800000"/>
            <a:headEnd/>
            <a:tailEnd/>
          </a:ln>
        </p:spPr>
      </p:pic>
      <p:sp>
        <p:nvSpPr>
          <p:cNvPr id="12" name="TextBox 11"/>
          <p:cNvSpPr txBox="1"/>
          <p:nvPr/>
        </p:nvSpPr>
        <p:spPr>
          <a:xfrm>
            <a:off x="165100" y="6108700"/>
            <a:ext cx="3730625" cy="522288"/>
          </a:xfrm>
          <a:prstGeom prst="rect">
            <a:avLst/>
          </a:prstGeom>
          <a:noFill/>
        </p:spPr>
        <p:txBody>
          <a:bodyPr>
            <a:spAutoFit/>
          </a:bodyPr>
          <a:lstStyle/>
          <a:p>
            <a:pPr eaLnBrk="0" hangingPunct="0">
              <a:defRPr/>
            </a:pPr>
            <a:r>
              <a:rPr lang="en-US" sz="1400" dirty="0">
                <a:solidFill>
                  <a:srgbClr val="000099"/>
                </a:solidFill>
                <a:latin typeface="+mn-lt"/>
              </a:rPr>
              <a:t>Large Underground Xenon (LUX) detector – Sanford Lab, </a:t>
            </a:r>
            <a:r>
              <a:rPr lang="en-US" sz="1400" dirty="0" err="1">
                <a:solidFill>
                  <a:srgbClr val="000099"/>
                </a:solidFill>
                <a:latin typeface="+mn-lt"/>
              </a:rPr>
              <a:t>Homestake</a:t>
            </a:r>
            <a:r>
              <a:rPr lang="en-US" sz="1400" dirty="0">
                <a:solidFill>
                  <a:srgbClr val="000099"/>
                </a:solidFill>
                <a:latin typeface="+mn-lt"/>
              </a:rPr>
              <a:t> mine</a:t>
            </a:r>
          </a:p>
        </p:txBody>
      </p:sp>
      <p:pic>
        <p:nvPicPr>
          <p:cNvPr id="41992" name="Picture 5" descr="ADMX-app.jpg"/>
          <p:cNvPicPr>
            <a:picLocks noChangeAspect="1"/>
          </p:cNvPicPr>
          <p:nvPr/>
        </p:nvPicPr>
        <p:blipFill>
          <a:blip r:embed="rId5"/>
          <a:srcRect/>
          <a:stretch>
            <a:fillRect/>
          </a:stretch>
        </p:blipFill>
        <p:spPr bwMode="auto">
          <a:xfrm>
            <a:off x="3690938" y="1112838"/>
            <a:ext cx="2103437" cy="2460625"/>
          </a:xfrm>
          <a:prstGeom prst="rect">
            <a:avLst/>
          </a:prstGeom>
          <a:noFill/>
          <a:ln w="9525">
            <a:noFill/>
            <a:miter lim="800000"/>
            <a:headEnd/>
            <a:tailEnd/>
          </a:ln>
        </p:spPr>
      </p:pic>
      <p:sp>
        <p:nvSpPr>
          <p:cNvPr id="41993" name="TextBox 13"/>
          <p:cNvSpPr txBox="1">
            <a:spLocks noChangeArrowheads="1"/>
          </p:cNvSpPr>
          <p:nvPr/>
        </p:nvSpPr>
        <p:spPr bwMode="auto">
          <a:xfrm>
            <a:off x="3556000" y="3624263"/>
            <a:ext cx="2817813" cy="523875"/>
          </a:xfrm>
          <a:prstGeom prst="rect">
            <a:avLst/>
          </a:prstGeom>
          <a:noFill/>
          <a:ln w="9525">
            <a:noFill/>
            <a:miter lim="800000"/>
            <a:headEnd/>
            <a:tailEnd/>
          </a:ln>
        </p:spPr>
        <p:txBody>
          <a:bodyPr>
            <a:spAutoFit/>
          </a:bodyPr>
          <a:lstStyle/>
          <a:p>
            <a:pPr eaLnBrk="0" hangingPunct="0"/>
            <a:r>
              <a:rPr lang="en-US" sz="1400">
                <a:solidFill>
                  <a:srgbClr val="0000CC"/>
                </a:solidFill>
                <a:latin typeface="Calibri" pitchFamily="34" charset="0"/>
              </a:rPr>
              <a:t>Axion Dark Matter eXperiment (ADMX) Phase-2a at U.Washington</a:t>
            </a:r>
          </a:p>
        </p:txBody>
      </p:sp>
      <p:pic>
        <p:nvPicPr>
          <p:cNvPr id="41994" name="Picture 4" descr="Darkside2.jpg"/>
          <p:cNvPicPr>
            <a:picLocks noChangeAspect="1"/>
          </p:cNvPicPr>
          <p:nvPr/>
        </p:nvPicPr>
        <p:blipFill>
          <a:blip r:embed="rId6"/>
          <a:srcRect/>
          <a:stretch>
            <a:fillRect/>
          </a:stretch>
        </p:blipFill>
        <p:spPr bwMode="auto">
          <a:xfrm>
            <a:off x="4411663" y="4214813"/>
            <a:ext cx="4205287" cy="2312987"/>
          </a:xfrm>
          <a:prstGeom prst="rect">
            <a:avLst/>
          </a:prstGeom>
          <a:noFill/>
          <a:ln w="9525">
            <a:noFill/>
            <a:miter lim="800000"/>
            <a:headEnd/>
            <a:tailEnd/>
          </a:ln>
        </p:spPr>
      </p:pic>
      <p:sp>
        <p:nvSpPr>
          <p:cNvPr id="41995" name="TextBox 15"/>
          <p:cNvSpPr txBox="1">
            <a:spLocks noChangeArrowheads="1"/>
          </p:cNvSpPr>
          <p:nvPr/>
        </p:nvSpPr>
        <p:spPr bwMode="auto">
          <a:xfrm>
            <a:off x="4027488" y="6550025"/>
            <a:ext cx="4838700" cy="307975"/>
          </a:xfrm>
          <a:prstGeom prst="rect">
            <a:avLst/>
          </a:prstGeom>
          <a:noFill/>
          <a:ln w="9525">
            <a:noFill/>
            <a:miter lim="800000"/>
            <a:headEnd/>
            <a:tailEnd/>
          </a:ln>
        </p:spPr>
        <p:txBody>
          <a:bodyPr>
            <a:spAutoFit/>
          </a:bodyPr>
          <a:lstStyle/>
          <a:p>
            <a:pPr eaLnBrk="0" hangingPunct="0"/>
            <a:r>
              <a:rPr lang="en-US" sz="1400">
                <a:solidFill>
                  <a:srgbClr val="0000CC"/>
                </a:solidFill>
                <a:latin typeface="Calibri" pitchFamily="34" charset="0"/>
              </a:rPr>
              <a:t>DarkSide-50 – Dual-Phase liquid argon TPC at LNGS Gran Sasso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pPr>
              <a:defRPr/>
            </a:pPr>
            <a:r>
              <a:rPr lang="en-US" b="1" smtClean="0">
                <a:solidFill>
                  <a:srgbClr val="285C00"/>
                </a:solidFill>
              </a:rPr>
              <a:t>Direct-Detection Dark Matter - Future</a:t>
            </a:r>
          </a:p>
        </p:txBody>
      </p:sp>
      <p:sp>
        <p:nvSpPr>
          <p:cNvPr id="43010" name="Subtitle 2"/>
          <p:cNvSpPr>
            <a:spLocks noGrp="1"/>
          </p:cNvSpPr>
          <p:nvPr>
            <p:ph type="subTitle" idx="1"/>
          </p:nvPr>
        </p:nvSpPr>
        <p:spPr>
          <a:xfrm>
            <a:off x="225425" y="1166813"/>
            <a:ext cx="8534400" cy="5691187"/>
          </a:xfrm>
        </p:spPr>
        <p:txBody>
          <a:bodyPr/>
          <a:lstStyle/>
          <a:p>
            <a:pPr algn="l"/>
            <a:r>
              <a:rPr lang="en-US" sz="2400" smtClean="0">
                <a:solidFill>
                  <a:srgbClr val="285C00"/>
                </a:solidFill>
              </a:rPr>
              <a:t>Technology choices will need to be made going forward in the next phases </a:t>
            </a:r>
            <a:r>
              <a:rPr lang="en-US" sz="2400" smtClean="0">
                <a:solidFill>
                  <a:srgbClr val="285C00"/>
                </a:solidFill>
                <a:sym typeface="Wingdings" pitchFamily="2" charset="2"/>
              </a:rPr>
              <a:t> G2 , G3</a:t>
            </a:r>
            <a:endParaRPr lang="en-US" sz="2400" smtClean="0">
              <a:solidFill>
                <a:srgbClr val="285C00"/>
              </a:solidFill>
            </a:endParaRPr>
          </a:p>
          <a:p>
            <a:pPr algn="l"/>
            <a:r>
              <a:rPr lang="en-US" sz="2400" smtClean="0">
                <a:solidFill>
                  <a:srgbClr val="285C00"/>
                </a:solidFill>
              </a:rPr>
              <a:t> </a:t>
            </a:r>
          </a:p>
          <a:p>
            <a:pPr algn="l"/>
            <a:r>
              <a:rPr lang="en-US" sz="2400" smtClean="0">
                <a:solidFill>
                  <a:srgbClr val="285C00"/>
                </a:solidFill>
              </a:rPr>
              <a:t>Now planning process for G2 experiments</a:t>
            </a:r>
          </a:p>
          <a:p>
            <a:pPr algn="l">
              <a:buFont typeface="Arial" charset="0"/>
              <a:buChar char="•"/>
            </a:pPr>
            <a:r>
              <a:rPr lang="en-US" b="0" smtClean="0">
                <a:solidFill>
                  <a:srgbClr val="285C00"/>
                </a:solidFill>
              </a:rPr>
              <a:t> ~10x greater sensitivity than G1</a:t>
            </a:r>
          </a:p>
          <a:p>
            <a:pPr algn="l">
              <a:buFont typeface="Arial" charset="0"/>
              <a:buChar char="•"/>
            </a:pPr>
            <a:r>
              <a:rPr lang="en-US" b="0" smtClean="0">
                <a:solidFill>
                  <a:srgbClr val="285C00"/>
                </a:solidFill>
              </a:rPr>
              <a:t> Most if not all of the above G1 collaborations are planning G2 versions</a:t>
            </a:r>
          </a:p>
          <a:p>
            <a:pPr algn="l"/>
            <a:endParaRPr lang="en-US" sz="2400" smtClean="0">
              <a:solidFill>
                <a:srgbClr val="285C00"/>
              </a:solidFill>
            </a:endParaRPr>
          </a:p>
          <a:p>
            <a:pPr algn="l"/>
            <a:r>
              <a:rPr lang="en-US" sz="2400" smtClean="0">
                <a:solidFill>
                  <a:srgbClr val="285C00"/>
                </a:solidFill>
              </a:rPr>
              <a:t>DOE update on planning for G2:</a:t>
            </a:r>
          </a:p>
          <a:p>
            <a:pPr lvl="1" algn="l">
              <a:buFont typeface="Arial" charset="0"/>
              <a:buChar char="•"/>
            </a:pPr>
            <a:r>
              <a:rPr lang="en-US" sz="2000" smtClean="0">
                <a:solidFill>
                  <a:srgbClr val="285C00"/>
                </a:solidFill>
              </a:rPr>
              <a:t> Anticipate that solicitation for R&amp;D for G2 experiments will be announced within a few months, with proposals due 3-4 months after the announcement. </a:t>
            </a:r>
          </a:p>
          <a:p>
            <a:pPr lvl="1" algn="l">
              <a:buFont typeface="Arial" charset="0"/>
              <a:buChar char="•"/>
            </a:pPr>
            <a:r>
              <a:rPr lang="en-US" sz="2000" smtClean="0">
                <a:solidFill>
                  <a:srgbClr val="285C00"/>
                </a:solidFill>
              </a:rPr>
              <a:t> Working towards a schedule of selecting experiment(s) in late FY 2012 or FY 2013 that will then move to the next stage in development</a:t>
            </a:r>
          </a:p>
          <a:p>
            <a:pPr lvl="1" algn="l">
              <a:buFont typeface="Arial" charset="0"/>
              <a:buChar char="•"/>
            </a:pPr>
            <a:r>
              <a:rPr lang="en-US" sz="2000" smtClean="0">
                <a:solidFill>
                  <a:srgbClr val="285C00"/>
                </a:solidFill>
              </a:rPr>
              <a:t> Will be done in coordination with NSF; also will need global coordination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913" y="206375"/>
            <a:ext cx="5165725" cy="723900"/>
          </a:xfrm>
        </p:spPr>
        <p:txBody>
          <a:bodyPr/>
          <a:lstStyle/>
          <a:p>
            <a:pPr>
              <a:defRPr/>
            </a:pPr>
            <a:r>
              <a:rPr lang="en-US" sz="3200" smtClean="0"/>
              <a:t>Dark Energy - Current</a:t>
            </a:r>
          </a:p>
        </p:txBody>
      </p:sp>
      <p:sp>
        <p:nvSpPr>
          <p:cNvPr id="44034" name="Content Placeholder 2"/>
          <p:cNvSpPr>
            <a:spLocks noGrp="1"/>
          </p:cNvSpPr>
          <p:nvPr>
            <p:ph idx="1"/>
          </p:nvPr>
        </p:nvSpPr>
        <p:spPr>
          <a:xfrm>
            <a:off x="231775" y="1150938"/>
            <a:ext cx="4273550" cy="4660900"/>
          </a:xfrm>
        </p:spPr>
        <p:txBody>
          <a:bodyPr/>
          <a:lstStyle/>
          <a:p>
            <a:pPr marL="0" lvl="1" indent="0">
              <a:spcBef>
                <a:spcPct val="0"/>
              </a:spcBef>
              <a:buFontTx/>
              <a:buNone/>
            </a:pPr>
            <a:r>
              <a:rPr lang="en-US" sz="2000" b="1" u="sng" smtClean="0"/>
              <a:t>Operating:</a:t>
            </a:r>
          </a:p>
          <a:p>
            <a:pPr marL="0" lvl="1" indent="0">
              <a:spcBef>
                <a:spcPct val="0"/>
              </a:spcBef>
              <a:buFontTx/>
              <a:buNone/>
            </a:pPr>
            <a:endParaRPr lang="en-US" sz="2000" b="1" smtClean="0"/>
          </a:p>
          <a:p>
            <a:pPr marL="0" lvl="1" indent="0">
              <a:spcBef>
                <a:spcPct val="0"/>
              </a:spcBef>
              <a:buFontTx/>
              <a:buNone/>
            </a:pPr>
            <a:r>
              <a:rPr lang="en-US" sz="2000" b="1" smtClean="0"/>
              <a:t>Baryon Oscillation Spectroscopic Survey (BOSS) </a:t>
            </a:r>
            <a:r>
              <a:rPr lang="en-US" sz="2000" smtClean="0"/>
              <a:t>– on SDSS III</a:t>
            </a:r>
          </a:p>
          <a:p>
            <a:pPr marL="0" lvl="1" indent="0">
              <a:spcBef>
                <a:spcPct val="0"/>
              </a:spcBef>
              <a:buFontTx/>
              <a:buNone/>
            </a:pPr>
            <a:endParaRPr lang="en-US" sz="2000" b="1" smtClean="0"/>
          </a:p>
          <a:p>
            <a:pPr marL="0" lvl="1" indent="0">
              <a:spcBef>
                <a:spcPct val="0"/>
              </a:spcBef>
              <a:buFontTx/>
              <a:buNone/>
            </a:pPr>
            <a:r>
              <a:rPr lang="en-US" sz="2000" b="1" smtClean="0"/>
              <a:t>Supernova Cosmology Project, Nearby Supernova Factory + involvement in a few other supernova surveys</a:t>
            </a:r>
          </a:p>
          <a:p>
            <a:pPr marL="0" lvl="1" indent="0">
              <a:spcBef>
                <a:spcPct val="0"/>
              </a:spcBef>
              <a:buFontTx/>
              <a:buNone/>
            </a:pPr>
            <a:endParaRPr lang="en-US" sz="2000" b="1" smtClean="0"/>
          </a:p>
          <a:p>
            <a:pPr marL="0" lvl="1" indent="0">
              <a:spcBef>
                <a:spcPct val="0"/>
              </a:spcBef>
              <a:buFontTx/>
              <a:buNone/>
            </a:pPr>
            <a:endParaRPr lang="en-US" sz="2000" b="1" smtClean="0"/>
          </a:p>
          <a:p>
            <a:pPr marL="0" lvl="1" indent="0">
              <a:spcBef>
                <a:spcPct val="0"/>
              </a:spcBef>
              <a:buFontTx/>
              <a:buNone/>
            </a:pPr>
            <a:r>
              <a:rPr lang="en-US" sz="2000" b="1" u="sng" smtClean="0"/>
              <a:t>Fabrication:</a:t>
            </a:r>
          </a:p>
          <a:p>
            <a:pPr marL="0" lvl="1" indent="0">
              <a:spcBef>
                <a:spcPct val="0"/>
              </a:spcBef>
              <a:buFontTx/>
              <a:buNone/>
            </a:pPr>
            <a:r>
              <a:rPr lang="en-US" sz="2000" b="1" smtClean="0"/>
              <a:t>Dark Energy Survey (DES) - </a:t>
            </a:r>
            <a:r>
              <a:rPr lang="en-US" sz="2000" smtClean="0"/>
              <a:t>finishing fabrication in 2011 and then installing and commissioning; start taking data at the end of FY 2012.</a:t>
            </a:r>
          </a:p>
          <a:p>
            <a:pPr marL="0" lvl="1" indent="0">
              <a:spcBef>
                <a:spcPct val="0"/>
              </a:spcBef>
              <a:buFontTx/>
              <a:buNone/>
            </a:pPr>
            <a:endParaRPr lang="en-US" sz="2000" b="1" smtClean="0"/>
          </a:p>
        </p:txBody>
      </p:sp>
      <p:sp>
        <p:nvSpPr>
          <p:cNvPr id="44035" name="Slide Number Placeholder 3"/>
          <p:cNvSpPr>
            <a:spLocks noGrp="1"/>
          </p:cNvSpPr>
          <p:nvPr>
            <p:ph type="sldNum" sz="quarter" idx="10"/>
          </p:nvPr>
        </p:nvSpPr>
        <p:spPr>
          <a:noFill/>
        </p:spPr>
        <p:txBody>
          <a:bodyPr/>
          <a:lstStyle/>
          <a:p>
            <a:fld id="{8002BA36-3DA9-4163-9CCE-A7A6F54A4F48}" type="slidenum">
              <a:rPr lang="en-US" smtClean="0"/>
              <a:pPr/>
              <a:t>22</a:t>
            </a:fld>
            <a:endParaRPr lang="en-US" smtClean="0"/>
          </a:p>
        </p:txBody>
      </p:sp>
      <p:pic>
        <p:nvPicPr>
          <p:cNvPr id="44036" name="Picture 4" descr="BOSS 3d-universe-map-sdss released May 2011.jpg"/>
          <p:cNvPicPr>
            <a:picLocks noChangeAspect="1"/>
          </p:cNvPicPr>
          <p:nvPr/>
        </p:nvPicPr>
        <p:blipFill>
          <a:blip r:embed="rId2"/>
          <a:srcRect/>
          <a:stretch>
            <a:fillRect/>
          </a:stretch>
        </p:blipFill>
        <p:spPr bwMode="auto">
          <a:xfrm>
            <a:off x="4656138" y="1150938"/>
            <a:ext cx="4222750" cy="2354262"/>
          </a:xfrm>
          <a:prstGeom prst="rect">
            <a:avLst/>
          </a:prstGeom>
          <a:noFill/>
          <a:ln w="9525">
            <a:noFill/>
            <a:miter lim="800000"/>
            <a:headEnd/>
            <a:tailEnd/>
          </a:ln>
        </p:spPr>
      </p:pic>
      <p:sp>
        <p:nvSpPr>
          <p:cNvPr id="44037" name="TextBox 5"/>
          <p:cNvSpPr txBox="1">
            <a:spLocks noChangeArrowheads="1"/>
          </p:cNvSpPr>
          <p:nvPr/>
        </p:nvSpPr>
        <p:spPr bwMode="auto">
          <a:xfrm>
            <a:off x="5419725" y="3527425"/>
            <a:ext cx="3471863" cy="460375"/>
          </a:xfrm>
          <a:prstGeom prst="rect">
            <a:avLst/>
          </a:prstGeom>
          <a:noFill/>
          <a:ln w="9525">
            <a:noFill/>
            <a:miter lim="800000"/>
            <a:headEnd/>
            <a:tailEnd/>
          </a:ln>
        </p:spPr>
        <p:txBody>
          <a:bodyPr>
            <a:spAutoFit/>
          </a:bodyPr>
          <a:lstStyle/>
          <a:p>
            <a:pPr eaLnBrk="0" hangingPunct="0"/>
            <a:r>
              <a:rPr lang="en-US" sz="1200">
                <a:latin typeface="Cambria" pitchFamily="18" charset="0"/>
              </a:rPr>
              <a:t>BOSS</a:t>
            </a:r>
            <a:r>
              <a:rPr lang="en-US" sz="1200" b="0">
                <a:latin typeface="Cambria" pitchFamily="18" charset="0"/>
              </a:rPr>
              <a:t> -  Has shown that they can use quasars to explore large scale structure at high z</a:t>
            </a:r>
          </a:p>
        </p:txBody>
      </p:sp>
      <p:pic>
        <p:nvPicPr>
          <p:cNvPr id="44038" name="Picture 2" descr="Q:\!Individual Personal Folders\Kathy\My Pictures\DES\DECam imager complete 27July2011.jpg"/>
          <p:cNvPicPr>
            <a:picLocks noChangeAspect="1" noChangeArrowheads="1"/>
          </p:cNvPicPr>
          <p:nvPr/>
        </p:nvPicPr>
        <p:blipFill>
          <a:blip r:embed="rId3"/>
          <a:srcRect/>
          <a:stretch>
            <a:fillRect/>
          </a:stretch>
        </p:blipFill>
        <p:spPr bwMode="auto">
          <a:xfrm>
            <a:off x="6805613" y="4068763"/>
            <a:ext cx="1706562" cy="2562225"/>
          </a:xfrm>
          <a:prstGeom prst="rect">
            <a:avLst/>
          </a:prstGeom>
          <a:noFill/>
          <a:ln w="9525">
            <a:noFill/>
            <a:miter lim="800000"/>
            <a:headEnd/>
            <a:tailEnd/>
          </a:ln>
        </p:spPr>
      </p:pic>
      <p:pic>
        <p:nvPicPr>
          <p:cNvPr id="44039" name="Picture 3" descr="Q:\!Individual Personal Folders\Kathy\My Pictures\DES\DES telescope simulator March 2011.jpg"/>
          <p:cNvPicPr>
            <a:picLocks noChangeAspect="1" noChangeArrowheads="1"/>
          </p:cNvPicPr>
          <p:nvPr/>
        </p:nvPicPr>
        <p:blipFill>
          <a:blip r:embed="rId4"/>
          <a:srcRect/>
          <a:stretch>
            <a:fillRect/>
          </a:stretch>
        </p:blipFill>
        <p:spPr bwMode="auto">
          <a:xfrm>
            <a:off x="4881563" y="4090988"/>
            <a:ext cx="1714500" cy="2571750"/>
          </a:xfrm>
          <a:prstGeom prst="rect">
            <a:avLst/>
          </a:prstGeom>
          <a:noFill/>
          <a:ln w="9525">
            <a:noFill/>
            <a:miter lim="800000"/>
            <a:headEnd/>
            <a:tailEnd/>
          </a:ln>
        </p:spPr>
      </p:pic>
      <p:sp>
        <p:nvSpPr>
          <p:cNvPr id="44040" name="TextBox 8"/>
          <p:cNvSpPr txBox="1">
            <a:spLocks noChangeArrowheads="1"/>
          </p:cNvSpPr>
          <p:nvPr/>
        </p:nvSpPr>
        <p:spPr bwMode="auto">
          <a:xfrm>
            <a:off x="904875" y="6329363"/>
            <a:ext cx="4227513" cy="304800"/>
          </a:xfrm>
          <a:prstGeom prst="rect">
            <a:avLst/>
          </a:prstGeom>
          <a:noFill/>
          <a:ln w="9525">
            <a:noFill/>
            <a:miter lim="800000"/>
            <a:headEnd/>
            <a:tailEnd/>
          </a:ln>
        </p:spPr>
        <p:txBody>
          <a:bodyPr>
            <a:spAutoFit/>
          </a:bodyPr>
          <a:lstStyle/>
          <a:p>
            <a:pPr eaLnBrk="0" hangingPunct="0"/>
            <a:r>
              <a:rPr lang="en-US" sz="1400">
                <a:latin typeface="Cambria" pitchFamily="18" charset="0"/>
              </a:rPr>
              <a:t>DES</a:t>
            </a:r>
            <a:r>
              <a:rPr lang="en-US" sz="1400" b="0">
                <a:latin typeface="Cambria" pitchFamily="18" charset="0"/>
              </a:rPr>
              <a:t> – Telescope simulator and completed imager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913" y="206375"/>
            <a:ext cx="5165725" cy="723900"/>
          </a:xfrm>
        </p:spPr>
        <p:txBody>
          <a:bodyPr/>
          <a:lstStyle/>
          <a:p>
            <a:pPr>
              <a:defRPr/>
            </a:pPr>
            <a:r>
              <a:rPr lang="en-US" sz="3200" smtClean="0"/>
              <a:t>Dark Energy - LSST</a:t>
            </a:r>
          </a:p>
        </p:txBody>
      </p:sp>
      <p:sp>
        <p:nvSpPr>
          <p:cNvPr id="45058" name="Content Placeholder 2"/>
          <p:cNvSpPr>
            <a:spLocks noGrp="1"/>
          </p:cNvSpPr>
          <p:nvPr>
            <p:ph idx="1"/>
          </p:nvPr>
        </p:nvSpPr>
        <p:spPr>
          <a:xfrm>
            <a:off x="179388" y="1044575"/>
            <a:ext cx="8620125" cy="3209925"/>
          </a:xfrm>
        </p:spPr>
        <p:txBody>
          <a:bodyPr/>
          <a:lstStyle/>
          <a:p>
            <a:pPr marL="0" lvl="1" indent="0">
              <a:spcBef>
                <a:spcPct val="0"/>
              </a:spcBef>
              <a:buFontTx/>
              <a:buNone/>
            </a:pPr>
            <a:r>
              <a:rPr lang="en-US" sz="2000" b="1" smtClean="0">
                <a:solidFill>
                  <a:srgbClr val="285C00"/>
                </a:solidFill>
                <a:latin typeface="Calibri" pitchFamily="34" charset="0"/>
              </a:rPr>
              <a:t>LSST – Large Synoptic Survey Telescope</a:t>
            </a:r>
          </a:p>
          <a:p>
            <a:pPr marL="228600" lvl="2" indent="0">
              <a:spcBef>
                <a:spcPct val="0"/>
              </a:spcBef>
            </a:pPr>
            <a:r>
              <a:rPr lang="en-US" smtClean="0">
                <a:latin typeface="Calibri" pitchFamily="34" charset="0"/>
              </a:rPr>
              <a:t> </a:t>
            </a:r>
            <a:r>
              <a:rPr lang="en-US" b="1" smtClean="0">
                <a:solidFill>
                  <a:srgbClr val="285C00"/>
                </a:solidFill>
                <a:latin typeface="Calibri" pitchFamily="34" charset="0"/>
              </a:rPr>
              <a:t>Stage IV dark energy experiment using all 4 methods </a:t>
            </a:r>
          </a:p>
          <a:p>
            <a:pPr marL="228600" lvl="2" indent="0">
              <a:spcBef>
                <a:spcPct val="0"/>
              </a:spcBef>
            </a:pPr>
            <a:r>
              <a:rPr lang="en-US" b="1" smtClean="0">
                <a:solidFill>
                  <a:srgbClr val="285C00"/>
                </a:solidFill>
              </a:rPr>
              <a:t> HEP is coordinating project planning with NSF</a:t>
            </a:r>
          </a:p>
          <a:p>
            <a:pPr lvl="3" indent="0">
              <a:spcBef>
                <a:spcPct val="0"/>
              </a:spcBef>
            </a:pPr>
            <a:r>
              <a:rPr lang="en-US" smtClean="0">
                <a:solidFill>
                  <a:srgbClr val="285C00"/>
                </a:solidFill>
              </a:rPr>
              <a:t>Holding regular meetings of the Joint Oversight Group (JOG)</a:t>
            </a:r>
          </a:p>
          <a:p>
            <a:pPr lvl="3" indent="0">
              <a:spcBef>
                <a:spcPct val="0"/>
              </a:spcBef>
            </a:pPr>
            <a:r>
              <a:rPr lang="en-US" smtClean="0">
                <a:solidFill>
                  <a:srgbClr val="285C00"/>
                </a:solidFill>
              </a:rPr>
              <a:t>Working on an MOU</a:t>
            </a:r>
          </a:p>
          <a:p>
            <a:pPr marL="228600" lvl="2" indent="0">
              <a:spcBef>
                <a:spcPct val="0"/>
              </a:spcBef>
            </a:pPr>
            <a:r>
              <a:rPr lang="en-US" smtClean="0"/>
              <a:t> DOE will be responsible for the camera</a:t>
            </a:r>
          </a:p>
          <a:p>
            <a:pPr marL="228600" lvl="2" indent="0">
              <a:spcBef>
                <a:spcPct val="0"/>
              </a:spcBef>
            </a:pPr>
            <a:r>
              <a:rPr lang="en-US" smtClean="0"/>
              <a:t> June 2011 - Mission Need Statement signed for a “Stage IV” experiment and Critical Decision 0 (CD-0) approved</a:t>
            </a:r>
          </a:p>
          <a:p>
            <a:pPr marL="228600" lvl="2" indent="0">
              <a:spcBef>
                <a:spcPct val="0"/>
              </a:spcBef>
            </a:pPr>
            <a:r>
              <a:rPr lang="en-US" smtClean="0"/>
              <a:t> Nov. 2011 - A “Lehman” review of the camera project, in preparation for requesting CD-1 approval, will be held at SLAC</a:t>
            </a:r>
          </a:p>
          <a:p>
            <a:pPr marL="228600" lvl="2" indent="0">
              <a:spcBef>
                <a:spcPct val="0"/>
              </a:spcBef>
            </a:pPr>
            <a:r>
              <a:rPr lang="en-US" smtClean="0"/>
              <a:t> FY 2012 - funding is provided for LSST R&amp;D</a:t>
            </a:r>
          </a:p>
          <a:p>
            <a:pPr marL="228600" lvl="2" indent="0">
              <a:spcBef>
                <a:spcPct val="0"/>
              </a:spcBef>
            </a:pPr>
            <a:r>
              <a:rPr lang="en-US" smtClean="0">
                <a:solidFill>
                  <a:srgbClr val="285C00"/>
                </a:solidFill>
              </a:rPr>
              <a:t> </a:t>
            </a:r>
            <a:r>
              <a:rPr lang="en-US" smtClean="0">
                <a:solidFill>
                  <a:srgbClr val="0000CC"/>
                </a:solidFill>
              </a:rPr>
              <a:t>HEP Planning assumes that LSST camera project fabrication start will be approved in FY 2013.</a:t>
            </a:r>
            <a:r>
              <a:rPr lang="en-US" smtClean="0">
                <a:solidFill>
                  <a:srgbClr val="285C00"/>
                </a:solidFill>
              </a:rPr>
              <a:t> </a:t>
            </a:r>
          </a:p>
        </p:txBody>
      </p:sp>
      <p:sp>
        <p:nvSpPr>
          <p:cNvPr id="45059" name="Slide Number Placeholder 3"/>
          <p:cNvSpPr>
            <a:spLocks noGrp="1"/>
          </p:cNvSpPr>
          <p:nvPr>
            <p:ph type="sldNum" sz="quarter" idx="10"/>
          </p:nvPr>
        </p:nvSpPr>
        <p:spPr>
          <a:noFill/>
        </p:spPr>
        <p:txBody>
          <a:bodyPr/>
          <a:lstStyle/>
          <a:p>
            <a:fld id="{17316C3A-5581-4A13-9A83-38293E70DA5C}" type="slidenum">
              <a:rPr lang="en-US" smtClean="0"/>
              <a:pPr/>
              <a:t>23</a:t>
            </a:fld>
            <a:endParaRPr lang="en-US" smtClean="0"/>
          </a:p>
        </p:txBody>
      </p:sp>
      <p:pic>
        <p:nvPicPr>
          <p:cNvPr id="45060" name="Picture 4" descr="LSST-telescope.jpg"/>
          <p:cNvPicPr>
            <a:picLocks noChangeAspect="1"/>
          </p:cNvPicPr>
          <p:nvPr/>
        </p:nvPicPr>
        <p:blipFill>
          <a:blip r:embed="rId2"/>
          <a:srcRect/>
          <a:stretch>
            <a:fillRect/>
          </a:stretch>
        </p:blipFill>
        <p:spPr bwMode="auto">
          <a:xfrm>
            <a:off x="233363" y="4425950"/>
            <a:ext cx="2609850" cy="2241550"/>
          </a:xfrm>
          <a:prstGeom prst="rect">
            <a:avLst/>
          </a:prstGeom>
          <a:noFill/>
          <a:ln w="9525">
            <a:noFill/>
            <a:miter lim="800000"/>
            <a:headEnd/>
            <a:tailEnd/>
          </a:ln>
        </p:spPr>
      </p:pic>
      <p:pic>
        <p:nvPicPr>
          <p:cNvPr id="45061" name="Picture 5" descr="LSST field of view compared to moon.jpg"/>
          <p:cNvPicPr>
            <a:picLocks noChangeAspect="1"/>
          </p:cNvPicPr>
          <p:nvPr/>
        </p:nvPicPr>
        <p:blipFill>
          <a:blip r:embed="rId3"/>
          <a:srcRect/>
          <a:stretch>
            <a:fillRect/>
          </a:stretch>
        </p:blipFill>
        <p:spPr bwMode="auto">
          <a:xfrm>
            <a:off x="2878138" y="4514850"/>
            <a:ext cx="2503487" cy="2343150"/>
          </a:xfrm>
          <a:prstGeom prst="rect">
            <a:avLst/>
          </a:prstGeom>
          <a:noFill/>
          <a:ln w="9525">
            <a:noFill/>
            <a:miter lim="800000"/>
            <a:headEnd/>
            <a:tailEnd/>
          </a:ln>
        </p:spPr>
      </p:pic>
      <p:pic>
        <p:nvPicPr>
          <p:cNvPr id="45062" name="Picture 6" descr="lsst-camera.jpg"/>
          <p:cNvPicPr>
            <a:picLocks noChangeAspect="1"/>
          </p:cNvPicPr>
          <p:nvPr/>
        </p:nvPicPr>
        <p:blipFill>
          <a:blip r:embed="rId4"/>
          <a:srcRect/>
          <a:stretch>
            <a:fillRect/>
          </a:stretch>
        </p:blipFill>
        <p:spPr bwMode="auto">
          <a:xfrm>
            <a:off x="5578475" y="4508500"/>
            <a:ext cx="3287713" cy="23495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63" y="206375"/>
            <a:ext cx="7429500" cy="723900"/>
          </a:xfrm>
        </p:spPr>
        <p:txBody>
          <a:bodyPr/>
          <a:lstStyle/>
          <a:p>
            <a:pPr>
              <a:defRPr/>
            </a:pPr>
            <a:r>
              <a:rPr lang="en-US" sz="3200" smtClean="0"/>
              <a:t>Dark Energy – Future Possibilities</a:t>
            </a:r>
          </a:p>
        </p:txBody>
      </p:sp>
      <p:sp>
        <p:nvSpPr>
          <p:cNvPr id="46082" name="Content Placeholder 2"/>
          <p:cNvSpPr>
            <a:spLocks noGrp="1"/>
          </p:cNvSpPr>
          <p:nvPr>
            <p:ph idx="1"/>
          </p:nvPr>
        </p:nvSpPr>
        <p:spPr>
          <a:xfrm>
            <a:off x="179388" y="1044575"/>
            <a:ext cx="8620125" cy="5199063"/>
          </a:xfrm>
        </p:spPr>
        <p:txBody>
          <a:bodyPr/>
          <a:lstStyle/>
          <a:p>
            <a:pPr marL="0" lvl="1" indent="0">
              <a:spcBef>
                <a:spcPct val="0"/>
              </a:spcBef>
              <a:buFontTx/>
              <a:buNone/>
            </a:pPr>
            <a:r>
              <a:rPr lang="en-US" sz="2000" b="1" u="sng" smtClean="0">
                <a:solidFill>
                  <a:srgbClr val="285C00"/>
                </a:solidFill>
              </a:rPr>
              <a:t>BigBOSS</a:t>
            </a:r>
            <a:endParaRPr lang="en-US" sz="2000" b="1" u="sng" smtClean="0"/>
          </a:p>
          <a:p>
            <a:pPr>
              <a:buFont typeface="Wingdings" pitchFamily="2" charset="2"/>
              <a:buChar char="à"/>
            </a:pPr>
            <a:r>
              <a:rPr lang="en-US" sz="1600" b="0" smtClean="0"/>
              <a:t>Primary method is Baryon Acoustic Oscillations (BAO): Fluctuations in the early universe imprinted on galaxy distributions.</a:t>
            </a:r>
          </a:p>
          <a:p>
            <a:pPr>
              <a:buFont typeface="Wingdings" pitchFamily="2" charset="2"/>
              <a:buChar char="à"/>
            </a:pPr>
            <a:r>
              <a:rPr lang="en-US" sz="1600" b="0" smtClean="0"/>
              <a:t> Proposal is to fabricate a new 5000 fiber spectrograph covering a 3-degree field to mount on an existing telescope</a:t>
            </a:r>
          </a:p>
          <a:p>
            <a:pPr>
              <a:buFont typeface="Wingdings" pitchFamily="2" charset="2"/>
              <a:buChar char="à"/>
            </a:pPr>
            <a:r>
              <a:rPr lang="en-US" sz="1600" b="0" smtClean="0"/>
              <a:t>NOAO reviewed and accepted the proposal for the Stage IV experiment on the Mayall telescope at Kitt Peak in late 2010.</a:t>
            </a:r>
          </a:p>
          <a:p>
            <a:pPr>
              <a:buFont typeface="Wingdings" pitchFamily="2" charset="2"/>
              <a:buChar char="à"/>
            </a:pPr>
            <a:r>
              <a:rPr lang="en-US" sz="1600" b="0" smtClean="0"/>
              <a:t>A proposal has been submitted to DOE</a:t>
            </a:r>
          </a:p>
          <a:p>
            <a:pPr marL="0" lvl="1" indent="0">
              <a:spcBef>
                <a:spcPct val="0"/>
              </a:spcBef>
            </a:pPr>
            <a:r>
              <a:rPr lang="en-US" sz="1600" smtClean="0"/>
              <a:t> Plan a December 2011 review of the science case and R&amp;D effort</a:t>
            </a:r>
          </a:p>
          <a:p>
            <a:pPr marL="0" lvl="1" indent="0">
              <a:spcBef>
                <a:spcPct val="0"/>
              </a:spcBef>
            </a:pPr>
            <a:r>
              <a:rPr lang="en-US" sz="1600" smtClean="0"/>
              <a:t> Depending on outcome and potential funding availability, we would then approach NSF for discussions</a:t>
            </a:r>
          </a:p>
          <a:p>
            <a:pPr marL="0" lvl="1" indent="0">
              <a:spcBef>
                <a:spcPct val="0"/>
              </a:spcBef>
              <a:buFontTx/>
              <a:buNone/>
            </a:pPr>
            <a:endParaRPr lang="en-US" sz="1600" b="1" smtClean="0">
              <a:solidFill>
                <a:srgbClr val="285C00"/>
              </a:solidFill>
            </a:endParaRPr>
          </a:p>
          <a:p>
            <a:pPr marL="0" lvl="1" indent="0">
              <a:spcBef>
                <a:spcPct val="0"/>
              </a:spcBef>
              <a:buFontTx/>
              <a:buNone/>
            </a:pPr>
            <a:r>
              <a:rPr lang="en-US" sz="1600" b="1" u="sng" smtClean="0">
                <a:solidFill>
                  <a:srgbClr val="285C00"/>
                </a:solidFill>
              </a:rPr>
              <a:t>Space-based Dark Energy: </a:t>
            </a:r>
          </a:p>
          <a:p>
            <a:pPr marL="0" lvl="1" indent="0">
              <a:spcBef>
                <a:spcPct val="0"/>
              </a:spcBef>
            </a:pPr>
            <a:r>
              <a:rPr lang="en-US" sz="1600" smtClean="0"/>
              <a:t> JDEM R&amp;D has been closed out.  </a:t>
            </a:r>
          </a:p>
          <a:p>
            <a:pPr marL="0" lvl="1" indent="0">
              <a:spcBef>
                <a:spcPct val="0"/>
              </a:spcBef>
              <a:buFontTx/>
              <a:buNone/>
            </a:pPr>
            <a:endParaRPr lang="en-US" sz="1600" smtClean="0"/>
          </a:p>
          <a:p>
            <a:pPr marL="0" lvl="1" indent="0">
              <a:spcBef>
                <a:spcPct val="0"/>
              </a:spcBef>
            </a:pPr>
            <a:r>
              <a:rPr lang="en-US" sz="1600" smtClean="0"/>
              <a:t> Several of our scientists are participating on the WFIRST SDT.   We have no current plans for participation in WFIRST.</a:t>
            </a:r>
          </a:p>
          <a:p>
            <a:pPr marL="0" lvl="1" indent="0">
              <a:spcBef>
                <a:spcPct val="0"/>
              </a:spcBef>
              <a:buFontTx/>
              <a:buNone/>
            </a:pPr>
            <a:endParaRPr lang="en-US" sz="1600" smtClean="0"/>
          </a:p>
          <a:p>
            <a:pPr marL="0" lvl="1" indent="0">
              <a:spcBef>
                <a:spcPct val="0"/>
              </a:spcBef>
            </a:pPr>
            <a:r>
              <a:rPr lang="en-US" sz="1600" smtClean="0"/>
              <a:t> Several of our scientists joined the Euclid science team in August 2011 (no hardware contributions are planned).  Euclid was approved to move forward for development by ESA in October 2011.</a:t>
            </a:r>
          </a:p>
          <a:p>
            <a:pPr>
              <a:spcBef>
                <a:spcPct val="0"/>
              </a:spcBef>
            </a:pPr>
            <a:endParaRPr lang="en-US" sz="1600" b="0" smtClean="0"/>
          </a:p>
        </p:txBody>
      </p:sp>
      <p:sp>
        <p:nvSpPr>
          <p:cNvPr id="46083" name="Slide Number Placeholder 3"/>
          <p:cNvSpPr>
            <a:spLocks noGrp="1"/>
          </p:cNvSpPr>
          <p:nvPr>
            <p:ph type="sldNum" sz="quarter" idx="10"/>
          </p:nvPr>
        </p:nvSpPr>
        <p:spPr>
          <a:noFill/>
        </p:spPr>
        <p:txBody>
          <a:bodyPr/>
          <a:lstStyle/>
          <a:p>
            <a:fld id="{5BFF22B5-07FB-4F78-896F-97BF57138114}" type="slidenum">
              <a:rPr lang="en-US" smtClean="0"/>
              <a:pPr/>
              <a:t>24</a:t>
            </a:fld>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4294967295"/>
          </p:nvPr>
        </p:nvSpPr>
        <p:spPr>
          <a:xfrm>
            <a:off x="192088" y="1033463"/>
            <a:ext cx="4014787" cy="5561012"/>
          </a:xfrm>
        </p:spPr>
        <p:txBody>
          <a:bodyPr/>
          <a:lstStyle/>
          <a:p>
            <a:pPr>
              <a:buFont typeface="Wingdings" pitchFamily="2" charset="2"/>
              <a:buNone/>
            </a:pPr>
            <a:r>
              <a:rPr lang="en-US" sz="1400" u="sng" smtClean="0">
                <a:solidFill>
                  <a:srgbClr val="285C00"/>
                </a:solidFill>
              </a:rPr>
              <a:t>Operating</a:t>
            </a:r>
          </a:p>
          <a:p>
            <a:pPr>
              <a:buFont typeface="Wingdings" pitchFamily="2" charset="2"/>
              <a:buNone/>
            </a:pPr>
            <a:r>
              <a:rPr lang="en-US" sz="1400" b="0" smtClean="0"/>
              <a:t>Pierre Auger in Argentina – R&amp;D efforts on radio and microwave detection</a:t>
            </a:r>
          </a:p>
          <a:p>
            <a:pPr>
              <a:buFont typeface="Wingdings" pitchFamily="2" charset="2"/>
              <a:buNone/>
            </a:pPr>
            <a:r>
              <a:rPr lang="en-US" sz="1400" b="0" smtClean="0"/>
              <a:t>VERITAS in Arizona</a:t>
            </a:r>
          </a:p>
          <a:p>
            <a:pPr>
              <a:buFont typeface="Wingdings" pitchFamily="2" charset="2"/>
              <a:buNone/>
            </a:pPr>
            <a:r>
              <a:rPr lang="en-US" sz="1400" b="0" smtClean="0"/>
              <a:t>Fermi Gamma-ray Space Telescope</a:t>
            </a:r>
          </a:p>
          <a:p>
            <a:pPr>
              <a:buFont typeface="Wingdings" pitchFamily="2" charset="2"/>
              <a:buNone/>
            </a:pPr>
            <a:r>
              <a:rPr lang="en-US" sz="1400" b="0" smtClean="0"/>
              <a:t>Alpha Magnetic Spectrometer (AMS) </a:t>
            </a:r>
          </a:p>
          <a:p>
            <a:pPr>
              <a:buFont typeface="Wingdings" pitchFamily="2" charset="2"/>
              <a:buNone/>
            </a:pPr>
            <a:endParaRPr lang="en-US" sz="1400" u="sng" smtClean="0">
              <a:solidFill>
                <a:srgbClr val="135C00"/>
              </a:solidFill>
            </a:endParaRPr>
          </a:p>
          <a:p>
            <a:pPr>
              <a:buFont typeface="Wingdings" pitchFamily="2" charset="2"/>
              <a:buNone/>
            </a:pPr>
            <a:r>
              <a:rPr lang="en-US" sz="1400" u="sng" smtClean="0">
                <a:solidFill>
                  <a:srgbClr val="135C00"/>
                </a:solidFill>
              </a:rPr>
              <a:t>R&amp;D, Fabrication</a:t>
            </a:r>
          </a:p>
          <a:p>
            <a:pPr>
              <a:buFont typeface="Wingdings" pitchFamily="2" charset="2"/>
              <a:buNone/>
            </a:pPr>
            <a:r>
              <a:rPr lang="en-US" sz="1400" b="0" smtClean="0"/>
              <a:t>High Altitude Water Cherenkov (HAWC) in</a:t>
            </a:r>
          </a:p>
          <a:p>
            <a:pPr>
              <a:buFont typeface="Wingdings" pitchFamily="2" charset="2"/>
              <a:buNone/>
            </a:pPr>
            <a:r>
              <a:rPr lang="en-US" sz="1400" b="0" smtClean="0"/>
              <a:t>Mexico – DOE, NSF, Mexico</a:t>
            </a:r>
          </a:p>
          <a:p>
            <a:r>
              <a:rPr lang="en-US" sz="1400" b="0" smtClean="0"/>
              <a:t>FY11 R&amp;D</a:t>
            </a:r>
          </a:p>
          <a:p>
            <a:r>
              <a:rPr lang="en-US" sz="1400" b="0" smtClean="0"/>
              <a:t>FY12 – “baseline” review scheduled for Nov. 2011</a:t>
            </a:r>
          </a:p>
          <a:p>
            <a:pPr>
              <a:buFont typeface="Wingdings" pitchFamily="2" charset="2"/>
              <a:buNone/>
            </a:pPr>
            <a:r>
              <a:rPr lang="en-US" sz="1400" b="0" smtClean="0"/>
              <a:t>Fabrication can start when CR is lifted</a:t>
            </a:r>
          </a:p>
          <a:p>
            <a:pPr>
              <a:buFont typeface="Wingdings" pitchFamily="2" charset="2"/>
              <a:buNone/>
            </a:pPr>
            <a:endParaRPr lang="en-US" sz="1400" b="0" smtClean="0"/>
          </a:p>
          <a:p>
            <a:pPr>
              <a:buFont typeface="Wingdings" pitchFamily="2" charset="2"/>
              <a:buNone/>
            </a:pPr>
            <a:r>
              <a:rPr lang="en-US" sz="1400" u="sng" smtClean="0">
                <a:solidFill>
                  <a:srgbClr val="135C00"/>
                </a:solidFill>
              </a:rPr>
              <a:t>Future Possibilities</a:t>
            </a:r>
          </a:p>
          <a:p>
            <a:r>
              <a:rPr lang="en-US" sz="1400" b="0" smtClean="0"/>
              <a:t>Proposal for R&amp;D phase has been submitted for </a:t>
            </a:r>
          </a:p>
          <a:p>
            <a:pPr>
              <a:buFont typeface="Wingdings" pitchFamily="2" charset="2"/>
              <a:buNone/>
            </a:pPr>
            <a:r>
              <a:rPr lang="en-US" sz="1400" b="0" smtClean="0"/>
              <a:t>contributions to Europe-led Cherenkov Telescope Array</a:t>
            </a:r>
          </a:p>
          <a:p>
            <a:r>
              <a:rPr lang="en-US" sz="1400" b="0" smtClean="0"/>
              <a:t>OHEP-related science – indirect detection of dark matter, Lorentz-invariance tests</a:t>
            </a:r>
          </a:p>
          <a:p>
            <a:r>
              <a:rPr lang="en-US" sz="1400" b="0" smtClean="0"/>
              <a:t>Deciding how to review</a:t>
            </a:r>
          </a:p>
        </p:txBody>
      </p:sp>
      <p:sp>
        <p:nvSpPr>
          <p:cNvPr id="47106"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a:fld id="{1AB6CCB1-07B8-4A5D-99D2-3008C2DB4CEC}" type="slidenum">
              <a:rPr lang="en-US" sz="1000"/>
              <a:pPr algn="r"/>
              <a:t>25</a:t>
            </a:fld>
            <a:endParaRPr lang="en-US" sz="1000"/>
          </a:p>
        </p:txBody>
      </p:sp>
      <p:pic>
        <p:nvPicPr>
          <p:cNvPr id="47107" name="Picture 2" descr="1FGL source catalog"/>
          <p:cNvPicPr>
            <a:picLocks noChangeAspect="1" noChangeArrowheads="1"/>
          </p:cNvPicPr>
          <p:nvPr/>
        </p:nvPicPr>
        <p:blipFill>
          <a:blip r:embed="rId2"/>
          <a:srcRect/>
          <a:stretch>
            <a:fillRect/>
          </a:stretch>
        </p:blipFill>
        <p:spPr bwMode="auto">
          <a:xfrm>
            <a:off x="4900613" y="1185863"/>
            <a:ext cx="3921125" cy="2941637"/>
          </a:xfrm>
          <a:prstGeom prst="rect">
            <a:avLst/>
          </a:prstGeom>
          <a:noFill/>
          <a:ln w="9525">
            <a:noFill/>
            <a:miter lim="800000"/>
            <a:headEnd/>
            <a:tailEnd/>
          </a:ln>
        </p:spPr>
      </p:pic>
      <p:sp>
        <p:nvSpPr>
          <p:cNvPr id="2" name="Title 1"/>
          <p:cNvSpPr>
            <a:spLocks/>
          </p:cNvSpPr>
          <p:nvPr/>
        </p:nvSpPr>
        <p:spPr bwMode="auto">
          <a:xfrm>
            <a:off x="487363" y="177800"/>
            <a:ext cx="8205787" cy="723900"/>
          </a:xfrm>
          <a:prstGeom prst="rect">
            <a:avLst/>
          </a:prstGeom>
          <a:noFill/>
          <a:ln w="9525">
            <a:noFill/>
            <a:miter lim="800000"/>
            <a:headEnd/>
            <a:tailEnd/>
          </a:ln>
        </p:spPr>
        <p:txBody>
          <a:bodyPr anchor="ctr"/>
          <a:lstStyle/>
          <a:p>
            <a:pPr algn="ctr" eaLnBrk="0" hangingPunct="0">
              <a:defRPr/>
            </a:pPr>
            <a:r>
              <a:rPr lang="en-US" sz="3200">
                <a:solidFill>
                  <a:srgbClr val="285C00"/>
                </a:solidFill>
                <a:effectLst>
                  <a:outerShdw blurRad="38100" dist="38100" dir="2700000" algn="tl">
                    <a:srgbClr val="C0C0C0"/>
                  </a:outerShdw>
                </a:effectLst>
                <a:latin typeface="Cambria" pitchFamily="18" charset="0"/>
              </a:rPr>
              <a:t>Cosmic-ray, Gamma-ray – Current, Future</a:t>
            </a:r>
          </a:p>
        </p:txBody>
      </p:sp>
      <p:sp>
        <p:nvSpPr>
          <p:cNvPr id="47109" name="Content Placeholder 2"/>
          <p:cNvSpPr>
            <a:spLocks/>
          </p:cNvSpPr>
          <p:nvPr/>
        </p:nvSpPr>
        <p:spPr bwMode="auto">
          <a:xfrm>
            <a:off x="4198938" y="4187825"/>
            <a:ext cx="4945062" cy="2401888"/>
          </a:xfrm>
          <a:prstGeom prst="rect">
            <a:avLst/>
          </a:prstGeom>
          <a:noFill/>
          <a:ln w="9525">
            <a:noFill/>
            <a:miter lim="800000"/>
            <a:headEnd/>
            <a:tailEnd/>
          </a:ln>
        </p:spPr>
        <p:txBody>
          <a:bodyPr/>
          <a:lstStyle/>
          <a:p>
            <a:pPr marL="228600" indent="-228600" eaLnBrk="0" hangingPunct="0">
              <a:spcBef>
                <a:spcPct val="20000"/>
              </a:spcBef>
              <a:buFont typeface="Wingdings" pitchFamily="2" charset="2"/>
              <a:buNone/>
            </a:pPr>
            <a:r>
              <a:rPr lang="en-US" sz="1600" u="sng">
                <a:solidFill>
                  <a:srgbClr val="000099"/>
                </a:solidFill>
                <a:latin typeface="Arial Narrow" pitchFamily="34" charset="0"/>
              </a:rPr>
              <a:t>2012 Panofsky prize</a:t>
            </a:r>
            <a:r>
              <a:rPr lang="en-US" sz="1600">
                <a:solidFill>
                  <a:srgbClr val="000099"/>
                </a:solidFill>
                <a:latin typeface="Arial Narrow" pitchFamily="34" charset="0"/>
              </a:rPr>
              <a:t> to Bill Atwood</a:t>
            </a:r>
            <a:r>
              <a:rPr lang="en-US" sz="1600" b="0">
                <a:solidFill>
                  <a:srgbClr val="000099"/>
                </a:solidFill>
                <a:latin typeface="Arial Narrow" pitchFamily="34" charset="0"/>
              </a:rPr>
              <a:t> (SLAC </a:t>
            </a:r>
            <a:r>
              <a:rPr lang="en-US" sz="1600" b="0">
                <a:solidFill>
                  <a:srgbClr val="000099"/>
                </a:solidFill>
                <a:latin typeface="Arial Narrow" pitchFamily="34" charset="0"/>
                <a:sym typeface="Wingdings" pitchFamily="2" charset="2"/>
              </a:rPr>
              <a:t> </a:t>
            </a:r>
          </a:p>
          <a:p>
            <a:pPr marL="228600" indent="-228600" eaLnBrk="0" hangingPunct="0">
              <a:spcBef>
                <a:spcPct val="20000"/>
              </a:spcBef>
              <a:buFont typeface="Wingdings" pitchFamily="2" charset="2"/>
              <a:buNone/>
            </a:pPr>
            <a:r>
              <a:rPr lang="en-US" sz="1600" b="0">
                <a:solidFill>
                  <a:srgbClr val="000099"/>
                </a:solidFill>
                <a:latin typeface="Arial Narrow" pitchFamily="34" charset="0"/>
                <a:sym typeface="Wingdings" pitchFamily="2" charset="2"/>
              </a:rPr>
              <a:t>UCSC)</a:t>
            </a:r>
            <a:r>
              <a:rPr lang="en-US" sz="1600" b="0">
                <a:solidFill>
                  <a:srgbClr val="000099"/>
                </a:solidFill>
                <a:latin typeface="Arial Narrow" pitchFamily="34" charset="0"/>
              </a:rPr>
              <a:t> "for his leading work on the design, construction, </a:t>
            </a:r>
          </a:p>
          <a:p>
            <a:pPr marL="228600" indent="-228600" eaLnBrk="0" hangingPunct="0">
              <a:spcBef>
                <a:spcPct val="20000"/>
              </a:spcBef>
              <a:buFont typeface="Wingdings" pitchFamily="2" charset="2"/>
              <a:buNone/>
            </a:pPr>
            <a:r>
              <a:rPr lang="en-US" sz="1600" b="0">
                <a:solidFill>
                  <a:srgbClr val="000099"/>
                </a:solidFill>
                <a:latin typeface="Arial Narrow" pitchFamily="34" charset="0"/>
              </a:rPr>
              <a:t>and use of the Large Area Telescope on the Fermi Gamma-ray </a:t>
            </a:r>
          </a:p>
          <a:p>
            <a:pPr marL="228600" indent="-228600" eaLnBrk="0" hangingPunct="0">
              <a:spcBef>
                <a:spcPct val="20000"/>
              </a:spcBef>
              <a:buFont typeface="Wingdings" pitchFamily="2" charset="2"/>
              <a:buNone/>
            </a:pPr>
            <a:r>
              <a:rPr lang="en-US" sz="1600" b="0">
                <a:solidFill>
                  <a:srgbClr val="000099"/>
                </a:solidFill>
                <a:latin typeface="Arial Narrow" pitchFamily="34" charset="0"/>
              </a:rPr>
              <a:t>Satellite, enabling numerous new results in gamma-ray </a:t>
            </a:r>
          </a:p>
          <a:p>
            <a:pPr marL="228600" indent="-228600" eaLnBrk="0" hangingPunct="0">
              <a:spcBef>
                <a:spcPct val="20000"/>
              </a:spcBef>
              <a:buFont typeface="Wingdings" pitchFamily="2" charset="2"/>
              <a:buNone/>
            </a:pPr>
            <a:r>
              <a:rPr lang="en-US" sz="1600" b="0">
                <a:solidFill>
                  <a:srgbClr val="000099"/>
                </a:solidFill>
                <a:latin typeface="Arial Narrow" pitchFamily="34" charset="0"/>
              </a:rPr>
              <a:t>astrophysics and fundamental physics.“</a:t>
            </a:r>
          </a:p>
          <a:p>
            <a:pPr marL="228600" indent="-228600" eaLnBrk="0" hangingPunct="0">
              <a:spcBef>
                <a:spcPct val="20000"/>
              </a:spcBef>
              <a:buFont typeface="Wingdings" pitchFamily="2" charset="2"/>
              <a:buNone/>
            </a:pPr>
            <a:endParaRPr lang="en-US" sz="1600" b="0">
              <a:solidFill>
                <a:srgbClr val="000099"/>
              </a:solidFill>
              <a:latin typeface="Arial Narrow" pitchFamily="34" charset="0"/>
              <a:cs typeface="Arial" charset="0"/>
            </a:endParaRPr>
          </a:p>
          <a:p>
            <a:pPr marL="228600" indent="-228600" eaLnBrk="0" hangingPunct="0">
              <a:spcBef>
                <a:spcPct val="20000"/>
              </a:spcBef>
              <a:buFont typeface="Wingdings" pitchFamily="2" charset="2"/>
              <a:buNone/>
            </a:pPr>
            <a:r>
              <a:rPr lang="en-US" sz="1600" b="0">
                <a:solidFill>
                  <a:srgbClr val="000099"/>
                </a:solidFill>
                <a:latin typeface="Arial Narrow" pitchFamily="34" charset="0"/>
                <a:cs typeface="Arial" charset="0"/>
              </a:rPr>
              <a:t>Atwood and Peter Michelson and FGST/LAT team </a:t>
            </a:r>
          </a:p>
          <a:p>
            <a:pPr marL="228600" indent="-228600" eaLnBrk="0" hangingPunct="0">
              <a:spcBef>
                <a:spcPct val="20000"/>
              </a:spcBef>
              <a:buFont typeface="Wingdings" pitchFamily="2" charset="2"/>
              <a:buNone/>
            </a:pPr>
            <a:r>
              <a:rPr lang="en-US" sz="1600" b="0">
                <a:solidFill>
                  <a:srgbClr val="000099"/>
                </a:solidFill>
                <a:latin typeface="Arial Narrow" pitchFamily="34" charset="0"/>
                <a:cs typeface="Arial" charset="0"/>
              </a:rPr>
              <a:t>won the </a:t>
            </a:r>
            <a:r>
              <a:rPr lang="en-US" sz="1600" b="0" u="sng">
                <a:solidFill>
                  <a:srgbClr val="000099"/>
                </a:solidFill>
                <a:latin typeface="Arial Narrow" pitchFamily="34" charset="0"/>
                <a:cs typeface="Arial" charset="0"/>
              </a:rPr>
              <a:t>2011 Bruno Rossi Prize</a:t>
            </a:r>
            <a:endParaRPr lang="en-US" sz="1600" b="0">
              <a:solidFill>
                <a:srgbClr val="000099"/>
              </a:solidFill>
              <a:latin typeface="Arial Narrow"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a:xfrm>
            <a:off x="4848225" y="5432425"/>
            <a:ext cx="4295775" cy="1201738"/>
          </a:xfrm>
        </p:spPr>
        <p:txBody>
          <a:bodyPr/>
          <a:lstStyle/>
          <a:p>
            <a:pPr>
              <a:buFont typeface="Wingdings" pitchFamily="2" charset="2"/>
              <a:buNone/>
            </a:pPr>
            <a:r>
              <a:rPr lang="en-US" sz="1600" b="0" smtClean="0"/>
              <a:t>Science Magazine:  unexpected VERITAS </a:t>
            </a:r>
          </a:p>
          <a:p>
            <a:pPr>
              <a:buFont typeface="Wingdings" pitchFamily="2" charset="2"/>
              <a:buNone/>
            </a:pPr>
            <a:r>
              <a:rPr lang="en-US" sz="1600" b="0" smtClean="0"/>
              <a:t>detection of pulsed (periodic) gamma-ray emission </a:t>
            </a:r>
          </a:p>
          <a:p>
            <a:pPr>
              <a:buFont typeface="Wingdings" pitchFamily="2" charset="2"/>
              <a:buNone/>
            </a:pPr>
            <a:r>
              <a:rPr lang="en-US" sz="1600" b="0" smtClean="0"/>
              <a:t>from the Crab Pulsar between 150 GeV and 40 GeV</a:t>
            </a:r>
            <a:r>
              <a:rPr lang="en-US" sz="1800" b="0" smtClean="0"/>
              <a:t>.</a:t>
            </a:r>
          </a:p>
        </p:txBody>
      </p:sp>
      <p:sp>
        <p:nvSpPr>
          <p:cNvPr id="48130" name="Slide Number Placeholder 3"/>
          <p:cNvSpPr>
            <a:spLocks noGrp="1"/>
          </p:cNvSpPr>
          <p:nvPr>
            <p:ph type="sldNum" sz="quarter" idx="10"/>
          </p:nvPr>
        </p:nvSpPr>
        <p:spPr>
          <a:noFill/>
        </p:spPr>
        <p:txBody>
          <a:bodyPr/>
          <a:lstStyle/>
          <a:p>
            <a:fld id="{4453B6B8-AA58-4FF3-90E1-4ABE5FDD3A5E}" type="slidenum">
              <a:rPr lang="en-US" smtClean="0"/>
              <a:pPr/>
              <a:t>26</a:t>
            </a:fld>
            <a:endParaRPr lang="en-US" smtClean="0"/>
          </a:p>
        </p:txBody>
      </p:sp>
      <p:sp>
        <p:nvSpPr>
          <p:cNvPr id="2" name="Title 1"/>
          <p:cNvSpPr>
            <a:spLocks/>
          </p:cNvSpPr>
          <p:nvPr/>
        </p:nvSpPr>
        <p:spPr bwMode="auto">
          <a:xfrm>
            <a:off x="487363" y="177800"/>
            <a:ext cx="7345362" cy="723900"/>
          </a:xfrm>
          <a:prstGeom prst="rect">
            <a:avLst/>
          </a:prstGeom>
          <a:noFill/>
          <a:ln w="9525">
            <a:noFill/>
            <a:miter lim="800000"/>
            <a:headEnd/>
            <a:tailEnd/>
          </a:ln>
        </p:spPr>
        <p:txBody>
          <a:bodyPr anchor="ctr"/>
          <a:lstStyle/>
          <a:p>
            <a:pPr algn="ctr" eaLnBrk="0" hangingPunct="0">
              <a:defRPr/>
            </a:pPr>
            <a:r>
              <a:rPr lang="en-US" sz="3200">
                <a:solidFill>
                  <a:srgbClr val="285C00"/>
                </a:solidFill>
                <a:effectLst>
                  <a:outerShdw blurRad="38100" dist="38100" dir="2700000" algn="tl">
                    <a:srgbClr val="C0C0C0"/>
                  </a:outerShdw>
                </a:effectLst>
                <a:latin typeface="Cambria" pitchFamily="18" charset="0"/>
              </a:rPr>
              <a:t>Cosmic-ray, Gamma-ray - Current</a:t>
            </a:r>
          </a:p>
        </p:txBody>
      </p:sp>
      <p:pic>
        <p:nvPicPr>
          <p:cNvPr id="48132" name="Picture 5" descr="VERITAS_rgb"/>
          <p:cNvPicPr>
            <a:picLocks noChangeAspect="1" noChangeArrowheads="1"/>
          </p:cNvPicPr>
          <p:nvPr/>
        </p:nvPicPr>
        <p:blipFill>
          <a:blip r:embed="rId2"/>
          <a:srcRect/>
          <a:stretch>
            <a:fillRect/>
          </a:stretch>
        </p:blipFill>
        <p:spPr bwMode="auto">
          <a:xfrm>
            <a:off x="5199063" y="1227138"/>
            <a:ext cx="3328987" cy="4235450"/>
          </a:xfrm>
          <a:prstGeom prst="rect">
            <a:avLst/>
          </a:prstGeom>
          <a:noFill/>
          <a:ln w="9525">
            <a:noFill/>
            <a:miter lim="800000"/>
            <a:headEnd/>
            <a:tailEnd/>
          </a:ln>
        </p:spPr>
      </p:pic>
      <p:pic>
        <p:nvPicPr>
          <p:cNvPr id="48133" name="Picture 7"/>
          <p:cNvPicPr>
            <a:picLocks noChangeAspect="1" noChangeArrowheads="1"/>
          </p:cNvPicPr>
          <p:nvPr/>
        </p:nvPicPr>
        <p:blipFill>
          <a:blip r:embed="rId3"/>
          <a:srcRect/>
          <a:stretch>
            <a:fillRect/>
          </a:stretch>
        </p:blipFill>
        <p:spPr bwMode="auto">
          <a:xfrm>
            <a:off x="0" y="4098925"/>
            <a:ext cx="4583113" cy="2759075"/>
          </a:xfrm>
          <a:prstGeom prst="rect">
            <a:avLst/>
          </a:prstGeom>
          <a:noFill/>
          <a:ln w="12700">
            <a:noFill/>
            <a:miter lim="800000"/>
            <a:headEnd/>
            <a:tailEnd/>
          </a:ln>
        </p:spPr>
      </p:pic>
      <p:sp>
        <p:nvSpPr>
          <p:cNvPr id="48134" name="Rectangle 12"/>
          <p:cNvSpPr>
            <a:spLocks noChangeArrowheads="1"/>
          </p:cNvSpPr>
          <p:nvPr/>
        </p:nvSpPr>
        <p:spPr bwMode="auto">
          <a:xfrm>
            <a:off x="187325" y="1193800"/>
            <a:ext cx="4384675" cy="784225"/>
          </a:xfrm>
          <a:prstGeom prst="rect">
            <a:avLst/>
          </a:prstGeom>
          <a:noFill/>
          <a:ln w="9525">
            <a:noFill/>
            <a:miter lim="800000"/>
            <a:headEnd/>
            <a:tailEnd/>
          </a:ln>
        </p:spPr>
        <p:txBody>
          <a:bodyPr/>
          <a:lstStyle/>
          <a:p>
            <a:pPr marL="342900" indent="-342900">
              <a:lnSpc>
                <a:spcPct val="90000"/>
              </a:lnSpc>
            </a:pPr>
            <a:r>
              <a:rPr lang="en-US" b="0">
                <a:solidFill>
                  <a:schemeClr val="tx2"/>
                </a:solidFill>
              </a:rPr>
              <a:t>HAWC – the 7-tank prototype array is complete and being commissioned</a:t>
            </a:r>
          </a:p>
          <a:p>
            <a:pPr marL="342900" indent="-342900">
              <a:lnSpc>
                <a:spcPct val="90000"/>
              </a:lnSpc>
            </a:pPr>
            <a:endParaRPr lang="en-US" b="0">
              <a:solidFill>
                <a:schemeClr val="tx2"/>
              </a:solidFill>
            </a:endParaRPr>
          </a:p>
        </p:txBody>
      </p:sp>
      <p:pic>
        <p:nvPicPr>
          <p:cNvPr id="48135" name="Picture 2"/>
          <p:cNvPicPr>
            <a:picLocks noChangeAspect="1" noChangeArrowheads="1"/>
          </p:cNvPicPr>
          <p:nvPr/>
        </p:nvPicPr>
        <p:blipFill>
          <a:blip r:embed="rId4"/>
          <a:srcRect l="6110" t="5156" r="9807"/>
          <a:stretch>
            <a:fillRect/>
          </a:stretch>
        </p:blipFill>
        <p:spPr bwMode="auto">
          <a:xfrm>
            <a:off x="381000" y="1733550"/>
            <a:ext cx="3111500" cy="23336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913" y="206375"/>
            <a:ext cx="5165725" cy="723900"/>
          </a:xfrm>
        </p:spPr>
        <p:txBody>
          <a:bodyPr/>
          <a:lstStyle/>
          <a:p>
            <a:pPr>
              <a:defRPr/>
            </a:pPr>
            <a:r>
              <a:rPr lang="en-US" dirty="0" smtClean="0"/>
              <a:t>AMS</a:t>
            </a:r>
            <a:endParaRPr lang="en-US" dirty="0"/>
          </a:p>
        </p:txBody>
      </p:sp>
      <p:sp>
        <p:nvSpPr>
          <p:cNvPr id="49154" name="Content Placeholder 2"/>
          <p:cNvSpPr>
            <a:spLocks noGrp="1"/>
          </p:cNvSpPr>
          <p:nvPr>
            <p:ph idx="1"/>
          </p:nvPr>
        </p:nvSpPr>
        <p:spPr>
          <a:xfrm>
            <a:off x="271463" y="1174750"/>
            <a:ext cx="3848100" cy="4876800"/>
          </a:xfrm>
        </p:spPr>
        <p:txBody>
          <a:bodyPr/>
          <a:lstStyle/>
          <a:p>
            <a:r>
              <a:rPr lang="en-US" sz="1600" b="0" smtClean="0">
                <a:latin typeface="Calibri" pitchFamily="34" charset="0"/>
              </a:rPr>
              <a:t>Launched on May 16, 2011, (Endeavor, STS-134) and installed on Space Station</a:t>
            </a:r>
          </a:p>
          <a:p>
            <a:endParaRPr lang="en-US" sz="1600" b="0" smtClean="0">
              <a:latin typeface="Calibri" pitchFamily="34" charset="0"/>
            </a:endParaRPr>
          </a:p>
          <a:p>
            <a:r>
              <a:rPr lang="en-US" sz="1600" b="0" smtClean="0">
                <a:latin typeface="Calibri" pitchFamily="34" charset="0"/>
              </a:rPr>
              <a:t>Science goal of searches for antimatter in space, searches for dark matter, and searches for other new forms of matter like strange quark matter (strangelets)</a:t>
            </a:r>
          </a:p>
          <a:p>
            <a:pPr lvl="1">
              <a:spcBef>
                <a:spcPct val="0"/>
              </a:spcBef>
            </a:pPr>
            <a:r>
              <a:rPr lang="en-US" sz="1600" smtClean="0">
                <a:latin typeface="Calibri" pitchFamily="34" charset="0"/>
              </a:rPr>
              <a:t>Will open up new vistas in high energy particle astrophysics.</a:t>
            </a:r>
          </a:p>
          <a:p>
            <a:endParaRPr lang="en-US" sz="1600" b="0" smtClean="0">
              <a:latin typeface="Calibri" pitchFamily="34" charset="0"/>
            </a:endParaRPr>
          </a:p>
          <a:p>
            <a:r>
              <a:rPr lang="en-US" sz="1600" b="0" smtClean="0">
                <a:latin typeface="Calibri" pitchFamily="34" charset="0"/>
              </a:rPr>
              <a:t>It is a DOE HEP-led large, international collaboration, although most of the total cost for the instrumentation was provided by foreign collaborators</a:t>
            </a:r>
          </a:p>
          <a:p>
            <a:pPr>
              <a:buFont typeface="Wingdings" pitchFamily="2" charset="2"/>
              <a:buNone/>
            </a:pPr>
            <a:endParaRPr lang="en-US" sz="1600" smtClean="0">
              <a:latin typeface="Calibri" pitchFamily="34" charset="0"/>
            </a:endParaRPr>
          </a:p>
          <a:p>
            <a:pPr lvl="1"/>
            <a:r>
              <a:rPr lang="en-US" sz="1600" smtClean="0">
                <a:latin typeface="Calibri" pitchFamily="34" charset="0"/>
              </a:rPr>
              <a:t>NASA is the lead in providing ISS laboratory, Shuttle mission, and associated infrastructure </a:t>
            </a:r>
          </a:p>
          <a:p>
            <a:endParaRPr lang="en-US" sz="1600" b="0" smtClean="0">
              <a:latin typeface="Calibri" pitchFamily="34" charset="0"/>
            </a:endParaRPr>
          </a:p>
        </p:txBody>
      </p:sp>
      <p:sp>
        <p:nvSpPr>
          <p:cNvPr id="49155" name="Slide Number Placeholder 3"/>
          <p:cNvSpPr>
            <a:spLocks noGrp="1"/>
          </p:cNvSpPr>
          <p:nvPr>
            <p:ph type="sldNum" sz="quarter" idx="10"/>
          </p:nvPr>
        </p:nvSpPr>
        <p:spPr>
          <a:noFill/>
        </p:spPr>
        <p:txBody>
          <a:bodyPr/>
          <a:lstStyle/>
          <a:p>
            <a:fld id="{D80DB516-D041-43B2-95AD-CE14ED59F286}" type="slidenum">
              <a:rPr lang="en-US" smtClean="0"/>
              <a:pPr/>
              <a:t>27</a:t>
            </a:fld>
            <a:endParaRPr lang="en-US" smtClean="0"/>
          </a:p>
        </p:txBody>
      </p:sp>
      <p:pic>
        <p:nvPicPr>
          <p:cNvPr id="49156" name="Picture 2" descr="N:\My Documents\AMS-2.jpg"/>
          <p:cNvPicPr>
            <a:picLocks noChangeAspect="1" noChangeArrowheads="1"/>
          </p:cNvPicPr>
          <p:nvPr/>
        </p:nvPicPr>
        <p:blipFill>
          <a:blip r:embed="rId2"/>
          <a:srcRect/>
          <a:stretch>
            <a:fillRect/>
          </a:stretch>
        </p:blipFill>
        <p:spPr bwMode="auto">
          <a:xfrm>
            <a:off x="4406900" y="1209675"/>
            <a:ext cx="1398588" cy="1800225"/>
          </a:xfrm>
          <a:prstGeom prst="rect">
            <a:avLst/>
          </a:prstGeom>
          <a:noFill/>
          <a:ln w="9525">
            <a:noFill/>
            <a:miter lim="800000"/>
            <a:headEnd/>
            <a:tailEnd/>
          </a:ln>
        </p:spPr>
      </p:pic>
      <p:pic>
        <p:nvPicPr>
          <p:cNvPr id="49157" name="Picture 3" descr="N:\My Documents\097_D304176_1000.jpg"/>
          <p:cNvPicPr>
            <a:picLocks noChangeAspect="1" noChangeArrowheads="1"/>
          </p:cNvPicPr>
          <p:nvPr/>
        </p:nvPicPr>
        <p:blipFill>
          <a:blip r:embed="rId3"/>
          <a:srcRect/>
          <a:stretch>
            <a:fillRect/>
          </a:stretch>
        </p:blipFill>
        <p:spPr bwMode="auto">
          <a:xfrm>
            <a:off x="6323013" y="1149350"/>
            <a:ext cx="2709862" cy="1800225"/>
          </a:xfrm>
          <a:prstGeom prst="rect">
            <a:avLst/>
          </a:prstGeom>
          <a:noFill/>
          <a:ln w="9525">
            <a:noFill/>
            <a:miter lim="800000"/>
            <a:headEnd/>
            <a:tailEnd/>
          </a:ln>
        </p:spPr>
      </p:pic>
      <p:cxnSp>
        <p:nvCxnSpPr>
          <p:cNvPr id="49158" name="Straight Connector 12"/>
          <p:cNvCxnSpPr>
            <a:cxnSpLocks noChangeShapeType="1"/>
          </p:cNvCxnSpPr>
          <p:nvPr/>
        </p:nvCxnSpPr>
        <p:spPr bwMode="auto">
          <a:xfrm rot="5400000">
            <a:off x="6325394" y="3123407"/>
            <a:ext cx="1343025" cy="268287"/>
          </a:xfrm>
          <a:prstGeom prst="line">
            <a:avLst/>
          </a:prstGeom>
          <a:noFill/>
          <a:ln w="25400" algn="ctr">
            <a:solidFill>
              <a:srgbClr val="FF0000"/>
            </a:solidFill>
            <a:round/>
            <a:headEnd/>
            <a:tailEnd type="triangle" w="med" len="med"/>
          </a:ln>
        </p:spPr>
      </p:cxnSp>
      <p:pic>
        <p:nvPicPr>
          <p:cNvPr id="49159" name="Picture 8" descr="AMS.jpg"/>
          <p:cNvPicPr>
            <a:picLocks noChangeAspect="1"/>
          </p:cNvPicPr>
          <p:nvPr/>
        </p:nvPicPr>
        <p:blipFill>
          <a:blip r:embed="rId4"/>
          <a:srcRect/>
          <a:stretch>
            <a:fillRect/>
          </a:stretch>
        </p:blipFill>
        <p:spPr bwMode="auto">
          <a:xfrm>
            <a:off x="4416425" y="3425825"/>
            <a:ext cx="4727575" cy="31464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2"/>
          <p:cNvSpPr>
            <a:spLocks noGrp="1"/>
          </p:cNvSpPr>
          <p:nvPr>
            <p:ph type="sldNum" sz="quarter" idx="10"/>
          </p:nvPr>
        </p:nvSpPr>
        <p:spPr>
          <a:noFill/>
        </p:spPr>
        <p:txBody>
          <a:bodyPr/>
          <a:lstStyle/>
          <a:p>
            <a:fld id="{AA204CD1-2BDD-4A86-87F9-DFA35FA3D77F}" type="slidenum">
              <a:rPr lang="en-US" smtClean="0"/>
              <a:pPr/>
              <a:t>28</a:t>
            </a:fld>
            <a:endParaRPr lang="en-US" smtClean="0"/>
          </a:p>
        </p:txBody>
      </p:sp>
      <p:pic>
        <p:nvPicPr>
          <p:cNvPr id="50178" name="Bild 3" descr="1305815610.224169.pdf"/>
          <p:cNvPicPr>
            <a:picLocks noChangeAspect="1"/>
          </p:cNvPicPr>
          <p:nvPr/>
        </p:nvPicPr>
        <p:blipFill>
          <a:blip r:embed="rId2"/>
          <a:srcRect r="5136"/>
          <a:stretch>
            <a:fillRect/>
          </a:stretch>
        </p:blipFill>
        <p:spPr bwMode="auto">
          <a:xfrm>
            <a:off x="4608513" y="1271588"/>
            <a:ext cx="4133850" cy="3160712"/>
          </a:xfrm>
          <a:prstGeom prst="rect">
            <a:avLst/>
          </a:prstGeom>
          <a:noFill/>
          <a:ln w="9525">
            <a:noFill/>
            <a:miter lim="800000"/>
            <a:headEnd/>
            <a:tailEnd/>
          </a:ln>
        </p:spPr>
      </p:pic>
      <p:sp>
        <p:nvSpPr>
          <p:cNvPr id="2" name="Title 1"/>
          <p:cNvSpPr>
            <a:spLocks/>
          </p:cNvSpPr>
          <p:nvPr/>
        </p:nvSpPr>
        <p:spPr bwMode="auto">
          <a:xfrm>
            <a:off x="5367338" y="4430713"/>
            <a:ext cx="3241675" cy="723900"/>
          </a:xfrm>
          <a:prstGeom prst="rect">
            <a:avLst/>
          </a:prstGeom>
          <a:noFill/>
          <a:ln w="9525">
            <a:noFill/>
            <a:miter lim="800000"/>
            <a:headEnd/>
            <a:tailEnd/>
          </a:ln>
        </p:spPr>
        <p:txBody>
          <a:bodyPr anchor="ctr"/>
          <a:lstStyle/>
          <a:p>
            <a:pPr algn="ctr" eaLnBrk="0" hangingPunct="0">
              <a:defRPr/>
            </a:pPr>
            <a:r>
              <a:rPr lang="en-US" sz="2800">
                <a:solidFill>
                  <a:srgbClr val="000099"/>
                </a:solidFill>
                <a:effectLst>
                  <a:outerShdw blurRad="38100" dist="38100" dir="2700000" algn="tl">
                    <a:srgbClr val="C0C0C0"/>
                  </a:outerShdw>
                </a:effectLst>
                <a:latin typeface="Cambria" pitchFamily="18" charset="0"/>
              </a:rPr>
              <a:t>42 GeV carbon</a:t>
            </a:r>
          </a:p>
        </p:txBody>
      </p:sp>
      <p:sp>
        <p:nvSpPr>
          <p:cNvPr id="3" name="Title 1"/>
          <p:cNvSpPr>
            <a:spLocks/>
          </p:cNvSpPr>
          <p:nvPr/>
        </p:nvSpPr>
        <p:spPr bwMode="auto">
          <a:xfrm>
            <a:off x="1985963" y="196850"/>
            <a:ext cx="5165725" cy="723900"/>
          </a:xfrm>
          <a:prstGeom prst="rect">
            <a:avLst/>
          </a:prstGeom>
          <a:noFill/>
          <a:ln w="9525">
            <a:noFill/>
            <a:miter lim="800000"/>
            <a:headEnd/>
            <a:tailEnd/>
          </a:ln>
        </p:spPr>
        <p:txBody>
          <a:bodyPr anchor="ctr"/>
          <a:lstStyle/>
          <a:p>
            <a:pPr algn="ctr" eaLnBrk="0" hangingPunct="0">
              <a:defRPr/>
            </a:pPr>
            <a:r>
              <a:rPr lang="en-US" sz="3200">
                <a:solidFill>
                  <a:srgbClr val="285C00"/>
                </a:solidFill>
                <a:effectLst>
                  <a:outerShdw blurRad="38100" dist="38100" dir="2700000" algn="tl">
                    <a:srgbClr val="C0C0C0"/>
                  </a:outerShdw>
                </a:effectLst>
                <a:latin typeface="Cambria" pitchFamily="18" charset="0"/>
              </a:rPr>
              <a:t>AMS – results</a:t>
            </a:r>
          </a:p>
        </p:txBody>
      </p:sp>
      <p:pic>
        <p:nvPicPr>
          <p:cNvPr id="50181" name="Bild 4" descr="1305815610.114493.pdf"/>
          <p:cNvPicPr>
            <a:picLocks noChangeAspect="1"/>
          </p:cNvPicPr>
          <p:nvPr/>
        </p:nvPicPr>
        <p:blipFill>
          <a:blip r:embed="rId3"/>
          <a:srcRect r="5020"/>
          <a:stretch>
            <a:fillRect/>
          </a:stretch>
        </p:blipFill>
        <p:spPr bwMode="auto">
          <a:xfrm>
            <a:off x="201613" y="3151188"/>
            <a:ext cx="4271962" cy="3263900"/>
          </a:xfrm>
          <a:prstGeom prst="rect">
            <a:avLst/>
          </a:prstGeom>
          <a:noFill/>
          <a:ln w="9525">
            <a:noFill/>
            <a:miter lim="800000"/>
            <a:headEnd/>
            <a:tailEnd/>
          </a:ln>
        </p:spPr>
      </p:pic>
      <p:sp>
        <p:nvSpPr>
          <p:cNvPr id="4" name="Title 1"/>
          <p:cNvSpPr>
            <a:spLocks/>
          </p:cNvSpPr>
          <p:nvPr/>
        </p:nvSpPr>
        <p:spPr bwMode="auto">
          <a:xfrm>
            <a:off x="523875" y="6134100"/>
            <a:ext cx="3794125" cy="723900"/>
          </a:xfrm>
          <a:prstGeom prst="rect">
            <a:avLst/>
          </a:prstGeom>
          <a:noFill/>
          <a:ln w="9525">
            <a:noFill/>
            <a:miter lim="800000"/>
            <a:headEnd/>
            <a:tailEnd/>
          </a:ln>
        </p:spPr>
        <p:txBody>
          <a:bodyPr anchor="ctr"/>
          <a:lstStyle/>
          <a:p>
            <a:pPr algn="ctr" eaLnBrk="0" hangingPunct="0">
              <a:defRPr/>
            </a:pPr>
            <a:r>
              <a:rPr lang="en-US" sz="2800">
                <a:solidFill>
                  <a:srgbClr val="000099"/>
                </a:solidFill>
                <a:effectLst>
                  <a:outerShdw blurRad="38100" dist="38100" dir="2700000" algn="tl">
                    <a:srgbClr val="C0C0C0"/>
                  </a:outerShdw>
                </a:effectLst>
                <a:latin typeface="Cambria" pitchFamily="18" charset="0"/>
              </a:rPr>
              <a:t>20 GeV Electron</a:t>
            </a:r>
          </a:p>
        </p:txBody>
      </p:sp>
      <p:sp>
        <p:nvSpPr>
          <p:cNvPr id="50184" name="Text Box 8"/>
          <p:cNvSpPr txBox="1">
            <a:spLocks noChangeArrowheads="1"/>
          </p:cNvSpPr>
          <p:nvPr/>
        </p:nvSpPr>
        <p:spPr bwMode="auto">
          <a:xfrm>
            <a:off x="282575" y="1222375"/>
            <a:ext cx="3832225" cy="1465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a:t>AMS is performing as expected and has collected and has collected more than 6 billion cosmic ray events since installation.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019300" y="161925"/>
            <a:ext cx="5165725" cy="723900"/>
          </a:xfrm>
        </p:spPr>
        <p:txBody>
          <a:bodyPr/>
          <a:lstStyle/>
          <a:p>
            <a:r>
              <a:rPr lang="en-US" sz="2400" smtClean="0">
                <a:solidFill>
                  <a:srgbClr val="135C00"/>
                </a:solidFill>
                <a:effectLst/>
                <a:latin typeface="Arial" charset="0"/>
              </a:rPr>
              <a:t>Cosmic Frontier – other efforts</a:t>
            </a:r>
          </a:p>
        </p:txBody>
      </p:sp>
      <p:sp>
        <p:nvSpPr>
          <p:cNvPr id="51202" name="Rectangle 3"/>
          <p:cNvSpPr>
            <a:spLocks noGrp="1" noChangeArrowheads="1"/>
          </p:cNvSpPr>
          <p:nvPr>
            <p:ph type="body" idx="1"/>
          </p:nvPr>
        </p:nvSpPr>
        <p:spPr/>
        <p:txBody>
          <a:bodyPr/>
          <a:lstStyle/>
          <a:p>
            <a:pPr>
              <a:buFont typeface="Wingdings" pitchFamily="2" charset="2"/>
              <a:buNone/>
            </a:pPr>
            <a:r>
              <a:rPr lang="en-US" sz="1800" u="sng" smtClean="0">
                <a:solidFill>
                  <a:srgbClr val="285C00"/>
                </a:solidFill>
                <a:latin typeface="Calibri" pitchFamily="34" charset="0"/>
              </a:rPr>
              <a:t>Cosmic Microwave Background:</a:t>
            </a:r>
          </a:p>
          <a:p>
            <a:pPr lvl="1"/>
            <a:r>
              <a:rPr lang="en-US" smtClean="0">
                <a:latin typeface="Calibri" pitchFamily="34" charset="0"/>
              </a:rPr>
              <a:t>HEP has small research efforts on a few experiments</a:t>
            </a:r>
          </a:p>
          <a:p>
            <a:pPr lvl="1"/>
            <a:r>
              <a:rPr lang="en-US" smtClean="0">
                <a:latin typeface="Calibri" pitchFamily="34" charset="0"/>
              </a:rPr>
              <a:t>HEP making hardware contribution to South Pole Telescope </a:t>
            </a:r>
          </a:p>
          <a:p>
            <a:pPr lvl="1">
              <a:buFontTx/>
              <a:buNone/>
            </a:pPr>
            <a:endParaRPr lang="en-US" smtClean="0">
              <a:latin typeface="Calibri" pitchFamily="34" charset="0"/>
            </a:endParaRPr>
          </a:p>
          <a:p>
            <a:pPr lvl="1"/>
            <a:r>
              <a:rPr lang="en-US" smtClean="0">
                <a:latin typeface="Calibri" pitchFamily="34" charset="0"/>
              </a:rPr>
              <a:t>ESA/NASA Planck mission – HEP has MOU with NASA to provide computing resources at NERSC in Berkeley for data processing and analysis</a:t>
            </a:r>
          </a:p>
          <a:p>
            <a:pPr>
              <a:buFont typeface="Wingdings" pitchFamily="2" charset="2"/>
              <a:buNone/>
            </a:pPr>
            <a:endParaRPr lang="en-US" b="0" smtClean="0">
              <a:latin typeface="Calibri" pitchFamily="34" charset="0"/>
            </a:endParaRPr>
          </a:p>
          <a:p>
            <a:pPr>
              <a:buFont typeface="Wingdings" pitchFamily="2" charset="2"/>
              <a:buNone/>
            </a:pPr>
            <a:r>
              <a:rPr lang="en-US" sz="1800" u="sng" smtClean="0">
                <a:solidFill>
                  <a:srgbClr val="285C00"/>
                </a:solidFill>
                <a:latin typeface="Calibri" pitchFamily="34" charset="0"/>
              </a:rPr>
              <a:t>Holographic Interferometry:</a:t>
            </a:r>
          </a:p>
          <a:p>
            <a:pPr>
              <a:buFont typeface="Wingdings" pitchFamily="2" charset="2"/>
              <a:buNone/>
            </a:pPr>
            <a:r>
              <a:rPr lang="en-US" sz="1800" b="0" smtClean="0"/>
              <a:t>Aaron Chou won an Early Career award to develop the Holometer experiment at </a:t>
            </a:r>
          </a:p>
          <a:p>
            <a:pPr>
              <a:buFont typeface="Wingdings" pitchFamily="2" charset="2"/>
              <a:buNone/>
            </a:pPr>
            <a:r>
              <a:rPr lang="en-US" sz="1800" b="0" smtClean="0"/>
              <a:t>Fermilab – will provide direct experimental access to the Planck scale and probe the the </a:t>
            </a:r>
          </a:p>
          <a:p>
            <a:pPr>
              <a:buFont typeface="Wingdings" pitchFamily="2" charset="2"/>
              <a:buNone/>
            </a:pPr>
            <a:r>
              <a:rPr lang="en-US" sz="1800" b="0" smtClean="0"/>
              <a:t>microscopic quantum nature of space and time.</a:t>
            </a:r>
          </a:p>
          <a:p>
            <a:pPr>
              <a:buFont typeface="Wingdings" pitchFamily="2" charset="2"/>
              <a:buNone/>
            </a:pPr>
            <a:endParaRPr lang="en-US" sz="1800" b="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913" y="206375"/>
            <a:ext cx="5165725" cy="723900"/>
          </a:xfrm>
        </p:spPr>
        <p:txBody>
          <a:bodyPr/>
          <a:lstStyle/>
          <a:p>
            <a:pPr>
              <a:defRPr/>
            </a:pPr>
            <a:r>
              <a:rPr lang="en-US" dirty="0" smtClean="0"/>
              <a:t>Office News</a:t>
            </a:r>
            <a:endParaRPr lang="en-US" dirty="0"/>
          </a:p>
        </p:txBody>
      </p:sp>
      <p:sp>
        <p:nvSpPr>
          <p:cNvPr id="24578" name="Content Placeholder 2"/>
          <p:cNvSpPr>
            <a:spLocks noGrp="1"/>
          </p:cNvSpPr>
          <p:nvPr>
            <p:ph idx="1"/>
          </p:nvPr>
        </p:nvSpPr>
        <p:spPr>
          <a:xfrm>
            <a:off x="350838" y="1868488"/>
            <a:ext cx="8229600" cy="3035300"/>
          </a:xfrm>
        </p:spPr>
        <p:txBody>
          <a:bodyPr/>
          <a:lstStyle/>
          <a:p>
            <a:pPr marL="0" lvl="1" indent="0">
              <a:spcBef>
                <a:spcPct val="0"/>
              </a:spcBef>
              <a:buFontTx/>
              <a:buNone/>
            </a:pPr>
            <a:r>
              <a:rPr lang="en-US" sz="2400" b="1" u="sng" smtClean="0">
                <a:solidFill>
                  <a:srgbClr val="285C00"/>
                </a:solidFill>
                <a:latin typeface="Arial" charset="0"/>
                <a:cs typeface="Arial" charset="0"/>
              </a:rPr>
              <a:t>Jim Siegrist</a:t>
            </a:r>
            <a:r>
              <a:rPr lang="en-US" sz="2400" b="1" smtClean="0">
                <a:solidFill>
                  <a:srgbClr val="285C00"/>
                </a:solidFill>
                <a:latin typeface="Arial" charset="0"/>
                <a:cs typeface="Arial" charset="0"/>
              </a:rPr>
              <a:t> has joined the office as the new Associate Director (started 10/1/11)</a:t>
            </a:r>
          </a:p>
          <a:p>
            <a:pPr marL="0" lvl="1" indent="0">
              <a:spcBef>
                <a:spcPct val="0"/>
              </a:spcBef>
              <a:buFontTx/>
              <a:buNone/>
            </a:pPr>
            <a:endParaRPr lang="en-US" sz="2400" b="1" smtClean="0">
              <a:solidFill>
                <a:srgbClr val="285C00"/>
              </a:solidFill>
              <a:latin typeface="Arial" charset="0"/>
              <a:cs typeface="Arial" charset="0"/>
            </a:endParaRPr>
          </a:p>
          <a:p>
            <a:pPr marL="0" lvl="1" indent="0">
              <a:spcBef>
                <a:spcPct val="0"/>
              </a:spcBef>
              <a:buFontTx/>
              <a:buNone/>
            </a:pPr>
            <a:r>
              <a:rPr lang="en-US" sz="2400" b="1" u="sng" smtClean="0">
                <a:solidFill>
                  <a:srgbClr val="285C00"/>
                </a:solidFill>
                <a:latin typeface="Arial" charset="0"/>
                <a:cs typeface="Arial" charset="0"/>
              </a:rPr>
              <a:t>Lali Chatterjee </a:t>
            </a:r>
            <a:r>
              <a:rPr lang="en-US" sz="2400" b="1" smtClean="0">
                <a:solidFill>
                  <a:srgbClr val="285C00"/>
                </a:solidFill>
                <a:latin typeface="Arial" charset="0"/>
                <a:cs typeface="Arial" charset="0"/>
              </a:rPr>
              <a:t>has moved to our office to serve as the Computational HEP program manager</a:t>
            </a:r>
          </a:p>
          <a:p>
            <a:pPr marL="0" lvl="1" indent="0">
              <a:spcBef>
                <a:spcPct val="0"/>
              </a:spcBef>
              <a:buFontTx/>
              <a:buNone/>
            </a:pPr>
            <a:endParaRPr lang="en-US" sz="2400" b="1" smtClean="0">
              <a:solidFill>
                <a:srgbClr val="285C00"/>
              </a:solidFill>
              <a:latin typeface="Arial" charset="0"/>
              <a:cs typeface="Arial" charset="0"/>
            </a:endParaRPr>
          </a:p>
          <a:p>
            <a:pPr marL="0" lvl="1" indent="0">
              <a:spcBef>
                <a:spcPct val="0"/>
              </a:spcBef>
              <a:buFontTx/>
              <a:buNone/>
            </a:pPr>
            <a:r>
              <a:rPr lang="en-US" sz="2400" b="1" u="sng" smtClean="0">
                <a:solidFill>
                  <a:srgbClr val="285C00"/>
                </a:solidFill>
                <a:latin typeface="Arial" charset="0"/>
                <a:cs typeface="Arial" charset="0"/>
              </a:rPr>
              <a:t>Simona Rolli</a:t>
            </a:r>
            <a:r>
              <a:rPr lang="en-US" sz="2400" b="1" smtClean="0">
                <a:solidFill>
                  <a:srgbClr val="285C00"/>
                </a:solidFill>
                <a:latin typeface="Arial" charset="0"/>
                <a:cs typeface="Arial" charset="0"/>
              </a:rPr>
              <a:t> has joined the office to serve as the Theory program manager</a:t>
            </a:r>
          </a:p>
          <a:p>
            <a:pPr marL="0" lvl="1" indent="0">
              <a:spcBef>
                <a:spcPct val="0"/>
              </a:spcBef>
              <a:buFontTx/>
              <a:buNone/>
            </a:pPr>
            <a:endParaRPr lang="en-US" sz="2400" b="1" smtClean="0">
              <a:solidFill>
                <a:srgbClr val="285C00"/>
              </a:solidFill>
              <a:latin typeface="Arial" charset="0"/>
              <a:cs typeface="Arial" charset="0"/>
            </a:endParaRPr>
          </a:p>
        </p:txBody>
      </p:sp>
      <p:sp>
        <p:nvSpPr>
          <p:cNvPr id="24579" name="Slide Number Placeholder 3"/>
          <p:cNvSpPr>
            <a:spLocks noGrp="1"/>
          </p:cNvSpPr>
          <p:nvPr>
            <p:ph type="sldNum" sz="quarter" idx="10"/>
          </p:nvPr>
        </p:nvSpPr>
        <p:spPr>
          <a:noFill/>
        </p:spPr>
        <p:txBody>
          <a:bodyPr/>
          <a:lstStyle/>
          <a:p>
            <a:fld id="{2D2942E7-7DF2-4BA7-8F00-F4D65C0EB319}" type="slidenum">
              <a:rPr lang="en-US" smtClean="0"/>
              <a:pPr/>
              <a:t>3</a:t>
            </a:fld>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1374775" y="174625"/>
            <a:ext cx="5797550" cy="723900"/>
          </a:xfrm>
          <a:noFill/>
        </p:spPr>
        <p:txBody>
          <a:bodyPr/>
          <a:lstStyle/>
          <a:p>
            <a:r>
              <a:rPr lang="en-US" sz="2400" b="1" smtClean="0">
                <a:solidFill>
                  <a:srgbClr val="135C00"/>
                </a:solidFill>
                <a:effectLst/>
              </a:rPr>
              <a:t>Computational HEP Program</a:t>
            </a:r>
            <a:br>
              <a:rPr lang="en-US" sz="2400" b="1" smtClean="0">
                <a:solidFill>
                  <a:srgbClr val="135C00"/>
                </a:solidFill>
                <a:effectLst/>
              </a:rPr>
            </a:br>
            <a:endParaRPr lang="en-US" sz="2400" b="1" smtClean="0">
              <a:solidFill>
                <a:srgbClr val="135C00"/>
              </a:solidFill>
              <a:effectLst/>
            </a:endParaRPr>
          </a:p>
        </p:txBody>
      </p:sp>
      <p:sp>
        <p:nvSpPr>
          <p:cNvPr id="52226" name="Rectangle 3"/>
          <p:cNvSpPr>
            <a:spLocks noGrp="1" noChangeArrowheads="1"/>
          </p:cNvSpPr>
          <p:nvPr>
            <p:ph type="body" idx="4294967295"/>
          </p:nvPr>
        </p:nvSpPr>
        <p:spPr>
          <a:xfrm>
            <a:off x="279400" y="1417638"/>
            <a:ext cx="8659813" cy="5199062"/>
          </a:xfrm>
        </p:spPr>
        <p:txBody>
          <a:bodyPr/>
          <a:lstStyle/>
          <a:p>
            <a:pPr>
              <a:lnSpc>
                <a:spcPct val="90000"/>
              </a:lnSpc>
              <a:buFont typeface="Wingdings" pitchFamily="2" charset="2"/>
              <a:buNone/>
            </a:pPr>
            <a:r>
              <a:rPr lang="en-US" sz="1800" b="0" smtClean="0">
                <a:cs typeface="Times New Roman" pitchFamily="18" charset="0"/>
              </a:rPr>
              <a:t>Groups from the DOE labs and their university partners have formed a collaboration  to address the </a:t>
            </a:r>
          </a:p>
          <a:p>
            <a:pPr>
              <a:lnSpc>
                <a:spcPct val="90000"/>
              </a:lnSpc>
              <a:buFont typeface="Wingdings" pitchFamily="2" charset="2"/>
              <a:buNone/>
            </a:pPr>
            <a:r>
              <a:rPr lang="en-US" sz="1800" b="0" smtClean="0">
                <a:cs typeface="Times New Roman" pitchFamily="18" charset="0"/>
              </a:rPr>
              <a:t>computational challenges relating to DOE HEP Cosmic Frontier Research </a:t>
            </a:r>
          </a:p>
          <a:p>
            <a:pPr>
              <a:lnSpc>
                <a:spcPct val="90000"/>
              </a:lnSpc>
              <a:buFont typeface="Wingdings" pitchFamily="2" charset="2"/>
              <a:buNone/>
            </a:pPr>
            <a:endParaRPr lang="en-US" sz="1800" b="0" smtClean="0">
              <a:cs typeface="Times New Roman" pitchFamily="18" charset="0"/>
            </a:endParaRPr>
          </a:p>
          <a:p>
            <a:pPr>
              <a:lnSpc>
                <a:spcPct val="90000"/>
              </a:lnSpc>
              <a:buFont typeface="Wingdings" pitchFamily="2" charset="2"/>
              <a:buNone/>
            </a:pPr>
            <a:r>
              <a:rPr lang="en-US" sz="1800" b="0" smtClean="0">
                <a:cs typeface="Times New Roman" pitchFamily="18" charset="0"/>
              </a:rPr>
              <a:t>Includes leveraging DOE and other high performance computing resources</a:t>
            </a:r>
          </a:p>
          <a:p>
            <a:r>
              <a:rPr lang="en-US" sz="1600" b="0" smtClean="0">
                <a:cs typeface="Times New Roman" pitchFamily="18" charset="0"/>
              </a:rPr>
              <a:t>The National Energy Research Scientific Computing Center (NERSC) </a:t>
            </a:r>
          </a:p>
          <a:p>
            <a:r>
              <a:rPr lang="en-US" sz="1600" b="0" smtClean="0">
                <a:cs typeface="Times New Roman" pitchFamily="18" charset="0"/>
              </a:rPr>
              <a:t>The Innovative &amp; Novel Computational Impact on Theory and Experiment (INCITE)  program</a:t>
            </a:r>
          </a:p>
          <a:p>
            <a:r>
              <a:rPr lang="en-US" sz="1600" b="0" smtClean="0">
                <a:cs typeface="Times New Roman" pitchFamily="18" charset="0"/>
              </a:rPr>
              <a:t>The ASCR Leadership Computing Challenge (ALCC) program  </a:t>
            </a:r>
          </a:p>
          <a:p>
            <a:r>
              <a:rPr lang="en-US" sz="1600" b="0" smtClean="0">
                <a:cs typeface="Times New Roman" pitchFamily="18" charset="0"/>
              </a:rPr>
              <a:t> NSF, NASA, and NNSA Computers</a:t>
            </a:r>
          </a:p>
          <a:p>
            <a:r>
              <a:rPr lang="en-US" sz="1600" b="0" smtClean="0">
                <a:cs typeface="Times New Roman" pitchFamily="18" charset="0"/>
              </a:rPr>
              <a:t>DOE  Office of Science Scientific Discovery through Advanced Computing  (SciDAC ) program (Research)</a:t>
            </a:r>
          </a:p>
          <a:p>
            <a:pPr>
              <a:lnSpc>
                <a:spcPct val="90000"/>
              </a:lnSpc>
            </a:pPr>
            <a:endParaRPr lang="en-US" sz="1600" b="0" smtClean="0">
              <a:cs typeface="Times New Roman" pitchFamily="18" charset="0"/>
            </a:endParaRPr>
          </a:p>
          <a:p>
            <a:pPr>
              <a:lnSpc>
                <a:spcPct val="90000"/>
              </a:lnSpc>
              <a:buFont typeface="Wingdings" pitchFamily="2" charset="2"/>
              <a:buNone/>
            </a:pPr>
            <a:r>
              <a:rPr lang="en-US" sz="1800" b="0" smtClean="0">
                <a:cs typeface="Times New Roman" pitchFamily="18" charset="0"/>
              </a:rPr>
              <a:t>The Collaboration recently convened a planning meeting in September</a:t>
            </a:r>
            <a:endParaRPr lang="en-US" sz="1800" b="0" smtClean="0"/>
          </a:p>
          <a:p>
            <a:pPr>
              <a:lnSpc>
                <a:spcPct val="90000"/>
              </a:lnSpc>
              <a:buFont typeface="Wingdings" pitchFamily="2" charset="2"/>
              <a:buNone/>
            </a:pPr>
            <a:r>
              <a:rPr lang="en-US" sz="1800" b="0" smtClean="0">
                <a:cs typeface="Times New Roman" pitchFamily="18" charset="0"/>
              </a:rPr>
              <a:t>Purpose -- To identify key challenges, and  possible consolidation of resources for computing at the </a:t>
            </a:r>
          </a:p>
          <a:p>
            <a:pPr>
              <a:lnSpc>
                <a:spcPct val="90000"/>
              </a:lnSpc>
              <a:buFont typeface="Wingdings" pitchFamily="2" charset="2"/>
              <a:buNone/>
            </a:pPr>
            <a:r>
              <a:rPr lang="en-US" sz="1800" b="0" smtClean="0">
                <a:cs typeface="Times New Roman" pitchFamily="18" charset="0"/>
              </a:rPr>
              <a:t>DOE HEP Cosmic Frontier.  Topics included:</a:t>
            </a:r>
          </a:p>
          <a:p>
            <a:pPr>
              <a:lnSpc>
                <a:spcPct val="90000"/>
              </a:lnSpc>
            </a:pPr>
            <a:r>
              <a:rPr lang="en-US" sz="1600" b="0" smtClean="0">
                <a:cs typeface="Times New Roman" pitchFamily="18" charset="0"/>
              </a:rPr>
              <a:t>Cosmological simulations and analysis</a:t>
            </a:r>
          </a:p>
          <a:p>
            <a:pPr>
              <a:lnSpc>
                <a:spcPct val="90000"/>
              </a:lnSpc>
            </a:pPr>
            <a:r>
              <a:rPr lang="en-US" sz="1600" b="0" smtClean="0">
                <a:cs typeface="Times New Roman" pitchFamily="18" charset="0"/>
              </a:rPr>
              <a:t>Targeted to structure formation probes of dark energy, dark matter, inflation, and neutrinos</a:t>
            </a:r>
          </a:p>
          <a:p>
            <a:pPr>
              <a:lnSpc>
                <a:spcPct val="90000"/>
              </a:lnSpc>
            </a:pPr>
            <a:r>
              <a:rPr lang="en-US" sz="1600" b="0" smtClean="0">
                <a:cs typeface="Times New Roman" pitchFamily="18" charset="0"/>
              </a:rPr>
              <a:t>Capability support and value added for cosmological surveys (BOSS, DES, LSST, --) </a:t>
            </a:r>
          </a:p>
          <a:p>
            <a:pPr>
              <a:lnSpc>
                <a:spcPct val="90000"/>
              </a:lnSpc>
            </a:pPr>
            <a:r>
              <a:rPr lang="en-US" sz="1600" b="0" smtClean="0">
                <a:cs typeface="Times New Roman" pitchFamily="18" charset="0"/>
              </a:rPr>
              <a:t>Dark Energy probes/methods</a:t>
            </a:r>
            <a:endParaRPr lang="en-US" sz="1600" b="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BBA7CA1A-B59A-4B11-A410-F4020C0878B3}" type="slidenum">
              <a:rPr lang="en-US" sz="1000"/>
              <a:pPr algn="r" eaLnBrk="0" hangingPunct="0"/>
              <a:t>31</a:t>
            </a:fld>
            <a:endParaRPr lang="en-US" sz="1000"/>
          </a:p>
        </p:txBody>
      </p:sp>
      <p:sp>
        <p:nvSpPr>
          <p:cNvPr id="53250" name="Rectangle 2"/>
          <p:cNvSpPr>
            <a:spLocks noGrp="1" noChangeArrowheads="1"/>
          </p:cNvSpPr>
          <p:nvPr>
            <p:ph type="title" idx="4294967295"/>
          </p:nvPr>
        </p:nvSpPr>
        <p:spPr>
          <a:xfrm>
            <a:off x="449263" y="0"/>
            <a:ext cx="8256587" cy="955675"/>
          </a:xfrm>
          <a:noFill/>
        </p:spPr>
        <p:txBody>
          <a:bodyPr/>
          <a:lstStyle/>
          <a:p>
            <a:pPr eaLnBrk="1" hangingPunct="1">
              <a:lnSpc>
                <a:spcPct val="150000"/>
              </a:lnSpc>
            </a:pPr>
            <a:r>
              <a:rPr lang="en-US" sz="2000" smtClean="0">
                <a:effectLst/>
                <a:cs typeface="Tahoma" pitchFamily="34" charset="0"/>
              </a:rPr>
              <a:t>Cosmic Frontier - </a:t>
            </a:r>
            <a:r>
              <a:rPr lang="en-US" sz="2000" smtClean="0">
                <a:solidFill>
                  <a:srgbClr val="000099"/>
                </a:solidFill>
                <a:effectLst/>
                <a:cs typeface="Tahoma" pitchFamily="34" charset="0"/>
              </a:rPr>
              <a:t>Recent Activities</a:t>
            </a:r>
          </a:p>
        </p:txBody>
      </p:sp>
      <p:sp>
        <p:nvSpPr>
          <p:cNvPr id="53251" name="Rectangle 3"/>
          <p:cNvSpPr>
            <a:spLocks noGrp="1" noChangeArrowheads="1"/>
          </p:cNvSpPr>
          <p:nvPr>
            <p:ph type="body" idx="4294967295"/>
          </p:nvPr>
        </p:nvSpPr>
        <p:spPr>
          <a:xfrm>
            <a:off x="0" y="1158875"/>
            <a:ext cx="9144000" cy="5699125"/>
          </a:xfrm>
        </p:spPr>
        <p:txBody>
          <a:bodyPr/>
          <a:lstStyle/>
          <a:p>
            <a:pPr marL="800100" lvl="2" indent="-342900">
              <a:lnSpc>
                <a:spcPct val="90000"/>
              </a:lnSpc>
              <a:spcBef>
                <a:spcPct val="0"/>
              </a:spcBef>
              <a:buFontTx/>
              <a:buNone/>
            </a:pPr>
            <a:r>
              <a:rPr lang="en-US" sz="1600" smtClean="0"/>
              <a:t>DOE-HEP Cosmic Frontier program is planning a review process to start in </a:t>
            </a:r>
          </a:p>
          <a:p>
            <a:pPr marL="800100" lvl="2" indent="-342900">
              <a:lnSpc>
                <a:spcPct val="90000"/>
              </a:lnSpc>
              <a:spcBef>
                <a:spcPct val="0"/>
              </a:spcBef>
              <a:buFontTx/>
              <a:buNone/>
            </a:pPr>
            <a:r>
              <a:rPr lang="en-US" sz="1600" smtClean="0"/>
              <a:t>spring 2012 – based on recommendations from Committee of Visitors</a:t>
            </a:r>
          </a:p>
          <a:p>
            <a:pPr marL="800100" lvl="2" indent="-342900">
              <a:lnSpc>
                <a:spcPct val="90000"/>
              </a:lnSpc>
              <a:spcBef>
                <a:spcPct val="0"/>
              </a:spcBef>
              <a:buFontTx/>
              <a:buChar char="-"/>
            </a:pPr>
            <a:r>
              <a:rPr lang="en-US" sz="1600" smtClean="0"/>
              <a:t>Will accomplish the necessary oversight of efforts and funds</a:t>
            </a:r>
          </a:p>
          <a:p>
            <a:pPr marL="800100" lvl="2" indent="-342900">
              <a:lnSpc>
                <a:spcPct val="90000"/>
              </a:lnSpc>
              <a:spcBef>
                <a:spcPct val="0"/>
              </a:spcBef>
              <a:buFontTx/>
              <a:buChar char="-"/>
            </a:pPr>
            <a:r>
              <a:rPr lang="en-US" sz="1600" smtClean="0"/>
              <a:t>Will allow longer range planning of the program</a:t>
            </a:r>
          </a:p>
          <a:p>
            <a:pPr marL="800100" lvl="2" indent="-342900">
              <a:lnSpc>
                <a:spcPct val="90000"/>
              </a:lnSpc>
              <a:spcBef>
                <a:spcPct val="0"/>
              </a:spcBef>
              <a:buFontTx/>
              <a:buNone/>
            </a:pPr>
            <a:endParaRPr lang="en-US" sz="1600" smtClean="0"/>
          </a:p>
          <a:p>
            <a:pPr marL="800100" lvl="2" indent="-342900">
              <a:lnSpc>
                <a:spcPct val="90000"/>
              </a:lnSpc>
              <a:spcBef>
                <a:spcPct val="0"/>
              </a:spcBef>
              <a:buFontTx/>
              <a:buNone/>
            </a:pPr>
            <a:r>
              <a:rPr lang="en-US" sz="1600" smtClean="0"/>
              <a:t>~ March to May, we will have 2 reviews of projects</a:t>
            </a:r>
          </a:p>
          <a:p>
            <a:pPr marL="800100" lvl="2" indent="-342900">
              <a:lnSpc>
                <a:spcPct val="90000"/>
              </a:lnSpc>
              <a:spcBef>
                <a:spcPct val="0"/>
              </a:spcBef>
              <a:buFontTx/>
              <a:buNone/>
            </a:pPr>
            <a:r>
              <a:rPr lang="en-US" sz="1600" smtClean="0"/>
              <a:t>- If appropriate, do these in partnership/coordination with NSF for joint projects</a:t>
            </a:r>
          </a:p>
          <a:p>
            <a:pPr marL="800100" lvl="2" indent="-342900">
              <a:lnSpc>
                <a:spcPct val="90000"/>
              </a:lnSpc>
              <a:spcBef>
                <a:spcPct val="0"/>
              </a:spcBef>
              <a:buFontTx/>
              <a:buNone/>
            </a:pPr>
            <a:endParaRPr lang="en-US" sz="1600" smtClean="0"/>
          </a:p>
          <a:p>
            <a:pPr marL="800100" lvl="2" indent="-342900">
              <a:lnSpc>
                <a:spcPct val="90000"/>
              </a:lnSpc>
              <a:spcBef>
                <a:spcPct val="0"/>
              </a:spcBef>
              <a:buFontTx/>
              <a:buNone/>
            </a:pPr>
            <a:r>
              <a:rPr lang="en-US" b="1" u="sng" smtClean="0"/>
              <a:t>Review of Current Projects – R&amp;D, Fabrication</a:t>
            </a:r>
          </a:p>
          <a:p>
            <a:pPr marL="800100" lvl="2" indent="-342900">
              <a:lnSpc>
                <a:spcPct val="90000"/>
              </a:lnSpc>
              <a:spcBef>
                <a:spcPct val="0"/>
              </a:spcBef>
              <a:buFontTx/>
              <a:buNone/>
            </a:pPr>
            <a:r>
              <a:rPr lang="en-US" smtClean="0"/>
              <a:t>For all experiments, we will continue to have monthly or quarterly reports and discussions to agencies </a:t>
            </a:r>
          </a:p>
          <a:p>
            <a:pPr marL="800100" lvl="2" indent="-342900">
              <a:lnSpc>
                <a:spcPct val="90000"/>
              </a:lnSpc>
              <a:spcBef>
                <a:spcPct val="0"/>
              </a:spcBef>
              <a:buFontTx/>
              <a:buNone/>
            </a:pPr>
            <a:r>
              <a:rPr lang="en-US" smtClean="0"/>
              <a:t>as appropriate</a:t>
            </a:r>
          </a:p>
          <a:p>
            <a:pPr marL="800100" lvl="2" indent="-342900">
              <a:lnSpc>
                <a:spcPct val="90000"/>
              </a:lnSpc>
              <a:spcBef>
                <a:spcPct val="0"/>
              </a:spcBef>
              <a:buFontTx/>
              <a:buNone/>
            </a:pPr>
            <a:endParaRPr lang="en-US" u="sng" smtClean="0"/>
          </a:p>
          <a:p>
            <a:pPr marL="800100" lvl="2" indent="-342900">
              <a:lnSpc>
                <a:spcPct val="90000"/>
              </a:lnSpc>
              <a:spcBef>
                <a:spcPct val="0"/>
              </a:spcBef>
              <a:buFontTx/>
              <a:buNone/>
            </a:pPr>
            <a:r>
              <a:rPr lang="en-US" b="1" smtClean="0"/>
              <a:t>Standard panel review</a:t>
            </a:r>
            <a:r>
              <a:rPr lang="en-US" smtClean="0"/>
              <a:t> - Projects below MIE limit ($2M equipment, $5M total project cost)</a:t>
            </a:r>
          </a:p>
          <a:p>
            <a:pPr marL="800100" lvl="2" indent="-342900">
              <a:lnSpc>
                <a:spcPct val="90000"/>
              </a:lnSpc>
              <a:spcBef>
                <a:spcPct val="0"/>
              </a:spcBef>
              <a:buFontTx/>
              <a:buNone/>
            </a:pPr>
            <a:r>
              <a:rPr lang="en-US" smtClean="0"/>
              <a:t>- Panel review of each experiment/effort’s Project Execution Plan - status of technical, cost, schedule, management</a:t>
            </a:r>
          </a:p>
          <a:p>
            <a:pPr marL="800100" lvl="2" indent="-342900">
              <a:lnSpc>
                <a:spcPct val="90000"/>
              </a:lnSpc>
              <a:spcBef>
                <a:spcPct val="0"/>
              </a:spcBef>
              <a:buFontTx/>
              <a:buNone/>
            </a:pPr>
            <a:endParaRPr lang="en-US" smtClean="0"/>
          </a:p>
          <a:p>
            <a:pPr marL="800100" lvl="2" indent="-342900">
              <a:lnSpc>
                <a:spcPct val="90000"/>
              </a:lnSpc>
              <a:spcBef>
                <a:spcPct val="0"/>
              </a:spcBef>
              <a:buFontTx/>
              <a:buNone/>
            </a:pPr>
            <a:r>
              <a:rPr lang="en-US" b="1" smtClean="0"/>
              <a:t>Individual reviews</a:t>
            </a:r>
            <a:r>
              <a:rPr lang="en-US" smtClean="0"/>
              <a:t> - Projects above MIE limit but below the “Lehman” limit of $20M</a:t>
            </a:r>
          </a:p>
          <a:p>
            <a:pPr marL="800100" lvl="2" indent="-342900">
              <a:lnSpc>
                <a:spcPct val="90000"/>
              </a:lnSpc>
              <a:spcBef>
                <a:spcPct val="0"/>
              </a:spcBef>
              <a:buFontTx/>
              <a:buNone/>
            </a:pPr>
            <a:r>
              <a:rPr lang="en-US" smtClean="0"/>
              <a:t>- Will have individual R&amp;D and “baseline” review before moving to process 1(e.g. HAWC)</a:t>
            </a:r>
          </a:p>
          <a:p>
            <a:pPr marL="800100" lvl="2" indent="-342900">
              <a:lnSpc>
                <a:spcPct val="90000"/>
              </a:lnSpc>
              <a:spcBef>
                <a:spcPct val="0"/>
              </a:spcBef>
              <a:buFontTx/>
              <a:buNone/>
            </a:pPr>
            <a:endParaRPr lang="en-US" smtClean="0"/>
          </a:p>
          <a:p>
            <a:pPr marL="800100" lvl="2" indent="-342900">
              <a:lnSpc>
                <a:spcPct val="90000"/>
              </a:lnSpc>
              <a:spcBef>
                <a:spcPct val="0"/>
              </a:spcBef>
              <a:buFontTx/>
              <a:buNone/>
            </a:pPr>
            <a:r>
              <a:rPr lang="en-US" b="1" smtClean="0"/>
              <a:t>Lehman reviews</a:t>
            </a:r>
            <a:r>
              <a:rPr lang="en-US" smtClean="0"/>
              <a:t> - Projects above the $20M “Lehman” limit</a:t>
            </a:r>
          </a:p>
          <a:p>
            <a:pPr marL="800100" lvl="2" indent="-342900">
              <a:lnSpc>
                <a:spcPct val="90000"/>
              </a:lnSpc>
              <a:spcBef>
                <a:spcPct val="0"/>
              </a:spcBef>
              <a:buFontTx/>
              <a:buNone/>
            </a:pPr>
            <a:r>
              <a:rPr lang="en-US" smtClean="0"/>
              <a:t>- May choose to have independent review of the pre-conceptual R&amp;D phase, science (e.g. BigBOSS) before moving to Lehman review process</a:t>
            </a:r>
          </a:p>
        </p:txBody>
      </p:sp>
      <p:sp>
        <p:nvSpPr>
          <p:cNvPr id="2" name="Title 1"/>
          <p:cNvSpPr>
            <a:spLocks/>
          </p:cNvSpPr>
          <p:nvPr/>
        </p:nvSpPr>
        <p:spPr bwMode="auto">
          <a:xfrm>
            <a:off x="409575" y="87313"/>
            <a:ext cx="8270875" cy="609600"/>
          </a:xfrm>
          <a:prstGeom prst="rect">
            <a:avLst/>
          </a:prstGeom>
          <a:solidFill>
            <a:schemeClr val="bg1"/>
          </a:solidFill>
          <a:ln w="9525">
            <a:noFill/>
            <a:miter lim="800000"/>
            <a:headEnd/>
            <a:tailEnd/>
          </a:ln>
        </p:spPr>
        <p:txBody>
          <a:bodyPr anchor="ctr"/>
          <a:lstStyle/>
          <a:p>
            <a:pPr algn="ctr" eaLnBrk="0" hangingPunct="0">
              <a:defRPr/>
            </a:pPr>
            <a:r>
              <a:rPr lang="en-US" sz="2800">
                <a:solidFill>
                  <a:srgbClr val="285C00"/>
                </a:solidFill>
                <a:effectLst>
                  <a:outerShdw blurRad="38100" dist="38100" dir="2700000" algn="tl">
                    <a:srgbClr val="C0C0C0"/>
                  </a:outerShdw>
                </a:effectLst>
              </a:rPr>
              <a:t>The Cosmic Frontier - Program Management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D3C2015F-DE22-4E99-9A97-CDF42DADF608}" type="slidenum">
              <a:rPr lang="en-US" sz="1000"/>
              <a:pPr algn="r" eaLnBrk="0" hangingPunct="0"/>
              <a:t>32</a:t>
            </a:fld>
            <a:endParaRPr lang="en-US" sz="1000"/>
          </a:p>
        </p:txBody>
      </p:sp>
      <p:sp>
        <p:nvSpPr>
          <p:cNvPr id="54274" name="Rectangle 2"/>
          <p:cNvSpPr>
            <a:spLocks noGrp="1" noChangeArrowheads="1"/>
          </p:cNvSpPr>
          <p:nvPr>
            <p:ph type="title" idx="4294967295"/>
          </p:nvPr>
        </p:nvSpPr>
        <p:spPr>
          <a:xfrm>
            <a:off x="449263" y="0"/>
            <a:ext cx="8256587" cy="955675"/>
          </a:xfrm>
          <a:noFill/>
        </p:spPr>
        <p:txBody>
          <a:bodyPr/>
          <a:lstStyle/>
          <a:p>
            <a:pPr eaLnBrk="1" hangingPunct="1">
              <a:lnSpc>
                <a:spcPct val="150000"/>
              </a:lnSpc>
            </a:pPr>
            <a:r>
              <a:rPr lang="en-US" sz="2000" smtClean="0">
                <a:effectLst/>
                <a:cs typeface="Tahoma" pitchFamily="34" charset="0"/>
              </a:rPr>
              <a:t>Cosmic Frontier - </a:t>
            </a:r>
            <a:r>
              <a:rPr lang="en-US" sz="2000" smtClean="0">
                <a:solidFill>
                  <a:srgbClr val="000099"/>
                </a:solidFill>
                <a:effectLst/>
                <a:cs typeface="Tahoma" pitchFamily="34" charset="0"/>
              </a:rPr>
              <a:t>Recent Activities</a:t>
            </a:r>
          </a:p>
        </p:txBody>
      </p:sp>
      <p:sp>
        <p:nvSpPr>
          <p:cNvPr id="54275" name="Rectangle 3"/>
          <p:cNvSpPr>
            <a:spLocks noGrp="1" noChangeArrowheads="1"/>
          </p:cNvSpPr>
          <p:nvPr>
            <p:ph type="body" idx="4294967295"/>
          </p:nvPr>
        </p:nvSpPr>
        <p:spPr>
          <a:xfrm>
            <a:off x="0" y="1158875"/>
            <a:ext cx="9144000" cy="5699125"/>
          </a:xfrm>
        </p:spPr>
        <p:txBody>
          <a:bodyPr/>
          <a:lstStyle/>
          <a:p>
            <a:pPr marL="800100" lvl="2" indent="-342900">
              <a:lnSpc>
                <a:spcPct val="90000"/>
              </a:lnSpc>
              <a:spcBef>
                <a:spcPct val="0"/>
              </a:spcBef>
              <a:buFontTx/>
              <a:buNone/>
            </a:pPr>
            <a:r>
              <a:rPr lang="en-US" sz="2000" b="1" u="sng" smtClean="0"/>
              <a:t>Review of Operating Experiments – may do this every 2 or 3 years</a:t>
            </a:r>
          </a:p>
          <a:p>
            <a:pPr marL="800100" lvl="2" indent="-342900">
              <a:lnSpc>
                <a:spcPct val="90000"/>
              </a:lnSpc>
              <a:spcBef>
                <a:spcPct val="0"/>
              </a:spcBef>
              <a:buFontTx/>
              <a:buNone/>
            </a:pPr>
            <a:r>
              <a:rPr lang="en-US" smtClean="0"/>
              <a:t>For all experiments, we will continue to have monthly or quarterly reports &amp; discussions to agencies as </a:t>
            </a:r>
          </a:p>
          <a:p>
            <a:pPr marL="800100" lvl="2" indent="-342900">
              <a:lnSpc>
                <a:spcPct val="90000"/>
              </a:lnSpc>
              <a:spcBef>
                <a:spcPct val="0"/>
              </a:spcBef>
              <a:buFontTx/>
              <a:buNone/>
            </a:pPr>
            <a:r>
              <a:rPr lang="en-US" smtClean="0"/>
              <a:t>appropriate</a:t>
            </a:r>
          </a:p>
          <a:p>
            <a:pPr marL="800100" lvl="2" indent="-342900">
              <a:lnSpc>
                <a:spcPct val="90000"/>
              </a:lnSpc>
              <a:spcBef>
                <a:spcPct val="0"/>
              </a:spcBef>
              <a:buFontTx/>
              <a:buNone/>
            </a:pPr>
            <a:endParaRPr lang="en-US" smtClean="0"/>
          </a:p>
          <a:p>
            <a:pPr marL="800100" lvl="2" indent="-342900">
              <a:lnSpc>
                <a:spcPct val="90000"/>
              </a:lnSpc>
              <a:spcBef>
                <a:spcPct val="0"/>
              </a:spcBef>
              <a:buFontTx/>
              <a:buNone/>
            </a:pPr>
            <a:r>
              <a:rPr lang="en-US" b="1" smtClean="0"/>
              <a:t>Individual panel review </a:t>
            </a:r>
            <a:r>
              <a:rPr lang="en-US" smtClean="0"/>
              <a:t>- Projects above the “Lehman” limit:</a:t>
            </a:r>
          </a:p>
          <a:p>
            <a:pPr marL="800100" lvl="2" indent="-342900">
              <a:lnSpc>
                <a:spcPct val="90000"/>
              </a:lnSpc>
              <a:spcBef>
                <a:spcPct val="0"/>
              </a:spcBef>
              <a:buFontTx/>
              <a:buChar char="-"/>
            </a:pPr>
            <a:r>
              <a:rPr lang="en-US" smtClean="0"/>
              <a:t>Prior to the operating phase, we plan an independent review of their Project Operations Plan – science plan, data collection schedule, technical aspects, cost, schedule, management</a:t>
            </a:r>
          </a:p>
          <a:p>
            <a:pPr marL="800100" lvl="2" indent="-342900">
              <a:lnSpc>
                <a:spcPct val="90000"/>
              </a:lnSpc>
              <a:spcBef>
                <a:spcPct val="0"/>
              </a:spcBef>
              <a:buFontTx/>
              <a:buChar char="-"/>
            </a:pPr>
            <a:r>
              <a:rPr lang="en-US" smtClean="0"/>
              <a:t>After they move into operations, they can move into the standard operations review below</a:t>
            </a:r>
          </a:p>
          <a:p>
            <a:pPr marL="800100" lvl="2" indent="-342900">
              <a:lnSpc>
                <a:spcPct val="90000"/>
              </a:lnSpc>
              <a:spcBef>
                <a:spcPct val="0"/>
              </a:spcBef>
              <a:buFontTx/>
              <a:buChar char="-"/>
            </a:pPr>
            <a:endParaRPr lang="en-US" smtClean="0"/>
          </a:p>
          <a:p>
            <a:pPr marL="800100" lvl="2" indent="-342900">
              <a:lnSpc>
                <a:spcPct val="90000"/>
              </a:lnSpc>
              <a:spcBef>
                <a:spcPct val="0"/>
              </a:spcBef>
              <a:buFontTx/>
              <a:buNone/>
            </a:pPr>
            <a:r>
              <a:rPr lang="en-US" b="1" smtClean="0"/>
              <a:t>Standard Operations panel review</a:t>
            </a:r>
            <a:r>
              <a:rPr lang="en-US" smtClean="0"/>
              <a:t> – projects below “Lehman” limit or ones above after their initial operations plan has been reviewed and approved</a:t>
            </a:r>
          </a:p>
          <a:p>
            <a:pPr marL="800100" lvl="2" indent="-342900">
              <a:lnSpc>
                <a:spcPct val="90000"/>
              </a:lnSpc>
              <a:spcBef>
                <a:spcPct val="0"/>
              </a:spcBef>
              <a:buFontTx/>
              <a:buNone/>
            </a:pPr>
            <a:endParaRPr lang="en-US" smtClean="0"/>
          </a:p>
          <a:p>
            <a:pPr marL="800100" lvl="2" indent="-342900">
              <a:lnSpc>
                <a:spcPct val="90000"/>
              </a:lnSpc>
              <a:spcBef>
                <a:spcPct val="0"/>
              </a:spcBef>
              <a:buFontTx/>
              <a:buNone/>
            </a:pPr>
            <a:r>
              <a:rPr lang="en-US" smtClean="0"/>
              <a:t>Starting now, ask each experiment to provide a Project Operations Plan</a:t>
            </a:r>
          </a:p>
          <a:p>
            <a:pPr marL="800100" lvl="2" indent="-342900">
              <a:lnSpc>
                <a:spcPct val="90000"/>
              </a:lnSpc>
              <a:spcBef>
                <a:spcPct val="0"/>
              </a:spcBef>
              <a:buFontTx/>
              <a:buNone/>
            </a:pPr>
            <a:endParaRPr lang="en-US" smtClean="0"/>
          </a:p>
          <a:p>
            <a:pPr marL="800100" lvl="2" indent="-342900">
              <a:lnSpc>
                <a:spcPct val="90000"/>
              </a:lnSpc>
              <a:spcBef>
                <a:spcPct val="0"/>
              </a:spcBef>
              <a:buFontTx/>
              <a:buNone/>
            </a:pPr>
            <a:r>
              <a:rPr lang="en-US" u="sng" smtClean="0"/>
              <a:t>For experiments within their agreed-upon operating phase:</a:t>
            </a:r>
          </a:p>
          <a:p>
            <a:pPr marL="800100" lvl="2" indent="-342900">
              <a:lnSpc>
                <a:spcPct val="90000"/>
              </a:lnSpc>
              <a:spcBef>
                <a:spcPct val="0"/>
              </a:spcBef>
              <a:buFontTx/>
              <a:buNone/>
            </a:pPr>
            <a:r>
              <a:rPr lang="en-US" smtClean="0"/>
              <a:t>- Panel reviews the status of science results, data collection, technical ops, cost, schedule, management</a:t>
            </a:r>
          </a:p>
          <a:p>
            <a:pPr marL="800100" lvl="2" indent="-342900">
              <a:lnSpc>
                <a:spcPct val="90000"/>
              </a:lnSpc>
              <a:spcBef>
                <a:spcPct val="0"/>
              </a:spcBef>
              <a:buFontTx/>
              <a:buNone/>
            </a:pPr>
            <a:endParaRPr lang="en-US" smtClean="0"/>
          </a:p>
          <a:p>
            <a:pPr marL="800100" lvl="2" indent="-342900">
              <a:lnSpc>
                <a:spcPct val="90000"/>
              </a:lnSpc>
              <a:spcBef>
                <a:spcPct val="0"/>
              </a:spcBef>
              <a:buFontTx/>
              <a:buNone/>
            </a:pPr>
            <a:r>
              <a:rPr lang="en-US" u="sng" smtClean="0"/>
              <a:t>For experiments nearing the end of their operating phase:</a:t>
            </a:r>
          </a:p>
          <a:p>
            <a:pPr marL="800100" lvl="2" indent="-342900">
              <a:lnSpc>
                <a:spcPct val="90000"/>
              </a:lnSpc>
              <a:spcBef>
                <a:spcPct val="0"/>
              </a:spcBef>
              <a:buFontTx/>
              <a:buChar char="-"/>
            </a:pPr>
            <a:r>
              <a:rPr lang="en-US" smtClean="0"/>
              <a:t>Panel reviews their status and proposal for continued operations in terms of science case and cost, schedule </a:t>
            </a:r>
          </a:p>
        </p:txBody>
      </p:sp>
      <p:sp>
        <p:nvSpPr>
          <p:cNvPr id="2" name="Title 1"/>
          <p:cNvSpPr>
            <a:spLocks/>
          </p:cNvSpPr>
          <p:nvPr/>
        </p:nvSpPr>
        <p:spPr bwMode="auto">
          <a:xfrm>
            <a:off x="409575" y="87313"/>
            <a:ext cx="8270875" cy="609600"/>
          </a:xfrm>
          <a:prstGeom prst="rect">
            <a:avLst/>
          </a:prstGeom>
          <a:solidFill>
            <a:schemeClr val="bg1"/>
          </a:solidFill>
          <a:ln w="9525">
            <a:noFill/>
            <a:miter lim="800000"/>
            <a:headEnd/>
            <a:tailEnd/>
          </a:ln>
        </p:spPr>
        <p:txBody>
          <a:bodyPr anchor="ctr"/>
          <a:lstStyle/>
          <a:p>
            <a:pPr algn="ctr" eaLnBrk="0" hangingPunct="0">
              <a:defRPr/>
            </a:pPr>
            <a:r>
              <a:rPr lang="en-US" sz="2800">
                <a:solidFill>
                  <a:srgbClr val="285C00"/>
                </a:solidFill>
                <a:effectLst>
                  <a:outerShdw blurRad="38100" dist="38100" dir="2700000" algn="tl">
                    <a:srgbClr val="C0C0C0"/>
                  </a:outerShdw>
                </a:effectLst>
              </a:rPr>
              <a:t>The Cosmic Frontier - Program Management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29C233E4-3A8A-4F1B-93DC-144B0E7FD119}" type="slidenum">
              <a:rPr lang="en-US" sz="1000"/>
              <a:pPr algn="r" eaLnBrk="0" hangingPunct="0"/>
              <a:t>33</a:t>
            </a:fld>
            <a:endParaRPr lang="en-US" sz="1000"/>
          </a:p>
        </p:txBody>
      </p:sp>
      <p:sp>
        <p:nvSpPr>
          <p:cNvPr id="55298" name="Rectangle 2"/>
          <p:cNvSpPr>
            <a:spLocks noGrp="1" noChangeArrowheads="1"/>
          </p:cNvSpPr>
          <p:nvPr>
            <p:ph type="title" idx="4294967295"/>
          </p:nvPr>
        </p:nvSpPr>
        <p:spPr>
          <a:xfrm>
            <a:off x="449263" y="0"/>
            <a:ext cx="8256587" cy="955675"/>
          </a:xfrm>
          <a:noFill/>
        </p:spPr>
        <p:txBody>
          <a:bodyPr/>
          <a:lstStyle/>
          <a:p>
            <a:pPr eaLnBrk="1" hangingPunct="1">
              <a:lnSpc>
                <a:spcPct val="150000"/>
              </a:lnSpc>
            </a:pPr>
            <a:r>
              <a:rPr lang="en-US" sz="2000" smtClean="0">
                <a:effectLst/>
                <a:cs typeface="Tahoma" pitchFamily="34" charset="0"/>
              </a:rPr>
              <a:t>Cosmic Frontier - </a:t>
            </a:r>
            <a:r>
              <a:rPr lang="en-US" sz="2000" smtClean="0">
                <a:solidFill>
                  <a:srgbClr val="000099"/>
                </a:solidFill>
                <a:effectLst/>
                <a:cs typeface="Tahoma" pitchFamily="34" charset="0"/>
              </a:rPr>
              <a:t>Recent Activities</a:t>
            </a:r>
          </a:p>
        </p:txBody>
      </p:sp>
      <p:sp>
        <p:nvSpPr>
          <p:cNvPr id="55299" name="Rectangle 3"/>
          <p:cNvSpPr>
            <a:spLocks noGrp="1" noChangeArrowheads="1"/>
          </p:cNvSpPr>
          <p:nvPr>
            <p:ph type="body" idx="4294967295"/>
          </p:nvPr>
        </p:nvSpPr>
        <p:spPr>
          <a:xfrm>
            <a:off x="0" y="1158875"/>
            <a:ext cx="9144000" cy="5699125"/>
          </a:xfrm>
        </p:spPr>
        <p:txBody>
          <a:bodyPr/>
          <a:lstStyle/>
          <a:p>
            <a:pPr marL="685800" lvl="2">
              <a:spcBef>
                <a:spcPct val="0"/>
              </a:spcBef>
              <a:buFontTx/>
              <a:buNone/>
            </a:pPr>
            <a:endParaRPr lang="en-US" sz="1600" smtClean="0"/>
          </a:p>
          <a:p>
            <a:pPr marL="0" indent="0">
              <a:spcBef>
                <a:spcPct val="0"/>
              </a:spcBef>
              <a:buFont typeface="Wingdings" pitchFamily="2" charset="2"/>
              <a:buNone/>
            </a:pPr>
            <a:r>
              <a:rPr lang="en-US" sz="1800" smtClean="0"/>
              <a:t>Particle Physics is a global field</a:t>
            </a:r>
          </a:p>
          <a:p>
            <a:pPr marL="0" indent="0">
              <a:spcBef>
                <a:spcPct val="0"/>
              </a:spcBef>
              <a:buFont typeface="Wingdings" pitchFamily="2" charset="2"/>
              <a:buNone/>
            </a:pPr>
            <a:r>
              <a:rPr lang="en-US" sz="1800" smtClean="0"/>
              <a:t>We coordinate and partner with NSF and NASA and international agencies – regular meetings, joint oversight, etc.</a:t>
            </a:r>
          </a:p>
          <a:p>
            <a:pPr marL="0" indent="0">
              <a:spcBef>
                <a:spcPct val="0"/>
              </a:spcBef>
              <a:buFont typeface="Wingdings" pitchFamily="2" charset="2"/>
              <a:buNone/>
            </a:pPr>
            <a:endParaRPr lang="en-US" sz="1800" smtClean="0"/>
          </a:p>
          <a:p>
            <a:pPr marL="0" indent="0">
              <a:spcBef>
                <a:spcPct val="0"/>
              </a:spcBef>
              <a:buFont typeface="Wingdings" pitchFamily="2" charset="2"/>
              <a:buNone/>
            </a:pPr>
            <a:r>
              <a:rPr lang="en-US" sz="1800" b="0" smtClean="0"/>
              <a:t>In Astro-Particle Physics, internationally we participate in:</a:t>
            </a:r>
          </a:p>
          <a:p>
            <a:pPr marL="0" indent="0">
              <a:spcBef>
                <a:spcPct val="0"/>
              </a:spcBef>
              <a:buFont typeface="Wingdings" pitchFamily="2" charset="2"/>
              <a:buNone/>
            </a:pPr>
            <a:endParaRPr lang="en-US" sz="1800" b="0" smtClean="0"/>
          </a:p>
          <a:p>
            <a:pPr marL="0" indent="0">
              <a:spcBef>
                <a:spcPct val="0"/>
              </a:spcBef>
              <a:buFont typeface="Wingdings" pitchFamily="2" charset="2"/>
              <a:buNone/>
            </a:pPr>
            <a:r>
              <a:rPr lang="en-US" sz="1800" b="0" u="sng" smtClean="0"/>
              <a:t>OECD Global Science Forum</a:t>
            </a:r>
            <a:r>
              <a:rPr lang="en-US" sz="1800" b="0" smtClean="0"/>
              <a:t> </a:t>
            </a:r>
          </a:p>
          <a:p>
            <a:pPr marL="0" indent="0">
              <a:spcBef>
                <a:spcPct val="0"/>
              </a:spcBef>
              <a:buFont typeface="Wingdings" pitchFamily="2" charset="2"/>
              <a:buChar char="Ø"/>
            </a:pPr>
            <a:r>
              <a:rPr lang="en-US" sz="1800" b="0" smtClean="0"/>
              <a:t>Astro-Particle Physics Working Group - A 2-year study of global coordination and planning of astro-particle physics experiments (report Dec. 2010) </a:t>
            </a:r>
          </a:p>
          <a:p>
            <a:pPr marL="0" indent="0">
              <a:spcBef>
                <a:spcPct val="0"/>
              </a:spcBef>
              <a:buFont typeface="Wingdings" pitchFamily="2" charset="2"/>
              <a:buNone/>
            </a:pPr>
            <a:endParaRPr lang="en-US" sz="1800" b="0" smtClean="0"/>
          </a:p>
          <a:p>
            <a:pPr marL="0" indent="0">
              <a:spcBef>
                <a:spcPct val="0"/>
              </a:spcBef>
              <a:buFont typeface="Wingdings" pitchFamily="2" charset="2"/>
              <a:buChar char="Ø"/>
            </a:pPr>
            <a:r>
              <a:rPr lang="en-US" sz="1800" b="0" smtClean="0"/>
              <a:t> A follow on, Astro-Particle International Forum (APIF) started in spring 2011 – continued coordination and planning</a:t>
            </a:r>
          </a:p>
          <a:p>
            <a:pPr marL="0" indent="0">
              <a:spcBef>
                <a:spcPct val="0"/>
              </a:spcBef>
              <a:buFont typeface="Wingdings" pitchFamily="2" charset="2"/>
              <a:buChar char="Ø"/>
            </a:pPr>
            <a:endParaRPr lang="en-US" sz="1800" b="0" smtClean="0"/>
          </a:p>
          <a:p>
            <a:pPr marL="0" indent="0">
              <a:spcBef>
                <a:spcPct val="0"/>
              </a:spcBef>
              <a:buFont typeface="Wingdings" pitchFamily="2" charset="2"/>
              <a:buNone/>
            </a:pPr>
            <a:r>
              <a:rPr lang="en-US" sz="1800" b="0" smtClean="0"/>
              <a:t> </a:t>
            </a:r>
          </a:p>
        </p:txBody>
      </p:sp>
      <p:sp>
        <p:nvSpPr>
          <p:cNvPr id="2" name="Title 1"/>
          <p:cNvSpPr>
            <a:spLocks/>
          </p:cNvSpPr>
          <p:nvPr/>
        </p:nvSpPr>
        <p:spPr bwMode="auto">
          <a:xfrm>
            <a:off x="409575" y="87313"/>
            <a:ext cx="8270875" cy="609600"/>
          </a:xfrm>
          <a:prstGeom prst="rect">
            <a:avLst/>
          </a:prstGeom>
          <a:solidFill>
            <a:schemeClr val="bg1"/>
          </a:solidFill>
          <a:ln w="9525">
            <a:noFill/>
            <a:miter lim="800000"/>
            <a:headEnd/>
            <a:tailEnd/>
          </a:ln>
        </p:spPr>
        <p:txBody>
          <a:bodyPr anchor="ctr"/>
          <a:lstStyle/>
          <a:p>
            <a:pPr algn="ctr" eaLnBrk="0" hangingPunct="0">
              <a:defRPr/>
            </a:pPr>
            <a:r>
              <a:rPr lang="en-US" sz="2800">
                <a:solidFill>
                  <a:srgbClr val="285C00"/>
                </a:solidFill>
                <a:effectLst>
                  <a:outerShdw blurRad="38100" dist="38100" dir="2700000" algn="tl">
                    <a:srgbClr val="C0C0C0"/>
                  </a:outerShdw>
                </a:effectLst>
              </a:rPr>
              <a:t>The Cosmic Frontier - Program Coordination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3101975"/>
            <a:ext cx="7772400" cy="1362075"/>
          </a:xfrm>
        </p:spPr>
        <p:txBody>
          <a:bodyPr/>
          <a:lstStyle/>
          <a:p>
            <a:pPr>
              <a:defRPr/>
            </a:pPr>
            <a:r>
              <a:rPr lang="en-US" dirty="0" smtClean="0"/>
              <a:t>BACKUPS</a:t>
            </a:r>
            <a:endParaRPr lang="en-US" dirty="0"/>
          </a:p>
        </p:txBody>
      </p:sp>
      <p:sp>
        <p:nvSpPr>
          <p:cNvPr id="56322" name="Slide Number Placeholder 3"/>
          <p:cNvSpPr>
            <a:spLocks noGrp="1"/>
          </p:cNvSpPr>
          <p:nvPr>
            <p:ph type="sldNum" sz="quarter" idx="10"/>
          </p:nvPr>
        </p:nvSpPr>
        <p:spPr>
          <a:noFill/>
        </p:spPr>
        <p:txBody>
          <a:bodyPr/>
          <a:lstStyle/>
          <a:p>
            <a:fld id="{A8F7CF4A-7F23-42F0-90E3-18C98F284A2D}" type="slidenum">
              <a:rPr lang="en-US" smtClean="0"/>
              <a:pPr/>
              <a:t>34</a:t>
            </a:fld>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3B065779-D7C4-4502-BE63-DF05E910DABA}" type="slidenum">
              <a:rPr lang="en-US" sz="1000"/>
              <a:pPr algn="r" eaLnBrk="0" hangingPunct="0"/>
              <a:t>35</a:t>
            </a:fld>
            <a:endParaRPr lang="en-US" sz="1000"/>
          </a:p>
        </p:txBody>
      </p:sp>
      <p:sp>
        <p:nvSpPr>
          <p:cNvPr id="57346" name="Rectangle 2"/>
          <p:cNvSpPr>
            <a:spLocks noGrp="1" noChangeArrowheads="1"/>
          </p:cNvSpPr>
          <p:nvPr>
            <p:ph type="title" idx="4294967295"/>
          </p:nvPr>
        </p:nvSpPr>
        <p:spPr>
          <a:xfrm>
            <a:off x="449263" y="0"/>
            <a:ext cx="8256587" cy="955675"/>
          </a:xfrm>
          <a:noFill/>
        </p:spPr>
        <p:txBody>
          <a:bodyPr/>
          <a:lstStyle/>
          <a:p>
            <a:pPr eaLnBrk="1" hangingPunct="1">
              <a:lnSpc>
                <a:spcPct val="150000"/>
              </a:lnSpc>
            </a:pPr>
            <a:r>
              <a:rPr lang="en-US" sz="2000" smtClean="0">
                <a:effectLst/>
                <a:cs typeface="Tahoma" pitchFamily="34" charset="0"/>
              </a:rPr>
              <a:t>Cosmic Frontier - </a:t>
            </a:r>
            <a:r>
              <a:rPr lang="en-US" sz="2000" smtClean="0">
                <a:solidFill>
                  <a:srgbClr val="000099"/>
                </a:solidFill>
                <a:effectLst/>
                <a:cs typeface="Tahoma" pitchFamily="34" charset="0"/>
              </a:rPr>
              <a:t>Recent Activities</a:t>
            </a:r>
          </a:p>
        </p:txBody>
      </p:sp>
      <p:sp>
        <p:nvSpPr>
          <p:cNvPr id="57347" name="Rectangle 3"/>
          <p:cNvSpPr>
            <a:spLocks noGrp="1" noChangeArrowheads="1"/>
          </p:cNvSpPr>
          <p:nvPr>
            <p:ph type="body" idx="4294967295"/>
          </p:nvPr>
        </p:nvSpPr>
        <p:spPr>
          <a:xfrm>
            <a:off x="336550" y="1292225"/>
            <a:ext cx="8283575" cy="5391150"/>
          </a:xfrm>
        </p:spPr>
        <p:txBody>
          <a:bodyPr/>
          <a:lstStyle/>
          <a:p>
            <a:pPr marL="0" indent="0">
              <a:buFont typeface="Wingdings" pitchFamily="2" charset="2"/>
              <a:buNone/>
            </a:pPr>
            <a:r>
              <a:rPr lang="en-US" sz="1600" b="0" i="1" smtClean="0"/>
              <a:t>The new NRC Astro2010 decadal survey report: New Worlds, New Horizons (NWNH), is a culmination of unprecedented community effort.  The report represents the nationwide consensus of the most critical and promising future directions in astrophysics and astronomy.  For the first time independent assessment of cost and technical maturity of all proposed projects was included in the decision making process.</a:t>
            </a:r>
          </a:p>
          <a:p>
            <a:pPr marL="0" indent="0">
              <a:buFont typeface="Wingdings" pitchFamily="2" charset="2"/>
              <a:buNone/>
            </a:pPr>
            <a:r>
              <a:rPr lang="en-US" sz="1600" b="0" i="1" smtClean="0"/>
              <a:t> </a:t>
            </a:r>
            <a:endParaRPr lang="en-US" sz="1600" b="0" smtClean="0"/>
          </a:p>
          <a:p>
            <a:pPr marL="0" indent="0">
              <a:buFont typeface="Wingdings" pitchFamily="2" charset="2"/>
              <a:buNone/>
            </a:pPr>
            <a:r>
              <a:rPr lang="en-US" sz="1600" b="0" i="1" smtClean="0"/>
              <a:t>The many ongoing NASA, NSF and DOE science breakthroughs and successes in astrophysics and astronomy are the result of successful agency stewardship of previous decadal surveys.  That is, the decadal process really works, and it is important to maintain the priorities and balance given in NWNH.</a:t>
            </a:r>
          </a:p>
          <a:p>
            <a:pPr marL="0" indent="0"/>
            <a:endParaRPr lang="en-US" sz="1600" b="0" i="1" smtClean="0"/>
          </a:p>
          <a:p>
            <a:pPr marL="0" indent="0">
              <a:buFont typeface="Wingdings" pitchFamily="2" charset="2"/>
              <a:buNone/>
            </a:pPr>
            <a:r>
              <a:rPr lang="en-US" sz="1600" b="0" i="1" smtClean="0"/>
              <a:t>Budgetary constraints may severely delay the implementation of many of the NWNH recommended projects.  Continued budgetary constraints have the potential to damage current U.S. worldwide leadership in astronomy and astrophysics.</a:t>
            </a:r>
          </a:p>
          <a:p>
            <a:pPr marL="0" indent="0"/>
            <a:endParaRPr lang="en-US" sz="1600" b="0" i="1" smtClean="0"/>
          </a:p>
          <a:p>
            <a:pPr marL="0" indent="0">
              <a:buFont typeface="Wingdings" pitchFamily="2" charset="2"/>
              <a:buNone/>
            </a:pPr>
            <a:r>
              <a:rPr lang="en-US" sz="1600" b="0" i="1" smtClean="0"/>
              <a:t>We highly commend the initial response of the agencies to NWNH, given the budgetary constraints.  Especially welcome are NASA’s plans for the midscale Explorer program, NSF’s plan for midscale innovation projects, the NASA Tech Fellows program, and NASA’s Wide-Field Infrared Survey Telescope (WFIRST) plans. </a:t>
            </a:r>
          </a:p>
          <a:p>
            <a:pPr marL="0" indent="0"/>
            <a:endParaRPr lang="en-US" sz="1600" b="0" i="1" smtClean="0"/>
          </a:p>
          <a:p>
            <a:pPr marL="0" indent="0">
              <a:buFont typeface="Wingdings" pitchFamily="2" charset="2"/>
              <a:buNone/>
            </a:pPr>
            <a:r>
              <a:rPr lang="en-US" sz="1600" b="0" i="1" smtClean="0"/>
              <a:t>*We commend the interagency actions by the NSF and DOE with respect to the Large Synoptic Survey Telescope (LSST), which we find to be consistent with the recommendations of NWNH.</a:t>
            </a:r>
          </a:p>
          <a:p>
            <a:pPr marL="0" indent="0"/>
            <a:endParaRPr lang="en-US" sz="1600" b="0" i="1" smtClean="0"/>
          </a:p>
        </p:txBody>
      </p:sp>
      <p:sp>
        <p:nvSpPr>
          <p:cNvPr id="2" name="Title 1"/>
          <p:cNvSpPr>
            <a:spLocks/>
          </p:cNvSpPr>
          <p:nvPr/>
        </p:nvSpPr>
        <p:spPr bwMode="auto">
          <a:xfrm>
            <a:off x="409575" y="87313"/>
            <a:ext cx="8270875" cy="609600"/>
          </a:xfrm>
          <a:prstGeom prst="rect">
            <a:avLst/>
          </a:prstGeom>
          <a:solidFill>
            <a:schemeClr val="bg1"/>
          </a:solidFill>
          <a:ln w="9525">
            <a:noFill/>
            <a:miter lim="800000"/>
            <a:headEnd/>
            <a:tailEnd/>
          </a:ln>
        </p:spPr>
        <p:txBody>
          <a:bodyPr anchor="ctr"/>
          <a:lstStyle/>
          <a:p>
            <a:pPr algn="ctr" eaLnBrk="0" hangingPunct="0">
              <a:defRPr/>
            </a:pPr>
            <a:r>
              <a:rPr lang="en-US" sz="2800">
                <a:solidFill>
                  <a:srgbClr val="285C00"/>
                </a:solidFill>
                <a:effectLst>
                  <a:outerShdw blurRad="38100" dist="38100" dir="2700000" algn="tl">
                    <a:srgbClr val="C0C0C0"/>
                  </a:outerShdw>
                </a:effectLst>
              </a:rPr>
              <a:t>AAAC March 2011 Report Findings – p.1</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C53C9F24-D08E-40B9-9F85-A966CBFE3BE5}" type="slidenum">
              <a:rPr lang="en-US" sz="1000"/>
              <a:pPr algn="r" eaLnBrk="0" hangingPunct="0"/>
              <a:t>36</a:t>
            </a:fld>
            <a:endParaRPr lang="en-US" sz="1000"/>
          </a:p>
        </p:txBody>
      </p:sp>
      <p:sp>
        <p:nvSpPr>
          <p:cNvPr id="58370" name="Rectangle 2"/>
          <p:cNvSpPr>
            <a:spLocks noGrp="1" noChangeArrowheads="1"/>
          </p:cNvSpPr>
          <p:nvPr>
            <p:ph type="title" idx="4294967295"/>
          </p:nvPr>
        </p:nvSpPr>
        <p:spPr>
          <a:xfrm>
            <a:off x="449263" y="0"/>
            <a:ext cx="8256587" cy="955675"/>
          </a:xfrm>
          <a:noFill/>
        </p:spPr>
        <p:txBody>
          <a:bodyPr/>
          <a:lstStyle/>
          <a:p>
            <a:pPr eaLnBrk="1" hangingPunct="1">
              <a:lnSpc>
                <a:spcPct val="150000"/>
              </a:lnSpc>
            </a:pPr>
            <a:r>
              <a:rPr lang="en-US" sz="2000" smtClean="0">
                <a:effectLst/>
                <a:cs typeface="Tahoma" pitchFamily="34" charset="0"/>
              </a:rPr>
              <a:t>Cosmic Frontier - </a:t>
            </a:r>
            <a:r>
              <a:rPr lang="en-US" sz="2000" smtClean="0">
                <a:solidFill>
                  <a:srgbClr val="000099"/>
                </a:solidFill>
                <a:effectLst/>
                <a:cs typeface="Tahoma" pitchFamily="34" charset="0"/>
              </a:rPr>
              <a:t>Recent Activities</a:t>
            </a:r>
          </a:p>
        </p:txBody>
      </p:sp>
      <p:sp>
        <p:nvSpPr>
          <p:cNvPr id="58371" name="Rectangle 3"/>
          <p:cNvSpPr>
            <a:spLocks noGrp="1" noChangeArrowheads="1"/>
          </p:cNvSpPr>
          <p:nvPr>
            <p:ph type="body" idx="4294967295"/>
          </p:nvPr>
        </p:nvSpPr>
        <p:spPr>
          <a:xfrm>
            <a:off x="336550" y="1292225"/>
            <a:ext cx="8391525" cy="5122863"/>
          </a:xfrm>
        </p:spPr>
        <p:txBody>
          <a:bodyPr/>
          <a:lstStyle/>
          <a:p>
            <a:pPr marL="0" indent="0">
              <a:buFont typeface="Wingdings" pitchFamily="2" charset="2"/>
              <a:buNone/>
            </a:pPr>
            <a:r>
              <a:rPr lang="en-US" sz="1200" b="0" i="1" smtClean="0"/>
              <a:t>*</a:t>
            </a:r>
            <a:r>
              <a:rPr lang="en-US" sz="1600" b="0" i="1" smtClean="0"/>
              <a:t>Rising Above the Gathering Storm warns that the Nation must do a better job in training the next generation of scientists and engineers in order to remain competitive. Astronomy has a role to play in this regard, because it is a mind-opening field, a gateway, in which exciting discoveries can attract young people to STEM (science, technology, engineering, and mathematics) careers.</a:t>
            </a:r>
          </a:p>
          <a:p>
            <a:pPr marL="0" indent="0"/>
            <a:endParaRPr lang="en-US" sz="1600" b="0" smtClean="0"/>
          </a:p>
          <a:p>
            <a:pPr marL="0" indent="0">
              <a:buFont typeface="Wingdings" pitchFamily="2" charset="2"/>
              <a:buNone/>
            </a:pPr>
            <a:r>
              <a:rPr lang="en-US" sz="1600" b="0" smtClean="0"/>
              <a:t>*</a:t>
            </a:r>
            <a:r>
              <a:rPr lang="en-US" sz="1600" b="0" i="1" smtClean="0"/>
              <a:t>As noted in the AAAC letter of October 22, 2010, the Committee remains concerned about the potential impacts of the anticipated JWST cost increases and schedule delays on the NWNH recommended major space activities for the decade.</a:t>
            </a:r>
          </a:p>
          <a:p>
            <a:pPr marL="0" indent="0"/>
            <a:endParaRPr lang="en-US" sz="1600" b="0" i="1" smtClean="0"/>
          </a:p>
          <a:p>
            <a:pPr marL="0" indent="0">
              <a:buFont typeface="Wingdings" pitchFamily="2" charset="2"/>
              <a:buNone/>
            </a:pPr>
            <a:r>
              <a:rPr lang="en-US" sz="1600" b="0" i="1" smtClean="0"/>
              <a:t>*NWNH called for the formulation of a Decadal Survey Implementation Advisory Committee (DSIAC) to provide strategic advice on decadal report-related issues and to monitor the progress on achieving the recommendations. While the AAAC over the years has adopted a role as shepherd over the decadal results, its charge is primarily to be a tactical committee, whose role is to advise on issues related to projects that cut across more than one agency. AAAC is available to work with a newly formed DSIAC as needed</a:t>
            </a:r>
            <a:r>
              <a:rPr lang="en-US" sz="1600" b="0" smtClean="0"/>
              <a:t>.</a:t>
            </a:r>
          </a:p>
          <a:p>
            <a:pPr marL="0" indent="0"/>
            <a:endParaRPr lang="en-US" sz="1600" b="0" smtClean="0"/>
          </a:p>
          <a:p>
            <a:pPr marL="0" indent="0">
              <a:buFont typeface="Wingdings" pitchFamily="2" charset="2"/>
              <a:buNone/>
            </a:pPr>
            <a:r>
              <a:rPr lang="en-US" sz="1600" b="0" smtClean="0"/>
              <a:t>*</a:t>
            </a:r>
            <a:r>
              <a:rPr lang="en-US" sz="1600" b="0" i="1" smtClean="0"/>
              <a:t>The Committee finds that interagency cooperation plays a key role in the astronomy research program and will continue to do so through the next decade.  The agencies have identified opportunities for joint activities from the priorities recommended in the NWNH program, but the Committee notes that in many cases activities may be limited by the tight fiscal environment.    </a:t>
            </a:r>
            <a:endParaRPr lang="en-US" sz="1600" b="0" smtClean="0">
              <a:cs typeface="Tahoma" pitchFamily="34" charset="0"/>
            </a:endParaRPr>
          </a:p>
        </p:txBody>
      </p:sp>
      <p:sp>
        <p:nvSpPr>
          <p:cNvPr id="2" name="Title 1"/>
          <p:cNvSpPr>
            <a:spLocks/>
          </p:cNvSpPr>
          <p:nvPr/>
        </p:nvSpPr>
        <p:spPr bwMode="auto">
          <a:xfrm>
            <a:off x="409575" y="87313"/>
            <a:ext cx="8270875" cy="609600"/>
          </a:xfrm>
          <a:prstGeom prst="rect">
            <a:avLst/>
          </a:prstGeom>
          <a:solidFill>
            <a:schemeClr val="bg1"/>
          </a:solidFill>
          <a:ln w="9525">
            <a:noFill/>
            <a:miter lim="800000"/>
            <a:headEnd/>
            <a:tailEnd/>
          </a:ln>
        </p:spPr>
        <p:txBody>
          <a:bodyPr anchor="ctr"/>
          <a:lstStyle/>
          <a:p>
            <a:pPr algn="ctr" eaLnBrk="0" hangingPunct="0">
              <a:defRPr/>
            </a:pPr>
            <a:r>
              <a:rPr lang="en-US" sz="2800">
                <a:solidFill>
                  <a:srgbClr val="285C00"/>
                </a:solidFill>
                <a:effectLst>
                  <a:outerShdw blurRad="38100" dist="38100" dir="2700000" algn="tl">
                    <a:srgbClr val="C0C0C0"/>
                  </a:outerShdw>
                </a:effectLst>
              </a:rPr>
              <a:t>AAAC March 2011 Report Findings – p. 2</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963" y="196850"/>
            <a:ext cx="5165725" cy="723900"/>
          </a:xfrm>
        </p:spPr>
        <p:txBody>
          <a:bodyPr/>
          <a:lstStyle/>
          <a:p>
            <a:pPr>
              <a:defRPr/>
            </a:pPr>
            <a:r>
              <a:rPr lang="en-US" dirty="0" smtClean="0"/>
              <a:t>OHEP Trends</a:t>
            </a:r>
            <a:endParaRPr lang="en-US" dirty="0"/>
          </a:p>
        </p:txBody>
      </p:sp>
      <p:sp>
        <p:nvSpPr>
          <p:cNvPr id="59394" name="Slide Number Placeholder 2"/>
          <p:cNvSpPr>
            <a:spLocks noGrp="1"/>
          </p:cNvSpPr>
          <p:nvPr>
            <p:ph type="sldNum" sz="quarter" idx="10"/>
          </p:nvPr>
        </p:nvSpPr>
        <p:spPr>
          <a:noFill/>
        </p:spPr>
        <p:txBody>
          <a:bodyPr/>
          <a:lstStyle/>
          <a:p>
            <a:fld id="{2AA748E0-7A26-4E5E-BA95-B09D3ABBFB9D}" type="slidenum">
              <a:rPr lang="en-US" smtClean="0"/>
              <a:pPr/>
              <a:t>37</a:t>
            </a:fld>
            <a:endParaRPr lang="en-US" smtClean="0"/>
          </a:p>
        </p:txBody>
      </p:sp>
      <p:graphicFrame>
        <p:nvGraphicFramePr>
          <p:cNvPr id="4" name="Chart 3"/>
          <p:cNvGraphicFramePr/>
          <p:nvPr/>
        </p:nvGraphicFramePr>
        <p:xfrm>
          <a:off x="632298" y="1108953"/>
          <a:ext cx="7937770" cy="3745149"/>
        </p:xfrm>
        <a:graphic>
          <a:graphicData uri="http://schemas.openxmlformats.org/drawingml/2006/chart">
            <c:chart xmlns:c="http://schemas.openxmlformats.org/drawingml/2006/chart" xmlns:r="http://schemas.openxmlformats.org/officeDocument/2006/relationships" r:id="rId2"/>
          </a:graphicData>
        </a:graphic>
      </p:graphicFrame>
      <p:sp>
        <p:nvSpPr>
          <p:cNvPr id="59396" name="TextBox 4"/>
          <p:cNvSpPr txBox="1">
            <a:spLocks noChangeArrowheads="1"/>
          </p:cNvSpPr>
          <p:nvPr/>
        </p:nvSpPr>
        <p:spPr bwMode="auto">
          <a:xfrm>
            <a:off x="758825" y="4864100"/>
            <a:ext cx="7499350" cy="1760538"/>
          </a:xfrm>
          <a:prstGeom prst="rect">
            <a:avLst/>
          </a:prstGeom>
          <a:noFill/>
          <a:ln w="9525">
            <a:noFill/>
            <a:miter lim="800000"/>
            <a:headEnd/>
            <a:tailEnd/>
          </a:ln>
        </p:spPr>
        <p:txBody>
          <a:bodyPr>
            <a:spAutoFit/>
          </a:bodyPr>
          <a:lstStyle/>
          <a:p>
            <a:pPr eaLnBrk="0" hangingPunct="0">
              <a:spcAft>
                <a:spcPts val="600"/>
              </a:spcAft>
              <a:buFont typeface="Arial" charset="0"/>
              <a:buChar char="•"/>
            </a:pPr>
            <a:r>
              <a:rPr lang="en-US"/>
              <a:t> </a:t>
            </a:r>
            <a:r>
              <a:rPr lang="en-US">
                <a:latin typeface="Calibri" pitchFamily="34" charset="0"/>
              </a:rPr>
              <a:t>In the late 90’s the fraction devoted to projects was about 20%.</a:t>
            </a:r>
          </a:p>
          <a:p>
            <a:pPr eaLnBrk="0" hangingPunct="0">
              <a:spcAft>
                <a:spcPts val="600"/>
              </a:spcAft>
              <a:buFont typeface="Arial" charset="0"/>
              <a:buChar char="•"/>
            </a:pPr>
            <a:r>
              <a:rPr lang="en-US">
                <a:latin typeface="Calibri" pitchFamily="34" charset="0"/>
              </a:rPr>
              <a:t> This fraction reached a minimum around 2006. </a:t>
            </a:r>
          </a:p>
          <a:p>
            <a:pPr eaLnBrk="0" hangingPunct="0">
              <a:spcAft>
                <a:spcPts val="600"/>
              </a:spcAft>
              <a:buFont typeface="Arial" charset="0"/>
              <a:buChar char="•"/>
            </a:pPr>
            <a:r>
              <a:rPr lang="en-US">
                <a:latin typeface="Calibri" pitchFamily="34" charset="0"/>
              </a:rPr>
              <a:t> The projects started since then are coming to completion.</a:t>
            </a:r>
          </a:p>
          <a:p>
            <a:pPr eaLnBrk="0" hangingPunct="0">
              <a:spcAft>
                <a:spcPts val="600"/>
              </a:spcAft>
              <a:buFont typeface="Arial" charset="0"/>
              <a:buChar char="•"/>
            </a:pPr>
            <a:r>
              <a:rPr lang="en-US">
                <a:latin typeface="Calibri" pitchFamily="34" charset="0"/>
              </a:rPr>
              <a:t> The HEP Committee of Visitors recommended projects should be ~20% of the budget.</a:t>
            </a:r>
          </a:p>
        </p:txBody>
      </p:sp>
      <p:sp>
        <p:nvSpPr>
          <p:cNvPr id="59397" name="Oval 5"/>
          <p:cNvSpPr>
            <a:spLocks noChangeArrowheads="1"/>
          </p:cNvSpPr>
          <p:nvPr/>
        </p:nvSpPr>
        <p:spPr bwMode="auto">
          <a:xfrm>
            <a:off x="2703513" y="2276475"/>
            <a:ext cx="2559050" cy="1439863"/>
          </a:xfrm>
          <a:prstGeom prst="ellipse">
            <a:avLst/>
          </a:prstGeom>
          <a:solidFill>
            <a:srgbClr val="FFFF00">
              <a:alpha val="21176"/>
            </a:srgbClr>
          </a:solidFill>
          <a:ln w="9525" algn="ctr">
            <a:solidFill>
              <a:schemeClr val="tx1"/>
            </a:solidFill>
            <a:round/>
            <a:headEnd/>
            <a:tailEnd/>
          </a:ln>
        </p:spPr>
        <p:txBody>
          <a:bodyPr/>
          <a:lstStyle/>
          <a:p>
            <a:pPr eaLnBrk="0" hangingPunct="0"/>
            <a:endParaRPr lang="en-US"/>
          </a:p>
        </p:txBody>
      </p:sp>
      <p:sp>
        <p:nvSpPr>
          <p:cNvPr id="59398" name="TextBox 6"/>
          <p:cNvSpPr txBox="1">
            <a:spLocks noChangeArrowheads="1"/>
          </p:cNvSpPr>
          <p:nvPr/>
        </p:nvSpPr>
        <p:spPr bwMode="auto">
          <a:xfrm>
            <a:off x="1462088" y="1157288"/>
            <a:ext cx="2892425" cy="584200"/>
          </a:xfrm>
          <a:prstGeom prst="rect">
            <a:avLst/>
          </a:prstGeom>
          <a:noFill/>
          <a:ln w="9525">
            <a:noFill/>
            <a:miter lim="800000"/>
            <a:headEnd/>
            <a:tailEnd/>
          </a:ln>
        </p:spPr>
        <p:txBody>
          <a:bodyPr>
            <a:spAutoFit/>
          </a:bodyPr>
          <a:lstStyle/>
          <a:p>
            <a:pPr eaLnBrk="0" hangingPunct="0"/>
            <a:r>
              <a:rPr lang="en-US" sz="1600">
                <a:latin typeface="Calibri" pitchFamily="34" charset="0"/>
              </a:rPr>
              <a:t>Trading projects for more research</a:t>
            </a:r>
          </a:p>
        </p:txBody>
      </p:sp>
      <p:sp>
        <p:nvSpPr>
          <p:cNvPr id="59399" name="Oval 7"/>
          <p:cNvSpPr>
            <a:spLocks noChangeArrowheads="1"/>
          </p:cNvSpPr>
          <p:nvPr/>
        </p:nvSpPr>
        <p:spPr bwMode="auto">
          <a:xfrm>
            <a:off x="5078413" y="1624013"/>
            <a:ext cx="1331912" cy="1184275"/>
          </a:xfrm>
          <a:prstGeom prst="ellipse">
            <a:avLst/>
          </a:prstGeom>
          <a:solidFill>
            <a:srgbClr val="FFFF00">
              <a:alpha val="21176"/>
            </a:srgbClr>
          </a:solidFill>
          <a:ln w="9525" algn="ctr">
            <a:solidFill>
              <a:schemeClr val="tx1"/>
            </a:solidFill>
            <a:round/>
            <a:headEnd/>
            <a:tailEnd/>
          </a:ln>
        </p:spPr>
        <p:txBody>
          <a:bodyPr/>
          <a:lstStyle/>
          <a:p>
            <a:pPr eaLnBrk="0" hangingPunct="0"/>
            <a:endParaRPr lang="en-US"/>
          </a:p>
        </p:txBody>
      </p:sp>
      <p:sp>
        <p:nvSpPr>
          <p:cNvPr id="59400" name="TextBox 8"/>
          <p:cNvSpPr txBox="1">
            <a:spLocks noChangeArrowheads="1"/>
          </p:cNvSpPr>
          <p:nvPr/>
        </p:nvSpPr>
        <p:spPr bwMode="auto">
          <a:xfrm>
            <a:off x="6494463" y="987425"/>
            <a:ext cx="2287587" cy="738188"/>
          </a:xfrm>
          <a:prstGeom prst="rect">
            <a:avLst/>
          </a:prstGeom>
          <a:noFill/>
          <a:ln w="9525">
            <a:noFill/>
            <a:miter lim="800000"/>
            <a:headEnd/>
            <a:tailEnd/>
          </a:ln>
        </p:spPr>
        <p:txBody>
          <a:bodyPr>
            <a:spAutoFit/>
          </a:bodyPr>
          <a:lstStyle/>
          <a:p>
            <a:pPr eaLnBrk="0" hangingPunct="0"/>
            <a:r>
              <a:rPr lang="en-US" sz="1400"/>
              <a:t>Ramp up ILC, SRF, and some accounting changes.</a:t>
            </a:r>
          </a:p>
        </p:txBody>
      </p:sp>
      <p:cxnSp>
        <p:nvCxnSpPr>
          <p:cNvPr id="59401" name="Straight Arrow Connector 10"/>
          <p:cNvCxnSpPr>
            <a:cxnSpLocks noChangeShapeType="1"/>
            <a:stCxn id="59400" idx="1"/>
            <a:endCxn id="59399" idx="0"/>
          </p:cNvCxnSpPr>
          <p:nvPr/>
        </p:nvCxnSpPr>
        <p:spPr bwMode="auto">
          <a:xfrm rot="10800000" flipV="1">
            <a:off x="5743575" y="1355725"/>
            <a:ext cx="750888" cy="268288"/>
          </a:xfrm>
          <a:prstGeom prst="straightConnector1">
            <a:avLst/>
          </a:prstGeom>
          <a:noFill/>
          <a:ln w="9525" algn="ctr">
            <a:solidFill>
              <a:schemeClr val="tx1"/>
            </a:solidFill>
            <a:round/>
            <a:headEnd/>
            <a:tailEnd type="arrow"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75" y="206375"/>
            <a:ext cx="5495925" cy="723900"/>
          </a:xfrm>
        </p:spPr>
        <p:txBody>
          <a:bodyPr/>
          <a:lstStyle/>
          <a:p>
            <a:pPr>
              <a:defRPr/>
            </a:pPr>
            <a:r>
              <a:rPr lang="en-US" sz="2400" dirty="0" smtClean="0"/>
              <a:t>Major Recommendations of P5</a:t>
            </a:r>
            <a:endParaRPr lang="en-US" sz="2400" dirty="0"/>
          </a:p>
        </p:txBody>
      </p:sp>
      <p:sp>
        <p:nvSpPr>
          <p:cNvPr id="60418" name="Content Placeholder 2"/>
          <p:cNvSpPr>
            <a:spLocks noGrp="1"/>
          </p:cNvSpPr>
          <p:nvPr>
            <p:ph idx="1"/>
          </p:nvPr>
        </p:nvSpPr>
        <p:spPr/>
        <p:txBody>
          <a:bodyPr/>
          <a:lstStyle/>
          <a:p>
            <a:pPr>
              <a:spcBef>
                <a:spcPts val="1200"/>
              </a:spcBef>
            </a:pPr>
            <a:r>
              <a:rPr lang="en-US" sz="1800" b="0" smtClean="0">
                <a:latin typeface="Calibri" pitchFamily="34" charset="0"/>
              </a:rPr>
              <a:t>The panel recommends that the US maintain a leadership role in world-wide particle physics. The panel recommends a strong, integrated research program at the three frontiers of the field: </a:t>
            </a:r>
            <a:r>
              <a:rPr lang="en-US" sz="1800" b="0" smtClean="0">
                <a:solidFill>
                  <a:srgbClr val="FF0000"/>
                </a:solidFill>
                <a:latin typeface="Calibri" pitchFamily="34" charset="0"/>
              </a:rPr>
              <a:t>the Energy Frontier, the Intensity Frontier and the Cosmic Frontier.</a:t>
            </a:r>
          </a:p>
          <a:p>
            <a:pPr>
              <a:spcBef>
                <a:spcPts val="1200"/>
              </a:spcBef>
            </a:pPr>
            <a:r>
              <a:rPr lang="en-US" sz="1800" b="0" smtClean="0">
                <a:latin typeface="Calibri" pitchFamily="34" charset="0"/>
              </a:rPr>
              <a:t>The panel recommends support for the US LHC program, including US involvement in the planned detector and accelerator upgrades. (</a:t>
            </a:r>
            <a:r>
              <a:rPr lang="en-US" sz="1800" b="0" smtClean="0">
                <a:solidFill>
                  <a:srgbClr val="FF0000"/>
                </a:solidFill>
                <a:latin typeface="Calibri" pitchFamily="34" charset="0"/>
              </a:rPr>
              <a:t>highest priority</a:t>
            </a:r>
            <a:r>
              <a:rPr lang="en-US" sz="1800" b="0" smtClean="0">
                <a:latin typeface="Calibri" pitchFamily="34" charset="0"/>
              </a:rPr>
              <a:t>)</a:t>
            </a:r>
          </a:p>
          <a:p>
            <a:pPr>
              <a:spcBef>
                <a:spcPts val="1200"/>
              </a:spcBef>
            </a:pPr>
            <a:r>
              <a:rPr lang="en-US" sz="1800" b="0" smtClean="0">
                <a:latin typeface="Calibri" pitchFamily="34" charset="0"/>
              </a:rPr>
              <a:t>The panel recommends a world-class neutrino program as a core component of the US program, with the long-term vision of a </a:t>
            </a:r>
            <a:r>
              <a:rPr lang="en-US" sz="1800" b="0" smtClean="0">
                <a:solidFill>
                  <a:srgbClr val="FF0000"/>
                </a:solidFill>
                <a:latin typeface="Calibri" pitchFamily="34" charset="0"/>
              </a:rPr>
              <a:t>large detector in the proposed DUSEL and a high-intensity neutrino source at Fermilab</a:t>
            </a:r>
            <a:r>
              <a:rPr lang="en-US" sz="1800" b="0" smtClean="0">
                <a:latin typeface="Calibri" pitchFamily="34" charset="0"/>
              </a:rPr>
              <a:t>.</a:t>
            </a:r>
          </a:p>
          <a:p>
            <a:pPr>
              <a:spcBef>
                <a:spcPts val="1200"/>
              </a:spcBef>
            </a:pPr>
            <a:r>
              <a:rPr lang="en-US" sz="1800" b="0" smtClean="0">
                <a:latin typeface="Calibri" pitchFamily="34" charset="0"/>
              </a:rPr>
              <a:t>The panel recommends funding for </a:t>
            </a:r>
            <a:r>
              <a:rPr lang="en-US" sz="1800" b="0" smtClean="0">
                <a:solidFill>
                  <a:srgbClr val="FF0000"/>
                </a:solidFill>
                <a:latin typeface="Calibri" pitchFamily="34" charset="0"/>
              </a:rPr>
              <a:t>measurements of rare processes </a:t>
            </a:r>
            <a:r>
              <a:rPr lang="en-US" sz="1800" b="0" smtClean="0">
                <a:latin typeface="Calibri" pitchFamily="34" charset="0"/>
              </a:rPr>
              <a:t>to an extent depending on the funding levels available… (Mu2e)</a:t>
            </a:r>
          </a:p>
          <a:p>
            <a:pPr>
              <a:spcBef>
                <a:spcPts val="1200"/>
              </a:spcBef>
            </a:pPr>
            <a:r>
              <a:rPr lang="en-US" sz="1800" b="0" smtClean="0">
                <a:latin typeface="Calibri" pitchFamily="34" charset="0"/>
              </a:rPr>
              <a:t>The panel recommends support for the study of </a:t>
            </a:r>
            <a:r>
              <a:rPr lang="en-US" sz="1800" b="0" smtClean="0">
                <a:solidFill>
                  <a:srgbClr val="FF0000"/>
                </a:solidFill>
                <a:latin typeface="Calibri" pitchFamily="34" charset="0"/>
              </a:rPr>
              <a:t>dark matter and dark energy</a:t>
            </a:r>
            <a:r>
              <a:rPr lang="en-US" sz="1800" b="0" smtClean="0">
                <a:latin typeface="Calibri" pitchFamily="34" charset="0"/>
              </a:rPr>
              <a:t> as an integral part of the US particle physics program.</a:t>
            </a:r>
          </a:p>
          <a:p>
            <a:pPr>
              <a:spcBef>
                <a:spcPts val="1200"/>
              </a:spcBef>
            </a:pPr>
            <a:r>
              <a:rPr lang="en-US" sz="1800" b="0" smtClean="0">
                <a:latin typeface="Calibri" pitchFamily="34" charset="0"/>
              </a:rPr>
              <a:t> The panel recommends a </a:t>
            </a:r>
            <a:r>
              <a:rPr lang="en-US" sz="1800" b="0" smtClean="0">
                <a:solidFill>
                  <a:srgbClr val="FF0000"/>
                </a:solidFill>
                <a:latin typeface="Calibri" pitchFamily="34" charset="0"/>
              </a:rPr>
              <a:t>broad strategic program in accelerator R&amp;D</a:t>
            </a:r>
            <a:r>
              <a:rPr lang="en-US" sz="1800" b="0" smtClean="0">
                <a:latin typeface="Calibri" pitchFamily="34" charset="0"/>
              </a:rPr>
              <a:t>, including work …, along with support of </a:t>
            </a:r>
            <a:r>
              <a:rPr lang="en-US" sz="1800" b="0" smtClean="0">
                <a:solidFill>
                  <a:srgbClr val="FF0000"/>
                </a:solidFill>
                <a:latin typeface="Calibri" pitchFamily="34" charset="0"/>
              </a:rPr>
              <a:t>basic accelerator science</a:t>
            </a:r>
            <a:r>
              <a:rPr lang="en-US" sz="1800" b="0" smtClean="0">
                <a:latin typeface="Calibri" pitchFamily="34" charset="0"/>
              </a:rPr>
              <a:t>.</a:t>
            </a:r>
          </a:p>
        </p:txBody>
      </p:sp>
      <p:sp>
        <p:nvSpPr>
          <p:cNvPr id="60419" name="Slide Number Placeholder 3"/>
          <p:cNvSpPr>
            <a:spLocks noGrp="1"/>
          </p:cNvSpPr>
          <p:nvPr>
            <p:ph type="sldNum" sz="quarter" idx="10"/>
          </p:nvPr>
        </p:nvSpPr>
        <p:spPr>
          <a:noFill/>
        </p:spPr>
        <p:txBody>
          <a:bodyPr/>
          <a:lstStyle/>
          <a:p>
            <a:fld id="{685A2FAD-FFA7-4809-8666-B19E9F8ED4E3}" type="slidenum">
              <a:rPr lang="en-US" sz="900" smtClean="0"/>
              <a:pPr/>
              <a:t>38</a:t>
            </a:fld>
            <a:endParaRPr lang="en-US" sz="9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4"/>
          <p:cNvSpPr>
            <a:spLocks noGrp="1"/>
          </p:cNvSpPr>
          <p:nvPr>
            <p:ph type="sldNum" sz="quarter" idx="11"/>
          </p:nvPr>
        </p:nvSpPr>
        <p:spPr>
          <a:noFill/>
        </p:spPr>
        <p:txBody>
          <a:bodyPr/>
          <a:lstStyle/>
          <a:p>
            <a:fld id="{81AEF099-8AF9-49D1-8D6D-AF0948AB8F78}" type="slidenum">
              <a:rPr lang="en-US" smtClean="0"/>
              <a:pPr/>
              <a:t>39</a:t>
            </a:fld>
            <a:endParaRPr lang="en-US" smtClean="0"/>
          </a:p>
        </p:txBody>
      </p:sp>
      <p:sp>
        <p:nvSpPr>
          <p:cNvPr id="61442" name="Rectangle 2"/>
          <p:cNvSpPr>
            <a:spLocks noGrp="1" noChangeArrowheads="1"/>
          </p:cNvSpPr>
          <p:nvPr>
            <p:ph type="title"/>
          </p:nvPr>
        </p:nvSpPr>
        <p:spPr>
          <a:xfrm>
            <a:off x="901700" y="215900"/>
            <a:ext cx="7340600" cy="685800"/>
          </a:xfrm>
        </p:spPr>
        <p:txBody>
          <a:bodyPr/>
          <a:lstStyle/>
          <a:p>
            <a:r>
              <a:rPr lang="en-US" b="1" smtClean="0">
                <a:solidFill>
                  <a:srgbClr val="285C00"/>
                </a:solidFill>
                <a:effectLst/>
                <a:latin typeface="Cambria" pitchFamily="18" charset="0"/>
              </a:rPr>
              <a:t>P5 Funding Scenarios</a:t>
            </a:r>
          </a:p>
        </p:txBody>
      </p:sp>
      <p:sp>
        <p:nvSpPr>
          <p:cNvPr id="61443" name="Rectangle 3"/>
          <p:cNvSpPr>
            <a:spLocks noChangeArrowheads="1"/>
          </p:cNvSpPr>
          <p:nvPr/>
        </p:nvSpPr>
        <p:spPr bwMode="auto">
          <a:xfrm>
            <a:off x="617538" y="5672138"/>
            <a:ext cx="184150" cy="655637"/>
          </a:xfrm>
          <a:prstGeom prst="rect">
            <a:avLst/>
          </a:prstGeom>
          <a:noFill/>
          <a:ln w="9525" algn="ctr">
            <a:noFill/>
            <a:miter lim="800000"/>
            <a:headEnd/>
            <a:tailEnd/>
          </a:ln>
        </p:spPr>
        <p:txBody>
          <a:bodyPr wrap="none" lIns="91408" tIns="45704" rIns="91408" bIns="45704" anchor="ctr">
            <a:spAutoFit/>
          </a:bodyPr>
          <a:lstStyle/>
          <a:p>
            <a:pPr eaLnBrk="0" hangingPunct="0"/>
            <a:r>
              <a:rPr lang="en-US" sz="1200">
                <a:solidFill>
                  <a:srgbClr val="0033CC"/>
                </a:solidFill>
              </a:rPr>
              <a:t/>
            </a:r>
            <a:br>
              <a:rPr lang="en-US" sz="1200">
                <a:solidFill>
                  <a:srgbClr val="0033CC"/>
                </a:solidFill>
              </a:rPr>
            </a:br>
            <a:endParaRPr lang="en-US" sz="2500"/>
          </a:p>
        </p:txBody>
      </p:sp>
      <p:sp>
        <p:nvSpPr>
          <p:cNvPr id="27653" name="Rectangle 4"/>
          <p:cNvSpPr>
            <a:spLocks noChangeArrowheads="1"/>
          </p:cNvSpPr>
          <p:nvPr/>
        </p:nvSpPr>
        <p:spPr bwMode="auto">
          <a:xfrm>
            <a:off x="484188" y="1054100"/>
            <a:ext cx="8153400" cy="4554538"/>
          </a:xfrm>
          <a:prstGeom prst="rect">
            <a:avLst/>
          </a:prstGeom>
          <a:noFill/>
          <a:ln w="9525" algn="ctr">
            <a:noFill/>
            <a:miter lim="800000"/>
            <a:headEnd/>
            <a:tailEnd/>
          </a:ln>
        </p:spPr>
        <p:txBody>
          <a:bodyPr lIns="91408" tIns="45704" rIns="91408" bIns="45704" anchor="ctr">
            <a:spAutoFit/>
          </a:bodyPr>
          <a:lstStyle/>
          <a:p>
            <a:pPr marL="282575" indent="-282575" eaLnBrk="0" hangingPunct="0">
              <a:spcBef>
                <a:spcPts val="800"/>
              </a:spcBef>
              <a:defRPr/>
            </a:pPr>
            <a:r>
              <a:rPr lang="en-US" sz="2000" dirty="0">
                <a:latin typeface="Calibri" pitchFamily="34" charset="0"/>
              </a:rPr>
              <a:t>The implementation of the plan has evolved and reacted to funding constraints and changing circumstances.</a:t>
            </a:r>
          </a:p>
          <a:p>
            <a:pPr marL="739775" lvl="1" indent="-282575" eaLnBrk="0" hangingPunct="0">
              <a:spcBef>
                <a:spcPts val="400"/>
              </a:spcBef>
              <a:buFontTx/>
              <a:buChar char="•"/>
              <a:defRPr/>
            </a:pPr>
            <a:r>
              <a:rPr lang="en-US" sz="2000" b="0" dirty="0">
                <a:latin typeface="Calibri" pitchFamily="34" charset="0"/>
              </a:rPr>
              <a:t>The P5 report provided advice on 3 funding scenarios:</a:t>
            </a:r>
          </a:p>
          <a:p>
            <a:pPr marL="1196975" lvl="2" indent="-282575" eaLnBrk="0" hangingPunct="0">
              <a:spcBef>
                <a:spcPts val="400"/>
              </a:spcBef>
              <a:buFontTx/>
              <a:buChar char="•"/>
              <a:defRPr/>
            </a:pPr>
            <a:r>
              <a:rPr lang="en-US" sz="2000" dirty="0">
                <a:latin typeface="Calibri" pitchFamily="34" charset="0"/>
              </a:rPr>
              <a:t>A: a constant level of effort from the FY 2008 level</a:t>
            </a:r>
          </a:p>
          <a:p>
            <a:pPr marL="1654175" lvl="3" indent="-282575" eaLnBrk="0" hangingPunct="0">
              <a:spcBef>
                <a:spcPts val="400"/>
              </a:spcBef>
              <a:buFontTx/>
              <a:buChar char="•"/>
              <a:defRPr/>
            </a:pPr>
            <a:r>
              <a:rPr lang="en-US" sz="2000" b="0" dirty="0">
                <a:solidFill>
                  <a:srgbClr val="FF0000"/>
                </a:solidFill>
                <a:latin typeface="Calibri" pitchFamily="34" charset="0"/>
              </a:rPr>
              <a:t>Cannot play a leadership role in on all three frontiers.</a:t>
            </a:r>
          </a:p>
          <a:p>
            <a:pPr marL="1196975" lvl="2" indent="-282575" eaLnBrk="0" hangingPunct="0">
              <a:spcBef>
                <a:spcPts val="400"/>
              </a:spcBef>
              <a:buFontTx/>
              <a:buChar char="•"/>
              <a:defRPr/>
            </a:pPr>
            <a:r>
              <a:rPr lang="en-US" sz="2000" b="0" dirty="0">
                <a:latin typeface="Calibri" pitchFamily="34" charset="0"/>
              </a:rPr>
              <a:t>B: a constant level of effort from the FY 2007 level</a:t>
            </a:r>
          </a:p>
          <a:p>
            <a:pPr marL="1654175" lvl="3" indent="-282575" eaLnBrk="0" hangingPunct="0">
              <a:spcBef>
                <a:spcPts val="400"/>
              </a:spcBef>
              <a:buFontTx/>
              <a:buChar char="•"/>
              <a:defRPr/>
            </a:pPr>
            <a:r>
              <a:rPr lang="en-US" sz="2000" b="0" dirty="0">
                <a:solidFill>
                  <a:schemeClr val="accent6">
                    <a:lumMod val="75000"/>
                  </a:schemeClr>
                </a:solidFill>
                <a:latin typeface="Calibri" pitchFamily="34" charset="0"/>
              </a:rPr>
              <a:t>Can play a leadership role on all three frontiers.</a:t>
            </a:r>
          </a:p>
          <a:p>
            <a:pPr marL="1196975" lvl="2" indent="-282575" eaLnBrk="0" hangingPunct="0">
              <a:spcBef>
                <a:spcPts val="400"/>
              </a:spcBef>
              <a:buFontTx/>
              <a:buChar char="•"/>
              <a:defRPr/>
            </a:pPr>
            <a:r>
              <a:rPr lang="en-US" sz="2000" b="0" dirty="0">
                <a:latin typeface="Calibri" pitchFamily="34" charset="0"/>
              </a:rPr>
              <a:t>C: doubling the budget over 10 years from the FY 2007 level</a:t>
            </a:r>
          </a:p>
          <a:p>
            <a:pPr marL="1654175" lvl="3" indent="-282575" eaLnBrk="0" hangingPunct="0">
              <a:spcBef>
                <a:spcPts val="400"/>
              </a:spcBef>
              <a:buFontTx/>
              <a:buChar char="•"/>
              <a:defRPr/>
            </a:pPr>
            <a:r>
              <a:rPr lang="en-US" sz="2000" b="0" dirty="0">
                <a:solidFill>
                  <a:srgbClr val="007E00"/>
                </a:solidFill>
                <a:latin typeface="Calibri" pitchFamily="34" charset="0"/>
              </a:rPr>
              <a:t>World class at all three frontiers with more timely results, greater impact, and more efficiency.</a:t>
            </a:r>
          </a:p>
          <a:p>
            <a:pPr marL="282575" indent="-282575" eaLnBrk="0" hangingPunct="0">
              <a:spcBef>
                <a:spcPts val="400"/>
              </a:spcBef>
              <a:buFontTx/>
              <a:buChar char="•"/>
              <a:defRPr/>
            </a:pPr>
            <a:r>
              <a:rPr lang="en-US" sz="2000" dirty="0">
                <a:latin typeface="Calibri" pitchFamily="34" charset="0"/>
              </a:rPr>
              <a:t>We are now at Scenario A</a:t>
            </a:r>
          </a:p>
          <a:p>
            <a:pPr marL="739775" lvl="1" indent="-282575" eaLnBrk="0" hangingPunct="0">
              <a:spcBef>
                <a:spcPts val="400"/>
              </a:spcBef>
              <a:buFontTx/>
              <a:buChar char="•"/>
              <a:defRPr/>
            </a:pPr>
            <a:r>
              <a:rPr lang="en-US" sz="2000" dirty="0">
                <a:latin typeface="Calibri" pitchFamily="34" charset="0"/>
              </a:rPr>
              <a:t>We can only do 1 dark energy experiment and are losing leadership on the Cosmic Frontier.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1876425"/>
            <a:ext cx="8720138" cy="3543300"/>
          </a:xfrm>
        </p:spPr>
        <p:txBody>
          <a:bodyPr/>
          <a:lstStyle/>
          <a:p>
            <a:pPr algn="ctr">
              <a:defRPr/>
            </a:pPr>
            <a:r>
              <a:rPr lang="en-US" sz="3600" dirty="0" smtClean="0"/>
              <a:t/>
            </a:r>
            <a:br>
              <a:rPr lang="en-US" sz="3600" dirty="0" smtClean="0"/>
            </a:br>
            <a:r>
              <a:rPr lang="en-US" sz="3600" dirty="0" smtClean="0"/>
              <a:t>Program &amp; Budget Status</a:t>
            </a:r>
            <a:endParaRPr lang="en-US" sz="3600" dirty="0"/>
          </a:p>
        </p:txBody>
      </p:sp>
      <p:sp>
        <p:nvSpPr>
          <p:cNvPr id="25602" name="Slide Number Placeholder 3"/>
          <p:cNvSpPr>
            <a:spLocks noGrp="1"/>
          </p:cNvSpPr>
          <p:nvPr>
            <p:ph type="sldNum" sz="quarter" idx="10"/>
          </p:nvPr>
        </p:nvSpPr>
        <p:spPr>
          <a:noFill/>
        </p:spPr>
        <p:txBody>
          <a:bodyPr/>
          <a:lstStyle/>
          <a:p>
            <a:fld id="{BEEC6CB0-3171-46A7-918A-3912A3F028D8}"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p:cNvSpPr txBox="1">
            <a:spLocks noGrp="1"/>
          </p:cNvSpPr>
          <p:nvPr/>
        </p:nvSpPr>
        <p:spPr bwMode="auto">
          <a:xfrm>
            <a:off x="6248400" y="6400800"/>
            <a:ext cx="2895600" cy="457200"/>
          </a:xfrm>
          <a:prstGeom prst="rect">
            <a:avLst/>
          </a:prstGeom>
          <a:noFill/>
          <a:ln w="9525">
            <a:noFill/>
            <a:miter lim="800000"/>
            <a:headEnd/>
            <a:tailEnd/>
          </a:ln>
        </p:spPr>
        <p:txBody>
          <a:bodyPr/>
          <a:lstStyle/>
          <a:p>
            <a:pPr algn="r" eaLnBrk="0" hangingPunct="0">
              <a:spcBef>
                <a:spcPct val="30000"/>
              </a:spcBef>
              <a:buFont typeface="Wingdings" pitchFamily="2" charset="2"/>
              <a:buNone/>
            </a:pPr>
            <a:fld id="{EE9D09CA-A94E-4651-AD95-760F604AF54F}" type="slidenum">
              <a:rPr lang="en-US" b="0">
                <a:latin typeface="Times New Roman" pitchFamily="18" charset="0"/>
              </a:rPr>
              <a:pPr algn="r" eaLnBrk="0" hangingPunct="0">
                <a:spcBef>
                  <a:spcPct val="30000"/>
                </a:spcBef>
                <a:buFont typeface="Wingdings" pitchFamily="2" charset="2"/>
                <a:buNone/>
              </a:pPr>
              <a:t>40</a:t>
            </a:fld>
            <a:endParaRPr lang="en-US" b="0">
              <a:latin typeface="Times New Roman" pitchFamily="18" charset="0"/>
            </a:endParaRPr>
          </a:p>
        </p:txBody>
      </p:sp>
      <p:sp>
        <p:nvSpPr>
          <p:cNvPr id="62466" name="Rectangle 2"/>
          <p:cNvSpPr>
            <a:spLocks noGrp="1" noChangeArrowheads="1"/>
          </p:cNvSpPr>
          <p:nvPr>
            <p:ph type="title" idx="4294967295"/>
          </p:nvPr>
        </p:nvSpPr>
        <p:spPr>
          <a:xfrm>
            <a:off x="1843088" y="141288"/>
            <a:ext cx="6386512" cy="609600"/>
          </a:xfrm>
          <a:noFill/>
        </p:spPr>
        <p:txBody>
          <a:bodyPr/>
          <a:lstStyle/>
          <a:p>
            <a:pPr eaLnBrk="1" hangingPunct="1"/>
            <a:r>
              <a:rPr lang="en-US" smtClean="0">
                <a:solidFill>
                  <a:srgbClr val="0000FF"/>
                </a:solidFill>
                <a:effectLst/>
              </a:rPr>
              <a:t>PASAG – Dark Matter Recommendations</a:t>
            </a:r>
          </a:p>
        </p:txBody>
      </p:sp>
      <p:sp>
        <p:nvSpPr>
          <p:cNvPr id="62467" name="Text Box 4"/>
          <p:cNvSpPr txBox="1">
            <a:spLocks noChangeArrowheads="1"/>
          </p:cNvSpPr>
          <p:nvPr/>
        </p:nvSpPr>
        <p:spPr bwMode="auto">
          <a:xfrm>
            <a:off x="361950" y="1109663"/>
            <a:ext cx="8304213" cy="3759200"/>
          </a:xfrm>
          <a:prstGeom prst="rect">
            <a:avLst/>
          </a:prstGeom>
          <a:noFill/>
          <a:ln w="9525" algn="ctr">
            <a:noFill/>
            <a:miter lim="800000"/>
            <a:headEnd/>
            <a:tailEnd/>
          </a:ln>
          <a:effectLst>
            <a:prstShdw prst="shdw17" dist="17961" dir="2700000">
              <a:srgbClr val="999999"/>
            </a:prstShdw>
          </a:effectLst>
        </p:spPr>
        <p:txBody>
          <a:bodyPr>
            <a:spAutoFit/>
          </a:bodyPr>
          <a:lstStyle/>
          <a:p>
            <a:pPr eaLnBrk="0" hangingPunct="0">
              <a:buFont typeface="Wingdings" pitchFamily="2" charset="2"/>
              <a:buNone/>
            </a:pPr>
            <a:r>
              <a:rPr lang="en-US" sz="1600">
                <a:solidFill>
                  <a:schemeClr val="accent2"/>
                </a:solidFill>
              </a:rPr>
              <a:t>Scenario A</a:t>
            </a:r>
          </a:p>
          <a:p>
            <a:pPr eaLnBrk="0" hangingPunct="0">
              <a:buFont typeface="Wingdings" pitchFamily="2" charset="2"/>
              <a:buChar char="Ø"/>
            </a:pPr>
            <a:r>
              <a:rPr lang="en-US" sz="1600"/>
              <a:t> Maintain world-leading program by supporting 2 next-generation (G2) experiments and SuperCDMS-SNOLab</a:t>
            </a:r>
          </a:p>
          <a:p>
            <a:pPr eaLnBrk="0" hangingPunct="0">
              <a:buFont typeface="Wingdings" pitchFamily="2" charset="2"/>
              <a:buChar char="Ø"/>
            </a:pPr>
            <a:r>
              <a:rPr lang="en-US" sz="1600"/>
              <a:t> Not able to do a third-generation (G3) experiment this decade which may mean loss of world leadership</a:t>
            </a:r>
          </a:p>
          <a:p>
            <a:pPr lvl="1" indent="-347663" eaLnBrk="0" hangingPunct="0">
              <a:buFont typeface="Wingdings" pitchFamily="2" charset="2"/>
              <a:buChar char="Ø"/>
            </a:pPr>
            <a:endParaRPr lang="en-US" sz="1600"/>
          </a:p>
          <a:p>
            <a:pPr eaLnBrk="0" hangingPunct="0">
              <a:buFont typeface="Wingdings" pitchFamily="2" charset="2"/>
              <a:buNone/>
            </a:pPr>
            <a:r>
              <a:rPr lang="en-US" sz="1600">
                <a:solidFill>
                  <a:schemeClr val="accent2"/>
                </a:solidFill>
              </a:rPr>
              <a:t>Scenario B</a:t>
            </a:r>
            <a:endParaRPr lang="en-US" sz="1600"/>
          </a:p>
          <a:p>
            <a:pPr lvl="1" indent="-347663" eaLnBrk="0" hangingPunct="0">
              <a:buFont typeface="Wingdings" pitchFamily="2" charset="2"/>
              <a:buChar char="Ø"/>
            </a:pPr>
            <a:r>
              <a:rPr lang="en-US" sz="1600"/>
              <a:t> Maintain world-leading program by supporting 2 G2 experiments and SuperCDMS-SNOLab</a:t>
            </a:r>
          </a:p>
          <a:p>
            <a:pPr lvl="1" indent="-347663" eaLnBrk="0" hangingPunct="0">
              <a:buFont typeface="Wingdings" pitchFamily="2" charset="2"/>
              <a:buChar char="Ø"/>
            </a:pPr>
            <a:r>
              <a:rPr lang="en-US" sz="1600"/>
              <a:t> Start a G3 experiment this decade.  </a:t>
            </a:r>
          </a:p>
          <a:p>
            <a:pPr lvl="1" indent="-347663" eaLnBrk="0" hangingPunct="0">
              <a:buFont typeface="Wingdings" pitchFamily="2" charset="2"/>
              <a:buChar char="Ø"/>
            </a:pPr>
            <a:r>
              <a:rPr lang="en-US" sz="1600"/>
              <a:t> A broad G2 program is higher priority than a 2nd G3 experiment</a:t>
            </a:r>
          </a:p>
          <a:p>
            <a:pPr eaLnBrk="0" hangingPunct="0">
              <a:buFont typeface="Wingdings" pitchFamily="2" charset="2"/>
              <a:buNone/>
            </a:pPr>
            <a:endParaRPr lang="en-US" sz="1600"/>
          </a:p>
          <a:p>
            <a:pPr eaLnBrk="0" hangingPunct="0">
              <a:buFont typeface="Wingdings" pitchFamily="2" charset="2"/>
              <a:buNone/>
            </a:pPr>
            <a:r>
              <a:rPr lang="en-US" sz="1600">
                <a:solidFill>
                  <a:schemeClr val="accent2"/>
                </a:solidFill>
              </a:rPr>
              <a:t>Scenario C &amp; D</a:t>
            </a:r>
            <a:endParaRPr lang="en-US" sz="1600"/>
          </a:p>
          <a:p>
            <a:pPr lvl="1" indent="-347663" eaLnBrk="0" hangingPunct="0">
              <a:buFont typeface="Wingdings" pitchFamily="2" charset="2"/>
              <a:buChar char="Ø"/>
            </a:pPr>
            <a:r>
              <a:rPr lang="en-US" sz="1600"/>
              <a:t>  World-leading program with support of 2 G2 experiments and SuperCDMS-SNOLab, followed by 2 G3 experiments.</a:t>
            </a:r>
          </a:p>
          <a:p>
            <a:pPr eaLnBrk="0" hangingPunct="0"/>
            <a:endParaRPr lang="en-US" sz="1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txBox="1">
            <a:spLocks noGrp="1"/>
          </p:cNvSpPr>
          <p:nvPr/>
        </p:nvSpPr>
        <p:spPr bwMode="auto">
          <a:xfrm>
            <a:off x="6248400" y="6400800"/>
            <a:ext cx="2895600" cy="457200"/>
          </a:xfrm>
          <a:prstGeom prst="rect">
            <a:avLst/>
          </a:prstGeom>
          <a:noFill/>
          <a:ln w="9525">
            <a:noFill/>
            <a:miter lim="800000"/>
            <a:headEnd/>
            <a:tailEnd/>
          </a:ln>
        </p:spPr>
        <p:txBody>
          <a:bodyPr/>
          <a:lstStyle/>
          <a:p>
            <a:pPr algn="r" eaLnBrk="0" hangingPunct="0">
              <a:spcBef>
                <a:spcPct val="30000"/>
              </a:spcBef>
              <a:buFont typeface="Wingdings" pitchFamily="2" charset="2"/>
              <a:buNone/>
            </a:pPr>
            <a:fld id="{36B6FB4E-1C59-4091-90D2-0A8BB4CE98AE}" type="slidenum">
              <a:rPr lang="en-US" b="0">
                <a:latin typeface="Times New Roman" pitchFamily="18" charset="0"/>
              </a:rPr>
              <a:pPr algn="r" eaLnBrk="0" hangingPunct="0">
                <a:spcBef>
                  <a:spcPct val="30000"/>
                </a:spcBef>
                <a:buFont typeface="Wingdings" pitchFamily="2" charset="2"/>
                <a:buNone/>
              </a:pPr>
              <a:t>41</a:t>
            </a:fld>
            <a:endParaRPr lang="en-US" b="0">
              <a:latin typeface="Times New Roman" pitchFamily="18" charset="0"/>
            </a:endParaRPr>
          </a:p>
        </p:txBody>
      </p:sp>
      <p:sp>
        <p:nvSpPr>
          <p:cNvPr id="63490" name="Rectangle 2"/>
          <p:cNvSpPr>
            <a:spLocks noGrp="1" noChangeArrowheads="1"/>
          </p:cNvSpPr>
          <p:nvPr>
            <p:ph type="title" idx="4294967295"/>
          </p:nvPr>
        </p:nvSpPr>
        <p:spPr>
          <a:xfrm>
            <a:off x="1843088" y="141288"/>
            <a:ext cx="6386512" cy="609600"/>
          </a:xfrm>
          <a:noFill/>
        </p:spPr>
        <p:txBody>
          <a:bodyPr/>
          <a:lstStyle/>
          <a:p>
            <a:pPr eaLnBrk="1" hangingPunct="1"/>
            <a:r>
              <a:rPr lang="en-US" smtClean="0">
                <a:solidFill>
                  <a:srgbClr val="0000FF"/>
                </a:solidFill>
                <a:effectLst/>
              </a:rPr>
              <a:t>PASAG – Dark Energy Recommendations</a:t>
            </a:r>
          </a:p>
        </p:txBody>
      </p:sp>
      <p:sp>
        <p:nvSpPr>
          <p:cNvPr id="63491" name="Text Box 4"/>
          <p:cNvSpPr txBox="1">
            <a:spLocks noChangeArrowheads="1"/>
          </p:cNvSpPr>
          <p:nvPr/>
        </p:nvSpPr>
        <p:spPr bwMode="auto">
          <a:xfrm>
            <a:off x="361950" y="1109663"/>
            <a:ext cx="8304213" cy="4248150"/>
          </a:xfrm>
          <a:prstGeom prst="rect">
            <a:avLst/>
          </a:prstGeom>
          <a:noFill/>
          <a:ln w="9525" algn="ctr">
            <a:noFill/>
            <a:miter lim="800000"/>
            <a:headEnd/>
            <a:tailEnd/>
          </a:ln>
          <a:effectLst>
            <a:prstShdw prst="shdw17" dist="17961" dir="2700000">
              <a:srgbClr val="999999"/>
            </a:prstShdw>
          </a:effectLst>
        </p:spPr>
        <p:txBody>
          <a:bodyPr>
            <a:spAutoFit/>
          </a:bodyPr>
          <a:lstStyle/>
          <a:p>
            <a:pPr eaLnBrk="0" hangingPunct="0">
              <a:buFont typeface="Wingdings" pitchFamily="2" charset="2"/>
              <a:buNone/>
            </a:pPr>
            <a:r>
              <a:rPr lang="en-US" sz="1600">
                <a:solidFill>
                  <a:schemeClr val="accent2"/>
                </a:solidFill>
              </a:rPr>
              <a:t>Scenario A</a:t>
            </a:r>
          </a:p>
          <a:p>
            <a:pPr lvl="1" indent="-347663" eaLnBrk="0" hangingPunct="0">
              <a:buFont typeface="Wingdings" pitchFamily="2" charset="2"/>
              <a:buNone/>
            </a:pPr>
            <a:r>
              <a:rPr lang="en-US" sz="1600"/>
              <a:t>Not possible to have major hardware and science contributions to any large project -- participation supported only in very limited areas</a:t>
            </a:r>
          </a:p>
          <a:p>
            <a:pPr eaLnBrk="0" hangingPunct="0">
              <a:buFont typeface="Wingdings" pitchFamily="2" charset="2"/>
              <a:buChar char="Ø"/>
            </a:pPr>
            <a:endParaRPr lang="en-US" sz="1600"/>
          </a:p>
          <a:p>
            <a:pPr eaLnBrk="0" hangingPunct="0">
              <a:buFont typeface="Wingdings" pitchFamily="2" charset="2"/>
              <a:buNone/>
            </a:pPr>
            <a:r>
              <a:rPr lang="en-US" sz="1600">
                <a:solidFill>
                  <a:schemeClr val="accent2"/>
                </a:solidFill>
              </a:rPr>
              <a:t>Scenario B</a:t>
            </a:r>
          </a:p>
          <a:p>
            <a:pPr eaLnBrk="0" hangingPunct="0">
              <a:buFont typeface="Wingdings" pitchFamily="2" charset="2"/>
              <a:buNone/>
            </a:pPr>
            <a:r>
              <a:rPr lang="en-US" sz="1600"/>
              <a:t>May have just enough funding for significant participation in 1 large project but there are risks since costs are uncertain; fast start may not be possible</a:t>
            </a:r>
          </a:p>
          <a:p>
            <a:pPr eaLnBrk="0" hangingPunct="0">
              <a:buFont typeface="Wingdings" pitchFamily="2" charset="2"/>
              <a:buNone/>
            </a:pPr>
            <a:endParaRPr lang="en-US" sz="1600"/>
          </a:p>
          <a:p>
            <a:pPr eaLnBrk="0" hangingPunct="0">
              <a:buFont typeface="Wingdings" pitchFamily="2" charset="2"/>
              <a:buNone/>
            </a:pPr>
            <a:r>
              <a:rPr lang="en-US" sz="1600">
                <a:solidFill>
                  <a:schemeClr val="accent2"/>
                </a:solidFill>
              </a:rPr>
              <a:t>Scenario C</a:t>
            </a:r>
            <a:endParaRPr lang="en-US" sz="1600"/>
          </a:p>
          <a:p>
            <a:pPr lvl="1" indent="-347663" eaLnBrk="0" hangingPunct="0">
              <a:buFont typeface="Wingdings" pitchFamily="2" charset="2"/>
              <a:buChar char="Ø"/>
            </a:pPr>
            <a:r>
              <a:rPr lang="en-US" sz="1600"/>
              <a:t> A world-leading program is enabled, with coordinated experiments in space and on  the ground</a:t>
            </a:r>
          </a:p>
          <a:p>
            <a:pPr lvl="1" indent="-347663" eaLnBrk="0" hangingPunct="0">
              <a:buFont typeface="Wingdings" pitchFamily="2" charset="2"/>
              <a:buChar char="Ø"/>
            </a:pPr>
            <a:r>
              <a:rPr lang="en-US" sz="1600"/>
              <a:t> Significant HEP role in 1 large experiment plus a moderate-scale project and/or substantial role in 2nd large project.  Project start may need to be pushed out due to funding profile</a:t>
            </a:r>
          </a:p>
          <a:p>
            <a:pPr eaLnBrk="0" hangingPunct="0">
              <a:buFont typeface="Wingdings" pitchFamily="2" charset="2"/>
              <a:buChar char="Ø"/>
            </a:pPr>
            <a:endParaRPr lang="en-US" sz="1600"/>
          </a:p>
          <a:p>
            <a:pPr eaLnBrk="0" hangingPunct="0"/>
            <a:r>
              <a:rPr lang="en-US" sz="1600">
                <a:solidFill>
                  <a:schemeClr val="accent2"/>
                </a:solidFill>
                <a:sym typeface="Wingdings" pitchFamily="2" charset="2"/>
              </a:rPr>
              <a:t>Scenario D</a:t>
            </a:r>
          </a:p>
          <a:p>
            <a:pPr eaLnBrk="0" hangingPunct="0"/>
            <a:r>
              <a:rPr lang="en-US" sz="1600">
                <a:sym typeface="Wingdings" pitchFamily="2" charset="2"/>
              </a:rPr>
              <a:t>Funding would allow major roles in 2 large experiments</a:t>
            </a:r>
          </a:p>
          <a:p>
            <a:pPr eaLnBrk="0" hangingPunct="0"/>
            <a:endParaRPr lang="en-US" sz="1600"/>
          </a:p>
          <a:p>
            <a:pPr eaLnBrk="0" hangingPunct="0">
              <a:buFont typeface="Wingdings" pitchFamily="2" charset="2"/>
              <a:buNone/>
            </a:pPr>
            <a:endParaRPr lang="en-US" sz="1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p:cNvSpPr txBox="1">
            <a:spLocks noGrp="1"/>
          </p:cNvSpPr>
          <p:nvPr/>
        </p:nvSpPr>
        <p:spPr bwMode="auto">
          <a:xfrm>
            <a:off x="6248400" y="6400800"/>
            <a:ext cx="2895600" cy="457200"/>
          </a:xfrm>
          <a:prstGeom prst="rect">
            <a:avLst/>
          </a:prstGeom>
          <a:noFill/>
          <a:ln w="9525">
            <a:noFill/>
            <a:miter lim="800000"/>
            <a:headEnd/>
            <a:tailEnd/>
          </a:ln>
        </p:spPr>
        <p:txBody>
          <a:bodyPr/>
          <a:lstStyle/>
          <a:p>
            <a:pPr algn="r" eaLnBrk="0" hangingPunct="0">
              <a:spcBef>
                <a:spcPct val="30000"/>
              </a:spcBef>
              <a:buFont typeface="Wingdings" pitchFamily="2" charset="2"/>
              <a:buNone/>
            </a:pPr>
            <a:fld id="{416B89F6-37AC-4A8A-AEF1-7D981F543823}" type="slidenum">
              <a:rPr lang="en-US" b="0">
                <a:latin typeface="Times New Roman" pitchFamily="18" charset="0"/>
              </a:rPr>
              <a:pPr algn="r" eaLnBrk="0" hangingPunct="0">
                <a:spcBef>
                  <a:spcPct val="30000"/>
                </a:spcBef>
                <a:buFont typeface="Wingdings" pitchFamily="2" charset="2"/>
                <a:buNone/>
              </a:pPr>
              <a:t>42</a:t>
            </a:fld>
            <a:endParaRPr lang="en-US" b="0">
              <a:latin typeface="Times New Roman" pitchFamily="18" charset="0"/>
            </a:endParaRPr>
          </a:p>
        </p:txBody>
      </p:sp>
      <p:sp>
        <p:nvSpPr>
          <p:cNvPr id="64514" name="Rectangle 2"/>
          <p:cNvSpPr>
            <a:spLocks noGrp="1" noChangeArrowheads="1"/>
          </p:cNvSpPr>
          <p:nvPr>
            <p:ph type="title" idx="4294967295"/>
          </p:nvPr>
        </p:nvSpPr>
        <p:spPr>
          <a:xfrm>
            <a:off x="1843088" y="141288"/>
            <a:ext cx="6386512" cy="609600"/>
          </a:xfrm>
          <a:noFill/>
        </p:spPr>
        <p:txBody>
          <a:bodyPr/>
          <a:lstStyle/>
          <a:p>
            <a:pPr eaLnBrk="1" hangingPunct="1"/>
            <a:r>
              <a:rPr lang="en-US" smtClean="0">
                <a:solidFill>
                  <a:srgbClr val="0000FF"/>
                </a:solidFill>
                <a:effectLst/>
              </a:rPr>
              <a:t>PASAG - Recommendations</a:t>
            </a:r>
          </a:p>
        </p:txBody>
      </p:sp>
      <p:sp>
        <p:nvSpPr>
          <p:cNvPr id="64515" name="Text Box 4"/>
          <p:cNvSpPr txBox="1">
            <a:spLocks noChangeArrowheads="1"/>
          </p:cNvSpPr>
          <p:nvPr/>
        </p:nvSpPr>
        <p:spPr bwMode="auto">
          <a:xfrm>
            <a:off x="361950" y="1109663"/>
            <a:ext cx="8304213" cy="5754687"/>
          </a:xfrm>
          <a:prstGeom prst="rect">
            <a:avLst/>
          </a:prstGeom>
          <a:noFill/>
          <a:ln w="9525" algn="ctr">
            <a:noFill/>
            <a:miter lim="800000"/>
            <a:headEnd/>
            <a:tailEnd/>
          </a:ln>
          <a:effectLst>
            <a:prstShdw prst="shdw17" dist="17961" dir="2700000">
              <a:srgbClr val="999999"/>
            </a:prstShdw>
          </a:effectLst>
        </p:spPr>
        <p:txBody>
          <a:bodyPr>
            <a:spAutoFit/>
          </a:bodyPr>
          <a:lstStyle/>
          <a:p>
            <a:pPr algn="ctr" eaLnBrk="0" hangingPunct="0">
              <a:buFont typeface="Wingdings" pitchFamily="2" charset="2"/>
              <a:buNone/>
            </a:pPr>
            <a:r>
              <a:rPr lang="en-US" sz="1600" u="sng">
                <a:solidFill>
                  <a:srgbClr val="0000FF"/>
                </a:solidFill>
              </a:rPr>
              <a:t>High Energy Cosmic Particle Recommendations</a:t>
            </a:r>
            <a:r>
              <a:rPr lang="en-US" sz="1600" u="sng"/>
              <a:t> </a:t>
            </a:r>
          </a:p>
          <a:p>
            <a:pPr eaLnBrk="0" hangingPunct="0">
              <a:buFont typeface="Wingdings" pitchFamily="2" charset="2"/>
              <a:buNone/>
            </a:pPr>
            <a:endParaRPr lang="en-US" sz="1600">
              <a:solidFill>
                <a:schemeClr val="accent2"/>
              </a:solidFill>
            </a:endParaRPr>
          </a:p>
          <a:p>
            <a:pPr eaLnBrk="0" hangingPunct="0">
              <a:buFont typeface="Wingdings" pitchFamily="2" charset="2"/>
              <a:buNone/>
            </a:pPr>
            <a:r>
              <a:rPr lang="en-US" sz="1600">
                <a:solidFill>
                  <a:schemeClr val="accent2"/>
                </a:solidFill>
              </a:rPr>
              <a:t>Scenario A</a:t>
            </a:r>
          </a:p>
          <a:p>
            <a:pPr lvl="1" indent="-347663" eaLnBrk="0" hangingPunct="0">
              <a:buFont typeface="Wingdings" pitchFamily="2" charset="2"/>
              <a:buChar char="Ø"/>
            </a:pPr>
            <a:r>
              <a:rPr lang="en-US" sz="1600"/>
              <a:t> Effort is severely curtailed in order to preserve viable program in dark matter &amp; energy</a:t>
            </a:r>
          </a:p>
          <a:p>
            <a:pPr lvl="1" indent="-347663" eaLnBrk="0" hangingPunct="0">
              <a:buFont typeface="Wingdings" pitchFamily="2" charset="2"/>
              <a:buChar char="Ø"/>
            </a:pPr>
            <a:r>
              <a:rPr lang="en-US" sz="1600"/>
              <a:t> VERITAS upgrade &amp; HAWC should be a priority.  </a:t>
            </a:r>
          </a:p>
          <a:p>
            <a:pPr lvl="1" indent="-347663" eaLnBrk="0" hangingPunct="0">
              <a:buFont typeface="Wingdings" pitchFamily="2" charset="2"/>
              <a:buChar char="Ø"/>
            </a:pPr>
            <a:r>
              <a:rPr lang="en-US" sz="1600"/>
              <a:t> Auger-North &amp; AGIS are not possible </a:t>
            </a:r>
          </a:p>
          <a:p>
            <a:pPr eaLnBrk="0" hangingPunct="0">
              <a:buFont typeface="Wingdings" pitchFamily="2" charset="2"/>
              <a:buNone/>
            </a:pPr>
            <a:endParaRPr lang="en-US" sz="1600">
              <a:solidFill>
                <a:schemeClr val="accent2"/>
              </a:solidFill>
            </a:endParaRPr>
          </a:p>
          <a:p>
            <a:pPr eaLnBrk="0" hangingPunct="0">
              <a:buFont typeface="Wingdings" pitchFamily="2" charset="2"/>
              <a:buNone/>
            </a:pPr>
            <a:r>
              <a:rPr lang="en-US" sz="1600">
                <a:solidFill>
                  <a:schemeClr val="accent2"/>
                </a:solidFill>
              </a:rPr>
              <a:t>Scenario B</a:t>
            </a:r>
          </a:p>
          <a:p>
            <a:pPr lvl="1" indent="-347663" eaLnBrk="0" hangingPunct="0">
              <a:buFont typeface="Wingdings" pitchFamily="2" charset="2"/>
              <a:buChar char="Ø"/>
            </a:pPr>
            <a:r>
              <a:rPr lang="en-US" sz="1600"/>
              <a:t> VERITAS upgrade, HAWC and a reduced but leading role in an AGIS that is merged with CTA</a:t>
            </a:r>
          </a:p>
          <a:p>
            <a:pPr lvl="1" indent="-347663" eaLnBrk="0" hangingPunct="0">
              <a:buFont typeface="Wingdings" pitchFamily="2" charset="2"/>
              <a:buChar char="Ø"/>
            </a:pPr>
            <a:r>
              <a:rPr lang="en-US" sz="1600"/>
              <a:t> Auger-North is not possible</a:t>
            </a:r>
          </a:p>
          <a:p>
            <a:pPr eaLnBrk="0" hangingPunct="0">
              <a:buFont typeface="Wingdings" pitchFamily="2" charset="2"/>
              <a:buChar char="Ø"/>
            </a:pPr>
            <a:endParaRPr lang="en-US" sz="1600"/>
          </a:p>
          <a:p>
            <a:pPr eaLnBrk="0" hangingPunct="0">
              <a:buFont typeface="Wingdings" pitchFamily="2" charset="2"/>
              <a:buNone/>
            </a:pPr>
            <a:r>
              <a:rPr lang="en-US" sz="1600">
                <a:solidFill>
                  <a:schemeClr val="accent2"/>
                </a:solidFill>
              </a:rPr>
              <a:t>Scenario C &amp; D</a:t>
            </a:r>
          </a:p>
          <a:p>
            <a:pPr lvl="1" indent="-347663" eaLnBrk="0" hangingPunct="0">
              <a:buFont typeface="Wingdings" pitchFamily="2" charset="2"/>
              <a:buChar char="Ø"/>
            </a:pPr>
            <a:r>
              <a:rPr lang="en-US" sz="1600"/>
              <a:t> A world-leading program is enabled.  VERITAS upgrade, HAWC and a reduced but leading role in an AGIS that is merged with CTA, along with leadership of Auger-North</a:t>
            </a:r>
          </a:p>
          <a:p>
            <a:pPr lvl="1" indent="-347663" eaLnBrk="0" hangingPunct="0">
              <a:buFont typeface="Wingdings" pitchFamily="2" charset="2"/>
              <a:buChar char="Ø"/>
            </a:pPr>
            <a:endParaRPr lang="en-US" sz="1600" u="sng">
              <a:solidFill>
                <a:srgbClr val="0000FF"/>
              </a:solidFill>
            </a:endParaRPr>
          </a:p>
          <a:p>
            <a:pPr lvl="1" indent="-347663" eaLnBrk="0" hangingPunct="0"/>
            <a:r>
              <a:rPr lang="en-US" sz="1600" u="sng">
                <a:solidFill>
                  <a:srgbClr val="0000FF"/>
                </a:solidFill>
              </a:rPr>
              <a:t>Cosmic Microwave Background Recommendations</a:t>
            </a:r>
          </a:p>
          <a:p>
            <a:pPr algn="ctr" eaLnBrk="0" hangingPunct="0"/>
            <a:endParaRPr lang="en-US" sz="1600">
              <a:solidFill>
                <a:schemeClr val="accent2"/>
              </a:solidFill>
            </a:endParaRPr>
          </a:p>
          <a:p>
            <a:pPr eaLnBrk="0" hangingPunct="0"/>
            <a:r>
              <a:rPr lang="en-US" sz="1600">
                <a:solidFill>
                  <a:schemeClr val="accent2"/>
                </a:solidFill>
              </a:rPr>
              <a:t>Scenario A, B, C, D</a:t>
            </a:r>
          </a:p>
          <a:p>
            <a:pPr lvl="1" indent="-347663" eaLnBrk="0" hangingPunct="0">
              <a:buFont typeface="Wingdings" pitchFamily="2" charset="2"/>
              <a:buChar char="Ø"/>
            </a:pPr>
            <a:r>
              <a:rPr lang="en-US" sz="1600"/>
              <a:t> QUIET-II should be supported along with other small investments that meet prioritization criteria.</a:t>
            </a:r>
          </a:p>
          <a:p>
            <a:pPr eaLnBrk="0" hangingPunct="0">
              <a:buFont typeface="Wingdings" pitchFamily="2" charset="2"/>
              <a:buChar char="Ø"/>
            </a:pPr>
            <a:endParaRPr lang="en-US" sz="1600">
              <a:solidFill>
                <a:schemeClr val="accent2"/>
              </a:solidFill>
            </a:endParaRPr>
          </a:p>
          <a:p>
            <a:pPr lvl="1" indent="-347663" eaLnBrk="0" hangingPunct="0">
              <a:buFont typeface="Wingdings" pitchFamily="2" charset="2"/>
              <a:buChar char="Ø"/>
            </a:pPr>
            <a:endParaRPr lang="en-US" sz="1600"/>
          </a:p>
          <a:p>
            <a:pPr eaLnBrk="0" hangingPunct="0"/>
            <a:endParaRPr lang="en-US" sz="16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388" y="206375"/>
            <a:ext cx="7910512" cy="723900"/>
          </a:xfrm>
        </p:spPr>
        <p:txBody>
          <a:bodyPr>
            <a:normAutofit/>
          </a:bodyPr>
          <a:lstStyle/>
          <a:p>
            <a:pPr>
              <a:defRPr/>
            </a:pPr>
            <a:r>
              <a:rPr lang="en-US" sz="3600" dirty="0" smtClean="0"/>
              <a:t>Accelerator R&amp;D Significant Changes</a:t>
            </a:r>
            <a:endParaRPr lang="en-US" sz="3600" dirty="0"/>
          </a:p>
        </p:txBody>
      </p:sp>
      <p:sp>
        <p:nvSpPr>
          <p:cNvPr id="3" name="Content Placeholder 2"/>
          <p:cNvSpPr>
            <a:spLocks noGrp="1"/>
          </p:cNvSpPr>
          <p:nvPr>
            <p:ph idx="1"/>
          </p:nvPr>
        </p:nvSpPr>
        <p:spPr>
          <a:xfrm>
            <a:off x="457200" y="1143000"/>
            <a:ext cx="8229600" cy="5181600"/>
          </a:xfrm>
        </p:spPr>
        <p:txBody>
          <a:bodyPr>
            <a:normAutofit lnSpcReduction="10000"/>
          </a:bodyPr>
          <a:lstStyle/>
          <a:p>
            <a:pPr>
              <a:defRPr/>
            </a:pPr>
            <a:r>
              <a:rPr lang="en-US" sz="1900" b="0" dirty="0" smtClean="0">
                <a:latin typeface="Calibri" pitchFamily="34" charset="0"/>
                <a:cs typeface="Calibri" pitchFamily="34" charset="0"/>
              </a:rPr>
              <a:t>The FY 2012 budget for Accelerator R&amp;D is essentially flat</a:t>
            </a:r>
          </a:p>
          <a:p>
            <a:pPr>
              <a:defRPr/>
            </a:pPr>
            <a:r>
              <a:rPr lang="en-US" sz="1900" b="0" dirty="0" smtClean="0">
                <a:latin typeface="Calibri" pitchFamily="34" charset="0"/>
                <a:cs typeface="Calibri" pitchFamily="34" charset="0"/>
              </a:rPr>
              <a:t>Advanced Plasma Accelerator Facilities</a:t>
            </a:r>
          </a:p>
          <a:p>
            <a:pPr lvl="1">
              <a:defRPr/>
            </a:pPr>
            <a:r>
              <a:rPr lang="en-US" sz="1700" dirty="0" smtClean="0">
                <a:latin typeface="Calibri" pitchFamily="34" charset="0"/>
                <a:cs typeface="Calibri" pitchFamily="34" charset="0"/>
              </a:rPr>
              <a:t>FACET, the beam driven </a:t>
            </a:r>
            <a:r>
              <a:rPr lang="en-US" sz="1700" dirty="0" err="1" smtClean="0">
                <a:latin typeface="Calibri" pitchFamily="34" charset="0"/>
                <a:cs typeface="Calibri" pitchFamily="34" charset="0"/>
              </a:rPr>
              <a:t>wakefield</a:t>
            </a:r>
            <a:r>
              <a:rPr lang="en-US" sz="1700" dirty="0" smtClean="0">
                <a:latin typeface="Calibri" pitchFamily="34" charset="0"/>
                <a:cs typeface="Calibri" pitchFamily="34" charset="0"/>
              </a:rPr>
              <a:t> accelerator test facility at SLAC had completed its user-assisted commissioning and is ready for CD-4.  (Budget request includes $6 million to operate it in FY 2012 .)</a:t>
            </a:r>
          </a:p>
          <a:p>
            <a:pPr lvl="1">
              <a:defRPr/>
            </a:pPr>
            <a:r>
              <a:rPr lang="en-US" sz="1700" dirty="0" smtClean="0">
                <a:latin typeface="Calibri" pitchFamily="34" charset="0"/>
                <a:cs typeface="Calibri" pitchFamily="34" charset="0"/>
              </a:rPr>
              <a:t>BELLA,  the laser-driven </a:t>
            </a:r>
            <a:r>
              <a:rPr lang="en-US" sz="1700" dirty="0" err="1" smtClean="0">
                <a:latin typeface="Calibri" pitchFamily="34" charset="0"/>
                <a:cs typeface="Calibri" pitchFamily="34" charset="0"/>
              </a:rPr>
              <a:t>wakefield</a:t>
            </a:r>
            <a:r>
              <a:rPr lang="en-US" sz="1700" dirty="0" smtClean="0">
                <a:latin typeface="Calibri" pitchFamily="34" charset="0"/>
                <a:cs typeface="Calibri" pitchFamily="34" charset="0"/>
              </a:rPr>
              <a:t> accelerator test facility at LBNL will be completed in FY 2012 (Budget request includes $2 million to operate it in FY 2012 )</a:t>
            </a:r>
          </a:p>
          <a:p>
            <a:pPr lvl="2">
              <a:defRPr/>
            </a:pPr>
            <a:r>
              <a:rPr lang="en-US" sz="1600" dirty="0" smtClean="0">
                <a:latin typeface="Calibri" pitchFamily="34" charset="0"/>
                <a:cs typeface="Calibri" pitchFamily="34" charset="0"/>
              </a:rPr>
              <a:t>L’OASIS—the little brother of BELLA continues to produce exciting results, including energy tuning, observation of first light from its </a:t>
            </a:r>
            <a:r>
              <a:rPr lang="en-US" sz="1600" dirty="0" err="1" smtClean="0">
                <a:latin typeface="Calibri" pitchFamily="34" charset="0"/>
                <a:cs typeface="Calibri" pitchFamily="34" charset="0"/>
              </a:rPr>
              <a:t>undulator</a:t>
            </a:r>
            <a:r>
              <a:rPr lang="en-US" sz="1600" dirty="0" smtClean="0">
                <a:latin typeface="Calibri" pitchFamily="34" charset="0"/>
                <a:cs typeface="Calibri" pitchFamily="34" charset="0"/>
              </a:rPr>
              <a:t>.  The staging experiment to demonstrate a two-stage LPA will be carried out in FY 2012.</a:t>
            </a:r>
          </a:p>
          <a:p>
            <a:pPr>
              <a:defRPr/>
            </a:pPr>
            <a:r>
              <a:rPr lang="en-US" sz="1900" b="0" dirty="0" smtClean="0">
                <a:latin typeface="Calibri" pitchFamily="34" charset="0"/>
                <a:cs typeface="Calibri" pitchFamily="34" charset="0"/>
              </a:rPr>
              <a:t>The </a:t>
            </a:r>
            <a:r>
              <a:rPr lang="en-US" sz="1900" b="0" dirty="0" err="1" smtClean="0">
                <a:latin typeface="Calibri" pitchFamily="34" charset="0"/>
                <a:cs typeface="Calibri" pitchFamily="34" charset="0"/>
              </a:rPr>
              <a:t>Muon</a:t>
            </a:r>
            <a:r>
              <a:rPr lang="en-US" sz="1900" b="0" dirty="0" smtClean="0">
                <a:latin typeface="Calibri" pitchFamily="34" charset="0"/>
                <a:cs typeface="Calibri" pitchFamily="34" charset="0"/>
              </a:rPr>
              <a:t> Accelerator Program (MAP) has been officially established at </a:t>
            </a:r>
            <a:r>
              <a:rPr lang="en-US" sz="1900" b="0" dirty="0" err="1" smtClean="0">
                <a:latin typeface="Calibri" pitchFamily="34" charset="0"/>
                <a:cs typeface="Calibri" pitchFamily="34" charset="0"/>
              </a:rPr>
              <a:t>Fermilab</a:t>
            </a:r>
            <a:r>
              <a:rPr lang="en-US" sz="1900" b="0" dirty="0" smtClean="0">
                <a:latin typeface="Calibri" pitchFamily="34" charset="0"/>
                <a:cs typeface="Calibri" pitchFamily="34" charset="0"/>
              </a:rPr>
              <a:t> to consolidate the R&amp;D activities previously conducted under two separate programs (NFMCC and MCTF)</a:t>
            </a:r>
          </a:p>
          <a:p>
            <a:pPr>
              <a:defRPr/>
            </a:pPr>
            <a:r>
              <a:rPr lang="en-US" sz="1900" b="0" dirty="0" smtClean="0">
                <a:latin typeface="Calibri" pitchFamily="34" charset="0"/>
                <a:cs typeface="Calibri" pitchFamily="34" charset="0"/>
              </a:rPr>
              <a:t>The ILC R&amp;D program </a:t>
            </a:r>
            <a:r>
              <a:rPr lang="en-US" sz="1900" dirty="0" smtClean="0">
                <a:latin typeface="Calibri" pitchFamily="34" charset="0"/>
                <a:cs typeface="Calibri" pitchFamily="34" charset="0"/>
              </a:rPr>
              <a:t>continues its ramp-down in </a:t>
            </a:r>
            <a:r>
              <a:rPr lang="en-US" sz="1900" b="0" dirty="0" smtClean="0">
                <a:latin typeface="Calibri" pitchFamily="34" charset="0"/>
                <a:cs typeface="Calibri" pitchFamily="34" charset="0"/>
              </a:rPr>
              <a:t>FY 2012. </a:t>
            </a:r>
            <a:r>
              <a:rPr lang="en-US" sz="1800" b="0" dirty="0" smtClean="0">
                <a:latin typeface="Calibri" pitchFamily="34" charset="0"/>
                <a:cs typeface="Calibri" pitchFamily="34" charset="0"/>
              </a:rPr>
              <a:t>  </a:t>
            </a:r>
          </a:p>
          <a:p>
            <a:pPr lvl="1">
              <a:defRPr/>
            </a:pPr>
            <a:r>
              <a:rPr lang="en-US" sz="1600" dirty="0" smtClean="0">
                <a:latin typeface="Calibri" pitchFamily="34" charset="0"/>
                <a:cs typeface="Calibri" pitchFamily="34" charset="0"/>
              </a:rPr>
              <a:t>ART prioritizes the remaining R&amp;D that was planned for the ILC Global Design Effort to maximize its impact.</a:t>
            </a:r>
          </a:p>
          <a:p>
            <a:pPr>
              <a:defRPr/>
            </a:pPr>
            <a:r>
              <a:rPr lang="en-US" sz="1900" b="0" dirty="0" smtClean="0">
                <a:latin typeface="Calibri" pitchFamily="34" charset="0"/>
                <a:cs typeface="Calibri" pitchFamily="34" charset="0"/>
              </a:rPr>
              <a:t>The Superconducting RF program continues to ramp down as it completes developing SRF infrastructure at </a:t>
            </a:r>
            <a:r>
              <a:rPr lang="en-US" sz="1900" b="0" dirty="0" err="1" smtClean="0">
                <a:latin typeface="Calibri" pitchFamily="34" charset="0"/>
                <a:cs typeface="Calibri" pitchFamily="34" charset="0"/>
              </a:rPr>
              <a:t>Fermilab</a:t>
            </a:r>
            <a:r>
              <a:rPr lang="en-US" sz="1900" b="0" dirty="0" smtClean="0">
                <a:latin typeface="Calibri" pitchFamily="34" charset="0"/>
                <a:cs typeface="Calibri" pitchFamily="34" charset="0"/>
              </a:rPr>
              <a:t>.</a:t>
            </a:r>
          </a:p>
          <a:p>
            <a:pPr lvl="1">
              <a:defRPr/>
            </a:pPr>
            <a:endParaRPr lang="en-US" dirty="0" smtClean="0">
              <a:latin typeface="Calibri" pitchFamily="34" charset="0"/>
              <a:cs typeface="Calibri" pitchFamily="34" charset="0"/>
            </a:endParaRPr>
          </a:p>
          <a:p>
            <a:pPr lvl="2">
              <a:defRPr/>
            </a:pPr>
            <a:endParaRPr lang="en-US" dirty="0" smtClean="0">
              <a:latin typeface="Calibri" pitchFamily="34" charset="0"/>
              <a:cs typeface="Calibri" pitchFamily="34" charset="0"/>
            </a:endParaRPr>
          </a:p>
          <a:p>
            <a:pPr lvl="1">
              <a:defRPr/>
            </a:pPr>
            <a:endParaRPr lang="en-US" dirty="0" smtClean="0">
              <a:latin typeface="Calibri" pitchFamily="34" charset="0"/>
              <a:cs typeface="Calibri" pitchFamily="34" charset="0"/>
            </a:endParaRPr>
          </a:p>
        </p:txBody>
      </p:sp>
      <p:sp>
        <p:nvSpPr>
          <p:cNvPr id="65539" name="Slide Number Placeholder 3"/>
          <p:cNvSpPr>
            <a:spLocks noGrp="1"/>
          </p:cNvSpPr>
          <p:nvPr>
            <p:ph type="sldNum" sz="quarter" idx="10"/>
          </p:nvPr>
        </p:nvSpPr>
        <p:spPr>
          <a:noFill/>
        </p:spPr>
        <p:txBody>
          <a:bodyPr/>
          <a:lstStyle/>
          <a:p>
            <a:fld id="{004EEE97-0373-44F8-B59D-1D8EF8B6D70E}" type="slidenum">
              <a:rPr lang="en-US" smtClean="0"/>
              <a:pPr/>
              <a:t>43</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76200"/>
            <a:ext cx="8229600" cy="685800"/>
          </a:xfrm>
        </p:spPr>
        <p:txBody>
          <a:bodyPr>
            <a:normAutofit fontScale="90000"/>
          </a:bodyPr>
          <a:lstStyle/>
          <a:p>
            <a:pPr>
              <a:defRPr/>
            </a:pPr>
            <a:r>
              <a:rPr lang="en-US" b="1" dirty="0" smtClean="0">
                <a:solidFill>
                  <a:srgbClr val="285C00"/>
                </a:solidFill>
                <a:latin typeface="Calibri" pitchFamily="34" charset="0"/>
              </a:rPr>
              <a:t>High Energy Physics Budget</a:t>
            </a:r>
            <a:br>
              <a:rPr lang="en-US" b="1" dirty="0" smtClean="0">
                <a:solidFill>
                  <a:srgbClr val="285C00"/>
                </a:solidFill>
                <a:latin typeface="Calibri" pitchFamily="34" charset="0"/>
              </a:rPr>
            </a:br>
            <a:r>
              <a:rPr lang="en-US" sz="2200" b="1" dirty="0" smtClean="0">
                <a:solidFill>
                  <a:srgbClr val="285C00"/>
                </a:solidFill>
                <a:latin typeface="Calibri" pitchFamily="34" charset="0"/>
              </a:rPr>
              <a:t>(dollars in thousands)</a:t>
            </a:r>
            <a:endParaRPr lang="en-US" sz="2200" b="1" dirty="0">
              <a:solidFill>
                <a:srgbClr val="285C00"/>
              </a:solidFill>
              <a:latin typeface="Calibri" pitchFamily="34" charset="0"/>
            </a:endParaRPr>
          </a:p>
        </p:txBody>
      </p:sp>
      <p:graphicFrame>
        <p:nvGraphicFramePr>
          <p:cNvPr id="5" name="Table Placeholder 4"/>
          <p:cNvGraphicFramePr>
            <a:graphicFrameLocks noGrp="1"/>
          </p:cNvGraphicFramePr>
          <p:nvPr>
            <p:ph type="tbl" idx="1"/>
          </p:nvPr>
        </p:nvGraphicFramePr>
        <p:xfrm>
          <a:off x="168964" y="1076739"/>
          <a:ext cx="8597065" cy="3275867"/>
        </p:xfrm>
        <a:graphic>
          <a:graphicData uri="http://schemas.openxmlformats.org/drawingml/2006/table">
            <a:tbl>
              <a:tblPr>
                <a:tableStyleId>{69C7853C-536D-4A76-A0AE-DD22124D55A5}</a:tableStyleId>
              </a:tblPr>
              <a:tblGrid>
                <a:gridCol w="3095461"/>
                <a:gridCol w="1042532"/>
                <a:gridCol w="993913"/>
                <a:gridCol w="1060173"/>
                <a:gridCol w="1099931"/>
                <a:gridCol w="1305055"/>
              </a:tblGrid>
              <a:tr h="659535">
                <a:tc>
                  <a:txBody>
                    <a:bodyPr/>
                    <a:lstStyle/>
                    <a:p>
                      <a:pPr algn="ctr" fontAlgn="b"/>
                      <a:r>
                        <a:rPr lang="en-US" sz="1800" u="none" strike="noStrike" dirty="0"/>
                        <a:t>Description</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u="none" strike="noStrike" dirty="0"/>
                        <a:t>FY 2010</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u="none" strike="noStrike" dirty="0"/>
                        <a:t>FY 2011 </a:t>
                      </a:r>
                      <a:r>
                        <a:rPr lang="en-US" sz="1800" u="none" strike="noStrike" dirty="0" smtClean="0"/>
                        <a:t>Request</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u="none" strike="noStrike" dirty="0"/>
                        <a:t>FY 2011 </a:t>
                      </a:r>
                      <a:r>
                        <a:rPr lang="en-US" sz="1800" u="none" strike="noStrike" dirty="0" smtClean="0"/>
                        <a:t>Actual</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u="none" strike="noStrike" dirty="0"/>
                        <a:t>FY </a:t>
                      </a:r>
                      <a:r>
                        <a:rPr lang="en-US" sz="1800" u="none" strike="noStrike" dirty="0" smtClean="0"/>
                        <a:t>2012 Request</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u="none" strike="noStrike" dirty="0"/>
                        <a:t>FY12 </a:t>
                      </a:r>
                      <a:r>
                        <a:rPr lang="en-US" sz="1800" u="none" strike="noStrike" dirty="0" err="1"/>
                        <a:t>vs</a:t>
                      </a:r>
                      <a:r>
                        <a:rPr lang="en-US" sz="1800" u="none" strike="noStrike" dirty="0"/>
                        <a:t> </a:t>
                      </a:r>
                      <a:r>
                        <a:rPr lang="en-US" sz="1800" u="none" strike="noStrike" dirty="0" smtClean="0"/>
                        <a:t>FY11</a:t>
                      </a:r>
                      <a:endParaRPr lang="en-US" sz="1800" b="0" i="0" u="none" strike="noStrike" dirty="0">
                        <a:solidFill>
                          <a:srgbClr val="000000"/>
                        </a:solidFill>
                        <a:latin typeface="Calibri" pitchFamily="34" charset="0"/>
                        <a:cs typeface="Calibri" pitchFamily="34" charset="0"/>
                      </a:endParaRPr>
                    </a:p>
                  </a:txBody>
                  <a:tcPr marL="0" marR="0" marT="0" marB="0" anchor="b"/>
                </a:tc>
              </a:tr>
              <a:tr h="329767">
                <a:tc>
                  <a:txBody>
                    <a:bodyPr/>
                    <a:lstStyle/>
                    <a:p>
                      <a:pPr algn="l" fontAlgn="b"/>
                      <a:r>
                        <a:rPr lang="en-US" sz="1800" u="none" strike="noStrike" dirty="0"/>
                        <a:t>Proton </a:t>
                      </a:r>
                      <a:r>
                        <a:rPr lang="en-US" sz="1800" u="none" strike="noStrike" dirty="0" smtClean="0"/>
                        <a:t>Accelerator-Based </a:t>
                      </a:r>
                      <a:r>
                        <a:rPr lang="en-US" sz="1800" u="none" strike="noStrike" dirty="0"/>
                        <a:t>Physics</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smtClean="0"/>
                        <a:t>438,369 </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439,262</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smtClean="0"/>
                        <a:t>438,855</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smtClean="0"/>
                        <a:t>411,207</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smtClean="0"/>
                        <a:t>-27,648</a:t>
                      </a:r>
                      <a:endParaRPr lang="en-US" sz="1800" b="0" i="0" u="none" strike="noStrike" dirty="0">
                        <a:solidFill>
                          <a:srgbClr val="000000"/>
                        </a:solidFill>
                        <a:latin typeface="Calibri" pitchFamily="34" charset="0"/>
                        <a:cs typeface="Calibri" pitchFamily="34" charset="0"/>
                      </a:endParaRPr>
                    </a:p>
                  </a:txBody>
                  <a:tcPr marL="0" marR="0" marT="0" marB="0" anchor="b"/>
                </a:tc>
              </a:tr>
              <a:tr h="363410">
                <a:tc>
                  <a:txBody>
                    <a:bodyPr/>
                    <a:lstStyle/>
                    <a:p>
                      <a:pPr algn="l" fontAlgn="b"/>
                      <a:r>
                        <a:rPr lang="en-US" sz="1800" u="none" strike="noStrike" dirty="0"/>
                        <a:t>Electron Accelerator-Based Physics</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30,212</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24,707</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b="0" i="0" u="none" strike="noStrike" dirty="0" smtClean="0">
                          <a:solidFill>
                            <a:schemeClr val="dk1"/>
                          </a:solidFill>
                          <a:latin typeface="+mn-lt"/>
                          <a:cs typeface="+mn-cs"/>
                        </a:rPr>
                        <a:t>24,454</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22,319</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smtClean="0"/>
                        <a:t>-2,135</a:t>
                      </a:r>
                      <a:endParaRPr lang="en-US" sz="1800" b="0" i="0" u="none" strike="noStrike" dirty="0">
                        <a:solidFill>
                          <a:srgbClr val="000000"/>
                        </a:solidFill>
                        <a:latin typeface="Calibri" pitchFamily="34" charset="0"/>
                        <a:cs typeface="Calibri" pitchFamily="34" charset="0"/>
                      </a:endParaRPr>
                    </a:p>
                  </a:txBody>
                  <a:tcPr marL="0" marR="0" marT="0" marB="0" anchor="b"/>
                </a:tc>
              </a:tr>
              <a:tr h="329767">
                <a:tc>
                  <a:txBody>
                    <a:bodyPr/>
                    <a:lstStyle/>
                    <a:p>
                      <a:pPr algn="l" fontAlgn="b"/>
                      <a:r>
                        <a:rPr lang="en-US" sz="1800" u="none" strike="noStrike" dirty="0"/>
                        <a:t>Non-Accelerator Physics</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97,469</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88,539</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smtClean="0"/>
                        <a:t>90,067</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81,852</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smtClean="0"/>
                        <a:t>-8,215</a:t>
                      </a:r>
                      <a:endParaRPr lang="en-US" sz="1800" b="0" i="0" u="none" strike="noStrike" dirty="0">
                        <a:solidFill>
                          <a:srgbClr val="000000"/>
                        </a:solidFill>
                        <a:latin typeface="Calibri" pitchFamily="34" charset="0"/>
                        <a:cs typeface="Calibri" pitchFamily="34" charset="0"/>
                      </a:endParaRPr>
                    </a:p>
                  </a:txBody>
                  <a:tcPr marL="0" marR="0" marT="0" marB="0" anchor="b"/>
                </a:tc>
              </a:tr>
              <a:tr h="329767">
                <a:tc>
                  <a:txBody>
                    <a:bodyPr/>
                    <a:lstStyle/>
                    <a:p>
                      <a:pPr algn="l" fontAlgn="b"/>
                      <a:r>
                        <a:rPr lang="en-US" sz="1800" u="none" strike="noStrike" dirty="0"/>
                        <a:t>Theoretical Physics</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68,414</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69,524</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b="0" i="0" u="none" strike="noStrike" dirty="0" smtClean="0">
                          <a:solidFill>
                            <a:schemeClr val="dk1"/>
                          </a:solidFill>
                          <a:latin typeface="+mn-lt"/>
                          <a:cs typeface="+mn-cs"/>
                        </a:rPr>
                        <a:t>68,050</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68,914</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b="0" i="0" u="none" strike="noStrike" dirty="0" smtClean="0">
                          <a:solidFill>
                            <a:schemeClr val="dk1"/>
                          </a:solidFill>
                          <a:latin typeface="+mn-lt"/>
                          <a:cs typeface="+mn-cs"/>
                        </a:rPr>
                        <a:t>+864</a:t>
                      </a:r>
                      <a:endParaRPr lang="en-US" sz="1800" b="0" i="0" u="none" strike="noStrike" dirty="0">
                        <a:solidFill>
                          <a:srgbClr val="000000"/>
                        </a:solidFill>
                        <a:latin typeface="Calibri" pitchFamily="34" charset="0"/>
                        <a:cs typeface="Calibri" pitchFamily="34" charset="0"/>
                      </a:endParaRPr>
                    </a:p>
                  </a:txBody>
                  <a:tcPr marL="0" marR="0" marT="0" marB="0" anchor="b"/>
                </a:tc>
              </a:tr>
              <a:tr h="263815">
                <a:tc>
                  <a:txBody>
                    <a:bodyPr/>
                    <a:lstStyle/>
                    <a:p>
                      <a:pPr algn="l" fontAlgn="b"/>
                      <a:r>
                        <a:rPr lang="en-US" sz="1800" u="none" strike="noStrike" dirty="0"/>
                        <a:t>Advanced Technology R&amp;D</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156,347</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189,968</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b="0" i="0" u="none" strike="noStrike" dirty="0" smtClean="0">
                          <a:solidFill>
                            <a:schemeClr val="dk1"/>
                          </a:solidFill>
                          <a:latin typeface="+mn-lt"/>
                          <a:cs typeface="+mn-cs"/>
                        </a:rPr>
                        <a:t>154,152</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171,908</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smtClean="0"/>
                        <a:t>+17,756</a:t>
                      </a:r>
                      <a:endParaRPr lang="en-US" sz="1800" b="0" i="0" u="none" strike="noStrike" dirty="0">
                        <a:solidFill>
                          <a:srgbClr val="000000"/>
                        </a:solidFill>
                        <a:latin typeface="Calibri" pitchFamily="34" charset="0"/>
                        <a:cs typeface="Calibri" pitchFamily="34" charset="0"/>
                      </a:endParaRPr>
                    </a:p>
                  </a:txBody>
                  <a:tcPr marL="0" marR="0" marT="0" marB="0" anchor="b"/>
                </a:tc>
              </a:tr>
              <a:tr h="329767">
                <a:tc>
                  <a:txBody>
                    <a:bodyPr/>
                    <a:lstStyle/>
                    <a:p>
                      <a:pPr algn="l" fontAlgn="b"/>
                      <a:r>
                        <a:rPr lang="en-US" sz="1800" u="none" strike="noStrike" dirty="0"/>
                        <a:t>Construction</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0</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17,000</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a:t>0</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smtClean="0"/>
                        <a:t>41,000</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u="none" strike="noStrike" dirty="0" smtClean="0"/>
                        <a:t>+41,000</a:t>
                      </a:r>
                      <a:endParaRPr lang="en-US" sz="1800" b="0" i="0" u="none" strike="noStrike" dirty="0">
                        <a:solidFill>
                          <a:srgbClr val="000000"/>
                        </a:solidFill>
                        <a:latin typeface="Calibri" pitchFamily="34" charset="0"/>
                        <a:cs typeface="Calibri" pitchFamily="34" charset="0"/>
                      </a:endParaRPr>
                    </a:p>
                  </a:txBody>
                  <a:tcPr marL="0" marR="0" marT="0" marB="0" anchor="b"/>
                </a:tc>
              </a:tr>
              <a:tr h="329767">
                <a:tc>
                  <a:txBody>
                    <a:bodyPr/>
                    <a:lstStyle/>
                    <a:p>
                      <a:pPr algn="l" fontAlgn="b"/>
                      <a:r>
                        <a:rPr lang="en-US" sz="1800" u="none" strike="noStrike" dirty="0"/>
                        <a:t>Total, High Energy Physics</a:t>
                      </a:r>
                      <a:endParaRPr lang="en-US" sz="1800" b="0"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b="1" u="none" strike="noStrike" dirty="0"/>
                        <a:t>790,811</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b="1" u="none" strike="noStrike" dirty="0"/>
                        <a:t>829,000</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b="1" i="0" u="none" strike="noStrike" dirty="0" smtClean="0">
                          <a:solidFill>
                            <a:schemeClr val="dk1"/>
                          </a:solidFill>
                          <a:latin typeface="+mn-lt"/>
                          <a:cs typeface="+mn-cs"/>
                        </a:rPr>
                        <a:t>775,578</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b="1" u="none" strike="noStrike" dirty="0"/>
                        <a:t>797,200</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r" fontAlgn="b"/>
                      <a:r>
                        <a:rPr lang="en-US" sz="1800" b="1" i="0" u="none" strike="noStrike" dirty="0" smtClean="0">
                          <a:solidFill>
                            <a:schemeClr val="dk1"/>
                          </a:solidFill>
                          <a:latin typeface="+mn-lt"/>
                          <a:cs typeface="+mn-cs"/>
                        </a:rPr>
                        <a:t>+21,622</a:t>
                      </a:r>
                      <a:endParaRPr lang="en-US" sz="1800" b="1" i="0" u="none" strike="noStrike" dirty="0">
                        <a:solidFill>
                          <a:srgbClr val="000000"/>
                        </a:solidFill>
                        <a:latin typeface="Calibri" pitchFamily="34" charset="0"/>
                        <a:cs typeface="Calibri" pitchFamily="34" charset="0"/>
                      </a:endParaRPr>
                    </a:p>
                  </a:txBody>
                  <a:tcPr marL="0" marR="0" marT="0" marB="0" anchor="b"/>
                </a:tc>
              </a:tr>
              <a:tr h="329767">
                <a:tc>
                  <a:txBody>
                    <a:bodyPr/>
                    <a:lstStyle/>
                    <a:p>
                      <a:pPr algn="l" fontAlgn="b"/>
                      <a:r>
                        <a:rPr lang="en-US" sz="1800" b="0" i="0" u="none" strike="noStrike" dirty="0" smtClean="0">
                          <a:solidFill>
                            <a:srgbClr val="000000"/>
                          </a:solidFill>
                          <a:latin typeface="Arial Narrow" pitchFamily="34" charset="0"/>
                          <a:cs typeface="Calibri" pitchFamily="34" charset="0"/>
                        </a:rPr>
                        <a:t>Office of Science</a:t>
                      </a:r>
                      <a:endParaRPr lang="en-US" sz="1800" b="0" i="0" u="none" strike="noStrike" dirty="0">
                        <a:solidFill>
                          <a:srgbClr val="000000"/>
                        </a:solidFill>
                        <a:latin typeface="Arial Narrow" pitchFamily="34" charset="0"/>
                        <a:cs typeface="Calibri" pitchFamily="34" charset="0"/>
                      </a:endParaRPr>
                    </a:p>
                  </a:txBody>
                  <a:tcPr marL="0" marR="0" marT="0" marB="0" anchor="b"/>
                </a:tc>
                <a:tc>
                  <a:txBody>
                    <a:bodyPr/>
                    <a:lstStyle/>
                    <a:p>
                      <a:pPr algn="r" fontAlgn="b"/>
                      <a:r>
                        <a:rPr lang="en-US" sz="1800" b="0" i="0" u="none" strike="noStrike" dirty="0" smtClean="0">
                          <a:solidFill>
                            <a:srgbClr val="000000"/>
                          </a:solidFill>
                          <a:latin typeface="Arial Narrow" pitchFamily="34" charset="0"/>
                          <a:cs typeface="Calibri" pitchFamily="34" charset="0"/>
                        </a:rPr>
                        <a:t>4,964,040</a:t>
                      </a:r>
                      <a:endParaRPr lang="en-US" sz="1800" b="0" i="0" u="none" strike="noStrike" dirty="0">
                        <a:solidFill>
                          <a:srgbClr val="000000"/>
                        </a:solidFill>
                        <a:latin typeface="Arial Narrow" pitchFamily="34" charset="0"/>
                        <a:cs typeface="Calibri" pitchFamily="34" charset="0"/>
                      </a:endParaRPr>
                    </a:p>
                  </a:txBody>
                  <a:tcPr marL="0" marR="0" marT="0" marB="0" anchor="b"/>
                </a:tc>
                <a:tc>
                  <a:txBody>
                    <a:bodyPr/>
                    <a:lstStyle/>
                    <a:p>
                      <a:pPr algn="r" fontAlgn="b"/>
                      <a:r>
                        <a:rPr lang="en-US" sz="1800" b="0" i="0" u="none" strike="noStrike" dirty="0" smtClean="0">
                          <a:solidFill>
                            <a:srgbClr val="000000"/>
                          </a:solidFill>
                          <a:latin typeface="Arial Narrow" pitchFamily="34" charset="0"/>
                          <a:cs typeface="Calibri" pitchFamily="34" charset="0"/>
                        </a:rPr>
                        <a:t>5,121,437</a:t>
                      </a:r>
                      <a:endParaRPr lang="en-US" sz="1800" b="0" i="0" u="none" strike="noStrike" dirty="0">
                        <a:solidFill>
                          <a:srgbClr val="000000"/>
                        </a:solidFill>
                        <a:latin typeface="Arial Narrow" pitchFamily="34" charset="0"/>
                        <a:cs typeface="Calibri" pitchFamily="34" charset="0"/>
                      </a:endParaRPr>
                    </a:p>
                  </a:txBody>
                  <a:tcPr marL="0" marR="0" marT="0" marB="0" anchor="b"/>
                </a:tc>
                <a:tc>
                  <a:txBody>
                    <a:bodyPr/>
                    <a:lstStyle/>
                    <a:p>
                      <a:pPr algn="r" fontAlgn="b"/>
                      <a:r>
                        <a:rPr lang="en-US" sz="1800" b="0" i="0" u="none" strike="noStrike" dirty="0" smtClean="0">
                          <a:solidFill>
                            <a:srgbClr val="000000"/>
                          </a:solidFill>
                          <a:latin typeface="Arial Narrow" pitchFamily="34" charset="0"/>
                          <a:cs typeface="Calibri" pitchFamily="34" charset="0"/>
                        </a:rPr>
                        <a:t>4,857,665</a:t>
                      </a:r>
                      <a:endParaRPr lang="en-US" sz="1800" b="0" i="0" u="none" strike="noStrike" dirty="0">
                        <a:solidFill>
                          <a:srgbClr val="000000"/>
                        </a:solidFill>
                        <a:latin typeface="Arial Narrow" pitchFamily="34" charset="0"/>
                        <a:cs typeface="Calibri" pitchFamily="34" charset="0"/>
                      </a:endParaRPr>
                    </a:p>
                  </a:txBody>
                  <a:tcPr marL="0" marR="0" marT="0" marB="0" anchor="b"/>
                </a:tc>
                <a:tc>
                  <a:txBody>
                    <a:bodyPr/>
                    <a:lstStyle/>
                    <a:p>
                      <a:pPr algn="r" fontAlgn="b"/>
                      <a:r>
                        <a:rPr lang="en-US" sz="1800" b="0" i="0" u="none" strike="noStrike" dirty="0" smtClean="0">
                          <a:solidFill>
                            <a:srgbClr val="000000"/>
                          </a:solidFill>
                          <a:latin typeface="Arial Narrow" pitchFamily="34" charset="0"/>
                          <a:cs typeface="Calibri" pitchFamily="34" charset="0"/>
                        </a:rPr>
                        <a:t>5,418,863</a:t>
                      </a:r>
                      <a:endParaRPr lang="en-US" sz="1800" b="0" i="0" u="none" strike="noStrike" dirty="0">
                        <a:solidFill>
                          <a:srgbClr val="000000"/>
                        </a:solidFill>
                        <a:latin typeface="Arial Narrow" pitchFamily="34" charset="0"/>
                        <a:cs typeface="Calibri" pitchFamily="34" charset="0"/>
                      </a:endParaRPr>
                    </a:p>
                  </a:txBody>
                  <a:tcPr marL="0" marR="0" marT="0" marB="0" anchor="b"/>
                </a:tc>
                <a:tc>
                  <a:txBody>
                    <a:bodyPr/>
                    <a:lstStyle/>
                    <a:p>
                      <a:pPr algn="r" fontAlgn="b"/>
                      <a:r>
                        <a:rPr lang="en-US" sz="1800" b="0" i="0" u="none" strike="noStrike" dirty="0" smtClean="0">
                          <a:solidFill>
                            <a:srgbClr val="000000"/>
                          </a:solidFill>
                          <a:latin typeface="Arial Narrow" pitchFamily="34" charset="0"/>
                          <a:cs typeface="Calibri" pitchFamily="34" charset="0"/>
                        </a:rPr>
                        <a:t>+561,198</a:t>
                      </a:r>
                      <a:endParaRPr lang="en-US" sz="1800" b="0" i="0" u="none" strike="noStrike" dirty="0">
                        <a:solidFill>
                          <a:srgbClr val="000000"/>
                        </a:solidFill>
                        <a:latin typeface="Arial Narrow" pitchFamily="34" charset="0"/>
                        <a:cs typeface="Calibri" pitchFamily="34" charset="0"/>
                      </a:endParaRPr>
                    </a:p>
                  </a:txBody>
                  <a:tcPr marL="0" marR="0" marT="0" marB="0" anchor="b"/>
                </a:tc>
              </a:tr>
            </a:tbl>
          </a:graphicData>
        </a:graphic>
      </p:graphicFrame>
      <p:sp>
        <p:nvSpPr>
          <p:cNvPr id="26627" name="Slide Number Placeholder 3"/>
          <p:cNvSpPr>
            <a:spLocks noGrp="1"/>
          </p:cNvSpPr>
          <p:nvPr>
            <p:ph type="sldNum" sz="quarter" idx="11"/>
          </p:nvPr>
        </p:nvSpPr>
        <p:spPr>
          <a:noFill/>
        </p:spPr>
        <p:txBody>
          <a:bodyPr/>
          <a:lstStyle/>
          <a:p>
            <a:fld id="{6F5800CC-A1A1-4829-8366-1A7B098BF79A}" type="slidenum">
              <a:rPr lang="en-US" smtClean="0"/>
              <a:pPr/>
              <a:t>5</a:t>
            </a:fld>
            <a:endParaRPr lang="en-US" smtClean="0"/>
          </a:p>
        </p:txBody>
      </p:sp>
      <p:sp>
        <p:nvSpPr>
          <p:cNvPr id="26628" name="TextBox 5"/>
          <p:cNvSpPr txBox="1">
            <a:spLocks noChangeArrowheads="1"/>
          </p:cNvSpPr>
          <p:nvPr/>
        </p:nvSpPr>
        <p:spPr bwMode="auto">
          <a:xfrm>
            <a:off x="328613" y="4654550"/>
            <a:ext cx="8540750" cy="2030413"/>
          </a:xfrm>
          <a:prstGeom prst="rect">
            <a:avLst/>
          </a:prstGeom>
          <a:noFill/>
          <a:ln w="9525">
            <a:noFill/>
            <a:miter lim="800000"/>
            <a:headEnd/>
            <a:tailEnd/>
          </a:ln>
        </p:spPr>
        <p:txBody>
          <a:bodyPr>
            <a:spAutoFit/>
          </a:bodyPr>
          <a:lstStyle/>
          <a:p>
            <a:pPr eaLnBrk="0" hangingPunct="0"/>
            <a:r>
              <a:rPr lang="en-US"/>
              <a:t>The FY12 Request includes SBIR/STTR of approximately $19M, which has already been removed from FY10 and FY11 Actuals. Therefore the real FY12 request is a reduction of approximately $2M from FY11 and $12M from FY10.</a:t>
            </a:r>
          </a:p>
          <a:p>
            <a:pPr eaLnBrk="0" hangingPunct="0"/>
            <a:endParaRPr lang="en-US"/>
          </a:p>
          <a:p>
            <a:pPr eaLnBrk="0" hangingPunct="0"/>
            <a:r>
              <a:rPr lang="en-US" u="sng">
                <a:solidFill>
                  <a:srgbClr val="285C00"/>
                </a:solidFill>
              </a:rPr>
              <a:t>FY12 – We are currently in a Continuing Resolution</a:t>
            </a:r>
          </a:p>
          <a:p>
            <a:pPr eaLnBrk="0" hangingPunct="0"/>
            <a:r>
              <a:rPr lang="en-US"/>
              <a:t>House mark:  $797.2M</a:t>
            </a:r>
          </a:p>
          <a:p>
            <a:pPr eaLnBrk="0" hangingPunct="0"/>
            <a:r>
              <a:rPr lang="en-US"/>
              <a:t>Senate mark:  $780.2M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1"/>
          <p:cNvSpPr>
            <a:spLocks noGrp="1"/>
          </p:cNvSpPr>
          <p:nvPr>
            <p:ph type="sldNum" sz="quarter" idx="10"/>
          </p:nvPr>
        </p:nvSpPr>
        <p:spPr>
          <a:noFill/>
        </p:spPr>
        <p:txBody>
          <a:bodyPr/>
          <a:lstStyle/>
          <a:p>
            <a:fld id="{7F05E14D-FB26-4789-9CA1-A1BCDCAA01C0}" type="slidenum">
              <a:rPr lang="en-US" smtClean="0"/>
              <a:pPr/>
              <a:t>6</a:t>
            </a:fld>
            <a:endParaRPr lang="en-US" smtClean="0"/>
          </a:p>
        </p:txBody>
      </p:sp>
      <p:sp>
        <p:nvSpPr>
          <p:cNvPr id="5" name="Line 3"/>
          <p:cNvSpPr>
            <a:spLocks noChangeShapeType="1"/>
          </p:cNvSpPr>
          <p:nvPr/>
        </p:nvSpPr>
        <p:spPr bwMode="auto">
          <a:xfrm flipV="1">
            <a:off x="1968500" y="3943350"/>
            <a:ext cx="4976813" cy="6350"/>
          </a:xfrm>
          <a:prstGeom prst="line">
            <a:avLst/>
          </a:prstGeom>
          <a:noFill/>
          <a:ln w="28575">
            <a:solidFill>
              <a:schemeClr val="accent6">
                <a:lumMod val="75000"/>
              </a:schemeClr>
            </a:solidFill>
            <a:round/>
            <a:headEnd/>
            <a:tailEnd/>
          </a:ln>
        </p:spPr>
        <p:txBody>
          <a:bodyPr/>
          <a:lstStyle/>
          <a:p>
            <a:pPr eaLnBrk="0" hangingPunct="0">
              <a:defRPr/>
            </a:pPr>
            <a:endParaRPr lang="en-US"/>
          </a:p>
        </p:txBody>
      </p:sp>
      <p:sp>
        <p:nvSpPr>
          <p:cNvPr id="27651" name="Text Box 7"/>
          <p:cNvSpPr txBox="1">
            <a:spLocks noChangeArrowheads="1"/>
          </p:cNvSpPr>
          <p:nvPr/>
        </p:nvSpPr>
        <p:spPr bwMode="auto">
          <a:xfrm>
            <a:off x="6943725" y="3632200"/>
            <a:ext cx="2009775" cy="277813"/>
          </a:xfrm>
          <a:prstGeom prst="rect">
            <a:avLst/>
          </a:prstGeom>
          <a:noFill/>
          <a:ln w="3175" algn="ctr">
            <a:noFill/>
            <a:miter lim="800000"/>
            <a:headEnd/>
            <a:tailEnd/>
          </a:ln>
        </p:spPr>
        <p:txBody>
          <a:bodyPr wrap="none" lIns="91429" tIns="45714" rIns="91429" bIns="45714">
            <a:spAutoFit/>
          </a:bodyPr>
          <a:lstStyle/>
          <a:p>
            <a:pPr eaLnBrk="0" hangingPunct="0"/>
            <a:r>
              <a:rPr lang="en-US" sz="1200">
                <a:solidFill>
                  <a:srgbClr val="C00000"/>
                </a:solidFill>
              </a:rPr>
              <a:t>Scenario B (FY07 + COL)</a:t>
            </a:r>
          </a:p>
        </p:txBody>
      </p:sp>
      <p:sp>
        <p:nvSpPr>
          <p:cNvPr id="27652" name="Line 3"/>
          <p:cNvSpPr>
            <a:spLocks noChangeShapeType="1"/>
          </p:cNvSpPr>
          <p:nvPr/>
        </p:nvSpPr>
        <p:spPr bwMode="auto">
          <a:xfrm flipV="1">
            <a:off x="1244600" y="3797300"/>
            <a:ext cx="5705475" cy="9525"/>
          </a:xfrm>
          <a:prstGeom prst="line">
            <a:avLst/>
          </a:prstGeom>
          <a:noFill/>
          <a:ln w="28575">
            <a:solidFill>
              <a:srgbClr val="C00000"/>
            </a:solidFill>
            <a:round/>
            <a:headEnd/>
            <a:tailEnd/>
          </a:ln>
        </p:spPr>
        <p:txBody>
          <a:bodyPr/>
          <a:lstStyle/>
          <a:p>
            <a:endParaRPr lang="en-US"/>
          </a:p>
        </p:txBody>
      </p:sp>
      <p:sp>
        <p:nvSpPr>
          <p:cNvPr id="8" name="Text Box 7"/>
          <p:cNvSpPr txBox="1">
            <a:spLocks noChangeArrowheads="1"/>
          </p:cNvSpPr>
          <p:nvPr/>
        </p:nvSpPr>
        <p:spPr bwMode="auto">
          <a:xfrm>
            <a:off x="6942138" y="3917950"/>
            <a:ext cx="2043112" cy="276225"/>
          </a:xfrm>
          <a:prstGeom prst="rect">
            <a:avLst/>
          </a:prstGeom>
          <a:noFill/>
          <a:ln w="3175" algn="ctr">
            <a:noFill/>
            <a:miter lim="800000"/>
            <a:headEnd/>
            <a:tailEnd/>
          </a:ln>
        </p:spPr>
        <p:txBody>
          <a:bodyPr wrap="none" lIns="91429" tIns="45714" rIns="91429" bIns="45714">
            <a:spAutoFit/>
          </a:bodyPr>
          <a:lstStyle/>
          <a:p>
            <a:pPr eaLnBrk="0" hangingPunct="0">
              <a:defRPr/>
            </a:pPr>
            <a:r>
              <a:rPr lang="en-US" sz="1200" dirty="0">
                <a:solidFill>
                  <a:schemeClr val="accent6">
                    <a:lumMod val="75000"/>
                  </a:schemeClr>
                </a:solidFill>
              </a:rPr>
              <a:t>Scenario A (FY08 + COL)</a:t>
            </a:r>
          </a:p>
        </p:txBody>
      </p:sp>
      <p:sp>
        <p:nvSpPr>
          <p:cNvPr id="27654" name="TextBox 8"/>
          <p:cNvSpPr txBox="1">
            <a:spLocks noChangeArrowheads="1"/>
          </p:cNvSpPr>
          <p:nvPr/>
        </p:nvSpPr>
        <p:spPr bwMode="auto">
          <a:xfrm>
            <a:off x="3186113" y="325438"/>
            <a:ext cx="2779712" cy="523875"/>
          </a:xfrm>
          <a:prstGeom prst="rect">
            <a:avLst/>
          </a:prstGeom>
          <a:noFill/>
          <a:ln w="9525">
            <a:noFill/>
            <a:miter lim="800000"/>
            <a:headEnd/>
            <a:tailEnd/>
          </a:ln>
        </p:spPr>
        <p:txBody>
          <a:bodyPr wrap="none">
            <a:spAutoFit/>
          </a:bodyPr>
          <a:lstStyle/>
          <a:p>
            <a:pPr eaLnBrk="0" hangingPunct="0"/>
            <a:r>
              <a:rPr lang="en-US" sz="2800">
                <a:solidFill>
                  <a:srgbClr val="285C00"/>
                </a:solidFill>
                <a:latin typeface="Cambria" pitchFamily="18" charset="0"/>
              </a:rPr>
              <a:t>Funding Trends</a:t>
            </a:r>
          </a:p>
        </p:txBody>
      </p:sp>
      <p:sp>
        <p:nvSpPr>
          <p:cNvPr id="27655" name="TextBox 9"/>
          <p:cNvSpPr txBox="1">
            <a:spLocks noChangeArrowheads="1"/>
          </p:cNvSpPr>
          <p:nvPr/>
        </p:nvSpPr>
        <p:spPr bwMode="auto">
          <a:xfrm>
            <a:off x="173038" y="1166813"/>
            <a:ext cx="8274050" cy="1847850"/>
          </a:xfrm>
          <a:prstGeom prst="rect">
            <a:avLst/>
          </a:prstGeom>
          <a:noFill/>
          <a:ln w="9525">
            <a:noFill/>
            <a:miter lim="800000"/>
            <a:headEnd/>
            <a:tailEnd/>
          </a:ln>
        </p:spPr>
        <p:txBody>
          <a:bodyPr>
            <a:spAutoFit/>
          </a:bodyPr>
          <a:lstStyle/>
          <a:p>
            <a:pPr marL="0" lvl="1" eaLnBrk="0" hangingPunct="0"/>
            <a:r>
              <a:rPr lang="en-US" sz="2400">
                <a:latin typeface="Calibri" pitchFamily="34" charset="0"/>
              </a:rPr>
              <a:t>HEP is now between the HEPAP/P5 “A” and “B” scenarios.</a:t>
            </a:r>
          </a:p>
          <a:p>
            <a:pPr eaLnBrk="0" hangingPunct="0">
              <a:lnSpc>
                <a:spcPct val="150000"/>
              </a:lnSpc>
              <a:buFont typeface="Arial" charset="0"/>
              <a:buChar char="•"/>
            </a:pPr>
            <a:r>
              <a:rPr lang="en-US" sz="1600" b="0">
                <a:latin typeface="Calibri" pitchFamily="34" charset="0"/>
              </a:rPr>
              <a:t> Funding FY 2009-2011: Program workforce and scope largely preserved – implementation slow</a:t>
            </a:r>
          </a:p>
          <a:p>
            <a:pPr eaLnBrk="0" hangingPunct="0">
              <a:lnSpc>
                <a:spcPct val="150000"/>
              </a:lnSpc>
              <a:buFont typeface="Arial" charset="0"/>
              <a:buChar char="•"/>
            </a:pPr>
            <a:r>
              <a:rPr lang="en-US" sz="1600" b="0">
                <a:latin typeface="Calibri" pitchFamily="34" charset="0"/>
              </a:rPr>
              <a:t> Funding FY 2012 Target: Workforce will be downsized and the program de-scoped; cannot maintain leadership program at all 3 frontiers</a:t>
            </a:r>
            <a:endParaRPr lang="en-US" sz="2400">
              <a:latin typeface="Calibri" pitchFamily="34" charset="0"/>
            </a:endParaRPr>
          </a:p>
          <a:p>
            <a:pPr eaLnBrk="0" hangingPunct="0"/>
            <a:endParaRPr lang="en-US"/>
          </a:p>
        </p:txBody>
      </p:sp>
      <p:graphicFrame>
        <p:nvGraphicFramePr>
          <p:cNvPr id="11" name="Chart 10"/>
          <p:cNvGraphicFramePr/>
          <p:nvPr/>
        </p:nvGraphicFramePr>
        <p:xfrm>
          <a:off x="238539" y="2862470"/>
          <a:ext cx="6917636" cy="36973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913" y="206375"/>
            <a:ext cx="5165725" cy="723900"/>
          </a:xfrm>
        </p:spPr>
        <p:txBody>
          <a:bodyPr/>
          <a:lstStyle/>
          <a:p>
            <a:pPr>
              <a:defRPr/>
            </a:pPr>
            <a:r>
              <a:rPr lang="en-US" dirty="0" smtClean="0"/>
              <a:t>Recent Major Shifts</a:t>
            </a:r>
            <a:endParaRPr lang="en-US" dirty="0"/>
          </a:p>
        </p:txBody>
      </p:sp>
      <p:sp>
        <p:nvSpPr>
          <p:cNvPr id="28674" name="Content Placeholder 2"/>
          <p:cNvSpPr>
            <a:spLocks noGrp="1"/>
          </p:cNvSpPr>
          <p:nvPr>
            <p:ph idx="1"/>
          </p:nvPr>
        </p:nvSpPr>
        <p:spPr>
          <a:xfrm>
            <a:off x="0" y="1162050"/>
            <a:ext cx="5380038" cy="2879725"/>
          </a:xfrm>
        </p:spPr>
        <p:txBody>
          <a:bodyPr/>
          <a:lstStyle/>
          <a:p>
            <a:r>
              <a:rPr lang="en-US" smtClean="0">
                <a:solidFill>
                  <a:srgbClr val="285C00"/>
                </a:solidFill>
                <a:latin typeface="Calibri" pitchFamily="34" charset="0"/>
              </a:rPr>
              <a:t>In the 90’s, the fraction of the HEP budget devoted to projects was ~ 20% but declined to &lt; 5% in 2006.  Our strategy is to work to increase this back to 20%. </a:t>
            </a:r>
          </a:p>
          <a:p>
            <a:r>
              <a:rPr lang="en-US" sz="1800" smtClean="0"/>
              <a:t>With flat funding HEP has to end programs to start new ones (Mu2e, LSST, LBNE). </a:t>
            </a:r>
          </a:p>
          <a:p>
            <a:r>
              <a:rPr lang="en-US" sz="1800" smtClean="0"/>
              <a:t>Premature shutdown of B-factory (FY 2008)</a:t>
            </a:r>
          </a:p>
          <a:p>
            <a:r>
              <a:rPr lang="en-US" sz="1800" smtClean="0"/>
              <a:t>Ended funding for JDEM (FY 2011) &amp; only doing one major dark energy experiment (LSST)</a:t>
            </a:r>
          </a:p>
          <a:p>
            <a:r>
              <a:rPr lang="en-US" sz="1800" smtClean="0"/>
              <a:t>Shutdown of the Tevatron (end of FY 2011).</a:t>
            </a:r>
          </a:p>
        </p:txBody>
      </p:sp>
      <p:sp>
        <p:nvSpPr>
          <p:cNvPr id="28675" name="Slide Number Placeholder 3"/>
          <p:cNvSpPr>
            <a:spLocks noGrp="1"/>
          </p:cNvSpPr>
          <p:nvPr>
            <p:ph type="sldNum" sz="quarter" idx="10"/>
          </p:nvPr>
        </p:nvSpPr>
        <p:spPr>
          <a:noFill/>
        </p:spPr>
        <p:txBody>
          <a:bodyPr/>
          <a:lstStyle/>
          <a:p>
            <a:fld id="{61DAB252-AEE3-4BD1-BFA7-60DA7CC8100B}" type="slidenum">
              <a:rPr lang="en-US" smtClean="0"/>
              <a:pPr/>
              <a:t>7</a:t>
            </a:fld>
            <a:endParaRPr lang="en-US" smtClean="0"/>
          </a:p>
        </p:txBody>
      </p:sp>
      <p:pic>
        <p:nvPicPr>
          <p:cNvPr id="28676" name="Picture 4" descr="pep2aerial.gif"/>
          <p:cNvPicPr>
            <a:picLocks noChangeAspect="1"/>
          </p:cNvPicPr>
          <p:nvPr/>
        </p:nvPicPr>
        <p:blipFill>
          <a:blip r:embed="rId2"/>
          <a:srcRect/>
          <a:stretch>
            <a:fillRect/>
          </a:stretch>
        </p:blipFill>
        <p:spPr bwMode="auto">
          <a:xfrm>
            <a:off x="5475288" y="4148138"/>
            <a:ext cx="3359150" cy="2501900"/>
          </a:xfrm>
          <a:prstGeom prst="rect">
            <a:avLst/>
          </a:prstGeom>
          <a:noFill/>
          <a:ln w="9525">
            <a:noFill/>
            <a:miter lim="800000"/>
            <a:headEnd/>
            <a:tailEnd/>
          </a:ln>
        </p:spPr>
      </p:pic>
      <p:grpSp>
        <p:nvGrpSpPr>
          <p:cNvPr id="28677" name="Group 11"/>
          <p:cNvGrpSpPr>
            <a:grpSpLocks/>
          </p:cNvGrpSpPr>
          <p:nvPr/>
        </p:nvGrpSpPr>
        <p:grpSpPr bwMode="auto">
          <a:xfrm>
            <a:off x="5699125" y="1309688"/>
            <a:ext cx="3246438" cy="2513012"/>
            <a:chOff x="-1" y="3167742"/>
            <a:chExt cx="3979147" cy="3235079"/>
          </a:xfrm>
        </p:grpSpPr>
        <p:pic>
          <p:nvPicPr>
            <p:cNvPr id="28679" name="Picture 6" descr="Tevatron.jpg"/>
            <p:cNvPicPr>
              <a:picLocks noChangeAspect="1"/>
            </p:cNvPicPr>
            <p:nvPr/>
          </p:nvPicPr>
          <p:blipFill>
            <a:blip r:embed="rId3"/>
            <a:srcRect/>
            <a:stretch>
              <a:fillRect/>
            </a:stretch>
          </p:blipFill>
          <p:spPr bwMode="auto">
            <a:xfrm>
              <a:off x="-1" y="3167742"/>
              <a:ext cx="3979147" cy="3235079"/>
            </a:xfrm>
            <a:prstGeom prst="rect">
              <a:avLst/>
            </a:prstGeom>
            <a:noFill/>
            <a:ln w="9525">
              <a:noFill/>
              <a:miter lim="800000"/>
              <a:headEnd/>
              <a:tailEnd/>
            </a:ln>
          </p:spPr>
        </p:pic>
        <p:sp>
          <p:nvSpPr>
            <p:cNvPr id="28680" name="Oval 7"/>
            <p:cNvSpPr>
              <a:spLocks noChangeArrowheads="1"/>
            </p:cNvSpPr>
            <p:nvPr/>
          </p:nvSpPr>
          <p:spPr bwMode="auto">
            <a:xfrm>
              <a:off x="1014884" y="3828423"/>
              <a:ext cx="2391507" cy="743577"/>
            </a:xfrm>
            <a:prstGeom prst="ellipse">
              <a:avLst/>
            </a:prstGeom>
            <a:noFill/>
            <a:ln w="25400" algn="ctr">
              <a:solidFill>
                <a:schemeClr val="tx1"/>
              </a:solidFill>
              <a:round/>
              <a:headEnd/>
              <a:tailEnd/>
            </a:ln>
          </p:spPr>
          <p:txBody>
            <a:bodyPr/>
            <a:lstStyle/>
            <a:p>
              <a:pPr eaLnBrk="0" hangingPunct="0"/>
              <a:endParaRPr lang="en-US"/>
            </a:p>
          </p:txBody>
        </p:sp>
        <p:sp>
          <p:nvSpPr>
            <p:cNvPr id="28681" name="Oval 8"/>
            <p:cNvSpPr>
              <a:spLocks noChangeArrowheads="1"/>
            </p:cNvSpPr>
            <p:nvPr/>
          </p:nvSpPr>
          <p:spPr bwMode="auto">
            <a:xfrm>
              <a:off x="733530" y="4662435"/>
              <a:ext cx="2853732" cy="1436914"/>
            </a:xfrm>
            <a:prstGeom prst="ellipse">
              <a:avLst/>
            </a:prstGeom>
            <a:noFill/>
            <a:ln w="25400" algn="ctr">
              <a:solidFill>
                <a:srgbClr val="FF0000"/>
              </a:solidFill>
              <a:round/>
              <a:headEnd/>
              <a:tailEnd/>
            </a:ln>
          </p:spPr>
          <p:txBody>
            <a:bodyPr/>
            <a:lstStyle/>
            <a:p>
              <a:pPr eaLnBrk="0" hangingPunct="0"/>
              <a:endParaRPr lang="en-US"/>
            </a:p>
          </p:txBody>
        </p:sp>
        <p:sp>
          <p:nvSpPr>
            <p:cNvPr id="28682" name="TextBox 9"/>
            <p:cNvSpPr txBox="1">
              <a:spLocks noChangeArrowheads="1"/>
            </p:cNvSpPr>
            <p:nvPr/>
          </p:nvSpPr>
          <p:spPr bwMode="auto">
            <a:xfrm>
              <a:off x="1647929" y="3999244"/>
              <a:ext cx="1142172" cy="369332"/>
            </a:xfrm>
            <a:prstGeom prst="rect">
              <a:avLst/>
            </a:prstGeom>
            <a:noFill/>
            <a:ln w="9525">
              <a:noFill/>
              <a:miter lim="800000"/>
              <a:headEnd/>
              <a:tailEnd/>
            </a:ln>
          </p:spPr>
          <p:txBody>
            <a:bodyPr wrap="none">
              <a:spAutoFit/>
            </a:bodyPr>
            <a:lstStyle/>
            <a:p>
              <a:pPr eaLnBrk="0" hangingPunct="0"/>
              <a:r>
                <a:rPr lang="en-US"/>
                <a:t>Tevatron</a:t>
              </a:r>
            </a:p>
          </p:txBody>
        </p:sp>
        <p:sp>
          <p:nvSpPr>
            <p:cNvPr id="28683" name="TextBox 10"/>
            <p:cNvSpPr txBox="1">
              <a:spLocks noChangeArrowheads="1"/>
            </p:cNvSpPr>
            <p:nvPr/>
          </p:nvSpPr>
          <p:spPr bwMode="auto">
            <a:xfrm>
              <a:off x="1406769" y="5295481"/>
              <a:ext cx="1608133" cy="369332"/>
            </a:xfrm>
            <a:prstGeom prst="rect">
              <a:avLst/>
            </a:prstGeom>
            <a:noFill/>
            <a:ln w="9525">
              <a:noFill/>
              <a:miter lim="800000"/>
              <a:headEnd/>
              <a:tailEnd/>
            </a:ln>
          </p:spPr>
          <p:txBody>
            <a:bodyPr wrap="none">
              <a:spAutoFit/>
            </a:bodyPr>
            <a:lstStyle/>
            <a:p>
              <a:pPr eaLnBrk="0" hangingPunct="0"/>
              <a:r>
                <a:rPr lang="en-US">
                  <a:solidFill>
                    <a:srgbClr val="FF0000"/>
                  </a:solidFill>
                </a:rPr>
                <a:t>Main Injector</a:t>
              </a:r>
            </a:p>
          </p:txBody>
        </p:sp>
      </p:grpSp>
      <p:pic>
        <p:nvPicPr>
          <p:cNvPr id="28678" name="Picture 12" descr="jdem.jpg"/>
          <p:cNvPicPr>
            <a:picLocks noChangeAspect="1"/>
          </p:cNvPicPr>
          <p:nvPr/>
        </p:nvPicPr>
        <p:blipFill>
          <a:blip r:embed="rId4"/>
          <a:srcRect/>
          <a:stretch>
            <a:fillRect/>
          </a:stretch>
        </p:blipFill>
        <p:spPr bwMode="auto">
          <a:xfrm>
            <a:off x="614363" y="4333875"/>
            <a:ext cx="2895600" cy="2524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6375"/>
            <a:ext cx="6400800" cy="723900"/>
          </a:xfrm>
        </p:spPr>
        <p:txBody>
          <a:bodyPr/>
          <a:lstStyle/>
          <a:p>
            <a:pPr>
              <a:defRPr/>
            </a:pPr>
            <a:r>
              <a:rPr lang="en-US" sz="3200" dirty="0" smtClean="0"/>
              <a:t>Energy Frontier - Status</a:t>
            </a:r>
            <a:endParaRPr lang="en-US" sz="3200" dirty="0"/>
          </a:p>
        </p:txBody>
      </p:sp>
      <p:sp>
        <p:nvSpPr>
          <p:cNvPr id="3" name="Content Placeholder 2"/>
          <p:cNvSpPr>
            <a:spLocks noGrp="1"/>
          </p:cNvSpPr>
          <p:nvPr>
            <p:ph idx="1"/>
          </p:nvPr>
        </p:nvSpPr>
        <p:spPr>
          <a:xfrm>
            <a:off x="179388" y="1163638"/>
            <a:ext cx="5200650" cy="2030412"/>
          </a:xfrm>
        </p:spPr>
        <p:txBody>
          <a:bodyPr/>
          <a:lstStyle/>
          <a:p>
            <a:pPr marL="0" indent="0" eaLnBrk="1" hangingPunct="1">
              <a:spcBef>
                <a:spcPts val="600"/>
              </a:spcBef>
              <a:spcAft>
                <a:spcPts val="0"/>
              </a:spcAft>
              <a:buFont typeface="Wingdings" pitchFamily="2" charset="2"/>
              <a:buNone/>
              <a:defRPr/>
            </a:pPr>
            <a:r>
              <a:rPr lang="en-US" sz="1600" dirty="0" smtClean="0">
                <a:latin typeface="+mj-lt"/>
                <a:cs typeface="Tahoma" pitchFamily="34" charset="0"/>
              </a:rPr>
              <a:t>Fermilab Accelerator Operations</a:t>
            </a:r>
          </a:p>
          <a:p>
            <a:pPr marL="341313" lvl="2" indent="-231775" eaLnBrk="1" hangingPunct="1">
              <a:spcBef>
                <a:spcPts val="400"/>
              </a:spcBef>
              <a:spcAft>
                <a:spcPts val="0"/>
              </a:spcAft>
              <a:defRPr/>
            </a:pPr>
            <a:r>
              <a:rPr lang="en-US" sz="1600" dirty="0" smtClean="0">
                <a:latin typeface="+mj-lt"/>
                <a:cs typeface="Tahoma" pitchFamily="34" charset="0"/>
              </a:rPr>
              <a:t>Operation of the Fermilab Tevatron completed on Sept 30, 2011 after 30 years of operations.</a:t>
            </a:r>
          </a:p>
          <a:p>
            <a:pPr marL="341313" lvl="2" indent="-231775" eaLnBrk="1" hangingPunct="1">
              <a:spcBef>
                <a:spcPts val="400"/>
              </a:spcBef>
              <a:spcAft>
                <a:spcPts val="0"/>
              </a:spcAft>
              <a:defRPr/>
            </a:pPr>
            <a:r>
              <a:rPr lang="en-US" sz="1600" dirty="0" smtClean="0">
                <a:latin typeface="+mj-lt"/>
                <a:cs typeface="Tahoma" pitchFamily="34" charset="0"/>
              </a:rPr>
              <a:t>Funding continues to complete the CDF and Dzero data analyses</a:t>
            </a:r>
          </a:p>
          <a:p>
            <a:pPr marL="341313" lvl="2" indent="-231775" eaLnBrk="1" hangingPunct="1">
              <a:spcBef>
                <a:spcPts val="400"/>
              </a:spcBef>
              <a:spcAft>
                <a:spcPts val="0"/>
              </a:spcAft>
              <a:defRPr/>
            </a:pPr>
            <a:r>
              <a:rPr lang="en-US" sz="1600" i="1" dirty="0" smtClean="0">
                <a:latin typeface="+mj-lt"/>
              </a:rPr>
              <a:t>The neutrino beam lines continue running to support the neutrino program.</a:t>
            </a:r>
          </a:p>
        </p:txBody>
      </p:sp>
      <p:sp>
        <p:nvSpPr>
          <p:cNvPr id="29699" name="Slide Number Placeholder 3"/>
          <p:cNvSpPr>
            <a:spLocks noGrp="1"/>
          </p:cNvSpPr>
          <p:nvPr>
            <p:ph type="sldNum" sz="quarter" idx="10"/>
          </p:nvPr>
        </p:nvSpPr>
        <p:spPr>
          <a:noFill/>
        </p:spPr>
        <p:txBody>
          <a:bodyPr/>
          <a:lstStyle/>
          <a:p>
            <a:fld id="{C2BD3FB7-EF3D-448B-8ABA-93FA30C56A3C}" type="slidenum">
              <a:rPr lang="en-US" smtClean="0"/>
              <a:pPr/>
              <a:t>8</a:t>
            </a:fld>
            <a:endParaRPr lang="en-US" smtClean="0"/>
          </a:p>
        </p:txBody>
      </p:sp>
      <p:sp>
        <p:nvSpPr>
          <p:cNvPr id="29700" name="Content Placeholder 2"/>
          <p:cNvSpPr txBox="1">
            <a:spLocks/>
          </p:cNvSpPr>
          <p:nvPr/>
        </p:nvSpPr>
        <p:spPr bwMode="auto">
          <a:xfrm>
            <a:off x="4332288" y="4057650"/>
            <a:ext cx="4811712" cy="2382838"/>
          </a:xfrm>
          <a:prstGeom prst="rect">
            <a:avLst/>
          </a:prstGeom>
          <a:noFill/>
          <a:ln w="9525">
            <a:noFill/>
            <a:miter lim="800000"/>
            <a:headEnd/>
            <a:tailEnd/>
          </a:ln>
        </p:spPr>
        <p:txBody>
          <a:bodyPr/>
          <a:lstStyle/>
          <a:p>
            <a:pPr marL="228600" indent="-228600">
              <a:spcBef>
                <a:spcPts val="300"/>
              </a:spcBef>
              <a:buFont typeface="Wingdings" pitchFamily="2" charset="2"/>
              <a:buNone/>
            </a:pPr>
            <a:r>
              <a:rPr lang="en-US" sz="1600">
                <a:cs typeface="Arial" charset="0"/>
              </a:rPr>
              <a:t>CERN Large Hadron Collider (LHC) Program</a:t>
            </a:r>
          </a:p>
          <a:p>
            <a:pPr marL="228600" indent="-228600">
              <a:spcBef>
                <a:spcPts val="300"/>
              </a:spcBef>
              <a:buFont typeface="Wingdings" pitchFamily="2" charset="2"/>
              <a:buChar char="§"/>
            </a:pPr>
            <a:r>
              <a:rPr lang="en-US" sz="1600" b="0">
                <a:cs typeface="Arial" charset="0"/>
              </a:rPr>
              <a:t>Excellent Performance in 2011. </a:t>
            </a:r>
          </a:p>
          <a:p>
            <a:pPr marL="685800" lvl="1" indent="-228600">
              <a:spcBef>
                <a:spcPts val="300"/>
              </a:spcBef>
              <a:buFontTx/>
              <a:buChar char="–"/>
            </a:pPr>
            <a:r>
              <a:rPr lang="en-US" sz="1600" b="0">
                <a:cs typeface="Arial" charset="0"/>
              </a:rPr>
              <a:t>CMS and ATLAS each have ~ 4.7fb</a:t>
            </a:r>
            <a:r>
              <a:rPr lang="en-US" sz="1600" b="0" baseline="30000">
                <a:cs typeface="Arial" charset="0"/>
              </a:rPr>
              <a:t>-1 </a:t>
            </a:r>
            <a:r>
              <a:rPr lang="en-US" sz="1600" b="0">
                <a:cs typeface="Arial" charset="0"/>
              </a:rPr>
              <a:t>now.</a:t>
            </a:r>
            <a:endParaRPr lang="en-US" sz="1600" b="0" baseline="30000">
              <a:cs typeface="Arial" charset="0"/>
            </a:endParaRPr>
          </a:p>
          <a:p>
            <a:pPr marL="228600" indent="-228600">
              <a:spcBef>
                <a:spcPts val="300"/>
              </a:spcBef>
              <a:buFont typeface="Wingdings" pitchFamily="2" charset="2"/>
              <a:buChar char="§"/>
            </a:pPr>
            <a:r>
              <a:rPr lang="en-US" sz="1600" b="0">
                <a:cs typeface="Arial" charset="0"/>
              </a:rPr>
              <a:t>New results on the Standard Model Higgs exclude a large part of the allowed mass region.</a:t>
            </a:r>
          </a:p>
          <a:p>
            <a:pPr marL="228600" indent="-228600">
              <a:spcBef>
                <a:spcPts val="300"/>
              </a:spcBef>
              <a:buFont typeface="Wingdings" pitchFamily="2" charset="2"/>
              <a:buChar char="§"/>
            </a:pPr>
            <a:r>
              <a:rPr lang="en-US" sz="1600" b="0">
                <a:cs typeface="Arial" charset="0"/>
              </a:rPr>
              <a:t>LHC will shutdown in 2013 for repairs to the magnets that will allow 14 TeV operation.</a:t>
            </a:r>
          </a:p>
          <a:p>
            <a:pPr marL="685800" lvl="1" indent="-228600">
              <a:spcBef>
                <a:spcPts val="300"/>
              </a:spcBef>
              <a:buFontTx/>
              <a:buChar char="–"/>
            </a:pPr>
            <a:r>
              <a:rPr lang="en-US" sz="1600" b="0">
                <a:cs typeface="Arial" charset="0"/>
              </a:rPr>
              <a:t>Extensive detector maintenance planned.	</a:t>
            </a:r>
          </a:p>
        </p:txBody>
      </p:sp>
      <p:pic>
        <p:nvPicPr>
          <p:cNvPr id="29701" name="Picture 6" descr="LHC2011_1.png"/>
          <p:cNvPicPr>
            <a:picLocks noChangeAspect="1"/>
          </p:cNvPicPr>
          <p:nvPr/>
        </p:nvPicPr>
        <p:blipFill>
          <a:blip r:embed="rId2"/>
          <a:srcRect/>
          <a:stretch>
            <a:fillRect/>
          </a:stretch>
        </p:blipFill>
        <p:spPr bwMode="auto">
          <a:xfrm>
            <a:off x="0" y="3392488"/>
            <a:ext cx="4462463" cy="3206750"/>
          </a:xfrm>
          <a:prstGeom prst="rect">
            <a:avLst/>
          </a:prstGeom>
          <a:noFill/>
          <a:ln w="9525">
            <a:noFill/>
            <a:miter lim="800000"/>
            <a:headEnd/>
            <a:tailEnd/>
          </a:ln>
        </p:spPr>
      </p:pic>
      <p:pic>
        <p:nvPicPr>
          <p:cNvPr id="29702" name="Picture 1" descr="Q:\!Individual Personal Folders\Kathy\My Pictures\Fermilab\99-109-9.hr.jpg"/>
          <p:cNvPicPr>
            <a:picLocks noChangeAspect="1" noChangeArrowheads="1"/>
          </p:cNvPicPr>
          <p:nvPr/>
        </p:nvPicPr>
        <p:blipFill>
          <a:blip r:embed="rId3"/>
          <a:srcRect/>
          <a:stretch>
            <a:fillRect/>
          </a:stretch>
        </p:blipFill>
        <p:spPr bwMode="auto">
          <a:xfrm>
            <a:off x="5445125" y="1104900"/>
            <a:ext cx="3406775" cy="27209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663" y="196850"/>
            <a:ext cx="8110537" cy="723900"/>
          </a:xfrm>
        </p:spPr>
        <p:txBody>
          <a:bodyPr/>
          <a:lstStyle/>
          <a:p>
            <a:pPr>
              <a:defRPr/>
            </a:pPr>
            <a:r>
              <a:rPr lang="en-US" dirty="0" smtClean="0"/>
              <a:t>Energy Frontier:  LHC Search for the Higgs</a:t>
            </a:r>
            <a:endParaRPr lang="en-US" dirty="0"/>
          </a:p>
        </p:txBody>
      </p:sp>
      <p:sp>
        <p:nvSpPr>
          <p:cNvPr id="30722" name="Slide Number Placeholder 2"/>
          <p:cNvSpPr>
            <a:spLocks noGrp="1"/>
          </p:cNvSpPr>
          <p:nvPr>
            <p:ph type="sldNum" sz="quarter" idx="10"/>
          </p:nvPr>
        </p:nvSpPr>
        <p:spPr>
          <a:noFill/>
        </p:spPr>
        <p:txBody>
          <a:bodyPr/>
          <a:lstStyle/>
          <a:p>
            <a:fld id="{748F064C-936D-46B9-AB5E-84CA9EC02221}" type="slidenum">
              <a:rPr lang="en-US" smtClean="0"/>
              <a:pPr/>
              <a:t>9</a:t>
            </a:fld>
            <a:endParaRPr lang="en-US" smtClean="0"/>
          </a:p>
        </p:txBody>
      </p:sp>
      <p:grpSp>
        <p:nvGrpSpPr>
          <p:cNvPr id="30723" name="Group 8"/>
          <p:cNvGrpSpPr>
            <a:grpSpLocks/>
          </p:cNvGrpSpPr>
          <p:nvPr/>
        </p:nvGrpSpPr>
        <p:grpSpPr bwMode="auto">
          <a:xfrm>
            <a:off x="4694238" y="1117600"/>
            <a:ext cx="4449762" cy="5310188"/>
            <a:chOff x="4693920" y="1118217"/>
            <a:chExt cx="4450080" cy="5309917"/>
          </a:xfrm>
        </p:grpSpPr>
        <p:pic>
          <p:nvPicPr>
            <p:cNvPr id="30727" name="Picture 4" descr="ATLAS_Higgs.png"/>
            <p:cNvPicPr>
              <a:picLocks noChangeAspect="1"/>
            </p:cNvPicPr>
            <p:nvPr/>
          </p:nvPicPr>
          <p:blipFill>
            <a:blip r:embed="rId2"/>
            <a:srcRect/>
            <a:stretch>
              <a:fillRect/>
            </a:stretch>
          </p:blipFill>
          <p:spPr bwMode="auto">
            <a:xfrm>
              <a:off x="4693920" y="1118217"/>
              <a:ext cx="4450080" cy="5309917"/>
            </a:xfrm>
            <a:prstGeom prst="rect">
              <a:avLst/>
            </a:prstGeom>
            <a:noFill/>
            <a:ln w="9525">
              <a:noFill/>
              <a:miter lim="800000"/>
              <a:headEnd/>
              <a:tailEnd/>
            </a:ln>
          </p:spPr>
        </p:pic>
        <p:sp>
          <p:nvSpPr>
            <p:cNvPr id="30728" name="TextBox 5"/>
            <p:cNvSpPr txBox="1">
              <a:spLocks noChangeArrowheads="1"/>
            </p:cNvSpPr>
            <p:nvPr/>
          </p:nvSpPr>
          <p:spPr bwMode="auto">
            <a:xfrm>
              <a:off x="5984240" y="4815840"/>
              <a:ext cx="2631440" cy="523220"/>
            </a:xfrm>
            <a:prstGeom prst="rect">
              <a:avLst/>
            </a:prstGeom>
            <a:noFill/>
            <a:ln w="9525">
              <a:noFill/>
              <a:miter lim="800000"/>
              <a:headEnd/>
              <a:tailEnd/>
            </a:ln>
          </p:spPr>
          <p:txBody>
            <a:bodyPr>
              <a:spAutoFit/>
            </a:bodyPr>
            <a:lstStyle/>
            <a:p>
              <a:pPr eaLnBrk="0" hangingPunct="0"/>
              <a:r>
                <a:rPr lang="en-US" sz="1400"/>
                <a:t>ATLAS excluded: 146-232, 256-282, 296-466</a:t>
              </a:r>
            </a:p>
          </p:txBody>
        </p:sp>
      </p:grpSp>
      <p:grpSp>
        <p:nvGrpSpPr>
          <p:cNvPr id="30724" name="Group 7"/>
          <p:cNvGrpSpPr>
            <a:grpSpLocks/>
          </p:cNvGrpSpPr>
          <p:nvPr/>
        </p:nvGrpSpPr>
        <p:grpSpPr bwMode="auto">
          <a:xfrm>
            <a:off x="212725" y="1052513"/>
            <a:ext cx="4379913" cy="5429250"/>
            <a:chOff x="213361" y="1052320"/>
            <a:chExt cx="4378959" cy="5429759"/>
          </a:xfrm>
        </p:grpSpPr>
        <p:pic>
          <p:nvPicPr>
            <p:cNvPr id="30725" name="Picture 2"/>
            <p:cNvPicPr>
              <a:picLocks noChangeAspect="1" noChangeArrowheads="1"/>
            </p:cNvPicPr>
            <p:nvPr/>
          </p:nvPicPr>
          <p:blipFill>
            <a:blip r:embed="rId3"/>
            <a:srcRect/>
            <a:stretch>
              <a:fillRect/>
            </a:stretch>
          </p:blipFill>
          <p:spPr bwMode="auto">
            <a:xfrm>
              <a:off x="213361" y="1052320"/>
              <a:ext cx="4378959" cy="5429759"/>
            </a:xfrm>
            <a:prstGeom prst="rect">
              <a:avLst/>
            </a:prstGeom>
            <a:noFill/>
            <a:ln w="9525">
              <a:noFill/>
              <a:miter lim="800000"/>
              <a:headEnd/>
              <a:tailEnd/>
            </a:ln>
          </p:spPr>
        </p:pic>
        <p:sp>
          <p:nvSpPr>
            <p:cNvPr id="30726" name="TextBox 6"/>
            <p:cNvSpPr txBox="1">
              <a:spLocks noChangeArrowheads="1"/>
            </p:cNvSpPr>
            <p:nvPr/>
          </p:nvSpPr>
          <p:spPr bwMode="auto">
            <a:xfrm>
              <a:off x="2113281" y="5110480"/>
              <a:ext cx="2418080" cy="523220"/>
            </a:xfrm>
            <a:prstGeom prst="rect">
              <a:avLst/>
            </a:prstGeom>
            <a:noFill/>
            <a:ln w="9525">
              <a:noFill/>
              <a:miter lim="800000"/>
              <a:headEnd/>
              <a:tailEnd/>
            </a:ln>
          </p:spPr>
          <p:txBody>
            <a:bodyPr>
              <a:spAutoFit/>
            </a:bodyPr>
            <a:lstStyle/>
            <a:p>
              <a:pPr eaLnBrk="0" hangingPunct="0"/>
              <a:r>
                <a:rPr lang="en-US" sz="1400"/>
                <a:t>CMS excluded:   145-216, 226-288, 310-400</a:t>
              </a:r>
            </a:p>
          </p:txBody>
        </p:sp>
      </p:grpSp>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13329</TotalTime>
  <Words>3984</Words>
  <Application>Microsoft Office PowerPoint</Application>
  <PresentationFormat>On-screen Show (4:3)</PresentationFormat>
  <Paragraphs>520</Paragraphs>
  <Slides>43</Slides>
  <Notes>1</Notes>
  <HiddenSlides>0</HiddenSlides>
  <MMClips>0</MMClips>
  <ScaleCrop>false</ScaleCrop>
  <HeadingPairs>
    <vt:vector size="6" baseType="variant">
      <vt:variant>
        <vt:lpstr>Fonts Used</vt:lpstr>
      </vt:variant>
      <vt:variant>
        <vt:i4>9</vt:i4>
      </vt:variant>
      <vt:variant>
        <vt:lpstr>Design Template</vt:lpstr>
      </vt:variant>
      <vt:variant>
        <vt:i4>2</vt:i4>
      </vt:variant>
      <vt:variant>
        <vt:lpstr>Slide Titles</vt:lpstr>
      </vt:variant>
      <vt:variant>
        <vt:i4>43</vt:i4>
      </vt:variant>
    </vt:vector>
  </HeadingPairs>
  <TitlesOfParts>
    <vt:vector size="54" baseType="lpstr">
      <vt:lpstr>Arial</vt:lpstr>
      <vt:lpstr>Arial Narrow</vt:lpstr>
      <vt:lpstr>Wingdings</vt:lpstr>
      <vt:lpstr>Book Antiqua</vt:lpstr>
      <vt:lpstr>Tahoma</vt:lpstr>
      <vt:lpstr>Arial Black</vt:lpstr>
      <vt:lpstr>Cambria</vt:lpstr>
      <vt:lpstr>Calibri</vt:lpstr>
      <vt:lpstr>Times New Roman</vt:lpstr>
      <vt:lpstr>Default Design</vt:lpstr>
      <vt:lpstr>Default Design</vt:lpstr>
      <vt:lpstr>Slide 1</vt:lpstr>
      <vt:lpstr>HEP Strategic Plan (based on 2008 P5 report)</vt:lpstr>
      <vt:lpstr>Office News</vt:lpstr>
      <vt:lpstr> PROGRAM &amp; BUDGET STATUS</vt:lpstr>
      <vt:lpstr>High Energy Physics Budget (dollars in thousands)</vt:lpstr>
      <vt:lpstr>Slide 6</vt:lpstr>
      <vt:lpstr>Recent Major Shifts</vt:lpstr>
      <vt:lpstr>Energy Frontier - Status</vt:lpstr>
      <vt:lpstr>Energy Frontier:  LHC Search for the Higgs</vt:lpstr>
      <vt:lpstr>Intensity Frontier – Current experiments</vt:lpstr>
      <vt:lpstr>Intensity Frontier: LBNE, DUSEL and Homestake</vt:lpstr>
      <vt:lpstr>Intensity Frontier – Future Program</vt:lpstr>
      <vt:lpstr> COSMIC FRONTIER </vt:lpstr>
      <vt:lpstr>NOBEL PRIZE    </vt:lpstr>
      <vt:lpstr>Cosmic Frontier - Recent Activities</vt:lpstr>
      <vt:lpstr>Cosmic Frontier:  Program Guidance</vt:lpstr>
      <vt:lpstr>Cosmic Frontier Budget</vt:lpstr>
      <vt:lpstr>Cosmic Frontier – science thrusts</vt:lpstr>
      <vt:lpstr>Direct-Detection Dark Matter – Current</vt:lpstr>
      <vt:lpstr>Direct-Detection Dark Matter – Current</vt:lpstr>
      <vt:lpstr>Direct-Detection Dark Matter - Future</vt:lpstr>
      <vt:lpstr>Dark Energy - Current</vt:lpstr>
      <vt:lpstr>Dark Energy - LSST</vt:lpstr>
      <vt:lpstr>Dark Energy – Future Possibilities</vt:lpstr>
      <vt:lpstr>Slide 25</vt:lpstr>
      <vt:lpstr>Slide 26</vt:lpstr>
      <vt:lpstr>AMS</vt:lpstr>
      <vt:lpstr>Slide 28</vt:lpstr>
      <vt:lpstr>Cosmic Frontier – other efforts</vt:lpstr>
      <vt:lpstr>Computational HEP Program </vt:lpstr>
      <vt:lpstr>Cosmic Frontier - Recent Activities</vt:lpstr>
      <vt:lpstr>Cosmic Frontier - Recent Activities</vt:lpstr>
      <vt:lpstr>Cosmic Frontier - Recent Activities</vt:lpstr>
      <vt:lpstr>BACKUPS</vt:lpstr>
      <vt:lpstr>Cosmic Frontier - Recent Activities</vt:lpstr>
      <vt:lpstr>Cosmic Frontier - Recent Activities</vt:lpstr>
      <vt:lpstr>OHEP Trends</vt:lpstr>
      <vt:lpstr>Major Recommendations of P5</vt:lpstr>
      <vt:lpstr>P5 Funding Scenarios</vt:lpstr>
      <vt:lpstr>PASAG – Dark Matter Recommendations</vt:lpstr>
      <vt:lpstr>PASAG – Dark Energy Recommendations</vt:lpstr>
      <vt:lpstr>PASAG - Recommendations</vt:lpstr>
      <vt:lpstr>Accelerator R&amp;D Significant Changes</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tester</cp:lastModifiedBy>
  <cp:revision>1252</cp:revision>
  <dcterms:created xsi:type="dcterms:W3CDTF">2008-09-17T19:05:33Z</dcterms:created>
  <dcterms:modified xsi:type="dcterms:W3CDTF">2011-10-13T20:43:00Z</dcterms:modified>
</cp:coreProperties>
</file>