
<file path=[Content_Types].xml><?xml version="1.0" encoding="utf-8"?>
<Types xmlns="http://schemas.openxmlformats.org/package/2006/content-types">
  <Override ContentType="application/vnd.openxmlformats-officedocument.presentationml.slide+xml" PartName="/ppt/slides/slide14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33.xml"/>
  <Override ContentType="application/vnd.openxmlformats-officedocument.presentationml.slide+xml" PartName="/ppt/slides/slide49.xml"/>
  <Default ContentType="application/vnd.openxmlformats-officedocument.presentationml.printerSettings" Extension="bin"/>
  <Override ContentType="application/vnd.openxmlformats-officedocument.presentationml.notesSlide+xml" PartName="/ppt/notesSlides/notesSlide3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18.xml"/>
  <Override ContentType="application/vnd.openxmlformats-officedocument.presentationml.slide+xml" PartName="/ppt/slides/slide37.xml"/>
  <Override ContentType="application/vnd.openxmlformats-officedocument.presentationml.slide+xml" PartName="/ppt/slides/slide3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23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24.xml"/>
  <Override ContentType="application/vnd.openxmlformats-officedocument.theme+xml" PartName="/ppt/theme/theme1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2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30.xml"/>
  <Override ContentType="application/vnd.openxmlformats-officedocument.presentationml.slide+xml" PartName="/ppt/slides/slide27.xml"/>
  <Override ContentType="application/vnd.openxmlformats-officedocument.presentationml.slide+xml" PartName="/ppt/slides/slide11.xml"/>
  <Override ContentType="application/vnd.openxmlformats-officedocument.presentationml.slideLayout+xml" PartName="/ppt/slideLayouts/slideLayout28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46.xml"/>
  <Override ContentType="application/vnd.openxmlformats-officedocument.presentationml.notesSlide+xml" PartName="/ppt/notesSlides/notesSlide8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3.xml"/>
  <Override ContentType="application/vnd.openxmlformats-officedocument.presentationml.notesSlide+xml" PartName="/ppt/notesSlides/notesSlide26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34.xml"/>
  <Override ContentType="application/vnd.openxmlformats-officedocument.presentationml.slide+xml" PartName="/ppt/slides/slide15.xml"/>
  <Override ContentType="application/vnd.openxmlformats-officedocument.presentationml.notesSlide+xml" PartName="/ppt/notesSlides/notesSlide31.xml"/>
  <Override ContentType="application/vnd.openxmlformats-officedocument.presentationml.slide+xml" PartName="/ppt/slides/slide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3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19.xml"/>
  <Override ContentType="application/vnd.openxmlformats-officedocument.presentationml.slide+xml" PartName="/ppt/slides/slide38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2.xml"/>
  <Override ContentType="application/vnd.openxmlformats-officedocument.presentationml.slide+xml" PartName="/ppt/slides/slide24.xml"/>
  <Override ContentType="application/vnd.openxmlformats-officedocument.presentationml.slide+xml" PartName="/ppt/slides/slide43.xml"/>
  <Override ContentType="application/vnd.openxmlformats-officedocument.presentationml.slideLayout+xml" PartName="/ppt/slideLayouts/slideLayout25.xml"/>
  <Override ContentType="application/vnd.openxmlformats-officedocument.theme+xml" PartName="/ppt/theme/theme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30.xml"/>
  <Override ContentType="application/vnd.openxmlformats-officedocument.presentationml.notesSlide+xml" PartName="/ppt/notesSlides/notesSlide18.xml"/>
  <Override ContentType="application/vnd.openxmlformats-package.core-properties+xml" PartName="/docProps/core.xml"/>
  <Override ContentType="application/vnd.openxmlformats-officedocument.presentationml.notesSlide+xml" PartName="/ppt/notesSlides/notesSlide7.xml"/>
  <Default ContentType="image/jpeg" Extension="jpeg"/>
  <Override ContentType="application/vnd.openxmlformats-officedocument.presentationml.notesSlide+xml" PartName="/ppt/notesSlides/notesSlide23.xml"/>
  <Override ContentType="application/vnd.openxmlformats-officedocument.presentationml.slide+xml" PartName="/ppt/slides/slide8.xml"/>
  <Override ContentType="application/vnd.openxmlformats-officedocument.presentationml.slide+xml" PartName="/ppt/slides/slide12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8.xml"/>
  <Override ContentType="application/vnd.openxmlformats-officedocument.presentationml.slide+xml" PartName="/ppt/slides/slide50.xml"/>
  <Override ContentType="application/vnd.openxmlformats-officedocument.presentationml.slideLayout+xml" PartName="/ppt/slideLayouts/slideLayout29.xml"/>
  <Override ContentType="application/vnd.openxmlformats-officedocument.presentationml.slide+xml" PartName="/ppt/slides/slide47.xml"/>
  <Override ContentType="application/vnd.openxmlformats-officedocument.presentationml.slide+xml" PartName="/ppt/slides/slide31.xml"/>
  <Override ContentType="application/vnd.openxmlformats-officedocument.presentationml.notesSlide+xml" PartName="/ppt/notesSlides/notesSlide9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34.xml"/>
  <Override ContentType="application/vnd.openxmlformats-officedocument.presentationml.notesSlide+xml" PartName="/ppt/notesSlides/notesSlide11.xml"/>
  <Default ContentType="application/vnd.openxmlformats-package.relationships+xml" Extension="rels"/>
  <Override ContentType="application/vnd.openxmlformats-officedocument.presentationml.notesSlide+xml" PartName="/ppt/notesSlides/notesSlide27.xml"/>
  <Override ContentType="application/vnd.openxmlformats-officedocument.presentationml.slide+xml" PartName="/ppt/slides/slide16.xml"/>
  <Override ContentType="application/vnd.openxmlformats-officedocument.presentationml.slide+xml" PartName="/ppt/slides/slide35.xml"/>
  <Override ContentType="application/vnd.openxmlformats-officedocument.presentationml.slide+xml" PartName="/ppt/slides/slide1.xml"/>
  <Override ContentType="application/vnd.openxmlformats-officedocument.presentationml.notesSlide+xml" PartName="/ppt/notesSlides/notesSlide32.xml"/>
  <Override ContentType="application/vnd.openxmlformats-officedocument.presentationml.slide+xml" PartName="/ppt/slides/slide21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4.xml"/>
  <Override ContentType="application/vnd.openxmlformats-officedocument.presentationml.slide+xml" PartName="/ppt/slides/slide39.xml"/>
  <Override ContentType="application/vnd.openxmlformats-officedocument.presentationml.notesSlide+xml" PartName="/ppt/notesSlides/notesSlide20.xml"/>
  <Override ContentType="application/vnd.openxmlformats-officedocument.presentationml.slide+xml" PartName="/ppt/slides/slide5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+xml" PartName="/ppt/slides/slide25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26.xml"/>
  <Override ContentType="application/vnd.openxmlformats-officedocument.theme+xml" PartName="/ppt/theme/theme3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4.xml"/>
  <Override ContentType="application/vnd.openxmlformats-officedocument.presentationml.slide+xml" PartName="/ppt/slides/slide9.xml"/>
  <Override ContentType="application/vnd.openxmlformats-officedocument.presentationml.slide+xml" PartName="/ppt/slides/slide13.xml"/>
  <Default ContentType="application/xml" Extension="xml"/>
  <Override ContentType="application/vnd.openxmlformats-officedocument.presentationml.tableStyles+xml" PartName="/ppt/tableStyles.xml"/>
  <Override ContentType="application/vnd.openxmlformats-officedocument.presentationml.slide+xml" PartName="/ppt/slides/slide48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32.xml"/>
  <Override ContentType="application/vnd.openxmlformats-officedocument.presentationml.slide+xml" PartName="/ppt/slides/slide29.xml"/>
  <Override ContentType="application/vnd.openxmlformats-officedocument.presentationml.viewProps+xml" PartName="/ppt/viewProps.xml"/>
  <Override ContentType="application/vnd.openxmlformats-officedocument.extended-properties+xml" PartName="/docProps/app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5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17.xml"/>
  <Override ContentType="application/vnd.openxmlformats-officedocument.presentationml.slide+xml" PartName="/ppt/slides/slide36.xml"/>
  <Override ContentType="application/vnd.openxmlformats-officedocument.presentationml.presentation.main+xml" PartName="/ppt/presentation.xml"/>
  <Override ContentType="application/vnd.openxmlformats-officedocument.presentationml.slide+xml" PartName="/ppt/slides/slide2.xml"/>
  <Override ContentType="application/vnd.openxmlformats-officedocument.presentationml.notesSlide+xml" PartName="/ppt/notesSlides/notesSlide33.xml"/>
  <Override ContentType="application/vnd.openxmlformats-officedocument.presentationml.slide+xml" PartName="/ppt/slides/slide22.xml"/>
  <Override ContentType="application/vnd.openxmlformats-officedocument.presentationml.slide+xml" PartName="/ppt/slides/slide41.xml"/>
  <Override ContentType="application/vnd.openxmlformats-officedocument.presentationml.slideLayout+xml" PartName="/ppt/slideLayouts/slideLayout2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1.xml"/>
  <Override ContentType="application/vnd.openxmlformats-officedocument.presentationml.slide+xml" PartName="/ppt/slides/slide6.xml"/>
  <Override ContentType="application/vnd.openxmlformats-officedocument.presentationml.slideMaster+xml" PartName="/ppt/slideMasters/slideMaster2.xml"/>
  <Override ContentType="application/vnd.openxmlformats-officedocument.presentationml.slideLayout+xml" PartName="/ppt/slideLayouts/slideLayout4.xml"/>
  <Override ContentType="application/vnd.openxmlformats-officedocument.presentationml.slide+xml" PartName="/ppt/slides/slide26.xml"/>
  <Override ContentType="application/vnd.openxmlformats-officedocument.presentationml.slide+xml" PartName="/ppt/slides/slide45.xml"/>
  <Override ContentType="application/vnd.openxmlformats-officedocument.theme+xml" PartName="/ppt/theme/theme4.xml"/>
  <Override ContentType="application/vnd.openxmlformats-officedocument.presentationml.slide+xml" PartName="/ppt/slides/slide10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2.xml"/>
  <Default ContentType="application/pdf" Extension="pdf"/>
  <Default ContentType="image/png" Extension="png"/>
  <Override ContentType="application/vnd.openxmlformats-officedocument.presentationml.notesSlide+xml" PartName="/ppt/notesSlides/notesSlide2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321" r:id="rId4"/>
    <p:sldId id="363" r:id="rId5"/>
    <p:sldId id="364" r:id="rId6"/>
    <p:sldId id="359" r:id="rId7"/>
    <p:sldId id="287" r:id="rId8"/>
    <p:sldId id="351" r:id="rId9"/>
    <p:sldId id="369" r:id="rId10"/>
    <p:sldId id="361" r:id="rId11"/>
    <p:sldId id="367" r:id="rId12"/>
    <p:sldId id="373" r:id="rId13"/>
    <p:sldId id="375" r:id="rId14"/>
    <p:sldId id="376" r:id="rId15"/>
    <p:sldId id="379" r:id="rId16"/>
    <p:sldId id="390" r:id="rId17"/>
    <p:sldId id="291" r:id="rId18"/>
    <p:sldId id="34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368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279" r:id="rId38"/>
    <p:sldId id="280" r:id="rId39"/>
    <p:sldId id="292" r:id="rId40"/>
    <p:sldId id="365" r:id="rId41"/>
    <p:sldId id="372" r:id="rId42"/>
    <p:sldId id="342" r:id="rId43"/>
    <p:sldId id="366" r:id="rId44"/>
    <p:sldId id="370" r:id="rId45"/>
    <p:sldId id="371" r:id="rId46"/>
    <p:sldId id="338" r:id="rId47"/>
    <p:sldId id="362" r:id="rId48"/>
    <p:sldId id="258" r:id="rId49"/>
    <p:sldId id="347" r:id="rId50"/>
    <p:sldId id="300" r:id="rId51"/>
    <p:sldId id="311" r:id="rId52"/>
    <p:sldId id="335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E977"/>
    <a:srgbClr val="FFFD96"/>
    <a:srgbClr val="FFFFCA"/>
    <a:srgbClr val="8A939B"/>
    <a:srgbClr val="FFFF04"/>
    <a:srgbClr val="66FF66"/>
    <a:srgbClr val="800000"/>
    <a:srgbClr val="4E1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92" y="-336"/>
      </p:cViewPr>
      <p:guideLst>
        <p:guide orient="horz" pos="934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873221-3F67-0648-91D3-B67A886E2E2F}" type="datetime1">
              <a:rPr lang="en-US"/>
              <a:pPr/>
              <a:t>10/13/11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DD528E-B9F3-CA41-9E70-9ECCCF03C1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186C80-DFAC-424C-A733-88109C82A42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FC35E-E037-6942-8907-6747D4FEC916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E80ADAF-7C36-2643-960D-7F2EFD708EF0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481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91A8E-7CE4-5840-AF66-4FDA6D87091E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DA8F4-0EAA-9D40-8109-BD9C9135F747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6" tIns="45293" rIns="90586" bIns="45293" anchor="b">
            <a:prstTxWarp prst="textNoShape">
              <a:avLst/>
            </a:prstTxWarp>
          </a:bodyPr>
          <a:lstStyle/>
          <a:p>
            <a:pPr algn="r" defTabSz="905650"/>
            <a:fld id="{3CE38175-5DCA-5F44-956D-D80153A5F08B}" type="slidenum">
              <a:rPr lang="en-US" sz="1200"/>
              <a:pPr algn="r" defTabSz="905650"/>
              <a:t>18</a:t>
            </a:fld>
            <a:endParaRPr lang="en-US" sz="1200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54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26C52-E0E3-834F-A04D-474F8383C3CF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6" tIns="45293" rIns="90586" bIns="45293" anchor="b">
            <a:prstTxWarp prst="textNoShape">
              <a:avLst/>
            </a:prstTxWarp>
          </a:bodyPr>
          <a:lstStyle/>
          <a:p>
            <a:pPr algn="r" defTabSz="905650"/>
            <a:fld id="{B93FA222-5C60-7C46-AE60-DADABBA6A9DC}" type="slidenum">
              <a:rPr lang="en-US" sz="1200"/>
              <a:pPr algn="r" defTabSz="905650"/>
              <a:t>19</a:t>
            </a:fld>
            <a:endParaRPr lang="en-US" sz="1200" dirty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54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10CA5-B28F-4643-9BB6-D9DD7B9DDE64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6" tIns="45293" rIns="90586" bIns="45293" anchor="b">
            <a:prstTxWarp prst="textNoShape">
              <a:avLst/>
            </a:prstTxWarp>
          </a:bodyPr>
          <a:lstStyle/>
          <a:p>
            <a:pPr algn="r" defTabSz="905650"/>
            <a:fld id="{8B97AB92-49D6-4D4C-9A6F-653F7E81B6AD}" type="slidenum">
              <a:rPr lang="en-US" sz="1200"/>
              <a:pPr algn="r" defTabSz="905650"/>
              <a:t>20</a:t>
            </a:fld>
            <a:endParaRPr lang="en-US" sz="1200" dirty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54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CB1CC-9889-3343-A0D3-6FD80939AC5A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A7C0D-D1E7-6F49-BC62-807472169040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731A0-8BBB-3347-816B-1F8E1AEDE0E1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6" tIns="45293" rIns="90586" bIns="45293" anchor="b">
            <a:prstTxWarp prst="textNoShape">
              <a:avLst/>
            </a:prstTxWarp>
          </a:bodyPr>
          <a:lstStyle/>
          <a:p>
            <a:pPr algn="r" defTabSz="905650"/>
            <a:fld id="{696F755A-CDAC-0942-B4A9-9A352D07468B}" type="slidenum">
              <a:rPr lang="en-US" sz="1200"/>
              <a:pPr algn="r" defTabSz="905650"/>
              <a:t>23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1.) Picture on the left is the NIRCam engineering test unit.  The instrument has two identical modules. 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2.) Picture on the right is a single exposure 2.2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 x 4.4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 exposure.  The two wavelengths are observed simultaneously via dichroics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AAB8AF-9763-FE40-91AE-0D64B1978346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7E817-71AC-3744-BEF5-CC6B8446F075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TMT WIRC will go to vis, but not 1</a:t>
            </a:r>
            <a:r>
              <a:rPr lang="en-US" baseline="30000">
                <a:latin typeface="Arial" charset="0"/>
              </a:rPr>
              <a:t>st</a:t>
            </a:r>
            <a:r>
              <a:rPr lang="en-US">
                <a:latin typeface="Arial" charset="0"/>
              </a:rPr>
              <a:t> light.</a:t>
            </a:r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6" tIns="45293" rIns="90586" bIns="45293" anchor="b">
            <a:prstTxWarp prst="textNoShape">
              <a:avLst/>
            </a:prstTxWarp>
          </a:bodyPr>
          <a:lstStyle/>
          <a:p>
            <a:pPr algn="r" defTabSz="905650"/>
            <a:fld id="{F5A67E4D-A71D-6D4C-BC5B-2EF55E0493DF}" type="slidenum">
              <a:rPr lang="en-US" sz="1200"/>
              <a:pPr algn="r" defTabSz="905650"/>
              <a:t>24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2B10F-2670-3149-9929-59144A713FA3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C10C2-3281-5F42-B8E5-FBBC98031639}" type="slidenum">
              <a:rPr lang="en-US"/>
              <a:pPr/>
              <a:t>26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-”understanding the assembly of galaxies” one of the</a:t>
            </a:r>
            <a:r>
              <a:rPr lang="en-US" baseline="0" dirty="0" smtClean="0"/>
              <a:t> main science goals of JWST</a:t>
            </a:r>
          </a:p>
          <a:p>
            <a:r>
              <a:rPr lang="en-US" baseline="0" dirty="0" smtClean="0"/>
              <a:t>-what we learned from Spitzer, pose good questions for JWST</a:t>
            </a:r>
          </a:p>
          <a:p>
            <a:r>
              <a:rPr lang="en-US" baseline="0" dirty="0" smtClean="0"/>
              <a:t>- Also think about where we will be at in 2017-1018 with other other IR/</a:t>
            </a:r>
            <a:r>
              <a:rPr lang="en-US" baseline="0" dirty="0" err="1" smtClean="0"/>
              <a:t>submm</a:t>
            </a:r>
            <a:r>
              <a:rPr lang="en-US" baseline="0" dirty="0" smtClean="0"/>
              <a:t>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E24C-939E-B947-8DEF-7F1A5AD7CBC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But first, what we know from Spitzer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E24C-939E-B947-8DEF-7F1A5AD7CBC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Environment – massive stars produce winds and radiation; disrupt SF or cause it?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Inventory        - boundary b/w smallest brown dwarfs and planets is yet unknown; imaging will measure it and spectroscopy will yield fundamental properties (masses, composition).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Point out that IR imaging will penetrate through the dust and reveal hidden stellar nurseries.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ea typeface="ＭＳ Ｐゴシック" charset="-128"/>
                <a:cs typeface="ＭＳ Ｐゴシック" charset="-128"/>
              </a:rPr>
              <a:t> Follow up spectroscopy will provide detailed properties for young stars, insights into the IMF.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ea typeface="ＭＳ Ｐゴシック" charset="-128"/>
                <a:cs typeface="ＭＳ Ｐゴシック" charset="-128"/>
              </a:rPr>
              <a:t> Something interesting: note the color of the red star in the top-right of the IR panel…its barely seen in the optical plane.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E7B80-9BA4-274F-BCCF-7D5D4C2CA03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Just another nice example of why IR observations are so powerful – young star and its jet are revealed when you can see past the dust.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Could stress here that WFC3/IR barely pushes the IR, JWST will fully explore it and offer unprecedented overlapping spectroscopy.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4EB1F1-3385-864F-B9ED-E98353EF5C45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Just another nice example of why IR observations are so powerful – young star and its jet are revealed when you can see past the dust.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Could stress here that WFC3/IR barely pushes the IR, JWST will fully explore it and offer unprecedented overlapping spectroscopy.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C6BAAF-995D-DD4B-BD01-0948D3386141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1C1D23-8C9C-ED4B-BE60-C9E4228A5A71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The wordle shows how many times the different missions were mentioned in NWNH. 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- JWST is almost mentioned as many times as LSST and WFIRST, despite not being a formal part of the Decadal Survey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s priorities!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F15F1F-A2E5-5746-8959-0474E23513BA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56ACE0-BA3D-F647-9204-D10196481140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D03FD9-C5A1-7440-80CF-122C0084C3AF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ea typeface="ＭＳ Ｐゴシック" charset="-128"/>
                <a:cs typeface="ＭＳ Ｐゴシック" charset="-128"/>
              </a:rPr>
              <a:t> A comparison for just optical and near-IR great observatories.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- Stress that key element of a telescope is the light gathering power, which scales with the area of the primary mirror, not the diameter.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284878-0AB0-8E4F-B15C-6E73C441F36B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14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E5249-70D3-D54C-AE6D-C796A76AEEF3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E6DF7-BC87-DE46-A6C1-957724F8195B}" type="slidenum">
              <a:rPr lang="en-US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4A308-FB5F-4E48-9067-75AD0064F9F4}" type="slidenum">
              <a:rPr lang="en-US"/>
              <a:pPr/>
              <a:t>12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85D89AB-A215-A140-814E-9DCE608F6502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C0F96-76EE-B64F-B873-D7DD3A087B28}" type="slidenum">
              <a:rPr lang="en-US"/>
              <a:pPr/>
              <a:t>13</a:t>
            </a:fld>
            <a:endParaRPr lang="en-U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620272E-D880-B146-866D-5D3D2713A83C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type ii / hypernovae: remnant</a:t>
            </a:r>
          </a:p>
          <a:p>
            <a:r>
              <a:rPr lang="en-US"/>
              <a:t>PISN: no remnant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911D8-9F05-9440-A53F-4D46DC15A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FB72A-475C-754A-9285-A064B1408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BA8A0-1101-5F4E-B775-CB37E0363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DA074-1019-A74E-8D31-9754B969C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0FC65A-1D54-CD49-B7A8-485BAE1B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09D1-B6BB-E542-8C2C-8176698A9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5815-2C99-EA42-98FB-E02373A1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1C5E-FDE2-674D-86C9-832150BAD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779D-272F-514B-8BAB-70B5D1E8B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E3061-7906-CF4B-8DB0-9D8087F65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D84A-40A4-2548-901F-763C6AACD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2F63-814F-604B-BBE5-4E927AC34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E334-F1A7-E44C-B537-B90E0022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5E81-C66D-F24D-A61F-6DC8CADA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EA7F-4AB6-554F-A03F-152F20203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5FE3-9429-A948-AA94-961A993C3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34AC-F8C7-FE4F-8030-548E9B62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5574-3967-C54D-92E5-5F10211CC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990B8-2312-6847-BE41-37102114A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C9C7C-BEF3-BA41-A0CF-FA60FD460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20CE4-949D-E34B-B42D-D4704538A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3471F-C801-F646-952B-CFA919049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EC651-2A18-2241-9A16-B0E7311D5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A2AC4-34E4-8B46-881E-C2583EF2C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prstClr val="whit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D93686-C157-814F-8E0B-E4806F564E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EA7370-132A-E04F-AB62-48C3D76100AB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FC518E9-85AF-0F41-BD96-6B7459F3E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DCCF03C7-8929-3C42-A370-AC5662BF2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charset="2"/>
        <a:buChar char="Ü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charset="2"/>
        <a:buChar char="Ü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charset="2"/>
        <a:buChar char="Ü"/>
        <a:defRPr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charset="2"/>
        <a:buChar char="Ü"/>
        <a:defRPr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charset="2"/>
        <a:buChar char="Ü"/>
        <a:defRPr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32.xml.rels><?xml version="1.0" encoding="UTF-8" standalone="yes" 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Relationship Id="rId3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0.jpeg" Type="http://schemas.openxmlformats.org/officeDocument/2006/relationships/image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4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3.jpeg" Type="http://schemas.openxmlformats.org/officeDocument/2006/relationships/image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4" Target="../media/image55.png" Type="http://schemas.openxmlformats.org/officeDocument/2006/relationships/image"/><Relationship Id="rId5" Target="../media/image56.jpe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47.xml.rels><?xml version="1.0" encoding="UTF-8" standalone="yes" ?><Relationships xmlns="http://schemas.openxmlformats.org/package/2006/relationships"><Relationship Id="rId3" Target="http://www.flickr.com/photos/nasawebbtelescope/" TargetMode="External" Type="http://schemas.openxmlformats.org/officeDocument/2006/relationships/hyperlink"/><Relationship Id="rId4" Target="https://webcast.stsci.edu/webcast/archive.xhtml" TargetMode="External" Type="http://schemas.openxmlformats.org/officeDocument/2006/relationships/hyperlink"/><Relationship Id="rId5" Target="../media/image57.png" Type="http://schemas.openxmlformats.org/officeDocument/2006/relationships/image"/><Relationship Id="rId6" Target="../media/image58.jpeg" Type="http://schemas.openxmlformats.org/officeDocument/2006/relationships/image"/><Relationship Id="rId7" Target="../media/image59.jpeg" Type="http://schemas.openxmlformats.org/officeDocument/2006/relationships/image"/><Relationship Id="rId8" Target="../media/image60.jpe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4" Target="../media/image11.jpeg" Type="http://schemas.openxmlformats.org/officeDocument/2006/relationships/image"/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WST_CoverArtScienceMediaGuide.jpg"/>
          <p:cNvPicPr>
            <a:picLocks/>
          </p:cNvPicPr>
          <p:nvPr/>
        </p:nvPicPr>
        <p:blipFill>
          <a:blip r:embed="rId3"/>
          <a:srcRect t="-41" b="-41"/>
          <a:stretch>
            <a:fillRect/>
          </a:stretch>
        </p:blipFill>
        <p:spPr bwMode="auto">
          <a:xfrm>
            <a:off x="17463" y="26988"/>
            <a:ext cx="9109075" cy="68040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39" name="TextBox 39"/>
          <p:cNvSpPr txBox="1">
            <a:spLocks noChangeArrowheads="1"/>
          </p:cNvSpPr>
          <p:nvPr/>
        </p:nvSpPr>
        <p:spPr bwMode="auto">
          <a:xfrm>
            <a:off x="457200" y="2133600"/>
            <a:ext cx="4724400" cy="3541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tIns="0" bIns="936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ook Antiqua" charset="0"/>
                <a:ea typeface="Copperplate" charset="0"/>
                <a:cs typeface="Copperplate" charset="0"/>
              </a:rPr>
              <a:t>Astronomy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ok Antiqua" charset="0"/>
                <a:ea typeface="Copperplate" charset="0"/>
                <a:cs typeface="Copperplate" charset="0"/>
              </a:rPr>
              <a:t>and the 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Book Antiqua" charset="0"/>
                <a:ea typeface="Copperplate" charset="0"/>
                <a:cs typeface="Copperplate" charset="0"/>
              </a:rPr>
              <a:t>James Webb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Book Antiqua" charset="0"/>
                <a:ea typeface="Copperplate" charset="0"/>
                <a:cs typeface="Copperplate" charset="0"/>
              </a:rPr>
              <a:t>Space </a:t>
            </a:r>
            <a:r>
              <a:rPr lang="en-US" sz="2800" dirty="0" smtClean="0">
                <a:solidFill>
                  <a:srgbClr val="FFFFFF"/>
                </a:solidFill>
                <a:latin typeface="Book Antiqua" charset="0"/>
                <a:ea typeface="Copperplate" charset="0"/>
                <a:cs typeface="Copperplate" charset="0"/>
              </a:rPr>
              <a:t>Telescope</a:t>
            </a:r>
          </a:p>
          <a:p>
            <a:pPr algn="ctr"/>
            <a:endParaRPr lang="en-US" sz="2800" dirty="0" smtClean="0">
              <a:solidFill>
                <a:srgbClr val="FFFFFF"/>
              </a:solidFill>
              <a:latin typeface="Book Antiqua" charset="0"/>
              <a:ea typeface="Copperplate" charset="0"/>
              <a:cs typeface="Copperplate" charset="0"/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Book Antiqua" charset="0"/>
                <a:ea typeface="Copperplate" charset="0"/>
                <a:cs typeface="Copperplate" charset="0"/>
              </a:rPr>
              <a:t>John </a:t>
            </a:r>
            <a:r>
              <a:rPr lang="en-US" sz="2800" dirty="0" smtClean="0">
                <a:solidFill>
                  <a:srgbClr val="FFFFFF"/>
                </a:solidFill>
                <a:latin typeface="Book Antiqua" charset="0"/>
                <a:ea typeface="Copperplate" charset="0"/>
                <a:cs typeface="Copperplate" charset="0"/>
              </a:rPr>
              <a:t>Mather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Book Antiqua" charset="0"/>
                <a:ea typeface="Copperplate" charset="0"/>
                <a:cs typeface="Copperplate" charset="0"/>
              </a:rPr>
              <a:t>JWST </a:t>
            </a:r>
            <a:r>
              <a:rPr lang="en-US" sz="2800" dirty="0" smtClean="0">
                <a:solidFill>
                  <a:srgbClr val="FFFFFF"/>
                </a:solidFill>
                <a:latin typeface="Book Antiqua" charset="0"/>
                <a:ea typeface="Copperplate" charset="0"/>
                <a:cs typeface="Copperplate" charset="0"/>
              </a:rPr>
              <a:t>Senior Project Scientist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Book Antiqua" charset="0"/>
                <a:ea typeface="Copperplate" charset="0"/>
                <a:cs typeface="Copperplate" charset="0"/>
              </a:rPr>
              <a:t>AAAC Oct 13 2011</a:t>
            </a:r>
            <a:endParaRPr lang="en-US" sz="2800" dirty="0">
              <a:solidFill>
                <a:srgbClr val="FFFFFF"/>
              </a:solidFill>
              <a:latin typeface="Book Antiqua" charset="0"/>
              <a:ea typeface="Copperplate" charset="0"/>
              <a:cs typeface="Copperplat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320800" y="457200"/>
            <a:ext cx="6707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Finding the First Cosmic Explosions</a:t>
            </a:r>
          </a:p>
          <a:p>
            <a:pPr algn="ctr"/>
            <a:r>
              <a:rPr lang="en-US" sz="3200"/>
              <a:t>with JWST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953000" y="22860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Daniel Whalen</a:t>
            </a:r>
          </a:p>
          <a:p>
            <a:r>
              <a:rPr lang="en-US" sz="1800"/>
              <a:t>McWilliams Fellow </a:t>
            </a:r>
          </a:p>
          <a:p>
            <a:r>
              <a:rPr lang="en-US" sz="1800"/>
              <a:t>Carnegie Mellon University</a:t>
            </a:r>
          </a:p>
          <a:p>
            <a:endParaRPr lang="en-US" sz="1800"/>
          </a:p>
        </p:txBody>
      </p:sp>
      <p:pic>
        <p:nvPicPr>
          <p:cNvPr id="14340" name="Picture 9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562600"/>
            <a:ext cx="19939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rhogas" id="14341" name="Picture 11"/>
          <p:cNvPicPr>
            <a:picLocks noChangeArrowheads="1" noChangeAspect="1"/>
          </p:cNvPicPr>
          <p:nvPr/>
        </p:nvPicPr>
        <p:blipFill>
          <a:blip r:embed="rId4"/>
          <a:srcRect b="95"/>
          <a:stretch>
            <a:fillRect/>
          </a:stretch>
        </p:blipFill>
        <p:spPr bwMode="auto">
          <a:xfrm>
            <a:off x="381000" y="22860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0"/>
            <a:ext cx="104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/>
              <a:t>Dan Whalen chart – JWST Frontiers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 noChangeAspect="1"/>
          </p:cNvPicPr>
          <p:nvPr/>
        </p:nvPicPr>
        <p:blipFill>
          <a:blip r:embed="rId3">
            <a:lum contrast="32000"/>
          </a:blip>
          <a:srcRect r="130"/>
          <a:stretch>
            <a:fillRect/>
          </a:stretch>
        </p:blipFill>
        <p:spPr bwMode="auto">
          <a:xfrm>
            <a:off x="1371600" y="0"/>
            <a:ext cx="77724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438400" y="1676400"/>
            <a:ext cx="0" cy="2895600"/>
          </a:xfrm>
          <a:prstGeom prst="line">
            <a:avLst/>
          </a:prstGeom>
          <a:noFill/>
          <a:ln w="15875">
            <a:solidFill>
              <a:srgbClr val="FFFD20"/>
            </a:solidFill>
            <a:round/>
            <a:headEnd/>
            <a:tailEnd/>
          </a:ln>
        </p:spPr>
        <p:txBody>
          <a:bodyPr anchor="ctr"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362200" y="1676400"/>
            <a:ext cx="152400" cy="0"/>
          </a:xfrm>
          <a:prstGeom prst="line">
            <a:avLst/>
          </a:prstGeom>
          <a:noFill/>
          <a:ln w="15875">
            <a:solidFill>
              <a:srgbClr val="FFFD20"/>
            </a:solidFill>
            <a:round/>
            <a:headEnd/>
            <a:tailEnd/>
          </a:ln>
        </p:spPr>
        <p:txBody>
          <a:bodyPr anchor="ctr"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362200" y="4572000"/>
            <a:ext cx="152400" cy="0"/>
          </a:xfrm>
          <a:prstGeom prst="line">
            <a:avLst/>
          </a:prstGeom>
          <a:noFill/>
          <a:ln w="15875">
            <a:solidFill>
              <a:srgbClr val="FFFD20"/>
            </a:solidFill>
            <a:round/>
            <a:headEnd/>
            <a:tailEnd/>
          </a:ln>
        </p:spPr>
        <p:txBody>
          <a:bodyPr anchor="ctr"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38200" y="2889250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D20"/>
                </a:solidFill>
                <a:latin charset="0" typeface="Helvetica"/>
              </a:rPr>
              <a:t>~ 200 pc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33400" y="5410200"/>
            <a:ext cx="2195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D20"/>
                </a:solidFill>
                <a:latin charset="0" typeface="Helvetica"/>
              </a:rPr>
              <a:t>10</a:t>
            </a:r>
            <a:r>
              <a:rPr baseline="30000" lang="en-US">
                <a:solidFill>
                  <a:srgbClr val="FFFD20"/>
                </a:solidFill>
                <a:latin charset="0" typeface="Helvetica"/>
              </a:rPr>
              <a:t>5</a:t>
            </a:r>
            <a:r>
              <a:rPr lang="en-US">
                <a:solidFill>
                  <a:srgbClr val="FFFD20"/>
                </a:solidFill>
                <a:latin charset="0" typeface="Helvetica"/>
              </a:rPr>
              <a:t> - 10</a:t>
            </a:r>
            <a:r>
              <a:rPr baseline="30000" lang="en-US">
                <a:solidFill>
                  <a:srgbClr val="FFFD20"/>
                </a:solidFill>
                <a:latin charset="0" typeface="Helvetica"/>
              </a:rPr>
              <a:t>6</a:t>
            </a:r>
            <a:r>
              <a:rPr lang="en-US">
                <a:solidFill>
                  <a:srgbClr val="FFFD20"/>
                </a:solidFill>
                <a:latin charset="0" typeface="Helvetica"/>
              </a:rPr>
              <a:t> M</a:t>
            </a:r>
            <a:r>
              <a:rPr baseline="-25000" lang="en-US">
                <a:solidFill>
                  <a:srgbClr val="FFFD20"/>
                </a:solidFill>
                <a:latin charset="0" typeface="Helvetica"/>
              </a:rPr>
              <a:t>sol</a:t>
            </a:r>
            <a:r>
              <a:rPr lang="en-US">
                <a:solidFill>
                  <a:srgbClr val="FFFD20"/>
                </a:solidFill>
                <a:latin charset="0" typeface="Helvetica"/>
              </a:rPr>
              <a:t> </a:t>
            </a:r>
          </a:p>
          <a:p>
            <a:r>
              <a:rPr lang="en-US">
                <a:solidFill>
                  <a:srgbClr val="FFFD20"/>
                </a:solidFill>
                <a:latin charset="0" typeface="Helvetica"/>
              </a:rPr>
              <a:t>halos at z ~ 20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593725" y="450850"/>
            <a:ext cx="2373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dirty="0" lang="en-US">
                <a:solidFill>
                  <a:srgbClr val="FFFF00"/>
                </a:solidFill>
              </a:rPr>
              <a:t>Birthplaces of</a:t>
            </a:r>
          </a:p>
          <a:p>
            <a:r>
              <a:rPr dirty="0" lang="en-US">
                <a:solidFill>
                  <a:srgbClr val="FFFF00"/>
                </a:solidFill>
              </a:rPr>
              <a:t>Primordial Stars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>
                <a:solidFill>
                  <a:srgbClr val="FFFF00"/>
                </a:solidFill>
              </a:rPr>
              <a:t>Dan Whalen chart – JWST Frontiers</a:t>
            </a:r>
            <a:endParaRPr dirty="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05000" y="381000"/>
            <a:ext cx="513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Properties of the First Stars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1000" y="1295400"/>
            <a:ext cx="85709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 thought to be very massive (25 - 500 solar masses)</a:t>
            </a:r>
          </a:p>
          <a:p>
            <a:r>
              <a:rPr lang="en-US"/>
              <a:t>   due to inefficient H</a:t>
            </a:r>
            <a:r>
              <a:rPr lang="en-US" baseline="-25000"/>
              <a:t>2</a:t>
            </a:r>
            <a:r>
              <a:rPr lang="en-US"/>
              <a:t> cooling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form in isolation (either one per halo or in binaries)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 T</a:t>
            </a:r>
            <a:r>
              <a:rPr lang="en-US" baseline="-25000"/>
              <a:t>surface</a:t>
            </a:r>
            <a:r>
              <a:rPr lang="en-US"/>
              <a:t> ~ 100,000 K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</a:t>
            </a:r>
            <a:r>
              <a:rPr lang="en-US" i="1"/>
              <a:t>extremely</a:t>
            </a:r>
            <a:r>
              <a:rPr lang="en-US"/>
              <a:t> luminous sources of ionizing and LW photons</a:t>
            </a:r>
          </a:p>
          <a:p>
            <a:r>
              <a:rPr lang="en-US"/>
              <a:t>   (&gt; 10</a:t>
            </a:r>
            <a:r>
              <a:rPr lang="en-US" baseline="30000"/>
              <a:t>50 </a:t>
            </a:r>
            <a:r>
              <a:rPr lang="en-US"/>
              <a:t>photons s</a:t>
            </a:r>
            <a:r>
              <a:rPr lang="en-US" baseline="30000"/>
              <a:t>-1</a:t>
            </a:r>
            <a:r>
              <a:rPr lang="en-US"/>
              <a:t>) 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 2 - 3 Myr lifetimes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no known mechanisms for mass loss -- no line-driven winds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Whalen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e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02619" y="1216819"/>
            <a:ext cx="5119688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438400" y="152400"/>
            <a:ext cx="4049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Final Fates of the First Stars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362200" y="685800"/>
            <a:ext cx="410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 </a:t>
            </a:r>
            <a:r>
              <a:rPr lang="en-US" sz="1800"/>
              <a:t>Heger &amp; Woosley 2002, ApJ 567, 532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Whalen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505200" y="457200"/>
            <a:ext cx="186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Conclusions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09600" y="1600200"/>
            <a:ext cx="8051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PISN will be visible to JWST out to z ~ 10 ; strong lensing may </a:t>
            </a:r>
          </a:p>
          <a:p>
            <a:r>
              <a:rPr lang="en-US" sz="2000"/>
              <a:t>   enable their detection out to z ~ 15 (Holz, Whalen &amp; Fryer 2010</a:t>
            </a:r>
          </a:p>
          <a:p>
            <a:r>
              <a:rPr lang="en-US" sz="2000"/>
              <a:t>   ApJ in prep)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dedicated ground-based followup with 30-meter class telescopes</a:t>
            </a:r>
          </a:p>
          <a:p>
            <a:r>
              <a:rPr lang="en-US" sz="2000"/>
              <a:t>   for primordial SNe spectroscopy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discrimination between Pop III PISN and Pop III CC SNe will be </a:t>
            </a:r>
          </a:p>
          <a:p>
            <a:r>
              <a:rPr lang="en-US" sz="2000"/>
              <a:t>   challenging but offers the first direct constraints on the Pop III IMF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complementary detection of Pop III PISN remnants by the SZ effect </a:t>
            </a:r>
          </a:p>
          <a:p>
            <a:r>
              <a:rPr lang="en-US" sz="2000"/>
              <a:t>   may be possible (Whalen, Bhattacharya &amp; Holz 2010, ApJ in prep)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Whalen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qF_063a.jpg" id="4915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5400"/>
            <a:ext cx="9072563" cy="68040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9388" y="2276475"/>
            <a:ext cx="8064500" cy="4511675"/>
            <a:chOff x="221122" y="2993635"/>
            <a:chExt cx="8065466" cy="4511793"/>
          </a:xfrm>
        </p:grpSpPr>
        <p:sp>
          <p:nvSpPr>
            <p:cNvPr id="49158" name="TextBox 39"/>
            <p:cNvSpPr txBox="1">
              <a:spLocks noChangeArrowheads="1"/>
            </p:cNvSpPr>
            <p:nvPr/>
          </p:nvSpPr>
          <p:spPr bwMode="auto">
            <a:xfrm>
              <a:off x="941772" y="5902657"/>
              <a:ext cx="7344816" cy="1602771"/>
            </a:xfrm>
            <a:prstGeom prst="rect">
              <a:avLst/>
            </a:prstGeom>
            <a:solidFill>
              <a:schemeClr val="tx1">
                <a:alpha val="56862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bIns="93600" tIns="0">
              <a:prstTxWarp prst="textNoShape">
                <a:avLst/>
              </a:prstTxWarp>
              <a:spAutoFit/>
            </a:bodyPr>
            <a:lstStyle/>
            <a:p>
              <a:r>
                <a:rPr lang="en-US" sz="1800" u="sng">
                  <a:solidFill>
                    <a:srgbClr val="FFFF00"/>
                  </a:solidFill>
                  <a:latin charset="0" typeface="Copperplate"/>
                  <a:ea charset="0" typeface="Copperplate"/>
                  <a:cs charset="0" typeface="Copperplate"/>
                </a:rPr>
                <a:t>JWST Questions</a:t>
              </a:r>
            </a:p>
            <a:p>
              <a:r>
                <a:rPr lang="en-US" sz="1600">
                  <a:solidFill>
                    <a:srgbClr val="FFFFFF"/>
                  </a:solidFill>
                  <a:latin charset="0" typeface="Copperplate"/>
                  <a:ea charset="0" typeface="Copperplate"/>
                  <a:cs charset="0" typeface="Copperplate"/>
                </a:rPr>
                <a:t>1.) Where and when did the hubble sequence form?</a:t>
              </a:r>
            </a:p>
            <a:p>
              <a:r>
                <a:rPr lang="en-US" sz="1600">
                  <a:solidFill>
                    <a:srgbClr val="FFFFFF"/>
                  </a:solidFill>
                  <a:latin charset="0" typeface="Copperplate"/>
                  <a:ea charset="0" typeface="Copperplate"/>
                  <a:cs charset="0" typeface="Copperplate"/>
                </a:rPr>
                <a:t>2.) Do hierarchical formation models and global scaling relations </a:t>
              </a:r>
            </a:p>
            <a:p>
              <a:r>
                <a:rPr lang="en-US" sz="1600">
                  <a:solidFill>
                    <a:srgbClr val="FFFFFF"/>
                  </a:solidFill>
                  <a:latin charset="0" typeface="Copperplate"/>
                  <a:ea charset="0" typeface="Copperplate"/>
                  <a:cs charset="0" typeface="Copperplate"/>
                </a:rPr>
                <a:t>     explain diverse galaxy morphologies and their cosmic evolution?</a:t>
              </a:r>
            </a:p>
            <a:p>
              <a:r>
                <a:rPr lang="en-US" sz="1600">
                  <a:solidFill>
                    <a:srgbClr val="FFFFFF"/>
                  </a:solidFill>
                  <a:latin charset="0" typeface="Copperplate"/>
                  <a:ea charset="0" typeface="Copperplate"/>
                  <a:cs charset="0" typeface="Copperplate"/>
                </a:rPr>
                <a:t>3.) How did the heavy elements form?</a:t>
              </a:r>
            </a:p>
            <a:p>
              <a:r>
                <a:rPr lang="en-US" sz="1600">
                  <a:solidFill>
                    <a:srgbClr val="FFFFFF"/>
                  </a:solidFill>
                  <a:latin charset="0" typeface="Copperplate"/>
                  <a:ea charset="0" typeface="Copperplate"/>
                  <a:cs charset="0" typeface="Copperplate"/>
                </a:rPr>
                <a:t>4.) What role do ULIRGs and AGN play in galaxy evolution?</a:t>
              </a:r>
            </a:p>
          </p:txBody>
        </p:sp>
        <p:pic>
          <p:nvPicPr>
            <p:cNvPr descr="stephquintet.jpg" id="49159" name="Picture 11"/>
            <p:cNvPicPr>
              <a:picLocks/>
            </p:cNvPicPr>
            <p:nvPr/>
          </p:nvPicPr>
          <p:blipFill>
            <a:blip r:embed="rId4"/>
            <a:srcRect b="36" r="60"/>
            <a:stretch>
              <a:fillRect/>
            </a:stretch>
          </p:blipFill>
          <p:spPr bwMode="auto">
            <a:xfrm rot="-5400000">
              <a:off x="754523" y="2460234"/>
              <a:ext cx="2819398" cy="38862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49156" name="TextBox 39"/>
          <p:cNvSpPr txBox="1">
            <a:spLocks noChangeArrowheads="1"/>
          </p:cNvSpPr>
          <p:nvPr/>
        </p:nvSpPr>
        <p:spPr bwMode="auto">
          <a:xfrm>
            <a:off x="1331913" y="207963"/>
            <a:ext cx="6553200" cy="557212"/>
          </a:xfrm>
          <a:prstGeom prst="rect">
            <a:avLst/>
          </a:prstGeom>
          <a:solidFill>
            <a:schemeClr val="tx1">
              <a:alpha val="56862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  <p:sp>
        <p:nvSpPr>
          <p:cNvPr id="49157" name="TextBox 39"/>
          <p:cNvSpPr txBox="1">
            <a:spLocks noChangeArrowheads="1"/>
          </p:cNvSpPr>
          <p:nvPr/>
        </p:nvSpPr>
        <p:spPr bwMode="auto">
          <a:xfrm>
            <a:off x="228600" y="908050"/>
            <a:ext cx="8520113" cy="403225"/>
          </a:xfrm>
          <a:prstGeom prst="rect">
            <a:avLst/>
          </a:prstGeom>
          <a:solidFill>
            <a:schemeClr val="tx1">
              <a:alpha val="56862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JWST Science Themes – The Assembly and Evolution of Galaxies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39"/>
          <p:cNvSpPr txBox="1">
            <a:spLocks noChangeArrowheads="1"/>
          </p:cNvSpPr>
          <p:nvPr/>
        </p:nvSpPr>
        <p:spPr bwMode="auto">
          <a:xfrm>
            <a:off x="152400" y="762000"/>
            <a:ext cx="7011988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JWST Science Themes – The End of the Dark Ages</a:t>
            </a:r>
          </a:p>
        </p:txBody>
      </p:sp>
      <p:sp>
        <p:nvSpPr>
          <p:cNvPr id="47106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pperplate" charset="0"/>
                <a:ea typeface="Copperplate" charset="0"/>
                <a:cs typeface="Copperplate" charset="0"/>
              </a:rPr>
              <a:t>The James Webb Space Telescope</a:t>
            </a:r>
          </a:p>
        </p:txBody>
      </p:sp>
      <p:pic>
        <p:nvPicPr>
          <p:cNvPr id="47107" name="Picture 1" descr="HUDF-WFC3-JWST-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1206500"/>
            <a:ext cx="68167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9"/>
          <p:cNvSpPr txBox="1">
            <a:spLocks noChangeArrowheads="1"/>
          </p:cNvSpPr>
          <p:nvPr/>
        </p:nvSpPr>
        <p:spPr bwMode="auto">
          <a:xfrm>
            <a:off x="1331913" y="1279525"/>
            <a:ext cx="2735262" cy="587375"/>
          </a:xfrm>
          <a:prstGeom prst="rect">
            <a:avLst/>
          </a:prstGeom>
          <a:solidFill>
            <a:schemeClr val="tx1">
              <a:alpha val="56862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The Hubble UDF</a:t>
            </a:r>
          </a:p>
          <a:p>
            <a:r>
              <a:rPr lang="en-US" sz="160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(F105W, F125W, F160W)</a:t>
            </a:r>
          </a:p>
        </p:txBody>
      </p:sp>
      <p:sp>
        <p:nvSpPr>
          <p:cNvPr id="47109" name="TextBox 39"/>
          <p:cNvSpPr txBox="1">
            <a:spLocks noChangeArrowheads="1"/>
          </p:cNvSpPr>
          <p:nvPr/>
        </p:nvSpPr>
        <p:spPr bwMode="auto">
          <a:xfrm>
            <a:off x="1331913" y="3843338"/>
            <a:ext cx="1871662" cy="341312"/>
          </a:xfrm>
          <a:prstGeom prst="rect">
            <a:avLst/>
          </a:prstGeom>
          <a:solidFill>
            <a:schemeClr val="tx1">
              <a:alpha val="56862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pperplate" charset="0"/>
                <a:ea typeface="Copperplate" charset="0"/>
                <a:cs typeface="Copperplate" charset="0"/>
              </a:rPr>
              <a:t>Simulated JWST</a:t>
            </a:r>
          </a:p>
        </p:txBody>
      </p:sp>
      <p:sp>
        <p:nvSpPr>
          <p:cNvPr id="47110" name="TextBox 39"/>
          <p:cNvSpPr txBox="1">
            <a:spLocks noChangeArrowheads="1"/>
          </p:cNvSpPr>
          <p:nvPr/>
        </p:nvSpPr>
        <p:spPr bwMode="auto">
          <a:xfrm>
            <a:off x="827088" y="6453188"/>
            <a:ext cx="7848600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pperplate" charset="0"/>
                <a:ea typeface="Copperplate" charset="0"/>
                <a:cs typeface="Copperplate" charset="0"/>
              </a:rPr>
              <a:t>JWST</a:t>
            </a:r>
            <a:r>
              <a:rPr lang="en-US" sz="1600" dirty="0" smtClean="0">
                <a:latin typeface="Copperplate" charset="0"/>
                <a:ea typeface="Copperplate" charset="0"/>
                <a:cs typeface="Copperplate" charset="0"/>
              </a:rPr>
              <a:t> sees much deeper, has higher </a:t>
            </a:r>
            <a:r>
              <a:rPr lang="en-US" sz="1600" dirty="0">
                <a:latin typeface="Copperplate" charset="0"/>
                <a:ea typeface="Copperplate" charset="0"/>
                <a:cs typeface="Copperplate" charset="0"/>
              </a:rPr>
              <a:t>angular resolution than </a:t>
            </a:r>
            <a:r>
              <a:rPr lang="en-US" sz="1600" dirty="0" smtClean="0">
                <a:latin typeface="Copperplate" charset="0"/>
                <a:ea typeface="Copperplate" charset="0"/>
                <a:cs typeface="Copperplate" charset="0"/>
              </a:rPr>
              <a:t>Hubble</a:t>
            </a:r>
            <a:endParaRPr lang="en-US" sz="1600" b="1" dirty="0">
              <a:latin typeface="Copperplate" charset="0"/>
              <a:ea typeface="Copperplate" charset="0"/>
              <a:cs typeface="Copperplate" charset="0"/>
            </a:endParaRPr>
          </a:p>
        </p:txBody>
      </p:sp>
      <p:cxnSp>
        <p:nvCxnSpPr>
          <p:cNvPr id="47111" name="Straight Arrow Connector 2"/>
          <p:cNvCxnSpPr>
            <a:cxnSpLocks noChangeShapeType="1"/>
          </p:cNvCxnSpPr>
          <p:nvPr/>
        </p:nvCxnSpPr>
        <p:spPr bwMode="auto">
          <a:xfrm>
            <a:off x="250825" y="6610350"/>
            <a:ext cx="5762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991600" cy="4876800"/>
          </a:xfrm>
        </p:spPr>
        <p:txBody>
          <a:bodyPr rtlCol="0"/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a typeface="+mn-ea"/>
                <a:cs typeface="+mn-cs"/>
              </a:rPr>
              <a:t>Three birds:  </a:t>
            </a:r>
          </a:p>
          <a:p>
            <a:pPr marL="952500" lvl="1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solidFill>
                  <a:srgbClr val="FFFFFF"/>
                </a:solidFill>
                <a:ea typeface="+mn-ea"/>
              </a:rPr>
              <a:t>Is there dark matter substructure?</a:t>
            </a:r>
          </a:p>
          <a:p>
            <a:pPr marL="952500" lvl="1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solidFill>
                  <a:srgbClr val="FFFFFF"/>
                </a:solidFill>
                <a:ea typeface="+mn-ea"/>
              </a:rPr>
              <a:t>Which comes first: the galaxy or the black hole?</a:t>
            </a:r>
          </a:p>
          <a:p>
            <a:pPr marL="952500" lvl="1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solidFill>
                  <a:srgbClr val="FFFFFF"/>
                </a:solidFill>
                <a:ea typeface="+mn-ea"/>
              </a:rPr>
              <a:t>Are dark matter density profiles universal?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  <a:ea typeface="+mn-ea"/>
                <a:cs typeface="+mn-cs"/>
              </a:rPr>
              <a:t>One stone:</a:t>
            </a:r>
          </a:p>
          <a:p>
            <a:pPr marL="952500" lvl="1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solidFill>
                  <a:srgbClr val="FFFFFF"/>
                </a:solidFill>
                <a:ea typeface="+mn-ea"/>
              </a:rPr>
              <a:t>Observations of multiply-imaged </a:t>
            </a:r>
            <a:r>
              <a:rPr lang="en-US" sz="2600" dirty="0" err="1" smtClean="0">
                <a:solidFill>
                  <a:srgbClr val="FFFFFF"/>
                </a:solidFill>
                <a:ea typeface="+mn-ea"/>
              </a:rPr>
              <a:t>QSOs</a:t>
            </a:r>
            <a:endParaRPr lang="en-US" sz="2600" dirty="0" smtClean="0">
              <a:solidFill>
                <a:srgbClr val="FFFFFF"/>
              </a:solidFill>
              <a:ea typeface="+mn-ea"/>
            </a:endParaRPr>
          </a:p>
          <a:p>
            <a:pPr marL="1301750" lvl="2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ea typeface="+mn-ea"/>
              </a:rPr>
              <a:t>MIRI imaging	</a:t>
            </a:r>
          </a:p>
          <a:p>
            <a:pPr marL="1301750" lvl="2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ea typeface="+mn-ea"/>
              </a:rPr>
              <a:t>NIRSPEC spectroscopy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Treu</a:t>
            </a:r>
            <a:r>
              <a:rPr lang="en-US" dirty="0" smtClean="0"/>
              <a:t>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171450"/>
            <a:ext cx="8229600" cy="787400"/>
          </a:xfrm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Theory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24579" name="Picture 7" descr="Kravtsov_fig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9652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6883400" y="5588000"/>
            <a:ext cx="2005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Kravtsov 2010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2959100" y="45720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+mj-lt"/>
              </a:rPr>
              <a:t>Cluster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7556500" y="45720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Galaxy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Treu</a:t>
            </a:r>
            <a:r>
              <a:rPr lang="en-US" dirty="0" smtClean="0"/>
              <a:t>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Abell22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168400"/>
            <a:ext cx="60864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171450"/>
            <a:ext cx="8229600" cy="78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Observations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2959100" y="45720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Cluster</a:t>
            </a:r>
          </a:p>
        </p:txBody>
      </p:sp>
      <p:pic>
        <p:nvPicPr>
          <p:cNvPr id="26629" name="Picture 12" descr="NGC445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25" y="1155700"/>
            <a:ext cx="40417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7556500" y="45720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Galaxy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Treu</a:t>
            </a:r>
            <a:r>
              <a:rPr lang="en-US" dirty="0" smtClean="0"/>
              <a:t>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</a:t>
            </a:r>
            <a:r>
              <a:rPr lang="en-US" dirty="0" smtClean="0"/>
              <a:t>Science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4 (</a:t>
            </a:r>
            <a:r>
              <a:rPr lang="en-US" sz="2400" dirty="0" smtClean="0"/>
              <a:t>original) </a:t>
            </a:r>
            <a:r>
              <a:rPr lang="en-US" sz="2400" dirty="0" smtClean="0"/>
              <a:t>major themes: first light, galaxy assembly, star &amp; planet formation, evolution of planetary systems</a:t>
            </a:r>
          </a:p>
          <a:p>
            <a:r>
              <a:rPr lang="en-US" sz="2400" dirty="0" smtClean="0"/>
              <a:t>2011 Conference: Frontier Science Opportunities with the JWST –</a:t>
            </a:r>
            <a:r>
              <a:rPr lang="en-US" sz="2400" dirty="0" smtClean="0"/>
              <a:t> many new ideas! </a:t>
            </a:r>
          </a:p>
          <a:p>
            <a:r>
              <a:rPr lang="en-US" sz="2400" dirty="0" smtClean="0"/>
              <a:t>Dark energy – Nobel; plans for JWST</a:t>
            </a:r>
          </a:p>
          <a:p>
            <a:r>
              <a:rPr lang="en-US" sz="2400" dirty="0" smtClean="0"/>
              <a:t>Dark matter – mapping it with JWST</a:t>
            </a:r>
          </a:p>
          <a:p>
            <a:r>
              <a:rPr lang="en-US" sz="2400" dirty="0" smtClean="0"/>
              <a:t>Galaxy formation – compare with simulations</a:t>
            </a:r>
          </a:p>
          <a:p>
            <a:r>
              <a:rPr lang="en-US" sz="2400" dirty="0" smtClean="0"/>
              <a:t>Chilly stars (&lt; 300 K) – WISE Y dwarfs</a:t>
            </a:r>
          </a:p>
          <a:p>
            <a:r>
              <a:rPr lang="en-US" sz="2400" dirty="0" smtClean="0"/>
              <a:t>Lonely planets (microlensing) – JWST in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171450"/>
            <a:ext cx="8229600" cy="78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Milky Way Satellites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6324600" y="5943600"/>
            <a:ext cx="245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Strigari et al. 2007</a:t>
            </a:r>
          </a:p>
        </p:txBody>
      </p:sp>
      <p:pic>
        <p:nvPicPr>
          <p:cNvPr id="28676" name="Picture 14" descr="fig8_crop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143000"/>
            <a:ext cx="4914900" cy="487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 rot="-5400000">
            <a:off x="511176" y="3219450"/>
            <a:ext cx="3249612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Number of satellites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4800600" y="2133600"/>
            <a:ext cx="15240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Theory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2971800" y="4800600"/>
            <a:ext cx="1928813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Observations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Treu</a:t>
            </a:r>
            <a:r>
              <a:rPr lang="en-US" dirty="0" smtClean="0"/>
              <a:t>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13763" cy="27305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3300"/>
                </a:solidFill>
                <a:ea typeface="+mj-ea"/>
                <a:cs typeface="+mj-cs"/>
              </a:rPr>
              <a:t>One stone:</a:t>
            </a:r>
            <a:br>
              <a:rPr lang="en-US" sz="5400" dirty="0" smtClean="0">
                <a:solidFill>
                  <a:srgbClr val="FF3300"/>
                </a:solidFill>
                <a:ea typeface="+mj-ea"/>
                <a:cs typeface="+mj-cs"/>
              </a:rPr>
            </a:br>
            <a:r>
              <a:rPr lang="en-US" sz="5400" dirty="0" smtClean="0">
                <a:solidFill>
                  <a:srgbClr val="FF3300"/>
                </a:solidFill>
                <a:ea typeface="+mj-ea"/>
                <a:cs typeface="+mj-cs"/>
              </a:rPr>
              <a:t>gravitationally lensed </a:t>
            </a:r>
            <a:r>
              <a:rPr lang="en-US" sz="5400" dirty="0" err="1" smtClean="0">
                <a:solidFill>
                  <a:srgbClr val="FF3300"/>
                </a:solidFill>
                <a:ea typeface="+mj-ea"/>
                <a:cs typeface="+mj-cs"/>
              </a:rPr>
              <a:t>QSOs</a:t>
            </a:r>
            <a:endParaRPr lang="en-US" sz="5400" dirty="0">
              <a:solidFill>
                <a:srgbClr val="FF3300"/>
              </a:solidFill>
              <a:ea typeface="+mj-ea"/>
              <a:cs typeface="+mj-cs"/>
            </a:endParaRPr>
          </a:p>
        </p:txBody>
      </p:sp>
      <p:pic>
        <p:nvPicPr>
          <p:cNvPr id="58371" name="Picture 3" descr="hst_lensImages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7702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Treu</a:t>
            </a:r>
            <a:r>
              <a:rPr lang="en-US" dirty="0" smtClean="0"/>
              <a:t>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slacsdatamosai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990600" y="5334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Strong lensing is rare (1/1000 galaxy):</a:t>
            </a:r>
          </a:p>
          <a:p>
            <a:pPr algn="ctr"/>
            <a:r>
              <a:rPr lang="en-US" sz="3200"/>
              <a:t>It’s hard to find large samples!!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46063"/>
            <a:ext cx="88392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bIns="0" lIns="0" rIns="0" tIns="0">
            <a:prstTxWarp prst="textNoShape">
              <a:avLst/>
            </a:prstTxWarp>
          </a:bodyPr>
          <a:lstStyle/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/>
            </a:pPr>
            <a:r>
              <a:rPr b="1" dirty="0" lang="en-GB" sz="4000">
                <a:solidFill>
                  <a:srgbClr val="FF0000"/>
                </a:solidFill>
                <a:latin typeface="+mj-lt"/>
                <a:ea charset="-128" pitchFamily="-109" typeface="ＭＳ Ｐゴシック"/>
                <a:cs charset="-128" pitchFamily="-109" typeface="ＭＳ Ｐゴシック"/>
              </a:rPr>
              <a:t>State of the art </a:t>
            </a:r>
            <a:r>
              <a:rPr b="1" dirty="0" err="1" lang="en-GB" sz="4000">
                <a:solidFill>
                  <a:srgbClr val="FF0000"/>
                </a:solidFill>
                <a:latin typeface="+mj-lt"/>
                <a:ea charset="-128" pitchFamily="-109" typeface="ＭＳ Ｐゴシック"/>
                <a:cs charset="-128" pitchFamily="-109" typeface="ＭＳ Ｐゴシック"/>
              </a:rPr>
              <a:t>vs</a:t>
            </a:r>
            <a:r>
              <a:rPr b="1" dirty="0" lang="en-GB" sz="4000">
                <a:solidFill>
                  <a:srgbClr val="FF0000"/>
                </a:solidFill>
                <a:latin typeface="+mj-lt"/>
                <a:ea charset="-128" pitchFamily="-109" typeface="ＭＳ Ｐゴシック"/>
                <a:cs charset="-128" pitchFamily="-109" typeface="ＭＳ Ｐゴシック"/>
              </a:rPr>
              <a:t> JWST</a:t>
            </a:r>
          </a:p>
        </p:txBody>
      </p:sp>
      <p:pic>
        <p:nvPicPr>
          <p:cNvPr descr="Chiba2005_B1422.jpg" id="76803" name="Picture 8"/>
          <p:cNvPicPr>
            <a:picLocks noChangeAspect="1"/>
          </p:cNvPicPr>
          <p:nvPr/>
        </p:nvPicPr>
        <p:blipFill>
          <a:blip r:embed="rId3"/>
          <a:srcRect b="122"/>
          <a:stretch>
            <a:fillRect/>
          </a:stretch>
        </p:blipFill>
        <p:spPr bwMode="auto">
          <a:xfrm>
            <a:off x="990600" y="3886200"/>
            <a:ext cx="27432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11"/>
          <p:cNvSpPr txBox="1">
            <a:spLocks noChangeArrowheads="1"/>
          </p:cNvSpPr>
          <p:nvPr/>
        </p:nvSpPr>
        <p:spPr bwMode="auto">
          <a:xfrm>
            <a:off x="304800" y="6248400"/>
            <a:ext cx="4494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Chiba et al. 2005; 3.1hrs of Subaru</a:t>
            </a:r>
          </a:p>
        </p:txBody>
      </p:sp>
      <p:pic>
        <p:nvPicPr>
          <p:cNvPr descr="hst_lensImages.pdf" id="76805" name="Picture 3"/>
          <p:cNvPicPr>
            <a:picLocks noChangeAspect="1"/>
          </p:cNvPicPr>
          <p:nvPr/>
        </p:nvPicPr>
        <p:blipFill>
          <a:blip r:embed="rId4"/>
          <a:srcRect b="9599" l="67799" r="1614" t="4800"/>
          <a:stretch>
            <a:fillRect/>
          </a:stretch>
        </p:blipFill>
        <p:spPr bwMode="auto">
          <a:xfrm>
            <a:off x="990600" y="1219200"/>
            <a:ext cx="2743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838200" y="3962400"/>
            <a:ext cx="24384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07" name="TextBox 16"/>
          <p:cNvSpPr txBox="1">
            <a:spLocks noChangeArrowheads="1"/>
          </p:cNvSpPr>
          <p:nvPr/>
        </p:nvSpPr>
        <p:spPr bwMode="auto">
          <a:xfrm>
            <a:off x="1752600" y="52578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b="1"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6808" name="TextBox 18"/>
          <p:cNvSpPr txBox="1">
            <a:spLocks noChangeArrowheads="1"/>
          </p:cNvSpPr>
          <p:nvPr/>
        </p:nvSpPr>
        <p:spPr bwMode="auto">
          <a:xfrm>
            <a:off x="3962400" y="1143000"/>
            <a:ext cx="4800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Sensitivity at 11μms:</a:t>
            </a:r>
          </a:p>
          <a:p>
            <a:pPr>
              <a:buFont charset="0" typeface="Arial"/>
              <a:buChar char="•"/>
            </a:pPr>
            <a:r>
              <a:rPr lang="en-US"/>
              <a:t>D ~0.2-0.3mJ:</a:t>
            </a:r>
          </a:p>
          <a:p>
            <a:pPr lvl="1">
              <a:buFont charset="0" typeface="Arial"/>
              <a:buChar char="•"/>
            </a:pPr>
            <a:r>
              <a:rPr lang="en-US"/>
              <a:t>Undetected by Subaru</a:t>
            </a:r>
          </a:p>
          <a:p>
            <a:pPr lvl="1">
              <a:buFont charset="0" typeface="Arial"/>
              <a:buChar char="•"/>
            </a:pPr>
            <a:r>
              <a:rPr lang="en-US"/>
              <a:t> S/N~40-60 in 28s of MIRI</a:t>
            </a:r>
          </a:p>
          <a:p>
            <a:pPr>
              <a:buFont charset="0" typeface="Arial"/>
              <a:buChar char="•"/>
            </a:pPr>
            <a:r>
              <a:rPr lang="en-US"/>
              <a:t>B 10mJ:</a:t>
            </a:r>
          </a:p>
          <a:p>
            <a:pPr lvl="1">
              <a:buFont charset="0" typeface="Arial"/>
              <a:buChar char="•"/>
            </a:pPr>
            <a:r>
              <a:rPr lang="en-US"/>
              <a:t>S/N~5 in 3.1 hrs of Subaru</a:t>
            </a:r>
          </a:p>
          <a:p>
            <a:pPr lvl="1">
              <a:buFont charset="0" typeface="Arial"/>
              <a:buChar char="•"/>
            </a:pPr>
            <a:r>
              <a:rPr lang="en-US"/>
              <a:t>S/N~700 in 28s of MIRI</a:t>
            </a:r>
          </a:p>
          <a:p>
            <a:pPr lvl="1">
              <a:buFont charset="0" typeface="Arial"/>
              <a:buChar char="•"/>
            </a:pPr>
            <a:endParaRPr lang="en-US"/>
          </a:p>
          <a:p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62400" y="4267200"/>
          <a:ext cx="4800600" cy="15849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9050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dirty="0" lang="en-US" smtClean="0" sz="2000"/>
                        <a:t>Flux (</a:t>
                      </a:r>
                      <a:r>
                        <a:rPr dirty="0" err="1" lang="en-US" smtClean="0" sz="2000"/>
                        <a:t>mJ</a:t>
                      </a:r>
                      <a:r>
                        <a:rPr dirty="0" lang="en-US" smtClean="0" sz="2000"/>
                        <a:t>)</a:t>
                      </a:r>
                      <a:endParaRPr dirty="0"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 sz="2000"/>
                        <a:t>MIRI </a:t>
                      </a:r>
                      <a:r>
                        <a:rPr dirty="0" err="1" lang="en-US" smtClean="0" sz="2000"/>
                        <a:t>Exptime</a:t>
                      </a:r>
                      <a:r>
                        <a:rPr dirty="0" lang="en-US" smtClean="0" sz="2000"/>
                        <a:t> (S/N=10)</a:t>
                      </a:r>
                      <a:endParaRPr dirty="0"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dirty="0" lang="en-US" smtClean="0" sz="2000"/>
                        <a:t>0.02</a:t>
                      </a:r>
                      <a:endParaRPr dirty="0"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 sz="2000"/>
                        <a:t>100s</a:t>
                      </a:r>
                      <a:endParaRPr dirty="0"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dirty="0" lang="en-US" smtClean="0" sz="2000"/>
                        <a:t>0.006</a:t>
                      </a:r>
                      <a:endParaRPr dirty="0"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 sz="2000"/>
                        <a:t>1000s</a:t>
                      </a:r>
                      <a:endParaRPr dirty="0"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dirty="0" lang="en-US" smtClean="0" sz="2000"/>
                        <a:t>0.002</a:t>
                      </a:r>
                      <a:endParaRPr dirty="0"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 sz="2000"/>
                        <a:t>9500s</a:t>
                      </a:r>
                      <a:endParaRPr dirty="0" lang="en-US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9200" y="6396335"/>
            <a:ext cx="39624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en-US" smtClean="0" sz="1400"/>
              <a:t>Tommaso</a:t>
            </a:r>
            <a:r>
              <a:rPr dirty="0" lang="en-US" smtClean="0" sz="1400"/>
              <a:t> </a:t>
            </a:r>
            <a:r>
              <a:rPr dirty="0" err="1" lang="en-US" smtClean="0" sz="1400"/>
              <a:t>Treu</a:t>
            </a:r>
            <a:r>
              <a:rPr dirty="0" lang="en-US" smtClean="0" sz="1400"/>
              <a:t> chart – JWST Frontiers</a:t>
            </a:r>
            <a:endParaRPr dirty="0" lang="en-US" sz="14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 txBox="1">
            <a:spLocks noChangeArrowheads="1"/>
          </p:cNvSpPr>
          <p:nvPr/>
        </p:nvSpPr>
        <p:spPr bwMode="auto">
          <a:xfrm>
            <a:off x="342900" y="246063"/>
            <a:ext cx="79486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Direct detection of a dark substructure </a:t>
            </a:r>
          </a:p>
        </p:txBody>
      </p:sp>
      <p:sp>
        <p:nvSpPr>
          <p:cNvPr id="84995" name="TextBox 17"/>
          <p:cNvSpPr txBox="1">
            <a:spLocks noChangeArrowheads="1"/>
          </p:cNvSpPr>
          <p:nvPr/>
        </p:nvSpPr>
        <p:spPr bwMode="auto">
          <a:xfrm>
            <a:off x="5367338" y="6284913"/>
            <a:ext cx="318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Vegetti et al 2010</a:t>
            </a:r>
          </a:p>
        </p:txBody>
      </p:sp>
      <p:pic>
        <p:nvPicPr>
          <p:cNvPr id="84996" name="Picture 12" descr="V09_fig3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7927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Treu</a:t>
            </a:r>
            <a:r>
              <a:rPr lang="en-US" dirty="0" smtClean="0"/>
              <a:t>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3300"/>
                </a:solidFill>
              </a:rPr>
              <a:t>Conclusions</a:t>
            </a:r>
          </a:p>
        </p:txBody>
      </p:sp>
      <p:sp>
        <p:nvSpPr>
          <p:cNvPr id="8601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rtlCol="0">
            <a:normAutofit lnSpcReduction="10000"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Ü"/>
              <a:defRPr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JWST observations of gravitationally lensed </a:t>
            </a:r>
            <a:r>
              <a:rPr lang="en-US" sz="2800" dirty="0" err="1" smtClean="0">
                <a:ea typeface="ＭＳ Ｐゴシック" pitchFamily="-110" charset="-128"/>
                <a:cs typeface="ＭＳ Ｐゴシック" pitchFamily="-110" charset="-128"/>
              </a:rPr>
              <a:t>QSOs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can solve three open problems</a:t>
            </a:r>
          </a:p>
          <a:p>
            <a:pPr marL="952500" lvl="1" indent="-60960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itchFamily="18" charset="2"/>
              <a:buChar char="Ü"/>
              <a:defRPr/>
            </a:pPr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Are there dark satellites around galaxies? </a:t>
            </a:r>
          </a:p>
          <a:p>
            <a:pPr marL="1301750" lvl="2" indent="-60960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itchFamily="18" charset="2"/>
              <a:buChar char="Ü"/>
              <a:defRPr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MIRI imaging of lensed dusty torus</a:t>
            </a:r>
          </a:p>
          <a:p>
            <a:pPr marL="952500" lvl="1" indent="-60960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itchFamily="18" charset="2"/>
              <a:buChar char="Ü"/>
              <a:defRPr/>
            </a:pPr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Which comes first, black hole or host spheroid?</a:t>
            </a:r>
          </a:p>
          <a:p>
            <a:pPr marL="1301750" lvl="2" indent="-60960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itchFamily="18" charset="2"/>
              <a:buChar char="Ü"/>
              <a:defRPr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NIRSPEC spectroscopy of lensed QSO hosts</a:t>
            </a:r>
          </a:p>
          <a:p>
            <a:pPr marL="952500" lvl="1" indent="-60960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itchFamily="18" charset="2"/>
              <a:buChar char="Ü"/>
              <a:defRPr/>
            </a:pPr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Are dark matter density profiles universal?</a:t>
            </a:r>
          </a:p>
          <a:p>
            <a:pPr marL="1301750" lvl="2" indent="-60960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itchFamily="18" charset="2"/>
              <a:buChar char="Ü"/>
              <a:defRPr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NIRSPEC spectroscopy of lensed QSO hosts</a:t>
            </a:r>
          </a:p>
          <a:p>
            <a:pPr marL="1301750" lvl="2" indent="-60960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itchFamily="18" charset="2"/>
              <a:buChar char="Ü"/>
              <a:defRPr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NIRSPEC spectroscopy of foreground deflector</a:t>
            </a:r>
          </a:p>
          <a:p>
            <a:pPr marL="609600" indent="-609600" algn="ctr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itchFamily="-110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a typeface="ＭＳ Ｐゴシック" pitchFamily="-110" charset="-128"/>
                <a:cs typeface="ＭＳ Ｐゴシック" pitchFamily="-110" charset="-128"/>
              </a:rPr>
              <a:t>BIG TASK FOR THE NEXT 5 YEARS IS FINDING TARGETS</a:t>
            </a:r>
            <a:endParaRPr lang="en-US" sz="2800" b="1" dirty="0" smtClean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Treu</a:t>
            </a:r>
            <a:r>
              <a:rPr lang="en-US" dirty="0" smtClean="0"/>
              <a:t>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Extragalactic Background: </a:t>
            </a:r>
            <a:br>
              <a:rPr lang="en-US" sz="4000" dirty="0" smtClean="0"/>
            </a:br>
            <a:r>
              <a:rPr lang="en-US" sz="2400" dirty="0" smtClean="0"/>
              <a:t>Are we missing something?</a:t>
            </a:r>
            <a:endParaRPr lang="en-US" sz="2400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66800"/>
            <a:ext cx="4800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7010400" y="4419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latin typeface="Calibri" charset="0"/>
              </a:rPr>
              <a:t>Bock et al. 2006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505974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face value, the integrated extragalactic background light suggests a major source of energy in the near-IR</a:t>
            </a:r>
          </a:p>
          <a:p>
            <a:r>
              <a:rPr lang="en-US" sz="2000" dirty="0" smtClean="0"/>
              <a:t>	- early energetic galaxy formation?</a:t>
            </a:r>
          </a:p>
          <a:p>
            <a:r>
              <a:rPr lang="en-US" sz="2000" dirty="0" smtClean="0"/>
              <a:t>	- bad subtraction of zodiacal foreground?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6248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Harry Ferguson chart – Frontiers 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Alexandra Pope (UMass Amherst)</a:t>
            </a:r>
          </a:p>
          <a:p>
            <a:r>
              <a:rPr lang="en-US" dirty="0" smtClean="0"/>
              <a:t>JWST Workshop – </a:t>
            </a:r>
            <a:r>
              <a:rPr lang="en-US" dirty="0" err="1" smtClean="0"/>
              <a:t>STScI</a:t>
            </a:r>
            <a:r>
              <a:rPr lang="en-US" dirty="0" smtClean="0"/>
              <a:t> Baltimore</a:t>
            </a:r>
          </a:p>
          <a:p>
            <a:r>
              <a:rPr lang="en-US" dirty="0" smtClean="0"/>
              <a:t>June 8, 2011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Mid-Infrared Observation of High </a:t>
            </a:r>
            <a:r>
              <a:rPr lang="en-US" dirty="0" err="1" smtClean="0"/>
              <a:t>Redshift</a:t>
            </a:r>
            <a:r>
              <a:rPr lang="en-US" dirty="0" smtClean="0"/>
              <a:t> Galaxy Evolution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logo-200x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00600"/>
            <a:ext cx="259926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wst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700" y="4419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1987" y="196850"/>
            <a:ext cx="8062912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en-US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Spectral energy distribution (SED) of </a:t>
            </a:r>
            <a:r>
              <a:rPr b="1" cap="none" dirty="0" i="0" kern="0" kumimoji="0" lang="en-US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</a:t>
            </a:r>
            <a:r>
              <a:rPr b="1" cap="none" dirty="0" err="1" i="0" kern="0" kumimoji="0" lang="en-US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redshift</a:t>
            </a:r>
            <a:r>
              <a:rPr b="1" dirty="0" kern="0" lang="en-US" smtClean="0" sz="2800">
                <a:latin typeface="+mj-lt"/>
                <a:ea typeface="+mj-ea"/>
                <a:cs typeface="+mj-cs"/>
              </a:rPr>
              <a:t> </a:t>
            </a:r>
            <a:r>
              <a:rPr b="1" baseline="0" cap="none" dirty="0" err="1" i="0" kern="0" kumimoji="0" lang="en-US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submillimeter</a:t>
            </a:r>
            <a:r>
              <a:rPr b="1" cap="none" dirty="0" i="0" kern="0" kumimoji="0" lang="en-US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galaxies (</a:t>
            </a:r>
            <a:r>
              <a:rPr b="1" cap="none" dirty="0" err="1" i="0" kern="0" kumimoji="0" lang="en-US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SMGs</a:t>
            </a:r>
            <a:r>
              <a:rPr b="1" cap="none" dirty="0" i="0" kern="0" kumimoji="0" lang="en-US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b="1" baseline="0" cap="none" dirty="0" i="0" kern="0" kumimoji="0" lang="en-CA" noProof="0" normalizeH="0" spc="0" strike="noStrike" sz="2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49275" y="6283325"/>
            <a:ext cx="5029200" cy="47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b="1" lang="en-US" sz="2500">
                <a:latin charset="0" typeface="Times New Roman"/>
              </a:rPr>
              <a:t>Rest Wavelength (</a:t>
            </a:r>
            <a:r>
              <a:rPr b="1" lang="en-US" sz="2500">
                <a:latin charset="0" typeface="Times New Roman"/>
                <a:sym charset="2" typeface="Symbol"/>
              </a:rPr>
              <a:t></a:t>
            </a:r>
            <a:r>
              <a:rPr b="1" lang="en-US" sz="2500">
                <a:latin charset="0" typeface="Times New Roman"/>
              </a:rPr>
              <a:t>m)</a:t>
            </a:r>
          </a:p>
        </p:txBody>
      </p:sp>
      <p:pic>
        <p:nvPicPr>
          <p:cNvPr descr="SED_mips16" id="6" name="Picture 3"/>
          <p:cNvPicPr>
            <a:picLocks noChangeArrowheads="1" noChangeAspect="1"/>
          </p:cNvPicPr>
          <p:nvPr/>
        </p:nvPicPr>
        <p:blipFill>
          <a:blip r:embed="rId2"/>
          <a:srcRect r="44"/>
          <a:stretch>
            <a:fillRect/>
          </a:stretch>
        </p:blipFill>
        <p:spPr bwMode="auto">
          <a:xfrm>
            <a:off x="538163" y="1136650"/>
            <a:ext cx="5040312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1720056" y="3342481"/>
            <a:ext cx="4065588" cy="47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b="1" lang="en-US" sz="2500">
                <a:latin charset="0" typeface="Times New Roman"/>
              </a:rPr>
              <a:t>Luminosity density (WHz</a:t>
            </a:r>
            <a:r>
              <a:rPr b="1" baseline="30000" lang="en-US" sz="2500">
                <a:latin charset="0" typeface="Times New Roman"/>
              </a:rPr>
              <a:t>-1</a:t>
            </a:r>
            <a:r>
              <a:rPr b="1" lang="en-US" sz="2500">
                <a:latin charset="0" typeface="Times New Roman"/>
              </a:rPr>
              <a:t>)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06475" y="55975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b="1" lang="en-US" sz="2000">
                <a:solidFill>
                  <a:srgbClr val="800080"/>
                </a:solidFill>
                <a:latin charset="0" typeface="Times New Roman"/>
              </a:rPr>
              <a:t>HST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781550" y="43021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b="1" lang="en-US" sz="2000">
                <a:solidFill>
                  <a:srgbClr val="FF0000"/>
                </a:solidFill>
                <a:latin charset="0" typeface="Times New Roman"/>
              </a:rPr>
              <a:t>VLA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298825" y="2995613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b="1" lang="en-US" sz="2000">
                <a:solidFill>
                  <a:srgbClr val="D57129"/>
                </a:solidFill>
                <a:latin charset="0" typeface="Times New Roman"/>
              </a:rPr>
              <a:t>SCUBA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97075" y="270192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b="1" lang="en-US" sz="2000">
                <a:solidFill>
                  <a:srgbClr val="11B41A"/>
                </a:solidFill>
                <a:latin charset="0" typeface="Times New Roman"/>
              </a:rPr>
              <a:t>MIPS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269206" y="46990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b="1" dirty="0" lang="en-US" sz="2000">
                <a:solidFill>
                  <a:srgbClr val="0000FF"/>
                </a:solidFill>
                <a:latin charset="0" typeface="Times New Roman"/>
              </a:rPr>
              <a:t>IRAC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2759075" y="1593850"/>
            <a:ext cx="152400" cy="152400"/>
          </a:xfrm>
          <a:prstGeom prst="pentagon">
            <a:avLst/>
          </a:prstGeom>
          <a:solidFill>
            <a:srgbClr val="1547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2911475" y="1898650"/>
            <a:ext cx="152400" cy="152400"/>
          </a:xfrm>
          <a:prstGeom prst="pentagon">
            <a:avLst/>
          </a:prstGeom>
          <a:solidFill>
            <a:srgbClr val="1547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3063875" y="2279650"/>
            <a:ext cx="152400" cy="152400"/>
          </a:xfrm>
          <a:prstGeom prst="pentagon">
            <a:avLst/>
          </a:prstGeom>
          <a:solidFill>
            <a:srgbClr val="1547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454275" y="1939925"/>
            <a:ext cx="152400" cy="152400"/>
          </a:xfrm>
          <a:prstGeom prst="pentagon">
            <a:avLst/>
          </a:prstGeom>
          <a:solidFill>
            <a:srgbClr val="0F47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987675" y="1466850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b="1" lang="en-US" sz="2000">
                <a:solidFill>
                  <a:srgbClr val="104D09"/>
                </a:solidFill>
                <a:latin charset="0" typeface="Times New Roman"/>
              </a:rPr>
              <a:t>Herschel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530475" y="1670050"/>
            <a:ext cx="152400" cy="152400"/>
          </a:xfrm>
          <a:prstGeom prst="pentagon">
            <a:avLst/>
          </a:prstGeom>
          <a:solidFill>
            <a:srgbClr val="1547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885950" y="387985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b="1" lang="en-US" sz="2000">
                <a:solidFill>
                  <a:srgbClr val="FF0000"/>
                </a:solidFill>
                <a:latin charset="0" typeface="Times New Roman"/>
              </a:rPr>
              <a:t>IRS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664199" y="1974850"/>
            <a:ext cx="3276600" cy="45243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b="1" dirty="0" lang="en-US" smtClean="0">
                <a:solidFill>
                  <a:srgbClr val="1F6825"/>
                </a:solidFill>
                <a:latin charset="0" typeface="Times New Roman"/>
              </a:rPr>
              <a:t> Circa 2011: </a:t>
            </a:r>
            <a:r>
              <a:rPr b="1" dirty="0" lang="en-US">
                <a:solidFill>
                  <a:srgbClr val="1F6825"/>
                </a:solidFill>
                <a:latin charset="0" typeface="Times New Roman"/>
              </a:rPr>
              <a:t>Well sampled SED for</a:t>
            </a:r>
            <a:r>
              <a:rPr b="1" dirty="0" lang="en-US" smtClean="0">
                <a:solidFill>
                  <a:srgbClr val="1F6825"/>
                </a:solidFill>
                <a:latin charset="0" typeface="Times New Roman"/>
              </a:rPr>
              <a:t> </a:t>
            </a:r>
            <a:r>
              <a:rPr b="1" dirty="0" err="1" lang="en-US" smtClean="0">
                <a:solidFill>
                  <a:srgbClr val="1F6825"/>
                </a:solidFill>
                <a:latin charset="0" typeface="Times New Roman"/>
              </a:rPr>
              <a:t>ULIRGs</a:t>
            </a:r>
            <a:r>
              <a:rPr b="1" dirty="0" lang="en-US" smtClean="0">
                <a:solidFill>
                  <a:srgbClr val="1F6825"/>
                </a:solidFill>
                <a:latin charset="0" typeface="Times New Roman"/>
              </a:rPr>
              <a:t> z</a:t>
            </a:r>
            <a:r>
              <a:rPr b="1" dirty="0" lang="en-US">
                <a:solidFill>
                  <a:srgbClr val="1F6825"/>
                </a:solidFill>
                <a:latin charset="0" typeface="Times New Roman"/>
              </a:rPr>
              <a:t>~1-</a:t>
            </a:r>
            <a:r>
              <a:rPr b="1" dirty="0" lang="en-US" smtClean="0">
                <a:solidFill>
                  <a:srgbClr val="1F6825"/>
                </a:solidFill>
                <a:latin charset="0" typeface="Times New Roman"/>
              </a:rPr>
              <a:t>3</a:t>
            </a:r>
            <a:endParaRPr b="1" dirty="0" lang="en-US" smtClean="0" sz="1600">
              <a:solidFill>
                <a:srgbClr val="1F6825"/>
              </a:solidFill>
              <a:latin charset="0" typeface="Times New Roman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b="1" dirty="0" lang="en-US">
                <a:solidFill>
                  <a:srgbClr val="000090"/>
                </a:solidFill>
                <a:latin charset="0" typeface="Times New Roman"/>
              </a:rPr>
              <a:t> Spectroscopy can provide a probe of the underlying radiation field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b="1" dirty="0" lang="en-US">
                <a:solidFill>
                  <a:srgbClr val="660066"/>
                </a:solidFill>
                <a:latin charset="0" typeface="Times New Roman"/>
              </a:rPr>
              <a:t> </a:t>
            </a:r>
            <a:r>
              <a:rPr b="1" dirty="0" lang="en-US" u="sng">
                <a:solidFill>
                  <a:srgbClr val="660066"/>
                </a:solidFill>
                <a:latin charset="0" typeface="Times New Roman"/>
              </a:rPr>
              <a:t>Mid-IR</a:t>
            </a:r>
            <a:r>
              <a:rPr b="1" dirty="0" lang="en-US">
                <a:solidFill>
                  <a:srgbClr val="660066"/>
                </a:solidFill>
                <a:latin charset="0" typeface="Times New Roman"/>
              </a:rPr>
              <a:t> spectroscopy is sensitive to dust which is dominating the SFRD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0" y="6396335"/>
            <a:ext cx="42672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800"/>
              <a:t>Alexandra Pope chart – JWST Frontiers</a:t>
            </a:r>
            <a:endParaRPr dirty="0" lang="en-US" sz="18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22238"/>
            <a:ext cx="83185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dirty="0" smtClean="0"/>
              <a:t>Deep </a:t>
            </a:r>
            <a:r>
              <a:rPr lang="en-US" sz="3500" i="1" dirty="0" smtClean="0"/>
              <a:t>Spitzer </a:t>
            </a:r>
            <a:r>
              <a:rPr lang="en-US" sz="3500" dirty="0" smtClean="0"/>
              <a:t>MIPS 24μm surveys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400" y="1447800"/>
            <a:ext cx="4269763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Secure detections</a:t>
            </a:r>
            <a:r>
              <a:rPr lang="en-US" baseline="30000" dirty="0" smtClean="0">
                <a:solidFill>
                  <a:srgbClr val="FF6600"/>
                </a:solidFill>
              </a:rPr>
              <a:t>*</a:t>
            </a:r>
            <a:r>
              <a:rPr lang="en-US" dirty="0" smtClean="0"/>
              <a:t> account for 70% of the 24μm background </a:t>
            </a:r>
            <a:r>
              <a:rPr lang="en-US" sz="2000" dirty="0" smtClean="0"/>
              <a:t>(Papovich+04, Chary+04)</a:t>
            </a:r>
          </a:p>
          <a:p>
            <a:pPr lvl="1">
              <a:buNone/>
            </a:pPr>
            <a:r>
              <a:rPr lang="en-US" dirty="0" smtClean="0">
                <a:solidFill>
                  <a:srgbClr val="FF6600"/>
                </a:solidFill>
              </a:rPr>
              <a:t>e.g.</a:t>
            </a:r>
            <a:r>
              <a:rPr lang="en-US" dirty="0" smtClean="0"/>
              <a:t> Counterparts to </a:t>
            </a:r>
            <a:r>
              <a:rPr lang="en-US" dirty="0" err="1" smtClean="0"/>
              <a:t>submillimeter</a:t>
            </a:r>
            <a:r>
              <a:rPr lang="en-US" dirty="0" smtClean="0"/>
              <a:t> galaxies (</a:t>
            </a:r>
            <a:r>
              <a:rPr lang="en-US" dirty="0" err="1" smtClean="0"/>
              <a:t>SMGs</a:t>
            </a:r>
            <a:r>
              <a:rPr lang="en-US" dirty="0" smtClean="0"/>
              <a:t>) out to z~4 </a:t>
            </a:r>
            <a:r>
              <a:rPr lang="en-US" sz="1800" dirty="0" smtClean="0"/>
              <a:t>(Pope+06)</a:t>
            </a:r>
          </a:p>
          <a:p>
            <a:pPr lvl="1">
              <a:buNone/>
            </a:pPr>
            <a:r>
              <a:rPr lang="en-US" dirty="0" smtClean="0">
                <a:solidFill>
                  <a:srgbClr val="FF6600"/>
                </a:solidFill>
              </a:rPr>
              <a:t>e.g. </a:t>
            </a:r>
            <a:r>
              <a:rPr lang="en-US" dirty="0" smtClean="0"/>
              <a:t>Detect warm dust in 2/3 of </a:t>
            </a:r>
            <a:r>
              <a:rPr lang="en-US" dirty="0" err="1" smtClean="0"/>
              <a:t>LBGs</a:t>
            </a:r>
            <a:r>
              <a:rPr lang="en-US" dirty="0" smtClean="0"/>
              <a:t> </a:t>
            </a:r>
            <a:r>
              <a:rPr lang="en-US" sz="1800" dirty="0" smtClean="0"/>
              <a:t>(Reddy+08)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3000" baseline="30000" dirty="0" smtClean="0">
                <a:solidFill>
                  <a:srgbClr val="FF6600"/>
                </a:solidFill>
              </a:rPr>
              <a:t>*</a:t>
            </a:r>
            <a:r>
              <a:rPr lang="en-US" sz="1800" dirty="0" smtClean="0"/>
              <a:t> </a:t>
            </a:r>
            <a:r>
              <a:rPr lang="en-US" dirty="0" smtClean="0"/>
              <a:t>Reach the confusion limit at ~60μJy (5σ, </a:t>
            </a:r>
            <a:r>
              <a:rPr lang="en-US" sz="2000" dirty="0" smtClean="0"/>
              <a:t>Dole+2004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4" name="Picture 3" descr="ssc2007-17a2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263" y="1239838"/>
            <a:ext cx="4544037" cy="5159376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69763" y="6399214"/>
            <a:ext cx="3152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 dirty="0" smtClean="0">
                <a:solidFill>
                  <a:srgbClr val="FF6600"/>
                </a:solidFill>
                <a:latin typeface="Times New Roman" charset="0"/>
              </a:rPr>
              <a:t>Spitzer </a:t>
            </a:r>
            <a:r>
              <a:rPr lang="en-US" sz="1800" dirty="0" smtClean="0">
                <a:solidFill>
                  <a:srgbClr val="FF6600"/>
                </a:solidFill>
                <a:latin typeface="Times New Roman" charset="0"/>
              </a:rPr>
              <a:t>GOODS Legacy Survey</a:t>
            </a:r>
            <a:endParaRPr lang="en-CA" sz="1800" dirty="0">
              <a:solidFill>
                <a:srgbClr val="FF6600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Alexandra Pope chart – JWST Frontiers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Herschel: D/H in a comet matches Earth oceans – JWST can find many more</a:t>
            </a:r>
          </a:p>
          <a:p>
            <a:r>
              <a:rPr lang="en-US" dirty="0" err="1" smtClean="0"/>
              <a:t>Soummer</a:t>
            </a:r>
            <a:r>
              <a:rPr lang="en-US" dirty="0" smtClean="0"/>
              <a:t> et al: pulled 3 planets out of HST archives of HR8799 –JWST too</a:t>
            </a:r>
          </a:p>
          <a:p>
            <a:r>
              <a:rPr lang="en-US" dirty="0" smtClean="0"/>
              <a:t>TESS and </a:t>
            </a:r>
            <a:r>
              <a:rPr lang="en-US" dirty="0" err="1" smtClean="0"/>
              <a:t>FiNESSE</a:t>
            </a:r>
            <a:r>
              <a:rPr lang="en-US" dirty="0" smtClean="0"/>
              <a:t> selected for Explorer studies – finders for JWST</a:t>
            </a:r>
          </a:p>
          <a:p>
            <a:r>
              <a:rPr lang="en-US" dirty="0" smtClean="0"/>
              <a:t>ALMA first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711200" y="3381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Many star forming galaxies still missing from deep 24μm surveys</a:t>
            </a:r>
            <a:endParaRPr lang="en-US" dirty="0"/>
          </a:p>
        </p:txBody>
      </p:sp>
      <p:pic>
        <p:nvPicPr>
          <p:cNvPr id="68611" name="Content Placeholder 3" descr="apj335933f14_l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164" r="-4561"/>
          <a:stretch>
            <a:fillRect/>
          </a:stretch>
        </p:blipFill>
        <p:spPr>
          <a:xfrm>
            <a:off x="175562" y="1894379"/>
            <a:ext cx="4241800" cy="4195187"/>
          </a:xfr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9900" y="6288579"/>
            <a:ext cx="1877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rgbClr val="660066"/>
                </a:solidFill>
                <a:latin typeface="Times New Roman" charset="0"/>
              </a:rPr>
              <a:t>Reddy et </a:t>
            </a:r>
            <a:r>
              <a:rPr lang="en-US" sz="1800" b="1" dirty="0">
                <a:solidFill>
                  <a:srgbClr val="660066"/>
                </a:solidFill>
                <a:latin typeface="Times New Roman" charset="0"/>
              </a:rPr>
              <a:t>al.</a:t>
            </a:r>
            <a:r>
              <a:rPr lang="en-US" sz="1800" b="1" dirty="0" smtClean="0">
                <a:solidFill>
                  <a:srgbClr val="660066"/>
                </a:solidFill>
                <a:latin typeface="Times New Roman" charset="0"/>
              </a:rPr>
              <a:t> 2010</a:t>
            </a:r>
            <a:endParaRPr lang="en-CA" sz="2000" b="1" dirty="0">
              <a:solidFill>
                <a:srgbClr val="660066"/>
              </a:solidFill>
              <a:latin typeface="Times New Roman" charset="0"/>
            </a:endParaRPr>
          </a:p>
        </p:txBody>
      </p:sp>
      <p:pic>
        <p:nvPicPr>
          <p:cNvPr id="5" name="Picture 4" descr="apj319942f14_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52" y="2055016"/>
            <a:ext cx="3851148" cy="3789775"/>
          </a:xfrm>
          <a:prstGeom prst="rect">
            <a:avLst/>
          </a:prstGeom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809438" y="6256313"/>
            <a:ext cx="2121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 err="1" smtClean="0">
                <a:solidFill>
                  <a:srgbClr val="660066"/>
                </a:solidFill>
                <a:latin typeface="Times New Roman" charset="0"/>
              </a:rPr>
              <a:t>Bouwens</a:t>
            </a:r>
            <a:r>
              <a:rPr lang="en-US" sz="1800" b="1" dirty="0" smtClean="0">
                <a:solidFill>
                  <a:srgbClr val="660066"/>
                </a:solidFill>
                <a:latin typeface="Times New Roman" charset="0"/>
              </a:rPr>
              <a:t> et al. 2009</a:t>
            </a:r>
            <a:endParaRPr lang="en-CA" sz="2000" b="1" dirty="0">
              <a:solidFill>
                <a:srgbClr val="660066"/>
              </a:solidFill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Alexandra Pope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74638"/>
            <a:ext cx="77724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dirty="0" i="1" lang="en-US" smtClean="0"/>
              <a:t>JWST</a:t>
            </a:r>
            <a:r>
              <a:rPr dirty="0" lang="en-US" smtClean="0"/>
              <a:t>/MIRI spectra of </a:t>
            </a:r>
            <a:r>
              <a:rPr dirty="0" err="1" lang="en-US" smtClean="0"/>
              <a:t>z</a:t>
            </a:r>
            <a:r>
              <a:rPr dirty="0" lang="en-US" smtClean="0"/>
              <a:t>&gt;4 galaxies?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914400" y="1435100"/>
            <a:ext cx="7772400" cy="3683000"/>
          </a:xfrm>
        </p:spPr>
        <p:txBody>
          <a:bodyPr/>
          <a:lstStyle/>
          <a:p>
            <a:r>
              <a:rPr dirty="0" i="1" lang="en-US" smtClean="0"/>
              <a:t>Spitzer</a:t>
            </a:r>
            <a:r>
              <a:rPr dirty="0" lang="en-US" smtClean="0"/>
              <a:t>/IRS saw </a:t>
            </a:r>
            <a:r>
              <a:rPr dirty="0" err="1" lang="en-US" smtClean="0"/>
              <a:t>PAHs</a:t>
            </a:r>
            <a:r>
              <a:rPr dirty="0" lang="en-US" smtClean="0"/>
              <a:t> out to z~4</a:t>
            </a:r>
            <a:endParaRPr dirty="0" lang="en-US" smtClean="0" sz="1000"/>
          </a:p>
          <a:p>
            <a:endParaRPr dirty="0" i="1" lang="en-US" smtClean="0" sz="1000"/>
          </a:p>
          <a:p>
            <a:r>
              <a:rPr dirty="0" i="1" lang="en-US" smtClean="0"/>
              <a:t>JWST/</a:t>
            </a:r>
            <a:r>
              <a:rPr dirty="0" lang="en-US" smtClean="0"/>
              <a:t>MIRI will see the 6.2μm PAH out to z~3.5 and the 3.3μm PAH out to z~7 – track down the earliest dust and learn how it formed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308100" y="3924300"/>
            <a:ext cx="5829300" cy="2692400"/>
            <a:chOff x="1130300" y="3505200"/>
            <a:chExt cx="6248400" cy="3048000"/>
          </a:xfrm>
        </p:grpSpPr>
        <p:pic>
          <p:nvPicPr>
            <p:cNvPr descr="gn20.jpg" id="11" name="Picture 7"/>
            <p:cNvPicPr>
              <a:picLocks noChangeAspect="1"/>
            </p:cNvPicPr>
            <p:nvPr/>
          </p:nvPicPr>
          <p:blipFill>
            <a:blip r:embed="rId2"/>
            <a:srcRect b="109"/>
            <a:stretch>
              <a:fillRect/>
            </a:stretch>
          </p:blipFill>
          <p:spPr bwMode="auto">
            <a:xfrm>
              <a:off x="1130300" y="3505200"/>
              <a:ext cx="62484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263900" y="6299200"/>
              <a:ext cx="990600" cy="25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0" y="3663434"/>
            <a:ext cx="4416406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24 hr </a:t>
            </a:r>
            <a:r>
              <a:rPr dirty="0" i="1" lang="en-US" smtClean="0"/>
              <a:t>Spitzer </a:t>
            </a:r>
            <a:r>
              <a:rPr dirty="0" lang="en-US" smtClean="0"/>
              <a:t>IRS spectrum of the </a:t>
            </a:r>
            <a:r>
              <a:rPr dirty="0" err="1" lang="en-US" smtClean="0"/>
              <a:t>z</a:t>
            </a:r>
            <a:r>
              <a:rPr dirty="0" lang="en-US" smtClean="0"/>
              <a:t>=4 SMG GN20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6396335"/>
            <a:ext cx="4368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dirty="0" err="1"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Riechers</a:t>
            </a:r>
            <a:r>
              <a:rPr dirty="0"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in preparation</a:t>
            </a:r>
            <a:endParaRPr dirty="0" lang="en-CA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6488668"/>
            <a:ext cx="44196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800"/>
              <a:t>Alexandra Pope chart – JWST Frontiers</a:t>
            </a:r>
            <a:endParaRPr dirty="0" lang="en-US" sz="18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300" dirty="0" smtClean="0"/>
              <a:t>What if </a:t>
            </a:r>
            <a:r>
              <a:rPr lang="en-US" sz="3300" dirty="0" err="1" smtClean="0"/>
              <a:t>SMGs</a:t>
            </a:r>
            <a:r>
              <a:rPr lang="en-US" sz="3300" dirty="0" smtClean="0"/>
              <a:t> are really powered by AGN?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500" y="1524000"/>
            <a:ext cx="3810000" cy="47371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SMGs</a:t>
            </a:r>
            <a:r>
              <a:rPr lang="en-US" dirty="0" smtClean="0"/>
              <a:t> have sizes of :</a:t>
            </a:r>
          </a:p>
          <a:p>
            <a:pPr>
              <a:buNone/>
            </a:pPr>
            <a:r>
              <a:rPr lang="en-US" dirty="0" smtClean="0"/>
              <a:t>		~0.6 </a:t>
            </a:r>
            <a:r>
              <a:rPr lang="en-US" dirty="0" err="1" smtClean="0"/>
              <a:t>arcsec</a:t>
            </a:r>
            <a:r>
              <a:rPr lang="en-US" dirty="0" smtClean="0"/>
              <a:t> 		~5kpc 	                            (</a:t>
            </a:r>
            <a:r>
              <a:rPr lang="en-US" sz="2000" dirty="0" smtClean="0"/>
              <a:t>Engel+10, Younger+08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1651001"/>
            <a:ext cx="17272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50" y="1651000"/>
            <a:ext cx="1698016" cy="17145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9900" y="3543300"/>
            <a:ext cx="8051800" cy="2870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JWST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/MIRI has a resolution of 0.3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arcsec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10μm – we can try to resolve the 3.3μm PAH emission in galaxies at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Compare to distribution of large dust grains as traced by ALMA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Alexandra Pope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Synergy with </a:t>
            </a:r>
            <a:r>
              <a:rPr lang="en-US" i="1" dirty="0" smtClean="0"/>
              <a:t>Herschel</a:t>
            </a:r>
            <a:r>
              <a:rPr lang="en-US" dirty="0" smtClean="0"/>
              <a:t>, ALMA and other (</a:t>
            </a:r>
            <a:r>
              <a:rPr lang="en-US" dirty="0" err="1" smtClean="0"/>
              <a:t>sub)mm</a:t>
            </a:r>
            <a:r>
              <a:rPr lang="en-US" dirty="0" smtClean="0"/>
              <a:t>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69200" cy="4572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 need to plan JWST program that will complement other capabilities and facilities circa 2017/2018: </a:t>
            </a:r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sz="2400" i="1" dirty="0" smtClean="0"/>
              <a:t>Herschel </a:t>
            </a:r>
            <a:r>
              <a:rPr lang="en-US" sz="2400" dirty="0" smtClean="0"/>
              <a:t>will have provided a statistic samples of high </a:t>
            </a:r>
            <a:r>
              <a:rPr lang="en-US" sz="2400" dirty="0" err="1" smtClean="0"/>
              <a:t>redshift</a:t>
            </a:r>
            <a:r>
              <a:rPr lang="en-US" sz="2400" dirty="0" smtClean="0"/>
              <a:t> </a:t>
            </a:r>
            <a:r>
              <a:rPr lang="en-US" sz="2400" dirty="0" err="1" smtClean="0"/>
              <a:t>ULIRGs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ALMA will be underway “detecting molecular gas in Milky Way like galaxies out to z~3” – but on smaller targeted samples</a:t>
            </a:r>
          </a:p>
          <a:p>
            <a:pPr lvl="2"/>
            <a:r>
              <a:rPr lang="en-US" sz="2400" dirty="0" smtClean="0"/>
              <a:t>Large single dish (</a:t>
            </a:r>
            <a:r>
              <a:rPr lang="en-US" sz="2400" dirty="0" err="1" smtClean="0"/>
              <a:t>sub)mm</a:t>
            </a:r>
            <a:r>
              <a:rPr lang="en-US" sz="2400" dirty="0" smtClean="0"/>
              <a:t> telescopes (LMT, CCAT) can provide statistical samples of </a:t>
            </a:r>
            <a:r>
              <a:rPr lang="en-US" sz="2400" dirty="0" err="1" smtClean="0"/>
              <a:t>LIRGs</a:t>
            </a:r>
            <a:r>
              <a:rPr lang="en-US" sz="2400" dirty="0" smtClean="0"/>
              <a:t> – only probing the cold dust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Alexandra Pope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74638"/>
            <a:ext cx="83185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3800" dirty="0" smtClean="0"/>
              <a:t>Summary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2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have learnt a lot from </a:t>
            </a:r>
            <a:r>
              <a:rPr lang="en-US" i="1" dirty="0" smtClean="0"/>
              <a:t>Spitzer</a:t>
            </a:r>
            <a:r>
              <a:rPr lang="en-US" dirty="0" smtClean="0"/>
              <a:t> – this puts us in a great position to plan innovative projects for </a:t>
            </a:r>
            <a:r>
              <a:rPr lang="en-US" i="1" dirty="0" smtClean="0"/>
              <a:t>JWST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Several key areas where still have a lot to learn about dust in high </a:t>
            </a:r>
            <a:r>
              <a:rPr lang="en-US" dirty="0" err="1" smtClean="0"/>
              <a:t>redshift</a:t>
            </a:r>
            <a:r>
              <a:rPr lang="en-US" dirty="0" smtClean="0"/>
              <a:t> galaxies: </a:t>
            </a:r>
          </a:p>
          <a:p>
            <a:pPr lvl="2"/>
            <a:r>
              <a:rPr lang="en-US" dirty="0" smtClean="0"/>
              <a:t>Directly detect dust in the galaxies which dominate the SFRD</a:t>
            </a:r>
          </a:p>
          <a:p>
            <a:pPr lvl="2"/>
            <a:r>
              <a:rPr lang="en-US" dirty="0" smtClean="0"/>
              <a:t>Understand the detailed composition of dust at high </a:t>
            </a:r>
            <a:r>
              <a:rPr lang="en-US" dirty="0" err="1" smtClean="0"/>
              <a:t>redshift</a:t>
            </a:r>
            <a:r>
              <a:rPr lang="en-US" dirty="0" smtClean="0"/>
              <a:t> which constrains the production mechanisms</a:t>
            </a:r>
          </a:p>
          <a:p>
            <a:pPr lvl="2"/>
            <a:r>
              <a:rPr lang="en-US" dirty="0" smtClean="0"/>
              <a:t>Relative heating of dust from starbursts and AGN activity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JWST </a:t>
            </a:r>
            <a:r>
              <a:rPr lang="en-US" dirty="0" smtClean="0"/>
              <a:t>together with ALMA will be a powerful duo for attacking these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Alexandra Pope chart – JWST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s-2007-16-a-xlarge_web" id="51202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10800000">
            <a:off x="36513" y="26988"/>
            <a:ext cx="9070975" cy="68040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03" name="TextBox 39"/>
          <p:cNvSpPr txBox="1">
            <a:spLocks noChangeArrowheads="1"/>
          </p:cNvSpPr>
          <p:nvPr/>
        </p:nvSpPr>
        <p:spPr bwMode="auto">
          <a:xfrm>
            <a:off x="0" y="6629400"/>
            <a:ext cx="1981200" cy="24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The Carina Nebula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2900" y="2895600"/>
            <a:ext cx="8343900" cy="3895725"/>
            <a:chOff x="342900" y="2895619"/>
            <a:chExt cx="8343900" cy="3895299"/>
          </a:xfrm>
        </p:grpSpPr>
        <p:pic>
          <p:nvPicPr>
            <p:cNvPr descr="hs-2010-13-b-web_print" id="51207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1499" y="3505258"/>
              <a:ext cx="4305301" cy="32508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1208" name="Rectangle 16"/>
            <p:cNvSpPr>
              <a:spLocks noChangeArrowheads="1"/>
            </p:cNvSpPr>
            <p:nvPr/>
          </p:nvSpPr>
          <p:spPr bwMode="auto">
            <a:xfrm>
              <a:off x="342900" y="3581400"/>
              <a:ext cx="1066800" cy="12954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209" name="Straight Connector 18"/>
            <p:cNvCxnSpPr>
              <a:cxnSpLocks noChangeShapeType="1"/>
            </p:cNvCxnSpPr>
            <p:nvPr/>
          </p:nvCxnSpPr>
          <p:spPr bwMode="auto">
            <a:xfrm flipV="1">
              <a:off x="1409700" y="3505200"/>
              <a:ext cx="2962800" cy="762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1210" name="Straight Connector 19"/>
            <p:cNvCxnSpPr>
              <a:cxnSpLocks noChangeShapeType="1"/>
            </p:cNvCxnSpPr>
            <p:nvPr/>
          </p:nvCxnSpPr>
          <p:spPr bwMode="auto">
            <a:xfrm rot="-60000">
              <a:off x="1409700" y="4846918"/>
              <a:ext cx="2944800" cy="19440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1211" name="TextBox 39"/>
            <p:cNvSpPr txBox="1">
              <a:spLocks noChangeArrowheads="1"/>
            </p:cNvSpPr>
            <p:nvPr/>
          </p:nvSpPr>
          <p:spPr bwMode="auto">
            <a:xfrm>
              <a:off x="4952961" y="2895619"/>
              <a:ext cx="3200103" cy="525344"/>
            </a:xfrm>
            <a:prstGeom prst="rect">
              <a:avLst/>
            </a:prstGeom>
            <a:solidFill>
              <a:schemeClr val="tx1">
                <a:alpha val="56862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bIns="93600" t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charset="0" typeface="Copperplate"/>
                  <a:ea charset="0" typeface="Copperplate"/>
                  <a:cs charset="0" typeface="Copperplate"/>
                </a:rPr>
                <a:t>The power of high-res ir imaging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  <a:latin charset="0" typeface="Copperplate"/>
                  <a:ea charset="0" typeface="Copperplate"/>
                  <a:cs charset="0" typeface="Copperplate"/>
                </a:rPr>
                <a:t>(Hints from WFC3)</a:t>
              </a:r>
            </a:p>
          </p:txBody>
        </p:sp>
      </p:grpSp>
      <p:sp>
        <p:nvSpPr>
          <p:cNvPr id="51205" name="TextBox 39"/>
          <p:cNvSpPr txBox="1">
            <a:spLocks noChangeArrowheads="1"/>
          </p:cNvSpPr>
          <p:nvPr/>
        </p:nvSpPr>
        <p:spPr bwMode="auto">
          <a:xfrm>
            <a:off x="1331913" y="207963"/>
            <a:ext cx="6553200" cy="557212"/>
          </a:xfrm>
          <a:prstGeom prst="rect">
            <a:avLst/>
          </a:prstGeom>
          <a:solidFill>
            <a:schemeClr val="tx1">
              <a:alpha val="56862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  <p:sp>
        <p:nvSpPr>
          <p:cNvPr id="51206" name="TextBox 39"/>
          <p:cNvSpPr txBox="1">
            <a:spLocks noChangeArrowheads="1"/>
          </p:cNvSpPr>
          <p:nvPr/>
        </p:nvSpPr>
        <p:spPr bwMode="auto">
          <a:xfrm>
            <a:off x="230188" y="914400"/>
            <a:ext cx="8740775" cy="401638"/>
          </a:xfrm>
          <a:prstGeom prst="rect">
            <a:avLst/>
          </a:prstGeom>
          <a:solidFill>
            <a:schemeClr val="tx1">
              <a:alpha val="65097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JWST Science Themes – The Birth of Stars and Planetary Systems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s-2009-25-i-xlarge_web.jpg" id="5325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25" y="33338"/>
            <a:ext cx="9048750" cy="67897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3251" name="TextBox 39"/>
          <p:cNvSpPr txBox="1">
            <a:spLocks noChangeArrowheads="1"/>
          </p:cNvSpPr>
          <p:nvPr/>
        </p:nvSpPr>
        <p:spPr bwMode="auto">
          <a:xfrm>
            <a:off x="238125" y="914400"/>
            <a:ext cx="8742363" cy="679450"/>
          </a:xfrm>
          <a:prstGeom prst="rect">
            <a:avLst/>
          </a:prstGeom>
          <a:solidFill>
            <a:schemeClr val="tx1">
              <a:alpha val="65097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JWST Science Themes – The Birth of Stars and Planetary Systems</a:t>
            </a:r>
          </a:p>
          <a:p>
            <a:r>
              <a:rPr lang="en-US" sz="18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- Lifting the Curtain on Star Formation (optical)</a:t>
            </a:r>
          </a:p>
        </p:txBody>
      </p:sp>
      <p:sp>
        <p:nvSpPr>
          <p:cNvPr id="53252" name="TextBox 39"/>
          <p:cNvSpPr txBox="1">
            <a:spLocks noChangeArrowheads="1"/>
          </p:cNvSpPr>
          <p:nvPr/>
        </p:nvSpPr>
        <p:spPr bwMode="auto">
          <a:xfrm>
            <a:off x="1331913" y="207963"/>
            <a:ext cx="6553200" cy="557212"/>
          </a:xfrm>
          <a:prstGeom prst="rect">
            <a:avLst/>
          </a:prstGeom>
          <a:solidFill>
            <a:schemeClr val="tx1">
              <a:alpha val="56862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7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s-2009-25-j-xlarge_web.jpg" id="5529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8" y="34925"/>
            <a:ext cx="9050337" cy="67897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5299" name="TextBox 39"/>
          <p:cNvSpPr txBox="1">
            <a:spLocks noChangeArrowheads="1"/>
          </p:cNvSpPr>
          <p:nvPr/>
        </p:nvSpPr>
        <p:spPr bwMode="auto">
          <a:xfrm>
            <a:off x="342900" y="4489450"/>
            <a:ext cx="8467725" cy="2095500"/>
          </a:xfrm>
          <a:prstGeom prst="rect">
            <a:avLst/>
          </a:prstGeom>
          <a:solidFill>
            <a:schemeClr val="tx1">
              <a:alpha val="65097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solidFill>
                  <a:srgbClr val="FFFF00"/>
                </a:solidFill>
                <a:latin charset="0" typeface="Copperplate"/>
                <a:ea charset="0" typeface="Copperplate"/>
                <a:cs charset="0" typeface="Copperplate"/>
              </a:rPr>
              <a:t>JWST Questions</a:t>
            </a:r>
          </a:p>
          <a:p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1.) How do clouds collapse and form stars and planets?</a:t>
            </a:r>
          </a:p>
          <a:p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2.) How does environment affect star formation?</a:t>
            </a:r>
          </a:p>
          <a:p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3.) How does feedback from star formation affect environment, and trigger </a:t>
            </a:r>
          </a:p>
          <a:p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     new star formation?</a:t>
            </a:r>
          </a:p>
          <a:p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4.) How are chemical elements produced and recirculated?</a:t>
            </a:r>
          </a:p>
          <a:p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5.) What is the stellar and substellar IMF, to and beyond the H-burning limit?</a:t>
            </a:r>
          </a:p>
          <a:p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6.) How does the IMF depend on environment (age, metallicity, binarity)?</a:t>
            </a:r>
          </a:p>
        </p:txBody>
      </p:sp>
      <p:sp>
        <p:nvSpPr>
          <p:cNvPr id="55300" name="TextBox 39"/>
          <p:cNvSpPr txBox="1">
            <a:spLocks noChangeArrowheads="1"/>
          </p:cNvSpPr>
          <p:nvPr/>
        </p:nvSpPr>
        <p:spPr bwMode="auto">
          <a:xfrm>
            <a:off x="238125" y="914400"/>
            <a:ext cx="8742363" cy="679450"/>
          </a:xfrm>
          <a:prstGeom prst="rect">
            <a:avLst/>
          </a:prstGeom>
          <a:solidFill>
            <a:schemeClr val="tx1">
              <a:alpha val="65097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JWST Science Themes – The Birth of Stars and Planetary Systems</a:t>
            </a:r>
          </a:p>
          <a:p>
            <a:r>
              <a:rPr lang="en-US" sz="18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- Lifting the Curtain on Star Formation</a:t>
            </a:r>
          </a:p>
        </p:txBody>
      </p:sp>
      <p:sp>
        <p:nvSpPr>
          <p:cNvPr id="55301" name="TextBox 39"/>
          <p:cNvSpPr txBox="1">
            <a:spLocks noChangeArrowheads="1"/>
          </p:cNvSpPr>
          <p:nvPr/>
        </p:nvSpPr>
        <p:spPr bwMode="auto">
          <a:xfrm>
            <a:off x="1331913" y="207963"/>
            <a:ext cx="6553200" cy="557212"/>
          </a:xfrm>
          <a:prstGeom prst="rect">
            <a:avLst/>
          </a:prstGeom>
          <a:solidFill>
            <a:schemeClr val="tx1">
              <a:alpha val="56862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unineSlide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2980" r="-22980"/>
              <a:stretch>
                <a:fillRect/>
              </a:stretch>
            </p:blipFill>
          </mc:Choice>
          <mc:Fallback>
            <p:blipFill>
              <a:blip r:embed="rId3"/>
              <a:srcRect l="-22980" r="-22980"/>
              <a:stretch>
                <a:fillRect/>
              </a:stretch>
            </p:blipFill>
          </mc:Fallback>
        </mc:AlternateContent>
        <p:spPr>
          <a:xfrm>
            <a:off x="-2667000" y="-381000"/>
            <a:ext cx="14537266" cy="7696200"/>
          </a:xfrm>
        </p:spPr>
      </p:pic>
      <p:sp>
        <p:nvSpPr>
          <p:cNvPr id="6" name="TextBox 5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 Lunine chart – JWST Webinar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unineSlide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2980" r="-22980"/>
              <a:stretch>
                <a:fillRect/>
              </a:stretch>
            </p:blipFill>
          </mc:Choice>
          <mc:Fallback>
            <p:blipFill>
              <a:blip r:embed="rId3"/>
              <a:srcRect l="-22980" r="-22980"/>
              <a:stretch>
                <a:fillRect/>
              </a:stretch>
            </p:blipFill>
          </mc:Fallback>
        </mc:AlternateContent>
        <p:spPr>
          <a:xfrm>
            <a:off x="-2362200" y="-381000"/>
            <a:ext cx="13673667" cy="7239000"/>
          </a:xfrm>
        </p:spPr>
      </p:pic>
      <p:sp>
        <p:nvSpPr>
          <p:cNvPr id="6" name="TextBox 5"/>
          <p:cNvSpPr txBox="1"/>
          <p:nvPr/>
        </p:nvSpPr>
        <p:spPr>
          <a:xfrm>
            <a:off x="2590800" y="6396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 Lunine chart – JWST Webinar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9"/>
          <p:cNvSpPr txBox="1">
            <a:spLocks noChangeArrowheads="1"/>
          </p:cNvSpPr>
          <p:nvPr/>
        </p:nvSpPr>
        <p:spPr bwMode="auto">
          <a:xfrm>
            <a:off x="228600" y="785813"/>
            <a:ext cx="304800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800000"/>
                </a:solidFill>
                <a:latin charset="0" typeface="Copperplate"/>
                <a:ea charset="0" typeface="Copperplate"/>
                <a:cs charset="0" typeface="Copperplate"/>
              </a:rPr>
              <a:t>JWST Instruments</a:t>
            </a:r>
          </a:p>
        </p:txBody>
      </p:sp>
      <p:sp>
        <p:nvSpPr>
          <p:cNvPr id="32770" name="TextBox 39"/>
          <p:cNvSpPr txBox="1">
            <a:spLocks noChangeArrowheads="1"/>
          </p:cNvSpPr>
          <p:nvPr/>
        </p:nvSpPr>
        <p:spPr bwMode="auto">
          <a:xfrm>
            <a:off x="304800" y="1166813"/>
            <a:ext cx="5851525" cy="98742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</a:rPr>
              <a:t>The Near Infrared Camera (NIRCam)</a:t>
            </a:r>
            <a:endParaRPr lang="en-US" sz="1400" u="sng">
              <a:solidFill>
                <a:srgbClr val="333399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Visible and near infrared camera (0.6 – 5 micron)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2.2 x 4.4 arcmin field of view, diffraction limited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Coronographs</a:t>
            </a:r>
          </a:p>
        </p:txBody>
      </p:sp>
      <p:pic>
        <p:nvPicPr>
          <p:cNvPr descr="nircam4_med.jpg" id="32771" name="Picture 21"/>
          <p:cNvPicPr>
            <a:picLocks noChangeAspect="1"/>
          </p:cNvPicPr>
          <p:nvPr/>
        </p:nvPicPr>
        <p:blipFill>
          <a:blip r:embed="rId3"/>
          <a:srcRect b="47" r="81"/>
          <a:stretch>
            <a:fillRect/>
          </a:stretch>
        </p:blipFill>
        <p:spPr bwMode="auto">
          <a:xfrm>
            <a:off x="6300788" y="1177925"/>
            <a:ext cx="2663825" cy="2251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  <p:sp>
        <p:nvSpPr>
          <p:cNvPr id="32773" name="TextBox 39"/>
          <p:cNvSpPr txBox="1">
            <a:spLocks noChangeArrowheads="1"/>
          </p:cNvSpPr>
          <p:nvPr/>
        </p:nvSpPr>
        <p:spPr bwMode="auto">
          <a:xfrm>
            <a:off x="304800" y="2214563"/>
            <a:ext cx="5851525" cy="120173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</a:rPr>
              <a:t>The Near Infrared Spectrograph (NIRSpec)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Multi-object dispersive spectrograph (1 – 5 micron)</a:t>
            </a:r>
          </a:p>
          <a:p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- 3.4 x 3.4 arcmin field of view with 0.1 arcsec pixels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R = 1000 and 2700 gratings and R = 100 prism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IFU over 3 x 3 arcsecond region</a:t>
            </a:r>
          </a:p>
        </p:txBody>
      </p:sp>
      <p:sp>
        <p:nvSpPr>
          <p:cNvPr id="32774" name="TextBox 39"/>
          <p:cNvSpPr txBox="1">
            <a:spLocks noChangeArrowheads="1"/>
          </p:cNvSpPr>
          <p:nvPr/>
        </p:nvSpPr>
        <p:spPr bwMode="auto">
          <a:xfrm>
            <a:off x="304800" y="3487738"/>
            <a:ext cx="5851525" cy="120173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</a:rPr>
              <a:t>The Mid Infrared Instrument (MIRI)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Mid-infrared camera and slit spectrograph (5 – 28 microns)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1.9 x 1.4 arcmin imaging field of view with 0.11 arcsec pixels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R = 100 slit spectrograph (5 – 10 micron) and IFU (R = 3000)</a:t>
            </a:r>
          </a:p>
          <a:p>
            <a:pPr>
              <a:buFontTx/>
              <a:buChar char="-"/>
            </a:pPr>
            <a:r>
              <a:rPr lang="en-US" sz="14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Coronographs</a:t>
            </a:r>
          </a:p>
        </p:txBody>
      </p:sp>
      <p:sp>
        <p:nvSpPr>
          <p:cNvPr id="32775" name="TextBox 39"/>
          <p:cNvSpPr txBox="1">
            <a:spLocks noChangeArrowheads="1"/>
          </p:cNvSpPr>
          <p:nvPr/>
        </p:nvSpPr>
        <p:spPr bwMode="auto">
          <a:xfrm>
            <a:off x="304800" y="4759325"/>
            <a:ext cx="5851525" cy="7397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dirty="0" lang="en-US" sz="16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</a:rPr>
              <a:t>The Tunable Filter Imager (TFI</a:t>
            </a:r>
            <a:r>
              <a:rPr dirty="0" lang="en-US" smtClean="0" sz="16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</a:rPr>
              <a:t>) </a:t>
            </a:r>
            <a:r>
              <a:rPr dirty="0" err="1" lang="en-US" smtClean="0" sz="16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  <a:sym typeface="Wingdings"/>
              </a:rPr>
              <a:t></a:t>
            </a:r>
            <a:r>
              <a:rPr dirty="0" lang="en-US" smtClean="0" sz="16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  <a:sym typeface="Wingdings"/>
              </a:rPr>
              <a:t> NIRISS</a:t>
            </a:r>
            <a:endParaRPr dirty="0" lang="en-US" smtClean="0" sz="1300" u="sng">
              <a:solidFill>
                <a:srgbClr val="333399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r>
              <a:rPr dirty="0" lang="en-US" sz="13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- Infrared imager and </a:t>
            </a:r>
            <a:r>
              <a:rPr dirty="0" lang="en-US" smtClean="0" sz="13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slitless spectrograph</a:t>
            </a:r>
          </a:p>
          <a:p>
            <a:r>
              <a:rPr dirty="0" lang="en-US" sz="13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- 2.2 x 2.2 arcmin field of view</a:t>
            </a:r>
          </a:p>
        </p:txBody>
      </p:sp>
      <p:sp>
        <p:nvSpPr>
          <p:cNvPr id="32776" name="TextBox 39"/>
          <p:cNvSpPr txBox="1">
            <a:spLocks noChangeArrowheads="1"/>
          </p:cNvSpPr>
          <p:nvPr/>
        </p:nvSpPr>
        <p:spPr bwMode="auto">
          <a:xfrm>
            <a:off x="311150" y="5576888"/>
            <a:ext cx="5845175" cy="9413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</a:rPr>
              <a:t>The Fine Guidance Sensor (FGS)</a:t>
            </a:r>
            <a:endParaRPr lang="en-US" sz="1300" u="sng">
              <a:solidFill>
                <a:srgbClr val="333399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pPr>
              <a:buFontTx/>
              <a:buChar char="-"/>
            </a:pPr>
            <a:r>
              <a:rPr lang="en-US" sz="13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2.4 x 2.4 arcmin imager for target acquisition</a:t>
            </a:r>
          </a:p>
          <a:p>
            <a:pPr>
              <a:buFontTx/>
              <a:buChar char="-"/>
            </a:pPr>
            <a:r>
              <a:rPr lang="en-US" sz="13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Rapid readout of subarray for ACS control</a:t>
            </a:r>
          </a:p>
          <a:p>
            <a:pPr>
              <a:buFontTx/>
              <a:buChar char="-"/>
            </a:pPr>
            <a:r>
              <a:rPr lang="en-US" sz="13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Ensures 95% probability of finding a guide star anywhere in sky</a:t>
            </a:r>
          </a:p>
        </p:txBody>
      </p:sp>
      <p:sp>
        <p:nvSpPr>
          <p:cNvPr id="32777" name="TextBox 39"/>
          <p:cNvSpPr txBox="1">
            <a:spLocks noChangeArrowheads="1"/>
          </p:cNvSpPr>
          <p:nvPr/>
        </p:nvSpPr>
        <p:spPr bwMode="auto">
          <a:xfrm>
            <a:off x="8101013" y="3429000"/>
            <a:ext cx="1008062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NIRCam</a:t>
            </a:r>
            <a:endParaRPr lang="en-US" sz="1400">
              <a:latin charset="0" typeface="Copperplate"/>
              <a:ea charset="0" typeface="Copperplate"/>
              <a:cs charset="0" typeface="Copperplate"/>
            </a:endParaRPr>
          </a:p>
        </p:txBody>
      </p:sp>
      <p:pic>
        <p:nvPicPr>
          <p:cNvPr descr="4812343049_b3dbeceb79_z.jpg" id="32778" name="Picture 5"/>
          <p:cNvPicPr>
            <a:picLocks noChangeAspect="1"/>
          </p:cNvPicPr>
          <p:nvPr/>
        </p:nvPicPr>
        <p:blipFill>
          <a:blip r:embed="rId4"/>
          <a:srcRect r="81"/>
          <a:stretch>
            <a:fillRect/>
          </a:stretch>
        </p:blipFill>
        <p:spPr bwMode="auto">
          <a:xfrm>
            <a:off x="6300788" y="4076700"/>
            <a:ext cx="1295400" cy="84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descr="4812343109_3da8c316eb_z.jpg" id="3277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704138" y="4105275"/>
            <a:ext cx="1262062" cy="836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descr="4812343181_e18bf1b1cc_z.jpg" id="32780" name="Picture 8"/>
          <p:cNvPicPr>
            <a:picLocks noChangeAspect="1"/>
          </p:cNvPicPr>
          <p:nvPr/>
        </p:nvPicPr>
        <p:blipFill>
          <a:blip r:embed="rId6"/>
          <a:srcRect b="111" r="20"/>
          <a:stretch>
            <a:fillRect/>
          </a:stretch>
        </p:blipFill>
        <p:spPr bwMode="auto">
          <a:xfrm>
            <a:off x="6300788" y="5005388"/>
            <a:ext cx="1295400" cy="846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descr="4812967834_7d71238c0a.jpg" id="32781" name="Picture 14"/>
          <p:cNvPicPr>
            <a:picLocks noChangeAspect="1"/>
          </p:cNvPicPr>
          <p:nvPr/>
        </p:nvPicPr>
        <p:blipFill>
          <a:blip r:embed="rId7"/>
          <a:srcRect r="184"/>
          <a:stretch>
            <a:fillRect/>
          </a:stretch>
        </p:blipFill>
        <p:spPr bwMode="auto">
          <a:xfrm>
            <a:off x="7702550" y="5013325"/>
            <a:ext cx="1262063" cy="827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82" name="TextBox 39"/>
          <p:cNvSpPr txBox="1">
            <a:spLocks noChangeArrowheads="1"/>
          </p:cNvSpPr>
          <p:nvPr/>
        </p:nvSpPr>
        <p:spPr bwMode="auto">
          <a:xfrm>
            <a:off x="8027988" y="5824538"/>
            <a:ext cx="1116012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NIRSpec</a:t>
            </a:r>
            <a:endParaRPr lang="en-US" sz="1400">
              <a:latin charset="0" typeface="Copperplate"/>
              <a:ea charset="0" typeface="Copperplate"/>
              <a:cs charset="0" typeface="Copperplate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0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0"/>
          <p:cNvSpPr txBox="1">
            <a:spLocks noChangeArrowheads="1"/>
          </p:cNvSpPr>
          <p:nvPr/>
        </p:nvSpPr>
        <p:spPr bwMode="auto">
          <a:xfrm>
            <a:off x="158750" y="3467100"/>
            <a:ext cx="381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i="1" lang="en-US" sz="12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Artist’s impression of a binary KBO</a:t>
            </a:r>
          </a:p>
        </p:txBody>
      </p:sp>
      <p:sp>
        <p:nvSpPr>
          <p:cNvPr id="59394" name="TextBox 39"/>
          <p:cNvSpPr txBox="1">
            <a:spLocks noChangeArrowheads="1"/>
          </p:cNvSpPr>
          <p:nvPr/>
        </p:nvSpPr>
        <p:spPr bwMode="auto">
          <a:xfrm>
            <a:off x="3708400" y="920750"/>
            <a:ext cx="5327650" cy="267970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700" u="sng">
                <a:solidFill>
                  <a:srgbClr val="800000"/>
                </a:solidFill>
                <a:latin charset="0" typeface="Copperplate"/>
                <a:ea charset="0" typeface="Copperplate"/>
                <a:cs charset="0" typeface="Copperplate"/>
              </a:rPr>
              <a:t>The Outer Solar System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1.) NIRSpec will measure IR spectra for all known 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    Kuiper Belt Objects (KBOs).</a:t>
            </a:r>
            <a:endParaRPr lang="en-US" sz="800">
              <a:solidFill>
                <a:srgbClr val="000000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endParaRPr lang="en-US" sz="800">
              <a:solidFill>
                <a:srgbClr val="000000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2.) Spectral features from water ice will be mapped 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    at redder wavelengths than currently possible, 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    revealing surface mineralogy.</a:t>
            </a:r>
            <a:endParaRPr lang="en-US" sz="800">
              <a:solidFill>
                <a:srgbClr val="000000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endParaRPr lang="en-US" sz="800">
              <a:solidFill>
                <a:srgbClr val="000000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3.) The Chemical compositions of these objects will 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    provide clues to the nature of the solar nebula.  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    This in turn provides insights on the early    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    formation and evolution of the solar system.</a:t>
            </a:r>
          </a:p>
        </p:txBody>
      </p:sp>
      <p:pic>
        <p:nvPicPr>
          <p:cNvPr id="59395" name="Picture 9"/>
          <p:cNvPicPr>
            <a:picLocks noChangeArrowheads="1" noChangeAspect="1"/>
          </p:cNvPicPr>
          <p:nvPr/>
        </p:nvPicPr>
        <p:blipFill>
          <a:blip r:embed="rId2"/>
          <a:srcRect b="54"/>
          <a:stretch>
            <a:fillRect/>
          </a:stretch>
        </p:blipFill>
        <p:spPr bwMode="auto">
          <a:xfrm>
            <a:off x="250825" y="938213"/>
            <a:ext cx="32416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4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0825" y="3835400"/>
            <a:ext cx="3217863" cy="290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7" name="TextBox 15"/>
          <p:cNvSpPr txBox="1">
            <a:spLocks noChangeArrowheads="1"/>
          </p:cNvSpPr>
          <p:nvPr/>
        </p:nvSpPr>
        <p:spPr bwMode="auto">
          <a:xfrm>
            <a:off x="3492500" y="6275388"/>
            <a:ext cx="3527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i="1" lang="en-US" sz="12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NIRC spectra of water ice features in Haumea collision family objects</a:t>
            </a:r>
          </a:p>
        </p:txBody>
      </p:sp>
      <p:sp>
        <p:nvSpPr>
          <p:cNvPr id="59398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If JWST launched tomorrow, we have great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</p:spPr>
        <p:txBody>
          <a:bodyPr/>
          <a:lstStyle/>
          <a:p>
            <a:r>
              <a:rPr lang="en-US" sz="2400" dirty="0" smtClean="0"/>
              <a:t>What causes the rotational modulation of the spectrum of Uranus?</a:t>
            </a:r>
          </a:p>
          <a:p>
            <a:r>
              <a:rPr lang="en-US" sz="2400" dirty="0" smtClean="0"/>
              <a:t>Why is Neptune’s stratosphere hotter than Uranus’s?</a:t>
            </a:r>
          </a:p>
          <a:p>
            <a:r>
              <a:rPr lang="en-US" sz="2400" dirty="0" smtClean="0"/>
              <a:t>Observe solar systems forming from proto-planetary disks</a:t>
            </a:r>
          </a:p>
          <a:p>
            <a:pPr lvl="1"/>
            <a:r>
              <a:rPr lang="en-US" sz="2000" dirty="0" smtClean="0"/>
              <a:t>Gravitational effects</a:t>
            </a:r>
          </a:p>
          <a:p>
            <a:pPr lvl="1"/>
            <a:r>
              <a:rPr lang="en-US" sz="2000" dirty="0" smtClean="0"/>
              <a:t>Chemistry and transport of water and organics</a:t>
            </a:r>
          </a:p>
          <a:p>
            <a:pPr lvl="1"/>
            <a:r>
              <a:rPr lang="en-US" sz="2000" dirty="0" smtClean="0"/>
              <a:t>Find a molten proto-earth afterglow?</a:t>
            </a:r>
          </a:p>
          <a:p>
            <a:r>
              <a:rPr lang="en-US" sz="2400" dirty="0" smtClean="0"/>
              <a:t>Study known </a:t>
            </a:r>
            <a:r>
              <a:rPr lang="en-US" sz="2400" dirty="0" err="1" smtClean="0"/>
              <a:t>exoplanets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Orbital constraints</a:t>
            </a:r>
          </a:p>
          <a:p>
            <a:pPr lvl="1"/>
            <a:r>
              <a:rPr lang="en-US" sz="2000" dirty="0" smtClean="0"/>
              <a:t>Direct imaging</a:t>
            </a:r>
          </a:p>
          <a:p>
            <a:pPr lvl="1"/>
            <a:r>
              <a:rPr lang="en-US" sz="2000" dirty="0" smtClean="0"/>
              <a:t>Sizes, atmospheres &amp; thermal structure from transits &amp; eclipses</a:t>
            </a:r>
          </a:p>
          <a:p>
            <a:pPr lvl="1"/>
            <a:r>
              <a:rPr lang="en-US" sz="2000" dirty="0" smtClean="0"/>
              <a:t>Tricky observing strategy decisions – need to prioritize what to do early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Harry Ferguson chart – Frontiers 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1_Orton copy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0"/>
              </a:ext>
            </a:extLst>
          </a:blip>
          <a:srcRect r="1"/>
          <a:stretch>
            <a:fillRect/>
          </a:stretch>
        </p:blipFill>
        <p:spPr bwMode="auto">
          <a:xfrm>
            <a:off x="0" y="1812925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0430" y="74860"/>
            <a:ext cx="710445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1pPr>
            <a:lvl2pPr eaLnBrk="0" hangingPunct="0" indent="-37474525" marL="37931725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2pPr>
            <a:lvl3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3pPr>
            <a:lvl4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4pPr>
            <a:lvl5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9pPr>
          </a:lstStyle>
          <a:p>
            <a:pPr eaLnBrk="1" hangingPunct="1"/>
            <a:r>
              <a:rPr dirty="0" lang="en-US" smtClean="0" sz="3600">
                <a:solidFill>
                  <a:srgbClr val="000000"/>
                </a:solidFill>
              </a:rPr>
              <a:t>Neptune’s Stratospheric Emission</a:t>
            </a:r>
          </a:p>
          <a:p>
            <a:pPr eaLnBrk="1" hangingPunct="1"/>
            <a:endParaRPr dirty="0" lang="en-US" sz="3600">
              <a:solidFill>
                <a:srgbClr val="000000"/>
              </a:solidFill>
            </a:endParaRPr>
          </a:p>
          <a:p>
            <a:pPr eaLnBrk="1" hangingPunct="1"/>
            <a:r>
              <a:rPr dirty="0" lang="en-US" sz="3200">
                <a:solidFill>
                  <a:srgbClr val="000000"/>
                </a:solidFill>
              </a:rPr>
              <a:t> </a:t>
            </a:r>
            <a:r>
              <a:rPr dirty="0" lang="en-US" smtClean="0" sz="3200">
                <a:solidFill>
                  <a:srgbClr val="000000"/>
                </a:solidFill>
              </a:rPr>
              <a:t>      CH</a:t>
            </a:r>
            <a:r>
              <a:rPr baseline="-25000" dirty="0" lang="en-US" smtClean="0" sz="3200">
                <a:solidFill>
                  <a:srgbClr val="000000"/>
                </a:solidFill>
              </a:rPr>
              <a:t>4</a:t>
            </a:r>
            <a:r>
              <a:rPr dirty="0" lang="en-US" smtClean="0" sz="3200">
                <a:solidFill>
                  <a:srgbClr val="000000"/>
                </a:solidFill>
              </a:rPr>
              <a:t>                                 </a:t>
            </a:r>
            <a:r>
              <a:rPr dirty="0" lang="en-US" sz="3200">
                <a:solidFill>
                  <a:srgbClr val="000000"/>
                </a:solidFill>
              </a:rPr>
              <a:t>C</a:t>
            </a:r>
            <a:r>
              <a:rPr baseline="-25000" dirty="0" lang="en-US" sz="3200">
                <a:solidFill>
                  <a:srgbClr val="000000"/>
                </a:solidFill>
              </a:rPr>
              <a:t>2</a:t>
            </a:r>
            <a:r>
              <a:rPr dirty="0" lang="en-US" sz="3200">
                <a:solidFill>
                  <a:srgbClr val="000000"/>
                </a:solidFill>
              </a:rPr>
              <a:t>H</a:t>
            </a:r>
            <a:r>
              <a:rPr baseline="-25000" dirty="0" lang="en-US" sz="32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47800" y="3886200"/>
            <a:ext cx="659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1pPr>
            <a:lvl2pPr eaLnBrk="0" hangingPunct="0" indent="-37474525" marL="37931725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2pPr>
            <a:lvl3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3pPr>
            <a:lvl4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4pPr>
            <a:lvl5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9pPr>
          </a:lstStyle>
          <a:p>
            <a:pPr eaLnBrk="1" hangingPunct="1"/>
            <a:r>
              <a:rPr lang="el-GR">
                <a:solidFill>
                  <a:schemeClr val="bg1"/>
                </a:solidFill>
                <a:cs charset="0" typeface="Arial"/>
              </a:rPr>
              <a:t>Δ</a:t>
            </a:r>
            <a:r>
              <a:rPr lang="en-US">
                <a:solidFill>
                  <a:schemeClr val="bg1"/>
                </a:solidFill>
                <a:cs charset="0" typeface="Arial"/>
              </a:rPr>
              <a:t>t =6.83 hrs                                    </a:t>
            </a:r>
            <a:r>
              <a:rPr lang="el-GR">
                <a:solidFill>
                  <a:schemeClr val="bg1"/>
                </a:solidFill>
                <a:ea charset="0" typeface="Arial"/>
                <a:cs charset="0" typeface="Arial"/>
              </a:rPr>
              <a:t>Δ</a:t>
            </a:r>
            <a:r>
              <a:rPr lang="en-US">
                <a:solidFill>
                  <a:schemeClr val="bg1"/>
                </a:solidFill>
                <a:ea charset="0" typeface="Arial"/>
                <a:cs charset="0" typeface="Arial"/>
              </a:rPr>
              <a:t>t =2.25 hrs</a:t>
            </a:r>
            <a:r>
              <a:rPr lang="en-US">
                <a:solidFill>
                  <a:schemeClr val="bg1"/>
                </a:solidFill>
                <a:cs charset="0" typeface="Arial"/>
              </a:rPr>
              <a:t> </a:t>
            </a:r>
            <a:endParaRPr lang="el-GR">
              <a:solidFill>
                <a:schemeClr val="bg1"/>
              </a:solidFill>
              <a:cs charset="0" typeface="Arial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4600" y="6034088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1pPr>
            <a:lvl2pPr eaLnBrk="0" hangingPunct="0" indent="-37474525" marL="37931725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2pPr>
            <a:lvl3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3pPr>
            <a:lvl4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4pPr>
            <a:lvl5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O</a:t>
            </a:r>
            <a:r>
              <a:rPr lang="en-US">
                <a:solidFill>
                  <a:schemeClr val="bg1"/>
                </a:solidFill>
                <a:latin charset="0" typeface="Courier"/>
              </a:rPr>
              <a:t>  MIRI resolution </a:t>
            </a:r>
            <a:r>
              <a:rPr lang="en-US" sz="40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7844" y="2212038"/>
            <a:ext cx="1529406" cy="532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3899" y="4302435"/>
            <a:ext cx="1529406" cy="369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73629" y="2374944"/>
            <a:ext cx="1529406" cy="369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02111" y="4370707"/>
            <a:ext cx="1529406" cy="369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762000"/>
            <a:ext cx="64008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/>
              <a:t>Heidi Hammel chart – Frontiers conference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1213816810"/>
      </p:ext>
    </p:extLst>
  </p:cSld>
  <p:clrMapOvr>
    <a:masterClrMapping/>
  </p:clrMapOvr>
  <mc:AlternateContent>
    <mc:Choice xmlns="" xmlns:a="http://schemas.openxmlformats.org/drawingml/2006/main" xmlns:mc="http://schemas.openxmlformats.org/markup-compatibility/2006" xmlns:mv="urn:schemas-microsoft-com:mac:vml" xmlns:p="http://schemas.openxmlformats.org/presentationml/2006/main" xmlns:p14="http://schemas.microsoft.com/office/powerpoint/2010/main" xmlns:r="http://schemas.openxmlformats.org/officeDocument/2006/relationships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3747"/>
            <a:ext cx="37287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Neptune with JWST/NIRSPEC</a:t>
            </a:r>
            <a:endParaRPr lang="en-US" dirty="0"/>
          </a:p>
        </p:txBody>
      </p:sp>
      <p:pic>
        <p:nvPicPr>
          <p:cNvPr id="4" name="Picture 3" descr="neptune_with_nirsp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pic>
        <p:nvPicPr>
          <p:cNvPr id="5" name="Picture 4" descr="jwst_small_Dec03_wo_B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7000" y="5158441"/>
            <a:ext cx="1770888" cy="1645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Heidi Hammel chart – Frontiers conference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252712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94d.tif" id="66562" name="Content Placeholder 3"/>
          <p:cNvPicPr>
            <a:picLocks noChangeAspect="1" noGrp="1"/>
          </p:cNvPicPr>
          <p:nvPr>
            <p:ph idx="1"/>
          </p:nvPr>
        </p:nvPicPr>
        <p:blipFill>
          <a:blip r:embed="rId2"/>
          <a:srcRect t="-106"/>
          <a:stretch>
            <a:fillRect/>
          </a:stretch>
        </p:blipFill>
        <p:spPr>
          <a:xfrm>
            <a:off x="34925" y="12700"/>
            <a:ext cx="9093200" cy="6840538"/>
          </a:xfrm>
          <a:ln w="12700">
            <a:solidFill>
              <a:schemeClr val="bg1"/>
            </a:solidFill>
          </a:ln>
        </p:spPr>
      </p:pic>
      <p:sp>
        <p:nvSpPr>
          <p:cNvPr id="66563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7920038" cy="1755775"/>
          </a:xfrm>
          <a:prstGeom prst="rect">
            <a:avLst/>
          </a:prstGeom>
          <a:solidFill>
            <a:schemeClr val="tx1">
              <a:alpha val="74901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700" u="sng">
                <a:solidFill>
                  <a:srgbClr val="FFFF00"/>
                </a:solidFill>
                <a:latin charset="0" typeface="Copperplate"/>
                <a:ea charset="0" typeface="Copperplate"/>
                <a:cs charset="0" typeface="Copperplate"/>
              </a:rPr>
              <a:t>Transient Objects</a:t>
            </a:r>
          </a:p>
          <a:p>
            <a:r>
              <a:rPr lang="en-US" sz="15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1.) Explore the nature of exotic transients through increased sensitivity and </a:t>
            </a:r>
          </a:p>
          <a:p>
            <a:r>
              <a:rPr lang="en-US" sz="15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     resolution (GRBs, Sne, tidal disruption events, unknown objects, …).</a:t>
            </a:r>
            <a:endParaRPr lang="en-US" sz="800">
              <a:solidFill>
                <a:schemeClr val="bg1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endParaRPr lang="en-US" sz="800">
              <a:solidFill>
                <a:schemeClr val="bg1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r>
              <a:rPr lang="en-US" sz="15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2.) Measure the nature of Dark Energy through IR light curves of SNe.</a:t>
            </a:r>
            <a:endParaRPr lang="en-US" sz="800">
              <a:solidFill>
                <a:schemeClr val="bg1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endParaRPr lang="en-US" sz="800">
              <a:solidFill>
                <a:schemeClr val="bg1"/>
              </a:solidFill>
              <a:latin charset="0" typeface="Copperplate"/>
              <a:ea charset="0" typeface="Copperplate"/>
              <a:cs charset="0" typeface="Copperplate"/>
            </a:endParaRPr>
          </a:p>
          <a:p>
            <a:r>
              <a:rPr lang="en-US" sz="15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3.) Measure the SNe rate at high-z and probe its connection with the star </a:t>
            </a:r>
          </a:p>
          <a:p>
            <a:r>
              <a:rPr lang="en-US" sz="15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     formation rate and galaxy morphology.</a:t>
            </a:r>
            <a:endParaRPr lang="en-US" sz="1500">
              <a:solidFill>
                <a:srgbClr val="FFFFFF"/>
              </a:solidFill>
              <a:latin charset="0" typeface="Copperplate"/>
              <a:ea charset="0" typeface="Copperplate"/>
              <a:cs charset="0" typeface="Copperplate"/>
            </a:endParaRPr>
          </a:p>
        </p:txBody>
      </p:sp>
      <p:sp>
        <p:nvSpPr>
          <p:cNvPr id="66564" name="TextBox 39"/>
          <p:cNvSpPr txBox="1">
            <a:spLocks noChangeArrowheads="1"/>
          </p:cNvSpPr>
          <p:nvPr/>
        </p:nvSpPr>
        <p:spPr bwMode="auto">
          <a:xfrm>
            <a:off x="1331913" y="207963"/>
            <a:ext cx="6553200" cy="557212"/>
          </a:xfrm>
          <a:prstGeom prst="rect">
            <a:avLst/>
          </a:prstGeom>
          <a:solidFill>
            <a:schemeClr val="tx1">
              <a:alpha val="56862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508000" y="381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9"/>
          <p:cNvSpPr txBox="1">
            <a:spLocks noChangeArrowheads="1"/>
          </p:cNvSpPr>
          <p:nvPr/>
        </p:nvSpPr>
        <p:spPr bwMode="auto">
          <a:xfrm>
            <a:off x="179388" y="1177925"/>
            <a:ext cx="8964612" cy="460344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Solar System – </a:t>
            </a:r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JWST/MIRI spectroscopy of gas giants will resolve temperature sensors and shed light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   on underlying driving dynamics.</a:t>
            </a:r>
            <a:endParaRPr lang="en-US" sz="1100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1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100" i="1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400" i="1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Debris Disks – </a:t>
            </a:r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JWST/MIRI will provide sensitivity and resolution to map the 10 and 20 micron silicate  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  emission features generated by circumstellar dust </a:t>
            </a:r>
            <a:r>
              <a:rPr lang="en-US" sz="1400" dirty="0" err="1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graints</a:t>
            </a:r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(&lt;2 hours).</a:t>
            </a:r>
            <a:endParaRPr lang="en-US" sz="1100" i="1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1400" i="1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400" i="1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Exoplanets – </a:t>
            </a:r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JWST/NIRSpec will measure phase curves of exoplanets around nearby M dwarfs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(&lt; 1 hour) and characterize water features in the atmospheres of “ocean planets”.</a:t>
            </a:r>
          </a:p>
          <a:p>
            <a:pPr algn="just"/>
            <a:endParaRPr lang="en-US" sz="1100" i="1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400" i="1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Stars and Star Clusters</a:t>
            </a:r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– JWST/NIRCam will measure the stellar mass function down to the hydrogen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                    burning limit in stellar populations out to 25 kpc (&lt;3 hours).</a:t>
            </a:r>
            <a:endParaRPr lang="en-US" sz="1100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1100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400" i="1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Galaxy Evolution</a:t>
            </a:r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– JWST spectroscopy of star forming galaxies allows calculation of escape fraction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          and contributions to ionization budget.</a:t>
            </a:r>
            <a:endParaRPr lang="en-US" sz="1100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1100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400" i="1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First Objects </a:t>
            </a:r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– JWST will resolve ambiguities from Hubble and Spitzer in fitting SEDs by spectroscopically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  characterizing early systems at z = 9, and characterizing stellar contributions to z &gt; 10.  First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  explosions will be seen through a time rise of radiation as the fireball expands and cools.</a:t>
            </a:r>
            <a:endParaRPr lang="en-US" sz="1100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1100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1400" i="1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Dark Energy – </a:t>
            </a:r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JWST/NIRCam sensitivity will enable high precision measurements of the Hubble constant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   and characterize departures from a flat Universe.  A 1% error in Ho can be achieved in a </a:t>
            </a:r>
          </a:p>
          <a:p>
            <a:pPr algn="just"/>
            <a:r>
              <a:rPr lang="en-US" sz="1400" dirty="0">
                <a:solidFill>
                  <a:srgbClr val="0C1C1D"/>
                </a:solidFill>
                <a:latin typeface="Calibri" charset="0"/>
                <a:ea typeface="Calibri" charset="0"/>
                <a:cs typeface="Calibri" charset="0"/>
              </a:rPr>
              <a:t>                           few hundred hour survey with JWST.</a:t>
            </a:r>
            <a:endParaRPr lang="en-US" sz="1100" dirty="0">
              <a:solidFill>
                <a:srgbClr val="0C1C1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634" name="TextBox 39"/>
          <p:cNvSpPr txBox="1">
            <a:spLocks noChangeArrowheads="1"/>
          </p:cNvSpPr>
          <p:nvPr/>
        </p:nvSpPr>
        <p:spPr bwMode="auto">
          <a:xfrm>
            <a:off x="107950" y="752475"/>
            <a:ext cx="8640763" cy="373063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b="1" u="sng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Specific JWST Science Efficiencies</a:t>
            </a:r>
          </a:p>
        </p:txBody>
      </p:sp>
      <p:sp>
        <p:nvSpPr>
          <p:cNvPr id="69635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pperplate" charset="0"/>
                <a:ea typeface="Copperplate" charset="0"/>
                <a:cs typeface="Copperplate" charset="0"/>
              </a:rPr>
              <a:t>The James Webb Space Telescope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1"/>
          <p:cNvGrpSpPr>
            <a:grpSpLocks/>
          </p:cNvGrpSpPr>
          <p:nvPr/>
        </p:nvGrpSpPr>
        <p:grpSpPr bwMode="auto">
          <a:xfrm>
            <a:off x="147638" y="1196975"/>
            <a:ext cx="4856162" cy="5665788"/>
            <a:chOff x="0" y="0"/>
            <a:chExt cx="3280" cy="3792"/>
          </a:xfrm>
        </p:grpSpPr>
        <p:pic>
          <p:nvPicPr>
            <p:cNvPr id="716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80915">
              <a:off x="342" y="276"/>
              <a:ext cx="2569" cy="308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1687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280" cy="379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sp>
        <p:nvSpPr>
          <p:cNvPr id="71682" name="TextBox 39"/>
          <p:cNvSpPr txBox="1">
            <a:spLocks noChangeArrowheads="1"/>
          </p:cNvSpPr>
          <p:nvPr/>
        </p:nvSpPr>
        <p:spPr bwMode="auto">
          <a:xfrm>
            <a:off x="4989513" y="4281488"/>
            <a:ext cx="4154487" cy="587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JWST is an essential component </a:t>
            </a:r>
          </a:p>
          <a:p>
            <a:pPr algn="r"/>
            <a:r>
              <a:rPr lang="en-US" sz="1600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of the 2010 Decadal Survey</a:t>
            </a:r>
          </a:p>
        </p:txBody>
      </p:sp>
      <p:pic>
        <p:nvPicPr>
          <p:cNvPr id="71683" name="Picture 44" descr="decadal_wordle_3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323975"/>
            <a:ext cx="4572000" cy="292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84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pperplate" charset="0"/>
                <a:ea typeface="Copperplate" charset="0"/>
                <a:cs typeface="Copperplate" charset="0"/>
              </a:rPr>
              <a:t>The James Webb Space Telescope</a:t>
            </a:r>
          </a:p>
        </p:txBody>
      </p:sp>
      <p:sp>
        <p:nvSpPr>
          <p:cNvPr id="71685" name="TextBox 8"/>
          <p:cNvSpPr txBox="1">
            <a:spLocks noChangeArrowheads="1"/>
          </p:cNvSpPr>
          <p:nvPr/>
        </p:nvSpPr>
        <p:spPr bwMode="auto">
          <a:xfrm>
            <a:off x="63500" y="793750"/>
            <a:ext cx="4800600" cy="4032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tIns="0" bIns="936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Synergy Between Future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39"/>
          <p:cNvSpPr txBox="1">
            <a:spLocks noChangeArrowheads="1"/>
          </p:cNvSpPr>
          <p:nvPr/>
        </p:nvSpPr>
        <p:spPr bwMode="auto">
          <a:xfrm>
            <a:off x="250825" y="908050"/>
            <a:ext cx="8672513" cy="4464941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800" u="sng" dirty="0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Visit JWST at:</a:t>
            </a: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The Space Telescope Science Institute (STScI): </a:t>
            </a:r>
            <a:r>
              <a:rPr lang="en-US" sz="1400" dirty="0">
                <a:solidFill>
                  <a:schemeClr val="accent2"/>
                </a:solidFill>
                <a:latin typeface="Copperplate" charset="0"/>
                <a:ea typeface="Copperplate" charset="0"/>
                <a:cs typeface="Copperplate" charset="0"/>
              </a:rPr>
              <a:t>http://</a:t>
            </a:r>
            <a:r>
              <a:rPr lang="en-US" sz="1400" dirty="0" err="1">
                <a:solidFill>
                  <a:schemeClr val="accent2"/>
                </a:solidFill>
                <a:latin typeface="Copperplate" charset="0"/>
                <a:ea typeface="Copperplate" charset="0"/>
                <a:cs typeface="Copperplate" charset="0"/>
              </a:rPr>
              <a:t>www.stsci.edu/jwst</a:t>
            </a:r>
            <a:r>
              <a:rPr lang="en-US" sz="1400" dirty="0">
                <a:solidFill>
                  <a:schemeClr val="accent2"/>
                </a:solidFill>
                <a:latin typeface="Copperplate" charset="0"/>
                <a:ea typeface="Copperplate" charset="0"/>
                <a:cs typeface="Copperplate" charset="0"/>
              </a:rPr>
              <a:t>/</a:t>
            </a: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NASA Goddard Space Flight Center (GSFC):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www.jwst.nasa.gov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/</a:t>
            </a: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European Space Agency (ESA): 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http://sci.esa.int/science-e/www/area/index.cfm?fareaid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=29</a:t>
            </a: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Canadian Space Agency (CSA): 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http://www.asc-csa.gc.ca/eng/satellites/jwst/default.asp</a:t>
            </a:r>
            <a:endParaRPr lang="en-US" sz="1400" dirty="0">
              <a:solidFill>
                <a:srgbClr val="333399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Northrop Grumman: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www.as.northropgrumman.com/products/jwst/index.html</a:t>
            </a:r>
            <a:endParaRPr lang="en-US" sz="1400" dirty="0">
              <a:solidFill>
                <a:srgbClr val="333399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JWST Observer Facebook: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http://www.facebook.com/pages/JWST-Observer/103134319723237</a:t>
            </a: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</a:t>
            </a:r>
            <a:r>
              <a:rPr lang="en-US" sz="1400" dirty="0" err="1">
                <a:latin typeface="Copperplate" charset="0"/>
                <a:ea typeface="Copperplate" charset="0"/>
                <a:cs typeface="Copperplate" charset="0"/>
              </a:rPr>
              <a:t>flickr</a:t>
            </a:r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  <a:hlinkClick r:id="rId3"/>
              </a:rPr>
              <a:t>http://www.flickr.com/photos/nasawebbtelescope/</a:t>
            </a:r>
            <a:endParaRPr lang="en-US" sz="1400" dirty="0" smtClean="0">
              <a:solidFill>
                <a:srgbClr val="333399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Copperplate" charset="0"/>
                <a:ea typeface="Copperplate" charset="0"/>
                <a:cs typeface="Copperplate" charset="0"/>
              </a:rPr>
              <a:t>Twitter</a:t>
            </a:r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: @</a:t>
            </a:r>
            <a:r>
              <a:rPr lang="en-US" sz="1400" dirty="0" err="1" smtClean="0">
                <a:latin typeface="Copperplate" charset="0"/>
                <a:ea typeface="Copperplate" charset="0"/>
                <a:cs typeface="Copperplate" charset="0"/>
              </a:rPr>
              <a:t>auraJWST</a:t>
            </a:r>
            <a:endParaRPr lang="en-US" sz="1400" dirty="0" smtClean="0">
              <a:latin typeface="Copperplate" charset="0"/>
              <a:ea typeface="Copperplate" charset="0"/>
              <a:cs typeface="Copperplate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Copperplate" charset="0"/>
                <a:ea typeface="Copperplate" charset="0"/>
                <a:cs typeface="Copperplate" charset="0"/>
              </a:rPr>
              <a:t>STScI Frontiers Webcast archive: </a:t>
            </a:r>
            <a:r>
              <a:rPr lang="en-US" sz="1400" dirty="0" smtClean="0">
                <a:latin typeface="Copperplate" charset="0"/>
                <a:ea typeface="Copperplate" charset="0"/>
                <a:cs typeface="Copperplate" charset="0"/>
                <a:hlinkClick r:id="rId4"/>
              </a:rPr>
              <a:t>https://webcast.stsci.edu/webcast/archive.xhtml</a:t>
            </a:r>
            <a:r>
              <a:rPr lang="en-US" sz="1400" dirty="0" smtClean="0">
                <a:latin typeface="Copperplate" charset="0"/>
                <a:ea typeface="Copperplate" charset="0"/>
                <a:cs typeface="Copperplate" charset="0"/>
              </a:rPr>
              <a:t> </a:t>
            </a:r>
          </a:p>
          <a:p>
            <a:endParaRPr lang="en-US" sz="1400" dirty="0">
              <a:latin typeface="Copperplate" charset="0"/>
              <a:ea typeface="Copperplate" charset="0"/>
              <a:cs typeface="Copperplate" charset="0"/>
            </a:endParaRPr>
          </a:p>
          <a:p>
            <a:endParaRPr lang="en-US" sz="1400" dirty="0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JWST Public Website: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webbtelescope.org/webb_telescope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/</a:t>
            </a: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JWST Public Facebook: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www.facebook.com/webbtelescope</a:t>
            </a:r>
            <a:endParaRPr lang="en-US" sz="1400" dirty="0">
              <a:solidFill>
                <a:srgbClr val="333399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Twitter: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@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NASAWebbTelescp</a:t>
            </a:r>
            <a:endParaRPr lang="en-US" sz="1400" dirty="0">
              <a:solidFill>
                <a:srgbClr val="333399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</a:t>
            </a:r>
            <a:r>
              <a:rPr lang="en-US" sz="1400" dirty="0" err="1">
                <a:latin typeface="Copperplate" charset="0"/>
                <a:ea typeface="Copperplate" charset="0"/>
                <a:cs typeface="Copperplate" charset="0"/>
              </a:rPr>
              <a:t>Youtube</a:t>
            </a:r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: </a:t>
            </a:r>
            <a:r>
              <a:rPr lang="en-US" sz="1400" dirty="0">
                <a:solidFill>
                  <a:schemeClr val="accent2"/>
                </a:solidFill>
                <a:latin typeface="Copperplate" charset="0"/>
                <a:ea typeface="Copperplate" charset="0"/>
                <a:cs typeface="Copperplate" charset="0"/>
              </a:rPr>
              <a:t>http://</a:t>
            </a:r>
            <a:r>
              <a:rPr lang="en-US" sz="1400" dirty="0" err="1">
                <a:solidFill>
                  <a:schemeClr val="accent2"/>
                </a:solidFill>
                <a:latin typeface="Copperplate" charset="0"/>
                <a:ea typeface="Copperplate" charset="0"/>
                <a:cs typeface="Copperplate" charset="0"/>
              </a:rPr>
              <a:t>www.youtube.com/user/NASAWebbTelescope</a:t>
            </a:r>
            <a:endParaRPr lang="en-US" sz="1400" dirty="0">
              <a:solidFill>
                <a:schemeClr val="accent2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endParaRPr lang="en-US" sz="1400" dirty="0">
              <a:solidFill>
                <a:srgbClr val="333399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endParaRPr lang="en-US" sz="1400" dirty="0">
              <a:solidFill>
                <a:srgbClr val="333399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Newsletter at STScI: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https://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blogs.stsci.edu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/newsletter/</a:t>
            </a:r>
          </a:p>
          <a:p>
            <a:r>
              <a:rPr lang="en-US" sz="1400" dirty="0">
                <a:latin typeface="Copperplate" charset="0"/>
                <a:ea typeface="Copperplate" charset="0"/>
                <a:cs typeface="Copperplate" charset="0"/>
              </a:rPr>
              <a:t>- Newsletter at GSFC: </a:t>
            </a:r>
            <a:r>
              <a:rPr lang="en-US" sz="1400" dirty="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</a:t>
            </a:r>
            <a:r>
              <a:rPr lang="en-US" sz="1400" dirty="0" err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www.jwst.nasa.gov/newsletters.html</a:t>
            </a:r>
            <a:endParaRPr lang="en-US" sz="1400" dirty="0">
              <a:solidFill>
                <a:srgbClr val="333399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73730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pperplate" charset="0"/>
                <a:ea typeface="Copperplate" charset="0"/>
                <a:cs typeface="Copperplate" charset="0"/>
              </a:rPr>
              <a:t>The James Webb Space Telescope</a:t>
            </a:r>
          </a:p>
        </p:txBody>
      </p:sp>
      <p:pic>
        <p:nvPicPr>
          <p:cNvPr id="73731" name="Picture 1" descr="facebook-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6475" y="636905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1" descr="flickr-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6350" y="6381750"/>
            <a:ext cx="4746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2" descr="youtube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63817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 descr="Twitter-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2788" y="6381750"/>
            <a:ext cx="4619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735" name="Straight Connector 7"/>
          <p:cNvCxnSpPr>
            <a:cxnSpLocks noChangeShapeType="1"/>
          </p:cNvCxnSpPr>
          <p:nvPr/>
        </p:nvCxnSpPr>
        <p:spPr bwMode="auto">
          <a:xfrm>
            <a:off x="533400" y="3352800"/>
            <a:ext cx="800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36" name="Straight Connector 7"/>
          <p:cNvCxnSpPr>
            <a:cxnSpLocks noChangeShapeType="1"/>
          </p:cNvCxnSpPr>
          <p:nvPr/>
        </p:nvCxnSpPr>
        <p:spPr bwMode="auto">
          <a:xfrm>
            <a:off x="609600" y="4572000"/>
            <a:ext cx="8001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2"/>
          <p:cNvGrpSpPr>
            <a:grpSpLocks/>
          </p:cNvGrpSpPr>
          <p:nvPr/>
        </p:nvGrpSpPr>
        <p:grpSpPr bwMode="auto">
          <a:xfrm>
            <a:off x="215900" y="1000125"/>
            <a:ext cx="8685213" cy="4589463"/>
            <a:chOff x="216545" y="813312"/>
            <a:chExt cx="8685157" cy="4589945"/>
          </a:xfrm>
        </p:grpSpPr>
        <p:pic>
          <p:nvPicPr>
            <p:cNvPr id="22546" name="Picture 10" descr="JWST-HST-primary-mirrors-1.jpg"/>
            <p:cNvPicPr>
              <a:picLocks noChangeAspect="1"/>
            </p:cNvPicPr>
            <p:nvPr/>
          </p:nvPicPr>
          <p:blipFill>
            <a:blip r:embed="rId3"/>
            <a:srcRect r="-28065"/>
            <a:stretch>
              <a:fillRect/>
            </a:stretch>
          </p:blipFill>
          <p:spPr bwMode="auto">
            <a:xfrm>
              <a:off x="216545" y="813312"/>
              <a:ext cx="8685157" cy="45899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47" name="Rectangle 28"/>
            <p:cNvSpPr>
              <a:spLocks noChangeArrowheads="1"/>
            </p:cNvSpPr>
            <p:nvPr/>
          </p:nvSpPr>
          <p:spPr bwMode="auto">
            <a:xfrm>
              <a:off x="1879342" y="885828"/>
              <a:ext cx="1676400" cy="27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Rectangle 29"/>
            <p:cNvSpPr>
              <a:spLocks noChangeArrowheads="1"/>
            </p:cNvSpPr>
            <p:nvPr/>
          </p:nvSpPr>
          <p:spPr bwMode="auto">
            <a:xfrm>
              <a:off x="1752600" y="1219200"/>
              <a:ext cx="11430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9" name="Rectangle 30"/>
            <p:cNvSpPr>
              <a:spLocks noChangeArrowheads="1"/>
            </p:cNvSpPr>
            <p:nvPr/>
          </p:nvSpPr>
          <p:spPr bwMode="auto">
            <a:xfrm>
              <a:off x="304800" y="3352800"/>
              <a:ext cx="17526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0" name="Rectangle 31"/>
            <p:cNvSpPr>
              <a:spLocks noChangeArrowheads="1"/>
            </p:cNvSpPr>
            <p:nvPr/>
          </p:nvSpPr>
          <p:spPr bwMode="auto">
            <a:xfrm>
              <a:off x="317629" y="3657600"/>
              <a:ext cx="7200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Oval 33"/>
          <p:cNvSpPr/>
          <p:nvPr/>
        </p:nvSpPr>
        <p:spPr bwMode="auto">
          <a:xfrm>
            <a:off x="7569200" y="5232400"/>
            <a:ext cx="665163" cy="152400"/>
          </a:xfrm>
          <a:prstGeom prst="ellipse">
            <a:avLst/>
          </a:prstGeom>
          <a:gradFill flip="none" rotWithShape="1">
            <a:gsLst>
              <a:gs pos="31000">
                <a:schemeClr val="tx1">
                  <a:lumMod val="95000"/>
                  <a:lumOff val="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cxnSp>
        <p:nvCxnSpPr>
          <p:cNvPr id="22531" name="Straight Arrow Connector 12"/>
          <p:cNvCxnSpPr>
            <a:cxnSpLocks noChangeShapeType="1"/>
          </p:cNvCxnSpPr>
          <p:nvPr/>
        </p:nvCxnSpPr>
        <p:spPr bwMode="auto">
          <a:xfrm>
            <a:off x="911225" y="4672013"/>
            <a:ext cx="1600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lg" len="med"/>
            <a:tailEnd type="arrow" w="lg" len="med"/>
          </a:ln>
        </p:spPr>
      </p:cxnSp>
      <p:sp>
        <p:nvSpPr>
          <p:cNvPr id="22532" name="TextBox 39"/>
          <p:cNvSpPr txBox="1">
            <a:spLocks noChangeArrowheads="1"/>
          </p:cNvSpPr>
          <p:nvPr/>
        </p:nvSpPr>
        <p:spPr bwMode="auto">
          <a:xfrm>
            <a:off x="1143000" y="4668838"/>
            <a:ext cx="1163638" cy="309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2.4 meters</a:t>
            </a:r>
          </a:p>
        </p:txBody>
      </p:sp>
      <p:cxnSp>
        <p:nvCxnSpPr>
          <p:cNvPr id="22533" name="Straight Arrow Connector 15"/>
          <p:cNvCxnSpPr>
            <a:cxnSpLocks noChangeShapeType="1"/>
          </p:cNvCxnSpPr>
          <p:nvPr/>
        </p:nvCxnSpPr>
        <p:spPr bwMode="auto">
          <a:xfrm flipV="1">
            <a:off x="2457450" y="3246438"/>
            <a:ext cx="451802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lg" len="med"/>
            <a:tailEnd type="arrow" w="lg" len="med"/>
          </a:ln>
        </p:spPr>
      </p:cxnSp>
      <p:sp>
        <p:nvSpPr>
          <p:cNvPr id="22534" name="TextBox 39"/>
          <p:cNvSpPr txBox="1">
            <a:spLocks noChangeArrowheads="1"/>
          </p:cNvSpPr>
          <p:nvPr/>
        </p:nvSpPr>
        <p:spPr bwMode="auto">
          <a:xfrm>
            <a:off x="4170363" y="3211513"/>
            <a:ext cx="1163637" cy="309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6.5 meters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7620000" y="4906209"/>
            <a:ext cx="565200" cy="565200"/>
          </a:xfrm>
          <a:prstGeom prst="ellipse">
            <a:avLst/>
          </a:prstGeom>
          <a:gradFill flip="none" rotWithShape="1">
            <a:gsLst>
              <a:gs pos="0">
                <a:srgbClr val="FFE977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2538" name="Oval 25"/>
          <p:cNvSpPr>
            <a:spLocks noChangeArrowheads="1"/>
          </p:cNvSpPr>
          <p:nvPr/>
        </p:nvSpPr>
        <p:spPr bwMode="auto">
          <a:xfrm>
            <a:off x="7824788" y="5110163"/>
            <a:ext cx="152400" cy="152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TextBox 39"/>
          <p:cNvSpPr txBox="1">
            <a:spLocks noChangeArrowheads="1"/>
          </p:cNvSpPr>
          <p:nvPr/>
        </p:nvSpPr>
        <p:spPr bwMode="auto">
          <a:xfrm>
            <a:off x="2743200" y="1001713"/>
            <a:ext cx="838200" cy="371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JWST</a:t>
            </a:r>
            <a:endParaRPr lang="en-US" sz="1600">
              <a:solidFill>
                <a:srgbClr val="80000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22540" name="TextBox 39"/>
          <p:cNvSpPr txBox="1">
            <a:spLocks noChangeArrowheads="1"/>
          </p:cNvSpPr>
          <p:nvPr/>
        </p:nvSpPr>
        <p:spPr bwMode="auto">
          <a:xfrm>
            <a:off x="228600" y="3678238"/>
            <a:ext cx="1143000" cy="371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Hubble</a:t>
            </a:r>
            <a:endParaRPr lang="en-US" sz="1600">
              <a:solidFill>
                <a:srgbClr val="80000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22541" name="TextBox 39"/>
          <p:cNvSpPr txBox="1">
            <a:spLocks noChangeArrowheads="1"/>
          </p:cNvSpPr>
          <p:nvPr/>
        </p:nvSpPr>
        <p:spPr bwMode="auto">
          <a:xfrm>
            <a:off x="6705600" y="4745038"/>
            <a:ext cx="1143000" cy="371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Spitzer</a:t>
            </a:r>
            <a:endParaRPr lang="en-US" sz="1600">
              <a:solidFill>
                <a:srgbClr val="800000"/>
              </a:solidFill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22542" name="TextBox 39"/>
          <p:cNvSpPr txBox="1">
            <a:spLocks noChangeArrowheads="1"/>
          </p:cNvSpPr>
          <p:nvPr/>
        </p:nvSpPr>
        <p:spPr bwMode="auto">
          <a:xfrm>
            <a:off x="7239000" y="5202238"/>
            <a:ext cx="1447800" cy="309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0.85 meters</a:t>
            </a:r>
          </a:p>
        </p:txBody>
      </p:sp>
      <p:cxnSp>
        <p:nvCxnSpPr>
          <p:cNvPr id="22543" name="Straight Arrow Connector 38"/>
          <p:cNvCxnSpPr>
            <a:cxnSpLocks noChangeShapeType="1"/>
          </p:cNvCxnSpPr>
          <p:nvPr/>
        </p:nvCxnSpPr>
        <p:spPr bwMode="auto">
          <a:xfrm>
            <a:off x="7620000" y="5178425"/>
            <a:ext cx="571500" cy="11113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 type="arrow" w="lg" len="med"/>
            <a:tailEnd type="arrow" w="lg" len="med"/>
          </a:ln>
        </p:spPr>
      </p:cxnSp>
      <p:sp>
        <p:nvSpPr>
          <p:cNvPr id="22544" name="TextBox 39"/>
          <p:cNvSpPr txBox="1">
            <a:spLocks noChangeArrowheads="1"/>
          </p:cNvSpPr>
          <p:nvPr/>
        </p:nvSpPr>
        <p:spPr bwMode="auto">
          <a:xfrm>
            <a:off x="1905000" y="6024563"/>
            <a:ext cx="5257800" cy="617537"/>
          </a:xfrm>
          <a:prstGeom prst="rect">
            <a:avLst/>
          </a:prstGeom>
          <a:solidFill>
            <a:srgbClr val="FFFFFF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sng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Light Gathering Power</a:t>
            </a:r>
          </a:p>
          <a:p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JWST = 25 m</a:t>
            </a:r>
            <a:r>
              <a:rPr lang="en-US" sz="1600" baseline="30000">
                <a:latin typeface="Copperplate" charset="0"/>
                <a:ea typeface="Copperplate" charset="0"/>
                <a:cs typeface="Copperplate" charset="0"/>
              </a:rPr>
              <a:t>2 </a:t>
            </a: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; Hubble = 4.5 m</a:t>
            </a:r>
            <a:r>
              <a:rPr lang="en-US" sz="1600" baseline="30000">
                <a:latin typeface="Copperplate" charset="0"/>
                <a:ea typeface="Copperplate" charset="0"/>
                <a:cs typeface="Copperplate" charset="0"/>
              </a:rPr>
              <a:t>2</a:t>
            </a: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; Spitzer = 0.6 m</a:t>
            </a:r>
            <a:r>
              <a:rPr lang="en-US" sz="1600" baseline="30000">
                <a:latin typeface="Copperplate" charset="0"/>
                <a:ea typeface="Copperplate" charset="0"/>
                <a:cs typeface="Copperplate" charset="0"/>
              </a:rPr>
              <a:t>2</a:t>
            </a:r>
          </a:p>
        </p:txBody>
      </p:sp>
      <p:sp>
        <p:nvSpPr>
          <p:cNvPr id="22545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pperplate" charset="0"/>
                <a:ea typeface="Copperplate" charset="0"/>
                <a:cs typeface="Copperplate" charset="0"/>
              </a:rPr>
              <a:t>The James Webb Space Telescope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66"/>
          <p:cNvSpPr txBox="1">
            <a:spLocks noChangeArrowheads="1"/>
          </p:cNvSpPr>
          <p:nvPr/>
        </p:nvSpPr>
        <p:spPr bwMode="auto">
          <a:xfrm>
            <a:off x="381000" y="827088"/>
            <a:ext cx="8229600" cy="5040312"/>
          </a:xfrm>
          <a:prstGeom prst="rect">
            <a:avLst/>
          </a:prstGeom>
          <a:solidFill>
            <a:schemeClr val="tx1">
              <a:alpha val="12941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2" name="Rectangle 3"/>
          <p:cNvSpPr>
            <a:spLocks/>
          </p:cNvSpPr>
          <p:nvPr/>
        </p:nvSpPr>
        <p:spPr bwMode="auto">
          <a:xfrm>
            <a:off x="1270000" y="1524000"/>
            <a:ext cx="2768600" cy="454025"/>
          </a:xfrm>
          <a:prstGeom prst="rect">
            <a:avLst/>
          </a:prstGeom>
          <a:gradFill rotWithShape="0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cap="flat" w="12700">
            <a:solidFill>
              <a:schemeClr val="tx1"/>
            </a:solidFill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>
              <a:defRPr/>
            </a:pPr>
            <a:endParaRPr lang="en-US"/>
          </a:p>
        </p:txBody>
      </p:sp>
      <p:sp>
        <p:nvSpPr>
          <p:cNvPr id="24579" name="Rectangle 4"/>
          <p:cNvSpPr>
            <a:spLocks/>
          </p:cNvSpPr>
          <p:nvPr/>
        </p:nvSpPr>
        <p:spPr bwMode="auto">
          <a:xfrm>
            <a:off x="4383088" y="1068388"/>
            <a:ext cx="1857375" cy="303212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100000">
                <a:srgbClr val="80004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bIns="0" lIns="0" rIns="0" t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Rectangle 5"/>
          <p:cNvSpPr>
            <a:spLocks/>
          </p:cNvSpPr>
          <p:nvPr/>
        </p:nvSpPr>
        <p:spPr bwMode="auto">
          <a:xfrm>
            <a:off x="6229350" y="1068388"/>
            <a:ext cx="1857375" cy="303212"/>
          </a:xfrm>
          <a:prstGeom prst="rect">
            <a:avLst/>
          </a:prstGeom>
          <a:gradFill rotWithShape="0">
            <a:gsLst>
              <a:gs pos="0">
                <a:srgbClr val="80004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bIns="0" lIns="0" rIns="0" t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Rectangle 6"/>
          <p:cNvSpPr>
            <a:spLocks/>
          </p:cNvSpPr>
          <p:nvPr/>
        </p:nvSpPr>
        <p:spPr bwMode="auto">
          <a:xfrm>
            <a:off x="2476500" y="1068388"/>
            <a:ext cx="1955800" cy="303212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65285">
                <a:srgbClr val="BF0000"/>
              </a:gs>
              <a:gs pos="100000">
                <a:srgbClr val="800000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bIns="0" lIns="0" rIns="0" t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Rectangle 7"/>
          <p:cNvSpPr>
            <a:spLocks/>
          </p:cNvSpPr>
          <p:nvPr/>
        </p:nvSpPr>
        <p:spPr bwMode="auto">
          <a:xfrm>
            <a:off x="1028700" y="1068388"/>
            <a:ext cx="1384300" cy="303212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/>
            <a:tailEnd/>
          </a:ln>
        </p:spPr>
        <p:txBody>
          <a:bodyPr bIns="0" lIns="0" rIns="0" t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3" name="Picture 8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06525" y="1066800"/>
            <a:ext cx="13382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4" name="Rectangle 9"/>
          <p:cNvSpPr>
            <a:spLocks/>
          </p:cNvSpPr>
          <p:nvPr/>
        </p:nvSpPr>
        <p:spPr bwMode="auto">
          <a:xfrm>
            <a:off x="2540000" y="2141538"/>
            <a:ext cx="3860800" cy="2519362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  <a:gs pos="100000">
                <a:srgbClr val="FFFFB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0" lIns="0" rIns="0" t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Rectangle 10"/>
          <p:cNvSpPr>
            <a:spLocks/>
          </p:cNvSpPr>
          <p:nvPr/>
        </p:nvSpPr>
        <p:spPr bwMode="auto">
          <a:xfrm>
            <a:off x="4292600" y="4805363"/>
            <a:ext cx="3811588" cy="60325"/>
          </a:xfrm>
          <a:prstGeom prst="rect">
            <a:avLst/>
          </a:prstGeom>
          <a:gradFill rotWithShape="0">
            <a:gsLst>
              <a:gs pos="0">
                <a:srgbClr val="800040"/>
              </a:gs>
              <a:gs pos="100000">
                <a:srgbClr val="FFFFFF"/>
              </a:gs>
              <a:gs pos="100000">
                <a:srgbClr val="FFFFB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0" lIns="0" rIns="0" t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Rectangle 14"/>
          <p:cNvSpPr>
            <a:spLocks/>
          </p:cNvSpPr>
          <p:nvPr/>
        </p:nvSpPr>
        <p:spPr bwMode="auto">
          <a:xfrm>
            <a:off x="7294563" y="5362575"/>
            <a:ext cx="108743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26787" lIns="26787" rIns="26787" tIns="26787" wrap="none">
            <a:prstTxWarp prst="textNoShape">
              <a:avLst/>
            </a:prstTxWarp>
            <a:spAutoFit/>
          </a:bodyPr>
          <a:lstStyle/>
          <a:p>
            <a:r>
              <a:rPr lang="en-US" sz="1300">
                <a:latin charset="0" typeface="Copperplate"/>
                <a:ea charset="0" typeface="Calibri Bold"/>
                <a:cs charset="0" typeface="Calibri Bold"/>
                <a:sym charset="0" typeface="Calibri Bold"/>
              </a:rPr>
              <a:t>100 microns</a:t>
            </a:r>
          </a:p>
        </p:txBody>
      </p:sp>
      <p:sp>
        <p:nvSpPr>
          <p:cNvPr id="24587" name="Rectangle 15"/>
          <p:cNvSpPr>
            <a:spLocks/>
          </p:cNvSpPr>
          <p:nvPr/>
        </p:nvSpPr>
        <p:spPr bwMode="auto">
          <a:xfrm>
            <a:off x="5187950" y="5362575"/>
            <a:ext cx="98425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26787" lIns="26787" rIns="26787" tIns="26787" wrap="none">
            <a:prstTxWarp prst="textNoShape">
              <a:avLst/>
            </a:prstTxWarp>
            <a:spAutoFit/>
          </a:bodyPr>
          <a:lstStyle/>
          <a:p>
            <a:r>
              <a:rPr lang="en-US" sz="1300">
                <a:latin charset="0" typeface="Copperplate"/>
                <a:ea charset="0" typeface="Calibri Bold"/>
                <a:cs charset="0" typeface="Calibri Bold"/>
                <a:sym charset="0" typeface="Calibri Bold"/>
              </a:rPr>
              <a:t>10 microns</a:t>
            </a:r>
          </a:p>
        </p:txBody>
      </p:sp>
      <p:sp>
        <p:nvSpPr>
          <p:cNvPr id="24588" name="Rectangle 16"/>
          <p:cNvSpPr>
            <a:spLocks/>
          </p:cNvSpPr>
          <p:nvPr/>
        </p:nvSpPr>
        <p:spPr bwMode="auto">
          <a:xfrm>
            <a:off x="2971800" y="5345113"/>
            <a:ext cx="88265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26787" lIns="26787" rIns="26787" tIns="26787" wrap="none">
            <a:prstTxWarp prst="textNoShape">
              <a:avLst/>
            </a:prstTxWarp>
            <a:spAutoFit/>
          </a:bodyPr>
          <a:lstStyle/>
          <a:p>
            <a:r>
              <a:rPr lang="en-US" sz="1300">
                <a:latin charset="0" typeface="Copperplate"/>
                <a:ea charset="0" typeface="Calibri Bold"/>
                <a:cs charset="0" typeface="Calibri Bold"/>
                <a:sym charset="0" typeface="Calibri Bold"/>
              </a:rPr>
              <a:t>1 microns</a:t>
            </a:r>
          </a:p>
        </p:txBody>
      </p:sp>
      <p:grpSp>
        <p:nvGrpSpPr>
          <p:cNvPr id="24589" name="Group 17"/>
          <p:cNvGrpSpPr>
            <a:grpSpLocks/>
          </p:cNvGrpSpPr>
          <p:nvPr/>
        </p:nvGrpSpPr>
        <p:grpSpPr bwMode="auto">
          <a:xfrm>
            <a:off x="6553200" y="2895600"/>
            <a:ext cx="990600" cy="990600"/>
            <a:chOff x="0" y="0"/>
            <a:chExt cx="375" cy="392"/>
          </a:xfrm>
        </p:grpSpPr>
        <p:sp>
          <p:nvSpPr>
            <p:cNvPr id="24607" name="AutoShape 18"/>
            <p:cNvSpPr>
              <a:spLocks/>
            </p:cNvSpPr>
            <p:nvPr/>
          </p:nvSpPr>
          <p:spPr bwMode="auto">
            <a:xfrm>
              <a:off x="0" y="78"/>
              <a:ext cx="91" cy="78"/>
            </a:xfrm>
            <a:custGeom>
              <a:avLst/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600" name="T24"/>
                <a:gd fmla="*/ 0 h 21600" name="T25"/>
                <a:gd fmla="*/ 21600 w 21600" name="T26"/>
                <a:gd fmla="*/ 21600 h 21600" name="T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00" w="2160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D8DA3A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bIns="0" lIns="0" rIns="0" t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8" name="AutoShape 19"/>
            <p:cNvSpPr>
              <a:spLocks/>
            </p:cNvSpPr>
            <p:nvPr/>
          </p:nvSpPr>
          <p:spPr bwMode="auto">
            <a:xfrm>
              <a:off x="0" y="235"/>
              <a:ext cx="91" cy="78"/>
            </a:xfrm>
            <a:custGeom>
              <a:avLst/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600" name="T24"/>
                <a:gd fmla="*/ 0 h 21600" name="T25"/>
                <a:gd fmla="*/ 21600 w 21600" name="T26"/>
                <a:gd fmla="*/ 21600 h 21600" name="T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00" w="2160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D8DA3A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bIns="0" lIns="0" rIns="0" t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AutoShape 20"/>
            <p:cNvSpPr>
              <a:spLocks/>
            </p:cNvSpPr>
            <p:nvPr/>
          </p:nvSpPr>
          <p:spPr bwMode="auto">
            <a:xfrm>
              <a:off x="0" y="156"/>
              <a:ext cx="91" cy="79"/>
            </a:xfrm>
            <a:custGeom>
              <a:avLst/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600" name="T24"/>
                <a:gd fmla="*/ 0 h 21600" name="T25"/>
                <a:gd fmla="*/ 21600 w 21600" name="T26"/>
                <a:gd fmla="*/ 21600 h 21600" name="T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00" w="2160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D8DA3A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bIns="0" lIns="0" rIns="0" t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0" name="AutoShape 21"/>
            <p:cNvSpPr>
              <a:spLocks/>
            </p:cNvSpPr>
            <p:nvPr/>
          </p:nvSpPr>
          <p:spPr bwMode="auto">
            <a:xfrm>
              <a:off x="142" y="313"/>
              <a:ext cx="91" cy="79"/>
            </a:xfrm>
            <a:custGeom>
              <a:avLst/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600" name="T24"/>
                <a:gd fmla="*/ 0 h 21600" name="T25"/>
                <a:gd fmla="*/ 21600 w 21600" name="T26"/>
                <a:gd fmla="*/ 21600 h 21600" name="T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00" w="2160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D8DA3A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bIns="0" lIns="0" rIns="0" t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AutoShape 22"/>
            <p:cNvSpPr>
              <a:spLocks/>
            </p:cNvSpPr>
            <p:nvPr/>
          </p:nvSpPr>
          <p:spPr bwMode="auto">
            <a:xfrm>
              <a:off x="142" y="0"/>
              <a:ext cx="91" cy="78"/>
            </a:xfrm>
            <a:custGeom>
              <a:avLst/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600" name="T24"/>
                <a:gd fmla="*/ 0 h 21600" name="T25"/>
                <a:gd fmla="*/ 21600 w 21600" name="T26"/>
                <a:gd fmla="*/ 21600 h 21600" name="T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00" w="2160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D8DA3A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bIns="0" lIns="0" rIns="0" t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612" name="Group 23"/>
            <p:cNvGrpSpPr>
              <a:grpSpLocks/>
            </p:cNvGrpSpPr>
            <p:nvPr/>
          </p:nvGrpSpPr>
          <p:grpSpPr bwMode="auto">
            <a:xfrm>
              <a:off x="213" y="39"/>
              <a:ext cx="162" cy="313"/>
              <a:chOff x="0" y="0"/>
              <a:chExt cx="162" cy="313"/>
            </a:xfrm>
          </p:grpSpPr>
          <p:sp>
            <p:nvSpPr>
              <p:cNvPr id="24621" name="AutoShape 24"/>
              <p:cNvSpPr>
                <a:spLocks/>
              </p:cNvSpPr>
              <p:nvPr/>
            </p:nvSpPr>
            <p:spPr bwMode="auto">
              <a:xfrm>
                <a:off x="71" y="196"/>
                <a:ext cx="91" cy="78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2" name="AutoShape 25"/>
              <p:cNvSpPr>
                <a:spLocks/>
              </p:cNvSpPr>
              <p:nvPr/>
            </p:nvSpPr>
            <p:spPr bwMode="auto">
              <a:xfrm>
                <a:off x="71" y="117"/>
                <a:ext cx="91" cy="79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3" name="AutoShape 26"/>
              <p:cNvSpPr>
                <a:spLocks/>
              </p:cNvSpPr>
              <p:nvPr/>
            </p:nvSpPr>
            <p:spPr bwMode="auto">
              <a:xfrm>
                <a:off x="71" y="39"/>
                <a:ext cx="91" cy="78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4" name="AutoShape 27"/>
              <p:cNvSpPr>
                <a:spLocks/>
              </p:cNvSpPr>
              <p:nvPr/>
            </p:nvSpPr>
            <p:spPr bwMode="auto">
              <a:xfrm>
                <a:off x="0" y="0"/>
                <a:ext cx="91" cy="78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5" name="AutoShape 28"/>
              <p:cNvSpPr>
                <a:spLocks/>
              </p:cNvSpPr>
              <p:nvPr/>
            </p:nvSpPr>
            <p:spPr bwMode="auto">
              <a:xfrm>
                <a:off x="0" y="78"/>
                <a:ext cx="91" cy="78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6" name="AutoShape 29"/>
              <p:cNvSpPr>
                <a:spLocks/>
              </p:cNvSpPr>
              <p:nvPr/>
            </p:nvSpPr>
            <p:spPr bwMode="auto">
              <a:xfrm>
                <a:off x="0" y="235"/>
                <a:ext cx="91" cy="78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7" name="AutoShape 30"/>
              <p:cNvSpPr>
                <a:spLocks/>
              </p:cNvSpPr>
              <p:nvPr/>
            </p:nvSpPr>
            <p:spPr bwMode="auto">
              <a:xfrm>
                <a:off x="0" y="156"/>
                <a:ext cx="91" cy="79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613" name="Group 31"/>
            <p:cNvGrpSpPr>
              <a:grpSpLocks/>
            </p:cNvGrpSpPr>
            <p:nvPr/>
          </p:nvGrpSpPr>
          <p:grpSpPr bwMode="auto">
            <a:xfrm>
              <a:off x="70" y="39"/>
              <a:ext cx="91" cy="313"/>
              <a:chOff x="0" y="0"/>
              <a:chExt cx="91" cy="313"/>
            </a:xfrm>
          </p:grpSpPr>
          <p:sp>
            <p:nvSpPr>
              <p:cNvPr id="24617" name="AutoShape 32"/>
              <p:cNvSpPr>
                <a:spLocks/>
              </p:cNvSpPr>
              <p:nvPr/>
            </p:nvSpPr>
            <p:spPr bwMode="auto">
              <a:xfrm>
                <a:off x="0" y="0"/>
                <a:ext cx="91" cy="78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8" name="AutoShape 33"/>
              <p:cNvSpPr>
                <a:spLocks/>
              </p:cNvSpPr>
              <p:nvPr/>
            </p:nvSpPr>
            <p:spPr bwMode="auto">
              <a:xfrm>
                <a:off x="0" y="235"/>
                <a:ext cx="91" cy="78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9" name="AutoShape 34"/>
              <p:cNvSpPr>
                <a:spLocks/>
              </p:cNvSpPr>
              <p:nvPr/>
            </p:nvSpPr>
            <p:spPr bwMode="auto">
              <a:xfrm>
                <a:off x="0" y="78"/>
                <a:ext cx="91" cy="78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0" name="AutoShape 35"/>
              <p:cNvSpPr>
                <a:spLocks/>
              </p:cNvSpPr>
              <p:nvPr/>
            </p:nvSpPr>
            <p:spPr bwMode="auto">
              <a:xfrm>
                <a:off x="0" y="156"/>
                <a:ext cx="91" cy="79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lnTo>
                      <a:pt x="0" y="10800"/>
                    </a:ln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D8DA3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0" lIns="0" rIns="0" t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614" name="AutoShape 36"/>
            <p:cNvSpPr>
              <a:spLocks/>
            </p:cNvSpPr>
            <p:nvPr/>
          </p:nvSpPr>
          <p:spPr bwMode="auto">
            <a:xfrm>
              <a:off x="142" y="235"/>
              <a:ext cx="91" cy="78"/>
            </a:xfrm>
            <a:custGeom>
              <a:avLst/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600" name="T24"/>
                <a:gd fmla="*/ 0 h 21600" name="T25"/>
                <a:gd fmla="*/ 21600 w 21600" name="T26"/>
                <a:gd fmla="*/ 21600 h 21600" name="T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00" w="2160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D8DA3A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bIns="0" lIns="0" rIns="0" t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AutoShape 37"/>
            <p:cNvSpPr>
              <a:spLocks/>
            </p:cNvSpPr>
            <p:nvPr/>
          </p:nvSpPr>
          <p:spPr bwMode="auto">
            <a:xfrm>
              <a:off x="142" y="78"/>
              <a:ext cx="91" cy="78"/>
            </a:xfrm>
            <a:custGeom>
              <a:avLst/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600" name="T24"/>
                <a:gd fmla="*/ 0 h 21600" name="T25"/>
                <a:gd fmla="*/ 21600 w 21600" name="T26"/>
                <a:gd fmla="*/ 21600 h 21600" name="T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00" w="2160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D8DA3A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bIns="0" lIns="0" rIns="0" t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AutoShape 38"/>
            <p:cNvSpPr>
              <a:spLocks/>
            </p:cNvSpPr>
            <p:nvPr/>
          </p:nvSpPr>
          <p:spPr bwMode="auto">
            <a:xfrm>
              <a:off x="142" y="156"/>
              <a:ext cx="91" cy="79"/>
            </a:xfrm>
            <a:custGeom>
              <a:avLst/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600" name="T24"/>
                <a:gd fmla="*/ 0 h 21600" name="T25"/>
                <a:gd fmla="*/ 21600 w 21600" name="T26"/>
                <a:gd fmla="*/ 21600 h 21600" name="T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00" w="2160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bIns="0" lIns="0" rIns="0" t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AutoShape 39"/>
          <p:cNvSpPr>
            <a:spLocks/>
          </p:cNvSpPr>
          <p:nvPr/>
        </p:nvSpPr>
        <p:spPr bwMode="auto">
          <a:xfrm>
            <a:off x="8191500" y="4775200"/>
            <a:ext cx="130175" cy="128588"/>
          </a:xfrm>
          <a:custGeom>
            <a:avLst/>
            <a:gdLst>
              <a:gd fmla="*/ 10800 w 21600" name="T0"/>
              <a:gd fmla="*/ 10800 h 21600" name="T1"/>
            </a:gdLst>
            <a:ahLst/>
            <a:cxnLst>
              <a:cxn ang="0">
                <a:pos x="T0" y="T1"/>
              </a:cxn>
            </a:cxnLst>
            <a:rect b="b" l="0" r="r" t="0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73" y="10800"/>
                </a:moveTo>
                <a:cubicBezTo>
                  <a:pt x="8473" y="12085"/>
                  <a:pt x="9515" y="13126"/>
                  <a:pt x="10800" y="13126"/>
                </a:cubicBezTo>
                <a:cubicBezTo>
                  <a:pt x="12085" y="13126"/>
                  <a:pt x="13126" y="12085"/>
                  <a:pt x="13126" y="10800"/>
                </a:cubicBezTo>
                <a:cubicBezTo>
                  <a:pt x="13126" y="9515"/>
                  <a:pt x="12085" y="8473"/>
                  <a:pt x="10800" y="8473"/>
                </a:cubicBezTo>
                <a:cubicBezTo>
                  <a:pt x="9515" y="8473"/>
                  <a:pt x="8473" y="9515"/>
                  <a:pt x="8473" y="10800"/>
                </a:cubicBezTo>
                <a:close/>
                <a:moveTo>
                  <a:pt x="8473" y="10800"/>
                </a:moveTo>
              </a:path>
            </a:pathLst>
          </a:custGeom>
          <a:solidFill>
            <a:srgbClr val="FFE977"/>
          </a:solidFill>
          <a:ln cap="flat" w="12700">
            <a:solidFill>
              <a:schemeClr val="tx1"/>
            </a:solidFill>
            <a:round/>
            <a:headEnd len="med" type="none" w="med"/>
            <a:tailEnd len="med" type="none" w="med"/>
          </a:ln>
          <a:effectLst>
            <a:outerShdw algn="ctr" blurRad="38100" dir="5400000" dist="23000" rotWithShape="0">
              <a:srgbClr val="000000">
                <a:alpha val="34999"/>
              </a:srgbClr>
            </a:outerShdw>
          </a:effectLst>
        </p:spPr>
        <p:txBody>
          <a:bodyPr bIns="0" lIns="0" rIns="0" tIns="0"/>
          <a:lstStyle/>
          <a:p>
            <a:pPr>
              <a:defRPr/>
            </a:pPr>
            <a:endParaRPr lang="en-US"/>
          </a:p>
        </p:txBody>
      </p:sp>
      <p:sp>
        <p:nvSpPr>
          <p:cNvPr id="61" name="AutoShape 40"/>
          <p:cNvSpPr>
            <a:spLocks/>
          </p:cNvSpPr>
          <p:nvPr/>
        </p:nvSpPr>
        <p:spPr bwMode="auto">
          <a:xfrm>
            <a:off x="4129088" y="1562100"/>
            <a:ext cx="366712" cy="366713"/>
          </a:xfrm>
          <a:custGeom>
            <a:avLst/>
            <a:gdLst>
              <a:gd fmla="*/ 10800 w 21600" name="T0"/>
              <a:gd fmla="*/ 10800 h 21600" name="T1"/>
            </a:gdLst>
            <a:ahLst/>
            <a:cxnLst>
              <a:cxn ang="0">
                <a:pos x="T0" y="T1"/>
              </a:cxn>
            </a:cxnLst>
            <a:rect b="b" l="0" r="r" t="0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73" y="10800"/>
                </a:moveTo>
                <a:cubicBezTo>
                  <a:pt x="8473" y="12085"/>
                  <a:pt x="9515" y="13127"/>
                  <a:pt x="10800" y="13127"/>
                </a:cubicBezTo>
                <a:cubicBezTo>
                  <a:pt x="12085" y="13127"/>
                  <a:pt x="13127" y="12085"/>
                  <a:pt x="13127" y="10800"/>
                </a:cubicBezTo>
                <a:cubicBezTo>
                  <a:pt x="13127" y="9515"/>
                  <a:pt x="12085" y="8473"/>
                  <a:pt x="10800" y="8473"/>
                </a:cubicBezTo>
                <a:cubicBezTo>
                  <a:pt x="9515" y="8473"/>
                  <a:pt x="8473" y="9515"/>
                  <a:pt x="8473" y="10800"/>
                </a:cubicBezTo>
                <a:close/>
                <a:moveTo>
                  <a:pt x="8473" y="10800"/>
                </a:moveTo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b="50000" l="50000" r="50000" t="50000"/>
            </a:path>
          </a:gradFill>
          <a:ln cap="flat" w="12700">
            <a:solidFill>
              <a:schemeClr val="tx1"/>
            </a:solidFill>
            <a:round/>
            <a:headEnd len="med" type="none" w="med"/>
            <a:tailEnd len="med" type="none" w="med"/>
          </a:ln>
          <a:effectLst>
            <a:outerShdw algn="ctr" blurRad="38100" dir="5400000" dist="23000" rotWithShape="0">
              <a:srgbClr val="000000">
                <a:alpha val="34999"/>
              </a:srgbClr>
            </a:outerShdw>
          </a:effectLst>
        </p:spPr>
        <p:txBody>
          <a:bodyPr bIns="0" lIns="0" rIns="0" tIns="0"/>
          <a:lstStyle/>
          <a:p>
            <a:pPr>
              <a:defRPr/>
            </a:pPr>
            <a:endParaRPr lang="en-US"/>
          </a:p>
        </p:txBody>
      </p:sp>
      <p:sp>
        <p:nvSpPr>
          <p:cNvPr id="24592" name="Rectangle 94"/>
          <p:cNvSpPr>
            <a:spLocks/>
          </p:cNvSpPr>
          <p:nvPr/>
        </p:nvSpPr>
        <p:spPr bwMode="auto">
          <a:xfrm>
            <a:off x="3962400" y="5561013"/>
            <a:ext cx="1233488" cy="284162"/>
          </a:xfrm>
          <a:prstGeom prst="rect">
            <a:avLst/>
          </a:prstGeom>
          <a:noFill/>
          <a:ln cap="rnd" w="12700">
            <a:noFill/>
            <a:round/>
            <a:headEnd/>
            <a:tailEnd/>
          </a:ln>
        </p:spPr>
        <p:txBody>
          <a:bodyPr bIns="26787" lIns="26787" rIns="26787" tIns="26787" wrap="none">
            <a:prstTxWarp prst="textNoShape">
              <a:avLst/>
            </a:prstTxWarp>
            <a:spAutoFit/>
          </a:bodyPr>
          <a:lstStyle/>
          <a:p>
            <a:r>
              <a:rPr lang="en-US" sz="1500">
                <a:latin charset="0" typeface="Copperplate"/>
                <a:ea charset="0" typeface="Calibri"/>
                <a:cs charset="0" typeface="Calibri"/>
                <a:sym charset="0" typeface="Calibri"/>
              </a:rPr>
              <a:t>Wavelength</a:t>
            </a:r>
          </a:p>
        </p:txBody>
      </p:sp>
      <p:sp>
        <p:nvSpPr>
          <p:cNvPr id="24593" name="Rectangle 94"/>
          <p:cNvSpPr>
            <a:spLocks/>
          </p:cNvSpPr>
          <p:nvPr/>
        </p:nvSpPr>
        <p:spPr bwMode="auto">
          <a:xfrm rot="-5400000">
            <a:off x="-615156" y="2977356"/>
            <a:ext cx="2276475" cy="284163"/>
          </a:xfrm>
          <a:prstGeom prst="rect">
            <a:avLst/>
          </a:prstGeom>
          <a:noFill/>
          <a:ln cap="rnd" w="12700">
            <a:noFill/>
            <a:round/>
            <a:headEnd/>
            <a:tailEnd/>
          </a:ln>
        </p:spPr>
        <p:txBody>
          <a:bodyPr bIns="26787" lIns="26787" rIns="26787" tIns="26787" wrap="none">
            <a:prstTxWarp prst="textNoShape">
              <a:avLst/>
            </a:prstTxWarp>
            <a:spAutoFit/>
          </a:bodyPr>
          <a:lstStyle/>
          <a:p>
            <a:r>
              <a:rPr lang="en-US" sz="1500">
                <a:latin charset="0" typeface="Copperplate"/>
                <a:ea charset="0" typeface="Calibri"/>
                <a:cs charset="0" typeface="Calibri"/>
                <a:sym charset="0" typeface="Calibri"/>
              </a:rPr>
              <a:t>Light gathering power</a:t>
            </a:r>
          </a:p>
        </p:txBody>
      </p:sp>
      <p:sp>
        <p:nvSpPr>
          <p:cNvPr id="24594" name="Rectangle 16"/>
          <p:cNvSpPr>
            <a:spLocks/>
          </p:cNvSpPr>
          <p:nvPr/>
        </p:nvSpPr>
        <p:spPr bwMode="auto">
          <a:xfrm>
            <a:off x="685800" y="5334000"/>
            <a:ext cx="103505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26787" lIns="26787" rIns="26787" tIns="26787" wrap="none">
            <a:prstTxWarp prst="textNoShape">
              <a:avLst/>
            </a:prstTxWarp>
            <a:spAutoFit/>
          </a:bodyPr>
          <a:lstStyle/>
          <a:p>
            <a:r>
              <a:rPr lang="en-US" sz="1300">
                <a:latin charset="0" typeface="Copperplate"/>
                <a:ea charset="0" typeface="Calibri Bold"/>
                <a:cs charset="0" typeface="Calibri Bold"/>
                <a:sym charset="0" typeface="Calibri Bold"/>
              </a:rPr>
              <a:t>0.1 microns</a:t>
            </a:r>
          </a:p>
        </p:txBody>
      </p:sp>
      <p:cxnSp>
        <p:nvCxnSpPr>
          <p:cNvPr id="24595" name="Straight Connector 71"/>
          <p:cNvCxnSpPr>
            <a:cxnSpLocks noChangeShapeType="1"/>
          </p:cNvCxnSpPr>
          <p:nvPr/>
        </p:nvCxnSpPr>
        <p:spPr bwMode="auto">
          <a:xfrm rot="5400000">
            <a:off x="-756443" y="3359944"/>
            <a:ext cx="39766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6" name="Straight Connector 72"/>
          <p:cNvCxnSpPr>
            <a:cxnSpLocks noChangeShapeType="1"/>
          </p:cNvCxnSpPr>
          <p:nvPr/>
        </p:nvCxnSpPr>
        <p:spPr bwMode="auto">
          <a:xfrm rot="5400000">
            <a:off x="3648869" y="3359944"/>
            <a:ext cx="39782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7" name="Straight Connector 73"/>
          <p:cNvCxnSpPr>
            <a:cxnSpLocks noChangeShapeType="1"/>
          </p:cNvCxnSpPr>
          <p:nvPr/>
        </p:nvCxnSpPr>
        <p:spPr bwMode="auto">
          <a:xfrm rot="5400000">
            <a:off x="1439069" y="3359944"/>
            <a:ext cx="39782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8" name="Straight Connector 74"/>
          <p:cNvCxnSpPr>
            <a:cxnSpLocks noChangeShapeType="1"/>
          </p:cNvCxnSpPr>
          <p:nvPr/>
        </p:nvCxnSpPr>
        <p:spPr bwMode="auto">
          <a:xfrm rot="5400000">
            <a:off x="5859463" y="3360738"/>
            <a:ext cx="39766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9" name="Straight Connector 76"/>
          <p:cNvCxnSpPr>
            <a:cxnSpLocks noChangeShapeType="1"/>
          </p:cNvCxnSpPr>
          <p:nvPr/>
        </p:nvCxnSpPr>
        <p:spPr bwMode="auto">
          <a:xfrm rot="5400000">
            <a:off x="-1308100" y="3124200"/>
            <a:ext cx="44465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0" name="Straight Connector 78"/>
          <p:cNvCxnSpPr>
            <a:cxnSpLocks noChangeShapeType="1"/>
          </p:cNvCxnSpPr>
          <p:nvPr/>
        </p:nvCxnSpPr>
        <p:spPr bwMode="auto">
          <a:xfrm>
            <a:off x="901700" y="5348288"/>
            <a:ext cx="7543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601" name="Rectangle 94"/>
          <p:cNvSpPr>
            <a:spLocks/>
          </p:cNvSpPr>
          <p:nvPr/>
        </p:nvSpPr>
        <p:spPr bwMode="auto">
          <a:xfrm rot="-5400000">
            <a:off x="17463" y="2979738"/>
            <a:ext cx="1458912" cy="284162"/>
          </a:xfrm>
          <a:prstGeom prst="rect">
            <a:avLst/>
          </a:prstGeom>
          <a:noFill/>
          <a:ln cap="rnd" w="12700">
            <a:noFill/>
            <a:round/>
            <a:headEnd/>
            <a:tailEnd/>
          </a:ln>
        </p:spPr>
        <p:txBody>
          <a:bodyPr bIns="26787" lIns="26787" rIns="26787" tIns="26787" wrap="none">
            <a:prstTxWarp prst="textNoShape">
              <a:avLst/>
            </a:prstTxWarp>
            <a:spAutoFit/>
          </a:bodyPr>
          <a:lstStyle/>
          <a:p>
            <a:r>
              <a:rPr lang="en-US" sz="1500">
                <a:latin charset="0" typeface="Copperplate"/>
                <a:ea charset="0" typeface="Calibri"/>
                <a:cs charset="0" typeface="Calibri"/>
                <a:sym charset="0" typeface="Calibri"/>
              </a:rPr>
              <a:t>(Mirror </a:t>
            </a:r>
            <a:r>
              <a:rPr b="1" lang="en-US" sz="1500">
                <a:latin charset="0" typeface="Copperplate"/>
                <a:ea charset="0" typeface="Calibri"/>
                <a:cs charset="0" typeface="Calibri"/>
                <a:sym charset="0" typeface="Calibri"/>
              </a:rPr>
              <a:t>Area</a:t>
            </a:r>
            <a:r>
              <a:rPr lang="en-US" sz="1500">
                <a:latin charset="0" typeface="Copperplate"/>
                <a:ea charset="0" typeface="Calibri"/>
                <a:cs charset="0" typeface="Calibri"/>
                <a:sym charset="0" typeface="Calibri"/>
              </a:rPr>
              <a:t>)</a:t>
            </a:r>
          </a:p>
        </p:txBody>
      </p:sp>
      <p:sp>
        <p:nvSpPr>
          <p:cNvPr id="24602" name="TextBox 39"/>
          <p:cNvSpPr txBox="1">
            <a:spLocks noChangeArrowheads="1"/>
          </p:cNvSpPr>
          <p:nvPr/>
        </p:nvSpPr>
        <p:spPr bwMode="auto">
          <a:xfrm>
            <a:off x="2273300" y="1587500"/>
            <a:ext cx="685800" cy="341313"/>
          </a:xfrm>
          <a:prstGeom prst="rect">
            <a:avLst/>
          </a:prstGeom>
          <a:solidFill>
            <a:schemeClr val="tx1">
              <a:alpha val="56862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 bIns="9360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HST</a:t>
            </a:r>
          </a:p>
        </p:txBody>
      </p:sp>
      <p:sp>
        <p:nvSpPr>
          <p:cNvPr id="24603" name="TextBox 39"/>
          <p:cNvSpPr txBox="1">
            <a:spLocks noChangeArrowheads="1"/>
          </p:cNvSpPr>
          <p:nvPr/>
        </p:nvSpPr>
        <p:spPr bwMode="auto">
          <a:xfrm>
            <a:off x="4114800" y="3240088"/>
            <a:ext cx="838200" cy="341312"/>
          </a:xfrm>
          <a:prstGeom prst="rect">
            <a:avLst/>
          </a:prstGeom>
          <a:solidFill>
            <a:schemeClr val="tx1">
              <a:alpha val="56862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 bIns="9360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JWST</a:t>
            </a:r>
          </a:p>
        </p:txBody>
      </p:sp>
      <p:sp>
        <p:nvSpPr>
          <p:cNvPr id="24604" name="TextBox 39"/>
          <p:cNvSpPr txBox="1">
            <a:spLocks noChangeArrowheads="1"/>
          </p:cNvSpPr>
          <p:nvPr/>
        </p:nvSpPr>
        <p:spPr bwMode="auto">
          <a:xfrm>
            <a:off x="5791200" y="4916488"/>
            <a:ext cx="990600" cy="341312"/>
          </a:xfrm>
          <a:prstGeom prst="rect">
            <a:avLst/>
          </a:prstGeom>
          <a:solidFill>
            <a:schemeClr val="tx1">
              <a:alpha val="56862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 bIns="9360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charset="0" typeface="Copperplate"/>
                <a:ea charset="0" typeface="Copperplate"/>
                <a:cs charset="0" typeface="Copperplate"/>
              </a:rPr>
              <a:t>Spitzer</a:t>
            </a:r>
          </a:p>
        </p:txBody>
      </p:sp>
      <p:sp>
        <p:nvSpPr>
          <p:cNvPr id="24605" name="TextBox 39"/>
          <p:cNvSpPr txBox="1">
            <a:spLocks noChangeArrowheads="1"/>
          </p:cNvSpPr>
          <p:nvPr/>
        </p:nvSpPr>
        <p:spPr bwMode="auto">
          <a:xfrm>
            <a:off x="1905000" y="6024563"/>
            <a:ext cx="5257800" cy="61753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sng">
                <a:solidFill>
                  <a:srgbClr val="800000"/>
                </a:solidFill>
                <a:latin charset="0" typeface="Copperplate"/>
                <a:ea charset="0" typeface="Copperplate"/>
                <a:cs charset="0" typeface="Copperplate"/>
              </a:rPr>
              <a:t>Light Gathering Power</a:t>
            </a:r>
          </a:p>
          <a:p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JWST = 25 m</a:t>
            </a:r>
            <a:r>
              <a:rPr baseline="30000" lang="en-US" sz="1600">
                <a:latin charset="0" typeface="Copperplate"/>
                <a:ea charset="0" typeface="Copperplate"/>
                <a:cs charset="0" typeface="Copperplate"/>
              </a:rPr>
              <a:t>2 </a:t>
            </a:r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; Hubble = 4.5 m</a:t>
            </a:r>
            <a:r>
              <a:rPr baseline="30000" lang="en-US" sz="1600">
                <a:latin charset="0" typeface="Copperplate"/>
                <a:ea charset="0" typeface="Copperplate"/>
                <a:cs charset="0" typeface="Copperplate"/>
              </a:rPr>
              <a:t>2</a:t>
            </a:r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 ; Spitzer = 0.6 m</a:t>
            </a:r>
            <a:r>
              <a:rPr baseline="30000" lang="en-US" sz="1600">
                <a:latin charset="0" typeface="Copperplate"/>
                <a:ea charset="0" typeface="Copperplate"/>
                <a:cs charset="0" typeface="Copperplate"/>
              </a:rPr>
              <a:t>2</a:t>
            </a:r>
          </a:p>
        </p:txBody>
      </p:sp>
      <p:sp>
        <p:nvSpPr>
          <p:cNvPr id="24606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9"/>
          <p:cNvSpPr txBox="1">
            <a:spLocks noChangeArrowheads="1"/>
          </p:cNvSpPr>
          <p:nvPr/>
        </p:nvSpPr>
        <p:spPr bwMode="auto">
          <a:xfrm>
            <a:off x="381000" y="1196975"/>
            <a:ext cx="8458200" cy="86360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1.) The End of the Dark Ages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Discover the first stars, protogalaxies, supernovae, and black holes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Follow the Universe</a:t>
            </a:r>
            <a:r>
              <a:rPr lang="ja-JP" altLang="en-US" sz="1600">
                <a:latin typeface="Copperplate" charset="0"/>
                <a:ea typeface="Copperplate" charset="0"/>
                <a:cs typeface="Copperplate" charset="0"/>
              </a:rPr>
              <a:t>’</a:t>
            </a:r>
            <a:r>
              <a:rPr lang="en-US" altLang="ja-JP" sz="1600">
                <a:latin typeface="Copperplate" charset="0"/>
                <a:ea typeface="Copperplate" charset="0"/>
                <a:cs typeface="Copperplate" charset="0"/>
              </a:rPr>
              <a:t>s ionization history across cosmic time</a:t>
            </a:r>
            <a:endParaRPr lang="en-US" sz="1600"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384175" y="2174875"/>
            <a:ext cx="8466138" cy="1109663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2.) The Assembly and Evolution of Galaxies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Track the merger of protogalaxies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Study the effects of black holes on their surroundings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Map the evolution of dark matter, stars, and metals through galaxy growth</a:t>
            </a: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384175" y="3409950"/>
            <a:ext cx="8466138" cy="16033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3.) The Birth of Stars and Planetary Systems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Unveil newborn stars and planets in dusty clouds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Reveal the dependency of star formation to environment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Measure how chemical elements are produced and recirculated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Complete the stellar and substellar inventory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Measure the IMF to below the H-burning limit, in different environments</a:t>
            </a: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81000" y="5127625"/>
            <a:ext cx="8467725" cy="1109663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4.) The Origins of Life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Study the formation of planets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Measure the composition of atmospheres, probe for liquid water</a:t>
            </a:r>
          </a:p>
          <a:p>
            <a:pPr>
              <a:buFontTx/>
              <a:buChar char="-"/>
            </a:pP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Complete the census of the outer solar system</a:t>
            </a:r>
          </a:p>
        </p:txBody>
      </p:sp>
      <p:sp>
        <p:nvSpPr>
          <p:cNvPr id="43013" name="TextBox 39"/>
          <p:cNvSpPr txBox="1">
            <a:spLocks noChangeArrowheads="1"/>
          </p:cNvSpPr>
          <p:nvPr/>
        </p:nvSpPr>
        <p:spPr bwMode="auto">
          <a:xfrm>
            <a:off x="146050" y="752475"/>
            <a:ext cx="6567488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JWST Science Themes – The Quest for Origins</a:t>
            </a: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863600" y="6299200"/>
            <a:ext cx="6372225" cy="585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JWST Science summarized in 15 JWST Science White Papers</a:t>
            </a:r>
          </a:p>
          <a:p>
            <a:r>
              <a:rPr lang="en-US" sz="1600" i="1">
                <a:solidFill>
                  <a:srgbClr val="333399"/>
                </a:solidFill>
                <a:latin typeface="Copperplate" charset="0"/>
                <a:ea typeface="Copperplate" charset="0"/>
                <a:cs typeface="Copperplate" charset="0"/>
              </a:rPr>
              <a:t>http://www.stsci.edu/jwst/science/whitepapers</a:t>
            </a:r>
          </a:p>
        </p:txBody>
      </p:sp>
      <p:sp>
        <p:nvSpPr>
          <p:cNvPr id="43015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pperplate" charset="0"/>
                <a:ea typeface="Copperplate" charset="0"/>
                <a:cs typeface="Copperplate" charset="0"/>
              </a:rPr>
              <a:t>The James Webb Space Telescope</a:t>
            </a: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336550" y="6440488"/>
            <a:ext cx="576263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11"/>
          <p:cNvSpPr>
            <a:spLocks noChangeShapeType="1"/>
          </p:cNvSpPr>
          <p:nvPr/>
        </p:nvSpPr>
        <p:spPr bwMode="auto">
          <a:xfrm>
            <a:off x="2794000" y="5372100"/>
            <a:ext cx="12700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Line 12"/>
          <p:cNvSpPr>
            <a:spLocks noChangeShapeType="1"/>
          </p:cNvSpPr>
          <p:nvPr/>
        </p:nvSpPr>
        <p:spPr bwMode="auto">
          <a:xfrm>
            <a:off x="5257800" y="5348288"/>
            <a:ext cx="12700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Line 13"/>
          <p:cNvSpPr>
            <a:spLocks noChangeShapeType="1"/>
          </p:cNvSpPr>
          <p:nvPr/>
        </p:nvSpPr>
        <p:spPr bwMode="auto">
          <a:xfrm>
            <a:off x="7645400" y="5368925"/>
            <a:ext cx="12700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TextBox 39"/>
          <p:cNvSpPr txBox="1">
            <a:spLocks noChangeArrowheads="1"/>
          </p:cNvSpPr>
          <p:nvPr/>
        </p:nvSpPr>
        <p:spPr bwMode="auto">
          <a:xfrm>
            <a:off x="179388" y="1855788"/>
            <a:ext cx="2808287" cy="77152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Hubble (D = 2.4 M)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ACS    @ 0.5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= 0.043’’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WFC3 @ 1.6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= 0.138’’</a:t>
            </a:r>
          </a:p>
        </p:txBody>
      </p:sp>
      <p:sp>
        <p:nvSpPr>
          <p:cNvPr id="26629" name="TextBox 39"/>
          <p:cNvSpPr txBox="1">
            <a:spLocks noChangeArrowheads="1"/>
          </p:cNvSpPr>
          <p:nvPr/>
        </p:nvSpPr>
        <p:spPr bwMode="auto">
          <a:xfrm>
            <a:off x="107950" y="825500"/>
            <a:ext cx="89281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Diffraction Limits of Hubble, Spitzer, and JWST at various wavelengths</a:t>
            </a:r>
          </a:p>
          <a:p>
            <a:pPr algn="ctr"/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(</a:t>
            </a:r>
            <a:r>
              <a:rPr lang="en-US" sz="1600" b="1">
                <a:latin typeface="Copperplate" charset="0"/>
                <a:ea typeface="Copperplate" charset="0"/>
                <a:cs typeface="Copperplate" charset="0"/>
              </a:rPr>
              <a:t>Minimum</a:t>
            </a: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angular separation of a source that can be resolved)</a:t>
            </a:r>
          </a:p>
        </p:txBody>
      </p:sp>
      <p:sp>
        <p:nvSpPr>
          <p:cNvPr id="26630" name="TextBox 39"/>
          <p:cNvSpPr txBox="1">
            <a:spLocks noChangeArrowheads="1"/>
          </p:cNvSpPr>
          <p:nvPr/>
        </p:nvSpPr>
        <p:spPr bwMode="auto">
          <a:xfrm>
            <a:off x="3203575" y="1609725"/>
            <a:ext cx="2520950" cy="98742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Spitzer (D = 0.8 M)</a:t>
            </a:r>
          </a:p>
          <a:p>
            <a:r>
              <a:rPr lang="en-US" sz="1400">
                <a:solidFill>
                  <a:srgbClr val="000000"/>
                </a:solidFill>
                <a:latin typeface="Copperplate" charset="0"/>
                <a:ea typeface="Copperplate" charset="0"/>
                <a:cs typeface="Copperplate" charset="0"/>
              </a:rPr>
              <a:t> IRAC @ 3.6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</a:t>
            </a:r>
            <a:r>
              <a:rPr lang="en-US" sz="1400">
                <a:solidFill>
                  <a:srgbClr val="000000"/>
                </a:solidFill>
                <a:latin typeface="Copperplate" charset="0"/>
                <a:ea typeface="Copperplate" charset="0"/>
                <a:cs typeface="Copperplate" charset="0"/>
              </a:rPr>
              <a:t> = 0.93”</a:t>
            </a:r>
          </a:p>
          <a:p>
            <a:r>
              <a:rPr lang="en-US" sz="1400">
                <a:solidFill>
                  <a:srgbClr val="000000"/>
                </a:solidFill>
                <a:latin typeface="Copperplate" charset="0"/>
                <a:ea typeface="Copperplate" charset="0"/>
                <a:cs typeface="Copperplate" charset="0"/>
              </a:rPr>
              <a:t> IRAC @ 8.0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</a:t>
            </a:r>
            <a:r>
              <a:rPr lang="en-US" sz="1400">
                <a:solidFill>
                  <a:srgbClr val="000000"/>
                </a:solidFill>
                <a:latin typeface="Copperplate" charset="0"/>
                <a:ea typeface="Copperplate" charset="0"/>
                <a:cs typeface="Copperplate" charset="0"/>
              </a:rPr>
              <a:t> = 2.06”</a:t>
            </a:r>
          </a:p>
          <a:p>
            <a:r>
              <a:rPr lang="en-US" sz="1400">
                <a:solidFill>
                  <a:srgbClr val="000000"/>
                </a:solidFill>
                <a:latin typeface="Copperplate" charset="0"/>
                <a:ea typeface="Copperplate" charset="0"/>
                <a:cs typeface="Copperplate" charset="0"/>
              </a:rPr>
              <a:t> MIPS @ 24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</a:t>
            </a:r>
            <a:r>
              <a:rPr lang="en-US" sz="1400">
                <a:solidFill>
                  <a:srgbClr val="000000"/>
                </a:solidFill>
                <a:latin typeface="Copperplate" charset="0"/>
                <a:ea typeface="Copperplate" charset="0"/>
                <a:cs typeface="Copperplate" charset="0"/>
              </a:rPr>
              <a:t> = 6.18”</a:t>
            </a:r>
          </a:p>
        </p:txBody>
      </p:sp>
      <p:sp>
        <p:nvSpPr>
          <p:cNvPr id="26631" name="TextBox 39"/>
          <p:cNvSpPr txBox="1">
            <a:spLocks noChangeArrowheads="1"/>
          </p:cNvSpPr>
          <p:nvPr/>
        </p:nvSpPr>
        <p:spPr bwMode="auto">
          <a:xfrm>
            <a:off x="5940425" y="1403350"/>
            <a:ext cx="3024188" cy="12334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JWST (D = 6.5 M)</a:t>
            </a:r>
          </a:p>
          <a:p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NIRCam @ 2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= 0.063’’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NIRCam @ 4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= 0.126’’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MIRI @ 10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= 0.317’’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MIRI @ 20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= 0.635’’</a:t>
            </a:r>
          </a:p>
        </p:txBody>
      </p:sp>
      <p:pic>
        <p:nvPicPr>
          <p:cNvPr id="26632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20000">
            <a:off x="2519363" y="1744663"/>
            <a:ext cx="382587" cy="6191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6633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0000">
            <a:off x="5359400" y="1582738"/>
            <a:ext cx="304800" cy="5095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6634" name="Picture 2" descr="4810062910_7ee217694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1331913"/>
            <a:ext cx="784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 bwMode="auto">
          <a:xfrm>
            <a:off x="1476375" y="2708275"/>
            <a:ext cx="142875" cy="50482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" name="Down Arrow 111"/>
          <p:cNvSpPr/>
          <p:nvPr/>
        </p:nvSpPr>
        <p:spPr bwMode="auto">
          <a:xfrm>
            <a:off x="4356100" y="2708275"/>
            <a:ext cx="144463" cy="50482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3" name="Down Arrow 112"/>
          <p:cNvSpPr/>
          <p:nvPr/>
        </p:nvSpPr>
        <p:spPr bwMode="auto">
          <a:xfrm>
            <a:off x="7235825" y="2708275"/>
            <a:ext cx="144463" cy="50482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6638" name="TextBox 39"/>
          <p:cNvSpPr txBox="1">
            <a:spLocks noChangeArrowheads="1"/>
          </p:cNvSpPr>
          <p:nvPr/>
        </p:nvSpPr>
        <p:spPr bwMode="auto">
          <a:xfrm>
            <a:off x="179388" y="3914775"/>
            <a:ext cx="8208962" cy="1817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But, Hubble pixels are 0.04 – 0.05” at &lt;1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and 0.13” at &gt;1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       Spitzer pixels are 1.2” at &lt;8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and 2.55” at 24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               Hubble can not fully sample diffraction limit at optical or IR wavelengths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               Spitzer only reaches diffraction limit at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&gt; 24 microns</a:t>
            </a:r>
          </a:p>
          <a:p>
            <a:endParaRPr lang="en-US" sz="1400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JWST NIRCam has two modules, with pixel size 0.0317” at &lt;2.5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 and 0.0648 at &gt;2.5 </a:t>
            </a:r>
            <a:r>
              <a:rPr lang="en-US" sz="14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m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JWST MIRI has pixel size of 0.11 arcsec</a:t>
            </a:r>
          </a:p>
          <a:p>
            <a:r>
              <a:rPr lang="en-US" sz="1400">
                <a:latin typeface="Copperplate" charset="0"/>
                <a:ea typeface="Copperplate" charset="0"/>
                <a:cs typeface="Copperplate" charset="0"/>
              </a:rPr>
              <a:t>                </a:t>
            </a:r>
            <a:r>
              <a:rPr lang="en-US" sz="1400" b="1">
                <a:latin typeface="Copperplate" charset="0"/>
                <a:ea typeface="Copperplate" charset="0"/>
                <a:cs typeface="Copperplate" charset="0"/>
              </a:rPr>
              <a:t>JWST optimally samples the diffraction limit at 2 </a:t>
            </a:r>
            <a:r>
              <a:rPr lang="en-US" sz="1400" b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 b="1">
                <a:latin typeface="Copperplate" charset="0"/>
                <a:ea typeface="Copperplate" charset="0"/>
                <a:cs typeface="Copperplate" charset="0"/>
              </a:rPr>
              <a:t>m, 4 </a:t>
            </a:r>
            <a:r>
              <a:rPr lang="en-US" sz="1400" b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 b="1">
                <a:latin typeface="Copperplate" charset="0"/>
                <a:ea typeface="Copperplate" charset="0"/>
                <a:cs typeface="Copperplate" charset="0"/>
              </a:rPr>
              <a:t>m, and 7+ </a:t>
            </a:r>
            <a:r>
              <a:rPr lang="en-US" sz="1400" b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 b="1">
                <a:latin typeface="Copperplate" charset="0"/>
                <a:ea typeface="Copperplate" charset="0"/>
                <a:cs typeface="Copperplate" charset="0"/>
              </a:rPr>
              <a:t>m</a:t>
            </a:r>
          </a:p>
        </p:txBody>
      </p:sp>
      <p:sp>
        <p:nvSpPr>
          <p:cNvPr id="26639" name="TextBox 39"/>
          <p:cNvSpPr txBox="1">
            <a:spLocks noChangeArrowheads="1"/>
          </p:cNvSpPr>
          <p:nvPr/>
        </p:nvSpPr>
        <p:spPr bwMode="auto">
          <a:xfrm>
            <a:off x="34925" y="3213100"/>
            <a:ext cx="910907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Best sampling demands a pixel size that is slightly finer than nyquist limit (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/2D)</a:t>
            </a:r>
          </a:p>
          <a:p>
            <a:pPr algn="ctr"/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(i.e., ~2 pixels should sample the diffraction limits given above)</a:t>
            </a:r>
          </a:p>
        </p:txBody>
      </p:sp>
      <p:cxnSp>
        <p:nvCxnSpPr>
          <p:cNvPr id="26640" name="Straight Arrow Connector 4"/>
          <p:cNvCxnSpPr>
            <a:cxnSpLocks noChangeShapeType="1"/>
          </p:cNvCxnSpPr>
          <p:nvPr/>
        </p:nvCxnSpPr>
        <p:spPr bwMode="auto">
          <a:xfrm>
            <a:off x="336550" y="4483100"/>
            <a:ext cx="719138" cy="0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26641" name="Straight Arrow Connector 117"/>
          <p:cNvCxnSpPr>
            <a:cxnSpLocks noChangeShapeType="1"/>
          </p:cNvCxnSpPr>
          <p:nvPr/>
        </p:nvCxnSpPr>
        <p:spPr bwMode="auto">
          <a:xfrm>
            <a:off x="336550" y="4691063"/>
            <a:ext cx="719138" cy="0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26642" name="Straight Arrow Connector 118"/>
          <p:cNvCxnSpPr>
            <a:cxnSpLocks noChangeShapeType="1"/>
          </p:cNvCxnSpPr>
          <p:nvPr/>
        </p:nvCxnSpPr>
        <p:spPr bwMode="auto">
          <a:xfrm>
            <a:off x="323850" y="5541963"/>
            <a:ext cx="719138" cy="0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26643" name="TextBox 39"/>
          <p:cNvSpPr txBox="1">
            <a:spLocks noChangeArrowheads="1"/>
          </p:cNvSpPr>
          <p:nvPr/>
        </p:nvSpPr>
        <p:spPr bwMode="auto">
          <a:xfrm>
            <a:off x="69850" y="1557338"/>
            <a:ext cx="2270125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pperplate" charset="0"/>
                <a:ea typeface="Copperplate" charset="0"/>
                <a:cs typeface="Copperplate" charset="0"/>
              </a:rPr>
              <a:t>Diffraction Limits</a:t>
            </a:r>
          </a:p>
        </p:txBody>
      </p:sp>
      <p:sp>
        <p:nvSpPr>
          <p:cNvPr id="26644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0" bIns="9360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pperplate" charset="0"/>
                <a:ea typeface="Copperplate" charset="0"/>
                <a:cs typeface="Copperplate" charset="0"/>
              </a:rPr>
              <a:t>The James Webb Space Telescope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9"/>
          <p:cNvSpPr txBox="1">
            <a:spLocks noChangeArrowheads="1"/>
          </p:cNvSpPr>
          <p:nvPr/>
        </p:nvSpPr>
        <p:spPr bwMode="auto">
          <a:xfrm>
            <a:off x="152400" y="762000"/>
            <a:ext cx="7011988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800000"/>
                </a:solidFill>
                <a:latin charset="0" typeface="Copperplate"/>
                <a:ea charset="0" typeface="Copperplate"/>
                <a:cs charset="0" typeface="Copperplate"/>
              </a:rPr>
              <a:t>JWST Science Themes – The End of the Dark Ages</a:t>
            </a:r>
          </a:p>
        </p:txBody>
      </p:sp>
      <p:sp>
        <p:nvSpPr>
          <p:cNvPr id="45058" name="TextBox 39"/>
          <p:cNvSpPr txBox="1">
            <a:spLocks noChangeArrowheads="1"/>
          </p:cNvSpPr>
          <p:nvPr/>
        </p:nvSpPr>
        <p:spPr bwMode="auto">
          <a:xfrm>
            <a:off x="250825" y="1268413"/>
            <a:ext cx="5400675" cy="135572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solidFill>
                  <a:srgbClr val="333399"/>
                </a:solidFill>
                <a:latin charset="0" typeface="Copperplate"/>
                <a:ea charset="0" typeface="Copperplate"/>
                <a:cs charset="0" typeface="Copperplate"/>
              </a:rPr>
              <a:t>JWST Questions</a:t>
            </a:r>
          </a:p>
          <a:p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1.) What are the first galaxies?</a:t>
            </a:r>
          </a:p>
          <a:p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2.) When did reionization occur?</a:t>
            </a:r>
          </a:p>
          <a:p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3.) What is the Universe</a:t>
            </a:r>
            <a:r>
              <a:rPr altLang="en-US" lang="ja-JP" sz="1600">
                <a:latin charset="0" typeface="Copperplate"/>
                <a:ea charset="0" typeface="Copperplate"/>
                <a:cs charset="0" typeface="Copperplate"/>
              </a:rPr>
              <a:t>’</a:t>
            </a:r>
            <a:r>
              <a:rPr altLang="ja-JP" lang="en-US" sz="1600">
                <a:latin charset="0" typeface="Copperplate"/>
                <a:ea charset="0" typeface="Copperplate"/>
                <a:cs charset="0" typeface="Copperplate"/>
              </a:rPr>
              <a:t>s reionization history?</a:t>
            </a:r>
          </a:p>
          <a:p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4.) What sources caused reionization?</a:t>
            </a:r>
          </a:p>
        </p:txBody>
      </p:sp>
      <p:sp>
        <p:nvSpPr>
          <p:cNvPr id="15" name="TextBox 14"/>
          <p:cNvSpPr txBox="1"/>
          <p:nvPr/>
        </p:nvSpPr>
        <p:spPr bwMode="auto">
          <a:xfrm rot="5400000">
            <a:off x="4147849" y="4429217"/>
            <a:ext cx="810576" cy="10628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fmla="val 11211817" name="adj"/>
              </a:avLst>
            </a:prstTxWarp>
            <a:spAutoFit/>
          </a:bodyPr>
          <a:lstStyle/>
          <a:p>
            <a:pPr>
              <a:defRPr/>
            </a:pPr>
            <a:r>
              <a:rPr b="1" dirty="0" lang="en-US" sz="700">
                <a:solidFill>
                  <a:schemeClr val="bg1"/>
                </a:solidFill>
              </a:rPr>
              <a:t>HUBBLE’S LIMIT</a:t>
            </a:r>
          </a:p>
        </p:txBody>
      </p:sp>
      <p:sp>
        <p:nvSpPr>
          <p:cNvPr id="45060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  <p:pic>
        <p:nvPicPr>
          <p:cNvPr descr="4810062910_7ee217694c.jpg" id="4506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524250"/>
            <a:ext cx="11525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62" name="Group 2"/>
          <p:cNvGrpSpPr>
            <a:grpSpLocks/>
          </p:cNvGrpSpPr>
          <p:nvPr/>
        </p:nvGrpSpPr>
        <p:grpSpPr bwMode="auto">
          <a:xfrm>
            <a:off x="250825" y="2997200"/>
            <a:ext cx="8656638" cy="2879725"/>
            <a:chOff x="251520" y="2996952"/>
            <a:chExt cx="8656472" cy="2880320"/>
          </a:xfrm>
        </p:grpSpPr>
        <p:pic>
          <p:nvPicPr>
            <p:cNvPr descr="HistoryOfTheUniverse_JWST.tif" id="45064" name="Picture 1"/>
            <p:cNvPicPr>
              <a:picLocks noChangeAspect="1"/>
            </p:cNvPicPr>
            <p:nvPr/>
          </p:nvPicPr>
          <p:blipFill>
            <a:blip r:embed="rId4"/>
            <a:srcRect b="43"/>
            <a:stretch>
              <a:fillRect/>
            </a:stretch>
          </p:blipFill>
          <p:spPr bwMode="auto">
            <a:xfrm>
              <a:off x="251520" y="2996952"/>
              <a:ext cx="8656472" cy="2880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descr="HistoryOfTheUniverse_JWST.tif" id="45065" name="Picture 9"/>
            <p:cNvPicPr>
              <a:picLocks noChangeAspect="1"/>
            </p:cNvPicPr>
            <p:nvPr/>
          </p:nvPicPr>
          <p:blipFill>
            <a:blip r:embed="rId4"/>
            <a:srcRect b="88374" l="44189" r="4903" t="5895"/>
            <a:stretch>
              <a:fillRect/>
            </a:stretch>
          </p:blipFill>
          <p:spPr bwMode="auto">
            <a:xfrm>
              <a:off x="4341564" y="2996952"/>
              <a:ext cx="4406900" cy="165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descr="4810062910_7ee217694c.jpg" id="4506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513138"/>
            <a:ext cx="11525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great </a:t>
            </a:r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400" dirty="0" smtClean="0"/>
              <a:t>Measure H0 to 1.3% (JWST+GAIA)</a:t>
            </a:r>
          </a:p>
          <a:p>
            <a:pPr lvl="1"/>
            <a:r>
              <a:rPr lang="en-US" sz="2000" dirty="0" smtClean="0"/>
              <a:t>To constrain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ggadocio"/>
              </a:rPr>
              <a:t>Dark Energy </a:t>
            </a:r>
            <a:r>
              <a:rPr lang="en-US" sz="2000" dirty="0" smtClean="0"/>
              <a:t>and neutrinos</a:t>
            </a:r>
          </a:p>
          <a:p>
            <a:r>
              <a:rPr lang="en-US" sz="2400" dirty="0" smtClean="0"/>
              <a:t>Disentangle AGN and star-formation</a:t>
            </a:r>
          </a:p>
          <a:p>
            <a:r>
              <a:rPr lang="en-US" sz="2400" dirty="0" smtClean="0"/>
              <a:t>Study the galaxy feedback cycle</a:t>
            </a:r>
          </a:p>
          <a:p>
            <a:pPr lvl="1"/>
            <a:r>
              <a:rPr lang="en-US" sz="2000" dirty="0" smtClean="0"/>
              <a:t>Demographics of star formation &amp; stellar mass vs. morphology redshift &amp; environment  </a:t>
            </a:r>
          </a:p>
          <a:p>
            <a:pPr lvl="1"/>
            <a:r>
              <a:rPr lang="en-US" sz="2000" dirty="0" smtClean="0"/>
              <a:t>Evolution of Black-hole vs. bulge mass relation</a:t>
            </a:r>
          </a:p>
          <a:p>
            <a:pPr lvl="1"/>
            <a:r>
              <a:rPr lang="en-US" sz="2000" dirty="0" smtClean="0"/>
              <a:t>Kinematics &amp; abundances from spectra</a:t>
            </a:r>
          </a:p>
          <a:p>
            <a:pPr lvl="1"/>
            <a:r>
              <a:rPr lang="en-US" sz="2000" dirty="0" smtClean="0"/>
              <a:t>Dust formation and destruction</a:t>
            </a:r>
          </a:p>
          <a:p>
            <a:pPr lvl="1"/>
            <a:r>
              <a:rPr lang="en-US" sz="2000" dirty="0" smtClean="0"/>
              <a:t>H2 formation and destruction</a:t>
            </a:r>
          </a:p>
          <a:p>
            <a:r>
              <a:rPr lang="en-US" sz="2400" dirty="0" smtClean="0"/>
              <a:t>Dissect tidal disruption events</a:t>
            </a:r>
          </a:p>
          <a:p>
            <a:pPr lvl="1"/>
            <a:r>
              <a:rPr lang="en-US" sz="2000" dirty="0" smtClean="0"/>
              <a:t>A dime a dozen by the time of JWST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Harry Ferguson chart – Frontiers 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1-09-17 at 11.42.16 PM.jpg" id="67585" name="Picture 1"/>
          <p:cNvPicPr>
            <a:picLocks noChangeAspect="1"/>
          </p:cNvPicPr>
          <p:nvPr/>
        </p:nvPicPr>
        <p:blipFill>
          <a:blip r:embed="rId3"/>
          <a:srcRect r="44"/>
          <a:stretch>
            <a:fillRect/>
          </a:stretch>
        </p:blipFill>
        <p:spPr bwMode="auto">
          <a:xfrm>
            <a:off x="250825" y="3789363"/>
            <a:ext cx="3124200" cy="2303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67586" name="Group 3"/>
          <p:cNvGrpSpPr>
            <a:grpSpLocks/>
          </p:cNvGrpSpPr>
          <p:nvPr/>
        </p:nvGrpSpPr>
        <p:grpSpPr bwMode="auto">
          <a:xfrm>
            <a:off x="3563938" y="3408363"/>
            <a:ext cx="5472112" cy="2973387"/>
            <a:chOff x="3419872" y="2996952"/>
            <a:chExt cx="5653070" cy="3261128"/>
          </a:xfrm>
        </p:grpSpPr>
        <p:pic>
          <p:nvPicPr>
            <p:cNvPr descr="Screen shot 2011-09-17 at 11.43.21 PM.jpg" id="67591" name="Picture 3"/>
            <p:cNvPicPr>
              <a:picLocks noChangeAspect="1"/>
            </p:cNvPicPr>
            <p:nvPr/>
          </p:nvPicPr>
          <p:blipFill>
            <a:blip r:embed="rId4"/>
            <a:srcRect r="59"/>
            <a:stretch>
              <a:fillRect/>
            </a:stretch>
          </p:blipFill>
          <p:spPr bwMode="auto">
            <a:xfrm>
              <a:off x="3419872" y="2996952"/>
              <a:ext cx="5653070" cy="326112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7592" name="TextBox 1"/>
            <p:cNvSpPr txBox="1">
              <a:spLocks noChangeArrowheads="1"/>
            </p:cNvSpPr>
            <p:nvPr/>
          </p:nvSpPr>
          <p:spPr bwMode="auto">
            <a:xfrm>
              <a:off x="7248996" y="4640436"/>
              <a:ext cx="1787946" cy="83106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</a:t>
              </a:r>
            </a:p>
            <a:p>
              <a:endParaRPr lang="en-US"/>
            </a:p>
          </p:txBody>
        </p:sp>
      </p:grpSp>
      <p:sp>
        <p:nvSpPr>
          <p:cNvPr id="67587" name="TextBox 39"/>
          <p:cNvSpPr txBox="1">
            <a:spLocks noChangeArrowheads="1"/>
          </p:cNvSpPr>
          <p:nvPr/>
        </p:nvSpPr>
        <p:spPr bwMode="auto">
          <a:xfrm>
            <a:off x="1295400" y="188913"/>
            <a:ext cx="6629400" cy="555625"/>
          </a:xfrm>
          <a:prstGeom prst="rect">
            <a:avLst/>
          </a:prstGeom>
          <a:solidFill>
            <a:schemeClr val="bg1">
              <a:alpha val="56862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3000">
                <a:latin charset="0" typeface="Copperplate"/>
                <a:ea charset="0" typeface="Copperplate"/>
                <a:cs charset="0" typeface="Copperplate"/>
              </a:rPr>
              <a:t>The James Webb Space Telescope</a:t>
            </a:r>
          </a:p>
        </p:txBody>
      </p:sp>
      <p:sp>
        <p:nvSpPr>
          <p:cNvPr id="67588" name="TextBox 39"/>
          <p:cNvSpPr txBox="1">
            <a:spLocks noChangeArrowheads="1"/>
          </p:cNvSpPr>
          <p:nvPr/>
        </p:nvSpPr>
        <p:spPr bwMode="auto">
          <a:xfrm>
            <a:off x="336550" y="927100"/>
            <a:ext cx="8556625" cy="22034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700" u="sng">
                <a:solidFill>
                  <a:srgbClr val="800000"/>
                </a:solidFill>
                <a:latin charset="0" typeface="Copperplate"/>
                <a:ea charset="0" typeface="Copperplate"/>
                <a:cs charset="0" typeface="Copperplate"/>
              </a:rPr>
              <a:t>Dark Energy and Dark Matter: The acceleration parameter of the Universe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1.) Leverage multiple techniques to minimize systematic errors.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2.) wide field surveys will find targets.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3.) Measure very distant supernovae (standard candles?)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4.) SNe rest frame IR light curves – may be better standard candles?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5.) directly measure effects of dark matter from distorted geometry of distant 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     objects, masses of galaxies and clusters to high-z, rotation curves, etc…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6.) Map cosmic archeology at high-z (prior to acceleration, formation of clusters).</a:t>
            </a:r>
          </a:p>
          <a:p>
            <a:r>
              <a:rPr lang="en-US" sz="1500">
                <a:solidFill>
                  <a:srgbClr val="000000"/>
                </a:solidFill>
                <a:latin charset="0" typeface="Copperplate"/>
                <a:ea charset="0" typeface="Copperplate"/>
                <a:cs charset="0" typeface="Copperplate"/>
              </a:rPr>
              <a:t>7.) Measure Cepheid variables in galaxies with known maser distances.</a:t>
            </a:r>
          </a:p>
        </p:txBody>
      </p:sp>
      <p:sp>
        <p:nvSpPr>
          <p:cNvPr id="67589" name="TextBox 39"/>
          <p:cNvSpPr txBox="1">
            <a:spLocks noChangeArrowheads="1"/>
          </p:cNvSpPr>
          <p:nvPr/>
        </p:nvSpPr>
        <p:spPr bwMode="auto">
          <a:xfrm>
            <a:off x="827088" y="6472238"/>
            <a:ext cx="8066087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93600" tIns="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charset="0" typeface="Copperplate"/>
                <a:ea charset="0" typeface="Copperplate"/>
                <a:cs charset="0" typeface="Copperplate"/>
              </a:rPr>
              <a:t>JWST will constrain Dark Energy through exquisite measurements of H</a:t>
            </a:r>
            <a:r>
              <a:rPr baseline="-25000" lang="en-US" sz="1600">
                <a:latin charset="0" typeface="Copperplate"/>
                <a:ea charset="0" typeface="Copperplate"/>
                <a:cs charset="0" typeface="Copperplate"/>
              </a:rPr>
              <a:t>O</a:t>
            </a:r>
            <a:endParaRPr b="1" baseline="-25000" lang="en-US" sz="1600">
              <a:latin charset="0" typeface="Copperplate"/>
              <a:ea charset="0" typeface="Copperplate"/>
              <a:cs charset="0" typeface="Copperplate"/>
            </a:endParaRPr>
          </a:p>
        </p:txBody>
      </p:sp>
      <p:cxnSp>
        <p:nvCxnSpPr>
          <p:cNvPr id="67590" name="Straight Arrow Connector 8"/>
          <p:cNvCxnSpPr>
            <a:cxnSpLocks noChangeShapeType="1"/>
          </p:cNvCxnSpPr>
          <p:nvPr/>
        </p:nvCxnSpPr>
        <p:spPr bwMode="auto">
          <a:xfrm>
            <a:off x="250825" y="6642100"/>
            <a:ext cx="5762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len="lg" type="arrow" w="lg"/>
          </a:ln>
        </p:spPr>
      </p:cxn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dirty="0" smtClean="0"/>
              <a:t>More great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5105400"/>
          </a:xfrm>
        </p:spPr>
        <p:txBody>
          <a:bodyPr/>
          <a:lstStyle/>
          <a:p>
            <a:r>
              <a:rPr lang="en-US" sz="2800" dirty="0" smtClean="0"/>
              <a:t>Can we find Pop III Pair-Instability Supernovae? </a:t>
            </a:r>
          </a:p>
          <a:p>
            <a:pPr lvl="1"/>
            <a:r>
              <a:rPr lang="en-US" sz="2400" dirty="0" smtClean="0"/>
              <a:t>May need help from </a:t>
            </a:r>
            <a:r>
              <a:rPr lang="en-US" sz="2400" dirty="0" err="1" smtClean="0"/>
              <a:t>lensing</a:t>
            </a:r>
            <a:endParaRPr lang="en-US" sz="2400" dirty="0" smtClean="0"/>
          </a:p>
          <a:p>
            <a:pPr lvl="1"/>
            <a:r>
              <a:rPr lang="en-US" sz="2400" dirty="0" smtClean="0"/>
              <a:t>Challenging to confirm </a:t>
            </a:r>
          </a:p>
          <a:p>
            <a:r>
              <a:rPr lang="en-US" sz="2800" dirty="0" smtClean="0"/>
              <a:t>Search for the first galaxies</a:t>
            </a:r>
          </a:p>
          <a:p>
            <a:pPr lvl="1"/>
            <a:r>
              <a:rPr lang="en-US" sz="2400" dirty="0" smtClean="0"/>
              <a:t>May need help from </a:t>
            </a:r>
            <a:r>
              <a:rPr lang="en-US" sz="2400" dirty="0" err="1" smtClean="0"/>
              <a:t>lensing</a:t>
            </a:r>
            <a:endParaRPr lang="en-US" sz="2400" dirty="0" smtClean="0"/>
          </a:p>
          <a:p>
            <a:pPr lvl="1"/>
            <a:r>
              <a:rPr lang="en-US" sz="2400" dirty="0" smtClean="0"/>
              <a:t>How do we know we have found them?</a:t>
            </a:r>
          </a:p>
          <a:p>
            <a:pPr lvl="2"/>
            <a:r>
              <a:rPr lang="en-US" sz="2000" dirty="0" smtClean="0"/>
              <a:t>Lack of [OIII]? Strong </a:t>
            </a:r>
            <a:r>
              <a:rPr lang="en-US" sz="2000" dirty="0" err="1" smtClean="0"/>
              <a:t>HeII</a:t>
            </a:r>
            <a:r>
              <a:rPr lang="en-US" sz="2000" dirty="0" smtClean="0"/>
              <a:t>?</a:t>
            </a:r>
          </a:p>
          <a:p>
            <a:r>
              <a:rPr lang="en-US" sz="2800" dirty="0" smtClean="0"/>
              <a:t>Use strong </a:t>
            </a:r>
            <a:r>
              <a:rPr lang="en-US" sz="2800" dirty="0" err="1" smtClean="0"/>
              <a:t>lensing</a:t>
            </a:r>
            <a:r>
              <a:rPr lang="en-US" sz="2800" dirty="0" smtClean="0"/>
              <a:t> (50 or so) to</a:t>
            </a:r>
          </a:p>
          <a:p>
            <a:pPr lvl="1"/>
            <a:r>
              <a:rPr lang="en-US" sz="2400" dirty="0" smtClean="0"/>
              <a:t>constrain dark-matter substructure</a:t>
            </a:r>
          </a:p>
          <a:p>
            <a:pPr lvl="1"/>
            <a:r>
              <a:rPr lang="en-US" sz="2400" dirty="0" smtClean="0"/>
              <a:t>test density profiles</a:t>
            </a:r>
          </a:p>
          <a:p>
            <a:pPr lvl="1"/>
            <a:r>
              <a:rPr lang="en-US" sz="2400" dirty="0" smtClean="0"/>
              <a:t>dissect AGN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Harry Ferguson chart – Frontiers 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14247</TotalTime>
  <Words>3976</Words>
  <Application>Microsoft Macintosh PowerPoint</Application>
  <PresentationFormat>On-screen Show (4:3)</PresentationFormat>
  <Paragraphs>536</Paragraphs>
  <Slides>50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Blank Presentation</vt:lpstr>
      <vt:lpstr>Equity</vt:lpstr>
      <vt:lpstr>Twilight</vt:lpstr>
      <vt:lpstr>Slide 1</vt:lpstr>
      <vt:lpstr>JWST Science Updates</vt:lpstr>
      <vt:lpstr>More connections</vt:lpstr>
      <vt:lpstr>Slide 4</vt:lpstr>
      <vt:lpstr>Slide 5</vt:lpstr>
      <vt:lpstr>Slide 6</vt:lpstr>
      <vt:lpstr>More great ideas</vt:lpstr>
      <vt:lpstr>Slide 8</vt:lpstr>
      <vt:lpstr>More great ideas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Outline</vt:lpstr>
      <vt:lpstr>Theory</vt:lpstr>
      <vt:lpstr>Observations</vt:lpstr>
      <vt:lpstr>Milky Way Satellites</vt:lpstr>
      <vt:lpstr>One stone: gravitationally lensed QSOs</vt:lpstr>
      <vt:lpstr>Slide 22</vt:lpstr>
      <vt:lpstr>Slide 23</vt:lpstr>
      <vt:lpstr>Slide 24</vt:lpstr>
      <vt:lpstr>Conclusions</vt:lpstr>
      <vt:lpstr>The Extragalactic Background:  Are we missing something?</vt:lpstr>
      <vt:lpstr>Mid-Infrared Observation of High Redshift Galaxy Evolution</vt:lpstr>
      <vt:lpstr>Slide 28</vt:lpstr>
      <vt:lpstr>Deep Spitzer MIPS 24μm surveys</vt:lpstr>
      <vt:lpstr>Many star forming galaxies still missing from deep 24μm surveys</vt:lpstr>
      <vt:lpstr>JWST/MIRI spectra of z&gt;4 galaxies?</vt:lpstr>
      <vt:lpstr>What if SMGs are really powered by AGN?</vt:lpstr>
      <vt:lpstr>Synergy with Herschel, ALMA and other (sub)mm facilities</vt:lpstr>
      <vt:lpstr>Summary </vt:lpstr>
      <vt:lpstr>Slide 35</vt:lpstr>
      <vt:lpstr>Slide 36</vt:lpstr>
      <vt:lpstr>Slide 37</vt:lpstr>
      <vt:lpstr>Slide 38</vt:lpstr>
      <vt:lpstr>Slide 39</vt:lpstr>
      <vt:lpstr>Slide 40</vt:lpstr>
      <vt:lpstr>If JWST launched tomorrow, we have great ideas</vt:lpstr>
      <vt:lpstr>Slide 42</vt:lpstr>
      <vt:lpstr>Neptune with JWST/NIRSPEC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Space Telescope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User</dc:creator>
  <cp:lastModifiedBy>John Mather</cp:lastModifiedBy>
  <cp:revision>492</cp:revision>
  <cp:lastPrinted>2010-08-27T18:41:25Z</cp:lastPrinted>
  <dcterms:created xsi:type="dcterms:W3CDTF">2011-10-13T10:45:32Z</dcterms:created>
  <dcterms:modified xsi:type="dcterms:W3CDTF">2011-10-13T10:52:19Z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4670049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