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55" r:id="rId2"/>
    <p:sldId id="348" r:id="rId3"/>
    <p:sldId id="349" r:id="rId4"/>
    <p:sldId id="350" r:id="rId5"/>
    <p:sldId id="351" r:id="rId6"/>
    <p:sldId id="352" r:id="rId7"/>
    <p:sldId id="354" r:id="rId8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1B20E5"/>
    <a:srgbClr val="1E5FE2"/>
  </p:clrMru>
  <p:extLst>
    <p:ext uri="{E76CE94A-603C-4142-B9EB-6D1370010A27}">
      <p14:discardImageEditData xmlns:p14="http://schemas.microsoft.com/office/powerpoint/2010/main" xmlns="" xmlns:mv="urn:schemas-microsoft-com:mac:vml" xmlns:mc="http://schemas.openxmlformats.org/markup-compatibility/2006" val="0"/>
    </p:ext>
    <p:ext uri="{D31A062A-798A-4329-ABDD-BBA856620510}">
      <p14:defaultImageDpi xmlns:p14="http://schemas.microsoft.com/office/powerpoint/2010/main" xmlns="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4" autoAdjust="0"/>
    <p:restoredTop sz="94660"/>
  </p:normalViewPr>
  <p:slideViewPr>
    <p:cSldViewPr>
      <p:cViewPr varScale="1">
        <p:scale>
          <a:sx n="65" d="100"/>
          <a:sy n="65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1956" y="-108"/>
      </p:cViewPr>
      <p:guideLst>
        <p:guide orient="horz" pos="2909"/>
        <p:guide pos="218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211" y="0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r">
              <a:defRPr sz="1200"/>
            </a:lvl1pPr>
          </a:lstStyle>
          <a:p>
            <a:fld id="{F4D22E85-3283-834D-BE51-6AD80FF13FA5}" type="datetime1">
              <a:rPr lang="en-US" smtClean="0"/>
              <a:pPr/>
              <a:t>10/13/2011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3318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211" y="8773318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r">
              <a:defRPr sz="1200"/>
            </a:lvl1pPr>
          </a:lstStyle>
          <a:p>
            <a:fld id="{C6C2E31E-34F3-954C-ADAE-DCE3CC78C9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160415470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/>
          <a:lstStyle>
            <a:lvl1pPr algn="r">
              <a:defRPr sz="1200"/>
            </a:lvl1pPr>
          </a:lstStyle>
          <a:p>
            <a:fld id="{7501FF39-1079-C244-8936-238925F494FB}" type="datetime1">
              <a:rPr lang="en-US" smtClean="0"/>
              <a:pPr/>
              <a:t>10/13/2011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3738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4" tIns="46242" rIns="92484" bIns="4624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84" tIns="46242" rIns="92484" bIns="4624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 anchor="b"/>
          <a:lstStyle>
            <a:lvl1pPr algn="r">
              <a:defRPr sz="1200"/>
            </a:lvl1pPr>
          </a:lstStyle>
          <a:p>
            <a:fld id="{60CC8F8A-F670-4F74-AA44-2CCE7DB2A9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148604242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2ndaryV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60CF6C0-7AD1-4DC0-870B-7F765CCC94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AA7F5AA-773D-40EC-B6EB-00BB192963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B587F24-91E6-4862-BC1B-A9BA6CEF4F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13 Oct 2011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7416B53-6D95-40CE-AC5D-A1970299D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D017758-D2DD-4EF6-85C0-E7066BB9BF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F385780-3627-4918-A59E-19DA145435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41928BC-E66F-4CA6-8459-4C5E7DBF73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29D706B-03C0-46B8-AEE5-8136FEB450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904D5F2-2A14-4680-B2E2-A3D25DC7EF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13 Oct 2011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3A2C6BD-0C20-474F-8A17-6147FDEAA7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2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2ndaryV3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13 Oct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AST Portfolio Review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8375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Tom </a:t>
            </a:r>
            <a:r>
              <a:rPr lang="en-US" dirty="0" err="1" smtClean="0">
                <a:solidFill>
                  <a:schemeClr val="tx1"/>
                </a:solidFill>
              </a:rPr>
              <a:t>Statler</a:t>
            </a:r>
            <a:r>
              <a:rPr lang="en-US" dirty="0" smtClean="0">
                <a:solidFill>
                  <a:schemeClr val="tx1"/>
                </a:solidFill>
              </a:rPr>
              <a:t>, NSF/AST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AAAC Meeting 13 Oct 2011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6858000" cy="685800"/>
          </a:xfrm>
        </p:spPr>
        <p:txBody>
          <a:bodyPr/>
          <a:lstStyle/>
          <a:p>
            <a:pPr>
              <a:defRPr/>
            </a:pPr>
            <a:r>
              <a:rPr lang="en-US" b="0" dirty="0" smtClean="0"/>
              <a:t>AST Portfolio Review</a:t>
            </a:r>
            <a:endParaRPr lang="en-US" b="0" dirty="0"/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0"/>
          </p:nvPr>
        </p:nvSpPr>
        <p:spPr>
          <a:xfrm>
            <a:off x="457200" y="6492875"/>
            <a:ext cx="2133600" cy="365125"/>
          </a:xfrm>
          <a:noFill/>
        </p:spPr>
        <p:txBody>
          <a:bodyPr/>
          <a:lstStyle/>
          <a:p>
            <a:r>
              <a:rPr lang="en-US" dirty="0" smtClean="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rPr>
              <a:t>13 Oct 2011</a:t>
            </a:r>
            <a:endParaRPr lang="en-US" dirty="0"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/>
          <a:p>
            <a:fld id="{69B8CEA4-FB39-BA44-B1D1-43AD4333EA27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066801"/>
            <a:ext cx="8686800" cy="5432256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31775" indent="-231775">
              <a:spcAft>
                <a:spcPts val="1800"/>
              </a:spcAft>
              <a:buFont typeface="Arial" pitchFamily="-111" charset="0"/>
              <a:buChar char="•"/>
            </a:pPr>
            <a:r>
              <a:rPr lang="en-US" dirty="0"/>
              <a:t> </a:t>
            </a:r>
            <a:r>
              <a:rPr lang="en-US" sz="2400" dirty="0"/>
              <a:t>NWNH advised: “If …budget is truly flat…there is no possibility of implementing …the recommended program…without…enacting the recommendations of the first 2006 senior review and/or …a second more drastic…review before mid-decade.” (</a:t>
            </a:r>
            <a:r>
              <a:rPr lang="en-US" sz="2400" dirty="0" err="1"/>
              <a:t>p</a:t>
            </a:r>
            <a:r>
              <a:rPr lang="en-US" sz="2400" dirty="0"/>
              <a:t>. 240)</a:t>
            </a:r>
            <a:endParaRPr lang="en-US" sz="2400" dirty="0" smtClean="0"/>
          </a:p>
          <a:p>
            <a:pPr marL="231775" indent="-231775">
              <a:spcAft>
                <a:spcPts val="1200"/>
              </a:spcAft>
              <a:buFont typeface="Arial" pitchFamily="-111" charset="0"/>
              <a:buChar char="•"/>
            </a:pPr>
            <a:r>
              <a:rPr lang="en-US" sz="2400" dirty="0" smtClean="0"/>
              <a:t>AST portfolio review will </a:t>
            </a:r>
            <a:r>
              <a:rPr lang="en-US" sz="2400" u="sng" dirty="0" smtClean="0"/>
              <a:t>not</a:t>
            </a:r>
            <a:r>
              <a:rPr lang="en-US" sz="2400" dirty="0" smtClean="0"/>
              <a:t> be a </a:t>
            </a:r>
            <a:r>
              <a:rPr lang="en-US" sz="2400" dirty="0"/>
              <a:t>repeat of Senior Review, which was confined to facilities.</a:t>
            </a:r>
          </a:p>
          <a:p>
            <a:pPr marL="231775" indent="-231775">
              <a:spcAft>
                <a:spcPts val="1200"/>
              </a:spcAft>
              <a:buFont typeface="Arial" pitchFamily="-111" charset="0"/>
              <a:buChar char="•"/>
            </a:pPr>
            <a:r>
              <a:rPr lang="en-US" sz="2400" dirty="0"/>
              <a:t>Examine balance across entire portfolio of activities AST supports.</a:t>
            </a:r>
          </a:p>
          <a:p>
            <a:pPr marL="231775" indent="-231775">
              <a:spcAft>
                <a:spcPts val="1200"/>
              </a:spcAft>
              <a:buFont typeface="Arial" pitchFamily="-111" charset="0"/>
              <a:buChar char="•"/>
            </a:pPr>
            <a:r>
              <a:rPr lang="en-US" sz="2400" dirty="0"/>
              <a:t>Enable progress on central science questions (Ch. 2 of NWNH), balancing recommendations for new facilities &amp; instrumentation with capabilities of existing facilities &amp; programs</a:t>
            </a:r>
            <a:r>
              <a:rPr lang="en-US" sz="2400" dirty="0" smtClean="0">
                <a:solidFill>
                  <a:srgbClr val="FFFF00"/>
                </a:solidFill>
              </a:rPr>
              <a:t>.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6858000" cy="838200"/>
          </a:xfrm>
        </p:spPr>
        <p:txBody>
          <a:bodyPr/>
          <a:lstStyle/>
          <a:p>
            <a:pPr>
              <a:defRPr/>
            </a:pPr>
            <a:r>
              <a:rPr lang="en-US" b="0" dirty="0" smtClean="0"/>
              <a:t>Review Philosophy</a:t>
            </a:r>
            <a:endParaRPr lang="en-US" b="0" dirty="0"/>
          </a:p>
        </p:txBody>
      </p:sp>
      <p:sp>
        <p:nvSpPr>
          <p:cNvPr id="5123" name="Date Placeholder 2"/>
          <p:cNvSpPr>
            <a:spLocks noGrp="1"/>
          </p:cNvSpPr>
          <p:nvPr>
            <p:ph type="dt" sz="quarter" idx="10"/>
          </p:nvPr>
        </p:nvSpPr>
        <p:spPr>
          <a:xfrm>
            <a:off x="457200" y="6492875"/>
            <a:ext cx="2133600" cy="365125"/>
          </a:xfrm>
          <a:noFill/>
        </p:spPr>
        <p:txBody>
          <a:bodyPr/>
          <a:lstStyle/>
          <a:p>
            <a:r>
              <a:rPr lang="en-US" dirty="0" smtClean="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rPr>
              <a:t>13 Oct 2011</a:t>
            </a:r>
            <a:endParaRPr lang="en-US" dirty="0"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248400" y="6492875"/>
            <a:ext cx="2895600" cy="365125"/>
          </a:xfrm>
          <a:noFill/>
        </p:spPr>
        <p:txBody>
          <a:bodyPr/>
          <a:lstStyle/>
          <a:p>
            <a:fld id="{09F2E96B-3E73-E543-BCBB-6EFA3A56E6A0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219200"/>
            <a:ext cx="8534400" cy="4570482"/>
          </a:xfrm>
          <a:prstGeom prst="rect">
            <a:avLst/>
          </a:prstGeom>
          <a:noFill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87338" indent="-287338">
              <a:spcAft>
                <a:spcPts val="1800"/>
              </a:spcAft>
              <a:buFont typeface="Arial" pitchFamily="-111" charset="0"/>
              <a:buChar char="•"/>
            </a:pPr>
            <a:r>
              <a:rPr lang="en-US" sz="2400" dirty="0"/>
              <a:t>Goal: Define the astronomical landscape for the coming decade.</a:t>
            </a:r>
          </a:p>
          <a:p>
            <a:pPr marL="287338" indent="-287338">
              <a:spcAft>
                <a:spcPts val="1800"/>
              </a:spcAft>
              <a:buFont typeface="Arial" pitchFamily="-111" charset="0"/>
              <a:buChar char="•"/>
            </a:pPr>
            <a:r>
              <a:rPr lang="en-US" sz="2400" dirty="0"/>
              <a:t> 2 “mapping” steps:</a:t>
            </a:r>
          </a:p>
          <a:p>
            <a:pPr marL="287338" indent="-287338">
              <a:spcAft>
                <a:spcPts val="1800"/>
              </a:spcAft>
              <a:buFont typeface="Garamond" pitchFamily="-111" charset="0"/>
              <a:buAutoNum type="arabicPeriod"/>
            </a:pPr>
            <a:r>
              <a:rPr lang="en-US" sz="2400" dirty="0"/>
              <a:t>Let key science questions from NWNH</a:t>
            </a:r>
            <a:r>
              <a:rPr lang="en-US" sz="2400" dirty="0" smtClean="0"/>
              <a:t> determine </a:t>
            </a:r>
            <a:r>
              <a:rPr lang="en-US" sz="2400" dirty="0"/>
              <a:t>set of critical capabilities needed in 2015, 2020, 2025.</a:t>
            </a:r>
          </a:p>
          <a:p>
            <a:pPr marL="287338" indent="-287338">
              <a:spcAft>
                <a:spcPts val="1800"/>
              </a:spcAft>
              <a:buFont typeface="Garamond" pitchFamily="-111" charset="0"/>
              <a:buAutoNum type="arabicPeriod"/>
            </a:pPr>
            <a:r>
              <a:rPr lang="en-US" sz="2400" dirty="0"/>
              <a:t>Determine how to achieve these capabilities through combination of</a:t>
            </a:r>
          </a:p>
          <a:p>
            <a:pPr marL="971550" lvl="1" indent="-514350">
              <a:spcAft>
                <a:spcPts val="1800"/>
              </a:spcAft>
              <a:buFont typeface="Garamond" pitchFamily="-111" charset="0"/>
              <a:buAutoNum type="romanLcPeriod"/>
            </a:pPr>
            <a:r>
              <a:rPr lang="en-US" sz="2400" dirty="0"/>
              <a:t>New facilities &amp; </a:t>
            </a:r>
            <a:r>
              <a:rPr lang="en-US" sz="2400" dirty="0" smtClean="0"/>
              <a:t>instrumentation (following NWNH)</a:t>
            </a:r>
          </a:p>
          <a:p>
            <a:pPr marL="971550" lvl="1" indent="-514350">
              <a:spcAft>
                <a:spcPts val="1800"/>
              </a:spcAft>
              <a:buFont typeface="Garamond" pitchFamily="-111" charset="0"/>
              <a:buAutoNum type="romanLcPeriod"/>
            </a:pPr>
            <a:r>
              <a:rPr lang="en-US" sz="2400" dirty="0"/>
              <a:t>Evolution of existing facilities &amp; programs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6858000" cy="838200"/>
          </a:xfrm>
        </p:spPr>
        <p:txBody>
          <a:bodyPr/>
          <a:lstStyle/>
          <a:p>
            <a:pPr>
              <a:defRPr/>
            </a:pPr>
            <a:r>
              <a:rPr lang="en-US" b="0" dirty="0" smtClean="0"/>
              <a:t>Review Philosophy</a:t>
            </a:r>
            <a:endParaRPr lang="en-US" b="0" dirty="0"/>
          </a:p>
        </p:txBody>
      </p:sp>
      <p:sp>
        <p:nvSpPr>
          <p:cNvPr id="6147" name="Date Placeholder 2"/>
          <p:cNvSpPr>
            <a:spLocks noGrp="1"/>
          </p:cNvSpPr>
          <p:nvPr>
            <p:ph type="dt" sz="quarter" idx="10"/>
          </p:nvPr>
        </p:nvSpPr>
        <p:spPr>
          <a:xfrm>
            <a:off x="457200" y="6492875"/>
            <a:ext cx="2133600" cy="365125"/>
          </a:xfrm>
          <a:noFill/>
        </p:spPr>
        <p:txBody>
          <a:bodyPr/>
          <a:lstStyle/>
          <a:p>
            <a:r>
              <a:rPr lang="en-US" dirty="0" smtClean="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rPr>
              <a:t>13 Oct 2011</a:t>
            </a:r>
            <a:endParaRPr lang="en-US" dirty="0"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248400" y="6492875"/>
            <a:ext cx="2895600" cy="365125"/>
          </a:xfrm>
          <a:noFill/>
        </p:spPr>
        <p:txBody>
          <a:bodyPr/>
          <a:lstStyle/>
          <a:p>
            <a:fld id="{BD4D31F2-0F1C-7A4B-836A-B39FB3CD7786}" type="slidenum">
              <a:rPr lang="en-US"/>
              <a:pPr/>
              <a:t>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1219200"/>
            <a:ext cx="8077200" cy="4939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7338" indent="-287338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ea typeface="ＭＳ Ｐゴシック" pitchFamily="29" charset="-128"/>
                <a:cs typeface="Arial" pitchFamily="34" charset="0"/>
              </a:rPr>
              <a:t>Note that review is explicitly forward-looking</a:t>
            </a:r>
          </a:p>
          <a:p>
            <a:pPr marL="287338" indent="-287338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ea typeface="ＭＳ Ｐゴシック" pitchFamily="29" charset="-128"/>
                <a:cs typeface="Arial" pitchFamily="34" charset="0"/>
              </a:rPr>
              <a:t> Key question re: existing facilities is</a:t>
            </a:r>
          </a:p>
          <a:p>
            <a:pPr marL="744538" lvl="1" indent="-287338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ea typeface="ＭＳ Ｐゴシック" pitchFamily="29" charset="-128"/>
                <a:cs typeface="Arial" pitchFamily="34" charset="0"/>
              </a:rPr>
              <a:t>Can the facility be evolved so as to provide a critical future capability?</a:t>
            </a:r>
          </a:p>
          <a:p>
            <a:pPr marL="3030538" lvl="6" indent="-287338" defTabSz="914400">
              <a:spcAft>
                <a:spcPts val="1800"/>
              </a:spcAft>
              <a:defRPr/>
            </a:pPr>
            <a:r>
              <a:rPr lang="en-US" sz="2400" dirty="0">
                <a:latin typeface="Arial" pitchFamily="34" charset="0"/>
                <a:ea typeface="ＭＳ Ｐゴシック" pitchFamily="29" charset="-128"/>
                <a:cs typeface="Arial" pitchFamily="34" charset="0"/>
              </a:rPr>
              <a:t>	</a:t>
            </a:r>
            <a:r>
              <a:rPr lang="en-US" sz="2400" dirty="0" smtClean="0">
                <a:latin typeface="Arial" pitchFamily="34" charset="0"/>
                <a:ea typeface="ＭＳ Ｐゴシック" pitchFamily="29" charset="-128"/>
                <a:cs typeface="Arial" pitchFamily="34" charset="0"/>
              </a:rPr>
              <a:t>- </a:t>
            </a:r>
            <a:r>
              <a:rPr lang="en-US" sz="2400" i="1" dirty="0">
                <a:latin typeface="Arial" pitchFamily="34" charset="0"/>
                <a:ea typeface="ＭＳ Ｐゴシック" pitchFamily="29" charset="-128"/>
                <a:cs typeface="Arial" pitchFamily="34" charset="0"/>
              </a:rPr>
              <a:t>not</a:t>
            </a:r>
            <a:r>
              <a:rPr lang="en-US" sz="2400" dirty="0">
                <a:latin typeface="Arial" pitchFamily="34" charset="0"/>
                <a:ea typeface="ＭＳ Ｐゴシック" pitchFamily="29" charset="-128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ea typeface="ＭＳ Ｐゴシック" pitchFamily="29" charset="-128"/>
                <a:cs typeface="Arial" pitchFamily="34" charset="0"/>
              </a:rPr>
              <a:t>-</a:t>
            </a:r>
            <a:endParaRPr lang="en-US" sz="2400" dirty="0">
              <a:latin typeface="Arial" pitchFamily="34" charset="0"/>
              <a:ea typeface="ＭＳ Ｐゴシック" pitchFamily="29" charset="-128"/>
              <a:cs typeface="Arial" pitchFamily="34" charset="0"/>
            </a:endParaRPr>
          </a:p>
          <a:p>
            <a:pPr marL="744538" lvl="1" indent="-287338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ea typeface="ＭＳ Ｐゴシック" pitchFamily="29" charset="-128"/>
                <a:cs typeface="Arial" pitchFamily="34" charset="0"/>
              </a:rPr>
              <a:t>Has the facility earned the right to survive by virtue of past performance?</a:t>
            </a:r>
          </a:p>
          <a:p>
            <a:pPr marL="287338" indent="-287338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sz="2400" dirty="0">
                <a:latin typeface="Arial" pitchFamily="34" charset="0"/>
                <a:ea typeface="ＭＳ Ｐゴシック" pitchFamily="29" charset="-128"/>
                <a:cs typeface="Arial" pitchFamily="34" charset="0"/>
              </a:rPr>
              <a:t>Avoid overburdening facilities with demand for statistics or overburdening committee with need to invent metrics of productivity.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6858000" cy="762000"/>
          </a:xfrm>
        </p:spPr>
        <p:txBody>
          <a:bodyPr/>
          <a:lstStyle/>
          <a:p>
            <a:pPr>
              <a:defRPr/>
            </a:pPr>
            <a:r>
              <a:rPr lang="en-US" b="0" dirty="0" smtClean="0"/>
              <a:t>Other Boundary Conditions</a:t>
            </a:r>
            <a:endParaRPr lang="en-US" b="0" dirty="0"/>
          </a:p>
        </p:txBody>
      </p:sp>
      <p:sp>
        <p:nvSpPr>
          <p:cNvPr id="7171" name="Date Placeholder 2"/>
          <p:cNvSpPr>
            <a:spLocks noGrp="1"/>
          </p:cNvSpPr>
          <p:nvPr>
            <p:ph type="dt" sz="quarter" idx="10"/>
          </p:nvPr>
        </p:nvSpPr>
        <p:spPr>
          <a:xfrm>
            <a:off x="457200" y="6492875"/>
            <a:ext cx="2133600" cy="365125"/>
          </a:xfrm>
          <a:noFill/>
        </p:spPr>
        <p:txBody>
          <a:bodyPr/>
          <a:lstStyle/>
          <a:p>
            <a:r>
              <a:rPr lang="en-US" smtClean="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rPr>
              <a:t>13 Oct 2011</a:t>
            </a:r>
            <a:endParaRPr lang="en-US"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248400" y="6492875"/>
            <a:ext cx="2895600" cy="365125"/>
          </a:xfrm>
          <a:noFill/>
        </p:spPr>
        <p:txBody>
          <a:bodyPr/>
          <a:lstStyle/>
          <a:p>
            <a:fld id="{75295CEB-0DEA-9F40-A404-F1A983F868CF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7175" name="TextBox 7"/>
          <p:cNvSpPr txBox="1">
            <a:spLocks noChangeArrowheads="1"/>
          </p:cNvSpPr>
          <p:nvPr/>
        </p:nvSpPr>
        <p:spPr bwMode="auto">
          <a:xfrm>
            <a:off x="381000" y="1371600"/>
            <a:ext cx="8382000" cy="4108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280988" indent="-280988">
              <a:spcAft>
                <a:spcPts val="1800"/>
              </a:spcAft>
              <a:buFont typeface="Arial" pitchFamily="-111" charset="0"/>
              <a:buChar char="•"/>
            </a:pPr>
            <a:r>
              <a:rPr lang="en-US" sz="2400" dirty="0"/>
              <a:t>Multiple budget scenarios through 2025 to be provided by AST. Consider costs of delivering/evolving existing capabilities and costs of new facilities.</a:t>
            </a:r>
          </a:p>
          <a:p>
            <a:pPr marL="280988" indent="-280988">
              <a:spcAft>
                <a:spcPts val="1800"/>
              </a:spcAft>
              <a:buFont typeface="Arial" pitchFamily="-111" charset="0"/>
              <a:buChar char="•"/>
            </a:pPr>
            <a:r>
              <a:rPr lang="en-US" sz="2400" dirty="0"/>
              <a:t>No revisiting/rehashing Astro2010 process or recommendations</a:t>
            </a:r>
            <a:r>
              <a:rPr lang="en-US" sz="2400" dirty="0" smtClean="0"/>
              <a:t>.</a:t>
            </a:r>
          </a:p>
          <a:p>
            <a:pPr marL="280988" indent="-280988">
              <a:spcAft>
                <a:spcPts val="1800"/>
              </a:spcAft>
              <a:buFont typeface="Arial" pitchFamily="-111" charset="0"/>
              <a:buChar char="•"/>
            </a:pPr>
            <a:r>
              <a:rPr lang="en-US" sz="2400" dirty="0" smtClean="0"/>
              <a:t>Include context of NASA, DOE, &amp; joint programs, private observatories, &amp; international activities</a:t>
            </a:r>
            <a:endParaRPr lang="en-US" sz="2400" dirty="0"/>
          </a:p>
          <a:p>
            <a:pPr marL="280988" indent="-280988">
              <a:spcAft>
                <a:spcPts val="1800"/>
              </a:spcAft>
              <a:buFont typeface="Arial" pitchFamily="-111" charset="0"/>
              <a:buChar char="•"/>
            </a:pPr>
            <a:r>
              <a:rPr lang="en-US" sz="2400" dirty="0"/>
              <a:t>Consider consequences for domestic, international partnerships and on state of the profession.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6858000" cy="762000"/>
          </a:xfrm>
        </p:spPr>
        <p:txBody>
          <a:bodyPr/>
          <a:lstStyle/>
          <a:p>
            <a:pPr>
              <a:defRPr/>
            </a:pPr>
            <a:r>
              <a:rPr lang="en-US" b="0" dirty="0" smtClean="0"/>
              <a:t>Charge to Committee</a:t>
            </a:r>
            <a:endParaRPr lang="en-US" b="0" dirty="0"/>
          </a:p>
        </p:txBody>
      </p:sp>
      <p:sp>
        <p:nvSpPr>
          <p:cNvPr id="8195" name="Date Placeholder 2"/>
          <p:cNvSpPr>
            <a:spLocks noGrp="1"/>
          </p:cNvSpPr>
          <p:nvPr>
            <p:ph type="dt" sz="quarter" idx="10"/>
          </p:nvPr>
        </p:nvSpPr>
        <p:spPr>
          <a:xfrm>
            <a:off x="457200" y="6492875"/>
            <a:ext cx="2133600" cy="365125"/>
          </a:xfrm>
          <a:noFill/>
        </p:spPr>
        <p:txBody>
          <a:bodyPr/>
          <a:lstStyle/>
          <a:p>
            <a:r>
              <a:rPr lang="en-US" dirty="0" smtClean="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rPr>
              <a:t>13 Oct 2011</a:t>
            </a:r>
            <a:endParaRPr lang="en-US" dirty="0"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248400" y="6492875"/>
            <a:ext cx="2895600" cy="365125"/>
          </a:xfrm>
          <a:noFill/>
        </p:spPr>
        <p:txBody>
          <a:bodyPr/>
          <a:lstStyle/>
          <a:p>
            <a:fld id="{ED32BEF6-E1F0-D944-BB95-34A5A9918CAE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8199" name="TextBox 7"/>
          <p:cNvSpPr txBox="1">
            <a:spLocks noChangeArrowheads="1"/>
          </p:cNvSpPr>
          <p:nvPr/>
        </p:nvSpPr>
        <p:spPr bwMode="auto">
          <a:xfrm>
            <a:off x="381000" y="1143000"/>
            <a:ext cx="8382000" cy="4478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80988" indent="-280988">
              <a:spcAft>
                <a:spcPts val="1800"/>
              </a:spcAft>
              <a:buFont typeface="Arial" pitchFamily="-111" charset="0"/>
              <a:buChar char="•"/>
            </a:pPr>
            <a:r>
              <a:rPr lang="en-US" sz="2400" dirty="0"/>
              <a:t>Recommend balance of  investment in new &amp; existing facilities, grant programs, and workforce required in 2015, 2020, 2025 to enable progress on science questions identified by Astro2010.</a:t>
            </a:r>
          </a:p>
          <a:p>
            <a:pPr marL="280988" indent="-280988">
              <a:spcAft>
                <a:spcPts val="1800"/>
              </a:spcAft>
              <a:buFont typeface="Arial" pitchFamily="-111" charset="0"/>
              <a:buChar char="•"/>
            </a:pPr>
            <a:r>
              <a:rPr lang="en-US" sz="2400" dirty="0"/>
              <a:t>Prioritize with sufficient granularity to permit adjustments in response to variations in Federal funding.</a:t>
            </a:r>
          </a:p>
          <a:p>
            <a:pPr marL="280988" indent="-280988">
              <a:spcAft>
                <a:spcPts val="1800"/>
              </a:spcAft>
              <a:buFont typeface="Arial" pitchFamily="-111" charset="0"/>
              <a:buChar char="•"/>
            </a:pPr>
            <a:r>
              <a:rPr lang="en-US" sz="2400" dirty="0"/>
              <a:t>Recommendations should be viable and lead to vigorous and sustainable future for US astronomy.</a:t>
            </a:r>
            <a:endParaRPr lang="en-US" sz="2400" dirty="0" smtClean="0"/>
          </a:p>
          <a:p>
            <a:pPr marL="280988" indent="-280988">
              <a:spcAft>
                <a:spcPts val="1800"/>
              </a:spcAft>
              <a:buFont typeface="Arial" pitchFamily="-111" charset="0"/>
              <a:buChar char="•"/>
            </a:pPr>
            <a:r>
              <a:rPr lang="en-US" sz="2400" dirty="0" smtClean="0"/>
              <a:t>Report early enough in 2012  </a:t>
            </a:r>
            <a:r>
              <a:rPr lang="en-US" sz="2400" dirty="0"/>
              <a:t>to inform FY2014 </a:t>
            </a:r>
            <a:r>
              <a:rPr lang="en-US" sz="2400" dirty="0" smtClean="0"/>
              <a:t>budget request.</a:t>
            </a:r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6858000" cy="762000"/>
          </a:xfrm>
        </p:spPr>
        <p:txBody>
          <a:bodyPr/>
          <a:lstStyle/>
          <a:p>
            <a:pPr>
              <a:defRPr/>
            </a:pPr>
            <a:r>
              <a:rPr lang="en-US" b="0" dirty="0" smtClean="0"/>
              <a:t>Current Status</a:t>
            </a:r>
            <a:endParaRPr lang="en-US" b="0" dirty="0"/>
          </a:p>
        </p:txBody>
      </p:sp>
      <p:sp>
        <p:nvSpPr>
          <p:cNvPr id="10243" name="Date Placeholder 2"/>
          <p:cNvSpPr>
            <a:spLocks noGrp="1"/>
          </p:cNvSpPr>
          <p:nvPr>
            <p:ph type="dt" sz="quarter" idx="10"/>
          </p:nvPr>
        </p:nvSpPr>
        <p:spPr>
          <a:xfrm>
            <a:off x="457200" y="6492875"/>
            <a:ext cx="2133600" cy="365125"/>
          </a:xfrm>
          <a:noFill/>
        </p:spPr>
        <p:txBody>
          <a:bodyPr/>
          <a:lstStyle/>
          <a:p>
            <a:r>
              <a:rPr lang="en-US" dirty="0" smtClean="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rPr>
              <a:t>13 Oct 2011</a:t>
            </a:r>
            <a:endParaRPr lang="en-US" dirty="0"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248400" y="6492875"/>
            <a:ext cx="2895600" cy="365125"/>
          </a:xfrm>
          <a:noFill/>
        </p:spPr>
        <p:txBody>
          <a:bodyPr/>
          <a:lstStyle/>
          <a:p>
            <a:fld id="{1B2571D7-59B2-C941-86EC-4F766153CD58}" type="slidenum">
              <a:rPr lang="en-US"/>
              <a:pPr/>
              <a:t>7</a:t>
            </a:fld>
            <a:endParaRPr lang="en-US"/>
          </a:p>
        </p:txBody>
      </p:sp>
      <p:sp>
        <p:nvSpPr>
          <p:cNvPr id="10247" name="TextBox 7"/>
          <p:cNvSpPr txBox="1">
            <a:spLocks noChangeArrowheads="1"/>
          </p:cNvSpPr>
          <p:nvPr/>
        </p:nvSpPr>
        <p:spPr bwMode="auto">
          <a:xfrm>
            <a:off x="381000" y="1066800"/>
            <a:ext cx="838200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280988" indent="-280988">
              <a:spcAft>
                <a:spcPts val="1800"/>
              </a:spcAft>
              <a:buFont typeface="Arial" pitchFamily="-111" charset="0"/>
              <a:buChar char="•"/>
            </a:pPr>
            <a:r>
              <a:rPr lang="en-US" sz="2400" dirty="0" smtClean="0"/>
              <a:t>Public announcements at May 2011 AAS and via mid-June Email to AAS and APS/APD distribution lists.</a:t>
            </a:r>
            <a:endParaRPr lang="en-US" sz="2400" dirty="0"/>
          </a:p>
          <a:p>
            <a:pPr marL="280988" indent="-280988">
              <a:spcAft>
                <a:spcPts val="1800"/>
              </a:spcAft>
              <a:buFont typeface="Arial" pitchFamily="-111" charset="0"/>
              <a:buChar char="•"/>
            </a:pPr>
            <a:r>
              <a:rPr lang="en-US" sz="2400" dirty="0" smtClean="0"/>
              <a:t>Nominations for committee membership accepted until July 15</a:t>
            </a:r>
          </a:p>
          <a:p>
            <a:pPr marL="280988" indent="-280988">
              <a:spcAft>
                <a:spcPts val="1800"/>
              </a:spcAft>
              <a:buFont typeface="Arial" pitchFamily="-111" charset="0"/>
              <a:buChar char="•"/>
            </a:pPr>
            <a:r>
              <a:rPr lang="en-US" sz="2400" dirty="0" smtClean="0"/>
              <a:t>17-member PR Committee now complete, diverse with regard to science expertise, geography, career stage, and other important demographic dimensions</a:t>
            </a:r>
            <a:endParaRPr lang="en-US" sz="2400" dirty="0"/>
          </a:p>
          <a:p>
            <a:pPr marL="280988" indent="-280988">
              <a:spcAft>
                <a:spcPts val="1800"/>
              </a:spcAft>
              <a:buFont typeface="Arial" pitchFamily="-111" charset="0"/>
              <a:buChar char="•"/>
            </a:pPr>
            <a:r>
              <a:rPr lang="en-US" sz="2400" dirty="0" smtClean="0"/>
              <a:t>Opportunity for Community input will be announced (by AAS/APS Email) week of Oct 17; Committee membership to be made public via PR webpage.</a:t>
            </a:r>
            <a:endParaRPr lang="en-US" sz="2400" dirty="0"/>
          </a:p>
          <a:p>
            <a:pPr marL="280988" indent="-280988">
              <a:spcAft>
                <a:spcPts val="1800"/>
              </a:spcAft>
              <a:buFont typeface="Arial" pitchFamily="-111" charset="0"/>
              <a:buChar char="•"/>
            </a:pPr>
            <a:r>
              <a:rPr lang="en-US" sz="2400" dirty="0" smtClean="0"/>
              <a:t>Committee has met by </a:t>
            </a:r>
            <a:r>
              <a:rPr lang="en-US" sz="2400" dirty="0" err="1" smtClean="0"/>
              <a:t>telecon</a:t>
            </a:r>
            <a:r>
              <a:rPr lang="en-US" sz="2400" dirty="0" smtClean="0"/>
              <a:t>; first face-to-face Oct 21-23</a:t>
            </a:r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NSF2012.thmx</Template>
  <TotalTime>2613</TotalTime>
  <Words>462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AST Portfolio Review</vt:lpstr>
      <vt:lpstr>AST Portfolio Review</vt:lpstr>
      <vt:lpstr>Review Philosophy</vt:lpstr>
      <vt:lpstr>Review Philosophy</vt:lpstr>
      <vt:lpstr>Other Boundary Conditions</vt:lpstr>
      <vt:lpstr>Charge to Committee</vt:lpstr>
      <vt:lpstr>Current Status</vt:lpstr>
    </vt:vector>
  </TitlesOfParts>
  <Company>National Science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aapodaca</dc:creator>
  <cp:lastModifiedBy>Your User Name</cp:lastModifiedBy>
  <cp:revision>465</cp:revision>
  <cp:lastPrinted>2011-02-08T13:25:30Z</cp:lastPrinted>
  <dcterms:created xsi:type="dcterms:W3CDTF">2011-04-29T10:53:21Z</dcterms:created>
  <dcterms:modified xsi:type="dcterms:W3CDTF">2011-10-13T11:43:47Z</dcterms:modified>
</cp:coreProperties>
</file>