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6" r:id="rId2"/>
    <p:sldId id="308" r:id="rId3"/>
    <p:sldId id="336" r:id="rId4"/>
    <p:sldId id="345" r:id="rId5"/>
    <p:sldId id="350" r:id="rId6"/>
    <p:sldId id="309" r:id="rId7"/>
    <p:sldId id="340" r:id="rId8"/>
    <p:sldId id="347" r:id="rId9"/>
    <p:sldId id="343" r:id="rId10"/>
    <p:sldId id="348" r:id="rId11"/>
    <p:sldId id="341" r:id="rId12"/>
    <p:sldId id="331" r:id="rId13"/>
    <p:sldId id="326" r:id="rId14"/>
    <p:sldId id="327" r:id="rId15"/>
    <p:sldId id="328" r:id="rId16"/>
    <p:sldId id="332" r:id="rId17"/>
    <p:sldId id="335" r:id="rId18"/>
    <p:sldId id="324" r:id="rId19"/>
    <p:sldId id="325" r:id="rId20"/>
    <p:sldId id="316" r:id="rId21"/>
    <p:sldId id="344" r:id="rId22"/>
    <p:sldId id="333" r:id="rId23"/>
    <p:sldId id="334" r:id="rId24"/>
    <p:sldId id="330" r:id="rId25"/>
    <p:sldId id="352" r:id="rId26"/>
    <p:sldId id="351" r:id="rId2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B20E5"/>
    <a:srgbClr val="1E5FE2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94660"/>
  </p:normalViewPr>
  <p:slideViewPr>
    <p:cSldViewPr>
      <p:cViewPr varScale="1">
        <p:scale>
          <a:sx n="98" d="100"/>
          <a:sy n="9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56" y="-108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r>
              <a:rPr lang="en-US" smtClean="0"/>
              <a:t>NSF-AST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r>
              <a:rPr lang="en-US" smtClean="0"/>
              <a:t>AAAC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C6C2E31E-34F3-954C-ADAE-DCE3CC78C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6041547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r>
              <a:rPr lang="en-US" smtClean="0"/>
              <a:t>NSF-AST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r>
              <a:rPr lang="en-US" smtClean="0"/>
              <a:t>AAAC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60CC8F8A-F670-4F74-AA44-2CCE7DB2A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4860424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E9B3-0AC6-4E8B-89C7-15988890CE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AAAC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NSF-AST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11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18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NSF-AST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AAAC</a:t>
            </a:r>
            <a:endParaRPr lang="en-US"/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6CB26-E931-F944-A66A-C5C8C02699C2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21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8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10/13/2011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ndaryV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0CF6C0-7AD1-4DC0-870B-7F765CCC9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7F5AA-773D-40EC-B6EB-00BB19296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587F24-91E6-4862-BC1B-A9BA6CEF4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416B53-6D95-40CE-AC5D-A1970299D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017758-D2DD-4EF6-85C0-E7066BB9B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85780-3627-4918-A59E-19DA14543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1928BC-E66F-4CA6-8459-4C5E7DBF7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9D706B-03C0-46B8-AEE5-8136FEB45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04D5F2-2A14-4680-B2E2-A3D25DC7E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10/13/2011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2C6BD-0C20-474F-8A17-6147FDEAA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2ndaryV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sites/default/files/omb/memoranda/2011/m11-30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052" name="Picture 13" descr="BlueGradientBackground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7100" y="609600"/>
            <a:ext cx="6946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NSF </a:t>
            </a:r>
            <a:r>
              <a:rPr lang="en-US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Programs and Budget Update</a:t>
            </a:r>
            <a:endParaRPr lang="en-GB" sz="6600" b="1" dirty="0" smtClean="0">
              <a:ln w="3175">
                <a:noFill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21744"/>
            <a:ext cx="1828800" cy="1839371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0744"/>
            <a:ext cx="9144000" cy="69725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4495800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Jim Ulvestad</a:t>
            </a: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Division Director, AST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October 13, 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4038600"/>
            <a:ext cx="559614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Division of Astronomical Sciences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6482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South Pole Astronomy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05400"/>
          </a:xfrm>
        </p:spPr>
        <p:txBody>
          <a:bodyPr/>
          <a:lstStyle/>
          <a:p>
            <a:r>
              <a:rPr lang="en-US" sz="2800" dirty="0" smtClean="0"/>
              <a:t>Primarily supported by NSF Office of Polar Programs (OPP), with (very) minor shared AST funding</a:t>
            </a:r>
          </a:p>
          <a:p>
            <a:pPr lvl="1"/>
            <a:r>
              <a:rPr lang="en-US" dirty="0" smtClean="0"/>
              <a:t>South Pole Telescope, BICEP2, SPIDER2, etc. </a:t>
            </a:r>
          </a:p>
          <a:p>
            <a:r>
              <a:rPr lang="en-US" dirty="0" smtClean="0"/>
              <a:t>Funding for Particle Astrophysics, primarily </a:t>
            </a:r>
            <a:r>
              <a:rPr lang="en-US" dirty="0" err="1" smtClean="0"/>
              <a:t>IceCube</a:t>
            </a:r>
            <a:r>
              <a:rPr lang="en-US" dirty="0" smtClean="0"/>
              <a:t> operations and science, shared 50/50 with PHY</a:t>
            </a:r>
          </a:p>
          <a:p>
            <a:r>
              <a:rPr lang="en-US" dirty="0" smtClean="0"/>
              <a:t>In constrained budget environment, with </a:t>
            </a:r>
            <a:r>
              <a:rPr lang="en-US" dirty="0" err="1" smtClean="0"/>
              <a:t>IceCube</a:t>
            </a:r>
            <a:r>
              <a:rPr lang="en-US" dirty="0" smtClean="0"/>
              <a:t> in full operations, maintenance of South Pole astronomy program will be a challenge</a:t>
            </a:r>
          </a:p>
          <a:p>
            <a:pPr lvl="1"/>
            <a:r>
              <a:rPr lang="en-US" dirty="0" smtClean="0"/>
              <a:t>Balance/tradeoff against other AST mid-scale projects?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Response to 2011 AAAC Report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05400"/>
          </a:xfrm>
        </p:spPr>
        <p:txBody>
          <a:bodyPr/>
          <a:lstStyle/>
          <a:p>
            <a:r>
              <a:rPr lang="en-US" sz="2800" dirty="0" smtClean="0"/>
              <a:t>F2. Maintain priorities/balance of NWNH: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sz="2800" dirty="0" smtClean="0"/>
              <a:t>F3: Budgetary constraints: </a:t>
            </a:r>
            <a:r>
              <a:rPr lang="en-US" sz="2800" dirty="0" smtClean="0">
                <a:solidFill>
                  <a:srgbClr val="FF0000"/>
                </a:solidFill>
              </a:rPr>
              <a:t>See below</a:t>
            </a:r>
          </a:p>
          <a:p>
            <a:r>
              <a:rPr lang="en-US" sz="2800" dirty="0" smtClean="0"/>
              <a:t>F4. Commend NSF plan for midscale innovation projects: </a:t>
            </a:r>
            <a:r>
              <a:rPr lang="en-US" sz="2800" dirty="0" smtClean="0">
                <a:solidFill>
                  <a:srgbClr val="FF0000"/>
                </a:solidFill>
              </a:rPr>
              <a:t>High priority, constrained by funding</a:t>
            </a:r>
          </a:p>
          <a:p>
            <a:r>
              <a:rPr lang="en-US" sz="2800" dirty="0" smtClean="0"/>
              <a:t>F5. Interagency interactions on LSST: </a:t>
            </a:r>
            <a:r>
              <a:rPr lang="en-US" sz="2800" dirty="0" smtClean="0">
                <a:solidFill>
                  <a:srgbClr val="FF0000"/>
                </a:solidFill>
              </a:rPr>
              <a:t>PDR passed, CD process under way; see separate talk</a:t>
            </a:r>
          </a:p>
          <a:p>
            <a:r>
              <a:rPr lang="en-US" sz="2800" dirty="0" smtClean="0"/>
              <a:t>F6. Astronomy potential for engagement of young people: </a:t>
            </a:r>
            <a:r>
              <a:rPr lang="en-US" sz="2800" dirty="0" smtClean="0">
                <a:solidFill>
                  <a:srgbClr val="FF0000"/>
                </a:solidFill>
              </a:rPr>
              <a:t>Outreach suffers in funding crunches</a:t>
            </a:r>
          </a:p>
          <a:p>
            <a:r>
              <a:rPr lang="en-US" sz="2800" dirty="0" smtClean="0"/>
              <a:t>F8. DSIAC: </a:t>
            </a:r>
            <a:r>
              <a:rPr lang="en-US" sz="2800" dirty="0" smtClean="0">
                <a:solidFill>
                  <a:srgbClr val="FF0000"/>
                </a:solidFill>
              </a:rPr>
              <a:t>Still under discussion. See below</a:t>
            </a:r>
          </a:p>
          <a:p>
            <a:r>
              <a:rPr lang="en-US" sz="2800" dirty="0" smtClean="0"/>
              <a:t>F9. Interagency: </a:t>
            </a:r>
            <a:r>
              <a:rPr lang="en-US" sz="2800" dirty="0" smtClean="0">
                <a:solidFill>
                  <a:srgbClr val="FF0000"/>
                </a:solidFill>
              </a:rPr>
              <a:t>LSST, DES, TCN (separate talk)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11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Budget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FY 2011 and 2012 NSF Budgets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1059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06"/>
                <a:gridCol w="1913467"/>
                <a:gridCol w="1514827"/>
                <a:gridCol w="1514827"/>
                <a:gridCol w="13553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NSF</a:t>
                      </a:r>
                      <a:r>
                        <a:rPr lang="en-US" sz="2000" baseline="0" dirty="0" smtClean="0"/>
                        <a:t> &amp; 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NSF R&amp;RA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%/prior yr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%/prior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FY10 </a:t>
                      </a:r>
                      <a:r>
                        <a:rPr lang="en-US" sz="2000" dirty="0" err="1" smtClean="0"/>
                        <a:t>Approp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$5.62B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$246.5M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FY11 Request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$6.02B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(+8.0%)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$251.8M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+2%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FY11 </a:t>
                      </a:r>
                      <a:r>
                        <a:rPr lang="en-US" sz="2000" dirty="0" err="1" smtClean="0"/>
                        <a:t>Approp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$5.56B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-0.9%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$236.6M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-4%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 Request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$6.25B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+12.4%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$249.1M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 H.</a:t>
                      </a:r>
                      <a:r>
                        <a:rPr lang="en-US" sz="2000" baseline="0" dirty="0" smtClean="0"/>
                        <a:t> App. mk.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$5.60B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+0.7%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</a:t>
                      </a:r>
                      <a:r>
                        <a:rPr lang="en-US" sz="2000" baseline="0" dirty="0" smtClean="0"/>
                        <a:t> S. App. mk.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$5.44B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-2.2%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228600" y="3581400"/>
          <a:ext cx="86868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1387475"/>
                <a:gridCol w="1457325"/>
                <a:gridCol w="3429000"/>
              </a:tblGrid>
              <a:tr h="3840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MREFC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MREFC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%/prior</a:t>
                      </a:r>
                      <a:r>
                        <a:rPr lang="en-US" sz="2000" baseline="0" dirty="0" smtClean="0"/>
                        <a:t> yr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Comment</a:t>
                      </a:r>
                      <a:endParaRPr lang="en-US" sz="2000" dirty="0"/>
                    </a:p>
                  </a:txBody>
                  <a:tcPr/>
                </a:tc>
              </a:tr>
              <a:tr h="3840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FY10 </a:t>
                      </a:r>
                      <a:r>
                        <a:rPr lang="en-US" sz="2000" dirty="0" err="1" smtClean="0"/>
                        <a:t>Approp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$117.3M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due to ARRA</a:t>
                      </a:r>
                      <a:endParaRPr lang="en-US" sz="2000" dirty="0"/>
                    </a:p>
                  </a:txBody>
                  <a:tcPr/>
                </a:tc>
              </a:tr>
              <a:tr h="3840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FY11 Request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$165.2M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(+8.0%)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Mostly OOI; NEON start</a:t>
                      </a:r>
                      <a:endParaRPr lang="en-US" sz="2000" dirty="0"/>
                    </a:p>
                  </a:txBody>
                  <a:tcPr/>
                </a:tc>
              </a:tr>
              <a:tr h="3840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FY11 </a:t>
                      </a:r>
                      <a:r>
                        <a:rPr lang="en-US" sz="2000" dirty="0" err="1" smtClean="0"/>
                        <a:t>Approp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$117.1M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0.0%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Pegged at FY10 level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40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 Request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$224.7M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+91.8%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Mostly OOI, NEON</a:t>
                      </a:r>
                      <a:endParaRPr lang="en-US" sz="2000" dirty="0"/>
                    </a:p>
                  </a:txBody>
                  <a:tcPr/>
                </a:tc>
              </a:tr>
              <a:tr h="38404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 H. App. mk.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$100.0M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-14.6%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Slows down all projects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 S. App.</a:t>
                      </a:r>
                      <a:r>
                        <a:rPr lang="en-US" sz="2000" baseline="0" dirty="0" smtClean="0"/>
                        <a:t> mk.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$117.1M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0.0%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Option: +$100M from R&amp;RA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FY 2012/2013 Budget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All signals are that AST budget will continue downward trend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OMB memo to agencies </a:t>
            </a:r>
            <a:r>
              <a:rPr lang="en-US" dirty="0" smtClean="0"/>
              <a:t>asks for </a:t>
            </a:r>
            <a:r>
              <a:rPr lang="en-US" dirty="0" smtClean="0"/>
              <a:t>5% and 10% reductions in FY 2013 requests: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Arial" pitchFamily="-109" charset="0"/>
              <a:buNone/>
            </a:pPr>
            <a:r>
              <a:rPr lang="en-US" sz="1600" dirty="0" smtClean="0">
                <a:hlinkClick r:id="rId3"/>
              </a:rPr>
              <a:t>http://www.whitehouse.gov/sites/default/files/omb/memoranda/2011/m11-30.pdf</a:t>
            </a:r>
            <a:r>
              <a:rPr lang="en-US" sz="1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Cumulative budget changes are already significant and having long-term impact</a:t>
            </a:r>
          </a:p>
          <a:p>
            <a:pPr>
              <a:buNone/>
              <a:defRPr/>
            </a:pPr>
            <a:endParaRPr lang="en-US" sz="2800" b="1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AST Response to Budget Shortfalls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No new unsolicited mid-scale proposals will be funded in FY 2012 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May need to be prepared to take significant action shortly after release of President’s budget to Congress in Feb 2012</a:t>
            </a:r>
          </a:p>
          <a:p>
            <a:pPr lvl="1" eaLnBrk="1" hangingPunct="1"/>
            <a:r>
              <a:rPr lang="en-US" dirty="0" smtClean="0"/>
              <a:t>Would need action quickly to accommodate 2013 budget request that follows OMB guidance</a:t>
            </a:r>
          </a:p>
          <a:p>
            <a:pPr lvl="1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Types of action that may be required</a:t>
            </a:r>
          </a:p>
          <a:p>
            <a:pPr lvl="1" eaLnBrk="1" hangingPunct="1"/>
            <a:r>
              <a:rPr lang="en-US" dirty="0" smtClean="0"/>
              <a:t>Divestment of individual facilities</a:t>
            </a:r>
          </a:p>
          <a:p>
            <a:pPr lvl="1" eaLnBrk="1" hangingPunct="1"/>
            <a:r>
              <a:rPr lang="en-US" dirty="0" smtClean="0"/>
              <a:t>Restructuring observatory operations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Status of NWNH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Simple Budget Calculation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NWNH assumed 4% increase in purchasing power per year</a:t>
            </a:r>
            <a:endParaRPr lang="en-US" sz="26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+mn-lt"/>
              </a:rPr>
              <a:t>For 2% inflation, AST budget in FY 2012 would have been $246M × (1.06)</a:t>
            </a:r>
            <a:r>
              <a:rPr lang="en-US" sz="2400" baseline="30000" dirty="0" smtClean="0">
                <a:latin typeface="+mn-lt"/>
              </a:rPr>
              <a:t>2 </a:t>
            </a:r>
            <a:r>
              <a:rPr lang="en-US" sz="2400" dirty="0" smtClean="0">
                <a:latin typeface="+mn-lt"/>
              </a:rPr>
              <a:t>=</a:t>
            </a:r>
            <a:r>
              <a:rPr lang="en-US" sz="2400" baseline="300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$277M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If FY 2011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trend continues in FY 2012, AST budget will be </a:t>
            </a:r>
            <a:r>
              <a:rPr lang="en-US" sz="2400" dirty="0" smtClean="0"/>
              <a:t>$246M × (0.96)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$227M</a:t>
            </a:r>
            <a:r>
              <a:rPr lang="en-US" sz="2400" baseline="30000" dirty="0" smtClean="0"/>
              <a:t>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+mn-lt"/>
              </a:rPr>
              <a:t>$50M/yr shortfall relative to NWNH, when ALMA ops ramp is maximum </a:t>
            </a:r>
            <a:r>
              <a:rPr lang="en-US" sz="2400" smtClean="0">
                <a:latin typeface="+mn-lt"/>
              </a:rPr>
              <a:t>($</a:t>
            </a:r>
            <a:r>
              <a:rPr lang="en-US" sz="2400" smtClean="0">
                <a:latin typeface="+mn-lt"/>
              </a:rPr>
              <a:t>13M </a:t>
            </a:r>
            <a:r>
              <a:rPr lang="en-US" sz="2400" dirty="0" smtClean="0">
                <a:latin typeface="+mn-lt"/>
              </a:rPr>
              <a:t>increase from FY10 to FY12)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If same trends continue through FY 2014, shortfall relative to NWNH</a:t>
            </a:r>
            <a:r>
              <a:rPr lang="en-US" sz="2400" dirty="0" smtClean="0">
                <a:latin typeface="+mn-lt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will be &gt;$100M/yr </a:t>
            </a:r>
            <a:r>
              <a:rPr lang="en-US" sz="2400" noProof="0" dirty="0" smtClean="0">
                <a:latin typeface="+mn-lt"/>
              </a:rPr>
              <a:t>in 2 yr from now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34000" y="2895600"/>
            <a:ext cx="3276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2133600"/>
            <a:ext cx="3200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610600" y="2133600"/>
            <a:ext cx="1588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pitchFamily="-109" charset="-128"/>
              </a:rPr>
              <a:t>A More “Optimistic” Scenario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18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9" name="Picture 8" descr="Budg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1" y="1295400"/>
            <a:ext cx="3657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B20E5"/>
                </a:solidFill>
              </a:rPr>
              <a:t>NWNH “doubling” budget for AST, assuming 3%/yr inflation</a:t>
            </a:r>
            <a:endParaRPr lang="en-US" dirty="0">
              <a:solidFill>
                <a:srgbClr val="1B20E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590800"/>
            <a:ext cx="32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B20E5"/>
                </a:solidFill>
              </a:rPr>
              <a:t>Optimistic AST ops budget; flat until FY13, then rises with inflation through FY15, then resumes “doubling” path</a:t>
            </a:r>
            <a:endParaRPr lang="en-US" dirty="0">
              <a:solidFill>
                <a:srgbClr val="1B20E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038600" y="25146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8200" y="2133600"/>
            <a:ext cx="155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 &gt; $100M/yr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800600" y="2971800"/>
            <a:ext cx="914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NSF-outlook-nocap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112838"/>
            <a:ext cx="88185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891462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NWNH “Existence Proof” Ramp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CE32D782-61A3-A84F-9583-EE6260D7E9EE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19</a:t>
            </a:fld>
            <a:endParaRPr lang="en-US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1981200"/>
            <a:ext cx="13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GSMT Ops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1905000"/>
            <a:ext cx="3048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B20E5"/>
                </a:solidFill>
              </a:rPr>
              <a:t>&gt; $100M gap for “optimistic” case implies that none of this can be done without extensive reductions in current programs</a:t>
            </a:r>
            <a:endParaRPr lang="en-US" dirty="0">
              <a:solidFill>
                <a:srgbClr val="1B20E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495800"/>
            <a:ext cx="124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LSST Ops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810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Mid-Scale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5181600"/>
            <a:ext cx="79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CCAT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7432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AAG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r>
              <a:rPr lang="en-US" sz="2800" dirty="0" smtClean="0"/>
              <a:t>Research and Facility Highlights</a:t>
            </a:r>
          </a:p>
          <a:p>
            <a:r>
              <a:rPr lang="en-US" sz="2800" dirty="0" smtClean="0"/>
              <a:t>Response to 2011 AAAC Report</a:t>
            </a:r>
          </a:p>
          <a:p>
            <a:r>
              <a:rPr lang="en-US" sz="2800" dirty="0" smtClean="0"/>
              <a:t>Budget Outlook</a:t>
            </a:r>
          </a:p>
          <a:p>
            <a:r>
              <a:rPr lang="en-US" sz="2800" dirty="0" smtClean="0"/>
              <a:t>Status of NWNH Response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NWNH Actions—Large Programs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Continuing LSST D&amp;D funding, aiming for possibility of MREFC start in FY 2014 or later</a:t>
            </a:r>
            <a:endParaRPr lang="en-US" sz="26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+mn-lt"/>
              </a:rPr>
              <a:t>Increased D&amp;D and required operations funding both will require significant funding reallocation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See separate NSF/DOE presentation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Mid-Scale Innovations Program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noProof="0" dirty="0" smtClean="0">
                <a:latin typeface="+mn-lt"/>
              </a:rPr>
              <a:t>No visible budget wedge in AST, discussions ongoing about more general MPS program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GSMT selection solicitation under consideration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+mn-lt"/>
              </a:rPr>
              <a:t>Would have 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tringent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conditions: No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MREFC funding possible before 2020, no ops funding before 2023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ACTA: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No wedge, possible proposal opportunity if Mid-Scale program is initiated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GSMT Summary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21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6858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Had planned solicitation for federal GSMT partnership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­"/>
              <a:defRPr/>
            </a:pPr>
            <a:r>
              <a:rPr lang="en-US" sz="2400" dirty="0" smtClean="0">
                <a:latin typeface="+mn-lt"/>
                <a:cs typeface="ＭＳ Ｐゴシック" charset="-128"/>
              </a:rPr>
              <a:t>Put on hold in March pending FY 2011 budget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­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FY 2011 budget, and committee marks for FY 2012 budget, make it very unlikely that a federal GSMT investment is possible this decade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cs typeface="ＭＳ Ｐゴシック" charset="-128"/>
              </a:rPr>
              <a:t>NSF met with GMT and TMT Boards (jointly) in August to inform them of this outlook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dirty="0" smtClean="0">
                <a:latin typeface="+mn-lt"/>
                <a:cs typeface="ＭＳ Ｐゴシック" charset="-128"/>
              </a:rPr>
              <a:t>Possible NWNH response is to issue solicitation for very small amount of NSF partnership funding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­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Pro: Shows interest from NSF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­"/>
              <a:defRPr/>
            </a:pPr>
            <a:r>
              <a:rPr lang="en-US" sz="2400" dirty="0" smtClean="0">
                <a:latin typeface="+mn-lt"/>
                <a:cs typeface="ＭＳ Ｐゴシック" charset="-128"/>
              </a:rPr>
              <a:t>Pro: 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nables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early engagement in partnership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­"/>
              <a:defRPr/>
            </a:pPr>
            <a:r>
              <a:rPr lang="en-US" sz="2400" dirty="0" smtClean="0">
                <a:latin typeface="+mn-lt"/>
                <a:cs typeface="ＭＳ Ｐゴシック" charset="-128"/>
              </a:rPr>
              <a:t>Con: No federal money feasible before 2020 </a:t>
            </a:r>
          </a:p>
          <a:p>
            <a:pPr marL="800100" lvl="1" indent="-342900" eaLnBrk="0" hangingPunct="0">
              <a:spcBef>
                <a:spcPct val="20000"/>
              </a:spcBef>
              <a:buFont typeface="Lucida Grande"/>
              <a:buChar char="­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Con: Solicitation can set up unachievable expectations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NWNH Plans—Medium/Small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CCAT Design and Development proposal funded</a:t>
            </a:r>
            <a:endParaRPr lang="en-US" sz="26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+mn-lt"/>
              </a:rPr>
              <a:t>No apparent construction wedge in 2014/2015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Small programs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noProof="0" dirty="0" smtClean="0">
                <a:latin typeface="+mn-lt"/>
              </a:rPr>
              <a:t>None of the recommended increases (AAG, ATI, TCN, Gemini, TSIP) fit in budget scenarios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>
                <a:latin typeface="+mn-lt"/>
              </a:rPr>
              <a:t>R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ecommended AAG increase for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entire decade was 17%, but number of AAG proposals increased ~17% from FY 2010 to FY 2011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Redirecting some funding to Theory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and Computation Networks may be possible, at expense of other grant programs (see later presentation on TCN)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NWNH Plans—Other Items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OIR System</a:t>
            </a:r>
            <a:endParaRPr lang="en-US" sz="240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latin typeface="+mn-lt"/>
              </a:rPr>
              <a:t>Gemini/NOAO consolidation is non-trivial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baseline="0" dirty="0" smtClean="0">
                <a:latin typeface="+mn-lt"/>
              </a:rPr>
              <a:t>Gemini governance and renewal of international agreement after</a:t>
            </a:r>
            <a:r>
              <a:rPr lang="en-US" sz="2000" dirty="0" smtClean="0">
                <a:latin typeface="+mn-lt"/>
              </a:rPr>
              <a:t> 2015 are also in play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Advanced Technology Solar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Telescope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Portfolio review is being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given the assumption that ATST will stay within MPS/AST</a:t>
            </a:r>
          </a:p>
          <a:p>
            <a:pPr marL="1257300" lvl="2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>
                <a:latin typeface="+mn-lt"/>
              </a:rPr>
              <a:t>I</a:t>
            </a:r>
            <a:r>
              <a:rPr lang="en-US" noProof="0" dirty="0" err="1" smtClean="0">
                <a:latin typeface="+mn-lt"/>
              </a:rPr>
              <a:t>mpact</a:t>
            </a:r>
            <a:r>
              <a:rPr lang="en-US" noProof="0" dirty="0" smtClean="0">
                <a:latin typeface="+mn-lt"/>
              </a:rPr>
              <a:t> on operations budget and structure of grants program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DSIAC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noProof="0" dirty="0" smtClean="0">
                <a:latin typeface="+mn-lt"/>
              </a:rPr>
              <a:t>Significant charter overlap with AAAC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Agency and NRC discussions are</a:t>
            </a:r>
            <a:r>
              <a:rPr kumimoji="0" lang="en-U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ongoing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Since there presently is no funding wedge for NSF to follow </a:t>
            </a:r>
            <a:r>
              <a:rPr lang="en-US" sz="2000" dirty="0" smtClean="0">
                <a:solidFill>
                  <a:srgbClr val="FF0000"/>
                </a:solidFill>
              </a:rPr>
              <a:t>ANY</a:t>
            </a:r>
            <a:r>
              <a:rPr lang="en-US" sz="2000" dirty="0" smtClean="0"/>
              <a:t> NWNH recommendations without substantial divestment of current capabilities, the possible role of DSIAC is more elusive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Why do a Portfolio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29" charset="0"/>
                <a:ea typeface="ＭＳ Ｐゴシック" pitchFamily="29" charset="-128"/>
              </a:rPr>
              <a:t>NWNH advised: “If …budget is truly flat…there is no possibility of implementing …the recommended program…without…enacting the recommendations of the first 2006 senior review and/or …a second more drastic…review before mid-decade.” (</a:t>
            </a:r>
            <a:r>
              <a:rPr lang="en-US" sz="2400" dirty="0" err="1" smtClean="0">
                <a:latin typeface="Times New Roman" pitchFamily="29" charset="0"/>
                <a:ea typeface="ＭＳ Ｐゴシック" pitchFamily="29" charset="-128"/>
              </a:rPr>
              <a:t>p</a:t>
            </a:r>
            <a:r>
              <a:rPr lang="en-US" sz="2400" dirty="0" smtClean="0">
                <a:latin typeface="Times New Roman" pitchFamily="29" charset="0"/>
                <a:ea typeface="ＭＳ Ｐゴシック" pitchFamily="29" charset="-128"/>
              </a:rPr>
              <a:t>. 240)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u="sng" dirty="0" smtClean="0">
                <a:latin typeface="Times New Roman" pitchFamily="29" charset="0"/>
                <a:ea typeface="ＭＳ Ｐゴシック" pitchFamily="29" charset="-128"/>
              </a:rPr>
              <a:t>Not</a:t>
            </a:r>
            <a:r>
              <a:rPr lang="en-US" sz="2400" dirty="0" smtClean="0">
                <a:latin typeface="Times New Roman" pitchFamily="29" charset="0"/>
                <a:ea typeface="ＭＳ Ｐゴシック" pitchFamily="29" charset="-128"/>
              </a:rPr>
              <a:t> a repeat of Senior Review, which was confined to facilities.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29" charset="0"/>
                <a:ea typeface="ＭＳ Ｐゴシック" pitchFamily="29" charset="-128"/>
              </a:rPr>
              <a:t>Examine balance across </a:t>
            </a:r>
            <a:r>
              <a:rPr lang="en-US" sz="2400" u="sng" dirty="0" smtClean="0">
                <a:latin typeface="Times New Roman" pitchFamily="29" charset="0"/>
                <a:ea typeface="ＭＳ Ｐゴシック" pitchFamily="29" charset="-128"/>
              </a:rPr>
              <a:t>entire portfolio of activities </a:t>
            </a:r>
            <a:r>
              <a:rPr lang="en-US" sz="2400" dirty="0" smtClean="0">
                <a:latin typeface="Times New Roman" pitchFamily="29" charset="0"/>
                <a:ea typeface="ＭＳ Ｐゴシック" pitchFamily="29" charset="-128"/>
              </a:rPr>
              <a:t>AST supports.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29" charset="0"/>
                <a:ea typeface="ＭＳ Ｐゴシック" pitchFamily="29" charset="-128"/>
              </a:rPr>
              <a:t>Maximize progress on central science questions (Ch. 2 of NWNH), balancing recommendations for new facilities, instrumentation and program enhancements with capabilities enabled by existing facilities and programs.</a:t>
            </a:r>
            <a:r>
              <a:rPr lang="en-US" sz="2400" dirty="0" smtClean="0"/>
              <a:t> </a:t>
            </a:r>
          </a:p>
          <a:p>
            <a:pPr marL="231775" indent="-231775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See </a:t>
            </a:r>
            <a:r>
              <a:rPr lang="en-US" sz="2400" smtClean="0"/>
              <a:t>separate talk by Tom Statler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Principles for Budget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Protect high priority facilities with international and interagency commitments, notably the scheduled increase for ALMA Operations and the US contribution to Gemini Ops;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Maintain a robust individual investigator program to enable a broad base of astronomical research across the country;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Expedite movement of facilities to a very strong service orientation, with de-emphasis of internal scientific and development activities, in order to maintain extant diverse observational capabilities and competitiveness for the US astronomy community;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Initiate significant long-term reductions in existing facilities in order to enable operation of the newest generation of NSF astronomy facilities, such as ALMA, as well as (future) ATST and LSST;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To the extent possible, defer the divestment of major observing capabilities until after the report of the MPS/AST Portfolio Review, scheduled to be completed in summer 2012. </a:t>
            </a:r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2011 Nobel Prize in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05400"/>
          </a:xfrm>
        </p:spPr>
        <p:txBody>
          <a:bodyPr/>
          <a:lstStyle/>
          <a:p>
            <a:r>
              <a:rPr lang="en-US" sz="2800" dirty="0" smtClean="0"/>
              <a:t>Discovery of accelerating universe/Dark Energy</a:t>
            </a:r>
          </a:p>
          <a:p>
            <a:pPr lvl="1"/>
            <a:r>
              <a:rPr lang="en-US" dirty="0" smtClean="0"/>
              <a:t>Saul </a:t>
            </a:r>
            <a:r>
              <a:rPr lang="en-US" dirty="0" err="1" smtClean="0"/>
              <a:t>Perlmutter</a:t>
            </a:r>
            <a:r>
              <a:rPr lang="en-US" dirty="0" smtClean="0"/>
              <a:t>, Adam </a:t>
            </a:r>
            <a:r>
              <a:rPr lang="en-US" dirty="0" err="1" smtClean="0"/>
              <a:t>Riess</a:t>
            </a:r>
            <a:r>
              <a:rPr lang="en-US" dirty="0" smtClean="0"/>
              <a:t>, Brian Schmidt</a:t>
            </a:r>
          </a:p>
          <a:p>
            <a:r>
              <a:rPr lang="en-US" sz="2800" dirty="0" smtClean="0"/>
              <a:t>Numerous individual investigator grants to Bob </a:t>
            </a:r>
            <a:r>
              <a:rPr lang="en-US" sz="2800" dirty="0" err="1" smtClean="0"/>
              <a:t>Kirshner</a:t>
            </a:r>
            <a:r>
              <a:rPr lang="en-US" sz="2800" dirty="0" smtClean="0"/>
              <a:t> at Michigan and Harvard in 80s/90s</a:t>
            </a:r>
          </a:p>
          <a:p>
            <a:pPr lvl="1"/>
            <a:r>
              <a:rPr lang="en-US" dirty="0" err="1" smtClean="0"/>
              <a:t>Riess</a:t>
            </a:r>
            <a:r>
              <a:rPr lang="en-US" dirty="0" smtClean="0"/>
              <a:t> and Schmidt funded as Harvard grad students</a:t>
            </a:r>
          </a:p>
          <a:p>
            <a:pPr lvl="1"/>
            <a:r>
              <a:rPr lang="en-US" dirty="0" smtClean="0"/>
              <a:t>Various other grants to co-investigators</a:t>
            </a:r>
          </a:p>
          <a:p>
            <a:r>
              <a:rPr lang="en-US" sz="2800" dirty="0" smtClean="0"/>
              <a:t>NSF Center for </a:t>
            </a:r>
            <a:r>
              <a:rPr lang="en-US" sz="2800" dirty="0" err="1" smtClean="0"/>
              <a:t>Astroparticle</a:t>
            </a:r>
            <a:r>
              <a:rPr lang="en-US" sz="2800" dirty="0" smtClean="0"/>
              <a:t> Physics: UC Berkeley</a:t>
            </a:r>
          </a:p>
          <a:p>
            <a:r>
              <a:rPr lang="en-US" sz="2800" dirty="0" smtClean="0"/>
              <a:t>Key supernova discoveries and identifications at Blanco 4m telescope at CTIO (NOAO)</a:t>
            </a:r>
          </a:p>
          <a:p>
            <a:pPr lvl="1"/>
            <a:r>
              <a:rPr lang="en-US" dirty="0" smtClean="0"/>
              <a:t>Supporting observations/follow-up at KPNO, Gemini</a:t>
            </a:r>
          </a:p>
          <a:p>
            <a:pPr lvl="1"/>
            <a:r>
              <a:rPr lang="en-US" dirty="0" smtClean="0"/>
              <a:t>Also Keck spectroscopy “pre-TSIP”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886200" cy="5105400"/>
          </a:xfrm>
        </p:spPr>
        <p:txBody>
          <a:bodyPr/>
          <a:lstStyle/>
          <a:p>
            <a:r>
              <a:rPr lang="en-US" sz="2400" dirty="0" smtClean="0"/>
              <a:t>Science observations started on 30 Sept.</a:t>
            </a:r>
          </a:p>
          <a:p>
            <a:pPr lvl="1"/>
            <a:r>
              <a:rPr lang="en-US" sz="2000" dirty="0" smtClean="0"/>
              <a:t>112 projects selected from over 900 proposals for observation in Cycle 0</a:t>
            </a:r>
          </a:p>
          <a:p>
            <a:r>
              <a:rPr lang="en-US" sz="2400" dirty="0" smtClean="0"/>
              <a:t>44 antennas now in Chile with 27 accepted; current delivery rate is ~2/month</a:t>
            </a:r>
          </a:p>
          <a:p>
            <a:r>
              <a:rPr lang="en-US" sz="2400" dirty="0" smtClean="0"/>
              <a:t>Final North American deliverables (antennas and receivers) on course for ~Sept 2012</a:t>
            </a:r>
            <a:endParaRPr lang="en-US" sz="2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572000" y="5943600"/>
            <a:ext cx="3570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Brodwin</a:t>
            </a:r>
            <a:r>
              <a:rPr lang="en-US" dirty="0">
                <a:solidFill>
                  <a:srgbClr val="0070C0"/>
                </a:solidFill>
              </a:rPr>
              <a:t> et al. 2010, </a:t>
            </a:r>
            <a:r>
              <a:rPr lang="en-US" dirty="0" err="1">
                <a:solidFill>
                  <a:srgbClr val="0070C0"/>
                </a:solidFill>
              </a:rPr>
              <a:t>ApJ</a:t>
            </a:r>
            <a:r>
              <a:rPr lang="en-US" dirty="0">
                <a:solidFill>
                  <a:srgbClr val="0070C0"/>
                </a:solidFill>
              </a:rPr>
              <a:t>, 721, 90</a:t>
            </a:r>
          </a:p>
        </p:txBody>
      </p:sp>
      <p:pic>
        <p:nvPicPr>
          <p:cNvPr id="10" name="Picture 2" descr="C:\NSF\ALMA\pictures\results\AntennaeZoo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"/>
            <a:ext cx="3357564" cy="3357564"/>
          </a:xfrm>
          <a:prstGeom prst="rect">
            <a:avLst/>
          </a:prstGeom>
          <a:noFill/>
        </p:spPr>
      </p:pic>
      <p:pic>
        <p:nvPicPr>
          <p:cNvPr id="11" name="Picture 3" descr="C:\NSF\ALMA\pictures\antennas\ES PR Radio-antennas-attached-t-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33800"/>
            <a:ext cx="4381500" cy="26289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62600" y="228600"/>
            <a:ext cx="25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Antennae, NGC 4038/9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533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HST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971800"/>
            <a:ext cx="20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ALMA Bands 3,6,7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2286000"/>
            <a:ext cx="91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VLA HI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Gemini: ULAS J1120+0641 at z=7.085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5791200" cy="1905000"/>
          </a:xfrm>
        </p:spPr>
        <p:txBody>
          <a:bodyPr/>
          <a:lstStyle/>
          <a:p>
            <a:r>
              <a:rPr lang="en-US" sz="2400" dirty="0" smtClean="0"/>
              <a:t>GNIRS + VLT spectrum of most distant QSO yet discovered. Massive black holes existed when universe was 750 MY old.  IR-optimized Gemini was key to this discovery.</a:t>
            </a:r>
            <a:endParaRPr lang="en-US" sz="2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 l="39581" t="41028" r="41551" b="41667"/>
          <a:stretch>
            <a:fillRect/>
          </a:stretch>
        </p:blipFill>
        <p:spPr bwMode="auto">
          <a:xfrm>
            <a:off x="7010400" y="1524000"/>
            <a:ext cx="1274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7543800" y="2286000"/>
            <a:ext cx="76200" cy="1828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308100"/>
            <a:ext cx="60960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6019800"/>
            <a:ext cx="3263522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Mortlock</a:t>
            </a:r>
            <a:r>
              <a:rPr lang="en-US" sz="1400" dirty="0" smtClean="0"/>
              <a:t> et al. 2011, Nature, 474, 616  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05600" y="5638800"/>
            <a:ext cx="21335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QSO is the red object in the center of the frame.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EVLA: Forming Cluster in Early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6576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EVLA finds 10</a:t>
            </a:r>
            <a:r>
              <a:rPr lang="en-US" baseline="30000" dirty="0" smtClean="0">
                <a:ea typeface="ＭＳ Ｐゴシック" pitchFamily="25" charset="-128"/>
              </a:rPr>
              <a:t>10</a:t>
            </a:r>
            <a:r>
              <a:rPr lang="en-US" dirty="0" smtClean="0">
                <a:ea typeface="ＭＳ Ｐゴシック" pitchFamily="25" charset="-128"/>
              </a:rPr>
              <a:t>-10</a:t>
            </a:r>
            <a:r>
              <a:rPr lang="en-US" baseline="30000" dirty="0" smtClean="0">
                <a:ea typeface="ＭＳ Ｐゴシック" pitchFamily="25" charset="-128"/>
              </a:rPr>
              <a:t>11</a:t>
            </a:r>
            <a:r>
              <a:rPr lang="en-US" dirty="0" smtClean="0">
                <a:ea typeface="ＭＳ Ｐゴシック" pitchFamily="25" charset="-128"/>
              </a:rPr>
              <a:t> </a:t>
            </a:r>
            <a:r>
              <a:rPr lang="en-US" dirty="0" err="1" smtClean="0">
                <a:ea typeface="ＭＳ Ｐゴシック" pitchFamily="25" charset="-128"/>
              </a:rPr>
              <a:t>M</a:t>
            </a:r>
            <a:r>
              <a:rPr lang="en-US" baseline="-25000" dirty="0" err="1" smtClean="0">
                <a:ea typeface="ＭＳ Ｐゴシック" pitchFamily="25" charset="-128"/>
              </a:rPr>
              <a:t>sun</a:t>
            </a:r>
            <a:r>
              <a:rPr lang="en-US" dirty="0" smtClean="0">
                <a:ea typeface="ＭＳ Ｐゴシック" pitchFamily="25" charset="-128"/>
              </a:rPr>
              <a:t> of gas from CO observations of 3 galaxies at z=4.05</a:t>
            </a: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34 papers with first EVLA science in </a:t>
            </a:r>
            <a:r>
              <a:rPr lang="en-US" dirty="0" err="1" smtClean="0">
                <a:ea typeface="ＭＳ Ｐゴシック" pitchFamily="25" charset="-128"/>
              </a:rPr>
              <a:t>ApJL</a:t>
            </a:r>
            <a:r>
              <a:rPr lang="en-US" dirty="0" smtClean="0">
                <a:ea typeface="ＭＳ Ｐゴシック" pitchFamily="25" charset="-128"/>
              </a:rPr>
              <a:t> special issue, September 2011</a:t>
            </a: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EVLA completion expected on time and on budget in 2012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343400" y="4724400"/>
            <a:ext cx="342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Carilli </a:t>
            </a:r>
            <a:r>
              <a:rPr lang="en-US" dirty="0">
                <a:solidFill>
                  <a:srgbClr val="0070C0"/>
                </a:solidFill>
              </a:rPr>
              <a:t>et al. </a:t>
            </a:r>
            <a:r>
              <a:rPr lang="en-US" dirty="0" smtClean="0">
                <a:solidFill>
                  <a:srgbClr val="0070C0"/>
                </a:solidFill>
              </a:rPr>
              <a:t>2011, </a:t>
            </a:r>
            <a:r>
              <a:rPr lang="en-US" dirty="0" err="1" smtClean="0">
                <a:solidFill>
                  <a:srgbClr val="0070C0"/>
                </a:solidFill>
              </a:rPr>
              <a:t>ApJ</a:t>
            </a:r>
            <a:r>
              <a:rPr lang="en-US" dirty="0" smtClean="0">
                <a:solidFill>
                  <a:srgbClr val="0070C0"/>
                </a:solidFill>
              </a:rPr>
              <a:t>, 739, L33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 descr="Carilli-high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209800"/>
            <a:ext cx="5200085" cy="2406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295400"/>
            <a:ext cx="213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2″ size, apparent ordered rotation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486400" y="1981200"/>
            <a:ext cx="457200" cy="8382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Is the Sun Going into Hibernation?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57200"/>
            <a:ext cx="4191000" cy="432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dirty="0" smtClean="0">
              <a:latin typeface="Garamond" pitchFamily="26" charset="0"/>
            </a:endParaRPr>
          </a:p>
          <a:p>
            <a:pPr marL="457200" indent="-457200">
              <a:buFont typeface="Arial" pitchFamily="26" charset="0"/>
              <a:buAutoNum type="arabicPeriod"/>
            </a:pPr>
            <a:r>
              <a:rPr lang="en-US" sz="1800" dirty="0">
                <a:latin typeface="Garamond" pitchFamily="26" charset="0"/>
              </a:rPr>
              <a:t>Lack of “rush to the poles” of coronal emission. (</a:t>
            </a:r>
            <a:r>
              <a:rPr lang="en-US" sz="1800" dirty="0" err="1">
                <a:latin typeface="Garamond" pitchFamily="26" charset="0"/>
              </a:rPr>
              <a:t>Altrock</a:t>
            </a:r>
            <a:r>
              <a:rPr lang="en-US" sz="1800" dirty="0">
                <a:latin typeface="Garamond" pitchFamily="26" charset="0"/>
              </a:rPr>
              <a:t>, USAF Coronal Studies Program at NSO Sac Peak.)</a:t>
            </a:r>
          </a:p>
          <a:p>
            <a:pPr marL="457200" indent="-457200">
              <a:buFont typeface="Arial" pitchFamily="26" charset="0"/>
              <a:buAutoNum type="arabicPeriod"/>
            </a:pPr>
            <a:endParaRPr lang="en-US" sz="1800" dirty="0">
              <a:latin typeface="Garamond" pitchFamily="26" charset="0"/>
            </a:endParaRPr>
          </a:p>
          <a:p>
            <a:pPr marL="457200" indent="-457200">
              <a:buFont typeface="Arial" pitchFamily="26" charset="0"/>
              <a:buAutoNum type="arabicPeriod"/>
            </a:pPr>
            <a:r>
              <a:rPr lang="en-US" sz="1800" dirty="0">
                <a:latin typeface="Garamond" pitchFamily="26" charset="0"/>
              </a:rPr>
              <a:t>East-to-west subsurface flow, like a jet stream in the solar interior, that is a harbinger of the next solar cycle (Cycle 25; we are currently in 24) has not appeared. (Hill et al., NSO GONG).</a:t>
            </a:r>
          </a:p>
          <a:p>
            <a:pPr marL="457200" indent="-457200">
              <a:buFont typeface="Arial" pitchFamily="26" charset="0"/>
              <a:buAutoNum type="arabicPeriod"/>
            </a:pPr>
            <a:endParaRPr lang="en-US" sz="1800" dirty="0">
              <a:latin typeface="Garamond" pitchFamily="26" charset="0"/>
            </a:endParaRPr>
          </a:p>
          <a:p>
            <a:pPr marL="457200" indent="-457200">
              <a:buFont typeface="Arial" pitchFamily="26" charset="0"/>
              <a:buAutoNum type="arabicPeriod"/>
            </a:pPr>
            <a:r>
              <a:rPr lang="en-US" sz="1800" dirty="0">
                <a:latin typeface="Garamond" pitchFamily="26" charset="0"/>
              </a:rPr>
              <a:t>Mean </a:t>
            </a:r>
            <a:r>
              <a:rPr lang="en-US" sz="1800" dirty="0" err="1">
                <a:latin typeface="Garamond" pitchFamily="26" charset="0"/>
              </a:rPr>
              <a:t>umbral</a:t>
            </a:r>
            <a:r>
              <a:rPr lang="en-US" sz="1800" dirty="0">
                <a:latin typeface="Garamond" pitchFamily="26" charset="0"/>
              </a:rPr>
              <a:t> field in monotonic decline. See figure on right. (Penn et al., NSO, using </a:t>
            </a:r>
            <a:r>
              <a:rPr lang="en-US" sz="1800" dirty="0" err="1">
                <a:latin typeface="Garamond" pitchFamily="26" charset="0"/>
              </a:rPr>
              <a:t>McMath</a:t>
            </a:r>
            <a:r>
              <a:rPr lang="en-US" sz="1800" dirty="0">
                <a:latin typeface="Garamond" pitchFamily="26" charset="0"/>
              </a:rPr>
              <a:t>/Pierce and Dunn telescopes).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725" y="4648200"/>
            <a:ext cx="893127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Garamond" pitchFamily="26" charset="0"/>
              </a:rPr>
              <a:t>When the </a:t>
            </a:r>
            <a:r>
              <a:rPr lang="en-US" sz="2200" dirty="0" err="1">
                <a:solidFill>
                  <a:srgbClr val="FF0000"/>
                </a:solidFill>
                <a:latin typeface="Garamond" pitchFamily="26" charset="0"/>
              </a:rPr>
              <a:t>umbral</a:t>
            </a:r>
            <a:r>
              <a:rPr lang="en-US" sz="2200" dirty="0">
                <a:solidFill>
                  <a:srgbClr val="FF0000"/>
                </a:solidFill>
                <a:latin typeface="Garamond" pitchFamily="26" charset="0"/>
              </a:rPr>
              <a:t> field equals the </a:t>
            </a:r>
            <a:r>
              <a:rPr lang="en-US" sz="2200" dirty="0" err="1">
                <a:solidFill>
                  <a:srgbClr val="FF0000"/>
                </a:solidFill>
                <a:latin typeface="Garamond" pitchFamily="26" charset="0"/>
              </a:rPr>
              <a:t>photospheric</a:t>
            </a:r>
            <a:r>
              <a:rPr lang="en-US" sz="2200" dirty="0">
                <a:solidFill>
                  <a:srgbClr val="FF0000"/>
                </a:solidFill>
                <a:latin typeface="Garamond" pitchFamily="26" charset="0"/>
              </a:rPr>
              <a:t> field, sunspots will disappear!  </a:t>
            </a:r>
          </a:p>
          <a:p>
            <a:endParaRPr lang="en-US" sz="1800" dirty="0">
              <a:latin typeface="Garamond" pitchFamily="26" charset="0"/>
            </a:endParaRPr>
          </a:p>
          <a:p>
            <a:r>
              <a:rPr lang="en-US" sz="1800" dirty="0">
                <a:latin typeface="Garamond" pitchFamily="26" charset="0"/>
              </a:rPr>
              <a:t>Is this the onset of a new Maunder Minimum?  Time will tell.</a:t>
            </a:r>
          </a:p>
          <a:p>
            <a:endParaRPr lang="en-US" sz="2000" dirty="0">
              <a:latin typeface="Garamond" pitchFamily="26" charset="0"/>
            </a:endParaRPr>
          </a:p>
          <a:p>
            <a:r>
              <a:rPr lang="en-US" sz="1800" dirty="0">
                <a:latin typeface="Garamond" pitchFamily="26" charset="0"/>
              </a:rPr>
              <a:t>A good demonstration of the importance of long-term, stable synoptic data collection and </a:t>
            </a:r>
            <a:r>
              <a:rPr lang="en-US" sz="1800" dirty="0" err="1">
                <a:latin typeface="Garamond" pitchFamily="26" charset="0"/>
              </a:rPr>
              <a:t>curation</a:t>
            </a:r>
            <a:r>
              <a:rPr lang="en-US" sz="1800" dirty="0">
                <a:latin typeface="Garamond" pitchFamily="26" charset="0"/>
              </a:rPr>
              <a:t>.</a:t>
            </a:r>
            <a:endParaRPr lang="en-US" sz="2000" dirty="0">
              <a:latin typeface="Garamond" pitchFamily="26" charset="0"/>
            </a:endParaRPr>
          </a:p>
        </p:txBody>
      </p:sp>
      <p:pic>
        <p:nvPicPr>
          <p:cNvPr id="9" name="Picture 8" descr="8_penn_dec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762000"/>
            <a:ext cx="5105400" cy="4006850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Other Facility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05400"/>
          </a:xfrm>
        </p:spPr>
        <p:txBody>
          <a:bodyPr/>
          <a:lstStyle/>
          <a:p>
            <a:r>
              <a:rPr lang="en-US" sz="2800" dirty="0" smtClean="0"/>
              <a:t>ATST environmental appeal in final stages</a:t>
            </a:r>
          </a:p>
          <a:p>
            <a:pPr lvl="1"/>
            <a:r>
              <a:rPr lang="en-US" dirty="0" smtClean="0"/>
              <a:t>Still aiming for end of commissioning in late 2018</a:t>
            </a:r>
          </a:p>
          <a:p>
            <a:r>
              <a:rPr lang="en-US" sz="2800" dirty="0" smtClean="0"/>
              <a:t>Arecibo transferred to new managing organization (SRI International) on October 1, 2011</a:t>
            </a:r>
          </a:p>
          <a:p>
            <a:pPr lvl="1"/>
            <a:r>
              <a:rPr lang="en-US" dirty="0" smtClean="0"/>
              <a:t>Funding partnership among NSF/AST, NSF/AGS, NASA</a:t>
            </a:r>
          </a:p>
          <a:p>
            <a:r>
              <a:rPr lang="en-US" sz="2800" dirty="0" smtClean="0"/>
              <a:t>Dark Energy Survey at NOAO/CTIO 4m (Blanco) telescope scheduled to start in September 2012</a:t>
            </a:r>
          </a:p>
          <a:p>
            <a:pPr lvl="1"/>
            <a:r>
              <a:rPr lang="en-US" dirty="0" smtClean="0"/>
              <a:t>NSF/DOE collaboration on telescope/camera</a:t>
            </a:r>
          </a:p>
          <a:p>
            <a:pPr lvl="1"/>
            <a:r>
              <a:rPr lang="en-US" dirty="0" smtClean="0"/>
              <a:t>105 nights/yr for 5 yr; camera available for community</a:t>
            </a:r>
          </a:p>
          <a:p>
            <a:r>
              <a:rPr lang="en-US" sz="2800" dirty="0" err="1" smtClean="0"/>
              <a:t>BigBOSS</a:t>
            </a:r>
            <a:r>
              <a:rPr lang="en-US" sz="2800" dirty="0" smtClean="0"/>
              <a:t> under discussion; possible execution at 4m </a:t>
            </a:r>
            <a:r>
              <a:rPr lang="en-US" sz="2800" dirty="0" err="1" smtClean="0"/>
              <a:t>Mayall</a:t>
            </a:r>
            <a:r>
              <a:rPr lang="en-US" sz="2800" dirty="0" smtClean="0"/>
              <a:t> telescope at NOAO/KPNO</a:t>
            </a:r>
          </a:p>
          <a:p>
            <a:pPr lvl="1"/>
            <a:r>
              <a:rPr lang="en-US" dirty="0" smtClean="0"/>
              <a:t>NSF funding dependent on mid-scale competition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8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pitchFamily="-109" charset="-128"/>
              </a:rPr>
              <a:t>Mid-Scale Instrumentation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962400" cy="4953000"/>
          </a:xfrm>
        </p:spPr>
        <p:txBody>
          <a:bodyPr/>
          <a:lstStyle/>
          <a:p>
            <a:r>
              <a:rPr lang="en-US" sz="2800" dirty="0" smtClean="0"/>
              <a:t>Currently supporting</a:t>
            </a:r>
          </a:p>
          <a:p>
            <a:pPr lvl="1"/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POLARBEAR</a:t>
            </a:r>
          </a:p>
          <a:p>
            <a:pPr lvl="1"/>
            <a:r>
              <a:rPr lang="en-US" dirty="0" smtClean="0"/>
              <a:t>ACTPOL</a:t>
            </a:r>
          </a:p>
          <a:p>
            <a:pPr lvl="1"/>
            <a:r>
              <a:rPr lang="en-US" dirty="0" smtClean="0"/>
              <a:t>SDSS-III</a:t>
            </a:r>
          </a:p>
          <a:p>
            <a:pPr lvl="1"/>
            <a:r>
              <a:rPr lang="en-US" dirty="0" smtClean="0"/>
              <a:t>VAO</a:t>
            </a:r>
          </a:p>
          <a:p>
            <a:pPr lvl="1"/>
            <a:r>
              <a:rPr lang="en-US" dirty="0" smtClean="0"/>
              <a:t>HETDEX</a:t>
            </a:r>
          </a:p>
          <a:p>
            <a:pPr lvl="1"/>
            <a:r>
              <a:rPr lang="en-US" dirty="0" smtClean="0"/>
              <a:t>LSST D&amp;D</a:t>
            </a:r>
          </a:p>
          <a:p>
            <a:pPr lvl="1"/>
            <a:r>
              <a:rPr lang="en-US" dirty="0" smtClean="0"/>
              <a:t>CCAT D&amp;D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? DESDM, TSIP, </a:t>
            </a:r>
            <a:r>
              <a:rPr lang="en-US" dirty="0" err="1" smtClean="0">
                <a:solidFill>
                  <a:srgbClr val="FF0000"/>
                </a:solidFill>
              </a:rPr>
              <a:t>ReSTAR</a:t>
            </a:r>
            <a:r>
              <a:rPr lang="en-US" dirty="0" smtClean="0">
                <a:solidFill>
                  <a:srgbClr val="FF0000"/>
                </a:solidFill>
              </a:rPr>
              <a:t>, GSMT ?</a:t>
            </a:r>
          </a:p>
          <a:p>
            <a:r>
              <a:rPr lang="en-US" dirty="0" smtClean="0"/>
              <a:t>No new starts in FY12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9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10/13/2011</a:t>
            </a:r>
            <a:endParaRPr lang="en-US" dirty="0"/>
          </a:p>
        </p:txBody>
      </p:sp>
      <p:pic>
        <p:nvPicPr>
          <p:cNvPr id="7" name="Picture 2" descr="C:\Documents and Settings\rbarvai\My Documents\10 05 Polarbear NSF Review Criteria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505200" cy="232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36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POLARBEAR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Mid-scale Ch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3488" y="3429000"/>
            <a:ext cx="4100512" cy="2921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4038600"/>
            <a:ext cx="91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Recent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2400" y="3810000"/>
            <a:ext cx="1184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Some known desires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810000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5867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8674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NSF2012.thmx</Template>
  <TotalTime>3134</TotalTime>
  <Words>1986</Words>
  <Application>Microsoft Office PowerPoint</Application>
  <PresentationFormat>On-screen Show (4:3)</PresentationFormat>
  <Paragraphs>396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Outline</vt:lpstr>
      <vt:lpstr>2011 Nobel Prize in Physics</vt:lpstr>
      <vt:lpstr>ALMA</vt:lpstr>
      <vt:lpstr>Gemini: ULAS J1120+0641 at z=7.085</vt:lpstr>
      <vt:lpstr>EVLA: Forming Cluster in Early Universe</vt:lpstr>
      <vt:lpstr>Is the Sun Going into Hibernation?</vt:lpstr>
      <vt:lpstr>Other Facility News</vt:lpstr>
      <vt:lpstr>Mid-Scale Instrumentation</vt:lpstr>
      <vt:lpstr>South Pole Astronomy</vt:lpstr>
      <vt:lpstr>Response to 2011 AAAC Report Findings</vt:lpstr>
      <vt:lpstr>Budget Outlook</vt:lpstr>
      <vt:lpstr>FY 2011 and 2012 NSF Budgets</vt:lpstr>
      <vt:lpstr>FY 2012/2013 Budget Outlook</vt:lpstr>
      <vt:lpstr>AST Response to Budget Shortfalls</vt:lpstr>
      <vt:lpstr>Status of NWNH Response</vt:lpstr>
      <vt:lpstr>Simple Budget Calculation</vt:lpstr>
      <vt:lpstr>A More “Optimistic” Scenario</vt:lpstr>
      <vt:lpstr>NWNH “Existence Proof” Ramp</vt:lpstr>
      <vt:lpstr>NWNH Actions—Large Programs</vt:lpstr>
      <vt:lpstr>GSMT Summary</vt:lpstr>
      <vt:lpstr>NWNH Plans—Medium/Small</vt:lpstr>
      <vt:lpstr>NWNH Plans—Other Items</vt:lpstr>
      <vt:lpstr>Why do a Portfolio Review?</vt:lpstr>
      <vt:lpstr>Backups</vt:lpstr>
      <vt:lpstr>Principles for Budget Decisions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aapodaca</dc:creator>
  <cp:lastModifiedBy>julvesta</cp:lastModifiedBy>
  <cp:revision>473</cp:revision>
  <cp:lastPrinted>2011-02-08T13:25:30Z</cp:lastPrinted>
  <dcterms:created xsi:type="dcterms:W3CDTF">2011-10-12T11:28:45Z</dcterms:created>
  <dcterms:modified xsi:type="dcterms:W3CDTF">2011-10-13T11:07:27Z</dcterms:modified>
</cp:coreProperties>
</file>