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355" r:id="rId2"/>
    <p:sldId id="348" r:id="rId3"/>
    <p:sldId id="356" r:id="rId4"/>
    <p:sldId id="357" r:id="rId5"/>
    <p:sldId id="358" r:id="rId6"/>
  </p:sldIdLst>
  <p:sldSz cx="9144000" cy="6858000" type="screen4x3"/>
  <p:notesSz cx="6950075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clrMru>
    <a:srgbClr val="1B20E5"/>
    <a:srgbClr val="1E5FE2"/>
  </p:clrMru>
  <p:extLst>
    <p:ext uri="{E76CE94A-603C-4142-B9EB-6D1370010A27}">
      <p14:discardImageEditData xmlns:mc="http://schemas.openxmlformats.org/markup-compatibility/2006" xmlns:mv="urn:schemas-microsoft-com:mac:vml" xmlns="" xmlns:p14="http://schemas.microsoft.com/office/powerpoint/2010/main" val="0"/>
    </p:ext>
    <p:ext uri="{D31A062A-798A-4329-ABDD-BBA856620510}">
      <p14:defaultImageDpi xmlns:mc="http://schemas.openxmlformats.org/markup-compatibility/2006" xmlns:mv="urn:schemas-microsoft-com:mac:vml"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4" autoAdjust="0"/>
    <p:restoredTop sz="94660"/>
  </p:normalViewPr>
  <p:slideViewPr>
    <p:cSldViewPr>
      <p:cViewPr varScale="1">
        <p:scale>
          <a:sx n="65" d="100"/>
          <a:sy n="65" d="100"/>
        </p:scale>
        <p:origin x="-2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-1956" y="-108"/>
      </p:cViewPr>
      <p:guideLst>
        <p:guide orient="horz" pos="2909"/>
        <p:guide pos="2189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276" cy="461168"/>
          </a:xfrm>
          <a:prstGeom prst="rect">
            <a:avLst/>
          </a:prstGeom>
        </p:spPr>
        <p:txBody>
          <a:bodyPr vert="horz" lIns="91541" tIns="45770" rIns="91541" bIns="4577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7211" y="0"/>
            <a:ext cx="3011276" cy="461168"/>
          </a:xfrm>
          <a:prstGeom prst="rect">
            <a:avLst/>
          </a:prstGeom>
        </p:spPr>
        <p:txBody>
          <a:bodyPr vert="horz" lIns="91541" tIns="45770" rIns="91541" bIns="45770" rtlCol="0"/>
          <a:lstStyle>
            <a:lvl1pPr algn="r">
              <a:defRPr sz="1200"/>
            </a:lvl1pPr>
          </a:lstStyle>
          <a:p>
            <a:fld id="{F4D22E85-3283-834D-BE51-6AD80FF13FA5}" type="datetime1">
              <a:rPr lang="en-US" smtClean="0"/>
              <a:pPr/>
              <a:t>10/13/2011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3318"/>
            <a:ext cx="3011276" cy="461168"/>
          </a:xfrm>
          <a:prstGeom prst="rect">
            <a:avLst/>
          </a:prstGeom>
        </p:spPr>
        <p:txBody>
          <a:bodyPr vert="horz" lIns="91541" tIns="45770" rIns="91541" bIns="4577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7211" y="8773318"/>
            <a:ext cx="3011276" cy="461168"/>
          </a:xfrm>
          <a:prstGeom prst="rect">
            <a:avLst/>
          </a:prstGeom>
        </p:spPr>
        <p:txBody>
          <a:bodyPr vert="horz" lIns="91541" tIns="45770" rIns="91541" bIns="45770" rtlCol="0" anchor="b"/>
          <a:lstStyle>
            <a:lvl1pPr algn="r">
              <a:defRPr sz="1200"/>
            </a:lvl1pPr>
          </a:lstStyle>
          <a:p>
            <a:fld id="{C6C2E31E-34F3-954C-ADAE-DCE3CC78C9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="" xmlns:p14="http://schemas.microsoft.com/office/powerpoint/2010/main" val="1604154705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1804"/>
          </a:xfrm>
          <a:prstGeom prst="rect">
            <a:avLst/>
          </a:prstGeom>
        </p:spPr>
        <p:txBody>
          <a:bodyPr vert="horz" lIns="92484" tIns="46242" rIns="92484" bIns="4624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1804"/>
          </a:xfrm>
          <a:prstGeom prst="rect">
            <a:avLst/>
          </a:prstGeom>
        </p:spPr>
        <p:txBody>
          <a:bodyPr vert="horz" lIns="92484" tIns="46242" rIns="92484" bIns="46242" rtlCol="0"/>
          <a:lstStyle>
            <a:lvl1pPr algn="r">
              <a:defRPr sz="1200"/>
            </a:lvl1pPr>
          </a:lstStyle>
          <a:p>
            <a:fld id="{7501FF39-1079-C244-8936-238925F494FB}" type="datetime1">
              <a:rPr lang="en-US" smtClean="0"/>
              <a:pPr/>
              <a:t>10/13/2011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693738"/>
            <a:ext cx="4616450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84" tIns="46242" rIns="92484" bIns="4624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vert="horz" lIns="92484" tIns="46242" rIns="92484" bIns="4624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11699" cy="461804"/>
          </a:xfrm>
          <a:prstGeom prst="rect">
            <a:avLst/>
          </a:prstGeom>
        </p:spPr>
        <p:txBody>
          <a:bodyPr vert="horz" lIns="92484" tIns="46242" rIns="92484" bIns="4624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8"/>
            <a:ext cx="3011699" cy="461804"/>
          </a:xfrm>
          <a:prstGeom prst="rect">
            <a:avLst/>
          </a:prstGeom>
        </p:spPr>
        <p:txBody>
          <a:bodyPr vert="horz" lIns="92484" tIns="46242" rIns="92484" bIns="46242" rtlCol="0" anchor="b"/>
          <a:lstStyle>
            <a:lvl1pPr algn="r">
              <a:defRPr sz="1200"/>
            </a:lvl1pPr>
          </a:lstStyle>
          <a:p>
            <a:fld id="{60CC8F8A-F670-4F74-AA44-2CCE7DB2A9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="" xmlns:p14="http://schemas.microsoft.com/office/powerpoint/2010/main" val="1486042424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2ndaryV3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13 Oct 2011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AAAC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E60CF6C0-7AD1-4DC0-870B-7F765CCC94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13 Oct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AAAC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FAA7F5AA-773D-40EC-B6EB-00BB192963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13 Oct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AAAC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B587F24-91E6-4862-BC1B-A9BA6CEF4F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13 Oct 2011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AAAC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13 Oct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AAAC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7416B53-6D95-40CE-AC5D-A1970299D1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13 Oct 2011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AAAC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D017758-D2DD-4EF6-85C0-E7066BB9BF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13 Oct 2011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AAAC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6F385780-3627-4918-A59E-19DA145435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13 Oct 2011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AAAC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41928BC-E66F-4CA6-8459-4C5E7DBF73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13 Oct 2011</a:t>
            </a: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AAAC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29D706B-03C0-46B8-AEE5-8136FEB450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13 Oct 2011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AAAC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904D5F2-2A14-4680-B2E2-A3D25DC7EF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13 Oct 2011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AAAC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3A2C6BD-0C20-474F-8A17-6147FDEAA7A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62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2ndaryV3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13 Oct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en-US" smtClean="0"/>
              <a:t>AAAC</a:t>
            </a:r>
            <a:endParaRPr lang="en-US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latin typeface="+mj-lt"/>
          <a:ea typeface="ＭＳ Ｐゴシック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600" kern="12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2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52600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Theory &amp; Computation Networks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08375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Tom </a:t>
            </a:r>
            <a:r>
              <a:rPr lang="en-US" dirty="0" err="1" smtClean="0">
                <a:solidFill>
                  <a:schemeClr val="tx1"/>
                </a:solidFill>
              </a:rPr>
              <a:t>Statler</a:t>
            </a:r>
            <a:r>
              <a:rPr lang="en-US" dirty="0" smtClean="0">
                <a:solidFill>
                  <a:schemeClr val="tx1"/>
                </a:solidFill>
              </a:rPr>
              <a:t>, NSF/AST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Thierry </a:t>
            </a:r>
            <a:r>
              <a:rPr lang="en-US" dirty="0" err="1" smtClean="0">
                <a:solidFill>
                  <a:schemeClr val="tx1"/>
                </a:solidFill>
              </a:rPr>
              <a:t>Lanz</a:t>
            </a:r>
            <a:r>
              <a:rPr lang="en-US" dirty="0" smtClean="0">
                <a:solidFill>
                  <a:schemeClr val="tx1"/>
                </a:solidFill>
              </a:rPr>
              <a:t>, NASA/Astrophysics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AAAC Meeting 13 Oct 2011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3" descr="sm_NASA_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" y="5943600"/>
            <a:ext cx="914400" cy="81127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28600"/>
            <a:ext cx="6858000" cy="685800"/>
          </a:xfrm>
        </p:spPr>
        <p:txBody>
          <a:bodyPr/>
          <a:lstStyle/>
          <a:p>
            <a:pPr>
              <a:defRPr/>
            </a:pPr>
            <a:r>
              <a:rPr lang="en-US" b="0" dirty="0" smtClean="0"/>
              <a:t>TCN in NWNH</a:t>
            </a:r>
            <a:endParaRPr lang="en-US" b="0" dirty="0"/>
          </a:p>
        </p:txBody>
      </p:sp>
      <p:sp>
        <p:nvSpPr>
          <p:cNvPr id="4099" name="Date Placeholder 2"/>
          <p:cNvSpPr>
            <a:spLocks noGrp="1"/>
          </p:cNvSpPr>
          <p:nvPr>
            <p:ph type="dt" sz="quarter" idx="10"/>
          </p:nvPr>
        </p:nvSpPr>
        <p:spPr>
          <a:xfrm>
            <a:off x="914400" y="6492875"/>
            <a:ext cx="2133600" cy="365125"/>
          </a:xfrm>
          <a:noFill/>
        </p:spPr>
        <p:txBody>
          <a:bodyPr/>
          <a:lstStyle/>
          <a:p>
            <a:r>
              <a:rPr lang="en-US" dirty="0" smtClean="0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rPr>
              <a:t>13 Oct 2011</a:t>
            </a:r>
            <a:endParaRPr lang="en-US" dirty="0">
              <a:latin typeface="Arial" pitchFamily="-111" charset="0"/>
              <a:ea typeface="ＭＳ Ｐゴシック" pitchFamily="-111" charset="-128"/>
              <a:cs typeface="ＭＳ Ｐゴシック" pitchFamily="-111" charset="-128"/>
            </a:endParaRP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7010400" y="6381750"/>
            <a:ext cx="2133600" cy="476250"/>
          </a:xfrm>
          <a:noFill/>
        </p:spPr>
        <p:txBody>
          <a:bodyPr/>
          <a:lstStyle/>
          <a:p>
            <a:fld id="{69B8CEA4-FB39-BA44-B1D1-43AD4333EA27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28600" y="1555046"/>
            <a:ext cx="8686800" cy="3600986"/>
          </a:xfrm>
          <a:prstGeom prst="rect">
            <a:avLst/>
          </a:prstGeom>
          <a:noFill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Aft>
                <a:spcPts val="1800"/>
              </a:spcAft>
            </a:pPr>
            <a:r>
              <a:rPr lang="en-US" dirty="0" smtClean="0"/>
              <a:t>“A new program of Research Networks in Theoretical and Computational Astrophysics … should be funded by DOE, NASA, and NSF… support[</a:t>
            </a:r>
            <a:r>
              <a:rPr lang="en-US" dirty="0" err="1" smtClean="0"/>
              <a:t>ing</a:t>
            </a:r>
            <a:r>
              <a:rPr lang="en-US" dirty="0" smtClean="0"/>
              <a:t>] research in six to eight focus areas that cover major theoretical questions raised by the survey Science Frontier Panels.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“The networks would be devoted to a …topic …ripe for a breakthrough within five years. Selection criteria would include the degree of cross-institutional synergy in the network and its planned role in training and mentoring the next generation of researchers. Funding would normally be for a five-year period…These networks fulfill a different role from the NASA Astrophysical Theory Program and the NSF AAG Program and should not be funded at their expense.”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							</a:t>
            </a:r>
            <a:r>
              <a:rPr lang="en-US" sz="1400" i="1" dirty="0" smtClean="0"/>
              <a:t>NWNH Ch. 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AAAC</a:t>
            </a:r>
            <a:endParaRPr lang="en-US" dirty="0"/>
          </a:p>
        </p:txBody>
      </p:sp>
      <p:pic>
        <p:nvPicPr>
          <p:cNvPr id="8" name="Picture 7" descr="sm_NASA_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" y="5943600"/>
            <a:ext cx="914400" cy="8112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28600"/>
            <a:ext cx="6858000" cy="685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Intera</a:t>
            </a:r>
            <a:r>
              <a:rPr lang="en-US" b="0" dirty="0" smtClean="0"/>
              <a:t>gency Discussions</a:t>
            </a:r>
            <a:endParaRPr lang="en-US" b="0" dirty="0"/>
          </a:p>
        </p:txBody>
      </p:sp>
      <p:sp>
        <p:nvSpPr>
          <p:cNvPr id="4099" name="Date Placeholder 2"/>
          <p:cNvSpPr>
            <a:spLocks noGrp="1"/>
          </p:cNvSpPr>
          <p:nvPr>
            <p:ph type="dt" sz="quarter" idx="10"/>
          </p:nvPr>
        </p:nvSpPr>
        <p:spPr>
          <a:xfrm>
            <a:off x="914400" y="6492875"/>
            <a:ext cx="2133600" cy="365125"/>
          </a:xfrm>
          <a:noFill/>
        </p:spPr>
        <p:txBody>
          <a:bodyPr/>
          <a:lstStyle/>
          <a:p>
            <a:r>
              <a:rPr lang="en-US" dirty="0" smtClean="0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rPr>
              <a:t>13 Oct 2011</a:t>
            </a:r>
            <a:endParaRPr lang="en-US" dirty="0">
              <a:latin typeface="Arial" pitchFamily="-111" charset="0"/>
              <a:ea typeface="ＭＳ Ｐゴシック" pitchFamily="-111" charset="-128"/>
              <a:cs typeface="ＭＳ Ｐゴシック" pitchFamily="-111" charset="-128"/>
            </a:endParaRP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7010400" y="6381750"/>
            <a:ext cx="2133600" cy="476250"/>
          </a:xfrm>
          <a:noFill/>
        </p:spPr>
        <p:txBody>
          <a:bodyPr/>
          <a:lstStyle/>
          <a:p>
            <a:fld id="{69B8CEA4-FB39-BA44-B1D1-43AD4333EA27}" type="slidenum">
              <a:rPr lang="en-US"/>
              <a:pPr/>
              <a:t>3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28600" y="1066801"/>
            <a:ext cx="8686800" cy="5078313"/>
          </a:xfrm>
          <a:prstGeom prst="rect">
            <a:avLst/>
          </a:prstGeom>
          <a:noFill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231775" indent="-231775">
              <a:spcAft>
                <a:spcPts val="1800"/>
              </a:spcAft>
              <a:buFont typeface="Arial" pitchFamily="-111" charset="0"/>
              <a:buChar char="•"/>
            </a:pPr>
            <a:r>
              <a:rPr lang="en-US" dirty="0" smtClean="0"/>
              <a:t>Various discussions on TCN took place in first half of 2011; those involved included Seidel, </a:t>
            </a:r>
            <a:r>
              <a:rPr lang="en-US" dirty="0" err="1" smtClean="0"/>
              <a:t>Ulvestad</a:t>
            </a:r>
            <a:r>
              <a:rPr lang="en-US" dirty="0" smtClean="0"/>
              <a:t>, </a:t>
            </a:r>
            <a:r>
              <a:rPr lang="en-US" dirty="0" err="1" smtClean="0"/>
              <a:t>Statler</a:t>
            </a:r>
            <a:r>
              <a:rPr lang="en-US" dirty="0" smtClean="0"/>
              <a:t> (NSF), </a:t>
            </a:r>
            <a:r>
              <a:rPr lang="en-US" dirty="0" err="1" smtClean="0"/>
              <a:t>Weiler</a:t>
            </a:r>
            <a:r>
              <a:rPr lang="en-US" dirty="0" smtClean="0"/>
              <a:t>, Morse, </a:t>
            </a:r>
            <a:r>
              <a:rPr lang="en-US" dirty="0" err="1" smtClean="0"/>
              <a:t>Lanz</a:t>
            </a:r>
            <a:r>
              <a:rPr lang="en-US" dirty="0" smtClean="0"/>
              <a:t>, </a:t>
            </a:r>
            <a:r>
              <a:rPr lang="en-US" dirty="0" err="1" smtClean="0"/>
              <a:t>Sparke</a:t>
            </a:r>
            <a:r>
              <a:rPr lang="en-US" dirty="0" smtClean="0"/>
              <a:t> (NASA), Turner (DOE)</a:t>
            </a:r>
          </a:p>
          <a:p>
            <a:pPr marL="231775" indent="-231775">
              <a:spcAft>
                <a:spcPts val="1800"/>
              </a:spcAft>
              <a:buFont typeface="Arial" pitchFamily="-111" charset="0"/>
              <a:buChar char="•"/>
            </a:pPr>
            <a:r>
              <a:rPr lang="en-US" dirty="0" smtClean="0"/>
              <a:t>DOE expressed view (e.g. AAAC May </a:t>
            </a:r>
            <a:r>
              <a:rPr lang="en-US" dirty="0" err="1" smtClean="0"/>
              <a:t>Telecon</a:t>
            </a:r>
            <a:r>
              <a:rPr lang="en-US" dirty="0" smtClean="0"/>
              <a:t>) that their existing programs already support theory &amp; computation; participation in a new </a:t>
            </a:r>
            <a:r>
              <a:rPr lang="en-US" dirty="0" smtClean="0"/>
              <a:t>joint solicitation unlikely</a:t>
            </a:r>
            <a:r>
              <a:rPr lang="en-US" dirty="0" smtClean="0"/>
              <a:t>. </a:t>
            </a:r>
          </a:p>
          <a:p>
            <a:pPr marL="231775" indent="-231775">
              <a:spcAft>
                <a:spcPts val="1800"/>
              </a:spcAft>
              <a:buFont typeface="Arial" pitchFamily="-111" charset="0"/>
              <a:buChar char="•"/>
            </a:pPr>
            <a:r>
              <a:rPr lang="en-US" dirty="0" smtClean="0"/>
              <a:t>NASA – NSF discussions continued in order to define unique characteristics of a TCN program distinguishing it from existing programs. Agreed that TCN should</a:t>
            </a:r>
          </a:p>
          <a:p>
            <a:pPr marL="688975" lvl="1" indent="-231775">
              <a:spcAft>
                <a:spcPts val="1800"/>
              </a:spcAft>
              <a:buFont typeface="Arial" pitchFamily="-111" charset="0"/>
              <a:buChar char="•"/>
            </a:pPr>
            <a:r>
              <a:rPr lang="en-US" dirty="0" smtClean="0"/>
              <a:t>Advance both theoretical and computational astrophysics;</a:t>
            </a:r>
          </a:p>
          <a:p>
            <a:pPr marL="688975" lvl="1" indent="-231775">
              <a:spcAft>
                <a:spcPts val="1800"/>
              </a:spcAft>
              <a:buFont typeface="Arial" pitchFamily="-111" charset="0"/>
              <a:buChar char="•"/>
            </a:pPr>
            <a:r>
              <a:rPr lang="en-US" dirty="0" smtClean="0"/>
              <a:t>Be explicitly multi-disciplinary; and</a:t>
            </a:r>
          </a:p>
          <a:p>
            <a:pPr marL="688975" lvl="1" indent="-231775">
              <a:spcAft>
                <a:spcPts val="1800"/>
              </a:spcAft>
              <a:buFont typeface="Arial" pitchFamily="-111" charset="0"/>
              <a:buChar char="•"/>
            </a:pPr>
            <a:r>
              <a:rPr lang="en-US" dirty="0" smtClean="0"/>
              <a:t>Address workforce development in new research techniques.</a:t>
            </a:r>
          </a:p>
          <a:p>
            <a:pPr marL="231775" indent="-231775">
              <a:spcAft>
                <a:spcPts val="1800"/>
              </a:spcAft>
              <a:buFont typeface="Arial" pitchFamily="-111" charset="0"/>
              <a:buChar char="•"/>
            </a:pPr>
            <a:r>
              <a:rPr lang="en-US" dirty="0" smtClean="0"/>
              <a:t>How best to target specific theoretical problems and address needs of  the theory/computation community is less clear.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AAAC</a:t>
            </a:r>
            <a:endParaRPr lang="en-US" dirty="0"/>
          </a:p>
        </p:txBody>
      </p:sp>
      <p:pic>
        <p:nvPicPr>
          <p:cNvPr id="8" name="Picture 7" descr="sm_NASA_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" y="5943600"/>
            <a:ext cx="914400" cy="8112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28600"/>
            <a:ext cx="6858000" cy="685800"/>
          </a:xfrm>
        </p:spPr>
        <p:txBody>
          <a:bodyPr/>
          <a:lstStyle/>
          <a:p>
            <a:pPr>
              <a:defRPr/>
            </a:pPr>
            <a:r>
              <a:rPr lang="en-US" b="0" dirty="0" smtClean="0"/>
              <a:t>Potential AAAC Action Item</a:t>
            </a:r>
            <a:endParaRPr lang="en-US" b="0" dirty="0"/>
          </a:p>
        </p:txBody>
      </p:sp>
      <p:sp>
        <p:nvSpPr>
          <p:cNvPr id="4099" name="Date Placeholder 2"/>
          <p:cNvSpPr>
            <a:spLocks noGrp="1"/>
          </p:cNvSpPr>
          <p:nvPr>
            <p:ph type="dt" sz="quarter" idx="10"/>
          </p:nvPr>
        </p:nvSpPr>
        <p:spPr>
          <a:xfrm>
            <a:off x="914400" y="6492875"/>
            <a:ext cx="2133600" cy="365125"/>
          </a:xfrm>
          <a:noFill/>
        </p:spPr>
        <p:txBody>
          <a:bodyPr/>
          <a:lstStyle/>
          <a:p>
            <a:r>
              <a:rPr lang="en-US" dirty="0" smtClean="0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rPr>
              <a:t>13 Oct 2011</a:t>
            </a:r>
            <a:endParaRPr lang="en-US" dirty="0">
              <a:latin typeface="Arial" pitchFamily="-111" charset="0"/>
              <a:ea typeface="ＭＳ Ｐゴシック" pitchFamily="-111" charset="-128"/>
              <a:cs typeface="ＭＳ Ｐゴシック" pitchFamily="-111" charset="-128"/>
            </a:endParaRP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7010400" y="6381750"/>
            <a:ext cx="2133600" cy="476250"/>
          </a:xfrm>
          <a:noFill/>
        </p:spPr>
        <p:txBody>
          <a:bodyPr/>
          <a:lstStyle/>
          <a:p>
            <a:fld id="{69B8CEA4-FB39-BA44-B1D1-43AD4333EA27}" type="slidenum">
              <a:rPr lang="en-US"/>
              <a:pPr/>
              <a:t>4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28600" y="1645146"/>
            <a:ext cx="8686800" cy="3231654"/>
          </a:xfrm>
          <a:prstGeom prst="rect">
            <a:avLst/>
          </a:prstGeom>
          <a:noFill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231775" indent="-231775">
              <a:spcAft>
                <a:spcPts val="1800"/>
              </a:spcAft>
              <a:buFont typeface="Arial" pitchFamily="-111" charset="0"/>
              <a:buChar char="•"/>
            </a:pPr>
            <a:r>
              <a:rPr lang="en-US" dirty="0" smtClean="0"/>
              <a:t>NASA-NSF MOU Addendum is being prepared that will</a:t>
            </a:r>
          </a:p>
          <a:p>
            <a:pPr marL="688975" lvl="1" indent="-231775">
              <a:spcAft>
                <a:spcPts val="1800"/>
              </a:spcAft>
              <a:buFont typeface="Arial" pitchFamily="-111" charset="0"/>
              <a:buChar char="•"/>
            </a:pPr>
            <a:r>
              <a:rPr lang="en-US" dirty="0" smtClean="0"/>
              <a:t>Request AAAC organize a workshop bringing together experts from the theory &amp; computation community and agency representatives in order to help recommend the desirable parameters of a TCN program</a:t>
            </a:r>
          </a:p>
          <a:p>
            <a:pPr marL="688975" lvl="1" indent="-231775">
              <a:spcAft>
                <a:spcPts val="1800"/>
              </a:spcAft>
              <a:buFont typeface="Arial" pitchFamily="-111" charset="0"/>
              <a:buChar char="•"/>
            </a:pPr>
            <a:r>
              <a:rPr lang="en-US" dirty="0" smtClean="0"/>
              <a:t>Provide a means of funding this workshop</a:t>
            </a:r>
          </a:p>
          <a:p>
            <a:pPr marL="688975" lvl="1" indent="-231775">
              <a:spcAft>
                <a:spcPts val="1800"/>
              </a:spcAft>
              <a:buFont typeface="Arial" pitchFamily="-111" charset="0"/>
              <a:buChar char="•"/>
            </a:pPr>
            <a:r>
              <a:rPr lang="en-US" dirty="0" smtClean="0"/>
              <a:t>Request a report on the workshop be returned by the AAAC in the first third of 2012. </a:t>
            </a:r>
          </a:p>
          <a:p>
            <a:pPr marL="231775" indent="-231775">
              <a:spcAft>
                <a:spcPts val="1800"/>
              </a:spcAft>
              <a:buFont typeface="Arial" pitchFamily="-111" charset="0"/>
              <a:buChar char="•"/>
            </a:pPr>
            <a:r>
              <a:rPr lang="en-US" dirty="0" smtClean="0"/>
              <a:t>Intent is for report to inform drafting of a joint solicitation later in 2012.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AAAC</a:t>
            </a:r>
            <a:endParaRPr lang="en-US" dirty="0"/>
          </a:p>
        </p:txBody>
      </p:sp>
      <p:pic>
        <p:nvPicPr>
          <p:cNvPr id="8" name="Picture 7" descr="sm_NASA_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" y="5943600"/>
            <a:ext cx="914400" cy="8112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28600"/>
            <a:ext cx="6858000" cy="685800"/>
          </a:xfrm>
        </p:spPr>
        <p:txBody>
          <a:bodyPr/>
          <a:lstStyle/>
          <a:p>
            <a:pPr>
              <a:defRPr/>
            </a:pPr>
            <a:r>
              <a:rPr lang="en-US" b="0" dirty="0" smtClean="0"/>
              <a:t>Questions for the Workshop</a:t>
            </a:r>
            <a:endParaRPr lang="en-US" b="0" dirty="0"/>
          </a:p>
        </p:txBody>
      </p:sp>
      <p:sp>
        <p:nvSpPr>
          <p:cNvPr id="4099" name="Date Placeholder 2"/>
          <p:cNvSpPr>
            <a:spLocks noGrp="1"/>
          </p:cNvSpPr>
          <p:nvPr>
            <p:ph type="dt" sz="quarter" idx="10"/>
          </p:nvPr>
        </p:nvSpPr>
        <p:spPr>
          <a:xfrm>
            <a:off x="914400" y="6492875"/>
            <a:ext cx="2133600" cy="365125"/>
          </a:xfrm>
          <a:noFill/>
        </p:spPr>
        <p:txBody>
          <a:bodyPr/>
          <a:lstStyle/>
          <a:p>
            <a:r>
              <a:rPr lang="en-US" dirty="0" smtClean="0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rPr>
              <a:t>13 Oct 2011</a:t>
            </a:r>
            <a:endParaRPr lang="en-US" dirty="0">
              <a:latin typeface="Arial" pitchFamily="-111" charset="0"/>
              <a:ea typeface="ＭＳ Ｐゴシック" pitchFamily="-111" charset="-128"/>
              <a:cs typeface="ＭＳ Ｐゴシック" pitchFamily="-111" charset="-128"/>
            </a:endParaRP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7010400" y="6381750"/>
            <a:ext cx="2133600" cy="476250"/>
          </a:xfrm>
          <a:noFill/>
        </p:spPr>
        <p:txBody>
          <a:bodyPr/>
          <a:lstStyle/>
          <a:p>
            <a:fld id="{69B8CEA4-FB39-BA44-B1D1-43AD4333EA27}" type="slidenum">
              <a:rPr lang="en-US"/>
              <a:pPr/>
              <a:t>5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38200" y="1818144"/>
            <a:ext cx="7543800" cy="2677656"/>
          </a:xfrm>
          <a:prstGeom prst="rect">
            <a:avLst/>
          </a:prstGeom>
          <a:noFill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231775" indent="-231775">
              <a:spcAft>
                <a:spcPts val="1800"/>
              </a:spcAft>
              <a:buFont typeface="Arial" pitchFamily="-111" charset="0"/>
              <a:buChar char="•"/>
            </a:pPr>
            <a:r>
              <a:rPr lang="en-US" dirty="0" smtClean="0"/>
              <a:t>What constitutes a network?</a:t>
            </a:r>
          </a:p>
          <a:p>
            <a:pPr marL="231775" indent="-231775">
              <a:spcAft>
                <a:spcPts val="1800"/>
              </a:spcAft>
              <a:buFont typeface="Arial" pitchFamily="-111" charset="0"/>
              <a:buChar char="•"/>
            </a:pPr>
            <a:r>
              <a:rPr lang="en-US" dirty="0" smtClean="0"/>
              <a:t>What distinguishes interdisciplinary activities?</a:t>
            </a:r>
          </a:p>
          <a:p>
            <a:pPr marL="231775" indent="-231775">
              <a:spcAft>
                <a:spcPts val="1800"/>
              </a:spcAft>
              <a:buFont typeface="Arial" pitchFamily="-111" charset="0"/>
              <a:buChar char="•"/>
            </a:pPr>
            <a:r>
              <a:rPr lang="en-US" dirty="0" smtClean="0"/>
              <a:t>Should the program be restricted to certain key questions?</a:t>
            </a:r>
          </a:p>
          <a:p>
            <a:pPr marL="231775" indent="-231775">
              <a:spcAft>
                <a:spcPts val="1800"/>
              </a:spcAft>
              <a:buFont typeface="Arial" pitchFamily="-111" charset="0"/>
              <a:buChar char="•"/>
            </a:pPr>
            <a:r>
              <a:rPr lang="en-US" dirty="0" smtClean="0"/>
              <a:t>What are the needs for a TCN program, e.g. with respect to theory/computation balance and workforce initiatives?</a:t>
            </a:r>
          </a:p>
          <a:p>
            <a:pPr marL="231775" indent="-231775">
              <a:spcAft>
                <a:spcPts val="1800"/>
              </a:spcAft>
            </a:pPr>
            <a:endParaRPr lang="en-US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AAAC</a:t>
            </a:r>
            <a:endParaRPr lang="en-US" dirty="0"/>
          </a:p>
        </p:txBody>
      </p:sp>
      <p:pic>
        <p:nvPicPr>
          <p:cNvPr id="8" name="Picture 7" descr="sm_NASA_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" y="5943600"/>
            <a:ext cx="914400" cy="8112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NSF2012.thmx</Template>
  <TotalTime>2660</TotalTime>
  <Words>419</Words>
  <Application>Microsoft Office PowerPoint</Application>
  <PresentationFormat>On-screen Show (4:3)</PresentationFormat>
  <Paragraphs>39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Theory &amp; Computation Networks</vt:lpstr>
      <vt:lpstr>TCN in NWNH</vt:lpstr>
      <vt:lpstr>Interagency Discussions</vt:lpstr>
      <vt:lpstr>Potential AAAC Action Item</vt:lpstr>
      <vt:lpstr>Questions for the Workshop</vt:lpstr>
    </vt:vector>
  </TitlesOfParts>
  <Company>National Science Foundation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aapodaca</dc:creator>
  <cp:lastModifiedBy>Your User Name</cp:lastModifiedBy>
  <cp:revision>475</cp:revision>
  <cp:lastPrinted>2011-02-08T13:25:30Z</cp:lastPrinted>
  <dcterms:created xsi:type="dcterms:W3CDTF">2011-04-29T10:53:21Z</dcterms:created>
  <dcterms:modified xsi:type="dcterms:W3CDTF">2011-10-13T12:38:14Z</dcterms:modified>
</cp:coreProperties>
</file>