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393" r:id="rId2"/>
    <p:sldId id="406" r:id="rId3"/>
    <p:sldId id="460" r:id="rId4"/>
    <p:sldId id="461" r:id="rId5"/>
    <p:sldId id="487" r:id="rId6"/>
    <p:sldId id="462" r:id="rId7"/>
    <p:sldId id="464" r:id="rId8"/>
    <p:sldId id="465" r:id="rId9"/>
    <p:sldId id="489" r:id="rId10"/>
    <p:sldId id="475" r:id="rId11"/>
    <p:sldId id="488" r:id="rId12"/>
    <p:sldId id="478" r:id="rId13"/>
    <p:sldId id="495" r:id="rId14"/>
    <p:sldId id="490" r:id="rId15"/>
    <p:sldId id="480" r:id="rId16"/>
  </p:sldIdLst>
  <p:sldSz cx="9144000" cy="6858000" type="screen4x3"/>
  <p:notesSz cx="6997700" cy="9271000"/>
  <p:defaultTextStyle>
    <a:defPPr>
      <a:defRPr lang="en-US"/>
    </a:defPPr>
    <a:lvl1pPr algn="l" rtl="0" fontAlgn="base">
      <a:spcBef>
        <a:spcPct val="0"/>
      </a:spcBef>
      <a:spcAft>
        <a:spcPct val="0"/>
      </a:spcAft>
      <a:defRPr sz="2000" b="1" kern="1200">
        <a:solidFill>
          <a:schemeClr val="accent2"/>
        </a:solidFill>
        <a:latin typeface="Tahoma" pitchFamily="34" charset="0"/>
        <a:ea typeface="+mn-ea"/>
        <a:cs typeface="+mn-cs"/>
      </a:defRPr>
    </a:lvl1pPr>
    <a:lvl2pPr marL="457200" algn="l" rtl="0" fontAlgn="base">
      <a:spcBef>
        <a:spcPct val="0"/>
      </a:spcBef>
      <a:spcAft>
        <a:spcPct val="0"/>
      </a:spcAft>
      <a:defRPr sz="2000" b="1" kern="1200">
        <a:solidFill>
          <a:schemeClr val="accent2"/>
        </a:solidFill>
        <a:latin typeface="Tahoma" pitchFamily="34" charset="0"/>
        <a:ea typeface="+mn-ea"/>
        <a:cs typeface="+mn-cs"/>
      </a:defRPr>
    </a:lvl2pPr>
    <a:lvl3pPr marL="914400" algn="l" rtl="0" fontAlgn="base">
      <a:spcBef>
        <a:spcPct val="0"/>
      </a:spcBef>
      <a:spcAft>
        <a:spcPct val="0"/>
      </a:spcAft>
      <a:defRPr sz="2000" b="1" kern="1200">
        <a:solidFill>
          <a:schemeClr val="accent2"/>
        </a:solidFill>
        <a:latin typeface="Tahoma" pitchFamily="34" charset="0"/>
        <a:ea typeface="+mn-ea"/>
        <a:cs typeface="+mn-cs"/>
      </a:defRPr>
    </a:lvl3pPr>
    <a:lvl4pPr marL="1371600" algn="l" rtl="0" fontAlgn="base">
      <a:spcBef>
        <a:spcPct val="0"/>
      </a:spcBef>
      <a:spcAft>
        <a:spcPct val="0"/>
      </a:spcAft>
      <a:defRPr sz="2000" b="1" kern="1200">
        <a:solidFill>
          <a:schemeClr val="accent2"/>
        </a:solidFill>
        <a:latin typeface="Tahoma" pitchFamily="34" charset="0"/>
        <a:ea typeface="+mn-ea"/>
        <a:cs typeface="+mn-cs"/>
      </a:defRPr>
    </a:lvl4pPr>
    <a:lvl5pPr marL="1828800" algn="l" rtl="0" fontAlgn="base">
      <a:spcBef>
        <a:spcPct val="0"/>
      </a:spcBef>
      <a:spcAft>
        <a:spcPct val="0"/>
      </a:spcAft>
      <a:defRPr sz="2000" b="1" kern="1200">
        <a:solidFill>
          <a:schemeClr val="accent2"/>
        </a:solidFill>
        <a:latin typeface="Tahoma" pitchFamily="34" charset="0"/>
        <a:ea typeface="+mn-ea"/>
        <a:cs typeface="+mn-cs"/>
      </a:defRPr>
    </a:lvl5pPr>
    <a:lvl6pPr marL="2286000" algn="l" defTabSz="914400" rtl="0" eaLnBrk="1" latinLnBrk="0" hangingPunct="1">
      <a:defRPr sz="2000" b="1" kern="1200">
        <a:solidFill>
          <a:schemeClr val="accent2"/>
        </a:solidFill>
        <a:latin typeface="Tahoma" pitchFamily="34" charset="0"/>
        <a:ea typeface="+mn-ea"/>
        <a:cs typeface="+mn-cs"/>
      </a:defRPr>
    </a:lvl6pPr>
    <a:lvl7pPr marL="2743200" algn="l" defTabSz="914400" rtl="0" eaLnBrk="1" latinLnBrk="0" hangingPunct="1">
      <a:defRPr sz="2000" b="1" kern="1200">
        <a:solidFill>
          <a:schemeClr val="accent2"/>
        </a:solidFill>
        <a:latin typeface="Tahoma" pitchFamily="34" charset="0"/>
        <a:ea typeface="+mn-ea"/>
        <a:cs typeface="+mn-cs"/>
      </a:defRPr>
    </a:lvl7pPr>
    <a:lvl8pPr marL="3200400" algn="l" defTabSz="914400" rtl="0" eaLnBrk="1" latinLnBrk="0" hangingPunct="1">
      <a:defRPr sz="2000" b="1" kern="1200">
        <a:solidFill>
          <a:schemeClr val="accent2"/>
        </a:solidFill>
        <a:latin typeface="Tahoma" pitchFamily="34" charset="0"/>
        <a:ea typeface="+mn-ea"/>
        <a:cs typeface="+mn-cs"/>
      </a:defRPr>
    </a:lvl8pPr>
    <a:lvl9pPr marL="3657600" algn="l" defTabSz="914400" rtl="0" eaLnBrk="1" latinLnBrk="0" hangingPunct="1">
      <a:defRPr sz="2000" b="1" kern="1200">
        <a:solidFill>
          <a:schemeClr val="accent2"/>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0000"/>
    <a:srgbClr val="CC3300"/>
    <a:srgbClr val="FF0000"/>
    <a:srgbClr val="339966"/>
    <a:srgbClr val="FF9900"/>
    <a:srgbClr val="000099"/>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7" autoAdjust="0"/>
    <p:restoredTop sz="98772" autoAdjust="0"/>
  </p:normalViewPr>
  <p:slideViewPr>
    <p:cSldViewPr snapToGrid="0">
      <p:cViewPr>
        <p:scale>
          <a:sx n="70" d="100"/>
          <a:sy n="70" d="100"/>
        </p:scale>
        <p:origin x="-42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eaLnBrk="1" hangingPunct="1">
              <a:spcBef>
                <a:spcPct val="0"/>
              </a:spcBef>
              <a:buFontTx/>
              <a:buNone/>
              <a:defRPr sz="1200" b="0">
                <a:solidFill>
                  <a:schemeClr val="tx1"/>
                </a:solidFill>
                <a:latin typeface="Arial" charset="0"/>
              </a:defRPr>
            </a:lvl1pPr>
          </a:lstStyle>
          <a:p>
            <a:pPr>
              <a:defRPr/>
            </a:pPr>
            <a:endParaRPr lang="en-US"/>
          </a:p>
        </p:txBody>
      </p:sp>
      <p:sp>
        <p:nvSpPr>
          <p:cNvPr id="5837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spcBef>
                <a:spcPct val="0"/>
              </a:spcBef>
              <a:buFontTx/>
              <a:buNone/>
              <a:defRPr sz="1200" b="0">
                <a:solidFill>
                  <a:schemeClr val="tx1"/>
                </a:solidFill>
                <a:latin typeface="Arial" charset="0"/>
              </a:defRPr>
            </a:lvl1pPr>
          </a:lstStyle>
          <a:p>
            <a:pPr>
              <a:defRPr/>
            </a:pPr>
            <a:endParaRPr lang="en-US"/>
          </a:p>
        </p:txBody>
      </p:sp>
      <p:sp>
        <p:nvSpPr>
          <p:cNvPr id="58372"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eaLnBrk="1" hangingPunct="1">
              <a:spcBef>
                <a:spcPct val="0"/>
              </a:spcBef>
              <a:buFontTx/>
              <a:buNone/>
              <a:defRPr sz="1200" b="0">
                <a:solidFill>
                  <a:schemeClr val="tx1"/>
                </a:solidFill>
                <a:latin typeface="Arial" charset="0"/>
              </a:defRPr>
            </a:lvl1pPr>
          </a:lstStyle>
          <a:p>
            <a:pPr>
              <a:defRPr/>
            </a:pPr>
            <a:endParaRPr lang="en-US"/>
          </a:p>
        </p:txBody>
      </p:sp>
      <p:sp>
        <p:nvSpPr>
          <p:cNvPr id="58373"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spcBef>
                <a:spcPct val="0"/>
              </a:spcBef>
              <a:buFontTx/>
              <a:buNone/>
              <a:defRPr sz="1200" b="0">
                <a:solidFill>
                  <a:schemeClr val="tx1"/>
                </a:solidFill>
                <a:latin typeface="Arial" charset="0"/>
              </a:defRPr>
            </a:lvl1pPr>
          </a:lstStyle>
          <a:p>
            <a:pPr>
              <a:defRPr/>
            </a:pPr>
            <a:fld id="{B1C42D04-0200-4117-9EC4-D3E8AA88D25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eaLnBrk="0" hangingPunct="0">
              <a:spcBef>
                <a:spcPct val="0"/>
              </a:spcBef>
              <a:buFontTx/>
              <a:buNone/>
              <a:defRPr sz="1200" b="0">
                <a:solidFill>
                  <a:schemeClr val="tx1"/>
                </a:solidFill>
                <a:latin typeface="Arial" charset="0"/>
              </a:defRPr>
            </a:lvl1pPr>
          </a:lstStyle>
          <a:p>
            <a:pPr>
              <a:defRPr/>
            </a:pPr>
            <a:endParaRPr lang="en-US"/>
          </a:p>
        </p:txBody>
      </p:sp>
      <p:sp>
        <p:nvSpPr>
          <p:cNvPr id="7475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0" hangingPunct="0">
              <a:spcBef>
                <a:spcPct val="0"/>
              </a:spcBef>
              <a:buFontTx/>
              <a:buNone/>
              <a:defRPr sz="1200" b="0">
                <a:solidFill>
                  <a:schemeClr val="tx1"/>
                </a:solidFill>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eaLnBrk="0" hangingPunct="0">
              <a:spcBef>
                <a:spcPct val="0"/>
              </a:spcBef>
              <a:buFontTx/>
              <a:buNone/>
              <a:defRPr sz="1200" b="0">
                <a:solidFill>
                  <a:schemeClr val="tx1"/>
                </a:solidFill>
                <a:latin typeface="Arial" charset="0"/>
              </a:defRPr>
            </a:lvl1pPr>
          </a:lstStyle>
          <a:p>
            <a:pPr>
              <a:defRPr/>
            </a:pPr>
            <a:endParaRPr lang="en-US"/>
          </a:p>
        </p:txBody>
      </p:sp>
      <p:sp>
        <p:nvSpPr>
          <p:cNvPr id="74759"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0" hangingPunct="0">
              <a:spcBef>
                <a:spcPct val="0"/>
              </a:spcBef>
              <a:buFontTx/>
              <a:buNone/>
              <a:defRPr sz="1200" b="0">
                <a:solidFill>
                  <a:schemeClr val="tx1"/>
                </a:solidFill>
                <a:latin typeface="Arial" charset="0"/>
              </a:defRPr>
            </a:lvl1pPr>
          </a:lstStyle>
          <a:p>
            <a:pPr>
              <a:defRPr/>
            </a:pPr>
            <a:fld id="{701040DA-E302-4CE8-8840-0C2CA096F2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494510E0-0438-4DCA-8C26-950FC3AFE2D8}" type="slidenum">
              <a:rPr lang="en-US" smtClean="0"/>
              <a:pPr/>
              <a:t>1</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963988" y="8807450"/>
            <a:ext cx="3032125" cy="461963"/>
          </a:xfrm>
          <a:prstGeom prst="rect">
            <a:avLst/>
          </a:prstGeom>
          <a:noFill/>
          <a:ln w="9525">
            <a:noFill/>
            <a:miter lim="800000"/>
            <a:headEnd/>
            <a:tailEnd/>
          </a:ln>
        </p:spPr>
        <p:txBody>
          <a:bodyPr lIns="92171" tIns="46085" rIns="92171" bIns="46085" anchor="b"/>
          <a:lstStyle/>
          <a:p>
            <a:pPr algn="r" defTabSz="920750">
              <a:spcBef>
                <a:spcPct val="30000"/>
              </a:spcBef>
              <a:buFont typeface="Wingdings" pitchFamily="2" charset="2"/>
              <a:buNone/>
            </a:pPr>
            <a:fld id="{E2E1039C-43A7-4F66-907C-339A86F3E1F6}" type="slidenum">
              <a:rPr lang="en-US" sz="1200" b="0">
                <a:latin typeface="Arial" charset="0"/>
              </a:rPr>
              <a:pPr algn="r" defTabSz="920750">
                <a:spcBef>
                  <a:spcPct val="30000"/>
                </a:spcBef>
                <a:buFont typeface="Wingdings" pitchFamily="2" charset="2"/>
                <a:buNone/>
              </a:pPr>
              <a:t>13</a:t>
            </a:fld>
            <a:endParaRPr lang="en-US" sz="1200" b="0">
              <a:latin typeface="Arial" charset="0"/>
            </a:endParaRPr>
          </a:p>
        </p:txBody>
      </p:sp>
      <p:sp>
        <p:nvSpPr>
          <p:cNvPr id="34818" name="Rectangle 2"/>
          <p:cNvSpPr>
            <a:spLocks noGrp="1" noRot="1" noChangeAspect="1" noChangeArrowheads="1" noTextEdit="1"/>
          </p:cNvSpPr>
          <p:nvPr>
            <p:ph type="sldImg"/>
          </p:nvPr>
        </p:nvSpPr>
        <p:spPr>
          <a:xfrm>
            <a:off x="1185863" y="693738"/>
            <a:ext cx="4637087" cy="3478212"/>
          </a:xfrm>
          <a:ln/>
        </p:spPr>
      </p:sp>
      <p:sp>
        <p:nvSpPr>
          <p:cNvPr id="34819" name="Rectangle 3"/>
          <p:cNvSpPr>
            <a:spLocks noGrp="1" noChangeArrowheads="1"/>
          </p:cNvSpPr>
          <p:nvPr>
            <p:ph type="body" idx="1"/>
          </p:nvPr>
        </p:nvSpPr>
        <p:spPr>
          <a:xfrm>
            <a:off x="933450" y="4403725"/>
            <a:ext cx="5130800" cy="4173538"/>
          </a:xfrm>
          <a:noFill/>
          <a:ln/>
        </p:spPr>
        <p:txBody>
          <a:bodyPr lIns="92171" tIns="46085" rIns="92171" bIns="46085"/>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963988" y="8807450"/>
            <a:ext cx="3032125" cy="461963"/>
          </a:xfrm>
          <a:prstGeom prst="rect">
            <a:avLst/>
          </a:prstGeom>
          <a:noFill/>
          <a:ln w="9525">
            <a:noFill/>
            <a:miter lim="800000"/>
            <a:headEnd/>
            <a:tailEnd/>
          </a:ln>
        </p:spPr>
        <p:txBody>
          <a:bodyPr lIns="92171" tIns="46085" rIns="92171" bIns="46085" anchor="b"/>
          <a:lstStyle/>
          <a:p>
            <a:pPr algn="r" defTabSz="920750">
              <a:spcBef>
                <a:spcPct val="30000"/>
              </a:spcBef>
              <a:buFont typeface="Wingdings" pitchFamily="2" charset="2"/>
              <a:buNone/>
            </a:pPr>
            <a:fld id="{E4E069AA-D929-48E2-BDBE-73D5E06B113B}" type="slidenum">
              <a:rPr lang="en-US" sz="1200" b="0">
                <a:latin typeface="Arial" charset="0"/>
              </a:rPr>
              <a:pPr algn="r" defTabSz="920750">
                <a:spcBef>
                  <a:spcPct val="30000"/>
                </a:spcBef>
                <a:buFont typeface="Wingdings" pitchFamily="2" charset="2"/>
                <a:buNone/>
              </a:pPr>
              <a:t>14</a:t>
            </a:fld>
            <a:endParaRPr lang="en-US" sz="1200" b="0">
              <a:latin typeface="Arial" charset="0"/>
            </a:endParaRPr>
          </a:p>
        </p:txBody>
      </p:sp>
      <p:sp>
        <p:nvSpPr>
          <p:cNvPr id="36866" name="Rectangle 2"/>
          <p:cNvSpPr>
            <a:spLocks noGrp="1" noRot="1" noChangeAspect="1" noChangeArrowheads="1" noTextEdit="1"/>
          </p:cNvSpPr>
          <p:nvPr>
            <p:ph type="sldImg"/>
          </p:nvPr>
        </p:nvSpPr>
        <p:spPr>
          <a:xfrm>
            <a:off x="1185863" y="693738"/>
            <a:ext cx="4637087" cy="3478212"/>
          </a:xfrm>
          <a:ln/>
        </p:spPr>
      </p:sp>
      <p:sp>
        <p:nvSpPr>
          <p:cNvPr id="36867" name="Rectangle 3"/>
          <p:cNvSpPr>
            <a:spLocks noGrp="1" noChangeArrowheads="1"/>
          </p:cNvSpPr>
          <p:nvPr>
            <p:ph type="body" idx="1"/>
          </p:nvPr>
        </p:nvSpPr>
        <p:spPr>
          <a:xfrm>
            <a:off x="933450" y="4403725"/>
            <a:ext cx="5130800" cy="4173538"/>
          </a:xfrm>
          <a:noFill/>
          <a:ln/>
        </p:spPr>
        <p:txBody>
          <a:bodyPr lIns="92171" tIns="46085" rIns="92171" bIns="46085"/>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E64209E-86F3-4EA2-8C8E-7EE9E6E653A1}"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55BD94C-7BB4-4320-A79E-E82362FD639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8120AF8-D9BE-4F34-BBDD-20D0BE41300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190500"/>
            <a:ext cx="5943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ln/>
        </p:spPr>
        <p:txBody>
          <a:bodyPr/>
          <a:lstStyle>
            <a:lvl1pPr>
              <a:defRPr/>
            </a:lvl1pPr>
          </a:lstStyle>
          <a:p>
            <a:pPr>
              <a:defRPr/>
            </a:pP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fld id="{6FC3B760-3A82-48E8-8D1B-8AE31758A34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190500"/>
            <a:ext cx="5943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7B11A50-F5DD-4145-A453-B7842EE03DD0}"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52600" y="190500"/>
            <a:ext cx="5943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D51A64B-615D-46F0-AEEA-465558B23D7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E87E7A8-EA09-42F8-B9C6-9527A9A3694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B53FC16-F6E0-467A-8D24-9CD1356174F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AAAB516D-F3ED-4FAA-A2A1-9CE72DFC740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C47BB052-5B3A-4D43-A54D-AB884BA787A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153ABF23-8C6A-411F-B9F6-61AB20BA4BD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6B766EE7-C9E5-4F41-92C6-82DE4EC82F8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2E7DF39-3752-4155-8566-60C3C86F58A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218863E-BB9D-4F3E-B8E4-6A5352D37E6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latin typeface="Times New Roman" pitchFamily="18" charset="0"/>
              </a:defRPr>
            </a:lvl1pPr>
          </a:lstStyle>
          <a:p>
            <a:pPr>
              <a:defRPr/>
            </a:pPr>
            <a:endParaRPr lang="en-US"/>
          </a:p>
        </p:txBody>
      </p:sp>
      <p:sp>
        <p:nvSpPr>
          <p:cNvPr id="4101" name="Rectangle 5"/>
          <p:cNvSpPr>
            <a:spLocks noGrp="1" noChangeArrowheads="1"/>
          </p:cNvSpPr>
          <p:nvPr>
            <p:ph type="sldNum" sz="quarter" idx="4"/>
          </p:nvPr>
        </p:nvSpPr>
        <p:spPr bwMode="auto">
          <a:xfrm>
            <a:off x="72009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400" b="0">
                <a:solidFill>
                  <a:schemeClr val="tx1"/>
                </a:solidFill>
                <a:latin typeface="Times New Roman" pitchFamily="18" charset="0"/>
              </a:defRPr>
            </a:lvl1pPr>
          </a:lstStyle>
          <a:p>
            <a:pPr>
              <a:defRPr/>
            </a:pPr>
            <a:fld id="{3E66E212-4B02-4118-98A7-DA9AB6199792}" type="slidenum">
              <a:rPr lang="en-US"/>
              <a:pPr>
                <a:defRPr/>
              </a:pPr>
              <a:t>‹#›</a:t>
            </a:fld>
            <a:endParaRPr lang="en-US"/>
          </a:p>
        </p:txBody>
      </p:sp>
      <p:sp>
        <p:nvSpPr>
          <p:cNvPr id="4106" name="Rectangle 10"/>
          <p:cNvSpPr>
            <a:spLocks noChangeArrowheads="1"/>
          </p:cNvSpPr>
          <p:nvPr/>
        </p:nvSpPr>
        <p:spPr bwMode="auto">
          <a:xfrm>
            <a:off x="-381000" y="-152400"/>
            <a:ext cx="381000" cy="1371600"/>
          </a:xfrm>
          <a:prstGeom prst="rect">
            <a:avLst/>
          </a:prstGeom>
          <a:solidFill>
            <a:schemeClr val="bg2"/>
          </a:solidFill>
          <a:ln w="9525">
            <a:noFill/>
            <a:miter lim="800000"/>
            <a:headEnd/>
            <a:tailEnd/>
          </a:ln>
          <a:effectLst/>
        </p:spPr>
        <p:txBody>
          <a:bodyPr wrap="none" anchor="ctr"/>
          <a:lstStyle/>
          <a:p>
            <a:pPr eaLnBrk="0" hangingPunct="0">
              <a:spcBef>
                <a:spcPct val="30000"/>
              </a:spcBef>
              <a:buFont typeface="Wingdings" pitchFamily="2" charset="2"/>
              <a:buNone/>
              <a:defRPr/>
            </a:pPr>
            <a:endParaRPr lang="en-US" sz="1400">
              <a:solidFill>
                <a:schemeClr val="tx1"/>
              </a:solidFill>
            </a:endParaRPr>
          </a:p>
        </p:txBody>
      </p:sp>
      <p:sp>
        <p:nvSpPr>
          <p:cNvPr id="4107" name="Rectangle 11"/>
          <p:cNvSpPr>
            <a:spLocks noChangeArrowheads="1"/>
          </p:cNvSpPr>
          <p:nvPr/>
        </p:nvSpPr>
        <p:spPr bwMode="auto">
          <a:xfrm>
            <a:off x="0" y="-152400"/>
            <a:ext cx="2133600" cy="152400"/>
          </a:xfrm>
          <a:prstGeom prst="rect">
            <a:avLst/>
          </a:prstGeom>
          <a:solidFill>
            <a:schemeClr val="bg2"/>
          </a:solidFill>
          <a:ln w="9525">
            <a:noFill/>
            <a:miter lim="800000"/>
            <a:headEnd/>
            <a:tailEnd/>
          </a:ln>
          <a:effectLst/>
        </p:spPr>
        <p:txBody>
          <a:bodyPr wrap="none" anchor="ctr"/>
          <a:lstStyle/>
          <a:p>
            <a:pPr eaLnBrk="0" hangingPunct="0">
              <a:spcBef>
                <a:spcPct val="30000"/>
              </a:spcBef>
              <a:buFont typeface="Wingdings" pitchFamily="2" charset="2"/>
              <a:buNone/>
              <a:defRPr/>
            </a:pPr>
            <a:endParaRPr lang="en-US" sz="1400">
              <a:solidFill>
                <a:schemeClr val="tx1"/>
              </a:solidFill>
            </a:endParaRPr>
          </a:p>
        </p:txBody>
      </p:sp>
      <p:sp>
        <p:nvSpPr>
          <p:cNvPr id="4110" name="Line 14"/>
          <p:cNvSpPr>
            <a:spLocks noChangeShapeType="1"/>
          </p:cNvSpPr>
          <p:nvPr userDrawn="1"/>
        </p:nvSpPr>
        <p:spPr bwMode="auto">
          <a:xfrm>
            <a:off x="450850" y="763588"/>
            <a:ext cx="8242300" cy="28575"/>
          </a:xfrm>
          <a:prstGeom prst="line">
            <a:avLst/>
          </a:prstGeom>
          <a:noFill/>
          <a:ln w="57150" cmpd="thickThin">
            <a:solidFill>
              <a:srgbClr val="006600"/>
            </a:solidFill>
            <a:round/>
            <a:headEnd/>
            <a:tailEnd/>
          </a:ln>
        </p:spPr>
        <p:txBody>
          <a:bodyPr/>
          <a:lstStyle/>
          <a:p>
            <a:pPr algn="ctr" eaLnBrk="0" hangingPunct="0">
              <a:defRPr/>
            </a:pPr>
            <a:endParaRPr lang="en-US"/>
          </a:p>
        </p:txBody>
      </p:sp>
      <p:sp>
        <p:nvSpPr>
          <p:cNvPr id="4098" name="Rectangle 2"/>
          <p:cNvSpPr>
            <a:spLocks noGrp="1" noChangeArrowheads="1"/>
          </p:cNvSpPr>
          <p:nvPr>
            <p:ph type="title"/>
          </p:nvPr>
        </p:nvSpPr>
        <p:spPr bwMode="auto">
          <a:xfrm>
            <a:off x="409575" y="87313"/>
            <a:ext cx="8270875" cy="6096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hf hdr="0" ftr="0" dt="0"/>
  <p:txStyles>
    <p:titleStyle>
      <a:lvl1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1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1400">
          <a:solidFill>
            <a:schemeClr val="accent2"/>
          </a:solidFill>
          <a:latin typeface="+mn-lt"/>
        </a:defRPr>
      </a:lvl2pPr>
      <a:lvl3pPr marL="1143000" indent="-228600" algn="l" rtl="0" eaLnBrk="0" fontAlgn="base" hangingPunct="0">
        <a:spcBef>
          <a:spcPct val="20000"/>
        </a:spcBef>
        <a:spcAft>
          <a:spcPct val="0"/>
        </a:spcAft>
        <a:buChar char="•"/>
        <a:defRPr sz="1400">
          <a:solidFill>
            <a:srgbClr val="990000"/>
          </a:solidFill>
          <a:latin typeface="+mn-lt"/>
        </a:defRPr>
      </a:lvl3pPr>
      <a:lvl4pPr marL="1600200" indent="-228600" algn="l" rtl="0" eaLnBrk="0" fontAlgn="base" hangingPunct="0">
        <a:spcBef>
          <a:spcPct val="20000"/>
        </a:spcBef>
        <a:spcAft>
          <a:spcPct val="0"/>
        </a:spcAft>
        <a:buChar char="–"/>
        <a:defRPr sz="1400">
          <a:solidFill>
            <a:srgbClr val="006600"/>
          </a:solidFill>
          <a:latin typeface="+mn-lt"/>
        </a:defRPr>
      </a:lvl4pPr>
      <a:lvl5pPr marL="2057400" indent="-228600" algn="l" rtl="0" eaLnBrk="0" fontAlgn="base" hangingPunct="0">
        <a:spcBef>
          <a:spcPct val="20000"/>
        </a:spcBef>
        <a:spcAft>
          <a:spcPct val="0"/>
        </a:spcAft>
        <a:buChar char="»"/>
        <a:defRPr sz="1400">
          <a:solidFill>
            <a:schemeClr val="accent2"/>
          </a:solidFill>
          <a:latin typeface="+mn-lt"/>
        </a:defRPr>
      </a:lvl5pPr>
      <a:lvl6pPr marL="2514600" indent="-228600" algn="l" rtl="0" eaLnBrk="0" fontAlgn="base" hangingPunct="0">
        <a:spcBef>
          <a:spcPct val="20000"/>
        </a:spcBef>
        <a:spcAft>
          <a:spcPct val="0"/>
        </a:spcAft>
        <a:buChar char="»"/>
        <a:defRPr b="1">
          <a:solidFill>
            <a:schemeClr val="tx1"/>
          </a:solidFill>
          <a:latin typeface="+mn-lt"/>
        </a:defRPr>
      </a:lvl6pPr>
      <a:lvl7pPr marL="2971800" indent="-228600" algn="l" rtl="0" eaLnBrk="0" fontAlgn="base" hangingPunct="0">
        <a:spcBef>
          <a:spcPct val="20000"/>
        </a:spcBef>
        <a:spcAft>
          <a:spcPct val="0"/>
        </a:spcAft>
        <a:buChar char="»"/>
        <a:defRPr b="1">
          <a:solidFill>
            <a:schemeClr val="tx1"/>
          </a:solidFill>
          <a:latin typeface="+mn-lt"/>
        </a:defRPr>
      </a:lvl7pPr>
      <a:lvl8pPr marL="3429000" indent="-228600" algn="l" rtl="0" eaLnBrk="0" fontAlgn="base" hangingPunct="0">
        <a:spcBef>
          <a:spcPct val="20000"/>
        </a:spcBef>
        <a:spcAft>
          <a:spcPct val="0"/>
        </a:spcAft>
        <a:buChar char="»"/>
        <a:defRPr b="1">
          <a:solidFill>
            <a:schemeClr val="tx1"/>
          </a:solidFill>
          <a:latin typeface="+mn-lt"/>
        </a:defRPr>
      </a:lvl8pPr>
      <a:lvl9pPr marL="3886200" indent="-228600" algn="l" rtl="0" eaLnBrk="0" fontAlgn="base" hangingPunct="0">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ctrTitle"/>
          </p:nvPr>
        </p:nvSpPr>
        <p:spPr>
          <a:xfrm>
            <a:off x="461963" y="1603375"/>
            <a:ext cx="8332787" cy="2932113"/>
          </a:xfrm>
        </p:spPr>
        <p:txBody>
          <a:bodyPr/>
          <a:lstStyle/>
          <a:p>
            <a:r>
              <a:rPr lang="en-US" smtClean="0">
                <a:solidFill>
                  <a:schemeClr val="tx1"/>
                </a:solidFill>
                <a:effectLst/>
              </a:rPr>
              <a:t>Office of High Energy Physics</a:t>
            </a:r>
            <a:r>
              <a:rPr lang="en-US" smtClean="0">
                <a:effectLst/>
              </a:rPr>
              <a:t/>
            </a:r>
            <a:br>
              <a:rPr lang="en-US" smtClean="0">
                <a:effectLst/>
              </a:rPr>
            </a:br>
            <a:r>
              <a:rPr lang="en-US" smtClean="0">
                <a:effectLst/>
              </a:rPr>
              <a:t>Program and Budget Status</a:t>
            </a:r>
            <a:r>
              <a:rPr lang="en-US" sz="2400" smtClean="0">
                <a:solidFill>
                  <a:srgbClr val="006600"/>
                </a:solidFill>
                <a:effectLst/>
              </a:rPr>
              <a:t/>
            </a:r>
            <a:br>
              <a:rPr lang="en-US" sz="2400" smtClean="0">
                <a:solidFill>
                  <a:srgbClr val="006600"/>
                </a:solidFill>
                <a:effectLst/>
              </a:rPr>
            </a:br>
            <a:r>
              <a:rPr lang="en-US" sz="2400" smtClean="0">
                <a:solidFill>
                  <a:srgbClr val="006600"/>
                </a:solidFill>
                <a:effectLst/>
              </a:rPr>
              <a:t> AAAC meeting </a:t>
            </a:r>
            <a:br>
              <a:rPr lang="en-US" sz="2400" smtClean="0">
                <a:solidFill>
                  <a:srgbClr val="006600"/>
                </a:solidFill>
                <a:effectLst/>
              </a:rPr>
            </a:br>
            <a:r>
              <a:rPr lang="en-US" sz="2400" smtClean="0">
                <a:solidFill>
                  <a:srgbClr val="006600"/>
                </a:solidFill>
                <a:effectLst/>
              </a:rPr>
              <a:t>February 23, 2011</a:t>
            </a:r>
            <a:r>
              <a:rPr lang="en-US" sz="2000" smtClean="0">
                <a:solidFill>
                  <a:srgbClr val="006600"/>
                </a:solidFill>
                <a:effectLst/>
              </a:rPr>
              <a:t/>
            </a:r>
            <a:br>
              <a:rPr lang="en-US" sz="2000" smtClean="0">
                <a:solidFill>
                  <a:srgbClr val="006600"/>
                </a:solidFill>
                <a:effectLst/>
              </a:rPr>
            </a:br>
            <a:r>
              <a:rPr lang="en-US" sz="2000" smtClean="0">
                <a:solidFill>
                  <a:srgbClr val="006600"/>
                </a:solidFill>
                <a:effectLst/>
              </a:rPr>
              <a:t/>
            </a:r>
            <a:br>
              <a:rPr lang="en-US" sz="2000" smtClean="0">
                <a:solidFill>
                  <a:srgbClr val="006600"/>
                </a:solidFill>
                <a:effectLst/>
              </a:rPr>
            </a:br>
            <a:r>
              <a:rPr lang="en-US" sz="2000" smtClean="0">
                <a:solidFill>
                  <a:srgbClr val="006600"/>
                </a:solidFill>
                <a:effectLst/>
              </a:rPr>
              <a:t/>
            </a:r>
            <a:br>
              <a:rPr lang="en-US" sz="2000" smtClean="0">
                <a:solidFill>
                  <a:srgbClr val="006600"/>
                </a:solidFill>
                <a:effectLst/>
              </a:rPr>
            </a:br>
            <a:endParaRPr lang="en-US" sz="2000" smtClean="0">
              <a:solidFill>
                <a:srgbClr val="006600"/>
              </a:solidFill>
              <a:effectLst/>
            </a:endParaRPr>
          </a:p>
        </p:txBody>
      </p:sp>
      <p:sp>
        <p:nvSpPr>
          <p:cNvPr id="18434" name="Rectangle 5"/>
          <p:cNvSpPr>
            <a:spLocks noGrp="1" noChangeArrowheads="1"/>
          </p:cNvSpPr>
          <p:nvPr>
            <p:ph type="subTitle" idx="1"/>
          </p:nvPr>
        </p:nvSpPr>
        <p:spPr>
          <a:xfrm>
            <a:off x="1327150" y="5299075"/>
            <a:ext cx="6400800" cy="1130300"/>
          </a:xfrm>
        </p:spPr>
        <p:txBody>
          <a:bodyPr/>
          <a:lstStyle/>
          <a:p>
            <a:pPr>
              <a:lnSpc>
                <a:spcPct val="90000"/>
              </a:lnSpc>
            </a:pPr>
            <a:r>
              <a:rPr lang="en-US" sz="1600" b="1" smtClean="0">
                <a:solidFill>
                  <a:schemeClr val="tx1"/>
                </a:solidFill>
              </a:rPr>
              <a:t>Glen Crawford</a:t>
            </a:r>
          </a:p>
          <a:p>
            <a:pPr>
              <a:lnSpc>
                <a:spcPct val="90000"/>
              </a:lnSpc>
            </a:pPr>
            <a:r>
              <a:rPr lang="en-US" sz="1600" b="1" smtClean="0">
                <a:solidFill>
                  <a:schemeClr val="tx1"/>
                </a:solidFill>
              </a:rPr>
              <a:t>Director, Research and Technology Division</a:t>
            </a:r>
          </a:p>
          <a:p>
            <a:pPr>
              <a:lnSpc>
                <a:spcPct val="90000"/>
              </a:lnSpc>
            </a:pPr>
            <a:r>
              <a:rPr lang="en-US" sz="1600" b="1" smtClean="0">
                <a:solidFill>
                  <a:schemeClr val="tx1"/>
                </a:solidFill>
              </a:rPr>
              <a:t>Office of High Energy Physics</a:t>
            </a:r>
          </a:p>
          <a:p>
            <a:pPr>
              <a:lnSpc>
                <a:spcPct val="90000"/>
              </a:lnSpc>
            </a:pPr>
            <a:r>
              <a:rPr lang="en-US" sz="1600" b="1" smtClean="0">
                <a:solidFill>
                  <a:schemeClr val="tx1"/>
                </a:solidFill>
              </a:rPr>
              <a:t>DOE Office of Science</a:t>
            </a:r>
          </a:p>
          <a:p>
            <a:pPr>
              <a:lnSpc>
                <a:spcPct val="90000"/>
              </a:lnSpc>
            </a:pPr>
            <a:endParaRPr lang="en-US" b="1" smtClean="0">
              <a:solidFill>
                <a:schemeClr val="tx1"/>
              </a:solidFill>
            </a:endParaRPr>
          </a:p>
        </p:txBody>
      </p:sp>
      <p:sp>
        <p:nvSpPr>
          <p:cNvPr id="18435" name="Rectangle 7"/>
          <p:cNvSpPr>
            <a:spLocks noChangeArrowheads="1"/>
          </p:cNvSpPr>
          <p:nvPr/>
        </p:nvSpPr>
        <p:spPr bwMode="auto">
          <a:xfrm>
            <a:off x="8161338" y="6278563"/>
            <a:ext cx="341312" cy="285750"/>
          </a:xfrm>
          <a:prstGeom prst="rect">
            <a:avLst/>
          </a:prstGeom>
          <a:solidFill>
            <a:schemeClr val="bg1"/>
          </a:solidFill>
          <a:ln w="9525">
            <a:noFill/>
            <a:miter lim="800000"/>
            <a:headEnd/>
            <a:tailEnd/>
          </a:ln>
        </p:spPr>
        <p:txBody>
          <a:bodyPr wrap="none" anchor="ctr"/>
          <a:lstStyle/>
          <a:p>
            <a:pPr eaLnBrk="0" hangingPunct="0">
              <a:spcBef>
                <a:spcPct val="30000"/>
              </a:spcBef>
              <a:buFont typeface="Wingdings" pitchFamily="2" charset="2"/>
              <a:buNone/>
            </a:pPr>
            <a:endParaRPr lang="en-US" sz="1400">
              <a:solidFill>
                <a:schemeClr val="tx1"/>
              </a:solidFill>
            </a:endParaRPr>
          </a:p>
        </p:txBody>
      </p:sp>
      <p:sp>
        <p:nvSpPr>
          <p:cNvPr id="18436" name="Rectangle 8"/>
          <p:cNvSpPr>
            <a:spLocks noChangeArrowheads="1"/>
          </p:cNvSpPr>
          <p:nvPr/>
        </p:nvSpPr>
        <p:spPr bwMode="auto">
          <a:xfrm>
            <a:off x="1625600" y="876300"/>
            <a:ext cx="6210300" cy="139700"/>
          </a:xfrm>
          <a:prstGeom prst="rect">
            <a:avLst/>
          </a:prstGeom>
          <a:solidFill>
            <a:schemeClr val="bg1"/>
          </a:solidFill>
          <a:ln w="9525">
            <a:noFill/>
            <a:miter lim="800000"/>
            <a:headEnd/>
            <a:tailEnd/>
          </a:ln>
        </p:spPr>
        <p:txBody>
          <a:bodyPr wrap="none" anchor="ctr"/>
          <a:lstStyle/>
          <a:p>
            <a:pPr eaLnBrk="0" hangingPunct="0">
              <a:spcBef>
                <a:spcPct val="30000"/>
              </a:spcBef>
              <a:buFont typeface="Wingdings" pitchFamily="2" charset="2"/>
              <a:buNone/>
            </a:pPr>
            <a:endParaRPr lang="en-US" sz="1400">
              <a:solidFill>
                <a:schemeClr val="tx1"/>
              </a:solidFill>
            </a:endParaRPr>
          </a:p>
        </p:txBody>
      </p:sp>
      <p:pic>
        <p:nvPicPr>
          <p:cNvPr id="18437" name="Picture 15"/>
          <p:cNvPicPr>
            <a:picLocks noChangeAspect="1" noChangeArrowheads="1"/>
          </p:cNvPicPr>
          <p:nvPr/>
        </p:nvPicPr>
        <p:blipFill>
          <a:blip r:embed="rId3" cstate="print"/>
          <a:srcRect/>
          <a:stretch>
            <a:fillRect/>
          </a:stretch>
        </p:blipFill>
        <p:spPr bwMode="auto">
          <a:xfrm>
            <a:off x="0" y="25400"/>
            <a:ext cx="2214563" cy="7842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477838" y="0"/>
            <a:ext cx="8215312" cy="723900"/>
          </a:xfrm>
          <a:noFill/>
        </p:spPr>
        <p:txBody>
          <a:bodyPr/>
          <a:lstStyle/>
          <a:p>
            <a:r>
              <a:rPr lang="en-US" sz="2800" smtClean="0">
                <a:solidFill>
                  <a:srgbClr val="000099"/>
                </a:solidFill>
                <a:effectLst/>
                <a:latin typeface="Calibri" pitchFamily="34" charset="0"/>
                <a:cs typeface="Tahoma" pitchFamily="34" charset="0"/>
              </a:rPr>
              <a:t>Cosmic Frontier – Guidance</a:t>
            </a:r>
            <a:br>
              <a:rPr lang="en-US" sz="2800" smtClean="0">
                <a:solidFill>
                  <a:srgbClr val="000099"/>
                </a:solidFill>
                <a:effectLst/>
                <a:latin typeface="Calibri" pitchFamily="34" charset="0"/>
                <a:cs typeface="Tahoma" pitchFamily="34" charset="0"/>
              </a:rPr>
            </a:br>
            <a:r>
              <a:rPr lang="en-US" sz="2400" smtClean="0">
                <a:solidFill>
                  <a:schemeClr val="tx1"/>
                </a:solidFill>
                <a:effectLst/>
                <a:latin typeface="Calibri" pitchFamily="34" charset="0"/>
                <a:cs typeface="Tahoma" pitchFamily="34" charset="0"/>
              </a:rPr>
              <a:t>DOE HEP Considerations</a:t>
            </a:r>
          </a:p>
        </p:txBody>
      </p:sp>
      <p:sp>
        <p:nvSpPr>
          <p:cNvPr id="28674" name="Rectangle 3"/>
          <p:cNvSpPr>
            <a:spLocks noGrp="1" noChangeArrowheads="1"/>
          </p:cNvSpPr>
          <p:nvPr>
            <p:ph type="body" idx="4294967295"/>
          </p:nvPr>
        </p:nvSpPr>
        <p:spPr>
          <a:xfrm>
            <a:off x="396875" y="942975"/>
            <a:ext cx="8229600" cy="5697538"/>
          </a:xfrm>
        </p:spPr>
        <p:txBody>
          <a:bodyPr/>
          <a:lstStyle/>
          <a:p>
            <a:pPr>
              <a:buFont typeface="Wingdings" pitchFamily="2" charset="2"/>
              <a:buNone/>
            </a:pPr>
            <a:r>
              <a:rPr lang="en-US" sz="1600" b="1" smtClean="0">
                <a:solidFill>
                  <a:schemeClr val="tx1"/>
                </a:solidFill>
                <a:latin typeface="Arial" charset="0"/>
                <a:cs typeface="Tahoma" pitchFamily="34" charset="0"/>
              </a:rPr>
              <a:t>Budgetary scenarios:  </a:t>
            </a:r>
          </a:p>
          <a:p>
            <a:r>
              <a:rPr lang="en-US" sz="1600" smtClean="0">
                <a:solidFill>
                  <a:schemeClr val="tx1"/>
                </a:solidFill>
                <a:latin typeface="Arial" charset="0"/>
                <a:cs typeface="Tahoma" pitchFamily="34" charset="0"/>
              </a:rPr>
              <a:t>Our current projections tend towards the lower funding amounts</a:t>
            </a:r>
          </a:p>
          <a:p>
            <a:r>
              <a:rPr lang="en-US" sz="1600" smtClean="0">
                <a:solidFill>
                  <a:schemeClr val="tx1"/>
                </a:solidFill>
                <a:latin typeface="Arial" charset="0"/>
                <a:cs typeface="Tahoma" pitchFamily="34" charset="0"/>
              </a:rPr>
              <a:t>Do not have the same profile as assumed by Astro2010.</a:t>
            </a:r>
          </a:p>
          <a:p>
            <a:pPr>
              <a:buFont typeface="Wingdings" pitchFamily="2" charset="2"/>
              <a:buNone/>
            </a:pPr>
            <a:endParaRPr lang="en-US" sz="1600" smtClean="0">
              <a:solidFill>
                <a:schemeClr val="tx1"/>
              </a:solidFill>
              <a:latin typeface="Arial" charset="0"/>
              <a:cs typeface="Tahoma" pitchFamily="34" charset="0"/>
            </a:endParaRPr>
          </a:p>
          <a:p>
            <a:pPr>
              <a:buFont typeface="Wingdings" pitchFamily="2" charset="2"/>
              <a:buNone/>
            </a:pPr>
            <a:r>
              <a:rPr lang="en-US" sz="1600" b="1" smtClean="0">
                <a:solidFill>
                  <a:schemeClr val="tx1"/>
                </a:solidFill>
                <a:latin typeface="Arial" charset="0"/>
                <a:cs typeface="Tahoma" pitchFamily="34" charset="0"/>
              </a:rPr>
              <a:t>DOE OHEP Objectives:</a:t>
            </a:r>
          </a:p>
          <a:p>
            <a:r>
              <a:rPr lang="en-US" sz="1600" smtClean="0">
                <a:solidFill>
                  <a:schemeClr val="tx1"/>
                </a:solidFill>
                <a:latin typeface="Arial" charset="0"/>
                <a:cs typeface="Tahoma" pitchFamily="34" charset="0"/>
              </a:rPr>
              <a:t>Contributions to select, high impact experiments with discovery potential</a:t>
            </a:r>
          </a:p>
          <a:p>
            <a:pPr lvl="1"/>
            <a:r>
              <a:rPr lang="en-US" sz="1600" smtClean="0">
                <a:solidFill>
                  <a:schemeClr val="tx1"/>
                </a:solidFill>
                <a:latin typeface="Arial" charset="0"/>
                <a:cs typeface="Tahoma" pitchFamily="34" charset="0"/>
              </a:rPr>
              <a:t>that address particle-astrophysics goals</a:t>
            </a:r>
          </a:p>
          <a:p>
            <a:pPr lvl="1"/>
            <a:r>
              <a:rPr lang="en-US" sz="1600" smtClean="0">
                <a:solidFill>
                  <a:schemeClr val="tx1"/>
                </a:solidFill>
                <a:latin typeface="Arial" charset="0"/>
                <a:cs typeface="Tahoma" pitchFamily="34" charset="0"/>
              </a:rPr>
              <a:t>where DOE HEP researchers and investments can play a significant role in and make  significant contributions (PASAG recommended criteria)</a:t>
            </a:r>
          </a:p>
          <a:p>
            <a:pPr>
              <a:buFont typeface="Wingdings" pitchFamily="2" charset="2"/>
              <a:buNone/>
            </a:pPr>
            <a:endParaRPr lang="en-US" sz="1600" smtClean="0">
              <a:solidFill>
                <a:schemeClr val="tx1"/>
              </a:solidFill>
              <a:latin typeface="Arial" charset="0"/>
              <a:cs typeface="Tahoma" pitchFamily="34" charset="0"/>
            </a:endParaRPr>
          </a:p>
          <a:p>
            <a:r>
              <a:rPr lang="en-US" sz="1600" smtClean="0">
                <a:solidFill>
                  <a:schemeClr val="tx1"/>
                </a:solidFill>
                <a:latin typeface="Arial" charset="0"/>
                <a:cs typeface="Tahoma" pitchFamily="34" charset="0"/>
              </a:rPr>
              <a:t>Achieve earliest, best, and most cost-effective U.S. dark energy and dark matter science results</a:t>
            </a:r>
          </a:p>
          <a:p>
            <a:pPr>
              <a:buFont typeface="Wingdings" pitchFamily="2" charset="2"/>
              <a:buNone/>
            </a:pPr>
            <a:endParaRPr lang="en-US" sz="1600" smtClean="0">
              <a:solidFill>
                <a:schemeClr val="tx1"/>
              </a:solidFill>
              <a:latin typeface="Arial" charset="0"/>
              <a:cs typeface="Tahoma" pitchFamily="34" charset="0"/>
            </a:endParaRPr>
          </a:p>
          <a:p>
            <a:r>
              <a:rPr lang="en-US" sz="1600" smtClean="0">
                <a:solidFill>
                  <a:schemeClr val="tx1"/>
                </a:solidFill>
                <a:latin typeface="Arial" charset="0"/>
                <a:cs typeface="Tahoma" pitchFamily="34" charset="0"/>
              </a:rPr>
              <a:t>Partnerships with NASA and NSF and international collaborators as appropriate</a:t>
            </a:r>
          </a:p>
          <a:p>
            <a:pPr>
              <a:buFont typeface="Wingdings" pitchFamily="2" charset="2"/>
              <a:buNone/>
            </a:pPr>
            <a:endParaRPr lang="en-US" sz="1600" smtClean="0">
              <a:solidFill>
                <a:schemeClr val="tx1"/>
              </a:solidFill>
              <a:latin typeface="Arial" charset="0"/>
              <a:cs typeface="Tahoma" pitchFamily="34" charset="0"/>
            </a:endParaRPr>
          </a:p>
          <a:p>
            <a:pPr>
              <a:buFont typeface="Wingdings" pitchFamily="2" charset="2"/>
              <a:buNone/>
            </a:pPr>
            <a:r>
              <a:rPr lang="en-US" sz="1600" b="1" smtClean="0">
                <a:solidFill>
                  <a:srgbClr val="000099"/>
                </a:solidFill>
                <a:latin typeface="Arial" charset="0"/>
                <a:cs typeface="Tahoma" pitchFamily="34" charset="0"/>
              </a:rPr>
              <a:t>Priorities</a:t>
            </a:r>
          </a:p>
          <a:p>
            <a:r>
              <a:rPr lang="en-US" sz="1600" smtClean="0">
                <a:solidFill>
                  <a:srgbClr val="000099"/>
                </a:solidFill>
                <a:latin typeface="Arial" charset="0"/>
                <a:cs typeface="Tahoma" pitchFamily="34" charset="0"/>
              </a:rPr>
              <a:t>Dark matter – </a:t>
            </a:r>
            <a:r>
              <a:rPr lang="en-US" sz="1600" smtClean="0">
                <a:solidFill>
                  <a:schemeClr val="tx1"/>
                </a:solidFill>
                <a:latin typeface="Arial" charset="0"/>
                <a:cs typeface="Tahoma" pitchFamily="34" charset="0"/>
              </a:rPr>
              <a:t>direct detection experiments are a priority (not part of Astro2010 study)</a:t>
            </a:r>
          </a:p>
          <a:p>
            <a:r>
              <a:rPr lang="en-US" sz="1600" smtClean="0">
                <a:solidFill>
                  <a:schemeClr val="tx1"/>
                </a:solidFill>
                <a:latin typeface="Arial" charset="0"/>
                <a:cs typeface="Tahoma" pitchFamily="34" charset="0"/>
              </a:rPr>
              <a:t>Maintain a</a:t>
            </a:r>
            <a:r>
              <a:rPr lang="en-US" sz="1600" smtClean="0">
                <a:solidFill>
                  <a:srgbClr val="000099"/>
                </a:solidFill>
                <a:latin typeface="Arial" charset="0"/>
                <a:cs typeface="Tahoma" pitchFamily="34" charset="0"/>
              </a:rPr>
              <a:t> leading U.S. role in dark energy research </a:t>
            </a:r>
            <a:r>
              <a:rPr lang="en-US" sz="1600" smtClean="0">
                <a:solidFill>
                  <a:schemeClr val="tx1"/>
                </a:solidFill>
                <a:latin typeface="Arial" charset="0"/>
                <a:cs typeface="Tahoma" pitchFamily="34" charset="0"/>
              </a:rPr>
              <a:t>(Astro2010 recommendation)</a:t>
            </a:r>
          </a:p>
          <a:p>
            <a:r>
              <a:rPr lang="en-US" sz="1600" smtClean="0">
                <a:solidFill>
                  <a:srgbClr val="000099"/>
                </a:solidFill>
                <a:latin typeface="Arial" charset="0"/>
                <a:cs typeface="Tahoma" pitchFamily="34" charset="0"/>
              </a:rPr>
              <a:t>Other opportunities </a:t>
            </a:r>
            <a:r>
              <a:rPr lang="en-US" sz="1600" smtClean="0">
                <a:solidFill>
                  <a:schemeClr val="tx1"/>
                </a:solidFill>
                <a:latin typeface="Arial" charset="0"/>
                <a:cs typeface="Tahoma" pitchFamily="34" charset="0"/>
              </a:rPr>
              <a:t>for contribution</a:t>
            </a:r>
            <a:r>
              <a:rPr lang="en-US" sz="1600" smtClean="0">
                <a:solidFill>
                  <a:srgbClr val="000099"/>
                </a:solidFill>
                <a:latin typeface="Arial" charset="0"/>
                <a:cs typeface="Tahoma" pitchFamily="34" charset="0"/>
              </a:rPr>
              <a:t> as funding permits</a:t>
            </a:r>
          </a:p>
        </p:txBody>
      </p:sp>
      <p:sp>
        <p:nvSpPr>
          <p:cNvPr id="4" name="Slide Number Placeholder 3"/>
          <p:cNvSpPr txBox="1">
            <a:spLocks noGrp="1"/>
          </p:cNvSpPr>
          <p:nvPr/>
        </p:nvSpPr>
        <p:spPr bwMode="auto">
          <a:xfrm>
            <a:off x="8748713" y="6510338"/>
            <a:ext cx="395287" cy="347662"/>
          </a:xfrm>
          <a:prstGeom prst="rect">
            <a:avLst/>
          </a:prstGeom>
          <a:noFill/>
          <a:ln w="9525">
            <a:noFill/>
            <a:miter lim="800000"/>
            <a:headEnd/>
            <a:tailEnd/>
          </a:ln>
        </p:spPr>
        <p:txBody>
          <a:bodyPr/>
          <a:lstStyle/>
          <a:p>
            <a:pPr algn="r" eaLnBrk="0" hangingPunct="0">
              <a:defRPr/>
            </a:pPr>
            <a:fld id="{E0202F80-FE2F-45D9-8862-91B6827D8E80}" type="slidenum">
              <a:rPr lang="en-US" sz="1400" b="0">
                <a:solidFill>
                  <a:schemeClr val="tx1"/>
                </a:solidFill>
                <a:latin typeface="+mn-lt"/>
              </a:rPr>
              <a:pPr algn="r" eaLnBrk="0" hangingPunct="0">
                <a:defRPr/>
              </a:pPr>
              <a:t>10</a:t>
            </a:fld>
            <a:endParaRPr lang="en-US" sz="1400" b="0" dirty="0">
              <a:solidFill>
                <a:schemeClr val="tx1"/>
              </a:solidFill>
              <a:latin typeface="+mn-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1138238" y="0"/>
            <a:ext cx="7264400" cy="533400"/>
          </a:xfrm>
        </p:spPr>
        <p:txBody>
          <a:bodyPr/>
          <a:lstStyle/>
          <a:p>
            <a:r>
              <a:rPr lang="en-US" sz="2800" smtClean="0">
                <a:effectLst/>
              </a:rPr>
              <a:t>Particle Astrophysics - Budget</a:t>
            </a:r>
          </a:p>
        </p:txBody>
      </p:sp>
      <p:graphicFrame>
        <p:nvGraphicFramePr>
          <p:cNvPr id="31872" name="Group 128"/>
          <p:cNvGraphicFramePr>
            <a:graphicFrameLocks noGrp="1"/>
          </p:cNvGraphicFramePr>
          <p:nvPr/>
        </p:nvGraphicFramePr>
        <p:xfrm>
          <a:off x="258763" y="1089025"/>
          <a:ext cx="8101012" cy="4459606"/>
        </p:xfrm>
        <a:graphic>
          <a:graphicData uri="http://schemas.openxmlformats.org/drawingml/2006/table">
            <a:tbl>
              <a:tblPr/>
              <a:tblGrid>
                <a:gridCol w="3933825"/>
                <a:gridCol w="1373187"/>
                <a:gridCol w="1387475"/>
                <a:gridCol w="1406525"/>
              </a:tblGrid>
              <a:tr h="306388">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FY 2010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FY 2011 CR</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FY 2012 Request</a:t>
                      </a:r>
                    </a:p>
                  </a:txBody>
                  <a:tcPr marL="0" marR="0" marT="0" marB="0" anchor="b" horzOverflow="overflow">
                    <a:lnL>
                      <a:noFill/>
                    </a:lnL>
                    <a:lnR>
                      <a:noFill/>
                    </a:lnR>
                    <a:lnT>
                      <a:noFill/>
                    </a:lnT>
                    <a:lnB>
                      <a:noFill/>
                    </a:lnB>
                    <a:lnTlToBr>
                      <a:noFill/>
                    </a:lnTlToBr>
                    <a:lnBlToTr>
                      <a:noFill/>
                    </a:lnBlToTr>
                    <a:noFill/>
                  </a:tcPr>
                </a:tc>
              </a:tr>
              <a:tr h="312738">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r>
              <a:tr h="3063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99"/>
                          </a:solidFill>
                          <a:effectLst/>
                          <a:latin typeface="Tahoma" pitchFamily="34" charset="0"/>
                        </a:rPr>
                        <a:t>TOTAL</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99"/>
                          </a:solidFill>
                          <a:effectLst/>
                          <a:latin typeface="Tahoma" pitchFamily="34" charset="0"/>
                        </a:rPr>
                        <a:t>75,581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99"/>
                          </a:solidFill>
                          <a:effectLst/>
                          <a:latin typeface="Tahoma" pitchFamily="34" charset="0"/>
                        </a:rPr>
                        <a:t>70,802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99"/>
                          </a:solidFill>
                          <a:effectLst/>
                          <a:latin typeface="Tahoma" pitchFamily="34" charset="0"/>
                        </a:rPr>
                        <a:t>65,919</a:t>
                      </a: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ahoma" pitchFamily="34" charset="0"/>
                      </a:endParaRP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Research</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55,753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54,002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52,419</a:t>
                      </a: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Univ/Grants Research</a:t>
                      </a:r>
                    </a:p>
                  </a:txBody>
                  <a:tcPr marL="220167"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16,478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14,444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15,385</a:t>
                      </a: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National Lab Research</a:t>
                      </a:r>
                    </a:p>
                  </a:txBody>
                  <a:tcPr marL="220167"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35,505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32,608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30,582</a:t>
                      </a: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Exp. Operations</a:t>
                      </a:r>
                    </a:p>
                  </a:txBody>
                  <a:tcPr marL="220167"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3,500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6,950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6,452</a:t>
                      </a: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ahoma" pitchFamily="34" charset="0"/>
                      </a:endParaRPr>
                    </a:p>
                  </a:txBody>
                  <a:tcPr marL="220167"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Current Projects</a:t>
                      </a:r>
                    </a:p>
                  </a:txBody>
                  <a:tcPr marL="220167"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10,110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4,000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1,500</a:t>
                      </a: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DES</a:t>
                      </a:r>
                    </a:p>
                  </a:txBody>
                  <a:tcPr marL="330251"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8,610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4,000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SuperCDMS</a:t>
                      </a:r>
                    </a:p>
                  </a:txBody>
                  <a:tcPr marL="330251"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1,500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HAWC</a:t>
                      </a:r>
                    </a:p>
                  </a:txBody>
                  <a:tcPr marL="330251"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1,500</a:t>
                      </a: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ahoma" pitchFamily="34" charset="0"/>
                      </a:endParaRPr>
                    </a:p>
                  </a:txBody>
                  <a:tcPr marL="220167"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r>
              <a:tr h="174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ahoma" pitchFamily="34" charset="0"/>
                        </a:rPr>
                        <a:t>Future Projects R&amp;D</a:t>
                      </a:r>
                    </a:p>
                  </a:txBody>
                  <a:tcPr marL="220167"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9,718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12,800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ahoma" pitchFamily="34" charset="0"/>
                        </a:rPr>
                        <a:t>12,000</a:t>
                      </a:r>
                    </a:p>
                  </a:txBody>
                  <a:tcPr marL="0" marR="0" marT="0" marB="0" anchor="b" horzOverflow="overflow">
                    <a:lnL>
                      <a:noFill/>
                    </a:lnL>
                    <a:lnR>
                      <a:noFill/>
                    </a:lnR>
                    <a:lnT>
                      <a:noFill/>
                    </a:lnT>
                    <a:lnB>
                      <a:noFill/>
                    </a:lnB>
                    <a:lnTlToBr>
                      <a:noFill/>
                    </a:lnTlToBr>
                    <a:lnBlToTr>
                      <a:noFill/>
                    </a:lnBlToTr>
                    <a:noFill/>
                  </a:tcPr>
                </a:tc>
              </a:tr>
            </a:tbl>
          </a:graphicData>
        </a:graphic>
      </p:graphicFrame>
      <p:sp>
        <p:nvSpPr>
          <p:cNvPr id="4" name="Slide Number Placeholder 3"/>
          <p:cNvSpPr txBox="1">
            <a:spLocks noGrp="1"/>
          </p:cNvSpPr>
          <p:nvPr/>
        </p:nvSpPr>
        <p:spPr>
          <a:xfrm>
            <a:off x="6780213" y="6381750"/>
            <a:ext cx="2135187" cy="476250"/>
          </a:xfrm>
          <a:prstGeom prst="rect">
            <a:avLst/>
          </a:prstGeom>
          <a:noFill/>
        </p:spPr>
        <p:txBody>
          <a:bodyPr anchor="ctr"/>
          <a:lstStyle/>
          <a:p>
            <a:pPr algn="r" fontAlgn="auto">
              <a:spcBef>
                <a:spcPts val="0"/>
              </a:spcBef>
              <a:spcAft>
                <a:spcPts val="0"/>
              </a:spcAft>
              <a:defRPr/>
            </a:pPr>
            <a:fld id="{5F6CE46E-D541-49FD-9ED5-829E350C4232}" type="slidenum">
              <a:rPr lang="en-US" sz="1200" b="0">
                <a:solidFill>
                  <a:schemeClr val="tx1">
                    <a:tint val="75000"/>
                  </a:schemeClr>
                </a:solidFill>
                <a:latin typeface="+mn-lt"/>
              </a:rPr>
              <a:pPr algn="r" fontAlgn="auto">
                <a:spcBef>
                  <a:spcPts val="0"/>
                </a:spcBef>
                <a:spcAft>
                  <a:spcPts val="0"/>
                </a:spcAft>
                <a:defRPr/>
              </a:pPr>
              <a:t>11</a:t>
            </a:fld>
            <a:endParaRPr lang="en-US" sz="1200" b="0">
              <a:solidFill>
                <a:schemeClr val="tx1">
                  <a:tint val="75000"/>
                </a:schemeClr>
              </a:solidFill>
              <a:latin typeface="+mn-lt"/>
            </a:endParaRPr>
          </a:p>
        </p:txBody>
      </p:sp>
      <p:sp>
        <p:nvSpPr>
          <p:cNvPr id="31820" name="TextBox 5"/>
          <p:cNvSpPr txBox="1">
            <a:spLocks noChangeArrowheads="1"/>
          </p:cNvSpPr>
          <p:nvPr/>
        </p:nvSpPr>
        <p:spPr bwMode="auto">
          <a:xfrm>
            <a:off x="438150" y="5688013"/>
            <a:ext cx="8045450" cy="915987"/>
          </a:xfrm>
          <a:prstGeom prst="rect">
            <a:avLst/>
          </a:prstGeom>
          <a:noFill/>
          <a:ln w="9525">
            <a:noFill/>
            <a:miter lim="800000"/>
            <a:headEnd/>
            <a:tailEnd/>
          </a:ln>
        </p:spPr>
        <p:txBody>
          <a:bodyPr>
            <a:spAutoFit/>
          </a:bodyPr>
          <a:lstStyle/>
          <a:p>
            <a:r>
              <a:rPr lang="en-US" sz="1800" b="0">
                <a:solidFill>
                  <a:schemeClr val="tx1"/>
                </a:solidFill>
                <a:latin typeface="Calibri" pitchFamily="34" charset="0"/>
              </a:rPr>
              <a:t>There is a decrease in project funding as DES and SuperCDMS complete.  HAWC starts fabrication in FY12.  LSST and dark matter experiments are in an R&amp;D phase before starting MIEs.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rgbClr val="006600"/>
                </a:solidFill>
              </a:rPr>
              <a:t>Cosmic Frontier - Dark Energy</a:t>
            </a:r>
          </a:p>
        </p:txBody>
      </p:sp>
      <p:sp>
        <p:nvSpPr>
          <p:cNvPr id="32770" name="Slide Number Placeholder 2"/>
          <p:cNvSpPr>
            <a:spLocks noGrp="1"/>
          </p:cNvSpPr>
          <p:nvPr>
            <p:ph type="sldNum" sz="quarter" idx="11"/>
          </p:nvPr>
        </p:nvSpPr>
        <p:spPr>
          <a:noFill/>
        </p:spPr>
        <p:txBody>
          <a:bodyPr/>
          <a:lstStyle/>
          <a:p>
            <a:fld id="{C2702A88-6B33-44AA-B237-AD85E437829B}" type="slidenum">
              <a:rPr lang="en-US" smtClean="0"/>
              <a:pPr/>
              <a:t>12</a:t>
            </a:fld>
            <a:endParaRPr lang="en-US" smtClean="0"/>
          </a:p>
        </p:txBody>
      </p:sp>
      <p:sp>
        <p:nvSpPr>
          <p:cNvPr id="46084" name="Rectangle 4"/>
          <p:cNvSpPr>
            <a:spLocks noChangeArrowheads="1"/>
          </p:cNvSpPr>
          <p:nvPr/>
        </p:nvSpPr>
        <p:spPr bwMode="auto">
          <a:xfrm>
            <a:off x="2136775" y="857250"/>
            <a:ext cx="7007225" cy="5959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600" b="0">
                <a:solidFill>
                  <a:srgbClr val="000099"/>
                </a:solidFill>
                <a:latin typeface="Arial" charset="0"/>
              </a:rPr>
              <a:t>DOE is funding operations for several supernovae studies:  </a:t>
            </a:r>
          </a:p>
          <a:p>
            <a:pPr>
              <a:defRPr/>
            </a:pPr>
            <a:r>
              <a:rPr lang="en-US" sz="1600">
                <a:solidFill>
                  <a:srgbClr val="000099"/>
                </a:solidFill>
                <a:latin typeface="Arial" charset="0"/>
              </a:rPr>
              <a:t>Supernova Cosmology Project, Nearby Supernova Factory, QUEST</a:t>
            </a:r>
          </a:p>
          <a:p>
            <a:pPr>
              <a:defRPr/>
            </a:pPr>
            <a:endParaRPr lang="en-US" sz="1600">
              <a:solidFill>
                <a:srgbClr val="000099"/>
              </a:solidFill>
              <a:latin typeface="Arial" charset="0"/>
            </a:endParaRPr>
          </a:p>
          <a:p>
            <a:pPr>
              <a:defRPr/>
            </a:pPr>
            <a:r>
              <a:rPr lang="en-US" sz="1600">
                <a:solidFill>
                  <a:srgbClr val="000099"/>
                </a:solidFill>
                <a:latin typeface="Arial" charset="0"/>
              </a:rPr>
              <a:t>Baryon Oscillation Spectroscopic Survey (BOSS)</a:t>
            </a:r>
          </a:p>
          <a:p>
            <a:pPr>
              <a:buFontTx/>
              <a:buChar char="•"/>
              <a:defRPr/>
            </a:pPr>
            <a:r>
              <a:rPr lang="en-US" sz="1600" b="0">
                <a:solidFill>
                  <a:srgbClr val="000099"/>
                </a:solidFill>
                <a:latin typeface="Arial" charset="0"/>
              </a:rPr>
              <a:t> Primary survey on SDSS-II</a:t>
            </a:r>
          </a:p>
          <a:p>
            <a:pPr>
              <a:buFontTx/>
              <a:buChar char="•"/>
              <a:defRPr/>
            </a:pPr>
            <a:r>
              <a:rPr lang="en-US" sz="1600" b="0">
                <a:solidFill>
                  <a:srgbClr val="000099"/>
                </a:solidFill>
                <a:latin typeface="Arial" charset="0"/>
              </a:rPr>
              <a:t> DOE, NSF-AST partner on the operations, which started Aug. 2009</a:t>
            </a:r>
          </a:p>
          <a:p>
            <a:pPr>
              <a:buFontTx/>
              <a:buChar char="•"/>
              <a:defRPr/>
            </a:pPr>
            <a:endParaRPr lang="en-US" sz="1600">
              <a:solidFill>
                <a:srgbClr val="000099"/>
              </a:solidFill>
              <a:latin typeface="Arial" charset="0"/>
            </a:endParaRPr>
          </a:p>
          <a:p>
            <a:pPr>
              <a:defRPr/>
            </a:pPr>
            <a:r>
              <a:rPr lang="en-US" sz="1600">
                <a:solidFill>
                  <a:srgbClr val="000099"/>
                </a:solidFill>
                <a:latin typeface="Arial" charset="0"/>
              </a:rPr>
              <a:t>Dark Energy Survey (DES)</a:t>
            </a:r>
          </a:p>
          <a:p>
            <a:pPr>
              <a:defRPr/>
            </a:pPr>
            <a:r>
              <a:rPr lang="en-US" sz="1600" b="0">
                <a:solidFill>
                  <a:srgbClr val="000099"/>
                </a:solidFill>
                <a:latin typeface="Arial" charset="0"/>
              </a:rPr>
              <a:t>DOE &amp; NSF-AST partnership for new camera and data management system on the Blance telescope in Chile</a:t>
            </a:r>
          </a:p>
          <a:p>
            <a:pPr>
              <a:defRPr/>
            </a:pPr>
            <a:r>
              <a:rPr lang="en-US" sz="1600" b="0">
                <a:solidFill>
                  <a:srgbClr val="000099"/>
                </a:solidFill>
                <a:latin typeface="Arial" charset="0"/>
              </a:rPr>
              <a:t>FY11: fabrication completes and integration/installation starts </a:t>
            </a:r>
          </a:p>
          <a:p>
            <a:pPr>
              <a:defRPr/>
            </a:pPr>
            <a:r>
              <a:rPr lang="en-US" sz="1600" b="0">
                <a:solidFill>
                  <a:srgbClr val="000099"/>
                </a:solidFill>
                <a:latin typeface="Arial" charset="0"/>
              </a:rPr>
              <a:t>FY12: start data-taking</a:t>
            </a:r>
          </a:p>
          <a:p>
            <a:pPr>
              <a:defRPr/>
            </a:pPr>
            <a:endParaRPr lang="en-US" sz="1600" u="sng">
              <a:solidFill>
                <a:srgbClr val="000099"/>
              </a:solidFill>
              <a:latin typeface="Arial" charset="0"/>
            </a:endParaRPr>
          </a:p>
          <a:p>
            <a:pPr>
              <a:defRPr/>
            </a:pPr>
            <a:r>
              <a:rPr lang="en-US" sz="1600" u="sng">
                <a:solidFill>
                  <a:srgbClr val="000099"/>
                </a:solidFill>
                <a:latin typeface="Arial" charset="0"/>
              </a:rPr>
              <a:t>Large Synoptic Survey Telescope (LSST)</a:t>
            </a:r>
          </a:p>
          <a:p>
            <a:pPr>
              <a:defRPr/>
            </a:pPr>
            <a:r>
              <a:rPr lang="en-US" sz="1600" b="0">
                <a:solidFill>
                  <a:srgbClr val="000099"/>
                </a:solidFill>
                <a:latin typeface="Arial" charset="0"/>
              </a:rPr>
              <a:t>Aug. 2010 – Astro2010 recommended as top ground-based priority facility </a:t>
            </a:r>
          </a:p>
          <a:p>
            <a:pPr>
              <a:defRPr/>
            </a:pPr>
            <a:r>
              <a:rPr lang="en-US" sz="1600" b="0">
                <a:solidFill>
                  <a:srgbClr val="000099"/>
                </a:solidFill>
                <a:latin typeface="Arial" charset="0"/>
              </a:rPr>
              <a:t>HEP and AST are working to coordinate our schedules and funding</a:t>
            </a:r>
          </a:p>
          <a:p>
            <a:pPr>
              <a:defRPr/>
            </a:pPr>
            <a:r>
              <a:rPr lang="en-US" sz="1600" b="0">
                <a:solidFill>
                  <a:srgbClr val="000099"/>
                </a:solidFill>
                <a:latin typeface="Arial" charset="0"/>
              </a:rPr>
              <a:t>Agency Joint Oversight Group (JOG) set up; having biweekly meetings</a:t>
            </a:r>
          </a:p>
          <a:p>
            <a:pPr>
              <a:defRPr/>
            </a:pPr>
            <a:r>
              <a:rPr lang="en-US" sz="1600" b="0">
                <a:solidFill>
                  <a:srgbClr val="000099"/>
                </a:solidFill>
                <a:latin typeface="Arial" charset="0"/>
              </a:rPr>
              <a:t>Paperwork for CD-0 (mission need) approval is in process</a:t>
            </a:r>
          </a:p>
          <a:p>
            <a:pPr>
              <a:defRPr/>
            </a:pPr>
            <a:endParaRPr lang="en-US" sz="1600" b="0">
              <a:solidFill>
                <a:srgbClr val="000099"/>
              </a:solidFill>
              <a:latin typeface="Arial" charset="0"/>
            </a:endParaRPr>
          </a:p>
          <a:p>
            <a:pPr>
              <a:defRPr/>
            </a:pPr>
            <a:r>
              <a:rPr lang="en-US" sz="1600" u="sng">
                <a:solidFill>
                  <a:srgbClr val="339966"/>
                </a:solidFill>
                <a:latin typeface="Arial" charset="0"/>
              </a:rPr>
              <a:t>Future</a:t>
            </a:r>
            <a:endParaRPr lang="en-US" sz="1600" b="0">
              <a:solidFill>
                <a:srgbClr val="339966"/>
              </a:solidFill>
              <a:latin typeface="Arial" charset="0"/>
            </a:endParaRPr>
          </a:p>
          <a:p>
            <a:pPr marL="742950" lvl="1" indent="-285750">
              <a:buFontTx/>
              <a:buChar char="•"/>
              <a:defRPr/>
            </a:pPr>
            <a:r>
              <a:rPr lang="en-US" sz="1600" b="0">
                <a:solidFill>
                  <a:srgbClr val="339966"/>
                </a:solidFill>
                <a:latin typeface="Arial" charset="0"/>
              </a:rPr>
              <a:t> DOE HEP is supporting several people that were selected for the WFIRST Science Definition Team.</a:t>
            </a:r>
          </a:p>
          <a:p>
            <a:pPr marL="742950" lvl="1" indent="-285750">
              <a:buFontTx/>
              <a:buChar char="•"/>
              <a:defRPr/>
            </a:pPr>
            <a:r>
              <a:rPr lang="en-US" sz="1600" b="0">
                <a:solidFill>
                  <a:srgbClr val="339966"/>
                </a:solidFill>
                <a:latin typeface="Arial" charset="0"/>
              </a:rPr>
              <a:t> Depending on available funds and priorities in the program, HEP may consider efforts on future dark energy experiments – ground or space</a:t>
            </a:r>
          </a:p>
        </p:txBody>
      </p:sp>
      <p:pic>
        <p:nvPicPr>
          <p:cNvPr id="32772" name="Picture 22"/>
          <p:cNvPicPr>
            <a:picLocks noChangeAspect="1" noChangeArrowheads="1"/>
          </p:cNvPicPr>
          <p:nvPr/>
        </p:nvPicPr>
        <p:blipFill>
          <a:blip r:embed="rId2" cstate="print"/>
          <a:srcRect/>
          <a:stretch>
            <a:fillRect/>
          </a:stretch>
        </p:blipFill>
        <p:spPr bwMode="auto">
          <a:xfrm>
            <a:off x="168275" y="860425"/>
            <a:ext cx="1935163" cy="1717675"/>
          </a:xfrm>
          <a:prstGeom prst="rect">
            <a:avLst/>
          </a:prstGeom>
          <a:noFill/>
          <a:ln w="9525">
            <a:noFill/>
            <a:miter lim="800000"/>
            <a:headEnd/>
            <a:tailEnd/>
          </a:ln>
        </p:spPr>
      </p:pic>
      <p:pic>
        <p:nvPicPr>
          <p:cNvPr id="32773" name="Picture 21" descr="Blanco2"/>
          <p:cNvPicPr>
            <a:picLocks noChangeAspect="1" noChangeArrowheads="1"/>
          </p:cNvPicPr>
          <p:nvPr/>
        </p:nvPicPr>
        <p:blipFill>
          <a:blip r:embed="rId3" cstate="print"/>
          <a:srcRect/>
          <a:stretch>
            <a:fillRect/>
          </a:stretch>
        </p:blipFill>
        <p:spPr bwMode="auto">
          <a:xfrm>
            <a:off x="184150" y="2627313"/>
            <a:ext cx="1173163" cy="2057400"/>
          </a:xfrm>
          <a:prstGeom prst="rect">
            <a:avLst/>
          </a:prstGeom>
          <a:noFill/>
          <a:ln w="9525">
            <a:noFill/>
            <a:miter lim="800000"/>
            <a:headEnd/>
            <a:tailEnd/>
          </a:ln>
        </p:spPr>
      </p:pic>
      <p:pic>
        <p:nvPicPr>
          <p:cNvPr id="32774" name="Picture 29" descr="image001"/>
          <p:cNvPicPr>
            <a:picLocks noChangeAspect="1" noChangeArrowheads="1"/>
          </p:cNvPicPr>
          <p:nvPr/>
        </p:nvPicPr>
        <p:blipFill>
          <a:blip r:embed="rId4" cstate="print"/>
          <a:srcRect/>
          <a:stretch>
            <a:fillRect/>
          </a:stretch>
        </p:blipFill>
        <p:spPr bwMode="auto">
          <a:xfrm>
            <a:off x="0" y="4938713"/>
            <a:ext cx="2038350" cy="1528762"/>
          </a:xfrm>
          <a:prstGeom prst="rect">
            <a:avLst/>
          </a:prstGeom>
          <a:noFill/>
          <a:ln w="9525">
            <a:noFill/>
            <a:miter lim="800000"/>
            <a:headEnd/>
            <a:tailEnd/>
          </a:ln>
        </p:spPr>
      </p:pic>
      <p:sp>
        <p:nvSpPr>
          <p:cNvPr id="32775" name="Rectangle 25"/>
          <p:cNvSpPr>
            <a:spLocks noChangeArrowheads="1"/>
          </p:cNvSpPr>
          <p:nvPr/>
        </p:nvSpPr>
        <p:spPr bwMode="auto">
          <a:xfrm>
            <a:off x="1349375" y="927100"/>
            <a:ext cx="739775" cy="274638"/>
          </a:xfrm>
          <a:prstGeom prst="rect">
            <a:avLst/>
          </a:prstGeom>
          <a:noFill/>
          <a:ln w="9525">
            <a:noFill/>
            <a:miter lim="800000"/>
            <a:headEnd/>
            <a:tailEnd/>
          </a:ln>
        </p:spPr>
        <p:txBody>
          <a:bodyPr>
            <a:spAutoFit/>
          </a:bodyPr>
          <a:lstStyle/>
          <a:p>
            <a:pPr eaLnBrk="0" hangingPunct="0">
              <a:spcBef>
                <a:spcPct val="30000"/>
              </a:spcBef>
              <a:buFont typeface="Wingdings" pitchFamily="2" charset="2"/>
              <a:buNone/>
            </a:pPr>
            <a:r>
              <a:rPr lang="en-US" sz="1200">
                <a:solidFill>
                  <a:schemeClr val="tx1"/>
                </a:solidFill>
                <a:latin typeface="Arial" charset="0"/>
              </a:rPr>
              <a:t>BOSS</a:t>
            </a:r>
          </a:p>
        </p:txBody>
      </p:sp>
      <p:sp>
        <p:nvSpPr>
          <p:cNvPr id="32776" name="Rectangle 25"/>
          <p:cNvSpPr>
            <a:spLocks noChangeArrowheads="1"/>
          </p:cNvSpPr>
          <p:nvPr/>
        </p:nvSpPr>
        <p:spPr bwMode="auto">
          <a:xfrm>
            <a:off x="0" y="4889500"/>
            <a:ext cx="739775" cy="274638"/>
          </a:xfrm>
          <a:prstGeom prst="rect">
            <a:avLst/>
          </a:prstGeom>
          <a:noFill/>
          <a:ln w="9525">
            <a:noFill/>
            <a:miter lim="800000"/>
            <a:headEnd/>
            <a:tailEnd/>
          </a:ln>
        </p:spPr>
        <p:txBody>
          <a:bodyPr>
            <a:spAutoFit/>
          </a:bodyPr>
          <a:lstStyle/>
          <a:p>
            <a:pPr eaLnBrk="0" hangingPunct="0">
              <a:spcBef>
                <a:spcPct val="30000"/>
              </a:spcBef>
              <a:buFont typeface="Wingdings" pitchFamily="2" charset="2"/>
              <a:buNone/>
            </a:pPr>
            <a:r>
              <a:rPr lang="en-US" sz="1200">
                <a:latin typeface="Arial" charset="0"/>
              </a:rPr>
              <a:t>LSST</a:t>
            </a:r>
          </a:p>
        </p:txBody>
      </p:sp>
      <p:sp>
        <p:nvSpPr>
          <p:cNvPr id="32777" name="Rectangle 25"/>
          <p:cNvSpPr>
            <a:spLocks noChangeArrowheads="1"/>
          </p:cNvSpPr>
          <p:nvPr/>
        </p:nvSpPr>
        <p:spPr bwMode="auto">
          <a:xfrm>
            <a:off x="1392238" y="2693988"/>
            <a:ext cx="739775" cy="274637"/>
          </a:xfrm>
          <a:prstGeom prst="rect">
            <a:avLst/>
          </a:prstGeom>
          <a:noFill/>
          <a:ln w="9525">
            <a:noFill/>
            <a:miter lim="800000"/>
            <a:headEnd/>
            <a:tailEnd/>
          </a:ln>
        </p:spPr>
        <p:txBody>
          <a:bodyPr>
            <a:spAutoFit/>
          </a:bodyPr>
          <a:lstStyle/>
          <a:p>
            <a:pPr eaLnBrk="0" hangingPunct="0">
              <a:spcBef>
                <a:spcPct val="30000"/>
              </a:spcBef>
              <a:buFont typeface="Wingdings" pitchFamily="2" charset="2"/>
              <a:buNone/>
            </a:pPr>
            <a:r>
              <a:rPr lang="en-US" sz="1200">
                <a:latin typeface="Arial" charset="0"/>
              </a:rPr>
              <a:t>DES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txBox="1">
            <a:spLocks noGrp="1" noChangeArrowheads="1"/>
          </p:cNvSpPr>
          <p:nvPr/>
        </p:nvSpPr>
        <p:spPr bwMode="auto">
          <a:xfrm>
            <a:off x="3124200" y="6248400"/>
            <a:ext cx="2895600" cy="457200"/>
          </a:xfrm>
          <a:prstGeom prst="rect">
            <a:avLst/>
          </a:prstGeom>
          <a:noFill/>
          <a:ln w="9525">
            <a:noFill/>
            <a:miter lim="800000"/>
            <a:headEnd/>
            <a:tailEnd/>
          </a:ln>
        </p:spPr>
        <p:txBody>
          <a:bodyPr/>
          <a:lstStyle/>
          <a:p>
            <a:pPr algn="ctr" eaLnBrk="0" hangingPunct="0"/>
            <a:fld id="{36C5E325-D300-4C34-95F7-AF06FBDCDFAB}" type="slidenum">
              <a:rPr lang="en-US" sz="1400" b="0">
                <a:solidFill>
                  <a:schemeClr val="tx1"/>
                </a:solidFill>
                <a:latin typeface="Times New Roman" pitchFamily="18" charset="0"/>
              </a:rPr>
              <a:pPr algn="ctr" eaLnBrk="0" hangingPunct="0"/>
              <a:t>13</a:t>
            </a:fld>
            <a:endParaRPr lang="en-US" sz="1400" b="0">
              <a:solidFill>
                <a:schemeClr val="tx1"/>
              </a:solidFill>
              <a:latin typeface="Times New Roman" pitchFamily="18" charset="0"/>
            </a:endParaRPr>
          </a:p>
        </p:txBody>
      </p:sp>
      <p:sp>
        <p:nvSpPr>
          <p:cNvPr id="33794" name="Text Box 2"/>
          <p:cNvSpPr txBox="1">
            <a:spLocks noChangeArrowheads="1"/>
          </p:cNvSpPr>
          <p:nvPr/>
        </p:nvSpPr>
        <p:spPr bwMode="auto">
          <a:xfrm>
            <a:off x="808038" y="1109663"/>
            <a:ext cx="184150" cy="396875"/>
          </a:xfrm>
          <a:prstGeom prst="rect">
            <a:avLst/>
          </a:prstGeom>
          <a:noFill/>
          <a:ln w="9525">
            <a:noFill/>
            <a:miter lim="800000"/>
            <a:headEnd/>
            <a:tailEnd/>
          </a:ln>
        </p:spPr>
        <p:txBody>
          <a:bodyPr wrap="none">
            <a:spAutoFit/>
          </a:bodyPr>
          <a:lstStyle/>
          <a:p>
            <a:pPr eaLnBrk="0" hangingPunct="0">
              <a:spcBef>
                <a:spcPct val="30000"/>
              </a:spcBef>
              <a:buFont typeface="Wingdings" pitchFamily="2" charset="2"/>
              <a:buNone/>
            </a:pPr>
            <a:endParaRPr lang="en-US" b="0">
              <a:latin typeface="Symbol" pitchFamily="18" charset="2"/>
            </a:endParaRPr>
          </a:p>
        </p:txBody>
      </p:sp>
      <p:sp>
        <p:nvSpPr>
          <p:cNvPr id="33795" name="Text Box 11"/>
          <p:cNvSpPr txBox="1">
            <a:spLocks noChangeArrowheads="1"/>
          </p:cNvSpPr>
          <p:nvPr/>
        </p:nvSpPr>
        <p:spPr bwMode="auto">
          <a:xfrm>
            <a:off x="3503613" y="2074863"/>
            <a:ext cx="817562" cy="396875"/>
          </a:xfrm>
          <a:prstGeom prst="rect">
            <a:avLst/>
          </a:prstGeom>
          <a:noFill/>
          <a:ln w="25400" algn="ctr">
            <a:noFill/>
            <a:miter lim="800000"/>
            <a:headEnd/>
            <a:tailEnd/>
          </a:ln>
        </p:spPr>
        <p:txBody>
          <a:bodyPr wrap="none">
            <a:spAutoFit/>
          </a:bodyPr>
          <a:lstStyle/>
          <a:p>
            <a:pPr eaLnBrk="0" hangingPunct="0">
              <a:spcBef>
                <a:spcPct val="30000"/>
              </a:spcBef>
              <a:buFont typeface="Wingdings" pitchFamily="2" charset="2"/>
              <a:buNone/>
            </a:pPr>
            <a:r>
              <a:rPr lang="en-US" sz="1000" b="0">
                <a:solidFill>
                  <a:schemeClr val="bg1"/>
                </a:solidFill>
                <a:latin typeface="Arial" charset="0"/>
              </a:rPr>
              <a:t>COUPP-60</a:t>
            </a:r>
          </a:p>
          <a:p>
            <a:pPr eaLnBrk="0" hangingPunct="0">
              <a:spcBef>
                <a:spcPct val="30000"/>
              </a:spcBef>
              <a:buFont typeface="Wingdings" pitchFamily="2" charset="2"/>
              <a:buNone/>
            </a:pPr>
            <a:endParaRPr lang="en-US" sz="1000" b="0">
              <a:solidFill>
                <a:schemeClr val="bg1"/>
              </a:solidFill>
              <a:latin typeface="Arial" charset="0"/>
            </a:endParaRPr>
          </a:p>
        </p:txBody>
      </p:sp>
      <p:sp>
        <p:nvSpPr>
          <p:cNvPr id="33796" name="Text Box 24"/>
          <p:cNvSpPr txBox="1">
            <a:spLocks noChangeArrowheads="1"/>
          </p:cNvSpPr>
          <p:nvPr/>
        </p:nvSpPr>
        <p:spPr bwMode="auto">
          <a:xfrm>
            <a:off x="5287963" y="3160713"/>
            <a:ext cx="1390650" cy="274637"/>
          </a:xfrm>
          <a:prstGeom prst="rect">
            <a:avLst/>
          </a:prstGeom>
          <a:noFill/>
          <a:ln w="9525">
            <a:noFill/>
            <a:miter lim="800000"/>
            <a:headEnd/>
            <a:tailEnd/>
          </a:ln>
        </p:spPr>
        <p:txBody>
          <a:bodyPr>
            <a:spAutoFit/>
          </a:bodyPr>
          <a:lstStyle/>
          <a:p>
            <a:pPr eaLnBrk="0" hangingPunct="0">
              <a:spcBef>
                <a:spcPct val="50000"/>
              </a:spcBef>
              <a:buFont typeface="Wingdings" pitchFamily="2" charset="2"/>
              <a:buNone/>
            </a:pPr>
            <a:r>
              <a:rPr lang="en-US" sz="1200">
                <a:solidFill>
                  <a:schemeClr val="bg1"/>
                </a:solidFill>
                <a:latin typeface="Arial" charset="0"/>
                <a:ea typeface="ＭＳ Ｐゴシック"/>
                <a:cs typeface="ＭＳ Ｐゴシック"/>
              </a:rPr>
              <a:t>DES</a:t>
            </a:r>
          </a:p>
        </p:txBody>
      </p:sp>
      <p:sp>
        <p:nvSpPr>
          <p:cNvPr id="33797" name="Rectangle 33"/>
          <p:cNvSpPr>
            <a:spLocks noChangeArrowheads="1"/>
          </p:cNvSpPr>
          <p:nvPr/>
        </p:nvSpPr>
        <p:spPr bwMode="auto">
          <a:xfrm>
            <a:off x="1420813" y="1830388"/>
            <a:ext cx="860425" cy="274637"/>
          </a:xfrm>
          <a:prstGeom prst="rect">
            <a:avLst/>
          </a:prstGeom>
          <a:noFill/>
          <a:ln w="9525">
            <a:noFill/>
            <a:miter lim="800000"/>
            <a:headEnd/>
            <a:tailEnd/>
          </a:ln>
        </p:spPr>
        <p:txBody>
          <a:bodyPr wrap="none">
            <a:spAutoFit/>
          </a:bodyPr>
          <a:lstStyle/>
          <a:p>
            <a:pPr eaLnBrk="0" hangingPunct="0">
              <a:spcBef>
                <a:spcPct val="20000"/>
              </a:spcBef>
              <a:buFont typeface="Wingdings" pitchFamily="2" charset="2"/>
              <a:buNone/>
            </a:pPr>
            <a:r>
              <a:rPr lang="en-US" sz="1200">
                <a:solidFill>
                  <a:schemeClr val="bg1"/>
                </a:solidFill>
                <a:latin typeface="Times New Roman" pitchFamily="18" charset="0"/>
                <a:cs typeface="Times New Roman" pitchFamily="18" charset="0"/>
              </a:rPr>
              <a:t>VERITAS</a:t>
            </a:r>
          </a:p>
        </p:txBody>
      </p:sp>
      <p:sp>
        <p:nvSpPr>
          <p:cNvPr id="33798" name="Text Box 35"/>
          <p:cNvSpPr txBox="1">
            <a:spLocks noChangeArrowheads="1"/>
          </p:cNvSpPr>
          <p:nvPr/>
        </p:nvSpPr>
        <p:spPr bwMode="auto">
          <a:xfrm>
            <a:off x="1379538" y="2332038"/>
            <a:ext cx="847725" cy="396875"/>
          </a:xfrm>
          <a:prstGeom prst="rect">
            <a:avLst/>
          </a:prstGeom>
          <a:noFill/>
          <a:ln w="9525" algn="ctr">
            <a:noFill/>
            <a:miter lim="800000"/>
            <a:headEnd/>
            <a:tailEnd/>
          </a:ln>
        </p:spPr>
        <p:txBody>
          <a:bodyPr wrap="none">
            <a:spAutoFit/>
          </a:bodyPr>
          <a:lstStyle/>
          <a:p>
            <a:pPr eaLnBrk="0" hangingPunct="0">
              <a:spcBef>
                <a:spcPct val="30000"/>
              </a:spcBef>
              <a:buFont typeface="Wingdings" pitchFamily="2" charset="2"/>
              <a:buNone/>
            </a:pPr>
            <a:r>
              <a:rPr lang="en-US">
                <a:solidFill>
                  <a:schemeClr val="bg1"/>
                </a:solidFill>
                <a:latin typeface="Times New Roman" pitchFamily="18" charset="0"/>
              </a:rPr>
              <a:t>FGST</a:t>
            </a:r>
          </a:p>
        </p:txBody>
      </p:sp>
      <p:sp>
        <p:nvSpPr>
          <p:cNvPr id="33799" name="Rectangle 37"/>
          <p:cNvSpPr txBox="1">
            <a:spLocks noChangeArrowheads="1"/>
          </p:cNvSpPr>
          <p:nvPr/>
        </p:nvSpPr>
        <p:spPr bwMode="auto">
          <a:xfrm>
            <a:off x="474663" y="0"/>
            <a:ext cx="8421687" cy="709613"/>
          </a:xfrm>
          <a:prstGeom prst="rect">
            <a:avLst/>
          </a:prstGeom>
          <a:noFill/>
          <a:ln w="9525">
            <a:noFill/>
            <a:miter lim="800000"/>
            <a:headEnd/>
            <a:tailEnd/>
          </a:ln>
        </p:spPr>
        <p:txBody>
          <a:bodyPr/>
          <a:lstStyle/>
          <a:p>
            <a:pPr algn="ctr"/>
            <a:r>
              <a:rPr lang="en-US">
                <a:solidFill>
                  <a:srgbClr val="285C00"/>
                </a:solidFill>
              </a:rPr>
              <a:t>Cosmic Frontier:</a:t>
            </a:r>
          </a:p>
          <a:p>
            <a:pPr algn="ctr"/>
            <a:r>
              <a:rPr lang="en-US">
                <a:solidFill>
                  <a:srgbClr val="285C00"/>
                </a:solidFill>
              </a:rPr>
              <a:t>Dark Matter (direct detection) experiments</a:t>
            </a:r>
          </a:p>
        </p:txBody>
      </p:sp>
      <p:pic>
        <p:nvPicPr>
          <p:cNvPr id="33800" name="Picture 12"/>
          <p:cNvPicPr>
            <a:picLocks noChangeAspect="1" noChangeArrowheads="1"/>
          </p:cNvPicPr>
          <p:nvPr/>
        </p:nvPicPr>
        <p:blipFill>
          <a:blip r:embed="rId3" cstate="print"/>
          <a:srcRect/>
          <a:stretch>
            <a:fillRect/>
          </a:stretch>
        </p:blipFill>
        <p:spPr bwMode="auto">
          <a:xfrm>
            <a:off x="287338" y="879475"/>
            <a:ext cx="1663700" cy="1249363"/>
          </a:xfrm>
          <a:prstGeom prst="rect">
            <a:avLst/>
          </a:prstGeom>
          <a:noFill/>
          <a:ln w="9525">
            <a:noFill/>
            <a:miter lim="800000"/>
            <a:headEnd/>
            <a:tailEnd/>
          </a:ln>
        </p:spPr>
      </p:pic>
      <p:sp>
        <p:nvSpPr>
          <p:cNvPr id="33801" name="Rectangle 31"/>
          <p:cNvSpPr>
            <a:spLocks noChangeArrowheads="1"/>
          </p:cNvSpPr>
          <p:nvPr/>
        </p:nvSpPr>
        <p:spPr bwMode="auto">
          <a:xfrm>
            <a:off x="1169988" y="2200275"/>
            <a:ext cx="504825" cy="274638"/>
          </a:xfrm>
          <a:prstGeom prst="rect">
            <a:avLst/>
          </a:prstGeom>
          <a:noFill/>
          <a:ln w="9525">
            <a:noFill/>
            <a:miter lim="800000"/>
            <a:headEnd/>
            <a:tailEnd/>
          </a:ln>
        </p:spPr>
        <p:txBody>
          <a:bodyPr wrap="none">
            <a:spAutoFit/>
          </a:bodyPr>
          <a:lstStyle/>
          <a:p>
            <a:pPr eaLnBrk="0" hangingPunct="0">
              <a:spcBef>
                <a:spcPct val="20000"/>
              </a:spcBef>
              <a:buFont typeface="Wingdings" pitchFamily="2" charset="2"/>
              <a:buNone/>
            </a:pPr>
            <a:r>
              <a:rPr lang="en-US" sz="1200">
                <a:latin typeface="Times New Roman" pitchFamily="18" charset="0"/>
              </a:rPr>
              <a:t>LUX</a:t>
            </a:r>
          </a:p>
        </p:txBody>
      </p:sp>
      <p:pic>
        <p:nvPicPr>
          <p:cNvPr id="33802" name="Picture 36" descr="LUX-dark-matter-detector"/>
          <p:cNvPicPr>
            <a:picLocks noChangeAspect="1" noChangeArrowheads="1"/>
          </p:cNvPicPr>
          <p:nvPr/>
        </p:nvPicPr>
        <p:blipFill>
          <a:blip r:embed="rId4" cstate="print"/>
          <a:srcRect/>
          <a:stretch>
            <a:fillRect/>
          </a:stretch>
        </p:blipFill>
        <p:spPr bwMode="auto">
          <a:xfrm>
            <a:off x="307975" y="2205038"/>
            <a:ext cx="873125" cy="1587500"/>
          </a:xfrm>
          <a:prstGeom prst="rect">
            <a:avLst/>
          </a:prstGeom>
          <a:noFill/>
          <a:ln w="9525">
            <a:noFill/>
            <a:miter lim="800000"/>
            <a:headEnd/>
            <a:tailEnd/>
          </a:ln>
        </p:spPr>
      </p:pic>
      <p:grpSp>
        <p:nvGrpSpPr>
          <p:cNvPr id="33803" name="Group 16"/>
          <p:cNvGrpSpPr>
            <a:grpSpLocks/>
          </p:cNvGrpSpPr>
          <p:nvPr/>
        </p:nvGrpSpPr>
        <p:grpSpPr bwMode="auto">
          <a:xfrm>
            <a:off x="254000" y="5499100"/>
            <a:ext cx="1654175" cy="1358900"/>
            <a:chOff x="368" y="600"/>
            <a:chExt cx="2520" cy="3480"/>
          </a:xfrm>
        </p:grpSpPr>
        <p:pic>
          <p:nvPicPr>
            <p:cNvPr id="33809" name="Picture 17" descr="LLNL Axion Coil position in"/>
            <p:cNvPicPr>
              <a:picLocks noChangeAspect="1" noChangeArrowheads="1"/>
            </p:cNvPicPr>
            <p:nvPr/>
          </p:nvPicPr>
          <p:blipFill>
            <a:blip r:embed="rId5" cstate="print"/>
            <a:srcRect l="10683" t="6422" r="9003" b="8028"/>
            <a:stretch>
              <a:fillRect/>
            </a:stretch>
          </p:blipFill>
          <p:spPr bwMode="auto">
            <a:xfrm>
              <a:off x="368" y="600"/>
              <a:ext cx="2515" cy="3466"/>
            </a:xfrm>
            <a:prstGeom prst="rect">
              <a:avLst/>
            </a:prstGeom>
            <a:noFill/>
            <a:ln w="9525">
              <a:noFill/>
              <a:miter lim="800000"/>
              <a:headEnd/>
              <a:tailEnd/>
            </a:ln>
          </p:spPr>
        </p:pic>
        <p:sp>
          <p:nvSpPr>
            <p:cNvPr id="33810" name="Rectangle 18"/>
            <p:cNvSpPr>
              <a:spLocks noChangeArrowheads="1"/>
            </p:cNvSpPr>
            <p:nvPr/>
          </p:nvSpPr>
          <p:spPr bwMode="auto">
            <a:xfrm>
              <a:off x="1728" y="3712"/>
              <a:ext cx="1160" cy="368"/>
            </a:xfrm>
            <a:prstGeom prst="rect">
              <a:avLst/>
            </a:prstGeom>
            <a:solidFill>
              <a:schemeClr val="bg1"/>
            </a:solidFill>
            <a:ln w="9525">
              <a:noFill/>
              <a:miter lim="800000"/>
              <a:headEnd/>
              <a:tailEnd/>
            </a:ln>
          </p:spPr>
          <p:txBody>
            <a:bodyPr wrap="none" anchor="ctr"/>
            <a:lstStyle/>
            <a:p>
              <a:pPr eaLnBrk="0" hangingPunct="0">
                <a:spcBef>
                  <a:spcPct val="30000"/>
                </a:spcBef>
                <a:buFont typeface="Wingdings" pitchFamily="2" charset="2"/>
                <a:buNone/>
              </a:pPr>
              <a:endParaRPr lang="en-US" sz="1800">
                <a:latin typeface="Arial" charset="0"/>
              </a:endParaRPr>
            </a:p>
          </p:txBody>
        </p:sp>
      </p:grpSp>
      <p:sp>
        <p:nvSpPr>
          <p:cNvPr id="33804" name="Rectangle 31"/>
          <p:cNvSpPr>
            <a:spLocks noChangeArrowheads="1"/>
          </p:cNvSpPr>
          <p:nvPr/>
        </p:nvSpPr>
        <p:spPr bwMode="auto">
          <a:xfrm>
            <a:off x="1331913" y="1820863"/>
            <a:ext cx="631825" cy="274637"/>
          </a:xfrm>
          <a:prstGeom prst="rect">
            <a:avLst/>
          </a:prstGeom>
          <a:noFill/>
          <a:ln w="9525">
            <a:noFill/>
            <a:miter lim="800000"/>
            <a:headEnd/>
            <a:tailEnd/>
          </a:ln>
        </p:spPr>
        <p:txBody>
          <a:bodyPr wrap="none">
            <a:spAutoFit/>
          </a:bodyPr>
          <a:lstStyle/>
          <a:p>
            <a:pPr eaLnBrk="0" hangingPunct="0">
              <a:spcBef>
                <a:spcPct val="20000"/>
              </a:spcBef>
              <a:buFont typeface="Wingdings" pitchFamily="2" charset="2"/>
              <a:buNone/>
            </a:pPr>
            <a:r>
              <a:rPr lang="en-US" sz="1200">
                <a:solidFill>
                  <a:srgbClr val="000066"/>
                </a:solidFill>
                <a:latin typeface="Times New Roman" pitchFamily="18" charset="0"/>
              </a:rPr>
              <a:t>CDMS</a:t>
            </a:r>
          </a:p>
        </p:txBody>
      </p:sp>
      <p:sp>
        <p:nvSpPr>
          <p:cNvPr id="33805" name="Rectangle 31"/>
          <p:cNvSpPr>
            <a:spLocks noChangeArrowheads="1"/>
          </p:cNvSpPr>
          <p:nvPr/>
        </p:nvSpPr>
        <p:spPr bwMode="auto">
          <a:xfrm>
            <a:off x="1350963" y="3938588"/>
            <a:ext cx="749300" cy="274637"/>
          </a:xfrm>
          <a:prstGeom prst="rect">
            <a:avLst/>
          </a:prstGeom>
          <a:noFill/>
          <a:ln w="9525">
            <a:noFill/>
            <a:miter lim="800000"/>
            <a:headEnd/>
            <a:tailEnd/>
          </a:ln>
        </p:spPr>
        <p:txBody>
          <a:bodyPr>
            <a:spAutoFit/>
          </a:bodyPr>
          <a:lstStyle/>
          <a:p>
            <a:pPr eaLnBrk="0" hangingPunct="0">
              <a:spcBef>
                <a:spcPct val="20000"/>
              </a:spcBef>
              <a:buFont typeface="Wingdings" pitchFamily="2" charset="2"/>
              <a:buNone/>
            </a:pPr>
            <a:r>
              <a:rPr lang="en-US" sz="1200">
                <a:solidFill>
                  <a:srgbClr val="000099"/>
                </a:solidFill>
                <a:latin typeface="Times New Roman" pitchFamily="18" charset="0"/>
              </a:rPr>
              <a:t>COUPP</a:t>
            </a:r>
          </a:p>
        </p:txBody>
      </p:sp>
      <p:sp>
        <p:nvSpPr>
          <p:cNvPr id="33806" name="Rectangle 31"/>
          <p:cNvSpPr>
            <a:spLocks noChangeArrowheads="1"/>
          </p:cNvSpPr>
          <p:nvPr/>
        </p:nvSpPr>
        <p:spPr bwMode="auto">
          <a:xfrm>
            <a:off x="1406525" y="6410325"/>
            <a:ext cx="657225" cy="274638"/>
          </a:xfrm>
          <a:prstGeom prst="rect">
            <a:avLst/>
          </a:prstGeom>
          <a:noFill/>
          <a:ln w="9525">
            <a:noFill/>
            <a:miter lim="800000"/>
            <a:headEnd/>
            <a:tailEnd/>
          </a:ln>
        </p:spPr>
        <p:txBody>
          <a:bodyPr wrap="none">
            <a:spAutoFit/>
          </a:bodyPr>
          <a:lstStyle/>
          <a:p>
            <a:pPr eaLnBrk="0" hangingPunct="0">
              <a:spcBef>
                <a:spcPct val="20000"/>
              </a:spcBef>
              <a:buFont typeface="Wingdings" pitchFamily="2" charset="2"/>
              <a:buNone/>
            </a:pPr>
            <a:r>
              <a:rPr lang="en-US" sz="1200">
                <a:latin typeface="Times New Roman" pitchFamily="18" charset="0"/>
              </a:rPr>
              <a:t>ADMX</a:t>
            </a:r>
          </a:p>
        </p:txBody>
      </p:sp>
      <p:sp>
        <p:nvSpPr>
          <p:cNvPr id="35844" name="Rectangle 4"/>
          <p:cNvSpPr>
            <a:spLocks noChangeArrowheads="1"/>
          </p:cNvSpPr>
          <p:nvPr/>
        </p:nvSpPr>
        <p:spPr bwMode="auto">
          <a:xfrm>
            <a:off x="2087563" y="962025"/>
            <a:ext cx="6848475" cy="54705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600" u="sng">
                <a:solidFill>
                  <a:srgbClr val="000066"/>
                </a:solidFill>
              </a:rPr>
              <a:t>Partnerships</a:t>
            </a:r>
            <a:r>
              <a:rPr lang="en-US" sz="1600">
                <a:solidFill>
                  <a:srgbClr val="000066"/>
                </a:solidFill>
              </a:rPr>
              <a:t>:  </a:t>
            </a:r>
            <a:r>
              <a:rPr lang="en-US" sz="1600" b="0">
                <a:solidFill>
                  <a:srgbClr val="000066"/>
                </a:solidFill>
              </a:rPr>
              <a:t>All but ADMX are DOE/NSF partnerships.  There are a few more that are mainly NSF-funded but with small DOE contributions (DMTPC, Xenon).</a:t>
            </a:r>
            <a:r>
              <a:rPr lang="en-US" sz="1600">
                <a:solidFill>
                  <a:srgbClr val="000066"/>
                </a:solidFill>
              </a:rPr>
              <a:t>  </a:t>
            </a:r>
          </a:p>
          <a:p>
            <a:pPr>
              <a:defRPr/>
            </a:pPr>
            <a:endParaRPr lang="en-US" sz="1600">
              <a:solidFill>
                <a:srgbClr val="000066"/>
              </a:solidFill>
            </a:endParaRPr>
          </a:p>
          <a:p>
            <a:pPr>
              <a:defRPr/>
            </a:pPr>
            <a:r>
              <a:rPr lang="en-US" sz="1600" u="sng">
                <a:solidFill>
                  <a:srgbClr val="000066"/>
                </a:solidFill>
              </a:rPr>
              <a:t>Future</a:t>
            </a:r>
            <a:r>
              <a:rPr lang="en-US" sz="1600">
                <a:solidFill>
                  <a:srgbClr val="000066"/>
                </a:solidFill>
              </a:rPr>
              <a:t>: </a:t>
            </a:r>
            <a:r>
              <a:rPr lang="en-US" sz="1600" b="0">
                <a:solidFill>
                  <a:srgbClr val="000066"/>
                </a:solidFill>
              </a:rPr>
              <a:t>We are working closely with NSF-PHY to coordinate reviews and funding of new efforts.</a:t>
            </a:r>
          </a:p>
          <a:p>
            <a:pPr>
              <a:defRPr/>
            </a:pPr>
            <a:endParaRPr lang="en-US" sz="1600" b="0">
              <a:solidFill>
                <a:srgbClr val="000066"/>
              </a:solidFill>
            </a:endParaRPr>
          </a:p>
          <a:p>
            <a:pPr>
              <a:defRPr/>
            </a:pPr>
            <a:r>
              <a:rPr lang="en-US" sz="1600">
                <a:solidFill>
                  <a:srgbClr val="000066"/>
                </a:solidFill>
              </a:rPr>
              <a:t>CDMS (Cryogenic Dark Matter Search) </a:t>
            </a:r>
          </a:p>
          <a:p>
            <a:pPr>
              <a:defRPr/>
            </a:pPr>
            <a:r>
              <a:rPr lang="en-US" sz="1600" b="0">
                <a:solidFill>
                  <a:srgbClr val="000066"/>
                </a:solidFill>
              </a:rPr>
              <a:t>  SuperCDMS-Soudan fabrication 2009-2011 w/iZip detectors</a:t>
            </a:r>
          </a:p>
          <a:p>
            <a:pPr>
              <a:defRPr/>
            </a:pPr>
            <a:endParaRPr lang="en-US" sz="1600" b="0">
              <a:solidFill>
                <a:srgbClr val="000066"/>
              </a:solidFill>
            </a:endParaRPr>
          </a:p>
          <a:p>
            <a:pPr>
              <a:defRPr/>
            </a:pPr>
            <a:r>
              <a:rPr lang="en-US" sz="1600">
                <a:solidFill>
                  <a:srgbClr val="000066"/>
                </a:solidFill>
              </a:rPr>
              <a:t>LUX-350 (Large Underground Xenon) at Sanford Lab</a:t>
            </a:r>
          </a:p>
          <a:p>
            <a:pPr>
              <a:defRPr/>
            </a:pPr>
            <a:r>
              <a:rPr lang="en-US" sz="1600" b="0">
                <a:solidFill>
                  <a:srgbClr val="000066"/>
                </a:solidFill>
              </a:rPr>
              <a:t>  Fabrication 2008-10; now commissioning on the surface</a:t>
            </a:r>
          </a:p>
          <a:p>
            <a:pPr>
              <a:defRPr/>
            </a:pPr>
            <a:endParaRPr lang="en-US" sz="1600" b="0">
              <a:solidFill>
                <a:srgbClr val="000066"/>
              </a:solidFill>
            </a:endParaRPr>
          </a:p>
          <a:p>
            <a:pPr>
              <a:defRPr/>
            </a:pPr>
            <a:r>
              <a:rPr lang="en-US" sz="1600">
                <a:solidFill>
                  <a:srgbClr val="000066"/>
                </a:solidFill>
              </a:rPr>
              <a:t>COUPP (Chicago Observatory for Underground Particle Physics)</a:t>
            </a:r>
          </a:p>
          <a:p>
            <a:pPr>
              <a:defRPr/>
            </a:pPr>
            <a:r>
              <a:rPr lang="en-US" sz="1600">
                <a:solidFill>
                  <a:srgbClr val="000066"/>
                </a:solidFill>
              </a:rPr>
              <a:t> </a:t>
            </a:r>
            <a:r>
              <a:rPr lang="en-US" sz="1600" b="0">
                <a:solidFill>
                  <a:srgbClr val="000066"/>
                </a:solidFill>
              </a:rPr>
              <a:t>COUPP-4 operating at SNOLab</a:t>
            </a:r>
          </a:p>
          <a:p>
            <a:pPr>
              <a:defRPr/>
            </a:pPr>
            <a:r>
              <a:rPr lang="en-US" sz="1600" b="0">
                <a:solidFill>
                  <a:srgbClr val="000066"/>
                </a:solidFill>
              </a:rPr>
              <a:t> COUPP-60 commissioning, operating at FNAL w/plans to go to SNOLab</a:t>
            </a:r>
          </a:p>
          <a:p>
            <a:pPr>
              <a:defRPr/>
            </a:pPr>
            <a:endParaRPr lang="en-US" sz="1600" b="0">
              <a:solidFill>
                <a:srgbClr val="000066"/>
              </a:solidFill>
            </a:endParaRPr>
          </a:p>
          <a:p>
            <a:pPr>
              <a:defRPr/>
            </a:pPr>
            <a:r>
              <a:rPr lang="en-US" sz="1600">
                <a:solidFill>
                  <a:srgbClr val="000066"/>
                </a:solidFill>
              </a:rPr>
              <a:t>ADMX (Axion Dark Matter eXperiment)</a:t>
            </a:r>
          </a:p>
          <a:p>
            <a:pPr>
              <a:defRPr/>
            </a:pPr>
            <a:r>
              <a:rPr lang="en-US" sz="1600">
                <a:solidFill>
                  <a:srgbClr val="000066"/>
                </a:solidFill>
              </a:rPr>
              <a:t> </a:t>
            </a:r>
            <a:r>
              <a:rPr lang="en-US" sz="1600" b="0">
                <a:solidFill>
                  <a:srgbClr val="000066"/>
                </a:solidFill>
              </a:rPr>
              <a:t>ADMX-I operations 2007-2009</a:t>
            </a:r>
          </a:p>
          <a:p>
            <a:pPr>
              <a:defRPr/>
            </a:pPr>
            <a:endParaRPr lang="en-US" sz="1600" b="0" u="sng">
              <a:solidFill>
                <a:srgbClr val="000066"/>
              </a:solidFill>
            </a:endParaRPr>
          </a:p>
          <a:p>
            <a:pPr>
              <a:defRPr/>
            </a:pPr>
            <a:r>
              <a:rPr lang="en-US" sz="1600" u="sng">
                <a:solidFill>
                  <a:srgbClr val="000066"/>
                </a:solidFill>
              </a:rPr>
              <a:t>Proposed Future Experiments: </a:t>
            </a:r>
            <a:r>
              <a:rPr lang="en-US" sz="1600">
                <a:solidFill>
                  <a:srgbClr val="000066"/>
                </a:solidFill>
              </a:rPr>
              <a:t>funds available for R&amp;D and small fabrication – most collaborations are planning the next phase.</a:t>
            </a:r>
          </a:p>
        </p:txBody>
      </p:sp>
      <p:pic>
        <p:nvPicPr>
          <p:cNvPr id="33808" name="Picture 4" descr="COUPP60.jpg"/>
          <p:cNvPicPr>
            <a:picLocks noChangeAspect="1"/>
          </p:cNvPicPr>
          <p:nvPr/>
        </p:nvPicPr>
        <p:blipFill>
          <a:blip r:embed="rId6" cstate="print"/>
          <a:srcRect/>
          <a:stretch>
            <a:fillRect/>
          </a:stretch>
        </p:blipFill>
        <p:spPr bwMode="auto">
          <a:xfrm>
            <a:off x="0" y="3960813"/>
            <a:ext cx="1441450" cy="1446212"/>
          </a:xfrm>
          <a:prstGeom prst="rect">
            <a:avLst/>
          </a:prstGeom>
          <a:noFill/>
          <a:ln w="9525">
            <a:noFill/>
            <a:miter lim="800000"/>
            <a:headEnd/>
            <a:tailEnd/>
          </a:ln>
        </p:spPr>
      </p:pic>
    </p:spTree>
  </p:cSld>
  <p:clrMapOvr>
    <a:masterClrMapping/>
  </p:clrMapOvr>
  <p:transition advTm="1465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sldNum" sz="quarter" idx="11"/>
          </p:nvPr>
        </p:nvSpPr>
        <p:spPr>
          <a:noFill/>
        </p:spPr>
        <p:txBody>
          <a:bodyPr/>
          <a:lstStyle/>
          <a:p>
            <a:fld id="{6880FA67-A1C5-4A11-A3C4-0068B50E750D}" type="slidenum">
              <a:rPr lang="en-US" smtClean="0"/>
              <a:pPr/>
              <a:t>14</a:t>
            </a:fld>
            <a:endParaRPr lang="en-US" smtClean="0"/>
          </a:p>
        </p:txBody>
      </p:sp>
      <p:sp>
        <p:nvSpPr>
          <p:cNvPr id="35842" name="Text Box 2"/>
          <p:cNvSpPr txBox="1">
            <a:spLocks noChangeArrowheads="1"/>
          </p:cNvSpPr>
          <p:nvPr/>
        </p:nvSpPr>
        <p:spPr bwMode="auto">
          <a:xfrm>
            <a:off x="808038" y="1109663"/>
            <a:ext cx="184150" cy="396875"/>
          </a:xfrm>
          <a:prstGeom prst="rect">
            <a:avLst/>
          </a:prstGeom>
          <a:noFill/>
          <a:ln w="9525">
            <a:noFill/>
            <a:miter lim="800000"/>
            <a:headEnd/>
            <a:tailEnd/>
          </a:ln>
        </p:spPr>
        <p:txBody>
          <a:bodyPr wrap="none">
            <a:spAutoFit/>
          </a:bodyPr>
          <a:lstStyle/>
          <a:p>
            <a:pPr eaLnBrk="0" hangingPunct="0">
              <a:spcBef>
                <a:spcPct val="30000"/>
              </a:spcBef>
              <a:buFont typeface="Wingdings" pitchFamily="2" charset="2"/>
              <a:buNone/>
            </a:pPr>
            <a:endParaRPr lang="en-US" b="0">
              <a:latin typeface="Symbol" pitchFamily="18" charset="2"/>
            </a:endParaRPr>
          </a:p>
        </p:txBody>
      </p:sp>
      <p:pic>
        <p:nvPicPr>
          <p:cNvPr id="35843" name="Picture 4"/>
          <p:cNvPicPr>
            <a:picLocks noChangeAspect="1" noChangeArrowheads="1"/>
          </p:cNvPicPr>
          <p:nvPr/>
        </p:nvPicPr>
        <p:blipFill>
          <a:blip r:embed="rId3" cstate="print"/>
          <a:srcRect t="3049" r="3918" b="2032"/>
          <a:stretch>
            <a:fillRect/>
          </a:stretch>
        </p:blipFill>
        <p:spPr bwMode="auto">
          <a:xfrm>
            <a:off x="0" y="2182813"/>
            <a:ext cx="2314575" cy="1103312"/>
          </a:xfrm>
          <a:prstGeom prst="rect">
            <a:avLst/>
          </a:prstGeom>
          <a:noFill/>
          <a:ln w="9525">
            <a:noFill/>
            <a:miter lim="800000"/>
            <a:headEnd/>
            <a:tailEnd/>
          </a:ln>
        </p:spPr>
      </p:pic>
      <p:sp>
        <p:nvSpPr>
          <p:cNvPr id="35844" name="Rectangle 5"/>
          <p:cNvSpPr>
            <a:spLocks noChangeArrowheads="1"/>
          </p:cNvSpPr>
          <p:nvPr/>
        </p:nvSpPr>
        <p:spPr bwMode="auto">
          <a:xfrm>
            <a:off x="544513" y="4859338"/>
            <a:ext cx="1846262" cy="276225"/>
          </a:xfrm>
          <a:prstGeom prst="rect">
            <a:avLst/>
          </a:prstGeom>
          <a:noFill/>
          <a:ln w="9525">
            <a:noFill/>
            <a:miter lim="800000"/>
            <a:headEnd/>
            <a:tailEnd/>
          </a:ln>
        </p:spPr>
        <p:txBody>
          <a:bodyPr wrap="none">
            <a:spAutoFit/>
          </a:bodyPr>
          <a:lstStyle/>
          <a:p>
            <a:pPr eaLnBrk="0" hangingPunct="0">
              <a:spcBef>
                <a:spcPct val="20000"/>
              </a:spcBef>
              <a:buFont typeface="Wingdings" pitchFamily="2" charset="2"/>
              <a:buNone/>
            </a:pPr>
            <a:r>
              <a:rPr lang="en-US" sz="1200">
                <a:solidFill>
                  <a:schemeClr val="bg1"/>
                </a:solidFill>
                <a:latin typeface="Times New Roman" pitchFamily="18" charset="0"/>
                <a:cs typeface="Times New Roman" pitchFamily="18" charset="0"/>
              </a:rPr>
              <a:t>Pierre Auger – Argentina</a:t>
            </a:r>
          </a:p>
        </p:txBody>
      </p:sp>
      <p:pic>
        <p:nvPicPr>
          <p:cNvPr id="35845" name="Picture 7" descr="GLAST-poster-apr03"/>
          <p:cNvPicPr>
            <a:picLocks noGrp="1" noChangeAspect="1" noChangeArrowheads="1"/>
          </p:cNvPicPr>
          <p:nvPr>
            <p:ph sz="quarter" idx="4294967295"/>
          </p:nvPr>
        </p:nvPicPr>
        <p:blipFill>
          <a:blip r:embed="rId4" cstate="print"/>
          <a:srcRect/>
          <a:stretch>
            <a:fillRect/>
          </a:stretch>
        </p:blipFill>
        <p:spPr>
          <a:xfrm>
            <a:off x="0" y="3362325"/>
            <a:ext cx="2195513" cy="1700213"/>
          </a:xfrm>
        </p:spPr>
      </p:pic>
      <p:sp>
        <p:nvSpPr>
          <p:cNvPr id="35846" name="Text Box 11"/>
          <p:cNvSpPr txBox="1">
            <a:spLocks noChangeArrowheads="1"/>
          </p:cNvSpPr>
          <p:nvPr/>
        </p:nvSpPr>
        <p:spPr bwMode="auto">
          <a:xfrm>
            <a:off x="3503613" y="2074863"/>
            <a:ext cx="817562" cy="396875"/>
          </a:xfrm>
          <a:prstGeom prst="rect">
            <a:avLst/>
          </a:prstGeom>
          <a:noFill/>
          <a:ln w="25400" algn="ctr">
            <a:noFill/>
            <a:miter lim="800000"/>
            <a:headEnd/>
            <a:tailEnd/>
          </a:ln>
        </p:spPr>
        <p:txBody>
          <a:bodyPr wrap="none">
            <a:spAutoFit/>
          </a:bodyPr>
          <a:lstStyle/>
          <a:p>
            <a:pPr eaLnBrk="0" hangingPunct="0">
              <a:spcBef>
                <a:spcPct val="30000"/>
              </a:spcBef>
              <a:buFont typeface="Wingdings" pitchFamily="2" charset="2"/>
              <a:buNone/>
            </a:pPr>
            <a:r>
              <a:rPr lang="en-US" sz="1000" b="0">
                <a:solidFill>
                  <a:schemeClr val="bg1"/>
                </a:solidFill>
                <a:latin typeface="Arial" charset="0"/>
              </a:rPr>
              <a:t>COUPP-60</a:t>
            </a:r>
          </a:p>
          <a:p>
            <a:pPr eaLnBrk="0" hangingPunct="0">
              <a:spcBef>
                <a:spcPct val="30000"/>
              </a:spcBef>
              <a:buFont typeface="Wingdings" pitchFamily="2" charset="2"/>
              <a:buNone/>
            </a:pPr>
            <a:endParaRPr lang="en-US" sz="1000" b="0">
              <a:solidFill>
                <a:schemeClr val="bg1"/>
              </a:solidFill>
              <a:latin typeface="Arial" charset="0"/>
            </a:endParaRPr>
          </a:p>
        </p:txBody>
      </p:sp>
      <p:sp>
        <p:nvSpPr>
          <p:cNvPr id="35847" name="Text Box 24"/>
          <p:cNvSpPr txBox="1">
            <a:spLocks noChangeArrowheads="1"/>
          </p:cNvSpPr>
          <p:nvPr/>
        </p:nvSpPr>
        <p:spPr bwMode="auto">
          <a:xfrm>
            <a:off x="5287963" y="3160713"/>
            <a:ext cx="1390650" cy="274637"/>
          </a:xfrm>
          <a:prstGeom prst="rect">
            <a:avLst/>
          </a:prstGeom>
          <a:noFill/>
          <a:ln w="9525">
            <a:noFill/>
            <a:miter lim="800000"/>
            <a:headEnd/>
            <a:tailEnd/>
          </a:ln>
        </p:spPr>
        <p:txBody>
          <a:bodyPr>
            <a:spAutoFit/>
          </a:bodyPr>
          <a:lstStyle/>
          <a:p>
            <a:pPr eaLnBrk="0" hangingPunct="0">
              <a:spcBef>
                <a:spcPct val="50000"/>
              </a:spcBef>
              <a:buFont typeface="Wingdings" pitchFamily="2" charset="2"/>
              <a:buNone/>
            </a:pPr>
            <a:r>
              <a:rPr lang="en-US" sz="1200">
                <a:solidFill>
                  <a:schemeClr val="bg1"/>
                </a:solidFill>
                <a:latin typeface="Arial" charset="0"/>
                <a:ea typeface="ＭＳ Ｐゴシック"/>
                <a:cs typeface="ＭＳ Ｐゴシック"/>
              </a:rPr>
              <a:t>DES</a:t>
            </a:r>
          </a:p>
        </p:txBody>
      </p:sp>
      <p:pic>
        <p:nvPicPr>
          <p:cNvPr id="35848" name="Picture 30" descr="AMS image LM"/>
          <p:cNvPicPr>
            <a:picLocks noChangeAspect="1" noChangeArrowheads="1"/>
          </p:cNvPicPr>
          <p:nvPr/>
        </p:nvPicPr>
        <p:blipFill>
          <a:blip r:embed="rId5" cstate="print"/>
          <a:srcRect/>
          <a:stretch>
            <a:fillRect/>
          </a:stretch>
        </p:blipFill>
        <p:spPr bwMode="auto">
          <a:xfrm>
            <a:off x="311150" y="5257800"/>
            <a:ext cx="1878013" cy="1354138"/>
          </a:xfrm>
          <a:prstGeom prst="rect">
            <a:avLst/>
          </a:prstGeom>
          <a:noFill/>
          <a:ln w="9525">
            <a:solidFill>
              <a:schemeClr val="tx1"/>
            </a:solidFill>
            <a:miter lim="800000"/>
            <a:headEnd/>
            <a:tailEnd/>
          </a:ln>
        </p:spPr>
      </p:pic>
      <p:sp>
        <p:nvSpPr>
          <p:cNvPr id="35849" name="Rectangle 31"/>
          <p:cNvSpPr>
            <a:spLocks noChangeArrowheads="1"/>
          </p:cNvSpPr>
          <p:nvPr/>
        </p:nvSpPr>
        <p:spPr bwMode="auto">
          <a:xfrm>
            <a:off x="388938" y="6335713"/>
            <a:ext cx="522287" cy="274637"/>
          </a:xfrm>
          <a:prstGeom prst="rect">
            <a:avLst/>
          </a:prstGeom>
          <a:noFill/>
          <a:ln w="9525">
            <a:noFill/>
            <a:miter lim="800000"/>
            <a:headEnd/>
            <a:tailEnd/>
          </a:ln>
        </p:spPr>
        <p:txBody>
          <a:bodyPr wrap="none">
            <a:spAutoFit/>
          </a:bodyPr>
          <a:lstStyle/>
          <a:p>
            <a:pPr eaLnBrk="0" hangingPunct="0">
              <a:spcBef>
                <a:spcPct val="20000"/>
              </a:spcBef>
              <a:buFont typeface="Wingdings" pitchFamily="2" charset="2"/>
              <a:buNone/>
            </a:pPr>
            <a:r>
              <a:rPr lang="en-US" sz="1200">
                <a:latin typeface="Times New Roman" pitchFamily="18" charset="0"/>
              </a:rPr>
              <a:t>AMS</a:t>
            </a:r>
          </a:p>
        </p:txBody>
      </p:sp>
      <p:pic>
        <p:nvPicPr>
          <p:cNvPr id="35850" name="Picture 32" descr="veritasrel2"/>
          <p:cNvPicPr>
            <a:picLocks noChangeAspect="1" noChangeArrowheads="1"/>
          </p:cNvPicPr>
          <p:nvPr/>
        </p:nvPicPr>
        <p:blipFill>
          <a:blip r:embed="rId6" cstate="print"/>
          <a:srcRect/>
          <a:stretch>
            <a:fillRect/>
          </a:stretch>
        </p:blipFill>
        <p:spPr bwMode="auto">
          <a:xfrm>
            <a:off x="0" y="781050"/>
            <a:ext cx="2328863" cy="1343025"/>
          </a:xfrm>
          <a:prstGeom prst="rect">
            <a:avLst/>
          </a:prstGeom>
          <a:noFill/>
          <a:ln w="9525">
            <a:noFill/>
            <a:miter lim="800000"/>
            <a:headEnd/>
            <a:tailEnd/>
          </a:ln>
        </p:spPr>
      </p:pic>
      <p:sp>
        <p:nvSpPr>
          <p:cNvPr id="35851" name="Rectangle 33"/>
          <p:cNvSpPr>
            <a:spLocks noChangeArrowheads="1"/>
          </p:cNvSpPr>
          <p:nvPr/>
        </p:nvSpPr>
        <p:spPr bwMode="auto">
          <a:xfrm>
            <a:off x="1420813" y="1830388"/>
            <a:ext cx="860425" cy="274637"/>
          </a:xfrm>
          <a:prstGeom prst="rect">
            <a:avLst/>
          </a:prstGeom>
          <a:noFill/>
          <a:ln w="9525">
            <a:noFill/>
            <a:miter lim="800000"/>
            <a:headEnd/>
            <a:tailEnd/>
          </a:ln>
        </p:spPr>
        <p:txBody>
          <a:bodyPr wrap="none">
            <a:spAutoFit/>
          </a:bodyPr>
          <a:lstStyle/>
          <a:p>
            <a:pPr eaLnBrk="0" hangingPunct="0">
              <a:spcBef>
                <a:spcPct val="20000"/>
              </a:spcBef>
              <a:buFont typeface="Wingdings" pitchFamily="2" charset="2"/>
              <a:buNone/>
            </a:pPr>
            <a:r>
              <a:rPr lang="en-US" sz="1200">
                <a:solidFill>
                  <a:schemeClr val="bg1"/>
                </a:solidFill>
                <a:latin typeface="Times New Roman" pitchFamily="18" charset="0"/>
                <a:cs typeface="Times New Roman" pitchFamily="18" charset="0"/>
              </a:rPr>
              <a:t>VERITAS</a:t>
            </a:r>
          </a:p>
        </p:txBody>
      </p:sp>
      <p:sp>
        <p:nvSpPr>
          <p:cNvPr id="35852" name="Text Box 35"/>
          <p:cNvSpPr txBox="1">
            <a:spLocks noChangeArrowheads="1"/>
          </p:cNvSpPr>
          <p:nvPr/>
        </p:nvSpPr>
        <p:spPr bwMode="auto">
          <a:xfrm>
            <a:off x="1298575" y="3424238"/>
            <a:ext cx="847725" cy="396875"/>
          </a:xfrm>
          <a:prstGeom prst="rect">
            <a:avLst/>
          </a:prstGeom>
          <a:noFill/>
          <a:ln w="9525" algn="ctr">
            <a:noFill/>
            <a:miter lim="800000"/>
            <a:headEnd/>
            <a:tailEnd/>
          </a:ln>
        </p:spPr>
        <p:txBody>
          <a:bodyPr wrap="none">
            <a:spAutoFit/>
          </a:bodyPr>
          <a:lstStyle/>
          <a:p>
            <a:pPr eaLnBrk="0" hangingPunct="0">
              <a:spcBef>
                <a:spcPct val="30000"/>
              </a:spcBef>
              <a:buFont typeface="Wingdings" pitchFamily="2" charset="2"/>
              <a:buNone/>
            </a:pPr>
            <a:r>
              <a:rPr lang="en-US">
                <a:solidFill>
                  <a:schemeClr val="bg1"/>
                </a:solidFill>
                <a:latin typeface="Times New Roman" pitchFamily="18" charset="0"/>
              </a:rPr>
              <a:t>FGST</a:t>
            </a:r>
          </a:p>
        </p:txBody>
      </p:sp>
      <p:sp>
        <p:nvSpPr>
          <p:cNvPr id="7" name="Rectangle 5"/>
          <p:cNvSpPr>
            <a:spLocks noChangeArrowheads="1"/>
          </p:cNvSpPr>
          <p:nvPr/>
        </p:nvSpPr>
        <p:spPr bwMode="auto">
          <a:xfrm>
            <a:off x="2524125" y="1022350"/>
            <a:ext cx="6619875" cy="58356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a:solidFill>
                  <a:srgbClr val="000099"/>
                </a:solidFill>
              </a:rPr>
              <a:t>VERITAS (Very Energetic Radiation Imaging Telescope Array System)</a:t>
            </a:r>
          </a:p>
          <a:p>
            <a:pPr>
              <a:buFontTx/>
              <a:buChar char="•"/>
              <a:defRPr/>
            </a:pPr>
            <a:r>
              <a:rPr lang="en-US" sz="1400" b="0">
                <a:solidFill>
                  <a:srgbClr val="000099"/>
                </a:solidFill>
              </a:rPr>
              <a:t>DOE, NSF and Smithsonian Partnership </a:t>
            </a:r>
          </a:p>
          <a:p>
            <a:pPr>
              <a:buFontTx/>
              <a:buChar char="•"/>
              <a:defRPr/>
            </a:pPr>
            <a:r>
              <a:rPr lang="en-US" sz="1400" b="0">
                <a:solidFill>
                  <a:srgbClr val="000099"/>
                </a:solidFill>
              </a:rPr>
              <a:t>Status: Data-taking started in 2007 at Whipple Observatory in Arizona</a:t>
            </a:r>
          </a:p>
          <a:p>
            <a:pPr>
              <a:buFontTx/>
              <a:buChar char="•"/>
              <a:defRPr/>
            </a:pPr>
            <a:r>
              <a:rPr lang="en-US" sz="1400" b="0">
                <a:solidFill>
                  <a:srgbClr val="000099"/>
                </a:solidFill>
              </a:rPr>
              <a:t>VERITAS-upgrade – NSF funded as an MRI in early 2010</a:t>
            </a:r>
          </a:p>
          <a:p>
            <a:pPr>
              <a:defRPr/>
            </a:pPr>
            <a:endParaRPr lang="en-US" sz="1400" b="0">
              <a:solidFill>
                <a:srgbClr val="000099"/>
              </a:solidFill>
            </a:endParaRPr>
          </a:p>
          <a:p>
            <a:pPr>
              <a:defRPr/>
            </a:pPr>
            <a:r>
              <a:rPr lang="en-US" sz="1400">
                <a:solidFill>
                  <a:srgbClr val="000099"/>
                </a:solidFill>
              </a:rPr>
              <a:t>Pierre Auger</a:t>
            </a:r>
          </a:p>
          <a:p>
            <a:pPr>
              <a:buFontTx/>
              <a:buChar char="•"/>
              <a:defRPr/>
            </a:pPr>
            <a:r>
              <a:rPr lang="en-US" sz="1400" b="0">
                <a:solidFill>
                  <a:srgbClr val="000099"/>
                </a:solidFill>
              </a:rPr>
              <a:t> Large international collaboration; DOE and NSF are US partners; Fermilab hosts the Project Office</a:t>
            </a:r>
          </a:p>
          <a:p>
            <a:pPr>
              <a:buFontTx/>
              <a:buChar char="•"/>
              <a:defRPr/>
            </a:pPr>
            <a:r>
              <a:rPr lang="en-US" sz="1400" b="0">
                <a:solidFill>
                  <a:srgbClr val="000099"/>
                </a:solidFill>
              </a:rPr>
              <a:t> Status: full operations started in 2008 in Argentina</a:t>
            </a:r>
          </a:p>
          <a:p>
            <a:pPr>
              <a:buFontTx/>
              <a:buChar char="•"/>
              <a:defRPr/>
            </a:pPr>
            <a:r>
              <a:rPr lang="en-US" sz="1400" b="0">
                <a:solidFill>
                  <a:srgbClr val="000099"/>
                </a:solidFill>
              </a:rPr>
              <a:t> Not participating  in Auger North given current budget projections</a:t>
            </a:r>
          </a:p>
          <a:p>
            <a:pPr>
              <a:defRPr/>
            </a:pPr>
            <a:endParaRPr lang="en-US" sz="1400" b="0">
              <a:solidFill>
                <a:srgbClr val="000099"/>
              </a:solidFill>
            </a:endParaRPr>
          </a:p>
          <a:p>
            <a:pPr>
              <a:defRPr/>
            </a:pPr>
            <a:r>
              <a:rPr lang="en-US" sz="1400">
                <a:solidFill>
                  <a:srgbClr val="000099"/>
                </a:solidFill>
              </a:rPr>
              <a:t>FGST (Fermi Gamma-ray Space Telescope)</a:t>
            </a:r>
          </a:p>
          <a:p>
            <a:pPr>
              <a:buFontTx/>
              <a:buChar char="•"/>
              <a:defRPr/>
            </a:pPr>
            <a:r>
              <a:rPr lang="en-US" sz="1400" b="0">
                <a:solidFill>
                  <a:srgbClr val="000099"/>
                </a:solidFill>
              </a:rPr>
              <a:t>DOE partnered with NASA on Large Area Telescope (LAT); launched June 2008</a:t>
            </a:r>
          </a:p>
          <a:p>
            <a:pPr>
              <a:buFontTx/>
              <a:buChar char="•"/>
              <a:defRPr/>
            </a:pPr>
            <a:r>
              <a:rPr lang="en-US" sz="1400" b="0">
                <a:solidFill>
                  <a:srgbClr val="000099"/>
                </a:solidFill>
              </a:rPr>
              <a:t>SLAC hosted the LAT fabrication Project Office and now hosts the LAT Instrument Science Operations Center</a:t>
            </a:r>
          </a:p>
          <a:p>
            <a:pPr>
              <a:buFontTx/>
              <a:buChar char="•"/>
              <a:defRPr/>
            </a:pPr>
            <a:r>
              <a:rPr lang="en-US" sz="1400" b="0">
                <a:solidFill>
                  <a:srgbClr val="000099"/>
                </a:solidFill>
              </a:rPr>
              <a:t>Named one of the 10 top science breakthroughs of 2009 by Science Magazine.</a:t>
            </a:r>
          </a:p>
          <a:p>
            <a:pPr>
              <a:defRPr/>
            </a:pPr>
            <a:endParaRPr lang="en-US" sz="1400" b="0">
              <a:solidFill>
                <a:srgbClr val="000099"/>
              </a:solidFill>
            </a:endParaRPr>
          </a:p>
          <a:p>
            <a:pPr>
              <a:defRPr/>
            </a:pPr>
            <a:r>
              <a:rPr lang="en-US" sz="1400">
                <a:solidFill>
                  <a:srgbClr val="000099"/>
                </a:solidFill>
              </a:rPr>
              <a:t>AMS (Alpha Magnetic Spectrometer)</a:t>
            </a:r>
          </a:p>
          <a:p>
            <a:pPr>
              <a:buFontTx/>
              <a:buChar char="•"/>
              <a:defRPr/>
            </a:pPr>
            <a:r>
              <a:rPr lang="en-US" sz="1400" b="0">
                <a:solidFill>
                  <a:srgbClr val="000099"/>
                </a:solidFill>
              </a:rPr>
              <a:t>Large international collaboration; DOE funds the spokesman, Sam Ting</a:t>
            </a:r>
          </a:p>
          <a:p>
            <a:pPr>
              <a:buFontTx/>
              <a:buChar char="•"/>
              <a:defRPr/>
            </a:pPr>
            <a:r>
              <a:rPr lang="en-US" sz="1400" b="0">
                <a:solidFill>
                  <a:srgbClr val="000099"/>
                </a:solidFill>
              </a:rPr>
              <a:t>Status:  NASA plans to launch on the Shuttle on April 19, 2011</a:t>
            </a:r>
          </a:p>
          <a:p>
            <a:pPr>
              <a:defRPr/>
            </a:pPr>
            <a:endParaRPr lang="en-US" sz="1400">
              <a:solidFill>
                <a:srgbClr val="000099"/>
              </a:solidFill>
            </a:endParaRPr>
          </a:p>
          <a:p>
            <a:pPr>
              <a:defRPr/>
            </a:pPr>
            <a:r>
              <a:rPr lang="en-US" sz="1400">
                <a:solidFill>
                  <a:srgbClr val="000099"/>
                </a:solidFill>
              </a:rPr>
              <a:t>HAWC (High Altitude Water Cherenkov) observatory</a:t>
            </a:r>
          </a:p>
          <a:p>
            <a:pPr>
              <a:buFontTx/>
              <a:buChar char="•"/>
              <a:defRPr/>
            </a:pPr>
            <a:r>
              <a:rPr lang="en-US" sz="1400" b="0">
                <a:solidFill>
                  <a:srgbClr val="000099"/>
                </a:solidFill>
              </a:rPr>
              <a:t>DOE and NSF partnership w/contributions from Mexico</a:t>
            </a:r>
          </a:p>
          <a:p>
            <a:pPr>
              <a:buFontTx/>
              <a:buChar char="•"/>
              <a:defRPr/>
            </a:pPr>
            <a:r>
              <a:rPr lang="en-US" sz="1400" b="0">
                <a:solidFill>
                  <a:srgbClr val="000099"/>
                </a:solidFill>
              </a:rPr>
              <a:t>R&amp;D in FY2011; Fabrication start in FY2012</a:t>
            </a:r>
          </a:p>
          <a:p>
            <a:pPr>
              <a:defRPr/>
            </a:pPr>
            <a:endParaRPr lang="en-US" sz="1400">
              <a:solidFill>
                <a:srgbClr val="000099"/>
              </a:solidFill>
            </a:endParaRPr>
          </a:p>
          <a:p>
            <a:pPr>
              <a:defRPr/>
            </a:pPr>
            <a:r>
              <a:rPr lang="en-US" sz="1400">
                <a:solidFill>
                  <a:srgbClr val="000099"/>
                </a:solidFill>
              </a:rPr>
              <a:t>Future:</a:t>
            </a:r>
          </a:p>
          <a:p>
            <a:pPr marL="742950" lvl="1" indent="-285750">
              <a:defRPr/>
            </a:pPr>
            <a:r>
              <a:rPr lang="en-US" sz="1400" b="0">
                <a:solidFill>
                  <a:srgbClr val="000099"/>
                </a:solidFill>
              </a:rPr>
              <a:t>Will consider contributions to CTA-US in the future as appropriate.</a:t>
            </a:r>
            <a:endParaRPr lang="en-US" sz="1400" b="0">
              <a:solidFill>
                <a:srgbClr val="000099"/>
              </a:solidFill>
              <a:sym typeface="Wingdings" pitchFamily="2" charset="2"/>
            </a:endParaRPr>
          </a:p>
        </p:txBody>
      </p:sp>
      <p:sp>
        <p:nvSpPr>
          <p:cNvPr id="35854" name="Rectangle 37"/>
          <p:cNvSpPr txBox="1">
            <a:spLocks noChangeArrowheads="1"/>
          </p:cNvSpPr>
          <p:nvPr/>
        </p:nvSpPr>
        <p:spPr bwMode="auto">
          <a:xfrm>
            <a:off x="474663" y="0"/>
            <a:ext cx="8421687" cy="709613"/>
          </a:xfrm>
          <a:prstGeom prst="rect">
            <a:avLst/>
          </a:prstGeom>
          <a:noFill/>
          <a:ln w="9525">
            <a:noFill/>
            <a:miter lim="800000"/>
            <a:headEnd/>
            <a:tailEnd/>
          </a:ln>
        </p:spPr>
        <p:txBody>
          <a:bodyPr/>
          <a:lstStyle/>
          <a:p>
            <a:pPr algn="ctr"/>
            <a:r>
              <a:rPr lang="en-US">
                <a:solidFill>
                  <a:srgbClr val="285C00"/>
                </a:solidFill>
              </a:rPr>
              <a:t>Cosmic Frontier:</a:t>
            </a:r>
          </a:p>
          <a:p>
            <a:pPr algn="ctr"/>
            <a:r>
              <a:rPr lang="en-US">
                <a:solidFill>
                  <a:srgbClr val="285C00"/>
                </a:solidFill>
              </a:rPr>
              <a:t>High Energy Cosmic-ray and Gamma-ray experiments</a:t>
            </a:r>
          </a:p>
        </p:txBody>
      </p:sp>
    </p:spTree>
  </p:cSld>
  <p:clrMapOvr>
    <a:masterClrMapping/>
  </p:clrMapOvr>
  <p:transition advTm="1465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rgbClr val="006600"/>
                </a:solidFill>
              </a:rPr>
              <a:t>Cosmic Frontier - Other Efforts</a:t>
            </a:r>
          </a:p>
        </p:txBody>
      </p:sp>
      <p:sp>
        <p:nvSpPr>
          <p:cNvPr id="37890" name="Slide Number Placeholder 2"/>
          <p:cNvSpPr>
            <a:spLocks noGrp="1"/>
          </p:cNvSpPr>
          <p:nvPr>
            <p:ph type="sldNum" sz="quarter" idx="11"/>
          </p:nvPr>
        </p:nvSpPr>
        <p:spPr>
          <a:noFill/>
        </p:spPr>
        <p:txBody>
          <a:bodyPr/>
          <a:lstStyle/>
          <a:p>
            <a:fld id="{70F713CA-9E82-4E1E-AC7B-2A3FAAD77326}" type="slidenum">
              <a:rPr lang="en-US" smtClean="0"/>
              <a:pPr/>
              <a:t>15</a:t>
            </a:fld>
            <a:endParaRPr lang="en-US" smtClean="0"/>
          </a:p>
        </p:txBody>
      </p:sp>
      <p:sp>
        <p:nvSpPr>
          <p:cNvPr id="8" name="Rectangle 7"/>
          <p:cNvSpPr>
            <a:spLocks noChangeArrowheads="1"/>
          </p:cNvSpPr>
          <p:nvPr/>
        </p:nvSpPr>
        <p:spPr bwMode="auto">
          <a:xfrm>
            <a:off x="0" y="1666875"/>
            <a:ext cx="8785225" cy="3749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solidFill>
                  <a:srgbClr val="006600"/>
                </a:solidFill>
              </a:rPr>
              <a:t>Cosmic Microwave Background (CMB)</a:t>
            </a:r>
          </a:p>
          <a:p>
            <a:pPr>
              <a:defRPr/>
            </a:pPr>
            <a:endParaRPr lang="en-US" u="sng">
              <a:solidFill>
                <a:srgbClr val="006600"/>
              </a:solidFill>
            </a:endParaRPr>
          </a:p>
          <a:p>
            <a:pPr lvl="1">
              <a:defRPr/>
            </a:pPr>
            <a:r>
              <a:rPr lang="en-US" b="0"/>
              <a:t>Small research and R&amp;D efforts on a few experiments where we could make targeted contributions</a:t>
            </a:r>
          </a:p>
          <a:p>
            <a:pPr lvl="1">
              <a:defRPr/>
            </a:pPr>
            <a:endParaRPr lang="en-US" b="0"/>
          </a:p>
          <a:p>
            <a:pPr lvl="1">
              <a:defRPr/>
            </a:pPr>
            <a:r>
              <a:rPr lang="en-US"/>
              <a:t>Planck </a:t>
            </a:r>
            <a:r>
              <a:rPr lang="en-US" b="0"/>
              <a:t>– updating the MOU with NASA to provide computing resources at NERSC for analysis</a:t>
            </a:r>
          </a:p>
          <a:p>
            <a:pPr lvl="1">
              <a:defRPr/>
            </a:pPr>
            <a:endParaRPr lang="en-US" b="0"/>
          </a:p>
          <a:p>
            <a:pPr>
              <a:defRPr/>
            </a:pPr>
            <a:r>
              <a:rPr lang="en-US">
                <a:solidFill>
                  <a:srgbClr val="006600"/>
                </a:solidFill>
              </a:rPr>
              <a:t>Other</a:t>
            </a:r>
          </a:p>
          <a:p>
            <a:pPr>
              <a:defRPr/>
            </a:pPr>
            <a:endParaRPr lang="en-US" b="0">
              <a:solidFill>
                <a:srgbClr val="006600"/>
              </a:solidFill>
            </a:endParaRPr>
          </a:p>
          <a:p>
            <a:pPr lvl="1">
              <a:defRPr/>
            </a:pPr>
            <a:r>
              <a:rPr lang="en-US" b="0"/>
              <a:t>Theory/modeling/simulations in support of experiments</a:t>
            </a:r>
          </a:p>
          <a:p>
            <a:pPr>
              <a:defRPr/>
            </a:pPr>
            <a:r>
              <a:rPr lang="en-US" b="0"/>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1"/>
          </p:nvPr>
        </p:nvSpPr>
        <p:spPr>
          <a:xfrm>
            <a:off x="8748713" y="6537325"/>
            <a:ext cx="395287" cy="320675"/>
          </a:xfrm>
          <a:noFill/>
        </p:spPr>
        <p:txBody>
          <a:bodyPr/>
          <a:lstStyle/>
          <a:p>
            <a:pPr algn="ctr"/>
            <a:fld id="{DB7EA385-570D-4361-B1EF-621FBDD63669}" type="slidenum">
              <a:rPr lang="en-US" smtClean="0"/>
              <a:pPr algn="ctr"/>
              <a:t>2</a:t>
            </a:fld>
            <a:endParaRPr lang="en-US" smtClean="0"/>
          </a:p>
        </p:txBody>
      </p:sp>
      <p:sp>
        <p:nvSpPr>
          <p:cNvPr id="20482" name="Rectangle 2"/>
          <p:cNvSpPr>
            <a:spLocks noGrp="1" noChangeArrowheads="1"/>
          </p:cNvSpPr>
          <p:nvPr>
            <p:ph type="title"/>
          </p:nvPr>
        </p:nvSpPr>
        <p:spPr/>
        <p:txBody>
          <a:bodyPr/>
          <a:lstStyle/>
          <a:p>
            <a:pPr eaLnBrk="1" hangingPunct="1"/>
            <a:r>
              <a:rPr lang="en-US" sz="2800" smtClean="0">
                <a:solidFill>
                  <a:schemeClr val="tx1"/>
                </a:solidFill>
                <a:effectLst/>
                <a:latin typeface="Calibri" pitchFamily="34" charset="0"/>
              </a:rPr>
              <a:t/>
            </a:r>
            <a:br>
              <a:rPr lang="en-US" sz="2800" smtClean="0">
                <a:solidFill>
                  <a:schemeClr val="tx1"/>
                </a:solidFill>
                <a:effectLst/>
                <a:latin typeface="Calibri" pitchFamily="34" charset="0"/>
              </a:rPr>
            </a:br>
            <a:r>
              <a:rPr lang="en-US" sz="2400" smtClean="0">
                <a:solidFill>
                  <a:srgbClr val="2D2DB9"/>
                </a:solidFill>
                <a:effectLst/>
                <a:latin typeface="Calibri" pitchFamily="34" charset="0"/>
              </a:rPr>
              <a:t>High Energy Physics Program - Scientific Frontiers</a:t>
            </a:r>
          </a:p>
        </p:txBody>
      </p:sp>
      <p:sp>
        <p:nvSpPr>
          <p:cNvPr id="20483" name="Rectangle 3"/>
          <p:cNvSpPr>
            <a:spLocks noGrp="1" noChangeArrowheads="1"/>
          </p:cNvSpPr>
          <p:nvPr>
            <p:ph type="body" idx="1"/>
          </p:nvPr>
        </p:nvSpPr>
        <p:spPr>
          <a:xfrm>
            <a:off x="306388" y="1008063"/>
            <a:ext cx="4683125" cy="4287837"/>
          </a:xfrm>
        </p:spPr>
        <p:txBody>
          <a:bodyPr/>
          <a:lstStyle/>
          <a:p>
            <a:pPr eaLnBrk="1" hangingPunct="1"/>
            <a:r>
              <a:rPr lang="en-US" sz="1500" b="1" i="1" smtClean="0">
                <a:solidFill>
                  <a:schemeClr val="accent2"/>
                </a:solidFill>
                <a:latin typeface="Calibri" pitchFamily="34" charset="0"/>
              </a:rPr>
              <a:t>The Energy Frontier</a:t>
            </a:r>
            <a:r>
              <a:rPr lang="en-US" sz="1500" b="1" i="1" smtClean="0">
                <a:solidFill>
                  <a:schemeClr val="tx1"/>
                </a:solidFill>
                <a:latin typeface="Calibri" pitchFamily="34" charset="0"/>
              </a:rPr>
              <a:t>,</a:t>
            </a:r>
            <a:r>
              <a:rPr lang="en-US" sz="1500" b="1" smtClean="0">
                <a:solidFill>
                  <a:schemeClr val="tx1"/>
                </a:solidFill>
                <a:latin typeface="Calibri" pitchFamily="34" charset="0"/>
              </a:rPr>
              <a:t>  powerful accelerators are used to create new particles, reveal their interactions, and investigate fundamental forces;</a:t>
            </a:r>
          </a:p>
          <a:p>
            <a:pPr eaLnBrk="1" hangingPunct="1">
              <a:buFont typeface="Wingdings" pitchFamily="2" charset="2"/>
              <a:buNone/>
            </a:pPr>
            <a:endParaRPr lang="en-US" sz="1500" b="1" i="1" smtClean="0">
              <a:latin typeface="Calibri" pitchFamily="34" charset="0"/>
            </a:endParaRPr>
          </a:p>
          <a:p>
            <a:pPr eaLnBrk="1" hangingPunct="1"/>
            <a:r>
              <a:rPr lang="en-US" sz="1500" b="1" i="1" smtClean="0">
                <a:solidFill>
                  <a:srgbClr val="135C00"/>
                </a:solidFill>
                <a:latin typeface="Calibri" pitchFamily="34" charset="0"/>
              </a:rPr>
              <a:t>The Intensity Frontier,</a:t>
            </a:r>
            <a:r>
              <a:rPr lang="en-US" sz="1500" b="1" i="1" smtClean="0">
                <a:latin typeface="Calibri" pitchFamily="34" charset="0"/>
              </a:rPr>
              <a:t>  </a:t>
            </a:r>
            <a:r>
              <a:rPr lang="en-US" sz="1500" b="1" smtClean="0">
                <a:solidFill>
                  <a:schemeClr val="tx1"/>
                </a:solidFill>
                <a:latin typeface="Calibri" pitchFamily="34" charset="0"/>
              </a:rPr>
              <a:t>intense particle beams and highly sensitive detectors are used to pursue alternate pathways to investigate fundamental forces and particle interactions by studying  events  that occur rarely in nature; and</a:t>
            </a:r>
          </a:p>
          <a:p>
            <a:pPr eaLnBrk="1" hangingPunct="1">
              <a:buFont typeface="Wingdings" pitchFamily="2" charset="2"/>
              <a:buNone/>
            </a:pPr>
            <a:endParaRPr lang="en-US" sz="1500" b="1" i="1" smtClean="0">
              <a:latin typeface="Calibri" pitchFamily="34" charset="0"/>
            </a:endParaRPr>
          </a:p>
          <a:p>
            <a:pPr eaLnBrk="1" hangingPunct="1"/>
            <a:r>
              <a:rPr lang="en-US" sz="1500" b="1" i="1" smtClean="0">
                <a:solidFill>
                  <a:srgbClr val="A50021"/>
                </a:solidFill>
                <a:latin typeface="Calibri" pitchFamily="34" charset="0"/>
              </a:rPr>
              <a:t>The Cosmic Frontier</a:t>
            </a:r>
            <a:r>
              <a:rPr lang="en-US" sz="1500" b="1" i="1" smtClean="0">
                <a:solidFill>
                  <a:schemeClr val="tx1"/>
                </a:solidFill>
                <a:latin typeface="Calibri" pitchFamily="34" charset="0"/>
              </a:rPr>
              <a:t>, </a:t>
            </a:r>
            <a:r>
              <a:rPr lang="en-US" sz="1500" b="1" smtClean="0">
                <a:solidFill>
                  <a:schemeClr val="tx1"/>
                </a:solidFill>
                <a:latin typeface="Calibri" pitchFamily="34" charset="0"/>
              </a:rPr>
              <a:t> ground and space-based  experiments and telescopes are used to make  measurements that will offer new insight and information about the nature of dark matter and dark energy, to understand fundamental particle properties and discover new phenomena.</a:t>
            </a:r>
          </a:p>
        </p:txBody>
      </p:sp>
      <p:pic>
        <p:nvPicPr>
          <p:cNvPr id="20484" name="Picture 4" descr="ThreeFrontiersGraphic_RGB_060108"/>
          <p:cNvPicPr>
            <a:picLocks noChangeAspect="1" noChangeArrowheads="1"/>
          </p:cNvPicPr>
          <p:nvPr/>
        </p:nvPicPr>
        <p:blipFill>
          <a:blip r:embed="rId2" cstate="print"/>
          <a:srcRect/>
          <a:stretch>
            <a:fillRect/>
          </a:stretch>
        </p:blipFill>
        <p:spPr bwMode="auto">
          <a:xfrm>
            <a:off x="5113338" y="1447800"/>
            <a:ext cx="3775075" cy="3476625"/>
          </a:xfrm>
          <a:prstGeom prst="rect">
            <a:avLst/>
          </a:prstGeom>
          <a:noFill/>
          <a:ln w="9525">
            <a:noFill/>
            <a:miter lim="800000"/>
            <a:headEnd/>
            <a:tailEnd/>
          </a:ln>
        </p:spPr>
      </p:pic>
      <p:sp>
        <p:nvSpPr>
          <p:cNvPr id="152583" name="Rectangle 7"/>
          <p:cNvSpPr>
            <a:spLocks noChangeArrowheads="1"/>
          </p:cNvSpPr>
          <p:nvPr/>
        </p:nvSpPr>
        <p:spPr bwMode="auto">
          <a:xfrm>
            <a:off x="374650" y="5216525"/>
            <a:ext cx="8053388" cy="13684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a:solidFill>
                  <a:schemeClr val="tx1"/>
                </a:solidFill>
              </a:rPr>
              <a:t>The major elements of DOE’s plan are to:</a:t>
            </a:r>
          </a:p>
          <a:p>
            <a:pPr>
              <a:defRPr/>
            </a:pPr>
            <a:r>
              <a:rPr lang="en-US" sz="1400" b="0">
                <a:solidFill>
                  <a:schemeClr val="tx1"/>
                </a:solidFill>
              </a:rPr>
              <a:t>Exploit the capabilities of the Tevatron and LHC at the </a:t>
            </a:r>
            <a:r>
              <a:rPr lang="en-US" sz="1400" u="sng">
                <a:solidFill>
                  <a:srgbClr val="000099"/>
                </a:solidFill>
              </a:rPr>
              <a:t>Energy Frontier</a:t>
            </a:r>
            <a:r>
              <a:rPr lang="en-US" sz="1400">
                <a:solidFill>
                  <a:schemeClr val="tx1"/>
                </a:solidFill>
              </a:rPr>
              <a:t> </a:t>
            </a:r>
            <a:r>
              <a:rPr lang="en-US" sz="1400" b="0">
                <a:solidFill>
                  <a:schemeClr val="tx1"/>
                </a:solidFill>
              </a:rPr>
              <a:t>to make discoveries</a:t>
            </a:r>
          </a:p>
          <a:p>
            <a:pPr>
              <a:defRPr/>
            </a:pPr>
            <a:r>
              <a:rPr lang="en-US" sz="1400" b="0">
                <a:solidFill>
                  <a:schemeClr val="tx1"/>
                </a:solidFill>
              </a:rPr>
              <a:t>Implement a world-class </a:t>
            </a:r>
            <a:r>
              <a:rPr lang="en-US" sz="1400" u="sng">
                <a:solidFill>
                  <a:srgbClr val="135C00"/>
                </a:solidFill>
              </a:rPr>
              <a:t>Intensity Frontier</a:t>
            </a:r>
            <a:r>
              <a:rPr lang="en-US" sz="1400">
                <a:solidFill>
                  <a:srgbClr val="135C00"/>
                </a:solidFill>
              </a:rPr>
              <a:t> </a:t>
            </a:r>
            <a:r>
              <a:rPr lang="en-US" sz="1400" b="0">
                <a:solidFill>
                  <a:schemeClr val="tx1"/>
                </a:solidFill>
              </a:rPr>
              <a:t>program at Fermilab</a:t>
            </a:r>
          </a:p>
          <a:p>
            <a:pPr>
              <a:defRPr/>
            </a:pPr>
            <a:r>
              <a:rPr lang="en-US" altLang="ja-JP" sz="1400" b="0">
                <a:solidFill>
                  <a:schemeClr val="tx1"/>
                </a:solidFill>
                <a:ea typeface="ＭＳ Ｐゴシック" pitchFamily="-76" charset="-128"/>
              </a:rPr>
              <a:t>Address compelling high-impact scientific opportunities at the </a:t>
            </a:r>
            <a:r>
              <a:rPr lang="en-US" altLang="ja-JP" sz="1400" u="sng">
                <a:solidFill>
                  <a:srgbClr val="990000"/>
                </a:solidFill>
                <a:ea typeface="ＭＳ Ｐゴシック" pitchFamily="-76" charset="-128"/>
              </a:rPr>
              <a:t>Cosmic Frontier</a:t>
            </a:r>
          </a:p>
          <a:p>
            <a:pPr>
              <a:defRPr/>
            </a:pPr>
            <a:r>
              <a:rPr lang="en-US" altLang="ja-JP" sz="1400" b="0">
                <a:solidFill>
                  <a:schemeClr val="tx1"/>
                </a:solidFill>
                <a:ea typeface="ＭＳ Ｐゴシック" pitchFamily="-76" charset="-128"/>
              </a:rPr>
              <a:t>Develop accelerator technologies needed by Nation and for a U.S. leadership role  in particle physics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Office of Science budget</a:t>
            </a:r>
          </a:p>
        </p:txBody>
      </p:sp>
      <p:sp>
        <p:nvSpPr>
          <p:cNvPr id="21506" name="Slide Number Placeholder 3"/>
          <p:cNvSpPr>
            <a:spLocks noGrp="1"/>
          </p:cNvSpPr>
          <p:nvPr>
            <p:ph type="sldNum" sz="quarter" idx="11"/>
          </p:nvPr>
        </p:nvSpPr>
        <p:spPr>
          <a:noFill/>
        </p:spPr>
        <p:txBody>
          <a:bodyPr/>
          <a:lstStyle/>
          <a:p>
            <a:fld id="{41D39B19-E6A8-4A5C-9EBC-4BD6C9A3053A}" type="slidenum">
              <a:rPr lang="en-US" smtClean="0"/>
              <a:pPr/>
              <a:t>3</a:t>
            </a:fld>
            <a:endParaRPr lang="en-US" smtClean="0"/>
          </a:p>
        </p:txBody>
      </p:sp>
      <p:pic>
        <p:nvPicPr>
          <p:cNvPr id="21507" name="Picture 2"/>
          <p:cNvPicPr>
            <a:picLocks noGrp="1" noChangeAspect="1" noChangeArrowheads="1"/>
          </p:cNvPicPr>
          <p:nvPr>
            <p:ph idx="1"/>
          </p:nvPr>
        </p:nvPicPr>
        <p:blipFill>
          <a:blip r:embed="rId2" cstate="print"/>
          <a:srcRect/>
          <a:stretch>
            <a:fillRect/>
          </a:stretch>
        </p:blipFill>
        <p:spPr>
          <a:xfrm>
            <a:off x="0" y="1263650"/>
            <a:ext cx="9212263" cy="4373563"/>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smtClean="0"/>
              <a:t>Office of High Energy Physics (HEP) program</a:t>
            </a:r>
          </a:p>
        </p:txBody>
      </p:sp>
      <p:sp>
        <p:nvSpPr>
          <p:cNvPr id="22530" name="Content Placeholder 2"/>
          <p:cNvSpPr>
            <a:spLocks noGrp="1"/>
          </p:cNvSpPr>
          <p:nvPr>
            <p:ph idx="1"/>
          </p:nvPr>
        </p:nvSpPr>
        <p:spPr>
          <a:xfrm>
            <a:off x="261938" y="887413"/>
            <a:ext cx="8591550" cy="5345112"/>
          </a:xfrm>
        </p:spPr>
        <p:txBody>
          <a:bodyPr/>
          <a:lstStyle/>
          <a:p>
            <a:pPr>
              <a:buFont typeface="Wingdings" pitchFamily="2" charset="2"/>
              <a:buNone/>
            </a:pPr>
            <a:r>
              <a:rPr lang="en-US" sz="1600" b="1" smtClean="0">
                <a:solidFill>
                  <a:schemeClr val="tx1"/>
                </a:solidFill>
              </a:rPr>
              <a:t>The Scientific Challenges:</a:t>
            </a:r>
          </a:p>
          <a:p>
            <a:r>
              <a:rPr lang="en-US" sz="1600" b="1" smtClean="0"/>
              <a:t>Determine the origins of mass in terms of the fundamental particles and their properties</a:t>
            </a:r>
          </a:p>
          <a:p>
            <a:r>
              <a:rPr lang="en-US" sz="1600" b="1" smtClean="0"/>
              <a:t>Exploit the unique properties of neutrinos to discover new ways to explain the diversity of particles</a:t>
            </a:r>
          </a:p>
          <a:p>
            <a:r>
              <a:rPr lang="en-US" sz="1600" b="1" smtClean="0"/>
              <a:t>Discover new principles of nature, such as new symmetries, new physical laws, or unseen extra dimensions of space-time</a:t>
            </a:r>
          </a:p>
          <a:p>
            <a:r>
              <a:rPr lang="en-US" sz="1600" b="1" smtClean="0"/>
              <a:t>Explore the “dark” sector that is 95% of the Universe (Dark Matter and Dark Energy)</a:t>
            </a:r>
          </a:p>
          <a:p>
            <a:r>
              <a:rPr lang="en-US" sz="1600" b="1" smtClean="0"/>
              <a:t>Invent better and cheaper accelerator and detector technologies to extend the frontiers of science and benefit society</a:t>
            </a:r>
          </a:p>
          <a:p>
            <a:endParaRPr lang="en-US" sz="1600" b="1" smtClean="0"/>
          </a:p>
          <a:p>
            <a:pPr>
              <a:buFont typeface="Wingdings" pitchFamily="2" charset="2"/>
              <a:buNone/>
            </a:pPr>
            <a:r>
              <a:rPr lang="en-US" sz="1600" b="1" smtClean="0">
                <a:solidFill>
                  <a:schemeClr val="tx1"/>
                </a:solidFill>
              </a:rPr>
              <a:t>FY 2012 Highlights:</a:t>
            </a:r>
          </a:p>
          <a:p>
            <a:r>
              <a:rPr lang="en-US" sz="1600" b="1" smtClean="0"/>
              <a:t>Support for U.S. researchers at the LHC</a:t>
            </a:r>
          </a:p>
          <a:p>
            <a:r>
              <a:rPr lang="en-US" sz="1600" b="1" smtClean="0"/>
              <a:t>Research, design, and construction for NOvA, LBNE, and Mu2e experiments as part of a program of high energy physics at the intensity frontier</a:t>
            </a:r>
          </a:p>
          <a:p>
            <a:r>
              <a:rPr lang="en-US" sz="1600" b="1" smtClean="0"/>
              <a:t>Research in accelerator technologies including superconducting radio frequency and plasma wakefield acceleration. </a:t>
            </a:r>
          </a:p>
          <a:p>
            <a:r>
              <a:rPr lang="en-US" sz="1600" b="1" smtClean="0"/>
              <a:t>U.S. participation in international collaborations pursuing dark matter, dark energy and neutrino physics; the Reactor Neutrino Experiment in China and the Dark Energy Survey in Chile begin operations in FY 2012; the DOE scope on the High Altitude Water Cherenkov (HAWC) experiment begins fabrication</a:t>
            </a:r>
          </a:p>
        </p:txBody>
      </p:sp>
      <p:sp>
        <p:nvSpPr>
          <p:cNvPr id="22531" name="Slide Number Placeholder 3"/>
          <p:cNvSpPr>
            <a:spLocks noGrp="1"/>
          </p:cNvSpPr>
          <p:nvPr>
            <p:ph type="sldNum" sz="quarter" idx="11"/>
          </p:nvPr>
        </p:nvSpPr>
        <p:spPr>
          <a:noFill/>
        </p:spPr>
        <p:txBody>
          <a:bodyPr/>
          <a:lstStyle/>
          <a:p>
            <a:fld id="{3B45E47A-0B65-4274-824D-EDD8515A2C83}" type="slidenum">
              <a:rPr lang="en-US" smtClean="0"/>
              <a:pPr/>
              <a:t>4</a:t>
            </a:fld>
            <a:endParaRPr lang="en-US"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466725" y="76200"/>
            <a:ext cx="8229600" cy="450850"/>
          </a:xfrm>
        </p:spPr>
        <p:txBody>
          <a:bodyPr/>
          <a:lstStyle/>
          <a:p>
            <a:r>
              <a:rPr lang="en-US" sz="2000" b="0" smtClean="0">
                <a:effectLst/>
              </a:rPr>
              <a:t>FY12 -  High Energy Physics Budget Request</a:t>
            </a:r>
          </a:p>
        </p:txBody>
      </p:sp>
      <p:graphicFrame>
        <p:nvGraphicFramePr>
          <p:cNvPr id="53395" name="Group 147"/>
          <p:cNvGraphicFramePr>
            <a:graphicFrameLocks noGrp="1"/>
          </p:cNvGraphicFramePr>
          <p:nvPr/>
        </p:nvGraphicFramePr>
        <p:xfrm>
          <a:off x="414338" y="838200"/>
          <a:ext cx="8229600" cy="5500053"/>
        </p:xfrm>
        <a:graphic>
          <a:graphicData uri="http://schemas.openxmlformats.org/drawingml/2006/table">
            <a:tbl>
              <a:tblPr/>
              <a:tblGrid>
                <a:gridCol w="2755900"/>
                <a:gridCol w="923925"/>
                <a:gridCol w="815975"/>
                <a:gridCol w="885825"/>
                <a:gridCol w="874712"/>
                <a:gridCol w="977900"/>
                <a:gridCol w="995363"/>
              </a:tblGrid>
              <a:tr h="4905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Description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B&amp;R</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FY 2010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FY 2011 Request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FY 2011 Feb</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FY 2012 Request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FY12 vs FY10</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Proton Accelerator Based Physics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KA11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438,369 </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439,262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441,823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412,707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-25,662</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Research</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KA1101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125,743 </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130,299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130,419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127,696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1,953</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Facilities</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KA1102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312,626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308,963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311,404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285,011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-27,615</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Electron Accelerator-Based Physics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KA12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30,212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24,707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24,707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22,319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-7,893</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Research</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KA1201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15,263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14,927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14,927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13,069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-2,194</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Facilities</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KA1202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14,949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9,780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9,780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Tahoma" pitchFamily="34" charset="0"/>
                        </a:rPr>
                        <a:t>9,250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-5,699</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Non-Accelerator Physics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KA13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97,469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88,539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88,539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81,852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-15,617</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Research</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KA1301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97,469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88,539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88,539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81,852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-15,617</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Projects</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KA130103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30,828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22,060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20,860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14,000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-16,828</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Theoretical Physics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KA14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68,414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69,524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68,024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68,914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500</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Research</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KA1401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68,414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69,524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68,024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68,914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500</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Advanced Technology R&amp;D</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KA15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156,347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189,968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181,968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171,908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15,561</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Accelerator Science</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KA1501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37,617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50,010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50,761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46,291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8,674</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Accelerator Development</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KA1502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93,522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93,736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84,985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80,972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-12,550</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Other Technology R&amp;D</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KA1503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25,208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46,222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46,222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44,645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19,437</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SBIR/STTR</a:t>
                      </a:r>
                    </a:p>
                  </a:txBody>
                  <a:tcPr marL="110084"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KA150304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20,027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20,027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19,164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19,164</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Construction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39KA</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17,000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39,500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39,500</a:t>
                      </a: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r>
              <a:tr h="2444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Total, High Energy Physics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Tahoma"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790,811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829,000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805,061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ahoma" pitchFamily="34" charset="0"/>
                        </a:rPr>
                        <a:t>797,200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ahoma" pitchFamily="34" charset="0"/>
                        </a:rPr>
                        <a:t>6,389</a:t>
                      </a:r>
                    </a:p>
                  </a:txBody>
                  <a:tcPr marL="0" marR="0" marT="0" marB="0" anchor="b" horzOverflow="overflow">
                    <a:lnL>
                      <a:noFill/>
                    </a:lnL>
                    <a:lnR>
                      <a:noFill/>
                    </a:lnR>
                    <a:lnT>
                      <a:noFill/>
                    </a:lnT>
                    <a:lnB>
                      <a:noFill/>
                    </a:lnB>
                    <a:lnTlToBr>
                      <a:noFill/>
                    </a:lnTlToBr>
                    <a:lnBlToTr>
                      <a:noFill/>
                    </a:lnBlToTr>
                    <a:noFill/>
                  </a:tcPr>
                </a:tc>
              </a:tr>
            </a:tbl>
          </a:graphicData>
        </a:graphic>
      </p:graphicFrame>
      <p:sp>
        <p:nvSpPr>
          <p:cNvPr id="4" name="Slide Number Placeholder 3"/>
          <p:cNvSpPr txBox="1">
            <a:spLocks noGrp="1"/>
          </p:cNvSpPr>
          <p:nvPr/>
        </p:nvSpPr>
        <p:spPr>
          <a:xfrm>
            <a:off x="6780213" y="6381750"/>
            <a:ext cx="2135187" cy="476250"/>
          </a:xfrm>
          <a:prstGeom prst="rect">
            <a:avLst/>
          </a:prstGeom>
          <a:noFill/>
        </p:spPr>
        <p:txBody>
          <a:bodyPr anchor="ctr"/>
          <a:lstStyle/>
          <a:p>
            <a:pPr algn="r" fontAlgn="auto">
              <a:spcBef>
                <a:spcPts val="0"/>
              </a:spcBef>
              <a:spcAft>
                <a:spcPts val="0"/>
              </a:spcAft>
              <a:defRPr/>
            </a:pPr>
            <a:fld id="{EA3986DB-9F7A-41BB-A3C7-155BDE12686C}" type="slidenum">
              <a:rPr lang="en-US" sz="1200" b="0">
                <a:solidFill>
                  <a:schemeClr val="tx1">
                    <a:tint val="75000"/>
                  </a:schemeClr>
                </a:solidFill>
                <a:latin typeface="+mn-lt"/>
              </a:rPr>
              <a:pPr algn="r" fontAlgn="auto">
                <a:spcBef>
                  <a:spcPts val="0"/>
                </a:spcBef>
                <a:spcAft>
                  <a:spcPts val="0"/>
                </a:spcAft>
                <a:defRPr/>
              </a:pPr>
              <a:t>5</a:t>
            </a:fld>
            <a:endParaRPr lang="en-US" sz="1200" b="0">
              <a:solidFill>
                <a:schemeClr val="tx1">
                  <a:tint val="75000"/>
                </a:schemeClr>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Energy Frontier</a:t>
            </a:r>
            <a:endParaRPr lang="en-US" dirty="0"/>
          </a:p>
        </p:txBody>
      </p:sp>
      <p:sp>
        <p:nvSpPr>
          <p:cNvPr id="24578" name="Content Placeholder 2"/>
          <p:cNvSpPr>
            <a:spLocks noGrp="1"/>
          </p:cNvSpPr>
          <p:nvPr>
            <p:ph idx="1"/>
          </p:nvPr>
        </p:nvSpPr>
        <p:spPr>
          <a:xfrm>
            <a:off x="0" y="873125"/>
            <a:ext cx="4919663" cy="3081338"/>
          </a:xfrm>
        </p:spPr>
        <p:txBody>
          <a:bodyPr/>
          <a:lstStyle/>
          <a:p>
            <a:r>
              <a:rPr lang="en-US" sz="1800" smtClean="0"/>
              <a:t>The Tevatron at FNAL has been running extremely well. Experiments now significantly limit the allowed values of the Standard Model (SM) Higgs Boson. These limits will continue to improve, ruling out a larger range of SM Higgs masses.</a:t>
            </a:r>
          </a:p>
          <a:p>
            <a:endParaRPr lang="en-US" sz="1800" smtClean="0"/>
          </a:p>
          <a:p>
            <a:r>
              <a:rPr lang="en-US" sz="1800" smtClean="0"/>
              <a:t>The LHC is also running extremely well. LHC is expected to discover or rule out the Higgs Boson across the entire SM mass range by the end of 2012.</a:t>
            </a:r>
          </a:p>
          <a:p>
            <a:endParaRPr lang="en-US" sz="1800" smtClean="0"/>
          </a:p>
        </p:txBody>
      </p:sp>
      <p:sp>
        <p:nvSpPr>
          <p:cNvPr id="24579" name="Slide Number Placeholder 3"/>
          <p:cNvSpPr>
            <a:spLocks noGrp="1"/>
          </p:cNvSpPr>
          <p:nvPr>
            <p:ph type="sldNum" sz="quarter" idx="11"/>
          </p:nvPr>
        </p:nvSpPr>
        <p:spPr>
          <a:noFill/>
        </p:spPr>
        <p:txBody>
          <a:bodyPr/>
          <a:lstStyle/>
          <a:p>
            <a:fld id="{F6C84F1A-744B-4CEC-BC14-28150CCB21FB}" type="slidenum">
              <a:rPr lang="en-US" smtClean="0"/>
              <a:pPr/>
              <a:t>6</a:t>
            </a:fld>
            <a:endParaRPr lang="en-US" smtClean="0"/>
          </a:p>
        </p:txBody>
      </p:sp>
      <p:pic>
        <p:nvPicPr>
          <p:cNvPr id="24580" name="Picture 5" descr="99-109-9"/>
          <p:cNvPicPr>
            <a:picLocks noChangeAspect="1" noChangeArrowheads="1"/>
          </p:cNvPicPr>
          <p:nvPr/>
        </p:nvPicPr>
        <p:blipFill>
          <a:blip r:embed="rId2" cstate="print"/>
          <a:srcRect/>
          <a:stretch>
            <a:fillRect/>
          </a:stretch>
        </p:blipFill>
        <p:spPr bwMode="auto">
          <a:xfrm>
            <a:off x="5024438" y="942975"/>
            <a:ext cx="3830637" cy="3059113"/>
          </a:xfrm>
          <a:prstGeom prst="rect">
            <a:avLst/>
          </a:prstGeom>
          <a:noFill/>
          <a:ln w="9525">
            <a:noFill/>
            <a:miter lim="800000"/>
            <a:headEnd/>
            <a:tailEnd/>
          </a:ln>
        </p:spPr>
      </p:pic>
      <p:sp>
        <p:nvSpPr>
          <p:cNvPr id="24581" name="Content Placeholder 2"/>
          <p:cNvSpPr>
            <a:spLocks/>
          </p:cNvSpPr>
          <p:nvPr/>
        </p:nvSpPr>
        <p:spPr bwMode="auto">
          <a:xfrm>
            <a:off x="209550" y="4171950"/>
            <a:ext cx="8934450" cy="268605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None/>
            </a:pPr>
            <a:r>
              <a:rPr lang="en-US" sz="1800" b="0">
                <a:solidFill>
                  <a:srgbClr val="006600"/>
                </a:solidFill>
              </a:rPr>
              <a:t>An extended Tevatron run was considered.  Though shutdown was planned after FY </a:t>
            </a:r>
          </a:p>
          <a:p>
            <a:pPr marL="342900" indent="-342900" eaLnBrk="0" hangingPunct="0">
              <a:spcBef>
                <a:spcPct val="20000"/>
              </a:spcBef>
              <a:buFont typeface="Wingdings" pitchFamily="2" charset="2"/>
              <a:buNone/>
            </a:pPr>
            <a:r>
              <a:rPr lang="en-US" sz="1800" b="0">
                <a:solidFill>
                  <a:srgbClr val="006600"/>
                </a:solidFill>
              </a:rPr>
              <a:t>2011, the High Energy Physics Advisory Panel (HEPAP) was asked to advise the Office</a:t>
            </a:r>
          </a:p>
          <a:p>
            <a:pPr marL="342900" indent="-342900" eaLnBrk="0" hangingPunct="0">
              <a:spcBef>
                <a:spcPct val="20000"/>
              </a:spcBef>
              <a:buFont typeface="Wingdings" pitchFamily="2" charset="2"/>
              <a:buNone/>
            </a:pPr>
            <a:r>
              <a:rPr lang="en-US" sz="1800" b="0">
                <a:solidFill>
                  <a:srgbClr val="006600"/>
                </a:solidFill>
              </a:rPr>
              <a:t>of Science on extension of operations.  In light of potential impacts on the rest of the </a:t>
            </a:r>
          </a:p>
          <a:p>
            <a:pPr marL="342900" indent="-342900" eaLnBrk="0" hangingPunct="0">
              <a:spcBef>
                <a:spcPct val="20000"/>
              </a:spcBef>
              <a:buFont typeface="Wingdings" pitchFamily="2" charset="2"/>
              <a:buNone/>
            </a:pPr>
            <a:r>
              <a:rPr lang="en-US" sz="1800" b="0">
                <a:solidFill>
                  <a:srgbClr val="006600"/>
                </a:solidFill>
              </a:rPr>
              <a:t>HEP program, particularly the Intensity Frontier activities, HEPAP recommended that </a:t>
            </a:r>
          </a:p>
          <a:p>
            <a:pPr marL="342900" indent="-342900" eaLnBrk="0" hangingPunct="0">
              <a:spcBef>
                <a:spcPct val="20000"/>
              </a:spcBef>
              <a:buFont typeface="Wingdings" pitchFamily="2" charset="2"/>
              <a:buNone/>
            </a:pPr>
            <a:r>
              <a:rPr lang="en-US" sz="1800" b="0">
                <a:solidFill>
                  <a:srgbClr val="006600"/>
                </a:solidFill>
              </a:rPr>
              <a:t>the Tevatron run be extended for three years only if additional funds could be </a:t>
            </a:r>
          </a:p>
          <a:p>
            <a:pPr marL="342900" indent="-342900" eaLnBrk="0" hangingPunct="0">
              <a:spcBef>
                <a:spcPct val="20000"/>
              </a:spcBef>
              <a:buFont typeface="Wingdings" pitchFamily="2" charset="2"/>
              <a:buNone/>
            </a:pPr>
            <a:r>
              <a:rPr lang="en-US" sz="1800" b="0">
                <a:solidFill>
                  <a:srgbClr val="006600"/>
                </a:solidFill>
              </a:rPr>
              <a:t>secured. </a:t>
            </a:r>
          </a:p>
          <a:p>
            <a:pPr marL="342900" indent="-342900" eaLnBrk="0" hangingPunct="0">
              <a:spcBef>
                <a:spcPct val="20000"/>
              </a:spcBef>
              <a:buFont typeface="Wingdings" pitchFamily="2" charset="2"/>
              <a:buChar char="§"/>
            </a:pPr>
            <a:r>
              <a:rPr lang="en-US" sz="1800" b="0">
                <a:solidFill>
                  <a:srgbClr val="000099"/>
                </a:solidFill>
              </a:rPr>
              <a:t>The FY 2012 President’s Request does not include running the Tevatron beyond 2011.</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Intensity Frontier</a:t>
            </a:r>
            <a:endParaRPr lang="en-US" dirty="0"/>
          </a:p>
        </p:txBody>
      </p:sp>
      <p:sp>
        <p:nvSpPr>
          <p:cNvPr id="25602" name="Slide Number Placeholder 3"/>
          <p:cNvSpPr>
            <a:spLocks noGrp="1"/>
          </p:cNvSpPr>
          <p:nvPr>
            <p:ph type="sldNum" sz="quarter" idx="11"/>
          </p:nvPr>
        </p:nvSpPr>
        <p:spPr>
          <a:noFill/>
        </p:spPr>
        <p:txBody>
          <a:bodyPr/>
          <a:lstStyle/>
          <a:p>
            <a:fld id="{3E38D1A2-AC98-4D1F-AE43-CD5FF4551BDB}" type="slidenum">
              <a:rPr lang="en-US" smtClean="0"/>
              <a:pPr/>
              <a:t>7</a:t>
            </a:fld>
            <a:endParaRPr lang="en-US" smtClean="0"/>
          </a:p>
        </p:txBody>
      </p:sp>
      <p:sp>
        <p:nvSpPr>
          <p:cNvPr id="25603" name="Content Placeholder 4"/>
          <p:cNvSpPr>
            <a:spLocks noGrp="1"/>
          </p:cNvSpPr>
          <p:nvPr>
            <p:ph idx="1"/>
          </p:nvPr>
        </p:nvSpPr>
        <p:spPr>
          <a:xfrm>
            <a:off x="193675" y="941388"/>
            <a:ext cx="8950325" cy="5916612"/>
          </a:xfrm>
        </p:spPr>
        <p:txBody>
          <a:bodyPr/>
          <a:lstStyle/>
          <a:p>
            <a:pPr>
              <a:buFont typeface="Wingdings" pitchFamily="2" charset="2"/>
              <a:buNone/>
            </a:pPr>
            <a:r>
              <a:rPr lang="en-US" sz="1800" b="1" smtClean="0"/>
              <a:t>The Intensity Frontier uses intense particle beams to uncover properties of</a:t>
            </a:r>
          </a:p>
          <a:p>
            <a:pPr>
              <a:buFont typeface="Wingdings" pitchFamily="2" charset="2"/>
              <a:buNone/>
            </a:pPr>
            <a:r>
              <a:rPr lang="en-US" sz="1800" b="1" smtClean="0"/>
              <a:t>neutrinos &amp; observe rare processes that point to new paradigms of physics.</a:t>
            </a:r>
          </a:p>
          <a:p>
            <a:r>
              <a:rPr lang="en-US" sz="1800" b="1" smtClean="0"/>
              <a:t>The U.S. is poised to make significant advances at the Intensity Frontier. </a:t>
            </a:r>
          </a:p>
          <a:p>
            <a:r>
              <a:rPr lang="en-US" sz="1800" b="1" smtClean="0"/>
              <a:t>The FY 2012 budget request builds on unique capabilities at Fermilab and supports associated research in Intensity Frontier physics.</a:t>
            </a:r>
          </a:p>
          <a:p>
            <a:pPr>
              <a:buFont typeface="Wingdings" pitchFamily="2" charset="2"/>
              <a:buNone/>
            </a:pPr>
            <a:endParaRPr lang="en-US" sz="1800" b="1" smtClean="0"/>
          </a:p>
          <a:p>
            <a:pPr>
              <a:buFont typeface="Wingdings" pitchFamily="2" charset="2"/>
              <a:buNone/>
            </a:pPr>
            <a:r>
              <a:rPr lang="en-US" sz="1800" b="1" smtClean="0"/>
              <a:t>Rare Processes</a:t>
            </a:r>
          </a:p>
          <a:p>
            <a:r>
              <a:rPr lang="en-US" sz="1600" smtClean="0"/>
              <a:t>The Mu2e experiment will search for the conversion of a muon to an electron in the field of a nucleus. </a:t>
            </a:r>
          </a:p>
          <a:p>
            <a:endParaRPr lang="en-US" sz="1600" smtClean="0"/>
          </a:p>
          <a:p>
            <a:pPr>
              <a:buFont typeface="Wingdings" pitchFamily="2" charset="2"/>
              <a:buNone/>
            </a:pPr>
            <a:r>
              <a:rPr lang="en-US" sz="1800" b="1" smtClean="0"/>
              <a:t>Neutrino Physics</a:t>
            </a:r>
          </a:p>
          <a:p>
            <a:pPr>
              <a:buFont typeface="Wingdings" pitchFamily="2" charset="2"/>
              <a:buNone/>
            </a:pPr>
            <a:r>
              <a:rPr lang="en-US" sz="1600" smtClean="0"/>
              <a:t>More detailed measurements of mixing in neutrinos and other elementary particles could </a:t>
            </a:r>
          </a:p>
          <a:p>
            <a:pPr>
              <a:buFont typeface="Wingdings" pitchFamily="2" charset="2"/>
              <a:buNone/>
            </a:pPr>
            <a:r>
              <a:rPr lang="en-US" sz="1600" smtClean="0"/>
              <a:t>reveal differences between matter and antimatter and discover new physics.</a:t>
            </a:r>
          </a:p>
          <a:p>
            <a:r>
              <a:rPr lang="en-US" sz="1600" smtClean="0"/>
              <a:t>MINOS – operations continue</a:t>
            </a:r>
          </a:p>
          <a:p>
            <a:r>
              <a:rPr lang="en-US" sz="1600" smtClean="0"/>
              <a:t>NuMIOff-Axis Electron Neutrino Experiment (NOvA) – Funds are requested to continue construction in FY 2012. Operations are planned to being in 2013.</a:t>
            </a:r>
          </a:p>
          <a:p>
            <a:r>
              <a:rPr lang="en-US" sz="1600" smtClean="0"/>
              <a:t>MicroBooNe</a:t>
            </a:r>
          </a:p>
          <a:p>
            <a:r>
              <a:rPr lang="en-US" sz="1600" smtClean="0"/>
              <a:t>Long Baseline Neutrino Experiment (LBNE) – LBNE should be sensitive to differences between neutrinos and antineutrinos to test our assumptions about the symmetries between matter and antimatter and will deliver more precise measurements of neutrino mixing.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0"/>
            <a:ext cx="8734425" cy="341313"/>
          </a:xfrm>
        </p:spPr>
        <p:txBody>
          <a:bodyPr/>
          <a:lstStyle/>
          <a:p>
            <a:pPr>
              <a:defRPr/>
            </a:pPr>
            <a:r>
              <a:rPr lang="en-US" smtClean="0"/>
              <a:t/>
            </a:r>
            <a:br>
              <a:rPr lang="en-US" smtClean="0"/>
            </a:br>
            <a:r>
              <a:rPr lang="en-US" sz="2000" smtClean="0">
                <a:solidFill>
                  <a:srgbClr val="000099"/>
                </a:solidFill>
              </a:rPr>
              <a:t>Deep Underground Science and Engineering Laboratory (DUSEL)</a:t>
            </a:r>
          </a:p>
        </p:txBody>
      </p:sp>
      <p:sp>
        <p:nvSpPr>
          <p:cNvPr id="26626" name="Content Placeholder 2"/>
          <p:cNvSpPr>
            <a:spLocks noGrp="1"/>
          </p:cNvSpPr>
          <p:nvPr>
            <p:ph idx="1"/>
          </p:nvPr>
        </p:nvSpPr>
        <p:spPr>
          <a:xfrm>
            <a:off x="344488" y="1049338"/>
            <a:ext cx="8331200" cy="5210175"/>
          </a:xfrm>
        </p:spPr>
        <p:txBody>
          <a:bodyPr/>
          <a:lstStyle/>
          <a:p>
            <a:pPr>
              <a:buFont typeface="Wingdings" pitchFamily="2" charset="2"/>
              <a:buNone/>
            </a:pPr>
            <a:r>
              <a:rPr lang="en-US" sz="1800" smtClean="0"/>
              <a:t>The FY2012 Request includes $15 M ($10 M in HEP and $5M in NP) to maintain</a:t>
            </a:r>
          </a:p>
          <a:p>
            <a:pPr>
              <a:buFont typeface="Wingdings" pitchFamily="2" charset="2"/>
              <a:buNone/>
            </a:pPr>
            <a:r>
              <a:rPr lang="en-US" sz="1800" smtClean="0"/>
              <a:t>the viability of DUSEL, including dewatering and maintaining security, while DOE</a:t>
            </a:r>
          </a:p>
          <a:p>
            <a:pPr>
              <a:buFont typeface="Wingdings" pitchFamily="2" charset="2"/>
              <a:buNone/>
            </a:pPr>
            <a:r>
              <a:rPr lang="en-US" sz="1800" smtClean="0"/>
              <a:t>assesses options for an underground research program.</a:t>
            </a:r>
          </a:p>
          <a:p>
            <a:pPr>
              <a:buFont typeface="Wingdings" pitchFamily="2" charset="2"/>
              <a:buNone/>
            </a:pPr>
            <a:endParaRPr lang="en-US" sz="1800" smtClean="0"/>
          </a:p>
          <a:p>
            <a:pPr>
              <a:buFont typeface="Wingdings" pitchFamily="2" charset="2"/>
              <a:buNone/>
            </a:pPr>
            <a:r>
              <a:rPr lang="en-US" sz="1800" smtClean="0"/>
              <a:t>DOE has plans for Long Baseline Neutrino, Dark Matter, and Double Beta Decay </a:t>
            </a:r>
          </a:p>
          <a:p>
            <a:pPr>
              <a:buFont typeface="Wingdings" pitchFamily="2" charset="2"/>
              <a:buNone/>
            </a:pPr>
            <a:r>
              <a:rPr lang="en-US" sz="1800" smtClean="0"/>
              <a:t>experiments.</a:t>
            </a:r>
          </a:p>
          <a:p>
            <a:pPr>
              <a:buFont typeface="Wingdings" pitchFamily="2" charset="2"/>
              <a:buNone/>
            </a:pPr>
            <a:endParaRPr lang="en-US" sz="1800" smtClean="0"/>
          </a:p>
          <a:p>
            <a:pPr>
              <a:buFont typeface="Wingdings" pitchFamily="2" charset="2"/>
              <a:buNone/>
            </a:pPr>
            <a:r>
              <a:rPr lang="en-US" sz="1800" smtClean="0"/>
              <a:t>A DOE assessment will identify options to carry out the planned research</a:t>
            </a:r>
          </a:p>
          <a:p>
            <a:pPr>
              <a:buFont typeface="Wingdings" pitchFamily="2" charset="2"/>
              <a:buNone/>
            </a:pPr>
            <a:r>
              <a:rPr lang="en-US" sz="1800" smtClean="0"/>
              <a:t>program in a cost effective way, including an alternatives analysis for the</a:t>
            </a:r>
          </a:p>
          <a:p>
            <a:pPr>
              <a:buFont typeface="Wingdings" pitchFamily="2" charset="2"/>
              <a:buNone/>
            </a:pPr>
            <a:r>
              <a:rPr lang="en-US" sz="1800" smtClean="0"/>
              <a:t>location of individual experiments.</a:t>
            </a:r>
          </a:p>
          <a:p>
            <a:pPr>
              <a:buFont typeface="Wingdings" pitchFamily="2" charset="2"/>
              <a:buNone/>
            </a:pPr>
            <a:endParaRPr lang="en-US" sz="1800" smtClean="0"/>
          </a:p>
          <a:p>
            <a:pPr>
              <a:buFont typeface="Wingdings" pitchFamily="2" charset="2"/>
              <a:buNone/>
            </a:pPr>
            <a:r>
              <a:rPr lang="en-US" sz="1800" smtClean="0"/>
              <a:t>The DOE assessment will seek input from the DOE, NSF, and the DUSEL</a:t>
            </a:r>
          </a:p>
          <a:p>
            <a:pPr>
              <a:buFont typeface="Wingdings" pitchFamily="2" charset="2"/>
              <a:buNone/>
            </a:pPr>
            <a:r>
              <a:rPr lang="en-US" sz="1800" smtClean="0"/>
              <a:t>Stakeholder communities as well as the Sanford Laboratory in Lead, South </a:t>
            </a:r>
          </a:p>
          <a:p>
            <a:pPr>
              <a:buFont typeface="Wingdings" pitchFamily="2" charset="2"/>
              <a:buNone/>
            </a:pPr>
            <a:r>
              <a:rPr lang="en-US" sz="1800" smtClean="0"/>
              <a:t>Dakota.</a:t>
            </a:r>
          </a:p>
          <a:p>
            <a:endParaRPr lang="en-US" sz="1800" smtClean="0"/>
          </a:p>
        </p:txBody>
      </p:sp>
      <p:sp>
        <p:nvSpPr>
          <p:cNvPr id="26627" name="Slide Number Placeholder 3"/>
          <p:cNvSpPr>
            <a:spLocks noGrp="1"/>
          </p:cNvSpPr>
          <p:nvPr>
            <p:ph type="sldNum" sz="quarter" idx="11"/>
          </p:nvPr>
        </p:nvSpPr>
        <p:spPr>
          <a:noFill/>
        </p:spPr>
        <p:txBody>
          <a:bodyPr/>
          <a:lstStyle/>
          <a:p>
            <a:fld id="{97734C4A-EED0-46C8-B607-40D9DADCE5D7}" type="slidenum">
              <a:rPr lang="en-US" smtClean="0"/>
              <a:pPr/>
              <a:t>8</a:t>
            </a:fld>
            <a:endParaRPr lang="en-US"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a:fld id="{DC471E2B-0663-48F8-9E65-5314A7B050B8}" type="slidenum">
              <a:rPr lang="en-US" sz="1000">
                <a:solidFill>
                  <a:schemeClr val="tx1"/>
                </a:solidFill>
                <a:latin typeface="Arial" charset="0"/>
              </a:rPr>
              <a:pPr algn="r"/>
              <a:t>9</a:t>
            </a:fld>
            <a:endParaRPr lang="en-US" sz="1000">
              <a:solidFill>
                <a:schemeClr val="tx1"/>
              </a:solidFill>
              <a:latin typeface="Arial" charset="0"/>
            </a:endParaRPr>
          </a:p>
        </p:txBody>
      </p:sp>
      <p:sp>
        <p:nvSpPr>
          <p:cNvPr id="27650" name="Rectangle 2"/>
          <p:cNvSpPr>
            <a:spLocks noGrp="1" noChangeArrowheads="1"/>
          </p:cNvSpPr>
          <p:nvPr>
            <p:ph type="title" idx="4294967295"/>
          </p:nvPr>
        </p:nvSpPr>
        <p:spPr>
          <a:xfrm>
            <a:off x="449263" y="0"/>
            <a:ext cx="8256587" cy="955675"/>
          </a:xfrm>
          <a:noFill/>
        </p:spPr>
        <p:txBody>
          <a:bodyPr/>
          <a:lstStyle/>
          <a:p>
            <a:pPr eaLnBrk="1" hangingPunct="1">
              <a:lnSpc>
                <a:spcPct val="150000"/>
              </a:lnSpc>
            </a:pPr>
            <a:r>
              <a:rPr lang="en-US" sz="2000" b="0" smtClean="0">
                <a:effectLst/>
                <a:cs typeface="Tahoma" pitchFamily="34" charset="0"/>
              </a:rPr>
              <a:t>Cosmic Frontier - </a:t>
            </a:r>
            <a:r>
              <a:rPr lang="en-US" sz="2000" b="0" smtClean="0">
                <a:solidFill>
                  <a:srgbClr val="000099"/>
                </a:solidFill>
                <a:effectLst/>
                <a:cs typeface="Tahoma" pitchFamily="34" charset="0"/>
              </a:rPr>
              <a:t>Recent Activities</a:t>
            </a:r>
          </a:p>
        </p:txBody>
      </p:sp>
      <p:sp>
        <p:nvSpPr>
          <p:cNvPr id="27651" name="Rectangle 3"/>
          <p:cNvSpPr>
            <a:spLocks noGrp="1" noChangeArrowheads="1"/>
          </p:cNvSpPr>
          <p:nvPr>
            <p:ph type="body" idx="4294967295"/>
          </p:nvPr>
        </p:nvSpPr>
        <p:spPr>
          <a:xfrm>
            <a:off x="0" y="935038"/>
            <a:ext cx="9144000" cy="5699125"/>
          </a:xfrm>
        </p:spPr>
        <p:txBody>
          <a:bodyPr/>
          <a:lstStyle/>
          <a:p>
            <a:pPr marL="342900" lvl="1" indent="-228600">
              <a:spcBef>
                <a:spcPct val="0"/>
              </a:spcBef>
              <a:buFont typeface="Wingdings" pitchFamily="2" charset="2"/>
              <a:buNone/>
            </a:pPr>
            <a:r>
              <a:rPr lang="en-US" sz="1600" b="1" u="sng" smtClean="0">
                <a:solidFill>
                  <a:srgbClr val="006600"/>
                </a:solidFill>
                <a:cs typeface="Tahoma" pitchFamily="34" charset="0"/>
              </a:rPr>
              <a:t>Oct. 2009 - Received guidance from HEPAP (PASAG)</a:t>
            </a:r>
          </a:p>
          <a:p>
            <a:pPr marL="342900" lvl="1" indent="-228600">
              <a:spcBef>
                <a:spcPct val="0"/>
              </a:spcBef>
            </a:pPr>
            <a:r>
              <a:rPr lang="en-US" b="1" smtClean="0">
                <a:solidFill>
                  <a:schemeClr val="tx1"/>
                </a:solidFill>
              </a:rPr>
              <a:t>Recommended an optimized program over the next 10 years in 4 funding scenarios</a:t>
            </a:r>
          </a:p>
          <a:p>
            <a:pPr marL="342900" lvl="1" indent="-228600">
              <a:spcBef>
                <a:spcPct val="0"/>
              </a:spcBef>
            </a:pPr>
            <a:r>
              <a:rPr lang="en-US" b="1" smtClean="0">
                <a:solidFill>
                  <a:schemeClr val="tx1"/>
                </a:solidFill>
              </a:rPr>
              <a:t>Defined Prioritization Criteria for Contributions to Particle Astrophysics Projects</a:t>
            </a:r>
          </a:p>
          <a:p>
            <a:pPr marL="342900" lvl="1" indent="-228600">
              <a:spcBef>
                <a:spcPct val="0"/>
              </a:spcBef>
            </a:pPr>
            <a:r>
              <a:rPr lang="en-US" b="1" smtClean="0">
                <a:solidFill>
                  <a:srgbClr val="0000CC"/>
                </a:solidFill>
              </a:rPr>
              <a:t>Dark matter &amp; dark energy remain the highest priorities</a:t>
            </a:r>
          </a:p>
          <a:p>
            <a:pPr marL="342900" lvl="1" indent="-228600">
              <a:spcBef>
                <a:spcPct val="0"/>
              </a:spcBef>
            </a:pPr>
            <a:r>
              <a:rPr lang="en-US" b="1" smtClean="0">
                <a:solidFill>
                  <a:srgbClr val="0000CC"/>
                </a:solidFill>
              </a:rPr>
              <a:t>Dark energy funding shouldn’t compromise US leadership in dark matter</a:t>
            </a:r>
          </a:p>
          <a:p>
            <a:pPr marL="342900" lvl="1" indent="-228600">
              <a:spcBef>
                <a:spcPct val="0"/>
              </a:spcBef>
            </a:pPr>
            <a:r>
              <a:rPr lang="en-US" b="1" smtClean="0">
                <a:solidFill>
                  <a:srgbClr val="0000CC"/>
                </a:solidFill>
              </a:rPr>
              <a:t>Should not completely zero out other activities; HAWC and VERITAS-upgrade recommended in any funding scenario</a:t>
            </a:r>
          </a:p>
          <a:p>
            <a:pPr marL="0" indent="0">
              <a:spcBef>
                <a:spcPct val="0"/>
              </a:spcBef>
              <a:buFont typeface="Wingdings" pitchFamily="2" charset="2"/>
              <a:buNone/>
            </a:pPr>
            <a:endParaRPr lang="en-US" smtClean="0">
              <a:solidFill>
                <a:srgbClr val="000099"/>
              </a:solidFill>
              <a:cs typeface="Tahoma" pitchFamily="34" charset="0"/>
            </a:endParaRPr>
          </a:p>
          <a:p>
            <a:pPr marL="0" indent="0">
              <a:spcBef>
                <a:spcPct val="0"/>
              </a:spcBef>
              <a:buFont typeface="Wingdings" pitchFamily="2" charset="2"/>
              <a:buNone/>
            </a:pPr>
            <a:r>
              <a:rPr lang="en-US" sz="1600" b="1" u="sng" smtClean="0">
                <a:cs typeface="Tahoma" pitchFamily="34" charset="0"/>
              </a:rPr>
              <a:t>August 2010 - Received guidance from Astro2010</a:t>
            </a:r>
          </a:p>
          <a:p>
            <a:pPr marL="0" indent="0">
              <a:spcBef>
                <a:spcPct val="0"/>
              </a:spcBef>
              <a:buFont typeface="Wingdings" pitchFamily="2" charset="2"/>
              <a:buNone/>
            </a:pPr>
            <a:r>
              <a:rPr lang="en-US" b="1" smtClean="0">
                <a:solidFill>
                  <a:schemeClr val="tx1"/>
                </a:solidFill>
              </a:rPr>
              <a:t>Recommendations to DOE as part of a coordinated ground/space-based Dark Energy program:</a:t>
            </a:r>
          </a:p>
          <a:p>
            <a:pPr marL="0" indent="0">
              <a:spcBef>
                <a:spcPct val="0"/>
              </a:spcBef>
            </a:pPr>
            <a:r>
              <a:rPr lang="en-US" smtClean="0">
                <a:solidFill>
                  <a:schemeClr val="tx1"/>
                </a:solidFill>
              </a:rPr>
              <a:t>The optimistic (doubling) funding profile allows investment in:</a:t>
            </a:r>
          </a:p>
          <a:p>
            <a:pPr marL="342900" lvl="1" indent="-228600">
              <a:spcBef>
                <a:spcPct val="0"/>
              </a:spcBef>
            </a:pPr>
            <a:r>
              <a:rPr lang="en-US" smtClean="0">
                <a:solidFill>
                  <a:schemeClr val="tx1"/>
                </a:solidFill>
              </a:rPr>
              <a:t>LSST – DOE should partner with NSF</a:t>
            </a:r>
          </a:p>
          <a:p>
            <a:pPr marL="342900" lvl="1" indent="-228600">
              <a:spcBef>
                <a:spcPct val="0"/>
              </a:spcBef>
            </a:pPr>
            <a:r>
              <a:rPr lang="en-US" smtClean="0">
                <a:solidFill>
                  <a:schemeClr val="tx1"/>
                </a:solidFill>
              </a:rPr>
              <a:t>WFIRST – DOE should contribute</a:t>
            </a:r>
          </a:p>
          <a:p>
            <a:pPr marL="0" indent="0">
              <a:spcBef>
                <a:spcPct val="0"/>
              </a:spcBef>
            </a:pPr>
            <a:r>
              <a:rPr lang="en-US" smtClean="0">
                <a:solidFill>
                  <a:schemeClr val="tx1"/>
                </a:solidFill>
              </a:rPr>
              <a:t>At lower funding level:</a:t>
            </a:r>
            <a:r>
              <a:rPr lang="en-US" b="1" smtClean="0">
                <a:solidFill>
                  <a:schemeClr val="tx1"/>
                </a:solidFill>
              </a:rPr>
              <a:t> </a:t>
            </a:r>
          </a:p>
          <a:p>
            <a:pPr marL="342900" lvl="1" indent="-228600">
              <a:spcBef>
                <a:spcPct val="0"/>
              </a:spcBef>
            </a:pPr>
            <a:r>
              <a:rPr lang="en-US" b="1" smtClean="0">
                <a:solidFill>
                  <a:srgbClr val="000099"/>
                </a:solidFill>
              </a:rPr>
              <a:t>LSST is recommended as the priority because DOE role is critical</a:t>
            </a:r>
          </a:p>
          <a:p>
            <a:pPr marL="342900" lvl="1" indent="-228600">
              <a:spcBef>
                <a:spcPct val="0"/>
              </a:spcBef>
            </a:pPr>
            <a:endParaRPr lang="en-US" b="1" smtClean="0">
              <a:solidFill>
                <a:srgbClr val="000099"/>
              </a:solidFill>
            </a:endParaRPr>
          </a:p>
          <a:p>
            <a:pPr marL="0" indent="0">
              <a:spcBef>
                <a:spcPct val="0"/>
              </a:spcBef>
              <a:buFont typeface="Wingdings" pitchFamily="2" charset="2"/>
              <a:buNone/>
            </a:pPr>
            <a:r>
              <a:rPr lang="en-US" b="1" smtClean="0">
                <a:solidFill>
                  <a:schemeClr val="tx1"/>
                </a:solidFill>
              </a:rPr>
              <a:t>Other identified opportunities:</a:t>
            </a:r>
          </a:p>
          <a:p>
            <a:pPr marL="342900" lvl="1" indent="-228600">
              <a:spcBef>
                <a:spcPct val="0"/>
              </a:spcBef>
            </a:pPr>
            <a:r>
              <a:rPr lang="en-US" smtClean="0">
                <a:solidFill>
                  <a:schemeClr val="tx1"/>
                </a:solidFill>
              </a:rPr>
              <a:t>2</a:t>
            </a:r>
            <a:r>
              <a:rPr lang="en-US" baseline="30000" smtClean="0">
                <a:solidFill>
                  <a:schemeClr val="tx1"/>
                </a:solidFill>
              </a:rPr>
              <a:t>nd</a:t>
            </a:r>
            <a:r>
              <a:rPr lang="en-US" smtClean="0">
                <a:solidFill>
                  <a:schemeClr val="tx1"/>
                </a:solidFill>
              </a:rPr>
              <a:t> priority ground based - contributions to NSF mid-scale experiments </a:t>
            </a:r>
          </a:p>
          <a:p>
            <a:pPr marL="342900" lvl="1" indent="-228600">
              <a:spcBef>
                <a:spcPct val="0"/>
              </a:spcBef>
              <a:buFont typeface="Wingdings" pitchFamily="2" charset="2"/>
              <a:buNone/>
            </a:pPr>
            <a:r>
              <a:rPr lang="en-US" smtClean="0">
                <a:solidFill>
                  <a:schemeClr val="tx1"/>
                </a:solidFill>
              </a:rPr>
              <a:t>		e.g. BigBOSS, CMB, HAWC experiments, etc.</a:t>
            </a:r>
          </a:p>
          <a:p>
            <a:pPr marL="342900" lvl="1" indent="-228600">
              <a:spcBef>
                <a:spcPct val="0"/>
              </a:spcBef>
            </a:pPr>
            <a:r>
              <a:rPr lang="en-US" smtClean="0">
                <a:solidFill>
                  <a:schemeClr val="tx1"/>
                </a:solidFill>
              </a:rPr>
              <a:t>4</a:t>
            </a:r>
            <a:r>
              <a:rPr lang="en-US" baseline="30000" smtClean="0">
                <a:solidFill>
                  <a:schemeClr val="tx1"/>
                </a:solidFill>
              </a:rPr>
              <a:t>th</a:t>
            </a:r>
            <a:r>
              <a:rPr lang="en-US" smtClean="0">
                <a:solidFill>
                  <a:schemeClr val="tx1"/>
                </a:solidFill>
              </a:rPr>
              <a:t> priority ground-based - NSF &amp; DOE contribute as a minor partner to a European-led CTA ground-based gamma-ray observatory</a:t>
            </a:r>
          </a:p>
          <a:p>
            <a:pPr marL="685800" lvl="2">
              <a:spcBef>
                <a:spcPct val="0"/>
              </a:spcBef>
              <a:buFontTx/>
              <a:buNone/>
            </a:pPr>
            <a:endParaRPr lang="en-US" smtClean="0">
              <a:solidFill>
                <a:schemeClr val="tx1"/>
              </a:solidFill>
              <a:cs typeface="Tahoma" pitchFamily="34" charset="0"/>
            </a:endParaRPr>
          </a:p>
          <a:p>
            <a:pPr marL="0" indent="0">
              <a:spcBef>
                <a:spcPct val="0"/>
              </a:spcBef>
              <a:buFont typeface="Wingdings" pitchFamily="2" charset="2"/>
              <a:buNone/>
            </a:pPr>
            <a:r>
              <a:rPr lang="en-US" sz="1600" b="1" u="sng" smtClean="0"/>
              <a:t>Oct. 2010 - OECD Global Science Forum Astroparticle Physics Working Group</a:t>
            </a:r>
            <a:r>
              <a:rPr lang="en-US" b="1" u="sng" smtClean="0">
                <a:solidFill>
                  <a:schemeClr val="tx1"/>
                </a:solidFill>
              </a:rPr>
              <a:t>  </a:t>
            </a:r>
          </a:p>
          <a:p>
            <a:pPr marL="0" indent="0">
              <a:spcBef>
                <a:spcPct val="0"/>
              </a:spcBef>
              <a:buFont typeface="Wingdings" pitchFamily="2" charset="2"/>
              <a:buChar char="Ø"/>
            </a:pPr>
            <a:r>
              <a:rPr lang="en-US" smtClean="0">
                <a:solidFill>
                  <a:schemeClr val="tx1"/>
                </a:solidFill>
              </a:rPr>
              <a:t>A 2-year study of global coordination and planning of astro-particle physics experiments </a:t>
            </a:r>
          </a:p>
          <a:p>
            <a:pPr marL="0" indent="0">
              <a:spcBef>
                <a:spcPct val="0"/>
              </a:spcBef>
              <a:buFont typeface="Wingdings" pitchFamily="2" charset="2"/>
              <a:buNone/>
            </a:pPr>
            <a:r>
              <a:rPr lang="en-US" smtClean="0">
                <a:solidFill>
                  <a:schemeClr val="tx1"/>
                </a:solidFill>
                <a:sym typeface="Wingdings" pitchFamily="2" charset="2"/>
              </a:rPr>
              <a:t>	 recommended annual agency-level meeting to coordinate program (starting Spring 2011)</a:t>
            </a:r>
          </a:p>
        </p:txBody>
      </p:sp>
      <p:sp>
        <p:nvSpPr>
          <p:cNvPr id="2" name="Title 1"/>
          <p:cNvSpPr>
            <a:spLocks/>
          </p:cNvSpPr>
          <p:nvPr/>
        </p:nvSpPr>
        <p:spPr bwMode="auto">
          <a:xfrm>
            <a:off x="409575" y="87313"/>
            <a:ext cx="8270875" cy="609600"/>
          </a:xfrm>
          <a:prstGeom prst="rect">
            <a:avLst/>
          </a:prstGeom>
          <a:solidFill>
            <a:schemeClr val="bg1"/>
          </a:solidFill>
          <a:ln w="9525">
            <a:noFill/>
            <a:miter lim="800000"/>
            <a:headEnd/>
            <a:tailEnd/>
          </a:ln>
        </p:spPr>
        <p:txBody>
          <a:bodyPr anchor="ctr"/>
          <a:lstStyle/>
          <a:p>
            <a:pPr algn="ctr" eaLnBrk="0" hangingPunct="0">
              <a:defRPr/>
            </a:pPr>
            <a:r>
              <a:rPr lang="en-US" sz="3200">
                <a:effectLst>
                  <a:outerShdw blurRad="38100" dist="38100" dir="2700000" algn="tl">
                    <a:srgbClr val="C0C0C0"/>
                  </a:outerShdw>
                </a:effectLst>
              </a:rPr>
              <a:t>The Cosmic Frontier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PP2010-Nov2004">
  <a:themeElements>
    <a:clrScheme name="EPP2010-Nov20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PP2010-Nov200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kumimoji="0" lang="en-US" sz="1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kumimoji="0" lang="en-US" sz="1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EPP2010-Nov20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P2010-Nov200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PP2010-Nov200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P2010-Nov200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P2010-Nov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P2010-Nov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PP2010-Nov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EPP2010-Nov2004</Template>
  <TotalTime>17558</TotalTime>
  <Words>1998</Words>
  <Application>Microsoft Office PowerPoint</Application>
  <PresentationFormat>On-screen Show (4:3)</PresentationFormat>
  <Paragraphs>402</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EPP2010-Nov2004</vt:lpstr>
      <vt:lpstr>Office of High Energy Physics Program and Budget Status  AAAC meeting  February 23, 2011   </vt:lpstr>
      <vt:lpstr> High Energy Physics Program - Scientific Frontiers</vt:lpstr>
      <vt:lpstr>Office of Science budget</vt:lpstr>
      <vt:lpstr>Office of High Energy Physics (HEP) program</vt:lpstr>
      <vt:lpstr>FY12 -  High Energy Physics Budget Request</vt:lpstr>
      <vt:lpstr>The Energy Frontier</vt:lpstr>
      <vt:lpstr>The Intensity Frontier</vt:lpstr>
      <vt:lpstr> Deep Underground Science and Engineering Laboratory (DUSEL)</vt:lpstr>
      <vt:lpstr>Cosmic Frontier - Recent Activities</vt:lpstr>
      <vt:lpstr>Cosmic Frontier – Guidance DOE HEP Considerations</vt:lpstr>
      <vt:lpstr>Particle Astrophysics - Budget</vt:lpstr>
      <vt:lpstr>Cosmic Frontier - Dark Energy</vt:lpstr>
      <vt:lpstr>Slide 13</vt:lpstr>
      <vt:lpstr>Slide 14</vt:lpstr>
      <vt:lpstr>Cosmic Frontier - Other Efforts</vt:lpstr>
    </vt:vector>
  </TitlesOfParts>
  <Company>Office of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HEPAP Feb 23-24, 2009</dc:title>
  <dc:creator>Kovar</dc:creator>
  <cp:lastModifiedBy>e</cp:lastModifiedBy>
  <cp:revision>1196</cp:revision>
  <cp:lastPrinted>2007-04-27T01:58:11Z</cp:lastPrinted>
  <dcterms:created xsi:type="dcterms:W3CDTF">2005-02-09T13:59:21Z</dcterms:created>
  <dcterms:modified xsi:type="dcterms:W3CDTF">2011-02-22T16:50:00Z</dcterms:modified>
</cp:coreProperties>
</file>