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6" r:id="rId2"/>
    <p:sldId id="331" r:id="rId3"/>
    <p:sldId id="349" r:id="rId4"/>
    <p:sldId id="350" r:id="rId5"/>
    <p:sldId id="351" r:id="rId6"/>
    <p:sldId id="352" r:id="rId7"/>
    <p:sldId id="291" r:id="rId8"/>
    <p:sldId id="338" r:id="rId9"/>
    <p:sldId id="353" r:id="rId10"/>
    <p:sldId id="294" r:id="rId11"/>
    <p:sldId id="348" r:id="rId12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1B20E5"/>
    <a:srgbClr val="1E5FE2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4" autoAdjust="0"/>
    <p:restoredTop sz="94660"/>
  </p:normalViewPr>
  <p:slideViewPr>
    <p:cSldViewPr>
      <p:cViewPr varScale="1">
        <p:scale>
          <a:sx n="105" d="100"/>
          <a:sy n="105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56" y="-108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5/6/11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2E31E-34F3-954C-ADAE-DCE3CC78C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60415470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r>
              <a:rPr lang="en-US" smtClean="0"/>
              <a:t>5/6/11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60CC8F8A-F670-4F74-AA44-2CCE7DB2A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4860424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E9B3-0AC6-4E8B-89C7-15988890CE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5/6/11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AST COV Long-Term Budget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5/6/11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Ulvestad</a:t>
            </a:r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6CB26-E931-F944-A66A-C5C8C02699C2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10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67029-FD11-4D32-9AF5-416F7BF19F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67029-FD11-4D32-9AF5-416F7BF19F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67029-FD11-4D32-9AF5-416F7BF19F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67029-FD11-4D32-9AF5-416F7BF19F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67029-FD11-4D32-9AF5-416F7BF19F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7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8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9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fld id="{BE33C5A9-DD0A-8546-90A7-5563C6398EE8}" type="datetime1"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 defTabSz="906536"/>
              <a:t>05/09/2011</a:t>
            </a:fld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ndaryV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0CF6C0-7AD1-4DC0-870B-7F765CCC9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A7F5AA-773D-40EC-B6EB-00BB19296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587F24-91E6-4862-BC1B-A9BA6CEF4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5/6/2011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416B53-6D95-40CE-AC5D-A1970299D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017758-D2DD-4EF6-85C0-E7066BB9B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85780-3627-4918-A59E-19DA14543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1928BC-E66F-4CA6-8459-4C5E7DBF7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9D706B-03C0-46B8-AEE5-8136FEB45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04D5F2-2A14-4680-B2E2-A3D25DC7E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2C6BD-0C20-474F-8A17-6147FDEAA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2ndaryV3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5/6/2011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2052" name="Picture 13" descr="BlueGradientBackground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7100" y="609600"/>
            <a:ext cx="6946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ln w="3175">
                  <a:noFill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a:rPr>
              <a:t>NSF AST </a:t>
            </a:r>
            <a:r>
              <a:rPr lang="en-US" sz="6600" b="1" dirty="0" smtClean="0">
                <a:ln w="3175">
                  <a:noFill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a:rPr>
              <a:t>Budget Status</a:t>
            </a:r>
            <a:endParaRPr lang="en-GB" sz="6600" b="1" dirty="0" smtClean="0">
              <a:ln w="3175">
                <a:noFill/>
              </a:ln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 descr="nsf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2021744"/>
            <a:ext cx="1828800" cy="1839371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0744"/>
            <a:ext cx="9144000" cy="69725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52800" y="4495800"/>
            <a:ext cx="3429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Jim Ulvestad</a:t>
            </a:r>
          </a:p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Division Director, AST</a:t>
            </a:r>
            <a:endParaRPr lang="en-US" sz="1200" dirty="0" smtClean="0">
              <a:solidFill>
                <a:srgbClr val="FFFFFF"/>
              </a:solidFill>
            </a:endParaRPr>
          </a:p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May 6, 2011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4600" y="4038600"/>
            <a:ext cx="559614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Division of Astronomical Sciences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64822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NSF-outlook-nocap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1112838"/>
            <a:ext cx="881856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7891462" cy="8382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Astro2010 Ramp + Budget Scenarios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CE32D782-61A3-A84F-9583-EE6260D7E9EE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10</a:t>
            </a:fld>
            <a:endParaRPr lang="en-US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cxnSp>
        <p:nvCxnSpPr>
          <p:cNvPr id="29704" name="Straight Connector 9"/>
          <p:cNvCxnSpPr>
            <a:cxnSpLocks noChangeShapeType="1"/>
          </p:cNvCxnSpPr>
          <p:nvPr/>
        </p:nvCxnSpPr>
        <p:spPr bwMode="auto">
          <a:xfrm flipV="1">
            <a:off x="1600200" y="5715000"/>
            <a:ext cx="3276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5" name="Straight Connector 11"/>
          <p:cNvCxnSpPr>
            <a:cxnSpLocks noChangeShapeType="1"/>
          </p:cNvCxnSpPr>
          <p:nvPr/>
        </p:nvCxnSpPr>
        <p:spPr bwMode="auto">
          <a:xfrm flipV="1">
            <a:off x="1600200" y="4572000"/>
            <a:ext cx="31242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600200" y="3581400"/>
            <a:ext cx="3124200" cy="2209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276601"/>
            <a:ext cx="338138" cy="3810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9708" name="TextBox 15"/>
          <p:cNvSpPr txBox="1">
            <a:spLocks noChangeArrowheads="1"/>
          </p:cNvSpPr>
          <p:nvPr/>
        </p:nvSpPr>
        <p:spPr bwMode="auto">
          <a:xfrm>
            <a:off x="4800600" y="4343400"/>
            <a:ext cx="313044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5/6/2011</a:t>
            </a:r>
            <a:endParaRPr lang="en-US" dirty="0"/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953000" y="5486400"/>
            <a:ext cx="313044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685800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AST Portfolio Review</a:t>
            </a:r>
            <a:endParaRPr lang="en-US" b="0" dirty="0"/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5/6/2011</a:t>
            </a: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381750"/>
            <a:ext cx="2133600" cy="476250"/>
          </a:xfrm>
          <a:noFill/>
        </p:spPr>
        <p:txBody>
          <a:bodyPr/>
          <a:lstStyle/>
          <a:p>
            <a:fld id="{69B8CEA4-FB39-BA44-B1D1-43AD4333EA27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066800"/>
            <a:ext cx="8686800" cy="5863143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1775" indent="-231775">
              <a:spcAft>
                <a:spcPts val="1800"/>
              </a:spcAft>
              <a:buFont typeface="Arial" pitchFamily="-111" charset="0"/>
              <a:buChar char="•"/>
            </a:pPr>
            <a:r>
              <a:rPr lang="en-US" dirty="0"/>
              <a:t> </a:t>
            </a:r>
            <a:r>
              <a:rPr lang="en-US" sz="2400" dirty="0"/>
              <a:t>NWNH advised: “If …budget is truly flat…there is no possibility of implementing …the recommended program…without…enacting the recommendations of the first 2006 senior review and/or …a second more drastic…review before mid-decade.” (</a:t>
            </a:r>
            <a:r>
              <a:rPr lang="en-US" sz="2400" dirty="0" err="1"/>
              <a:t>p</a:t>
            </a:r>
            <a:r>
              <a:rPr lang="en-US" sz="2400" dirty="0"/>
              <a:t>. 240)</a:t>
            </a:r>
            <a:endParaRPr lang="en-US" sz="2400" dirty="0" smtClean="0"/>
          </a:p>
          <a:p>
            <a:pPr marL="231775" indent="-231775">
              <a:spcAft>
                <a:spcPts val="1200"/>
              </a:spcAft>
              <a:buFont typeface="Arial" pitchFamily="-111" charset="0"/>
              <a:buChar char="•"/>
            </a:pPr>
            <a:r>
              <a:rPr lang="en-US" sz="2400" dirty="0" smtClean="0"/>
              <a:t>AST portfolio review will </a:t>
            </a:r>
            <a:r>
              <a:rPr lang="en-US" sz="2400" u="sng" dirty="0" smtClean="0"/>
              <a:t>Not</a:t>
            </a:r>
            <a:r>
              <a:rPr lang="en-US" sz="2400" dirty="0" smtClean="0"/>
              <a:t> be a </a:t>
            </a:r>
            <a:r>
              <a:rPr lang="en-US" sz="2400" dirty="0"/>
              <a:t>repeat of Senior Review, which was confined to facilities.</a:t>
            </a:r>
          </a:p>
          <a:p>
            <a:pPr marL="231775" indent="-231775">
              <a:spcAft>
                <a:spcPts val="1200"/>
              </a:spcAft>
              <a:buFont typeface="Arial" pitchFamily="-111" charset="0"/>
              <a:buChar char="•"/>
            </a:pPr>
            <a:r>
              <a:rPr lang="en-US" sz="2400" dirty="0"/>
              <a:t>Examine balance across entire portfolio of activities AST supports.</a:t>
            </a:r>
          </a:p>
          <a:p>
            <a:pPr marL="231775" indent="-231775">
              <a:spcAft>
                <a:spcPts val="1200"/>
              </a:spcAft>
              <a:buFont typeface="Arial" pitchFamily="-111" charset="0"/>
              <a:buChar char="•"/>
            </a:pPr>
            <a:r>
              <a:rPr lang="en-US" sz="2400" dirty="0"/>
              <a:t>Enable progress on central science questions (Ch. 2 of NWNH), balancing recommendations for new facilities &amp; instrumentation with capabilities of existing facilities &amp; programs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  <a:p>
            <a:pPr marL="231775" indent="-231775">
              <a:spcAft>
                <a:spcPts val="1200"/>
              </a:spcAft>
              <a:buFont typeface="Arial" pitchFamily="-111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41 antennas in Chile</a:t>
            </a:r>
          </a:p>
          <a:p>
            <a:r>
              <a:rPr lang="en-US" dirty="0" smtClean="0"/>
              <a:t>Early science call out; first observations late 2011</a:t>
            </a:r>
            <a:endParaRPr lang="en-US" dirty="0"/>
          </a:p>
        </p:txBody>
      </p:sp>
      <p:pic>
        <p:nvPicPr>
          <p:cNvPr id="1031" name="Picture 7" descr="C:\NSF\ALMA\pictures\antennas\Vertex #2 - #5 in SE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09800"/>
            <a:ext cx="5181600" cy="3890210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41 antennas in Chile</a:t>
            </a:r>
          </a:p>
          <a:p>
            <a:r>
              <a:rPr lang="en-US" dirty="0" smtClean="0"/>
              <a:t>Early science call out; first observations late 2011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5/6/2011</a:t>
            </a:r>
            <a:endParaRPr lang="en-US" dirty="0"/>
          </a:p>
        </p:txBody>
      </p:sp>
      <p:pic>
        <p:nvPicPr>
          <p:cNvPr id="8" name="Picture 7" descr="aerial OSF mar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51" y="2510869"/>
            <a:ext cx="7170449" cy="3497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41 antennas in Chile</a:t>
            </a:r>
          </a:p>
          <a:p>
            <a:r>
              <a:rPr lang="en-US" dirty="0" smtClean="0"/>
              <a:t>Early science call out; first observations late 2011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5/6/2011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0"/>
            <a:ext cx="5943600" cy="394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41 antennas in Chile</a:t>
            </a:r>
          </a:p>
          <a:p>
            <a:r>
              <a:rPr lang="en-US" dirty="0" smtClean="0"/>
              <a:t>Early science call out; first observations late 2011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5/6/2011</a:t>
            </a:r>
            <a:endParaRPr lang="en-US" dirty="0"/>
          </a:p>
        </p:txBody>
      </p:sp>
      <p:pic>
        <p:nvPicPr>
          <p:cNvPr id="1030" name="Picture 6" descr="C:\NSF\ALMA\pictures\antennas\AOS 8 antennas 100_4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41 antennas in Chile</a:t>
            </a:r>
          </a:p>
          <a:p>
            <a:r>
              <a:rPr lang="en-US" dirty="0" smtClean="0"/>
              <a:t>Early science call out; first observations late 2011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5/6/2011</a:t>
            </a:r>
            <a:endParaRPr lang="en-US" dirty="0"/>
          </a:p>
        </p:txBody>
      </p:sp>
      <p:pic>
        <p:nvPicPr>
          <p:cNvPr id="10" name="Picture 9" descr="AOS flyby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362200"/>
            <a:ext cx="5638020" cy="3760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Other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LSST moving toward approval for Preliminary Design Review</a:t>
            </a:r>
          </a:p>
          <a:p>
            <a:pPr lvl="1">
              <a:defRPr/>
            </a:pPr>
            <a:r>
              <a:rPr lang="en-US" b="1" dirty="0" smtClean="0">
                <a:ea typeface="ＭＳ Ｐゴシック" pitchFamily="26" charset="-128"/>
                <a:cs typeface="ＭＳ Ｐゴシック" pitchFamily="26" charset="-128"/>
              </a:rPr>
              <a:t>Approval needed by June to avoid slipping from FY14 to FY15 for earliest possible MREFC start 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Gemini Observatory Director stepping down; Interim Director will be in place on May 18</a:t>
            </a:r>
          </a:p>
          <a:p>
            <a:pPr lvl="1">
              <a:defRPr/>
            </a:pPr>
            <a:r>
              <a:rPr lang="en-US" b="1" dirty="0" smtClean="0">
                <a:ea typeface="ＭＳ Ｐゴシック" pitchFamily="26" charset="-128"/>
                <a:cs typeface="ＭＳ Ｐゴシック" pitchFamily="26" charset="-128"/>
              </a:rPr>
              <a:t>Gemini renewal proposal reviewed in March, for time frame from mid-2012 through 2015</a:t>
            </a:r>
          </a:p>
          <a:p>
            <a:pPr lvl="1">
              <a:defRPr/>
            </a:pPr>
            <a:r>
              <a:rPr lang="en-US" b="1" dirty="0" smtClean="0">
                <a:ea typeface="ＭＳ Ｐゴシック" pitchFamily="26" charset="-128"/>
                <a:cs typeface="ＭＳ Ｐゴシック" pitchFamily="26" charset="-128"/>
              </a:rPr>
              <a:t>Gemini governance tiger team met in March</a:t>
            </a:r>
          </a:p>
          <a:p>
            <a:pPr lvl="1">
              <a:defRPr/>
            </a:pPr>
            <a:r>
              <a:rPr lang="en-US" b="1" dirty="0" smtClean="0">
                <a:ea typeface="ＭＳ Ｐゴシック" pitchFamily="26" charset="-128"/>
                <a:cs typeface="ＭＳ Ｐゴシック" pitchFamily="26" charset="-128"/>
              </a:rPr>
              <a:t>Gemini Board meeting next week, reviewing transition plan, management transition, governance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7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Realities of FY 2011 and 2012 Budgets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8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5/6/2011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799" y="1524000"/>
          <a:ext cx="861060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106"/>
                <a:gridCol w="1913467"/>
                <a:gridCol w="1514828"/>
                <a:gridCol w="1514828"/>
                <a:gridCol w="1355372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NSF R&amp;RA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%/FY10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%/FY10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FY10 Omnibus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$5.62B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$245.7M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FY11 Request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$6.02B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(+8.0%)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$251.8M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(+2.5%)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FY11 </a:t>
                      </a:r>
                      <a:r>
                        <a:rPr lang="en-US" sz="2400" dirty="0" err="1" smtClean="0"/>
                        <a:t>Approp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$5.56B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-xx%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FY12 Request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$6.25B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(+12.4%)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$249.1M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(+1.4%)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FY12 </a:t>
                      </a:r>
                      <a:r>
                        <a:rPr lang="en-US" sz="2400" dirty="0" err="1" smtClean="0"/>
                        <a:t>Approp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4800600"/>
            <a:ext cx="7772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MREFC line was cut from $165M in FY11 request to $117M in appropriation (=FY10).  This will stretch out projects currently in the MREFC plan, so there may be no funding wedge available for LSST until later than desired.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Sample Budget Scenarios for Astro2010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pPr>
              <a:defRPr/>
            </a:pPr>
            <a:endParaRPr lang="en-US" sz="2800" b="1" dirty="0" smtClean="0">
              <a:ea typeface="ＭＳ Ｐゴシック" pitchFamily="26" charset="-128"/>
              <a:cs typeface="ＭＳ Ｐゴシック" pitchFamily="26" charset="-128"/>
            </a:endParaRP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1: FY11=0.95*FY10, then 2.5%/yr (or flat?)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2: FY11&amp;12=request, then flat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3: FY11&amp;12=request, then 2.5%/yr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4: FY11&amp;12=request, then 4.5%/yr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5: FY11&amp;12=request, then 6.5%/yr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9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NSF2012.thmx</Template>
  <TotalTime>2622</TotalTime>
  <Words>486</Words>
  <Application>Microsoft Office PowerPoint</Application>
  <PresentationFormat>On-screen Show (4:3)</PresentationFormat>
  <Paragraphs>112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ALMA Status</vt:lpstr>
      <vt:lpstr>ALMA Status</vt:lpstr>
      <vt:lpstr>ALMA Status</vt:lpstr>
      <vt:lpstr>ALMA Status</vt:lpstr>
      <vt:lpstr>ALMA Status</vt:lpstr>
      <vt:lpstr>Other Highlights</vt:lpstr>
      <vt:lpstr>Realities of FY 2011 and 2012 Budgets</vt:lpstr>
      <vt:lpstr>Sample Budget Scenarios for Astro2010</vt:lpstr>
      <vt:lpstr>Astro2010 Ramp + Budget Scenarios</vt:lpstr>
      <vt:lpstr>AST Portfolio Review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aapodaca</dc:creator>
  <cp:lastModifiedBy>Kim S. Elliott</cp:lastModifiedBy>
  <cp:revision>455</cp:revision>
  <cp:lastPrinted>2011-02-08T13:25:30Z</cp:lastPrinted>
  <dcterms:created xsi:type="dcterms:W3CDTF">2011-05-06T13:26:56Z</dcterms:created>
  <dcterms:modified xsi:type="dcterms:W3CDTF">2011-05-09T14:53:11Z</dcterms:modified>
</cp:coreProperties>
</file>