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4"/>
  </p:sldMasterIdLst>
  <p:notesMasterIdLst>
    <p:notesMasterId r:id="rId28"/>
  </p:notesMasterIdLst>
  <p:handoutMasterIdLst>
    <p:handoutMasterId r:id="rId29"/>
  </p:handoutMasterIdLst>
  <p:sldIdLst>
    <p:sldId id="925" r:id="rId5"/>
    <p:sldId id="947" r:id="rId6"/>
    <p:sldId id="972" r:id="rId7"/>
    <p:sldId id="941" r:id="rId8"/>
    <p:sldId id="883" r:id="rId9"/>
    <p:sldId id="1009" r:id="rId10"/>
    <p:sldId id="978" r:id="rId11"/>
    <p:sldId id="980" r:id="rId12"/>
    <p:sldId id="903" r:id="rId13"/>
    <p:sldId id="1011" r:id="rId14"/>
    <p:sldId id="994" r:id="rId15"/>
    <p:sldId id="907" r:id="rId16"/>
    <p:sldId id="977" r:id="rId17"/>
    <p:sldId id="1010" r:id="rId18"/>
    <p:sldId id="988" r:id="rId19"/>
    <p:sldId id="997" r:id="rId20"/>
    <p:sldId id="989" r:id="rId21"/>
    <p:sldId id="904" r:id="rId22"/>
    <p:sldId id="905" r:id="rId23"/>
    <p:sldId id="1012" r:id="rId24"/>
    <p:sldId id="1013" r:id="rId25"/>
    <p:sldId id="647" r:id="rId26"/>
    <p:sldId id="1014" r:id="rId27"/>
  </p:sldIdLst>
  <p:sldSz cx="9144000" cy="6858000" type="screen4x3"/>
  <p:notesSz cx="7077075" cy="9117013"/>
  <p:defaultTex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CC00CC"/>
    <a:srgbClr val="FF0066"/>
    <a:srgbClr val="CCECFF"/>
    <a:srgbClr val="FF0000"/>
    <a:srgbClr val="00DA00"/>
    <a:srgbClr val="FFFF00"/>
    <a:srgbClr val="00A8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3" autoAdjust="0"/>
    <p:restoredTop sz="94731" autoAdjust="0"/>
  </p:normalViewPr>
  <p:slideViewPr>
    <p:cSldViewPr snapToGrid="0" snapToObjects="1">
      <p:cViewPr varScale="1">
        <p:scale>
          <a:sx n="98" d="100"/>
          <a:sy n="98" d="100"/>
        </p:scale>
        <p:origin x="-102" y="-288"/>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100" d="100"/>
          <a:sy n="100" d="100"/>
        </p:scale>
        <p:origin x="-4206" y="-1416"/>
      </p:cViewPr>
      <p:guideLst>
        <p:guide orient="horz" pos="2872"/>
        <p:guide pos="222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0"/>
            <a:ext cx="3067050" cy="455613"/>
          </a:xfrm>
          <a:prstGeom prst="rect">
            <a:avLst/>
          </a:prstGeom>
          <a:noFill/>
          <a:ln w="9525">
            <a:noFill/>
            <a:miter lim="800000"/>
            <a:headEnd/>
            <a:tailEnd/>
          </a:ln>
          <a:effectLst/>
        </p:spPr>
        <p:txBody>
          <a:bodyPr vert="horz" wrap="square" lIns="92487" tIns="46243" rIns="92487" bIns="46243" numCol="1" anchor="t" anchorCtr="0" compatLnSpc="1">
            <a:prstTxWarp prst="textNoShape">
              <a:avLst/>
            </a:prstTxWarp>
          </a:bodyPr>
          <a:lstStyle>
            <a:lvl1pPr defTabSz="923925" eaLnBrk="0" hangingPunct="0">
              <a:defRPr sz="1100">
                <a:latin typeface="Times New Roman" pitchFamily="18" charset="0"/>
              </a:defRPr>
            </a:lvl1pPr>
          </a:lstStyle>
          <a:p>
            <a:pPr>
              <a:defRPr/>
            </a:pPr>
            <a:endParaRPr lang="en-US"/>
          </a:p>
        </p:txBody>
      </p:sp>
      <p:sp>
        <p:nvSpPr>
          <p:cNvPr id="122883" name="Rectangle 3"/>
          <p:cNvSpPr>
            <a:spLocks noGrp="1" noChangeArrowheads="1"/>
          </p:cNvSpPr>
          <p:nvPr>
            <p:ph type="dt" sz="quarter" idx="1"/>
          </p:nvPr>
        </p:nvSpPr>
        <p:spPr bwMode="auto">
          <a:xfrm>
            <a:off x="4010025" y="0"/>
            <a:ext cx="3067050" cy="455613"/>
          </a:xfrm>
          <a:prstGeom prst="rect">
            <a:avLst/>
          </a:prstGeom>
          <a:noFill/>
          <a:ln w="9525">
            <a:noFill/>
            <a:miter lim="800000"/>
            <a:headEnd/>
            <a:tailEnd/>
          </a:ln>
          <a:effectLst/>
        </p:spPr>
        <p:txBody>
          <a:bodyPr vert="horz" wrap="square" lIns="92487" tIns="46243" rIns="92487" bIns="46243" numCol="1" anchor="t" anchorCtr="0" compatLnSpc="1">
            <a:prstTxWarp prst="textNoShape">
              <a:avLst/>
            </a:prstTxWarp>
          </a:bodyPr>
          <a:lstStyle>
            <a:lvl1pPr algn="r" defTabSz="923925" eaLnBrk="0" hangingPunct="0">
              <a:defRPr sz="1100">
                <a:latin typeface="Times New Roman" pitchFamily="18" charset="0"/>
              </a:defRPr>
            </a:lvl1pPr>
          </a:lstStyle>
          <a:p>
            <a:pPr>
              <a:defRPr/>
            </a:pPr>
            <a:endParaRPr lang="en-US"/>
          </a:p>
        </p:txBody>
      </p:sp>
      <p:sp>
        <p:nvSpPr>
          <p:cNvPr id="122884" name="Rectangle 4"/>
          <p:cNvSpPr>
            <a:spLocks noGrp="1" noChangeArrowheads="1"/>
          </p:cNvSpPr>
          <p:nvPr>
            <p:ph type="ftr" sz="quarter" idx="2"/>
          </p:nvPr>
        </p:nvSpPr>
        <p:spPr bwMode="auto">
          <a:xfrm>
            <a:off x="0" y="8661400"/>
            <a:ext cx="3067050" cy="455613"/>
          </a:xfrm>
          <a:prstGeom prst="rect">
            <a:avLst/>
          </a:prstGeom>
          <a:noFill/>
          <a:ln w="9525">
            <a:noFill/>
            <a:miter lim="800000"/>
            <a:headEnd/>
            <a:tailEnd/>
          </a:ln>
          <a:effectLst/>
        </p:spPr>
        <p:txBody>
          <a:bodyPr vert="horz" wrap="square" lIns="92487" tIns="46243" rIns="92487" bIns="46243" numCol="1" anchor="b" anchorCtr="0" compatLnSpc="1">
            <a:prstTxWarp prst="textNoShape">
              <a:avLst/>
            </a:prstTxWarp>
          </a:bodyPr>
          <a:lstStyle>
            <a:lvl1pPr defTabSz="923925" eaLnBrk="0" hangingPunct="0">
              <a:defRPr sz="1100">
                <a:latin typeface="Times New Roman" pitchFamily="18" charset="0"/>
              </a:defRPr>
            </a:lvl1pPr>
          </a:lstStyle>
          <a:p>
            <a:pPr>
              <a:defRPr/>
            </a:pPr>
            <a:endParaRPr lang="en-US"/>
          </a:p>
        </p:txBody>
      </p:sp>
      <p:sp>
        <p:nvSpPr>
          <p:cNvPr id="122885" name="Rectangle 5"/>
          <p:cNvSpPr>
            <a:spLocks noGrp="1" noChangeArrowheads="1"/>
          </p:cNvSpPr>
          <p:nvPr>
            <p:ph type="sldNum" sz="quarter" idx="3"/>
          </p:nvPr>
        </p:nvSpPr>
        <p:spPr bwMode="auto">
          <a:xfrm>
            <a:off x="4010025" y="8661400"/>
            <a:ext cx="3067050" cy="455613"/>
          </a:xfrm>
          <a:prstGeom prst="rect">
            <a:avLst/>
          </a:prstGeom>
          <a:noFill/>
          <a:ln w="9525">
            <a:noFill/>
            <a:miter lim="800000"/>
            <a:headEnd/>
            <a:tailEnd/>
          </a:ln>
          <a:effectLst/>
        </p:spPr>
        <p:txBody>
          <a:bodyPr vert="horz" wrap="square" lIns="92487" tIns="46243" rIns="92487" bIns="46243" numCol="1" anchor="b" anchorCtr="0" compatLnSpc="1">
            <a:prstTxWarp prst="textNoShape">
              <a:avLst/>
            </a:prstTxWarp>
          </a:bodyPr>
          <a:lstStyle>
            <a:lvl1pPr algn="r" defTabSz="923925" eaLnBrk="0" hangingPunct="0">
              <a:defRPr sz="1100">
                <a:latin typeface="Times New Roman" pitchFamily="18" charset="0"/>
              </a:defRPr>
            </a:lvl1pPr>
          </a:lstStyle>
          <a:p>
            <a:pPr>
              <a:defRPr/>
            </a:pPr>
            <a:fld id="{7B10D214-E393-4647-A620-9BB36A8F8FA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3067050" cy="455613"/>
          </a:xfrm>
          <a:prstGeom prst="rect">
            <a:avLst/>
          </a:prstGeom>
          <a:noFill/>
          <a:ln w="9525">
            <a:noFill/>
            <a:miter lim="800000"/>
            <a:headEnd/>
            <a:tailEnd/>
          </a:ln>
          <a:effectLst/>
        </p:spPr>
        <p:txBody>
          <a:bodyPr vert="horz" wrap="square" lIns="92472" tIns="46236" rIns="92472" bIns="46236" numCol="1" anchor="t" anchorCtr="0" compatLnSpc="1">
            <a:prstTxWarp prst="textNoShape">
              <a:avLst/>
            </a:prstTxWarp>
          </a:bodyPr>
          <a:lstStyle>
            <a:lvl1pPr defTabSz="923925" eaLnBrk="0" hangingPunct="0">
              <a:defRPr sz="1100">
                <a:latin typeface="Times New Roman" pitchFamily="18" charset="0"/>
              </a:defRPr>
            </a:lvl1pPr>
          </a:lstStyle>
          <a:p>
            <a:pPr>
              <a:defRPr/>
            </a:pPr>
            <a:endParaRPr lang="en-US"/>
          </a:p>
        </p:txBody>
      </p:sp>
      <p:sp>
        <p:nvSpPr>
          <p:cNvPr id="46083" name="Rectangle 3"/>
          <p:cNvSpPr>
            <a:spLocks noGrp="1" noChangeArrowheads="1"/>
          </p:cNvSpPr>
          <p:nvPr>
            <p:ph type="dt" idx="1"/>
          </p:nvPr>
        </p:nvSpPr>
        <p:spPr bwMode="auto">
          <a:xfrm>
            <a:off x="4010025" y="0"/>
            <a:ext cx="3067050" cy="455613"/>
          </a:xfrm>
          <a:prstGeom prst="rect">
            <a:avLst/>
          </a:prstGeom>
          <a:noFill/>
          <a:ln w="9525">
            <a:noFill/>
            <a:miter lim="800000"/>
            <a:headEnd/>
            <a:tailEnd/>
          </a:ln>
          <a:effectLst/>
        </p:spPr>
        <p:txBody>
          <a:bodyPr vert="horz" wrap="square" lIns="92472" tIns="46236" rIns="92472" bIns="46236" numCol="1" anchor="t" anchorCtr="0" compatLnSpc="1">
            <a:prstTxWarp prst="textNoShape">
              <a:avLst/>
            </a:prstTxWarp>
          </a:bodyPr>
          <a:lstStyle>
            <a:lvl1pPr algn="r" defTabSz="923925" eaLnBrk="0" hangingPunct="0">
              <a:defRPr sz="1100">
                <a:latin typeface="Times New Roman" pitchFamily="18"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260475" y="682625"/>
            <a:ext cx="4560888" cy="3421063"/>
          </a:xfrm>
          <a:prstGeom prst="rect">
            <a:avLst/>
          </a:prstGeom>
          <a:noFill/>
          <a:ln w="9525">
            <a:solidFill>
              <a:srgbClr val="000000"/>
            </a:solidFill>
            <a:miter lim="800000"/>
            <a:headEnd/>
            <a:tailEnd/>
          </a:ln>
        </p:spPr>
      </p:sp>
      <p:sp>
        <p:nvSpPr>
          <p:cNvPr id="46085" name="Rectangle 5"/>
          <p:cNvSpPr>
            <a:spLocks noGrp="1" noChangeArrowheads="1"/>
          </p:cNvSpPr>
          <p:nvPr>
            <p:ph type="body" sz="quarter" idx="3"/>
          </p:nvPr>
        </p:nvSpPr>
        <p:spPr bwMode="auto">
          <a:xfrm>
            <a:off x="944563" y="4330700"/>
            <a:ext cx="5187950" cy="4103688"/>
          </a:xfrm>
          <a:prstGeom prst="rect">
            <a:avLst/>
          </a:prstGeom>
          <a:noFill/>
          <a:ln w="9525">
            <a:noFill/>
            <a:miter lim="800000"/>
            <a:headEnd/>
            <a:tailEnd/>
          </a:ln>
          <a:effectLst/>
        </p:spPr>
        <p:txBody>
          <a:bodyPr vert="horz" wrap="square" lIns="92472" tIns="46236" rIns="92472" bIns="4623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6086" name="Rectangle 6"/>
          <p:cNvSpPr>
            <a:spLocks noGrp="1" noChangeArrowheads="1"/>
          </p:cNvSpPr>
          <p:nvPr>
            <p:ph type="ftr" sz="quarter" idx="4"/>
          </p:nvPr>
        </p:nvSpPr>
        <p:spPr bwMode="auto">
          <a:xfrm>
            <a:off x="0" y="8661400"/>
            <a:ext cx="3067050" cy="455613"/>
          </a:xfrm>
          <a:prstGeom prst="rect">
            <a:avLst/>
          </a:prstGeom>
          <a:noFill/>
          <a:ln w="9525">
            <a:noFill/>
            <a:miter lim="800000"/>
            <a:headEnd/>
            <a:tailEnd/>
          </a:ln>
          <a:effectLst/>
        </p:spPr>
        <p:txBody>
          <a:bodyPr vert="horz" wrap="square" lIns="92472" tIns="46236" rIns="92472" bIns="46236" numCol="1" anchor="b" anchorCtr="0" compatLnSpc="1">
            <a:prstTxWarp prst="textNoShape">
              <a:avLst/>
            </a:prstTxWarp>
          </a:bodyPr>
          <a:lstStyle>
            <a:lvl1pPr defTabSz="923925" eaLnBrk="0" hangingPunct="0">
              <a:defRPr sz="1100">
                <a:latin typeface="Times New Roman" pitchFamily="18" charset="0"/>
              </a:defRPr>
            </a:lvl1pPr>
          </a:lstStyle>
          <a:p>
            <a:pPr>
              <a:defRPr/>
            </a:pPr>
            <a:endParaRPr lang="en-US"/>
          </a:p>
        </p:txBody>
      </p:sp>
      <p:sp>
        <p:nvSpPr>
          <p:cNvPr id="46087" name="Rectangle 7"/>
          <p:cNvSpPr>
            <a:spLocks noGrp="1" noChangeArrowheads="1"/>
          </p:cNvSpPr>
          <p:nvPr>
            <p:ph type="sldNum" sz="quarter" idx="5"/>
          </p:nvPr>
        </p:nvSpPr>
        <p:spPr bwMode="auto">
          <a:xfrm>
            <a:off x="4010025" y="8661400"/>
            <a:ext cx="3067050" cy="455613"/>
          </a:xfrm>
          <a:prstGeom prst="rect">
            <a:avLst/>
          </a:prstGeom>
          <a:noFill/>
          <a:ln w="9525">
            <a:noFill/>
            <a:miter lim="800000"/>
            <a:headEnd/>
            <a:tailEnd/>
          </a:ln>
          <a:effectLst/>
        </p:spPr>
        <p:txBody>
          <a:bodyPr vert="horz" wrap="square" lIns="92472" tIns="46236" rIns="92472" bIns="46236" numCol="1" anchor="b" anchorCtr="0" compatLnSpc="1">
            <a:prstTxWarp prst="textNoShape">
              <a:avLst/>
            </a:prstTxWarp>
          </a:bodyPr>
          <a:lstStyle>
            <a:lvl1pPr algn="r" defTabSz="923925" eaLnBrk="0" hangingPunct="0">
              <a:defRPr sz="1100">
                <a:latin typeface="Times New Roman" pitchFamily="18" charset="0"/>
              </a:defRPr>
            </a:lvl1pPr>
          </a:lstStyle>
          <a:p>
            <a:pPr>
              <a:defRPr/>
            </a:pPr>
            <a:fld id="{6925B617-B7F1-49D3-9020-CC9E38A402C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DAD81B92-BCDB-4D62-B71E-74E7BB14264D}" type="slidenum">
              <a:rPr lang="en-US" smtClean="0"/>
              <a:pPr/>
              <a:t>1</a:t>
            </a:fld>
            <a:endParaRPr lang="en-US" smtClean="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xfrm>
            <a:off x="463550" y="4330700"/>
            <a:ext cx="6092825" cy="4103688"/>
          </a:xfrm>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B1EB7AED-9C84-4E39-85D8-EC7272DB2AE8}" type="slidenum">
              <a:rPr lang="en-US" smtClean="0"/>
              <a:pPr/>
              <a:t>2</a:t>
            </a:fld>
            <a:endParaRPr lang="en-US" smtClean="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xfrm>
            <a:off x="463550" y="4330700"/>
            <a:ext cx="6092825" cy="4103688"/>
          </a:xfrm>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fld id="{42A5DF1B-5192-4122-ADA2-09960085E1AF}" type="slidenum">
              <a:rPr lang="en-US" smtClean="0"/>
              <a:pPr/>
              <a:t>5</a:t>
            </a:fld>
            <a:endParaRPr lang="en-US" smtClean="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xfrm>
            <a:off x="463550" y="4330700"/>
            <a:ext cx="6092825" cy="4103688"/>
          </a:xfrm>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fld id="{AA476020-D007-4F78-A2D2-45FBC153624E}" type="slidenum">
              <a:rPr lang="en-US" smtClean="0"/>
              <a:pPr/>
              <a:t>9</a:t>
            </a:fld>
            <a:endParaRPr lang="en-US" smtClean="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xfrm>
            <a:off x="463550" y="4330700"/>
            <a:ext cx="6092825" cy="4103688"/>
          </a:xfrm>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p:spPr>
        <p:txBody>
          <a:bodyPr/>
          <a:lstStyle/>
          <a:p>
            <a:fld id="{ED2F9A07-FAD9-436B-B1C1-16F4CF6921C1}" type="slidenum">
              <a:rPr lang="en-US" smtClean="0"/>
              <a:pPr/>
              <a:t>12</a:t>
            </a:fld>
            <a:endParaRPr lang="en-US" smtClean="0"/>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r>
              <a:rPr lang="en-US" smtClean="0"/>
              <a:t>$10M for five year ($2M/year)</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fld id="{AA476020-D007-4F78-A2D2-45FBC153624E}" type="slidenum">
              <a:rPr lang="en-US" smtClean="0"/>
              <a:pPr/>
              <a:t>14</a:t>
            </a:fld>
            <a:endParaRPr lang="en-US" smtClean="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xfrm>
            <a:off x="463550" y="4330700"/>
            <a:ext cx="6092825" cy="4103688"/>
          </a:xfrm>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p:spPr>
        <p:txBody>
          <a:bodyPr/>
          <a:lstStyle/>
          <a:p>
            <a:fld id="{EBF58E95-2201-4728-AF68-B276A71DAE0F}" type="slidenum">
              <a:rPr lang="en-US" smtClean="0"/>
              <a:pPr/>
              <a:t>18</a:t>
            </a:fld>
            <a:endParaRPr lang="en-US" smtClean="0"/>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endParaRPr lang="en-US" smtClean="0"/>
          </a:p>
          <a:p>
            <a:r>
              <a:rPr lang="en-US" smtClean="0"/>
              <a:t>~650 Data to Knowledge, 500 Understanding Complexity, &lt; 200 Virtual Organizations</a:t>
            </a:r>
          </a:p>
          <a:p>
            <a:endParaRPr lang="en-US" smtClean="0"/>
          </a:p>
          <a:p>
            <a:r>
              <a:rPr lang="en-US" smtClean="0"/>
              <a:t>90 PDs (~35 from CISE) and 6 (4 from CISE) admin staff across the agency helped</a:t>
            </a:r>
          </a:p>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5"/>
          </p:nvPr>
        </p:nvSpPr>
        <p:spPr>
          <a:noFill/>
        </p:spPr>
        <p:txBody>
          <a:bodyPr/>
          <a:lstStyle/>
          <a:p>
            <a:fld id="{ADFF4950-B3D3-4D4A-81C9-A07BDCFCE604}" type="slidenum">
              <a:rPr lang="en-US" smtClean="0"/>
              <a:pPr/>
              <a:t>22</a:t>
            </a:fld>
            <a:endParaRPr lang="en-US" smtClean="0"/>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xfrm>
            <a:off x="463550" y="4330700"/>
            <a:ext cx="6092825" cy="4103688"/>
          </a:xfrm>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DFFDBE3F-F2F0-45E8-9EE8-EF0F0692644A}" type="slidenum">
              <a:rPr lang="en-US"/>
              <a:pPr>
                <a:defRPr/>
              </a:pPr>
              <a:t>‹#›</a:t>
            </a:fld>
            <a:endParaRPr lang="en-US" sz="1400"/>
          </a:p>
        </p:txBody>
      </p:sp>
      <p:sp>
        <p:nvSpPr>
          <p:cNvPr id="5" name="Rectangle 5"/>
          <p:cNvSpPr>
            <a:spLocks noGrp="1" noChangeArrowheads="1"/>
          </p:cNvSpPr>
          <p:nvPr>
            <p:ph type="dt" sz="half" idx="11"/>
          </p:nvPr>
        </p:nvSpPr>
        <p:spPr>
          <a:ln/>
        </p:spPr>
        <p:txBody>
          <a:bodyPr/>
          <a:lstStyle>
            <a:lvl1pPr>
              <a:defRPr/>
            </a:lvl1pPr>
          </a:lstStyle>
          <a:p>
            <a:pPr>
              <a:defRPr/>
            </a:pPr>
            <a:r>
              <a:rPr lang="en-US"/>
              <a:t>CISE AC</a:t>
            </a:r>
          </a:p>
        </p:txBody>
      </p:sp>
      <p:sp>
        <p:nvSpPr>
          <p:cNvPr id="6" name="Rectangle 6"/>
          <p:cNvSpPr>
            <a:spLocks noGrp="1" noChangeArrowheads="1"/>
          </p:cNvSpPr>
          <p:nvPr>
            <p:ph type="ftr" sz="quarter" idx="12"/>
          </p:nvPr>
        </p:nvSpPr>
        <p:spPr>
          <a:ln/>
        </p:spPr>
        <p:txBody>
          <a:bodyPr/>
          <a:lstStyle>
            <a:lvl1pPr>
              <a:defRPr/>
            </a:lvl1pPr>
          </a:lstStyle>
          <a:p>
            <a:pPr>
              <a:defRPr/>
            </a:pPr>
            <a:r>
              <a:rPr lang="en-US"/>
              <a:t>Jeannette M. Wing</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96DADD15-6141-49A9-8D3D-7AF63503344A}" type="slidenum">
              <a:rPr lang="en-US"/>
              <a:pPr>
                <a:defRPr/>
              </a:pPr>
              <a:t>‹#›</a:t>
            </a:fld>
            <a:endParaRPr lang="en-US" sz="1400"/>
          </a:p>
        </p:txBody>
      </p:sp>
      <p:sp>
        <p:nvSpPr>
          <p:cNvPr id="5" name="Rectangle 5"/>
          <p:cNvSpPr>
            <a:spLocks noGrp="1" noChangeArrowheads="1"/>
          </p:cNvSpPr>
          <p:nvPr>
            <p:ph type="dt" sz="half" idx="11"/>
          </p:nvPr>
        </p:nvSpPr>
        <p:spPr>
          <a:ln/>
        </p:spPr>
        <p:txBody>
          <a:bodyPr/>
          <a:lstStyle>
            <a:lvl1pPr>
              <a:defRPr/>
            </a:lvl1pPr>
          </a:lstStyle>
          <a:p>
            <a:pPr>
              <a:defRPr/>
            </a:pPr>
            <a:r>
              <a:rPr lang="en-US"/>
              <a:t>CISE AC</a:t>
            </a:r>
          </a:p>
        </p:txBody>
      </p:sp>
      <p:sp>
        <p:nvSpPr>
          <p:cNvPr id="6" name="Rectangle 6"/>
          <p:cNvSpPr>
            <a:spLocks noGrp="1" noChangeArrowheads="1"/>
          </p:cNvSpPr>
          <p:nvPr>
            <p:ph type="ftr" sz="quarter" idx="12"/>
          </p:nvPr>
        </p:nvSpPr>
        <p:spPr>
          <a:ln/>
        </p:spPr>
        <p:txBody>
          <a:bodyPr/>
          <a:lstStyle>
            <a:lvl1pPr>
              <a:defRPr/>
            </a:lvl1pPr>
          </a:lstStyle>
          <a:p>
            <a:pPr>
              <a:defRPr/>
            </a:pPr>
            <a:r>
              <a:rPr lang="en-US"/>
              <a:t>Jeannette M. Wing</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41300"/>
            <a:ext cx="1943100" cy="60071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41300"/>
            <a:ext cx="5676900" cy="6007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B03CB0EF-5802-494B-8C4E-75EF48D246C6}" type="slidenum">
              <a:rPr lang="en-US"/>
              <a:pPr>
                <a:defRPr/>
              </a:pPr>
              <a:t>‹#›</a:t>
            </a:fld>
            <a:endParaRPr lang="en-US" sz="1400"/>
          </a:p>
        </p:txBody>
      </p:sp>
      <p:sp>
        <p:nvSpPr>
          <p:cNvPr id="5" name="Rectangle 5"/>
          <p:cNvSpPr>
            <a:spLocks noGrp="1" noChangeArrowheads="1"/>
          </p:cNvSpPr>
          <p:nvPr>
            <p:ph type="dt" sz="half" idx="11"/>
          </p:nvPr>
        </p:nvSpPr>
        <p:spPr>
          <a:ln/>
        </p:spPr>
        <p:txBody>
          <a:bodyPr/>
          <a:lstStyle>
            <a:lvl1pPr>
              <a:defRPr/>
            </a:lvl1pPr>
          </a:lstStyle>
          <a:p>
            <a:pPr>
              <a:defRPr/>
            </a:pPr>
            <a:r>
              <a:rPr lang="en-US"/>
              <a:t>CISE AC</a:t>
            </a:r>
          </a:p>
        </p:txBody>
      </p:sp>
      <p:sp>
        <p:nvSpPr>
          <p:cNvPr id="6" name="Rectangle 6"/>
          <p:cNvSpPr>
            <a:spLocks noGrp="1" noChangeArrowheads="1"/>
          </p:cNvSpPr>
          <p:nvPr>
            <p:ph type="ftr" sz="quarter" idx="12"/>
          </p:nvPr>
        </p:nvSpPr>
        <p:spPr>
          <a:ln/>
        </p:spPr>
        <p:txBody>
          <a:bodyPr/>
          <a:lstStyle>
            <a:lvl1pPr>
              <a:defRPr/>
            </a:lvl1pPr>
          </a:lstStyle>
          <a:p>
            <a:pPr>
              <a:defRPr/>
            </a:pPr>
            <a:r>
              <a:rPr lang="en-US"/>
              <a:t>Jeannette M. Wing</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44664126-3CB0-4E90-9CF9-B5BE68833F1A}" type="slidenum">
              <a:rPr lang="en-US"/>
              <a:pPr>
                <a:defRPr/>
              </a:pPr>
              <a:t>‹#›</a:t>
            </a:fld>
            <a:endParaRPr lang="en-US" sz="1400"/>
          </a:p>
        </p:txBody>
      </p:sp>
      <p:sp>
        <p:nvSpPr>
          <p:cNvPr id="5" name="Rectangle 5"/>
          <p:cNvSpPr>
            <a:spLocks noGrp="1" noChangeArrowheads="1"/>
          </p:cNvSpPr>
          <p:nvPr>
            <p:ph type="dt" sz="half" idx="11"/>
          </p:nvPr>
        </p:nvSpPr>
        <p:spPr>
          <a:ln/>
        </p:spPr>
        <p:txBody>
          <a:bodyPr/>
          <a:lstStyle>
            <a:lvl1pPr>
              <a:defRPr/>
            </a:lvl1pPr>
          </a:lstStyle>
          <a:p>
            <a:pPr>
              <a:defRPr/>
            </a:pPr>
            <a:r>
              <a:rPr lang="en-US"/>
              <a:t>CISE AC</a:t>
            </a:r>
          </a:p>
        </p:txBody>
      </p:sp>
      <p:sp>
        <p:nvSpPr>
          <p:cNvPr id="6" name="Rectangle 6"/>
          <p:cNvSpPr>
            <a:spLocks noGrp="1" noChangeArrowheads="1"/>
          </p:cNvSpPr>
          <p:nvPr>
            <p:ph type="ftr" sz="quarter" idx="12"/>
          </p:nvPr>
        </p:nvSpPr>
        <p:spPr>
          <a:ln/>
        </p:spPr>
        <p:txBody>
          <a:bodyPr/>
          <a:lstStyle>
            <a:lvl1pPr>
              <a:defRPr/>
            </a:lvl1pPr>
          </a:lstStyle>
          <a:p>
            <a:pPr>
              <a:defRPr/>
            </a:pPr>
            <a:r>
              <a:rPr lang="en-US"/>
              <a:t>Jeannette M. Wing</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8675562E-D38D-4AE3-AEED-077010256061}" type="slidenum">
              <a:rPr lang="en-US"/>
              <a:pPr>
                <a:defRPr/>
              </a:pPr>
              <a:t>‹#›</a:t>
            </a:fld>
            <a:endParaRPr lang="en-US" sz="1400"/>
          </a:p>
        </p:txBody>
      </p:sp>
      <p:sp>
        <p:nvSpPr>
          <p:cNvPr id="5" name="Rectangle 5"/>
          <p:cNvSpPr>
            <a:spLocks noGrp="1" noChangeArrowheads="1"/>
          </p:cNvSpPr>
          <p:nvPr>
            <p:ph type="dt" sz="half" idx="11"/>
          </p:nvPr>
        </p:nvSpPr>
        <p:spPr>
          <a:ln/>
        </p:spPr>
        <p:txBody>
          <a:bodyPr/>
          <a:lstStyle>
            <a:lvl1pPr>
              <a:defRPr/>
            </a:lvl1pPr>
          </a:lstStyle>
          <a:p>
            <a:pPr>
              <a:defRPr/>
            </a:pPr>
            <a:r>
              <a:rPr lang="en-US"/>
              <a:t>CISE AC</a:t>
            </a:r>
          </a:p>
        </p:txBody>
      </p:sp>
      <p:sp>
        <p:nvSpPr>
          <p:cNvPr id="6" name="Rectangle 6"/>
          <p:cNvSpPr>
            <a:spLocks noGrp="1" noChangeArrowheads="1"/>
          </p:cNvSpPr>
          <p:nvPr>
            <p:ph type="ftr" sz="quarter" idx="12"/>
          </p:nvPr>
        </p:nvSpPr>
        <p:spPr>
          <a:ln/>
        </p:spPr>
        <p:txBody>
          <a:bodyPr/>
          <a:lstStyle>
            <a:lvl1pPr>
              <a:defRPr/>
            </a:lvl1pPr>
          </a:lstStyle>
          <a:p>
            <a:pPr>
              <a:defRPr/>
            </a:pPr>
            <a:r>
              <a:rPr lang="en-US"/>
              <a:t>Jeannette M. Wing</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295400"/>
            <a:ext cx="38100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38100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67987E85-2A14-40BF-8F2E-876973AEDEBE}" type="slidenum">
              <a:rPr lang="en-US"/>
              <a:pPr>
                <a:defRPr/>
              </a:pPr>
              <a:t>‹#›</a:t>
            </a:fld>
            <a:endParaRPr lang="en-US" sz="1400"/>
          </a:p>
        </p:txBody>
      </p:sp>
      <p:sp>
        <p:nvSpPr>
          <p:cNvPr id="6" name="Rectangle 5"/>
          <p:cNvSpPr>
            <a:spLocks noGrp="1" noChangeArrowheads="1"/>
          </p:cNvSpPr>
          <p:nvPr>
            <p:ph type="dt" sz="half" idx="11"/>
          </p:nvPr>
        </p:nvSpPr>
        <p:spPr>
          <a:ln/>
        </p:spPr>
        <p:txBody>
          <a:bodyPr/>
          <a:lstStyle>
            <a:lvl1pPr>
              <a:defRPr/>
            </a:lvl1pPr>
          </a:lstStyle>
          <a:p>
            <a:pPr>
              <a:defRPr/>
            </a:pPr>
            <a:r>
              <a:rPr lang="en-US"/>
              <a:t>CISE AC</a:t>
            </a:r>
          </a:p>
        </p:txBody>
      </p:sp>
      <p:sp>
        <p:nvSpPr>
          <p:cNvPr id="7" name="Rectangle 6"/>
          <p:cNvSpPr>
            <a:spLocks noGrp="1" noChangeArrowheads="1"/>
          </p:cNvSpPr>
          <p:nvPr>
            <p:ph type="ftr" sz="quarter" idx="12"/>
          </p:nvPr>
        </p:nvSpPr>
        <p:spPr>
          <a:ln/>
        </p:spPr>
        <p:txBody>
          <a:bodyPr/>
          <a:lstStyle>
            <a:lvl1pPr>
              <a:defRPr/>
            </a:lvl1pPr>
          </a:lstStyle>
          <a:p>
            <a:pPr>
              <a:defRPr/>
            </a:pPr>
            <a:r>
              <a:rPr lang="en-US"/>
              <a:t>Jeannette M. Wing</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990EEFA7-DE91-458F-92A9-C9AF9CEA5858}" type="slidenum">
              <a:rPr lang="en-US"/>
              <a:pPr>
                <a:defRPr/>
              </a:pPr>
              <a:t>‹#›</a:t>
            </a:fld>
            <a:endParaRPr lang="en-US" sz="1400"/>
          </a:p>
        </p:txBody>
      </p:sp>
      <p:sp>
        <p:nvSpPr>
          <p:cNvPr id="8" name="Rectangle 5"/>
          <p:cNvSpPr>
            <a:spLocks noGrp="1" noChangeArrowheads="1"/>
          </p:cNvSpPr>
          <p:nvPr>
            <p:ph type="dt" sz="half" idx="11"/>
          </p:nvPr>
        </p:nvSpPr>
        <p:spPr>
          <a:ln/>
        </p:spPr>
        <p:txBody>
          <a:bodyPr/>
          <a:lstStyle>
            <a:lvl1pPr>
              <a:defRPr/>
            </a:lvl1pPr>
          </a:lstStyle>
          <a:p>
            <a:pPr>
              <a:defRPr/>
            </a:pPr>
            <a:r>
              <a:rPr lang="en-US"/>
              <a:t>CISE AC</a:t>
            </a:r>
          </a:p>
        </p:txBody>
      </p:sp>
      <p:sp>
        <p:nvSpPr>
          <p:cNvPr id="9" name="Rectangle 6"/>
          <p:cNvSpPr>
            <a:spLocks noGrp="1" noChangeArrowheads="1"/>
          </p:cNvSpPr>
          <p:nvPr>
            <p:ph type="ftr" sz="quarter" idx="12"/>
          </p:nvPr>
        </p:nvSpPr>
        <p:spPr>
          <a:ln/>
        </p:spPr>
        <p:txBody>
          <a:bodyPr/>
          <a:lstStyle>
            <a:lvl1pPr>
              <a:defRPr/>
            </a:lvl1pPr>
          </a:lstStyle>
          <a:p>
            <a:pPr>
              <a:defRPr/>
            </a:pPr>
            <a:r>
              <a:rPr lang="en-US"/>
              <a:t>Jeannette M. Wing</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97229579-9F31-49E9-B583-807F1313FDEF}" type="slidenum">
              <a:rPr lang="en-US"/>
              <a:pPr>
                <a:defRPr/>
              </a:pPr>
              <a:t>‹#›</a:t>
            </a:fld>
            <a:endParaRPr lang="en-US" sz="1400"/>
          </a:p>
        </p:txBody>
      </p:sp>
      <p:sp>
        <p:nvSpPr>
          <p:cNvPr id="4" name="Rectangle 5"/>
          <p:cNvSpPr>
            <a:spLocks noGrp="1" noChangeArrowheads="1"/>
          </p:cNvSpPr>
          <p:nvPr>
            <p:ph type="dt" sz="half" idx="11"/>
          </p:nvPr>
        </p:nvSpPr>
        <p:spPr>
          <a:ln/>
        </p:spPr>
        <p:txBody>
          <a:bodyPr/>
          <a:lstStyle>
            <a:lvl1pPr>
              <a:defRPr/>
            </a:lvl1pPr>
          </a:lstStyle>
          <a:p>
            <a:pPr>
              <a:defRPr/>
            </a:pPr>
            <a:r>
              <a:rPr lang="en-US"/>
              <a:t>CISE AC</a:t>
            </a:r>
          </a:p>
        </p:txBody>
      </p:sp>
      <p:sp>
        <p:nvSpPr>
          <p:cNvPr id="5" name="Rectangle 6"/>
          <p:cNvSpPr>
            <a:spLocks noGrp="1" noChangeArrowheads="1"/>
          </p:cNvSpPr>
          <p:nvPr>
            <p:ph type="ftr" sz="quarter" idx="12"/>
          </p:nvPr>
        </p:nvSpPr>
        <p:spPr>
          <a:ln/>
        </p:spPr>
        <p:txBody>
          <a:bodyPr/>
          <a:lstStyle>
            <a:lvl1pPr>
              <a:defRPr/>
            </a:lvl1pPr>
          </a:lstStyle>
          <a:p>
            <a:pPr>
              <a:defRPr/>
            </a:pPr>
            <a:r>
              <a:rPr lang="en-US"/>
              <a:t>Jeannette M. Wing</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A6133267-384B-4516-9231-693301A9C49C}" type="slidenum">
              <a:rPr lang="en-US"/>
              <a:pPr>
                <a:defRPr/>
              </a:pPr>
              <a:t>‹#›</a:t>
            </a:fld>
            <a:endParaRPr lang="en-US" sz="1400"/>
          </a:p>
        </p:txBody>
      </p:sp>
      <p:sp>
        <p:nvSpPr>
          <p:cNvPr id="3" name="Rectangle 5"/>
          <p:cNvSpPr>
            <a:spLocks noGrp="1" noChangeArrowheads="1"/>
          </p:cNvSpPr>
          <p:nvPr>
            <p:ph type="dt" sz="half" idx="11"/>
          </p:nvPr>
        </p:nvSpPr>
        <p:spPr>
          <a:ln/>
        </p:spPr>
        <p:txBody>
          <a:bodyPr/>
          <a:lstStyle>
            <a:lvl1pPr>
              <a:defRPr/>
            </a:lvl1pPr>
          </a:lstStyle>
          <a:p>
            <a:pPr>
              <a:defRPr/>
            </a:pPr>
            <a:r>
              <a:rPr lang="en-US"/>
              <a:t>CISE AC</a:t>
            </a:r>
          </a:p>
        </p:txBody>
      </p:sp>
      <p:sp>
        <p:nvSpPr>
          <p:cNvPr id="4" name="Rectangle 6"/>
          <p:cNvSpPr>
            <a:spLocks noGrp="1" noChangeArrowheads="1"/>
          </p:cNvSpPr>
          <p:nvPr>
            <p:ph type="ftr" sz="quarter" idx="12"/>
          </p:nvPr>
        </p:nvSpPr>
        <p:spPr>
          <a:ln/>
        </p:spPr>
        <p:txBody>
          <a:bodyPr/>
          <a:lstStyle>
            <a:lvl1pPr>
              <a:defRPr/>
            </a:lvl1pPr>
          </a:lstStyle>
          <a:p>
            <a:pPr>
              <a:defRPr/>
            </a:pPr>
            <a:r>
              <a:rPr lang="en-US"/>
              <a:t>Jeannette M. Wing</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340AC789-787E-4274-9B07-C9788C41C07D}" type="slidenum">
              <a:rPr lang="en-US"/>
              <a:pPr>
                <a:defRPr/>
              </a:pPr>
              <a:t>‹#›</a:t>
            </a:fld>
            <a:endParaRPr lang="en-US" sz="1400"/>
          </a:p>
        </p:txBody>
      </p:sp>
      <p:sp>
        <p:nvSpPr>
          <p:cNvPr id="6" name="Rectangle 5"/>
          <p:cNvSpPr>
            <a:spLocks noGrp="1" noChangeArrowheads="1"/>
          </p:cNvSpPr>
          <p:nvPr>
            <p:ph type="dt" sz="half" idx="11"/>
          </p:nvPr>
        </p:nvSpPr>
        <p:spPr>
          <a:ln/>
        </p:spPr>
        <p:txBody>
          <a:bodyPr/>
          <a:lstStyle>
            <a:lvl1pPr>
              <a:defRPr/>
            </a:lvl1pPr>
          </a:lstStyle>
          <a:p>
            <a:pPr>
              <a:defRPr/>
            </a:pPr>
            <a:r>
              <a:rPr lang="en-US"/>
              <a:t>CISE AC</a:t>
            </a:r>
          </a:p>
        </p:txBody>
      </p:sp>
      <p:sp>
        <p:nvSpPr>
          <p:cNvPr id="7" name="Rectangle 6"/>
          <p:cNvSpPr>
            <a:spLocks noGrp="1" noChangeArrowheads="1"/>
          </p:cNvSpPr>
          <p:nvPr>
            <p:ph type="ftr" sz="quarter" idx="12"/>
          </p:nvPr>
        </p:nvSpPr>
        <p:spPr>
          <a:ln/>
        </p:spPr>
        <p:txBody>
          <a:bodyPr/>
          <a:lstStyle>
            <a:lvl1pPr>
              <a:defRPr/>
            </a:lvl1pPr>
          </a:lstStyle>
          <a:p>
            <a:pPr>
              <a:defRPr/>
            </a:pPr>
            <a:r>
              <a:rPr lang="en-US"/>
              <a:t>Jeannette M. Wing</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55959A05-66D9-429D-976D-3572A4E5DA46}" type="slidenum">
              <a:rPr lang="en-US"/>
              <a:pPr>
                <a:defRPr/>
              </a:pPr>
              <a:t>‹#›</a:t>
            </a:fld>
            <a:endParaRPr lang="en-US" sz="1400"/>
          </a:p>
        </p:txBody>
      </p:sp>
      <p:sp>
        <p:nvSpPr>
          <p:cNvPr id="6" name="Rectangle 5"/>
          <p:cNvSpPr>
            <a:spLocks noGrp="1" noChangeArrowheads="1"/>
          </p:cNvSpPr>
          <p:nvPr>
            <p:ph type="dt" sz="half" idx="11"/>
          </p:nvPr>
        </p:nvSpPr>
        <p:spPr>
          <a:ln/>
        </p:spPr>
        <p:txBody>
          <a:bodyPr/>
          <a:lstStyle>
            <a:lvl1pPr>
              <a:defRPr/>
            </a:lvl1pPr>
          </a:lstStyle>
          <a:p>
            <a:pPr>
              <a:defRPr/>
            </a:pPr>
            <a:r>
              <a:rPr lang="en-US"/>
              <a:t>CISE AC</a:t>
            </a:r>
          </a:p>
        </p:txBody>
      </p:sp>
      <p:sp>
        <p:nvSpPr>
          <p:cNvPr id="7" name="Rectangle 6"/>
          <p:cNvSpPr>
            <a:spLocks noGrp="1" noChangeArrowheads="1"/>
          </p:cNvSpPr>
          <p:nvPr>
            <p:ph type="ftr" sz="quarter" idx="12"/>
          </p:nvPr>
        </p:nvSpPr>
        <p:spPr>
          <a:ln/>
        </p:spPr>
        <p:txBody>
          <a:bodyPr/>
          <a:lstStyle>
            <a:lvl1pPr>
              <a:defRPr/>
            </a:lvl1pPr>
          </a:lstStyle>
          <a:p>
            <a:pPr>
              <a:defRPr/>
            </a:pPr>
            <a:r>
              <a:rPr lang="en-US"/>
              <a:t>Jeannette M. Wing</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41300"/>
            <a:ext cx="7772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295400"/>
            <a:ext cx="7772400" cy="495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58468" name="Rectangle 4"/>
          <p:cNvSpPr>
            <a:spLocks noGrp="1" noChangeArrowheads="1"/>
          </p:cNvSpPr>
          <p:nvPr>
            <p:ph type="sldNum" sz="quarter" idx="4"/>
          </p:nvPr>
        </p:nvSpPr>
        <p:spPr bwMode="auto">
          <a:xfrm>
            <a:off x="3208338" y="64770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000"/>
            </a:lvl1pPr>
          </a:lstStyle>
          <a:p>
            <a:pPr>
              <a:defRPr/>
            </a:pPr>
            <a:fld id="{F0AB4DCF-A79D-47FD-B9B2-571910E8930A}" type="slidenum">
              <a:rPr lang="en-US"/>
              <a:pPr>
                <a:defRPr/>
              </a:pPr>
              <a:t>‹#›</a:t>
            </a:fld>
            <a:endParaRPr lang="en-US" sz="1400"/>
          </a:p>
        </p:txBody>
      </p:sp>
      <p:sp>
        <p:nvSpPr>
          <p:cNvPr id="958469" name="Rectangle 5"/>
          <p:cNvSpPr>
            <a:spLocks noGrp="1" noChangeArrowheads="1"/>
          </p:cNvSpPr>
          <p:nvPr>
            <p:ph type="dt" sz="half" idx="2"/>
          </p:nvPr>
        </p:nvSpPr>
        <p:spPr bwMode="auto">
          <a:xfrm>
            <a:off x="246063" y="64770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000"/>
            </a:lvl1pPr>
          </a:lstStyle>
          <a:p>
            <a:pPr>
              <a:defRPr/>
            </a:pPr>
            <a:r>
              <a:rPr lang="en-US"/>
              <a:t>CISE AC</a:t>
            </a:r>
          </a:p>
        </p:txBody>
      </p:sp>
      <p:sp>
        <p:nvSpPr>
          <p:cNvPr id="958470" name="Rectangle 6"/>
          <p:cNvSpPr>
            <a:spLocks noGrp="1" noChangeArrowheads="1"/>
          </p:cNvSpPr>
          <p:nvPr>
            <p:ph type="ftr" sz="quarter" idx="3"/>
          </p:nvPr>
        </p:nvSpPr>
        <p:spPr bwMode="auto">
          <a:xfrm>
            <a:off x="6315075" y="6477000"/>
            <a:ext cx="2725738"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000"/>
            </a:lvl1pPr>
          </a:lstStyle>
          <a:p>
            <a:pPr>
              <a:defRPr/>
            </a:pPr>
            <a:r>
              <a:rPr lang="en-US"/>
              <a:t>Jeannette M. Wing</a:t>
            </a:r>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iming>
    <p:tnLst>
      <p:par>
        <p:cTn id="1" dur="indefinite" restart="never" nodeType="tmRoot"/>
      </p:par>
    </p:tnLst>
  </p:timing>
  <p:hf hdr="0"/>
  <p:txStyles>
    <p:titleStyle>
      <a:lvl1pPr algn="l" rtl="0" eaLnBrk="0" fontAlgn="base" hangingPunct="0">
        <a:spcBef>
          <a:spcPct val="0"/>
        </a:spcBef>
        <a:spcAft>
          <a:spcPct val="0"/>
        </a:spcAft>
        <a:defRPr sz="3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Calibri" pitchFamily="34" charset="0"/>
        </a:defRPr>
      </a:lvl2pPr>
      <a:lvl3pPr algn="l" rtl="0" eaLnBrk="0" fontAlgn="base" hangingPunct="0">
        <a:spcBef>
          <a:spcPct val="0"/>
        </a:spcBef>
        <a:spcAft>
          <a:spcPct val="0"/>
        </a:spcAft>
        <a:defRPr sz="3200">
          <a:solidFill>
            <a:schemeClr val="tx1"/>
          </a:solidFill>
          <a:latin typeface="Calibri" pitchFamily="34" charset="0"/>
        </a:defRPr>
      </a:lvl3pPr>
      <a:lvl4pPr algn="l" rtl="0" eaLnBrk="0" fontAlgn="base" hangingPunct="0">
        <a:spcBef>
          <a:spcPct val="0"/>
        </a:spcBef>
        <a:spcAft>
          <a:spcPct val="0"/>
        </a:spcAft>
        <a:defRPr sz="3200">
          <a:solidFill>
            <a:schemeClr val="tx1"/>
          </a:solidFill>
          <a:latin typeface="Calibri" pitchFamily="34" charset="0"/>
        </a:defRPr>
      </a:lvl4pPr>
      <a:lvl5pPr algn="l" rtl="0" eaLnBrk="0" fontAlgn="base" hangingPunct="0">
        <a:spcBef>
          <a:spcPct val="0"/>
        </a:spcBef>
        <a:spcAft>
          <a:spcPct val="0"/>
        </a:spcAft>
        <a:defRPr sz="3200">
          <a:solidFill>
            <a:schemeClr val="tx1"/>
          </a:solidFill>
          <a:latin typeface="Calibri" pitchFamily="34" charset="0"/>
        </a:defRPr>
      </a:lvl5pPr>
      <a:lvl6pPr marL="457200" algn="l" rtl="0" eaLnBrk="0" fontAlgn="base" hangingPunct="0">
        <a:spcBef>
          <a:spcPct val="0"/>
        </a:spcBef>
        <a:spcAft>
          <a:spcPct val="0"/>
        </a:spcAft>
        <a:defRPr sz="3200">
          <a:solidFill>
            <a:schemeClr val="tx1"/>
          </a:solidFill>
          <a:latin typeface="Calibri" pitchFamily="34" charset="0"/>
        </a:defRPr>
      </a:lvl6pPr>
      <a:lvl7pPr marL="914400" algn="l" rtl="0" eaLnBrk="0" fontAlgn="base" hangingPunct="0">
        <a:spcBef>
          <a:spcPct val="0"/>
        </a:spcBef>
        <a:spcAft>
          <a:spcPct val="0"/>
        </a:spcAft>
        <a:defRPr sz="3200">
          <a:solidFill>
            <a:schemeClr val="tx1"/>
          </a:solidFill>
          <a:latin typeface="Calibri" pitchFamily="34" charset="0"/>
        </a:defRPr>
      </a:lvl7pPr>
      <a:lvl8pPr marL="1371600" algn="l" rtl="0" eaLnBrk="0" fontAlgn="base" hangingPunct="0">
        <a:spcBef>
          <a:spcPct val="0"/>
        </a:spcBef>
        <a:spcAft>
          <a:spcPct val="0"/>
        </a:spcAft>
        <a:defRPr sz="3200">
          <a:solidFill>
            <a:schemeClr val="tx1"/>
          </a:solidFill>
          <a:latin typeface="Calibri" pitchFamily="34" charset="0"/>
        </a:defRPr>
      </a:lvl8pPr>
      <a:lvl9pPr marL="1828800" algn="l" rtl="0" eaLnBrk="0" fontAlgn="base" hangingPunct="0">
        <a:spcBef>
          <a:spcPct val="0"/>
        </a:spcBef>
        <a:spcAft>
          <a:spcPct val="0"/>
        </a:spcAft>
        <a:defRPr sz="3200">
          <a:solidFill>
            <a:schemeClr val="tx1"/>
          </a:solidFill>
          <a:latin typeface="Calibri"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0" fontAlgn="base" hangingPunct="0">
        <a:spcBef>
          <a:spcPct val="20000"/>
        </a:spcBef>
        <a:spcAft>
          <a:spcPct val="0"/>
        </a:spcAft>
        <a:buChar char="»"/>
        <a:defRPr sz="1600">
          <a:solidFill>
            <a:schemeClr val="tx1"/>
          </a:solidFill>
          <a:latin typeface="+mn-lt"/>
        </a:defRPr>
      </a:lvl6pPr>
      <a:lvl7pPr marL="2971800" indent="-228600" algn="l" rtl="0" eaLnBrk="0" fontAlgn="base" hangingPunct="0">
        <a:spcBef>
          <a:spcPct val="20000"/>
        </a:spcBef>
        <a:spcAft>
          <a:spcPct val="0"/>
        </a:spcAft>
        <a:buChar char="»"/>
        <a:defRPr sz="1600">
          <a:solidFill>
            <a:schemeClr val="tx1"/>
          </a:solidFill>
          <a:latin typeface="+mn-lt"/>
        </a:defRPr>
      </a:lvl7pPr>
      <a:lvl8pPr marL="3429000" indent="-228600" algn="l" rtl="0" eaLnBrk="0" fontAlgn="base" hangingPunct="0">
        <a:spcBef>
          <a:spcPct val="20000"/>
        </a:spcBef>
        <a:spcAft>
          <a:spcPct val="0"/>
        </a:spcAft>
        <a:buChar char="»"/>
        <a:defRPr sz="1600">
          <a:solidFill>
            <a:schemeClr val="tx1"/>
          </a:solidFill>
          <a:latin typeface="+mn-lt"/>
        </a:defRPr>
      </a:lvl8pPr>
      <a:lvl9pPr marL="388620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commons.wikimedia.org/wiki/Commons:GNU_Free_Documentation_Licens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11188" y="1028700"/>
            <a:ext cx="7772400" cy="1470025"/>
          </a:xfrm>
        </p:spPr>
        <p:txBody>
          <a:bodyPr/>
          <a:lstStyle/>
          <a:p>
            <a:pPr algn="ctr"/>
            <a:r>
              <a:rPr lang="en-US" dirty="0" smtClean="0"/>
              <a:t>Trends in Science and Engineering:</a:t>
            </a:r>
            <a:br>
              <a:rPr lang="en-US" dirty="0" smtClean="0"/>
            </a:br>
            <a:r>
              <a:rPr lang="en-US" dirty="0" smtClean="0"/>
              <a:t>A View from the National Science Foundation</a:t>
            </a:r>
          </a:p>
        </p:txBody>
      </p:sp>
      <p:sp>
        <p:nvSpPr>
          <p:cNvPr id="15362" name="Text Box 3"/>
          <p:cNvSpPr txBox="1">
            <a:spLocks noChangeArrowheads="1"/>
          </p:cNvSpPr>
          <p:nvPr/>
        </p:nvSpPr>
        <p:spPr bwMode="auto">
          <a:xfrm>
            <a:off x="388938" y="2870200"/>
            <a:ext cx="8216900" cy="1708150"/>
          </a:xfrm>
          <a:prstGeom prst="rect">
            <a:avLst/>
          </a:prstGeom>
          <a:noFill/>
          <a:ln w="9525">
            <a:noFill/>
            <a:miter lim="800000"/>
            <a:headEnd/>
            <a:tailEnd/>
          </a:ln>
        </p:spPr>
        <p:txBody>
          <a:bodyPr>
            <a:spAutoFit/>
          </a:bodyPr>
          <a:lstStyle/>
          <a:p>
            <a:pPr algn="ctr" eaLnBrk="0" hangingPunct="0">
              <a:spcBef>
                <a:spcPct val="50000"/>
              </a:spcBef>
            </a:pPr>
            <a:r>
              <a:rPr lang="en-US" sz="2400" b="1" i="1">
                <a:solidFill>
                  <a:srgbClr val="FF0000"/>
                </a:solidFill>
              </a:rPr>
              <a:t>Jeannette M. Wing</a:t>
            </a:r>
            <a:endParaRPr lang="en-US" sz="2000" i="1">
              <a:solidFill>
                <a:srgbClr val="FF0000"/>
              </a:solidFill>
            </a:endParaRPr>
          </a:p>
          <a:p>
            <a:pPr algn="ctr" eaLnBrk="0" hangingPunct="0">
              <a:spcBef>
                <a:spcPct val="50000"/>
              </a:spcBef>
            </a:pPr>
            <a:r>
              <a:rPr lang="en-US"/>
              <a:t>Assistant Director</a:t>
            </a:r>
            <a:br>
              <a:rPr lang="en-US"/>
            </a:br>
            <a:r>
              <a:rPr lang="en-US"/>
              <a:t>Computer and Information Science and Engineering</a:t>
            </a:r>
            <a:br>
              <a:rPr lang="en-US"/>
            </a:br>
            <a:r>
              <a:rPr lang="en-US"/>
              <a:t>National Science Foundation</a:t>
            </a:r>
            <a:br>
              <a:rPr lang="en-US"/>
            </a:br>
            <a:endParaRPr lang="en-US"/>
          </a:p>
        </p:txBody>
      </p:sp>
      <p:sp>
        <p:nvSpPr>
          <p:cNvPr id="15363" name="Rectangle 4"/>
          <p:cNvSpPr>
            <a:spLocks noChangeArrowheads="1"/>
          </p:cNvSpPr>
          <p:nvPr/>
        </p:nvSpPr>
        <p:spPr bwMode="auto">
          <a:xfrm>
            <a:off x="1296988" y="5800725"/>
            <a:ext cx="6400800" cy="527050"/>
          </a:xfrm>
          <a:prstGeom prst="rect">
            <a:avLst/>
          </a:prstGeom>
          <a:noFill/>
          <a:ln w="9525">
            <a:noFill/>
            <a:miter lim="800000"/>
            <a:headEnd/>
            <a:tailEnd/>
          </a:ln>
        </p:spPr>
        <p:txBody>
          <a:bodyPr/>
          <a:lstStyle/>
          <a:p>
            <a:pPr algn="ctr" eaLnBrk="0" hangingPunct="0">
              <a:lnSpc>
                <a:spcPct val="90000"/>
              </a:lnSpc>
            </a:pPr>
            <a:r>
              <a:rPr lang="en-US" sz="1400" dirty="0"/>
              <a:t/>
            </a:r>
            <a:br>
              <a:rPr lang="en-US" sz="1400" dirty="0"/>
            </a:br>
            <a:r>
              <a:rPr lang="en-US" sz="1400" dirty="0" smtClean="0"/>
              <a:t>The Third </a:t>
            </a:r>
            <a:r>
              <a:rPr lang="en-US" sz="1200" dirty="0" smtClean="0">
                <a:sym typeface="Symbol" pitchFamily="18" charset="2"/>
              </a:rPr>
              <a:t>US-China Computer </a:t>
            </a:r>
            <a:r>
              <a:rPr lang="en-US" sz="1200" smtClean="0">
                <a:sym typeface="Symbol" pitchFamily="18" charset="2"/>
              </a:rPr>
              <a:t>Science Leadership </a:t>
            </a:r>
            <a:r>
              <a:rPr lang="en-US" sz="1200" dirty="0" smtClean="0">
                <a:sym typeface="Symbol" pitchFamily="18" charset="2"/>
              </a:rPr>
              <a:t>Summit</a:t>
            </a:r>
          </a:p>
          <a:p>
            <a:pPr algn="ctr" eaLnBrk="0" hangingPunct="0">
              <a:lnSpc>
                <a:spcPct val="90000"/>
              </a:lnSpc>
            </a:pPr>
            <a:r>
              <a:rPr lang="en-US" sz="1200" dirty="0" smtClean="0">
                <a:sym typeface="Symbol" pitchFamily="18" charset="2"/>
              </a:rPr>
              <a:t>Beijing University, Beijing, China</a:t>
            </a:r>
            <a:br>
              <a:rPr lang="en-US" sz="1200" dirty="0" smtClean="0">
                <a:sym typeface="Symbol" pitchFamily="18" charset="2"/>
              </a:rPr>
            </a:br>
            <a:r>
              <a:rPr lang="en-US" sz="1200" dirty="0" smtClean="0">
                <a:sym typeface="Symbol" pitchFamily="18" charset="2"/>
              </a:rPr>
              <a:t>14-15 June 2010</a:t>
            </a:r>
            <a:endParaRPr lang="en-US" sz="1200" dirty="0">
              <a:sym typeface="Symbol" pitchFamily="18" charset="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Center Programs</a:t>
            </a:r>
            <a:endParaRPr lang="en-US" dirty="0"/>
          </a:p>
        </p:txBody>
      </p:sp>
      <p:sp>
        <p:nvSpPr>
          <p:cNvPr id="3" name="Content Placeholder 2"/>
          <p:cNvSpPr>
            <a:spLocks noGrp="1"/>
          </p:cNvSpPr>
          <p:nvPr>
            <p:ph idx="1"/>
          </p:nvPr>
        </p:nvSpPr>
        <p:spPr/>
        <p:txBody>
          <a:bodyPr/>
          <a:lstStyle/>
          <a:p>
            <a:r>
              <a:rPr lang="en-US" dirty="0" smtClean="0"/>
              <a:t>Science and Technology Centers</a:t>
            </a:r>
          </a:p>
          <a:p>
            <a:pPr lvl="1"/>
            <a:r>
              <a:rPr lang="en-US" dirty="0" smtClean="0"/>
              <a:t>Center for Embedded Networked Sensing, </a:t>
            </a:r>
            <a:r>
              <a:rPr lang="en-US" dirty="0" smtClean="0">
                <a:solidFill>
                  <a:schemeClr val="accent6"/>
                </a:solidFill>
              </a:rPr>
              <a:t>Estrin</a:t>
            </a:r>
            <a:r>
              <a:rPr lang="en-US" dirty="0" smtClean="0"/>
              <a:t>, UCLA</a:t>
            </a:r>
          </a:p>
          <a:p>
            <a:pPr lvl="1"/>
            <a:r>
              <a:rPr lang="en-US" dirty="0" smtClean="0"/>
              <a:t>Team for Research in Ubiquitous Secure Technology (TRUST), </a:t>
            </a:r>
            <a:r>
              <a:rPr lang="en-US" dirty="0" smtClean="0">
                <a:solidFill>
                  <a:schemeClr val="accent6"/>
                </a:solidFill>
              </a:rPr>
              <a:t>Sastry</a:t>
            </a:r>
            <a:r>
              <a:rPr lang="en-US" dirty="0" smtClean="0"/>
              <a:t>, UC Berkeley, CMU, Cornell, Mills, San Jose State, Stanford, Vanderbilt</a:t>
            </a:r>
          </a:p>
          <a:p>
            <a:pPr lvl="1"/>
            <a:r>
              <a:rPr lang="en-US" dirty="0" smtClean="0"/>
              <a:t>…</a:t>
            </a:r>
          </a:p>
          <a:p>
            <a:r>
              <a:rPr lang="en-US" dirty="0" smtClean="0"/>
              <a:t>Engineering Research Centers</a:t>
            </a:r>
          </a:p>
          <a:p>
            <a:r>
              <a:rPr lang="en-US" dirty="0" smtClean="0"/>
              <a:t>Materials Research Science and Engineering Centers</a:t>
            </a:r>
          </a:p>
          <a:p>
            <a:r>
              <a:rPr lang="en-US" dirty="0" err="1" smtClean="0"/>
              <a:t>Nano</a:t>
            </a:r>
            <a:r>
              <a:rPr lang="en-US" dirty="0" smtClean="0"/>
              <a:t>-scale Science and Engineering Centers</a:t>
            </a:r>
          </a:p>
          <a:p>
            <a:r>
              <a:rPr lang="en-US" dirty="0" smtClean="0"/>
              <a:t>Centers for Analysis and Synthesis</a:t>
            </a:r>
          </a:p>
          <a:p>
            <a:r>
              <a:rPr lang="en-US" dirty="0" smtClean="0"/>
              <a:t>Centers for Chemical Innovation</a:t>
            </a:r>
          </a:p>
          <a:p>
            <a:r>
              <a:rPr lang="en-US" dirty="0" smtClean="0"/>
              <a:t>Science of Learning Centers</a:t>
            </a:r>
          </a:p>
          <a:p>
            <a:r>
              <a:rPr lang="en-US" dirty="0" smtClean="0"/>
              <a:t>Industry/University Cooperative Research Program</a:t>
            </a:r>
          </a:p>
        </p:txBody>
      </p:sp>
      <p:sp>
        <p:nvSpPr>
          <p:cNvPr id="4" name="Slide Number Placeholder 3"/>
          <p:cNvSpPr>
            <a:spLocks noGrp="1"/>
          </p:cNvSpPr>
          <p:nvPr>
            <p:ph type="sldNum" sz="quarter" idx="10"/>
          </p:nvPr>
        </p:nvSpPr>
        <p:spPr/>
        <p:txBody>
          <a:bodyPr/>
          <a:lstStyle/>
          <a:p>
            <a:pPr>
              <a:defRPr/>
            </a:pPr>
            <a:fld id="{44664126-3CB0-4E90-9CF9-B5BE68833F1A}" type="slidenum">
              <a:rPr lang="en-US" smtClean="0"/>
              <a:pPr>
                <a:defRPr/>
              </a:pPr>
              <a:t>10</a:t>
            </a:fld>
            <a:endParaRPr lang="en-US" sz="1400"/>
          </a:p>
        </p:txBody>
      </p:sp>
      <p:sp>
        <p:nvSpPr>
          <p:cNvPr id="5" name="Date Placeholder 4"/>
          <p:cNvSpPr>
            <a:spLocks noGrp="1"/>
          </p:cNvSpPr>
          <p:nvPr>
            <p:ph type="dt" sz="half" idx="11"/>
          </p:nvPr>
        </p:nvSpPr>
        <p:spPr/>
        <p:txBody>
          <a:bodyPr/>
          <a:lstStyle/>
          <a:p>
            <a:pPr>
              <a:defRPr/>
            </a:pPr>
            <a:r>
              <a:rPr lang="en-US" smtClean="0"/>
              <a:t>CISE AC</a:t>
            </a:r>
            <a:endParaRPr lang="en-US"/>
          </a:p>
        </p:txBody>
      </p:sp>
      <p:sp>
        <p:nvSpPr>
          <p:cNvPr id="6" name="Footer Placeholder 5"/>
          <p:cNvSpPr>
            <a:spLocks noGrp="1"/>
          </p:cNvSpPr>
          <p:nvPr>
            <p:ph type="ftr" sz="quarter" idx="12"/>
          </p:nvPr>
        </p:nvSpPr>
        <p:spPr/>
        <p:txBody>
          <a:bodyPr/>
          <a:lstStyle/>
          <a:p>
            <a:pPr>
              <a:defRPr/>
            </a:pPr>
            <a:r>
              <a:rPr lang="en-US" smtClean="0"/>
              <a:t>Jeannette M. Wing</a:t>
            </a:r>
            <a:endParaRPr lang="en-US"/>
          </a:p>
        </p:txBody>
      </p:sp>
      <p:sp>
        <p:nvSpPr>
          <p:cNvPr id="7" name="Rectangle 6"/>
          <p:cNvSpPr>
            <a:spLocks noChangeArrowheads="1"/>
          </p:cNvSpPr>
          <p:nvPr/>
        </p:nvSpPr>
        <p:spPr bwMode="auto">
          <a:xfrm>
            <a:off x="840581" y="1610436"/>
            <a:ext cx="309563" cy="708025"/>
          </a:xfrm>
          <a:prstGeom prst="rect">
            <a:avLst/>
          </a:prstGeom>
          <a:noFill/>
          <a:ln w="9525">
            <a:noFill/>
            <a:miter lim="800000"/>
            <a:headEnd/>
            <a:tailEnd/>
          </a:ln>
        </p:spPr>
        <p:txBody>
          <a:bodyPr wrap="square">
            <a:spAutoFit/>
          </a:bodyPr>
          <a:lstStyle/>
          <a:p>
            <a:pPr eaLnBrk="0" hangingPunct="0"/>
            <a:r>
              <a:rPr lang="en-US" sz="4000" b="1" dirty="0">
                <a:solidFill>
                  <a:srgbClr val="FF0000"/>
                </a:solidFill>
                <a:ea typeface="ＭＳ Ｐゴシック" pitchFamily="34" charset="-128"/>
                <a:cs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dirty="0" smtClean="0"/>
              <a:t>2010 Science and Technology Centers</a:t>
            </a:r>
          </a:p>
        </p:txBody>
      </p:sp>
      <p:sp>
        <p:nvSpPr>
          <p:cNvPr id="32770" name="Content Placeholder 2"/>
          <p:cNvSpPr>
            <a:spLocks noGrp="1"/>
          </p:cNvSpPr>
          <p:nvPr>
            <p:ph idx="1"/>
          </p:nvPr>
        </p:nvSpPr>
        <p:spPr>
          <a:xfrm>
            <a:off x="555625" y="1295400"/>
            <a:ext cx="8485188" cy="4953000"/>
          </a:xfrm>
        </p:spPr>
        <p:txBody>
          <a:bodyPr/>
          <a:lstStyle/>
          <a:p>
            <a:r>
              <a:rPr lang="en-US" dirty="0" smtClean="0"/>
              <a:t>Science of Information</a:t>
            </a:r>
          </a:p>
          <a:p>
            <a:pPr lvl="1"/>
            <a:r>
              <a:rPr lang="en-US" b="1" dirty="0" err="1" smtClean="0"/>
              <a:t>Szpankowski</a:t>
            </a:r>
            <a:r>
              <a:rPr lang="en-US" b="1" dirty="0" smtClean="0"/>
              <a:t>, Purdue</a:t>
            </a:r>
            <a:r>
              <a:rPr lang="en-US" dirty="0" smtClean="0"/>
              <a:t>, Bryn </a:t>
            </a:r>
            <a:r>
              <a:rPr lang="en-US" dirty="0" err="1" smtClean="0"/>
              <a:t>Mawr</a:t>
            </a:r>
            <a:r>
              <a:rPr lang="en-US" dirty="0" smtClean="0"/>
              <a:t>, Howard, MIT, Princeton, Stanford, Berkeley, UCSD, UIUC</a:t>
            </a:r>
          </a:p>
          <a:p>
            <a:pPr lvl="1"/>
            <a:r>
              <a:rPr lang="en-US" dirty="0" smtClean="0">
                <a:solidFill>
                  <a:srgbClr val="FF0000"/>
                </a:solidFill>
              </a:rPr>
              <a:t>What is Information? </a:t>
            </a:r>
            <a:r>
              <a:rPr lang="en-US" dirty="0" smtClean="0"/>
              <a:t>– One of our fields “Deep Questions” </a:t>
            </a:r>
            <a:r>
              <a:rPr lang="en-US" sz="1400" i="1" dirty="0" smtClean="0"/>
              <a:t>[Wing, CACM 2008]</a:t>
            </a:r>
          </a:p>
          <a:p>
            <a:pPr lvl="1"/>
            <a:r>
              <a:rPr lang="en-US" dirty="0" smtClean="0"/>
              <a:t>Core of CCF/CIF</a:t>
            </a:r>
          </a:p>
          <a:p>
            <a:pPr lvl="1"/>
            <a:endParaRPr lang="en-US" dirty="0" smtClean="0"/>
          </a:p>
          <a:p>
            <a:r>
              <a:rPr lang="en-US" dirty="0" smtClean="0"/>
              <a:t>BEACON, Goodman, MSU, UT/Austin, UW, NCSU, U of Idaho</a:t>
            </a:r>
          </a:p>
          <a:p>
            <a:pPr lvl="1"/>
            <a:r>
              <a:rPr lang="en-US" dirty="0" smtClean="0"/>
              <a:t>Computational Methods to Study Evolution</a:t>
            </a:r>
          </a:p>
          <a:p>
            <a:r>
              <a:rPr lang="en-US" dirty="0" smtClean="0"/>
              <a:t>Energy Efficient Electronics Science, </a:t>
            </a:r>
            <a:r>
              <a:rPr lang="en-US" dirty="0" err="1" smtClean="0"/>
              <a:t>Yablonovitch</a:t>
            </a:r>
            <a:r>
              <a:rPr lang="en-US" dirty="0" smtClean="0"/>
              <a:t>, Berkeley+ …</a:t>
            </a:r>
          </a:p>
          <a:p>
            <a:pPr lvl="1"/>
            <a:r>
              <a:rPr lang="en-US" dirty="0" err="1" smtClean="0"/>
              <a:t>Millivolt</a:t>
            </a:r>
            <a:r>
              <a:rPr lang="en-US" dirty="0" smtClean="0"/>
              <a:t> electronic switch as successor to transistor</a:t>
            </a:r>
          </a:p>
          <a:p>
            <a:r>
              <a:rPr lang="en-US" dirty="0" smtClean="0"/>
              <a:t>Integrated Cellular Systems, </a:t>
            </a:r>
            <a:r>
              <a:rPr lang="en-US" dirty="0" err="1" smtClean="0"/>
              <a:t>Kamm</a:t>
            </a:r>
            <a:r>
              <a:rPr lang="en-US" dirty="0" smtClean="0"/>
              <a:t>, MIT+ …</a:t>
            </a:r>
          </a:p>
          <a:p>
            <a:pPr lvl="1"/>
            <a:r>
              <a:rPr lang="en-US" dirty="0" smtClean="0"/>
              <a:t>Engineer clusters of living cells or “biological machines”</a:t>
            </a:r>
          </a:p>
          <a:p>
            <a:r>
              <a:rPr lang="en-US" dirty="0" smtClean="0"/>
              <a:t>Dark Energy Biosphere, Edwards, USC+ …</a:t>
            </a:r>
          </a:p>
          <a:p>
            <a:pPr lvl="1"/>
            <a:endParaRPr lang="en-US" dirty="0" smtClean="0"/>
          </a:p>
        </p:txBody>
      </p:sp>
      <p:sp>
        <p:nvSpPr>
          <p:cNvPr id="32771" name="Slide Number Placeholder 3"/>
          <p:cNvSpPr>
            <a:spLocks noGrp="1"/>
          </p:cNvSpPr>
          <p:nvPr>
            <p:ph type="sldNum" sz="quarter" idx="10"/>
          </p:nvPr>
        </p:nvSpPr>
        <p:spPr>
          <a:noFill/>
        </p:spPr>
        <p:txBody>
          <a:bodyPr/>
          <a:lstStyle/>
          <a:p>
            <a:fld id="{A46E6DC1-73BA-494F-BA38-545C25B29833}" type="slidenum">
              <a:rPr lang="en-US" smtClean="0"/>
              <a:pPr/>
              <a:t>11</a:t>
            </a:fld>
            <a:endParaRPr lang="en-US" sz="1400" smtClean="0"/>
          </a:p>
        </p:txBody>
      </p:sp>
      <p:sp>
        <p:nvSpPr>
          <p:cNvPr id="32772" name="Date Placeholder 4"/>
          <p:cNvSpPr>
            <a:spLocks noGrp="1"/>
          </p:cNvSpPr>
          <p:nvPr>
            <p:ph type="dt" sz="quarter" idx="11"/>
          </p:nvPr>
        </p:nvSpPr>
        <p:spPr>
          <a:noFill/>
        </p:spPr>
        <p:txBody>
          <a:bodyPr/>
          <a:lstStyle/>
          <a:p>
            <a:r>
              <a:rPr lang="en-US" smtClean="0"/>
              <a:t>CISE AC</a:t>
            </a:r>
          </a:p>
        </p:txBody>
      </p:sp>
      <p:sp>
        <p:nvSpPr>
          <p:cNvPr id="32773" name="Footer Placeholder 5"/>
          <p:cNvSpPr>
            <a:spLocks noGrp="1"/>
          </p:cNvSpPr>
          <p:nvPr>
            <p:ph type="ftr" sz="quarter" idx="12"/>
          </p:nvPr>
        </p:nvSpPr>
        <p:spPr>
          <a:noFill/>
        </p:spPr>
        <p:txBody>
          <a:bodyPr/>
          <a:lstStyle/>
          <a:p>
            <a:r>
              <a:rPr lang="en-US" smtClean="0"/>
              <a:t>Jeannette M. Wing</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Number Placeholder 3"/>
          <p:cNvSpPr>
            <a:spLocks noGrp="1"/>
          </p:cNvSpPr>
          <p:nvPr>
            <p:ph type="sldNum" sz="quarter" idx="10"/>
          </p:nvPr>
        </p:nvSpPr>
        <p:spPr>
          <a:noFill/>
        </p:spPr>
        <p:txBody>
          <a:bodyPr/>
          <a:lstStyle/>
          <a:p>
            <a:fld id="{D241F454-CAD6-432F-A4CF-F87C60483C72}" type="slidenum">
              <a:rPr lang="en-US" smtClean="0"/>
              <a:pPr/>
              <a:t>12</a:t>
            </a:fld>
            <a:endParaRPr lang="en-US" sz="1400" smtClean="0"/>
          </a:p>
        </p:txBody>
      </p:sp>
      <p:sp>
        <p:nvSpPr>
          <p:cNvPr id="39938" name="Date Placeholder 4"/>
          <p:cNvSpPr>
            <a:spLocks noGrp="1"/>
          </p:cNvSpPr>
          <p:nvPr>
            <p:ph type="dt" sz="quarter" idx="11"/>
          </p:nvPr>
        </p:nvSpPr>
        <p:spPr>
          <a:noFill/>
        </p:spPr>
        <p:txBody>
          <a:bodyPr/>
          <a:lstStyle/>
          <a:p>
            <a:r>
              <a:rPr lang="en-US" smtClean="0"/>
              <a:t>CISE AC</a:t>
            </a:r>
          </a:p>
        </p:txBody>
      </p:sp>
      <p:sp>
        <p:nvSpPr>
          <p:cNvPr id="39939" name="Footer Placeholder 5"/>
          <p:cNvSpPr>
            <a:spLocks noGrp="1"/>
          </p:cNvSpPr>
          <p:nvPr>
            <p:ph type="ftr" sz="quarter" idx="12"/>
          </p:nvPr>
        </p:nvSpPr>
        <p:spPr>
          <a:noFill/>
        </p:spPr>
        <p:txBody>
          <a:bodyPr/>
          <a:lstStyle/>
          <a:p>
            <a:r>
              <a:rPr lang="en-US" smtClean="0"/>
              <a:t>Jeannette M. Wing</a:t>
            </a:r>
          </a:p>
        </p:txBody>
      </p:sp>
      <p:sp>
        <p:nvSpPr>
          <p:cNvPr id="39940" name="Rectangle 2"/>
          <p:cNvSpPr>
            <a:spLocks noGrp="1" noChangeArrowheads="1"/>
          </p:cNvSpPr>
          <p:nvPr>
            <p:ph type="title"/>
          </p:nvPr>
        </p:nvSpPr>
        <p:spPr/>
        <p:txBody>
          <a:bodyPr/>
          <a:lstStyle/>
          <a:p>
            <a:r>
              <a:rPr lang="en-US" smtClean="0"/>
              <a:t>Expeditions</a:t>
            </a:r>
          </a:p>
        </p:txBody>
      </p:sp>
      <p:sp>
        <p:nvSpPr>
          <p:cNvPr id="39941" name="Rectangle 3"/>
          <p:cNvSpPr>
            <a:spLocks noGrp="1" noChangeArrowheads="1"/>
          </p:cNvSpPr>
          <p:nvPr>
            <p:ph type="body" idx="1"/>
          </p:nvPr>
        </p:nvSpPr>
        <p:spPr/>
        <p:txBody>
          <a:bodyPr/>
          <a:lstStyle/>
          <a:p>
            <a:pPr>
              <a:lnSpc>
                <a:spcPct val="90000"/>
              </a:lnSpc>
            </a:pPr>
            <a:r>
              <a:rPr lang="en-US" sz="2000" dirty="0" smtClean="0"/>
              <a:t>Bold, creative, visionary, high-risk ideas</a:t>
            </a:r>
          </a:p>
          <a:p>
            <a:pPr>
              <a:lnSpc>
                <a:spcPct val="90000"/>
              </a:lnSpc>
            </a:pPr>
            <a:endParaRPr lang="en-US" sz="2000" dirty="0" smtClean="0"/>
          </a:p>
          <a:p>
            <a:pPr>
              <a:lnSpc>
                <a:spcPct val="90000"/>
              </a:lnSpc>
            </a:pPr>
            <a:r>
              <a:rPr lang="en-US" sz="2000" dirty="0" smtClean="0"/>
              <a:t>Whole &gt;&gt; </a:t>
            </a:r>
            <a:r>
              <a:rPr lang="en-US" sz="3200" dirty="0" smtClean="0">
                <a:sym typeface="Symbol" pitchFamily="18" charset="2"/>
              </a:rPr>
              <a:t> </a:t>
            </a:r>
            <a:r>
              <a:rPr lang="en-US" sz="2000" dirty="0" smtClean="0">
                <a:sym typeface="Symbol" pitchFamily="18" charset="2"/>
              </a:rPr>
              <a:t>part </a:t>
            </a:r>
            <a:r>
              <a:rPr lang="en-US" sz="2000" b="1" i="1" baseline="-25000" dirty="0" err="1" smtClean="0">
                <a:sym typeface="Symbol" pitchFamily="18" charset="2"/>
              </a:rPr>
              <a:t>i</a:t>
            </a:r>
            <a:endParaRPr lang="en-US" sz="2000" b="1" i="1" baseline="-25000" dirty="0" smtClean="0">
              <a:sym typeface="Symbol" pitchFamily="18" charset="2"/>
            </a:endParaRPr>
          </a:p>
          <a:p>
            <a:pPr>
              <a:lnSpc>
                <a:spcPct val="90000"/>
              </a:lnSpc>
            </a:pPr>
            <a:endParaRPr lang="en-US" sz="2000" i="1" baseline="-25000" dirty="0" smtClean="0">
              <a:sym typeface="Symbol" pitchFamily="18" charset="2"/>
            </a:endParaRPr>
          </a:p>
          <a:p>
            <a:pPr>
              <a:lnSpc>
                <a:spcPct val="90000"/>
              </a:lnSpc>
            </a:pPr>
            <a:endParaRPr lang="en-US" sz="2000" baseline="-25000" dirty="0" smtClean="0">
              <a:sym typeface="Symbol" pitchFamily="18" charset="2"/>
            </a:endParaRPr>
          </a:p>
          <a:p>
            <a:pPr>
              <a:lnSpc>
                <a:spcPct val="90000"/>
              </a:lnSpc>
            </a:pPr>
            <a:r>
              <a:rPr lang="en-US" sz="2000" dirty="0" smtClean="0"/>
              <a:t>Solicitation is deliberately </a:t>
            </a:r>
            <a:r>
              <a:rPr lang="en-US" sz="2000" dirty="0" err="1" smtClean="0"/>
              <a:t>underconstrained</a:t>
            </a:r>
            <a:endParaRPr lang="en-US" sz="2000" dirty="0" smtClean="0"/>
          </a:p>
          <a:p>
            <a:pPr lvl="1">
              <a:lnSpc>
                <a:spcPct val="90000"/>
              </a:lnSpc>
            </a:pPr>
            <a:r>
              <a:rPr lang="en-US" sz="1800" dirty="0" smtClean="0"/>
              <a:t>Tell us what YOU want to do!</a:t>
            </a:r>
          </a:p>
          <a:p>
            <a:pPr lvl="1">
              <a:lnSpc>
                <a:spcPct val="90000"/>
              </a:lnSpc>
            </a:pPr>
            <a:r>
              <a:rPr lang="en-US" sz="1800" dirty="0" smtClean="0"/>
              <a:t>Response to community</a:t>
            </a:r>
          </a:p>
          <a:p>
            <a:pPr lvl="2">
              <a:lnSpc>
                <a:spcPct val="90000"/>
              </a:lnSpc>
            </a:pPr>
            <a:r>
              <a:rPr lang="en-US" sz="1600" dirty="0" smtClean="0"/>
              <a:t>Loss of ITR Large, DARPA changes, support for high-risk research, large experimental systems research, etc.</a:t>
            </a:r>
          </a:p>
          <a:p>
            <a:pPr>
              <a:lnSpc>
                <a:spcPct val="90000"/>
              </a:lnSpc>
              <a:buFontTx/>
              <a:buNone/>
            </a:pPr>
            <a:r>
              <a:rPr lang="en-US" sz="2000" dirty="0" smtClean="0"/>
              <a:t> </a:t>
            </a:r>
          </a:p>
          <a:p>
            <a:pPr>
              <a:lnSpc>
                <a:spcPct val="90000"/>
              </a:lnSpc>
            </a:pPr>
            <a:r>
              <a:rPr lang="en-US" sz="2000" dirty="0" smtClean="0"/>
              <a:t>~ 3 awards, each at $10M over 5 years</a:t>
            </a:r>
          </a:p>
          <a:p>
            <a:pPr lvl="1">
              <a:lnSpc>
                <a:spcPct val="90000"/>
              </a:lnSpc>
            </a:pPr>
            <a:r>
              <a:rPr lang="en-US" sz="1800" dirty="0" smtClean="0"/>
              <a:t>FY08 122 LOI, 75 prelim, 20 final, 7 reverse site visits, 4 awards</a:t>
            </a:r>
          </a:p>
          <a:p>
            <a:pPr lvl="1">
              <a:lnSpc>
                <a:spcPct val="90000"/>
              </a:lnSpc>
            </a:pPr>
            <a:r>
              <a:rPr lang="en-US" sz="1800" dirty="0" smtClean="0"/>
              <a:t>FY09 48 prelim, 20 final, 7 reverse site visits, 3 awards</a:t>
            </a:r>
          </a:p>
          <a:p>
            <a:pPr lvl="1">
              <a:lnSpc>
                <a:spcPct val="90000"/>
              </a:lnSpc>
            </a:pPr>
            <a:r>
              <a:rPr lang="en-US" sz="1800" dirty="0" smtClean="0"/>
              <a:t>FY10 23 prelim, 16 final, …</a:t>
            </a:r>
          </a:p>
        </p:txBody>
      </p:sp>
      <p:sp>
        <p:nvSpPr>
          <p:cNvPr id="39942" name="Text Box 4"/>
          <p:cNvSpPr txBox="1">
            <a:spLocks noChangeArrowheads="1"/>
          </p:cNvSpPr>
          <p:nvPr/>
        </p:nvSpPr>
        <p:spPr bwMode="auto">
          <a:xfrm>
            <a:off x="2157413" y="2363788"/>
            <a:ext cx="233362" cy="304800"/>
          </a:xfrm>
          <a:prstGeom prst="rect">
            <a:avLst/>
          </a:prstGeom>
          <a:noFill/>
          <a:ln w="9525">
            <a:noFill/>
            <a:miter lim="800000"/>
            <a:headEnd/>
            <a:tailEnd/>
          </a:ln>
        </p:spPr>
        <p:txBody>
          <a:bodyPr wrap="none">
            <a:spAutoFit/>
          </a:bodyPr>
          <a:lstStyle/>
          <a:p>
            <a:pPr eaLnBrk="0" hangingPunct="0"/>
            <a:r>
              <a:rPr lang="en-US" sz="1400" i="1">
                <a:latin typeface="Comic Sans MS" pitchFamily="66" charset="0"/>
              </a:rPr>
              <a:t>i</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Number Placeholder 3"/>
          <p:cNvSpPr>
            <a:spLocks noGrp="1"/>
          </p:cNvSpPr>
          <p:nvPr>
            <p:ph type="sldNum" sz="quarter" idx="10"/>
          </p:nvPr>
        </p:nvSpPr>
        <p:spPr>
          <a:noFill/>
        </p:spPr>
        <p:txBody>
          <a:bodyPr/>
          <a:lstStyle/>
          <a:p>
            <a:fld id="{45978CA9-635C-498D-BDAE-E515A7425272}" type="slidenum">
              <a:rPr lang="en-US" smtClean="0"/>
              <a:pPr/>
              <a:t>13</a:t>
            </a:fld>
            <a:endParaRPr lang="en-US" sz="1400" smtClean="0"/>
          </a:p>
        </p:txBody>
      </p:sp>
      <p:sp>
        <p:nvSpPr>
          <p:cNvPr id="41986" name="Date Placeholder 4"/>
          <p:cNvSpPr>
            <a:spLocks noGrp="1"/>
          </p:cNvSpPr>
          <p:nvPr>
            <p:ph type="dt" sz="quarter" idx="11"/>
          </p:nvPr>
        </p:nvSpPr>
        <p:spPr>
          <a:noFill/>
        </p:spPr>
        <p:txBody>
          <a:bodyPr/>
          <a:lstStyle/>
          <a:p>
            <a:r>
              <a:rPr lang="en-US" smtClean="0"/>
              <a:t>CISE AC</a:t>
            </a:r>
          </a:p>
        </p:txBody>
      </p:sp>
      <p:sp>
        <p:nvSpPr>
          <p:cNvPr id="41987" name="Footer Placeholder 5"/>
          <p:cNvSpPr>
            <a:spLocks noGrp="1"/>
          </p:cNvSpPr>
          <p:nvPr>
            <p:ph type="ftr" sz="quarter" idx="12"/>
          </p:nvPr>
        </p:nvSpPr>
        <p:spPr>
          <a:noFill/>
        </p:spPr>
        <p:txBody>
          <a:bodyPr/>
          <a:lstStyle/>
          <a:p>
            <a:r>
              <a:rPr lang="en-US" smtClean="0"/>
              <a:t>Jeannette M. Wing</a:t>
            </a:r>
          </a:p>
        </p:txBody>
      </p:sp>
      <p:sp>
        <p:nvSpPr>
          <p:cNvPr id="41988" name="Rectangle 2"/>
          <p:cNvSpPr>
            <a:spLocks noGrp="1" noChangeArrowheads="1"/>
          </p:cNvSpPr>
          <p:nvPr>
            <p:ph type="title"/>
          </p:nvPr>
        </p:nvSpPr>
        <p:spPr/>
        <p:txBody>
          <a:bodyPr/>
          <a:lstStyle/>
          <a:p>
            <a:r>
              <a:rPr lang="en-US" smtClean="0"/>
              <a:t>FY08-FY09 Awards</a:t>
            </a:r>
          </a:p>
        </p:txBody>
      </p:sp>
      <p:sp>
        <p:nvSpPr>
          <p:cNvPr id="41989" name="Rectangle 3"/>
          <p:cNvSpPr>
            <a:spLocks noGrp="1" noChangeArrowheads="1"/>
          </p:cNvSpPr>
          <p:nvPr>
            <p:ph type="body" idx="1"/>
          </p:nvPr>
        </p:nvSpPr>
        <p:spPr/>
        <p:txBody>
          <a:bodyPr/>
          <a:lstStyle/>
          <a:p>
            <a:pPr>
              <a:lnSpc>
                <a:spcPct val="90000"/>
              </a:lnSpc>
            </a:pPr>
            <a:r>
              <a:rPr lang="en-US" sz="2000" dirty="0" smtClean="0"/>
              <a:t>FY08 Awards</a:t>
            </a:r>
          </a:p>
          <a:p>
            <a:pPr lvl="1">
              <a:lnSpc>
                <a:spcPct val="90000"/>
              </a:lnSpc>
            </a:pPr>
            <a:r>
              <a:rPr lang="en-US" sz="1800" dirty="0" smtClean="0"/>
              <a:t>Computational Sustainability</a:t>
            </a:r>
          </a:p>
          <a:p>
            <a:pPr lvl="2">
              <a:lnSpc>
                <a:spcPct val="90000"/>
              </a:lnSpc>
            </a:pPr>
            <a:r>
              <a:rPr lang="en-US" sz="1600" dirty="0" smtClean="0">
                <a:solidFill>
                  <a:schemeClr val="hlink"/>
                </a:solidFill>
              </a:rPr>
              <a:t>Gomes, Cornell</a:t>
            </a:r>
            <a:r>
              <a:rPr lang="en-US" sz="1600" dirty="0" smtClean="0">
                <a:solidFill>
                  <a:schemeClr val="accent2"/>
                </a:solidFill>
              </a:rPr>
              <a:t>,</a:t>
            </a:r>
            <a:r>
              <a:rPr lang="en-US" sz="1600" dirty="0" smtClean="0"/>
              <a:t> Bowdoin College, the Conservation Fund, Howard University, Oregon State University and the Pacific Northwest National Laboratory </a:t>
            </a:r>
          </a:p>
          <a:p>
            <a:pPr lvl="1">
              <a:lnSpc>
                <a:spcPct val="90000"/>
              </a:lnSpc>
            </a:pPr>
            <a:r>
              <a:rPr lang="en-US" sz="1800" dirty="0" smtClean="0"/>
              <a:t>Intractability</a:t>
            </a:r>
          </a:p>
          <a:p>
            <a:pPr lvl="2">
              <a:lnSpc>
                <a:spcPct val="90000"/>
              </a:lnSpc>
            </a:pPr>
            <a:r>
              <a:rPr lang="en-US" sz="1600" dirty="0" smtClean="0">
                <a:solidFill>
                  <a:schemeClr val="hlink"/>
                </a:solidFill>
              </a:rPr>
              <a:t>Arora, Princeton</a:t>
            </a:r>
            <a:r>
              <a:rPr lang="en-US" sz="1600" dirty="0" smtClean="0">
                <a:solidFill>
                  <a:schemeClr val="accent2"/>
                </a:solidFill>
              </a:rPr>
              <a:t>,</a:t>
            </a:r>
            <a:r>
              <a:rPr lang="en-US" sz="1600" dirty="0" smtClean="0"/>
              <a:t> Rutgers, NYU, Inst for Adv. Studies</a:t>
            </a:r>
          </a:p>
          <a:p>
            <a:pPr lvl="1">
              <a:lnSpc>
                <a:spcPct val="90000"/>
              </a:lnSpc>
            </a:pPr>
            <a:r>
              <a:rPr lang="en-US" sz="1800" dirty="0" smtClean="0"/>
              <a:t>Molecular Programming</a:t>
            </a:r>
          </a:p>
          <a:p>
            <a:pPr lvl="2">
              <a:lnSpc>
                <a:spcPct val="90000"/>
              </a:lnSpc>
            </a:pPr>
            <a:r>
              <a:rPr lang="en-US" sz="1600" dirty="0" smtClean="0">
                <a:solidFill>
                  <a:schemeClr val="hlink"/>
                </a:solidFill>
              </a:rPr>
              <a:t>Winfrey, Cal Tech</a:t>
            </a:r>
            <a:r>
              <a:rPr lang="en-US" sz="1600" dirty="0" smtClean="0"/>
              <a:t>, UW</a:t>
            </a:r>
          </a:p>
          <a:p>
            <a:pPr lvl="1">
              <a:lnSpc>
                <a:spcPct val="90000"/>
              </a:lnSpc>
            </a:pPr>
            <a:r>
              <a:rPr lang="en-US" sz="1800" dirty="0" smtClean="0"/>
              <a:t>Open Programmable Mobile Internet</a:t>
            </a:r>
          </a:p>
          <a:p>
            <a:pPr lvl="2">
              <a:lnSpc>
                <a:spcPct val="90000"/>
              </a:lnSpc>
            </a:pPr>
            <a:r>
              <a:rPr lang="en-US" sz="1600" dirty="0" smtClean="0">
                <a:solidFill>
                  <a:schemeClr val="hlink"/>
                </a:solidFill>
              </a:rPr>
              <a:t>McKeown, Stanford</a:t>
            </a:r>
          </a:p>
          <a:p>
            <a:pPr>
              <a:lnSpc>
                <a:spcPct val="90000"/>
              </a:lnSpc>
            </a:pPr>
            <a:r>
              <a:rPr lang="en-US" sz="2000" dirty="0" smtClean="0"/>
              <a:t>FY09 Awards (funded with ARRA) </a:t>
            </a:r>
          </a:p>
          <a:p>
            <a:pPr lvl="1">
              <a:lnSpc>
                <a:spcPct val="90000"/>
              </a:lnSpc>
            </a:pPr>
            <a:r>
              <a:rPr lang="en-US" sz="1800" dirty="0" smtClean="0"/>
              <a:t>Customized Computing Technology</a:t>
            </a:r>
          </a:p>
          <a:p>
            <a:pPr lvl="2">
              <a:lnSpc>
                <a:spcPct val="90000"/>
              </a:lnSpc>
            </a:pPr>
            <a:r>
              <a:rPr lang="en-US" sz="1600" dirty="0" smtClean="0">
                <a:solidFill>
                  <a:schemeClr val="hlink"/>
                </a:solidFill>
              </a:rPr>
              <a:t>Cong, UCLA</a:t>
            </a:r>
          </a:p>
          <a:p>
            <a:pPr lvl="1">
              <a:lnSpc>
                <a:spcPct val="90000"/>
              </a:lnSpc>
            </a:pPr>
            <a:r>
              <a:rPr lang="en-US" sz="1800" dirty="0" smtClean="0"/>
              <a:t>Modeling Tools for Disease and Complex Systems</a:t>
            </a:r>
          </a:p>
          <a:p>
            <a:pPr lvl="2">
              <a:lnSpc>
                <a:spcPct val="90000"/>
              </a:lnSpc>
            </a:pPr>
            <a:r>
              <a:rPr lang="en-US" sz="1600" dirty="0" smtClean="0">
                <a:solidFill>
                  <a:schemeClr val="hlink"/>
                </a:solidFill>
              </a:rPr>
              <a:t>Clarke, CMU, </a:t>
            </a:r>
            <a:r>
              <a:rPr lang="en-US" sz="1600" dirty="0" smtClean="0"/>
              <a:t>NYU, Cornell, SUNY Stony Brook, University of Maryland</a:t>
            </a:r>
          </a:p>
          <a:p>
            <a:pPr lvl="1">
              <a:lnSpc>
                <a:spcPct val="90000"/>
              </a:lnSpc>
            </a:pPr>
            <a:r>
              <a:rPr lang="en-US" sz="1800" dirty="0" smtClean="0"/>
              <a:t>Robotic Bees</a:t>
            </a:r>
          </a:p>
          <a:p>
            <a:pPr lvl="2">
              <a:lnSpc>
                <a:spcPct val="90000"/>
              </a:lnSpc>
            </a:pPr>
            <a:r>
              <a:rPr lang="en-US" sz="1600" dirty="0" smtClean="0">
                <a:solidFill>
                  <a:schemeClr val="hlink"/>
                </a:solidFill>
              </a:rPr>
              <a:t>Wood, Harvard</a:t>
            </a:r>
          </a:p>
        </p:txBody>
      </p:sp>
      <p:grpSp>
        <p:nvGrpSpPr>
          <p:cNvPr id="11" name="Group 10"/>
          <p:cNvGrpSpPr/>
          <p:nvPr/>
        </p:nvGrpSpPr>
        <p:grpSpPr>
          <a:xfrm>
            <a:off x="531018" y="1514901"/>
            <a:ext cx="309563" cy="3519464"/>
            <a:chOff x="531018" y="1514901"/>
            <a:chExt cx="309563" cy="3519464"/>
          </a:xfrm>
        </p:grpSpPr>
        <p:sp>
          <p:nvSpPr>
            <p:cNvPr id="8" name="Rectangle 7"/>
            <p:cNvSpPr>
              <a:spLocks noChangeArrowheads="1"/>
            </p:cNvSpPr>
            <p:nvPr/>
          </p:nvSpPr>
          <p:spPr bwMode="auto">
            <a:xfrm>
              <a:off x="531018" y="4326340"/>
              <a:ext cx="309563" cy="708025"/>
            </a:xfrm>
            <a:prstGeom prst="rect">
              <a:avLst/>
            </a:prstGeom>
            <a:noFill/>
            <a:ln w="9525">
              <a:noFill/>
              <a:miter lim="800000"/>
              <a:headEnd/>
              <a:tailEnd/>
            </a:ln>
          </p:spPr>
          <p:txBody>
            <a:bodyPr>
              <a:spAutoFit/>
            </a:bodyPr>
            <a:lstStyle/>
            <a:p>
              <a:pPr eaLnBrk="0" hangingPunct="0"/>
              <a:r>
                <a:rPr lang="en-US" sz="4000" b="1" dirty="0">
                  <a:solidFill>
                    <a:srgbClr val="FF0000"/>
                  </a:solidFill>
                  <a:ea typeface="ＭＳ Ｐゴシック" pitchFamily="34" charset="-128"/>
                  <a:cs typeface="Arial" charset="0"/>
                </a:rPr>
                <a:t>→</a:t>
              </a:r>
            </a:p>
          </p:txBody>
        </p:sp>
        <p:sp>
          <p:nvSpPr>
            <p:cNvPr id="9" name="Rectangle 8"/>
            <p:cNvSpPr>
              <a:spLocks noChangeArrowheads="1"/>
            </p:cNvSpPr>
            <p:nvPr/>
          </p:nvSpPr>
          <p:spPr bwMode="auto">
            <a:xfrm>
              <a:off x="531018" y="3343701"/>
              <a:ext cx="309563" cy="708025"/>
            </a:xfrm>
            <a:prstGeom prst="rect">
              <a:avLst/>
            </a:prstGeom>
            <a:noFill/>
            <a:ln w="9525">
              <a:noFill/>
              <a:miter lim="800000"/>
              <a:headEnd/>
              <a:tailEnd/>
            </a:ln>
          </p:spPr>
          <p:txBody>
            <a:bodyPr>
              <a:spAutoFit/>
            </a:bodyPr>
            <a:lstStyle/>
            <a:p>
              <a:pPr eaLnBrk="0" hangingPunct="0"/>
              <a:r>
                <a:rPr lang="en-US" sz="4000" b="1" dirty="0">
                  <a:solidFill>
                    <a:srgbClr val="FF0000"/>
                  </a:solidFill>
                  <a:ea typeface="ＭＳ Ｐゴシック" pitchFamily="34" charset="-128"/>
                  <a:cs typeface="Arial" charset="0"/>
                </a:rPr>
                <a:t>→</a:t>
              </a:r>
            </a:p>
          </p:txBody>
        </p:sp>
        <p:sp>
          <p:nvSpPr>
            <p:cNvPr id="10" name="Rectangle 9"/>
            <p:cNvSpPr>
              <a:spLocks noChangeArrowheads="1"/>
            </p:cNvSpPr>
            <p:nvPr/>
          </p:nvSpPr>
          <p:spPr bwMode="auto">
            <a:xfrm>
              <a:off x="531018" y="1514901"/>
              <a:ext cx="309563" cy="708025"/>
            </a:xfrm>
            <a:prstGeom prst="rect">
              <a:avLst/>
            </a:prstGeom>
            <a:noFill/>
            <a:ln w="9525">
              <a:noFill/>
              <a:miter lim="800000"/>
              <a:headEnd/>
              <a:tailEnd/>
            </a:ln>
          </p:spPr>
          <p:txBody>
            <a:bodyPr>
              <a:spAutoFit/>
            </a:bodyPr>
            <a:lstStyle/>
            <a:p>
              <a:pPr eaLnBrk="0" hangingPunct="0"/>
              <a:r>
                <a:rPr lang="en-US" sz="4000" b="1" dirty="0">
                  <a:solidFill>
                    <a:srgbClr val="FF0000"/>
                  </a:solidFill>
                  <a:ea typeface="ＭＳ Ｐゴシック" pitchFamily="34" charset="-128"/>
                  <a:cs typeface="Arial" charset="0"/>
                </a:rPr>
                <a:t>→</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ctrTitle"/>
          </p:nvPr>
        </p:nvSpPr>
        <p:spPr>
          <a:xfrm>
            <a:off x="685800" y="2768600"/>
            <a:ext cx="7772400" cy="1470025"/>
          </a:xfrm>
        </p:spPr>
        <p:txBody>
          <a:bodyPr/>
          <a:lstStyle/>
          <a:p>
            <a:pPr algn="ctr"/>
            <a:r>
              <a:rPr lang="en-US" sz="3600" dirty="0" smtClean="0"/>
              <a:t/>
            </a:r>
            <a:br>
              <a:rPr lang="en-US" sz="3600" dirty="0" smtClean="0"/>
            </a:br>
            <a:r>
              <a:rPr lang="en-US" sz="3600" dirty="0" smtClean="0"/>
              <a:t>Societal Grand Challenges</a:t>
            </a:r>
            <a:br>
              <a:rPr lang="en-US" sz="3600" dirty="0" smtClean="0"/>
            </a:br>
            <a:endParaRPr lang="en-US" sz="3600" b="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68263" y="241300"/>
            <a:ext cx="8853487" cy="685800"/>
          </a:xfrm>
        </p:spPr>
        <p:txBody>
          <a:bodyPr/>
          <a:lstStyle/>
          <a:p>
            <a:r>
              <a:rPr lang="en-US" smtClean="0"/>
              <a:t>SEES: </a:t>
            </a:r>
            <a:r>
              <a:rPr lang="en-US" smtClean="0">
                <a:solidFill>
                  <a:srgbClr val="FF0000"/>
                </a:solidFill>
              </a:rPr>
              <a:t>S</a:t>
            </a:r>
            <a:r>
              <a:rPr lang="en-US" smtClean="0"/>
              <a:t>cience, </a:t>
            </a:r>
            <a:r>
              <a:rPr lang="en-US" smtClean="0">
                <a:solidFill>
                  <a:srgbClr val="FF0000"/>
                </a:solidFill>
              </a:rPr>
              <a:t>E</a:t>
            </a:r>
            <a:r>
              <a:rPr lang="en-US" smtClean="0"/>
              <a:t>ngineering, and </a:t>
            </a:r>
            <a:r>
              <a:rPr lang="en-US" smtClean="0">
                <a:solidFill>
                  <a:srgbClr val="FF0000"/>
                </a:solidFill>
              </a:rPr>
              <a:t>E</a:t>
            </a:r>
            <a:r>
              <a:rPr lang="en-US" smtClean="0"/>
              <a:t>ducation for a </a:t>
            </a:r>
            <a:r>
              <a:rPr lang="en-US" smtClean="0">
                <a:solidFill>
                  <a:srgbClr val="FF0000"/>
                </a:solidFill>
              </a:rPr>
              <a:t>S</a:t>
            </a:r>
            <a:r>
              <a:rPr lang="en-US" smtClean="0"/>
              <a:t>ustainable Well-Being</a:t>
            </a:r>
          </a:p>
        </p:txBody>
      </p:sp>
      <p:sp>
        <p:nvSpPr>
          <p:cNvPr id="28674" name="Content Placeholder 2"/>
          <p:cNvSpPr>
            <a:spLocks noGrp="1"/>
          </p:cNvSpPr>
          <p:nvPr>
            <p:ph idx="1"/>
          </p:nvPr>
        </p:nvSpPr>
        <p:spPr>
          <a:xfrm>
            <a:off x="246063" y="1295400"/>
            <a:ext cx="8675687" cy="5181600"/>
          </a:xfrm>
        </p:spPr>
        <p:txBody>
          <a:bodyPr/>
          <a:lstStyle/>
          <a:p>
            <a:endParaRPr lang="en-US" dirty="0" smtClean="0"/>
          </a:p>
          <a:p>
            <a:r>
              <a:rPr lang="en-US" dirty="0" smtClean="0"/>
              <a:t>Sustainability = energy, environment, climate, economics</a:t>
            </a:r>
          </a:p>
          <a:p>
            <a:r>
              <a:rPr lang="en-US" dirty="0" smtClean="0">
                <a:ea typeface="ＭＳ Ｐゴシック" pitchFamily="34" charset="-128"/>
                <a:cs typeface="Arial" charset="0"/>
              </a:rPr>
              <a:t>$765.50M NSF</a:t>
            </a:r>
            <a:endParaRPr lang="en-US" dirty="0" smtClean="0"/>
          </a:p>
          <a:p>
            <a:endParaRPr lang="en-US" dirty="0" smtClean="0"/>
          </a:p>
          <a:p>
            <a:r>
              <a:rPr lang="en-US" dirty="0" smtClean="0"/>
              <a:t>CISE Interests</a:t>
            </a:r>
          </a:p>
          <a:p>
            <a:pPr lvl="1"/>
            <a:r>
              <a:rPr lang="en-US" sz="1800" dirty="0" smtClean="0">
                <a:ea typeface="ＭＳ Ｐゴシック" pitchFamily="34" charset="-128"/>
              </a:rPr>
              <a:t>Direct (CCF, CNS): energy-intelligent computing to optimize energy-computational performance in computing &amp; communications systems</a:t>
            </a:r>
          </a:p>
          <a:p>
            <a:pPr lvl="1"/>
            <a:r>
              <a:rPr lang="en-US" sz="1800" dirty="0" smtClean="0">
                <a:ea typeface="ＭＳ Ｐゴシック" pitchFamily="34" charset="-128"/>
              </a:rPr>
              <a:t>Indirect (CNS, IIS): advances in computing to reduce energy consumption in other sectors, e.g., Smart Grid, Smart Home, Smart Transportation</a:t>
            </a:r>
          </a:p>
          <a:p>
            <a:pPr lvl="1"/>
            <a:r>
              <a:rPr lang="en-US" sz="1800" dirty="0" smtClean="0">
                <a:ea typeface="ＭＳ Ｐゴシック" pitchFamily="34" charset="-128"/>
              </a:rPr>
              <a:t>Foundational (CCF): energy as a third resource, along with time and space, to measure algorithmic complexity and system performance</a:t>
            </a:r>
          </a:p>
          <a:p>
            <a:pPr lvl="1"/>
            <a:r>
              <a:rPr lang="en-US" sz="1800" dirty="0" smtClean="0">
                <a:ea typeface="ＭＳ Ｐゴシック" pitchFamily="34" charset="-128"/>
              </a:rPr>
              <a:t>Systemic (CCF, IIS): algorithms and software for climate modeling, economic and social incentives</a:t>
            </a:r>
          </a:p>
          <a:p>
            <a:pPr lvl="1">
              <a:buFontTx/>
              <a:buNone/>
            </a:pPr>
            <a:endParaRPr lang="en-US" sz="1800" dirty="0" smtClean="0">
              <a:ea typeface="ＭＳ Ｐゴシック" pitchFamily="34" charset="-128"/>
            </a:endParaRPr>
          </a:p>
          <a:p>
            <a:pPr lvl="1"/>
            <a:endParaRPr lang="en-US" dirty="0" smtClean="0"/>
          </a:p>
        </p:txBody>
      </p:sp>
      <p:sp>
        <p:nvSpPr>
          <p:cNvPr id="28675" name="Slide Number Placeholder 3"/>
          <p:cNvSpPr>
            <a:spLocks noGrp="1"/>
          </p:cNvSpPr>
          <p:nvPr>
            <p:ph type="sldNum" sz="quarter" idx="10"/>
          </p:nvPr>
        </p:nvSpPr>
        <p:spPr>
          <a:noFill/>
        </p:spPr>
        <p:txBody>
          <a:bodyPr/>
          <a:lstStyle/>
          <a:p>
            <a:fld id="{C17358DD-1BB4-4C60-99DB-8238590E0DBC}" type="slidenum">
              <a:rPr lang="en-US" smtClean="0"/>
              <a:pPr/>
              <a:t>15</a:t>
            </a:fld>
            <a:endParaRPr lang="en-US" sz="1400" smtClean="0"/>
          </a:p>
        </p:txBody>
      </p:sp>
      <p:sp>
        <p:nvSpPr>
          <p:cNvPr id="28676" name="Date Placeholder 4"/>
          <p:cNvSpPr>
            <a:spLocks noGrp="1"/>
          </p:cNvSpPr>
          <p:nvPr>
            <p:ph type="dt" sz="quarter" idx="11"/>
          </p:nvPr>
        </p:nvSpPr>
        <p:spPr>
          <a:noFill/>
        </p:spPr>
        <p:txBody>
          <a:bodyPr/>
          <a:lstStyle/>
          <a:p>
            <a:r>
              <a:rPr lang="en-US" smtClean="0"/>
              <a:t>CISE AC</a:t>
            </a:r>
          </a:p>
        </p:txBody>
      </p:sp>
      <p:sp>
        <p:nvSpPr>
          <p:cNvPr id="28677" name="Footer Placeholder 5"/>
          <p:cNvSpPr>
            <a:spLocks noGrp="1"/>
          </p:cNvSpPr>
          <p:nvPr>
            <p:ph type="ftr" sz="quarter" idx="12"/>
          </p:nvPr>
        </p:nvSpPr>
        <p:spPr>
          <a:noFill/>
        </p:spPr>
        <p:txBody>
          <a:bodyPr/>
          <a:lstStyle/>
          <a:p>
            <a:r>
              <a:rPr lang="en-US" smtClean="0"/>
              <a:t>Jeannette M. Wing</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Number Placeholder 3"/>
          <p:cNvSpPr>
            <a:spLocks noGrp="1"/>
          </p:cNvSpPr>
          <p:nvPr>
            <p:ph type="sldNum" sz="quarter" idx="10"/>
          </p:nvPr>
        </p:nvSpPr>
        <p:spPr>
          <a:noFill/>
        </p:spPr>
        <p:txBody>
          <a:bodyPr/>
          <a:lstStyle/>
          <a:p>
            <a:fld id="{73EDC37A-A741-4112-95B3-CE35772CA440}" type="slidenum">
              <a:rPr lang="en-US" smtClean="0"/>
              <a:pPr/>
              <a:t>16</a:t>
            </a:fld>
            <a:endParaRPr lang="en-US" sz="1400" smtClean="0"/>
          </a:p>
        </p:txBody>
      </p:sp>
      <p:sp>
        <p:nvSpPr>
          <p:cNvPr id="60418" name="Date Placeholder 4"/>
          <p:cNvSpPr>
            <a:spLocks noGrp="1"/>
          </p:cNvSpPr>
          <p:nvPr>
            <p:ph type="dt" sz="quarter" idx="11"/>
          </p:nvPr>
        </p:nvSpPr>
        <p:spPr>
          <a:noFill/>
        </p:spPr>
        <p:txBody>
          <a:bodyPr/>
          <a:lstStyle/>
          <a:p>
            <a:r>
              <a:rPr lang="en-US" smtClean="0"/>
              <a:t>CISE Overview</a:t>
            </a:r>
          </a:p>
        </p:txBody>
      </p:sp>
      <p:sp>
        <p:nvSpPr>
          <p:cNvPr id="60419" name="Footer Placeholder 5"/>
          <p:cNvSpPr>
            <a:spLocks noGrp="1"/>
          </p:cNvSpPr>
          <p:nvPr>
            <p:ph type="ftr" sz="quarter" idx="12"/>
          </p:nvPr>
        </p:nvSpPr>
        <p:spPr>
          <a:noFill/>
        </p:spPr>
        <p:txBody>
          <a:bodyPr/>
          <a:lstStyle/>
          <a:p>
            <a:r>
              <a:rPr lang="en-US" smtClean="0"/>
              <a:t>Jeannette M. Wing</a:t>
            </a:r>
          </a:p>
        </p:txBody>
      </p:sp>
      <p:sp>
        <p:nvSpPr>
          <p:cNvPr id="60420" name="Rectangle 2"/>
          <p:cNvSpPr>
            <a:spLocks noGrp="1" noChangeArrowheads="1"/>
          </p:cNvSpPr>
          <p:nvPr>
            <p:ph type="title"/>
          </p:nvPr>
        </p:nvSpPr>
        <p:spPr/>
        <p:txBody>
          <a:bodyPr/>
          <a:lstStyle/>
          <a:p>
            <a:r>
              <a:rPr lang="en-US" smtClean="0"/>
              <a:t>Smart Health</a:t>
            </a:r>
          </a:p>
        </p:txBody>
      </p:sp>
      <p:sp>
        <p:nvSpPr>
          <p:cNvPr id="60421" name="Rectangle 3"/>
          <p:cNvSpPr>
            <a:spLocks noGrp="1" noChangeArrowheads="1"/>
          </p:cNvSpPr>
          <p:nvPr>
            <p:ph type="body" idx="1"/>
          </p:nvPr>
        </p:nvSpPr>
        <p:spPr/>
        <p:txBody>
          <a:bodyPr/>
          <a:lstStyle/>
          <a:p>
            <a:pPr>
              <a:lnSpc>
                <a:spcPct val="90000"/>
              </a:lnSpc>
            </a:pPr>
            <a:r>
              <a:rPr lang="en-US" sz="2000" dirty="0" smtClean="0"/>
              <a:t>It’s more than electronic health records</a:t>
            </a:r>
          </a:p>
          <a:p>
            <a:pPr>
              <a:lnSpc>
                <a:spcPct val="90000"/>
              </a:lnSpc>
            </a:pPr>
            <a:r>
              <a:rPr lang="en-US" sz="2000" dirty="0" smtClean="0"/>
              <a:t>It’s more than digitizing current data and processes</a:t>
            </a:r>
          </a:p>
          <a:p>
            <a:pPr>
              <a:lnSpc>
                <a:spcPct val="90000"/>
              </a:lnSpc>
              <a:buFontTx/>
              <a:buNone/>
            </a:pPr>
            <a:endParaRPr lang="en-US" sz="2000" dirty="0" smtClean="0"/>
          </a:p>
          <a:p>
            <a:pPr>
              <a:lnSpc>
                <a:spcPct val="90000"/>
              </a:lnSpc>
              <a:buFontTx/>
              <a:buNone/>
            </a:pPr>
            <a:r>
              <a:rPr lang="en-US" sz="2000" dirty="0" smtClean="0">
                <a:solidFill>
                  <a:schemeClr val="hlink"/>
                </a:solidFill>
              </a:rPr>
              <a:t>What are the computing research challenges such that we can </a:t>
            </a:r>
            <a:r>
              <a:rPr lang="en-US" sz="2000" dirty="0" smtClean="0">
                <a:solidFill>
                  <a:srgbClr val="FF0000"/>
                </a:solidFill>
              </a:rPr>
              <a:t>transform</a:t>
            </a:r>
            <a:r>
              <a:rPr lang="en-US" sz="2000" dirty="0" smtClean="0">
                <a:solidFill>
                  <a:schemeClr val="hlink"/>
                </a:solidFill>
              </a:rPr>
              <a:t> </a:t>
            </a:r>
            <a:r>
              <a:rPr lang="en-US" sz="2000" i="1" dirty="0" smtClean="0">
                <a:solidFill>
                  <a:schemeClr val="hlink"/>
                </a:solidFill>
              </a:rPr>
              <a:t>healthcare </a:t>
            </a:r>
            <a:r>
              <a:rPr lang="en-US" sz="2000" dirty="0" smtClean="0">
                <a:solidFill>
                  <a:schemeClr val="hlink"/>
                </a:solidFill>
              </a:rPr>
              <a:t>delivery </a:t>
            </a:r>
            <a:r>
              <a:rPr lang="en-US" sz="2000" i="1" dirty="0" smtClean="0">
                <a:solidFill>
                  <a:schemeClr val="hlink"/>
                </a:solidFill>
              </a:rPr>
              <a:t>and wellness </a:t>
            </a:r>
            <a:r>
              <a:rPr lang="en-US" sz="2000" dirty="0" smtClean="0">
                <a:solidFill>
                  <a:schemeClr val="hlink"/>
                </a:solidFill>
              </a:rPr>
              <a:t>management</a:t>
            </a:r>
            <a:r>
              <a:rPr lang="en-US" sz="2000" i="1" dirty="0" smtClean="0">
                <a:solidFill>
                  <a:schemeClr val="hlink"/>
                </a:solidFill>
              </a:rPr>
              <a:t> </a:t>
            </a:r>
            <a:r>
              <a:rPr lang="en-US" sz="2000" dirty="0" smtClean="0">
                <a:solidFill>
                  <a:schemeClr val="hlink"/>
                </a:solidFill>
              </a:rPr>
              <a:t>of all individuals?  </a:t>
            </a:r>
          </a:p>
          <a:p>
            <a:pPr>
              <a:lnSpc>
                <a:spcPct val="90000"/>
              </a:lnSpc>
              <a:buFontTx/>
              <a:buNone/>
            </a:pPr>
            <a:endParaRPr lang="en-US" sz="2000" dirty="0" smtClean="0">
              <a:solidFill>
                <a:schemeClr val="hlink"/>
              </a:solidFill>
            </a:endParaRPr>
          </a:p>
          <a:p>
            <a:pPr>
              <a:lnSpc>
                <a:spcPct val="90000"/>
              </a:lnSpc>
            </a:pPr>
            <a:r>
              <a:rPr lang="en-US" sz="1800" dirty="0" smtClean="0"/>
              <a:t>Modeling, decision making, discovery, visualization, summarization, data availability, smart sensing, telemetry, actuation for patient monitoring, robotics and vision for diagnosis and surgery, deployment (software integration), security and privacy, …</a:t>
            </a:r>
            <a:endParaRPr lang="en-US" sz="1800" dirty="0" smtClean="0">
              <a:solidFill>
                <a:schemeClr val="hlink"/>
              </a:solidFill>
            </a:endParaRPr>
          </a:p>
          <a:p>
            <a:pPr lvl="1">
              <a:lnSpc>
                <a:spcPct val="90000"/>
              </a:lnSpc>
              <a:buFontTx/>
              <a:buNone/>
            </a:pPr>
            <a:endParaRPr lang="en-US" sz="1800" dirty="0" smtClean="0"/>
          </a:p>
        </p:txBody>
      </p:sp>
      <p:sp>
        <p:nvSpPr>
          <p:cNvPr id="60422" name="Rectangle 7"/>
          <p:cNvSpPr>
            <a:spLocks noChangeArrowheads="1"/>
          </p:cNvSpPr>
          <p:nvPr/>
        </p:nvSpPr>
        <p:spPr bwMode="auto">
          <a:xfrm>
            <a:off x="685800" y="5037138"/>
            <a:ext cx="7169150" cy="1338262"/>
          </a:xfrm>
          <a:prstGeom prst="rect">
            <a:avLst/>
          </a:prstGeom>
          <a:solidFill>
            <a:srgbClr val="FFFF00"/>
          </a:solidFill>
          <a:ln w="9525">
            <a:noFill/>
            <a:miter lim="800000"/>
            <a:headEnd/>
            <a:tailEnd/>
          </a:ln>
        </p:spPr>
        <p:txBody>
          <a:bodyPr>
            <a:spAutoFit/>
          </a:bodyPr>
          <a:lstStyle/>
          <a:p>
            <a:pPr eaLnBrk="0" hangingPunct="0">
              <a:lnSpc>
                <a:spcPct val="90000"/>
              </a:lnSpc>
              <a:buFont typeface="Arial" charset="0"/>
              <a:buChar char="•"/>
            </a:pPr>
            <a:r>
              <a:rPr lang="en-US"/>
              <a:t>  CISE AD co-chairs with ONC NITRD Health IT Planning Group</a:t>
            </a:r>
          </a:p>
          <a:p>
            <a:pPr lvl="1" eaLnBrk="0" hangingPunct="0">
              <a:lnSpc>
                <a:spcPct val="90000"/>
              </a:lnSpc>
              <a:buFont typeface="Arial" charset="0"/>
              <a:buChar char="•"/>
            </a:pPr>
            <a:r>
              <a:rPr lang="en-US"/>
              <a:t> FDA, NIST, NIH, NLM, NSF, ONC, VA</a:t>
            </a:r>
          </a:p>
          <a:p>
            <a:pPr lvl="1" eaLnBrk="0" hangingPunct="0">
              <a:lnSpc>
                <a:spcPct val="90000"/>
              </a:lnSpc>
              <a:buFont typeface="Arial" charset="0"/>
              <a:buChar char="•"/>
            </a:pPr>
            <a:r>
              <a:rPr lang="en-US"/>
              <a:t> ARRA Section 13202(b) – NITRD Strategic Plan for Health IT</a:t>
            </a:r>
          </a:p>
          <a:p>
            <a:pPr eaLnBrk="0" hangingPunct="0">
              <a:lnSpc>
                <a:spcPct val="90000"/>
              </a:lnSpc>
              <a:buFont typeface="Arial" charset="0"/>
              <a:buChar char="•"/>
            </a:pPr>
            <a:r>
              <a:rPr lang="en-US"/>
              <a:t>  Working with ENG and SBE within NSF</a:t>
            </a:r>
          </a:p>
          <a:p>
            <a:pPr eaLnBrk="0" hangingPunct="0">
              <a:lnSpc>
                <a:spcPct val="90000"/>
              </a:lnSpc>
              <a:buFont typeface="Arial" charset="0"/>
              <a:buChar char="•"/>
            </a:pPr>
            <a:r>
              <a:rPr lang="en-US"/>
              <a:t>  OSTP support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smtClean="0"/>
              <a:t>CTE: </a:t>
            </a:r>
            <a:r>
              <a:rPr lang="en-US" smtClean="0">
                <a:solidFill>
                  <a:srgbClr val="FF0000"/>
                </a:solidFill>
              </a:rPr>
              <a:t>C</a:t>
            </a:r>
            <a:r>
              <a:rPr lang="en-US" smtClean="0"/>
              <a:t>yberlearning </a:t>
            </a:r>
            <a:r>
              <a:rPr lang="en-US" smtClean="0">
                <a:solidFill>
                  <a:srgbClr val="FF0000"/>
                </a:solidFill>
              </a:rPr>
              <a:t>T</a:t>
            </a:r>
            <a:r>
              <a:rPr lang="en-US" smtClean="0"/>
              <a:t>ransforming </a:t>
            </a:r>
            <a:r>
              <a:rPr lang="en-US" smtClean="0">
                <a:solidFill>
                  <a:srgbClr val="FF0000"/>
                </a:solidFill>
              </a:rPr>
              <a:t>E</a:t>
            </a:r>
            <a:r>
              <a:rPr lang="en-US" smtClean="0"/>
              <a:t>ducation</a:t>
            </a:r>
          </a:p>
        </p:txBody>
      </p:sp>
      <p:sp>
        <p:nvSpPr>
          <p:cNvPr id="3" name="Content Placeholder 2"/>
          <p:cNvSpPr>
            <a:spLocks noGrp="1"/>
          </p:cNvSpPr>
          <p:nvPr>
            <p:ph idx="1"/>
          </p:nvPr>
        </p:nvSpPr>
        <p:spPr/>
        <p:txBody>
          <a:bodyPr/>
          <a:lstStyle/>
          <a:p>
            <a:pPr>
              <a:defRPr/>
            </a:pPr>
            <a:r>
              <a:rPr lang="en-US" dirty="0" smtClean="0"/>
              <a:t>CISE + EHR + SBE: $41.28M total</a:t>
            </a:r>
          </a:p>
          <a:p>
            <a:pPr>
              <a:defRPr/>
            </a:pPr>
            <a:endParaRPr lang="en-US" dirty="0" smtClean="0">
              <a:ea typeface="ＭＳ Ｐゴシック" pitchFamily="34" charset="-128"/>
            </a:endParaRPr>
          </a:p>
          <a:p>
            <a:pPr>
              <a:defRPr/>
            </a:pPr>
            <a:r>
              <a:rPr lang="en-US" dirty="0" smtClean="0">
                <a:ea typeface="ＭＳ Ｐゴシック" pitchFamily="34" charset="-128"/>
              </a:rPr>
              <a:t>Advanced learning technologies to enhance learning</a:t>
            </a:r>
          </a:p>
          <a:p>
            <a:pPr marL="234950" indent="-234950" eaLnBrk="1" hangingPunct="1">
              <a:buClr>
                <a:schemeClr val="tx1"/>
              </a:buClr>
              <a:buFont typeface="Wingdings" pitchFamily="2" charset="2"/>
              <a:buNone/>
              <a:defRPr/>
            </a:pPr>
            <a:r>
              <a:rPr lang="en-US" dirty="0" smtClean="0">
                <a:ea typeface="ＭＳ Ｐゴシック" pitchFamily="34" charset="-128"/>
              </a:rPr>
              <a:t>		- Anytime, Anywhere Learning</a:t>
            </a:r>
          </a:p>
          <a:p>
            <a:pPr marL="234950" indent="-234950" eaLnBrk="1" hangingPunct="1">
              <a:buClr>
                <a:schemeClr val="tx1"/>
              </a:buClr>
              <a:buFont typeface="Wingdings" pitchFamily="2" charset="2"/>
              <a:buNone/>
              <a:defRPr/>
            </a:pPr>
            <a:r>
              <a:rPr lang="en-US" dirty="0" smtClean="0">
                <a:ea typeface="ＭＳ Ｐゴシック" pitchFamily="34" charset="-128"/>
              </a:rPr>
              <a:t>		- Personalized Learning</a:t>
            </a:r>
          </a:p>
          <a:p>
            <a:pPr marL="234950" indent="-234950" eaLnBrk="1" hangingPunct="1">
              <a:buClr>
                <a:schemeClr val="tx1"/>
              </a:buClr>
              <a:buFont typeface="Wingdings" pitchFamily="2" charset="2"/>
              <a:buNone/>
              <a:defRPr/>
            </a:pPr>
            <a:r>
              <a:rPr lang="en-US" dirty="0" smtClean="0">
                <a:ea typeface="ＭＳ Ｐゴシック" pitchFamily="34" charset="-128"/>
              </a:rPr>
              <a:t>		- (Cyber)Learning about (Cyber)Learning</a:t>
            </a:r>
          </a:p>
          <a:p>
            <a:pPr marL="234950" indent="-234950" eaLnBrk="1" hangingPunct="1">
              <a:buClr>
                <a:schemeClr val="tx1"/>
              </a:buClr>
              <a:buFont typeface="Wingdings" pitchFamily="2" charset="2"/>
              <a:buNone/>
              <a:defRPr/>
            </a:pPr>
            <a:endParaRPr lang="en-US" dirty="0" smtClean="0">
              <a:ea typeface="ＭＳ Ｐゴシック" pitchFamily="34" charset="-128"/>
            </a:endParaRPr>
          </a:p>
          <a:p>
            <a:pPr marL="234950" indent="-234950" eaLnBrk="1" hangingPunct="1">
              <a:buClr>
                <a:schemeClr val="tx1"/>
              </a:buClr>
              <a:defRPr/>
            </a:pPr>
            <a:r>
              <a:rPr lang="en-US" dirty="0" smtClean="0">
                <a:ea typeface="ＭＳ Ｐゴシック" pitchFamily="34" charset="-128"/>
              </a:rPr>
              <a:t>It’s a </a:t>
            </a:r>
            <a:r>
              <a:rPr lang="en-US" dirty="0" smtClean="0">
                <a:solidFill>
                  <a:srgbClr val="FF0000"/>
                </a:solidFill>
                <a:ea typeface="ＭＳ Ｐゴシック" pitchFamily="34" charset="-128"/>
              </a:rPr>
              <a:t>research</a:t>
            </a:r>
            <a:r>
              <a:rPr lang="en-US" dirty="0" smtClean="0">
                <a:ea typeface="ＭＳ Ｐゴシック" pitchFamily="34" charset="-128"/>
              </a:rPr>
              <a:t> program: Fundamental knowledge about learning to inform new cyber tools and techniques</a:t>
            </a:r>
          </a:p>
          <a:p>
            <a:pPr>
              <a:defRPr/>
            </a:pPr>
            <a:endParaRPr lang="en-US" dirty="0" smtClean="0"/>
          </a:p>
          <a:p>
            <a:pPr>
              <a:defRPr/>
            </a:pPr>
            <a:r>
              <a:rPr lang="en-US" dirty="0" smtClean="0"/>
              <a:t>Assessment and evaluation is a challenge</a:t>
            </a:r>
            <a:endParaRPr lang="en-US" dirty="0"/>
          </a:p>
        </p:txBody>
      </p:sp>
      <p:sp>
        <p:nvSpPr>
          <p:cNvPr id="29699" name="Slide Number Placeholder 3"/>
          <p:cNvSpPr>
            <a:spLocks noGrp="1"/>
          </p:cNvSpPr>
          <p:nvPr>
            <p:ph type="sldNum" sz="quarter" idx="10"/>
          </p:nvPr>
        </p:nvSpPr>
        <p:spPr>
          <a:noFill/>
        </p:spPr>
        <p:txBody>
          <a:bodyPr/>
          <a:lstStyle/>
          <a:p>
            <a:fld id="{15544168-F547-4084-B639-96DDDEF1CD4B}" type="slidenum">
              <a:rPr lang="en-US" smtClean="0"/>
              <a:pPr/>
              <a:t>17</a:t>
            </a:fld>
            <a:endParaRPr lang="en-US" sz="1400" smtClean="0"/>
          </a:p>
        </p:txBody>
      </p:sp>
      <p:sp>
        <p:nvSpPr>
          <p:cNvPr id="29700" name="Date Placeholder 4"/>
          <p:cNvSpPr>
            <a:spLocks noGrp="1"/>
          </p:cNvSpPr>
          <p:nvPr>
            <p:ph type="dt" sz="quarter" idx="11"/>
          </p:nvPr>
        </p:nvSpPr>
        <p:spPr>
          <a:noFill/>
        </p:spPr>
        <p:txBody>
          <a:bodyPr/>
          <a:lstStyle/>
          <a:p>
            <a:r>
              <a:rPr lang="en-US" smtClean="0"/>
              <a:t>CISE AC</a:t>
            </a:r>
          </a:p>
        </p:txBody>
      </p:sp>
      <p:sp>
        <p:nvSpPr>
          <p:cNvPr id="29701" name="Footer Placeholder 5"/>
          <p:cNvSpPr>
            <a:spLocks noGrp="1"/>
          </p:cNvSpPr>
          <p:nvPr>
            <p:ph type="ftr" sz="quarter" idx="12"/>
          </p:nvPr>
        </p:nvSpPr>
        <p:spPr>
          <a:noFill/>
        </p:spPr>
        <p:txBody>
          <a:bodyPr/>
          <a:lstStyle/>
          <a:p>
            <a:r>
              <a:rPr lang="en-US" smtClean="0"/>
              <a:t>Jeannette M. Wing</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Number Placeholder 3"/>
          <p:cNvSpPr>
            <a:spLocks noGrp="1"/>
          </p:cNvSpPr>
          <p:nvPr>
            <p:ph type="sldNum" sz="quarter" idx="10"/>
          </p:nvPr>
        </p:nvSpPr>
        <p:spPr>
          <a:noFill/>
        </p:spPr>
        <p:txBody>
          <a:bodyPr/>
          <a:lstStyle/>
          <a:p>
            <a:fld id="{CADBD59E-9BB9-4800-B592-8027343C8A1F}" type="slidenum">
              <a:rPr lang="en-US" smtClean="0"/>
              <a:pPr/>
              <a:t>18</a:t>
            </a:fld>
            <a:endParaRPr lang="en-US" sz="1400" smtClean="0"/>
          </a:p>
        </p:txBody>
      </p:sp>
      <p:sp>
        <p:nvSpPr>
          <p:cNvPr id="33794" name="Date Placeholder 4"/>
          <p:cNvSpPr>
            <a:spLocks noGrp="1"/>
          </p:cNvSpPr>
          <p:nvPr>
            <p:ph type="dt" sz="quarter" idx="11"/>
          </p:nvPr>
        </p:nvSpPr>
        <p:spPr>
          <a:noFill/>
        </p:spPr>
        <p:txBody>
          <a:bodyPr/>
          <a:lstStyle/>
          <a:p>
            <a:r>
              <a:rPr lang="en-US" smtClean="0"/>
              <a:t>CISE AC</a:t>
            </a:r>
          </a:p>
        </p:txBody>
      </p:sp>
      <p:sp>
        <p:nvSpPr>
          <p:cNvPr id="33795" name="Footer Placeholder 5"/>
          <p:cNvSpPr>
            <a:spLocks noGrp="1"/>
          </p:cNvSpPr>
          <p:nvPr>
            <p:ph type="ftr" sz="quarter" idx="12"/>
          </p:nvPr>
        </p:nvSpPr>
        <p:spPr>
          <a:noFill/>
        </p:spPr>
        <p:txBody>
          <a:bodyPr/>
          <a:lstStyle/>
          <a:p>
            <a:r>
              <a:rPr lang="en-US" smtClean="0"/>
              <a:t>Jeannette M. Wing</a:t>
            </a:r>
          </a:p>
        </p:txBody>
      </p:sp>
      <p:sp>
        <p:nvSpPr>
          <p:cNvPr id="33796" name="Rectangle 2"/>
          <p:cNvSpPr>
            <a:spLocks noGrp="1" noChangeArrowheads="1"/>
          </p:cNvSpPr>
          <p:nvPr>
            <p:ph type="title"/>
          </p:nvPr>
        </p:nvSpPr>
        <p:spPr/>
        <p:txBody>
          <a:bodyPr/>
          <a:lstStyle/>
          <a:p>
            <a:r>
              <a:rPr lang="en-US" sz="2800" smtClean="0"/>
              <a:t>CDI: Cyber-Enabled Discovery and Innovation</a:t>
            </a:r>
          </a:p>
        </p:txBody>
      </p:sp>
      <p:sp>
        <p:nvSpPr>
          <p:cNvPr id="1475587" name="Rectangle 3"/>
          <p:cNvSpPr>
            <a:spLocks noGrp="1" noChangeArrowheads="1"/>
          </p:cNvSpPr>
          <p:nvPr>
            <p:ph type="body" idx="1"/>
          </p:nvPr>
        </p:nvSpPr>
        <p:spPr>
          <a:xfrm>
            <a:off x="0" y="1111250"/>
            <a:ext cx="8832850" cy="5419725"/>
          </a:xfrm>
        </p:spPr>
        <p:txBody>
          <a:bodyPr/>
          <a:lstStyle/>
          <a:p>
            <a:pPr marL="381000" indent="-381000" algn="ctr">
              <a:buFontTx/>
              <a:buNone/>
            </a:pPr>
            <a:endParaRPr lang="en-US" smtClean="0"/>
          </a:p>
          <a:p>
            <a:pPr marL="381000" indent="-381000" algn="ctr">
              <a:buFontTx/>
              <a:buNone/>
            </a:pPr>
            <a:endParaRPr lang="en-US" smtClean="0"/>
          </a:p>
          <a:p>
            <a:pPr marL="381000" indent="-381000"/>
            <a:r>
              <a:rPr lang="en-US" smtClean="0"/>
              <a:t>Paradigm shift</a:t>
            </a:r>
          </a:p>
          <a:p>
            <a:pPr marL="800100" lvl="1" indent="-342900"/>
            <a:r>
              <a:rPr lang="en-US" smtClean="0"/>
              <a:t>Not just computing’s</a:t>
            </a:r>
            <a:r>
              <a:rPr lang="en-US" smtClean="0">
                <a:solidFill>
                  <a:schemeClr val="hlink"/>
                </a:solidFill>
              </a:rPr>
              <a:t> metal tools</a:t>
            </a:r>
            <a:r>
              <a:rPr lang="en-US" smtClean="0"/>
              <a:t> (transistors and wires) but also our </a:t>
            </a:r>
            <a:r>
              <a:rPr lang="en-US" smtClean="0">
                <a:solidFill>
                  <a:schemeClr val="hlink"/>
                </a:solidFill>
              </a:rPr>
              <a:t>mental tools</a:t>
            </a:r>
            <a:r>
              <a:rPr lang="en-US" smtClean="0"/>
              <a:t> (abstractions and methods)</a:t>
            </a:r>
          </a:p>
          <a:p>
            <a:pPr marL="381000" indent="-381000"/>
            <a:r>
              <a:rPr lang="en-US" smtClean="0"/>
              <a:t>It’s about </a:t>
            </a:r>
            <a:r>
              <a:rPr lang="en-US" smtClean="0">
                <a:solidFill>
                  <a:schemeClr val="hlink"/>
                </a:solidFill>
              </a:rPr>
              <a:t>partnerships</a:t>
            </a:r>
            <a:r>
              <a:rPr lang="en-US" smtClean="0">
                <a:solidFill>
                  <a:srgbClr val="FF0000"/>
                </a:solidFill>
              </a:rPr>
              <a:t> </a:t>
            </a:r>
            <a:r>
              <a:rPr lang="en-US" smtClean="0"/>
              <a:t>and</a:t>
            </a:r>
            <a:r>
              <a:rPr lang="en-US" smtClean="0">
                <a:solidFill>
                  <a:srgbClr val="FF0000"/>
                </a:solidFill>
              </a:rPr>
              <a:t> </a:t>
            </a:r>
            <a:r>
              <a:rPr lang="en-US" smtClean="0">
                <a:solidFill>
                  <a:schemeClr val="hlink"/>
                </a:solidFill>
              </a:rPr>
              <a:t>transformative research</a:t>
            </a:r>
            <a:r>
              <a:rPr lang="en-US" smtClean="0"/>
              <a:t>.</a:t>
            </a:r>
          </a:p>
          <a:p>
            <a:pPr marL="800100" lvl="1" indent="-342900"/>
            <a:r>
              <a:rPr lang="en-US" smtClean="0"/>
              <a:t>To innovate in/innovatively use </a:t>
            </a:r>
            <a:r>
              <a:rPr lang="en-US" i="1" smtClean="0"/>
              <a:t>computational thinking</a:t>
            </a:r>
            <a:r>
              <a:rPr lang="en-US" smtClean="0"/>
              <a:t>; and</a:t>
            </a:r>
          </a:p>
          <a:p>
            <a:pPr marL="800100" lvl="1" indent="-342900"/>
            <a:r>
              <a:rPr lang="en-US" smtClean="0"/>
              <a:t>To advance </a:t>
            </a:r>
            <a:r>
              <a:rPr lang="en-US" smtClean="0">
                <a:solidFill>
                  <a:schemeClr val="hlink"/>
                </a:solidFill>
              </a:rPr>
              <a:t>more than one</a:t>
            </a:r>
            <a:r>
              <a:rPr lang="en-US" smtClean="0"/>
              <a:t> science/engineering discipline.</a:t>
            </a:r>
          </a:p>
          <a:p>
            <a:pPr marL="381000" indent="-381000"/>
            <a:r>
              <a:rPr lang="en-US" smtClean="0"/>
              <a:t>Investments by all directorates and offices</a:t>
            </a:r>
          </a:p>
          <a:p>
            <a:pPr marL="800100" lvl="1" indent="-342900"/>
            <a:r>
              <a:rPr lang="en-US" smtClean="0"/>
              <a:t>FY08: $48M, 1800 Letters of Intent, 1300 Preliminary Proposals, 200 Full Proposals, 36 Awards</a:t>
            </a:r>
          </a:p>
          <a:p>
            <a:pPr marL="800100" lvl="1" indent="-342900"/>
            <a:r>
              <a:rPr lang="en-US" smtClean="0"/>
              <a:t>FY09: $63M+, 830 Preliminary Proposals, 283 Full Proposals, 53+ Awards</a:t>
            </a:r>
          </a:p>
          <a:p>
            <a:pPr marL="800100" lvl="1" indent="-342900"/>
            <a:r>
              <a:rPr lang="en-US" smtClean="0">
                <a:sym typeface="Symbol" pitchFamily="18" charset="2"/>
              </a:rPr>
              <a:t>FY10: 320 Full Proposals, … holding panels now ….</a:t>
            </a:r>
          </a:p>
          <a:p>
            <a:pPr marL="800100" lvl="1" indent="-342900"/>
            <a:r>
              <a:rPr lang="en-US" smtClean="0">
                <a:sym typeface="Symbol" pitchFamily="18" charset="2"/>
              </a:rPr>
              <a:t>FY11 President’s Request: &gt; $100M</a:t>
            </a:r>
          </a:p>
        </p:txBody>
      </p:sp>
      <p:sp>
        <p:nvSpPr>
          <p:cNvPr id="1475588" name="Text Box 4"/>
          <p:cNvSpPr txBox="1">
            <a:spLocks noChangeArrowheads="1"/>
          </p:cNvSpPr>
          <p:nvPr/>
        </p:nvSpPr>
        <p:spPr bwMode="auto">
          <a:xfrm>
            <a:off x="1370013" y="1114425"/>
            <a:ext cx="5575300" cy="396875"/>
          </a:xfrm>
          <a:prstGeom prst="rect">
            <a:avLst/>
          </a:prstGeom>
          <a:solidFill>
            <a:srgbClr val="FFFF00"/>
          </a:solidFill>
          <a:ln w="9525">
            <a:noFill/>
            <a:miter lim="800000"/>
            <a:headEnd/>
            <a:tailEnd/>
          </a:ln>
        </p:spPr>
        <p:txBody>
          <a:bodyPr wrap="none">
            <a:spAutoFit/>
          </a:bodyPr>
          <a:lstStyle/>
          <a:p>
            <a:pPr eaLnBrk="0" hangingPunct="0"/>
            <a:r>
              <a:rPr lang="en-US" sz="2000"/>
              <a:t>Computational Thinking for Science and Engineering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755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7558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7558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7558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7558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75587">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75587">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75587">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75587">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75587">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7558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5587" grpId="0" build="p"/>
      <p:bldP spid="1475588"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5841" name="Slide Number Placeholder 4"/>
          <p:cNvSpPr>
            <a:spLocks noGrp="1"/>
          </p:cNvSpPr>
          <p:nvPr>
            <p:ph type="sldNum" sz="quarter" idx="10"/>
          </p:nvPr>
        </p:nvSpPr>
        <p:spPr>
          <a:noFill/>
        </p:spPr>
        <p:txBody>
          <a:bodyPr/>
          <a:lstStyle/>
          <a:p>
            <a:fld id="{A996A8A1-70F1-42EB-B957-0D6FA35B4024}" type="slidenum">
              <a:rPr lang="en-US" smtClean="0"/>
              <a:pPr/>
              <a:t>19</a:t>
            </a:fld>
            <a:endParaRPr lang="en-US" sz="1400" smtClean="0"/>
          </a:p>
        </p:txBody>
      </p:sp>
      <p:sp>
        <p:nvSpPr>
          <p:cNvPr id="35842" name="Date Placeholder 5"/>
          <p:cNvSpPr>
            <a:spLocks noGrp="1"/>
          </p:cNvSpPr>
          <p:nvPr>
            <p:ph type="dt" sz="quarter" idx="11"/>
          </p:nvPr>
        </p:nvSpPr>
        <p:spPr>
          <a:noFill/>
        </p:spPr>
        <p:txBody>
          <a:bodyPr/>
          <a:lstStyle/>
          <a:p>
            <a:r>
              <a:rPr lang="en-US" smtClean="0"/>
              <a:t>CISE AC</a:t>
            </a:r>
          </a:p>
        </p:txBody>
      </p:sp>
      <p:sp>
        <p:nvSpPr>
          <p:cNvPr id="35843" name="Footer Placeholder 6"/>
          <p:cNvSpPr>
            <a:spLocks noGrp="1"/>
          </p:cNvSpPr>
          <p:nvPr>
            <p:ph type="ftr" sz="quarter" idx="12"/>
          </p:nvPr>
        </p:nvSpPr>
        <p:spPr>
          <a:noFill/>
        </p:spPr>
        <p:txBody>
          <a:bodyPr/>
          <a:lstStyle/>
          <a:p>
            <a:r>
              <a:rPr lang="en-US" smtClean="0"/>
              <a:t>Jeannette M. Wing</a:t>
            </a:r>
          </a:p>
        </p:txBody>
      </p:sp>
      <p:sp>
        <p:nvSpPr>
          <p:cNvPr id="35844" name="Rectangle 2"/>
          <p:cNvSpPr>
            <a:spLocks noGrp="1" noChangeArrowheads="1"/>
          </p:cNvSpPr>
          <p:nvPr>
            <p:ph type="title"/>
          </p:nvPr>
        </p:nvSpPr>
        <p:spPr/>
        <p:txBody>
          <a:bodyPr/>
          <a:lstStyle/>
          <a:p>
            <a:r>
              <a:rPr lang="en-US" smtClean="0"/>
              <a:t>Range of Disciplines in CDI Awards</a:t>
            </a:r>
          </a:p>
        </p:txBody>
      </p:sp>
      <p:sp>
        <p:nvSpPr>
          <p:cNvPr id="35845" name="Rectangle 3"/>
          <p:cNvSpPr>
            <a:spLocks noGrp="1" noChangeArrowheads="1"/>
          </p:cNvSpPr>
          <p:nvPr>
            <p:ph type="body" sz="half" idx="1"/>
          </p:nvPr>
        </p:nvSpPr>
        <p:spPr/>
        <p:txBody>
          <a:bodyPr/>
          <a:lstStyle/>
          <a:p>
            <a:r>
              <a:rPr lang="en-US" sz="1800" smtClean="0"/>
              <a:t>Aerospace engineering</a:t>
            </a:r>
          </a:p>
          <a:p>
            <a:r>
              <a:rPr lang="en-US" sz="1800" smtClean="0"/>
              <a:t>Astrophysics and cosmology</a:t>
            </a:r>
          </a:p>
          <a:p>
            <a:r>
              <a:rPr lang="en-US" sz="1800" smtClean="0"/>
              <a:t>Atmospheric sciences</a:t>
            </a:r>
          </a:p>
          <a:p>
            <a:r>
              <a:rPr lang="en-US" sz="1800" smtClean="0"/>
              <a:t>Biochemistry</a:t>
            </a:r>
          </a:p>
          <a:p>
            <a:r>
              <a:rPr lang="en-US" sz="1800" smtClean="0"/>
              <a:t>Biomaterials</a:t>
            </a:r>
          </a:p>
          <a:p>
            <a:r>
              <a:rPr lang="en-US" sz="1800" smtClean="0"/>
              <a:t>Biophysics</a:t>
            </a:r>
          </a:p>
          <a:p>
            <a:r>
              <a:rPr lang="en-US" sz="1800" smtClean="0"/>
              <a:t>Chemical engineering</a:t>
            </a:r>
          </a:p>
          <a:p>
            <a:r>
              <a:rPr lang="en-US" sz="1800" smtClean="0"/>
              <a:t>Civil engineering</a:t>
            </a:r>
          </a:p>
          <a:p>
            <a:r>
              <a:rPr lang="en-US" sz="1800" smtClean="0"/>
              <a:t>Communications science and engineering</a:t>
            </a:r>
          </a:p>
          <a:p>
            <a:r>
              <a:rPr lang="en-US" sz="1800" smtClean="0"/>
              <a:t>Computer science</a:t>
            </a:r>
          </a:p>
          <a:p>
            <a:r>
              <a:rPr lang="en-US" sz="1800" smtClean="0"/>
              <a:t>Cosmology</a:t>
            </a:r>
          </a:p>
          <a:p>
            <a:r>
              <a:rPr lang="en-US" sz="1800" smtClean="0"/>
              <a:t>Ecosystems</a:t>
            </a:r>
          </a:p>
          <a:p>
            <a:r>
              <a:rPr lang="en-US" sz="1800" smtClean="0"/>
              <a:t>Genomics</a:t>
            </a:r>
          </a:p>
          <a:p>
            <a:r>
              <a:rPr lang="en-US" sz="1800" smtClean="0"/>
              <a:t>Geosciences</a:t>
            </a:r>
          </a:p>
          <a:p>
            <a:endParaRPr lang="en-US" sz="1800" smtClean="0"/>
          </a:p>
        </p:txBody>
      </p:sp>
      <p:sp>
        <p:nvSpPr>
          <p:cNvPr id="35846" name="Rectangle 5"/>
          <p:cNvSpPr>
            <a:spLocks noGrp="1" noChangeArrowheads="1"/>
          </p:cNvSpPr>
          <p:nvPr>
            <p:ph type="body" sz="half" idx="2"/>
          </p:nvPr>
        </p:nvSpPr>
        <p:spPr/>
        <p:txBody>
          <a:bodyPr/>
          <a:lstStyle/>
          <a:p>
            <a:r>
              <a:rPr lang="en-US" sz="1800" smtClean="0"/>
              <a:t>Linguistics</a:t>
            </a:r>
          </a:p>
          <a:p>
            <a:r>
              <a:rPr lang="en-US" sz="1800" smtClean="0"/>
              <a:t>Materials engineering</a:t>
            </a:r>
          </a:p>
          <a:p>
            <a:r>
              <a:rPr lang="en-US" sz="1800" smtClean="0"/>
              <a:t>Mathematics</a:t>
            </a:r>
          </a:p>
          <a:p>
            <a:r>
              <a:rPr lang="en-US" sz="1800" smtClean="0"/>
              <a:t>Mechanical engineering</a:t>
            </a:r>
          </a:p>
          <a:p>
            <a:r>
              <a:rPr lang="en-US" sz="1800" smtClean="0"/>
              <a:t>Molecular biology</a:t>
            </a:r>
          </a:p>
          <a:p>
            <a:r>
              <a:rPr lang="en-US" sz="1800" smtClean="0"/>
              <a:t>Nanocomputing</a:t>
            </a:r>
          </a:p>
          <a:p>
            <a:r>
              <a:rPr lang="en-US" sz="1800" smtClean="0"/>
              <a:t>Neuroscience</a:t>
            </a:r>
          </a:p>
          <a:p>
            <a:r>
              <a:rPr lang="en-US" sz="1800" smtClean="0"/>
              <a:t>Proteomics</a:t>
            </a:r>
          </a:p>
          <a:p>
            <a:r>
              <a:rPr lang="en-US" sz="1800" smtClean="0"/>
              <a:t>Robotics</a:t>
            </a:r>
          </a:p>
          <a:p>
            <a:r>
              <a:rPr lang="en-US" sz="1800" smtClean="0"/>
              <a:t>Social sciences</a:t>
            </a:r>
          </a:p>
          <a:p>
            <a:r>
              <a:rPr lang="en-US" sz="1800" smtClean="0"/>
              <a:t>Statistics</a:t>
            </a:r>
          </a:p>
          <a:p>
            <a:r>
              <a:rPr lang="en-US" sz="1800" smtClean="0"/>
              <a:t>Statistical physics</a:t>
            </a:r>
          </a:p>
          <a:p>
            <a:r>
              <a:rPr lang="en-US" sz="1800" smtClean="0"/>
              <a:t>Sustainability</a:t>
            </a:r>
          </a:p>
          <a:p>
            <a:r>
              <a:rPr lang="en-US" sz="1800" smtClean="0"/>
              <a:t>…</a:t>
            </a:r>
          </a:p>
        </p:txBody>
      </p:sp>
      <p:sp>
        <p:nvSpPr>
          <p:cNvPr id="1477636" name="Text Box 4"/>
          <p:cNvSpPr txBox="1">
            <a:spLocks noChangeArrowheads="1"/>
          </p:cNvSpPr>
          <p:nvPr/>
        </p:nvSpPr>
        <p:spPr bwMode="auto">
          <a:xfrm>
            <a:off x="2549525" y="6124575"/>
            <a:ext cx="3852863" cy="366713"/>
          </a:xfrm>
          <a:prstGeom prst="rect">
            <a:avLst/>
          </a:prstGeom>
          <a:solidFill>
            <a:srgbClr val="FFFF00"/>
          </a:solidFill>
          <a:ln w="9525">
            <a:noFill/>
            <a:miter lim="800000"/>
            <a:headEnd/>
            <a:tailEnd/>
          </a:ln>
        </p:spPr>
        <p:txBody>
          <a:bodyPr wrap="none">
            <a:spAutoFit/>
          </a:bodyPr>
          <a:lstStyle/>
          <a:p>
            <a:pPr eaLnBrk="0" hangingPunct="0"/>
            <a:r>
              <a:rPr lang="en-US"/>
              <a:t>… advances via Computational Thinking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77636"/>
                                        </p:tgtEl>
                                        <p:attrNameLst>
                                          <p:attrName>style.visibility</p:attrName>
                                        </p:attrNameLst>
                                      </p:cBhvr>
                                      <p:to>
                                        <p:strVal val="visible"/>
                                      </p:to>
                                    </p:set>
                                    <p:animEffect transition="in" filter="dissolve">
                                      <p:cBhvr>
                                        <p:cTn id="7" dur="500"/>
                                        <p:tgtEl>
                                          <p:spTgt spid="14776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763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ctrTitle"/>
          </p:nvPr>
        </p:nvSpPr>
        <p:spPr>
          <a:xfrm>
            <a:off x="685800" y="2768600"/>
            <a:ext cx="7772400" cy="1470025"/>
          </a:xfrm>
        </p:spPr>
        <p:txBody>
          <a:bodyPr/>
          <a:lstStyle/>
          <a:p>
            <a:pPr algn="ctr"/>
            <a:r>
              <a:rPr lang="en-US" sz="4000" smtClean="0"/>
              <a:t> A New Administration</a:t>
            </a:r>
            <a:endParaRPr lang="en-US" sz="4000" b="1"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EA86C7A-C781-4346-9863-A2D048DC86C8}" type="slidenum">
              <a:rPr lang="en-US"/>
              <a:pPr/>
              <a:t>20</a:t>
            </a:fld>
            <a:endParaRPr lang="en-US" sz="1400"/>
          </a:p>
        </p:txBody>
      </p:sp>
      <p:sp>
        <p:nvSpPr>
          <p:cNvPr id="5" name="Date Placeholder 4"/>
          <p:cNvSpPr>
            <a:spLocks noGrp="1"/>
          </p:cNvSpPr>
          <p:nvPr>
            <p:ph type="dt" sz="half" idx="11"/>
          </p:nvPr>
        </p:nvSpPr>
        <p:spPr/>
        <p:txBody>
          <a:bodyPr/>
          <a:lstStyle/>
          <a:p>
            <a:r>
              <a:rPr lang="en-US"/>
              <a:t>IBM Research</a:t>
            </a:r>
          </a:p>
        </p:txBody>
      </p:sp>
      <p:sp>
        <p:nvSpPr>
          <p:cNvPr id="6" name="Footer Placeholder 5"/>
          <p:cNvSpPr>
            <a:spLocks noGrp="1"/>
          </p:cNvSpPr>
          <p:nvPr>
            <p:ph type="ftr" sz="quarter" idx="12"/>
          </p:nvPr>
        </p:nvSpPr>
        <p:spPr/>
        <p:txBody>
          <a:bodyPr/>
          <a:lstStyle/>
          <a:p>
            <a:r>
              <a:rPr lang="en-US"/>
              <a:t>Jeannette M. Wing</a:t>
            </a:r>
          </a:p>
        </p:txBody>
      </p:sp>
      <p:sp>
        <p:nvSpPr>
          <p:cNvPr id="1360898" name="Rectangle 2"/>
          <p:cNvSpPr>
            <a:spLocks noGrp="1" noChangeArrowheads="1"/>
          </p:cNvSpPr>
          <p:nvPr>
            <p:ph type="title"/>
          </p:nvPr>
        </p:nvSpPr>
        <p:spPr/>
        <p:txBody>
          <a:bodyPr/>
          <a:lstStyle/>
          <a:p>
            <a:r>
              <a:rPr lang="en-US"/>
              <a:t>Range of Societal Issues Addressed</a:t>
            </a:r>
          </a:p>
        </p:txBody>
      </p:sp>
      <p:sp>
        <p:nvSpPr>
          <p:cNvPr id="1360899" name="Rectangle 3"/>
          <p:cNvSpPr>
            <a:spLocks noGrp="1" noChangeArrowheads="1"/>
          </p:cNvSpPr>
          <p:nvPr>
            <p:ph type="body" idx="1"/>
          </p:nvPr>
        </p:nvSpPr>
        <p:spPr/>
        <p:txBody>
          <a:bodyPr/>
          <a:lstStyle/>
          <a:p>
            <a:endParaRPr lang="en-US" dirty="0"/>
          </a:p>
          <a:p>
            <a:r>
              <a:rPr lang="en-US" dirty="0"/>
              <a:t>Cancer therapy</a:t>
            </a:r>
          </a:p>
          <a:p>
            <a:r>
              <a:rPr lang="en-US" dirty="0"/>
              <a:t>Climate change</a:t>
            </a:r>
          </a:p>
          <a:p>
            <a:r>
              <a:rPr lang="en-US" dirty="0"/>
              <a:t>Environment</a:t>
            </a:r>
          </a:p>
          <a:p>
            <a:r>
              <a:rPr lang="en-US" dirty="0"/>
              <a:t>Visually impaired</a:t>
            </a:r>
          </a:p>
          <a:p>
            <a:r>
              <a:rPr lang="en-US" dirty="0"/>
              <a:t>Water</a:t>
            </a:r>
          </a:p>
          <a:p>
            <a:pPr lvl="1"/>
            <a:endParaRPr lang="en-US" dirty="0"/>
          </a:p>
          <a:p>
            <a:pPr>
              <a:buFontTx/>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Trends</a:t>
            </a:r>
            <a:endParaRPr lang="en-US" dirty="0"/>
          </a:p>
        </p:txBody>
      </p:sp>
      <p:sp>
        <p:nvSpPr>
          <p:cNvPr id="3" name="Content Placeholder 2"/>
          <p:cNvSpPr>
            <a:spLocks noGrp="1"/>
          </p:cNvSpPr>
          <p:nvPr>
            <p:ph idx="1"/>
          </p:nvPr>
        </p:nvSpPr>
        <p:spPr>
          <a:xfrm>
            <a:off x="685799" y="1295400"/>
            <a:ext cx="8144301" cy="4953000"/>
          </a:xfrm>
        </p:spPr>
        <p:txBody>
          <a:bodyPr/>
          <a:lstStyle/>
          <a:p>
            <a:r>
              <a:rPr lang="en-US" i="1" dirty="0" smtClean="0"/>
              <a:t>Small to Medium to Large to X-Large (Center-Scale) Science</a:t>
            </a:r>
          </a:p>
          <a:p>
            <a:r>
              <a:rPr lang="en-US" dirty="0" smtClean="0"/>
              <a:t>Collaborations</a:t>
            </a:r>
          </a:p>
          <a:p>
            <a:r>
              <a:rPr lang="en-US" dirty="0" smtClean="0"/>
              <a:t>Multidisciplinary</a:t>
            </a:r>
          </a:p>
          <a:p>
            <a:r>
              <a:rPr lang="en-US" i="1" dirty="0" smtClean="0"/>
              <a:t>Societal Grand Challenge Problems</a:t>
            </a:r>
          </a:p>
          <a:p>
            <a:r>
              <a:rPr lang="en-US" dirty="0" smtClean="0"/>
              <a:t>International</a:t>
            </a:r>
          </a:p>
          <a:p>
            <a:r>
              <a:rPr lang="en-US" dirty="0" smtClean="0"/>
              <a:t>…</a:t>
            </a:r>
          </a:p>
          <a:p>
            <a:r>
              <a:rPr lang="en-US" dirty="0" smtClean="0"/>
              <a:t>Interagency</a:t>
            </a:r>
          </a:p>
          <a:p>
            <a:r>
              <a:rPr lang="en-US" dirty="0" smtClean="0"/>
              <a:t>Big Data</a:t>
            </a:r>
          </a:p>
          <a:p>
            <a:r>
              <a:rPr lang="en-US" dirty="0" err="1" smtClean="0"/>
              <a:t>Cyberinfrastructure</a:t>
            </a:r>
            <a:r>
              <a:rPr lang="en-US" dirty="0" smtClean="0"/>
              <a:t>, not just large instruments</a:t>
            </a:r>
          </a:p>
          <a:p>
            <a:r>
              <a:rPr lang="en-US" dirty="0" smtClean="0"/>
              <a:t>…</a:t>
            </a:r>
          </a:p>
        </p:txBody>
      </p:sp>
      <p:sp>
        <p:nvSpPr>
          <p:cNvPr id="4" name="Slide Number Placeholder 3"/>
          <p:cNvSpPr>
            <a:spLocks noGrp="1"/>
          </p:cNvSpPr>
          <p:nvPr>
            <p:ph type="sldNum" sz="quarter" idx="10"/>
          </p:nvPr>
        </p:nvSpPr>
        <p:spPr/>
        <p:txBody>
          <a:bodyPr/>
          <a:lstStyle/>
          <a:p>
            <a:pPr>
              <a:defRPr/>
            </a:pPr>
            <a:fld id="{44664126-3CB0-4E90-9CF9-B5BE68833F1A}" type="slidenum">
              <a:rPr lang="en-US" smtClean="0"/>
              <a:pPr>
                <a:defRPr/>
              </a:pPr>
              <a:t>21</a:t>
            </a:fld>
            <a:endParaRPr lang="en-US" sz="1400"/>
          </a:p>
        </p:txBody>
      </p:sp>
      <p:sp>
        <p:nvSpPr>
          <p:cNvPr id="5" name="Date Placeholder 4"/>
          <p:cNvSpPr>
            <a:spLocks noGrp="1"/>
          </p:cNvSpPr>
          <p:nvPr>
            <p:ph type="dt" sz="half" idx="11"/>
          </p:nvPr>
        </p:nvSpPr>
        <p:spPr/>
        <p:txBody>
          <a:bodyPr/>
          <a:lstStyle/>
          <a:p>
            <a:pPr>
              <a:defRPr/>
            </a:pPr>
            <a:r>
              <a:rPr lang="en-US" smtClean="0"/>
              <a:t>CISE AC</a:t>
            </a:r>
            <a:endParaRPr lang="en-US"/>
          </a:p>
        </p:txBody>
      </p:sp>
      <p:sp>
        <p:nvSpPr>
          <p:cNvPr id="6" name="Footer Placeholder 5"/>
          <p:cNvSpPr>
            <a:spLocks noGrp="1"/>
          </p:cNvSpPr>
          <p:nvPr>
            <p:ph type="ftr" sz="quarter" idx="12"/>
          </p:nvPr>
        </p:nvSpPr>
        <p:spPr/>
        <p:txBody>
          <a:bodyPr/>
          <a:lstStyle/>
          <a:p>
            <a:pPr>
              <a:defRPr/>
            </a:pPr>
            <a:r>
              <a:rPr lang="en-US" smtClean="0"/>
              <a:t>Jeannette M. Wing</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ChangeArrowheads="1"/>
          </p:cNvSpPr>
          <p:nvPr>
            <p:ph type="ctrTitle"/>
          </p:nvPr>
        </p:nvSpPr>
        <p:spPr>
          <a:xfrm>
            <a:off x="685800" y="2768600"/>
            <a:ext cx="7772400" cy="1470025"/>
          </a:xfrm>
        </p:spPr>
        <p:txBody>
          <a:bodyPr/>
          <a:lstStyle/>
          <a:p>
            <a:pPr algn="ctr"/>
            <a:r>
              <a:rPr lang="en-US" sz="4000" smtClean="0"/>
              <a:t>Thank You!</a:t>
            </a:r>
            <a:endParaRPr lang="en-US" sz="4000" b="1"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EBC798E0-7A31-49D5-A249-94B428598AD9}" type="slidenum">
              <a:rPr lang="en-US" smtClean="0"/>
              <a:pPr>
                <a:defRPr/>
              </a:pPr>
              <a:t>23</a:t>
            </a:fld>
            <a:endParaRPr lang="en-US" sz="1400" smtClean="0"/>
          </a:p>
        </p:txBody>
      </p:sp>
      <p:sp>
        <p:nvSpPr>
          <p:cNvPr id="5" name="Date Placeholder 4"/>
          <p:cNvSpPr>
            <a:spLocks noGrp="1"/>
          </p:cNvSpPr>
          <p:nvPr>
            <p:ph type="dt" sz="quarter" idx="11"/>
          </p:nvPr>
        </p:nvSpPr>
        <p:spPr/>
        <p:txBody>
          <a:bodyPr/>
          <a:lstStyle/>
          <a:p>
            <a:pPr>
              <a:defRPr/>
            </a:pPr>
            <a:r>
              <a:rPr lang="en-US" smtClean="0"/>
              <a:t>Computational Thinking</a:t>
            </a:r>
          </a:p>
        </p:txBody>
      </p:sp>
      <p:sp>
        <p:nvSpPr>
          <p:cNvPr id="6" name="Footer Placeholder 5"/>
          <p:cNvSpPr>
            <a:spLocks noGrp="1"/>
          </p:cNvSpPr>
          <p:nvPr>
            <p:ph type="ftr" sz="quarter" idx="12"/>
          </p:nvPr>
        </p:nvSpPr>
        <p:spPr/>
        <p:txBody>
          <a:bodyPr/>
          <a:lstStyle/>
          <a:p>
            <a:pPr>
              <a:defRPr/>
            </a:pPr>
            <a:r>
              <a:rPr lang="en-US" smtClean="0"/>
              <a:t>Jeannette M. Wing</a:t>
            </a:r>
          </a:p>
        </p:txBody>
      </p:sp>
      <p:sp>
        <p:nvSpPr>
          <p:cNvPr id="49157" name="Rectangle 2"/>
          <p:cNvSpPr>
            <a:spLocks noChangeArrowheads="1"/>
          </p:cNvSpPr>
          <p:nvPr/>
        </p:nvSpPr>
        <p:spPr bwMode="auto">
          <a:xfrm>
            <a:off x="685800" y="393700"/>
            <a:ext cx="7772400" cy="685800"/>
          </a:xfrm>
          <a:prstGeom prst="rect">
            <a:avLst/>
          </a:prstGeom>
          <a:noFill/>
          <a:ln w="9525">
            <a:noFill/>
            <a:miter lim="800000"/>
            <a:headEnd/>
            <a:tailEnd/>
          </a:ln>
        </p:spPr>
        <p:txBody>
          <a:bodyPr anchor="ctr"/>
          <a:lstStyle/>
          <a:p>
            <a:r>
              <a:rPr lang="en-US" sz="3200">
                <a:latin typeface="Calibri" pitchFamily="34" charset="0"/>
              </a:rPr>
              <a:t>Credits</a:t>
            </a:r>
          </a:p>
        </p:txBody>
      </p:sp>
      <p:sp>
        <p:nvSpPr>
          <p:cNvPr id="49158" name="Rectangle 3"/>
          <p:cNvSpPr>
            <a:spLocks noChangeArrowheads="1"/>
          </p:cNvSpPr>
          <p:nvPr/>
        </p:nvSpPr>
        <p:spPr bwMode="auto">
          <a:xfrm>
            <a:off x="685800" y="1447800"/>
            <a:ext cx="7772400" cy="4953000"/>
          </a:xfrm>
          <a:prstGeom prst="rect">
            <a:avLst/>
          </a:prstGeom>
          <a:noFill/>
          <a:ln w="9525">
            <a:noFill/>
            <a:miter lim="800000"/>
            <a:headEnd/>
            <a:tailEnd/>
          </a:ln>
        </p:spPr>
        <p:txBody>
          <a:bodyPr/>
          <a:lstStyle/>
          <a:p>
            <a:pPr marL="342900" indent="-342900">
              <a:spcBef>
                <a:spcPct val="20000"/>
              </a:spcBef>
              <a:buFontTx/>
              <a:buChar char="•"/>
            </a:pPr>
            <a:r>
              <a:rPr lang="en-US" sz="1400">
                <a:latin typeface="Calibri" pitchFamily="34" charset="0"/>
              </a:rPr>
              <a:t>Copyrighted material used under Fair Use.  If you are the copyright holder and believe your material has been used unfairly, or if you have any suggestions, feedback, or support, please contact: ciseitsupport@nsf.gov</a:t>
            </a:r>
          </a:p>
          <a:p>
            <a:pPr marL="342900" indent="-342900">
              <a:spcBef>
                <a:spcPct val="20000"/>
              </a:spcBef>
              <a:buFontTx/>
              <a:buChar char="•"/>
            </a:pPr>
            <a:endParaRPr lang="en-US" sz="1400">
              <a:latin typeface="Calibri" pitchFamily="34" charset="0"/>
            </a:endParaRPr>
          </a:p>
          <a:p>
            <a:pPr marL="342900" indent="-342900">
              <a:spcBef>
                <a:spcPct val="20000"/>
              </a:spcBef>
              <a:buFontTx/>
              <a:buChar char="•"/>
            </a:pPr>
            <a:r>
              <a:rPr lang="en-US" sz="1400">
                <a:latin typeface="Calibri" pitchFamily="34" charset="0"/>
              </a:rPr>
              <a:t>Except where otherwise indicated, permission is granted to copy, distribute, and/or modify all images in this document under the terms of the GNU Free Documentation license, Version 1.2 or any later version published by the Free Software Foundation; with no Invariant Sections, no Front-Cover Texts, and no Back-Cover Texts.  A copy of the license is included in the section entitled “GNU Free Documentation license” (</a:t>
            </a:r>
            <a:r>
              <a:rPr lang="en-US" sz="1400">
                <a:latin typeface="Calibri" pitchFamily="34" charset="0"/>
                <a:hlinkClick r:id="rId2"/>
              </a:rPr>
              <a:t>http://commons.wikimedia.org/wiki/Commons:GNU_Free_Documentation_License</a:t>
            </a:r>
            <a:r>
              <a:rPr lang="en-US" sz="1400">
                <a:latin typeface="Calibri" pitchFamily="34" charset="0"/>
              </a:rPr>
              <a:t>)</a:t>
            </a:r>
          </a:p>
          <a:p>
            <a:pPr marL="342900" indent="-342900">
              <a:spcBef>
                <a:spcPct val="20000"/>
              </a:spcBef>
              <a:buFontTx/>
              <a:buChar char="•"/>
            </a:pPr>
            <a:endParaRPr lang="en-US" sz="1400">
              <a:latin typeface="Calibri" pitchFamily="34" charset="0"/>
            </a:endParaRPr>
          </a:p>
          <a:p>
            <a:pPr marL="342900" indent="-342900">
              <a:spcBef>
                <a:spcPct val="20000"/>
              </a:spcBef>
              <a:buFontTx/>
              <a:buChar char="•"/>
            </a:pPr>
            <a:r>
              <a:rPr lang="en-US" sz="1400">
                <a:latin typeface="Calibri" pitchFamily="34" charset="0"/>
              </a:rPr>
              <a:t>The inclusion of a logo does not express or imply the endorsement by NSF of the entities'  products, services or enterprises.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Number Placeholder 3"/>
          <p:cNvSpPr>
            <a:spLocks noGrp="1"/>
          </p:cNvSpPr>
          <p:nvPr>
            <p:ph type="sldNum" sz="quarter" idx="10"/>
          </p:nvPr>
        </p:nvSpPr>
        <p:spPr>
          <a:noFill/>
        </p:spPr>
        <p:txBody>
          <a:bodyPr/>
          <a:lstStyle/>
          <a:p>
            <a:fld id="{116283C0-A114-4961-BF4B-352B5BEF12F8}" type="slidenum">
              <a:rPr lang="en-US" smtClean="0"/>
              <a:pPr/>
              <a:t>3</a:t>
            </a:fld>
            <a:endParaRPr lang="en-US" sz="1400" smtClean="0"/>
          </a:p>
        </p:txBody>
      </p:sp>
      <p:sp>
        <p:nvSpPr>
          <p:cNvPr id="19458" name="Date Placeholder 4"/>
          <p:cNvSpPr>
            <a:spLocks noGrp="1"/>
          </p:cNvSpPr>
          <p:nvPr>
            <p:ph type="dt" sz="quarter" idx="11"/>
          </p:nvPr>
        </p:nvSpPr>
        <p:spPr>
          <a:noFill/>
        </p:spPr>
        <p:txBody>
          <a:bodyPr/>
          <a:lstStyle/>
          <a:p>
            <a:r>
              <a:rPr lang="en-US" smtClean="0"/>
              <a:t>CISE AC</a:t>
            </a:r>
          </a:p>
        </p:txBody>
      </p:sp>
      <p:sp>
        <p:nvSpPr>
          <p:cNvPr id="19459" name="Footer Placeholder 5"/>
          <p:cNvSpPr>
            <a:spLocks noGrp="1"/>
          </p:cNvSpPr>
          <p:nvPr>
            <p:ph type="ftr" sz="quarter" idx="12"/>
          </p:nvPr>
        </p:nvSpPr>
        <p:spPr>
          <a:noFill/>
        </p:spPr>
        <p:txBody>
          <a:bodyPr/>
          <a:lstStyle/>
          <a:p>
            <a:r>
              <a:rPr lang="en-US" smtClean="0"/>
              <a:t>Jeannette M. Wing</a:t>
            </a:r>
          </a:p>
        </p:txBody>
      </p:sp>
      <p:sp>
        <p:nvSpPr>
          <p:cNvPr id="19460" name="Rectangle 2"/>
          <p:cNvSpPr>
            <a:spLocks noGrp="1" noChangeArrowheads="1"/>
          </p:cNvSpPr>
          <p:nvPr>
            <p:ph type="title"/>
          </p:nvPr>
        </p:nvSpPr>
        <p:spPr/>
        <p:txBody>
          <a:bodyPr/>
          <a:lstStyle/>
          <a:p>
            <a:r>
              <a:rPr lang="en-US" smtClean="0"/>
              <a:t>Science and Research Informs Policy</a:t>
            </a:r>
          </a:p>
        </p:txBody>
      </p:sp>
      <p:sp>
        <p:nvSpPr>
          <p:cNvPr id="19461" name="Rectangle 3"/>
          <p:cNvSpPr>
            <a:spLocks noGrp="1" noChangeArrowheads="1"/>
          </p:cNvSpPr>
          <p:nvPr>
            <p:ph type="body" idx="1"/>
          </p:nvPr>
        </p:nvSpPr>
        <p:spPr>
          <a:xfrm>
            <a:off x="685800" y="1158875"/>
            <a:ext cx="7772400" cy="5203825"/>
          </a:xfrm>
        </p:spPr>
        <p:txBody>
          <a:bodyPr/>
          <a:lstStyle/>
          <a:p>
            <a:r>
              <a:rPr lang="en-US" smtClean="0"/>
              <a:t>It talks science and research:</a:t>
            </a:r>
          </a:p>
          <a:p>
            <a:pPr lvl="1">
              <a:buFontTx/>
              <a:buNone/>
            </a:pPr>
            <a:r>
              <a:rPr lang="en-US" smtClean="0"/>
              <a:t>We’ll restore science to its rightful place, and wield technology’s wonders…. </a:t>
            </a:r>
            <a:r>
              <a:rPr lang="en-US" sz="1600" smtClean="0"/>
              <a:t>[President Obama, Inaugural Address, January 20, 2009]</a:t>
            </a:r>
          </a:p>
          <a:p>
            <a:pPr lvl="1">
              <a:buFontTx/>
              <a:buNone/>
            </a:pPr>
            <a:endParaRPr lang="en-US" sz="1800" smtClean="0"/>
          </a:p>
          <a:p>
            <a:pPr lvl="1">
              <a:buFontTx/>
              <a:buNone/>
            </a:pPr>
            <a:r>
              <a:rPr lang="en-US" smtClean="0"/>
              <a:t>Science is more essential for our prosperity, our security, our health, our environment, and our quality of life than it has ever been before.  And if there was ever a day that reminded us of our shared stake in science and research, it’s today. </a:t>
            </a:r>
            <a:r>
              <a:rPr lang="en-US" sz="1600" smtClean="0"/>
              <a:t>[President Obama, speech at the National Academy of Sciences (NAS), April 27, 2009]</a:t>
            </a:r>
          </a:p>
          <a:p>
            <a:pPr>
              <a:buFontTx/>
              <a:buNone/>
            </a:pPr>
            <a:endParaRPr lang="en-US" sz="1600" smtClean="0"/>
          </a:p>
          <a:p>
            <a:r>
              <a:rPr lang="en-US" smtClean="0"/>
              <a:t>And it talks evidence-based policy:</a:t>
            </a:r>
          </a:p>
          <a:p>
            <a:pPr lvl="1">
              <a:buFontTx/>
              <a:buNone/>
            </a:pPr>
            <a:r>
              <a:rPr lang="en-US" smtClean="0"/>
              <a:t>…to ensure that federal policies are based on the best and most unbiased scientific information </a:t>
            </a:r>
            <a:r>
              <a:rPr lang="en-US" sz="1600" smtClean="0"/>
              <a:t>[President Obama, NAS]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Number Placeholder 3"/>
          <p:cNvSpPr>
            <a:spLocks noGrp="1"/>
          </p:cNvSpPr>
          <p:nvPr>
            <p:ph type="sldNum" sz="quarter" idx="10"/>
          </p:nvPr>
        </p:nvSpPr>
        <p:spPr>
          <a:noFill/>
        </p:spPr>
        <p:txBody>
          <a:bodyPr/>
          <a:lstStyle/>
          <a:p>
            <a:fld id="{936B4C6E-F964-4122-990B-6B8727247383}" type="slidenum">
              <a:rPr lang="en-US" smtClean="0"/>
              <a:pPr/>
              <a:t>4</a:t>
            </a:fld>
            <a:endParaRPr lang="en-US" sz="1400" smtClean="0"/>
          </a:p>
        </p:txBody>
      </p:sp>
      <p:sp>
        <p:nvSpPr>
          <p:cNvPr id="20482" name="Date Placeholder 4"/>
          <p:cNvSpPr>
            <a:spLocks noGrp="1"/>
          </p:cNvSpPr>
          <p:nvPr>
            <p:ph type="dt" sz="quarter" idx="11"/>
          </p:nvPr>
        </p:nvSpPr>
        <p:spPr>
          <a:noFill/>
        </p:spPr>
        <p:txBody>
          <a:bodyPr/>
          <a:lstStyle/>
          <a:p>
            <a:r>
              <a:rPr lang="en-US" smtClean="0"/>
              <a:t>CISE AC</a:t>
            </a:r>
          </a:p>
        </p:txBody>
      </p:sp>
      <p:sp>
        <p:nvSpPr>
          <p:cNvPr id="20483" name="Footer Placeholder 5"/>
          <p:cNvSpPr>
            <a:spLocks noGrp="1"/>
          </p:cNvSpPr>
          <p:nvPr>
            <p:ph type="ftr" sz="quarter" idx="12"/>
          </p:nvPr>
        </p:nvSpPr>
        <p:spPr>
          <a:noFill/>
        </p:spPr>
        <p:txBody>
          <a:bodyPr/>
          <a:lstStyle/>
          <a:p>
            <a:r>
              <a:rPr lang="en-US" smtClean="0"/>
              <a:t>Jeannette M. Wing</a:t>
            </a:r>
          </a:p>
        </p:txBody>
      </p:sp>
      <p:sp>
        <p:nvSpPr>
          <p:cNvPr id="20484" name="Rectangle 2"/>
          <p:cNvSpPr>
            <a:spLocks noGrp="1" noChangeArrowheads="1"/>
          </p:cNvSpPr>
          <p:nvPr>
            <p:ph type="title"/>
          </p:nvPr>
        </p:nvSpPr>
        <p:spPr/>
        <p:txBody>
          <a:bodyPr/>
          <a:lstStyle/>
          <a:p>
            <a:r>
              <a:rPr lang="en-US" smtClean="0"/>
              <a:t>Administration Priorities</a:t>
            </a:r>
          </a:p>
        </p:txBody>
      </p:sp>
      <p:sp>
        <p:nvSpPr>
          <p:cNvPr id="20485" name="Rectangle 3"/>
          <p:cNvSpPr>
            <a:spLocks noGrp="1" noChangeArrowheads="1"/>
          </p:cNvSpPr>
          <p:nvPr>
            <p:ph type="body" idx="1"/>
          </p:nvPr>
        </p:nvSpPr>
        <p:spPr/>
        <p:txBody>
          <a:bodyPr/>
          <a:lstStyle/>
          <a:p>
            <a:pPr>
              <a:lnSpc>
                <a:spcPct val="90000"/>
              </a:lnSpc>
            </a:pPr>
            <a:r>
              <a:rPr lang="en-US" dirty="0" smtClean="0"/>
              <a:t>Scientific interests </a:t>
            </a:r>
          </a:p>
          <a:p>
            <a:pPr lvl="1">
              <a:lnSpc>
                <a:spcPct val="90000"/>
              </a:lnSpc>
            </a:pPr>
            <a:r>
              <a:rPr lang="en-US" dirty="0" smtClean="0"/>
              <a:t>Economy: innovation, jobs, prosperity, growth</a:t>
            </a:r>
          </a:p>
          <a:p>
            <a:pPr lvl="1">
              <a:lnSpc>
                <a:spcPct val="90000"/>
              </a:lnSpc>
            </a:pPr>
            <a:r>
              <a:rPr lang="en-US" dirty="0" smtClean="0"/>
              <a:t>Energy: Obama’s Sputnik</a:t>
            </a:r>
          </a:p>
          <a:p>
            <a:pPr lvl="1">
              <a:lnSpc>
                <a:spcPct val="90000"/>
              </a:lnSpc>
            </a:pPr>
            <a:r>
              <a:rPr lang="en-US" dirty="0" smtClean="0"/>
              <a:t>Health: biomedical and IT</a:t>
            </a:r>
          </a:p>
          <a:p>
            <a:pPr lvl="1">
              <a:lnSpc>
                <a:spcPct val="90000"/>
              </a:lnSpc>
            </a:pPr>
            <a:r>
              <a:rPr lang="en-US" dirty="0" smtClean="0"/>
              <a:t>Security</a:t>
            </a:r>
          </a:p>
          <a:p>
            <a:pPr lvl="1">
              <a:lnSpc>
                <a:spcPct val="90000"/>
              </a:lnSpc>
            </a:pPr>
            <a:r>
              <a:rPr lang="en-US" dirty="0" smtClean="0"/>
              <a:t>Broadband, including spectrum: http://www.broadband.gov/</a:t>
            </a:r>
          </a:p>
          <a:p>
            <a:pPr lvl="1">
              <a:lnSpc>
                <a:spcPct val="90000"/>
              </a:lnSpc>
            </a:pPr>
            <a:r>
              <a:rPr lang="en-US" dirty="0" smtClean="0"/>
              <a:t>STEM Education: K-12 through life-long</a:t>
            </a:r>
          </a:p>
          <a:p>
            <a:pPr>
              <a:lnSpc>
                <a:spcPct val="90000"/>
              </a:lnSpc>
            </a:pPr>
            <a:endParaRPr lang="en-US" dirty="0" smtClean="0"/>
          </a:p>
          <a:p>
            <a:pPr>
              <a:lnSpc>
                <a:spcPct val="90000"/>
              </a:lnSpc>
            </a:pPr>
            <a:r>
              <a:rPr lang="en-US" dirty="0" smtClean="0"/>
              <a:t>Cross-cutting</a:t>
            </a:r>
          </a:p>
          <a:p>
            <a:pPr lvl="1">
              <a:lnSpc>
                <a:spcPct val="90000"/>
              </a:lnSpc>
            </a:pPr>
            <a:r>
              <a:rPr lang="en-US" dirty="0" smtClean="0"/>
              <a:t>High-risk, high-return</a:t>
            </a:r>
          </a:p>
          <a:p>
            <a:pPr lvl="1">
              <a:lnSpc>
                <a:spcPct val="90000"/>
              </a:lnSpc>
            </a:pPr>
            <a:r>
              <a:rPr lang="en-US" dirty="0" smtClean="0"/>
              <a:t>Multi-disciplinary</a:t>
            </a:r>
          </a:p>
          <a:p>
            <a:pPr lvl="1">
              <a:lnSpc>
                <a:spcPct val="90000"/>
              </a:lnSpc>
            </a:pPr>
            <a:r>
              <a:rPr lang="en-US" dirty="0" smtClean="0"/>
              <a:t>Young investigators</a:t>
            </a:r>
          </a:p>
          <a:p>
            <a:pPr lvl="1">
              <a:lnSpc>
                <a:spcPct val="90000"/>
              </a:lnSpc>
            </a:pPr>
            <a:r>
              <a:rPr lang="en-US" dirty="0" smtClean="0"/>
              <a:t>“Open innovation” model</a:t>
            </a:r>
          </a:p>
          <a:p>
            <a:pPr lvl="1">
              <a:lnSpc>
                <a:spcPct val="90000"/>
              </a:lnSpc>
            </a:pPr>
            <a:r>
              <a:rPr lang="en-US" dirty="0" smtClean="0"/>
              <a:t>Accountability and transparency</a:t>
            </a:r>
          </a:p>
        </p:txBody>
      </p:sp>
      <p:sp>
        <p:nvSpPr>
          <p:cNvPr id="7" name="Rectangle 6"/>
          <p:cNvSpPr>
            <a:spLocks noChangeArrowheads="1"/>
          </p:cNvSpPr>
          <p:nvPr/>
        </p:nvSpPr>
        <p:spPr bwMode="auto">
          <a:xfrm>
            <a:off x="620694" y="1522413"/>
            <a:ext cx="377825" cy="701675"/>
          </a:xfrm>
          <a:prstGeom prst="rect">
            <a:avLst/>
          </a:prstGeom>
          <a:noFill/>
          <a:ln w="9525">
            <a:noFill/>
            <a:miter lim="800000"/>
            <a:headEnd/>
            <a:tailEnd/>
          </a:ln>
        </p:spPr>
        <p:txBody>
          <a:bodyPr>
            <a:spAutoFit/>
          </a:bodyPr>
          <a:lstStyle/>
          <a:p>
            <a:pPr eaLnBrk="0" hangingPunct="0"/>
            <a:r>
              <a:rPr lang="en-US" sz="4000" b="1" dirty="0">
                <a:solidFill>
                  <a:srgbClr val="FF0000"/>
                </a:solidFill>
                <a:ea typeface="ＭＳ Ｐゴシック" pitchFamily="34" charset="-128"/>
                <a:cs typeface="Arial" charset="0"/>
              </a:rPr>
              <a:t>→</a:t>
            </a:r>
          </a:p>
        </p:txBody>
      </p:sp>
      <p:grpSp>
        <p:nvGrpSpPr>
          <p:cNvPr id="15" name="Group 14"/>
          <p:cNvGrpSpPr/>
          <p:nvPr/>
        </p:nvGrpSpPr>
        <p:grpSpPr>
          <a:xfrm>
            <a:off x="839788" y="1995488"/>
            <a:ext cx="377825" cy="1833423"/>
            <a:chOff x="839788" y="1995488"/>
            <a:chExt cx="377825" cy="1833423"/>
          </a:xfrm>
        </p:grpSpPr>
        <p:sp>
          <p:nvSpPr>
            <p:cNvPr id="20490" name="Rectangle 9"/>
            <p:cNvSpPr>
              <a:spLocks noChangeArrowheads="1"/>
            </p:cNvSpPr>
            <p:nvPr/>
          </p:nvSpPr>
          <p:spPr bwMode="auto">
            <a:xfrm>
              <a:off x="839788" y="2312988"/>
              <a:ext cx="377825" cy="457200"/>
            </a:xfrm>
            <a:prstGeom prst="rect">
              <a:avLst/>
            </a:prstGeom>
            <a:noFill/>
            <a:ln w="9525">
              <a:noFill/>
              <a:miter lim="800000"/>
              <a:headEnd/>
              <a:tailEnd/>
            </a:ln>
          </p:spPr>
          <p:txBody>
            <a:bodyPr>
              <a:spAutoFit/>
            </a:bodyPr>
            <a:lstStyle/>
            <a:p>
              <a:pPr eaLnBrk="0" hangingPunct="0"/>
              <a:r>
                <a:rPr lang="en-US" sz="2400" b="1" dirty="0">
                  <a:solidFill>
                    <a:srgbClr val="FF0000"/>
                  </a:solidFill>
                  <a:ea typeface="ＭＳ Ｐゴシック" pitchFamily="34" charset="-128"/>
                  <a:cs typeface="Arial" charset="0"/>
                </a:rPr>
                <a:t>→</a:t>
              </a:r>
            </a:p>
          </p:txBody>
        </p:sp>
        <p:sp>
          <p:nvSpPr>
            <p:cNvPr id="20491" name="Rectangle 10"/>
            <p:cNvSpPr>
              <a:spLocks noChangeArrowheads="1"/>
            </p:cNvSpPr>
            <p:nvPr/>
          </p:nvSpPr>
          <p:spPr bwMode="auto">
            <a:xfrm>
              <a:off x="839788" y="3371711"/>
              <a:ext cx="309563" cy="457200"/>
            </a:xfrm>
            <a:prstGeom prst="rect">
              <a:avLst/>
            </a:prstGeom>
            <a:noFill/>
            <a:ln w="9525">
              <a:noFill/>
              <a:miter lim="800000"/>
              <a:headEnd/>
              <a:tailEnd/>
            </a:ln>
          </p:spPr>
          <p:txBody>
            <a:bodyPr>
              <a:spAutoFit/>
            </a:bodyPr>
            <a:lstStyle/>
            <a:p>
              <a:pPr eaLnBrk="0" hangingPunct="0"/>
              <a:r>
                <a:rPr lang="en-US" sz="2400" b="1" dirty="0">
                  <a:solidFill>
                    <a:srgbClr val="FF0000"/>
                  </a:solidFill>
                  <a:ea typeface="ＭＳ Ｐゴシック" pitchFamily="34" charset="-128"/>
                  <a:cs typeface="Arial" charset="0"/>
                </a:rPr>
                <a:t>→</a:t>
              </a:r>
            </a:p>
          </p:txBody>
        </p:sp>
        <p:sp>
          <p:nvSpPr>
            <p:cNvPr id="20492" name="Rectangle 11"/>
            <p:cNvSpPr>
              <a:spLocks noChangeArrowheads="1"/>
            </p:cNvSpPr>
            <p:nvPr/>
          </p:nvSpPr>
          <p:spPr bwMode="auto">
            <a:xfrm>
              <a:off x="839788" y="1995488"/>
              <a:ext cx="309563" cy="457200"/>
            </a:xfrm>
            <a:prstGeom prst="rect">
              <a:avLst/>
            </a:prstGeom>
            <a:noFill/>
            <a:ln w="9525">
              <a:noFill/>
              <a:miter lim="800000"/>
              <a:headEnd/>
              <a:tailEnd/>
            </a:ln>
          </p:spPr>
          <p:txBody>
            <a:bodyPr>
              <a:spAutoFit/>
            </a:bodyPr>
            <a:lstStyle/>
            <a:p>
              <a:pPr eaLnBrk="0" hangingPunct="0"/>
              <a:r>
                <a:rPr lang="en-US" sz="2400" b="1" dirty="0">
                  <a:solidFill>
                    <a:srgbClr val="FF0000"/>
                  </a:solidFill>
                  <a:ea typeface="ＭＳ Ｐゴシック" pitchFamily="34" charset="-128"/>
                  <a:cs typeface="Arial" charset="0"/>
                </a:rPr>
                <a:t>→</a:t>
              </a:r>
            </a:p>
          </p:txBody>
        </p:sp>
      </p:grpSp>
      <p:grpSp>
        <p:nvGrpSpPr>
          <p:cNvPr id="14" name="Group 13"/>
          <p:cNvGrpSpPr/>
          <p:nvPr/>
        </p:nvGrpSpPr>
        <p:grpSpPr>
          <a:xfrm>
            <a:off x="620694" y="2541587"/>
            <a:ext cx="309563" cy="1058724"/>
            <a:chOff x="620694" y="2541587"/>
            <a:chExt cx="309563" cy="1058724"/>
          </a:xfrm>
        </p:grpSpPr>
        <p:sp>
          <p:nvSpPr>
            <p:cNvPr id="13" name="Rectangle 6"/>
            <p:cNvSpPr>
              <a:spLocks noChangeArrowheads="1"/>
            </p:cNvSpPr>
            <p:nvPr/>
          </p:nvSpPr>
          <p:spPr bwMode="auto">
            <a:xfrm>
              <a:off x="620694" y="2892425"/>
              <a:ext cx="309563" cy="707886"/>
            </a:xfrm>
            <a:prstGeom prst="rect">
              <a:avLst/>
            </a:prstGeom>
            <a:solidFill>
              <a:schemeClr val="bg1"/>
            </a:solidFill>
            <a:ln w="9525">
              <a:noFill/>
              <a:miter lim="800000"/>
              <a:headEnd/>
              <a:tailEnd/>
            </a:ln>
          </p:spPr>
          <p:txBody>
            <a:bodyPr>
              <a:spAutoFit/>
            </a:bodyPr>
            <a:lstStyle/>
            <a:p>
              <a:pPr eaLnBrk="0" hangingPunct="0"/>
              <a:r>
                <a:rPr lang="en-US" sz="4000" b="1" dirty="0" smtClean="0">
                  <a:solidFill>
                    <a:srgbClr val="FF0000"/>
                  </a:solidFill>
                  <a:ea typeface="ＭＳ Ｐゴシック" pitchFamily="34" charset="-128"/>
                  <a:cs typeface="Arial" charset="0"/>
                </a:rPr>
                <a:t>→</a:t>
              </a:r>
            </a:p>
          </p:txBody>
        </p:sp>
        <p:sp>
          <p:nvSpPr>
            <p:cNvPr id="2" name="Rectangle 6"/>
            <p:cNvSpPr>
              <a:spLocks noChangeArrowheads="1"/>
            </p:cNvSpPr>
            <p:nvPr/>
          </p:nvSpPr>
          <p:spPr bwMode="auto">
            <a:xfrm>
              <a:off x="620694" y="2541587"/>
              <a:ext cx="309563" cy="701675"/>
            </a:xfrm>
            <a:prstGeom prst="rect">
              <a:avLst/>
            </a:prstGeom>
            <a:noFill/>
            <a:ln w="9525">
              <a:noFill/>
              <a:miter lim="800000"/>
              <a:headEnd/>
              <a:tailEnd/>
            </a:ln>
          </p:spPr>
          <p:txBody>
            <a:bodyPr>
              <a:spAutoFit/>
            </a:bodyPr>
            <a:lstStyle/>
            <a:p>
              <a:pPr eaLnBrk="0" hangingPunct="0"/>
              <a:r>
                <a:rPr lang="en-US" sz="4000" b="1" dirty="0">
                  <a:solidFill>
                    <a:srgbClr val="FF0000"/>
                  </a:solidFill>
                  <a:ea typeface="ＭＳ Ｐゴシック" pitchFamily="34" charset="-128"/>
                  <a:cs typeface="Arial" charset="0"/>
                </a:rPr>
                <a:t>→</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left)">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left)">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ctrTitle"/>
          </p:nvPr>
        </p:nvSpPr>
        <p:spPr>
          <a:xfrm>
            <a:off x="685800" y="2768600"/>
            <a:ext cx="7772400" cy="1470025"/>
          </a:xfrm>
        </p:spPr>
        <p:txBody>
          <a:bodyPr/>
          <a:lstStyle/>
          <a:p>
            <a:pPr algn="ctr"/>
            <a:r>
              <a:rPr lang="en-US" sz="4000" smtClean="0"/>
              <a:t> NSF</a:t>
            </a:r>
            <a:endParaRPr lang="en-US" sz="4000" b="1"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fld id="{F10C82F2-DE01-454D-BE0D-F5F7D58CD766}" type="slidenum">
              <a:rPr lang="en-US"/>
              <a:pPr/>
              <a:t>6</a:t>
            </a:fld>
            <a:endParaRPr lang="en-US" sz="1400"/>
          </a:p>
        </p:txBody>
      </p:sp>
      <p:sp>
        <p:nvSpPr>
          <p:cNvPr id="7" name="Date Placeholder 4"/>
          <p:cNvSpPr>
            <a:spLocks noGrp="1"/>
          </p:cNvSpPr>
          <p:nvPr>
            <p:ph type="dt" sz="half" idx="11"/>
          </p:nvPr>
        </p:nvSpPr>
        <p:spPr/>
        <p:txBody>
          <a:bodyPr/>
          <a:lstStyle/>
          <a:p>
            <a:r>
              <a:rPr lang="en-US"/>
              <a:t>OOPSLA</a:t>
            </a:r>
          </a:p>
        </p:txBody>
      </p:sp>
      <p:sp>
        <p:nvSpPr>
          <p:cNvPr id="8" name="Footer Placeholder 5"/>
          <p:cNvSpPr>
            <a:spLocks noGrp="1"/>
          </p:cNvSpPr>
          <p:nvPr>
            <p:ph type="ftr" sz="quarter" idx="12"/>
          </p:nvPr>
        </p:nvSpPr>
        <p:spPr/>
        <p:txBody>
          <a:bodyPr/>
          <a:lstStyle/>
          <a:p>
            <a:r>
              <a:rPr lang="en-US"/>
              <a:t>Jeannette M. Wing</a:t>
            </a:r>
          </a:p>
        </p:txBody>
      </p:sp>
      <p:sp>
        <p:nvSpPr>
          <p:cNvPr id="1438722" name="Rectangle 2"/>
          <p:cNvSpPr>
            <a:spLocks noGrp="1" noChangeArrowheads="1"/>
          </p:cNvSpPr>
          <p:nvPr>
            <p:ph type="title"/>
          </p:nvPr>
        </p:nvSpPr>
        <p:spPr/>
        <p:txBody>
          <a:bodyPr/>
          <a:lstStyle/>
          <a:p>
            <a:endParaRPr lang="en-US"/>
          </a:p>
        </p:txBody>
      </p:sp>
      <p:sp>
        <p:nvSpPr>
          <p:cNvPr id="1438723" name="Rectangle 3"/>
          <p:cNvSpPr>
            <a:spLocks noGrp="1" noChangeArrowheads="1"/>
          </p:cNvSpPr>
          <p:nvPr>
            <p:ph type="body" idx="1"/>
          </p:nvPr>
        </p:nvSpPr>
        <p:spPr/>
        <p:txBody>
          <a:bodyPr/>
          <a:lstStyle/>
          <a:p>
            <a:endParaRPr lang="en-US"/>
          </a:p>
        </p:txBody>
      </p:sp>
      <p:pic>
        <p:nvPicPr>
          <p:cNvPr id="1438725" name="Picture 5" descr="NSF Organizational chart"/>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438726" name="Oval 6" descr="red circle around the computer directorate"/>
          <p:cNvSpPr>
            <a:spLocks noChangeArrowheads="1"/>
          </p:cNvSpPr>
          <p:nvPr/>
        </p:nvSpPr>
        <p:spPr bwMode="auto">
          <a:xfrm>
            <a:off x="231775" y="3468688"/>
            <a:ext cx="3730625" cy="871537"/>
          </a:xfrm>
          <a:prstGeom prst="ellipse">
            <a:avLst/>
          </a:prstGeom>
          <a:noFill/>
          <a:ln w="38100">
            <a:solidFill>
              <a:srgbClr val="FF0000"/>
            </a:solidFill>
            <a:round/>
            <a:headEnd/>
            <a:tailEnd/>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87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872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Content Placeholder 7" descr="graph of NSF Support of Academic Basic Research in Selected Fields (as a percentage of total federal support) - All science and engineering fields 21%, engineering 39%, physical sciences 47%, environmental sciences 57%, social sciences 57%, mathematics 65%, biology (except NIH) 68% and computer science 87%"/>
          <p:cNvPicPr>
            <a:picLocks noGrp="1" noChangeAspect="1"/>
          </p:cNvPicPr>
          <p:nvPr>
            <p:ph idx="1"/>
          </p:nvPr>
        </p:nvPicPr>
        <p:blipFill>
          <a:blip r:embed="rId2" cstate="print"/>
          <a:srcRect/>
          <a:stretch>
            <a:fillRect/>
          </a:stretch>
        </p:blipFill>
        <p:spPr>
          <a:xfrm>
            <a:off x="96838" y="255588"/>
            <a:ext cx="8305800" cy="5992812"/>
          </a:xfrm>
        </p:spPr>
      </p:pic>
      <p:sp>
        <p:nvSpPr>
          <p:cNvPr id="23554" name="Slide Number Placeholder 3"/>
          <p:cNvSpPr>
            <a:spLocks noGrp="1"/>
          </p:cNvSpPr>
          <p:nvPr>
            <p:ph type="sldNum" sz="quarter" idx="10"/>
          </p:nvPr>
        </p:nvSpPr>
        <p:spPr>
          <a:noFill/>
        </p:spPr>
        <p:txBody>
          <a:bodyPr/>
          <a:lstStyle/>
          <a:p>
            <a:fld id="{D02688EF-5C3B-4B41-9373-B1CD9570D39F}" type="slidenum">
              <a:rPr lang="en-US" smtClean="0"/>
              <a:pPr/>
              <a:t>7</a:t>
            </a:fld>
            <a:endParaRPr lang="en-US" sz="1400" smtClean="0"/>
          </a:p>
        </p:txBody>
      </p:sp>
      <p:sp>
        <p:nvSpPr>
          <p:cNvPr id="23555" name="Date Placeholder 4"/>
          <p:cNvSpPr>
            <a:spLocks noGrp="1"/>
          </p:cNvSpPr>
          <p:nvPr>
            <p:ph type="dt" sz="quarter" idx="11"/>
          </p:nvPr>
        </p:nvSpPr>
        <p:spPr>
          <a:noFill/>
        </p:spPr>
        <p:txBody>
          <a:bodyPr/>
          <a:lstStyle/>
          <a:p>
            <a:r>
              <a:rPr lang="en-US" smtClean="0"/>
              <a:t>CISE Overview</a:t>
            </a:r>
          </a:p>
        </p:txBody>
      </p:sp>
      <p:sp>
        <p:nvSpPr>
          <p:cNvPr id="23556" name="Footer Placeholder 5"/>
          <p:cNvSpPr>
            <a:spLocks noGrp="1"/>
          </p:cNvSpPr>
          <p:nvPr>
            <p:ph type="ftr" sz="quarter" idx="12"/>
          </p:nvPr>
        </p:nvSpPr>
        <p:spPr>
          <a:noFill/>
        </p:spPr>
        <p:txBody>
          <a:bodyPr/>
          <a:lstStyle/>
          <a:p>
            <a:r>
              <a:rPr lang="en-US" smtClean="0"/>
              <a:t>Jeannette M. Wing</a:t>
            </a:r>
          </a:p>
        </p:txBody>
      </p:sp>
      <p:sp>
        <p:nvSpPr>
          <p:cNvPr id="23557" name="Oval 3" descr="red circle around computer science"/>
          <p:cNvSpPr>
            <a:spLocks noChangeArrowheads="1"/>
          </p:cNvSpPr>
          <p:nvPr/>
        </p:nvSpPr>
        <p:spPr bwMode="auto">
          <a:xfrm>
            <a:off x="1619250" y="5224463"/>
            <a:ext cx="7127875" cy="628650"/>
          </a:xfrm>
          <a:prstGeom prst="ellipse">
            <a:avLst/>
          </a:prstGeom>
          <a:noFill/>
          <a:ln w="38100">
            <a:solidFill>
              <a:srgbClr val="FF0000"/>
            </a:solidFill>
            <a:round/>
            <a:headEnd/>
            <a:tailEnd/>
          </a:ln>
        </p:spPr>
        <p:txBody>
          <a:bodyPr wrap="none" anchor="ctr"/>
          <a:lstStyle/>
          <a:p>
            <a:pPr eaLnBrk="0" hangingPunct="0"/>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extBox 4"/>
          <p:cNvSpPr txBox="1">
            <a:spLocks noChangeArrowheads="1"/>
          </p:cNvSpPr>
          <p:nvPr/>
        </p:nvSpPr>
        <p:spPr bwMode="auto">
          <a:xfrm>
            <a:off x="695325" y="2470150"/>
            <a:ext cx="6629400" cy="369888"/>
          </a:xfrm>
          <a:prstGeom prst="rect">
            <a:avLst/>
          </a:prstGeom>
          <a:solidFill>
            <a:srgbClr val="FFFF00"/>
          </a:solidFill>
          <a:ln w="9525">
            <a:noFill/>
            <a:miter lim="800000"/>
            <a:headEnd/>
            <a:tailEnd/>
          </a:ln>
        </p:spPr>
        <p:txBody>
          <a:bodyPr>
            <a:spAutoFit/>
          </a:bodyPr>
          <a:lstStyle/>
          <a:p>
            <a:pPr defTabSz="457200" eaLnBrk="0" hangingPunct="0">
              <a:defRPr/>
            </a:pPr>
            <a:endParaRPr lang="en-US">
              <a:latin typeface="+mn-lt"/>
            </a:endParaRPr>
          </a:p>
        </p:txBody>
      </p:sp>
      <p:sp>
        <p:nvSpPr>
          <p:cNvPr id="2" name="Title 1"/>
          <p:cNvSpPr>
            <a:spLocks noGrp="1"/>
          </p:cNvSpPr>
          <p:nvPr>
            <p:ph type="title" idx="4294967295"/>
          </p:nvPr>
        </p:nvSpPr>
        <p:spPr>
          <a:xfrm>
            <a:off x="992188" y="231775"/>
            <a:ext cx="6934200" cy="990600"/>
          </a:xfrm>
        </p:spPr>
        <p:txBody>
          <a:bodyPr/>
          <a:lstStyle/>
          <a:p>
            <a:pPr algn="ctr">
              <a:defRPr/>
            </a:pPr>
            <a:r>
              <a:rPr lang="en-US" sz="2800" b="1" kern="1200" dirty="0">
                <a:solidFill>
                  <a:srgbClr val="3333FF"/>
                </a:solidFill>
                <a:latin typeface="+mn-lt"/>
              </a:rPr>
              <a:t>NSF FY 2011 Request to Congress</a:t>
            </a:r>
            <a:r>
              <a:rPr lang="en-US" sz="2800" kern="1200" dirty="0">
                <a:solidFill>
                  <a:srgbClr val="3333FF"/>
                </a:solidFill>
                <a:latin typeface="+mn-lt"/>
              </a:rPr>
              <a:t/>
            </a:r>
            <a:br>
              <a:rPr lang="en-US" sz="2800" kern="1200" dirty="0">
                <a:solidFill>
                  <a:srgbClr val="3333FF"/>
                </a:solidFill>
                <a:latin typeface="+mn-lt"/>
              </a:rPr>
            </a:br>
            <a:r>
              <a:rPr lang="en-US" sz="2800" kern="1200" dirty="0">
                <a:solidFill>
                  <a:srgbClr val="3333FF"/>
                </a:solidFill>
                <a:latin typeface="+mn-lt"/>
              </a:rPr>
              <a:t>(Dollars in Millions) </a:t>
            </a:r>
          </a:p>
        </p:txBody>
      </p:sp>
      <p:sp>
        <p:nvSpPr>
          <p:cNvPr id="33795" name="Content Placeholder 2"/>
          <p:cNvSpPr>
            <a:spLocks noGrp="1"/>
          </p:cNvSpPr>
          <p:nvPr>
            <p:ph idx="4294967295"/>
          </p:nvPr>
        </p:nvSpPr>
        <p:spPr>
          <a:xfrm>
            <a:off x="314325" y="1622425"/>
            <a:ext cx="8229600" cy="4525963"/>
          </a:xfrm>
          <a:solidFill>
            <a:schemeClr val="bg1"/>
          </a:solidFill>
        </p:spPr>
        <p:txBody>
          <a:bodyPr/>
          <a:lstStyle/>
          <a:p>
            <a:pPr algn="ctr">
              <a:buFont typeface="Arial" charset="0"/>
              <a:buNone/>
              <a:defRPr/>
            </a:pPr>
            <a:r>
              <a:rPr lang="en-US" sz="2000" dirty="0" smtClean="0"/>
              <a:t>	     		  </a:t>
            </a:r>
            <a:r>
              <a:rPr lang="en-US" sz="1600" dirty="0" smtClean="0"/>
              <a:t>Request over FY 2010 Estimate</a:t>
            </a:r>
            <a:r>
              <a:rPr lang="en-US" sz="2000" dirty="0" smtClean="0"/>
              <a:t>	</a:t>
            </a:r>
          </a:p>
          <a:p>
            <a:pPr>
              <a:buFont typeface="Arial" charset="0"/>
              <a:buNone/>
              <a:defRPr/>
            </a:pPr>
            <a:r>
              <a:rPr lang="en-US" sz="2000" dirty="0" smtClean="0"/>
              <a:t>			FY 2011		Amount		Percent</a:t>
            </a:r>
            <a:endParaRPr lang="en-US" sz="2000" u="sng" dirty="0" smtClean="0"/>
          </a:p>
          <a:p>
            <a:pPr>
              <a:buFont typeface="Arial" charset="0"/>
              <a:buNone/>
              <a:defRPr/>
            </a:pPr>
            <a:r>
              <a:rPr lang="en-US" sz="2000" dirty="0" smtClean="0"/>
              <a:t>	BIO		$   767.81	$  53.27	 	 7.5%</a:t>
            </a:r>
          </a:p>
          <a:p>
            <a:pPr>
              <a:buFont typeface="Arial" charset="0"/>
              <a:buNone/>
              <a:defRPr/>
            </a:pPr>
            <a:r>
              <a:rPr lang="en-US" sz="2000" dirty="0" smtClean="0"/>
              <a:t>	CISE		$   684.51		$  65.68	10.6%</a:t>
            </a:r>
          </a:p>
          <a:p>
            <a:pPr>
              <a:buFont typeface="Arial" charset="0"/>
              <a:buNone/>
              <a:defRPr/>
            </a:pPr>
            <a:r>
              <a:rPr lang="en-US" sz="2000" dirty="0" smtClean="0"/>
              <a:t>	ENG </a:t>
            </a:r>
            <a:r>
              <a:rPr lang="en-US" sz="1050" dirty="0" smtClean="0"/>
              <a:t>(Excl SBIR) 	 </a:t>
            </a:r>
            <a:r>
              <a:rPr lang="en-US" sz="2000" dirty="0" smtClean="0"/>
              <a:t>$  682.81	$  64.65		10.5%</a:t>
            </a:r>
          </a:p>
          <a:p>
            <a:pPr>
              <a:buFont typeface="Arial" charset="0"/>
              <a:buNone/>
              <a:defRPr/>
            </a:pPr>
            <a:r>
              <a:rPr lang="en-US" sz="2000" dirty="0" smtClean="0"/>
              <a:t>	GEO		$   955.29	$  65.65	 	 7.4%</a:t>
            </a:r>
          </a:p>
          <a:p>
            <a:pPr>
              <a:buFont typeface="Arial" charset="0"/>
              <a:buNone/>
              <a:defRPr/>
            </a:pPr>
            <a:r>
              <a:rPr lang="en-US" sz="2000" dirty="0" smtClean="0"/>
              <a:t>	MPS		$1,409.91	$  58.07	  	4.3%</a:t>
            </a:r>
          </a:p>
          <a:p>
            <a:pPr>
              <a:buFont typeface="Arial" charset="0"/>
              <a:buNone/>
              <a:defRPr/>
            </a:pPr>
            <a:r>
              <a:rPr lang="en-US" sz="2000" dirty="0" smtClean="0"/>
              <a:t>	SBE		$   268.79	$  13.54	  	5.3%</a:t>
            </a:r>
          </a:p>
          <a:p>
            <a:pPr>
              <a:buFont typeface="Arial" charset="0"/>
              <a:buNone/>
              <a:defRPr/>
            </a:pPr>
            <a:r>
              <a:rPr lang="en-US" sz="2000" dirty="0" smtClean="0"/>
              <a:t>	OCI		$   228.07	$  13.79	  	6.4%</a:t>
            </a:r>
          </a:p>
          <a:p>
            <a:pPr>
              <a:buFont typeface="Arial" charset="0"/>
              <a:buNone/>
              <a:defRPr/>
            </a:pPr>
            <a:r>
              <a:rPr lang="en-US" sz="2000" i="1" dirty="0" smtClean="0">
                <a:solidFill>
                  <a:schemeClr val="tx2"/>
                </a:solidFill>
              </a:rPr>
              <a:t>NSF Total	$7,424.40	$551.89	  	8.0%</a:t>
            </a:r>
          </a:p>
          <a:p>
            <a:pPr>
              <a:buFont typeface="Arial" charset="0"/>
              <a:buNone/>
              <a:defRPr/>
            </a:pPr>
            <a:r>
              <a:rPr lang="en-US" sz="2000" i="1" dirty="0" smtClean="0">
                <a:solidFill>
                  <a:schemeClr val="tx2"/>
                </a:solidFill>
              </a:rPr>
              <a:t>	</a:t>
            </a:r>
          </a:p>
        </p:txBody>
      </p:sp>
      <p:sp>
        <p:nvSpPr>
          <p:cNvPr id="25604" name="Text Box 4"/>
          <p:cNvSpPr txBox="1">
            <a:spLocks noChangeArrowheads="1"/>
          </p:cNvSpPr>
          <p:nvPr/>
        </p:nvSpPr>
        <p:spPr bwMode="auto">
          <a:xfrm>
            <a:off x="314325" y="2743200"/>
            <a:ext cx="7202488" cy="400050"/>
          </a:xfrm>
          <a:prstGeom prst="rect">
            <a:avLst/>
          </a:prstGeom>
          <a:solidFill>
            <a:srgbClr val="FFFF00"/>
          </a:solidFill>
          <a:ln w="9525">
            <a:solidFill>
              <a:srgbClr val="FFFF00"/>
            </a:solidFill>
            <a:miter lim="800000"/>
            <a:headEnd/>
            <a:tailEnd/>
          </a:ln>
        </p:spPr>
        <p:txBody>
          <a:bodyPr>
            <a:spAutoFit/>
          </a:bodyPr>
          <a:lstStyle/>
          <a:p>
            <a:pPr eaLnBrk="0" hangingPunct="0"/>
            <a:r>
              <a:rPr lang="en-US" sz="2000" dirty="0"/>
              <a:t>      CISE</a:t>
            </a:r>
            <a:r>
              <a:rPr lang="en-US" dirty="0"/>
              <a:t>	                 </a:t>
            </a:r>
            <a:r>
              <a:rPr lang="en-US" sz="2000" dirty="0"/>
              <a:t>$   684.51               $  65.68  	10.6%</a:t>
            </a:r>
          </a:p>
        </p:txBody>
      </p:sp>
      <p:cxnSp>
        <p:nvCxnSpPr>
          <p:cNvPr id="25605" name="Straight Connector 7"/>
          <p:cNvCxnSpPr>
            <a:cxnSpLocks noChangeShapeType="1"/>
          </p:cNvCxnSpPr>
          <p:nvPr/>
        </p:nvCxnSpPr>
        <p:spPr bwMode="auto">
          <a:xfrm>
            <a:off x="314325" y="2320925"/>
            <a:ext cx="7202488" cy="47625"/>
          </a:xfrm>
          <a:prstGeom prst="line">
            <a:avLst/>
          </a:prstGeom>
          <a:noFill/>
          <a:ln w="9525" algn="ctr">
            <a:solidFill>
              <a:schemeClr val="tx1"/>
            </a:solidFill>
            <a:round/>
            <a:headEnd/>
            <a:tailEnd/>
          </a:ln>
        </p:spPr>
      </p:cxnSp>
      <p:cxnSp>
        <p:nvCxnSpPr>
          <p:cNvPr id="25606" name="Straight Connector 9"/>
          <p:cNvCxnSpPr>
            <a:cxnSpLocks noChangeShapeType="1"/>
          </p:cNvCxnSpPr>
          <p:nvPr/>
        </p:nvCxnSpPr>
        <p:spPr bwMode="auto">
          <a:xfrm>
            <a:off x="314325" y="4946650"/>
            <a:ext cx="7202488" cy="47625"/>
          </a:xfrm>
          <a:prstGeom prst="line">
            <a:avLst/>
          </a:prstGeom>
          <a:noFill/>
          <a:ln w="9525" algn="ctr">
            <a:solidFill>
              <a:schemeClr val="tx1"/>
            </a:solidFill>
            <a:round/>
            <a:headEnd/>
            <a:tailEnd/>
          </a:ln>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ctrTitle"/>
          </p:nvPr>
        </p:nvSpPr>
        <p:spPr>
          <a:xfrm>
            <a:off x="685800" y="2768600"/>
            <a:ext cx="7772400" cy="1470025"/>
          </a:xfrm>
        </p:spPr>
        <p:txBody>
          <a:bodyPr/>
          <a:lstStyle/>
          <a:p>
            <a:pPr algn="ctr"/>
            <a:r>
              <a:rPr lang="en-US" sz="3600" dirty="0" smtClean="0"/>
              <a:t/>
            </a:r>
            <a:br>
              <a:rPr lang="en-US" sz="3600" dirty="0" smtClean="0"/>
            </a:br>
            <a:r>
              <a:rPr lang="en-US" sz="3600" dirty="0" smtClean="0"/>
              <a:t>Center-Scale Programs</a:t>
            </a:r>
            <a:br>
              <a:rPr lang="en-US" sz="3600" dirty="0" smtClean="0"/>
            </a:br>
            <a:endParaRPr lang="en-US" sz="3600" b="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FF"/>
      </a:hlink>
      <a:folHlink>
        <a:srgbClr val="B2B2B2"/>
      </a:folHlink>
    </a:clrScheme>
    <a:fontScheme name="Blank Presentatio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alibri"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279c20c3caf3300dae6b438536eb8c56">
  <xsd:schema xmlns:xsd="http://www.w3.org/2001/XMLSchema" xmlns:p="http://schemas.microsoft.com/office/2006/metadata/properties" targetNamespace="http://schemas.microsoft.com/office/2006/metadata/properties" ma:root="true" ma:fieldsID="0d2e1ca116041f9e11471c52c4c9d60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4C96C1A8-7404-4134-981B-93BBA0CC3CB1}">
  <ds:schemaRefs>
    <ds:schemaRef ds:uri="http://schemas.microsoft.com/office/2006/metadata/properties"/>
  </ds:schemaRefs>
</ds:datastoreItem>
</file>

<file path=customXml/itemProps2.xml><?xml version="1.0" encoding="utf-8"?>
<ds:datastoreItem xmlns:ds="http://schemas.openxmlformats.org/officeDocument/2006/customXml" ds:itemID="{87DBE723-9A54-4CB5-A7F3-915EF8227BF1}">
  <ds:schemaRefs>
    <ds:schemaRef ds:uri="http://schemas.microsoft.com/sharepoint/v3/contenttype/forms"/>
  </ds:schemaRefs>
</ds:datastoreItem>
</file>

<file path=customXml/itemProps3.xml><?xml version="1.0" encoding="utf-8"?>
<ds:datastoreItem xmlns:ds="http://schemas.openxmlformats.org/officeDocument/2006/customXml" ds:itemID="{27724DD6-9298-4FDB-81F6-18A4471609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46985</TotalTime>
  <Words>1390</Words>
  <Application>Microsoft Office PowerPoint</Application>
  <PresentationFormat>On-screen Show (4:3)</PresentationFormat>
  <Paragraphs>276</Paragraphs>
  <Slides>23</Slides>
  <Notes>8</Notes>
  <HiddenSlides>1</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Blank Presentation</vt:lpstr>
      <vt:lpstr>Trends in Science and Engineering: A View from the National Science Foundation</vt:lpstr>
      <vt:lpstr> A New Administration</vt:lpstr>
      <vt:lpstr>Science and Research Informs Policy</vt:lpstr>
      <vt:lpstr>Administration Priorities</vt:lpstr>
      <vt:lpstr> NSF</vt:lpstr>
      <vt:lpstr>Slide 6</vt:lpstr>
      <vt:lpstr>Slide 7</vt:lpstr>
      <vt:lpstr>NSF FY 2011 Request to Congress (Dollars in Millions) </vt:lpstr>
      <vt:lpstr> Center-Scale Programs </vt:lpstr>
      <vt:lpstr>Center Programs</vt:lpstr>
      <vt:lpstr>2010 Science and Technology Centers</vt:lpstr>
      <vt:lpstr>Expeditions</vt:lpstr>
      <vt:lpstr>FY08-FY09 Awards</vt:lpstr>
      <vt:lpstr> Societal Grand Challenges </vt:lpstr>
      <vt:lpstr>SEES: Science, Engineering, and Education for a Sustainable Well-Being</vt:lpstr>
      <vt:lpstr>Smart Health</vt:lpstr>
      <vt:lpstr>CTE: Cyberlearning Transforming Education</vt:lpstr>
      <vt:lpstr>CDI: Cyber-Enabled Discovery and Innovation</vt:lpstr>
      <vt:lpstr>Range of Disciplines in CDI Awards</vt:lpstr>
      <vt:lpstr>Range of Societal Issues Addressed</vt:lpstr>
      <vt:lpstr>Summary of Trends</vt:lpstr>
      <vt:lpstr>Thank You!</vt:lpstr>
      <vt:lpstr>Slide 23</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 Generation for Security Protocols</dc:title>
  <dc:creator>snooze</dc:creator>
  <cp:lastModifiedBy>RDEANGEL</cp:lastModifiedBy>
  <cp:revision>3214</cp:revision>
  <cp:lastPrinted>2000-01-27T19:31:12Z</cp:lastPrinted>
  <dcterms:created xsi:type="dcterms:W3CDTF">1999-04-14T03:55:44Z</dcterms:created>
  <dcterms:modified xsi:type="dcterms:W3CDTF">2010-11-30T14:28:57Z</dcterms:modified>
</cp:coreProperties>
</file>