
<file path=[Content_Types].xml><?xml version="1.0" encoding="utf-8"?>
<Types xmlns="http://schemas.openxmlformats.org/package/2006/content-types">
  <Override PartName="/customXml/itemProps2.xml" ContentType="application/vnd.openxmlformats-officedocument.customXmlProperties+xml"/>
  <Override PartName="/customXml/itemProps3.xml" ContentType="application/vnd.openxmlformats-officedocument.customXmlProperties+xml"/>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customXml/itemProps1.xml" ContentType="application/vnd.openxmlformats-officedocument.customXmlProperties+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ppt/theme/themeOverride1.xml" ContentType="application/vnd.openxmlformats-officedocument.themeOverride+xml"/>
  <Override PartName="/ppt/theme/themeOverride2.xml" ContentType="application/vnd.openxmlformats-officedocument.themeOverride+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40" r:id="rId4"/>
  </p:sldMasterIdLst>
  <p:sldIdLst>
    <p:sldId id="256" r:id="rId5"/>
    <p:sldId id="266" r:id="rId6"/>
    <p:sldId id="257" r:id="rId7"/>
    <p:sldId id="263" r:id="rId8"/>
    <p:sldId id="262" r:id="rId9"/>
    <p:sldId id="271" r:id="rId10"/>
    <p:sldId id="267" r:id="rId11"/>
    <p:sldId id="268" r:id="rId12"/>
    <p:sldId id="270" r:id="rId13"/>
    <p:sldId id="259" r:id="rId14"/>
    <p:sldId id="272" r:id="rId15"/>
    <p:sldId id="264" r:id="rId16"/>
    <p:sldId id="261" r:id="rId17"/>
    <p:sldId id="265" r:id="rId18"/>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98" d="100"/>
          <a:sy n="98" d="100"/>
        </p:scale>
        <p:origin x="-102" y="-288"/>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3" Type="http://schemas.openxmlformats.org/officeDocument/2006/relationships/customXml" Target="../customXml/item3.xml"/><Relationship Id="rId21" Type="http://schemas.openxmlformats.org/officeDocument/2006/relationships/theme" Target="theme/theme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tIns="0" rIns="18288">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lang="en-US" smtClean="0"/>
              <a:t>Click to edit Master title style</a:t>
            </a:r>
            <a:endParaRPr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smtClean="0"/>
              <a:t>Click to edit Master subtitle style</a:t>
            </a:r>
            <a:endParaRPr lang="en-US"/>
          </a:p>
        </p:txBody>
      </p:sp>
      <p:sp>
        <p:nvSpPr>
          <p:cNvPr id="4" name="Date Placeholder 29"/>
          <p:cNvSpPr>
            <a:spLocks noGrp="1"/>
          </p:cNvSpPr>
          <p:nvPr>
            <p:ph type="dt" sz="half" idx="10"/>
          </p:nvPr>
        </p:nvSpPr>
        <p:spPr/>
        <p:txBody>
          <a:bodyPr/>
          <a:lstStyle>
            <a:lvl1pPr>
              <a:defRPr/>
            </a:lvl1pPr>
          </a:lstStyle>
          <a:p>
            <a:pPr>
              <a:defRPr/>
            </a:pPr>
            <a:fld id="{22879FCC-31D4-4840-967C-8C6CCB990616}" type="datetimeFigureOut">
              <a:rPr lang="en-US"/>
              <a:pPr>
                <a:defRPr/>
              </a:pPr>
              <a:t>11/30/2010</a:t>
            </a:fld>
            <a:endParaRPr lang="en-US"/>
          </a:p>
        </p:txBody>
      </p:sp>
      <p:sp>
        <p:nvSpPr>
          <p:cNvPr id="5" name="Footer Placeholder 18"/>
          <p:cNvSpPr>
            <a:spLocks noGrp="1"/>
          </p:cNvSpPr>
          <p:nvPr>
            <p:ph type="ftr" sz="quarter" idx="11"/>
          </p:nvPr>
        </p:nvSpPr>
        <p:spPr/>
        <p:txBody>
          <a:bodyPr/>
          <a:lstStyle>
            <a:lvl1pPr>
              <a:defRPr/>
            </a:lvl1pPr>
          </a:lstStyle>
          <a:p>
            <a:pPr>
              <a:defRPr/>
            </a:pPr>
            <a:endParaRPr lang="en-US"/>
          </a:p>
        </p:txBody>
      </p:sp>
      <p:sp>
        <p:nvSpPr>
          <p:cNvPr id="6" name="Slide Number Placeholder 26"/>
          <p:cNvSpPr>
            <a:spLocks noGrp="1"/>
          </p:cNvSpPr>
          <p:nvPr>
            <p:ph type="sldNum" sz="quarter" idx="12"/>
          </p:nvPr>
        </p:nvSpPr>
        <p:spPr/>
        <p:txBody>
          <a:bodyPr/>
          <a:lstStyle>
            <a:lvl1pPr>
              <a:defRPr/>
            </a:lvl1pPr>
          </a:lstStyle>
          <a:p>
            <a:pPr>
              <a:defRPr/>
            </a:pPr>
            <a:fld id="{9B495430-4375-4814-A2C1-46DE6E343655}" type="slidenum">
              <a:rPr lang="en-US"/>
              <a:pPr>
                <a:defRPr/>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9"/>
          <p:cNvSpPr>
            <a:spLocks noGrp="1"/>
          </p:cNvSpPr>
          <p:nvPr>
            <p:ph type="dt" sz="half" idx="10"/>
          </p:nvPr>
        </p:nvSpPr>
        <p:spPr/>
        <p:txBody>
          <a:bodyPr/>
          <a:lstStyle>
            <a:lvl1pPr>
              <a:defRPr/>
            </a:lvl1pPr>
          </a:lstStyle>
          <a:p>
            <a:pPr>
              <a:defRPr/>
            </a:pPr>
            <a:fld id="{21086E40-3ED6-4A13-80CC-702E18BE24B3}" type="datetimeFigureOut">
              <a:rPr lang="en-US"/>
              <a:pPr>
                <a:defRPr/>
              </a:pPr>
              <a:t>11/30/2010</a:t>
            </a:fld>
            <a:endParaRPr lang="en-US"/>
          </a:p>
        </p:txBody>
      </p:sp>
      <p:sp>
        <p:nvSpPr>
          <p:cNvPr id="5" name="Footer Placeholder 21"/>
          <p:cNvSpPr>
            <a:spLocks noGrp="1"/>
          </p:cNvSpPr>
          <p:nvPr>
            <p:ph type="ftr" sz="quarter" idx="11"/>
          </p:nvPr>
        </p:nvSpPr>
        <p:spPr/>
        <p:txBody>
          <a:bodyPr/>
          <a:lstStyle>
            <a:lvl1pPr>
              <a:defRPr/>
            </a:lvl1pPr>
          </a:lstStyle>
          <a:p>
            <a:pPr>
              <a:defRPr/>
            </a:pPr>
            <a:endParaRPr lang="en-US"/>
          </a:p>
        </p:txBody>
      </p:sp>
      <p:sp>
        <p:nvSpPr>
          <p:cNvPr id="6" name="Slide Number Placeholder 17"/>
          <p:cNvSpPr>
            <a:spLocks noGrp="1"/>
          </p:cNvSpPr>
          <p:nvPr>
            <p:ph type="sldNum" sz="quarter" idx="12"/>
          </p:nvPr>
        </p:nvSpPr>
        <p:spPr/>
        <p:txBody>
          <a:bodyPr/>
          <a:lstStyle>
            <a:lvl1pPr>
              <a:defRPr/>
            </a:lvl1pPr>
          </a:lstStyle>
          <a:p>
            <a:pPr>
              <a:defRPr/>
            </a:pPr>
            <a:fld id="{89046BD8-E790-4875-8286-A9AD937353BA}"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9"/>
          <p:cNvSpPr>
            <a:spLocks noGrp="1"/>
          </p:cNvSpPr>
          <p:nvPr>
            <p:ph type="dt" sz="half" idx="10"/>
          </p:nvPr>
        </p:nvSpPr>
        <p:spPr/>
        <p:txBody>
          <a:bodyPr/>
          <a:lstStyle>
            <a:lvl1pPr>
              <a:defRPr/>
            </a:lvl1pPr>
          </a:lstStyle>
          <a:p>
            <a:pPr>
              <a:defRPr/>
            </a:pPr>
            <a:fld id="{BFB7D6F7-AA9C-401F-88B6-F9434D04F336}" type="datetimeFigureOut">
              <a:rPr lang="en-US"/>
              <a:pPr>
                <a:defRPr/>
              </a:pPr>
              <a:t>11/30/2010</a:t>
            </a:fld>
            <a:endParaRPr lang="en-US"/>
          </a:p>
        </p:txBody>
      </p:sp>
      <p:sp>
        <p:nvSpPr>
          <p:cNvPr id="5" name="Footer Placeholder 21"/>
          <p:cNvSpPr>
            <a:spLocks noGrp="1"/>
          </p:cNvSpPr>
          <p:nvPr>
            <p:ph type="ftr" sz="quarter" idx="11"/>
          </p:nvPr>
        </p:nvSpPr>
        <p:spPr/>
        <p:txBody>
          <a:bodyPr/>
          <a:lstStyle>
            <a:lvl1pPr>
              <a:defRPr/>
            </a:lvl1pPr>
          </a:lstStyle>
          <a:p>
            <a:pPr>
              <a:defRPr/>
            </a:pPr>
            <a:endParaRPr lang="en-US"/>
          </a:p>
        </p:txBody>
      </p:sp>
      <p:sp>
        <p:nvSpPr>
          <p:cNvPr id="6" name="Slide Number Placeholder 17"/>
          <p:cNvSpPr>
            <a:spLocks noGrp="1"/>
          </p:cNvSpPr>
          <p:nvPr>
            <p:ph type="sldNum" sz="quarter" idx="12"/>
          </p:nvPr>
        </p:nvSpPr>
        <p:spPr/>
        <p:txBody>
          <a:bodyPr/>
          <a:lstStyle>
            <a:lvl1pPr>
              <a:defRPr/>
            </a:lvl1pPr>
          </a:lstStyle>
          <a:p>
            <a:pPr>
              <a:defRPr/>
            </a:pPr>
            <a:fld id="{8C864BBA-666F-4638-915F-77D92C564CD3}"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9"/>
          <p:cNvSpPr>
            <a:spLocks noGrp="1"/>
          </p:cNvSpPr>
          <p:nvPr>
            <p:ph type="dt" sz="half" idx="10"/>
          </p:nvPr>
        </p:nvSpPr>
        <p:spPr/>
        <p:txBody>
          <a:bodyPr/>
          <a:lstStyle>
            <a:lvl1pPr>
              <a:defRPr/>
            </a:lvl1pPr>
          </a:lstStyle>
          <a:p>
            <a:pPr>
              <a:defRPr/>
            </a:pPr>
            <a:fld id="{0263D53E-0359-4B8B-8722-BCF3107395B8}" type="datetimeFigureOut">
              <a:rPr lang="en-US"/>
              <a:pPr>
                <a:defRPr/>
              </a:pPr>
              <a:t>11/30/2010</a:t>
            </a:fld>
            <a:endParaRPr lang="en-US"/>
          </a:p>
        </p:txBody>
      </p:sp>
      <p:sp>
        <p:nvSpPr>
          <p:cNvPr id="5" name="Footer Placeholder 21"/>
          <p:cNvSpPr>
            <a:spLocks noGrp="1"/>
          </p:cNvSpPr>
          <p:nvPr>
            <p:ph type="ftr" sz="quarter" idx="11"/>
          </p:nvPr>
        </p:nvSpPr>
        <p:spPr/>
        <p:txBody>
          <a:bodyPr/>
          <a:lstStyle>
            <a:lvl1pPr>
              <a:defRPr/>
            </a:lvl1pPr>
          </a:lstStyle>
          <a:p>
            <a:pPr>
              <a:defRPr/>
            </a:pPr>
            <a:endParaRPr lang="en-US"/>
          </a:p>
        </p:txBody>
      </p:sp>
      <p:sp>
        <p:nvSpPr>
          <p:cNvPr id="6" name="Slide Number Placeholder 17"/>
          <p:cNvSpPr>
            <a:spLocks noGrp="1"/>
          </p:cNvSpPr>
          <p:nvPr>
            <p:ph type="sldNum" sz="quarter" idx="12"/>
          </p:nvPr>
        </p:nvSpPr>
        <p:spPr/>
        <p:txBody>
          <a:bodyPr/>
          <a:lstStyle>
            <a:lvl1pPr>
              <a:defRPr/>
            </a:lvl1pPr>
          </a:lstStyle>
          <a:p>
            <a:pPr>
              <a:defRPr/>
            </a:pPr>
            <a:fld id="{DE0C2387-CAA3-4F72-BFF6-49A4707BC454}"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tIns="0">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lang="en-US" smtClean="0"/>
              <a:t>Click to edit Master title style</a:t>
            </a:r>
            <a:endParaRPr lang="en-US"/>
          </a:p>
        </p:txBody>
      </p:sp>
      <p:sp>
        <p:nvSpPr>
          <p:cNvPr id="3" name="Text Placeholder 2"/>
          <p:cNvSpPr>
            <a:spLocks noGrp="1"/>
          </p:cNvSpPr>
          <p:nvPr>
            <p:ph type="body" idx="1"/>
          </p:nvPr>
        </p:nvSpPr>
        <p:spPr>
          <a:xfrm>
            <a:off x="530352" y="2704664"/>
            <a:ext cx="7772400" cy="1509712"/>
          </a:xfrm>
        </p:spPr>
        <p:txBody>
          <a:bodyPr lIns="45720" rIns="45720"/>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B39DA44F-C96B-4274-8C05-E89CBDF64DDE}" type="datetimeFigureOut">
              <a:rPr lang="en-US"/>
              <a:pPr>
                <a:defRPr/>
              </a:pPr>
              <a:t>11/30/2010</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D1DFD5FF-DC8D-45FE-B786-AADFA9B1743E}" type="slidenum">
              <a:rPr lang="en-US"/>
              <a:pPr>
                <a:defRPr/>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9"/>
          <p:cNvSpPr>
            <a:spLocks noGrp="1"/>
          </p:cNvSpPr>
          <p:nvPr>
            <p:ph type="dt" sz="half" idx="10"/>
          </p:nvPr>
        </p:nvSpPr>
        <p:spPr/>
        <p:txBody>
          <a:bodyPr/>
          <a:lstStyle>
            <a:lvl1pPr>
              <a:defRPr/>
            </a:lvl1pPr>
          </a:lstStyle>
          <a:p>
            <a:pPr>
              <a:defRPr/>
            </a:pPr>
            <a:fld id="{CAEB165C-AFA3-4FE0-A3AA-6BFA5CE6183F}" type="datetimeFigureOut">
              <a:rPr lang="en-US"/>
              <a:pPr>
                <a:defRPr/>
              </a:pPr>
              <a:t>11/30/2010</a:t>
            </a:fld>
            <a:endParaRPr lang="en-US"/>
          </a:p>
        </p:txBody>
      </p:sp>
      <p:sp>
        <p:nvSpPr>
          <p:cNvPr id="6" name="Footer Placeholder 21"/>
          <p:cNvSpPr>
            <a:spLocks noGrp="1"/>
          </p:cNvSpPr>
          <p:nvPr>
            <p:ph type="ftr" sz="quarter" idx="11"/>
          </p:nvPr>
        </p:nvSpPr>
        <p:spPr/>
        <p:txBody>
          <a:bodyPr/>
          <a:lstStyle>
            <a:lvl1pPr>
              <a:defRPr/>
            </a:lvl1pPr>
          </a:lstStyle>
          <a:p>
            <a:pPr>
              <a:defRPr/>
            </a:pPr>
            <a:endParaRPr lang="en-US"/>
          </a:p>
        </p:txBody>
      </p:sp>
      <p:sp>
        <p:nvSpPr>
          <p:cNvPr id="7" name="Slide Number Placeholder 17"/>
          <p:cNvSpPr>
            <a:spLocks noGrp="1"/>
          </p:cNvSpPr>
          <p:nvPr>
            <p:ph type="sldNum" sz="quarter" idx="12"/>
          </p:nvPr>
        </p:nvSpPr>
        <p:spPr/>
        <p:txBody>
          <a:bodyPr/>
          <a:lstStyle>
            <a:lvl1pPr>
              <a:defRPr/>
            </a:lvl1pPr>
          </a:lstStyle>
          <a:p>
            <a:pPr>
              <a:defRPr/>
            </a:pPr>
            <a:fld id="{7D593196-F7D4-47ED-8EB1-C5A4D4C902BC}"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9"/>
          <p:cNvSpPr>
            <a:spLocks noGrp="1"/>
          </p:cNvSpPr>
          <p:nvPr>
            <p:ph type="dt" sz="half" idx="10"/>
          </p:nvPr>
        </p:nvSpPr>
        <p:spPr/>
        <p:txBody>
          <a:bodyPr/>
          <a:lstStyle>
            <a:lvl1pPr>
              <a:defRPr/>
            </a:lvl1pPr>
          </a:lstStyle>
          <a:p>
            <a:pPr>
              <a:defRPr/>
            </a:pPr>
            <a:fld id="{E61E1F45-A533-42C8-ACAB-12F2C11BD0BF}" type="datetimeFigureOut">
              <a:rPr lang="en-US"/>
              <a:pPr>
                <a:defRPr/>
              </a:pPr>
              <a:t>11/30/2010</a:t>
            </a:fld>
            <a:endParaRPr lang="en-US"/>
          </a:p>
        </p:txBody>
      </p:sp>
      <p:sp>
        <p:nvSpPr>
          <p:cNvPr id="8" name="Footer Placeholder 21"/>
          <p:cNvSpPr>
            <a:spLocks noGrp="1"/>
          </p:cNvSpPr>
          <p:nvPr>
            <p:ph type="ftr" sz="quarter" idx="11"/>
          </p:nvPr>
        </p:nvSpPr>
        <p:spPr/>
        <p:txBody>
          <a:bodyPr/>
          <a:lstStyle>
            <a:lvl1pPr>
              <a:defRPr/>
            </a:lvl1pPr>
          </a:lstStyle>
          <a:p>
            <a:pPr>
              <a:defRPr/>
            </a:pPr>
            <a:endParaRPr lang="en-US"/>
          </a:p>
        </p:txBody>
      </p:sp>
      <p:sp>
        <p:nvSpPr>
          <p:cNvPr id="9" name="Slide Number Placeholder 17"/>
          <p:cNvSpPr>
            <a:spLocks noGrp="1"/>
          </p:cNvSpPr>
          <p:nvPr>
            <p:ph type="sldNum" sz="quarter" idx="12"/>
          </p:nvPr>
        </p:nvSpPr>
        <p:spPr/>
        <p:txBody>
          <a:bodyPr/>
          <a:lstStyle>
            <a:lvl1pPr>
              <a:defRPr/>
            </a:lvl1pPr>
          </a:lstStyle>
          <a:p>
            <a:pPr>
              <a:defRPr/>
            </a:pPr>
            <a:fld id="{F89C1978-2E1A-4BD5-AF24-D132443D0699}"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lang="en-US" smtClean="0"/>
              <a:t>Click to edit Master title style</a:t>
            </a:r>
            <a:endParaRPr lang="en-US"/>
          </a:p>
        </p:txBody>
      </p:sp>
      <p:sp>
        <p:nvSpPr>
          <p:cNvPr id="3" name="Date Placeholder 9"/>
          <p:cNvSpPr>
            <a:spLocks noGrp="1"/>
          </p:cNvSpPr>
          <p:nvPr>
            <p:ph type="dt" sz="half" idx="10"/>
          </p:nvPr>
        </p:nvSpPr>
        <p:spPr/>
        <p:txBody>
          <a:bodyPr/>
          <a:lstStyle>
            <a:lvl1pPr>
              <a:defRPr/>
            </a:lvl1pPr>
          </a:lstStyle>
          <a:p>
            <a:pPr>
              <a:defRPr/>
            </a:pPr>
            <a:fld id="{C1B49A31-3B76-4924-AB67-FE689617F6D2}" type="datetimeFigureOut">
              <a:rPr lang="en-US"/>
              <a:pPr>
                <a:defRPr/>
              </a:pPr>
              <a:t>11/30/2010</a:t>
            </a:fld>
            <a:endParaRPr lang="en-US"/>
          </a:p>
        </p:txBody>
      </p:sp>
      <p:sp>
        <p:nvSpPr>
          <p:cNvPr id="4" name="Footer Placeholder 21"/>
          <p:cNvSpPr>
            <a:spLocks noGrp="1"/>
          </p:cNvSpPr>
          <p:nvPr>
            <p:ph type="ftr" sz="quarter" idx="11"/>
          </p:nvPr>
        </p:nvSpPr>
        <p:spPr/>
        <p:txBody>
          <a:bodyPr/>
          <a:lstStyle>
            <a:lvl1pPr>
              <a:defRPr/>
            </a:lvl1pPr>
          </a:lstStyle>
          <a:p>
            <a:pPr>
              <a:defRPr/>
            </a:pPr>
            <a:endParaRPr lang="en-US"/>
          </a:p>
        </p:txBody>
      </p:sp>
      <p:sp>
        <p:nvSpPr>
          <p:cNvPr id="5" name="Slide Number Placeholder 17"/>
          <p:cNvSpPr>
            <a:spLocks noGrp="1"/>
          </p:cNvSpPr>
          <p:nvPr>
            <p:ph type="sldNum" sz="quarter" idx="12"/>
          </p:nvPr>
        </p:nvSpPr>
        <p:spPr/>
        <p:txBody>
          <a:bodyPr/>
          <a:lstStyle>
            <a:lvl1pPr>
              <a:defRPr/>
            </a:lvl1pPr>
          </a:lstStyle>
          <a:p>
            <a:pPr>
              <a:defRPr/>
            </a:pPr>
            <a:fld id="{B6A5755B-2A58-47E2-8E3D-9012D068E935}"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9"/>
          <p:cNvSpPr>
            <a:spLocks noGrp="1"/>
          </p:cNvSpPr>
          <p:nvPr>
            <p:ph type="dt" sz="half" idx="10"/>
          </p:nvPr>
        </p:nvSpPr>
        <p:spPr/>
        <p:txBody>
          <a:bodyPr/>
          <a:lstStyle>
            <a:lvl1pPr>
              <a:defRPr/>
            </a:lvl1pPr>
          </a:lstStyle>
          <a:p>
            <a:pPr>
              <a:defRPr/>
            </a:pPr>
            <a:fld id="{DB4B7B96-F5DC-4428-B327-B41A8F0C0DC0}" type="datetimeFigureOut">
              <a:rPr lang="en-US"/>
              <a:pPr>
                <a:defRPr/>
              </a:pPr>
              <a:t>11/30/2010</a:t>
            </a:fld>
            <a:endParaRPr lang="en-US"/>
          </a:p>
        </p:txBody>
      </p:sp>
      <p:sp>
        <p:nvSpPr>
          <p:cNvPr id="3" name="Footer Placeholder 21"/>
          <p:cNvSpPr>
            <a:spLocks noGrp="1"/>
          </p:cNvSpPr>
          <p:nvPr>
            <p:ph type="ftr" sz="quarter" idx="11"/>
          </p:nvPr>
        </p:nvSpPr>
        <p:spPr/>
        <p:txBody>
          <a:bodyPr/>
          <a:lstStyle>
            <a:lvl1pPr>
              <a:defRPr/>
            </a:lvl1pPr>
          </a:lstStyle>
          <a:p>
            <a:pPr>
              <a:defRPr/>
            </a:pPr>
            <a:endParaRPr lang="en-US"/>
          </a:p>
        </p:txBody>
      </p:sp>
      <p:sp>
        <p:nvSpPr>
          <p:cNvPr id="4" name="Slide Number Placeholder 17"/>
          <p:cNvSpPr>
            <a:spLocks noGrp="1"/>
          </p:cNvSpPr>
          <p:nvPr>
            <p:ph type="sldNum" sz="quarter" idx="12"/>
          </p:nvPr>
        </p:nvSpPr>
        <p:spPr/>
        <p:txBody>
          <a:bodyPr/>
          <a:lstStyle>
            <a:lvl1pPr>
              <a:defRPr/>
            </a:lvl1pPr>
          </a:lstStyle>
          <a:p>
            <a:pPr>
              <a:defRPr/>
            </a:pPr>
            <a:fld id="{3BD819E1-32FC-42AE-AFB8-941EC76D4350}"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a:noAutofit/>
          </a:bodyPr>
          <a:lstStyle>
            <a:lvl1pPr algn="l" rtl="0">
              <a:spcBef>
                <a:spcPct val="0"/>
              </a:spcBef>
              <a:buNone/>
              <a:defRPr sz="2600" b="0">
                <a:ln>
                  <a:noFill/>
                </a:ln>
                <a:solidFill>
                  <a:schemeClr val="tx2"/>
                </a:solidFill>
                <a:effectLst/>
                <a:latin typeface="+mj-lt"/>
                <a:ea typeface="+mj-ea"/>
                <a:cs typeface="+mj-cs"/>
              </a:defRPr>
            </a:lvl1pPr>
          </a:lstStyle>
          <a:p>
            <a:r>
              <a:rPr lang="en-US" smtClean="0"/>
              <a:t>Click to edit Master title style</a:t>
            </a:r>
            <a:endParaRPr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a:r>
              <a:rPr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9"/>
          <p:cNvSpPr>
            <a:spLocks noGrp="1"/>
          </p:cNvSpPr>
          <p:nvPr>
            <p:ph type="dt" sz="half" idx="10"/>
          </p:nvPr>
        </p:nvSpPr>
        <p:spPr/>
        <p:txBody>
          <a:bodyPr/>
          <a:lstStyle>
            <a:lvl1pPr>
              <a:defRPr/>
            </a:lvl1pPr>
          </a:lstStyle>
          <a:p>
            <a:pPr>
              <a:defRPr/>
            </a:pPr>
            <a:fld id="{C7ACF78F-515D-4E8D-9CCA-49F667CBB375}" type="datetimeFigureOut">
              <a:rPr lang="en-US"/>
              <a:pPr>
                <a:defRPr/>
              </a:pPr>
              <a:t>11/30/2010</a:t>
            </a:fld>
            <a:endParaRPr lang="en-US"/>
          </a:p>
        </p:txBody>
      </p:sp>
      <p:sp>
        <p:nvSpPr>
          <p:cNvPr id="6" name="Footer Placeholder 21"/>
          <p:cNvSpPr>
            <a:spLocks noGrp="1"/>
          </p:cNvSpPr>
          <p:nvPr>
            <p:ph type="ftr" sz="quarter" idx="11"/>
          </p:nvPr>
        </p:nvSpPr>
        <p:spPr/>
        <p:txBody>
          <a:bodyPr/>
          <a:lstStyle>
            <a:lvl1pPr>
              <a:defRPr/>
            </a:lvl1pPr>
          </a:lstStyle>
          <a:p>
            <a:pPr>
              <a:defRPr/>
            </a:pPr>
            <a:endParaRPr lang="en-US"/>
          </a:p>
        </p:txBody>
      </p:sp>
      <p:sp>
        <p:nvSpPr>
          <p:cNvPr id="7" name="Slide Number Placeholder 17"/>
          <p:cNvSpPr>
            <a:spLocks noGrp="1"/>
          </p:cNvSpPr>
          <p:nvPr>
            <p:ph type="sldNum" sz="quarter" idx="12"/>
          </p:nvPr>
        </p:nvSpPr>
        <p:spPr/>
        <p:txBody>
          <a:bodyPr/>
          <a:lstStyle>
            <a:lvl1pPr>
              <a:defRPr/>
            </a:lvl1pPr>
          </a:lstStyle>
          <a:p>
            <a:pPr>
              <a:defRPr/>
            </a:pPr>
            <a:fld id="{FCA9B7BA-FD18-4657-A56D-46C08D3C2DAF}"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5" name="Snip and Round Single Corner Rectangle 8"/>
          <p:cNvSpPr/>
          <p:nvPr/>
        </p:nvSpPr>
        <p:spPr>
          <a:xfrm rot="420000" flipV="1">
            <a:off x="3165475" y="1108075"/>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6" name="Right Triangle 11"/>
          <p:cNvSpPr/>
          <p:nvPr/>
        </p:nvSpPr>
        <p:spPr>
          <a:xfrm rot="420000" flipV="1">
            <a:off x="8004175" y="5359400"/>
            <a:ext cx="155575" cy="155575"/>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7"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a:latin typeface="+mn-lt"/>
            </a:endParaRPr>
          </a:p>
        </p:txBody>
      </p:sp>
      <p:sp>
        <p:nvSpPr>
          <p:cNvPr id="8"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a:latin typeface="+mn-lt"/>
            </a:endParaRPr>
          </a:p>
        </p:txBody>
      </p:sp>
      <p:sp>
        <p:nvSpPr>
          <p:cNvPr id="2" name="Title 1"/>
          <p:cNvSpPr>
            <a:spLocks noGrp="1"/>
          </p:cNvSpPr>
          <p:nvPr>
            <p:ph type="title"/>
          </p:nvPr>
        </p:nvSpPr>
        <p:spPr>
          <a:xfrm>
            <a:off x="609600" y="1176996"/>
            <a:ext cx="2212848" cy="1582621"/>
          </a:xfrm>
        </p:spPr>
        <p:txBody>
          <a:bodyPr lIns="45720" rIns="45720" bIns="45720"/>
          <a:lstStyle>
            <a:lvl1pPr algn="l">
              <a:buNone/>
              <a:defRPr sz="2000" b="1">
                <a:solidFill>
                  <a:schemeClr val="tx2"/>
                </a:solidFill>
              </a:defRPr>
            </a:lvl1pPr>
          </a:lstStyle>
          <a:p>
            <a:r>
              <a:rPr lang="en-US" smtClean="0"/>
              <a:t>Click to edit Master title style</a:t>
            </a:r>
            <a:endParaRPr lang="en-US"/>
          </a:p>
        </p:txBody>
      </p:sp>
      <p:sp>
        <p:nvSpPr>
          <p:cNvPr id="4" name="Text Placeholder 3"/>
          <p:cNvSpPr>
            <a:spLocks noGrp="1"/>
          </p:cNvSpPr>
          <p:nvPr>
            <p:ph type="body" sz="half" idx="2"/>
          </p:nvPr>
        </p:nvSpPr>
        <p:spPr>
          <a:xfrm>
            <a:off x="609600" y="2828785"/>
            <a:ext cx="2209800" cy="2179320"/>
          </a:xfrm>
        </p:spPr>
        <p:txBody>
          <a:bodyPr lIns="64008" rIns="45720"/>
          <a:lstStyle>
            <a:lvl1pPr marL="0" indent="0" algn="l">
              <a:spcBef>
                <a:spcPts val="250"/>
              </a:spcBef>
              <a:buFontTx/>
              <a:buNone/>
              <a:defRPr sz="1300"/>
            </a:lvl1pPr>
            <a:lvl2pPr>
              <a:defRPr sz="1200"/>
            </a:lvl2pPr>
            <a:lvl3pPr>
              <a:defRPr sz="1000"/>
            </a:lvl3pPr>
            <a:lvl4pPr>
              <a:defRPr sz="900"/>
            </a:lvl4pPr>
            <a:lvl5pPr>
              <a:defRPr sz="900"/>
            </a:lvl5pPr>
          </a:lstStyle>
          <a:p>
            <a:pPr lvl="0"/>
            <a:r>
              <a:rPr lang="en-US" smtClean="0"/>
              <a:t>Click to edit Master text styles</a:t>
            </a:r>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normAutofit/>
          </a:bodyPr>
          <a:lstStyle>
            <a:lvl1pPr marL="0" indent="0">
              <a:buNone/>
              <a:defRPr sz="3200"/>
            </a:lvl1pPr>
          </a:lstStyle>
          <a:p>
            <a:pPr lvl="0"/>
            <a:r>
              <a:rPr lang="en-US" noProof="0" smtClean="0"/>
              <a:t>Click icon to add picture</a:t>
            </a:r>
            <a:endParaRPr lang="en-US" noProof="0" dirty="0"/>
          </a:p>
        </p:txBody>
      </p:sp>
      <p:sp>
        <p:nvSpPr>
          <p:cNvPr id="9" name="Date Placeholder 4"/>
          <p:cNvSpPr>
            <a:spLocks noGrp="1"/>
          </p:cNvSpPr>
          <p:nvPr>
            <p:ph type="dt" sz="half" idx="10"/>
          </p:nvPr>
        </p:nvSpPr>
        <p:spPr/>
        <p:txBody>
          <a:bodyPr/>
          <a:lstStyle>
            <a:lvl1pPr>
              <a:defRPr/>
            </a:lvl1pPr>
          </a:lstStyle>
          <a:p>
            <a:pPr>
              <a:defRPr/>
            </a:pPr>
            <a:fld id="{89B99DF7-F417-4C52-AA00-32FFA5A1F888}" type="datetimeFigureOut">
              <a:rPr lang="en-US"/>
              <a:pPr>
                <a:defRPr/>
              </a:pPr>
              <a:t>11/30/2010</a:t>
            </a:fld>
            <a:endParaRPr lang="en-US"/>
          </a:p>
        </p:txBody>
      </p:sp>
      <p:sp>
        <p:nvSpPr>
          <p:cNvPr id="10" name="Footer Placeholder 5"/>
          <p:cNvSpPr>
            <a:spLocks noGrp="1"/>
          </p:cNvSpPr>
          <p:nvPr>
            <p:ph type="ftr" sz="quarter" idx="11"/>
          </p:nvPr>
        </p:nvSpPr>
        <p:spPr/>
        <p:txBody>
          <a:bodyPr/>
          <a:lstStyle>
            <a:lvl1pPr>
              <a:defRPr/>
            </a:lvl1pPr>
          </a:lstStyle>
          <a:p>
            <a:pPr>
              <a:defRPr/>
            </a:pPr>
            <a:endParaRPr lang="en-US"/>
          </a:p>
        </p:txBody>
      </p:sp>
      <p:sp>
        <p:nvSpPr>
          <p:cNvPr id="11" name="Slide Number Placeholder 6"/>
          <p:cNvSpPr>
            <a:spLocks noGrp="1"/>
          </p:cNvSpPr>
          <p:nvPr>
            <p:ph type="sldNum" sz="quarter" idx="12"/>
          </p:nvPr>
        </p:nvSpPr>
        <p:spPr>
          <a:xfrm>
            <a:off x="8077200" y="6356350"/>
            <a:ext cx="609600" cy="365125"/>
          </a:xfrm>
        </p:spPr>
        <p:txBody>
          <a:bodyPr/>
          <a:lstStyle>
            <a:lvl1pPr>
              <a:defRPr/>
            </a:lvl1pPr>
          </a:lstStyle>
          <a:p>
            <a:pPr>
              <a:defRPr/>
            </a:pPr>
            <a:fld id="{C65E9438-0C74-4595-94A0-011BFAEA51C6}"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938"/>
            <a:ext cx="9163050" cy="1041401"/>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a:latin typeface="+mn-lt"/>
            </a:endParaRPr>
          </a:p>
        </p:txBody>
      </p:sp>
      <p:sp>
        <p:nvSpPr>
          <p:cNvPr id="8" name="Freeform 7"/>
          <p:cNvSpPr>
            <a:spLocks/>
          </p:cNvSpPr>
          <p:nvPr/>
        </p:nvSpPr>
        <p:spPr bwMode="auto">
          <a:xfrm>
            <a:off x="4381500" y="-7938"/>
            <a:ext cx="4762500" cy="638176"/>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a:latin typeface="+mn-lt"/>
            </a:endParaRPr>
          </a:p>
        </p:txBody>
      </p:sp>
      <p:sp>
        <p:nvSpPr>
          <p:cNvPr id="1028" name="Title Placeholder 8"/>
          <p:cNvSpPr>
            <a:spLocks noGrp="1"/>
          </p:cNvSpPr>
          <p:nvPr>
            <p:ph type="title"/>
          </p:nvPr>
        </p:nvSpPr>
        <p:spPr bwMode="auto">
          <a:xfrm>
            <a:off x="457200" y="704850"/>
            <a:ext cx="8229600" cy="1143000"/>
          </a:xfrm>
          <a:prstGeom prst="rect">
            <a:avLst/>
          </a:prstGeom>
          <a:noFill/>
          <a:ln w="9525">
            <a:noFill/>
            <a:miter lim="800000"/>
            <a:headEnd/>
            <a:tailEnd/>
          </a:ln>
        </p:spPr>
        <p:txBody>
          <a:bodyPr vert="horz" wrap="square" lIns="0" tIns="45720" rIns="0" bIns="0" numCol="1" anchor="b" anchorCtr="0" compatLnSpc="1">
            <a:prstTxWarp prst="textNoShape">
              <a:avLst/>
            </a:prstTxWarp>
          </a:bodyPr>
          <a:lstStyle/>
          <a:p>
            <a:pPr lvl="0"/>
            <a:r>
              <a:rPr lang="en-US" smtClean="0"/>
              <a:t>Click to edit Master title style</a:t>
            </a:r>
          </a:p>
        </p:txBody>
      </p:sp>
      <p:sp>
        <p:nvSpPr>
          <p:cNvPr id="1029" name="Text Placeholder 29"/>
          <p:cNvSpPr>
            <a:spLocks noGrp="1"/>
          </p:cNvSpPr>
          <p:nvPr>
            <p:ph type="body" idx="1"/>
          </p:nvPr>
        </p:nvSpPr>
        <p:spPr bwMode="auto">
          <a:xfrm>
            <a:off x="457200" y="1935163"/>
            <a:ext cx="8229600" cy="4389437"/>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fontAlgn="auto" latinLnBrk="0" hangingPunct="1">
              <a:spcBef>
                <a:spcPts val="0"/>
              </a:spcBef>
              <a:spcAft>
                <a:spcPts val="0"/>
              </a:spcAft>
              <a:defRPr kumimoji="0" sz="1200" smtClean="0">
                <a:solidFill>
                  <a:schemeClr val="tx2">
                    <a:shade val="90000"/>
                  </a:schemeClr>
                </a:solidFill>
                <a:latin typeface="+mn-lt"/>
              </a:defRPr>
            </a:lvl1pPr>
          </a:lstStyle>
          <a:p>
            <a:pPr>
              <a:defRPr/>
            </a:pPr>
            <a:fld id="{EE2DA172-DC6A-43E3-8946-CF05853FBBBD}" type="datetimeFigureOut">
              <a:rPr lang="en-US"/>
              <a:pPr>
                <a:defRPr/>
              </a:pPr>
              <a:t>11/30/2010</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fontAlgn="auto" latinLnBrk="0" hangingPunct="1">
              <a:spcBef>
                <a:spcPts val="0"/>
              </a:spcBef>
              <a:spcAft>
                <a:spcPts val="0"/>
              </a:spcAft>
              <a:defRPr kumimoji="0" sz="1200">
                <a:solidFill>
                  <a:schemeClr val="tx2">
                    <a:shade val="90000"/>
                  </a:schemeClr>
                </a:solidFill>
                <a:latin typeface="+mn-lt"/>
              </a:defRPr>
            </a:lvl1pPr>
          </a:lstStyle>
          <a:p>
            <a:pPr>
              <a:defRPr/>
            </a:pPr>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fontAlgn="auto" latinLnBrk="0" hangingPunct="1">
              <a:spcBef>
                <a:spcPts val="0"/>
              </a:spcBef>
              <a:spcAft>
                <a:spcPts val="0"/>
              </a:spcAft>
              <a:defRPr kumimoji="0" sz="1200" smtClean="0">
                <a:solidFill>
                  <a:schemeClr val="tx2">
                    <a:shade val="90000"/>
                  </a:schemeClr>
                </a:solidFill>
                <a:latin typeface="+mn-lt"/>
              </a:defRPr>
            </a:lvl1pPr>
          </a:lstStyle>
          <a:p>
            <a:pPr>
              <a:defRPr/>
            </a:pPr>
            <a:fld id="{319E767C-AAB8-45AA-9AB2-9B9973528192}" type="slidenum">
              <a:rPr lang="en-US"/>
              <a:pPr>
                <a:defRPr/>
              </a:pPr>
              <a:t>‹#›</a:t>
            </a:fld>
            <a:endParaRPr lang="en-US"/>
          </a:p>
        </p:txBody>
      </p:sp>
      <p:grpSp>
        <p:nvGrpSpPr>
          <p:cNvPr id="1033" name="Group 1"/>
          <p:cNvGrpSpPr>
            <a:grpSpLocks/>
          </p:cNvGrpSpPr>
          <p:nvPr/>
        </p:nvGrpSpPr>
        <p:grpSpPr bwMode="auto">
          <a:xfrm>
            <a:off x="-19050" y="203200"/>
            <a:ext cx="9180513" cy="647700"/>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a:lstStyle/>
            <a:p>
              <a:pPr fontAlgn="auto">
                <a:spcBef>
                  <a:spcPts val="0"/>
                </a:spcBef>
                <a:spcAft>
                  <a:spcPts val="0"/>
                </a:spcAft>
                <a:defRPr/>
              </a:pPr>
              <a:endParaRPr lang="en-US">
                <a:latin typeface="+mn-lt"/>
              </a:endParaRPr>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a:lstStyle/>
            <a:p>
              <a:pPr fontAlgn="auto">
                <a:spcBef>
                  <a:spcPts val="0"/>
                </a:spcBef>
                <a:spcAft>
                  <a:spcPts val="0"/>
                </a:spcAft>
                <a:defRPr/>
              </a:pPr>
              <a:endParaRPr lang="en-US">
                <a:latin typeface="+mn-lt"/>
              </a:endParaRPr>
            </a:p>
          </p:txBody>
        </p:sp>
      </p:grpSp>
    </p:spTree>
  </p:cSld>
  <p:clrMap bg1="lt1" tx1="dk1" bg2="lt2" tx2="dk2" accent1="accent1" accent2="accent2" accent3="accent3" accent4="accent4" accent5="accent5" accent6="accent6" hlink="hlink" folHlink="folHlink"/>
  <p:sldLayoutIdLst>
    <p:sldLayoutId id="2147483852" r:id="rId1"/>
    <p:sldLayoutId id="2147483844" r:id="rId2"/>
    <p:sldLayoutId id="2147483853" r:id="rId3"/>
    <p:sldLayoutId id="2147483845" r:id="rId4"/>
    <p:sldLayoutId id="2147483846" r:id="rId5"/>
    <p:sldLayoutId id="2147483847" r:id="rId6"/>
    <p:sldLayoutId id="2147483848" r:id="rId7"/>
    <p:sldLayoutId id="2147483849" r:id="rId8"/>
    <p:sldLayoutId id="2147483854" r:id="rId9"/>
    <p:sldLayoutId id="2147483850" r:id="rId10"/>
    <p:sldLayoutId id="2147483851" r:id="rId11"/>
  </p:sldLayoutIdLst>
  <p:txStyles>
    <p:titleStyle>
      <a:lvl1pPr algn="l" rtl="0" fontAlgn="base">
        <a:spcBef>
          <a:spcPct val="0"/>
        </a:spcBef>
        <a:spcAft>
          <a:spcPct val="0"/>
        </a:spcAft>
        <a:defRPr sz="5000" kern="1200">
          <a:solidFill>
            <a:schemeClr val="tx2"/>
          </a:solidFill>
          <a:latin typeface="+mj-lt"/>
          <a:ea typeface="+mj-ea"/>
          <a:cs typeface="+mj-cs"/>
        </a:defRPr>
      </a:lvl1pPr>
      <a:lvl2pPr algn="l" rtl="0" fontAlgn="base">
        <a:spcBef>
          <a:spcPct val="0"/>
        </a:spcBef>
        <a:spcAft>
          <a:spcPct val="0"/>
        </a:spcAft>
        <a:defRPr sz="5000">
          <a:solidFill>
            <a:schemeClr val="tx2"/>
          </a:solidFill>
          <a:latin typeface="Calibri" pitchFamily="34" charset="0"/>
        </a:defRPr>
      </a:lvl2pPr>
      <a:lvl3pPr algn="l" rtl="0" fontAlgn="base">
        <a:spcBef>
          <a:spcPct val="0"/>
        </a:spcBef>
        <a:spcAft>
          <a:spcPct val="0"/>
        </a:spcAft>
        <a:defRPr sz="5000">
          <a:solidFill>
            <a:schemeClr val="tx2"/>
          </a:solidFill>
          <a:latin typeface="Calibri" pitchFamily="34" charset="0"/>
        </a:defRPr>
      </a:lvl3pPr>
      <a:lvl4pPr algn="l" rtl="0" fontAlgn="base">
        <a:spcBef>
          <a:spcPct val="0"/>
        </a:spcBef>
        <a:spcAft>
          <a:spcPct val="0"/>
        </a:spcAft>
        <a:defRPr sz="5000">
          <a:solidFill>
            <a:schemeClr val="tx2"/>
          </a:solidFill>
          <a:latin typeface="Calibri" pitchFamily="34" charset="0"/>
        </a:defRPr>
      </a:lvl4pPr>
      <a:lvl5pPr algn="l" rtl="0" fontAlgn="base">
        <a:spcBef>
          <a:spcPct val="0"/>
        </a:spcBef>
        <a:spcAft>
          <a:spcPct val="0"/>
        </a:spcAft>
        <a:defRPr sz="5000">
          <a:solidFill>
            <a:schemeClr val="tx2"/>
          </a:solidFill>
          <a:latin typeface="Calibri" pitchFamily="34" charset="0"/>
        </a:defRPr>
      </a:lvl5pPr>
      <a:lvl6pPr marL="457200" algn="l" rtl="0" fontAlgn="base">
        <a:spcBef>
          <a:spcPct val="0"/>
        </a:spcBef>
        <a:spcAft>
          <a:spcPct val="0"/>
        </a:spcAft>
        <a:defRPr sz="5000">
          <a:solidFill>
            <a:schemeClr val="tx2"/>
          </a:solidFill>
          <a:latin typeface="Calibri" pitchFamily="34" charset="0"/>
        </a:defRPr>
      </a:lvl6pPr>
      <a:lvl7pPr marL="914400" algn="l" rtl="0" fontAlgn="base">
        <a:spcBef>
          <a:spcPct val="0"/>
        </a:spcBef>
        <a:spcAft>
          <a:spcPct val="0"/>
        </a:spcAft>
        <a:defRPr sz="5000">
          <a:solidFill>
            <a:schemeClr val="tx2"/>
          </a:solidFill>
          <a:latin typeface="Calibri" pitchFamily="34" charset="0"/>
        </a:defRPr>
      </a:lvl7pPr>
      <a:lvl8pPr marL="1371600" algn="l" rtl="0" fontAlgn="base">
        <a:spcBef>
          <a:spcPct val="0"/>
        </a:spcBef>
        <a:spcAft>
          <a:spcPct val="0"/>
        </a:spcAft>
        <a:defRPr sz="5000">
          <a:solidFill>
            <a:schemeClr val="tx2"/>
          </a:solidFill>
          <a:latin typeface="Calibri" pitchFamily="34" charset="0"/>
        </a:defRPr>
      </a:lvl8pPr>
      <a:lvl9pPr marL="1828800" algn="l" rtl="0" fontAlgn="base">
        <a:spcBef>
          <a:spcPct val="0"/>
        </a:spcBef>
        <a:spcAft>
          <a:spcPct val="0"/>
        </a:spcAft>
        <a:defRPr sz="5000">
          <a:solidFill>
            <a:schemeClr val="tx2"/>
          </a:solidFill>
          <a:latin typeface="Calibri" pitchFamily="34" charset="0"/>
        </a:defRPr>
      </a:lvl9pPr>
    </p:titleStyle>
    <p:bodyStyle>
      <a:lvl1pPr marL="273050" indent="-273050" algn="l" rtl="0" fontAlgn="base">
        <a:spcBef>
          <a:spcPct val="20000"/>
        </a:spcBef>
        <a:spcAft>
          <a:spcPct val="0"/>
        </a:spcAft>
        <a:buClr>
          <a:srgbClr val="0BD0D9"/>
        </a:buClr>
        <a:buSzPct val="95000"/>
        <a:buFont typeface="Wingdings 2" pitchFamily="18" charset="2"/>
        <a:buChar char=""/>
        <a:defRPr sz="2600" kern="1200">
          <a:solidFill>
            <a:schemeClr val="tx1"/>
          </a:solidFill>
          <a:latin typeface="+mn-lt"/>
          <a:ea typeface="+mn-ea"/>
          <a:cs typeface="+mn-cs"/>
        </a:defRPr>
      </a:lvl1pPr>
      <a:lvl2pPr marL="639763" indent="-246063" algn="l" rtl="0" fontAlgn="base">
        <a:spcBef>
          <a:spcPct val="20000"/>
        </a:spcBef>
        <a:spcAft>
          <a:spcPct val="0"/>
        </a:spcAft>
        <a:buClr>
          <a:schemeClr val="accent1"/>
        </a:buClr>
        <a:buSzPct val="85000"/>
        <a:buFont typeface="Wingdings 2" pitchFamily="18" charset="2"/>
        <a:buChar char=""/>
        <a:defRPr sz="2400" kern="1200">
          <a:solidFill>
            <a:schemeClr val="tx1"/>
          </a:solidFill>
          <a:latin typeface="+mn-lt"/>
          <a:ea typeface="+mn-ea"/>
          <a:cs typeface="+mn-cs"/>
        </a:defRPr>
      </a:lvl2pPr>
      <a:lvl3pPr marL="914400" indent="-246063" algn="l" rtl="0" fontAlgn="base">
        <a:spcBef>
          <a:spcPct val="20000"/>
        </a:spcBef>
        <a:spcAft>
          <a:spcPct val="0"/>
        </a:spcAft>
        <a:buClr>
          <a:schemeClr val="accent2"/>
        </a:buClr>
        <a:buSzPct val="70000"/>
        <a:buFont typeface="Wingdings 2" pitchFamily="18" charset="2"/>
        <a:buChar char=""/>
        <a:defRPr sz="2100" kern="1200">
          <a:solidFill>
            <a:schemeClr val="tx1"/>
          </a:solidFill>
          <a:latin typeface="+mn-lt"/>
          <a:ea typeface="+mn-ea"/>
          <a:cs typeface="+mn-cs"/>
        </a:defRPr>
      </a:lvl3pPr>
      <a:lvl4pPr marL="1187450" indent="-209550" algn="l" rtl="0" fontAlgn="base">
        <a:spcBef>
          <a:spcPct val="20000"/>
        </a:spcBef>
        <a:spcAft>
          <a:spcPct val="0"/>
        </a:spcAft>
        <a:buClr>
          <a:srgbClr val="0BD0D9"/>
        </a:buClr>
        <a:buSzPct val="65000"/>
        <a:buFont typeface="Wingdings 2" pitchFamily="18" charset="2"/>
        <a:buChar char=""/>
        <a:defRPr sz="2000" kern="1200">
          <a:solidFill>
            <a:schemeClr val="tx1"/>
          </a:solidFill>
          <a:latin typeface="+mn-lt"/>
          <a:ea typeface="+mn-ea"/>
          <a:cs typeface="+mn-cs"/>
        </a:defRPr>
      </a:lvl4pPr>
      <a:lvl5pPr marL="1462088" indent="-209550" algn="l" rtl="0" fontAlgn="base">
        <a:spcBef>
          <a:spcPct val="20000"/>
        </a:spcBef>
        <a:spcAft>
          <a:spcPct val="0"/>
        </a:spcAft>
        <a:buClr>
          <a:srgbClr val="10CF9B"/>
        </a:buClr>
        <a:buSzPct val="65000"/>
        <a:buFont typeface="Wingdings 2" pitchFamily="18" charset="2"/>
        <a:buChar char=""/>
        <a:defRPr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http://www.nsf.gov/pubs/2007/nsf07046/nsf07046.jsp" TargetMode="External"/><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hyperlink" Target="http://www.cise.nsf.gov/" TargetMode="Externa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066800"/>
            <a:ext cx="7772400" cy="1829761"/>
          </a:xfrm>
        </p:spPr>
        <p:txBody>
          <a:bodyPr/>
          <a:lstStyle/>
          <a:p>
            <a:pPr fontAlgn="auto">
              <a:spcAft>
                <a:spcPts val="0"/>
              </a:spcAft>
              <a:defRPr/>
            </a:pPr>
            <a:r>
              <a:rPr lang="en-US" dirty="0" smtClean="0"/>
              <a:t>The Importance of Broader Impacts at NSF</a:t>
            </a:r>
            <a:endParaRPr lang="en-US" dirty="0"/>
          </a:p>
        </p:txBody>
      </p:sp>
      <p:sp>
        <p:nvSpPr>
          <p:cNvPr id="3" name="Subtitle 2"/>
          <p:cNvSpPr>
            <a:spLocks noGrp="1"/>
          </p:cNvSpPr>
          <p:nvPr>
            <p:ph type="subTitle" idx="1"/>
          </p:nvPr>
        </p:nvSpPr>
        <p:spPr>
          <a:xfrm>
            <a:off x="762000" y="3962400"/>
            <a:ext cx="7854950" cy="1752600"/>
          </a:xfrm>
        </p:spPr>
        <p:txBody>
          <a:bodyPr>
            <a:normAutofit/>
          </a:bodyPr>
          <a:lstStyle/>
          <a:p>
            <a:pPr marR="0">
              <a:lnSpc>
                <a:spcPct val="80000"/>
              </a:lnSpc>
            </a:pPr>
            <a:r>
              <a:rPr lang="en-US" sz="1800" smtClean="0"/>
              <a:t>BIRDS</a:t>
            </a:r>
          </a:p>
          <a:p>
            <a:pPr marR="0">
              <a:lnSpc>
                <a:spcPct val="80000"/>
              </a:lnSpc>
            </a:pPr>
            <a:r>
              <a:rPr lang="en-US" sz="1800" smtClean="0"/>
              <a:t>Jeannette M. Wing</a:t>
            </a:r>
          </a:p>
          <a:p>
            <a:pPr marR="0">
              <a:lnSpc>
                <a:spcPct val="80000"/>
              </a:lnSpc>
            </a:pPr>
            <a:r>
              <a:rPr lang="en-US" sz="1800" smtClean="0"/>
              <a:t>Assistant Director for Computer and Information  Science and Engineering</a:t>
            </a:r>
          </a:p>
          <a:p>
            <a:pPr marR="0">
              <a:lnSpc>
                <a:spcPct val="80000"/>
              </a:lnSpc>
            </a:pPr>
            <a:r>
              <a:rPr lang="en-US" sz="1800" smtClean="0"/>
              <a:t>National Science Foundation</a:t>
            </a:r>
          </a:p>
          <a:p>
            <a:pPr marR="0">
              <a:lnSpc>
                <a:spcPct val="80000"/>
              </a:lnSpc>
            </a:pPr>
            <a:r>
              <a:rPr lang="en-US" sz="1800" smtClean="0"/>
              <a:t>June 22, 2010</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1143000"/>
          </a:xfrm>
        </p:spPr>
        <p:txBody>
          <a:bodyPr>
            <a:normAutofit fontScale="90000"/>
          </a:bodyPr>
          <a:lstStyle/>
          <a:p>
            <a:pPr fontAlgn="auto">
              <a:spcAft>
                <a:spcPts val="0"/>
              </a:spcAft>
              <a:defRPr/>
            </a:pPr>
            <a:r>
              <a:rPr lang="en-US" dirty="0" smtClean="0"/>
              <a:t>Selected  Representative Examples</a:t>
            </a:r>
            <a:endParaRPr lang="en-US" dirty="0"/>
          </a:p>
        </p:txBody>
      </p:sp>
      <p:sp>
        <p:nvSpPr>
          <p:cNvPr id="3" name="Content Placeholder 2"/>
          <p:cNvSpPr>
            <a:spLocks noGrp="1"/>
          </p:cNvSpPr>
          <p:nvPr>
            <p:ph idx="1"/>
          </p:nvPr>
        </p:nvSpPr>
        <p:spPr/>
        <p:txBody>
          <a:bodyPr>
            <a:normAutofit fontScale="85000" lnSpcReduction="10000"/>
          </a:bodyPr>
          <a:lstStyle/>
          <a:p>
            <a:pPr marL="274320" indent="-274320" fontAlgn="auto">
              <a:spcAft>
                <a:spcPts val="0"/>
              </a:spcAft>
              <a:buClr>
                <a:schemeClr val="accent3"/>
              </a:buClr>
              <a:buFont typeface="Wingdings 2"/>
              <a:buChar char=""/>
              <a:defRPr/>
            </a:pPr>
            <a:r>
              <a:rPr lang="en-US" dirty="0" smtClean="0"/>
              <a:t>Develop educational materials for elementary, high-school and undergraduate students</a:t>
            </a:r>
          </a:p>
          <a:p>
            <a:pPr marL="274320" indent="-274320" fontAlgn="auto">
              <a:spcAft>
                <a:spcPts val="0"/>
              </a:spcAft>
              <a:buClr>
                <a:schemeClr val="accent3"/>
              </a:buClr>
              <a:buFont typeface="Wingdings 2"/>
              <a:buChar char=""/>
              <a:defRPr/>
            </a:pPr>
            <a:r>
              <a:rPr lang="en-US" dirty="0" smtClean="0"/>
              <a:t>Involve elementary, high-school and undergraduate students in the research where appropriate</a:t>
            </a:r>
          </a:p>
          <a:p>
            <a:pPr marL="274320" indent="-274320" fontAlgn="auto">
              <a:spcAft>
                <a:spcPts val="0"/>
              </a:spcAft>
              <a:buClr>
                <a:schemeClr val="accent3"/>
              </a:buClr>
              <a:buFont typeface="Wingdings 2"/>
              <a:buChar char=""/>
              <a:defRPr/>
            </a:pPr>
            <a:r>
              <a:rPr lang="en-US" dirty="0" smtClean="0"/>
              <a:t>Create mentoring programs</a:t>
            </a:r>
          </a:p>
          <a:p>
            <a:pPr marL="274320" indent="-274320" fontAlgn="auto">
              <a:spcAft>
                <a:spcPts val="0"/>
              </a:spcAft>
              <a:buClr>
                <a:schemeClr val="accent3"/>
              </a:buClr>
              <a:buFont typeface="Wingdings 2"/>
              <a:buChar char=""/>
              <a:defRPr/>
            </a:pPr>
            <a:r>
              <a:rPr lang="en-US" dirty="0" smtClean="0"/>
              <a:t>Maintain and operate shared research infrastructure</a:t>
            </a:r>
          </a:p>
          <a:p>
            <a:pPr marL="274320" indent="-274320" fontAlgn="auto">
              <a:spcAft>
                <a:spcPts val="0"/>
              </a:spcAft>
              <a:buClr>
                <a:schemeClr val="accent3"/>
              </a:buClr>
              <a:buFont typeface="Wingdings 2"/>
              <a:buChar char=""/>
              <a:defRPr/>
            </a:pPr>
            <a:r>
              <a:rPr lang="en-US" dirty="0" smtClean="0"/>
              <a:t>Establish international, industrial or government collaborations</a:t>
            </a:r>
          </a:p>
          <a:p>
            <a:pPr marL="274320" indent="-274320" fontAlgn="auto">
              <a:spcAft>
                <a:spcPts val="0"/>
              </a:spcAft>
              <a:buClr>
                <a:schemeClr val="accent3"/>
              </a:buClr>
              <a:buFont typeface="Wingdings 2"/>
              <a:buChar char=""/>
              <a:defRPr/>
            </a:pPr>
            <a:r>
              <a:rPr lang="en-US" dirty="0" smtClean="0"/>
              <a:t>Form start-up companies</a:t>
            </a:r>
          </a:p>
          <a:p>
            <a:pPr marL="274320" indent="-274320" fontAlgn="auto">
              <a:spcAft>
                <a:spcPts val="0"/>
              </a:spcAft>
              <a:buClr>
                <a:schemeClr val="accent3"/>
              </a:buClr>
              <a:buFont typeface="Wingdings 2"/>
              <a:buChar char=""/>
              <a:defRPr/>
            </a:pPr>
            <a:r>
              <a:rPr lang="en-US" dirty="0" smtClean="0"/>
              <a:t>Present research results to non-scientific audiences such as policy-makers</a:t>
            </a:r>
          </a:p>
          <a:p>
            <a:pPr marL="274320" indent="-274320" fontAlgn="auto">
              <a:spcAft>
                <a:spcPts val="0"/>
              </a:spcAft>
              <a:buClr>
                <a:schemeClr val="accent3"/>
              </a:buClr>
              <a:buFont typeface="Wingdings 2"/>
              <a:buChar char=""/>
              <a:defRPr/>
            </a:pPr>
            <a:r>
              <a:rPr lang="en-US" dirty="0" smtClean="0"/>
              <a:t>Give presentations to the public</a:t>
            </a:r>
          </a:p>
          <a:p>
            <a:pPr marL="274320" indent="-274320" fontAlgn="auto">
              <a:spcAft>
                <a:spcPts val="0"/>
              </a:spcAft>
              <a:buClr>
                <a:schemeClr val="accent3"/>
              </a:buClr>
              <a:buFont typeface="Wingdings 2"/>
              <a:buChar char=""/>
              <a:defRPr/>
            </a:pPr>
            <a:r>
              <a:rPr lang="en-US" dirty="0" smtClean="0"/>
              <a:t>Develop exhibits in partnership with museums</a:t>
            </a:r>
          </a:p>
          <a:p>
            <a:pPr marL="274320" indent="-274320" fontAlgn="auto">
              <a:spcAft>
                <a:spcPts val="0"/>
              </a:spcAft>
              <a:buClr>
                <a:schemeClr val="accent3"/>
              </a:buClr>
              <a:buFont typeface="Wingdings 2"/>
              <a:buNone/>
              <a:defRPr/>
            </a:pPr>
            <a:endParaRPr 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1143000"/>
          </a:xfrm>
        </p:spPr>
        <p:txBody>
          <a:bodyPr>
            <a:normAutofit fontScale="90000"/>
          </a:bodyPr>
          <a:lstStyle/>
          <a:p>
            <a:pPr fontAlgn="auto">
              <a:spcAft>
                <a:spcPts val="0"/>
              </a:spcAft>
              <a:defRPr/>
            </a:pPr>
            <a:r>
              <a:rPr lang="en-US" dirty="0" smtClean="0"/>
              <a:t>Selected  Representative Examples</a:t>
            </a:r>
            <a:endParaRPr lang="en-US" dirty="0"/>
          </a:p>
        </p:txBody>
      </p:sp>
      <p:sp>
        <p:nvSpPr>
          <p:cNvPr id="3" name="Content Placeholder 2"/>
          <p:cNvSpPr>
            <a:spLocks noGrp="1"/>
          </p:cNvSpPr>
          <p:nvPr>
            <p:ph idx="1"/>
          </p:nvPr>
        </p:nvSpPr>
        <p:spPr/>
        <p:txBody>
          <a:bodyPr>
            <a:normAutofit fontScale="85000" lnSpcReduction="10000"/>
          </a:bodyPr>
          <a:lstStyle/>
          <a:p>
            <a:pPr marL="274320" indent="-274320" fontAlgn="auto">
              <a:spcAft>
                <a:spcPts val="0"/>
              </a:spcAft>
              <a:buClr>
                <a:schemeClr val="accent3"/>
              </a:buClr>
              <a:buFont typeface="Wingdings 2"/>
              <a:buChar char=""/>
              <a:defRPr/>
            </a:pPr>
            <a:r>
              <a:rPr lang="en-US" dirty="0" smtClean="0"/>
              <a:t>Develop educational materials for elementary, high-school and undergraduate students</a:t>
            </a:r>
          </a:p>
          <a:p>
            <a:pPr marL="274320" indent="-274320" fontAlgn="auto">
              <a:spcAft>
                <a:spcPts val="0"/>
              </a:spcAft>
              <a:buClr>
                <a:schemeClr val="accent3"/>
              </a:buClr>
              <a:buFont typeface="Wingdings 2"/>
              <a:buChar char=""/>
              <a:defRPr/>
            </a:pPr>
            <a:r>
              <a:rPr lang="en-US" dirty="0" smtClean="0"/>
              <a:t>Involve elementary, high-school and undergraduate students in the research where appropriate</a:t>
            </a:r>
          </a:p>
          <a:p>
            <a:pPr marL="274320" indent="-274320" fontAlgn="auto">
              <a:spcAft>
                <a:spcPts val="0"/>
              </a:spcAft>
              <a:buClr>
                <a:schemeClr val="accent3"/>
              </a:buClr>
              <a:buFont typeface="Wingdings 2"/>
              <a:buChar char=""/>
              <a:defRPr/>
            </a:pPr>
            <a:r>
              <a:rPr lang="en-US" dirty="0" smtClean="0"/>
              <a:t>Create mentoring programs</a:t>
            </a:r>
          </a:p>
          <a:p>
            <a:pPr marL="274320" indent="-274320" fontAlgn="auto">
              <a:spcAft>
                <a:spcPts val="0"/>
              </a:spcAft>
              <a:buClr>
                <a:schemeClr val="accent3"/>
              </a:buClr>
              <a:buFont typeface="Wingdings 2"/>
              <a:buChar char=""/>
              <a:defRPr/>
            </a:pPr>
            <a:r>
              <a:rPr lang="en-US" dirty="0" smtClean="0"/>
              <a:t>Maintain and operate shared research infrastructure</a:t>
            </a:r>
          </a:p>
          <a:p>
            <a:pPr marL="274320" indent="-274320" fontAlgn="auto">
              <a:spcAft>
                <a:spcPts val="0"/>
              </a:spcAft>
              <a:buClr>
                <a:schemeClr val="accent3"/>
              </a:buClr>
              <a:buFont typeface="Wingdings 2"/>
              <a:buChar char=""/>
              <a:defRPr/>
            </a:pPr>
            <a:r>
              <a:rPr lang="en-US" dirty="0" smtClean="0"/>
              <a:t>Establish international, industrial or government collaborations</a:t>
            </a:r>
          </a:p>
          <a:p>
            <a:pPr marL="274320" indent="-274320" fontAlgn="auto">
              <a:spcAft>
                <a:spcPts val="0"/>
              </a:spcAft>
              <a:buClr>
                <a:schemeClr val="accent3"/>
              </a:buClr>
              <a:buFont typeface="Wingdings 2"/>
              <a:buChar char=""/>
              <a:defRPr/>
            </a:pPr>
            <a:r>
              <a:rPr lang="en-US" dirty="0" smtClean="0"/>
              <a:t>Form start-up companies</a:t>
            </a:r>
          </a:p>
          <a:p>
            <a:pPr marL="274320" indent="-274320" fontAlgn="auto">
              <a:spcAft>
                <a:spcPts val="0"/>
              </a:spcAft>
              <a:buClr>
                <a:schemeClr val="accent3"/>
              </a:buClr>
              <a:buFont typeface="Wingdings 2"/>
              <a:buChar char=""/>
              <a:defRPr/>
            </a:pPr>
            <a:r>
              <a:rPr lang="en-US" dirty="0" smtClean="0"/>
              <a:t>Present research results to non-scientific audiences such as policy-makers</a:t>
            </a:r>
          </a:p>
          <a:p>
            <a:pPr marL="274320" indent="-274320" fontAlgn="auto">
              <a:spcAft>
                <a:spcPts val="0"/>
              </a:spcAft>
              <a:buClr>
                <a:schemeClr val="accent3"/>
              </a:buClr>
              <a:buFont typeface="Wingdings 2"/>
              <a:buChar char=""/>
              <a:defRPr/>
            </a:pPr>
            <a:r>
              <a:rPr lang="en-US" dirty="0" smtClean="0"/>
              <a:t>Give presentations to the public</a:t>
            </a:r>
          </a:p>
          <a:p>
            <a:pPr marL="274320" indent="-274320" fontAlgn="auto">
              <a:spcAft>
                <a:spcPts val="0"/>
              </a:spcAft>
              <a:buClr>
                <a:schemeClr val="accent3"/>
              </a:buClr>
              <a:buFont typeface="Wingdings 2"/>
              <a:buChar char=""/>
              <a:defRPr/>
            </a:pPr>
            <a:r>
              <a:rPr lang="en-US" dirty="0" smtClean="0"/>
              <a:t>Develop exhibits in partnership with museums</a:t>
            </a:r>
          </a:p>
          <a:p>
            <a:pPr marL="274320" indent="-274320" fontAlgn="auto">
              <a:spcAft>
                <a:spcPts val="0"/>
              </a:spcAft>
              <a:buClr>
                <a:schemeClr val="accent3"/>
              </a:buClr>
              <a:buFont typeface="Wingdings 2"/>
              <a:buNone/>
              <a:defRPr/>
            </a:pPr>
            <a:endParaRPr lang="en-US" dirty="0"/>
          </a:p>
        </p:txBody>
      </p:sp>
      <p:grpSp>
        <p:nvGrpSpPr>
          <p:cNvPr id="4" name="Group 7" descr="Images of several NSF documents"/>
          <p:cNvGrpSpPr>
            <a:grpSpLocks/>
          </p:cNvGrpSpPr>
          <p:nvPr/>
        </p:nvGrpSpPr>
        <p:grpSpPr bwMode="auto">
          <a:xfrm>
            <a:off x="1600200" y="1263650"/>
            <a:ext cx="6019800" cy="5351463"/>
            <a:chOff x="1008" y="796"/>
            <a:chExt cx="3792" cy="3371"/>
          </a:xfrm>
        </p:grpSpPr>
        <p:pic>
          <p:nvPicPr>
            <p:cNvPr id="21508" name="Content Placeholder 3" descr="bi.bmp"/>
            <p:cNvPicPr>
              <a:picLocks noChangeAspect="1"/>
            </p:cNvPicPr>
            <p:nvPr/>
          </p:nvPicPr>
          <p:blipFill>
            <a:blip r:embed="rId2" cstate="print"/>
            <a:srcRect/>
            <a:stretch>
              <a:fillRect/>
            </a:stretch>
          </p:blipFill>
          <p:spPr bwMode="auto">
            <a:xfrm>
              <a:off x="1584" y="796"/>
              <a:ext cx="2515" cy="3216"/>
            </a:xfrm>
            <a:prstGeom prst="rect">
              <a:avLst/>
            </a:prstGeom>
            <a:noFill/>
            <a:ln w="9525">
              <a:noFill/>
              <a:miter lim="800000"/>
              <a:headEnd/>
              <a:tailEnd/>
            </a:ln>
          </p:spPr>
        </p:pic>
        <p:sp>
          <p:nvSpPr>
            <p:cNvPr id="21509" name="Rectangle 5"/>
            <p:cNvSpPr>
              <a:spLocks noChangeArrowheads="1"/>
            </p:cNvSpPr>
            <p:nvPr/>
          </p:nvSpPr>
          <p:spPr bwMode="auto">
            <a:xfrm>
              <a:off x="1008" y="3936"/>
              <a:ext cx="3792" cy="231"/>
            </a:xfrm>
            <a:prstGeom prst="rect">
              <a:avLst/>
            </a:prstGeom>
            <a:noFill/>
            <a:ln w="9525">
              <a:noFill/>
              <a:miter lim="800000"/>
              <a:headEnd/>
              <a:tailEnd/>
            </a:ln>
          </p:spPr>
          <p:txBody>
            <a:bodyPr>
              <a:spAutoFit/>
            </a:bodyPr>
            <a:lstStyle/>
            <a:p>
              <a:r>
                <a:rPr lang="en-US">
                  <a:latin typeface="Constantia" pitchFamily="18" charset="0"/>
                  <a:hlinkClick r:id="rId3"/>
                </a:rPr>
                <a:t>http://www.nsf.gov/pubs/2007/nsf07046/nsf07046.jsp</a:t>
              </a:r>
              <a:r>
                <a:rPr lang="en-US">
                  <a:latin typeface="Constantia" pitchFamily="18" charset="0"/>
                </a:rPr>
                <a:t> </a:t>
              </a:r>
            </a:p>
          </p:txBody>
        </p:sp>
      </p:gr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Title 1"/>
          <p:cNvSpPr>
            <a:spLocks noGrp="1"/>
          </p:cNvSpPr>
          <p:nvPr>
            <p:ph type="title"/>
          </p:nvPr>
        </p:nvSpPr>
        <p:spPr/>
        <p:txBody>
          <a:bodyPr/>
          <a:lstStyle/>
          <a:p>
            <a:r>
              <a:rPr lang="en-US" smtClean="0"/>
              <a:t>Challenges</a:t>
            </a:r>
          </a:p>
        </p:txBody>
      </p:sp>
      <p:sp>
        <p:nvSpPr>
          <p:cNvPr id="3" name="Content Placeholder 2"/>
          <p:cNvSpPr>
            <a:spLocks noGrp="1"/>
          </p:cNvSpPr>
          <p:nvPr>
            <p:ph idx="1"/>
          </p:nvPr>
        </p:nvSpPr>
        <p:spPr/>
        <p:txBody>
          <a:bodyPr>
            <a:normAutofit fontScale="85000" lnSpcReduction="10000"/>
          </a:bodyPr>
          <a:lstStyle/>
          <a:p>
            <a:pPr marL="274320" indent="-274320" fontAlgn="auto">
              <a:spcAft>
                <a:spcPts val="0"/>
              </a:spcAft>
              <a:buClr>
                <a:schemeClr val="accent3"/>
              </a:buClr>
              <a:buFont typeface="Wingdings 2"/>
              <a:buChar char=""/>
              <a:defRPr/>
            </a:pPr>
            <a:r>
              <a:rPr lang="en-US" dirty="0" smtClean="0"/>
              <a:t>Some broader impacts seem to take more effort than others.  Do I get more credit for that?</a:t>
            </a:r>
          </a:p>
          <a:p>
            <a:pPr marL="274320" indent="-274320" fontAlgn="auto">
              <a:spcAft>
                <a:spcPts val="0"/>
              </a:spcAft>
              <a:buClr>
                <a:schemeClr val="accent3"/>
              </a:buClr>
              <a:buFont typeface="Wingdings 2"/>
              <a:buChar char=""/>
              <a:defRPr/>
            </a:pPr>
            <a:r>
              <a:rPr lang="en-US" dirty="0" smtClean="0"/>
              <a:t>How should reviewers evaluate broader impacts statements? </a:t>
            </a:r>
          </a:p>
          <a:p>
            <a:pPr marL="274320" indent="-274320" fontAlgn="auto">
              <a:spcAft>
                <a:spcPts val="0"/>
              </a:spcAft>
              <a:buClr>
                <a:schemeClr val="accent3"/>
              </a:buClr>
              <a:buFont typeface="Wingdings 2"/>
              <a:buChar char=""/>
              <a:defRPr/>
            </a:pPr>
            <a:r>
              <a:rPr lang="en-US" dirty="0" smtClean="0"/>
              <a:t>How much should broader impacts count compared to intellectual merit?</a:t>
            </a:r>
          </a:p>
          <a:p>
            <a:pPr marL="274320" indent="-274320" fontAlgn="auto">
              <a:spcAft>
                <a:spcPts val="0"/>
              </a:spcAft>
              <a:buClr>
                <a:schemeClr val="accent3"/>
              </a:buClr>
              <a:buFont typeface="Wingdings 2"/>
              <a:buChar char=""/>
              <a:defRPr/>
            </a:pPr>
            <a:r>
              <a:rPr lang="en-US" dirty="0" smtClean="0"/>
              <a:t>How should NSF monitor progress of broader impacts statements?</a:t>
            </a:r>
          </a:p>
          <a:p>
            <a:pPr marL="640080" lvl="1" indent="-246888" fontAlgn="auto">
              <a:spcAft>
                <a:spcPts val="0"/>
              </a:spcAft>
              <a:buFont typeface="Wingdings 2"/>
              <a:buChar char=""/>
              <a:defRPr/>
            </a:pPr>
            <a:r>
              <a:rPr lang="en-US" dirty="0" smtClean="0"/>
              <a:t>How are PIs held accountable to their current and past statements?</a:t>
            </a:r>
          </a:p>
          <a:p>
            <a:pPr marL="274320" indent="-274320" fontAlgn="auto">
              <a:spcAft>
                <a:spcPts val="0"/>
              </a:spcAft>
              <a:buClr>
                <a:schemeClr val="accent3"/>
              </a:buClr>
              <a:buFont typeface="Wingdings 2"/>
              <a:buChar char=""/>
              <a:defRPr/>
            </a:pPr>
            <a:r>
              <a:rPr lang="en-US" dirty="0" smtClean="0"/>
              <a:t>How does one measure the success of a broader impacts activity?</a:t>
            </a:r>
          </a:p>
          <a:p>
            <a:pPr marL="274320" indent="-274320" fontAlgn="auto">
              <a:spcAft>
                <a:spcPts val="0"/>
              </a:spcAft>
              <a:buClr>
                <a:schemeClr val="accent3"/>
              </a:buClr>
              <a:buFont typeface="Wingdings 2"/>
              <a:buChar char=""/>
              <a:defRPr/>
            </a:pPr>
            <a:r>
              <a:rPr lang="en-US" dirty="0" smtClean="0"/>
              <a:t>What is the cost of broader impacts and where should it come from?  Line item in budget?  Separate program?</a:t>
            </a:r>
          </a:p>
          <a:p>
            <a:pPr marL="274320" indent="-274320" fontAlgn="auto">
              <a:spcAft>
                <a:spcPts val="0"/>
              </a:spcAft>
              <a:buClr>
                <a:schemeClr val="accent3"/>
              </a:buClr>
              <a:buFont typeface="Wingdings 2"/>
              <a:buChar char=""/>
              <a:defRPr/>
            </a:pPr>
            <a:r>
              <a:rPr lang="en-US" dirty="0" smtClean="0"/>
              <a:t>Who should be responsible?  The PI? The University? NSF?</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Title 1"/>
          <p:cNvSpPr>
            <a:spLocks noGrp="1"/>
          </p:cNvSpPr>
          <p:nvPr>
            <p:ph type="title"/>
          </p:nvPr>
        </p:nvSpPr>
        <p:spPr>
          <a:xfrm>
            <a:off x="457200" y="304800"/>
            <a:ext cx="8229600" cy="1143000"/>
          </a:xfrm>
        </p:spPr>
        <p:txBody>
          <a:bodyPr/>
          <a:lstStyle/>
          <a:p>
            <a:r>
              <a:rPr lang="en-US" smtClean="0"/>
              <a:t>FY11 Funding Opportunities</a:t>
            </a:r>
          </a:p>
        </p:txBody>
      </p:sp>
      <p:sp>
        <p:nvSpPr>
          <p:cNvPr id="3" name="Content Placeholder 2"/>
          <p:cNvSpPr>
            <a:spLocks noGrp="1"/>
          </p:cNvSpPr>
          <p:nvPr>
            <p:ph idx="1"/>
          </p:nvPr>
        </p:nvSpPr>
        <p:spPr>
          <a:xfrm>
            <a:off x="457200" y="1524000"/>
            <a:ext cx="8229600" cy="5334000"/>
          </a:xfrm>
        </p:spPr>
        <p:txBody>
          <a:bodyPr>
            <a:normAutofit/>
          </a:bodyPr>
          <a:lstStyle/>
          <a:p>
            <a:pPr>
              <a:lnSpc>
                <a:spcPct val="80000"/>
              </a:lnSpc>
            </a:pPr>
            <a:endParaRPr lang="en-US" sz="1800" smtClean="0"/>
          </a:p>
          <a:p>
            <a:pPr>
              <a:lnSpc>
                <a:spcPct val="80000"/>
              </a:lnSpc>
            </a:pPr>
            <a:r>
              <a:rPr lang="en-US" sz="1800" smtClean="0"/>
              <a:t>CISE core (CCF, CNS, IIS) and cross-cutting research program solicitations posted June 11</a:t>
            </a:r>
          </a:p>
          <a:p>
            <a:pPr lvl="1">
              <a:lnSpc>
                <a:spcPct val="80000"/>
              </a:lnSpc>
            </a:pPr>
            <a:r>
              <a:rPr lang="en-US" sz="1700" smtClean="0"/>
              <a:t>Cross cuts: Smart Health and Well-being, Network Science and Engineering, Trustworthy Computing</a:t>
            </a:r>
          </a:p>
          <a:p>
            <a:pPr>
              <a:lnSpc>
                <a:spcPct val="80000"/>
              </a:lnSpc>
            </a:pPr>
            <a:r>
              <a:rPr lang="en-US" sz="1800" smtClean="0"/>
              <a:t>CISE + X programs</a:t>
            </a:r>
          </a:p>
          <a:p>
            <a:pPr lvl="1">
              <a:lnSpc>
                <a:spcPct val="80000"/>
              </a:lnSpc>
            </a:pPr>
            <a:r>
              <a:rPr lang="en-US" sz="1700" smtClean="0"/>
              <a:t>Cyber-Physical Systems (with ENG)</a:t>
            </a:r>
          </a:p>
          <a:p>
            <a:pPr lvl="1">
              <a:lnSpc>
                <a:spcPct val="80000"/>
              </a:lnSpc>
            </a:pPr>
            <a:r>
              <a:rPr lang="en-US" sz="1700" smtClean="0"/>
              <a:t>Social-Computational Systems (with SBE)</a:t>
            </a:r>
          </a:p>
          <a:p>
            <a:pPr lvl="1">
              <a:lnSpc>
                <a:spcPct val="80000"/>
              </a:lnSpc>
            </a:pPr>
            <a:r>
              <a:rPr lang="en-US" sz="1700" smtClean="0"/>
              <a:t>Interface between Computer Science and Economics (with SBE)</a:t>
            </a:r>
          </a:p>
          <a:p>
            <a:pPr lvl="1">
              <a:lnSpc>
                <a:spcPct val="80000"/>
              </a:lnSpc>
            </a:pPr>
            <a:r>
              <a:rPr lang="en-US" sz="1700" smtClean="0"/>
              <a:t>Software for Sustained Innovation Institutes (with OCI) (S^2I^2)</a:t>
            </a:r>
          </a:p>
          <a:p>
            <a:pPr lvl="1">
              <a:lnSpc>
                <a:spcPct val="80000"/>
              </a:lnSpc>
            </a:pPr>
            <a:r>
              <a:rPr lang="en-US" sz="1700" smtClean="0"/>
              <a:t>… [Please see website </a:t>
            </a:r>
            <a:r>
              <a:rPr lang="en-US" sz="1700" smtClean="0">
                <a:hlinkClick r:id="rId2"/>
              </a:rPr>
              <a:t>www.cise.nsf.gov</a:t>
            </a:r>
            <a:r>
              <a:rPr lang="en-US" sz="1700" smtClean="0"/>
              <a:t> ] …</a:t>
            </a:r>
          </a:p>
          <a:p>
            <a:pPr>
              <a:lnSpc>
                <a:spcPct val="80000"/>
              </a:lnSpc>
            </a:pPr>
            <a:r>
              <a:rPr lang="en-US" sz="1800" smtClean="0"/>
              <a:t>CISE education program (coming this summer)</a:t>
            </a:r>
          </a:p>
          <a:p>
            <a:pPr lvl="1">
              <a:lnSpc>
                <a:spcPct val="80000"/>
              </a:lnSpc>
            </a:pPr>
            <a:r>
              <a:rPr lang="en-US" sz="1700" smtClean="0"/>
              <a:t>Long and fat pipeline: K-16 x Diversity of all dimensions</a:t>
            </a:r>
          </a:p>
          <a:p>
            <a:pPr>
              <a:lnSpc>
                <a:spcPct val="80000"/>
              </a:lnSpc>
            </a:pPr>
            <a:r>
              <a:rPr lang="en-US" sz="1800" smtClean="0"/>
              <a:t>NSF foundation-wide activities in FY11 Budget Request</a:t>
            </a:r>
          </a:p>
          <a:p>
            <a:pPr lvl="1">
              <a:lnSpc>
                <a:spcPct val="80000"/>
              </a:lnSpc>
            </a:pPr>
            <a:r>
              <a:rPr lang="en-US" sz="1700" smtClean="0"/>
              <a:t>Science, Engineering and Education for Sustainability (SEES)</a:t>
            </a:r>
          </a:p>
          <a:p>
            <a:pPr lvl="1">
              <a:lnSpc>
                <a:spcPct val="80000"/>
              </a:lnSpc>
            </a:pPr>
            <a:r>
              <a:rPr lang="en-US" sz="1700" smtClean="0"/>
              <a:t>Cyberlearning Transforming Education (CTE)</a:t>
            </a:r>
          </a:p>
          <a:p>
            <a:pPr lvl="1">
              <a:lnSpc>
                <a:spcPct val="80000"/>
              </a:lnSpc>
            </a:pPr>
            <a:r>
              <a:rPr lang="en-US" sz="1700" smtClean="0"/>
              <a:t>Cyber-enabled Discovery and Innovation (CDI)</a:t>
            </a:r>
          </a:p>
          <a:p>
            <a:pPr lvl="1">
              <a:lnSpc>
                <a:spcPct val="80000"/>
              </a:lnSpc>
            </a:pPr>
            <a:r>
              <a:rPr lang="en-US" sz="1700" smtClean="0"/>
              <a:t>Science and Engineering Beyond Moore’s Law (SEBML)</a:t>
            </a:r>
          </a:p>
          <a:p>
            <a:pPr>
              <a:lnSpc>
                <a:spcPct val="80000"/>
              </a:lnSpc>
            </a:pPr>
            <a:r>
              <a:rPr lang="en-US" sz="1800" smtClean="0"/>
              <a:t>Increase in Graduate Research Fellowships and CAREER awards</a:t>
            </a:r>
          </a:p>
          <a:p>
            <a:pPr>
              <a:lnSpc>
                <a:spcPct val="80000"/>
              </a:lnSpc>
            </a:pPr>
            <a:endParaRPr lang="en-US" sz="1800" smtClean="0"/>
          </a:p>
          <a:p>
            <a:pPr>
              <a:lnSpc>
                <a:spcPct val="80000"/>
              </a:lnSpc>
              <a:buFont typeface="Wingdings 2" pitchFamily="18" charset="2"/>
              <a:buNone/>
            </a:pPr>
            <a:endParaRPr lang="en-US" sz="1800" smtClean="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609600" y="3124200"/>
            <a:ext cx="8305800" cy="1143000"/>
          </a:xfrm>
        </p:spPr>
        <p:txBody>
          <a:bodyPr/>
          <a:lstStyle/>
          <a:p>
            <a:pPr algn="ctr" fontAlgn="auto">
              <a:spcAft>
                <a:spcPts val="0"/>
              </a:spcAft>
              <a:defRPr/>
            </a:pPr>
            <a:r>
              <a:rPr lang="en-US" dirty="0" smtClean="0"/>
              <a:t>Thank You!</a:t>
            </a:r>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Title 1"/>
          <p:cNvSpPr>
            <a:spLocks noGrp="1"/>
          </p:cNvSpPr>
          <p:nvPr>
            <p:ph type="title"/>
          </p:nvPr>
        </p:nvSpPr>
        <p:spPr/>
        <p:txBody>
          <a:bodyPr/>
          <a:lstStyle/>
          <a:p>
            <a:r>
              <a:rPr lang="en-US" smtClean="0"/>
              <a:t>Why Are You Here?</a:t>
            </a:r>
          </a:p>
        </p:txBody>
      </p:sp>
      <p:sp>
        <p:nvSpPr>
          <p:cNvPr id="3" name="Content Placeholder 2"/>
          <p:cNvSpPr>
            <a:spLocks noGrp="1"/>
          </p:cNvSpPr>
          <p:nvPr>
            <p:ph idx="1"/>
          </p:nvPr>
        </p:nvSpPr>
        <p:spPr/>
        <p:txBody>
          <a:bodyPr>
            <a:normAutofit fontScale="92500" lnSpcReduction="10000"/>
          </a:bodyPr>
          <a:lstStyle/>
          <a:p>
            <a:pPr marL="274320" indent="-274320" fontAlgn="auto">
              <a:spcAft>
                <a:spcPts val="0"/>
              </a:spcAft>
              <a:buClr>
                <a:schemeClr val="accent3"/>
              </a:buClr>
              <a:buFont typeface="Wingdings 2"/>
              <a:buChar char=""/>
              <a:defRPr/>
            </a:pPr>
            <a:r>
              <a:rPr lang="en-US" dirty="0" smtClean="0"/>
              <a:t>Three CISE Committee of Visitors reports, one per division,  in 2009. </a:t>
            </a:r>
          </a:p>
          <a:p>
            <a:pPr marL="640080" lvl="1" indent="-246888" fontAlgn="auto">
              <a:spcAft>
                <a:spcPts val="0"/>
              </a:spcAft>
              <a:buFont typeface="Wingdings 2"/>
              <a:buChar char=""/>
              <a:defRPr/>
            </a:pPr>
            <a:r>
              <a:rPr lang="en-US" dirty="0" smtClean="0"/>
              <a:t>“How should we evaluate broader impacts?”</a:t>
            </a:r>
          </a:p>
          <a:p>
            <a:pPr marL="640080" lvl="1" indent="-246888" fontAlgn="auto">
              <a:spcAft>
                <a:spcPts val="0"/>
              </a:spcAft>
              <a:buFont typeface="Wingdings 2"/>
              <a:buChar char=""/>
              <a:defRPr/>
            </a:pPr>
            <a:r>
              <a:rPr lang="en-US" dirty="0" smtClean="0"/>
              <a:t>“How should we evaluate how reviewers evaluate broader impacts?”</a:t>
            </a:r>
          </a:p>
          <a:p>
            <a:pPr marL="640080" lvl="1" indent="-246888" fontAlgn="auto">
              <a:spcAft>
                <a:spcPts val="0"/>
              </a:spcAft>
              <a:buFont typeface="Wingdings 2"/>
              <a:buChar char=""/>
              <a:defRPr/>
            </a:pPr>
            <a:r>
              <a:rPr lang="en-US" dirty="0" smtClean="0"/>
              <a:t>“Why don’t you just get rid of this criterion since no one understands it anyway?”</a:t>
            </a:r>
          </a:p>
          <a:p>
            <a:pPr marL="274320" indent="-274320" fontAlgn="auto">
              <a:spcAft>
                <a:spcPts val="0"/>
              </a:spcAft>
              <a:buClr>
                <a:schemeClr val="accent3"/>
              </a:buClr>
              <a:buFont typeface="Wingdings 2"/>
              <a:buChar char=""/>
              <a:defRPr/>
            </a:pPr>
            <a:r>
              <a:rPr lang="en-US" dirty="0" smtClean="0"/>
              <a:t>So, this summit is </a:t>
            </a:r>
            <a:r>
              <a:rPr lang="en-US" b="1" dirty="0" smtClean="0"/>
              <a:t>to help you</a:t>
            </a:r>
          </a:p>
          <a:p>
            <a:pPr marL="640080" lvl="1" indent="-246888" fontAlgn="auto">
              <a:spcAft>
                <a:spcPts val="0"/>
              </a:spcAft>
              <a:buFont typeface="Wingdings 2"/>
              <a:buChar char=""/>
              <a:defRPr/>
            </a:pPr>
            <a:r>
              <a:rPr lang="en-US" dirty="0" smtClean="0"/>
              <a:t>To understand the intent and importance of broader impacts</a:t>
            </a:r>
          </a:p>
          <a:p>
            <a:pPr marL="640080" lvl="1" indent="-246888" fontAlgn="auto">
              <a:spcAft>
                <a:spcPts val="0"/>
              </a:spcAft>
              <a:buFont typeface="Wingdings 2"/>
              <a:buChar char=""/>
              <a:defRPr/>
            </a:pPr>
            <a:r>
              <a:rPr lang="en-US" dirty="0" smtClean="0"/>
              <a:t>To inspire you to think of ways your research can have broader impact and thus write meaningful (to you and the reviewers) broader impacts statements.</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Title 2"/>
          <p:cNvSpPr>
            <a:spLocks noGrp="1"/>
          </p:cNvSpPr>
          <p:nvPr>
            <p:ph type="title"/>
          </p:nvPr>
        </p:nvSpPr>
        <p:spPr/>
        <p:txBody>
          <a:bodyPr/>
          <a:lstStyle/>
          <a:p>
            <a:r>
              <a:rPr lang="en-US" smtClean="0"/>
              <a:t>History</a:t>
            </a:r>
          </a:p>
        </p:txBody>
      </p:sp>
      <p:sp>
        <p:nvSpPr>
          <p:cNvPr id="2" name="Content Placeholder 1"/>
          <p:cNvSpPr>
            <a:spLocks noGrp="1"/>
          </p:cNvSpPr>
          <p:nvPr>
            <p:ph idx="1"/>
          </p:nvPr>
        </p:nvSpPr>
        <p:spPr/>
        <p:txBody>
          <a:bodyPr>
            <a:normAutofit lnSpcReduction="10000"/>
          </a:bodyPr>
          <a:lstStyle/>
          <a:p>
            <a:pPr marL="274320" indent="-274320" fontAlgn="auto">
              <a:spcAft>
                <a:spcPts val="0"/>
              </a:spcAft>
              <a:buClr>
                <a:schemeClr val="accent3"/>
              </a:buClr>
              <a:buFont typeface="Wingdings 2"/>
              <a:buChar char=""/>
              <a:defRPr/>
            </a:pPr>
            <a:r>
              <a:rPr lang="en-US" dirty="0" smtClean="0"/>
              <a:t>1997: Four merit review criteria merged into two</a:t>
            </a:r>
          </a:p>
          <a:p>
            <a:pPr marL="640080" lvl="1" indent="-246888" fontAlgn="auto">
              <a:spcAft>
                <a:spcPts val="0"/>
              </a:spcAft>
              <a:buFont typeface="Wingdings 2"/>
              <a:buChar char=""/>
              <a:defRPr/>
            </a:pPr>
            <a:r>
              <a:rPr lang="en-US" dirty="0" smtClean="0"/>
              <a:t>Intellectual Merit</a:t>
            </a:r>
          </a:p>
          <a:p>
            <a:pPr lvl="2" indent="-246888" fontAlgn="auto">
              <a:spcAft>
                <a:spcPts val="0"/>
              </a:spcAft>
              <a:buFont typeface="Wingdings 2"/>
              <a:buChar char=""/>
              <a:defRPr/>
            </a:pPr>
            <a:r>
              <a:rPr lang="en-US" dirty="0" smtClean="0"/>
              <a:t>Intrinsic scientific merit</a:t>
            </a:r>
          </a:p>
          <a:p>
            <a:pPr lvl="2" indent="-246888" fontAlgn="auto">
              <a:spcAft>
                <a:spcPts val="0"/>
              </a:spcAft>
              <a:buFont typeface="Wingdings 2"/>
              <a:buChar char=""/>
              <a:defRPr/>
            </a:pPr>
            <a:r>
              <a:rPr lang="en-US" dirty="0" smtClean="0"/>
              <a:t>Soundness of team’s approach</a:t>
            </a:r>
          </a:p>
          <a:p>
            <a:pPr marL="640080" lvl="1" indent="-246888" fontAlgn="auto">
              <a:spcAft>
                <a:spcPts val="0"/>
              </a:spcAft>
              <a:buFont typeface="Wingdings 2"/>
              <a:buChar char=""/>
              <a:defRPr/>
            </a:pPr>
            <a:r>
              <a:rPr lang="en-US" dirty="0" smtClean="0"/>
              <a:t>Broader Impacts</a:t>
            </a:r>
          </a:p>
          <a:p>
            <a:pPr lvl="2" indent="-246888" fontAlgn="auto">
              <a:spcAft>
                <a:spcPts val="0"/>
              </a:spcAft>
              <a:buFont typeface="Wingdings 2"/>
              <a:buChar char=""/>
              <a:defRPr/>
            </a:pPr>
            <a:r>
              <a:rPr lang="en-US" dirty="0" smtClean="0"/>
              <a:t>Utility or relevance of project</a:t>
            </a:r>
          </a:p>
          <a:p>
            <a:pPr lvl="2" indent="-246888" fontAlgn="auto">
              <a:spcAft>
                <a:spcPts val="0"/>
              </a:spcAft>
              <a:buFont typeface="Wingdings 2"/>
              <a:buChar char=""/>
              <a:defRPr/>
            </a:pPr>
            <a:r>
              <a:rPr lang="en-US" dirty="0" smtClean="0"/>
              <a:t>Effect on the infrastructure of science and engineering</a:t>
            </a:r>
          </a:p>
          <a:p>
            <a:pPr lvl="2" indent="-246888" fontAlgn="auto">
              <a:spcAft>
                <a:spcPts val="0"/>
              </a:spcAft>
              <a:buFont typeface="Wingdings 2"/>
              <a:buChar char=""/>
              <a:defRPr/>
            </a:pPr>
            <a:endParaRPr lang="en-US" dirty="0" smtClean="0"/>
          </a:p>
          <a:p>
            <a:pPr marL="274320" indent="-274320" fontAlgn="auto">
              <a:spcAft>
                <a:spcPts val="0"/>
              </a:spcAft>
              <a:buClr>
                <a:schemeClr val="accent3"/>
              </a:buClr>
              <a:buFont typeface="Wingdings 2"/>
              <a:buChar char=""/>
              <a:defRPr/>
            </a:pPr>
            <a:r>
              <a:rPr lang="en-US" dirty="0" smtClean="0"/>
              <a:t>2002: NSF announced that any proposal that did not address both Intellectual Merit and Broader Impacts would be </a:t>
            </a:r>
            <a:r>
              <a:rPr lang="en-US" b="1" dirty="0" smtClean="0"/>
              <a:t>returned without review</a:t>
            </a:r>
            <a:r>
              <a:rPr lang="en-US" dirty="0" smtClean="0"/>
              <a:t>.</a:t>
            </a:r>
          </a:p>
          <a:p>
            <a:pPr marL="274320" indent="-274320" fontAlgn="auto">
              <a:spcAft>
                <a:spcPts val="0"/>
              </a:spcAft>
              <a:buClr>
                <a:schemeClr val="accent3"/>
              </a:buClr>
              <a:buFont typeface="Wingdings 2"/>
              <a:buNone/>
              <a:defRPr/>
            </a:pPr>
            <a:endParaRPr lang="en-US" dirty="0" smtClean="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381000"/>
            <a:ext cx="8229600" cy="1143000"/>
          </a:xfrm>
        </p:spPr>
        <p:txBody>
          <a:bodyPr>
            <a:normAutofit fontScale="90000"/>
          </a:bodyPr>
          <a:lstStyle/>
          <a:p>
            <a:pPr fontAlgn="auto">
              <a:spcAft>
                <a:spcPts val="0"/>
              </a:spcAft>
              <a:defRPr/>
            </a:pPr>
            <a:r>
              <a:rPr lang="en-US" dirty="0" smtClean="0"/>
              <a:t>Goal: Connect Science to Society</a:t>
            </a:r>
            <a:endParaRPr lang="en-US" dirty="0"/>
          </a:p>
        </p:txBody>
      </p:sp>
      <p:sp>
        <p:nvSpPr>
          <p:cNvPr id="3" name="Content Placeholder 2"/>
          <p:cNvSpPr>
            <a:spLocks noGrp="1"/>
          </p:cNvSpPr>
          <p:nvPr>
            <p:ph idx="1"/>
          </p:nvPr>
        </p:nvSpPr>
        <p:spPr>
          <a:xfrm>
            <a:off x="457200" y="1524000"/>
            <a:ext cx="8458200" cy="4922838"/>
          </a:xfrm>
        </p:spPr>
        <p:txBody>
          <a:bodyPr>
            <a:normAutofit/>
          </a:bodyPr>
          <a:lstStyle/>
          <a:p>
            <a:pPr>
              <a:lnSpc>
                <a:spcPct val="80000"/>
              </a:lnSpc>
              <a:buFont typeface="Wingdings 2" pitchFamily="18" charset="2"/>
              <a:buNone/>
            </a:pPr>
            <a:r>
              <a:rPr lang="en-US" sz="2500" smtClean="0"/>
              <a:t>Why?</a:t>
            </a:r>
          </a:p>
          <a:p>
            <a:pPr>
              <a:lnSpc>
                <a:spcPct val="80000"/>
              </a:lnSpc>
            </a:pPr>
            <a:r>
              <a:rPr lang="en-US" sz="2500" smtClean="0"/>
              <a:t> </a:t>
            </a:r>
            <a:r>
              <a:rPr lang="en-US" sz="2400" smtClean="0"/>
              <a:t>Intellectual reasons</a:t>
            </a:r>
          </a:p>
          <a:p>
            <a:pPr lvl="1">
              <a:lnSpc>
                <a:spcPct val="80000"/>
              </a:lnSpc>
            </a:pPr>
            <a:r>
              <a:rPr lang="en-US" sz="2000" smtClean="0"/>
              <a:t> Better public understanding of science and engineering</a:t>
            </a:r>
          </a:p>
          <a:p>
            <a:pPr lvl="1">
              <a:lnSpc>
                <a:spcPct val="80000"/>
              </a:lnSpc>
            </a:pPr>
            <a:r>
              <a:rPr lang="en-US" sz="2000" smtClean="0"/>
              <a:t> Better public appreciation of research, its purpose and impact</a:t>
            </a:r>
          </a:p>
          <a:p>
            <a:pPr lvl="1">
              <a:lnSpc>
                <a:spcPct val="80000"/>
              </a:lnSpc>
            </a:pPr>
            <a:r>
              <a:rPr lang="en-US" sz="2000" smtClean="0"/>
              <a:t> Inspire the young to enter science and engineering</a:t>
            </a:r>
          </a:p>
          <a:p>
            <a:pPr>
              <a:lnSpc>
                <a:spcPct val="80000"/>
              </a:lnSpc>
            </a:pPr>
            <a:r>
              <a:rPr lang="en-US" sz="2400" smtClean="0"/>
              <a:t> Pragmatic reasons</a:t>
            </a:r>
          </a:p>
          <a:p>
            <a:pPr lvl="1">
              <a:lnSpc>
                <a:spcPct val="80000"/>
              </a:lnSpc>
            </a:pPr>
            <a:r>
              <a:rPr lang="en-US" sz="2000" smtClean="0"/>
              <a:t> Taxpayer dollars fund your research</a:t>
            </a:r>
          </a:p>
          <a:p>
            <a:pPr lvl="2">
              <a:lnSpc>
                <a:spcPct val="80000"/>
              </a:lnSpc>
            </a:pPr>
            <a:r>
              <a:rPr lang="en-US" sz="2000" smtClean="0"/>
              <a:t>We – NSF and who NSF funds (i.e., </a:t>
            </a:r>
            <a:r>
              <a:rPr lang="en-US" sz="2000" i="1" smtClean="0"/>
              <a:t>you</a:t>
            </a:r>
            <a:r>
              <a:rPr lang="en-US" sz="2000" smtClean="0"/>
              <a:t>) – are accountable to Congress and the public</a:t>
            </a:r>
          </a:p>
          <a:p>
            <a:pPr lvl="2">
              <a:lnSpc>
                <a:spcPct val="80000"/>
              </a:lnSpc>
            </a:pPr>
            <a:endParaRPr lang="en-US" sz="1800" smtClean="0"/>
          </a:p>
          <a:p>
            <a:pPr>
              <a:lnSpc>
                <a:spcPct val="80000"/>
              </a:lnSpc>
            </a:pPr>
            <a:r>
              <a:rPr lang="en-US" sz="2800" smtClean="0"/>
              <a:t>NSF continually needs to explain what basic research is and the importance of science and engineering to society, the economy, and the well-being of the nation.</a:t>
            </a:r>
          </a:p>
          <a:p>
            <a:pPr>
              <a:lnSpc>
                <a:spcPct val="80000"/>
              </a:lnSpc>
            </a:pPr>
            <a:endParaRPr lang="en-US" sz="1800" smtClean="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Title 1"/>
          <p:cNvSpPr>
            <a:spLocks noGrp="1"/>
          </p:cNvSpPr>
          <p:nvPr>
            <p:ph type="title"/>
          </p:nvPr>
        </p:nvSpPr>
        <p:spPr>
          <a:xfrm>
            <a:off x="381000" y="304800"/>
            <a:ext cx="8229600" cy="1143000"/>
          </a:xfrm>
        </p:spPr>
        <p:txBody>
          <a:bodyPr/>
          <a:lstStyle/>
          <a:p>
            <a:r>
              <a:rPr lang="en-US" sz="4000" smtClean="0"/>
              <a:t>Importance: Recent Attention by Many</a:t>
            </a:r>
          </a:p>
        </p:txBody>
      </p:sp>
      <p:sp>
        <p:nvSpPr>
          <p:cNvPr id="3" name="Content Placeholder 2"/>
          <p:cNvSpPr>
            <a:spLocks noGrp="1"/>
          </p:cNvSpPr>
          <p:nvPr>
            <p:ph idx="1"/>
          </p:nvPr>
        </p:nvSpPr>
        <p:spPr>
          <a:xfrm>
            <a:off x="0" y="1676400"/>
            <a:ext cx="8991600" cy="5562600"/>
          </a:xfrm>
        </p:spPr>
        <p:txBody>
          <a:bodyPr/>
          <a:lstStyle/>
          <a:p>
            <a:endParaRPr lang="en-US" smtClean="0"/>
          </a:p>
          <a:p>
            <a:r>
              <a:rPr lang="en-US" smtClean="0"/>
              <a:t>National Science Board</a:t>
            </a:r>
          </a:p>
          <a:p>
            <a:pPr lvl="1"/>
            <a:r>
              <a:rPr lang="en-US" smtClean="0"/>
              <a:t>Report due 2011</a:t>
            </a:r>
          </a:p>
          <a:p>
            <a:pPr lvl="1">
              <a:buFont typeface="Wingdings 2" pitchFamily="18" charset="2"/>
              <a:buNone/>
            </a:pPr>
            <a:endParaRPr lang="en-US" smtClean="0"/>
          </a:p>
          <a:p>
            <a:r>
              <a:rPr lang="en-US" smtClean="0"/>
              <a:t>Media</a:t>
            </a:r>
          </a:p>
          <a:p>
            <a:pPr lvl="1"/>
            <a:r>
              <a:rPr lang="en-US" smtClean="0"/>
              <a:t>“Science for the Masses”, </a:t>
            </a:r>
            <a:r>
              <a:rPr lang="en-US" i="1" smtClean="0"/>
              <a:t>Nature</a:t>
            </a:r>
            <a:r>
              <a:rPr lang="en-US" smtClean="0"/>
              <a:t>, May 2010</a:t>
            </a:r>
          </a:p>
          <a:p>
            <a:pPr lvl="2"/>
            <a:r>
              <a:rPr lang="en-US" smtClean="0"/>
              <a:t>“No agency has gone as far as the US NSF…”</a:t>
            </a:r>
          </a:p>
          <a:p>
            <a:pPr lvl="2"/>
            <a:r>
              <a:rPr lang="en-US" smtClean="0"/>
              <a:t>“The criterion was established to get scientists out of their ivory towers and connect them to society” A. Bement, former NSF Director</a:t>
            </a:r>
          </a:p>
          <a:p>
            <a:pPr lvl="2"/>
            <a:r>
              <a:rPr lang="en-US" smtClean="0"/>
              <a:t>“By not tracking broader-impacts activities, the NSF undervalues its true contribution to society” M. Roberts, Univ. Colorado, Boulder</a:t>
            </a:r>
          </a:p>
          <a:p>
            <a:pPr lvl="1"/>
            <a:endParaRPr lang="en-US" smtClean="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Title 1"/>
          <p:cNvSpPr>
            <a:spLocks noGrp="1"/>
          </p:cNvSpPr>
          <p:nvPr>
            <p:ph type="title"/>
          </p:nvPr>
        </p:nvSpPr>
        <p:spPr>
          <a:xfrm>
            <a:off x="381000" y="304800"/>
            <a:ext cx="8229600" cy="1143000"/>
          </a:xfrm>
        </p:spPr>
        <p:txBody>
          <a:bodyPr/>
          <a:lstStyle/>
          <a:p>
            <a:r>
              <a:rPr lang="en-US" sz="4000" smtClean="0"/>
              <a:t>Importance: Recent Attention by Many</a:t>
            </a:r>
          </a:p>
        </p:txBody>
      </p:sp>
      <p:sp>
        <p:nvSpPr>
          <p:cNvPr id="3" name="Content Placeholder 2"/>
          <p:cNvSpPr>
            <a:spLocks noGrp="1"/>
          </p:cNvSpPr>
          <p:nvPr>
            <p:ph idx="1"/>
          </p:nvPr>
        </p:nvSpPr>
        <p:spPr>
          <a:xfrm>
            <a:off x="0" y="1676400"/>
            <a:ext cx="8991600" cy="5562600"/>
          </a:xfrm>
        </p:spPr>
        <p:txBody>
          <a:bodyPr/>
          <a:lstStyle/>
          <a:p>
            <a:endParaRPr lang="en-US" smtClean="0"/>
          </a:p>
          <a:p>
            <a:r>
              <a:rPr lang="en-US" smtClean="0"/>
              <a:t>National Science Board</a:t>
            </a:r>
          </a:p>
          <a:p>
            <a:pPr lvl="1"/>
            <a:r>
              <a:rPr lang="en-US" smtClean="0"/>
              <a:t>Report due 2011</a:t>
            </a:r>
          </a:p>
          <a:p>
            <a:pPr lvl="1">
              <a:buFont typeface="Wingdings 2" pitchFamily="18" charset="2"/>
              <a:buNone/>
            </a:pPr>
            <a:endParaRPr lang="en-US" smtClean="0"/>
          </a:p>
          <a:p>
            <a:r>
              <a:rPr lang="en-US" smtClean="0"/>
              <a:t>Media</a:t>
            </a:r>
          </a:p>
          <a:p>
            <a:pPr lvl="1"/>
            <a:r>
              <a:rPr lang="en-US" smtClean="0"/>
              <a:t>“Science for the Masses”, </a:t>
            </a:r>
            <a:r>
              <a:rPr lang="en-US" i="1" smtClean="0"/>
              <a:t>Nature</a:t>
            </a:r>
            <a:r>
              <a:rPr lang="en-US" smtClean="0"/>
              <a:t>, May 2010</a:t>
            </a:r>
          </a:p>
          <a:p>
            <a:pPr lvl="2"/>
            <a:r>
              <a:rPr lang="en-US" smtClean="0"/>
              <a:t>“No agency has gone as far as the US NSF…”</a:t>
            </a:r>
          </a:p>
          <a:p>
            <a:pPr lvl="2"/>
            <a:r>
              <a:rPr lang="en-US" smtClean="0"/>
              <a:t>“The criterion was established to get scientists out of their ivory towers and connect them to society” A. Bement, former NSF Director</a:t>
            </a:r>
          </a:p>
          <a:p>
            <a:pPr lvl="2"/>
            <a:r>
              <a:rPr lang="en-US" smtClean="0"/>
              <a:t>“By not tracking broader-impacts activities, the NSF undervalues its true contribution to society” M. Roberts, Univ. Colorado, Boulder</a:t>
            </a:r>
          </a:p>
          <a:p>
            <a:pPr lvl="1"/>
            <a:endParaRPr lang="en-US" smtClean="0"/>
          </a:p>
        </p:txBody>
      </p:sp>
      <p:pic>
        <p:nvPicPr>
          <p:cNvPr id="4" name="Picture 3" descr="image of the article &quot;Science for the masses&quot;"/>
          <p:cNvPicPr>
            <a:picLocks noChangeAspect="1"/>
          </p:cNvPicPr>
          <p:nvPr/>
        </p:nvPicPr>
        <p:blipFill>
          <a:blip r:embed="rId2" cstate="print"/>
          <a:srcRect/>
          <a:stretch>
            <a:fillRect/>
          </a:stretch>
        </p:blipFill>
        <p:spPr bwMode="auto">
          <a:xfrm>
            <a:off x="5410200" y="0"/>
            <a:ext cx="3124200" cy="401955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304800"/>
            <a:ext cx="8229600" cy="1143000"/>
          </a:xfrm>
        </p:spPr>
        <p:txBody>
          <a:bodyPr>
            <a:normAutofit fontScale="90000"/>
          </a:bodyPr>
          <a:lstStyle/>
          <a:p>
            <a:pPr fontAlgn="auto">
              <a:spcAft>
                <a:spcPts val="0"/>
              </a:spcAft>
              <a:defRPr/>
            </a:pPr>
            <a:r>
              <a:rPr lang="en-US" dirty="0" smtClean="0"/>
              <a:t>Importance: Attention by Congress</a:t>
            </a:r>
            <a:endParaRPr lang="en-US" dirty="0"/>
          </a:p>
        </p:txBody>
      </p:sp>
      <p:sp>
        <p:nvSpPr>
          <p:cNvPr id="3" name="Content Placeholder 2"/>
          <p:cNvSpPr>
            <a:spLocks noGrp="1"/>
          </p:cNvSpPr>
          <p:nvPr>
            <p:ph idx="1"/>
          </p:nvPr>
        </p:nvSpPr>
        <p:spPr>
          <a:xfrm>
            <a:off x="0" y="1600200"/>
            <a:ext cx="8991600" cy="5562600"/>
          </a:xfrm>
        </p:spPr>
        <p:txBody>
          <a:bodyPr/>
          <a:lstStyle/>
          <a:p>
            <a:r>
              <a:rPr lang="en-US" sz="2400" smtClean="0"/>
              <a:t>America COMPETES Reauthorization Act of 2010, passed by House on May 28, 2010</a:t>
            </a:r>
          </a:p>
          <a:p>
            <a:endParaRPr lang="en-US" sz="2400" smtClean="0"/>
          </a:p>
          <a:p>
            <a:r>
              <a:rPr lang="en-US" sz="2400" smtClean="0"/>
              <a:t>Section 214(a) Goals </a:t>
            </a:r>
            <a:r>
              <a:rPr lang="en-US" sz="2000" smtClean="0"/>
              <a:t>- The Foundation shall apply a Broader Impacts Review Criterion to achieve the following goals:</a:t>
            </a:r>
          </a:p>
          <a:p>
            <a:pPr lvl="1">
              <a:buFont typeface="Wingdings 2" pitchFamily="18" charset="2"/>
              <a:buNone/>
            </a:pPr>
            <a:r>
              <a:rPr lang="en-US" sz="1800" smtClean="0"/>
              <a:t>(1) Increased economic competitiveness of the United States.</a:t>
            </a:r>
          </a:p>
          <a:p>
            <a:pPr lvl="1">
              <a:buFont typeface="Wingdings 2" pitchFamily="18" charset="2"/>
              <a:buNone/>
            </a:pPr>
            <a:r>
              <a:rPr lang="en-US" sz="1800" smtClean="0"/>
              <a:t>(2) Development of a globally competitive STEM workforce.</a:t>
            </a:r>
          </a:p>
          <a:p>
            <a:pPr lvl="1">
              <a:buFont typeface="Wingdings 2" pitchFamily="18" charset="2"/>
              <a:buNone/>
            </a:pPr>
            <a:r>
              <a:rPr lang="en-US" sz="1800" smtClean="0"/>
              <a:t>(3) Increased participation of women and underrepresented minorities in STEM.</a:t>
            </a:r>
          </a:p>
          <a:p>
            <a:pPr lvl="1">
              <a:buFont typeface="Wingdings 2" pitchFamily="18" charset="2"/>
              <a:buNone/>
            </a:pPr>
            <a:r>
              <a:rPr lang="en-US" sz="1800" smtClean="0"/>
              <a:t>(4) Increased partnerships between academia and industry.</a:t>
            </a:r>
          </a:p>
          <a:p>
            <a:pPr lvl="1">
              <a:buFont typeface="Wingdings 2" pitchFamily="18" charset="2"/>
              <a:buNone/>
            </a:pPr>
            <a:r>
              <a:rPr lang="en-US" sz="1800" smtClean="0"/>
              <a:t>(5) Improved pre-K-12 STEM education and teacher development.</a:t>
            </a:r>
          </a:p>
          <a:p>
            <a:pPr lvl="1">
              <a:buFont typeface="Wingdings 2" pitchFamily="18" charset="2"/>
              <a:buNone/>
            </a:pPr>
            <a:r>
              <a:rPr lang="en-US" sz="1800" smtClean="0"/>
              <a:t>(6) Improved undergraduate STEM education.</a:t>
            </a:r>
          </a:p>
          <a:p>
            <a:pPr lvl="1">
              <a:buFont typeface="Wingdings 2" pitchFamily="18" charset="2"/>
              <a:buNone/>
            </a:pPr>
            <a:r>
              <a:rPr lang="en-US" sz="1800" smtClean="0"/>
              <a:t>(7) Increased public scientific literacy.</a:t>
            </a:r>
          </a:p>
          <a:p>
            <a:pPr lvl="1">
              <a:buFont typeface="Wingdings 2" pitchFamily="18" charset="2"/>
              <a:buNone/>
            </a:pPr>
            <a:r>
              <a:rPr lang="en-US" sz="1800" smtClean="0"/>
              <a:t>(8) Increased national security.</a:t>
            </a:r>
          </a:p>
          <a:p>
            <a:pPr lvl="1"/>
            <a:endParaRPr lang="en-US" smtClean="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fontAlgn="auto">
              <a:spcAft>
                <a:spcPts val="0"/>
              </a:spcAft>
              <a:defRPr/>
            </a:pPr>
            <a:r>
              <a:rPr lang="en-US" dirty="0" smtClean="0"/>
              <a:t>Importance: Attention by Congress</a:t>
            </a:r>
            <a:endParaRPr lang="en-US" dirty="0"/>
          </a:p>
        </p:txBody>
      </p:sp>
      <p:sp>
        <p:nvSpPr>
          <p:cNvPr id="3" name="Content Placeholder 2"/>
          <p:cNvSpPr>
            <a:spLocks noGrp="1"/>
          </p:cNvSpPr>
          <p:nvPr>
            <p:ph idx="1"/>
          </p:nvPr>
        </p:nvSpPr>
        <p:spPr/>
        <p:txBody>
          <a:bodyPr>
            <a:normAutofit fontScale="55000" lnSpcReduction="20000"/>
          </a:bodyPr>
          <a:lstStyle/>
          <a:p>
            <a:pPr marL="274320" indent="-274320" fontAlgn="auto">
              <a:spcAft>
                <a:spcPts val="0"/>
              </a:spcAft>
              <a:buClr>
                <a:schemeClr val="accent3"/>
              </a:buClr>
              <a:buFont typeface="Wingdings 2"/>
              <a:buChar char=""/>
              <a:defRPr/>
            </a:pPr>
            <a:r>
              <a:rPr lang="en-US" sz="4400" dirty="0" smtClean="0"/>
              <a:t>Section 214 (b) Policy- </a:t>
            </a:r>
            <a:r>
              <a:rPr lang="en-US" sz="3600" dirty="0" smtClean="0"/>
              <a:t>Not later than 6 months after the date of enactment of this Act, the Director shall develop and implement a policy for the Broader Impacts Review Criterion that--</a:t>
            </a:r>
          </a:p>
          <a:p>
            <a:pPr marL="640080" lvl="1" indent="-246888" fontAlgn="auto">
              <a:spcAft>
                <a:spcPts val="0"/>
              </a:spcAft>
              <a:buFont typeface="Wingdings 2"/>
              <a:buNone/>
              <a:defRPr/>
            </a:pPr>
            <a:r>
              <a:rPr lang="en-US" dirty="0" smtClean="0"/>
              <a:t>(1) provides for educating professional staff at the Foundation, merit review panels, and applicants for Foundation research grants on the policy developed under this subsection;</a:t>
            </a:r>
          </a:p>
          <a:p>
            <a:pPr marL="640080" lvl="1" indent="-246888" fontAlgn="auto">
              <a:spcAft>
                <a:spcPts val="0"/>
              </a:spcAft>
              <a:buFont typeface="Wingdings 2"/>
              <a:buNone/>
              <a:defRPr/>
            </a:pPr>
            <a:r>
              <a:rPr lang="en-US" dirty="0" smtClean="0"/>
              <a:t>(2) clarifies that the activities of grant recipients undertaken to satisfy the Broader Impacts Review Criterion shall--</a:t>
            </a:r>
          </a:p>
          <a:p>
            <a:pPr lvl="2" indent="-246888" fontAlgn="auto">
              <a:spcAft>
                <a:spcPts val="0"/>
              </a:spcAft>
              <a:buFont typeface="Wingdings 2"/>
              <a:buNone/>
              <a:defRPr/>
            </a:pPr>
            <a:r>
              <a:rPr lang="en-US" dirty="0" smtClean="0"/>
              <a:t>(A) to the extent practicable employ proven strategies and models and draw on existing programs and activities; and</a:t>
            </a:r>
          </a:p>
          <a:p>
            <a:pPr lvl="2" indent="-246888" fontAlgn="auto">
              <a:spcAft>
                <a:spcPts val="0"/>
              </a:spcAft>
              <a:buFont typeface="Wingdings 2"/>
              <a:buNone/>
              <a:defRPr/>
            </a:pPr>
            <a:r>
              <a:rPr lang="en-US" dirty="0" smtClean="0"/>
              <a:t>(B) when novel approaches are justified, build on the most current research results;</a:t>
            </a:r>
          </a:p>
          <a:p>
            <a:pPr marL="640080" lvl="1" indent="-246888" fontAlgn="auto">
              <a:spcAft>
                <a:spcPts val="0"/>
              </a:spcAft>
              <a:buFont typeface="Wingdings 2"/>
              <a:buNone/>
              <a:defRPr/>
            </a:pPr>
            <a:r>
              <a:rPr lang="en-US" dirty="0" smtClean="0"/>
              <a:t>(3) allows for some portion of funds allocated to broader impacts under a research grant to be used for assessment and evaluation of the broader impacts activity;</a:t>
            </a:r>
          </a:p>
          <a:p>
            <a:pPr marL="640080" lvl="1" indent="-246888" fontAlgn="auto">
              <a:spcAft>
                <a:spcPts val="0"/>
              </a:spcAft>
              <a:buFont typeface="Wingdings 2"/>
              <a:buNone/>
              <a:defRPr/>
            </a:pPr>
            <a:r>
              <a:rPr lang="en-US" dirty="0" smtClean="0"/>
              <a:t>(4) encourages institutions of higher education and other nonprofit education or research organizations to develop and provide, either as individual institutions or in partnerships thereof, appropriate training and programs to assist Foundation-funded principal investigators at their institutions in achieving the goals of the Broader Impacts Review Criterion as described in subsection (a); and</a:t>
            </a:r>
          </a:p>
          <a:p>
            <a:pPr marL="640080" lvl="1" indent="-246888" fontAlgn="auto">
              <a:spcAft>
                <a:spcPts val="0"/>
              </a:spcAft>
              <a:buFont typeface="Wingdings 2"/>
              <a:buNone/>
              <a:defRPr/>
            </a:pPr>
            <a:r>
              <a:rPr lang="en-US" dirty="0" smtClean="0"/>
              <a:t>(5) requires principal investigators applying for Foundation research grants to provide evidence of institutional support for the portion of the investigator's proposal designed to satisfy the Broader Impacts Review Criterion, including evidence of relevant training, programs, and other institutional resources available to the investigator from either their home institution or organization or another institution or organization with relevant expertise.</a:t>
            </a:r>
          </a:p>
          <a:p>
            <a:pPr marL="274320" indent="-274320" fontAlgn="auto">
              <a:spcAft>
                <a:spcPts val="0"/>
              </a:spcAft>
              <a:buClr>
                <a:schemeClr val="accent3"/>
              </a:buClr>
              <a:buFont typeface="Wingdings 2"/>
              <a:buChar char=""/>
              <a:defRPr/>
            </a:pPr>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Title 1"/>
          <p:cNvSpPr>
            <a:spLocks noGrp="1"/>
          </p:cNvSpPr>
          <p:nvPr>
            <p:ph type="title"/>
          </p:nvPr>
        </p:nvSpPr>
        <p:spPr/>
        <p:txBody>
          <a:bodyPr/>
          <a:lstStyle/>
          <a:p>
            <a:r>
              <a:rPr lang="en-US" smtClean="0"/>
              <a:t>NSF Broader Impacts Website</a:t>
            </a:r>
          </a:p>
        </p:txBody>
      </p:sp>
      <p:sp>
        <p:nvSpPr>
          <p:cNvPr id="20482" name="Content Placeholder 2"/>
          <p:cNvSpPr>
            <a:spLocks noGrp="1"/>
          </p:cNvSpPr>
          <p:nvPr>
            <p:ph idx="1"/>
          </p:nvPr>
        </p:nvSpPr>
        <p:spPr>
          <a:xfrm>
            <a:off x="457200" y="2514600"/>
            <a:ext cx="8229600" cy="4389438"/>
          </a:xfrm>
        </p:spPr>
        <p:txBody>
          <a:bodyPr/>
          <a:lstStyle/>
          <a:p>
            <a:r>
              <a:rPr lang="en-US" smtClean="0"/>
              <a:t>Advance discovery and understanding while promoting </a:t>
            </a:r>
            <a:r>
              <a:rPr lang="en-US" i="1" smtClean="0"/>
              <a:t>teaching, training, and learning</a:t>
            </a:r>
          </a:p>
          <a:p>
            <a:r>
              <a:rPr lang="en-US" smtClean="0"/>
              <a:t>Broaden participation of </a:t>
            </a:r>
            <a:r>
              <a:rPr lang="en-US" i="1" smtClean="0"/>
              <a:t>under-represented groups</a:t>
            </a:r>
          </a:p>
          <a:p>
            <a:r>
              <a:rPr lang="en-US" smtClean="0"/>
              <a:t>Enhance </a:t>
            </a:r>
            <a:r>
              <a:rPr lang="en-US" i="1" smtClean="0"/>
              <a:t>infrastructure</a:t>
            </a:r>
            <a:r>
              <a:rPr lang="en-US" smtClean="0"/>
              <a:t> for research and education</a:t>
            </a:r>
          </a:p>
          <a:p>
            <a:r>
              <a:rPr lang="en-US" smtClean="0"/>
              <a:t>Broaden </a:t>
            </a:r>
            <a:r>
              <a:rPr lang="en-US" i="1" smtClean="0"/>
              <a:t>dissemination to enhance </a:t>
            </a:r>
            <a:r>
              <a:rPr lang="en-US" smtClean="0"/>
              <a:t>scientific and technological </a:t>
            </a:r>
            <a:r>
              <a:rPr lang="en-US" i="1" smtClean="0"/>
              <a:t>understanding</a:t>
            </a:r>
          </a:p>
          <a:p>
            <a:r>
              <a:rPr lang="en-US" i="1" smtClean="0"/>
              <a:t>Benefits to society</a:t>
            </a:r>
          </a:p>
          <a:p>
            <a:endParaRPr lang="en-US" smtClean="0"/>
          </a:p>
        </p:txBody>
      </p:sp>
      <p:sp>
        <p:nvSpPr>
          <p:cNvPr id="20483" name="TextBox 3"/>
          <p:cNvSpPr txBox="1">
            <a:spLocks noChangeArrowheads="1"/>
          </p:cNvSpPr>
          <p:nvPr/>
        </p:nvSpPr>
        <p:spPr bwMode="auto">
          <a:xfrm>
            <a:off x="7467600" y="1752600"/>
            <a:ext cx="1130300" cy="369888"/>
          </a:xfrm>
          <a:prstGeom prst="rect">
            <a:avLst/>
          </a:prstGeom>
          <a:noFill/>
          <a:ln w="9525">
            <a:noFill/>
            <a:miter lim="800000"/>
            <a:headEnd/>
            <a:tailEnd/>
          </a:ln>
        </p:spPr>
        <p:txBody>
          <a:bodyPr wrap="none">
            <a:spAutoFit/>
          </a:bodyPr>
          <a:lstStyle/>
          <a:p>
            <a:r>
              <a:rPr lang="en-US" i="1">
                <a:latin typeface="Constantia" pitchFamily="18" charset="0"/>
              </a:rPr>
              <a:t>my italics</a:t>
            </a: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Custom 1">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C000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Override1.xml><?xml version="1.0" encoding="utf-8"?>
<a:themeOverride xmlns:a="http://schemas.openxmlformats.org/drawingml/2006/main">
  <a:clrScheme name="Custom 1">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C00000"/>
    </a:hlink>
    <a:folHlink>
      <a:srgbClr val="85DFD0"/>
    </a:folHlink>
  </a:clrScheme>
</a:themeOverride>
</file>

<file path=ppt/theme/themeOverride2.xml><?xml version="1.0" encoding="utf-8"?>
<a:themeOverride xmlns:a="http://schemas.openxmlformats.org/drawingml/2006/main">
  <a:clrScheme name="Custom 1">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C00000"/>
    </a:hlink>
    <a:folHlink>
      <a:srgbClr val="85DFD0"/>
    </a:folHlink>
  </a:clr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Unknown Document Type" ma:contentTypeID="0x010104" ma:contentTypeVersion="0" ma:contentTypeDescription="" ma:contentTypeScope="" ma:versionID="279c20c3caf3300dae6b438536eb8c56">
  <xsd:schema xmlns:xsd="http://www.w3.org/2001/XMLSchema" xmlns:p="http://schemas.microsoft.com/office/2006/metadata/properties" targetNamespace="http://schemas.microsoft.com/office/2006/metadata/properties" ma:root="true" ma:fieldsID="0d2e1ca116041f9e11471c52c4c9d602">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office/internal/2005/internalDocumentation"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ma:readOnly="true"/>
        <xsd:element ref="dc:title" maxOccurs="1" ma:index="3"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lastPrinted" minOccurs="0" maxOccurs="1" type="xsd:dateTime"/>
        <xsd:element name="contentStatus" minOccurs="0" maxOccurs="1" type="xsd:string"/>
      </xsd:all>
    </xsd:complexType>
  </xsd:schema>
</ct:contentTypeSchema>
</file>

<file path=customXml/item2.xml><?xml version="1.0" encoding="utf-8"?>
<p:properties xmlns:p="http://schemas.microsoft.com/office/2006/metadata/properties" xmlns:xsi="http://www.w3.org/2001/XMLSchema-instanc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381098E7-D310-4932-97CE-5F93985E6A0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office/internal/2005/internalDocumentation"/>
  </ds:schemaRefs>
</ds:datastoreItem>
</file>

<file path=customXml/itemProps2.xml><?xml version="1.0" encoding="utf-8"?>
<ds:datastoreItem xmlns:ds="http://schemas.openxmlformats.org/officeDocument/2006/customXml" ds:itemID="{AE6417CD-E95A-4F62-8F90-E5801A0A1653}">
  <ds:schemaRefs>
    <ds:schemaRef ds:uri="http://schemas.microsoft.com/office/2006/metadata/properties"/>
  </ds:schemaRefs>
</ds:datastoreItem>
</file>

<file path=customXml/itemProps3.xml><?xml version="1.0" encoding="utf-8"?>
<ds:datastoreItem xmlns:ds="http://schemas.openxmlformats.org/officeDocument/2006/customXml" ds:itemID="{3E822C73-C37F-45C8-BD60-CCA3FE2E1B5D}">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Flow</Template>
  <TotalTime>155</TotalTime>
  <Words>1285</Words>
  <Application>Microsoft Office PowerPoint</Application>
  <PresentationFormat>On-screen Show (4:3)</PresentationFormat>
  <Paragraphs>132</Paragraphs>
  <Slides>14</Slides>
  <Notes>0</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Flow</vt:lpstr>
      <vt:lpstr>The Importance of Broader Impacts at NSF</vt:lpstr>
      <vt:lpstr>Why Are You Here?</vt:lpstr>
      <vt:lpstr>History</vt:lpstr>
      <vt:lpstr>Goal: Connect Science to Society</vt:lpstr>
      <vt:lpstr>Importance: Recent Attention by Many</vt:lpstr>
      <vt:lpstr>Importance: Recent Attention by Many</vt:lpstr>
      <vt:lpstr>Importance: Attention by Congress</vt:lpstr>
      <vt:lpstr>Importance: Attention by Congress</vt:lpstr>
      <vt:lpstr>NSF Broader Impacts Website</vt:lpstr>
      <vt:lpstr>Selected  Representative Examples</vt:lpstr>
      <vt:lpstr>Selected  Representative Examples</vt:lpstr>
      <vt:lpstr>Challenges</vt:lpstr>
      <vt:lpstr>FY11 Funding Opportunities</vt:lpstr>
      <vt:lpstr>Thank You!</vt:lpstr>
    </vt:vector>
  </TitlesOfParts>
  <Company>Carnegie Mellon University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Broader Impacts</dc:title>
  <dc:creator>Jeannette Wing</dc:creator>
  <cp:lastModifiedBy>RDEANGEL</cp:lastModifiedBy>
  <cp:revision>44</cp:revision>
  <dcterms:created xsi:type="dcterms:W3CDTF">2010-06-16T06:43:41Z</dcterms:created>
  <dcterms:modified xsi:type="dcterms:W3CDTF">2010-11-30T14:34:58Z</dcterms:modified>
</cp:coreProperties>
</file>