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96" r:id="rId5"/>
    <p:sldId id="261" r:id="rId6"/>
    <p:sldId id="262" r:id="rId7"/>
    <p:sldId id="289" r:id="rId8"/>
    <p:sldId id="297" r:id="rId9"/>
    <p:sldId id="285" r:id="rId10"/>
    <p:sldId id="286" r:id="rId11"/>
    <p:sldId id="290" r:id="rId12"/>
    <p:sldId id="298" r:id="rId13"/>
    <p:sldId id="270" r:id="rId14"/>
    <p:sldId id="271" r:id="rId15"/>
    <p:sldId id="281" r:id="rId16"/>
    <p:sldId id="282" r:id="rId17"/>
    <p:sldId id="284" r:id="rId18"/>
    <p:sldId id="287" r:id="rId19"/>
    <p:sldId id="288" r:id="rId20"/>
    <p:sldId id="293" r:id="rId21"/>
    <p:sldId id="291" r:id="rId22"/>
    <p:sldId id="278" r:id="rId23"/>
    <p:sldId id="294" r:id="rId24"/>
    <p:sldId id="295" r:id="rId25"/>
    <p:sldId id="279" r:id="rId26"/>
    <p:sldId id="280"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94647" autoAdjust="0"/>
  </p:normalViewPr>
  <p:slideViewPr>
    <p:cSldViewPr>
      <p:cViewPr varScale="1">
        <p:scale>
          <a:sx n="85" d="100"/>
          <a:sy n="85" d="100"/>
        </p:scale>
        <p:origin x="-92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65435244-3005-4A17-AB3F-F3EEBF141C6A}" type="datetimeFigureOut">
              <a:rPr lang="en-US" smtClean="0"/>
              <a:pPr/>
              <a:t>09/23/2011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C14CE37F-E173-4E58-82A7-92074B31F150}"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CE37F-E173-4E58-82A7-92074B31F1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CE37F-E173-4E58-82A7-92074B31F150}"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CE37F-E173-4E58-82A7-92074B31F15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CE37F-E173-4E58-82A7-92074B31F150}"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4CE37F-E173-4E58-82A7-92074B31F150}"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4CE37F-E173-4E58-82A7-92074B31F150}"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4CE37F-E173-4E58-82A7-92074B31F150}"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CE37F-E173-4E58-82A7-92074B31F150}"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435244-3005-4A17-AB3F-F3EEBF141C6A}" type="datetimeFigureOut">
              <a:rPr lang="en-US" smtClean="0"/>
              <a:pPr/>
              <a:t>09/23/2011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CE37F-E173-4E58-82A7-92074B31F150}"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5435244-3005-4A17-AB3F-F3EEBF141C6A}" type="datetimeFigureOut">
              <a:rPr lang="en-US" smtClean="0"/>
              <a:pPr/>
              <a:t>09/23/2011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14CE37F-E173-4E58-82A7-92074B31F150}"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sf.gov/bfa/dias/policy/dmpfaqs.js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sf.gov/bfa/dias/policy/dmpdocs/ehr.pdf" TargetMode="External"/><Relationship Id="rId2" Type="http://schemas.openxmlformats.org/officeDocument/2006/relationships/hyperlink" Target="http://www.nsf.gov/bfa/dias/policy/dmpfaqs.js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advance-portal.net/" TargetMode="External"/><Relationship Id="rId2" Type="http://schemas.openxmlformats.org/officeDocument/2006/relationships/hyperlink" Target="http://www.nsf.gov/advanc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mailto:arogers@nsf.gov" TargetMode="External"/><Relationship Id="rId2" Type="http://schemas.openxmlformats.org/officeDocument/2006/relationships/hyperlink" Target="mailto:kmack@nsf.gov"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www.nsf.gov/advance" TargetMode="External"/><Relationship Id="rId4" Type="http://schemas.openxmlformats.org/officeDocument/2006/relationships/hyperlink" Target="mailto:psimms@nsf.gov"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advance.vt.edu/" TargetMode="External"/><Relationship Id="rId2" Type="http://schemas.openxmlformats.org/officeDocument/2006/relationships/hyperlink" Target="http://ctl.sri.com/projects/displayProject.jsp?Nick=oer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nsf.gov/awardsearch/tab.do?dispatch=2"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sf.gov/awardsearch/tab.do?dispatch=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733800"/>
            <a:ext cx="6858000" cy="990600"/>
          </a:xfrm>
        </p:spPr>
        <p:txBody>
          <a:bodyPr>
            <a:normAutofit fontScale="90000"/>
          </a:bodyPr>
          <a:lstStyle/>
          <a:p>
            <a:r>
              <a:rPr lang="en-US" sz="4000" dirty="0" smtClean="0">
                <a:latin typeface="Arial" pitchFamily="34" charset="0"/>
                <a:cs typeface="Arial" pitchFamily="34" charset="0"/>
              </a:rPr>
              <a:t>ADVANCE</a:t>
            </a:r>
            <a:r>
              <a:rPr lang="en-US" dirty="0" smtClean="0">
                <a:latin typeface="Arial" pitchFamily="34" charset="0"/>
                <a:cs typeface="Arial" pitchFamily="34" charset="0"/>
              </a:rPr>
              <a:t> </a:t>
            </a:r>
            <a:br>
              <a:rPr lang="en-US" dirty="0" smtClean="0">
                <a:latin typeface="Arial" pitchFamily="34" charset="0"/>
                <a:cs typeface="Arial" pitchFamily="34" charset="0"/>
              </a:rPr>
            </a:br>
            <a:r>
              <a:rPr lang="en-US" dirty="0" smtClean="0">
                <a:latin typeface="Arial" pitchFamily="34" charset="0"/>
                <a:cs typeface="Arial" pitchFamily="34" charset="0"/>
              </a:rPr>
              <a:t>IT and IT Catalyst Proposal Preparation</a:t>
            </a:r>
            <a:endParaRPr lang="en-US"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en-US" dirty="0" smtClean="0">
                <a:solidFill>
                  <a:schemeClr val="tx1"/>
                </a:solidFill>
                <a:latin typeface="Arial" pitchFamily="34" charset="0"/>
                <a:cs typeface="Arial" pitchFamily="34" charset="0"/>
              </a:rPr>
              <a:t>September, 2011</a:t>
            </a:r>
          </a:p>
          <a:p>
            <a:endParaRPr lang="en-US" dirty="0">
              <a:latin typeface="Arial" pitchFamily="34" charset="0"/>
              <a:cs typeface="Arial" pitchFamily="34" charset="0"/>
            </a:endParaRPr>
          </a:p>
        </p:txBody>
      </p:sp>
      <p:pic>
        <p:nvPicPr>
          <p:cNvPr id="1027" name="Picture 3"/>
          <p:cNvPicPr>
            <a:picLocks noChangeAspect="1" noChangeArrowheads="1"/>
          </p:cNvPicPr>
          <p:nvPr/>
        </p:nvPicPr>
        <p:blipFill>
          <a:blip r:embed="rId2" cstate="print"/>
          <a:srcRect r="11074"/>
          <a:stretch>
            <a:fillRect/>
          </a:stretch>
        </p:blipFill>
        <p:spPr bwMode="auto">
          <a:xfrm>
            <a:off x="0" y="1"/>
            <a:ext cx="734081" cy="6858000"/>
          </a:xfrm>
          <a:prstGeom prst="rect">
            <a:avLst/>
          </a:prstGeom>
          <a:noFill/>
          <a:ln w="9525">
            <a:noFill/>
            <a:miter lim="800000"/>
            <a:headEnd/>
            <a:tailEnd/>
          </a:ln>
        </p:spPr>
      </p:pic>
      <p:sp>
        <p:nvSpPr>
          <p:cNvPr id="6" name="Text Box 4"/>
          <p:cNvSpPr txBox="1">
            <a:spLocks noChangeArrowheads="1"/>
          </p:cNvSpPr>
          <p:nvPr/>
        </p:nvSpPr>
        <p:spPr bwMode="auto">
          <a:xfrm>
            <a:off x="914400" y="76200"/>
            <a:ext cx="7315200" cy="1923604"/>
          </a:xfrm>
          <a:prstGeom prst="rect">
            <a:avLst/>
          </a:prstGeom>
          <a:noFill/>
          <a:ln w="9525">
            <a:noFill/>
            <a:miter lim="800000"/>
            <a:headEnd/>
            <a:tailEnd/>
          </a:ln>
          <a:effectLst/>
        </p:spPr>
        <p:txBody>
          <a:bodyPr wrap="square">
            <a:spAutoFit/>
          </a:bodyPr>
          <a:lstStyle/>
          <a:p>
            <a:pPr algn="ctr">
              <a:spcBef>
                <a:spcPct val="50000"/>
              </a:spcBef>
            </a:pPr>
            <a:r>
              <a:rPr lang="en-US" sz="1400" b="1" dirty="0" smtClean="0">
                <a:solidFill>
                  <a:schemeClr val="bg1">
                    <a:lumMod val="10000"/>
                  </a:schemeClr>
                </a:solidFill>
                <a:latin typeface="Arial" pitchFamily="34" charset="0"/>
                <a:cs typeface="Arial" pitchFamily="34" charset="0"/>
              </a:rPr>
              <a:t>Thank you for joining the ADVANCE IT/IT Catalyst Webinar</a:t>
            </a:r>
          </a:p>
          <a:p>
            <a:pPr algn="ctr">
              <a:spcBef>
                <a:spcPct val="50000"/>
              </a:spcBef>
            </a:pPr>
            <a:r>
              <a:rPr lang="en-US" sz="1400" b="1" dirty="0" smtClean="0">
                <a:solidFill>
                  <a:schemeClr val="bg1">
                    <a:lumMod val="10000"/>
                  </a:schemeClr>
                </a:solidFill>
                <a:latin typeface="Arial" pitchFamily="34" charset="0"/>
                <a:cs typeface="Arial" pitchFamily="34" charset="0"/>
              </a:rPr>
              <a:t>Please, </a:t>
            </a:r>
            <a:r>
              <a:rPr lang="en-US" sz="1400" b="1" dirty="0">
                <a:solidFill>
                  <a:schemeClr val="bg1">
                    <a:lumMod val="10000"/>
                  </a:schemeClr>
                </a:solidFill>
                <a:latin typeface="Arial" pitchFamily="34" charset="0"/>
                <a:cs typeface="Arial" pitchFamily="34" charset="0"/>
              </a:rPr>
              <a:t>call the </a:t>
            </a:r>
            <a:r>
              <a:rPr lang="en-US" sz="1400" b="1" dirty="0" smtClean="0">
                <a:solidFill>
                  <a:schemeClr val="bg1">
                    <a:lumMod val="10000"/>
                  </a:schemeClr>
                </a:solidFill>
                <a:latin typeface="Arial" pitchFamily="34" charset="0"/>
                <a:cs typeface="Arial" pitchFamily="34" charset="0"/>
              </a:rPr>
              <a:t>Webinar </a:t>
            </a:r>
            <a:r>
              <a:rPr lang="en-US" sz="1400" b="1" dirty="0">
                <a:solidFill>
                  <a:schemeClr val="bg1">
                    <a:lumMod val="10000"/>
                  </a:schemeClr>
                </a:solidFill>
                <a:latin typeface="Arial" pitchFamily="34" charset="0"/>
                <a:cs typeface="Arial" pitchFamily="34" charset="0"/>
              </a:rPr>
              <a:t>C</a:t>
            </a:r>
            <a:r>
              <a:rPr lang="en-US" sz="1400" b="1" dirty="0" smtClean="0">
                <a:solidFill>
                  <a:schemeClr val="bg1">
                    <a:lumMod val="10000"/>
                  </a:schemeClr>
                </a:solidFill>
                <a:latin typeface="Arial" pitchFamily="34" charset="0"/>
                <a:cs typeface="Arial" pitchFamily="34" charset="0"/>
              </a:rPr>
              <a:t>onference Line</a:t>
            </a:r>
            <a:r>
              <a:rPr lang="en-US" sz="1400" b="1" dirty="0">
                <a:solidFill>
                  <a:schemeClr val="bg1">
                    <a:lumMod val="10000"/>
                  </a:schemeClr>
                </a:solidFill>
                <a:latin typeface="Arial" pitchFamily="34" charset="0"/>
                <a:cs typeface="Arial" pitchFamily="34" charset="0"/>
              </a:rPr>
              <a:t>: </a:t>
            </a:r>
          </a:p>
          <a:p>
            <a:pPr lvl="1" algn="ctr"/>
            <a:r>
              <a:rPr lang="en-US" sz="1400" b="1" dirty="0" smtClean="0">
                <a:solidFill>
                  <a:schemeClr val="bg1">
                    <a:lumMod val="10000"/>
                  </a:schemeClr>
                </a:solidFill>
                <a:latin typeface="Arial" pitchFamily="34" charset="0"/>
                <a:cs typeface="Arial" pitchFamily="34" charset="0"/>
              </a:rPr>
              <a:t>Phone Number: 1-866-560-7460</a:t>
            </a:r>
            <a:endParaRPr lang="en-US" sz="1400" b="1" dirty="0">
              <a:solidFill>
                <a:schemeClr val="bg1">
                  <a:lumMod val="10000"/>
                </a:schemeClr>
              </a:solidFill>
              <a:latin typeface="Arial" pitchFamily="34" charset="0"/>
              <a:cs typeface="Arial" pitchFamily="34" charset="0"/>
            </a:endParaRPr>
          </a:p>
          <a:p>
            <a:pPr lvl="1" algn="ctr"/>
            <a:r>
              <a:rPr lang="en-US" sz="1400" b="1" dirty="0" err="1">
                <a:solidFill>
                  <a:schemeClr val="bg1">
                    <a:lumMod val="10000"/>
                  </a:schemeClr>
                </a:solidFill>
                <a:latin typeface="Arial" pitchFamily="34" charset="0"/>
                <a:cs typeface="Arial" pitchFamily="34" charset="0"/>
              </a:rPr>
              <a:t>Passcode</a:t>
            </a:r>
            <a:r>
              <a:rPr lang="en-US" sz="1400" b="1" dirty="0">
                <a:solidFill>
                  <a:schemeClr val="bg1">
                    <a:lumMod val="10000"/>
                  </a:schemeClr>
                </a:solidFill>
                <a:latin typeface="Arial" pitchFamily="34" charset="0"/>
                <a:cs typeface="Arial" pitchFamily="34" charset="0"/>
              </a:rPr>
              <a:t>:  </a:t>
            </a:r>
            <a:r>
              <a:rPr lang="en-US" sz="1400" b="1" dirty="0" smtClean="0">
                <a:solidFill>
                  <a:schemeClr val="bg1">
                    <a:lumMod val="10000"/>
                  </a:schemeClr>
                </a:solidFill>
                <a:latin typeface="Arial" pitchFamily="34" charset="0"/>
                <a:cs typeface="Arial" pitchFamily="34" charset="0"/>
              </a:rPr>
              <a:t>8536064 </a:t>
            </a:r>
            <a:endParaRPr lang="en-US" sz="1400" b="1" dirty="0">
              <a:solidFill>
                <a:schemeClr val="bg1">
                  <a:lumMod val="10000"/>
                </a:schemeClr>
              </a:solidFill>
              <a:latin typeface="Arial" pitchFamily="34" charset="0"/>
              <a:cs typeface="Arial" pitchFamily="34" charset="0"/>
            </a:endParaRPr>
          </a:p>
          <a:p>
            <a:pPr algn="ctr"/>
            <a:endParaRPr lang="en-US" sz="1400" b="1" dirty="0">
              <a:solidFill>
                <a:schemeClr val="bg1">
                  <a:lumMod val="10000"/>
                </a:schemeClr>
              </a:solidFill>
              <a:latin typeface="Arial" pitchFamily="34" charset="0"/>
              <a:cs typeface="Arial" pitchFamily="34" charset="0"/>
            </a:endParaRPr>
          </a:p>
          <a:p>
            <a:pPr algn="ctr"/>
            <a:r>
              <a:rPr lang="en-US" sz="1400" b="1" dirty="0" smtClean="0">
                <a:solidFill>
                  <a:schemeClr val="bg1">
                    <a:lumMod val="10000"/>
                  </a:schemeClr>
                </a:solidFill>
                <a:latin typeface="Arial" pitchFamily="34" charset="0"/>
                <a:cs typeface="Arial" pitchFamily="34" charset="0"/>
              </a:rPr>
              <a:t>Please, remember to </a:t>
            </a:r>
            <a:r>
              <a:rPr lang="en-US" sz="1400" b="1" dirty="0">
                <a:solidFill>
                  <a:schemeClr val="bg1">
                    <a:lumMod val="10000"/>
                  </a:schemeClr>
                </a:solidFill>
                <a:latin typeface="Arial" pitchFamily="34" charset="0"/>
                <a:cs typeface="Arial" pitchFamily="34" charset="0"/>
              </a:rPr>
              <a:t>put your phone on </a:t>
            </a:r>
            <a:r>
              <a:rPr lang="en-US" sz="1400" b="1" i="1" dirty="0">
                <a:solidFill>
                  <a:schemeClr val="bg1">
                    <a:lumMod val="10000"/>
                  </a:schemeClr>
                </a:solidFill>
                <a:latin typeface="Arial" pitchFamily="34" charset="0"/>
                <a:cs typeface="Arial" pitchFamily="34" charset="0"/>
              </a:rPr>
              <a:t>mute</a:t>
            </a:r>
            <a:r>
              <a:rPr lang="en-US" sz="1400" b="1" dirty="0">
                <a:solidFill>
                  <a:schemeClr val="bg1">
                    <a:lumMod val="10000"/>
                  </a:schemeClr>
                </a:solidFill>
                <a:latin typeface="Arial" pitchFamily="34" charset="0"/>
                <a:cs typeface="Arial" pitchFamily="34" charset="0"/>
              </a:rPr>
              <a:t>.</a:t>
            </a:r>
          </a:p>
          <a:p>
            <a:pPr algn="ctr"/>
            <a:endParaRPr lang="en-US" sz="1400" b="1" i="1" dirty="0">
              <a:solidFill>
                <a:schemeClr val="bg1">
                  <a:lumMod val="10000"/>
                </a:schemeClr>
              </a:solidFill>
              <a:latin typeface="Arial" pitchFamily="34" charset="0"/>
              <a:cs typeface="Arial" pitchFamily="34" charset="0"/>
            </a:endParaRPr>
          </a:p>
          <a:p>
            <a:pPr algn="ctr"/>
            <a:r>
              <a:rPr lang="en-US" sz="1400" b="1" dirty="0">
                <a:solidFill>
                  <a:schemeClr val="bg1">
                    <a:lumMod val="10000"/>
                  </a:schemeClr>
                </a:solidFill>
                <a:latin typeface="Arial" pitchFamily="34" charset="0"/>
                <a:cs typeface="Arial" pitchFamily="34" charset="0"/>
              </a:rPr>
              <a:t>The session will start </a:t>
            </a:r>
            <a:r>
              <a:rPr lang="en-US" sz="1400" b="1" dirty="0" smtClean="0">
                <a:solidFill>
                  <a:schemeClr val="bg1">
                    <a:lumMod val="10000"/>
                  </a:schemeClr>
                </a:solidFill>
                <a:latin typeface="Arial" pitchFamily="34" charset="0"/>
                <a:cs typeface="Arial" pitchFamily="34" charset="0"/>
              </a:rPr>
              <a:t>promptly.</a:t>
            </a:r>
            <a:endParaRPr lang="en-US" sz="1400" b="1" dirty="0">
              <a:solidFill>
                <a:schemeClr val="bg1">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62000"/>
          </a:xfrm>
        </p:spPr>
        <p:txBody>
          <a:bodyPr>
            <a:normAutofit fontScale="90000"/>
          </a:bodyPr>
          <a:lstStyle/>
          <a:p>
            <a:r>
              <a:rPr lang="en-US" dirty="0" smtClean="0">
                <a:solidFill>
                  <a:schemeClr val="tx1"/>
                </a:solidFill>
                <a:latin typeface="Arial" pitchFamily="34" charset="0"/>
                <a:cs typeface="Arial" pitchFamily="34" charset="0"/>
              </a:rPr>
              <a:t>Examples of IT Catalyst project activities:</a:t>
            </a:r>
            <a:br>
              <a:rPr lang="en-US" dirty="0" smtClean="0">
                <a:solidFill>
                  <a:schemeClr val="tx1"/>
                </a:solidFill>
                <a:latin typeface="Arial" pitchFamily="34" charset="0"/>
                <a:cs typeface="Arial" pitchFamily="34" charset="0"/>
              </a:rPr>
            </a:b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76200" y="1219200"/>
            <a:ext cx="8229600" cy="4937760"/>
          </a:xfrm>
        </p:spPr>
        <p:txBody>
          <a:bodyPr>
            <a:normAutofit/>
          </a:bodyPr>
          <a:lstStyle/>
          <a:p>
            <a:pPr lvl="1"/>
            <a:r>
              <a:rPr lang="en-US" sz="2000" dirty="0" smtClean="0">
                <a:solidFill>
                  <a:schemeClr val="tx1"/>
                </a:solidFill>
                <a:latin typeface="Arial" pitchFamily="34" charset="0"/>
                <a:cs typeface="Arial" pitchFamily="34" charset="0"/>
              </a:rPr>
              <a:t>Collection and analysis of baseline data</a:t>
            </a:r>
          </a:p>
          <a:p>
            <a:pPr lvl="1"/>
            <a:endParaRPr lang="en-US" sz="1000" dirty="0" smtClean="0">
              <a:solidFill>
                <a:schemeClr val="tx1"/>
              </a:solidFill>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Climate surveys</a:t>
            </a:r>
          </a:p>
          <a:p>
            <a:pPr lvl="1"/>
            <a:endParaRPr lang="en-US" sz="1000" dirty="0" smtClean="0">
              <a:solidFill>
                <a:schemeClr val="tx1"/>
              </a:solidFill>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Planning meetings with stakeholders</a:t>
            </a:r>
          </a:p>
          <a:p>
            <a:pPr lvl="1"/>
            <a:endParaRPr lang="en-US" sz="1000" dirty="0" smtClean="0">
              <a:solidFill>
                <a:schemeClr val="tx1"/>
              </a:solidFill>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Training and development of proposal team</a:t>
            </a:r>
          </a:p>
          <a:p>
            <a:pPr lvl="1"/>
            <a:endParaRPr lang="en-US" sz="1000" dirty="0" smtClean="0">
              <a:solidFill>
                <a:schemeClr val="tx1"/>
              </a:solidFill>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Reviewing social science literature and current IT site strategies </a:t>
            </a:r>
          </a:p>
          <a:p>
            <a:pPr lvl="1"/>
            <a:endParaRPr lang="en-US" sz="1000" dirty="0" smtClean="0">
              <a:solidFill>
                <a:schemeClr val="tx1"/>
              </a:solidFill>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Site visits to exemplar institutions</a:t>
            </a:r>
          </a:p>
          <a:p>
            <a:pPr lvl="1"/>
            <a:endParaRPr lang="en-US" sz="1000" dirty="0" smtClean="0">
              <a:solidFill>
                <a:schemeClr val="tx1"/>
              </a:solidFill>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Consulting experts on gender equity and organizational change</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ITC Additional Review Criteria</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nSpc>
                <a:spcPct val="90000"/>
              </a:lnSpc>
            </a:pPr>
            <a:r>
              <a:rPr lang="en-US" sz="2000" dirty="0" smtClean="0">
                <a:latin typeface="Arial" pitchFamily="34" charset="0"/>
                <a:cs typeface="Arial" pitchFamily="34" charset="0"/>
              </a:rPr>
              <a:t>How significant will the contribution of the study of the proposed innovative components and other IT activities be to the institutional transformation knowledge base?</a:t>
            </a:r>
          </a:p>
          <a:p>
            <a:pPr>
              <a:lnSpc>
                <a:spcPct val="90000"/>
              </a:lnSpc>
            </a:pP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How strong are the indicators of institutional readiness for institutional transformation and commitment to the project activities and goals? </a:t>
            </a:r>
          </a:p>
          <a:p>
            <a:pPr>
              <a:lnSpc>
                <a:spcPct val="90000"/>
              </a:lnSpc>
            </a:pP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How well are the proposed activities linked to the institutional context and data?</a:t>
            </a:r>
          </a:p>
          <a:p>
            <a:pPr>
              <a:lnSpc>
                <a:spcPct val="90000"/>
              </a:lnSpc>
            </a:pP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How well is the relevant social science literature incorporated into the design of the proposed innovative components and other IT activities?</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1"/>
                </a:solidFill>
                <a:latin typeface="Arial" pitchFamily="34" charset="0"/>
                <a:cs typeface="Arial" pitchFamily="34" charset="0"/>
              </a:rPr>
              <a:t>IT/ITC Proposal Preparation</a:t>
            </a:r>
            <a:endParaRPr lang="en-US" dirty="0">
              <a:solidFill>
                <a:schemeClr val="bg1"/>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Letter of Intent (LOI)</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marL="288925" indent="-288925">
              <a:lnSpc>
                <a:spcPct val="80000"/>
              </a:lnSpc>
            </a:pPr>
            <a:r>
              <a:rPr lang="en-US" sz="2000" dirty="0" smtClean="0">
                <a:latin typeface="Arial" pitchFamily="34" charset="0"/>
                <a:cs typeface="Arial" pitchFamily="34" charset="0"/>
              </a:rPr>
              <a:t>Required – in order to submit an IT/ITC proposal, a letter of intent is required</a:t>
            </a:r>
          </a:p>
          <a:p>
            <a:pPr marL="288925" indent="-288925">
              <a:lnSpc>
                <a:spcPct val="80000"/>
              </a:lnSpc>
            </a:pPr>
            <a:endParaRPr lang="en-US" sz="2000" dirty="0" smtClean="0">
              <a:latin typeface="Arial" pitchFamily="34" charset="0"/>
              <a:cs typeface="Arial" pitchFamily="34" charset="0"/>
            </a:endParaRPr>
          </a:p>
          <a:p>
            <a:pPr marL="288925" indent="-288925">
              <a:lnSpc>
                <a:spcPct val="80000"/>
              </a:lnSpc>
            </a:pPr>
            <a:r>
              <a:rPr lang="en-US" sz="2000" dirty="0" smtClean="0">
                <a:latin typeface="Arial" pitchFamily="34" charset="0"/>
                <a:cs typeface="Arial" pitchFamily="34" charset="0"/>
              </a:rPr>
              <a:t>Due Date: </a:t>
            </a:r>
            <a:r>
              <a:rPr lang="en-US" sz="2000" b="1" dirty="0" smtClean="0">
                <a:solidFill>
                  <a:schemeClr val="accent2"/>
                </a:solidFill>
                <a:latin typeface="Arial" pitchFamily="34" charset="0"/>
                <a:cs typeface="Arial" pitchFamily="34" charset="0"/>
              </a:rPr>
              <a:t>October 3, 2011</a:t>
            </a:r>
          </a:p>
          <a:p>
            <a:pPr marL="288925" indent="-288925">
              <a:lnSpc>
                <a:spcPct val="80000"/>
              </a:lnSpc>
            </a:pPr>
            <a:endParaRPr lang="en-US" sz="2000" dirty="0" smtClean="0">
              <a:latin typeface="Arial" pitchFamily="34" charset="0"/>
              <a:cs typeface="Arial" pitchFamily="34" charset="0"/>
            </a:endParaRPr>
          </a:p>
          <a:p>
            <a:pPr marL="288925" indent="-288925">
              <a:lnSpc>
                <a:spcPct val="80000"/>
              </a:lnSpc>
            </a:pPr>
            <a:r>
              <a:rPr lang="en-US" sz="2000" dirty="0" smtClean="0">
                <a:latin typeface="Arial" pitchFamily="34" charset="0"/>
                <a:cs typeface="Arial" pitchFamily="34" charset="0"/>
              </a:rPr>
              <a:t>Must include:</a:t>
            </a:r>
          </a:p>
          <a:p>
            <a:pPr marL="892175" lvl="1" indent="-381000">
              <a:lnSpc>
                <a:spcPct val="80000"/>
              </a:lnSpc>
              <a:buFontTx/>
              <a:buAutoNum type="arabicPeriod"/>
            </a:pPr>
            <a:r>
              <a:rPr lang="en-US" sz="2000" dirty="0" smtClean="0">
                <a:solidFill>
                  <a:schemeClr val="tx1"/>
                </a:solidFill>
                <a:latin typeface="Arial" pitchFamily="34" charset="0"/>
                <a:cs typeface="Arial" pitchFamily="34" charset="0"/>
              </a:rPr>
              <a:t>Project Title</a:t>
            </a:r>
          </a:p>
          <a:p>
            <a:pPr marL="1349375" lvl="2" indent="-342900">
              <a:lnSpc>
                <a:spcPct val="80000"/>
              </a:lnSpc>
            </a:pPr>
            <a:r>
              <a:rPr lang="en-US" dirty="0" smtClean="0">
                <a:latin typeface="Arial" pitchFamily="34" charset="0"/>
                <a:cs typeface="Arial" pitchFamily="34" charset="0"/>
              </a:rPr>
              <a:t>Self Explanatory</a:t>
            </a:r>
          </a:p>
          <a:p>
            <a:pPr marL="892175" lvl="1" indent="-381000">
              <a:lnSpc>
                <a:spcPct val="80000"/>
              </a:lnSpc>
              <a:buFontTx/>
              <a:buAutoNum type="arabicPeriod"/>
            </a:pPr>
            <a:r>
              <a:rPr lang="en-US" sz="2000" dirty="0" smtClean="0">
                <a:solidFill>
                  <a:schemeClr val="tx1"/>
                </a:solidFill>
                <a:latin typeface="Arial" pitchFamily="34" charset="0"/>
                <a:cs typeface="Arial" pitchFamily="34" charset="0"/>
              </a:rPr>
              <a:t>Synopsis</a:t>
            </a:r>
          </a:p>
          <a:p>
            <a:pPr marL="1349375" lvl="2" indent="-342900">
              <a:lnSpc>
                <a:spcPct val="80000"/>
              </a:lnSpc>
            </a:pPr>
            <a:r>
              <a:rPr lang="en-US" dirty="0" smtClean="0">
                <a:latin typeface="Arial" pitchFamily="34" charset="0"/>
                <a:cs typeface="Arial" pitchFamily="34" charset="0"/>
              </a:rPr>
              <a:t>Description of proposed project (2,500 characters maximum)</a:t>
            </a:r>
          </a:p>
          <a:p>
            <a:pPr marL="892175" lvl="1" indent="-381000">
              <a:lnSpc>
                <a:spcPct val="80000"/>
              </a:lnSpc>
              <a:buFontTx/>
              <a:buAutoNum type="arabicPeriod"/>
            </a:pPr>
            <a:r>
              <a:rPr lang="en-US" sz="2000" dirty="0" smtClean="0">
                <a:solidFill>
                  <a:schemeClr val="tx1"/>
                </a:solidFill>
                <a:latin typeface="Arial" pitchFamily="34" charset="0"/>
                <a:cs typeface="Arial" pitchFamily="34" charset="0"/>
              </a:rPr>
              <a:t>Other Comments</a:t>
            </a:r>
          </a:p>
          <a:p>
            <a:pPr marL="1349375" lvl="2" indent="-342900">
              <a:lnSpc>
                <a:spcPct val="80000"/>
              </a:lnSpc>
            </a:pPr>
            <a:r>
              <a:rPr lang="en-US" dirty="0" smtClean="0">
                <a:latin typeface="Arial" pitchFamily="34" charset="0"/>
                <a:cs typeface="Arial" pitchFamily="34" charset="0"/>
              </a:rPr>
              <a:t>List of senior project personnel and proposed roles for each</a:t>
            </a:r>
          </a:p>
          <a:p>
            <a:pPr marL="1349375" lvl="2" indent="-342900">
              <a:lnSpc>
                <a:spcPct val="80000"/>
              </a:lnSpc>
            </a:pPr>
            <a:r>
              <a:rPr lang="en-US" dirty="0" smtClean="0">
                <a:latin typeface="Arial" pitchFamily="34" charset="0"/>
                <a:cs typeface="Arial" pitchFamily="34" charset="0"/>
              </a:rPr>
              <a:t>List of partner institutions and organizations and description of involvement</a:t>
            </a:r>
          </a:p>
          <a:p>
            <a:pPr marL="892175" lvl="1" indent="-381000">
              <a:lnSpc>
                <a:spcPct val="80000"/>
              </a:lnSpc>
              <a:buFontTx/>
              <a:buAutoNum type="arabicPeriod"/>
            </a:pPr>
            <a:r>
              <a:rPr lang="en-US" sz="2000" dirty="0" smtClean="0">
                <a:solidFill>
                  <a:schemeClr val="tx1"/>
                </a:solidFill>
                <a:latin typeface="Arial" pitchFamily="34" charset="0"/>
                <a:cs typeface="Arial" pitchFamily="34" charset="0"/>
              </a:rPr>
              <a:t>Contact Information for:</a:t>
            </a:r>
          </a:p>
          <a:p>
            <a:pPr marL="1349375" lvl="2" indent="-342900">
              <a:lnSpc>
                <a:spcPct val="80000"/>
              </a:lnSpc>
            </a:pPr>
            <a:r>
              <a:rPr lang="en-US" dirty="0" smtClean="0">
                <a:latin typeface="Arial" pitchFamily="34" charset="0"/>
                <a:cs typeface="Arial" pitchFamily="34" charset="0"/>
              </a:rPr>
              <a:t>Point of Contact (and an alternate) for NSF inquiries</a:t>
            </a:r>
          </a:p>
          <a:p>
            <a:pPr marL="1349375" lvl="2" indent="-342900">
              <a:lnSpc>
                <a:spcPct val="80000"/>
              </a:lnSpc>
            </a:pPr>
            <a:r>
              <a:rPr lang="en-US" dirty="0" smtClean="0">
                <a:latin typeface="Arial" pitchFamily="34" charset="0"/>
                <a:cs typeface="Arial" pitchFamily="34" charset="0"/>
              </a:rPr>
              <a:t>PI for the project</a:t>
            </a:r>
          </a:p>
          <a:p>
            <a:endParaRPr lang="en-US" dirty="0">
              <a:latin typeface="Arial" pitchFamily="34" charset="0"/>
              <a:cs typeface="Arial" pitchFamily="34" charset="0"/>
            </a:endParaRPr>
          </a:p>
        </p:txBody>
      </p:sp>
      <p:pic>
        <p:nvPicPr>
          <p:cNvPr id="4" name="Picture 3"/>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Letter Of Intent Submission Guide</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457200" y="1219199"/>
            <a:ext cx="8229600" cy="5351930"/>
          </a:xfrm>
        </p:spPr>
        <p:txBody>
          <a:bodyPr>
            <a:normAutofit fontScale="85000" lnSpcReduction="10000"/>
          </a:bodyPr>
          <a:lstStyle/>
          <a:p>
            <a:pPr marL="400050" indent="-400050">
              <a:lnSpc>
                <a:spcPct val="160000"/>
              </a:lnSpc>
              <a:spcBef>
                <a:spcPct val="0"/>
              </a:spcBef>
              <a:buFontTx/>
              <a:buAutoNum type="arabicPeriod"/>
            </a:pPr>
            <a:r>
              <a:rPr lang="en-US" sz="1700" dirty="0" smtClean="0">
                <a:latin typeface="Arial" pitchFamily="34" charset="0"/>
                <a:cs typeface="Arial" pitchFamily="34" charset="0"/>
              </a:rPr>
              <a:t>Log in to </a:t>
            </a:r>
            <a:r>
              <a:rPr lang="en-US" sz="1700" dirty="0" err="1" smtClean="0">
                <a:latin typeface="Arial" pitchFamily="34" charset="0"/>
                <a:cs typeface="Arial" pitchFamily="34" charset="0"/>
              </a:rPr>
              <a:t>Fastlane</a:t>
            </a:r>
            <a:endParaRPr lang="en-US" sz="1700" dirty="0" smtClean="0">
              <a:latin typeface="Arial" pitchFamily="34" charset="0"/>
              <a:cs typeface="Arial" pitchFamily="34" charset="0"/>
            </a:endParaRPr>
          </a:p>
          <a:p>
            <a:pPr marL="400050" indent="-400050">
              <a:lnSpc>
                <a:spcPct val="160000"/>
              </a:lnSpc>
              <a:spcBef>
                <a:spcPct val="0"/>
              </a:spcBef>
              <a:buFontTx/>
              <a:buAutoNum type="arabicPeriod"/>
            </a:pPr>
            <a:r>
              <a:rPr lang="en-US" sz="1700" dirty="0" smtClean="0">
                <a:latin typeface="Arial" pitchFamily="34" charset="0"/>
                <a:cs typeface="Arial" pitchFamily="34" charset="0"/>
              </a:rPr>
              <a:t>Go to </a:t>
            </a:r>
            <a:r>
              <a:rPr lang="en-US" sz="1700" u="sng" dirty="0" smtClean="0">
                <a:latin typeface="Arial" pitchFamily="34" charset="0"/>
                <a:cs typeface="Arial" pitchFamily="34" charset="0"/>
              </a:rPr>
              <a:t>Proposal Functions</a:t>
            </a:r>
          </a:p>
          <a:p>
            <a:pPr marL="400050" indent="-400050">
              <a:lnSpc>
                <a:spcPct val="160000"/>
              </a:lnSpc>
              <a:spcBef>
                <a:spcPct val="0"/>
              </a:spcBef>
              <a:buFontTx/>
              <a:buAutoNum type="arabicPeriod"/>
            </a:pPr>
            <a:r>
              <a:rPr lang="en-US" sz="1700" dirty="0" smtClean="0">
                <a:latin typeface="Arial" pitchFamily="34" charset="0"/>
                <a:cs typeface="Arial" pitchFamily="34" charset="0"/>
              </a:rPr>
              <a:t>Go to </a:t>
            </a:r>
            <a:r>
              <a:rPr lang="en-US" sz="1700" u="sng" dirty="0" smtClean="0">
                <a:latin typeface="Arial" pitchFamily="34" charset="0"/>
                <a:cs typeface="Arial" pitchFamily="34" charset="0"/>
              </a:rPr>
              <a:t>Letters of Intent</a:t>
            </a:r>
          </a:p>
          <a:p>
            <a:pPr marL="400050" indent="-400050">
              <a:lnSpc>
                <a:spcPct val="160000"/>
              </a:lnSpc>
              <a:spcBef>
                <a:spcPct val="0"/>
              </a:spcBef>
              <a:buFontTx/>
              <a:buAutoNum type="arabicPeriod"/>
            </a:pPr>
            <a:r>
              <a:rPr lang="en-US" sz="1700" dirty="0" smtClean="0">
                <a:latin typeface="Arial" pitchFamily="34" charset="0"/>
                <a:cs typeface="Arial" pitchFamily="34" charset="0"/>
              </a:rPr>
              <a:t>If ADVANCE solicitation not visible at bottom of screen, enter search information below, then click </a:t>
            </a:r>
            <a:r>
              <a:rPr lang="en-US" sz="1700" u="sng" dirty="0" smtClean="0">
                <a:latin typeface="Arial" pitchFamily="34" charset="0"/>
                <a:cs typeface="Arial" pitchFamily="34" charset="0"/>
              </a:rPr>
              <a:t>Search</a:t>
            </a:r>
            <a:r>
              <a:rPr lang="en-US" sz="1700" dirty="0" smtClean="0">
                <a:latin typeface="Arial" pitchFamily="34" charset="0"/>
                <a:cs typeface="Arial" pitchFamily="34" charset="0"/>
              </a:rPr>
              <a:t>:</a:t>
            </a:r>
          </a:p>
          <a:p>
            <a:pPr marL="952500" lvl="1" indent="-266700">
              <a:lnSpc>
                <a:spcPct val="160000"/>
              </a:lnSpc>
              <a:spcBef>
                <a:spcPct val="0"/>
              </a:spcBef>
              <a:buFontTx/>
              <a:buChar char="•"/>
            </a:pPr>
            <a:r>
              <a:rPr lang="en-US" sz="1700" dirty="0" smtClean="0">
                <a:solidFill>
                  <a:schemeClr val="tx1"/>
                </a:solidFill>
                <a:latin typeface="Arial" pitchFamily="34" charset="0"/>
                <a:cs typeface="Arial" pitchFamily="34" charset="0"/>
              </a:rPr>
              <a:t>Solicitation ID: </a:t>
            </a:r>
            <a:r>
              <a:rPr lang="en-US" sz="1700" u="sng" dirty="0" smtClean="0">
                <a:solidFill>
                  <a:schemeClr val="tx1"/>
                </a:solidFill>
                <a:latin typeface="Arial" pitchFamily="34" charset="0"/>
                <a:cs typeface="Arial" pitchFamily="34" charset="0"/>
              </a:rPr>
              <a:t>NSF 10-593</a:t>
            </a:r>
          </a:p>
          <a:p>
            <a:pPr marL="952500" lvl="1" indent="-266700">
              <a:lnSpc>
                <a:spcPct val="160000"/>
              </a:lnSpc>
              <a:spcBef>
                <a:spcPct val="0"/>
              </a:spcBef>
              <a:buFontTx/>
              <a:buChar char="•"/>
            </a:pPr>
            <a:r>
              <a:rPr lang="en-US" sz="1700" dirty="0" smtClean="0">
                <a:solidFill>
                  <a:schemeClr val="tx1"/>
                </a:solidFill>
                <a:latin typeface="Arial" pitchFamily="34" charset="0"/>
                <a:cs typeface="Arial" pitchFamily="34" charset="0"/>
              </a:rPr>
              <a:t>Solicitation Title: </a:t>
            </a:r>
            <a:r>
              <a:rPr lang="en-US" sz="1700" u="sng" dirty="0" smtClean="0">
                <a:solidFill>
                  <a:schemeClr val="tx1"/>
                </a:solidFill>
                <a:latin typeface="Arial" pitchFamily="34" charset="0"/>
                <a:cs typeface="Arial" pitchFamily="34" charset="0"/>
              </a:rPr>
              <a:t>ADVANCE…</a:t>
            </a:r>
          </a:p>
          <a:p>
            <a:pPr marL="952500" lvl="1" indent="-266700">
              <a:lnSpc>
                <a:spcPct val="160000"/>
              </a:lnSpc>
              <a:spcBef>
                <a:spcPct val="0"/>
              </a:spcBef>
              <a:buFontTx/>
              <a:buChar char="•"/>
            </a:pPr>
            <a:r>
              <a:rPr lang="en-US" sz="1700" dirty="0" smtClean="0">
                <a:solidFill>
                  <a:schemeClr val="tx1"/>
                </a:solidFill>
                <a:latin typeface="Arial" pitchFamily="34" charset="0"/>
                <a:cs typeface="Arial" pitchFamily="34" charset="0"/>
              </a:rPr>
              <a:t>NSF </a:t>
            </a:r>
            <a:r>
              <a:rPr lang="en-US" sz="1700" dirty="0" smtClean="0">
                <a:latin typeface="Arial" pitchFamily="34" charset="0"/>
                <a:cs typeface="Arial" pitchFamily="34" charset="0"/>
              </a:rPr>
              <a:t>Organization: </a:t>
            </a:r>
            <a:r>
              <a:rPr lang="en-US" sz="1700" u="sng" dirty="0" smtClean="0">
                <a:latin typeface="Arial" pitchFamily="34" charset="0"/>
                <a:cs typeface="Arial" pitchFamily="34" charset="0"/>
              </a:rPr>
              <a:t>Division of Human Resource Development</a:t>
            </a:r>
          </a:p>
          <a:p>
            <a:pPr marL="400050" indent="-400050">
              <a:lnSpc>
                <a:spcPct val="160000"/>
              </a:lnSpc>
              <a:spcBef>
                <a:spcPct val="0"/>
              </a:spcBef>
              <a:buFontTx/>
              <a:buAutoNum type="arabicPeriod"/>
            </a:pPr>
            <a:r>
              <a:rPr lang="en-US" sz="1700" dirty="0" smtClean="0">
                <a:latin typeface="Arial" pitchFamily="34" charset="0"/>
                <a:cs typeface="Arial" pitchFamily="34" charset="0"/>
              </a:rPr>
              <a:t>When ADVANCE solicitation appears on the screen, click on </a:t>
            </a:r>
            <a:r>
              <a:rPr lang="en-US" sz="1700" u="sng" dirty="0" smtClean="0">
                <a:latin typeface="Arial" pitchFamily="34" charset="0"/>
                <a:cs typeface="Arial" pitchFamily="34" charset="0"/>
              </a:rPr>
              <a:t>Create</a:t>
            </a:r>
            <a:r>
              <a:rPr lang="en-US" sz="1700" dirty="0" smtClean="0">
                <a:latin typeface="Arial" pitchFamily="34" charset="0"/>
                <a:cs typeface="Arial" pitchFamily="34" charset="0"/>
              </a:rPr>
              <a:t> (under LOI Action)</a:t>
            </a:r>
          </a:p>
          <a:p>
            <a:pPr marL="400050" indent="-400050">
              <a:lnSpc>
                <a:spcPct val="160000"/>
              </a:lnSpc>
              <a:spcBef>
                <a:spcPct val="0"/>
              </a:spcBef>
              <a:buFontTx/>
              <a:buAutoNum type="arabicPeriod"/>
            </a:pPr>
            <a:r>
              <a:rPr lang="en-US" sz="1700" dirty="0" smtClean="0">
                <a:latin typeface="Arial" pitchFamily="34" charset="0"/>
                <a:cs typeface="Arial" pitchFamily="34" charset="0"/>
              </a:rPr>
              <a:t>Enter </a:t>
            </a:r>
            <a:r>
              <a:rPr lang="en-US" sz="1700" u="sng" dirty="0" smtClean="0">
                <a:latin typeface="Arial" pitchFamily="34" charset="0"/>
                <a:cs typeface="Arial" pitchFamily="34" charset="0"/>
              </a:rPr>
              <a:t>your project title</a:t>
            </a:r>
          </a:p>
          <a:p>
            <a:pPr marL="400050" indent="-400050">
              <a:lnSpc>
                <a:spcPct val="160000"/>
              </a:lnSpc>
              <a:spcBef>
                <a:spcPct val="0"/>
              </a:spcBef>
              <a:buFontTx/>
              <a:buAutoNum type="arabicPeriod"/>
            </a:pPr>
            <a:r>
              <a:rPr lang="en-US" sz="1700" dirty="0" smtClean="0">
                <a:latin typeface="Arial" pitchFamily="34" charset="0"/>
                <a:cs typeface="Arial" pitchFamily="34" charset="0"/>
              </a:rPr>
              <a:t>Enter </a:t>
            </a:r>
            <a:r>
              <a:rPr lang="en-US" sz="1700" u="sng" dirty="0" smtClean="0">
                <a:latin typeface="Arial" pitchFamily="34" charset="0"/>
                <a:cs typeface="Arial" pitchFamily="34" charset="0"/>
              </a:rPr>
              <a:t>Synopsis</a:t>
            </a:r>
            <a:r>
              <a:rPr lang="en-US" sz="1700" dirty="0" smtClean="0">
                <a:latin typeface="Arial" pitchFamily="34" charset="0"/>
                <a:cs typeface="Arial" pitchFamily="34" charset="0"/>
              </a:rPr>
              <a:t> (2,500 characters max)</a:t>
            </a:r>
          </a:p>
          <a:p>
            <a:pPr marL="400050" indent="-400050">
              <a:lnSpc>
                <a:spcPct val="160000"/>
              </a:lnSpc>
              <a:spcBef>
                <a:spcPct val="0"/>
              </a:spcBef>
              <a:buFontTx/>
              <a:buAutoNum type="arabicPeriod"/>
            </a:pPr>
            <a:r>
              <a:rPr lang="en-US" sz="1700" dirty="0" smtClean="0">
                <a:latin typeface="Arial" pitchFamily="34" charset="0"/>
                <a:cs typeface="Arial" pitchFamily="34" charset="0"/>
              </a:rPr>
              <a:t>Enter </a:t>
            </a:r>
            <a:r>
              <a:rPr lang="en-US" sz="1700" u="sng" dirty="0" smtClean="0">
                <a:latin typeface="Arial" pitchFamily="34" charset="0"/>
                <a:cs typeface="Arial" pitchFamily="34" charset="0"/>
              </a:rPr>
              <a:t>Other Comments</a:t>
            </a:r>
            <a:r>
              <a:rPr lang="en-US" sz="1700" dirty="0" smtClean="0">
                <a:latin typeface="Arial" pitchFamily="34" charset="0"/>
                <a:cs typeface="Arial" pitchFamily="34" charset="0"/>
              </a:rPr>
              <a:t> (2,500 characters max)</a:t>
            </a:r>
          </a:p>
          <a:p>
            <a:pPr marL="400050" indent="-400050">
              <a:lnSpc>
                <a:spcPct val="160000"/>
              </a:lnSpc>
              <a:spcBef>
                <a:spcPct val="0"/>
              </a:spcBef>
              <a:buFontTx/>
              <a:buAutoNum type="arabicPeriod"/>
            </a:pPr>
            <a:r>
              <a:rPr lang="en-US" sz="1700" dirty="0" smtClean="0">
                <a:latin typeface="Arial" pitchFamily="34" charset="0"/>
                <a:cs typeface="Arial" pitchFamily="34" charset="0"/>
              </a:rPr>
              <a:t>Enter </a:t>
            </a:r>
            <a:r>
              <a:rPr lang="en-US" sz="1700" u="sng" dirty="0" smtClean="0">
                <a:latin typeface="Arial" pitchFamily="34" charset="0"/>
                <a:cs typeface="Arial" pitchFamily="34" charset="0"/>
              </a:rPr>
              <a:t>contact information for: Point(s) of Contact and PI</a:t>
            </a:r>
          </a:p>
          <a:p>
            <a:pPr marL="400050" indent="-400050">
              <a:lnSpc>
                <a:spcPct val="160000"/>
              </a:lnSpc>
              <a:spcBef>
                <a:spcPct val="0"/>
              </a:spcBef>
              <a:buFontTx/>
              <a:buAutoNum type="arabicPeriod"/>
            </a:pPr>
            <a:r>
              <a:rPr lang="en-US" sz="1700" dirty="0" smtClean="0">
                <a:latin typeface="Arial" pitchFamily="34" charset="0"/>
                <a:cs typeface="Arial" pitchFamily="34" charset="0"/>
              </a:rPr>
              <a:t>Click on </a:t>
            </a:r>
            <a:r>
              <a:rPr lang="en-US" sz="1700" u="sng" dirty="0" smtClean="0">
                <a:latin typeface="Arial" pitchFamily="34" charset="0"/>
                <a:cs typeface="Arial" pitchFamily="34" charset="0"/>
              </a:rPr>
              <a:t>Forward to SPO</a:t>
            </a:r>
          </a:p>
          <a:p>
            <a:pPr marL="952500" lvl="1" indent="-266700">
              <a:lnSpc>
                <a:spcPct val="160000"/>
              </a:lnSpc>
              <a:spcBef>
                <a:spcPct val="0"/>
              </a:spcBef>
              <a:buFontTx/>
              <a:buChar char="•"/>
            </a:pPr>
            <a:r>
              <a:rPr lang="en-US" sz="1700" dirty="0" smtClean="0">
                <a:solidFill>
                  <a:schemeClr val="tx1"/>
                </a:solidFill>
                <a:latin typeface="Arial" pitchFamily="34" charset="0"/>
                <a:cs typeface="Arial" pitchFamily="34" charset="0"/>
              </a:rPr>
              <a:t>NOTE: Sponsored Projects Office submission not required; clicking this button will submit your letter of intent to NSF</a:t>
            </a:r>
          </a:p>
          <a:p>
            <a:endParaRPr lang="en-US" dirty="0">
              <a:latin typeface="Arial" pitchFamily="34" charset="0"/>
              <a:cs typeface="Arial" pitchFamily="34" charset="0"/>
            </a:endParaRPr>
          </a:p>
        </p:txBody>
      </p:sp>
      <p:pic>
        <p:nvPicPr>
          <p:cNvPr id="4" name="Picture 3"/>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990600"/>
          </a:xfrm>
        </p:spPr>
        <p:txBody>
          <a:bodyPr>
            <a:normAutofit/>
          </a:bodyPr>
          <a:lstStyle/>
          <a:p>
            <a:r>
              <a:rPr lang="en-US" dirty="0" smtClean="0">
                <a:solidFill>
                  <a:schemeClr val="tx1"/>
                </a:solidFill>
                <a:latin typeface="Arial" pitchFamily="34" charset="0"/>
                <a:cs typeface="Arial" pitchFamily="34" charset="0"/>
              </a:rPr>
              <a:t>Key Components of Successful Proposals</a:t>
            </a:r>
            <a:endParaRPr lang="en-US" dirty="0">
              <a:solidFill>
                <a:schemeClr val="tx1"/>
              </a:solidFill>
              <a:latin typeface="Arial" pitchFamily="34" charset="0"/>
              <a:cs typeface="Arial" pitchFamily="34" charset="0"/>
            </a:endParaRPr>
          </a:p>
        </p:txBody>
      </p:sp>
      <p:graphicFrame>
        <p:nvGraphicFramePr>
          <p:cNvPr id="4" name="Table 3"/>
          <p:cNvGraphicFramePr>
            <a:graphicFrameLocks noGrp="1"/>
          </p:cNvGraphicFramePr>
          <p:nvPr/>
        </p:nvGraphicFramePr>
        <p:xfrm>
          <a:off x="228601" y="1219200"/>
          <a:ext cx="8534398" cy="4730750"/>
        </p:xfrm>
        <a:graphic>
          <a:graphicData uri="http://schemas.openxmlformats.org/drawingml/2006/table">
            <a:tbl>
              <a:tblPr firstRow="1" bandRow="1">
                <a:tableStyleId>{5C22544A-7EE6-4342-B048-85BDC9FD1C3A}</a:tableStyleId>
              </a:tblPr>
              <a:tblGrid>
                <a:gridCol w="489938"/>
                <a:gridCol w="2177061"/>
                <a:gridCol w="2143299"/>
                <a:gridCol w="1862050"/>
                <a:gridCol w="1862050"/>
              </a:tblGrid>
              <a:tr h="615950">
                <a:tc>
                  <a:txBody>
                    <a:bodyPr/>
                    <a:lstStyle/>
                    <a:p>
                      <a:pPr algn="ct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Understanding of the Problem</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Leadership Commitment</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Familiarity w/Prior</a:t>
                      </a:r>
                      <a:r>
                        <a:rPr lang="en-US" sz="1400" baseline="0" dirty="0" smtClean="0">
                          <a:solidFill>
                            <a:schemeClr val="tx1"/>
                          </a:solidFill>
                          <a:latin typeface="Arial" pitchFamily="34" charset="0"/>
                          <a:cs typeface="Arial" pitchFamily="34" charset="0"/>
                        </a:rPr>
                        <a:t> ADVANCE awards</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Leadership Expertise</a:t>
                      </a:r>
                      <a:endParaRPr lang="en-US" sz="1400" dirty="0">
                        <a:solidFill>
                          <a:schemeClr val="tx1"/>
                        </a:solidFill>
                        <a:latin typeface="Arial" pitchFamily="34" charset="0"/>
                        <a:cs typeface="Arial" pitchFamily="34" charset="0"/>
                      </a:endParaRPr>
                    </a:p>
                  </a:txBody>
                  <a:tcPr/>
                </a:tc>
              </a:tr>
              <a:tr h="222250">
                <a:tc>
                  <a:txBody>
                    <a:bodyPr/>
                    <a:lstStyle/>
                    <a:p>
                      <a:r>
                        <a:rPr lang="en-US" sz="1400" b="1" dirty="0" smtClean="0">
                          <a:latin typeface="Arial" pitchFamily="34" charset="0"/>
                          <a:cs typeface="Arial" pitchFamily="34" charset="0"/>
                        </a:rPr>
                        <a:t>IT</a:t>
                      </a:r>
                      <a:endParaRPr lang="en-US" sz="1400" b="1" dirty="0">
                        <a:latin typeface="Arial" pitchFamily="34" charset="0"/>
                        <a:cs typeface="Arial" pitchFamily="34" charset="0"/>
                      </a:endParaRPr>
                    </a:p>
                  </a:txBody>
                  <a:tcPr>
                    <a:solidFill>
                      <a:schemeClr val="accent1"/>
                    </a:solidFill>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222250">
                <a:tc>
                  <a:txBody>
                    <a:bodyPr/>
                    <a:lstStyle/>
                    <a:p>
                      <a:r>
                        <a:rPr lang="en-US" sz="1400" b="1" dirty="0" smtClean="0">
                          <a:latin typeface="Arial" pitchFamily="34" charset="0"/>
                          <a:cs typeface="Arial" pitchFamily="34" charset="0"/>
                        </a:rPr>
                        <a:t>ITC</a:t>
                      </a:r>
                      <a:endParaRPr lang="en-US" sz="1400" b="1"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solidFill>
                      <a:schemeClr val="accent1"/>
                    </a:solidFill>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r>
              <a:tr h="615950">
                <a:tc>
                  <a:txBody>
                    <a:bodyPr/>
                    <a:lstStyle/>
                    <a:p>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solidFill>
                      <a:schemeClr val="accent1"/>
                    </a:solidFill>
                  </a:tcPr>
                </a:tc>
                <a:tc>
                  <a:txBody>
                    <a:bodyPr/>
                    <a:lstStyle/>
                    <a:p>
                      <a:pPr marL="115888" indent="-115888">
                        <a:buFont typeface="Arial" pitchFamily="34" charset="0"/>
                        <a:buChar char="•"/>
                      </a:pPr>
                      <a:r>
                        <a:rPr lang="en-US" sz="1400" baseline="0" dirty="0" smtClean="0">
                          <a:latin typeface="Arial" pitchFamily="34" charset="0"/>
                          <a:cs typeface="Arial" pitchFamily="34" charset="0"/>
                        </a:rPr>
                        <a:t>Description of the institutional context</a:t>
                      </a:r>
                    </a:p>
                    <a:p>
                      <a:pPr marL="115888" indent="-115888">
                        <a:buFont typeface="Arial" pitchFamily="34" charset="0"/>
                        <a:buChar char="•"/>
                      </a:pPr>
                      <a:r>
                        <a:rPr lang="en-US" sz="1400" baseline="0" dirty="0" smtClean="0">
                          <a:latin typeface="Arial" pitchFamily="34" charset="0"/>
                          <a:cs typeface="Arial" pitchFamily="34" charset="0"/>
                        </a:rPr>
                        <a:t>Basic faculty data</a:t>
                      </a:r>
                    </a:p>
                    <a:p>
                      <a:pPr marL="115888" indent="-115888">
                        <a:buFont typeface="Arial" pitchFamily="34" charset="0"/>
                        <a:buChar char="•"/>
                      </a:pPr>
                      <a:r>
                        <a:rPr lang="en-US" sz="1400" baseline="0" dirty="0" smtClean="0">
                          <a:latin typeface="Arial" pitchFamily="34" charset="0"/>
                          <a:cs typeface="Arial" pitchFamily="34" charset="0"/>
                        </a:rPr>
                        <a:t>Issues for faculty to be addressed</a:t>
                      </a:r>
                    </a:p>
                    <a:p>
                      <a:pPr marL="115888" indent="-115888">
                        <a:buFont typeface="Arial" pitchFamily="34" charset="0"/>
                        <a:buChar char="•"/>
                      </a:pPr>
                      <a:r>
                        <a:rPr lang="en-US" sz="1400" baseline="0" dirty="0" smtClean="0">
                          <a:latin typeface="Arial" pitchFamily="34" charset="0"/>
                          <a:cs typeface="Arial" pitchFamily="34" charset="0"/>
                        </a:rPr>
                        <a:t>Potential goals for future IT project (ITC only)</a:t>
                      </a:r>
                    </a:p>
                    <a:p>
                      <a:pPr marL="115888" indent="-115888">
                        <a:buFont typeface="Arial" pitchFamily="34" charset="0"/>
                        <a:buChar char="•"/>
                      </a:pPr>
                      <a:endParaRPr lang="en-US" sz="1400" baseline="0" dirty="0" smtClean="0">
                        <a:latin typeface="Arial" pitchFamily="34" charset="0"/>
                        <a:cs typeface="Arial" pitchFamily="34" charset="0"/>
                      </a:endParaRPr>
                    </a:p>
                    <a:p>
                      <a:pPr marL="115888" indent="-115888">
                        <a:buFont typeface="Arial" pitchFamily="34" charset="0"/>
                        <a:buNone/>
                      </a:pPr>
                      <a:r>
                        <a:rPr lang="en-US" sz="1400" baseline="0" dirty="0" smtClean="0">
                          <a:latin typeface="Arial" pitchFamily="34" charset="0"/>
                          <a:cs typeface="Arial" pitchFamily="34" charset="0"/>
                        </a:rPr>
                        <a:t>Activities consistent with</a:t>
                      </a:r>
                    </a:p>
                    <a:p>
                      <a:pPr marL="115888" indent="-115888">
                        <a:buFont typeface="Arial" pitchFamily="34" charset="0"/>
                        <a:buChar char="•"/>
                      </a:pPr>
                      <a:r>
                        <a:rPr lang="en-US" sz="1400" baseline="0" dirty="0" smtClean="0">
                          <a:latin typeface="Arial" pitchFamily="34" charset="0"/>
                          <a:cs typeface="Arial" pitchFamily="34" charset="0"/>
                        </a:rPr>
                        <a:t>Institutional context</a:t>
                      </a:r>
                    </a:p>
                    <a:p>
                      <a:pPr marL="115888" indent="-115888">
                        <a:buFont typeface="Arial" pitchFamily="34" charset="0"/>
                        <a:buChar char="•"/>
                      </a:pPr>
                      <a:r>
                        <a:rPr lang="en-US" sz="1400" baseline="0" dirty="0" smtClean="0">
                          <a:latin typeface="Arial" pitchFamily="34" charset="0"/>
                          <a:cs typeface="Arial" pitchFamily="34" charset="0"/>
                        </a:rPr>
                        <a:t>Project goals</a:t>
                      </a:r>
                    </a:p>
                    <a:p>
                      <a:pPr marL="115888" indent="-115888">
                        <a:buFont typeface="Arial" pitchFamily="34" charset="0"/>
                        <a:buChar char="•"/>
                      </a:pPr>
                      <a:r>
                        <a:rPr lang="en-US" sz="1400" baseline="0" dirty="0" smtClean="0">
                          <a:latin typeface="Arial" pitchFamily="34" charset="0"/>
                          <a:cs typeface="Arial" pitchFamily="34" charset="0"/>
                        </a:rPr>
                        <a:t>Conceptual framework</a:t>
                      </a:r>
                    </a:p>
                    <a:p>
                      <a:pPr marL="115888" indent="-115888">
                        <a:buFont typeface="Arial" pitchFamily="34" charset="0"/>
                        <a:buChar char="•"/>
                      </a:pPr>
                      <a:r>
                        <a:rPr lang="en-US" sz="1400" baseline="0" dirty="0" smtClean="0">
                          <a:latin typeface="Arial" pitchFamily="34" charset="0"/>
                          <a:cs typeface="Arial" pitchFamily="34" charset="0"/>
                        </a:rPr>
                        <a:t>Leadership team capabilities</a:t>
                      </a:r>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c>
                  <a:txBody>
                    <a:bodyPr/>
                    <a:lstStyle/>
                    <a:p>
                      <a:pPr marL="115888" indent="-115888">
                        <a:buFont typeface="Arial" pitchFamily="34" charset="0"/>
                        <a:buChar char="•"/>
                      </a:pPr>
                      <a:r>
                        <a:rPr lang="en-US" sz="1400" dirty="0" smtClean="0">
                          <a:latin typeface="Arial" pitchFamily="34" charset="0"/>
                          <a:cs typeface="Arial" pitchFamily="34" charset="0"/>
                        </a:rPr>
                        <a:t>Demonstrated commitment from</a:t>
                      </a:r>
                      <a:r>
                        <a:rPr lang="en-US" sz="1400" baseline="0" dirty="0" smtClean="0">
                          <a:latin typeface="Arial" pitchFamily="34" charset="0"/>
                          <a:cs typeface="Arial" pitchFamily="34" charset="0"/>
                        </a:rPr>
                        <a:t> leadership (president, provost) to ADVANCE project and personnel to be involved.</a:t>
                      </a:r>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c>
                  <a:txBody>
                    <a:bodyPr/>
                    <a:lstStyle/>
                    <a:p>
                      <a:pPr marL="115888" indent="-115888">
                        <a:buFont typeface="Arial" pitchFamily="34" charset="0"/>
                        <a:buChar char="•"/>
                      </a:pPr>
                      <a:r>
                        <a:rPr lang="en-US" sz="1400" dirty="0" smtClean="0">
                          <a:latin typeface="Arial" pitchFamily="34" charset="0"/>
                          <a:cs typeface="Arial" pitchFamily="34" charset="0"/>
                        </a:rPr>
                        <a:t>Familiarity with strategies of</a:t>
                      </a:r>
                      <a:r>
                        <a:rPr lang="en-US" sz="1400" baseline="0" dirty="0" smtClean="0">
                          <a:latin typeface="Arial" pitchFamily="34" charset="0"/>
                          <a:cs typeface="Arial" pitchFamily="34" charset="0"/>
                        </a:rPr>
                        <a:t> earlier ADVANCE awardees and relevant literature</a:t>
                      </a:r>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c>
                  <a:txBody>
                    <a:bodyPr/>
                    <a:lstStyle/>
                    <a:p>
                      <a:pPr marL="115888" indent="-115888">
                        <a:buFont typeface="Arial" pitchFamily="34" charset="0"/>
                        <a:buChar char="•"/>
                      </a:pPr>
                      <a:r>
                        <a:rPr lang="en-US" sz="1400" dirty="0" smtClean="0">
                          <a:latin typeface="Arial" pitchFamily="34" charset="0"/>
                          <a:cs typeface="Arial" pitchFamily="34" charset="0"/>
                        </a:rPr>
                        <a:t>Team with appropriate</a:t>
                      </a:r>
                      <a:r>
                        <a:rPr lang="en-US" sz="1400" baseline="0" dirty="0" smtClean="0">
                          <a:latin typeface="Arial" pitchFamily="34" charset="0"/>
                          <a:cs typeface="Arial" pitchFamily="34" charset="0"/>
                        </a:rPr>
                        <a:t> mix of expertise</a:t>
                      </a:r>
                    </a:p>
                    <a:p>
                      <a:pPr marL="115888" indent="-115888">
                        <a:buFont typeface="Arial" pitchFamily="34" charset="0"/>
                        <a:buChar char="•"/>
                      </a:pPr>
                      <a:r>
                        <a:rPr lang="en-US" sz="1400" baseline="0" dirty="0" smtClean="0">
                          <a:latin typeface="Arial" pitchFamily="34" charset="0"/>
                          <a:cs typeface="Arial" pitchFamily="34" charset="0"/>
                        </a:rPr>
                        <a:t>Junior and senior faculty involvement</a:t>
                      </a:r>
                    </a:p>
                    <a:p>
                      <a:pPr marL="115888" indent="-115888">
                        <a:buFont typeface="Arial" pitchFamily="34" charset="0"/>
                        <a:buChar char="•"/>
                      </a:pPr>
                      <a:r>
                        <a:rPr lang="en-US" sz="1400" baseline="0" dirty="0" smtClean="0">
                          <a:latin typeface="Arial" pitchFamily="34" charset="0"/>
                          <a:cs typeface="Arial" pitchFamily="34" charset="0"/>
                        </a:rPr>
                        <a:t>Involvement of key administrative decision makers</a:t>
                      </a:r>
                    </a:p>
                    <a:p>
                      <a:pPr marL="115888" indent="-115888">
                        <a:buFont typeface="Arial" pitchFamily="34" charset="0"/>
                        <a:buChar char="•"/>
                      </a:pPr>
                      <a:r>
                        <a:rPr lang="en-US" sz="1400" baseline="0" dirty="0" smtClean="0">
                          <a:latin typeface="Arial" pitchFamily="34" charset="0"/>
                          <a:cs typeface="Arial" pitchFamily="34" charset="0"/>
                        </a:rPr>
                        <a:t>Social science expertise involved in design and implementation</a:t>
                      </a:r>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990600"/>
          </a:xfrm>
        </p:spPr>
        <p:txBody>
          <a:bodyPr>
            <a:normAutofit/>
          </a:bodyPr>
          <a:lstStyle/>
          <a:p>
            <a:r>
              <a:rPr lang="en-US" dirty="0" smtClean="0">
                <a:solidFill>
                  <a:schemeClr val="tx1"/>
                </a:solidFill>
                <a:latin typeface="Arial" pitchFamily="34" charset="0"/>
                <a:cs typeface="Arial" pitchFamily="34" charset="0"/>
              </a:rPr>
              <a:t>Key Components of Successful Proposals</a:t>
            </a:r>
            <a:endParaRPr lang="en-US" dirty="0">
              <a:solidFill>
                <a:schemeClr val="tx1"/>
              </a:solidFill>
              <a:latin typeface="Arial" pitchFamily="34" charset="0"/>
              <a:cs typeface="Arial" pitchFamily="34" charset="0"/>
            </a:endParaRPr>
          </a:p>
        </p:txBody>
      </p:sp>
      <p:graphicFrame>
        <p:nvGraphicFramePr>
          <p:cNvPr id="5" name="Table 4"/>
          <p:cNvGraphicFramePr>
            <a:graphicFrameLocks noGrp="1"/>
          </p:cNvGraphicFramePr>
          <p:nvPr/>
        </p:nvGraphicFramePr>
        <p:xfrm>
          <a:off x="533400" y="1397000"/>
          <a:ext cx="8153401" cy="4503131"/>
        </p:xfrm>
        <a:graphic>
          <a:graphicData uri="http://schemas.openxmlformats.org/drawingml/2006/table">
            <a:tbl>
              <a:tblPr firstRow="1" bandRow="1">
                <a:tableStyleId>{5C22544A-7EE6-4342-B048-85BDC9FD1C3A}</a:tableStyleId>
              </a:tblPr>
              <a:tblGrid>
                <a:gridCol w="561437"/>
                <a:gridCol w="2309710"/>
                <a:gridCol w="2641127"/>
                <a:gridCol w="2641127"/>
              </a:tblGrid>
              <a:tr h="508000">
                <a:tc>
                  <a:txBody>
                    <a:bodyPr/>
                    <a:lstStyle/>
                    <a:p>
                      <a:pPr algn="ct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Realistic </a:t>
                      </a:r>
                    </a:p>
                    <a:p>
                      <a:pPr algn="ctr"/>
                      <a:r>
                        <a:rPr lang="en-US" sz="1400" dirty="0" smtClean="0">
                          <a:solidFill>
                            <a:schemeClr val="tx1"/>
                          </a:solidFill>
                          <a:latin typeface="Arial" pitchFamily="34" charset="0"/>
                          <a:cs typeface="Arial" pitchFamily="34" charset="0"/>
                        </a:rPr>
                        <a:t>Plans</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Evaluation </a:t>
                      </a:r>
                    </a:p>
                    <a:p>
                      <a:pPr algn="ctr"/>
                      <a:r>
                        <a:rPr lang="en-US" sz="1400" dirty="0" smtClean="0">
                          <a:solidFill>
                            <a:schemeClr val="tx1"/>
                          </a:solidFill>
                          <a:latin typeface="Arial" pitchFamily="34" charset="0"/>
                          <a:cs typeface="Arial" pitchFamily="34" charset="0"/>
                        </a:rPr>
                        <a:t>Plan</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Data</a:t>
                      </a:r>
                      <a:endParaRPr lang="en-US" sz="1400" dirty="0">
                        <a:solidFill>
                          <a:schemeClr val="tx1"/>
                        </a:solidFill>
                        <a:latin typeface="Arial" pitchFamily="34" charset="0"/>
                        <a:cs typeface="Arial" pitchFamily="34" charset="0"/>
                      </a:endParaRPr>
                    </a:p>
                  </a:txBody>
                  <a:tcPr/>
                </a:tc>
              </a:tr>
              <a:tr h="218440">
                <a:tc>
                  <a:txBody>
                    <a:bodyPr/>
                    <a:lstStyle/>
                    <a:p>
                      <a:r>
                        <a:rPr lang="en-US" sz="1400" b="1" dirty="0" smtClean="0">
                          <a:latin typeface="Arial" pitchFamily="34" charset="0"/>
                          <a:cs typeface="Arial" pitchFamily="34" charset="0"/>
                        </a:rPr>
                        <a:t>IT</a:t>
                      </a:r>
                      <a:endParaRPr lang="en-US" sz="1400" b="1" dirty="0">
                        <a:latin typeface="Arial" pitchFamily="34" charset="0"/>
                        <a:cs typeface="Arial" pitchFamily="34" charset="0"/>
                      </a:endParaRPr>
                    </a:p>
                  </a:txBody>
                  <a:tcPr>
                    <a:solidFill>
                      <a:schemeClr val="accent1"/>
                    </a:solidFill>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213647">
                <a:tc>
                  <a:txBody>
                    <a:bodyPr/>
                    <a:lstStyle/>
                    <a:p>
                      <a:r>
                        <a:rPr lang="en-US" sz="1400" b="1" dirty="0" smtClean="0">
                          <a:latin typeface="Arial" pitchFamily="34" charset="0"/>
                          <a:cs typeface="Arial" pitchFamily="34" charset="0"/>
                        </a:rPr>
                        <a:t>ITC</a:t>
                      </a:r>
                      <a:endParaRPr lang="en-US" sz="1400" b="1"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solidFill>
                      <a:schemeClr val="accent1"/>
                    </a:solidFill>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r>
              <a:tr h="3375371">
                <a:tc>
                  <a:txBody>
                    <a:bodyPr/>
                    <a:lstStyle/>
                    <a:p>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solidFill>
                      <a:schemeClr val="accent1"/>
                    </a:solidFill>
                  </a:tcPr>
                </a:tc>
                <a:tc>
                  <a:txBody>
                    <a:bodyPr/>
                    <a:lstStyle/>
                    <a:p>
                      <a:pPr marL="115888" indent="-115888">
                        <a:buFont typeface="Arial" pitchFamily="34" charset="0"/>
                        <a:buChar char="•"/>
                      </a:pPr>
                      <a:r>
                        <a:rPr lang="en-US" sz="1400" dirty="0" smtClean="0">
                          <a:latin typeface="Arial" pitchFamily="34" charset="0"/>
                          <a:cs typeface="Arial" pitchFamily="34" charset="0"/>
                        </a:rPr>
                        <a:t>Realistic</a:t>
                      </a:r>
                      <a:r>
                        <a:rPr lang="en-US" sz="1400" baseline="0" dirty="0" smtClean="0">
                          <a:latin typeface="Arial" pitchFamily="34" charset="0"/>
                          <a:cs typeface="Arial" pitchFamily="34" charset="0"/>
                        </a:rPr>
                        <a:t> timeline, management plan, budget</a:t>
                      </a:r>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c>
                  <a:txBody>
                    <a:bodyPr/>
                    <a:lstStyle/>
                    <a:p>
                      <a:pPr marL="115888" indent="-115888">
                        <a:buFont typeface="Arial" pitchFamily="34" charset="0"/>
                        <a:buChar char="•"/>
                      </a:pPr>
                      <a:r>
                        <a:rPr lang="en-US" sz="1400" dirty="0" smtClean="0">
                          <a:latin typeface="Arial" pitchFamily="34" charset="0"/>
                          <a:cs typeface="Arial" pitchFamily="34" charset="0"/>
                        </a:rPr>
                        <a:t>Plan for formative</a:t>
                      </a:r>
                      <a:r>
                        <a:rPr lang="en-US" sz="1400" baseline="0" dirty="0" smtClean="0">
                          <a:latin typeface="Arial" pitchFamily="34" charset="0"/>
                          <a:cs typeface="Arial" pitchFamily="34" charset="0"/>
                        </a:rPr>
                        <a:t> and summative evaluations (at minimum)</a:t>
                      </a:r>
                    </a:p>
                    <a:p>
                      <a:pPr marL="115888" indent="-115888">
                        <a:buFont typeface="Arial" pitchFamily="34" charset="0"/>
                        <a:buChar char="•"/>
                      </a:pPr>
                      <a:r>
                        <a:rPr lang="en-US" sz="1400" baseline="0" dirty="0" smtClean="0">
                          <a:latin typeface="Arial" pitchFamily="34" charset="0"/>
                          <a:cs typeface="Arial" pitchFamily="34" charset="0"/>
                        </a:rPr>
                        <a:t>Most IT projects include internal and external evaluation components</a:t>
                      </a:r>
                    </a:p>
                    <a:p>
                      <a:pPr marL="115888" indent="-115888">
                        <a:buFont typeface="Arial" pitchFamily="34" charset="0"/>
                        <a:buChar char="•"/>
                      </a:pPr>
                      <a:r>
                        <a:rPr lang="en-US" sz="1400" baseline="0" dirty="0" smtClean="0">
                          <a:latin typeface="Arial" pitchFamily="34" charset="0"/>
                          <a:cs typeface="Arial" pitchFamily="34" charset="0"/>
                        </a:rPr>
                        <a:t>See Online Evaluation Resource Library</a:t>
                      </a:r>
                    </a:p>
                    <a:p>
                      <a:pPr marL="115888" indent="-115888">
                        <a:buFont typeface="Arial" pitchFamily="34" charset="0"/>
                        <a:buChar char="•"/>
                      </a:pPr>
                      <a:r>
                        <a:rPr lang="en-US" sz="1400" baseline="0" dirty="0" smtClean="0">
                          <a:latin typeface="Arial" pitchFamily="34" charset="0"/>
                          <a:cs typeface="Arial" pitchFamily="34" charset="0"/>
                        </a:rPr>
                        <a:t>See ADVANCE Evaluation Toolkit</a:t>
                      </a:r>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c>
                  <a:txBody>
                    <a:bodyPr/>
                    <a:lstStyle/>
                    <a:p>
                      <a:pPr marL="115888" indent="-115888">
                        <a:buFont typeface="Arial" pitchFamily="34" charset="0"/>
                        <a:buNone/>
                      </a:pPr>
                      <a:r>
                        <a:rPr lang="en-US" sz="1400" dirty="0" smtClean="0">
                          <a:latin typeface="Arial" pitchFamily="34" charset="0"/>
                          <a:cs typeface="Arial" pitchFamily="34" charset="0"/>
                        </a:rPr>
                        <a:t>Baseline data critical for IT</a:t>
                      </a:r>
                    </a:p>
                    <a:p>
                      <a:pPr marL="115888" indent="-115888">
                        <a:buFont typeface="Arial" pitchFamily="34" charset="0"/>
                        <a:buChar char="•"/>
                      </a:pPr>
                      <a:r>
                        <a:rPr lang="en-US" sz="1400" dirty="0" smtClean="0">
                          <a:latin typeface="Arial" pitchFamily="34" charset="0"/>
                          <a:cs typeface="Arial" pitchFamily="34" charset="0"/>
                        </a:rPr>
                        <a:t>#</a:t>
                      </a:r>
                      <a:r>
                        <a:rPr lang="en-US" sz="1400" baseline="0" dirty="0" smtClean="0">
                          <a:latin typeface="Arial" pitchFamily="34" charset="0"/>
                          <a:cs typeface="Arial" pitchFamily="34" charset="0"/>
                        </a:rPr>
                        <a:t> of faculty at professorial rank, academic department</a:t>
                      </a:r>
                    </a:p>
                    <a:p>
                      <a:pPr marL="115888" indent="-115888">
                        <a:buFont typeface="Arial" pitchFamily="34" charset="0"/>
                        <a:buChar char="•"/>
                      </a:pPr>
                      <a:r>
                        <a:rPr lang="en-US" sz="1400" baseline="0" dirty="0" smtClean="0">
                          <a:latin typeface="Arial" pitchFamily="34" charset="0"/>
                          <a:cs typeface="Arial" pitchFamily="34" charset="0"/>
                        </a:rPr>
                        <a:t>Search/hiring data</a:t>
                      </a:r>
                    </a:p>
                    <a:p>
                      <a:pPr marL="115888" indent="-115888">
                        <a:buFont typeface="Arial" pitchFamily="34" charset="0"/>
                        <a:buChar char="•"/>
                      </a:pPr>
                      <a:r>
                        <a:rPr lang="en-US" sz="1400" baseline="0" dirty="0" smtClean="0">
                          <a:latin typeface="Arial" pitchFamily="34" charset="0"/>
                          <a:cs typeface="Arial" pitchFamily="34" charset="0"/>
                        </a:rPr>
                        <a:t>Start-up package data</a:t>
                      </a:r>
                    </a:p>
                    <a:p>
                      <a:pPr marL="115888" indent="-115888">
                        <a:buFont typeface="Arial" pitchFamily="34" charset="0"/>
                        <a:buChar char="•"/>
                      </a:pPr>
                      <a:r>
                        <a:rPr lang="en-US" sz="1400" baseline="0" dirty="0" smtClean="0">
                          <a:latin typeface="Arial" pitchFamily="34" charset="0"/>
                          <a:cs typeface="Arial" pitchFamily="34" charset="0"/>
                        </a:rPr>
                        <a:t>Promotion/tenure data</a:t>
                      </a:r>
                    </a:p>
                    <a:p>
                      <a:pPr marL="115888" indent="-115888">
                        <a:buFont typeface="Arial" pitchFamily="34" charset="0"/>
                        <a:buChar char="•"/>
                      </a:pPr>
                      <a:endParaRPr lang="en-US" sz="1400" dirty="0" smtClean="0">
                        <a:latin typeface="Arial" pitchFamily="34" charset="0"/>
                        <a:cs typeface="Arial" pitchFamily="34" charset="0"/>
                      </a:endParaRPr>
                    </a:p>
                    <a:p>
                      <a:pPr marL="115888" indent="-115888">
                        <a:buFont typeface="Arial" pitchFamily="34" charset="0"/>
                        <a:buChar char="•"/>
                      </a:pPr>
                      <a:r>
                        <a:rPr lang="en-US" sz="1400" dirty="0" smtClean="0">
                          <a:latin typeface="Arial" pitchFamily="34" charset="0"/>
                          <a:cs typeface="Arial" pitchFamily="34" charset="0"/>
                        </a:rPr>
                        <a:t>Understanding</a:t>
                      </a:r>
                      <a:r>
                        <a:rPr lang="en-US" sz="1400" baseline="0" dirty="0" smtClean="0">
                          <a:latin typeface="Arial" pitchFamily="34" charset="0"/>
                          <a:cs typeface="Arial" pitchFamily="34" charset="0"/>
                        </a:rPr>
                        <a:t> of types of data to be collected</a:t>
                      </a:r>
                    </a:p>
                    <a:p>
                      <a:pPr marL="115888" marR="0" indent="-11588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latin typeface="Arial" pitchFamily="34" charset="0"/>
                          <a:cs typeface="Arial" pitchFamily="34" charset="0"/>
                        </a:rPr>
                        <a:t>Relevant data on special populations, if proposed</a:t>
                      </a:r>
                    </a:p>
                    <a:p>
                      <a:pPr marL="115888" indent="-115888">
                        <a:buFont typeface="Arial" pitchFamily="34" charset="0"/>
                        <a:buChar char="•"/>
                      </a:pPr>
                      <a:endParaRPr lang="en-US" sz="1400" baseline="0" dirty="0" smtClean="0">
                        <a:latin typeface="Arial" pitchFamily="34" charset="0"/>
                        <a:cs typeface="Arial" pitchFamily="34" charset="0"/>
                      </a:endParaRPr>
                    </a:p>
                    <a:p>
                      <a:pPr marL="115888" indent="-115888">
                        <a:buFont typeface="Arial" pitchFamily="34" charset="0"/>
                        <a:buChar char="•"/>
                      </a:pPr>
                      <a:r>
                        <a:rPr lang="en-US" sz="1400" baseline="0" dirty="0" smtClean="0">
                          <a:latin typeface="Arial" pitchFamily="34" charset="0"/>
                          <a:cs typeface="Arial" pitchFamily="34" charset="0"/>
                        </a:rPr>
                        <a:t>See ADVANCE Indicators Toolkit</a:t>
                      </a:r>
                      <a:endParaRPr lang="en-US" sz="1400" dirty="0" smtClean="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93951" y="1219201"/>
          <a:ext cx="7126049" cy="4874732"/>
        </p:xfrm>
        <a:graphic>
          <a:graphicData uri="http://schemas.openxmlformats.org/drawingml/2006/table">
            <a:tbl>
              <a:tblPr firstRow="1" bandRow="1">
                <a:tableStyleId>{5C22544A-7EE6-4342-B048-85BDC9FD1C3A}</a:tableStyleId>
              </a:tblPr>
              <a:tblGrid>
                <a:gridCol w="766476"/>
                <a:gridCol w="3159173"/>
                <a:gridCol w="3200400"/>
              </a:tblGrid>
              <a:tr h="380999">
                <a:tc>
                  <a:txBody>
                    <a:bodyPr/>
                    <a:lstStyle/>
                    <a:p>
                      <a:pPr algn="ct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Innovation</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Need for Support</a:t>
                      </a:r>
                      <a:endParaRPr lang="en-US" sz="1400" dirty="0">
                        <a:solidFill>
                          <a:schemeClr val="tx1"/>
                        </a:solidFill>
                        <a:latin typeface="Arial" pitchFamily="34" charset="0"/>
                        <a:cs typeface="Arial" pitchFamily="34" charset="0"/>
                      </a:endParaRPr>
                    </a:p>
                  </a:txBody>
                  <a:tcPr/>
                </a:tc>
              </a:tr>
              <a:tr h="325697">
                <a:tc>
                  <a:txBody>
                    <a:bodyPr/>
                    <a:lstStyle/>
                    <a:p>
                      <a:r>
                        <a:rPr lang="en-US" sz="1400" b="1" dirty="0" smtClean="0">
                          <a:latin typeface="Arial" pitchFamily="34" charset="0"/>
                          <a:cs typeface="Arial" pitchFamily="34" charset="0"/>
                        </a:rPr>
                        <a:t>IT</a:t>
                      </a:r>
                      <a:endParaRPr lang="en-US" sz="1400" b="1" dirty="0">
                        <a:latin typeface="Arial" pitchFamily="34" charset="0"/>
                        <a:cs typeface="Arial" pitchFamily="34" charset="0"/>
                      </a:endParaRPr>
                    </a:p>
                  </a:txBody>
                  <a:tcPr>
                    <a:solidFill>
                      <a:schemeClr val="accent1"/>
                    </a:solidFill>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endParaRPr lang="en-US" sz="1400" dirty="0">
                        <a:latin typeface="Arial" pitchFamily="34" charset="0"/>
                        <a:cs typeface="Arial" pitchFamily="34" charset="0"/>
                      </a:endParaRPr>
                    </a:p>
                  </a:txBody>
                  <a:tcPr/>
                </a:tc>
              </a:tr>
              <a:tr h="331217">
                <a:tc>
                  <a:txBody>
                    <a:bodyPr/>
                    <a:lstStyle/>
                    <a:p>
                      <a:r>
                        <a:rPr lang="en-US" sz="1400" b="1" dirty="0" smtClean="0">
                          <a:latin typeface="Arial" pitchFamily="34" charset="0"/>
                          <a:cs typeface="Arial" pitchFamily="34" charset="0"/>
                        </a:rPr>
                        <a:t>ITC</a:t>
                      </a:r>
                      <a:endParaRPr lang="en-US" sz="1400" b="1"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solidFill>
                      <a:schemeClr val="accent1"/>
                    </a:solidFill>
                  </a:tcPr>
                </a:tc>
                <a:tc>
                  <a:txBody>
                    <a:bodyPr/>
                    <a:lstStyle/>
                    <a:p>
                      <a:pPr algn="ct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lnB w="38100" cap="flat" cmpd="sng" algn="ctr">
                      <a:solidFill>
                        <a:schemeClr val="bg2">
                          <a:lumMod val="85000"/>
                        </a:schemeClr>
                      </a:solidFill>
                      <a:prstDash val="solid"/>
                      <a:round/>
                      <a:headEnd type="none" w="med" len="med"/>
                      <a:tailEnd type="none" w="med" len="med"/>
                    </a:lnB>
                  </a:tcPr>
                </a:tc>
              </a:tr>
              <a:tr h="3836819">
                <a:tc>
                  <a:txBody>
                    <a:bodyPr/>
                    <a:lstStyle/>
                    <a:p>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solidFill>
                      <a:schemeClr val="accent1"/>
                    </a:solidFill>
                  </a:tcPr>
                </a:tc>
                <a:tc>
                  <a:txBody>
                    <a:bodyPr/>
                    <a:lstStyle/>
                    <a:p>
                      <a:r>
                        <a:rPr lang="en-US" sz="1400" dirty="0" smtClean="0">
                          <a:latin typeface="Arial" pitchFamily="34" charset="0"/>
                          <a:cs typeface="Arial" pitchFamily="34" charset="0"/>
                        </a:rPr>
                        <a:t>Convince</a:t>
                      </a:r>
                      <a:r>
                        <a:rPr lang="en-US" sz="1400" baseline="0" dirty="0" smtClean="0">
                          <a:latin typeface="Arial" pitchFamily="34" charset="0"/>
                          <a:cs typeface="Arial" pitchFamily="34" charset="0"/>
                        </a:rPr>
                        <a:t> reviewers and NSF that project is innovative and important</a:t>
                      </a:r>
                    </a:p>
                    <a:p>
                      <a:pPr marL="115888" indent="-115888">
                        <a:buFont typeface="Arial" pitchFamily="34" charset="0"/>
                        <a:buChar char="•"/>
                      </a:pPr>
                      <a:r>
                        <a:rPr lang="en-US" sz="1400" baseline="0" dirty="0" smtClean="0">
                          <a:latin typeface="Arial" pitchFamily="34" charset="0"/>
                          <a:cs typeface="Arial" pitchFamily="34" charset="0"/>
                        </a:rPr>
                        <a:t>Develop/study new transformational strategy</a:t>
                      </a:r>
                    </a:p>
                    <a:p>
                      <a:pPr marL="115888" indent="-115888">
                        <a:buFont typeface="Arial" pitchFamily="34" charset="0"/>
                        <a:buChar char="•"/>
                      </a:pPr>
                      <a:r>
                        <a:rPr lang="en-US" sz="1400" baseline="0" dirty="0" smtClean="0">
                          <a:latin typeface="Arial" pitchFamily="34" charset="0"/>
                          <a:cs typeface="Arial" pitchFamily="34" charset="0"/>
                        </a:rPr>
                        <a:t>Provide unique contribution to understanding transformation, i.e.,</a:t>
                      </a:r>
                    </a:p>
                    <a:p>
                      <a:pPr marL="349250" indent="-115888">
                        <a:buFont typeface="Arial" pitchFamily="34" charset="0"/>
                        <a:buChar char="•"/>
                      </a:pPr>
                      <a:r>
                        <a:rPr lang="en-US" sz="1400" baseline="0" dirty="0" smtClean="0">
                          <a:latin typeface="Arial" pitchFamily="34" charset="0"/>
                          <a:cs typeface="Arial" pitchFamily="34" charset="0"/>
                        </a:rPr>
                        <a:t>Different institution type</a:t>
                      </a:r>
                    </a:p>
                    <a:p>
                      <a:pPr marL="349250" indent="-115888">
                        <a:buFont typeface="Arial" pitchFamily="34" charset="0"/>
                        <a:buChar char="•"/>
                      </a:pPr>
                      <a:r>
                        <a:rPr lang="en-US" sz="1400" baseline="0" dirty="0" smtClean="0">
                          <a:latin typeface="Arial" pitchFamily="34" charset="0"/>
                          <a:cs typeface="Arial" pitchFamily="34" charset="0"/>
                        </a:rPr>
                        <a:t>Different populations</a:t>
                      </a:r>
                    </a:p>
                    <a:p>
                      <a:pPr marL="349250" indent="-115888">
                        <a:buFont typeface="Arial" pitchFamily="34" charset="0"/>
                        <a:buChar char="•"/>
                      </a:pPr>
                      <a:endParaRPr lang="en-US" sz="1400" baseline="0" dirty="0" smtClean="0">
                        <a:latin typeface="Arial" pitchFamily="34" charset="0"/>
                        <a:cs typeface="Arial" pitchFamily="34" charset="0"/>
                      </a:endParaRPr>
                    </a:p>
                    <a:p>
                      <a:pPr marL="115888" indent="-115888">
                        <a:buFont typeface="Arial" pitchFamily="34" charset="0"/>
                        <a:buChar char="•"/>
                      </a:pPr>
                      <a:r>
                        <a:rPr lang="en-US" sz="1400" baseline="0" dirty="0" smtClean="0">
                          <a:latin typeface="Arial" pitchFamily="34" charset="0"/>
                          <a:cs typeface="Arial" pitchFamily="34" charset="0"/>
                        </a:rPr>
                        <a:t>Contribute to knowledge base on women in S&amp;E careers</a:t>
                      </a:r>
                    </a:p>
                    <a:p>
                      <a:pPr marL="349250" indent="-115888">
                        <a:buFont typeface="Arial" pitchFamily="34" charset="0"/>
                        <a:buChar char="•"/>
                      </a:pPr>
                      <a:r>
                        <a:rPr lang="en-US" sz="1400" baseline="0" dirty="0" smtClean="0">
                          <a:latin typeface="Arial" pitchFamily="34" charset="0"/>
                          <a:cs typeface="Arial" pitchFamily="34" charset="0"/>
                        </a:rPr>
                        <a:t>Strong social science research component (5 page supplement)</a:t>
                      </a:r>
                    </a:p>
                    <a:p>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c>
                  <a:txBody>
                    <a:bodyPr/>
                    <a:lstStyle/>
                    <a:p>
                      <a:pPr marL="115888" indent="-115888">
                        <a:buFont typeface="Arial" pitchFamily="34" charset="0"/>
                        <a:buChar char="•"/>
                      </a:pPr>
                      <a:r>
                        <a:rPr lang="en-US" sz="1400" dirty="0" smtClean="0">
                          <a:latin typeface="Arial" pitchFamily="34" charset="0"/>
                          <a:cs typeface="Arial" pitchFamily="34" charset="0"/>
                        </a:rPr>
                        <a:t>Convincing argument of</a:t>
                      </a:r>
                      <a:r>
                        <a:rPr lang="en-US" sz="1400" baseline="0" dirty="0" smtClean="0">
                          <a:latin typeface="Arial" pitchFamily="34" charset="0"/>
                          <a:cs typeface="Arial" pitchFamily="34" charset="0"/>
                        </a:rPr>
                        <a:t> historical lack of resources</a:t>
                      </a:r>
                      <a:endParaRPr lang="en-US" sz="1400" dirty="0">
                        <a:latin typeface="Arial" pitchFamily="34" charset="0"/>
                        <a:cs typeface="Arial" pitchFamily="34" charset="0"/>
                      </a:endParaRPr>
                    </a:p>
                  </a:txBody>
                  <a:tcPr>
                    <a:lnT w="38100" cap="flat" cmpd="sng" algn="ctr">
                      <a:solidFill>
                        <a:schemeClr val="bg2">
                          <a:lumMod val="85000"/>
                        </a:schemeClr>
                      </a:solidFill>
                      <a:prstDash val="solid"/>
                      <a:round/>
                      <a:headEnd type="none" w="med" len="med"/>
                      <a:tailEnd type="none" w="med" len="med"/>
                    </a:lnT>
                  </a:tcPr>
                </a:tc>
              </a:tr>
            </a:tbl>
          </a:graphicData>
        </a:graphic>
      </p:graphicFrame>
      <p:sp>
        <p:nvSpPr>
          <p:cNvPr id="6" name="Title 1"/>
          <p:cNvSpPr>
            <a:spLocks noGrp="1"/>
          </p:cNvSpPr>
          <p:nvPr>
            <p:ph type="title"/>
          </p:nvPr>
        </p:nvSpPr>
        <p:spPr>
          <a:xfrm>
            <a:off x="457200" y="152400"/>
            <a:ext cx="8229600" cy="990600"/>
          </a:xfrm>
        </p:spPr>
        <p:txBody>
          <a:bodyPr>
            <a:normAutofit/>
          </a:bodyPr>
          <a:lstStyle/>
          <a:p>
            <a:r>
              <a:rPr lang="en-US" dirty="0" smtClean="0">
                <a:solidFill>
                  <a:schemeClr val="tx1"/>
                </a:solidFill>
                <a:latin typeface="Arial" pitchFamily="34" charset="0"/>
                <a:cs typeface="Arial" pitchFamily="34" charset="0"/>
              </a:rPr>
              <a:t>Key Components of Successful Proposals</a:t>
            </a:r>
            <a:endParaRPr lang="en-US"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Common Problems in Proposals</a:t>
            </a:r>
            <a:endParaRPr lang="en-US" dirty="0">
              <a:solidFill>
                <a:schemeClr val="tx1"/>
              </a:solidFill>
              <a:latin typeface="Arial" pitchFamily="34" charset="0"/>
              <a:cs typeface="Arial" pitchFamily="34" charset="0"/>
            </a:endParaRPr>
          </a:p>
        </p:txBody>
      </p:sp>
      <p:graphicFrame>
        <p:nvGraphicFramePr>
          <p:cNvPr id="4" name="Table 3"/>
          <p:cNvGraphicFramePr>
            <a:graphicFrameLocks noGrp="1"/>
          </p:cNvGraphicFramePr>
          <p:nvPr/>
        </p:nvGraphicFramePr>
        <p:xfrm>
          <a:off x="457200" y="1397000"/>
          <a:ext cx="8382000" cy="3747008"/>
        </p:xfrm>
        <a:graphic>
          <a:graphicData uri="http://schemas.openxmlformats.org/drawingml/2006/table">
            <a:tbl>
              <a:tblPr firstRow="1" bandRow="1">
                <a:tableStyleId>{5C22544A-7EE6-4342-B048-85BDC9FD1C3A}</a:tableStyleId>
              </a:tblPr>
              <a:tblGrid>
                <a:gridCol w="7239000"/>
                <a:gridCol w="609600"/>
                <a:gridCol w="533400"/>
              </a:tblGrid>
              <a:tr h="370840">
                <a:tc>
                  <a:txBody>
                    <a:bodyPr/>
                    <a:lstStyle/>
                    <a:p>
                      <a:r>
                        <a:rPr lang="en-US" sz="1400" b="1" dirty="0" smtClean="0">
                          <a:solidFill>
                            <a:schemeClr val="tx1"/>
                          </a:solidFill>
                          <a:latin typeface="Arial" pitchFamily="34" charset="0"/>
                          <a:cs typeface="Arial" pitchFamily="34" charset="0"/>
                        </a:rPr>
                        <a:t>Description</a:t>
                      </a:r>
                      <a:endParaRPr lang="en-US" sz="1400" b="1"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IT</a:t>
                      </a:r>
                      <a:endParaRPr lang="en-US" sz="1400" dirty="0">
                        <a:solidFill>
                          <a:schemeClr val="tx1"/>
                        </a:solidFill>
                        <a:latin typeface="Arial" pitchFamily="34" charset="0"/>
                        <a:cs typeface="Arial" pitchFamily="34" charset="0"/>
                      </a:endParaRPr>
                    </a:p>
                  </a:txBody>
                  <a:tcPr/>
                </a:tc>
                <a:tc>
                  <a:txBody>
                    <a:bodyPr/>
                    <a:lstStyle/>
                    <a:p>
                      <a:pPr algn="ctr"/>
                      <a:r>
                        <a:rPr lang="en-US" sz="1400" dirty="0" smtClean="0">
                          <a:solidFill>
                            <a:schemeClr val="tx1"/>
                          </a:solidFill>
                          <a:latin typeface="Arial" pitchFamily="34" charset="0"/>
                          <a:cs typeface="Arial" pitchFamily="34" charset="0"/>
                        </a:rPr>
                        <a:t>ITC</a:t>
                      </a:r>
                      <a:endParaRPr lang="en-US" sz="1400" dirty="0">
                        <a:solidFill>
                          <a:schemeClr val="tx1"/>
                        </a:solidFill>
                        <a:latin typeface="Arial" pitchFamily="34" charset="0"/>
                        <a:cs typeface="Arial" pitchFamily="34" charset="0"/>
                      </a:endParaRPr>
                    </a:p>
                  </a:txBody>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Inadequate description of the roles and responsibilities of various members of the leadership team and other personnel.</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A plan to develop materials and activities without  using relevant existing resources.</a:t>
                      </a: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Leadership team that is not sufficiently broad for the kinds of activities and goals proposed.</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370840">
                <a:tc>
                  <a:txBody>
                    <a:bodyPr/>
                    <a:lstStyle/>
                    <a:p>
                      <a:pPr>
                        <a:lnSpc>
                          <a:spcPct val="90000"/>
                        </a:lnSpc>
                      </a:pPr>
                      <a:r>
                        <a:rPr lang="en-US" sz="1400" dirty="0" smtClean="0">
                          <a:latin typeface="Arial" pitchFamily="34" charset="0"/>
                          <a:cs typeface="Arial" pitchFamily="34" charset="0"/>
                        </a:rPr>
                        <a:t>Underestimation of the time and human resources to set up and maintain an ADVANCE project.</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370840">
                <a:tc>
                  <a:txBody>
                    <a:bodyPr/>
                    <a:lstStyle/>
                    <a:p>
                      <a:r>
                        <a:rPr lang="en-US" sz="1400" dirty="0" smtClean="0">
                          <a:latin typeface="Arial" pitchFamily="34" charset="0"/>
                          <a:cs typeface="Arial" pitchFamily="34" charset="0"/>
                        </a:rPr>
                        <a:t>No,</a:t>
                      </a:r>
                      <a:r>
                        <a:rPr lang="en-US" sz="1400" baseline="0" dirty="0" smtClean="0">
                          <a:latin typeface="Arial" pitchFamily="34" charset="0"/>
                          <a:cs typeface="Arial" pitchFamily="34" charset="0"/>
                        </a:rPr>
                        <a:t> or inappropriate, data provided in the proposal</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370840">
                <a:tc>
                  <a:txBody>
                    <a:bodyPr/>
                    <a:lstStyle/>
                    <a:p>
                      <a:r>
                        <a:rPr lang="en-US" sz="1400" dirty="0" smtClean="0">
                          <a:latin typeface="Arial" pitchFamily="34" charset="0"/>
                          <a:cs typeface="Arial" pitchFamily="34" charset="0"/>
                        </a:rPr>
                        <a:t>Not using/exceeding</a:t>
                      </a:r>
                      <a:r>
                        <a:rPr lang="en-US" sz="1400" baseline="0" dirty="0" smtClean="0">
                          <a:latin typeface="Arial" pitchFamily="34" charset="0"/>
                          <a:cs typeface="Arial" pitchFamily="34" charset="0"/>
                        </a:rPr>
                        <a:t> fifteen page limitation</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r>
              <a:tr h="370840">
                <a:tc>
                  <a:txBody>
                    <a:bodyPr/>
                    <a:lstStyle/>
                    <a:p>
                      <a:r>
                        <a:rPr lang="en-US" sz="1400" dirty="0" smtClean="0">
                          <a:latin typeface="Arial" pitchFamily="34" charset="0"/>
                          <a:cs typeface="Arial" pitchFamily="34" charset="0"/>
                        </a:rPr>
                        <a:t>Lack of cohesiveness between social science</a:t>
                      </a:r>
                      <a:r>
                        <a:rPr lang="en-US" sz="1400" baseline="0" dirty="0" smtClean="0">
                          <a:latin typeface="Arial" pitchFamily="34" charset="0"/>
                          <a:cs typeface="Arial" pitchFamily="34" charset="0"/>
                        </a:rPr>
                        <a:t> research and ADVANCE activities</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endParaRPr lang="en-US" sz="1400" dirty="0">
                        <a:latin typeface="Arial" pitchFamily="34" charset="0"/>
                        <a:cs typeface="Arial"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Lack of an innovative dimension with a strong proposal to study the innovation.</a:t>
                      </a:r>
                      <a:endParaRPr lang="en-US" sz="1400" dirty="0">
                        <a:latin typeface="Arial" pitchFamily="34" charset="0"/>
                        <a:cs typeface="Arial" pitchFamily="34" charset="0"/>
                      </a:endParaRPr>
                    </a:p>
                  </a:txBody>
                  <a:tcPr/>
                </a:tc>
                <a:tc>
                  <a:txBody>
                    <a:bodyPr/>
                    <a:lstStyle/>
                    <a:p>
                      <a:pPr algn="ctr"/>
                      <a:r>
                        <a:rPr lang="en-US" sz="1400" dirty="0" smtClean="0">
                          <a:latin typeface="Arial" pitchFamily="34" charset="0"/>
                          <a:cs typeface="Arial" pitchFamily="34" charset="0"/>
                        </a:rPr>
                        <a:t>x</a:t>
                      </a:r>
                      <a:endParaRPr lang="en-US" sz="1400" dirty="0">
                        <a:latin typeface="Arial" pitchFamily="34" charset="0"/>
                        <a:cs typeface="Arial" pitchFamily="34" charset="0"/>
                      </a:endParaRPr>
                    </a:p>
                  </a:txBody>
                  <a:tcPr/>
                </a:tc>
                <a:tc>
                  <a:txBody>
                    <a:bodyPr/>
                    <a:lstStyle/>
                    <a:p>
                      <a:pPr algn="ctr"/>
                      <a:endParaRPr lang="en-US" sz="14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Additional Proposal Documents</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381000" y="1143000"/>
            <a:ext cx="8610600" cy="5410200"/>
          </a:xfrm>
        </p:spPr>
        <p:txBody>
          <a:bodyPr>
            <a:noAutofit/>
          </a:bodyPr>
          <a:lstStyle/>
          <a:p>
            <a:pPr>
              <a:spcBef>
                <a:spcPts val="0"/>
              </a:spcBef>
            </a:pPr>
            <a:r>
              <a:rPr lang="en-US" sz="2000" dirty="0" smtClean="0">
                <a:latin typeface="Arial" pitchFamily="34" charset="0"/>
                <a:cs typeface="Arial" pitchFamily="34" charset="0"/>
              </a:rPr>
              <a:t>Budget</a:t>
            </a:r>
          </a:p>
          <a:p>
            <a:pPr lvl="1">
              <a:spcBef>
                <a:spcPts val="0"/>
              </a:spcBef>
            </a:pPr>
            <a:r>
              <a:rPr lang="en-US" sz="2000" dirty="0" smtClean="0">
                <a:solidFill>
                  <a:schemeClr val="tx1"/>
                </a:solidFill>
                <a:latin typeface="Arial" pitchFamily="34" charset="0"/>
                <a:cs typeface="Arial" pitchFamily="34" charset="0"/>
              </a:rPr>
              <a:t>Cost sharing is not required</a:t>
            </a:r>
          </a:p>
          <a:p>
            <a:pPr lvl="1">
              <a:spcBef>
                <a:spcPts val="0"/>
              </a:spcBef>
            </a:pPr>
            <a:r>
              <a:rPr lang="en-US" sz="2000" dirty="0" smtClean="0">
                <a:solidFill>
                  <a:schemeClr val="tx1"/>
                </a:solidFill>
                <a:latin typeface="Arial" pitchFamily="34" charset="0"/>
                <a:cs typeface="Arial" pitchFamily="34" charset="0"/>
              </a:rPr>
              <a:t>Must include a three page budget description</a:t>
            </a:r>
          </a:p>
          <a:p>
            <a:pPr lvl="1">
              <a:spcBef>
                <a:spcPts val="0"/>
              </a:spcBef>
            </a:pPr>
            <a:r>
              <a:rPr lang="en-US" sz="2000" dirty="0" smtClean="0">
                <a:solidFill>
                  <a:schemeClr val="tx1"/>
                </a:solidFill>
                <a:latin typeface="Arial" pitchFamily="34" charset="0"/>
                <a:cs typeface="Arial" pitchFamily="34" charset="0"/>
              </a:rPr>
              <a:t>Total requested must be justified by the project’s scope</a:t>
            </a:r>
          </a:p>
          <a:p>
            <a:pPr>
              <a:spcBef>
                <a:spcPts val="0"/>
              </a:spcBef>
            </a:pPr>
            <a:endParaRPr lang="en-US" sz="2000" dirty="0" smtClean="0">
              <a:latin typeface="Arial" pitchFamily="34" charset="0"/>
              <a:cs typeface="Arial" pitchFamily="34" charset="0"/>
            </a:endParaRPr>
          </a:p>
          <a:p>
            <a:pPr>
              <a:spcBef>
                <a:spcPts val="0"/>
              </a:spcBef>
            </a:pPr>
            <a:r>
              <a:rPr lang="en-US" sz="2000" dirty="0" smtClean="0">
                <a:latin typeface="Arial" pitchFamily="34" charset="0"/>
                <a:cs typeface="Arial" pitchFamily="34" charset="0"/>
              </a:rPr>
              <a:t>Supplementary Documents</a:t>
            </a:r>
          </a:p>
          <a:p>
            <a:pPr lvl="1">
              <a:spcBef>
                <a:spcPts val="0"/>
              </a:spcBef>
            </a:pPr>
            <a:r>
              <a:rPr lang="en-US" sz="2000" dirty="0" smtClean="0">
                <a:solidFill>
                  <a:schemeClr val="tx1"/>
                </a:solidFill>
                <a:latin typeface="Arial" pitchFamily="34" charset="0"/>
                <a:cs typeface="Arial" pitchFamily="34" charset="0"/>
              </a:rPr>
              <a:t>Letters of Commitment</a:t>
            </a:r>
          </a:p>
          <a:p>
            <a:pPr lvl="1">
              <a:spcBef>
                <a:spcPts val="0"/>
              </a:spcBef>
            </a:pPr>
            <a:r>
              <a:rPr lang="en-US" sz="2000" dirty="0" smtClean="0">
                <a:solidFill>
                  <a:schemeClr val="tx1"/>
                </a:solidFill>
                <a:latin typeface="Arial" pitchFamily="34" charset="0"/>
                <a:cs typeface="Arial" pitchFamily="34" charset="0"/>
              </a:rPr>
              <a:t>(IT Only): 5-page description of social science research including, but not limited to:</a:t>
            </a:r>
          </a:p>
          <a:p>
            <a:pPr lvl="2">
              <a:spcBef>
                <a:spcPts val="0"/>
              </a:spcBef>
            </a:pPr>
            <a:r>
              <a:rPr lang="en-US" dirty="0" smtClean="0">
                <a:latin typeface="Arial" pitchFamily="34" charset="0"/>
                <a:cs typeface="Arial" pitchFamily="34" charset="0"/>
              </a:rPr>
              <a:t>the disciplinary and conceptual framework for the study; </a:t>
            </a:r>
          </a:p>
          <a:p>
            <a:pPr lvl="2">
              <a:spcBef>
                <a:spcPts val="0"/>
              </a:spcBef>
            </a:pPr>
            <a:r>
              <a:rPr lang="en-US" dirty="0" smtClean="0">
                <a:latin typeface="Arial" pitchFamily="34" charset="0"/>
                <a:cs typeface="Arial" pitchFamily="34" charset="0"/>
              </a:rPr>
              <a:t>a discussion of the theory and hypotheses grounding the research; </a:t>
            </a:r>
          </a:p>
          <a:p>
            <a:pPr lvl="2">
              <a:spcBef>
                <a:spcPts val="0"/>
              </a:spcBef>
            </a:pPr>
            <a:r>
              <a:rPr lang="en-US" dirty="0" smtClean="0">
                <a:latin typeface="Arial" pitchFamily="34" charset="0"/>
                <a:cs typeface="Arial" pitchFamily="34" charset="0"/>
              </a:rPr>
              <a:t>the proposed methods to test the hypotheses; </a:t>
            </a:r>
          </a:p>
          <a:p>
            <a:pPr lvl="2">
              <a:spcBef>
                <a:spcPts val="0"/>
              </a:spcBef>
            </a:pPr>
            <a:r>
              <a:rPr lang="en-US" dirty="0" smtClean="0">
                <a:latin typeface="Arial" pitchFamily="34" charset="0"/>
                <a:cs typeface="Arial" pitchFamily="34" charset="0"/>
              </a:rPr>
              <a:t>the expected findings; and </a:t>
            </a:r>
          </a:p>
          <a:p>
            <a:pPr lvl="2">
              <a:spcBef>
                <a:spcPts val="0"/>
              </a:spcBef>
            </a:pPr>
            <a:r>
              <a:rPr lang="en-US" dirty="0" smtClean="0">
                <a:latin typeface="Arial" pitchFamily="34" charset="0"/>
                <a:cs typeface="Arial" pitchFamily="34" charset="0"/>
              </a:rPr>
              <a:t>to what extent the results and data will be disaggregated for multiple characteristics such as race, ethnicity, sexual orientation, disability, foreign-born or foreign-trained, in addition to gender. </a:t>
            </a:r>
          </a:p>
          <a:p>
            <a:pPr lvl="2">
              <a:spcBef>
                <a:spcPts val="0"/>
              </a:spcBef>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solidFill>
                  <a:schemeClr val="tx1"/>
                </a:solidFill>
                <a:latin typeface="Arial" pitchFamily="34" charset="0"/>
                <a:cs typeface="Arial" pitchFamily="34" charset="0"/>
              </a:rPr>
              <a:t>ADVANCE Program Description</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marL="1712913" indent="-1712913">
              <a:lnSpc>
                <a:spcPct val="80000"/>
              </a:lnSpc>
              <a:buFontTx/>
              <a:buNone/>
            </a:pPr>
            <a:r>
              <a:rPr lang="en-US" sz="2000" dirty="0" smtClean="0">
                <a:latin typeface="Arial" pitchFamily="34" charset="0"/>
                <a:cs typeface="Arial" pitchFamily="34" charset="0"/>
              </a:rPr>
              <a:t>Program Goal: Increase the participation and advancement of women in academic science and engineering careers</a:t>
            </a:r>
          </a:p>
          <a:p>
            <a:pPr marL="633413" lvl="1" indent="-238125">
              <a:lnSpc>
                <a:spcPct val="80000"/>
              </a:lnSpc>
            </a:pPr>
            <a:r>
              <a:rPr lang="en-US" sz="2000" dirty="0" smtClean="0">
                <a:solidFill>
                  <a:schemeClr val="tx1"/>
                </a:solidFill>
                <a:latin typeface="Arial" pitchFamily="34" charset="0"/>
                <a:cs typeface="Arial" pitchFamily="34" charset="0"/>
              </a:rPr>
              <a:t>Projects to realize this goal should involve, and are sought from, both men and women</a:t>
            </a:r>
          </a:p>
          <a:p>
            <a:pPr marL="633413" lvl="1" indent="-238125">
              <a:lnSpc>
                <a:spcPct val="80000"/>
              </a:lnSpc>
            </a:pPr>
            <a:r>
              <a:rPr lang="en-US" sz="2000" dirty="0" smtClean="0">
                <a:solidFill>
                  <a:schemeClr val="tx1"/>
                </a:solidFill>
                <a:latin typeface="Arial" pitchFamily="34" charset="0"/>
                <a:cs typeface="Arial" pitchFamily="34" charset="0"/>
              </a:rPr>
              <a:t>Proposals addressing the participation and advancement of women from underrepresented minority groups, women with disabilities and women from predominantly undergraduate institutions are strongly encouraged</a:t>
            </a:r>
          </a:p>
          <a:p>
            <a:pPr marL="633413" lvl="1" indent="-238125">
              <a:lnSpc>
                <a:spcPct val="80000"/>
              </a:lnSpc>
            </a:pPr>
            <a:endParaRPr lang="en-US" sz="2000" dirty="0" smtClean="0">
              <a:solidFill>
                <a:schemeClr val="tx1"/>
              </a:solidFill>
              <a:latin typeface="Arial" pitchFamily="34" charset="0"/>
              <a:cs typeface="Arial" pitchFamily="34" charset="0"/>
            </a:endParaRPr>
          </a:p>
          <a:p>
            <a:pPr marL="280988" indent="-280988">
              <a:lnSpc>
                <a:spcPct val="80000"/>
              </a:lnSpc>
              <a:buFontTx/>
              <a:buNone/>
            </a:pPr>
            <a:endParaRPr lang="en-US" sz="2000" dirty="0" smtClean="0">
              <a:latin typeface="Arial" pitchFamily="34" charset="0"/>
              <a:cs typeface="Arial" pitchFamily="34" charset="0"/>
            </a:endParaRPr>
          </a:p>
          <a:p>
            <a:pPr marL="280988" indent="-280988">
              <a:lnSpc>
                <a:spcPct val="80000"/>
              </a:lnSpc>
              <a:buFontTx/>
              <a:buNone/>
            </a:pPr>
            <a:r>
              <a:rPr lang="en-US" sz="2000" dirty="0" smtClean="0">
                <a:latin typeface="Arial" pitchFamily="34" charset="0"/>
                <a:cs typeface="Arial" pitchFamily="34" charset="0"/>
              </a:rPr>
              <a:t>Eligible Science and Engineering fields:</a:t>
            </a:r>
          </a:p>
          <a:p>
            <a:pPr marL="633413" lvl="1" indent="-238125">
              <a:lnSpc>
                <a:spcPct val="80000"/>
              </a:lnSpc>
            </a:pPr>
            <a:r>
              <a:rPr lang="en-US" sz="2000" dirty="0" smtClean="0">
                <a:solidFill>
                  <a:schemeClr val="tx1"/>
                </a:solidFill>
                <a:latin typeface="Arial" pitchFamily="34" charset="0"/>
                <a:cs typeface="Arial" pitchFamily="34" charset="0"/>
              </a:rPr>
              <a:t>All fields funded by NSF are eligible, which includes the social and behavioral sciences</a:t>
            </a:r>
          </a:p>
          <a:p>
            <a:pPr marL="633413" lvl="1" indent="-238125">
              <a:lnSpc>
                <a:spcPct val="80000"/>
              </a:lnSpc>
            </a:pPr>
            <a:r>
              <a:rPr lang="en-US" sz="2000" dirty="0" smtClean="0">
                <a:solidFill>
                  <a:schemeClr val="tx1"/>
                </a:solidFill>
                <a:latin typeface="Arial" pitchFamily="34" charset="0"/>
                <a:cs typeface="Arial" pitchFamily="34" charset="0"/>
              </a:rPr>
              <a:t>The clinical sciences (medical, dental, veterinarian) are not eligible</a:t>
            </a:r>
          </a:p>
          <a:p>
            <a:endParaRPr lang="en-US" dirty="0">
              <a:latin typeface="Arial" pitchFamily="34" charset="0"/>
              <a:cs typeface="Arial" pitchFamily="34" charset="0"/>
            </a:endParaRPr>
          </a:p>
        </p:txBody>
      </p:sp>
      <p:pic>
        <p:nvPicPr>
          <p:cNvPr id="4" name="Picture 3"/>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Additional Proposal Documents, cont’d</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457200" y="1219200"/>
            <a:ext cx="8458200" cy="4937760"/>
          </a:xfrm>
        </p:spPr>
        <p:txBody>
          <a:bodyPr>
            <a:normAutofit/>
          </a:bodyPr>
          <a:lstStyle/>
          <a:p>
            <a:r>
              <a:rPr lang="en-US" sz="2000" dirty="0" smtClean="0">
                <a:latin typeface="Arial" pitchFamily="34" charset="0"/>
                <a:cs typeface="Arial" pitchFamily="34" charset="0"/>
              </a:rPr>
              <a:t>Data Management Plan</a:t>
            </a:r>
          </a:p>
          <a:p>
            <a:pPr lvl="1"/>
            <a:r>
              <a:rPr lang="en-US" sz="2000" dirty="0" smtClean="0">
                <a:solidFill>
                  <a:schemeClr val="tx1"/>
                </a:solidFill>
                <a:latin typeface="Arial" pitchFamily="34" charset="0"/>
                <a:cs typeface="Arial" pitchFamily="34" charset="0"/>
              </a:rPr>
              <a:t>Effective January 2011</a:t>
            </a:r>
          </a:p>
          <a:p>
            <a:pPr lvl="1"/>
            <a:r>
              <a:rPr lang="en-US" sz="2000" dirty="0" smtClean="0">
                <a:solidFill>
                  <a:schemeClr val="tx1"/>
                </a:solidFill>
                <a:latin typeface="Arial" pitchFamily="34" charset="0"/>
                <a:cs typeface="Arial" pitchFamily="34" charset="0"/>
              </a:rPr>
              <a:t>All proposals submitted to NSF must include a </a:t>
            </a:r>
            <a:r>
              <a:rPr lang="en-US" sz="2000" b="1" dirty="0" smtClean="0">
                <a:solidFill>
                  <a:schemeClr val="tx1"/>
                </a:solidFill>
                <a:latin typeface="Arial" pitchFamily="34" charset="0"/>
                <a:cs typeface="Arial" pitchFamily="34" charset="0"/>
              </a:rPr>
              <a:t>Data Management Plan</a:t>
            </a:r>
            <a:r>
              <a:rPr lang="en-US" sz="2000" dirty="0" smtClean="0">
                <a:solidFill>
                  <a:schemeClr val="tx1"/>
                </a:solidFill>
                <a:latin typeface="Arial" pitchFamily="34" charset="0"/>
                <a:cs typeface="Arial" pitchFamily="34" charset="0"/>
              </a:rPr>
              <a:t> (DMP) as a Supplementary Document of no more than two pages </a:t>
            </a:r>
          </a:p>
          <a:p>
            <a:pPr lvl="1"/>
            <a:r>
              <a:rPr lang="en-US" sz="2000" dirty="0" smtClean="0">
                <a:solidFill>
                  <a:schemeClr val="tx1"/>
                </a:solidFill>
                <a:latin typeface="Arial" pitchFamily="34" charset="0"/>
                <a:cs typeface="Arial" pitchFamily="34" charset="0"/>
              </a:rPr>
              <a:t>DMP needs to address two topics: the data to be generated by the research, and the plan for managing the data</a:t>
            </a:r>
          </a:p>
          <a:p>
            <a:pPr lvl="1"/>
            <a:r>
              <a:rPr lang="en-US" sz="2000" dirty="0" smtClean="0">
                <a:solidFill>
                  <a:schemeClr val="tx1"/>
                </a:solidFill>
                <a:latin typeface="Arial" pitchFamily="34" charset="0"/>
                <a:cs typeface="Arial" pitchFamily="34" charset="0"/>
              </a:rPr>
              <a:t>For FAQS, see </a:t>
            </a:r>
            <a:r>
              <a:rPr lang="en-US" sz="2000" u="sng" dirty="0" smtClean="0">
                <a:latin typeface="Arial" pitchFamily="34" charset="0"/>
                <a:cs typeface="Arial" pitchFamily="34" charset="0"/>
                <a:hlinkClick r:id="rId2"/>
              </a:rPr>
              <a:t>http://www.nsf.gov/bfa/dias/policy/dmpfaqs.jsp</a:t>
            </a:r>
            <a:r>
              <a:rPr lang="en-US" sz="2000" dirty="0" smtClean="0">
                <a:latin typeface="Arial" pitchFamily="34" charset="0"/>
                <a:cs typeface="Arial" pitchFamily="34" charset="0"/>
              </a:rPr>
              <a:t> </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90600" y="3124200"/>
            <a:ext cx="7239000" cy="1066800"/>
          </a:xfrm>
        </p:spPr>
        <p:txBody>
          <a:bodyPr>
            <a:normAutofit/>
          </a:bodyPr>
          <a:lstStyle/>
          <a:p>
            <a:r>
              <a:rPr lang="en-US" dirty="0" smtClean="0">
                <a:solidFill>
                  <a:schemeClr val="bg1"/>
                </a:solidFill>
                <a:latin typeface="Arial" pitchFamily="34" charset="0"/>
                <a:cs typeface="Arial" pitchFamily="34" charset="0"/>
              </a:rPr>
              <a:t>ADVANCE Information and Resources</a:t>
            </a:r>
            <a:endParaRPr lang="en-US"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Grant Proposal Guide Changes</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Autofit/>
          </a:bodyPr>
          <a:lstStyle/>
          <a:p>
            <a:pPr>
              <a:lnSpc>
                <a:spcPct val="80000"/>
              </a:lnSpc>
            </a:pPr>
            <a:r>
              <a:rPr lang="en-US" sz="2000" dirty="0" smtClean="0">
                <a:latin typeface="Arial" pitchFamily="34" charset="0"/>
                <a:cs typeface="Arial" pitchFamily="34" charset="0"/>
              </a:rPr>
              <a:t>Mentoring for Postdoctoral Researchers</a:t>
            </a:r>
          </a:p>
          <a:p>
            <a:pPr lvl="1">
              <a:lnSpc>
                <a:spcPct val="80000"/>
              </a:lnSpc>
            </a:pPr>
            <a:r>
              <a:rPr lang="en-US" sz="2000" dirty="0" smtClean="0">
                <a:solidFill>
                  <a:schemeClr val="tx1"/>
                </a:solidFill>
                <a:latin typeface="Arial" pitchFamily="34" charset="0"/>
                <a:cs typeface="Arial" pitchFamily="34" charset="0"/>
              </a:rPr>
              <a:t>Proposals with funding for postdoctoral researchers must include a description of mentoring activities for </a:t>
            </a:r>
            <a:r>
              <a:rPr lang="en-US" sz="2000" dirty="0" err="1" smtClean="0">
                <a:solidFill>
                  <a:schemeClr val="tx1"/>
                </a:solidFill>
                <a:latin typeface="Arial" pitchFamily="34" charset="0"/>
                <a:cs typeface="Arial" pitchFamily="34" charset="0"/>
              </a:rPr>
              <a:t>postdocs</a:t>
            </a:r>
            <a:endParaRPr lang="en-US" sz="2000" dirty="0" smtClean="0">
              <a:solidFill>
                <a:schemeClr val="tx1"/>
              </a:solidFill>
              <a:latin typeface="Arial" pitchFamily="34" charset="0"/>
              <a:cs typeface="Arial" pitchFamily="34" charset="0"/>
            </a:endParaRPr>
          </a:p>
          <a:p>
            <a:pPr lvl="1">
              <a:lnSpc>
                <a:spcPct val="80000"/>
              </a:lnSpc>
            </a:pPr>
            <a:endParaRPr lang="en-US" sz="2000"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Mentoring activities may include:</a:t>
            </a:r>
          </a:p>
          <a:p>
            <a:pPr lvl="2">
              <a:lnSpc>
                <a:spcPct val="80000"/>
              </a:lnSpc>
            </a:pPr>
            <a:r>
              <a:rPr lang="en-US" dirty="0" smtClean="0">
                <a:solidFill>
                  <a:schemeClr val="tx1"/>
                </a:solidFill>
                <a:latin typeface="Arial" pitchFamily="34" charset="0"/>
                <a:cs typeface="Arial" pitchFamily="34" charset="0"/>
              </a:rPr>
              <a:t>Career counseling </a:t>
            </a:r>
          </a:p>
          <a:p>
            <a:pPr lvl="2">
              <a:lnSpc>
                <a:spcPct val="80000"/>
              </a:lnSpc>
            </a:pPr>
            <a:r>
              <a:rPr lang="en-US" dirty="0" smtClean="0">
                <a:solidFill>
                  <a:schemeClr val="tx1"/>
                </a:solidFill>
                <a:latin typeface="Arial" pitchFamily="34" charset="0"/>
                <a:cs typeface="Arial" pitchFamily="34" charset="0"/>
              </a:rPr>
              <a:t>Training in preparation of grant proposals</a:t>
            </a:r>
          </a:p>
          <a:p>
            <a:pPr lvl="2">
              <a:lnSpc>
                <a:spcPct val="80000"/>
              </a:lnSpc>
            </a:pPr>
            <a:r>
              <a:rPr lang="en-US" dirty="0" smtClean="0">
                <a:solidFill>
                  <a:schemeClr val="tx1"/>
                </a:solidFill>
                <a:latin typeface="Arial" pitchFamily="34" charset="0"/>
                <a:cs typeface="Arial" pitchFamily="34" charset="0"/>
              </a:rPr>
              <a:t>Guidance on how to effectively collaborate with researchers from diverse backgrounds and disciplinary areas </a:t>
            </a:r>
          </a:p>
          <a:p>
            <a:pPr lvl="2">
              <a:lnSpc>
                <a:spcPct val="80000"/>
              </a:lnSpc>
            </a:pPr>
            <a:r>
              <a:rPr lang="en-US" dirty="0" smtClean="0">
                <a:solidFill>
                  <a:schemeClr val="tx1"/>
                </a:solidFill>
                <a:latin typeface="Arial" pitchFamily="34" charset="0"/>
                <a:cs typeface="Arial" pitchFamily="34" charset="0"/>
              </a:rPr>
              <a:t>Training in responsible professional practices</a:t>
            </a:r>
          </a:p>
          <a:p>
            <a:pPr lvl="2">
              <a:lnSpc>
                <a:spcPct val="80000"/>
              </a:lnSpc>
            </a:pPr>
            <a:endParaRPr lang="en-US"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Proposed mentoring activities will be evaluated as part of the merit review process</a:t>
            </a:r>
          </a:p>
          <a:p>
            <a:pPr lvl="1">
              <a:lnSpc>
                <a:spcPct val="80000"/>
              </a:lnSpc>
            </a:pPr>
            <a:endParaRPr lang="en-US" sz="2000" dirty="0" smtClean="0">
              <a:solidFill>
                <a:schemeClr val="tx1"/>
              </a:solidFill>
              <a:latin typeface="Arial" pitchFamily="34" charset="0"/>
              <a:cs typeface="Arial" pitchFamily="34" charset="0"/>
            </a:endParaRPr>
          </a:p>
          <a:p>
            <a:pPr lvl="1">
              <a:lnSpc>
                <a:spcPct val="80000"/>
              </a:lnSpc>
            </a:pPr>
            <a:r>
              <a:rPr lang="en-US" sz="2000" dirty="0" smtClean="0">
                <a:solidFill>
                  <a:schemeClr val="tx1"/>
                </a:solidFill>
                <a:latin typeface="Arial" pitchFamily="34" charset="0"/>
                <a:cs typeface="Arial" pitchFamily="34" charset="0"/>
              </a:rPr>
              <a:t>Proposals that do not include a separate section on mentoring activities within the Project Description will be returned without review</a:t>
            </a:r>
          </a:p>
          <a:p>
            <a:endParaRPr lang="en-US" sz="2000" dirty="0">
              <a:latin typeface="Arial" pitchFamily="34" charset="0"/>
              <a:cs typeface="Arial" pitchFamily="34" charset="0"/>
            </a:endParaRPr>
          </a:p>
        </p:txBody>
      </p:sp>
      <p:pic>
        <p:nvPicPr>
          <p:cNvPr id="5" name="Picture 4"/>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8382000" cy="4937760"/>
          </a:xfrm>
        </p:spPr>
        <p:txBody>
          <a:bodyPr>
            <a:normAutofit/>
          </a:bodyPr>
          <a:lstStyle/>
          <a:p>
            <a:r>
              <a:rPr lang="en-US" sz="2000" dirty="0" smtClean="0">
                <a:latin typeface="Arial" pitchFamily="34" charset="0"/>
                <a:cs typeface="Arial" pitchFamily="34" charset="0"/>
              </a:rPr>
              <a:t>Human Subjects Research</a:t>
            </a:r>
          </a:p>
          <a:p>
            <a:pPr lvl="1"/>
            <a:r>
              <a:rPr lang="en-US" sz="2000" dirty="0" smtClean="0">
                <a:solidFill>
                  <a:schemeClr val="tx1"/>
                </a:solidFill>
                <a:latin typeface="Arial" pitchFamily="34" charset="0"/>
                <a:cs typeface="Arial" pitchFamily="34" charset="0"/>
              </a:rPr>
              <a:t>Projects involving research with human subjects must ensure that subjects are protected from research risks in conformance with the relevant federal policy known as the Common Rule (</a:t>
            </a:r>
            <a:r>
              <a:rPr lang="en-US" sz="2000" i="1" dirty="0" smtClean="0">
                <a:solidFill>
                  <a:schemeClr val="tx1"/>
                </a:solidFill>
                <a:latin typeface="Arial" pitchFamily="34" charset="0"/>
                <a:cs typeface="Arial" pitchFamily="34" charset="0"/>
              </a:rPr>
              <a:t>Federal Policy for the Protection of Human Subjects, 45 CFR 690</a:t>
            </a:r>
            <a:r>
              <a:rPr lang="en-US" sz="2000" dirty="0" smtClean="0">
                <a:solidFill>
                  <a:schemeClr val="tx1"/>
                </a:solidFill>
                <a:latin typeface="Arial" pitchFamily="34" charset="0"/>
                <a:cs typeface="Arial" pitchFamily="34" charset="0"/>
              </a:rPr>
              <a:t>)</a:t>
            </a:r>
          </a:p>
          <a:p>
            <a:pPr lvl="1"/>
            <a:r>
              <a:rPr lang="en-US" sz="2000" dirty="0" smtClean="0">
                <a:solidFill>
                  <a:schemeClr val="tx1"/>
                </a:solidFill>
                <a:latin typeface="Arial" pitchFamily="34" charset="0"/>
                <a:cs typeface="Arial" pitchFamily="34" charset="0"/>
              </a:rPr>
              <a:t>All projects involving human subjects must either (1) have approval from the organization's Institutional Review Board (IRB) </a:t>
            </a:r>
            <a:r>
              <a:rPr lang="en-US" sz="2000" u="sng" dirty="0" smtClean="0">
                <a:solidFill>
                  <a:schemeClr val="accent2"/>
                </a:solidFill>
                <a:latin typeface="Arial" pitchFamily="34" charset="0"/>
                <a:cs typeface="Arial" pitchFamily="34" charset="0"/>
              </a:rPr>
              <a:t>before</a:t>
            </a:r>
            <a:r>
              <a:rPr lang="en-US" sz="2000" dirty="0" smtClean="0">
                <a:latin typeface="Arial" pitchFamily="34" charset="0"/>
                <a:cs typeface="Arial" pitchFamily="34" charset="0"/>
              </a:rPr>
              <a:t> </a:t>
            </a:r>
            <a:r>
              <a:rPr lang="en-US" sz="2000" dirty="0" smtClean="0">
                <a:solidFill>
                  <a:schemeClr val="tx1"/>
                </a:solidFill>
                <a:latin typeface="Arial" pitchFamily="34" charset="0"/>
                <a:cs typeface="Arial" pitchFamily="34" charset="0"/>
              </a:rPr>
              <a:t>issuance of an NSF award or, (2) must affirm that the IRB has declared the research exempt from IRB review, in accordance with the applicable subsection, as established in section 101(b) of the Common Rule." </a:t>
            </a:r>
          </a:p>
          <a:p>
            <a:endParaRPr lang="en-US" sz="2000" dirty="0">
              <a:latin typeface="Arial" pitchFamily="34" charset="0"/>
              <a:cs typeface="Arial" pitchFamily="34" charset="0"/>
            </a:endParaRPr>
          </a:p>
        </p:txBody>
      </p:sp>
      <p:sp>
        <p:nvSpPr>
          <p:cNvPr id="4"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Grant Proposal Guide Changes, cont’d</a:t>
            </a:r>
            <a:endParaRPr lang="en-US"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Grant Proposal Guide Changes, cont’d</a:t>
            </a:r>
            <a:endParaRPr lang="en-US" dirty="0">
              <a:solidFill>
                <a:schemeClr val="tx1"/>
              </a:solidFill>
            </a:endParaRPr>
          </a:p>
        </p:txBody>
      </p:sp>
      <p:sp>
        <p:nvSpPr>
          <p:cNvPr id="3" name="Content Placeholder 2"/>
          <p:cNvSpPr>
            <a:spLocks noGrp="1"/>
          </p:cNvSpPr>
          <p:nvPr>
            <p:ph sz="quarter" idx="1"/>
          </p:nvPr>
        </p:nvSpPr>
        <p:spPr>
          <a:xfrm>
            <a:off x="457200" y="1310640"/>
            <a:ext cx="8458200" cy="4937760"/>
          </a:xfrm>
        </p:spPr>
        <p:txBody>
          <a:bodyPr>
            <a:normAutofit/>
          </a:bodyPr>
          <a:lstStyle/>
          <a:p>
            <a:r>
              <a:rPr lang="en-US" sz="2000" dirty="0" smtClean="0">
                <a:latin typeface="Arial" pitchFamily="34" charset="0"/>
                <a:cs typeface="Arial" pitchFamily="34" charset="0"/>
              </a:rPr>
              <a:t>Data Management Plan</a:t>
            </a:r>
          </a:p>
          <a:p>
            <a:pPr lvl="1"/>
            <a:r>
              <a:rPr lang="en-US" sz="2000" dirty="0" smtClean="0">
                <a:solidFill>
                  <a:schemeClr val="tx1"/>
                </a:solidFill>
                <a:latin typeface="Arial" pitchFamily="34" charset="0"/>
                <a:cs typeface="Arial" pitchFamily="34" charset="0"/>
              </a:rPr>
              <a:t>Effective January 2011</a:t>
            </a:r>
          </a:p>
          <a:p>
            <a:pPr lvl="1"/>
            <a:r>
              <a:rPr lang="en-US" sz="2000" dirty="0" smtClean="0">
                <a:solidFill>
                  <a:schemeClr val="tx1"/>
                </a:solidFill>
                <a:latin typeface="Arial" pitchFamily="34" charset="0"/>
                <a:cs typeface="Arial" pitchFamily="34" charset="0"/>
              </a:rPr>
              <a:t>All proposals submitted to NSF must include a </a:t>
            </a:r>
            <a:r>
              <a:rPr lang="en-US" sz="2000" b="1" dirty="0" smtClean="0">
                <a:solidFill>
                  <a:schemeClr val="tx1"/>
                </a:solidFill>
                <a:latin typeface="Arial" pitchFamily="34" charset="0"/>
                <a:cs typeface="Arial" pitchFamily="34" charset="0"/>
              </a:rPr>
              <a:t>Data Management Plan</a:t>
            </a:r>
            <a:r>
              <a:rPr lang="en-US" sz="2000" dirty="0" smtClean="0">
                <a:solidFill>
                  <a:schemeClr val="tx1"/>
                </a:solidFill>
                <a:latin typeface="Arial" pitchFamily="34" charset="0"/>
                <a:cs typeface="Arial" pitchFamily="34" charset="0"/>
              </a:rPr>
              <a:t> (DMP) as a Supplementary Document of no more than two pages </a:t>
            </a:r>
          </a:p>
          <a:p>
            <a:pPr lvl="1"/>
            <a:r>
              <a:rPr lang="en-US" sz="2000" dirty="0" smtClean="0">
                <a:solidFill>
                  <a:schemeClr val="tx1"/>
                </a:solidFill>
                <a:latin typeface="Arial" pitchFamily="34" charset="0"/>
                <a:cs typeface="Arial" pitchFamily="34" charset="0"/>
              </a:rPr>
              <a:t>DMP needs to address two topics: the data to be generated by the research, and the plan for managing the data</a:t>
            </a:r>
          </a:p>
          <a:p>
            <a:pPr lvl="1"/>
            <a:r>
              <a:rPr lang="en-US" sz="2000" dirty="0" smtClean="0">
                <a:solidFill>
                  <a:schemeClr val="tx1"/>
                </a:solidFill>
                <a:latin typeface="Arial" pitchFamily="34" charset="0"/>
                <a:cs typeface="Arial" pitchFamily="34" charset="0"/>
              </a:rPr>
              <a:t>For FAQS, see </a:t>
            </a:r>
            <a:r>
              <a:rPr lang="en-US" sz="2000" u="sng" dirty="0" smtClean="0">
                <a:latin typeface="Arial" pitchFamily="34" charset="0"/>
                <a:cs typeface="Arial" pitchFamily="34" charset="0"/>
                <a:hlinkClick r:id="rId2"/>
              </a:rPr>
              <a:t>http://www.nsf.gov/bfa/dias/policy/dmpfaqs.jsp</a:t>
            </a:r>
            <a:r>
              <a:rPr lang="en-US" sz="2000" dirty="0" smtClean="0">
                <a:latin typeface="Arial" pitchFamily="34" charset="0"/>
                <a:cs typeface="Arial" pitchFamily="34" charset="0"/>
              </a:rPr>
              <a:t> </a:t>
            </a:r>
          </a:p>
          <a:p>
            <a:pPr lvl="1"/>
            <a:r>
              <a:rPr lang="en-US" sz="2000" dirty="0" smtClean="0">
                <a:solidFill>
                  <a:schemeClr val="tx1"/>
                </a:solidFill>
                <a:latin typeface="Arial" pitchFamily="34" charset="0"/>
                <a:cs typeface="Arial" pitchFamily="34" charset="0"/>
              </a:rPr>
              <a:t>For EHR guidance on Data Management Plans, see </a:t>
            </a:r>
            <a:r>
              <a:rPr lang="en-US" sz="2000" dirty="0" smtClean="0">
                <a:latin typeface="Arial" pitchFamily="34" charset="0"/>
                <a:cs typeface="Arial" pitchFamily="34" charset="0"/>
                <a:hlinkClick r:id="rId3"/>
              </a:rPr>
              <a:t>http://www.nsf.gov/bfa/dias/policy/dmpdocs/ehr.pdf</a:t>
            </a:r>
            <a:r>
              <a:rPr lang="en-US" sz="2000" dirty="0" smtClean="0">
                <a:latin typeface="Arial" pitchFamily="34" charset="0"/>
                <a:cs typeface="Arial" pitchFamily="34" charset="0"/>
              </a:rPr>
              <a:t> </a:t>
            </a:r>
          </a:p>
          <a:p>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Information on ADVANCE Projects</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marL="0" indent="0">
              <a:buFontTx/>
              <a:buNone/>
            </a:pPr>
            <a:r>
              <a:rPr lang="en-US" sz="2000" dirty="0" smtClean="0">
                <a:latin typeface="Arial" pitchFamily="34" charset="0"/>
                <a:cs typeface="Arial" pitchFamily="34" charset="0"/>
              </a:rPr>
              <a:t>Materials from past and current ADVANCE IT projects are available:</a:t>
            </a:r>
          </a:p>
          <a:p>
            <a:pPr marL="0" indent="0">
              <a:buFontTx/>
              <a:buNone/>
            </a:pPr>
            <a:r>
              <a:rPr lang="en-US" sz="2000" dirty="0" smtClean="0">
                <a:latin typeface="Arial" pitchFamily="34" charset="0"/>
                <a:cs typeface="Arial" pitchFamily="34" charset="0"/>
              </a:rPr>
              <a:t> </a:t>
            </a:r>
          </a:p>
          <a:p>
            <a:pPr lvl="1"/>
            <a:r>
              <a:rPr lang="en-US" sz="2000" dirty="0" smtClean="0">
                <a:solidFill>
                  <a:schemeClr val="tx1"/>
                </a:solidFill>
                <a:latin typeface="Arial" pitchFamily="34" charset="0"/>
                <a:cs typeface="Arial" pitchFamily="34" charset="0"/>
              </a:rPr>
              <a:t>Individual IT project websites (link at bottom of page): </a:t>
            </a:r>
            <a:r>
              <a:rPr lang="en-US" sz="2000" dirty="0" smtClean="0">
                <a:latin typeface="Arial" pitchFamily="34" charset="0"/>
                <a:cs typeface="Arial" pitchFamily="34" charset="0"/>
                <a:hlinkClick r:id="rId2"/>
              </a:rPr>
              <a:t>www.nsf.gov/advance</a:t>
            </a:r>
            <a:r>
              <a:rPr lang="en-US" sz="2000" dirty="0" smtClean="0">
                <a:latin typeface="Arial" pitchFamily="34" charset="0"/>
                <a:cs typeface="Arial" pitchFamily="34" charset="0"/>
              </a:rPr>
              <a:t> </a:t>
            </a:r>
          </a:p>
          <a:p>
            <a:pPr lvl="1">
              <a:buFontTx/>
              <a:buNone/>
            </a:pPr>
            <a:endParaRPr lang="en-US" sz="2000" dirty="0" smtClean="0">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ADVANCE web portal:</a:t>
            </a:r>
            <a:r>
              <a:rPr lang="en-US" sz="2000" dirty="0" smtClean="0">
                <a:latin typeface="Arial" pitchFamily="34" charset="0"/>
                <a:cs typeface="Arial" pitchFamily="34" charset="0"/>
              </a:rPr>
              <a:t> </a:t>
            </a:r>
            <a:r>
              <a:rPr lang="en-US" sz="2000" dirty="0" smtClean="0">
                <a:latin typeface="Arial" pitchFamily="34" charset="0"/>
                <a:cs typeface="Arial" pitchFamily="34" charset="0"/>
                <a:hlinkClick r:id="rId3"/>
              </a:rPr>
              <a:t>www.portal.advance.vt.edu</a:t>
            </a:r>
            <a:r>
              <a:rPr lang="en-US" sz="2000" dirty="0" smtClean="0">
                <a:latin typeface="Arial" pitchFamily="34" charset="0"/>
                <a:cs typeface="Arial" pitchFamily="34" charset="0"/>
              </a:rPr>
              <a:t> </a:t>
            </a:r>
          </a:p>
          <a:p>
            <a:pPr lvl="1"/>
            <a:endParaRPr lang="en-US" sz="2000" dirty="0" smtClean="0">
              <a:latin typeface="Arial" pitchFamily="34" charset="0"/>
              <a:cs typeface="Arial" pitchFamily="34" charset="0"/>
            </a:endParaRPr>
          </a:p>
          <a:p>
            <a:pPr lvl="1"/>
            <a:r>
              <a:rPr lang="en-US" sz="2000" dirty="0" smtClean="0">
                <a:solidFill>
                  <a:schemeClr val="tx1"/>
                </a:solidFill>
                <a:latin typeface="Arial" pitchFamily="34" charset="0"/>
                <a:cs typeface="Arial" pitchFamily="34" charset="0"/>
              </a:rPr>
              <a:t>Contact a specific grantee</a:t>
            </a:r>
          </a:p>
          <a:p>
            <a:endParaRPr lang="en-US" dirty="0">
              <a:latin typeface="Arial" pitchFamily="34" charset="0"/>
              <a:cs typeface="Arial" pitchFamily="34" charset="0"/>
            </a:endParaRPr>
          </a:p>
        </p:txBody>
      </p:sp>
      <p:pic>
        <p:nvPicPr>
          <p:cNvPr id="4" name="Picture 3"/>
          <p:cNvPicPr>
            <a:picLocks noChangeAspect="1" noChangeArrowheads="1"/>
          </p:cNvPicPr>
          <p:nvPr/>
        </p:nvPicPr>
        <p:blipFill>
          <a:blip r:embed="rId4" cstate="print"/>
          <a:srcRect r="11074"/>
          <a:stretch>
            <a:fillRect/>
          </a:stretch>
        </p:blipFill>
        <p:spPr bwMode="auto">
          <a:xfrm>
            <a:off x="1" y="1"/>
            <a:ext cx="46616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1">
              <a:tabLst>
                <a:tab pos="914400" algn="l"/>
                <a:tab pos="3028950" algn="l"/>
              </a:tabLst>
            </a:pPr>
            <a:r>
              <a:rPr lang="en-US" sz="2000" dirty="0" smtClean="0">
                <a:solidFill>
                  <a:schemeClr val="tx1"/>
                </a:solidFill>
                <a:latin typeface="Arial" pitchFamily="34" charset="0"/>
                <a:cs typeface="Arial" pitchFamily="34" charset="0"/>
              </a:rPr>
              <a:t>Program Directors: </a:t>
            </a:r>
          </a:p>
          <a:p>
            <a:pPr lvl="2">
              <a:tabLst>
                <a:tab pos="914400" algn="l"/>
                <a:tab pos="3028950" algn="l"/>
              </a:tabLst>
            </a:pPr>
            <a:r>
              <a:rPr lang="en-US" b="1" dirty="0" smtClean="0">
                <a:latin typeface="Arial" pitchFamily="34" charset="0"/>
                <a:cs typeface="Arial" pitchFamily="34" charset="0"/>
              </a:rPr>
              <a:t>	</a:t>
            </a:r>
            <a:r>
              <a:rPr lang="en-US" dirty="0" smtClean="0">
                <a:latin typeface="Arial" pitchFamily="34" charset="0"/>
                <a:cs typeface="Arial" pitchFamily="34" charset="0"/>
              </a:rPr>
              <a:t>Kelly Mack 	- </a:t>
            </a:r>
            <a:r>
              <a:rPr lang="en-US" dirty="0" smtClean="0">
                <a:latin typeface="Arial" pitchFamily="34" charset="0"/>
                <a:cs typeface="Arial" pitchFamily="34" charset="0"/>
                <a:hlinkClick r:id="rId2"/>
              </a:rPr>
              <a:t>kmack@nsf.gov</a:t>
            </a:r>
            <a:r>
              <a:rPr lang="en-US" dirty="0" smtClean="0">
                <a:latin typeface="Arial" pitchFamily="34" charset="0"/>
                <a:cs typeface="Arial" pitchFamily="34" charset="0"/>
              </a:rPr>
              <a:t> </a:t>
            </a:r>
          </a:p>
          <a:p>
            <a:pPr lvl="2">
              <a:tabLst>
                <a:tab pos="914400" algn="l"/>
                <a:tab pos="3028950" algn="l"/>
              </a:tabLst>
            </a:pPr>
            <a:r>
              <a:rPr lang="en-US" dirty="0" smtClean="0">
                <a:latin typeface="Arial" pitchFamily="34" charset="0"/>
                <a:cs typeface="Arial" pitchFamily="34" charset="0"/>
              </a:rPr>
              <a:t>	Amy Rogers	- </a:t>
            </a:r>
            <a:r>
              <a:rPr lang="en-US" dirty="0" smtClean="0">
                <a:latin typeface="Arial" pitchFamily="34" charset="0"/>
                <a:cs typeface="Arial" pitchFamily="34" charset="0"/>
                <a:hlinkClick r:id="rId3"/>
              </a:rPr>
              <a:t>arogers@nsf.gov</a:t>
            </a:r>
            <a:r>
              <a:rPr lang="en-US" dirty="0" smtClean="0">
                <a:latin typeface="Arial" pitchFamily="34" charset="0"/>
                <a:cs typeface="Arial" pitchFamily="34" charset="0"/>
              </a:rPr>
              <a:t> </a:t>
            </a:r>
          </a:p>
          <a:p>
            <a:pPr lvl="1">
              <a:tabLst>
                <a:tab pos="914400" algn="l"/>
                <a:tab pos="3028950" algn="l"/>
              </a:tabLst>
            </a:pPr>
            <a:endParaRPr lang="en-US" sz="2000" dirty="0" smtClean="0">
              <a:latin typeface="Arial" pitchFamily="34" charset="0"/>
              <a:cs typeface="Arial" pitchFamily="34" charset="0"/>
            </a:endParaRPr>
          </a:p>
          <a:p>
            <a:pPr lvl="1">
              <a:tabLst>
                <a:tab pos="914400" algn="l"/>
                <a:tab pos="3028950" algn="l"/>
              </a:tabLst>
            </a:pPr>
            <a:endParaRPr lang="en-US" sz="2000" dirty="0" smtClean="0">
              <a:latin typeface="Arial" pitchFamily="34" charset="0"/>
              <a:cs typeface="Arial" pitchFamily="34" charset="0"/>
            </a:endParaRPr>
          </a:p>
          <a:p>
            <a:pPr lvl="1">
              <a:tabLst>
                <a:tab pos="914400" algn="l"/>
                <a:tab pos="3028950" algn="l"/>
              </a:tabLst>
            </a:pPr>
            <a:r>
              <a:rPr lang="en-US" sz="2000" dirty="0" smtClean="0">
                <a:solidFill>
                  <a:schemeClr val="tx1"/>
                </a:solidFill>
                <a:latin typeface="Arial" pitchFamily="34" charset="0"/>
                <a:cs typeface="Arial" pitchFamily="34" charset="0"/>
              </a:rPr>
              <a:t>Integrative Activities Specialist:</a:t>
            </a:r>
          </a:p>
          <a:p>
            <a:pPr lvl="2">
              <a:tabLst>
                <a:tab pos="914400" algn="l"/>
                <a:tab pos="3028950" algn="l"/>
              </a:tabLst>
            </a:pPr>
            <a:r>
              <a:rPr lang="en-US" dirty="0" smtClean="0">
                <a:latin typeface="Arial" pitchFamily="34" charset="0"/>
                <a:cs typeface="Arial" pitchFamily="34" charset="0"/>
              </a:rPr>
              <a:t>	Pat Simms 	- </a:t>
            </a:r>
            <a:r>
              <a:rPr lang="en-US" dirty="0" smtClean="0">
                <a:latin typeface="Arial" pitchFamily="34" charset="0"/>
                <a:cs typeface="Arial" pitchFamily="34" charset="0"/>
                <a:hlinkClick r:id="rId4"/>
              </a:rPr>
              <a:t>psimms@nsf.gov</a:t>
            </a:r>
            <a:endParaRPr lang="en-US" dirty="0" smtClean="0">
              <a:latin typeface="Arial" pitchFamily="34" charset="0"/>
              <a:cs typeface="Arial" pitchFamily="34" charset="0"/>
            </a:endParaRPr>
          </a:p>
          <a:p>
            <a:pPr lvl="1">
              <a:tabLst>
                <a:tab pos="914400" algn="l"/>
                <a:tab pos="3028950" algn="l"/>
              </a:tabLst>
            </a:pPr>
            <a:endParaRPr lang="en-US" sz="2000" dirty="0" smtClean="0">
              <a:latin typeface="Arial" pitchFamily="34" charset="0"/>
              <a:cs typeface="Arial" pitchFamily="34" charset="0"/>
            </a:endParaRPr>
          </a:p>
          <a:p>
            <a:pPr lvl="1">
              <a:tabLst>
                <a:tab pos="914400" algn="l"/>
                <a:tab pos="3028950" algn="l"/>
              </a:tabLst>
            </a:pPr>
            <a:endParaRPr lang="en-US" sz="2000" dirty="0" smtClean="0">
              <a:latin typeface="Arial" pitchFamily="34" charset="0"/>
              <a:cs typeface="Arial" pitchFamily="34" charset="0"/>
            </a:endParaRPr>
          </a:p>
          <a:p>
            <a:pPr lvl="1">
              <a:tabLst>
                <a:tab pos="914400" algn="l"/>
                <a:tab pos="3028950" algn="l"/>
              </a:tabLst>
            </a:pPr>
            <a:r>
              <a:rPr lang="en-US" sz="2000" dirty="0" smtClean="0">
                <a:solidFill>
                  <a:schemeClr val="tx1"/>
                </a:solidFill>
                <a:latin typeface="Arial" pitchFamily="34" charset="0"/>
                <a:cs typeface="Arial" pitchFamily="34" charset="0"/>
              </a:rPr>
              <a:t>Program Website</a:t>
            </a:r>
          </a:p>
          <a:p>
            <a:pPr lvl="2">
              <a:tabLst>
                <a:tab pos="914400" algn="l"/>
                <a:tab pos="3028950" algn="l"/>
              </a:tabLst>
            </a:pPr>
            <a:r>
              <a:rPr lang="en-US" dirty="0" smtClean="0">
                <a:latin typeface="Arial" pitchFamily="34" charset="0"/>
                <a:cs typeface="Arial" pitchFamily="34" charset="0"/>
                <a:hlinkClick r:id="rId5"/>
              </a:rPr>
              <a:t>http://www.nsf.gov/advance</a:t>
            </a:r>
            <a:r>
              <a:rPr lang="en-US" dirty="0" smtClean="0">
                <a:latin typeface="Arial" pitchFamily="34" charset="0"/>
                <a:cs typeface="Arial" pitchFamily="34" charset="0"/>
              </a:rPr>
              <a:t> </a:t>
            </a:r>
          </a:p>
          <a:p>
            <a:endParaRPr lang="en-US" dirty="0">
              <a:latin typeface="Arial" pitchFamily="34" charset="0"/>
              <a:cs typeface="Arial" pitchFamily="34" charset="0"/>
            </a:endParaRPr>
          </a:p>
        </p:txBody>
      </p:sp>
      <p:pic>
        <p:nvPicPr>
          <p:cNvPr id="5" name="Picture 4"/>
          <p:cNvPicPr>
            <a:picLocks noChangeAspect="1" noChangeArrowheads="1"/>
          </p:cNvPicPr>
          <p:nvPr/>
        </p:nvPicPr>
        <p:blipFill>
          <a:blip r:embed="rId6" cstate="print"/>
          <a:srcRect r="11074"/>
          <a:stretch>
            <a:fillRect/>
          </a:stretch>
        </p:blipFill>
        <p:spPr bwMode="auto">
          <a:xfrm>
            <a:off x="1" y="1"/>
            <a:ext cx="466164" cy="6858000"/>
          </a:xfrm>
          <a:prstGeom prst="rect">
            <a:avLst/>
          </a:prstGeom>
          <a:noFill/>
          <a:ln w="9525">
            <a:noFill/>
            <a:miter lim="800000"/>
            <a:headEnd/>
            <a:tailEnd/>
          </a:ln>
        </p:spPr>
      </p:pic>
      <p:sp>
        <p:nvSpPr>
          <p:cNvPr id="6" name="Title 5"/>
          <p:cNvSpPr>
            <a:spLocks noGrp="1"/>
          </p:cNvSpPr>
          <p:nvPr>
            <p:ph type="title"/>
          </p:nvPr>
        </p:nvSpPr>
        <p:spPr>
          <a:xfrm>
            <a:off x="457200" y="914400"/>
            <a:ext cx="8229600" cy="533400"/>
          </a:xfrm>
        </p:spPr>
        <p:txBody>
          <a:bodyPr anchor="ctr">
            <a:noAutofit/>
          </a:bodyPr>
          <a:lstStyle/>
          <a:p>
            <a:pPr lvl="1" algn="l" rtl="0">
              <a:spcBef>
                <a:spcPct val="0"/>
              </a:spcBef>
            </a:pPr>
            <a:r>
              <a:rPr lang="en-US" sz="3200" dirty="0" smtClean="0">
                <a:latin typeface="Arial" pitchFamily="34" charset="0"/>
                <a:cs typeface="Arial" pitchFamily="34" charset="0"/>
              </a:rPr>
              <a:t>ADVANCE Program Contact Information</a:t>
            </a:r>
            <a:br>
              <a:rPr lang="en-US" sz="3200" dirty="0" smtClean="0">
                <a:latin typeface="Arial" pitchFamily="34" charset="0"/>
                <a:cs typeface="Arial" pitchFamily="34" charset="0"/>
              </a:rPr>
            </a:br>
            <a:endParaRPr lang="en-US"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Evaluation Tools</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r>
              <a:rPr lang="en-US" sz="2400" dirty="0" smtClean="0">
                <a:latin typeface="Arial" pitchFamily="34" charset="0"/>
                <a:cs typeface="Arial" pitchFamily="34" charset="0"/>
              </a:rPr>
              <a:t>General information about project evaluation available at the Online Evaluation Resource Library: </a:t>
            </a:r>
            <a:r>
              <a:rPr lang="en-US" sz="2400" dirty="0" smtClean="0">
                <a:latin typeface="Arial" pitchFamily="34" charset="0"/>
                <a:cs typeface="Arial" pitchFamily="34" charset="0"/>
                <a:hlinkClick r:id="rId2"/>
              </a:rPr>
              <a:t>http://ctl.sri.com/projects/displayProject.jsp?Nick=oerl</a:t>
            </a:r>
            <a:endParaRPr lang="en-US" sz="2400" dirty="0" smtClean="0">
              <a:latin typeface="Arial" pitchFamily="34" charset="0"/>
              <a:cs typeface="Arial" pitchFamily="34" charset="0"/>
            </a:endParaRPr>
          </a:p>
          <a:p>
            <a:pPr lvl="1"/>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Review the ADVANCE Evaluation Toolkit:</a:t>
            </a:r>
          </a:p>
          <a:p>
            <a:pPr lvl="2"/>
            <a:r>
              <a:rPr lang="en-US" sz="2400" dirty="0" smtClean="0">
                <a:latin typeface="Arial" pitchFamily="34" charset="0"/>
                <a:cs typeface="Arial" pitchFamily="34" charset="0"/>
                <a:hlinkClick r:id="rId3"/>
              </a:rPr>
              <a:t>http://www.advance.vt.edu/</a:t>
            </a:r>
            <a:r>
              <a:rPr lang="en-US" sz="2400" dirty="0" smtClean="0">
                <a:latin typeface="Arial" pitchFamily="34" charset="0"/>
                <a:cs typeface="Arial" pitchFamily="34" charset="0"/>
              </a:rPr>
              <a:t> (link at bottom of page)</a:t>
            </a:r>
          </a:p>
          <a:p>
            <a:pPr lvl="2"/>
            <a:r>
              <a:rPr lang="en-US" sz="2400" dirty="0" smtClean="0">
                <a:latin typeface="Arial" pitchFamily="34" charset="0"/>
                <a:cs typeface="Arial" pitchFamily="34" charset="0"/>
              </a:rPr>
              <a:t>“Using Program Evaluation to Ensure the Success of your ADVANCE Program” developed by NMSU</a:t>
            </a:r>
          </a:p>
          <a:p>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latin typeface="Arial" pitchFamily="34" charset="0"/>
                <a:cs typeface="Arial" pitchFamily="34" charset="0"/>
              </a:rPr>
              <a:t>ADVANCE Program Funding Opportunities</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2743200"/>
          </a:xfrm>
        </p:spPr>
        <p:txBody>
          <a:bodyPr/>
          <a:lstStyle/>
          <a:p>
            <a:pPr marL="609600" indent="-609600">
              <a:buFontTx/>
              <a:buAutoNum type="arabicPeriod"/>
            </a:pPr>
            <a:r>
              <a:rPr lang="en-US" sz="2400" dirty="0" smtClean="0">
                <a:latin typeface="Arial" pitchFamily="34" charset="0"/>
                <a:cs typeface="Arial" pitchFamily="34" charset="0"/>
              </a:rPr>
              <a:t>Institutional Transformation (IT)</a:t>
            </a:r>
          </a:p>
          <a:p>
            <a:pPr marL="609600" indent="-609600">
              <a:buFontTx/>
              <a:buAutoNum type="arabicPeriod"/>
            </a:pPr>
            <a:endParaRPr lang="en-US" sz="2400" dirty="0" smtClean="0">
              <a:latin typeface="Arial" pitchFamily="34" charset="0"/>
              <a:cs typeface="Arial" pitchFamily="34" charset="0"/>
            </a:endParaRPr>
          </a:p>
          <a:p>
            <a:pPr marL="609600" indent="-609600">
              <a:buFontTx/>
              <a:buAutoNum type="arabicPeriod"/>
            </a:pPr>
            <a:r>
              <a:rPr lang="en-US" sz="2400" dirty="0" smtClean="0">
                <a:latin typeface="Arial" pitchFamily="34" charset="0"/>
                <a:cs typeface="Arial" pitchFamily="34" charset="0"/>
              </a:rPr>
              <a:t>IT-Catalyst</a:t>
            </a:r>
          </a:p>
          <a:p>
            <a:pPr marL="609600" indent="-609600">
              <a:buFontTx/>
              <a:buAutoNum type="arabicPeriod"/>
            </a:pPr>
            <a:endParaRPr lang="en-US" sz="2400" dirty="0" smtClean="0">
              <a:latin typeface="Arial" pitchFamily="34" charset="0"/>
              <a:cs typeface="Arial" pitchFamily="34" charset="0"/>
            </a:endParaRPr>
          </a:p>
          <a:p>
            <a:pPr marL="609600" indent="-609600">
              <a:buFontTx/>
              <a:buAutoNum type="arabicPeriod"/>
            </a:pPr>
            <a:r>
              <a:rPr lang="en-US" sz="2400" dirty="0" smtClean="0">
                <a:solidFill>
                  <a:schemeClr val="tx1">
                    <a:lumMod val="50000"/>
                    <a:lumOff val="50000"/>
                  </a:schemeClr>
                </a:solidFill>
                <a:latin typeface="Arial" pitchFamily="34" charset="0"/>
                <a:cs typeface="Arial" pitchFamily="34" charset="0"/>
              </a:rPr>
              <a:t>Partnerships for Adaptation, Implementation, and Dissemination (PAID)</a:t>
            </a:r>
            <a:r>
              <a:rPr lang="en-US" sz="2000" dirty="0" smtClean="0">
                <a:solidFill>
                  <a:schemeClr val="tx1">
                    <a:lumMod val="50000"/>
                    <a:lumOff val="50000"/>
                  </a:schemeClr>
                </a:solidFill>
                <a:latin typeface="Arial" pitchFamily="34" charset="0"/>
                <a:cs typeface="Arial" pitchFamily="34" charset="0"/>
              </a:rPr>
              <a:t> </a:t>
            </a:r>
          </a:p>
          <a:p>
            <a:endParaRPr lang="en-US" dirty="0">
              <a:latin typeface="Arial" pitchFamily="34" charset="0"/>
              <a:cs typeface="Arial" pitchFamily="34" charset="0"/>
            </a:endParaRPr>
          </a:p>
        </p:txBody>
      </p:sp>
      <p:pic>
        <p:nvPicPr>
          <p:cNvPr id="6" name="Picture 5"/>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
        <p:nvSpPr>
          <p:cNvPr id="5" name="Text Box 5"/>
          <p:cNvSpPr txBox="1">
            <a:spLocks noChangeArrowheads="1"/>
          </p:cNvSpPr>
          <p:nvPr/>
        </p:nvSpPr>
        <p:spPr bwMode="auto">
          <a:xfrm>
            <a:off x="533400" y="6377869"/>
            <a:ext cx="8610600" cy="480131"/>
          </a:xfrm>
          <a:prstGeom prst="rect">
            <a:avLst/>
          </a:prstGeom>
          <a:noFill/>
          <a:ln w="9525">
            <a:noFill/>
            <a:miter lim="800000"/>
            <a:headEnd/>
            <a:tailEnd/>
          </a:ln>
          <a:effectLst/>
        </p:spPr>
        <p:txBody>
          <a:bodyPr wrap="square">
            <a:spAutoFit/>
          </a:bodyPr>
          <a:lstStyle/>
          <a:p>
            <a:pPr eaLnBrk="1" hangingPunct="1">
              <a:lnSpc>
                <a:spcPct val="90000"/>
              </a:lnSpc>
              <a:spcBef>
                <a:spcPct val="20000"/>
              </a:spcBef>
            </a:pPr>
            <a:r>
              <a:rPr lang="en-US" sz="1400" dirty="0" smtClean="0">
                <a:solidFill>
                  <a:schemeClr val="accent2"/>
                </a:solidFill>
                <a:latin typeface="Arial" pitchFamily="34" charset="0"/>
                <a:cs typeface="Arial" pitchFamily="34" charset="0"/>
              </a:rPr>
              <a:t>NOTE: ADVANCE </a:t>
            </a:r>
            <a:r>
              <a:rPr lang="en-US" sz="1400" dirty="0">
                <a:solidFill>
                  <a:schemeClr val="accent2"/>
                </a:solidFill>
                <a:latin typeface="Arial" pitchFamily="34" charset="0"/>
                <a:cs typeface="Arial" pitchFamily="34" charset="0"/>
              </a:rPr>
              <a:t>focuses on women in academic science and engineering.  It is not aimed at students.  Other programs at NSF focus on earlier points in the pathway to STEM careers.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1"/>
                </a:solidFill>
                <a:latin typeface="Arial" pitchFamily="34" charset="0"/>
                <a:cs typeface="Arial" pitchFamily="34" charset="0"/>
              </a:rPr>
              <a:t>Institutional Transformation</a:t>
            </a:r>
            <a:endParaRPr lang="en-US" dirty="0">
              <a:solidFill>
                <a:schemeClr val="bg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latin typeface="Arial" pitchFamily="34" charset="0"/>
                <a:cs typeface="Arial" pitchFamily="34" charset="0"/>
              </a:rPr>
              <a:t>Institutional Transformation (IT)</a:t>
            </a:r>
            <a:endParaRPr lang="en-US" dirty="0">
              <a:solidFill>
                <a:schemeClr val="tx1"/>
              </a:solidFill>
              <a:latin typeface="Arial" pitchFamily="34" charset="0"/>
              <a:cs typeface="Arial" pitchFamily="34" charset="0"/>
            </a:endParaRPr>
          </a:p>
        </p:txBody>
      </p:sp>
      <p:pic>
        <p:nvPicPr>
          <p:cNvPr id="4" name="Picture 3"/>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
        <p:nvSpPr>
          <p:cNvPr id="5" name="Content Placeholder 4"/>
          <p:cNvSpPr>
            <a:spLocks noGrp="1"/>
          </p:cNvSpPr>
          <p:nvPr>
            <p:ph sz="quarter" idx="1"/>
          </p:nvPr>
        </p:nvSpPr>
        <p:spPr>
          <a:xfrm>
            <a:off x="457200" y="1219200"/>
            <a:ext cx="8686800" cy="5181600"/>
          </a:xfrm>
        </p:spPr>
        <p:txBody>
          <a:bodyPr>
            <a:normAutofit/>
          </a:bodyPr>
          <a:lstStyle/>
          <a:p>
            <a:r>
              <a:rPr lang="en-US" sz="2000" dirty="0" smtClean="0">
                <a:latin typeface="Arial" pitchFamily="34" charset="0"/>
                <a:cs typeface="Arial" pitchFamily="34" charset="0"/>
              </a:rPr>
              <a:t>Characteristics</a:t>
            </a:r>
          </a:p>
          <a:p>
            <a:pPr lvl="1"/>
            <a:r>
              <a:rPr lang="en-US" sz="2000" dirty="0" smtClean="0">
                <a:solidFill>
                  <a:schemeClr val="tx1"/>
                </a:solidFill>
                <a:latin typeface="Arial" pitchFamily="34" charset="0"/>
                <a:cs typeface="Arial" pitchFamily="34" charset="0"/>
              </a:rPr>
              <a:t>5-year projects</a:t>
            </a:r>
          </a:p>
          <a:p>
            <a:pPr lvl="1"/>
            <a:r>
              <a:rPr lang="en-US" sz="2000" dirty="0" smtClean="0">
                <a:solidFill>
                  <a:schemeClr val="tx1"/>
                </a:solidFill>
                <a:latin typeface="Arial" pitchFamily="34" charset="0"/>
                <a:cs typeface="Arial" pitchFamily="34" charset="0"/>
              </a:rPr>
              <a:t>~ $2 M to $4 M total (depends on scope)</a:t>
            </a:r>
          </a:p>
          <a:p>
            <a:pPr lvl="1"/>
            <a:r>
              <a:rPr lang="en-US" sz="2000" dirty="0" smtClean="0">
                <a:solidFill>
                  <a:schemeClr val="tx1"/>
                </a:solidFill>
                <a:latin typeface="Arial" pitchFamily="34" charset="0"/>
                <a:cs typeface="Arial" pitchFamily="34" charset="0"/>
              </a:rPr>
              <a:t>Comprehensive, institution-wide, projects to transform the university or college.</a:t>
            </a:r>
          </a:p>
          <a:p>
            <a:pPr lvl="1"/>
            <a:r>
              <a:rPr lang="en-US" sz="2000" dirty="0" smtClean="0">
                <a:solidFill>
                  <a:schemeClr val="tx1"/>
                </a:solidFill>
                <a:latin typeface="Arial" pitchFamily="34" charset="0"/>
                <a:cs typeface="Arial" pitchFamily="34" charset="0"/>
              </a:rPr>
              <a:t>All non-profit institutions of higher education are eligible.</a:t>
            </a:r>
          </a:p>
          <a:p>
            <a:pPr lvl="1"/>
            <a:endParaRPr lang="en-US" sz="2000" dirty="0" smtClean="0">
              <a:solidFill>
                <a:schemeClr val="tx1"/>
              </a:solidFill>
              <a:latin typeface="Arial" pitchFamily="34" charset="0"/>
              <a:cs typeface="Arial" pitchFamily="34" charset="0"/>
            </a:endParaRPr>
          </a:p>
          <a:p>
            <a:r>
              <a:rPr lang="en-US" sz="2000" dirty="0" smtClean="0">
                <a:latin typeface="Arial" pitchFamily="34" charset="0"/>
                <a:cs typeface="Arial" pitchFamily="34" charset="0"/>
              </a:rPr>
              <a:t>Letters of Intent due: </a:t>
            </a:r>
            <a:r>
              <a:rPr lang="en-US" sz="2000" b="1" dirty="0" smtClean="0">
                <a:solidFill>
                  <a:schemeClr val="accent2"/>
                </a:solidFill>
                <a:latin typeface="Arial" pitchFamily="34" charset="0"/>
                <a:cs typeface="Arial" pitchFamily="34" charset="0"/>
              </a:rPr>
              <a:t>October 3, 2011</a:t>
            </a:r>
          </a:p>
          <a:p>
            <a:r>
              <a:rPr lang="en-US" sz="2000" dirty="0" smtClean="0">
                <a:latin typeface="Arial" pitchFamily="34" charset="0"/>
                <a:cs typeface="Arial" pitchFamily="34" charset="0"/>
              </a:rPr>
              <a:t>Proposals due: </a:t>
            </a:r>
            <a:r>
              <a:rPr lang="en-US" sz="2000" b="1" dirty="0" smtClean="0">
                <a:solidFill>
                  <a:schemeClr val="accent2"/>
                </a:solidFill>
                <a:latin typeface="Arial" pitchFamily="34" charset="0"/>
                <a:cs typeface="Arial" pitchFamily="34" charset="0"/>
              </a:rPr>
              <a:t>November 7, 2011</a:t>
            </a:r>
          </a:p>
          <a:p>
            <a:pPr>
              <a:lnSpc>
                <a:spcPct val="80000"/>
              </a:lnSpc>
            </a:pPr>
            <a:endParaRPr lang="en-US" sz="2000" dirty="0" smtClean="0">
              <a:latin typeface="Arial" pitchFamily="34" charset="0"/>
              <a:cs typeface="Arial" pitchFamily="34" charset="0"/>
            </a:endParaRPr>
          </a:p>
          <a:p>
            <a:pPr>
              <a:lnSpc>
                <a:spcPct val="80000"/>
              </a:lnSpc>
            </a:pPr>
            <a:r>
              <a:rPr lang="en-US" sz="2000" dirty="0" smtClean="0">
                <a:latin typeface="Arial" pitchFamily="34" charset="0"/>
                <a:cs typeface="Arial" pitchFamily="34" charset="0"/>
              </a:rPr>
              <a:t>To review abstracts of ADVANCE awards: Copy and paste this link into web browser search field: </a:t>
            </a:r>
            <a:r>
              <a:rPr lang="en-US" sz="1700" dirty="0" smtClean="0">
                <a:latin typeface="Arial" pitchFamily="34" charset="0"/>
                <a:cs typeface="Arial" pitchFamily="34" charset="0"/>
                <a:hlinkClick r:id="rId3"/>
              </a:rPr>
              <a:t>http://www.nsf.gov/awardsearch/tab.do?dispatch=2</a:t>
            </a:r>
            <a:r>
              <a:rPr lang="en-US" sz="1700" dirty="0" smtClean="0">
                <a:latin typeface="Arial" pitchFamily="34" charset="0"/>
                <a:cs typeface="Arial" pitchFamily="34" charset="0"/>
              </a:rPr>
              <a:t> </a:t>
            </a:r>
          </a:p>
          <a:p>
            <a:pPr lvl="1">
              <a:lnSpc>
                <a:spcPct val="80000"/>
              </a:lnSpc>
            </a:pPr>
            <a:r>
              <a:rPr lang="en-US" sz="2000" dirty="0" smtClean="0">
                <a:solidFill>
                  <a:schemeClr val="tx1"/>
                </a:solidFill>
                <a:latin typeface="Arial" pitchFamily="34" charset="0"/>
                <a:cs typeface="Arial" pitchFamily="34" charset="0"/>
              </a:rPr>
              <a:t>For IT project: Enter “1738” into the “Element Code” box</a:t>
            </a:r>
          </a:p>
          <a:p>
            <a:pPr lvl="1">
              <a:lnSpc>
                <a:spcPct val="80000"/>
              </a:lnSpc>
            </a:pPr>
            <a:r>
              <a:rPr lang="en-US" sz="2000" dirty="0" smtClean="0">
                <a:solidFill>
                  <a:schemeClr val="tx1"/>
                </a:solidFill>
                <a:latin typeface="Arial" pitchFamily="34" charset="0"/>
                <a:cs typeface="Arial" pitchFamily="34" charset="0"/>
              </a:rPr>
              <a:t>Hit the search button</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Examples of IT Activities</a:t>
            </a:r>
            <a:endParaRPr lang="en-US" dirty="0">
              <a:solidFill>
                <a:schemeClr val="tx1"/>
              </a:solidFill>
              <a:latin typeface="Arial" pitchFamily="34" charset="0"/>
              <a:cs typeface="Arial" pitchFamily="34" charset="0"/>
            </a:endParaRPr>
          </a:p>
        </p:txBody>
      </p:sp>
      <p:pic>
        <p:nvPicPr>
          <p:cNvPr id="4" name="Picture 3"/>
          <p:cNvPicPr>
            <a:picLocks noChangeAspect="1" noChangeArrowheads="1"/>
          </p:cNvPicPr>
          <p:nvPr/>
        </p:nvPicPr>
        <p:blipFill>
          <a:blip r:embed="rId2" cstate="print"/>
          <a:srcRect r="11074"/>
          <a:stretch>
            <a:fillRect/>
          </a:stretch>
        </p:blipFill>
        <p:spPr bwMode="auto">
          <a:xfrm>
            <a:off x="1" y="1"/>
            <a:ext cx="466164" cy="6858000"/>
          </a:xfrm>
          <a:prstGeom prst="rect">
            <a:avLst/>
          </a:prstGeom>
          <a:noFill/>
          <a:ln w="9525">
            <a:noFill/>
            <a:miter lim="800000"/>
            <a:headEnd/>
            <a:tailEnd/>
          </a:ln>
        </p:spPr>
      </p:pic>
      <p:sp>
        <p:nvSpPr>
          <p:cNvPr id="5" name="Content Placeholder 4"/>
          <p:cNvSpPr>
            <a:spLocks noGrp="1"/>
          </p:cNvSpPr>
          <p:nvPr>
            <p:ph sz="quarter" idx="1"/>
          </p:nvPr>
        </p:nvSpPr>
        <p:spPr>
          <a:xfrm>
            <a:off x="457200" y="1219200"/>
            <a:ext cx="8305800" cy="4937760"/>
          </a:xfrm>
        </p:spPr>
        <p:txBody>
          <a:bodyPr>
            <a:normAutofit lnSpcReduction="10000"/>
          </a:bodyPr>
          <a:lstStyle/>
          <a:p>
            <a:r>
              <a:rPr lang="en-US" sz="2000" dirty="0" smtClean="0">
                <a:latin typeface="Arial" pitchFamily="34" charset="0"/>
                <a:cs typeface="Arial" pitchFamily="34" charset="0"/>
              </a:rPr>
              <a:t>Reviewing and revising policies such as recruitment, retention, career flexibility, promotion and tenure</a:t>
            </a:r>
          </a:p>
          <a:p>
            <a:endParaRPr lang="en-US" sz="1100" dirty="0" smtClean="0">
              <a:latin typeface="Arial" pitchFamily="34" charset="0"/>
              <a:cs typeface="Arial" pitchFamily="34" charset="0"/>
            </a:endParaRPr>
          </a:p>
          <a:p>
            <a:r>
              <a:rPr lang="en-US" sz="2000" dirty="0" smtClean="0">
                <a:latin typeface="Arial" pitchFamily="34" charset="0"/>
                <a:cs typeface="Arial" pitchFamily="34" charset="0"/>
              </a:rPr>
              <a:t>Developing work/life programs such as dual career hiring programs</a:t>
            </a:r>
          </a:p>
          <a:p>
            <a:endParaRPr lang="en-US" sz="1100" dirty="0" smtClean="0">
              <a:latin typeface="Arial" pitchFamily="34" charset="0"/>
              <a:cs typeface="Arial" pitchFamily="34" charset="0"/>
            </a:endParaRPr>
          </a:p>
          <a:p>
            <a:r>
              <a:rPr lang="en-US" sz="2000" dirty="0" smtClean="0">
                <a:latin typeface="Arial" pitchFamily="34" charset="0"/>
                <a:cs typeface="Arial" pitchFamily="34" charset="0"/>
              </a:rPr>
              <a:t>Establishing, revising, formalizing mentoring programs for faculty at all career stages</a:t>
            </a:r>
          </a:p>
          <a:p>
            <a:endParaRPr lang="en-US" sz="1100" dirty="0" smtClean="0">
              <a:latin typeface="Arial" pitchFamily="34" charset="0"/>
              <a:cs typeface="Arial" pitchFamily="34" charset="0"/>
            </a:endParaRPr>
          </a:p>
          <a:p>
            <a:r>
              <a:rPr lang="en-US" sz="2000" dirty="0" smtClean="0">
                <a:latin typeface="Arial" pitchFamily="34" charset="0"/>
                <a:cs typeface="Arial" pitchFamily="34" charset="0"/>
              </a:rPr>
              <a:t>Providing professional development opportunities for faculty</a:t>
            </a:r>
          </a:p>
          <a:p>
            <a:endParaRPr lang="en-US" sz="1100" dirty="0" smtClean="0">
              <a:latin typeface="Arial" pitchFamily="34" charset="0"/>
              <a:cs typeface="Arial" pitchFamily="34" charset="0"/>
            </a:endParaRPr>
          </a:p>
          <a:p>
            <a:r>
              <a:rPr lang="en-US" sz="2000" dirty="0" smtClean="0">
                <a:latin typeface="Arial" pitchFamily="34" charset="0"/>
                <a:cs typeface="Arial" pitchFamily="34" charset="0"/>
              </a:rPr>
              <a:t>Training for departmental leaders and members of P&amp;T and search committees </a:t>
            </a:r>
          </a:p>
          <a:p>
            <a:endParaRPr lang="en-US" sz="1100" dirty="0" smtClean="0">
              <a:latin typeface="Arial" pitchFamily="34" charset="0"/>
              <a:cs typeface="Arial" pitchFamily="34" charset="0"/>
            </a:endParaRPr>
          </a:p>
          <a:p>
            <a:r>
              <a:rPr lang="en-US" sz="2000" dirty="0" smtClean="0">
                <a:latin typeface="Arial" pitchFamily="34" charset="0"/>
                <a:cs typeface="Arial" pitchFamily="34" charset="0"/>
              </a:rPr>
              <a:t>Conducting climate surveys and other data collection and analysis</a:t>
            </a:r>
          </a:p>
          <a:p>
            <a:endParaRPr lang="en-US" sz="1100" dirty="0" smtClean="0">
              <a:latin typeface="Arial" pitchFamily="34" charset="0"/>
              <a:cs typeface="Arial" pitchFamily="34" charset="0"/>
            </a:endParaRPr>
          </a:p>
          <a:p>
            <a:r>
              <a:rPr lang="en-US" sz="2000" dirty="0" smtClean="0">
                <a:latin typeface="Arial" pitchFamily="34" charset="0"/>
                <a:cs typeface="Arial" pitchFamily="34" charset="0"/>
              </a:rPr>
              <a:t>Conducting related social science research</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latin typeface="Arial" pitchFamily="34" charset="0"/>
                <a:cs typeface="Arial" pitchFamily="34" charset="0"/>
              </a:rPr>
              <a:t>IT Review Criteria</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nSpc>
                <a:spcPct val="90000"/>
              </a:lnSpc>
            </a:pPr>
            <a:r>
              <a:rPr lang="en-US" sz="2000" dirty="0" smtClean="0">
                <a:latin typeface="Arial" pitchFamily="34" charset="0"/>
                <a:cs typeface="Arial" pitchFamily="34" charset="0"/>
              </a:rPr>
              <a:t>How significant will the contribution of the study of the proposed innovative components and other IT activities be to the institutional transformation knowledge base?</a:t>
            </a:r>
          </a:p>
          <a:p>
            <a:pPr>
              <a:lnSpc>
                <a:spcPct val="90000"/>
              </a:lnSpc>
            </a:pP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How strong are the indicators of institutional readiness for institutional transformation and commitment to the project activities and goals? </a:t>
            </a:r>
          </a:p>
          <a:p>
            <a:pPr>
              <a:lnSpc>
                <a:spcPct val="90000"/>
              </a:lnSpc>
            </a:pP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How well are the proposed activities linked to the institutional context and data?</a:t>
            </a:r>
          </a:p>
          <a:p>
            <a:pPr>
              <a:lnSpc>
                <a:spcPct val="90000"/>
              </a:lnSpc>
            </a:pP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How well is the relevant social science literature incorporated into the design of the proposed innovative components and other IT activities?</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1"/>
                </a:solidFill>
                <a:latin typeface="Arial" pitchFamily="34" charset="0"/>
                <a:cs typeface="Arial" pitchFamily="34" charset="0"/>
              </a:rPr>
              <a:t>Institutional Transformation Catalyst</a:t>
            </a:r>
            <a:endParaRPr lang="en-US" dirty="0">
              <a:solidFill>
                <a:schemeClr val="bg1"/>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itchFamily="34" charset="0"/>
                <a:cs typeface="Arial" pitchFamily="34" charset="0"/>
              </a:rPr>
              <a:t>IT-Catalyst (ITC)</a:t>
            </a:r>
            <a:endParaRPr lang="en-US"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Autofit/>
          </a:bodyPr>
          <a:lstStyle/>
          <a:p>
            <a:pPr>
              <a:spcBef>
                <a:spcPts val="0"/>
              </a:spcBef>
            </a:pPr>
            <a:r>
              <a:rPr lang="en-US" sz="2000" dirty="0" smtClean="0">
                <a:latin typeface="Arial" pitchFamily="34" charset="0"/>
                <a:cs typeface="Arial" pitchFamily="34" charset="0"/>
              </a:rPr>
              <a:t>Characteristics</a:t>
            </a:r>
          </a:p>
          <a:p>
            <a:pPr lvl="1">
              <a:spcBef>
                <a:spcPts val="0"/>
              </a:spcBef>
            </a:pPr>
            <a:r>
              <a:rPr lang="en-US" sz="2000" dirty="0" smtClean="0">
                <a:solidFill>
                  <a:schemeClr val="tx1"/>
                </a:solidFill>
                <a:latin typeface="Arial" pitchFamily="34" charset="0"/>
                <a:cs typeface="Arial" pitchFamily="34" charset="0"/>
              </a:rPr>
              <a:t>2-year projects</a:t>
            </a:r>
          </a:p>
          <a:p>
            <a:pPr lvl="1">
              <a:spcBef>
                <a:spcPts val="0"/>
              </a:spcBef>
            </a:pPr>
            <a:r>
              <a:rPr lang="en-US" sz="2000" dirty="0" smtClean="0">
                <a:solidFill>
                  <a:schemeClr val="tx1"/>
                </a:solidFill>
                <a:latin typeface="Arial" pitchFamily="34" charset="0"/>
                <a:cs typeface="Arial" pitchFamily="34" charset="0"/>
              </a:rPr>
              <a:t>Up to $200K total costs</a:t>
            </a:r>
          </a:p>
          <a:p>
            <a:pPr lvl="1">
              <a:spcBef>
                <a:spcPts val="0"/>
              </a:spcBef>
            </a:pPr>
            <a:r>
              <a:rPr lang="en-US" sz="2000" dirty="0" smtClean="0">
                <a:solidFill>
                  <a:schemeClr val="tx1"/>
                </a:solidFill>
                <a:latin typeface="Arial" pitchFamily="34" charset="0"/>
                <a:cs typeface="Arial" pitchFamily="34" charset="0"/>
              </a:rPr>
              <a:t>Planning, assessment activities to prepare for transformation</a:t>
            </a:r>
          </a:p>
          <a:p>
            <a:pPr lvl="1">
              <a:spcBef>
                <a:spcPts val="0"/>
              </a:spcBef>
            </a:pPr>
            <a:r>
              <a:rPr lang="en-US" sz="2000" dirty="0" smtClean="0">
                <a:solidFill>
                  <a:schemeClr val="tx1"/>
                </a:solidFill>
                <a:latin typeface="Arial" pitchFamily="34" charset="0"/>
                <a:cs typeface="Arial" pitchFamily="34" charset="0"/>
              </a:rPr>
              <a:t>Intended to initiate institutional change efforts with or without further funding</a:t>
            </a:r>
          </a:p>
          <a:p>
            <a:pPr>
              <a:spcBef>
                <a:spcPts val="0"/>
              </a:spcBef>
            </a:pPr>
            <a:r>
              <a:rPr lang="en-US" sz="2000" dirty="0" smtClean="0">
                <a:latin typeface="Arial" pitchFamily="34" charset="0"/>
                <a:cs typeface="Arial" pitchFamily="34" charset="0"/>
              </a:rPr>
              <a:t>All non-profit institutions of higher education are eligible.</a:t>
            </a:r>
          </a:p>
          <a:p>
            <a:pPr>
              <a:spcBef>
                <a:spcPts val="0"/>
              </a:spcBef>
            </a:pPr>
            <a:endParaRPr lang="en-US" sz="2000" dirty="0" smtClean="0">
              <a:latin typeface="Arial" pitchFamily="34" charset="0"/>
              <a:cs typeface="Arial" pitchFamily="34" charset="0"/>
            </a:endParaRPr>
          </a:p>
          <a:p>
            <a:pPr>
              <a:spcBef>
                <a:spcPts val="0"/>
              </a:spcBef>
            </a:pPr>
            <a:r>
              <a:rPr lang="en-US" sz="2000" dirty="0" smtClean="0">
                <a:latin typeface="Arial" pitchFamily="34" charset="0"/>
                <a:cs typeface="Arial" pitchFamily="34" charset="0"/>
              </a:rPr>
              <a:t>Letters of Intent due: </a:t>
            </a:r>
            <a:r>
              <a:rPr lang="en-US" sz="2000" b="1" dirty="0" smtClean="0">
                <a:solidFill>
                  <a:schemeClr val="accent2"/>
                </a:solidFill>
                <a:latin typeface="Arial" pitchFamily="34" charset="0"/>
                <a:cs typeface="Arial" pitchFamily="34" charset="0"/>
              </a:rPr>
              <a:t>October 3, 2011</a:t>
            </a:r>
          </a:p>
          <a:p>
            <a:pPr>
              <a:spcBef>
                <a:spcPts val="0"/>
              </a:spcBef>
            </a:pPr>
            <a:r>
              <a:rPr lang="en-US" sz="2000" dirty="0" smtClean="0">
                <a:latin typeface="Arial" pitchFamily="34" charset="0"/>
                <a:cs typeface="Arial" pitchFamily="34" charset="0"/>
              </a:rPr>
              <a:t>Proposals due: </a:t>
            </a:r>
            <a:r>
              <a:rPr lang="en-US" sz="2000" b="1" dirty="0" smtClean="0">
                <a:solidFill>
                  <a:schemeClr val="accent2"/>
                </a:solidFill>
                <a:latin typeface="Arial" pitchFamily="34" charset="0"/>
                <a:cs typeface="Arial" pitchFamily="34" charset="0"/>
              </a:rPr>
              <a:t>November 7, 2011</a:t>
            </a:r>
          </a:p>
          <a:p>
            <a:pPr>
              <a:spcBef>
                <a:spcPts val="0"/>
              </a:spcBef>
            </a:pPr>
            <a:endParaRPr lang="en-US" sz="2000" dirty="0" smtClean="0">
              <a:latin typeface="Arial" pitchFamily="34" charset="0"/>
              <a:cs typeface="Arial" pitchFamily="34" charset="0"/>
            </a:endParaRPr>
          </a:p>
          <a:p>
            <a:pPr>
              <a:spcBef>
                <a:spcPts val="0"/>
              </a:spcBef>
            </a:pPr>
            <a:r>
              <a:rPr lang="en-US" sz="2000" dirty="0" smtClean="0">
                <a:latin typeface="Arial" pitchFamily="34" charset="0"/>
                <a:cs typeface="Arial" pitchFamily="34" charset="0"/>
              </a:rPr>
              <a:t>To review abstracts of ADVANCE awards: Copy and paste this link into web browser search field: </a:t>
            </a:r>
            <a:r>
              <a:rPr lang="en-US" sz="2000" dirty="0" smtClean="0">
                <a:latin typeface="Arial" pitchFamily="34" charset="0"/>
                <a:cs typeface="Arial" pitchFamily="34" charset="0"/>
                <a:hlinkClick r:id="rId2"/>
              </a:rPr>
              <a:t>http://www.nsf.gov/awardsearch/tab.do?dispatch=2</a:t>
            </a:r>
            <a:r>
              <a:rPr lang="en-US" sz="2000" dirty="0" smtClean="0">
                <a:latin typeface="Arial" pitchFamily="34" charset="0"/>
                <a:cs typeface="Arial" pitchFamily="34" charset="0"/>
              </a:rPr>
              <a:t> </a:t>
            </a:r>
          </a:p>
          <a:p>
            <a:pPr lvl="1">
              <a:spcBef>
                <a:spcPts val="0"/>
              </a:spcBef>
            </a:pPr>
            <a:r>
              <a:rPr lang="en-US" sz="2000" dirty="0" smtClean="0">
                <a:solidFill>
                  <a:schemeClr val="tx1"/>
                </a:solidFill>
                <a:latin typeface="Arial" pitchFamily="34" charset="0"/>
                <a:cs typeface="Arial" pitchFamily="34" charset="0"/>
              </a:rPr>
              <a:t>For ITC awards: Enter “7690” into the “element code” box</a:t>
            </a:r>
          </a:p>
          <a:p>
            <a:pPr lvl="1">
              <a:spcBef>
                <a:spcPts val="0"/>
              </a:spcBef>
            </a:pPr>
            <a:r>
              <a:rPr lang="en-US" sz="2000" dirty="0" smtClean="0">
                <a:solidFill>
                  <a:schemeClr val="tx1"/>
                </a:solidFill>
                <a:latin typeface="Arial" pitchFamily="34" charset="0"/>
                <a:cs typeface="Arial" pitchFamily="34" charset="0"/>
              </a:rPr>
              <a:t>Hit the search button</a:t>
            </a:r>
          </a:p>
          <a:p>
            <a:pPr>
              <a:spcBef>
                <a:spcPts val="0"/>
              </a:spcBef>
            </a:pPr>
            <a:endParaRPr lang="en-US" sz="2000" dirty="0">
              <a:latin typeface="Arial" pitchFamily="34" charset="0"/>
              <a:cs typeface="Arial" pitchFamily="34" charset="0"/>
            </a:endParaRPr>
          </a:p>
        </p:txBody>
      </p:sp>
      <p:pic>
        <p:nvPicPr>
          <p:cNvPr id="4" name="Picture 3"/>
          <p:cNvPicPr>
            <a:picLocks noChangeAspect="1" noChangeArrowheads="1"/>
          </p:cNvPicPr>
          <p:nvPr/>
        </p:nvPicPr>
        <p:blipFill>
          <a:blip r:embed="rId3" cstate="print"/>
          <a:srcRect r="11074"/>
          <a:stretch>
            <a:fillRect/>
          </a:stretch>
        </p:blipFill>
        <p:spPr bwMode="auto">
          <a:xfrm>
            <a:off x="1" y="1"/>
            <a:ext cx="46616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5">
      <a:dk1>
        <a:sysClr val="windowText" lastClr="000000"/>
      </a:dk1>
      <a:lt1>
        <a:srgbClr val="E3DED1"/>
      </a:lt1>
      <a:dk2>
        <a:srgbClr val="E3DED1"/>
      </a:dk2>
      <a:lt2>
        <a:srgbClr val="FFFFFF"/>
      </a:lt2>
      <a:accent1>
        <a:srgbClr val="F07F09"/>
      </a:accent1>
      <a:accent2>
        <a:srgbClr val="CC3300"/>
      </a:accent2>
      <a:accent3>
        <a:srgbClr val="1B587C"/>
      </a:accent3>
      <a:accent4>
        <a:srgbClr val="4E8542"/>
      </a:accent4>
      <a:accent5>
        <a:srgbClr val="604878"/>
      </a:accent5>
      <a:accent6>
        <a:srgbClr val="C19859"/>
      </a:accent6>
      <a:hlink>
        <a:srgbClr val="6B9F25"/>
      </a:hlink>
      <a:folHlink>
        <a:srgbClr val="B26B02"/>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247</TotalTime>
  <Words>1857</Words>
  <Application>Microsoft Office PowerPoint</Application>
  <PresentationFormat>On-screen Show (4:3)</PresentationFormat>
  <Paragraphs>304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Origin</vt:lpstr>
      <vt:lpstr>ADVANCE  IT and IT Catalyst Proposal Preparation</vt:lpstr>
      <vt:lpstr>ADVANCE Program Description</vt:lpstr>
      <vt:lpstr>ADVANCE Program Funding Opportunities</vt:lpstr>
      <vt:lpstr>Institutional Transformation</vt:lpstr>
      <vt:lpstr>Institutional Transformation (IT)</vt:lpstr>
      <vt:lpstr>Examples of IT Activities</vt:lpstr>
      <vt:lpstr>IT Review Criteria</vt:lpstr>
      <vt:lpstr>Institutional Transformation Catalyst</vt:lpstr>
      <vt:lpstr>IT-Catalyst (ITC)</vt:lpstr>
      <vt:lpstr>Examples of IT Catalyst project activities: </vt:lpstr>
      <vt:lpstr>ITC Additional Review Criteria</vt:lpstr>
      <vt:lpstr>IT/ITC Proposal Preparation</vt:lpstr>
      <vt:lpstr>Letter of Intent (LOI)</vt:lpstr>
      <vt:lpstr>Letter Of Intent Submission Guide</vt:lpstr>
      <vt:lpstr>Key Components of Successful Proposals</vt:lpstr>
      <vt:lpstr>Key Components of Successful Proposals</vt:lpstr>
      <vt:lpstr>Key Components of Successful Proposals</vt:lpstr>
      <vt:lpstr>Common Problems in Proposals</vt:lpstr>
      <vt:lpstr>Additional Proposal Documents</vt:lpstr>
      <vt:lpstr>Additional Proposal Documents, cont’d</vt:lpstr>
      <vt:lpstr>ADVANCE Information and Resources</vt:lpstr>
      <vt:lpstr>Grant Proposal Guide Changes</vt:lpstr>
      <vt:lpstr>Grant Proposal Guide Changes, cont’d</vt:lpstr>
      <vt:lpstr>Grant Proposal Guide Changes, cont’d</vt:lpstr>
      <vt:lpstr>Information on ADVANCE Projects</vt:lpstr>
      <vt:lpstr>ADVANCE Program Contact Information </vt:lpstr>
      <vt:lpstr>Evaluation Tools</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PAID Proposal Preparation</dc:title>
  <dc:creator>kmack</dc:creator>
  <cp:lastModifiedBy>jtclark</cp:lastModifiedBy>
  <cp:revision>32</cp:revision>
  <dcterms:created xsi:type="dcterms:W3CDTF">2010-09-20T21:29:29Z</dcterms:created>
  <dcterms:modified xsi:type="dcterms:W3CDTF">2011-09-23T14:24:15Z</dcterms:modified>
</cp:coreProperties>
</file>