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40" autoAdjust="0"/>
    <p:restoredTop sz="94660"/>
  </p:normalViewPr>
  <p:slideViewPr>
    <p:cSldViewPr>
      <p:cViewPr varScale="1">
        <p:scale>
          <a:sx n="112" d="100"/>
          <a:sy n="112" d="100"/>
        </p:scale>
        <p:origin x="-129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FD4290-1B5D-4BA0-BB87-A01A9159F491}" type="datetimeFigureOut">
              <a:rPr lang="en-US" smtClean="0"/>
              <a:pPr/>
              <a:t>09/28/2011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34043E-32AD-4F37-8063-44F2C0A7EC8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AB71798-5C65-4D49-BA48-134988842E9F}" type="slidenum">
              <a:rPr lang="en-US" smtClean="0"/>
              <a:pPr>
                <a:defRPr/>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09/28/2011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09/28/2011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09/28/2011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09/28/2011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AC9C6A-D4BC-4EB8-8651-B4F048B93FF5}" type="datetimeFigureOut">
              <a:rPr lang="en-US" smtClean="0"/>
              <a:pPr/>
              <a:t>09/28/2011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AC9C6A-D4BC-4EB8-8651-B4F048B93FF5}" type="datetimeFigureOut">
              <a:rPr lang="en-US" smtClean="0"/>
              <a:pPr/>
              <a:t>09/28/2011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AC9C6A-D4BC-4EB8-8651-B4F048B93FF5}" type="datetimeFigureOut">
              <a:rPr lang="en-US" smtClean="0"/>
              <a:pPr/>
              <a:t>09/28/2011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AC9C6A-D4BC-4EB8-8651-B4F048B93FF5}" type="datetimeFigureOut">
              <a:rPr lang="en-US" smtClean="0"/>
              <a:pPr/>
              <a:t>09/28/2011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C9C6A-D4BC-4EB8-8651-B4F048B93FF5}" type="datetimeFigureOut">
              <a:rPr lang="en-US" smtClean="0"/>
              <a:pPr/>
              <a:t>09/28/2011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AC9C6A-D4BC-4EB8-8651-B4F048B93FF5}" type="datetimeFigureOut">
              <a:rPr lang="en-US" smtClean="0"/>
              <a:pPr/>
              <a:t>09/28/2011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AC9C6A-D4BC-4EB8-8651-B4F048B93FF5}" type="datetimeFigureOut">
              <a:rPr lang="en-US" smtClean="0"/>
              <a:pPr/>
              <a:t>09/28/2011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C9C6A-D4BC-4EB8-8651-B4F048B93FF5}" type="datetimeFigureOut">
              <a:rPr lang="en-US" smtClean="0"/>
              <a:pPr/>
              <a:t>09/28/2011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058ECE-D7D3-428B-8052-20EB06690F9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Untitled-1.png"/>
          <p:cNvPicPr>
            <a:picLocks noChangeAspect="1"/>
          </p:cNvPicPr>
          <p:nvPr/>
        </p:nvPicPr>
        <p:blipFill>
          <a:blip r:embed="rId3" cstate="print"/>
          <a:stretch>
            <a:fillRect/>
          </a:stretch>
        </p:blipFill>
        <p:spPr>
          <a:xfrm>
            <a:off x="0" y="0"/>
            <a:ext cx="9144000" cy="697255"/>
          </a:xfrm>
          <a:prstGeom prst="rect">
            <a:avLst/>
          </a:prstGeom>
        </p:spPr>
      </p:pic>
      <p:pic>
        <p:nvPicPr>
          <p:cNvPr id="6" name="Picture 5" descr="nsf1.png"/>
          <p:cNvPicPr>
            <a:picLocks noChangeAspect="1"/>
          </p:cNvPicPr>
          <p:nvPr/>
        </p:nvPicPr>
        <p:blipFill>
          <a:blip r:embed="rId4" cstate="print"/>
          <a:stretch>
            <a:fillRect/>
          </a:stretch>
        </p:blipFill>
        <p:spPr>
          <a:xfrm>
            <a:off x="8458200" y="0"/>
            <a:ext cx="685800" cy="689764"/>
          </a:xfrm>
          <a:prstGeom prst="rect">
            <a:avLst/>
          </a:prstGeom>
        </p:spPr>
      </p:pic>
      <p:sp>
        <p:nvSpPr>
          <p:cNvPr id="7" name="Title 6"/>
          <p:cNvSpPr>
            <a:spLocks noGrp="1"/>
          </p:cNvSpPr>
          <p:nvPr>
            <p:ph type="title"/>
          </p:nvPr>
        </p:nvSpPr>
        <p:spPr>
          <a:xfrm>
            <a:off x="-152400" y="951399"/>
            <a:ext cx="6858000" cy="2477601"/>
          </a:xfrm>
        </p:spPr>
        <p:txBody>
          <a:bodyPr tIns="45720">
            <a:spAutoFit/>
          </a:bodyPr>
          <a:lstStyle/>
          <a:p>
            <a:r>
              <a:rPr lang="en-US" sz="2400" b="1" dirty="0" smtClean="0">
                <a:solidFill>
                  <a:schemeClr val="bg1"/>
                </a:solidFill>
              </a:rPr>
              <a:t>CISE DISTINGUISHED LECTURE SERIES </a:t>
            </a:r>
            <a:r>
              <a:rPr lang="en-US" sz="1600" b="1" dirty="0" smtClean="0">
                <a:solidFill>
                  <a:schemeClr val="tx2"/>
                </a:solidFill>
              </a:rPr>
              <a:t/>
            </a:r>
            <a:br>
              <a:rPr lang="en-US" sz="1600" b="1" dirty="0" smtClean="0">
                <a:solidFill>
                  <a:schemeClr val="tx2"/>
                </a:solidFill>
              </a:rPr>
            </a:br>
            <a:r>
              <a:rPr lang="en-US" sz="1600" b="1" dirty="0" smtClean="0">
                <a:solidFill>
                  <a:schemeClr val="bg1"/>
                </a:solidFill>
              </a:rPr>
              <a:t>Thursday, October 13 at </a:t>
            </a:r>
            <a:r>
              <a:rPr lang="en-US" sz="1600" b="1" dirty="0" smtClean="0">
                <a:solidFill>
                  <a:schemeClr val="bg1"/>
                </a:solidFill>
              </a:rPr>
              <a:t>3:30</a:t>
            </a:r>
            <a:r>
              <a:rPr lang="en-US" sz="1600" b="1" dirty="0" smtClean="0">
                <a:solidFill>
                  <a:schemeClr val="bg1"/>
                </a:solidFill>
              </a:rPr>
              <a:t>p</a:t>
            </a:r>
            <a:r>
              <a:rPr lang="en-US" sz="1600" b="1" dirty="0" smtClean="0">
                <a:solidFill>
                  <a:schemeClr val="bg1"/>
                </a:solidFill>
              </a:rPr>
              <a:t>m</a:t>
            </a:r>
            <a:r>
              <a:rPr lang="en-US" sz="1600" b="1" dirty="0" smtClean="0">
                <a:solidFill>
                  <a:schemeClr val="bg1"/>
                </a:solidFill>
              </a:rPr>
              <a:t>, Room 110</a:t>
            </a:r>
            <a:r>
              <a:rPr lang="en-US" sz="1600" b="1" dirty="0" smtClean="0">
                <a:solidFill>
                  <a:srgbClr val="FF0000"/>
                </a:solidFill>
              </a:rPr>
              <a:t/>
            </a:r>
            <a:br>
              <a:rPr lang="en-US" sz="1600" b="1" dirty="0" smtClean="0">
                <a:solidFill>
                  <a:srgbClr val="FF0000"/>
                </a:solidFill>
              </a:rPr>
            </a:br>
            <a:r>
              <a:rPr lang="en-US" sz="1200" b="1" dirty="0" smtClean="0">
                <a:solidFill>
                  <a:srgbClr val="FF0000"/>
                </a:solidFill>
              </a:rPr>
              <a:t> </a:t>
            </a:r>
            <a:r>
              <a:rPr lang="en-US" sz="1600" b="1" dirty="0" smtClean="0">
                <a:solidFill>
                  <a:srgbClr val="FF0000"/>
                </a:solidFill>
              </a:rPr>
              <a:t/>
            </a:r>
            <a:br>
              <a:rPr lang="en-US" sz="1600" b="1" dirty="0" smtClean="0">
                <a:solidFill>
                  <a:srgbClr val="FF0000"/>
                </a:solidFill>
              </a:rPr>
            </a:br>
            <a:r>
              <a:rPr lang="en-US" sz="2800" b="1" dirty="0" smtClean="0">
                <a:ln w="3175" cap="rnd">
                  <a:solidFill>
                    <a:schemeClr val="tx1"/>
                  </a:solidFill>
                </a:ln>
                <a:solidFill>
                  <a:srgbClr val="FF0000"/>
                </a:solidFill>
                <a:effectLst>
                  <a:outerShdw blurRad="50800" dist="38100" dir="8100000" algn="tr" rotWithShape="0">
                    <a:prstClr val="black">
                      <a:alpha val="40000"/>
                    </a:prstClr>
                  </a:outerShdw>
                </a:effectLst>
              </a:rPr>
              <a:t>Motion Planning for Physical Systems</a:t>
            </a:r>
            <a:r>
              <a:rPr lang="en-US" sz="2800" b="1" dirty="0" smtClean="0">
                <a:ln w="3175">
                  <a:solidFill>
                    <a:schemeClr val="tx1"/>
                  </a:solidFill>
                </a:ln>
                <a:solidFill>
                  <a:srgbClr val="FF0000"/>
                </a:solidFill>
                <a:effectLst>
                  <a:outerShdw blurRad="50800" dist="38100" dir="8100000" algn="tr" rotWithShape="0">
                    <a:prstClr val="black">
                      <a:alpha val="40000"/>
                    </a:prstClr>
                  </a:outerShdw>
                </a:effectLst>
              </a:rPr>
              <a:t/>
            </a:r>
            <a:br>
              <a:rPr lang="en-US" sz="2800" b="1" dirty="0" smtClean="0">
                <a:ln w="3175">
                  <a:solidFill>
                    <a:schemeClr val="tx1"/>
                  </a:solidFill>
                </a:ln>
                <a:solidFill>
                  <a:srgbClr val="FF0000"/>
                </a:solidFill>
                <a:effectLst>
                  <a:outerShdw blurRad="50800" dist="38100" dir="8100000" algn="tr" rotWithShape="0">
                    <a:prstClr val="black">
                      <a:alpha val="40000"/>
                    </a:prstClr>
                  </a:outerShdw>
                </a:effectLst>
              </a:rPr>
            </a:br>
            <a:r>
              <a:rPr lang="en-US" sz="1100" b="1" dirty="0" smtClean="0"/>
              <a:t>  </a:t>
            </a:r>
            <a:r>
              <a:rPr lang="en-US" sz="2800" dirty="0" smtClean="0"/>
              <a:t/>
            </a:r>
            <a:br>
              <a:rPr lang="en-US" sz="2800" dirty="0" smtClean="0"/>
            </a:br>
            <a:r>
              <a:rPr lang="en-US" sz="2800" b="1" dirty="0" smtClean="0"/>
              <a:t>Prof. Lydia E. </a:t>
            </a:r>
            <a:r>
              <a:rPr lang="en-US" sz="2800" b="1" dirty="0" err="1" smtClean="0"/>
              <a:t>Kavraki</a:t>
            </a:r>
            <a:r>
              <a:rPr lang="en-US" sz="2800" b="1" dirty="0" smtClean="0"/>
              <a:t/>
            </a:r>
            <a:br>
              <a:rPr lang="en-US" sz="2800" b="1" dirty="0" smtClean="0"/>
            </a:br>
            <a:r>
              <a:rPr lang="en-US" sz="1800" b="1" dirty="0" smtClean="0"/>
              <a:t>Rice University</a:t>
            </a:r>
            <a:br>
              <a:rPr lang="en-US" sz="1800" b="1" dirty="0" smtClean="0"/>
            </a:br>
            <a:endParaRPr lang="en-US" sz="1800" b="1" dirty="0"/>
          </a:p>
        </p:txBody>
      </p:sp>
      <p:sp>
        <p:nvSpPr>
          <p:cNvPr id="8" name="TextBox 7"/>
          <p:cNvSpPr txBox="1"/>
          <p:nvPr/>
        </p:nvSpPr>
        <p:spPr>
          <a:xfrm>
            <a:off x="0" y="6581001"/>
            <a:ext cx="9144000" cy="276999"/>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pPr algn="ctr"/>
            <a:r>
              <a:rPr lang="en-US" sz="1200" b="1" dirty="0" smtClean="0">
                <a:solidFill>
                  <a:schemeClr val="bg1"/>
                </a:solidFill>
              </a:rPr>
              <a:t>Talks held at 4201 Wilson Blvd</a:t>
            </a:r>
            <a:r>
              <a:rPr lang="en-US" sz="1200" b="1" smtClean="0">
                <a:solidFill>
                  <a:schemeClr val="bg1"/>
                </a:solidFill>
              </a:rPr>
              <a:t>.                               </a:t>
            </a:r>
            <a:r>
              <a:rPr lang="en-US" sz="1200" b="1" dirty="0" smtClean="0">
                <a:solidFill>
                  <a:schemeClr val="bg1"/>
                </a:solidFill>
              </a:rPr>
              <a:t>Questions: Contact Dawn Patterson at dpatters@nsf.gov</a:t>
            </a:r>
            <a:endParaRPr lang="en-US" sz="1400" b="1" dirty="0">
              <a:solidFill>
                <a:schemeClr val="bg1"/>
              </a:solidFill>
            </a:endParaRPr>
          </a:p>
        </p:txBody>
      </p:sp>
      <p:sp>
        <p:nvSpPr>
          <p:cNvPr id="9" name="Rectangle 8"/>
          <p:cNvSpPr/>
          <p:nvPr/>
        </p:nvSpPr>
        <p:spPr>
          <a:xfrm>
            <a:off x="304800" y="3810000"/>
            <a:ext cx="5867400" cy="2308324"/>
          </a:xfrm>
          <a:prstGeom prst="rect">
            <a:avLst/>
          </a:prstGeom>
        </p:spPr>
        <p:txBody>
          <a:bodyPr wrap="square">
            <a:spAutoFit/>
          </a:bodyPr>
          <a:lstStyle/>
          <a:p>
            <a:pPr algn="just"/>
            <a:r>
              <a:rPr lang="en-US" sz="1200" dirty="0" smtClean="0"/>
              <a:t>Over the last decade, the development of robot motion planning algorithms to solve complex geometric problems has not only contributed to advances in industrial automation and autonomous exploration, but also to a number of diverse fields such as graphics animation and computational structural biology.  </a:t>
            </a:r>
            <a:endParaRPr lang="en-US" sz="1200" dirty="0" smtClean="0"/>
          </a:p>
          <a:p>
            <a:pPr algn="just"/>
            <a:endParaRPr lang="en-US" sz="1200" dirty="0" smtClean="0"/>
          </a:p>
          <a:p>
            <a:pPr algn="just"/>
            <a:r>
              <a:rPr lang="en-US" sz="1200" dirty="0" smtClean="0"/>
              <a:t>This </a:t>
            </a:r>
            <a:r>
              <a:rPr lang="en-US" sz="1200" dirty="0" smtClean="0"/>
              <a:t>talk will discuss the state of the art of sampling-based motion planning with emphasis on work for systems with increased physical realism. Recent advances in planning for hybrid systems will be described, as well as the challenges of combining formal logic and planning for creating safe and reliable robotic systems that can interact with humans.  </a:t>
            </a:r>
            <a:r>
              <a:rPr lang="en-US" sz="1200" dirty="0" smtClean="0"/>
              <a:t>The </a:t>
            </a:r>
            <a:r>
              <a:rPr lang="en-US" sz="1200" dirty="0" smtClean="0"/>
              <a:t>talk will also demonstrate how the experience gained through robotics planning has led to algorithmic tools for analyzing the flexibility and interactions of molecules for the discovery of new medicines.</a:t>
            </a:r>
            <a:endParaRPr lang="en-US" sz="1200" dirty="0"/>
          </a:p>
        </p:txBody>
      </p:sp>
      <p:sp>
        <p:nvSpPr>
          <p:cNvPr id="10" name="Rectangle 9"/>
          <p:cNvSpPr/>
          <p:nvPr/>
        </p:nvSpPr>
        <p:spPr>
          <a:xfrm>
            <a:off x="6324600" y="3505200"/>
            <a:ext cx="2667000" cy="2954655"/>
          </a:xfrm>
          <a:prstGeom prst="rect">
            <a:avLst/>
          </a:prstGeom>
        </p:spPr>
        <p:style>
          <a:lnRef idx="1">
            <a:schemeClr val="accent5"/>
          </a:lnRef>
          <a:fillRef idx="2">
            <a:schemeClr val="accent5"/>
          </a:fillRef>
          <a:effectRef idx="1">
            <a:schemeClr val="accent5"/>
          </a:effectRef>
          <a:fontRef idx="minor">
            <a:schemeClr val="dk1"/>
          </a:fontRef>
        </p:style>
        <p:txBody>
          <a:bodyPr wrap="square" tIns="91440" bIns="91440">
            <a:spAutoFit/>
          </a:bodyPr>
          <a:lstStyle/>
          <a:p>
            <a:r>
              <a:rPr lang="en-US" sz="1200" b="1" dirty="0" smtClean="0"/>
              <a:t>Lydia E. </a:t>
            </a:r>
            <a:r>
              <a:rPr lang="en-US" sz="1200" b="1" dirty="0" err="1" smtClean="0"/>
              <a:t>Kavraki</a:t>
            </a:r>
            <a:r>
              <a:rPr lang="en-US" sz="1200" b="1" dirty="0" smtClean="0"/>
              <a:t> </a:t>
            </a:r>
            <a:r>
              <a:rPr lang="en-US" sz="1200" dirty="0" smtClean="0"/>
              <a:t>is the Noah Harding Professor of Computer Science and Professor of Bioengineering at Rice University. Her research contributions are in the area of robotics, computational structural biology and bioinformatics.  </a:t>
            </a:r>
            <a:r>
              <a:rPr lang="en-US" sz="1200" dirty="0" err="1" smtClean="0"/>
              <a:t>Kavraki</a:t>
            </a:r>
            <a:r>
              <a:rPr lang="en-US" sz="1200" dirty="0" smtClean="0"/>
              <a:t> is one of the authors of the robotics textbook titled "Principles of Robot Motion" published by MIT Press. </a:t>
            </a:r>
            <a:r>
              <a:rPr lang="en-US" sz="1200" dirty="0" err="1" smtClean="0"/>
              <a:t>Kavraki</a:t>
            </a:r>
            <a:r>
              <a:rPr lang="en-US" sz="1200" dirty="0" smtClean="0"/>
              <a:t> is the recipient of numerous awards including an NSF CAREER award, a Sloan Fellowship, and the 2000 ACM Grace Murray Hopper Award. She is  a Fellow of the ACM, AAAI, and AIMBE.</a:t>
            </a:r>
            <a:endParaRPr lang="en-US" sz="1200" dirty="0"/>
          </a:p>
        </p:txBody>
      </p:sp>
      <p:pic>
        <p:nvPicPr>
          <p:cNvPr id="2" name="f2f3e0c7-bddc-4847-874c-7b7102968915" descr="F8A8A9A8-6E68-4E8B-8832-07566F586AAE"/>
          <p:cNvPicPr>
            <a:picLocks noChangeAspect="1" noChangeArrowheads="1"/>
          </p:cNvPicPr>
          <p:nvPr/>
        </p:nvPicPr>
        <p:blipFill>
          <a:blip r:embed="rId5" cstate="print"/>
          <a:srcRect t="5789" b="28911"/>
          <a:stretch>
            <a:fillRect/>
          </a:stretch>
        </p:blipFill>
        <p:spPr bwMode="auto">
          <a:xfrm>
            <a:off x="6324600" y="899280"/>
            <a:ext cx="2667000" cy="24535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675</TotalTime>
  <Words>161</Words>
  <Application>Microsoft Office PowerPoint</Application>
  <PresentationFormat>On-screen Show (4:3)</PresentationFormat>
  <Paragraphs>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CISE DISTINGUISHED LECTURE SERIES  Thursday, October 13 at 3:30pm, Room 110   Motion Planning for Physical Systems    Prof. Lydia E. Kavraki Rice University </vt:lpstr>
    </vt:vector>
  </TitlesOfParts>
  <Company>National Science Foundation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FY12 NSF DISTINGUISHED LECTURE SERIES  IN CISE </dc:title>
  <dc:creator>shambrus</dc:creator>
  <cp:lastModifiedBy>Fen Zhao</cp:lastModifiedBy>
  <cp:revision>45</cp:revision>
  <dcterms:created xsi:type="dcterms:W3CDTF">2011-09-15T15:47:32Z</dcterms:created>
  <dcterms:modified xsi:type="dcterms:W3CDTF">2011-09-28T15:36:11Z</dcterms:modified>
</cp:coreProperties>
</file>