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9144000" cy="6858000" type="screen4x3"/>
  <p:notesSz cx="7023100" cy="9309100"/>
  <p:defaultTextStyle>
    <a:defPPr>
      <a:defRPr lang="en-US"/>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9D107"/>
    <a:srgbClr val="CC3300"/>
    <a:srgbClr val="FFFF00"/>
    <a:srgbClr val="009900"/>
    <a:srgbClr val="FF6600"/>
    <a:srgbClr val="FFCCFF"/>
    <a:srgbClr val="FF99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snapToGrid="0">
      <p:cViewPr>
        <p:scale>
          <a:sx n="100" d="100"/>
          <a:sy n="100" d="100"/>
        </p:scale>
        <p:origin x="-942" y="-5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p:cNvSpPr>
            <a:spLocks noGrp="1" noChangeArrowheads="1"/>
          </p:cNvSpPr>
          <p:nvPr>
            <p:ph type="hdr" sz="quarter"/>
          </p:nvPr>
        </p:nvSpPr>
        <p:spPr bwMode="auto">
          <a:xfrm>
            <a:off x="0" y="0"/>
            <a:ext cx="3079829" cy="461608"/>
          </a:xfrm>
          <a:prstGeom prst="rect">
            <a:avLst/>
          </a:prstGeom>
          <a:noFill/>
          <a:ln w="9525">
            <a:noFill/>
            <a:miter lim="800000"/>
            <a:headEnd/>
            <a:tailEnd/>
          </a:ln>
          <a:effectLst/>
        </p:spPr>
        <p:txBody>
          <a:bodyPr vert="horz" wrap="square" lIns="92852" tIns="46424" rIns="92852" bIns="46424" numCol="1" anchor="t" anchorCtr="0" compatLnSpc="1">
            <a:prstTxWarp prst="textNoShape">
              <a:avLst/>
            </a:prstTxWarp>
          </a:bodyPr>
          <a:lstStyle>
            <a:lvl1pPr defTabSz="930142">
              <a:defRPr sz="1200"/>
            </a:lvl1pPr>
          </a:lstStyle>
          <a:p>
            <a:endParaRPr lang="en-US"/>
          </a:p>
        </p:txBody>
      </p:sp>
      <p:sp>
        <p:nvSpPr>
          <p:cNvPr id="5123" name="Rectangle 1027"/>
          <p:cNvSpPr>
            <a:spLocks noGrp="1" noChangeArrowheads="1"/>
          </p:cNvSpPr>
          <p:nvPr>
            <p:ph type="dt" sz="quarter" idx="1"/>
          </p:nvPr>
        </p:nvSpPr>
        <p:spPr bwMode="auto">
          <a:xfrm>
            <a:off x="4002654" y="0"/>
            <a:ext cx="3002793" cy="461608"/>
          </a:xfrm>
          <a:prstGeom prst="rect">
            <a:avLst/>
          </a:prstGeom>
          <a:noFill/>
          <a:ln w="9525">
            <a:noFill/>
            <a:miter lim="800000"/>
            <a:headEnd/>
            <a:tailEnd/>
          </a:ln>
          <a:effectLst/>
        </p:spPr>
        <p:txBody>
          <a:bodyPr vert="horz" wrap="square" lIns="92852" tIns="46424" rIns="92852" bIns="46424" numCol="1" anchor="t" anchorCtr="0" compatLnSpc="1">
            <a:prstTxWarp prst="textNoShape">
              <a:avLst/>
            </a:prstTxWarp>
          </a:bodyPr>
          <a:lstStyle>
            <a:lvl1pPr algn="r" defTabSz="930142">
              <a:defRPr sz="1200"/>
            </a:lvl1pPr>
          </a:lstStyle>
          <a:p>
            <a:endParaRPr lang="en-US"/>
          </a:p>
        </p:txBody>
      </p:sp>
      <p:sp>
        <p:nvSpPr>
          <p:cNvPr id="5124" name="Rectangle 1028"/>
          <p:cNvSpPr>
            <a:spLocks noGrp="1" noChangeArrowheads="1"/>
          </p:cNvSpPr>
          <p:nvPr>
            <p:ph type="ftr" sz="quarter" idx="2"/>
          </p:nvPr>
        </p:nvSpPr>
        <p:spPr bwMode="auto">
          <a:xfrm>
            <a:off x="0" y="8828259"/>
            <a:ext cx="3079829" cy="460006"/>
          </a:xfrm>
          <a:prstGeom prst="rect">
            <a:avLst/>
          </a:prstGeom>
          <a:noFill/>
          <a:ln w="9525">
            <a:noFill/>
            <a:miter lim="800000"/>
            <a:headEnd/>
            <a:tailEnd/>
          </a:ln>
          <a:effectLst/>
        </p:spPr>
        <p:txBody>
          <a:bodyPr vert="horz" wrap="square" lIns="92852" tIns="46424" rIns="92852" bIns="46424" numCol="1" anchor="b" anchorCtr="0" compatLnSpc="1">
            <a:prstTxWarp prst="textNoShape">
              <a:avLst/>
            </a:prstTxWarp>
          </a:bodyPr>
          <a:lstStyle>
            <a:lvl1pPr defTabSz="930142">
              <a:defRPr sz="1200"/>
            </a:lvl1pPr>
          </a:lstStyle>
          <a:p>
            <a:endParaRPr lang="en-US"/>
          </a:p>
        </p:txBody>
      </p:sp>
      <p:sp>
        <p:nvSpPr>
          <p:cNvPr id="5125" name="Rectangle 1029"/>
          <p:cNvSpPr>
            <a:spLocks noGrp="1" noChangeArrowheads="1"/>
          </p:cNvSpPr>
          <p:nvPr>
            <p:ph type="sldNum" sz="quarter" idx="3"/>
          </p:nvPr>
        </p:nvSpPr>
        <p:spPr bwMode="auto">
          <a:xfrm>
            <a:off x="4002654" y="8828259"/>
            <a:ext cx="3002793" cy="460006"/>
          </a:xfrm>
          <a:prstGeom prst="rect">
            <a:avLst/>
          </a:prstGeom>
          <a:noFill/>
          <a:ln w="9525">
            <a:noFill/>
            <a:miter lim="800000"/>
            <a:headEnd/>
            <a:tailEnd/>
          </a:ln>
          <a:effectLst/>
        </p:spPr>
        <p:txBody>
          <a:bodyPr vert="horz" wrap="square" lIns="92852" tIns="46424" rIns="92852" bIns="46424" numCol="1" anchor="b" anchorCtr="0" compatLnSpc="1">
            <a:prstTxWarp prst="textNoShape">
              <a:avLst/>
            </a:prstTxWarp>
          </a:bodyPr>
          <a:lstStyle>
            <a:lvl1pPr algn="r" defTabSz="930142">
              <a:defRPr sz="1200"/>
            </a:lvl1pPr>
          </a:lstStyle>
          <a:p>
            <a:fld id="{51228FFE-CC72-4D0E-9A5E-3FAB00C299A1}"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720F6F-7766-4BF2-9B6D-FCAEE7ECDFB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D43EE7-6330-41EE-9708-D4FE482ED6E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7859C6-FD27-439A-B13B-02E21A18B01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CD7587-5583-4AFB-9506-1BC80DC658C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3FB424-3468-4DC8-A445-EFC11A92B45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79D59B1-B224-4ADE-B02D-D584D11B611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21A7ACD-2041-49DB-83C0-BB4E961966E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FC35DC3-0667-45BA-83D7-F44AFEFDE29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AD252A1-450E-4B73-95C5-58C8EF49B94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B58586-08C2-431C-A363-86F96E323F6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EEA070-2558-432F-B94C-D2D5F12A17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72CEB4A-79D1-451F-9FA3-D130A0B162F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marzull@nsf.gov" TargetMode="External"/><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4657725" y="257175"/>
            <a:ext cx="4323147" cy="2257028"/>
          </a:xfrm>
          <a:prstGeom prst="rect">
            <a:avLst/>
          </a:prstGeom>
          <a:noFill/>
          <a:ln w="9525">
            <a:noFill/>
            <a:miter lim="800000"/>
            <a:headEnd/>
            <a:tailEnd/>
          </a:ln>
          <a:effectLst/>
        </p:spPr>
        <p:txBody>
          <a:bodyPr wrap="square">
            <a:spAutoFit/>
          </a:bodyPr>
          <a:lstStyle/>
          <a:p>
            <a:pPr algn="r">
              <a:lnSpc>
                <a:spcPts val="2000"/>
              </a:lnSpc>
            </a:pPr>
            <a:r>
              <a:rPr lang="en-US" sz="2400" dirty="0" smtClean="0">
                <a:latin typeface="Tahoma" pitchFamily="34" charset="0"/>
              </a:rPr>
              <a:t>5th  WATCH:</a:t>
            </a:r>
            <a:r>
              <a:rPr lang="en-US" sz="800" dirty="0" smtClean="0"/>
              <a:t> </a:t>
            </a:r>
            <a:endParaRPr lang="en-US" sz="1100" b="1" dirty="0">
              <a:latin typeface="Tahoma" pitchFamily="34" charset="0"/>
            </a:endParaRPr>
          </a:p>
          <a:p>
            <a:pPr algn="r">
              <a:lnSpc>
                <a:spcPts val="2000"/>
              </a:lnSpc>
            </a:pPr>
            <a:r>
              <a:rPr lang="en-US" sz="2400" b="1" dirty="0" smtClean="0">
                <a:latin typeface="Calibri" pitchFamily="34" charset="0"/>
              </a:rPr>
              <a:t>So what if I take over a </a:t>
            </a:r>
            <a:r>
              <a:rPr lang="en-US" sz="2400" b="1" dirty="0" err="1" smtClean="0">
                <a:latin typeface="Calibri" pitchFamily="34" charset="0"/>
              </a:rPr>
              <a:t>botnet</a:t>
            </a:r>
            <a:r>
              <a:rPr lang="en-US" sz="2400" b="1" dirty="0" smtClean="0">
                <a:latin typeface="Calibri" pitchFamily="34" charset="0"/>
              </a:rPr>
              <a:t> to do my research?</a:t>
            </a:r>
          </a:p>
          <a:p>
            <a:pPr algn="r">
              <a:lnSpc>
                <a:spcPts val="2000"/>
              </a:lnSpc>
            </a:pPr>
            <a:r>
              <a:rPr lang="en-US" sz="1400" b="1" dirty="0" smtClean="0">
                <a:latin typeface="Calibri" pitchFamily="34" charset="0"/>
              </a:rPr>
              <a:t>An examination of the current state of Ethics in Information and Communications Technology Research</a:t>
            </a:r>
          </a:p>
          <a:p>
            <a:pPr algn="r"/>
            <a:r>
              <a:rPr lang="en-US" sz="2400" dirty="0" smtClean="0">
                <a:latin typeface="Tahoma" pitchFamily="34" charset="0"/>
              </a:rPr>
              <a:t>Douglas Maughan</a:t>
            </a:r>
          </a:p>
          <a:p>
            <a:pPr algn="r">
              <a:lnSpc>
                <a:spcPts val="2000"/>
              </a:lnSpc>
            </a:pPr>
            <a:r>
              <a:rPr lang="en-US" sz="1400" b="1" dirty="0" smtClean="0">
                <a:latin typeface="Tahoma" pitchFamily="34" charset="0"/>
              </a:rPr>
              <a:t>Department of Homeland Security</a:t>
            </a:r>
          </a:p>
          <a:p>
            <a:pPr algn="r">
              <a:lnSpc>
                <a:spcPts val="2000"/>
              </a:lnSpc>
            </a:pPr>
            <a:r>
              <a:rPr lang="en-US" sz="1800" dirty="0" smtClean="0">
                <a:latin typeface="Tahoma" pitchFamily="34" charset="0"/>
              </a:rPr>
              <a:t>THURSDAY Oct. 6, Noon, Room </a:t>
            </a:r>
            <a:r>
              <a:rPr lang="en-US" sz="1800" dirty="0">
                <a:latin typeface="Tahoma" pitchFamily="34" charset="0"/>
              </a:rPr>
              <a:t>110</a:t>
            </a:r>
          </a:p>
        </p:txBody>
      </p:sp>
      <p:pic>
        <p:nvPicPr>
          <p:cNvPr id="1026" name="Picture 2" descr="C:\Documents and Settings\alasalle\Local Settings\Temp\Temporary Internet Files\Content.IE5\BUMT7NDT\MP900448626[1].jpg"/>
          <p:cNvPicPr>
            <a:picLocks noChangeAspect="1" noChangeArrowheads="1"/>
          </p:cNvPicPr>
          <p:nvPr/>
        </p:nvPicPr>
        <p:blipFill>
          <a:blip r:embed="rId2" cstate="print">
            <a:lum bright="66000" contrast="22000"/>
          </a:blip>
          <a:srcRect/>
          <a:stretch>
            <a:fillRect/>
          </a:stretch>
        </p:blipFill>
        <p:spPr bwMode="auto">
          <a:xfrm>
            <a:off x="314130" y="289249"/>
            <a:ext cx="3222172" cy="2416629"/>
          </a:xfrm>
          <a:prstGeom prst="rect">
            <a:avLst/>
          </a:prstGeom>
          <a:noFill/>
        </p:spPr>
      </p:pic>
      <p:sp>
        <p:nvSpPr>
          <p:cNvPr id="2050" name="Rectangle 2"/>
          <p:cNvSpPr>
            <a:spLocks noGrp="1" noChangeArrowheads="1"/>
          </p:cNvSpPr>
          <p:nvPr>
            <p:ph type="title"/>
          </p:nvPr>
        </p:nvSpPr>
        <p:spPr>
          <a:xfrm>
            <a:off x="228599" y="215900"/>
            <a:ext cx="3162301" cy="2590800"/>
          </a:xfrm>
          <a:noFill/>
          <a:ln/>
        </p:spPr>
        <p:txBody>
          <a:bodyPr/>
          <a:lstStyle/>
          <a:p>
            <a:pPr algn="l"/>
            <a:r>
              <a:rPr lang="en-US" sz="3200" b="1" i="1" dirty="0" smtClean="0">
                <a:solidFill>
                  <a:schemeClr val="accent2"/>
                </a:solidFill>
                <a:latin typeface="Lucida Sans Typewriter" pitchFamily="49" charset="0"/>
                <a:cs typeface="Tahoma" pitchFamily="34" charset="0"/>
              </a:rPr>
              <a:t>W</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ashington</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A</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rea</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T</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rustworthy</a:t>
            </a:r>
            <a:r>
              <a:rPr lang="en-US" sz="3200" b="1" i="1" dirty="0">
                <a:solidFill>
                  <a:schemeClr val="tx1"/>
                </a:solidFill>
                <a:latin typeface="Lucida Sans Typewriter" pitchFamily="49" charset="0"/>
                <a:cs typeface="Tahoma" pitchFamily="34" charset="0"/>
              </a:rPr>
              <a:t/>
            </a:r>
            <a:br>
              <a:rPr lang="en-US" sz="3200" b="1" i="1" dirty="0">
                <a:solidFill>
                  <a:schemeClr val="tx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C</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omputing</a:t>
            </a:r>
            <a:r>
              <a:rPr lang="en-US" sz="3200" b="1" i="1" dirty="0" smtClean="0">
                <a:solidFill>
                  <a:schemeClr val="bg1"/>
                </a:solidFill>
                <a:latin typeface="Lucida Sans Typewriter" pitchFamily="49" charset="0"/>
                <a:cs typeface="Tahoma" pitchFamily="34" charset="0"/>
              </a:rPr>
              <a:t> </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H</a:t>
            </a:r>
            <a:r>
              <a:rPr lang="en-US" sz="600" b="1" i="1" dirty="0" smtClean="0">
                <a:solidFill>
                  <a:schemeClr val="accent2"/>
                </a:solidFill>
                <a:latin typeface="Lucida Sans Typewriter" pitchFamily="49" charset="0"/>
                <a:cs typeface="Tahoma" pitchFamily="34" charset="0"/>
              </a:rPr>
              <a:t> </a:t>
            </a:r>
            <a:r>
              <a:rPr lang="en-US" sz="3200" b="1" i="1" dirty="0" smtClean="0">
                <a:solidFill>
                  <a:schemeClr val="tx1"/>
                </a:solidFill>
                <a:latin typeface="Lucida Sans Typewriter" pitchFamily="49" charset="0"/>
                <a:cs typeface="Tahoma" pitchFamily="34" charset="0"/>
              </a:rPr>
              <a:t>our</a:t>
            </a:r>
            <a:endParaRPr lang="en-US" sz="3200" i="1" dirty="0">
              <a:solidFill>
                <a:schemeClr val="tx1"/>
              </a:solidFill>
              <a:latin typeface="Lucida Sans Typewriter" pitchFamily="49" charset="0"/>
              <a:cs typeface="Tahoma" pitchFamily="34" charset="0"/>
            </a:endParaRPr>
          </a:p>
        </p:txBody>
      </p:sp>
      <p:sp>
        <p:nvSpPr>
          <p:cNvPr id="2052" name="Text Box 4"/>
          <p:cNvSpPr txBox="1">
            <a:spLocks noChangeArrowheads="1"/>
          </p:cNvSpPr>
          <p:nvPr/>
        </p:nvSpPr>
        <p:spPr bwMode="auto">
          <a:xfrm>
            <a:off x="203200" y="4683800"/>
            <a:ext cx="3876675" cy="1928733"/>
          </a:xfrm>
          <a:prstGeom prst="rect">
            <a:avLst/>
          </a:prstGeom>
          <a:noFill/>
          <a:ln w="9525">
            <a:noFill/>
            <a:miter lim="800000"/>
            <a:headEnd/>
            <a:tailEnd/>
          </a:ln>
          <a:effectLst/>
        </p:spPr>
        <p:txBody>
          <a:bodyPr wrap="square">
            <a:spAutoFit/>
          </a:bodyPr>
          <a:lstStyle/>
          <a:p>
            <a:r>
              <a:rPr lang="en-US" sz="1200" b="1" dirty="0" smtClean="0">
                <a:latin typeface="Calibri" pitchFamily="34" charset="0"/>
              </a:rPr>
              <a:t>continuing Nov. 11 with Stefan Savage</a:t>
            </a:r>
          </a:p>
          <a:p>
            <a:pPr>
              <a:lnSpc>
                <a:spcPts val="1900"/>
              </a:lnSpc>
              <a:tabLst>
                <a:tab pos="344488" algn="l"/>
              </a:tabLst>
            </a:pPr>
            <a:r>
              <a:rPr lang="en-US" sz="1200" b="1" dirty="0" smtClean="0">
                <a:latin typeface="Calibri" pitchFamily="34" charset="0"/>
              </a:rPr>
              <a:t>	and the first Thursday of each month thereafter</a:t>
            </a:r>
            <a:endParaRPr lang="en-US" sz="1200" b="1" dirty="0">
              <a:latin typeface="Calibri" pitchFamily="34" charset="0"/>
            </a:endParaRPr>
          </a:p>
          <a:p>
            <a:pPr>
              <a:lnSpc>
                <a:spcPts val="1900"/>
              </a:lnSpc>
              <a:tabLst>
                <a:tab pos="344488" algn="l"/>
              </a:tabLst>
            </a:pPr>
            <a:r>
              <a:rPr lang="en-US" sz="1200" b="1" dirty="0" smtClean="0">
                <a:latin typeface="Calibri" pitchFamily="34" charset="0"/>
              </a:rPr>
              <a:t>	NSF </a:t>
            </a:r>
            <a:r>
              <a:rPr lang="en-US" sz="1200" b="1" dirty="0">
                <a:latin typeface="Calibri" pitchFamily="34" charset="0"/>
              </a:rPr>
              <a:t>Stafford I </a:t>
            </a:r>
            <a:r>
              <a:rPr lang="en-US" sz="1200" b="1" dirty="0" smtClean="0">
                <a:latin typeface="Calibri" pitchFamily="34" charset="0"/>
              </a:rPr>
              <a:t>Room </a:t>
            </a:r>
            <a:r>
              <a:rPr lang="en-US" sz="1200" b="1" dirty="0">
                <a:latin typeface="Calibri" pitchFamily="34" charset="0"/>
              </a:rPr>
              <a:t>110, </a:t>
            </a:r>
            <a:r>
              <a:rPr lang="en-US" sz="1200" b="1" dirty="0" smtClean="0">
                <a:latin typeface="Calibri" pitchFamily="34" charset="0"/>
              </a:rPr>
              <a:t>Noon              </a:t>
            </a:r>
          </a:p>
          <a:p>
            <a:pPr>
              <a:lnSpc>
                <a:spcPts val="1900"/>
              </a:lnSpc>
              <a:tabLst>
                <a:tab pos="344488" algn="l"/>
              </a:tabLst>
            </a:pPr>
            <a:r>
              <a:rPr lang="en-US" sz="1200" b="1" dirty="0" smtClean="0">
                <a:latin typeface="Calibri" pitchFamily="34" charset="0"/>
              </a:rPr>
              <a:t>Public Invited</a:t>
            </a:r>
          </a:p>
          <a:p>
            <a:pPr algn="ctr"/>
            <a:r>
              <a:rPr lang="en-US" sz="1100" b="1" dirty="0" smtClean="0">
                <a:latin typeface="Calibri" pitchFamily="34" charset="0"/>
              </a:rPr>
              <a:t>Questions/comments about WATCH? Contact Keith Marzullo </a:t>
            </a:r>
            <a:r>
              <a:rPr lang="en-US" sz="1100" b="1" dirty="0" smtClean="0">
                <a:latin typeface="Calibri" pitchFamily="34" charset="0"/>
                <a:hlinkClick r:id="rId3"/>
              </a:rPr>
              <a:t>kmarzull@nsf.gov</a:t>
            </a:r>
            <a:endParaRPr lang="en-US" sz="1100" b="1" dirty="0" smtClean="0">
              <a:latin typeface="Calibri" pitchFamily="34" charset="0"/>
            </a:endParaRPr>
          </a:p>
          <a:p>
            <a:pPr algn="ctr"/>
            <a:r>
              <a:rPr lang="en-US" sz="1100" b="1" dirty="0" smtClean="0">
                <a:latin typeface="Calibri" pitchFamily="34" charset="0"/>
              </a:rPr>
              <a:t>Website: http://www.nsf.gov/cise/cns/watch/ </a:t>
            </a:r>
          </a:p>
          <a:p>
            <a:pPr algn="ctr"/>
            <a:r>
              <a:rPr lang="en-US" sz="1100" b="1" dirty="0" smtClean="0">
                <a:latin typeface="Calibri" pitchFamily="34" charset="0"/>
              </a:rPr>
              <a:t>(or </a:t>
            </a:r>
            <a:r>
              <a:rPr lang="en-US" sz="1100" b="1" dirty="0" err="1" smtClean="0">
                <a:latin typeface="Calibri" pitchFamily="34" charset="0"/>
              </a:rPr>
              <a:t>google</a:t>
            </a:r>
            <a:r>
              <a:rPr lang="en-US" sz="1100" b="1" dirty="0" smtClean="0">
                <a:latin typeface="Calibri" pitchFamily="34" charset="0"/>
              </a:rPr>
              <a:t> “NSF WATCH”)</a:t>
            </a:r>
          </a:p>
          <a:p>
            <a:pPr>
              <a:lnSpc>
                <a:spcPts val="1900"/>
              </a:lnSpc>
              <a:tabLst>
                <a:tab pos="344488" algn="l"/>
              </a:tabLst>
            </a:pPr>
            <a:endParaRPr lang="en-US" sz="1600" b="1" dirty="0">
              <a:latin typeface="Calibri" pitchFamily="34" charset="0"/>
            </a:endParaRPr>
          </a:p>
        </p:txBody>
      </p:sp>
      <p:sp>
        <p:nvSpPr>
          <p:cNvPr id="2054" name="Text Box 6"/>
          <p:cNvSpPr txBox="1">
            <a:spLocks noChangeArrowheads="1"/>
          </p:cNvSpPr>
          <p:nvPr/>
        </p:nvSpPr>
        <p:spPr bwMode="auto">
          <a:xfrm>
            <a:off x="4166377" y="2552131"/>
            <a:ext cx="4977623" cy="4039567"/>
          </a:xfrm>
          <a:prstGeom prst="rect">
            <a:avLst/>
          </a:prstGeom>
          <a:noFill/>
          <a:ln w="9525">
            <a:noFill/>
            <a:miter lim="800000"/>
            <a:headEnd/>
            <a:tailEnd/>
          </a:ln>
          <a:effectLst/>
        </p:spPr>
        <p:txBody>
          <a:bodyPr wrap="square">
            <a:spAutoFit/>
          </a:bodyPr>
          <a:lstStyle/>
          <a:p>
            <a:pPr algn="r">
              <a:lnSpc>
                <a:spcPts val="1100"/>
              </a:lnSpc>
            </a:pPr>
            <a:r>
              <a:rPr lang="en-US" sz="1100" dirty="0" smtClean="0">
                <a:latin typeface="Calibri" pitchFamily="34" charset="0"/>
              </a:rPr>
              <a:t>As computers and networks are increasingly intertwined in our lives, security and network research present issues both similar to and distinct from those faced by social and biomedical research in terms of respecting persons, maximizing potential benefits while minimizing harm, and equitably apportioning benefits and burdens across research subjects and the larger society. For those issues that are distinctively different from conventional research there is a need for ethical guidance in identifying unique issues, designing experiments, applying protocols, and assessing the acceptability of research in accordance with ethics principles.  </a:t>
            </a:r>
          </a:p>
          <a:p>
            <a:pPr algn="r">
              <a:lnSpc>
                <a:spcPts val="1100"/>
              </a:lnSpc>
            </a:pPr>
            <a:r>
              <a:rPr lang="en-US" sz="1100" dirty="0" smtClean="0">
                <a:latin typeface="Calibri" pitchFamily="34" charset="0"/>
              </a:rPr>
              <a:t> </a:t>
            </a:r>
          </a:p>
          <a:p>
            <a:pPr algn="r">
              <a:lnSpc>
                <a:spcPts val="1100"/>
              </a:lnSpc>
            </a:pPr>
            <a:r>
              <a:rPr lang="en-US" sz="1100" dirty="0" smtClean="0">
                <a:latin typeface="Calibri" pitchFamily="34" charset="0"/>
              </a:rPr>
              <a:t>This presentation will discuss a multi-year effort by network and security research stakeholders to provide a guiding framework, based on the principles set forth in the 1979 Belmont Report, a seminal guide for ethical research in the biomedical and behavioral sciences. This guiding  new framework is known as The Menlo Report Several case studies will be presented and discussed with the audience..</a:t>
            </a:r>
            <a:endParaRPr lang="en-US" sz="1100" b="1" dirty="0" smtClean="0">
              <a:solidFill>
                <a:schemeClr val="tx1">
                  <a:lumMod val="75000"/>
                  <a:lumOff val="25000"/>
                </a:schemeClr>
              </a:solidFill>
              <a:latin typeface="Calibri" pitchFamily="34" charset="0"/>
            </a:endParaRPr>
          </a:p>
          <a:p>
            <a:pPr algn="r">
              <a:lnSpc>
                <a:spcPts val="1100"/>
              </a:lnSpc>
            </a:pPr>
            <a:r>
              <a:rPr lang="en-US" sz="1100" b="1" dirty="0" smtClean="0">
                <a:solidFill>
                  <a:schemeClr val="tx1">
                    <a:lumMod val="75000"/>
                    <a:lumOff val="25000"/>
                  </a:schemeClr>
                </a:solidFill>
                <a:latin typeface="Calibri" pitchFamily="34" charset="0"/>
              </a:rPr>
              <a:t>Speaker</a:t>
            </a:r>
          </a:p>
          <a:p>
            <a:pPr algn="r"/>
            <a:r>
              <a:rPr lang="en-US" sz="900" dirty="0" smtClean="0">
                <a:latin typeface="Calibri" pitchFamily="34" charset="0"/>
              </a:rPr>
              <a:t>Dr. Douglas Maughan is the Division Director of the Cyber Security Division within the Homeland Security Advanced Research Projects Agency (HSARPA) within the Science and Technology (S&amp;T) Directorate of the Department of Homeland Security (DHS).  Dr. Maughan is directing the Cyber Security Research and Development activities at DHS S&amp;T. His research interests and related programs are in all areas of networking and information assurance. Dr. Maughan has been responsible for helping bring to market over 20 commercial and open-source information security products during the past 8 years while at DHS. Earlier, Dr. Maughan was a Program Manager at the Defense Advanced Research Projects Agency (DARPA) in Arlington, Virginia., and before that Dr. Maughan worked for the National Security Agency (NSA) as a senior computer scientist and led several research teams performing network security research.  </a:t>
            </a:r>
          </a:p>
          <a:p>
            <a:pPr algn="r"/>
            <a:r>
              <a:rPr lang="en-US" sz="900" dirty="0" smtClean="0">
                <a:latin typeface="Calibri" pitchFamily="34" charset="0"/>
              </a:rPr>
              <a:t>Dr. Maughan received Bachelor’s Degrees in Computer Science and Applied Statistics from Utah State University, a Masters degree in Computer Science from Johns Hopkins University, and a PhD in Computer Science from the University of Maryland, Baltimore County (UMBC).</a:t>
            </a:r>
            <a:endParaRPr lang="en-US" sz="1100" b="1" dirty="0" smtClean="0">
              <a:latin typeface="Calibri" pitchFamily="34" charset="0"/>
            </a:endParaRPr>
          </a:p>
        </p:txBody>
      </p:sp>
      <p:sp>
        <p:nvSpPr>
          <p:cNvPr id="2055" name="Text Box 7"/>
          <p:cNvSpPr txBox="1">
            <a:spLocks noChangeArrowheads="1"/>
          </p:cNvSpPr>
          <p:nvPr/>
        </p:nvSpPr>
        <p:spPr bwMode="auto">
          <a:xfrm>
            <a:off x="174625" y="2667353"/>
            <a:ext cx="3874861" cy="2092881"/>
          </a:xfrm>
          <a:prstGeom prst="rect">
            <a:avLst/>
          </a:prstGeom>
          <a:noFill/>
          <a:ln w="9525">
            <a:noFill/>
            <a:miter lim="800000"/>
            <a:headEnd/>
            <a:tailEnd/>
          </a:ln>
          <a:effectLst/>
        </p:spPr>
        <p:txBody>
          <a:bodyPr wrap="square">
            <a:spAutoFit/>
          </a:bodyPr>
          <a:lstStyle/>
          <a:p>
            <a:endParaRPr lang="en-US" sz="1000" b="1" dirty="0" smtClean="0">
              <a:latin typeface="Calibri" pitchFamily="34" charset="0"/>
            </a:endParaRPr>
          </a:p>
          <a:p>
            <a:r>
              <a:rPr lang="en-US" sz="1000" b="1" dirty="0" smtClean="0">
                <a:latin typeface="Calibri" pitchFamily="34" charset="0"/>
              </a:rPr>
              <a:t>About the WATCH series:</a:t>
            </a:r>
          </a:p>
          <a:p>
            <a:pPr>
              <a:lnSpc>
                <a:spcPts val="1100"/>
              </a:lnSpc>
            </a:pPr>
            <a:r>
              <a:rPr lang="en-US" sz="1000" dirty="0" smtClean="0">
                <a:solidFill>
                  <a:schemeClr val="tx1">
                    <a:lumMod val="75000"/>
                    <a:lumOff val="25000"/>
                  </a:schemeClr>
                </a:solidFill>
                <a:latin typeface="Calibri" pitchFamily="34" charset="0"/>
              </a:rPr>
              <a:t>Transforming today’s trusted but untrustworthy </a:t>
            </a:r>
            <a:r>
              <a:rPr lang="en-US" sz="1000" dirty="0" err="1" smtClean="0">
                <a:solidFill>
                  <a:schemeClr val="tx1">
                    <a:lumMod val="75000"/>
                    <a:lumOff val="25000"/>
                  </a:schemeClr>
                </a:solidFill>
                <a:latin typeface="Calibri" pitchFamily="34" charset="0"/>
              </a:rPr>
              <a:t>cyberinfrastructure</a:t>
            </a:r>
            <a:r>
              <a:rPr lang="en-US" sz="1000" dirty="0" smtClean="0">
                <a:solidFill>
                  <a:schemeClr val="tx1">
                    <a:lumMod val="75000"/>
                    <a:lumOff val="25000"/>
                  </a:schemeClr>
                </a:solidFill>
                <a:latin typeface="Calibri" pitchFamily="34" charset="0"/>
              </a:rPr>
              <a:t> into one that can meet society’s growing demands requires both technical advances and improved understanding of  how people and organizations of many backgrounds perceive, decide to adopt,  and  actually use technology.  WATCH aims to provide thought-provoking talks by innovative thinkers with ideas that illuminate these challenges and provide signposts toward solutions.  The series is jointly organized by NSF’s Computer Science and Engineering (CISE) and Social, Behavioral, and Economic (SBE) Directorates and the Office of </a:t>
            </a:r>
            <a:r>
              <a:rPr lang="en-US" sz="1000" dirty="0" err="1" smtClean="0">
                <a:solidFill>
                  <a:schemeClr val="tx1">
                    <a:lumMod val="75000"/>
                    <a:lumOff val="25000"/>
                  </a:schemeClr>
                </a:solidFill>
                <a:latin typeface="Calibri" pitchFamily="34" charset="0"/>
              </a:rPr>
              <a:t>Cyberinfrastructure</a:t>
            </a:r>
            <a:r>
              <a:rPr lang="en-US" sz="1000" dirty="0" smtClean="0">
                <a:solidFill>
                  <a:schemeClr val="tx1">
                    <a:lumMod val="75000"/>
                    <a:lumOff val="25000"/>
                  </a:schemeClr>
                </a:solidFill>
                <a:latin typeface="Calibri" pitchFamily="34" charset="0"/>
              </a:rPr>
              <a:t> (OCI), and sponsored by the CISE Trustworthy Computing Program. Talks will be recorded and made available over the Internet.</a:t>
            </a:r>
            <a:endParaRPr lang="en-US" sz="1000" dirty="0">
              <a:solidFill>
                <a:schemeClr val="tx1">
                  <a:lumMod val="75000"/>
                  <a:lumOff val="25000"/>
                </a:schemeClr>
              </a:solidFill>
              <a:latin typeface="Calibri" pitchFamily="34" charset="0"/>
            </a:endParaRPr>
          </a:p>
        </p:txBody>
      </p:sp>
      <p:sp>
        <p:nvSpPr>
          <p:cNvPr id="2108" name="Freeform 60"/>
          <p:cNvSpPr>
            <a:spLocks/>
          </p:cNvSpPr>
          <p:nvPr/>
        </p:nvSpPr>
        <p:spPr bwMode="auto">
          <a:xfrm>
            <a:off x="7075017" y="0"/>
            <a:ext cx="659026" cy="552450"/>
          </a:xfrm>
          <a:custGeom>
            <a:avLst/>
            <a:gdLst/>
            <a:ahLst/>
            <a:cxnLst>
              <a:cxn ang="0">
                <a:pos x="411" y="0"/>
              </a:cxn>
              <a:cxn ang="0">
                <a:pos x="219" y="88"/>
              </a:cxn>
              <a:cxn ang="0">
                <a:pos x="147" y="120"/>
              </a:cxn>
              <a:cxn ang="0">
                <a:pos x="43" y="168"/>
              </a:cxn>
              <a:cxn ang="0">
                <a:pos x="19" y="184"/>
              </a:cxn>
              <a:cxn ang="0">
                <a:pos x="3" y="232"/>
              </a:cxn>
              <a:cxn ang="0">
                <a:pos x="19" y="304"/>
              </a:cxn>
              <a:cxn ang="0">
                <a:pos x="323" y="376"/>
              </a:cxn>
              <a:cxn ang="0">
                <a:pos x="467" y="384"/>
              </a:cxn>
              <a:cxn ang="0">
                <a:pos x="707" y="320"/>
              </a:cxn>
              <a:cxn ang="0">
                <a:pos x="739" y="248"/>
              </a:cxn>
              <a:cxn ang="0">
                <a:pos x="587" y="120"/>
              </a:cxn>
              <a:cxn ang="0">
                <a:pos x="475" y="80"/>
              </a:cxn>
              <a:cxn ang="0">
                <a:pos x="291" y="56"/>
              </a:cxn>
              <a:cxn ang="0">
                <a:pos x="251" y="48"/>
              </a:cxn>
              <a:cxn ang="0">
                <a:pos x="195" y="40"/>
              </a:cxn>
            </a:cxnLst>
            <a:rect l="0" t="0" r="r" b="b"/>
            <a:pathLst>
              <a:path w="739" h="384">
                <a:moveTo>
                  <a:pt x="411" y="0"/>
                </a:moveTo>
                <a:cubicBezTo>
                  <a:pt x="374" y="56"/>
                  <a:pt x="281" y="67"/>
                  <a:pt x="219" y="88"/>
                </a:cubicBezTo>
                <a:cubicBezTo>
                  <a:pt x="193" y="97"/>
                  <a:pt x="173" y="112"/>
                  <a:pt x="147" y="120"/>
                </a:cubicBezTo>
                <a:cubicBezTo>
                  <a:pt x="101" y="133"/>
                  <a:pt x="86" y="139"/>
                  <a:pt x="43" y="168"/>
                </a:cubicBezTo>
                <a:cubicBezTo>
                  <a:pt x="35" y="173"/>
                  <a:pt x="19" y="184"/>
                  <a:pt x="19" y="184"/>
                </a:cubicBezTo>
                <a:cubicBezTo>
                  <a:pt x="14" y="200"/>
                  <a:pt x="0" y="215"/>
                  <a:pt x="3" y="232"/>
                </a:cubicBezTo>
                <a:cubicBezTo>
                  <a:pt x="7" y="256"/>
                  <a:pt x="2" y="287"/>
                  <a:pt x="19" y="304"/>
                </a:cubicBezTo>
                <a:cubicBezTo>
                  <a:pt x="90" y="375"/>
                  <a:pt x="245" y="369"/>
                  <a:pt x="323" y="376"/>
                </a:cubicBezTo>
                <a:cubicBezTo>
                  <a:pt x="371" y="380"/>
                  <a:pt x="419" y="381"/>
                  <a:pt x="467" y="384"/>
                </a:cubicBezTo>
                <a:cubicBezTo>
                  <a:pt x="541" y="377"/>
                  <a:pt x="642" y="364"/>
                  <a:pt x="707" y="320"/>
                </a:cubicBezTo>
                <a:cubicBezTo>
                  <a:pt x="716" y="294"/>
                  <a:pt x="730" y="274"/>
                  <a:pt x="739" y="248"/>
                </a:cubicBezTo>
                <a:cubicBezTo>
                  <a:pt x="723" y="153"/>
                  <a:pt x="671" y="145"/>
                  <a:pt x="587" y="120"/>
                </a:cubicBezTo>
                <a:cubicBezTo>
                  <a:pt x="549" y="109"/>
                  <a:pt x="513" y="90"/>
                  <a:pt x="475" y="80"/>
                </a:cubicBezTo>
                <a:cubicBezTo>
                  <a:pt x="415" y="65"/>
                  <a:pt x="352" y="62"/>
                  <a:pt x="291" y="56"/>
                </a:cubicBezTo>
                <a:cubicBezTo>
                  <a:pt x="278" y="53"/>
                  <a:pt x="264" y="50"/>
                  <a:pt x="251" y="48"/>
                </a:cubicBezTo>
                <a:cubicBezTo>
                  <a:pt x="232" y="45"/>
                  <a:pt x="195" y="40"/>
                  <a:pt x="195" y="40"/>
                </a:cubicBezTo>
              </a:path>
            </a:pathLst>
          </a:custGeom>
          <a:noFill/>
          <a:ln w="38100" cap="flat" cmpd="sng">
            <a:solidFill>
              <a:srgbClr val="FF3300"/>
            </a:solidFill>
            <a:prstDash val="sysDot"/>
            <a:round/>
            <a:headEnd/>
            <a:tailEnd/>
          </a:ln>
          <a:effectLst/>
        </p:spPr>
        <p:txBody>
          <a:bodyPr wrap="none" anchor="ctr"/>
          <a:lstStyle/>
          <a:p>
            <a:endParaRPr lang="en-US"/>
          </a:p>
        </p:txBody>
      </p:sp>
      <p:sp>
        <p:nvSpPr>
          <p:cNvPr id="2051" name="Rectangle 3"/>
          <p:cNvSpPr>
            <a:spLocks noChangeArrowheads="1"/>
          </p:cNvSpPr>
          <p:nvPr/>
        </p:nvSpPr>
        <p:spPr bwMode="auto">
          <a:xfrm>
            <a:off x="296562" y="288324"/>
            <a:ext cx="329513" cy="2426301"/>
          </a:xfrm>
          <a:prstGeom prst="rect">
            <a:avLst/>
          </a:prstGeom>
          <a:solidFill>
            <a:srgbClr val="FF3300">
              <a:alpha val="19000"/>
            </a:srgbClr>
          </a:solidFill>
          <a:ln w="28575">
            <a:noFill/>
            <a:miter lim="800000"/>
            <a:headEnd/>
            <a:tailEnd/>
          </a:ln>
          <a:effectLst/>
        </p:spPr>
        <p:txBody>
          <a:bodyPr wrap="none" anchor="ctr"/>
          <a:lstStyle/>
          <a:p>
            <a:endParaRPr lang="en-US" dirty="0">
              <a:latin typeface="Castellar" pitchFamily="18" charset="0"/>
            </a:endParaRPr>
          </a:p>
        </p:txBody>
      </p:sp>
      <p:pic>
        <p:nvPicPr>
          <p:cNvPr id="2" name="Picture 2" descr="http://cybersecurity2011.uri.edu/images/maughan.jpg"/>
          <p:cNvPicPr>
            <a:picLocks noChangeAspect="1" noChangeArrowheads="1"/>
          </p:cNvPicPr>
          <p:nvPr/>
        </p:nvPicPr>
        <p:blipFill>
          <a:blip r:embed="rId4" cstate="print"/>
          <a:srcRect/>
          <a:stretch>
            <a:fillRect/>
          </a:stretch>
        </p:blipFill>
        <p:spPr bwMode="auto">
          <a:xfrm>
            <a:off x="3336925" y="663574"/>
            <a:ext cx="1349375" cy="1684019"/>
          </a:xfrm>
          <a:prstGeom prst="rect">
            <a:avLst/>
          </a:prstGeom>
          <a:noFill/>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2370</TotalTime>
  <Words>270</Words>
  <Application>Microsoft Office PowerPoint</Application>
  <PresentationFormat>On-screen Show (4:3)</PresentationFormat>
  <Paragraphs>23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W ashington A rea T rustworthy C omputing  H our</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Washington Area Trustworthy Systems  Hour</dc:title>
  <dc:creator>Carl Landwehr</dc:creator>
  <cp:lastModifiedBy>kgeary</cp:lastModifiedBy>
  <cp:revision>151</cp:revision>
  <cp:lastPrinted>2003-03-27T23:59:12Z</cp:lastPrinted>
  <dcterms:created xsi:type="dcterms:W3CDTF">2002-04-02T20:39:18Z</dcterms:created>
  <dcterms:modified xsi:type="dcterms:W3CDTF">2011-09-30T12:58:05Z</dcterms:modified>
</cp:coreProperties>
</file>