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8"/>
  </p:notesMasterIdLst>
  <p:handoutMasterIdLst>
    <p:handoutMasterId r:id="rId39"/>
  </p:handoutMasterIdLst>
  <p:sldIdLst>
    <p:sldId id="276" r:id="rId2"/>
    <p:sldId id="802" r:id="rId3"/>
    <p:sldId id="720" r:id="rId4"/>
    <p:sldId id="556" r:id="rId5"/>
    <p:sldId id="776" r:id="rId6"/>
    <p:sldId id="611" r:id="rId7"/>
    <p:sldId id="565" r:id="rId8"/>
    <p:sldId id="566" r:id="rId9"/>
    <p:sldId id="779" r:id="rId10"/>
    <p:sldId id="803" r:id="rId11"/>
    <p:sldId id="822" r:id="rId12"/>
    <p:sldId id="823" r:id="rId13"/>
    <p:sldId id="825" r:id="rId14"/>
    <p:sldId id="826" r:id="rId15"/>
    <p:sldId id="843" r:id="rId16"/>
    <p:sldId id="599" r:id="rId17"/>
    <p:sldId id="734" r:id="rId18"/>
    <p:sldId id="604" r:id="rId19"/>
    <p:sldId id="756" r:id="rId20"/>
    <p:sldId id="755" r:id="rId21"/>
    <p:sldId id="781" r:id="rId22"/>
    <p:sldId id="757" r:id="rId23"/>
    <p:sldId id="652" r:id="rId24"/>
    <p:sldId id="729" r:id="rId25"/>
    <p:sldId id="758" r:id="rId26"/>
    <p:sldId id="654" r:id="rId27"/>
    <p:sldId id="798" r:id="rId28"/>
    <p:sldId id="801" r:id="rId29"/>
    <p:sldId id="621" r:id="rId30"/>
    <p:sldId id="731" r:id="rId31"/>
    <p:sldId id="656" r:id="rId32"/>
    <p:sldId id="844" r:id="rId33"/>
    <p:sldId id="724" r:id="rId34"/>
    <p:sldId id="661" r:id="rId35"/>
    <p:sldId id="662" r:id="rId36"/>
    <p:sldId id="753" r:id="rId3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C00"/>
    <a:srgbClr val="0000CC"/>
    <a:srgbClr val="135C00"/>
    <a:srgbClr val="000099"/>
    <a:srgbClr val="007E00"/>
    <a:srgbClr val="FF5C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8" autoAdjust="0"/>
    <p:restoredTop sz="99110" autoAdjust="0"/>
  </p:normalViewPr>
  <p:slideViewPr>
    <p:cSldViewPr snapToGrid="0">
      <p:cViewPr varScale="1">
        <p:scale>
          <a:sx n="73" d="100"/>
          <a:sy n="73" d="100"/>
        </p:scale>
        <p:origin x="-960" y="-90"/>
      </p:cViewPr>
      <p:guideLst>
        <p:guide orient="horz" pos="5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844"/>
    </p:cViewPr>
  </p:sorterViewPr>
  <p:notesViewPr>
    <p:cSldViewPr snapToGrid="0">
      <p:cViewPr varScale="1">
        <p:scale>
          <a:sx n="83" d="100"/>
          <a:sy n="83" d="100"/>
        </p:scale>
        <p:origin x="-2280" y="-78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fld id="{A2160E21-85DA-44D6-AD59-E7789C305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fld id="{BD175AC2-9E0E-4D52-AEE9-8E74FBC96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DF827-0C65-4C60-AA7B-06215E3EB9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189A-0DBC-4A1B-87E1-08C1D80C8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CEBC7-670E-4FA5-B2BB-F985FBC3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45B4-1B51-41E0-8E36-5ED2D5B3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8BAE9-801D-4404-9F63-1171ADE9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1087-6D11-4D66-B5E2-2D97E8A59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2C24-54BF-4FA0-87C0-913CCCC0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48E1-D78C-412A-B7EB-6198A732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9836-BC7A-456C-8F2C-0E050A9F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76200"/>
            <a:ext cx="5940425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66800"/>
            <a:ext cx="7999413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2895600" cy="3810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0213" y="6381750"/>
            <a:ext cx="21351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FC3E-A5A6-4829-BAFA-C8A6CD86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207" y="197436"/>
            <a:ext cx="5165725" cy="723900"/>
          </a:xfrm>
        </p:spPr>
        <p:txBody>
          <a:bodyPr/>
          <a:lstStyle>
            <a:lvl1pPr marL="0" indent="0"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B075-C1F5-447A-B295-3A3A9076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52" y="206314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374E-A39E-404F-80C6-9A107B33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6BEC-495C-488C-895E-76E8C884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63" y="197436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0A49-5781-4FA5-A728-415B5693D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5BC6-17B5-446F-AF3E-09C1ABA5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330" y="188558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DC84-0942-4180-B70B-7F2777FA8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56F0-069D-4102-B3C0-5C27F877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C33-B21B-4E38-9BEB-BDE72D36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0" y="161925"/>
            <a:ext cx="5165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F63E67B-88BE-45A0-800E-68D2B539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 eaLnBrk="0" hangingPunct="0">
              <a:lnSpc>
                <a:spcPct val="85000"/>
              </a:lnSpc>
              <a:defRPr/>
            </a:pPr>
            <a:endParaRPr lang="en-US" sz="2200" i="1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energy.gov/about/honors-and-awards/doe-nobel-laureates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cid:20F66A3F-8766-4AB9-96F0-942EF355AEF6@ctio.noao.edu" TargetMode="External"/><Relationship Id="rId5" Type="http://schemas.openxmlformats.org/officeDocument/2006/relationships/image" Target="../media/image21.jpeg"/><Relationship Id="rId4" Type="http://schemas.openxmlformats.org/officeDocument/2006/relationships/image" Target="cid:DEED1E3A-B694-4690-BB5E-01C97C94A346@ctio.noao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343025" y="1649413"/>
            <a:ext cx="6215063" cy="1385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7" tIns="45704" rIns="91407" bIns="45704" anchor="ctr">
            <a:spAutoFit/>
          </a:bodyPr>
          <a:lstStyle/>
          <a:p>
            <a:pPr algn="ctr"/>
            <a:r>
              <a:rPr lang="en-US" sz="280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Office of High Energy Physics Report to the AAAC </a:t>
            </a:r>
            <a:endParaRPr lang="en-US" sz="28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800">
              <a:solidFill>
                <a:srgbClr val="005C0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80025"/>
            <a:ext cx="9086850" cy="820738"/>
          </a:xfrm>
        </p:spPr>
        <p:txBody>
          <a:bodyPr lIns="82039" tIns="41020" rIns="82039" bIns="4102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Tahoma" pitchFamily="34" charset="0"/>
                <a:cs typeface="Tahoma" pitchFamily="34" charset="0"/>
              </a:rPr>
              <a:t>Kathleen Turner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Tahoma" pitchFamily="34" charset="0"/>
                <a:cs typeface="Tahoma" pitchFamily="34" charset="0"/>
              </a:rPr>
              <a:t>Office of High Energy Physics (HEP)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latin typeface="Tahoma" pitchFamily="34" charset="0"/>
                <a:cs typeface="Tahoma" pitchFamily="34" charset="0"/>
              </a:rPr>
              <a:t>Office of Science (SC), U.S. Department of Energy (DOE)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23863" y="3390900"/>
            <a:ext cx="82375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>
                <a:latin typeface="Tahoma" pitchFamily="34" charset="0"/>
                <a:cs typeface="Tahoma" pitchFamily="34" charset="0"/>
              </a:rPr>
              <a:t>February 10, 2012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6842125" y="171450"/>
            <a:ext cx="23018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>
                <a:solidFill>
                  <a:srgbClr val="135C00"/>
                </a:solidFill>
              </a:rPr>
              <a:t>OFFICE OF</a:t>
            </a:r>
            <a:r>
              <a:rPr lang="en-US" sz="1400" b="0">
                <a:solidFill>
                  <a:srgbClr val="135C00"/>
                </a:solidFill>
              </a:rPr>
              <a:t> </a:t>
            </a:r>
            <a:r>
              <a:rPr lang="en-US" sz="3200" b="0">
                <a:solidFill>
                  <a:srgbClr val="135C00"/>
                </a:solidFill>
                <a:latin typeface="Arial Black" pitchFamily="34" charset="0"/>
              </a:rPr>
              <a:t>SCIENCE</a:t>
            </a:r>
          </a:p>
        </p:txBody>
      </p:sp>
      <p:pic>
        <p:nvPicPr>
          <p:cNvPr id="21509" name="Picture 9" descr="New_DOE_Logo_Color_042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095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2725" y="2544763"/>
            <a:ext cx="8453438" cy="2487612"/>
          </a:xfrm>
        </p:spPr>
        <p:txBody>
          <a:bodyPr anchor="t"/>
          <a:lstStyle/>
          <a:p>
            <a:pPr algn="l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HEP PROGRAM - CONSIDERATIONS</a:t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31746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1A51CD-624D-4377-A461-8C70EBC89BA3}" type="slidenum">
              <a:rPr lang="en-US" sz="1000"/>
              <a:pPr algn="r"/>
              <a:t>10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360363" y="219075"/>
            <a:ext cx="8035925" cy="7239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0000CC"/>
                </a:solidFill>
                <a:effectLst/>
                <a:latin typeface="Cambria" pitchFamily="18" charset="0"/>
              </a:rPr>
              <a:t>	</a:t>
            </a:r>
            <a:r>
              <a:rPr lang="en-US" b="1" smtClean="0">
                <a:solidFill>
                  <a:srgbClr val="135C00"/>
                </a:solidFill>
                <a:effectLst/>
                <a:latin typeface="Cambria" pitchFamily="18" charset="0"/>
              </a:rPr>
              <a:t>HEP program – strengths &amp; model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0" y="1122363"/>
            <a:ext cx="8858250" cy="5735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135C00"/>
                </a:solidFill>
              </a:rPr>
              <a:t>DOE Office of Science</a:t>
            </a:r>
            <a:r>
              <a:rPr lang="en-US" b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b="0" smtClean="0"/>
              <a:t>Provide science leadership and support to enable significant advances in science areas. </a:t>
            </a:r>
          </a:p>
          <a:p>
            <a:pPr>
              <a:buFont typeface="Wingdings" pitchFamily="2" charset="2"/>
              <a:buNone/>
            </a:pPr>
            <a:endParaRPr lang="en-US" b="0" smtClean="0"/>
          </a:p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135C00"/>
                </a:solidFill>
              </a:rPr>
              <a:t>Model to enable the work:</a:t>
            </a:r>
          </a:p>
          <a:p>
            <a:r>
              <a:rPr lang="en-US" b="0" smtClean="0"/>
              <a:t>Lab environment with a variety of resources needed</a:t>
            </a:r>
          </a:p>
          <a:p>
            <a:pPr marL="742950" lvl="1" indent="-285750"/>
            <a:r>
              <a:rPr lang="en-US" smtClean="0"/>
              <a:t>Job is to build and operate facilities to do research; develop new projects – all phases</a:t>
            </a:r>
            <a:endParaRPr lang="en-US" b="1" smtClean="0"/>
          </a:p>
          <a:p>
            <a:r>
              <a:rPr lang="en-US" b="0" smtClean="0"/>
              <a:t>Lab infrastructure, including computing facilities (NERSC, SCiDAC program etc)</a:t>
            </a:r>
          </a:p>
          <a:p>
            <a:r>
              <a:rPr lang="en-US" b="0" smtClean="0"/>
              <a:t>Long term support for participation in all phases</a:t>
            </a:r>
          </a:p>
          <a:p>
            <a:r>
              <a:rPr lang="en-US" b="0" smtClean="0"/>
              <a:t>Encourage collaborations with expertise in required areas to make significant advances</a:t>
            </a:r>
          </a:p>
          <a:p>
            <a:r>
              <a:rPr lang="en-US" b="0" smtClean="0"/>
              <a:t>Partnerships as needed to leverage additional science and expertise</a:t>
            </a:r>
          </a:p>
          <a:p>
            <a:r>
              <a:rPr lang="en-US" b="0" smtClean="0"/>
              <a:t>Include speculative science (e.g. led to dark energy discovery)</a:t>
            </a:r>
          </a:p>
          <a:p>
            <a:endParaRPr lang="en-US" b="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DOE model has been very successful:</a:t>
            </a:r>
          </a:p>
          <a:p>
            <a:pPr>
              <a:buFont typeface="Wingdings" pitchFamily="2" charset="2"/>
              <a:buNone/>
            </a:pPr>
            <a:r>
              <a:rPr lang="en-US" b="0" smtClean="0"/>
              <a:t>See </a:t>
            </a:r>
            <a:r>
              <a:rPr lang="en-US" b="0" smtClean="0">
                <a:hlinkClick r:id="rId2"/>
              </a:rPr>
              <a:t>http://science.energy.gov/about/honors-and-awards/doe-nobel-laureates/</a:t>
            </a:r>
            <a:endParaRPr lang="en-US" b="0" smtClean="0"/>
          </a:p>
          <a:p>
            <a:pPr>
              <a:buFont typeface="Wingdings" pitchFamily="2" charset="2"/>
              <a:buNone/>
            </a:pPr>
            <a:endParaRPr lang="en-US" b="0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B3627A-1D54-406F-A2F3-69962858795C}" type="slidenum">
              <a:rPr lang="en-US" sz="1000"/>
              <a:pPr algn="r"/>
              <a:t>11</a:t>
            </a:fld>
            <a:endParaRPr 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360363" y="231775"/>
            <a:ext cx="8035925" cy="7239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0000CC"/>
                </a:solidFill>
                <a:effectLst/>
                <a:latin typeface="Cambria" pitchFamily="18" charset="0"/>
              </a:rPr>
              <a:t>	</a:t>
            </a:r>
            <a:r>
              <a:rPr lang="en-US" b="1" smtClean="0">
                <a:solidFill>
                  <a:srgbClr val="135C00"/>
                </a:solidFill>
                <a:effectLst/>
                <a:latin typeface="Cambria" pitchFamily="18" charset="0"/>
              </a:rPr>
              <a:t>HEP program – how it operates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0" y="1122363"/>
            <a:ext cx="9144000" cy="5735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mtClean="0">
                <a:solidFill>
                  <a:srgbClr val="FF0000"/>
                </a:solidFill>
              </a:rPr>
              <a:t>Independently planning program to make significant advances in science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smtClean="0">
                <a:solidFill>
                  <a:srgbClr val="135C00"/>
                </a:solidFill>
              </a:rPr>
              <a:t>Energy &amp; Intensity Frontier</a:t>
            </a:r>
            <a:r>
              <a:rPr lang="en-US" sz="1800" smtClean="0"/>
              <a:t> </a:t>
            </a:r>
          </a:p>
          <a:p>
            <a:r>
              <a:rPr lang="en-US" sz="1800" b="0" smtClean="0"/>
              <a:t>We design &amp; build the accelerator facilities to do our science</a:t>
            </a:r>
          </a:p>
          <a:p>
            <a:r>
              <a:rPr lang="en-US" sz="1800" b="0" smtClean="0"/>
              <a:t>We operate the facilities to do the experiments</a:t>
            </a:r>
          </a:p>
          <a:p>
            <a:r>
              <a:rPr lang="en-US" sz="1800" b="0" smtClean="0"/>
              <a:t>Science Collaboration active throughout all phases – science and construction activities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800" smtClean="0">
                <a:solidFill>
                  <a:srgbClr val="135C00"/>
                </a:solidFill>
              </a:rPr>
              <a:t>Cosmic Frontier</a:t>
            </a:r>
          </a:p>
          <a:p>
            <a:r>
              <a:rPr lang="en-US" sz="1800" u="sng" smtClean="0"/>
              <a:t>We do experiments</a:t>
            </a:r>
            <a:r>
              <a:rPr lang="en-US" sz="1800" b="0" smtClean="0"/>
              <a:t>!  Design and build instrumentation and other resources (e.g. computing), operations, research activities.</a:t>
            </a:r>
          </a:p>
          <a:p>
            <a:r>
              <a:rPr lang="en-US" sz="1800" b="0" smtClean="0"/>
              <a:t>For dark energy experiments, we need to use telescope facilities belonging to other agencies.</a:t>
            </a:r>
          </a:p>
          <a:p>
            <a:r>
              <a:rPr lang="en-US" sz="1800" b="0" smtClean="0"/>
              <a:t>Need to understand what fraction of the experiment is directly related to HEP science – leads to level of our participation </a:t>
            </a:r>
          </a:p>
          <a:p>
            <a:pPr>
              <a:buFont typeface="Wingdings" pitchFamily="2" charset="2"/>
              <a:buNone/>
            </a:pPr>
            <a:endParaRPr lang="en-US" b="0" smtClean="0">
              <a:solidFill>
                <a:srgbClr val="0000CC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mtClean="0">
                <a:solidFill>
                  <a:srgbClr val="0000CC"/>
                </a:solidFill>
                <a:sym typeface="Wingdings" pitchFamily="2" charset="2"/>
              </a:rPr>
              <a:t>Priority is significant contributions to facilities/experiments &amp; supporting </a:t>
            </a:r>
            <a:r>
              <a:rPr lang="en-US" u="sng" smtClean="0">
                <a:solidFill>
                  <a:srgbClr val="0000CC"/>
                </a:solidFill>
                <a:sym typeface="Wingdings" pitchFamily="2" charset="2"/>
              </a:rPr>
              <a:t>collaboration </a:t>
            </a:r>
            <a:r>
              <a:rPr lang="en-US" smtClean="0">
                <a:solidFill>
                  <a:srgbClr val="0000CC"/>
                </a:solidFill>
                <a:sym typeface="Wingdings" pitchFamily="2" charset="2"/>
              </a:rPr>
              <a:t>with necessary expertise, resources to go </a:t>
            </a:r>
            <a:r>
              <a:rPr lang="en-US" u="sng" smtClean="0">
                <a:solidFill>
                  <a:srgbClr val="0000CC"/>
                </a:solidFill>
                <a:sym typeface="Wingdings" pitchFamily="2" charset="2"/>
              </a:rPr>
              <a:t>from design to data analysis</a:t>
            </a:r>
            <a:r>
              <a:rPr lang="en-US" smtClean="0">
                <a:solidFill>
                  <a:srgbClr val="0000CC"/>
                </a:solidFill>
                <a:sym typeface="Wingdings" pitchFamily="2" charset="2"/>
              </a:rPr>
              <a:t>, including science studies/planning.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6BAF78-258D-4182-93B7-F9C02FA62DDE}" type="slidenum">
              <a:rPr lang="en-US" sz="1000"/>
              <a:pPr algn="r"/>
              <a:t>12</a:t>
            </a:fld>
            <a:endParaRPr 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9144000" cy="723900"/>
          </a:xfrm>
          <a:noFill/>
        </p:spPr>
        <p:txBody>
          <a:bodyPr/>
          <a:lstStyle/>
          <a:p>
            <a:r>
              <a:rPr lang="en-US" sz="2400" b="1" smtClean="0">
                <a:solidFill>
                  <a:srgbClr val="0000CC"/>
                </a:solidFill>
                <a:effectLst/>
                <a:latin typeface="Cambria" pitchFamily="18" charset="0"/>
              </a:rPr>
              <a:t>	</a:t>
            </a:r>
            <a:r>
              <a:rPr lang="en-US" sz="2400" b="1" smtClean="0">
                <a:solidFill>
                  <a:srgbClr val="135C00"/>
                </a:solidFill>
                <a:effectLst/>
                <a:latin typeface="Cambria" pitchFamily="18" charset="0"/>
              </a:rPr>
              <a:t>HEP program – interagency/international partnerships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0" y="1122363"/>
            <a:ext cx="8858250" cy="5735637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u="sng" smtClean="0"/>
              <a:t>Decision to do an Interagency project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b="0" smtClean="0"/>
          </a:p>
          <a:p>
            <a:r>
              <a:rPr lang="en-US" b="0" smtClean="0"/>
              <a:t>Partnerships between agencies and other offices within agencies can provide necessary or additional resources </a:t>
            </a:r>
            <a:r>
              <a:rPr lang="en-US" b="0" smtClean="0">
                <a:sym typeface="Wingdings" pitchFamily="2" charset="2"/>
              </a:rPr>
              <a:t></a:t>
            </a:r>
            <a:r>
              <a:rPr lang="en-US" b="0" smtClean="0"/>
              <a:t> provide opportunity for increased science</a:t>
            </a:r>
          </a:p>
          <a:p>
            <a:pPr>
              <a:buFont typeface="Wingdings" pitchFamily="2" charset="2"/>
              <a:buNone/>
            </a:pPr>
            <a:endParaRPr lang="en-US" b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7E00"/>
                </a:solidFill>
              </a:rPr>
              <a:t>While all government agencies follow the same rules, there are differences in the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7E00"/>
                </a:solidFill>
              </a:rPr>
              <a:t>details!</a:t>
            </a:r>
            <a:endParaRPr lang="en-US" b="0" smtClean="0"/>
          </a:p>
          <a:p>
            <a:endParaRPr lang="en-US" b="0" smtClean="0"/>
          </a:p>
          <a:p>
            <a:r>
              <a:rPr lang="en-US" b="0" smtClean="0"/>
              <a:t>Differences in how each agency and science community works can add overhead to experiment &amp; needs to be taken into account</a:t>
            </a:r>
          </a:p>
          <a:p>
            <a:pPr marL="742950" lvl="1" indent="-285750"/>
            <a:r>
              <a:rPr lang="en-US" sz="2000" smtClean="0"/>
              <a:t>Processes for planning/deciding on projects, managing/funding projects, funding research, etc</a:t>
            </a:r>
          </a:p>
          <a:p>
            <a:pPr marL="742950" lvl="1" indent="-285750"/>
            <a:r>
              <a:rPr lang="en-US" sz="2000" smtClean="0"/>
              <a:t>HEP emphasis on collaboration leading the science from the start – different than other communities </a:t>
            </a:r>
          </a:p>
          <a:p>
            <a:pPr marL="742950" lvl="1" indent="-285750"/>
            <a:r>
              <a:rPr lang="en-US" sz="2000" smtClean="0"/>
              <a:t>Need to ensure data and science analysis return when working between fields</a:t>
            </a: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242DA0-5C2A-4CE6-8FD4-32427482149A}" type="slidenum">
              <a:rPr lang="en-US" sz="1000"/>
              <a:pPr algn="r"/>
              <a:t>13</a:t>
            </a:fld>
            <a:endParaRPr lang="en-US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098550" y="179388"/>
            <a:ext cx="7507288" cy="723900"/>
          </a:xfrm>
          <a:noFill/>
        </p:spPr>
        <p:txBody>
          <a:bodyPr/>
          <a:lstStyle/>
          <a:p>
            <a:pPr algn="l"/>
            <a:r>
              <a:rPr lang="en-US" sz="2400" b="1" smtClean="0">
                <a:solidFill>
                  <a:srgbClr val="135C00"/>
                </a:solidFill>
                <a:effectLst/>
                <a:latin typeface="Cambria" pitchFamily="18" charset="0"/>
              </a:rPr>
              <a:t>HEP program </a:t>
            </a:r>
            <a:br>
              <a:rPr lang="en-US" sz="2400" b="1" smtClean="0">
                <a:solidFill>
                  <a:srgbClr val="135C00"/>
                </a:solidFill>
                <a:effectLst/>
                <a:latin typeface="Cambria" pitchFamily="18" charset="0"/>
              </a:rPr>
            </a:br>
            <a:r>
              <a:rPr lang="en-US" sz="2400" b="1" smtClean="0">
                <a:solidFill>
                  <a:srgbClr val="135C00"/>
                </a:solidFill>
                <a:effectLst/>
                <a:latin typeface="Cambria" pitchFamily="18" charset="0"/>
              </a:rPr>
              <a:t>– considerations for funding projects/experiments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0" y="1136650"/>
            <a:ext cx="9144000" cy="5343525"/>
          </a:xfrm>
        </p:spPr>
        <p:txBody>
          <a:bodyPr/>
          <a:lstStyle/>
          <a:p>
            <a:pPr lvl="2">
              <a:spcBef>
                <a:spcPct val="0"/>
              </a:spcBef>
              <a:buFontTx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Many Cosmic Frontier experiments have a much broader science program than what is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of interest to the HEP program </a:t>
            </a:r>
            <a:r>
              <a:rPr lang="en-US" smtClean="0">
                <a:sym typeface="Wingdings" pitchFamily="2" charset="2"/>
              </a:rPr>
              <a:t> we make contribution at an appropriate level</a:t>
            </a:r>
          </a:p>
          <a:p>
            <a:pPr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000099"/>
                </a:solidFill>
                <a:sym typeface="Wingdings" pitchFamily="2" charset="2"/>
              </a:rPr>
              <a:t>Follow PASAG criteria</a:t>
            </a:r>
            <a:r>
              <a:rPr lang="en-US" smtClean="0">
                <a:solidFill>
                  <a:srgbClr val="000099"/>
                </a:solidFill>
                <a:sym typeface="Wingdings" pitchFamily="2" charset="2"/>
              </a:rPr>
              <a:t>:</a:t>
            </a:r>
          </a:p>
          <a:p>
            <a:r>
              <a:rPr lang="en-US" smtClean="0">
                <a:solidFill>
                  <a:srgbClr val="000099"/>
                </a:solidFill>
                <a:sym typeface="Wingdings" pitchFamily="2" charset="2"/>
              </a:rPr>
              <a:t>Significantly advance HEP science goals</a:t>
            </a:r>
          </a:p>
          <a:p>
            <a:r>
              <a:rPr lang="en-US" smtClean="0">
                <a:solidFill>
                  <a:srgbClr val="000099"/>
                </a:solidFill>
                <a:sym typeface="Wingdings" pitchFamily="2" charset="2"/>
              </a:rPr>
              <a:t>Visible/leadership contributions</a:t>
            </a:r>
          </a:p>
          <a:p>
            <a:r>
              <a:rPr lang="en-US" smtClean="0">
                <a:solidFill>
                  <a:srgbClr val="000099"/>
                </a:solidFill>
                <a:sym typeface="Wingdings" pitchFamily="2" charset="2"/>
              </a:rPr>
              <a:t>HEP community brings needed expertise or instrumentation etc to the table</a:t>
            </a:r>
          </a:p>
          <a:p>
            <a:r>
              <a:rPr lang="en-US" smtClean="0">
                <a:solidFill>
                  <a:srgbClr val="000099"/>
                </a:solidFill>
                <a:sym typeface="Wingdings" pitchFamily="2" charset="2"/>
              </a:rPr>
              <a:t>Partnerships as needed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rgbClr val="000099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u="sng" smtClean="0"/>
              <a:t>In practice: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- We fund Collaborations of scientists with associated technical personnel and other expertise to make big advances in our science areas. 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- Science planning expected all along process and to end up with coordinated data analysis by a collaboration (1 precision result rather than 100 independent results)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solidFill>
                <a:srgbClr val="007E00"/>
              </a:solidFill>
            </a:endParaRP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837761-461F-42A8-BF21-D080E80B68E6}" type="slidenum">
              <a:rPr lang="en-US" sz="1000"/>
              <a:pPr algn="r"/>
              <a:t>14</a:t>
            </a:fld>
            <a:endParaRPr 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360363" y="219075"/>
            <a:ext cx="8035925" cy="723900"/>
          </a:xfrm>
          <a:noFill/>
        </p:spPr>
        <p:txBody>
          <a:bodyPr/>
          <a:lstStyle/>
          <a:p>
            <a:r>
              <a:rPr lang="en-US" sz="2400" b="1" smtClean="0">
                <a:solidFill>
                  <a:srgbClr val="0000CC"/>
                </a:solidFill>
                <a:effectLst/>
                <a:latin typeface="Cambria" pitchFamily="18" charset="0"/>
              </a:rPr>
              <a:t>	</a:t>
            </a:r>
            <a:r>
              <a:rPr lang="en-US" sz="2400" b="1" smtClean="0">
                <a:solidFill>
                  <a:srgbClr val="135C00"/>
                </a:solidFill>
                <a:effectLst/>
                <a:latin typeface="Cambria" pitchFamily="18" charset="0"/>
              </a:rPr>
              <a:t>HEP program – funding practices for research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0" y="1122363"/>
            <a:ext cx="8858250" cy="5735637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>
                <a:solidFill>
                  <a:srgbClr val="007E00"/>
                </a:solidFill>
              </a:rPr>
              <a:t>DOE-HEP traditions grew up from scientists that design, build, operate, analyze experiments.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>
                <a:solidFill>
                  <a:srgbClr val="007E00"/>
                </a:solidFill>
              </a:rPr>
              <a:t>Typically, collaborations are formed and scientists build a grass-roots effort to move a project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>
                <a:solidFill>
                  <a:srgbClr val="007E00"/>
                </a:solidFill>
              </a:rPr>
              <a:t>forward. Competition among projects overseen by HEPAP.  Peer reviews and program planning reflects these traditions.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u="sng" smtClean="0">
                <a:solidFill>
                  <a:srgbClr val="0000CC"/>
                </a:solidFill>
              </a:rPr>
              <a:t>We support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Research efforts (scientists) on R&amp;D, experiment design, fabrication,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data-taking, analysis activities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sz="1800" u="sng" smtClean="0">
                <a:solidFill>
                  <a:srgbClr val="0000CC"/>
                </a:solidFill>
              </a:rPr>
              <a:t>Considerations: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smtClean="0"/>
              <a:t>- Activity in direct support of our science/experiment and priorities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smtClean="0"/>
              <a:t>- % time on this effort </a:t>
            </a:r>
            <a:r>
              <a:rPr lang="en-US" sz="1800" smtClean="0">
                <a:sym typeface="Wingdings" pitchFamily="2" charset="2"/>
              </a:rPr>
              <a:t> </a:t>
            </a:r>
            <a:r>
              <a:rPr lang="en-US" sz="1800" smtClean="0"/>
              <a:t>Assume 2 months summer support and support of their group “buys” their full research time </a:t>
            </a:r>
            <a:r>
              <a:rPr lang="en-US" sz="1800" u="sng" smtClean="0"/>
              <a:t>throughout the entire year</a:t>
            </a:r>
            <a:r>
              <a:rPr lang="en-US" sz="1800" smtClean="0"/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1800" smtClean="0"/>
              <a:t>Long term commitment to our experiment/science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u="sng" smtClean="0">
                <a:solidFill>
                  <a:srgbClr val="0000CC"/>
                </a:solidFill>
              </a:rPr>
              <a:t>To optimize science return, emphasis is on: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>
                <a:sym typeface="Wingdings" pitchFamily="2" charset="2"/>
              </a:rPr>
              <a:t></a:t>
            </a:r>
            <a:r>
              <a:rPr lang="en-US" sz="1800" smtClean="0"/>
              <a:t>Teams of scientists with responsibilities on Collaboration for our projects (i.e. not just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end-user)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smtClean="0"/>
              <a:t>		Not a priority: Might be our science, but working on another agency’s project or own 	small experiment, or using data but not supporting the Collaboration</a:t>
            </a: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419845-4B7D-472A-9EAA-A7BC81C6C71B}" type="slidenum">
              <a:rPr lang="en-US" sz="1000"/>
              <a:pPr algn="r"/>
              <a:t>15</a:t>
            </a:fld>
            <a:endParaRPr 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544763"/>
            <a:ext cx="7535863" cy="1311275"/>
          </a:xfrm>
        </p:spPr>
        <p:txBody>
          <a:bodyPr/>
          <a:lstStyle/>
          <a:p>
            <a:pPr>
              <a:defRPr/>
            </a:pPr>
            <a:r>
              <a:rPr lang="en-US" sz="3600" cap="none" smtClean="0"/>
              <a:t/>
            </a:r>
            <a:br>
              <a:rPr lang="en-US" sz="3600" cap="none" smtClean="0"/>
            </a:br>
            <a:r>
              <a:rPr lang="en-US" sz="3600" cap="none" smtClean="0"/>
              <a:t>COSMIC FRONTIER – PROGRAM BUDGET &amp; PLANNING</a:t>
            </a:r>
            <a:br>
              <a:rPr lang="en-US" sz="3600" cap="none" smtClean="0"/>
            </a:br>
            <a:endParaRPr lang="en-US" sz="3600" cap="none" smtClean="0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310FDF-556E-4079-9039-AEBB1C1B554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6913" y="206375"/>
            <a:ext cx="5811837" cy="723900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rgbClr val="285C00"/>
                </a:solidFill>
                <a:latin typeface="Cambria" pitchFamily="18" charset="0"/>
              </a:rPr>
              <a:t>Cosmic Frontier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190500" y="1243013"/>
            <a:ext cx="3375025" cy="4203700"/>
          </a:xfrm>
        </p:spPr>
        <p:txBody>
          <a:bodyPr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2800" b="1" u="sng" smtClean="0"/>
              <a:t>Science Thrusts </a:t>
            </a:r>
            <a:r>
              <a:rPr lang="en-US" sz="2800" b="1" u="sng" smtClean="0">
                <a:sym typeface="Wingdings" pitchFamily="2" charset="2"/>
              </a:rPr>
              <a:t>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sz="2800" b="1" smtClean="0">
              <a:solidFill>
                <a:srgbClr val="000099"/>
              </a:solidFill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0099"/>
                </a:solidFill>
              </a:rPr>
              <a:t>Dark energy</a:t>
            </a:r>
            <a:endParaRPr lang="en-US" sz="2800" smtClean="0">
              <a:solidFill>
                <a:srgbClr val="000099"/>
              </a:solidFill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Char char="§"/>
            </a:pPr>
            <a:endParaRPr lang="en-US" sz="2800" b="1" smtClean="0">
              <a:solidFill>
                <a:srgbClr val="000099"/>
              </a:solidFill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0099"/>
                </a:solidFill>
              </a:rPr>
              <a:t> Dark matter</a:t>
            </a:r>
          </a:p>
          <a:p>
            <a:pPr marL="228600" lvl="2" indent="0">
              <a:spcBef>
                <a:spcPct val="0"/>
              </a:spcBef>
              <a:buFont typeface="Wingdings" pitchFamily="2" charset="2"/>
              <a:buChar char="§"/>
            </a:pPr>
            <a:endParaRPr lang="en-US" sz="2800" b="1" smtClean="0">
              <a:solidFill>
                <a:srgbClr val="000099"/>
              </a:solidFill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0099"/>
                </a:solidFill>
              </a:rPr>
              <a:t> High Energy Cosmic &amp; Gamma rays</a:t>
            </a:r>
          </a:p>
          <a:p>
            <a:pPr marL="228600" lvl="2" indent="0">
              <a:spcBef>
                <a:spcPct val="0"/>
              </a:spcBef>
              <a:buFont typeface="Wingdings" pitchFamily="2" charset="2"/>
              <a:buChar char="§"/>
            </a:pPr>
            <a:endParaRPr lang="en-US" sz="2800" b="1" smtClean="0">
              <a:solidFill>
                <a:srgbClr val="000099"/>
              </a:solidFill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0099"/>
                </a:solidFill>
              </a:rPr>
              <a:t> CMB and Other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8F3556-E6C8-402A-8783-3E08BBCC7981}" type="slidenum">
              <a:rPr lang="en-US" sz="1000"/>
              <a:pPr algn="r"/>
              <a:t>17</a:t>
            </a:fld>
            <a:endParaRPr lang="en-US" sz="1000"/>
          </a:p>
        </p:txBody>
      </p:sp>
      <p:pic>
        <p:nvPicPr>
          <p:cNvPr id="38916" name="Picture 2" descr="Q:\!Individual Personal Folders\Kathy\My Pictures\HistoryUniverse\universe_original-transp_hi_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838" y="1358900"/>
            <a:ext cx="50307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 txBox="1">
            <a:spLocks noGrp="1" noChangeArrowheads="1"/>
          </p:cNvSpPr>
          <p:nvPr/>
        </p:nvSpPr>
        <p:spPr bwMode="auto">
          <a:xfrm>
            <a:off x="72390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2CE97DD-EF58-4F0C-9A08-C80DD399DD35}" type="slidenum">
              <a:rPr lang="en-US" sz="1000"/>
              <a:pPr algn="r" eaLnBrk="0" hangingPunct="0"/>
              <a:t>18</a:t>
            </a:fld>
            <a:endParaRPr lang="en-US" sz="10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56587" cy="9556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>
                <a:effectLst/>
                <a:cs typeface="Tahoma" pitchFamily="34" charset="0"/>
              </a:rPr>
              <a:t>Cosmic Frontier - </a:t>
            </a:r>
            <a:r>
              <a:rPr lang="en-US" sz="2000" smtClean="0">
                <a:solidFill>
                  <a:srgbClr val="000099"/>
                </a:solidFill>
                <a:effectLst/>
                <a:cs typeface="Tahoma" pitchFamily="34" charset="0"/>
              </a:rPr>
              <a:t>Recent Activities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863" y="976313"/>
            <a:ext cx="8974137" cy="5699125"/>
          </a:xfrm>
        </p:spPr>
        <p:txBody>
          <a:bodyPr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2000" b="1" u="sng" smtClean="0">
                <a:solidFill>
                  <a:srgbClr val="000099"/>
                </a:solidFill>
                <a:cs typeface="Tahoma" pitchFamily="34" charset="0"/>
              </a:rPr>
              <a:t>FACA panels – official advice:</a:t>
            </a:r>
          </a:p>
          <a:p>
            <a:pPr marL="0" lvl="1" inden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0099"/>
                </a:solidFill>
                <a:cs typeface="Tahoma" pitchFamily="34" charset="0"/>
              </a:rPr>
              <a:t>  High Energy Physics Advisory Panel (</a:t>
            </a:r>
            <a:r>
              <a:rPr lang="en-US" sz="2000" b="1" smtClean="0">
                <a:solidFill>
                  <a:srgbClr val="FF0000"/>
                </a:solidFill>
                <a:cs typeface="Tahoma" pitchFamily="34" charset="0"/>
              </a:rPr>
              <a:t>HEPAP</a:t>
            </a:r>
            <a:r>
              <a:rPr lang="en-US" sz="2000" b="1" smtClean="0">
                <a:solidFill>
                  <a:srgbClr val="000099"/>
                </a:solidFill>
                <a:cs typeface="Tahoma" pitchFamily="34" charset="0"/>
              </a:rPr>
              <a:t>) –  reports to DOE and NSF; provides the </a:t>
            </a:r>
            <a:r>
              <a:rPr lang="en-US" sz="2000" b="1" u="sng" smtClean="0">
                <a:solidFill>
                  <a:srgbClr val="FF0000"/>
                </a:solidFill>
                <a:cs typeface="Tahoma" pitchFamily="34" charset="0"/>
              </a:rPr>
              <a:t>primary advice for the program</a:t>
            </a:r>
            <a:endParaRPr lang="en-US" sz="2000" b="1" u="sng" smtClean="0">
              <a:solidFill>
                <a:srgbClr val="FF0000"/>
              </a:solidFill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0099"/>
                </a:solidFill>
              </a:rPr>
              <a:t> Astronomy and Astrophysics Advisory Committee (</a:t>
            </a:r>
            <a:r>
              <a:rPr lang="en-US" sz="2000" b="1" smtClean="0">
                <a:solidFill>
                  <a:srgbClr val="FF0000"/>
                </a:solidFill>
              </a:rPr>
              <a:t>AAAC</a:t>
            </a:r>
            <a:r>
              <a:rPr lang="en-US" sz="2000" b="1" smtClean="0">
                <a:solidFill>
                  <a:srgbClr val="000099"/>
                </a:solidFill>
              </a:rPr>
              <a:t>) – reports to NASA, NSF and DOE on areas of overlap</a:t>
            </a: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b="1" u="sng" smtClean="0">
              <a:solidFill>
                <a:srgbClr val="006600"/>
              </a:solidFill>
              <a:cs typeface="Tahoma" pitchFamily="34" charset="0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r>
              <a:rPr lang="en-US" b="1" u="sng" smtClean="0">
                <a:solidFill>
                  <a:srgbClr val="000099"/>
                </a:solidFill>
                <a:cs typeface="Tahoma" pitchFamily="34" charset="0"/>
              </a:rPr>
              <a:t>Oct. 2009 - HEPAP (PASAG)</a:t>
            </a:r>
          </a:p>
          <a:p>
            <a:pPr marL="0" lvl="1" indent="0">
              <a:spcBef>
                <a:spcPct val="0"/>
              </a:spcBef>
            </a:pPr>
            <a:r>
              <a:rPr lang="en-US" b="1" smtClean="0">
                <a:solidFill>
                  <a:srgbClr val="000099"/>
                </a:solidFill>
              </a:rPr>
              <a:t>Recommended an optimized program over the next 10 years in 4 funding scenarios</a:t>
            </a:r>
          </a:p>
          <a:p>
            <a:pPr marL="0" lvl="1" indent="0">
              <a:spcBef>
                <a:spcPct val="0"/>
              </a:spcBef>
            </a:pPr>
            <a:r>
              <a:rPr lang="en-US" b="1" smtClean="0">
                <a:solidFill>
                  <a:srgbClr val="000099"/>
                </a:solidFill>
              </a:rPr>
              <a:t>Dark matter &amp; dark energy remain the highest priorities; but don’t zero out everything else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b="1" smtClean="0"/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2000" b="1" u="sng" smtClean="0">
                <a:cs typeface="Tahoma" pitchFamily="34" charset="0"/>
              </a:rPr>
              <a:t>We also get input from the National Academy </a:t>
            </a:r>
            <a:r>
              <a:rPr lang="en-US" sz="2000" b="1" u="sng" smtClean="0">
                <a:cs typeface="Tahoma" pitchFamily="34" charset="0"/>
                <a:sym typeface="Wingdings" pitchFamily="2" charset="2"/>
              </a:rPr>
              <a:t>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sz="2000" b="1" smtClean="0"/>
          </a:p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b="1" u="sng" smtClean="0">
                <a:solidFill>
                  <a:srgbClr val="000099"/>
                </a:solidFill>
                <a:cs typeface="Tahoma" pitchFamily="34" charset="0"/>
              </a:rPr>
              <a:t> August 2010 - Astro2010</a:t>
            </a:r>
          </a:p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Recommendations to DOE:</a:t>
            </a:r>
            <a:endParaRPr lang="en-US" u="sng" smtClean="0">
              <a:solidFill>
                <a:srgbClr val="000099"/>
              </a:solidFill>
              <a:cs typeface="Tahoma" pitchFamily="34" charset="0"/>
            </a:endParaRPr>
          </a:p>
          <a:p>
            <a:pPr marL="0" lvl="2" indent="-182563">
              <a:spcBef>
                <a:spcPct val="0"/>
              </a:spcBef>
            </a:pPr>
            <a:r>
              <a:rPr lang="en-US" smtClean="0">
                <a:solidFill>
                  <a:srgbClr val="000099"/>
                </a:solidFill>
              </a:rPr>
              <a:t>The optimistic (doubling) funding profile allows investment in:  LSST and WFIRST</a:t>
            </a:r>
          </a:p>
          <a:p>
            <a:pPr marL="0" lvl="2" indent="-182563">
              <a:spcBef>
                <a:spcPct val="0"/>
              </a:spcBef>
            </a:pPr>
            <a:r>
              <a:rPr lang="en-US" smtClean="0">
                <a:solidFill>
                  <a:srgbClr val="000099"/>
                </a:solidFill>
              </a:rPr>
              <a:t>At lower funding level </a:t>
            </a:r>
            <a:r>
              <a:rPr lang="en-US" smtClean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en-US" b="1" smtClean="0">
                <a:solidFill>
                  <a:srgbClr val="000099"/>
                </a:solidFill>
              </a:rPr>
              <a:t>LSST is recommended as the priority because DOE role is critical</a:t>
            </a:r>
            <a:endParaRPr lang="en-US" smtClean="0">
              <a:solidFill>
                <a:srgbClr val="000099"/>
              </a:solidFill>
            </a:endParaRPr>
          </a:p>
          <a:p>
            <a:pPr marL="0" lvl="2" indent="-182563">
              <a:spcBef>
                <a:spcPct val="0"/>
              </a:spcBef>
            </a:pPr>
            <a:r>
              <a:rPr lang="en-US" smtClean="0">
                <a:solidFill>
                  <a:srgbClr val="000099"/>
                </a:solidFill>
              </a:rPr>
              <a:t>Other identified opportunities:</a:t>
            </a:r>
          </a:p>
          <a:p>
            <a:pPr marL="457200" lvl="4" indent="-182563">
              <a:spcBef>
                <a:spcPct val="0"/>
              </a:spcBef>
              <a:buFont typeface="Arial" charset="0"/>
              <a:buChar char="•"/>
            </a:pPr>
            <a:r>
              <a:rPr lang="en-US" smtClean="0">
                <a:solidFill>
                  <a:srgbClr val="000099"/>
                </a:solidFill>
              </a:rPr>
              <a:t>2</a:t>
            </a:r>
            <a:r>
              <a:rPr lang="en-US" baseline="30000" smtClean="0">
                <a:solidFill>
                  <a:srgbClr val="000099"/>
                </a:solidFill>
              </a:rPr>
              <a:t>nd</a:t>
            </a:r>
            <a:r>
              <a:rPr lang="en-US" smtClean="0">
                <a:solidFill>
                  <a:srgbClr val="000099"/>
                </a:solidFill>
              </a:rPr>
              <a:t> priority ground based - contributions to NSF mid-scale experiments </a:t>
            </a:r>
          </a:p>
          <a:p>
            <a:pPr marL="457200" lvl="4" indent="-182563">
              <a:spcBef>
                <a:spcPct val="0"/>
              </a:spcBef>
              <a:buFont typeface="Arial" charset="0"/>
              <a:buChar char="•"/>
            </a:pPr>
            <a:r>
              <a:rPr lang="en-US" smtClean="0">
                <a:solidFill>
                  <a:srgbClr val="000099"/>
                </a:solidFill>
              </a:rPr>
              <a:t>4</a:t>
            </a:r>
            <a:r>
              <a:rPr lang="en-US" baseline="30000" smtClean="0">
                <a:solidFill>
                  <a:srgbClr val="000099"/>
                </a:solidFill>
              </a:rPr>
              <a:t>th</a:t>
            </a:r>
            <a:r>
              <a:rPr lang="en-US" smtClean="0">
                <a:solidFill>
                  <a:srgbClr val="000099"/>
                </a:solidFill>
              </a:rPr>
              <a:t> priority ground-based – contribute (w/NSF) as a minor partner to European-led CTA ground-based gamma-ray observatory</a:t>
            </a:r>
            <a:endParaRPr lang="en-US" sz="1600" smtClean="0">
              <a:solidFill>
                <a:srgbClr val="000099"/>
              </a:solidFill>
              <a:cs typeface="Tahoma" pitchFamily="34" charset="0"/>
            </a:endParaRPr>
          </a:p>
        </p:txBody>
      </p:sp>
      <p:sp>
        <p:nvSpPr>
          <p:cNvPr id="39940" name="Title 1"/>
          <p:cNvSpPr>
            <a:spLocks/>
          </p:cNvSpPr>
          <p:nvPr/>
        </p:nvSpPr>
        <p:spPr bwMode="auto">
          <a:xfrm>
            <a:off x="409575" y="87313"/>
            <a:ext cx="82708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285C00"/>
                </a:solidFill>
              </a:rPr>
              <a:t>Cosmic Frontier - Program Guidance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60363" y="219075"/>
            <a:ext cx="8035925" cy="723900"/>
          </a:xfrm>
        </p:spPr>
        <p:txBody>
          <a:bodyPr/>
          <a:lstStyle/>
          <a:p>
            <a:r>
              <a:rPr lang="en-US" smtClean="0">
                <a:effectLst/>
              </a:rPr>
              <a:t>Cosmic Frontier:  Program Planning &amp; Priorities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8766175" cy="344646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A8A4C2-02F6-4741-BCBE-BC40352FC1F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4" name="Rectangle 3"/>
          <p:cNvSpPr txBox="1">
            <a:spLocks noChangeArrowheads="1"/>
          </p:cNvSpPr>
          <p:nvPr/>
        </p:nvSpPr>
        <p:spPr bwMode="auto">
          <a:xfrm>
            <a:off x="209550" y="1119188"/>
            <a:ext cx="9144000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182563"/>
            <a:r>
              <a:rPr lang="en-US" sz="1400"/>
              <a:t>    </a:t>
            </a:r>
            <a:r>
              <a:rPr lang="en-US" sz="2000" u="sng">
                <a:solidFill>
                  <a:srgbClr val="135C00"/>
                </a:solidFill>
                <a:latin typeface="Arial Narrow" pitchFamily="34" charset="0"/>
              </a:rPr>
              <a:t>Principles &amp; Objectives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 Balanced program, with staged implementation</a:t>
            </a:r>
          </a:p>
          <a:p>
            <a:pPr eaLnBrk="0" hangingPunct="0">
              <a:buFont typeface="Wingdings" pitchFamily="2" charset="2"/>
              <a:buNone/>
            </a:pPr>
            <a:endParaRPr lang="en-US" sz="2000" b="0">
              <a:solidFill>
                <a:srgbClr val="135C00"/>
              </a:solidFill>
              <a:latin typeface="Arial Narrow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 Follow PASAG </a:t>
            </a:r>
            <a:r>
              <a:rPr lang="en-US" sz="2000" b="0">
                <a:solidFill>
                  <a:srgbClr val="135C00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 Prioritization Criteria for Contributions to Particle Astrophysics Projects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Contributions to select, high impact experiments:</a:t>
            </a:r>
          </a:p>
          <a:p>
            <a:pPr marL="1143000" lvl="2" indent="-228600" eaLnBrk="0" hangingPunct="0">
              <a:buFontTx/>
              <a:buChar char="o"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That directly address HEP science goals</a:t>
            </a:r>
          </a:p>
          <a:p>
            <a:pPr marL="1143000" lvl="2" indent="-228600">
              <a:buFontTx/>
              <a:buChar char="o"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That will make a visible or leadership contribution</a:t>
            </a:r>
          </a:p>
          <a:p>
            <a:pPr marL="1143000" lvl="2" indent="-228600">
              <a:buFontTx/>
              <a:buChar char="o"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For which the HEP community brings something to the table – instrumentation, collaborations, analysis techniques etc. </a:t>
            </a:r>
          </a:p>
          <a:p>
            <a:pPr eaLnBrk="0" hangingPunct="0">
              <a:buFont typeface="Wingdings" pitchFamily="2" charset="2"/>
              <a:buNone/>
            </a:pPr>
            <a:endParaRPr lang="en-US" sz="2000" b="0">
              <a:solidFill>
                <a:srgbClr val="135C00"/>
              </a:solidFill>
              <a:latin typeface="Arial Narrow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 </a:t>
            </a:r>
            <a:r>
              <a:rPr lang="en-US" b="0">
                <a:solidFill>
                  <a:srgbClr val="135C00"/>
                </a:solidFill>
                <a:latin typeface="Arial Narrow" pitchFamily="34" charset="0"/>
              </a:rPr>
              <a:t>Priority for Direct-detection Dark Matter (PASAG: multiple technologies at next step) &amp; Dark Energy (Astro2010: LSST)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b="0">
                <a:solidFill>
                  <a:srgbClr val="135C00"/>
                </a:solidFill>
                <a:latin typeface="Arial Narrow" pitchFamily="34" charset="0"/>
              </a:rPr>
              <a:t> HAWC and VERITAS-upgrade (PASAG)</a:t>
            </a:r>
          </a:p>
          <a:p>
            <a:pPr eaLnBrk="0" hangingPunct="0">
              <a:buFont typeface="Wingdings" pitchFamily="2" charset="2"/>
              <a:buNone/>
            </a:pPr>
            <a:endParaRPr lang="en-US" b="0">
              <a:solidFill>
                <a:srgbClr val="135C00"/>
              </a:solidFill>
              <a:latin typeface="Arial Narrow" pitchFamily="34" charset="0"/>
            </a:endParaRPr>
          </a:p>
          <a:p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Particle Physics is a global field:  Cooperative multi-agency &amp; international development &amp; coordination as appropriate (not necessarily joint funding)</a:t>
            </a:r>
          </a:p>
          <a:p>
            <a:pPr eaLnBrk="0" hangingPunct="0">
              <a:buFont typeface="Wingdings" pitchFamily="2" charset="2"/>
              <a:buChar char="§"/>
            </a:pPr>
            <a:endParaRPr lang="en-US" sz="2000" b="0">
              <a:solidFill>
                <a:srgbClr val="135C00"/>
              </a:solidFill>
              <a:latin typeface="Arial Narrow" pitchFamily="34" charset="0"/>
            </a:endParaRPr>
          </a:p>
          <a:p>
            <a:r>
              <a:rPr lang="en-US" sz="2000" b="0">
                <a:solidFill>
                  <a:srgbClr val="135C00"/>
                </a:solidFill>
                <a:latin typeface="Arial Narrow" pitchFamily="34" charset="0"/>
              </a:rPr>
              <a:t>In Astro-Particle Physics, internationally we participate in OECD Global Science Forum: Astro-Particle International Forum (APIF) started in spring 2011 – continued coordination and planning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5425" y="1876425"/>
            <a:ext cx="8720138" cy="4275138"/>
          </a:xfrm>
        </p:spPr>
        <p:txBody>
          <a:bodyPr anchor="t"/>
          <a:lstStyle/>
          <a:p>
            <a:pPr algn="l">
              <a:defRPr/>
            </a:pP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HEP </a:t>
            </a:r>
            <a:r>
              <a:rPr lang="en-US" b="1" smtClean="0"/>
              <a:t>PROGRAM - STATUS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HEP PROGRAM - CONSIDERATIONS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COSMIC FRONTIER</a:t>
            </a:r>
            <a:br>
              <a:rPr lang="en-US" b="1" smtClean="0"/>
            </a:br>
            <a:r>
              <a:rPr lang="en-US" b="1" smtClean="0"/>
              <a:t>-- </a:t>
            </a:r>
            <a:r>
              <a:rPr lang="en-US" sz="2400" b="1" smtClean="0"/>
              <a:t>PROGRAM BUDGET &amp; PLANNING</a:t>
            </a:r>
            <a:br>
              <a:rPr lang="en-US" sz="2400" b="1" smtClean="0"/>
            </a:br>
            <a:r>
              <a:rPr lang="en-US" sz="2400" b="1" smtClean="0"/>
              <a:t>-- PROGRAM STATUS</a:t>
            </a:r>
            <a:br>
              <a:rPr lang="en-US" sz="2400" b="1" smtClean="0"/>
            </a:br>
            <a:r>
              <a:rPr lang="en-US" sz="2400" b="1" smtClean="0"/>
              <a:t>-- PROGRAM MANAGEMENT</a:t>
            </a:r>
            <a:r>
              <a:rPr lang="en-US" b="1" smtClean="0"/>
              <a:t/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B3F096-F334-49AA-B887-57DD22D2A569}" type="slidenum">
              <a:rPr lang="en-US" sz="1000"/>
              <a:pPr algn="r"/>
              <a:t>2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55738" y="266700"/>
            <a:ext cx="5940425" cy="533400"/>
          </a:xfrm>
        </p:spPr>
        <p:txBody>
          <a:bodyPr/>
          <a:lstStyle/>
          <a:p>
            <a:r>
              <a:rPr lang="en-US" sz="3200" b="1" smtClean="0">
                <a:solidFill>
                  <a:srgbClr val="285C00"/>
                </a:solidFill>
                <a:effectLst/>
                <a:latin typeface="Cambria" pitchFamily="18" charset="0"/>
              </a:rPr>
              <a:t>Cosmic Frontier Budget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59FAE2-7E68-4BA2-85C3-3442448F06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65150" y="5683250"/>
            <a:ext cx="804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 </a:t>
            </a:r>
            <a:endParaRPr lang="en-US"/>
          </a:p>
        </p:txBody>
      </p:sp>
      <p:graphicFrame>
        <p:nvGraphicFramePr>
          <p:cNvPr id="10" name="Table Placeholder 9"/>
          <p:cNvGraphicFramePr>
            <a:graphicFrameLocks noGrp="1"/>
          </p:cNvGraphicFramePr>
          <p:nvPr>
            <p:ph type="tbl" idx="1"/>
          </p:nvPr>
        </p:nvGraphicFramePr>
        <p:xfrm>
          <a:off x="585335" y="1358537"/>
          <a:ext cx="7354388" cy="40364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99154"/>
                <a:gridCol w="1306851"/>
                <a:gridCol w="1370600"/>
                <a:gridCol w="1577783"/>
              </a:tblGrid>
              <a:tr h="386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Cosmic</a:t>
                      </a:r>
                      <a:r>
                        <a:rPr lang="en-US" sz="1800" u="none" strike="noStrike" baseline="0" dirty="0" smtClean="0"/>
                        <a:t> Frontier </a:t>
                      </a:r>
                      <a:r>
                        <a:rPr lang="en-US" sz="1800" u="none" strike="noStrike" dirty="0" smtClean="0"/>
                        <a:t>Funding (in $K)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FY10 actual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FY11 actual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FY12 </a:t>
                      </a:r>
                      <a:r>
                        <a:rPr lang="en-US" sz="1800" b="1" u="none" strike="noStrike" dirty="0" smtClean="0"/>
                        <a:t>current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Research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55161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57112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/>
                        <a:t>54347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Grants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11674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11975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</a:rPr>
                        <a:t>12110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Lab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34145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36091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34610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Exp Ops &amp; Commissioning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9046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Projects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20155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17652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14000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MIE - 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8610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MIE - </a:t>
                      </a:r>
                      <a:r>
                        <a:rPr lang="en-US" sz="1800" u="none" strike="noStrike" dirty="0" err="1"/>
                        <a:t>SuperCDMS</a:t>
                      </a:r>
                      <a:r>
                        <a:rPr lang="en-US" sz="1800" u="none" strike="noStrike" dirty="0"/>
                        <a:t> Soudan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MIE - LSST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MIE - HAWC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</a:t>
                      </a:r>
                      <a:r>
                        <a:rPr lang="en-US" sz="1800" u="none" strike="noStrike" dirty="0" smtClean="0"/>
                        <a:t>   Small fabrication </a:t>
                      </a:r>
                      <a:r>
                        <a:rPr lang="en-US" sz="1800" u="none" strike="noStrike" dirty="0"/>
                        <a:t>+ R&amp;D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10045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11752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75316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74764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/>
                        <a:t>68347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04800" y="5632450"/>
            <a:ext cx="8428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285C00"/>
                </a:solidFill>
                <a:latin typeface="Calibri" pitchFamily="34" charset="0"/>
              </a:rPr>
              <a:t>There is a decrease in project funding as DES and SuperCDMS-Soudan complete.  </a:t>
            </a:r>
          </a:p>
          <a:p>
            <a:pPr eaLnBrk="0" hangingPunct="0"/>
            <a:r>
              <a:rPr lang="en-US">
                <a:solidFill>
                  <a:srgbClr val="285C00"/>
                </a:solidFill>
                <a:latin typeface="Calibri" pitchFamily="34" charset="0"/>
              </a:rPr>
              <a:t>LSST and HAWC become MIE’s in FY12:  HAWC starts fabrication; LSST still in R&amp;D (doesn’t have fabrication-start approval in FY12)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876425"/>
            <a:ext cx="8720138" cy="3543300"/>
          </a:xfrm>
        </p:spPr>
        <p:txBody>
          <a:bodyPr/>
          <a:lstStyle/>
          <a:p>
            <a:pPr algn="ctr">
              <a:defRPr/>
            </a:pPr>
            <a:r>
              <a:rPr lang="en-US" sz="3600" cap="none" smtClean="0"/>
              <a:t/>
            </a:r>
            <a:br>
              <a:rPr lang="en-US" sz="3600" cap="none" smtClean="0"/>
            </a:br>
            <a:r>
              <a:rPr lang="en-US" sz="3600" cap="none" smtClean="0"/>
              <a:t>COSMIC FRONTIER</a:t>
            </a:r>
            <a:br>
              <a:rPr lang="en-US" sz="3600" cap="none" smtClean="0"/>
            </a:br>
            <a:r>
              <a:rPr lang="en-US" sz="3600" cap="none" smtClean="0"/>
              <a:t>- PROGRAM STATUS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10282B-1E04-406B-B184-2E2343FDAF9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 idx="4294967295"/>
          </p:nvPr>
        </p:nvSpPr>
        <p:spPr>
          <a:xfrm>
            <a:off x="300038" y="255588"/>
            <a:ext cx="8609012" cy="633412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285C00"/>
                </a:solidFill>
                <a:effectLst/>
              </a:rPr>
              <a:t>Direct-Detection Dark Matter – Current program</a:t>
            </a:r>
          </a:p>
        </p:txBody>
      </p:sp>
      <p:sp>
        <p:nvSpPr>
          <p:cNvPr id="44034" name="Subtitle 2"/>
          <p:cNvSpPr txBox="1">
            <a:spLocks/>
          </p:cNvSpPr>
          <p:nvPr/>
        </p:nvSpPr>
        <p:spPr bwMode="auto">
          <a:xfrm>
            <a:off x="0" y="1216025"/>
            <a:ext cx="478155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Arial Narrow" pitchFamily="34" charset="0"/>
              </a:rPr>
              <a:t>Current “Generation 1” (DM-G1) experiments funded by HEP: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>
              <a:latin typeface="Arial Narrow" pitchFamily="34" charset="0"/>
            </a:endParaRP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 </a:t>
            </a: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ADMX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:  Axion detector, at UWash - FY12 fabrication, commissioning; FY13/14 operations</a:t>
            </a: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endParaRPr lang="en-US" sz="1600">
              <a:solidFill>
                <a:srgbClr val="285C00"/>
              </a:solidFill>
              <a:latin typeface="Arial Narrow" pitchFamily="34" charset="0"/>
            </a:endParaRP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 COUPP 60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:  Bubble Chamber at Fermilab now - FY12 move to SNOLab, commissioning; FY13 operations</a:t>
            </a: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endParaRPr lang="en-US" sz="1600">
              <a:solidFill>
                <a:srgbClr val="285C00"/>
              </a:solidFill>
              <a:latin typeface="Arial Narrow" pitchFamily="34" charset="0"/>
            </a:endParaRP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 DarkSide-50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:  Liquid Ar, at Gran Sasso - FY12 fabrication, commissioning; FY13/14 operations</a:t>
            </a: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endParaRPr lang="en-US" sz="1600">
              <a:solidFill>
                <a:srgbClr val="285C00"/>
              </a:solidFill>
              <a:latin typeface="Arial Narrow" pitchFamily="34" charset="0"/>
            </a:endParaRP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 LUX-350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: Liquid Xe, Homestake mine - FY12 installation &amp; commissioning; FY13 operations underground</a:t>
            </a:r>
          </a:p>
          <a:p>
            <a:pPr marL="90488" lvl="1" eaLnBrk="0" hangingPunct="0">
              <a:lnSpc>
                <a:spcPct val="90000"/>
              </a:lnSpc>
            </a:pP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 </a:t>
            </a: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SuperCDMS-Soudan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:  Ge detectors, at Soudan mine - FY12 commissioning, operations; FY13/14 operations</a:t>
            </a:r>
          </a:p>
          <a:p>
            <a:pPr marL="90488" lvl="1" eaLnBrk="0" hangingPunct="0">
              <a:lnSpc>
                <a:spcPct val="90000"/>
              </a:lnSpc>
            </a:pP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 </a:t>
            </a: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 </a:t>
            </a: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XENON-100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:  Liquid Xe, at Gran Sasso - FY12 data analysis</a:t>
            </a: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endParaRPr lang="en-US" sz="1600" b="0">
              <a:solidFill>
                <a:srgbClr val="285C00"/>
              </a:solidFill>
              <a:latin typeface="Arial Narrow" pitchFamily="34" charset="0"/>
            </a:endParaRPr>
          </a:p>
          <a:p>
            <a:pPr marL="90488"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 Also:   R&amp;D/research efforts (</a:t>
            </a: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DAMIC, DMTPC</a:t>
            </a:r>
            <a:r>
              <a:rPr lang="en-US" sz="1600" b="0">
                <a:solidFill>
                  <a:srgbClr val="285C00"/>
                </a:solidFill>
                <a:latin typeface="Arial Narrow" pitchFamily="34" charset="0"/>
              </a:rPr>
              <a:t>, …) and Research funding only for efforts on </a:t>
            </a:r>
            <a:r>
              <a:rPr lang="en-US" sz="1600">
                <a:solidFill>
                  <a:srgbClr val="285C00"/>
                </a:solidFill>
                <a:latin typeface="Arial Narrow" pitchFamily="34" charset="0"/>
              </a:rPr>
              <a:t>miniCLEAN.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863" y="2782888"/>
            <a:ext cx="4402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Subtitle 2"/>
          <p:cNvSpPr txBox="1">
            <a:spLocks/>
          </p:cNvSpPr>
          <p:nvPr/>
        </p:nvSpPr>
        <p:spPr bwMode="auto">
          <a:xfrm>
            <a:off x="4545013" y="5645150"/>
            <a:ext cx="41671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lvl="1" eaLnBrk="0" hangingPunct="0">
              <a:lnSpc>
                <a:spcPct val="90000"/>
              </a:lnSpc>
            </a:pPr>
            <a:endParaRPr lang="en-US" sz="1600">
              <a:solidFill>
                <a:srgbClr val="000099"/>
              </a:solidFill>
            </a:endParaRPr>
          </a:p>
          <a:p>
            <a:pPr marL="90488" lvl="1" eaLnBrk="0" hangingPunct="0">
              <a:lnSpc>
                <a:spcPct val="90000"/>
              </a:lnSpc>
            </a:pPr>
            <a:r>
              <a:rPr lang="en-US" sz="1600">
                <a:solidFill>
                  <a:srgbClr val="000099"/>
                </a:solidFill>
              </a:rPr>
              <a:t>We are working in partnership with NSF-PHY on current efforts and in coordinating future plans.</a:t>
            </a:r>
            <a:endParaRPr lang="en-US" sz="1600">
              <a:solidFill>
                <a:srgbClr val="000099"/>
              </a:solidFill>
              <a:latin typeface="Arial Narrow" pitchFamily="34" charset="0"/>
            </a:endParaRPr>
          </a:p>
          <a:p>
            <a:pPr marL="547688" lvl="2" eaLnBrk="0" hangingPunct="0">
              <a:lnSpc>
                <a:spcPct val="90000"/>
              </a:lnSpc>
            </a:pPr>
            <a:r>
              <a:rPr lang="en-US" sz="1400">
                <a:solidFill>
                  <a:srgbClr val="285C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4037" name="Subtitle 2"/>
          <p:cNvSpPr txBox="1">
            <a:spLocks/>
          </p:cNvSpPr>
          <p:nvPr/>
        </p:nvSpPr>
        <p:spPr bwMode="auto">
          <a:xfrm>
            <a:off x="4618038" y="1122363"/>
            <a:ext cx="41687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lvl="1" eaLnBrk="0" hangingPunct="0">
              <a:lnSpc>
                <a:spcPct val="90000"/>
              </a:lnSpc>
            </a:pPr>
            <a:r>
              <a:rPr lang="en-US" sz="1600">
                <a:solidFill>
                  <a:srgbClr val="000099"/>
                </a:solidFill>
              </a:rPr>
              <a:t>Searching for WIMPs and AXIONs</a:t>
            </a:r>
          </a:p>
          <a:p>
            <a:pPr marL="90488" lvl="1" eaLnBrk="0" hangingPunct="0">
              <a:lnSpc>
                <a:spcPct val="90000"/>
              </a:lnSpc>
            </a:pPr>
            <a:endParaRPr lang="en-US" sz="1600">
              <a:solidFill>
                <a:srgbClr val="000099"/>
              </a:solidFill>
            </a:endParaRPr>
          </a:p>
          <a:p>
            <a:pPr marL="90488" lvl="1" eaLnBrk="0" hangingPunct="0">
              <a:lnSpc>
                <a:spcPct val="90000"/>
              </a:lnSpc>
            </a:pPr>
            <a:r>
              <a:rPr lang="en-US" sz="1600">
                <a:solidFill>
                  <a:srgbClr val="000099"/>
                </a:solidFill>
              </a:rPr>
              <a:t>Many creative approaches:  Technologies include cryogenic germanium detectors, liquid xenon, liquid argon, bubble chambers and resonant cavities</a:t>
            </a:r>
          </a:p>
          <a:p>
            <a:pPr marL="90488" lvl="1" eaLnBrk="0" hangingPunct="0">
              <a:lnSpc>
                <a:spcPct val="90000"/>
              </a:lnSpc>
            </a:pPr>
            <a:endParaRPr lang="en-US" sz="1600">
              <a:solidFill>
                <a:srgbClr val="000099"/>
              </a:solidFill>
            </a:endParaRPr>
          </a:p>
          <a:p>
            <a:pPr marL="90488" lvl="1" eaLnBrk="0" hangingPunct="0">
              <a:lnSpc>
                <a:spcPct val="90000"/>
              </a:lnSpc>
            </a:pPr>
            <a:endParaRPr lang="en-US" sz="1400">
              <a:solidFill>
                <a:srgbClr val="285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193088" cy="533400"/>
          </a:xfrm>
        </p:spPr>
        <p:txBody>
          <a:bodyPr/>
          <a:lstStyle/>
          <a:p>
            <a:r>
              <a:rPr lang="en-US" b="1" smtClean="0">
                <a:solidFill>
                  <a:srgbClr val="285C00"/>
                </a:solidFill>
                <a:effectLst/>
              </a:rPr>
              <a:t>Direct-Detection Dark Matter – Current</a:t>
            </a:r>
          </a:p>
        </p:txBody>
      </p:sp>
      <p:pic>
        <p:nvPicPr>
          <p:cNvPr id="45058" name="Picture 2" descr="http://x-journals.com/wp-content/uploads/2010/02/cryogenic-dark-matter-search-experi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1152525"/>
            <a:ext cx="1435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7697788" y="1139825"/>
            <a:ext cx="14462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CC"/>
                </a:solidFill>
                <a:latin typeface="Arial Narrow" pitchFamily="34" charset="0"/>
              </a:rPr>
              <a:t>Cryogenic Dark Matter Search (CDMS) at Soudan mine - germanium detectors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3150"/>
            <a:ext cx="31337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5100" y="2955925"/>
            <a:ext cx="34655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CC"/>
                </a:solidFill>
                <a:latin typeface="+mn-lt"/>
              </a:rPr>
              <a:t>COUPP Bubble Chamber – Fermilab, </a:t>
            </a:r>
            <a:r>
              <a:rPr lang="en-US" sz="1400" dirty="0" err="1">
                <a:solidFill>
                  <a:srgbClr val="0000CC"/>
                </a:solidFill>
                <a:latin typeface="+mn-lt"/>
              </a:rPr>
              <a:t>SNOLab</a:t>
            </a:r>
            <a:endParaRPr lang="en-US" sz="14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5062" name="Content Placeholder 6" descr="lux-numbered.jpg"/>
          <p:cNvPicPr>
            <a:picLocks noChangeAspect="1"/>
          </p:cNvPicPr>
          <p:nvPr/>
        </p:nvPicPr>
        <p:blipFill>
          <a:blip r:embed="rId4"/>
          <a:srcRect l="339" t="1408" r="339" b="1408"/>
          <a:stretch>
            <a:fillRect/>
          </a:stretch>
        </p:blipFill>
        <p:spPr bwMode="auto">
          <a:xfrm>
            <a:off x="161925" y="3525838"/>
            <a:ext cx="32305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5100" y="6108700"/>
            <a:ext cx="37306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99"/>
                </a:solidFill>
                <a:latin typeface="+mn-lt"/>
              </a:rPr>
              <a:t>Large Underground Xenon (LUX) detector – Sanford Lab, </a:t>
            </a:r>
            <a:r>
              <a:rPr lang="en-US" sz="1400" dirty="0" err="1">
                <a:solidFill>
                  <a:srgbClr val="000099"/>
                </a:solidFill>
                <a:latin typeface="+mn-lt"/>
              </a:rPr>
              <a:t>Homestake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 mine</a:t>
            </a:r>
          </a:p>
        </p:txBody>
      </p:sp>
      <p:pic>
        <p:nvPicPr>
          <p:cNvPr id="45064" name="Picture 5" descr="ADMX-ap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0938" y="1112838"/>
            <a:ext cx="21034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Box 13"/>
          <p:cNvSpPr txBox="1">
            <a:spLocks noChangeArrowheads="1"/>
          </p:cNvSpPr>
          <p:nvPr/>
        </p:nvSpPr>
        <p:spPr bwMode="auto">
          <a:xfrm>
            <a:off x="3556000" y="3624263"/>
            <a:ext cx="281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CC"/>
                </a:solidFill>
                <a:latin typeface="Calibri" pitchFamily="34" charset="0"/>
              </a:rPr>
              <a:t>Axion Dark Matter eXperiment (ADMX) Phase-2a at U.Washington</a:t>
            </a:r>
          </a:p>
        </p:txBody>
      </p:sp>
      <p:pic>
        <p:nvPicPr>
          <p:cNvPr id="45066" name="Picture 4" descr="Darkside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1663" y="4214813"/>
            <a:ext cx="420528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TextBox 15"/>
          <p:cNvSpPr txBox="1">
            <a:spLocks noChangeArrowheads="1"/>
          </p:cNvSpPr>
          <p:nvPr/>
        </p:nvSpPr>
        <p:spPr bwMode="auto">
          <a:xfrm>
            <a:off x="4027488" y="6550025"/>
            <a:ext cx="4838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CC"/>
                </a:solidFill>
                <a:latin typeface="Calibri" pitchFamily="34" charset="0"/>
              </a:rPr>
              <a:t>DarkSide-50 – Dual-Phase liquid argon TPC at LNGS Gran Sasso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b="1" smtClean="0">
                <a:solidFill>
                  <a:srgbClr val="285C00"/>
                </a:solidFill>
                <a:effectLst/>
              </a:rPr>
              <a:t>Direct-Detection Dark Matter - Future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0" y="1166813"/>
            <a:ext cx="8909050" cy="569118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 u="sng" smtClean="0">
                <a:solidFill>
                  <a:srgbClr val="285C00"/>
                </a:solidFill>
              </a:rPr>
              <a:t>DM-G2 experiments (in coordination w/NSF)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800" b="0" smtClean="0">
                <a:solidFill>
                  <a:srgbClr val="285C00"/>
                </a:solidFill>
              </a:rPr>
              <a:t> </a:t>
            </a:r>
            <a:r>
              <a:rPr lang="en-US" sz="1600" b="0" smtClean="0">
                <a:solidFill>
                  <a:srgbClr val="285C00"/>
                </a:solidFill>
              </a:rPr>
              <a:t>~10x greater sensitivity than G1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600" b="0" smtClean="0">
                <a:solidFill>
                  <a:srgbClr val="285C00"/>
                </a:solidFill>
              </a:rPr>
              <a:t> Most if not all of the above G1 collaborations are planning G2 versions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600" smtClean="0">
                <a:solidFill>
                  <a:srgbClr val="285C00"/>
                </a:solidFill>
              </a:rPr>
              <a:t> Technology choices will need to be made; we can’t fund all current collaboration to go to next phase</a:t>
            </a:r>
            <a:endParaRPr lang="en-US" sz="1600" b="0" smtClean="0">
              <a:solidFill>
                <a:srgbClr val="285C00"/>
              </a:solidFill>
            </a:endParaRPr>
          </a:p>
          <a:p>
            <a:pPr algn="l">
              <a:lnSpc>
                <a:spcPct val="90000"/>
              </a:lnSpc>
            </a:pPr>
            <a:endParaRPr lang="en-US" sz="1800" smtClean="0">
              <a:solidFill>
                <a:srgbClr val="285C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smtClean="0">
                <a:solidFill>
                  <a:srgbClr val="285C00"/>
                </a:solidFill>
              </a:rPr>
              <a:t>DOE DM-G2 process: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600" b="0" smtClean="0">
                <a:solidFill>
                  <a:srgbClr val="285C00"/>
                </a:solidFill>
              </a:rPr>
              <a:t>Solicitation for FY13 R&amp;D for G2 experiments will be announced soon, with proposals due 3-4 months later.</a:t>
            </a: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1600" b="0" smtClean="0">
                <a:solidFill>
                  <a:srgbClr val="285C00"/>
                </a:solidFill>
              </a:rPr>
              <a:t> We anticipate further selection after this phase and then project start no earlier than FY14</a:t>
            </a:r>
          </a:p>
          <a:p>
            <a:pPr algn="l">
              <a:lnSpc>
                <a:spcPct val="90000"/>
              </a:lnSpc>
            </a:pPr>
            <a:endParaRPr lang="en-US" sz="1800" b="0" smtClean="0">
              <a:solidFill>
                <a:srgbClr val="285C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u="sng" smtClean="0">
                <a:solidFill>
                  <a:srgbClr val="285C00"/>
                </a:solidFill>
              </a:rPr>
              <a:t>DM-G3 experiments (also global coordination expected)</a:t>
            </a:r>
          </a:p>
          <a:p>
            <a:pPr algn="l">
              <a:lnSpc>
                <a:spcPct val="90000"/>
              </a:lnSpc>
            </a:pPr>
            <a:r>
              <a:rPr lang="en-US" sz="1800" b="0" smtClean="0">
                <a:solidFill>
                  <a:srgbClr val="135C00"/>
                </a:solidFill>
              </a:rPr>
              <a:t>G3 R&amp;D and planning continues at a low level</a:t>
            </a:r>
          </a:p>
          <a:p>
            <a:pPr algn="l">
              <a:lnSpc>
                <a:spcPct val="90000"/>
              </a:lnSpc>
            </a:pPr>
            <a:endParaRPr lang="en-US" sz="1800" b="0" smtClean="0">
              <a:solidFill>
                <a:srgbClr val="000099"/>
              </a:solidFill>
            </a:endParaRPr>
          </a:p>
          <a:p>
            <a:pPr algn="l"/>
            <a:r>
              <a:rPr lang="en-US" sz="1800" u="sng" smtClean="0"/>
              <a:t>Dark Matter – program planning </a:t>
            </a:r>
            <a:endParaRPr lang="en-US" sz="1800" b="0" u="sng" smtClean="0"/>
          </a:p>
          <a:p>
            <a:pPr algn="l"/>
            <a:r>
              <a:rPr lang="en-US" sz="1800" b="0" smtClean="0"/>
              <a:t>HEP planning a coordinated strategy for dark matter research</a:t>
            </a:r>
          </a:p>
          <a:p>
            <a:pPr algn="l"/>
            <a:r>
              <a:rPr lang="en-US" sz="1800" b="0" smtClean="0"/>
              <a:t>-- Need information on coordination and complementarity of different methods of dark matter detection: direct detection, indirect using gamma-ray experiments, LHC </a:t>
            </a:r>
          </a:p>
          <a:p>
            <a:pPr algn="l"/>
            <a:r>
              <a:rPr lang="en-US" sz="1800" b="0" smtClean="0">
                <a:sym typeface="Wingdings" pitchFamily="2" charset="2"/>
              </a:rPr>
              <a:t> </a:t>
            </a:r>
            <a:r>
              <a:rPr lang="en-US" sz="1800" b="0" smtClean="0"/>
              <a:t>Planning a community workshop in August 2012; announcement coming</a:t>
            </a:r>
          </a:p>
          <a:p>
            <a:pPr algn="l">
              <a:buFont typeface="Arial" charset="0"/>
              <a:buChar char="•"/>
            </a:pPr>
            <a:endParaRPr lang="en-US" sz="1800" b="0" smtClean="0">
              <a:solidFill>
                <a:srgbClr val="285C00"/>
              </a:solidFill>
            </a:endParaRP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endParaRPr lang="en-US" smtClean="0">
              <a:solidFill>
                <a:srgbClr val="285C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 descr="Nobel prize med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0"/>
            <a:ext cx="9810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"/>
            <a:ext cx="7131050" cy="5334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285C00"/>
                </a:solidFill>
                <a:effectLst/>
              </a:rPr>
              <a:t>Dark Energy – Current program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213" y="4578350"/>
            <a:ext cx="86106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spcBef>
                <a:spcPts val="0"/>
              </a:spcBef>
              <a:defRPr/>
            </a:pPr>
            <a:endParaRPr lang="en-US" b="0" kern="0" dirty="0">
              <a:solidFill>
                <a:srgbClr val="135C00"/>
              </a:solidFill>
              <a:latin typeface="+mn-lt"/>
            </a:endParaRPr>
          </a:p>
        </p:txBody>
      </p:sp>
      <p:pic>
        <p:nvPicPr>
          <p:cNvPr id="47108" name="a270b126-5c12-4a51-ab25-8a49efd368b9" descr="cid:DEED1E3A-B694-4690-BB5E-01C97C94A346@ctio.noao.edu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395663" y="4953000"/>
            <a:ext cx="28384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211513" y="4700588"/>
            <a:ext cx="3436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DES Imager in Coude room in Blanco Dome</a:t>
            </a:r>
          </a:p>
        </p:txBody>
      </p:sp>
      <p:pic>
        <p:nvPicPr>
          <p:cNvPr id="47110" name="cda82641-351f-4c28-a38f-51a365869f8f" descr="cid:20F66A3F-8766-4AB9-96F0-942EF355AEF6@ctio.noao.edu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rot="5400000">
            <a:off x="6694488" y="3898900"/>
            <a:ext cx="245586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6481763" y="6211888"/>
            <a:ext cx="266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DES - Peter Doel and the fully assembled corrector on the rotary table for the alignment check</a:t>
            </a:r>
          </a:p>
        </p:txBody>
      </p:sp>
      <p:pic>
        <p:nvPicPr>
          <p:cNvPr id="47112" name="Picture 4" descr="BOSS 3d-universe-map-sdss released May 201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64063"/>
            <a:ext cx="32464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Box 5"/>
          <p:cNvSpPr txBox="1">
            <a:spLocks noChangeArrowheads="1"/>
          </p:cNvSpPr>
          <p:nvPr/>
        </p:nvSpPr>
        <p:spPr bwMode="auto">
          <a:xfrm>
            <a:off x="0" y="6397625"/>
            <a:ext cx="3471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Cambria" pitchFamily="18" charset="0"/>
              </a:rPr>
              <a:t>BOSS</a:t>
            </a:r>
            <a:r>
              <a:rPr lang="en-US" sz="1200" b="0">
                <a:latin typeface="Cambria" pitchFamily="18" charset="0"/>
              </a:rPr>
              <a:t> -  Has shown that they can use quasars to explore large scale structure at high z</a:t>
            </a:r>
          </a:p>
        </p:txBody>
      </p:sp>
      <p:sp>
        <p:nvSpPr>
          <p:cNvPr id="47114" name="Content Placeholder 2"/>
          <p:cNvSpPr>
            <a:spLocks/>
          </p:cNvSpPr>
          <p:nvPr/>
        </p:nvSpPr>
        <p:spPr bwMode="auto">
          <a:xfrm>
            <a:off x="0" y="1127125"/>
            <a:ext cx="9144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buFont typeface="Wingdings" pitchFamily="2" charset="2"/>
              <a:buChar char="à"/>
            </a:pPr>
            <a:r>
              <a:rPr lang="en-US">
                <a:solidFill>
                  <a:srgbClr val="135C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600">
                <a:solidFill>
                  <a:srgbClr val="135C00"/>
                </a:solidFill>
                <a:latin typeface="Arial Narrow" pitchFamily="34" charset="0"/>
                <a:sym typeface="Wingdings" pitchFamily="2" charset="2"/>
              </a:rPr>
              <a:t>Program of experiments w/ all methods: supernovae, baryon acoustic oscillations, galaxy clustering, weak lensing, etc.</a:t>
            </a:r>
          </a:p>
          <a:p>
            <a:pPr marL="0" lvl="1" eaLnBrk="0" hangingPunct="0">
              <a:buFont typeface="Wingdings" pitchFamily="2" charset="2"/>
              <a:buChar char="à"/>
            </a:pPr>
            <a:r>
              <a:rPr lang="en-US" sz="1600">
                <a:solidFill>
                  <a:srgbClr val="135C00"/>
                </a:solidFill>
                <a:latin typeface="Arial Narrow" pitchFamily="34" charset="0"/>
                <a:sym typeface="Wingdings" pitchFamily="2" charset="2"/>
              </a:rPr>
              <a:t> HEP provides support for research (scientists) and operations during data-taking phase</a:t>
            </a:r>
          </a:p>
          <a:p>
            <a:pPr marL="0" lvl="1" eaLnBrk="0" hangingPunct="0">
              <a:buFont typeface="Wingdings" pitchFamily="2" charset="2"/>
              <a:buNone/>
            </a:pPr>
            <a:endParaRPr lang="en-US" sz="1600">
              <a:solidFill>
                <a:srgbClr val="135C00"/>
              </a:solidFill>
              <a:latin typeface="Arial Narrow" pitchFamily="34" charset="0"/>
            </a:endParaRP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 u="sng">
                <a:solidFill>
                  <a:srgbClr val="0000CC"/>
                </a:solidFill>
                <a:latin typeface="Arial Narrow" pitchFamily="34" charset="0"/>
              </a:rPr>
              <a:t>Current experiments: </a:t>
            </a: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  <a:latin typeface="Arial Narrow" pitchFamily="34" charset="0"/>
              </a:rPr>
              <a:t>Analysis of current data sets (mainly SDSS-II) – </a:t>
            </a:r>
            <a:r>
              <a:rPr lang="en-US" sz="1600" b="0">
                <a:solidFill>
                  <a:srgbClr val="0000CC"/>
                </a:solidFill>
                <a:latin typeface="Arial Narrow" pitchFamily="34" charset="0"/>
              </a:rPr>
              <a:t>small research efforts continue to help plan our future experiments</a:t>
            </a: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  <a:latin typeface="Arial Narrow" pitchFamily="34" charset="0"/>
              </a:rPr>
              <a:t>Supernova Cosmology Project, Nearby Supernova Factory, Palomar Transient Factory, QUEST – </a:t>
            </a:r>
            <a:r>
              <a:rPr lang="en-US" sz="1600" b="0">
                <a:solidFill>
                  <a:srgbClr val="0000CC"/>
                </a:solidFill>
                <a:latin typeface="Arial Narrow" pitchFamily="34" charset="0"/>
              </a:rPr>
              <a:t>operations continue</a:t>
            </a: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  <a:latin typeface="Arial Narrow" pitchFamily="34" charset="0"/>
              </a:rPr>
              <a:t>Baryon Oscillation Spectroscopic Survey (BOSS) on SDSS-III </a:t>
            </a:r>
            <a:r>
              <a:rPr lang="en-US" sz="1600" b="0">
                <a:solidFill>
                  <a:srgbClr val="0000CC"/>
                </a:solidFill>
                <a:latin typeface="Arial Narrow" pitchFamily="34" charset="0"/>
              </a:rPr>
              <a:t>– operations continue through FY14</a:t>
            </a: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0000CC"/>
                </a:solidFill>
                <a:latin typeface="Arial Narrow" pitchFamily="34" charset="0"/>
              </a:rPr>
              <a:t>Dark Energy Survey (DES) </a:t>
            </a:r>
            <a:r>
              <a:rPr lang="en-US" sz="1600" b="0">
                <a:solidFill>
                  <a:srgbClr val="0000CC"/>
                </a:solidFill>
                <a:latin typeface="Arial Narrow" pitchFamily="34" charset="0"/>
              </a:rPr>
              <a:t>– camera (Fermilab) delivered to NOAO in Chile; FY12 integration, commissioning, installation; start 5 year operations late FY12</a:t>
            </a:r>
          </a:p>
          <a:p>
            <a:pPr marL="0" lvl="1" eaLnBrk="0" hangingPunct="0">
              <a:buFont typeface="Wingdings" pitchFamily="2" charset="2"/>
              <a:buNone/>
            </a:pPr>
            <a:r>
              <a:rPr lang="en-US" sz="1600" b="0">
                <a:solidFill>
                  <a:srgbClr val="0000CC"/>
                </a:solidFill>
                <a:latin typeface="Arial Narrow" pitchFamily="34" charset="0"/>
              </a:rPr>
              <a:t>- Pre-operations review planned for May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966913" y="206375"/>
            <a:ext cx="6132512" cy="723900"/>
          </a:xfrm>
        </p:spPr>
        <p:txBody>
          <a:bodyPr/>
          <a:lstStyle/>
          <a:p>
            <a:r>
              <a:rPr lang="en-US" sz="3200" smtClean="0">
                <a:effectLst/>
              </a:rPr>
              <a:t>Dark Energy -  Planned 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0" y="1127125"/>
            <a:ext cx="9144000" cy="3619500"/>
          </a:xfrm>
        </p:spPr>
        <p:txBody>
          <a:bodyPr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b="1" u="sng" smtClean="0">
                <a:solidFill>
                  <a:srgbClr val="285C00"/>
                </a:solidFill>
              </a:rPr>
              <a:t>LSST – Large Synoptic Survey Telescope</a:t>
            </a:r>
          </a:p>
          <a:p>
            <a:pPr marL="0" lvl="2" indent="0">
              <a:spcBef>
                <a:spcPct val="0"/>
              </a:spcBef>
            </a:pPr>
            <a:r>
              <a:rPr lang="en-US" b="1" smtClean="0">
                <a:solidFill>
                  <a:srgbClr val="285C00"/>
                </a:solidFill>
              </a:rPr>
              <a:t> HEP is coordinating project planning with NSF</a:t>
            </a:r>
          </a:p>
          <a:p>
            <a:pPr marL="273050" lvl="3" indent="0">
              <a:spcBef>
                <a:spcPct val="0"/>
              </a:spcBef>
            </a:pPr>
            <a:r>
              <a:rPr lang="en-US" smtClean="0">
                <a:solidFill>
                  <a:srgbClr val="285C00"/>
                </a:solidFill>
              </a:rPr>
              <a:t> Holding regular meetings of the Joint Oversight Group (JOG); Working on an MOU</a:t>
            </a:r>
          </a:p>
          <a:p>
            <a:pPr marL="0" lvl="2" indent="0">
              <a:spcBef>
                <a:spcPct val="0"/>
              </a:spcBef>
            </a:pPr>
            <a:r>
              <a:rPr lang="en-US" smtClean="0"/>
              <a:t> DOE responsible for the camera; NSF responsible for telescope facility and data management system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mtClean="0"/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u="sng" smtClean="0"/>
              <a:t>June 2011 </a:t>
            </a:r>
            <a:r>
              <a:rPr lang="en-US" smtClean="0"/>
              <a:t>- Mission Need Statement signed for a “Stage IV” experiment; Critical Decision 0 (CD-0) approved;  costs now accrue towards MIE total project cost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u="sng" smtClean="0"/>
              <a:t>Nov. 2011 </a:t>
            </a:r>
            <a:r>
              <a:rPr lang="en-US" smtClean="0"/>
              <a:t>-  successful “Lehman” review of the camera project; in preparation for requesting CD-1 approval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u="sng" smtClean="0"/>
              <a:t>Feb 2012 </a:t>
            </a:r>
            <a:r>
              <a:rPr lang="en-US" smtClean="0"/>
              <a:t>– CD-1 approval meeting scheduled for mid-Feb.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u="sng" smtClean="0"/>
              <a:t>FY 2012 </a:t>
            </a:r>
            <a:r>
              <a:rPr lang="en-US" smtClean="0"/>
              <a:t>– continued funding is provided for LSST R&amp;D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0000CC"/>
                </a:solidFill>
              </a:rPr>
              <a:t>HEP Planning assumes that LSST camera project MIE </a:t>
            </a:r>
            <a:r>
              <a:rPr lang="en-US" b="1" u="sng" smtClean="0">
                <a:solidFill>
                  <a:srgbClr val="0000CC"/>
                </a:solidFill>
              </a:rPr>
              <a:t>fabrication</a:t>
            </a:r>
            <a:r>
              <a:rPr lang="en-US" b="1" smtClean="0">
                <a:solidFill>
                  <a:srgbClr val="0000CC"/>
                </a:solidFill>
              </a:rPr>
              <a:t> start will be approved in FY 2013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0000CC"/>
                </a:solidFill>
              </a:rPr>
              <a:t>-- Fabrication activities can then start after CD2/3a approved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6D5B39-4C41-45EB-8F15-636540D225E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48132" name="Picture 4" descr="LSST-telescop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792663"/>
            <a:ext cx="24050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LSST field of view compared to mo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4733925"/>
            <a:ext cx="22685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lsst-came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5775" y="4665663"/>
            <a:ext cx="32877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285C00"/>
                </a:solidFill>
              </a:rPr>
              <a:t>Dark Energy – Future planning</a:t>
            </a:r>
          </a:p>
        </p:txBody>
      </p:sp>
      <p:sp>
        <p:nvSpPr>
          <p:cNvPr id="49154" name="Subtitle 2"/>
          <p:cNvSpPr>
            <a:spLocks noGrp="1"/>
          </p:cNvSpPr>
          <p:nvPr>
            <p:ph type="subTitle" idx="4294967295"/>
          </p:nvPr>
        </p:nvSpPr>
        <p:spPr>
          <a:xfrm>
            <a:off x="374650" y="996950"/>
            <a:ext cx="8769350" cy="569118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000099"/>
                </a:solidFill>
              </a:rPr>
              <a:t>LSST is our priority for the next experiment to be developed.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olidFill>
                <a:srgbClr val="000099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800" u="sng" smtClean="0">
                <a:solidFill>
                  <a:srgbClr val="000099"/>
                </a:solidFill>
              </a:rPr>
              <a:t>Pro-actively developing a balanced, robust dark energy program in HEP</a:t>
            </a:r>
            <a:r>
              <a:rPr lang="en-US" sz="1800" smtClean="0">
                <a:solidFill>
                  <a:srgbClr val="000099"/>
                </a:solidFill>
              </a:rPr>
              <a:t> – investigating options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  <a:r>
              <a:rPr lang="en-US" sz="1800" b="0" smtClean="0">
                <a:solidFill>
                  <a:srgbClr val="000099"/>
                </a:solidFill>
              </a:rPr>
              <a:t>Near term and low cost options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en-US" sz="1800" b="0" smtClean="0">
                <a:solidFill>
                  <a:srgbClr val="000099"/>
                </a:solidFill>
              </a:rPr>
              <a:t> Move forward using multiple methods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en-US" sz="1800" b="0" smtClean="0">
                <a:solidFill>
                  <a:srgbClr val="000099"/>
                </a:solidFill>
              </a:rPr>
              <a:t> What facilities are required and how do we obtain access to do our experiments?  Current examples: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Pay for telescope time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Contribution to operations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Provide instrumentation/other in exchange for operating/telescope time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endParaRPr lang="en-US" u="sng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buFontTx/>
              <a:buNone/>
            </a:pPr>
            <a:r>
              <a:rPr lang="en-US" b="1" u="sng" smtClean="0">
                <a:solidFill>
                  <a:srgbClr val="000099"/>
                </a:solidFill>
              </a:rPr>
              <a:t>Current low-level Research efforts (no current plan for participation in the projects)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WFIRST NASA Science Definition Team – several scientists participating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</a:pPr>
            <a:endParaRPr lang="en-US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ESA Euclid space mission – scientists from several DOE labs have joined the Science Collaboration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- LBNL group was asked to join in exchange for their help in mission design 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</a:pPr>
            <a:endParaRPr lang="en-US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</a:pPr>
            <a:endParaRPr lang="en-US" b="1" smtClean="0">
              <a:solidFill>
                <a:srgbClr val="135C00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u="sng" smtClean="0">
                <a:solidFill>
                  <a:srgbClr val="000099"/>
                </a:solidFill>
              </a:rPr>
              <a:t>Future experimental possibilities: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BigBOSS – LBNL is leading a collaboration scientists in science planning and technical R&amp;D;  current plan is to provide instrumentation for survey on Mayall at Kitt Peak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- successful December 2011 science/R&amp;D review; now investigating options for facility access</a:t>
            </a:r>
          </a:p>
          <a:p>
            <a:pPr marL="0" lvl="1">
              <a:lnSpc>
                <a:spcPct val="80000"/>
              </a:lnSpc>
              <a:spcBef>
                <a:spcPct val="0"/>
              </a:spcBef>
            </a:pPr>
            <a:endParaRPr lang="en-US" smtClean="0">
              <a:solidFill>
                <a:srgbClr val="000099"/>
              </a:solidFill>
            </a:endParaRPr>
          </a:p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99"/>
                </a:solidFill>
              </a:rPr>
              <a:t>- Other options: ground supernova surveys, BOSS-upgrade, spectroscopic survey in the south, etc</a:t>
            </a:r>
            <a:endParaRPr lang="en-US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5964238" cy="5715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>
                <a:solidFill>
                  <a:srgbClr val="285C00"/>
                </a:solidFill>
              </a:rPr>
              <a:t>Pierre Auger</a:t>
            </a:r>
            <a:r>
              <a:rPr lang="en-US" sz="1600" b="0" smtClean="0">
                <a:solidFill>
                  <a:srgbClr val="285C00"/>
                </a:solidFill>
              </a:rPr>
              <a:t> cosmic ray observatory in Argentina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b="0" smtClean="0">
                <a:solidFill>
                  <a:srgbClr val="285C00"/>
                </a:solidFill>
              </a:rPr>
              <a:t>FY12/13:  HEP participation (led by Fermilab) in operations &amp; analysis continues at least through FY13; collaboration planning to request extending; small R&amp;D efforts on radio and microwave detection of UHECR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600" smtClean="0">
              <a:solidFill>
                <a:srgbClr val="285C00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>
                <a:solidFill>
                  <a:srgbClr val="285C00"/>
                </a:solidFill>
              </a:rPr>
              <a:t>VERITAS</a:t>
            </a:r>
            <a:r>
              <a:rPr lang="en-US" sz="1600" b="0" smtClean="0">
                <a:solidFill>
                  <a:srgbClr val="285C00"/>
                </a:solidFill>
              </a:rPr>
              <a:t> – 4 telescope gamma-ray array in Arizona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b="0" smtClean="0">
                <a:solidFill>
                  <a:srgbClr val="285C00"/>
                </a:solidFill>
              </a:rPr>
              <a:t>FY12: NSF-funded upgrade complete, operations &amp; analysis continues; collaboration requesting to continue operations through FY17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600" smtClean="0">
              <a:solidFill>
                <a:srgbClr val="285C00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>
                <a:solidFill>
                  <a:srgbClr val="285C00"/>
                </a:solidFill>
              </a:rPr>
              <a:t>Fermi Gamma-ray Space Telescope (FGST)</a:t>
            </a:r>
            <a:r>
              <a:rPr lang="en-US" sz="1600" b="0" smtClean="0">
                <a:solidFill>
                  <a:srgbClr val="285C00"/>
                </a:solidFill>
              </a:rPr>
              <a:t> – FY12/13 operations and analysis; collaboration proposing to NASA senior review &amp; DOE to continue through at least FY15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b="0" smtClean="0">
                <a:solidFill>
                  <a:srgbClr val="285C00"/>
                </a:solidFill>
              </a:rPr>
              <a:t>- HEP will continue supporting the Instrument Science Operations Center (ISOC) at SLAC if NASA Senior Review recommends to extend the operations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600" smtClean="0">
              <a:solidFill>
                <a:srgbClr val="285C00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>
                <a:solidFill>
                  <a:srgbClr val="285C00"/>
                </a:solidFill>
              </a:rPr>
              <a:t>Alpha Magnetic Spectrometer (AMS)</a:t>
            </a:r>
            <a:r>
              <a:rPr lang="en-US" sz="1600" b="0" smtClean="0">
                <a:solidFill>
                  <a:srgbClr val="285C00"/>
                </a:solidFill>
              </a:rPr>
              <a:t> – launched May 2011; FY12/13/14 operations &amp; analysis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600" smtClean="0">
              <a:solidFill>
                <a:srgbClr val="285C00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>
                <a:solidFill>
                  <a:srgbClr val="285C00"/>
                </a:solidFill>
              </a:rPr>
              <a:t>High Altitude Water Cherenkov (HAWC) </a:t>
            </a:r>
            <a:r>
              <a:rPr lang="en-US" sz="1600" b="0" smtClean="0">
                <a:solidFill>
                  <a:srgbClr val="285C00"/>
                </a:solidFill>
              </a:rPr>
              <a:t>in Mexico</a:t>
            </a:r>
            <a:r>
              <a:rPr lang="en-US" sz="1600" smtClean="0">
                <a:solidFill>
                  <a:srgbClr val="285C00"/>
                </a:solidFill>
              </a:rPr>
              <a:t> </a:t>
            </a:r>
            <a:r>
              <a:rPr lang="en-US" sz="1600" b="0" smtClean="0">
                <a:solidFill>
                  <a:srgbClr val="285C00"/>
                </a:solidFill>
              </a:rPr>
              <a:t>– Joint DOE/NSF Baseline review in Dec. 2011 was successful; finalizing Project Execution Plan for baseline approval now; FY12-14 fabrication; FY15 operations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 b="0" smtClean="0">
                <a:solidFill>
                  <a:srgbClr val="285C00"/>
                </a:solidFill>
              </a:rPr>
              <a:t>- DOE, NSF and Mexico partnerhip</a:t>
            </a:r>
            <a:endParaRPr lang="en-US" sz="1800" u="sng" smtClean="0">
              <a:solidFill>
                <a:srgbClr val="285C00"/>
              </a:solidFill>
            </a:endParaRPr>
          </a:p>
        </p:txBody>
      </p:sp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8E4E1E-F05C-4B91-BA97-FECA38BE4223}" type="slidenum">
              <a:rPr lang="en-US" sz="1000"/>
              <a:pPr algn="r"/>
              <a:t>28</a:t>
            </a:fld>
            <a:endParaRPr lang="en-US" sz="1000"/>
          </a:p>
        </p:txBody>
      </p:sp>
      <p:pic>
        <p:nvPicPr>
          <p:cNvPr id="50179" name="Picture 2" descr="1FGL source cata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513" y="1100138"/>
            <a:ext cx="31384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itle 1"/>
          <p:cNvSpPr>
            <a:spLocks/>
          </p:cNvSpPr>
          <p:nvPr/>
        </p:nvSpPr>
        <p:spPr bwMode="auto">
          <a:xfrm>
            <a:off x="0" y="177800"/>
            <a:ext cx="8145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>
                <a:solidFill>
                  <a:srgbClr val="285C00"/>
                </a:solidFill>
                <a:latin typeface="Cambria" pitchFamily="18" charset="0"/>
              </a:rPr>
              <a:t>High Energy Cosmic-ray, Gamma-ray - Current</a:t>
            </a:r>
          </a:p>
        </p:txBody>
      </p:sp>
      <p:sp>
        <p:nvSpPr>
          <p:cNvPr id="50181" name="Content Placeholder 2"/>
          <p:cNvSpPr>
            <a:spLocks/>
          </p:cNvSpPr>
          <p:nvPr/>
        </p:nvSpPr>
        <p:spPr bwMode="auto">
          <a:xfrm>
            <a:off x="6105525" y="3475038"/>
            <a:ext cx="30384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Wingdings" pitchFamily="2" charset="2"/>
              <a:buNone/>
            </a:pPr>
            <a:r>
              <a:rPr lang="en-US" sz="1200" u="sng">
                <a:solidFill>
                  <a:srgbClr val="000099"/>
                </a:solidFill>
                <a:latin typeface="Arial Narrow" pitchFamily="34" charset="0"/>
              </a:rPr>
              <a:t>2012 Panofsky prize</a:t>
            </a: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 to Bill Atwood</a:t>
            </a:r>
            <a:r>
              <a:rPr lang="en-US" sz="1200" b="0">
                <a:solidFill>
                  <a:srgbClr val="000099"/>
                </a:solidFill>
                <a:latin typeface="Arial Narrow" pitchFamily="34" charset="0"/>
              </a:rPr>
              <a:t> "for his leading work on the design, construction, and use of the Large Area Telescope on the Fermi Gamma-ray Satellite, enabling numerous new results in gamma-ray astrophysics and fundamental physics.“</a:t>
            </a:r>
            <a:endParaRPr lang="en-US" sz="1200" b="0">
              <a:solidFill>
                <a:srgbClr val="000099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/>
          <a:srcRect l="6110" t="5156" r="9807"/>
          <a:stretch>
            <a:fillRect/>
          </a:stretch>
        </p:blipFill>
        <p:spPr bwMode="auto">
          <a:xfrm>
            <a:off x="5984875" y="4668838"/>
            <a:ext cx="291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Content Placeholder 2"/>
          <p:cNvSpPr>
            <a:spLocks/>
          </p:cNvSpPr>
          <p:nvPr/>
        </p:nvSpPr>
        <p:spPr bwMode="auto">
          <a:xfrm>
            <a:off x="6105525" y="4908550"/>
            <a:ext cx="156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Wingdings" pitchFamily="2" charset="2"/>
              <a:buNone/>
            </a:pPr>
            <a:r>
              <a:rPr lang="en-US" sz="1200">
                <a:latin typeface="Arial Narrow" pitchFamily="34" charset="0"/>
                <a:cs typeface="Arial" charset="0"/>
              </a:rPr>
              <a:t>HAWC array - model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35000" y="179388"/>
            <a:ext cx="6981825" cy="723900"/>
          </a:xfrm>
        </p:spPr>
        <p:txBody>
          <a:bodyPr/>
          <a:lstStyle/>
          <a:p>
            <a:r>
              <a:rPr lang="en-US" sz="3200" smtClean="0">
                <a:effectLst/>
              </a:rPr>
              <a:t>AMS – Alpha Magnetic Spectrometer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80975" y="1225550"/>
            <a:ext cx="4814888" cy="1858963"/>
          </a:xfrm>
        </p:spPr>
        <p:txBody>
          <a:bodyPr/>
          <a:lstStyle/>
          <a:p>
            <a:r>
              <a:rPr lang="en-US" smtClean="0"/>
              <a:t>Launched on May 16, 2011, (Endeavor, STS-134) and installed on Space Station</a:t>
            </a:r>
          </a:p>
          <a:p>
            <a:r>
              <a:rPr lang="en-US" smtClean="0"/>
              <a:t>AMS is performing as expected and has collected and has collected more than 6 billion cosmic ray events since installation.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BD2FA-1564-422A-B4FD-413BB32EE2E6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1204" name="Picture 2" descr="N:\My Documents\AM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825" y="1046163"/>
            <a:ext cx="18288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Bild 3" descr="1305815610.224169.pdf"/>
          <p:cNvPicPr>
            <a:picLocks noChangeAspect="1"/>
          </p:cNvPicPr>
          <p:nvPr/>
        </p:nvPicPr>
        <p:blipFill>
          <a:blip r:embed="rId3"/>
          <a:srcRect r="5136"/>
          <a:stretch>
            <a:fillRect/>
          </a:stretch>
        </p:blipFill>
        <p:spPr bwMode="auto">
          <a:xfrm>
            <a:off x="569913" y="3581400"/>
            <a:ext cx="35544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600075" y="6326188"/>
            <a:ext cx="3241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42 GeV carbon</a:t>
            </a:r>
          </a:p>
        </p:txBody>
      </p:sp>
      <p:pic>
        <p:nvPicPr>
          <p:cNvPr id="51207" name="Bild 4" descr="1305815610.114493.pdf"/>
          <p:cNvPicPr>
            <a:picLocks noChangeAspect="1"/>
          </p:cNvPicPr>
          <p:nvPr/>
        </p:nvPicPr>
        <p:blipFill>
          <a:blip r:embed="rId4"/>
          <a:srcRect r="5020"/>
          <a:stretch>
            <a:fillRect/>
          </a:stretch>
        </p:blipFill>
        <p:spPr bwMode="auto">
          <a:xfrm>
            <a:off x="5503863" y="3871913"/>
            <a:ext cx="33988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5122863" y="6486525"/>
            <a:ext cx="3794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20 GeV Electron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876425"/>
            <a:ext cx="8720138" cy="3543300"/>
          </a:xfrm>
        </p:spPr>
        <p:txBody>
          <a:bodyPr/>
          <a:lstStyle/>
          <a:p>
            <a:pPr algn="ctr">
              <a:defRPr/>
            </a:pPr>
            <a:r>
              <a:rPr lang="en-US" sz="3600" cap="none" smtClean="0"/>
              <a:t/>
            </a:r>
            <a:br>
              <a:rPr lang="en-US" sz="3600" cap="none" smtClean="0"/>
            </a:br>
            <a:r>
              <a:rPr lang="en-US" sz="3600" cap="none" smtClean="0"/>
              <a:t>HEP PROGRAM - STATUS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5F8198-BF37-4A7D-9F7A-093586FEADE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4294967295"/>
          </p:nvPr>
        </p:nvSpPr>
        <p:spPr>
          <a:xfrm>
            <a:off x="179388" y="1044575"/>
            <a:ext cx="8569325" cy="2911475"/>
          </a:xfrm>
        </p:spPr>
        <p:txBody>
          <a:bodyPr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2000" b="1" u="sng" smtClean="0"/>
              <a:t>Cherenkov Telescope Array (CTA)</a:t>
            </a:r>
          </a:p>
          <a:p>
            <a:pPr marL="0" lvl="1" indent="0">
              <a:spcBef>
                <a:spcPct val="0"/>
              </a:spcBef>
            </a:pPr>
            <a:r>
              <a:rPr lang="en-US" smtClean="0"/>
              <a:t> Europe-led next generation gamma-ray experiment</a:t>
            </a:r>
          </a:p>
          <a:p>
            <a:pPr marL="0" lvl="1" indent="0">
              <a:spcBef>
                <a:spcPct val="0"/>
              </a:spcBef>
            </a:pPr>
            <a:r>
              <a:rPr lang="en-US" smtClean="0"/>
              <a:t> Proposed OHEP-related science: indirect detection of dark matter &amp; Lorentz-invariance tests</a:t>
            </a:r>
          </a:p>
          <a:p>
            <a:pPr marL="0" lvl="1" indent="0">
              <a:spcBef>
                <a:spcPct val="0"/>
              </a:spcBef>
            </a:pPr>
            <a:r>
              <a:rPr lang="en-US" smtClean="0"/>
              <a:t> US-collaboration (ANL, SLAC, Universities) submitted proposal for R&amp;D program leading to fabrication with several possible contributions: telescopes, electronics, focal plane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mtClean="0"/>
              <a:t>FY12:  science studies and low-level R&amp;D; also investigating other options for different levels of contribution and at different stages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endParaRPr lang="en-US" smtClean="0"/>
          </a:p>
        </p:txBody>
      </p:sp>
      <p:sp>
        <p:nvSpPr>
          <p:cNvPr id="52226" name="Slide Number Placeholder 3"/>
          <p:cNvSpPr txBox="1">
            <a:spLocks noGrp="1"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5D8F31-1C7E-4677-8C83-DE38E953F415}" type="slidenum">
              <a:rPr lang="en-US" sz="1000"/>
              <a:pPr algn="r"/>
              <a:t>30</a:t>
            </a:fld>
            <a:endParaRPr lang="en-US" sz="1000"/>
          </a:p>
        </p:txBody>
      </p:sp>
      <p:pic>
        <p:nvPicPr>
          <p:cNvPr id="52227" name="Picture 6" descr="CTA_Mon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4362450"/>
            <a:ext cx="63182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itle 1"/>
          <p:cNvSpPr>
            <a:spLocks/>
          </p:cNvSpPr>
          <p:nvPr/>
        </p:nvSpPr>
        <p:spPr bwMode="auto">
          <a:xfrm>
            <a:off x="184150" y="215900"/>
            <a:ext cx="8785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>
                <a:solidFill>
                  <a:srgbClr val="285C00"/>
                </a:solidFill>
                <a:latin typeface="Cambria" pitchFamily="18" charset="0"/>
              </a:rPr>
              <a:t>High Energy Cosmic-ray, Gamma-ray – Future Possibilities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161925"/>
            <a:ext cx="5165725" cy="723900"/>
          </a:xfrm>
        </p:spPr>
        <p:txBody>
          <a:bodyPr/>
          <a:lstStyle/>
          <a:p>
            <a:r>
              <a:rPr lang="en-US" sz="2400" smtClean="0">
                <a:solidFill>
                  <a:srgbClr val="135C00"/>
                </a:solidFill>
                <a:effectLst/>
                <a:latin typeface="Arial" charset="0"/>
              </a:rPr>
              <a:t>Cosmic Frontier – other efforts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285C00"/>
                </a:solidFill>
              </a:rPr>
              <a:t>Cosmic Microwave Background:</a:t>
            </a:r>
          </a:p>
          <a:p>
            <a:pPr lvl="1"/>
            <a:r>
              <a:rPr lang="en-US" sz="2000" smtClean="0"/>
              <a:t>HEP making hardware contribution to </a:t>
            </a:r>
            <a:r>
              <a:rPr lang="en-US" sz="2000" b="1" smtClean="0"/>
              <a:t>South Pole Telescope</a:t>
            </a:r>
            <a:r>
              <a:rPr lang="en-US" sz="2000" smtClean="0"/>
              <a:t> </a:t>
            </a:r>
          </a:p>
          <a:p>
            <a:pPr lvl="1">
              <a:buFontTx/>
              <a:buNone/>
            </a:pPr>
            <a:r>
              <a:rPr lang="en-US" sz="1600" smtClean="0">
                <a:solidFill>
                  <a:srgbClr val="285C00"/>
                </a:solidFill>
              </a:rPr>
              <a:t>Several ANL Divisions worked together to design next-generation transition edge sensors</a:t>
            </a:r>
            <a:endParaRPr lang="en-US" sz="2000" smtClean="0"/>
          </a:p>
          <a:p>
            <a:pPr lvl="1">
              <a:buFontTx/>
              <a:buNone/>
            </a:pPr>
            <a:endParaRPr lang="en-US" sz="2000" smtClean="0"/>
          </a:p>
          <a:p>
            <a:pPr lvl="1"/>
            <a:r>
              <a:rPr lang="en-US" sz="2000" smtClean="0"/>
              <a:t>ESA/NASA </a:t>
            </a:r>
            <a:r>
              <a:rPr lang="en-US" sz="2000" b="1" smtClean="0"/>
              <a:t>Planck mission</a:t>
            </a:r>
            <a:r>
              <a:rPr lang="en-US" sz="2000" smtClean="0"/>
              <a:t> – HEP has MOU with NASA to provide computing resources at NERSC in Berkeley for data processing and analysis</a:t>
            </a:r>
          </a:p>
          <a:p>
            <a:pPr>
              <a:buFont typeface="Wingdings" pitchFamily="2" charset="2"/>
              <a:buNone/>
            </a:pPr>
            <a:endParaRPr lang="en-US" b="0" smtClean="0"/>
          </a:p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285C00"/>
                </a:solidFill>
              </a:rPr>
              <a:t>Holographic Interferometry: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Holometer </a:t>
            </a:r>
            <a:r>
              <a:rPr lang="en-US" b="0" smtClean="0"/>
              <a:t>experiment at Fermilab in fabrication – will provide direct experimental </a:t>
            </a:r>
          </a:p>
          <a:p>
            <a:pPr>
              <a:buFont typeface="Wingdings" pitchFamily="2" charset="2"/>
              <a:buNone/>
            </a:pPr>
            <a:r>
              <a:rPr lang="en-US" b="0" smtClean="0"/>
              <a:t>access to the Planck scale and probe the microscopic quantum nature of space and</a:t>
            </a:r>
          </a:p>
          <a:p>
            <a:pPr>
              <a:buFont typeface="Wingdings" pitchFamily="2" charset="2"/>
              <a:buNone/>
            </a:pPr>
            <a:r>
              <a:rPr lang="en-US" b="0" smtClean="0"/>
              <a:t>time.</a:t>
            </a:r>
          </a:p>
          <a:p>
            <a:pPr>
              <a:buFont typeface="Wingdings" pitchFamily="2" charset="2"/>
              <a:buNone/>
            </a:pPr>
            <a:endParaRPr lang="en-US" b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153400" cy="636588"/>
          </a:xfrm>
        </p:spPr>
        <p:txBody>
          <a:bodyPr>
            <a:normAutofit/>
          </a:bodyPr>
          <a:lstStyle/>
          <a:p>
            <a:r>
              <a:rPr lang="en-US" sz="2000" b="1" smtClean="0">
                <a:solidFill>
                  <a:srgbClr val="135C00"/>
                </a:solidFill>
                <a:effectLst/>
              </a:rPr>
              <a:t>Related efforts - Computational Cosmology Collaboration </a:t>
            </a:r>
            <a:br>
              <a:rPr lang="en-US" sz="2000" b="1" smtClean="0">
                <a:solidFill>
                  <a:srgbClr val="135C00"/>
                </a:solidFill>
                <a:effectLst/>
              </a:rPr>
            </a:br>
            <a:r>
              <a:rPr lang="en-US" sz="2000" b="1" smtClean="0">
                <a:solidFill>
                  <a:srgbClr val="135C00"/>
                </a:solidFill>
                <a:effectLst/>
              </a:rPr>
              <a:t>DOE Laboratories</a:t>
            </a:r>
            <a:r>
              <a:rPr lang="en-US" sz="1800" b="1" smtClean="0">
                <a:solidFill>
                  <a:srgbClr val="77933C"/>
                </a:solidFill>
                <a:effectLst/>
              </a:rPr>
              <a:t>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0" u="sng" smtClean="0"/>
              <a:t>Collaboration forming and proposing efforts:</a:t>
            </a:r>
          </a:p>
          <a:p>
            <a:r>
              <a:rPr lang="en-US" b="0" smtClean="0"/>
              <a:t>Core modeling, simulation capability for HEP Cosmic Frontier Computing</a:t>
            </a:r>
          </a:p>
          <a:p>
            <a:r>
              <a:rPr lang="en-US" b="0" smtClean="0"/>
              <a:t>Planned as ‘one-point contact’ for scientists, projects, and theory</a:t>
            </a:r>
          </a:p>
          <a:p>
            <a:r>
              <a:rPr lang="en-US" b="0" i="1" smtClean="0"/>
              <a:t>Overlapping Themes</a:t>
            </a:r>
            <a:r>
              <a:rPr lang="en-US" b="0" smtClean="0"/>
              <a:t>: Cosmological Probes, Simulations, Middleware/Tools, ‘Discovery Science’</a:t>
            </a:r>
          </a:p>
          <a:p>
            <a:r>
              <a:rPr lang="en-US" b="0" smtClean="0"/>
              <a:t>Initial topics: weak lensing, the Ly-alpha forest, clusters, galaxy surveys, neutrino constraints, inflation and non-Gaussianity, and baryonic effects </a:t>
            </a:r>
          </a:p>
          <a:p>
            <a:r>
              <a:rPr lang="en-US" b="0" i="1" smtClean="0"/>
              <a:t>Capabilities</a:t>
            </a:r>
            <a:r>
              <a:rPr lang="en-US" b="0" smtClean="0"/>
              <a:t>: Frameworks and codes like HACC (Hardware/Hybrid Accelerated Cosmology Code), ART (Adaptive Refinement Tree), others</a:t>
            </a:r>
          </a:p>
          <a:p>
            <a:r>
              <a:rPr lang="en-US" b="0" i="1" smtClean="0"/>
              <a:t> Resources</a:t>
            </a:r>
            <a:r>
              <a:rPr lang="en-US" b="0" smtClean="0"/>
              <a:t>: Leadership Class Computers and synergies with DOE SciDAC Institutes and projects, DPLTA (Data Preservation and Long-term Analysis) and OSG (Open Science Grid) efforts within HEP communities</a:t>
            </a:r>
          </a:p>
          <a:p>
            <a:r>
              <a:rPr lang="en-US" b="0" i="1" smtClean="0"/>
              <a:t>Connections</a:t>
            </a:r>
            <a:r>
              <a:rPr lang="en-US" b="0" smtClean="0"/>
              <a:t> to DOE Cosmic Frontier Experiments </a:t>
            </a:r>
          </a:p>
          <a:p>
            <a:r>
              <a:rPr lang="en-US" b="0" smtClean="0"/>
              <a:t>Computing at the Cosmic Frontier Workshop Report (coming soon)</a:t>
            </a:r>
          </a:p>
          <a:p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876425"/>
            <a:ext cx="8720138" cy="3543300"/>
          </a:xfrm>
        </p:spPr>
        <p:txBody>
          <a:bodyPr/>
          <a:lstStyle/>
          <a:p>
            <a:pPr algn="ctr">
              <a:defRPr/>
            </a:pPr>
            <a:r>
              <a:rPr lang="en-US" sz="3600" cap="none" smtClean="0"/>
              <a:t/>
            </a:r>
            <a:br>
              <a:rPr lang="en-US" sz="3600" cap="none" smtClean="0"/>
            </a:br>
            <a:r>
              <a:rPr lang="en-US" sz="3600" cap="none" smtClean="0"/>
              <a:t>COSMIC FRONTIER</a:t>
            </a:r>
            <a:br>
              <a:rPr lang="en-US" sz="3600" cap="none" smtClean="0"/>
            </a:br>
            <a:r>
              <a:rPr lang="en-US" sz="3600" cap="none" smtClean="0"/>
              <a:t>- PROGRAM MANAGEMENT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2B204D-FC65-4DF6-AAA9-B64E0471CE1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 txBox="1">
            <a:spLocks noGrp="1" noChangeArrowheads="1"/>
          </p:cNvSpPr>
          <p:nvPr/>
        </p:nvSpPr>
        <p:spPr bwMode="auto">
          <a:xfrm>
            <a:off x="72390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AC27EA5-5892-4153-9461-3EDA0E3BBA15}" type="slidenum">
              <a:rPr lang="en-US" sz="1000"/>
              <a:pPr algn="r" eaLnBrk="0" hangingPunct="0"/>
              <a:t>34</a:t>
            </a:fld>
            <a:endParaRPr lang="en-US" sz="10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56587" cy="9556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>
                <a:effectLst/>
                <a:cs typeface="Tahoma" pitchFamily="34" charset="0"/>
              </a:rPr>
              <a:t>Cosmic Frontier - </a:t>
            </a:r>
            <a:r>
              <a:rPr lang="en-US" sz="2000" smtClean="0">
                <a:solidFill>
                  <a:srgbClr val="000099"/>
                </a:solidFill>
                <a:effectLst/>
                <a:cs typeface="Tahoma" pitchFamily="34" charset="0"/>
              </a:rPr>
              <a:t>Recent Activities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4950" y="1158875"/>
            <a:ext cx="9144000" cy="4862513"/>
          </a:xfrm>
        </p:spPr>
        <p:txBody>
          <a:bodyPr/>
          <a:lstStyle/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sz="2000" b="1" u="sng" smtClean="0">
                <a:solidFill>
                  <a:srgbClr val="285C00"/>
                </a:solidFill>
              </a:rPr>
              <a:t>Oversight of R&amp;D, Fabrication Projects:</a:t>
            </a:r>
          </a:p>
          <a:p>
            <a:pPr marL="0" lvl="2" indent="-182563">
              <a:spcBef>
                <a:spcPct val="0"/>
              </a:spcBef>
              <a:buFontTx/>
              <a:buNone/>
            </a:pPr>
            <a:endParaRPr lang="en-US" sz="2000" b="1" smtClean="0">
              <a:solidFill>
                <a:srgbClr val="285C00"/>
              </a:solidFill>
            </a:endParaRPr>
          </a:p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sz="2000" b="1" smtClean="0"/>
              <a:t>Projects over the limit for “Lehman” review (&gt; $20M) – have independent Lehman reviews</a:t>
            </a:r>
          </a:p>
          <a:p>
            <a:pPr marL="0" lvl="2" indent="-182563">
              <a:spcBef>
                <a:spcPct val="0"/>
              </a:spcBef>
              <a:buFontTx/>
              <a:buChar char="-"/>
            </a:pPr>
            <a:r>
              <a:rPr lang="en-US" sz="2000" smtClean="0"/>
              <a:t>(HEP office may review them prior to Lehman process; e.g. BigBOSS review in Dec. 2011)</a:t>
            </a:r>
          </a:p>
          <a:p>
            <a:pPr marL="0" lvl="2" indent="-182563">
              <a:spcBef>
                <a:spcPct val="0"/>
              </a:spcBef>
              <a:buFontTx/>
              <a:buNone/>
            </a:pPr>
            <a:endParaRPr lang="en-US" sz="2000" b="1" smtClean="0"/>
          </a:p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sz="2000" b="1" smtClean="0">
                <a:solidFill>
                  <a:srgbClr val="135C00"/>
                </a:solidFill>
              </a:rPr>
              <a:t>Projects </a:t>
            </a:r>
            <a:r>
              <a:rPr lang="en-US" sz="2000" b="1" u="sng" smtClean="0">
                <a:solidFill>
                  <a:srgbClr val="135C00"/>
                </a:solidFill>
              </a:rPr>
              <a:t>below</a:t>
            </a:r>
            <a:r>
              <a:rPr lang="en-US" sz="2000" b="1" smtClean="0">
                <a:solidFill>
                  <a:srgbClr val="135C00"/>
                </a:solidFill>
              </a:rPr>
              <a:t> the official “Lehman” review limit ($20M):</a:t>
            </a:r>
          </a:p>
          <a:p>
            <a:pPr marL="0" lvl="2" indent="-182563">
              <a:spcBef>
                <a:spcPct val="0"/>
              </a:spcBef>
            </a:pPr>
            <a:r>
              <a:rPr lang="en-US" sz="2000" smtClean="0">
                <a:solidFill>
                  <a:srgbClr val="135C00"/>
                </a:solidFill>
              </a:rPr>
              <a:t>Don’t have time/manpower to have a separate review of each so plan joint annual panel review of all projects that are in R&amp;D, Fabrication phases </a:t>
            </a:r>
            <a:r>
              <a:rPr lang="en-US" sz="2000" smtClean="0">
                <a:solidFill>
                  <a:srgbClr val="135C00"/>
                </a:solidFill>
                <a:sym typeface="Wingdings" pitchFamily="2" charset="2"/>
              </a:rPr>
              <a:t> </a:t>
            </a:r>
            <a:r>
              <a:rPr lang="en-US" sz="2000" b="1" smtClean="0">
                <a:solidFill>
                  <a:srgbClr val="135C00"/>
                </a:solidFill>
                <a:sym typeface="Wingdings" pitchFamily="2" charset="2"/>
              </a:rPr>
              <a:t>June 2012</a:t>
            </a:r>
          </a:p>
          <a:p>
            <a:pPr marL="0" lvl="2" indent="-182563">
              <a:spcBef>
                <a:spcPct val="0"/>
              </a:spcBef>
            </a:pPr>
            <a:r>
              <a:rPr lang="en-US" sz="2000" smtClean="0">
                <a:solidFill>
                  <a:srgbClr val="135C00"/>
                </a:solidFill>
              </a:rPr>
              <a:t>Review status of technical, cost, schedule, management aspects</a:t>
            </a:r>
          </a:p>
          <a:p>
            <a:pPr marL="0" lvl="2" indent="-182563">
              <a:spcBef>
                <a:spcPct val="0"/>
              </a:spcBef>
            </a:pPr>
            <a:r>
              <a:rPr lang="en-US" sz="2000" smtClean="0">
                <a:solidFill>
                  <a:srgbClr val="135C00"/>
                </a:solidFill>
              </a:rPr>
              <a:t>Review their project execution plan &amp; baseline (if applicable)</a:t>
            </a:r>
          </a:p>
          <a:p>
            <a:pPr marL="0" lvl="2" indent="-182563">
              <a:spcBef>
                <a:spcPct val="0"/>
              </a:spcBef>
              <a:buFontTx/>
              <a:buNone/>
            </a:pPr>
            <a:endParaRPr lang="en-US" sz="2000" smtClean="0">
              <a:solidFill>
                <a:srgbClr val="135C00"/>
              </a:solidFill>
            </a:endParaRPr>
          </a:p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135C00"/>
                </a:solidFill>
              </a:rPr>
              <a:t>Caveat:</a:t>
            </a:r>
          </a:p>
          <a:p>
            <a:pPr marL="0" lvl="2" indent="-182563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135C00"/>
                </a:solidFill>
              </a:rPr>
              <a:t>May have an individual review if the project is above the MIE limit $5M (but below $20M) before moving to joint panel review process (e.g. HAWC)</a:t>
            </a:r>
          </a:p>
          <a:p>
            <a:pPr marL="0" lvl="2" indent="-182563">
              <a:spcBef>
                <a:spcPct val="0"/>
              </a:spcBef>
              <a:buFontTx/>
              <a:buNone/>
            </a:pPr>
            <a:endParaRPr lang="en-US" sz="2000" b="1" smtClean="0">
              <a:solidFill>
                <a:srgbClr val="135C00"/>
              </a:solidFill>
            </a:endParaRPr>
          </a:p>
          <a:p>
            <a:pPr marL="0" lvl="2" indent="-182563">
              <a:spcBef>
                <a:spcPct val="0"/>
              </a:spcBef>
              <a:buFontTx/>
              <a:buNone/>
            </a:pPr>
            <a:endParaRPr lang="en-US" smtClean="0">
              <a:solidFill>
                <a:srgbClr val="135C00"/>
              </a:solidFill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09575" y="87313"/>
            <a:ext cx="82708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285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Cosmic Frontier - Program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 txBox="1">
            <a:spLocks noGrp="1" noChangeArrowheads="1"/>
          </p:cNvSpPr>
          <p:nvPr/>
        </p:nvSpPr>
        <p:spPr bwMode="auto">
          <a:xfrm>
            <a:off x="72390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D8A3EED-7561-410D-A166-968A9F71EDA8}" type="slidenum">
              <a:rPr lang="en-US" sz="1000"/>
              <a:pPr algn="r" eaLnBrk="0" hangingPunct="0"/>
              <a:t>35</a:t>
            </a:fld>
            <a:endParaRPr lang="en-US" sz="100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56587" cy="9556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>
                <a:effectLst/>
                <a:cs typeface="Tahoma" pitchFamily="34" charset="0"/>
              </a:rPr>
              <a:t>Cosmic Frontier - </a:t>
            </a:r>
            <a:r>
              <a:rPr lang="en-US" sz="2000" smtClean="0">
                <a:solidFill>
                  <a:srgbClr val="000099"/>
                </a:solidFill>
                <a:effectLst/>
                <a:cs typeface="Tahoma" pitchFamily="34" charset="0"/>
              </a:rPr>
              <a:t>Recent Activities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75"/>
            <a:ext cx="9144000" cy="5699125"/>
          </a:xfrm>
        </p:spPr>
        <p:txBody>
          <a:bodyPr/>
          <a:lstStyle/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b="1" u="sng" smtClean="0">
                <a:solidFill>
                  <a:srgbClr val="285C00"/>
                </a:solidFill>
              </a:rPr>
              <a:t>Oversight of Operating Experiments: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b="1" u="sng" smtClean="0"/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smtClean="0"/>
              <a:t>Don’t have time/manpower to have a separate review of each so plan bi-annual (or tri-annual) joint panel review of all operating experiments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b="1" smtClean="0">
                <a:sym typeface="Wingdings" pitchFamily="2" charset="2"/>
              </a:rPr>
              <a:t>July 2012</a:t>
            </a:r>
          </a:p>
          <a:p>
            <a:pPr marL="0" lvl="2" indent="0">
              <a:spcBef>
                <a:spcPct val="0"/>
              </a:spcBef>
            </a:pPr>
            <a:r>
              <a:rPr lang="en-US" sz="2000" smtClean="0"/>
              <a:t> Review status of technical operations, cost, schedule, management, analysis &amp; computing aspects, etc.</a:t>
            </a:r>
          </a:p>
          <a:p>
            <a:pPr marL="0" lvl="2" indent="0">
              <a:spcBef>
                <a:spcPct val="0"/>
              </a:spcBef>
            </a:pPr>
            <a:r>
              <a:rPr lang="en-US" sz="2000" smtClean="0"/>
              <a:t> Review their project operations plan (if applicable)</a:t>
            </a:r>
          </a:p>
          <a:p>
            <a:pPr marL="0" lvl="2" indent="0">
              <a:spcBef>
                <a:spcPct val="0"/>
              </a:spcBef>
            </a:pPr>
            <a:r>
              <a:rPr lang="en-US" sz="2000" smtClean="0"/>
              <a:t> Review of their case for extended operations (if applicable) – science case, cost, schedule etc.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smtClean="0"/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smtClean="0"/>
              <a:t>Caveat: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smtClean="0"/>
              <a:t>For larger experiments (e.g. DES), prior to the operating phase, we plan an individual panel review of their Project Operations Plan and readiness; after this they move into standard joint review process above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smtClean="0"/>
          </a:p>
          <a:p>
            <a:pPr marL="0" lvl="2" indent="0">
              <a:spcBef>
                <a:spcPct val="0"/>
              </a:spcBef>
              <a:buFontTx/>
              <a:buNone/>
            </a:pPr>
            <a:r>
              <a:rPr lang="en-US" sz="2000" smtClean="0"/>
              <a:t>For all experiments, we will continue to have monthly or quarterly reports &amp; discussions to agencies and JOGs as appropriate</a:t>
            </a:r>
          </a:p>
          <a:p>
            <a:pPr marL="0" lvl="2" indent="0">
              <a:spcBef>
                <a:spcPct val="0"/>
              </a:spcBef>
              <a:buFontTx/>
              <a:buNone/>
            </a:pPr>
            <a:endParaRPr lang="en-US" sz="2000" smtClean="0"/>
          </a:p>
          <a:p>
            <a:pPr marL="0" lvl="2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 u="sng" smtClean="0"/>
          </a:p>
          <a:p>
            <a:pPr marL="0" lvl="2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mtClean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09575" y="87313"/>
            <a:ext cx="82708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285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Cosmic Frontier - Program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 txBox="1">
            <a:spLocks noGrp="1" noChangeArrowheads="1"/>
          </p:cNvSpPr>
          <p:nvPr/>
        </p:nvSpPr>
        <p:spPr bwMode="auto">
          <a:xfrm>
            <a:off x="72390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F586DB4-D113-46BA-8F23-C916FDCF0480}" type="slidenum">
              <a:rPr lang="en-US" sz="1000"/>
              <a:pPr algn="r" eaLnBrk="0" hangingPunct="0"/>
              <a:t>36</a:t>
            </a:fld>
            <a:endParaRPr lang="en-US" sz="10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56587" cy="95567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>
                <a:effectLst/>
                <a:cs typeface="Tahoma" pitchFamily="34" charset="0"/>
              </a:rPr>
              <a:t>Cosmic Frontier - </a:t>
            </a:r>
            <a:r>
              <a:rPr lang="en-US" sz="2000" smtClean="0">
                <a:solidFill>
                  <a:srgbClr val="000099"/>
                </a:solidFill>
                <a:effectLst/>
                <a:cs typeface="Tahoma" pitchFamily="34" charset="0"/>
              </a:rPr>
              <a:t>Recent Activities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75"/>
            <a:ext cx="9144000" cy="2393950"/>
          </a:xfrm>
        </p:spPr>
        <p:txBody>
          <a:bodyPr/>
          <a:lstStyle/>
          <a:p>
            <a:r>
              <a:rPr lang="en-US" sz="2400" smtClean="0"/>
              <a:t>Feb 13 </a:t>
            </a:r>
            <a:r>
              <a:rPr lang="en-US" sz="2400" b="0" smtClean="0"/>
              <a:t>– FY13 budget request released</a:t>
            </a:r>
          </a:p>
          <a:p>
            <a:r>
              <a:rPr lang="en-US" sz="2400" smtClean="0"/>
              <a:t>March 12-13 </a:t>
            </a:r>
            <a:r>
              <a:rPr lang="en-US" sz="2400" b="0" smtClean="0"/>
              <a:t>– HEPAP meeting</a:t>
            </a:r>
          </a:p>
          <a:p>
            <a:r>
              <a:rPr lang="en-US" sz="2400" smtClean="0"/>
              <a:t>May</a:t>
            </a:r>
            <a:r>
              <a:rPr lang="en-US" sz="2400" b="0" smtClean="0"/>
              <a:t> – panel pre-operations review of DES</a:t>
            </a:r>
          </a:p>
          <a:p>
            <a:r>
              <a:rPr lang="en-US" sz="2400" smtClean="0"/>
              <a:t>June</a:t>
            </a:r>
            <a:r>
              <a:rPr lang="en-US" sz="2400" b="0" smtClean="0"/>
              <a:t> – panel review of all current projects (below Lehman process)</a:t>
            </a:r>
          </a:p>
          <a:p>
            <a:r>
              <a:rPr lang="en-US" sz="2400" smtClean="0"/>
              <a:t>July</a:t>
            </a:r>
            <a:r>
              <a:rPr lang="en-US" sz="2400" b="0" smtClean="0"/>
              <a:t> – panel review of all operating experiments</a:t>
            </a:r>
          </a:p>
          <a:p>
            <a:r>
              <a:rPr lang="en-US" sz="2400" smtClean="0"/>
              <a:t>Aug</a:t>
            </a:r>
            <a:r>
              <a:rPr lang="en-US" sz="2400" b="0" smtClean="0"/>
              <a:t> – Dark Matter workshop</a:t>
            </a:r>
          </a:p>
          <a:p>
            <a:endParaRPr lang="en-US" sz="2400" b="0" smtClean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09575" y="87313"/>
            <a:ext cx="82708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285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Cosmic Frontier – 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ThreeFrontiersGraphic_RGB_060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9613" y="1524000"/>
            <a:ext cx="443865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612CBE-A5A6-4E84-A7A2-A86F4B2F896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0"/>
            <a:ext cx="8812212" cy="968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smtClean="0">
                <a:effectLst/>
              </a:rPr>
              <a:t>HEP Strategic Plan (based on 2008 P5 report)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9663"/>
            <a:ext cx="4467225" cy="538321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High Energy Physics program’s mission is to understand how our universe works at its most fundamental level. To enable discoveries, HEP supports </a:t>
            </a:r>
          </a:p>
          <a:p>
            <a:pPr marL="228600" lvl="1" indent="0">
              <a:spcBef>
                <a:spcPts val="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theoretical and experimental research in both elementary particle physics </a:t>
            </a:r>
          </a:p>
          <a:p>
            <a:pPr marL="228600" lvl="1" indent="0">
              <a:spcBef>
                <a:spcPts val="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and fundamental accelerator science and technology. </a:t>
            </a: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Progress in achieving the mission goals requires advancements at the </a:t>
            </a:r>
          </a:p>
          <a:p>
            <a:pPr marL="406400" lvl="1" indent="0" eaLnBrk="1" hangingPunct="1">
              <a:spcBef>
                <a:spcPts val="200"/>
              </a:spcBef>
              <a:defRPr/>
            </a:pP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135C00"/>
                </a:solidFill>
                <a:latin typeface="Arial" pitchFamily="34" charset="0"/>
                <a:cs typeface="Arial" pitchFamily="34" charset="0"/>
              </a:rPr>
              <a:t>Intensity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Cosmic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Frontiers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406400" lvl="1" indent="0" eaLnBrk="1" hangingPunct="1">
              <a:spcBef>
                <a:spcPts val="2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U.S. should have a strong, integrated research program at all three frontiers.</a:t>
            </a:r>
          </a:p>
          <a:p>
            <a:pPr marL="406400" lvl="1" indent="0" eaLnBrk="1" hangingPunct="1">
              <a:spcBef>
                <a:spcPts val="200"/>
              </a:spcBef>
              <a:defRPr/>
            </a:pPr>
            <a:r>
              <a:rPr lang="en-US" sz="1400" dirty="0" smtClean="0">
                <a:solidFill>
                  <a:srgbClr val="135C00"/>
                </a:solidFill>
                <a:latin typeface="Arial" pitchFamily="34" charset="0"/>
                <a:cs typeface="Arial" pitchFamily="34" charset="0"/>
              </a:rPr>
              <a:t>At lower funding levels, cannot maintain leadership at all 3 frontiers</a:t>
            </a: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HEP at its core is an accelerator-based experimental science.</a:t>
            </a:r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06400" lvl="1" indent="0" eaLnBrk="1" hangingPunct="1">
              <a:spcBef>
                <a:spcPts val="2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Support accelerator and detector R&amp;D to develop new technologies </a:t>
            </a:r>
          </a:p>
          <a:p>
            <a:pPr marL="863600" lvl="2" indent="0" eaLnBrk="1" hangingPunct="1">
              <a:spcBef>
                <a:spcPts val="2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that are needed by the field</a:t>
            </a:r>
          </a:p>
          <a:p>
            <a:pPr marL="863600" lvl="2" indent="0" eaLnBrk="1" hangingPunct="1">
              <a:spcBef>
                <a:spcPts val="2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that benefit the nation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140200" y="5826125"/>
            <a:ext cx="4586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Community task force is providing input on promising accelerator R&amp;D </a:t>
            </a:r>
            <a:r>
              <a:rPr lang="en-US">
                <a:solidFill>
                  <a:srgbClr val="000099"/>
                </a:solidFill>
                <a:sym typeface="Wingdings" pitchFamily="2" charset="2"/>
              </a:rPr>
              <a:t> will be followed by strategic planning exercise.</a:t>
            </a:r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762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285C00"/>
                </a:solidFill>
                <a:latin typeface="Calibri" pitchFamily="34" charset="0"/>
              </a:rPr>
              <a:t>High Energy Physics Budget</a:t>
            </a:r>
            <a:br>
              <a:rPr lang="en-US" b="1" dirty="0" smtClean="0">
                <a:solidFill>
                  <a:srgbClr val="285C00"/>
                </a:solidFill>
                <a:latin typeface="Calibri" pitchFamily="34" charset="0"/>
              </a:rPr>
            </a:br>
            <a:r>
              <a:rPr lang="en-US" sz="2200" b="1" dirty="0" smtClean="0">
                <a:solidFill>
                  <a:srgbClr val="285C00"/>
                </a:solidFill>
                <a:latin typeface="Calibri" pitchFamily="34" charset="0"/>
              </a:rPr>
              <a:t>(dollars in thousands)</a:t>
            </a:r>
            <a:endParaRPr lang="en-US" sz="2200" b="1" dirty="0">
              <a:solidFill>
                <a:srgbClr val="285C00"/>
              </a:solidFill>
              <a:latin typeface="Calibri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1227055" y="1481688"/>
          <a:ext cx="6298097" cy="32758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95461"/>
                <a:gridCol w="1042532"/>
                <a:gridCol w="1060173"/>
                <a:gridCol w="1099931"/>
              </a:tblGrid>
              <a:tr h="659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Description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</a:t>
                      </a:r>
                      <a:r>
                        <a:rPr lang="en-US" sz="1800" u="none" strike="noStrike" dirty="0" smtClean="0"/>
                        <a:t>2010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Actual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2011 </a:t>
                      </a:r>
                      <a:r>
                        <a:rPr lang="en-US" sz="1800" u="none" strike="noStrike" dirty="0" smtClean="0"/>
                        <a:t>Actual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</a:t>
                      </a:r>
                      <a:r>
                        <a:rPr lang="en-US" sz="1800" u="none" strike="noStrike" dirty="0" smtClean="0"/>
                        <a:t>2012 </a:t>
                      </a:r>
                      <a:r>
                        <a:rPr lang="en-US" sz="1800" u="none" strike="noStrike" dirty="0" err="1" smtClean="0"/>
                        <a:t>Approp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Proton </a:t>
                      </a:r>
                      <a:r>
                        <a:rPr lang="en-US" sz="1800" u="none" strike="noStrike" dirty="0" smtClean="0"/>
                        <a:t>Accelerator-Based </a:t>
                      </a:r>
                      <a:r>
                        <a:rPr lang="en-US" sz="1800" u="none" strike="noStrike" dirty="0"/>
                        <a:t>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438,369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latin typeface="+mn-lt"/>
                        </a:rPr>
                        <a:t>438,855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421,594</a:t>
                      </a:r>
                    </a:p>
                  </a:txBody>
                  <a:tcPr marL="0" marR="0" marT="0" marB="0" anchor="b"/>
                </a:tc>
              </a:tr>
              <a:tr h="363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Electron Accelerator-Based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30,212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24,454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23,025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Non-Accelerator </a:t>
                      </a:r>
                      <a:r>
                        <a:rPr lang="en-US" sz="1800" u="none" strike="noStrike" dirty="0" smtClean="0"/>
                        <a:t>Physics</a:t>
                      </a:r>
                      <a:r>
                        <a:rPr lang="en-US" sz="1800" u="none" strike="noStrike" baseline="30000" dirty="0" smtClean="0"/>
                        <a:t>1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97,469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latin typeface="+mn-lt"/>
                        </a:rPr>
                        <a:t>90,067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84,062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Theoretical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68,050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66,777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6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Advanced Technology R&amp;D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156,347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154,152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167,402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Construction (Line</a:t>
                      </a:r>
                      <a:r>
                        <a:rPr lang="en-US" sz="1800" u="none" strike="noStrike" baseline="0" dirty="0" smtClean="0"/>
                        <a:t> Item)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28,000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Total, High Energy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790,811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775,578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790,860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Calibri" pitchFamily="34" charset="0"/>
                        </a:rPr>
                        <a:t>Office of Science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Calibri" pitchFamily="34" charset="0"/>
                        </a:rPr>
                        <a:t>4,964,040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4,857,665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4,873,500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986C44-5658-4D8B-8293-D9DF61D1D13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36538" y="5006975"/>
            <a:ext cx="8540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 u="sng"/>
              <a:t>Footnote 1:</a:t>
            </a:r>
            <a:r>
              <a:rPr lang="en-US" sz="1400" b="0"/>
              <a:t> The Non-accelerator Physics subprogram includes all of the Cosmic Frontier and the non-accelerator part of the Intensity Frontier experimental research, operations, R&amp;D, small experiment fabrication and MIE fabrication projects.  The Theoretical Physics subprogram includes Cosmic Frontier theoretical research.</a:t>
            </a:r>
          </a:p>
          <a:p>
            <a:pPr eaLnBrk="0" hangingPunct="0"/>
            <a:endParaRPr lang="en-US" sz="1400" b="0"/>
          </a:p>
          <a:p>
            <a:pPr eaLnBrk="0" hangingPunct="0"/>
            <a:r>
              <a:rPr lang="en-US" sz="1400" b="0"/>
              <a:t>The FY12 budget includes SBIR/STTR of approximately $20M, which has already been removed from FY10 and FY11 Actuals. Therefore the real FY12 request is a reduction of approximately $5M from FY11 and $12M from FY10.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913" y="206375"/>
            <a:ext cx="5165725" cy="723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Recent Major Shifts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1162050"/>
            <a:ext cx="5630863" cy="3148013"/>
          </a:xfrm>
        </p:spPr>
        <p:txBody>
          <a:bodyPr/>
          <a:lstStyle/>
          <a:p>
            <a:r>
              <a:rPr lang="en-US" smtClean="0">
                <a:solidFill>
                  <a:srgbClr val="285C00"/>
                </a:solidFill>
                <a:latin typeface="Calibri" pitchFamily="34" charset="0"/>
              </a:rPr>
              <a:t>We are working to increase the fraction of the budget devoted to projects back up to ~ 20%.</a:t>
            </a:r>
          </a:p>
          <a:p>
            <a:r>
              <a:rPr lang="en-US" sz="1800" smtClean="0"/>
              <a:t>Programs have ended in order to start new ones: </a:t>
            </a:r>
          </a:p>
          <a:p>
            <a:pPr lvl="1"/>
            <a:r>
              <a:rPr lang="en-US" sz="1600" smtClean="0"/>
              <a:t>Mu2e, LSST, LBNE </a:t>
            </a:r>
          </a:p>
          <a:p>
            <a:r>
              <a:rPr lang="en-US" sz="1800" smtClean="0"/>
              <a:t>Shutdown of the Fermilab Tevatron (end of FY 2011)</a:t>
            </a:r>
          </a:p>
          <a:p>
            <a:pPr lvl="1"/>
            <a:r>
              <a:rPr lang="en-US" sz="1600" smtClean="0"/>
              <a:t>- accelerator complex continues operations in support of neutrino experiments</a:t>
            </a:r>
          </a:p>
          <a:p>
            <a:r>
              <a:rPr lang="en-US" sz="1800" smtClean="0"/>
              <a:t>Premature shutdown of B-factory (FY 2008)</a:t>
            </a:r>
          </a:p>
          <a:p>
            <a:r>
              <a:rPr lang="en-US" sz="1800" smtClean="0"/>
              <a:t>Ended R&amp;D funding for JDEM (FY 2011) &amp; only participating in one major dark energy experiment (LSST)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544F18-389D-4B71-B75D-82D6063CBF4C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7652" name="Picture 4" descr="pep2aeria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3905250"/>
            <a:ext cx="35274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5581650" y="1152525"/>
            <a:ext cx="3246438" cy="2513013"/>
            <a:chOff x="-1" y="3167742"/>
            <a:chExt cx="3979147" cy="3235079"/>
          </a:xfrm>
        </p:grpSpPr>
        <p:pic>
          <p:nvPicPr>
            <p:cNvPr id="27655" name="Picture 6" descr="Tevatro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" y="3167742"/>
              <a:ext cx="3979147" cy="323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Oval 7"/>
            <p:cNvSpPr>
              <a:spLocks noChangeArrowheads="1"/>
            </p:cNvSpPr>
            <p:nvPr/>
          </p:nvSpPr>
          <p:spPr bwMode="auto">
            <a:xfrm>
              <a:off x="1014884" y="3828423"/>
              <a:ext cx="2391507" cy="743577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7657" name="Oval 8"/>
            <p:cNvSpPr>
              <a:spLocks noChangeArrowheads="1"/>
            </p:cNvSpPr>
            <p:nvPr/>
          </p:nvSpPr>
          <p:spPr bwMode="auto">
            <a:xfrm>
              <a:off x="733530" y="4662435"/>
              <a:ext cx="2853732" cy="143691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7658" name="TextBox 9"/>
            <p:cNvSpPr txBox="1">
              <a:spLocks noChangeArrowheads="1"/>
            </p:cNvSpPr>
            <p:nvPr/>
          </p:nvSpPr>
          <p:spPr bwMode="auto">
            <a:xfrm>
              <a:off x="1647929" y="3999244"/>
              <a:ext cx="1142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Tevatron</a:t>
              </a:r>
            </a:p>
          </p:txBody>
        </p:sp>
        <p:sp>
          <p:nvSpPr>
            <p:cNvPr id="27659" name="TextBox 10"/>
            <p:cNvSpPr txBox="1">
              <a:spLocks noChangeArrowheads="1"/>
            </p:cNvSpPr>
            <p:nvPr/>
          </p:nvSpPr>
          <p:spPr bwMode="auto">
            <a:xfrm>
              <a:off x="1406769" y="5295481"/>
              <a:ext cx="16081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Main Injector</a:t>
              </a:r>
            </a:p>
          </p:txBody>
        </p:sp>
      </p:grpSp>
      <p:pic>
        <p:nvPicPr>
          <p:cNvPr id="27654" name="Picture 12" descr="jde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4376738"/>
            <a:ext cx="284797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375"/>
            <a:ext cx="6400800" cy="7239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Energy Frontier - Status</a:t>
            </a:r>
            <a:endParaRPr lang="en-US" sz="3200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CC5967-7FD9-4E51-AFBC-0416BB5D9A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204788" y="1152525"/>
            <a:ext cx="4445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300"/>
              </a:spcBef>
              <a:buFont typeface="Wingdings" pitchFamily="2" charset="2"/>
              <a:buNone/>
            </a:pPr>
            <a:r>
              <a:rPr lang="en-US">
                <a:solidFill>
                  <a:srgbClr val="135C00"/>
                </a:solidFill>
                <a:cs typeface="Arial" charset="0"/>
              </a:rPr>
              <a:t>Fermilab Tevatron: Operations ended</a:t>
            </a:r>
          </a:p>
          <a:p>
            <a:pPr marL="228600" indent="-228600">
              <a:spcBef>
                <a:spcPts val="300"/>
              </a:spcBef>
              <a:buFont typeface="Wingdings" pitchFamily="2" charset="2"/>
              <a:buNone/>
            </a:pPr>
            <a:endParaRPr lang="en-US">
              <a:solidFill>
                <a:srgbClr val="135C00"/>
              </a:solidFill>
              <a:cs typeface="Arial" charset="0"/>
            </a:endParaRPr>
          </a:p>
          <a:p>
            <a:pPr marL="228600" indent="-228600">
              <a:spcBef>
                <a:spcPts val="300"/>
              </a:spcBef>
              <a:buFont typeface="Wingdings" pitchFamily="2" charset="2"/>
              <a:buNone/>
            </a:pPr>
            <a:r>
              <a:rPr lang="en-US">
                <a:solidFill>
                  <a:srgbClr val="135C00"/>
                </a:solidFill>
                <a:cs typeface="Arial" charset="0"/>
              </a:rPr>
              <a:t>Large Hadron Collider (LHC) at CERN</a:t>
            </a:r>
          </a:p>
          <a:p>
            <a:pPr marL="228600" indent="-2286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>
                <a:cs typeface="Arial" charset="0"/>
              </a:rPr>
              <a:t>DOE made contributions to the accelerator and detectors (ATLAS and CMS)</a:t>
            </a:r>
          </a:p>
          <a:p>
            <a:pPr marL="228600" indent="-2286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>
                <a:cs typeface="Arial" charset="0"/>
              </a:rPr>
              <a:t>LHC has now operated for 2 years; excellent performance in 2011. </a:t>
            </a:r>
          </a:p>
          <a:p>
            <a:pPr marL="685800" lvl="1" indent="-228600">
              <a:spcBef>
                <a:spcPts val="300"/>
              </a:spcBef>
              <a:buFontTx/>
              <a:buChar char="–"/>
            </a:pPr>
            <a:r>
              <a:rPr lang="en-US" sz="1400" b="0">
                <a:cs typeface="Arial" charset="0"/>
              </a:rPr>
              <a:t>CMS and ATLAS each have ~ 4.7fb</a:t>
            </a:r>
            <a:r>
              <a:rPr lang="en-US" sz="1400" b="0" baseline="30000">
                <a:cs typeface="Arial" charset="0"/>
              </a:rPr>
              <a:t>-1 </a:t>
            </a:r>
            <a:r>
              <a:rPr lang="en-US" sz="1400" b="0">
                <a:cs typeface="Arial" charset="0"/>
              </a:rPr>
              <a:t>now.</a:t>
            </a:r>
            <a:endParaRPr lang="en-US" sz="1400" b="0" baseline="30000">
              <a:cs typeface="Arial" charset="0"/>
            </a:endParaRPr>
          </a:p>
          <a:p>
            <a:pPr marL="228600" indent="-2286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>
                <a:cs typeface="Arial" charset="0"/>
              </a:rPr>
              <a:t>New results on the Standard Model Higgs exclude a large part of the allowed mass region; expect Standard Model Higgs will be seen or excluded by the end of 2012.</a:t>
            </a:r>
          </a:p>
          <a:p>
            <a:pPr marL="228600" indent="-228600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>
                <a:cs typeface="Arial" charset="0"/>
              </a:rPr>
              <a:t>LHC will shutdown in 2013  for “Phase I” improvements</a:t>
            </a:r>
          </a:p>
          <a:p>
            <a:pPr marL="685800" lvl="1" indent="-228600">
              <a:spcBef>
                <a:spcPts val="300"/>
              </a:spcBef>
              <a:buFontTx/>
              <a:buChar char="–"/>
            </a:pPr>
            <a:r>
              <a:rPr lang="en-US" sz="1400" b="0">
                <a:cs typeface="Arial" charset="0"/>
              </a:rPr>
              <a:t>Extensive detector maintenance planned.</a:t>
            </a:r>
          </a:p>
          <a:p>
            <a:pPr marL="685800" lvl="1" indent="-228600">
              <a:spcBef>
                <a:spcPts val="300"/>
              </a:spcBef>
              <a:buFontTx/>
              <a:buChar char="–"/>
            </a:pPr>
            <a:r>
              <a:rPr lang="en-US" sz="1400" b="0">
                <a:cs typeface="Arial" charset="0"/>
              </a:rPr>
              <a:t>Upgrades to the detectors being planned to support the high data rates and radiation levels</a:t>
            </a:r>
          </a:p>
          <a:p>
            <a:pPr marL="685800" lvl="1" indent="-228600">
              <a:spcBef>
                <a:spcPts val="300"/>
              </a:spcBef>
              <a:buFontTx/>
              <a:buChar char="–"/>
            </a:pPr>
            <a:r>
              <a:rPr lang="en-US" sz="1400" b="0">
                <a:cs typeface="Arial" charset="0"/>
              </a:rPr>
              <a:t>HEP is working with CERN and the ATLAS and CMS collaborations to develop a plan for US-HEP contributions to the upgrade</a:t>
            </a:r>
          </a:p>
        </p:txBody>
      </p:sp>
      <p:pic>
        <p:nvPicPr>
          <p:cNvPr id="28676" name="Picture 6" descr="LHC2011_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1058863"/>
            <a:ext cx="37036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6727825" y="3595688"/>
            <a:ext cx="2638425" cy="3262312"/>
            <a:chOff x="213361" y="1052320"/>
            <a:chExt cx="4680157" cy="6520588"/>
          </a:xfrm>
        </p:grpSpPr>
        <p:pic>
          <p:nvPicPr>
            <p:cNvPr id="286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1" y="1052320"/>
              <a:ext cx="4378959" cy="5429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TextBox 6"/>
            <p:cNvSpPr txBox="1">
              <a:spLocks noChangeArrowheads="1"/>
            </p:cNvSpPr>
            <p:nvPr/>
          </p:nvSpPr>
          <p:spPr bwMode="auto">
            <a:xfrm>
              <a:off x="1061310" y="6609557"/>
              <a:ext cx="3832208" cy="963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CMS excluded:   145-216, 226-288, 310-400</a:t>
              </a:r>
            </a:p>
          </p:txBody>
        </p:sp>
      </p:grp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4524375" y="3475038"/>
            <a:ext cx="2568575" cy="3382962"/>
            <a:chOff x="4693920" y="1118217"/>
            <a:chExt cx="4450080" cy="5773665"/>
          </a:xfrm>
        </p:grpSpPr>
        <p:pic>
          <p:nvPicPr>
            <p:cNvPr id="28679" name="Picture 4" descr="ATLAS_Higg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3920" y="1118217"/>
              <a:ext cx="4450080" cy="5309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TextBox 5"/>
            <p:cNvSpPr txBox="1">
              <a:spLocks noChangeArrowheads="1"/>
            </p:cNvSpPr>
            <p:nvPr/>
          </p:nvSpPr>
          <p:spPr bwMode="auto">
            <a:xfrm>
              <a:off x="5212011" y="6072397"/>
              <a:ext cx="3608150" cy="81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ATLAS excluded: 146-232, 256-282, 296-466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11138"/>
            <a:ext cx="8375650" cy="723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Intensity Frontier – Status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47650" y="1085850"/>
            <a:ext cx="6753225" cy="7065963"/>
          </a:xfrm>
        </p:spPr>
        <p:txBody>
          <a:bodyPr/>
          <a:lstStyle/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u="sng" smtClean="0">
                <a:solidFill>
                  <a:srgbClr val="135C00"/>
                </a:solidFill>
              </a:rPr>
              <a:t>Neutrino Experiments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Fermilab and Minnesota</a:t>
            </a:r>
          </a:p>
          <a:p>
            <a:pPr marL="0">
              <a:spcBef>
                <a:spcPct val="0"/>
              </a:spcBef>
            </a:pPr>
            <a:r>
              <a:rPr lang="en-US" sz="1600" b="0" smtClean="0"/>
              <a:t>MINOS, MiniBooNE and MINERvA continue operations.</a:t>
            </a:r>
          </a:p>
          <a:p>
            <a:pPr marL="0">
              <a:spcBef>
                <a:spcPct val="0"/>
              </a:spcBef>
            </a:pPr>
            <a:r>
              <a:rPr lang="en-US" sz="1600" b="0" smtClean="0"/>
              <a:t>The NOvA project starts detector installation &amp; does accelerator upgrades in FY12</a:t>
            </a:r>
          </a:p>
          <a:p>
            <a:pPr marL="0">
              <a:spcBef>
                <a:spcPct val="0"/>
              </a:spcBef>
            </a:pPr>
            <a:r>
              <a:rPr lang="en-US" sz="1600" b="0" smtClean="0"/>
              <a:t>MicroBooNE started fabrication in FY12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China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600" b="0" smtClean="0">
                <a:solidFill>
                  <a:srgbClr val="000000"/>
                </a:solidFill>
              </a:rPr>
              <a:t>Daya Bay Reactor Neutrino Experiment - partnership with China.</a:t>
            </a:r>
          </a:p>
          <a:p>
            <a:pPr marL="0">
              <a:spcBef>
                <a:spcPct val="0"/>
              </a:spcBef>
            </a:pPr>
            <a:r>
              <a:rPr lang="en-US" sz="1600" b="0" smtClean="0">
                <a:solidFill>
                  <a:srgbClr val="000000"/>
                </a:solidFill>
              </a:rPr>
              <a:t>Detector installation is near completion; commissioning started; full operations in 2012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u="sng" smtClean="0">
              <a:solidFill>
                <a:srgbClr val="135C00"/>
              </a:solidFill>
            </a:endParaRP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u="sng" smtClean="0">
                <a:solidFill>
                  <a:srgbClr val="135C00"/>
                </a:solidFill>
              </a:rPr>
              <a:t>New Projects – Mu2e and LBNE</a:t>
            </a:r>
          </a:p>
          <a:p>
            <a:pPr marL="0">
              <a:spcBef>
                <a:spcPct val="0"/>
              </a:spcBef>
            </a:pPr>
            <a:r>
              <a:rPr lang="en-US" sz="1800" b="0" smtClean="0"/>
              <a:t>Both have CD-0 approval (mission need)</a:t>
            </a:r>
          </a:p>
          <a:p>
            <a:pPr marL="0">
              <a:spcBef>
                <a:spcPct val="0"/>
              </a:spcBef>
            </a:pPr>
            <a:r>
              <a:rPr lang="en-US" sz="1800" b="0" smtClean="0"/>
              <a:t>CD-1 preparations underway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en-US" sz="180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u="sng" smtClean="0">
                <a:solidFill>
                  <a:srgbClr val="135C00"/>
                </a:solidFill>
              </a:rPr>
              <a:t>Path Forward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Intensity Frontier community workshop held in Dec. 2011</a:t>
            </a:r>
          </a:p>
          <a:p>
            <a:pPr marL="0">
              <a:spcBef>
                <a:spcPct val="0"/>
              </a:spcBef>
              <a:buFontTx/>
              <a:buChar char="-"/>
            </a:pPr>
            <a:r>
              <a:rPr lang="en-US" sz="1800" b="0" smtClean="0"/>
              <a:t>to develop the science case and identify opportunities for the program</a:t>
            </a:r>
          </a:p>
          <a:p>
            <a:pPr marL="0">
              <a:spcBef>
                <a:spcPct val="0"/>
              </a:spcBef>
              <a:buFontTx/>
              <a:buChar char="-"/>
            </a:pPr>
            <a:r>
              <a:rPr lang="en-US" sz="1800" b="0" smtClean="0"/>
              <a:t> report due in February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HEP is developing an Intensity Frontier Implementation Plan</a:t>
            </a:r>
            <a:endParaRPr lang="en-US" sz="1800" b="0" smtClean="0"/>
          </a:p>
          <a:p>
            <a:pPr marL="0">
              <a:spcBef>
                <a:spcPct val="0"/>
              </a:spcBef>
              <a:buFontTx/>
              <a:buChar char="-"/>
            </a:pPr>
            <a:r>
              <a:rPr lang="en-US" sz="1800" b="0" smtClean="0"/>
              <a:t> based on community input; plan due in summer 2012</a:t>
            </a:r>
            <a:endParaRPr lang="en-US" sz="1800" b="0" u="sng" smtClean="0">
              <a:solidFill>
                <a:srgbClr val="007E00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850252-21EF-49AC-B707-21692615AE4B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9700" name="Picture 7" descr="MINOS_Far_Complete_A_3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8338" y="1346200"/>
            <a:ext cx="17827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6977063" y="1087438"/>
            <a:ext cx="185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MINOS FAR DETECTOR</a:t>
            </a:r>
          </a:p>
        </p:txBody>
      </p: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254000" y="3427413"/>
            <a:ext cx="3946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9703" name="TextBox 13"/>
          <p:cNvSpPr txBox="1">
            <a:spLocks noChangeArrowheads="1"/>
          </p:cNvSpPr>
          <p:nvPr/>
        </p:nvSpPr>
        <p:spPr bwMode="auto">
          <a:xfrm>
            <a:off x="7413625" y="3006725"/>
            <a:ext cx="173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Daya Bay</a:t>
            </a:r>
          </a:p>
        </p:txBody>
      </p:sp>
      <p:pic>
        <p:nvPicPr>
          <p:cNvPr id="29704" name="Picture 15" descr="AD2 going into Hall 1 pool_6420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3289300"/>
            <a:ext cx="14922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7025" y="4238625"/>
            <a:ext cx="662305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buFontTx/>
              <a:buChar char="-"/>
              <a:defRPr/>
            </a:pPr>
            <a:endParaRPr lang="en-US" sz="2000" b="0" kern="0" dirty="0">
              <a:latin typeface="+mn-lt"/>
            </a:endParaRPr>
          </a:p>
        </p:txBody>
      </p:sp>
      <p:pic>
        <p:nvPicPr>
          <p:cNvPr id="29706" name="Picture 4" descr="FINAL_PosterIntensityWrkshp_11-5x17lores_0914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4916488"/>
            <a:ext cx="13144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288925"/>
            <a:ext cx="8375650" cy="5476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Underground Science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9144000" cy="57340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b="0" dirty="0" smtClean="0"/>
              <a:t>DOE Office of Science (SC) and NSF had developed a partnership model for a program at a Deep Underground Science and Engineering Lab (DUSEL), planned for the </a:t>
            </a:r>
            <a:r>
              <a:rPr lang="en-US" sz="1600" b="0" dirty="0" err="1" smtClean="0"/>
              <a:t>Homestake</a:t>
            </a:r>
            <a:r>
              <a:rPr lang="en-US" sz="1600" b="0" dirty="0" smtClean="0"/>
              <a:t> Mine in South Dakota.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sz="1600" dirty="0" smtClean="0"/>
              <a:t>NSF – steward of the DUSEL facility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sz="1600" dirty="0" smtClean="0"/>
              <a:t>NSF – steward the dark matter experiment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sz="1600" dirty="0" smtClean="0"/>
              <a:t>DOE HEP – steward the Long Baseline Neutrino Experiment (LBNE)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sz="1600" dirty="0" smtClean="0"/>
              <a:t>DOE NP – steward the </a:t>
            </a:r>
            <a:r>
              <a:rPr lang="en-US" sz="1600" dirty="0" err="1" smtClean="0"/>
              <a:t>neutrinoless</a:t>
            </a:r>
            <a:r>
              <a:rPr lang="en-US" sz="1600" dirty="0" smtClean="0"/>
              <a:t> double beta decay experiment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b="0" dirty="0" smtClean="0"/>
              <a:t>Dec. 2010 - The NSB terminated support for DUSEL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b="0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b="0" dirty="0" smtClean="0"/>
              <a:t>May 2011 – NRC study found underground science areas to be “extremely important”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b="0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b="0" dirty="0" smtClean="0"/>
              <a:t>June 2011 – DOE review of options for underground science; hinges on LBNE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b="0" dirty="0" smtClean="0"/>
              <a:t>  – costs need to be better understood; need technology choice</a:t>
            </a:r>
          </a:p>
          <a:p>
            <a:pPr marL="0" lvl="1" indent="0">
              <a:spcBef>
                <a:spcPct val="0"/>
              </a:spcBef>
              <a:buFontTx/>
              <a:buNone/>
              <a:defRPr/>
            </a:pPr>
            <a:endParaRPr lang="en-US" sz="1600" dirty="0" smtClean="0">
              <a:solidFill>
                <a:srgbClr val="285C00"/>
              </a:solidFill>
            </a:endParaRPr>
          </a:p>
          <a:p>
            <a:pPr marL="0" lvl="1" indent="0">
              <a:spcBef>
                <a:spcPct val="0"/>
              </a:spcBef>
              <a:buFontTx/>
              <a:buNone/>
              <a:defRPr/>
            </a:pPr>
            <a:r>
              <a:rPr lang="en-US" sz="1600" dirty="0" smtClean="0"/>
              <a:t>FY 2012 Appropriations bill: </a:t>
            </a:r>
          </a:p>
          <a:p>
            <a:pPr marL="0" lvl="1" indent="0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135C00"/>
                </a:solidFill>
              </a:rPr>
              <a:t> DOE to provide a detailed project plan and updated cost estimate by 4/1/12, before Congress will consider construction approval</a:t>
            </a:r>
          </a:p>
          <a:p>
            <a:pPr marL="0" lvl="1" indent="0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135C00"/>
                </a:solidFill>
              </a:rPr>
              <a:t> The FY 2012 budget includes $15 million to keep the </a:t>
            </a:r>
            <a:r>
              <a:rPr lang="en-US" sz="1600" dirty="0" err="1" smtClean="0">
                <a:solidFill>
                  <a:srgbClr val="135C00"/>
                </a:solidFill>
              </a:rPr>
              <a:t>Homestake</a:t>
            </a:r>
            <a:r>
              <a:rPr lang="en-US" sz="1600" dirty="0" smtClean="0">
                <a:solidFill>
                  <a:srgbClr val="135C00"/>
                </a:solidFill>
              </a:rPr>
              <a:t> Mine viable while decisions are made. (HEP $10 M, NP $5 M).  Note:  NSF covered the costs until the Continuing Resolution was lifted.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b="0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 smtClean="0"/>
              <a:t>Office of Science Director, Dr. Bill Brinkman, plans to decide by March whether or not to proceed with LBNE at </a:t>
            </a:r>
            <a:r>
              <a:rPr lang="en-US" sz="1600" dirty="0" err="1" smtClean="0"/>
              <a:t>Homestake</a:t>
            </a:r>
            <a:r>
              <a:rPr lang="en-US" sz="1600" dirty="0" smtClean="0"/>
              <a:t> to meet the Congressional deadline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en-US" sz="1600" b="0" dirty="0" smtClean="0"/>
              <a:t> </a:t>
            </a:r>
            <a:r>
              <a:rPr lang="en-US" sz="1600" b="0" dirty="0" err="1" smtClean="0"/>
              <a:t>LAr</a:t>
            </a:r>
            <a:r>
              <a:rPr lang="en-US" sz="1600" b="0" dirty="0" smtClean="0"/>
              <a:t>  has been chosen for LBNE technology; refined cost estimate available soon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b="0" dirty="0" smtClean="0"/>
              <a:t>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en-US" b="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u="sng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b="0" u="sng" dirty="0" smtClean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b="0" u="sng" dirty="0" smtClean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b="0" dirty="0" smtClean="0">
              <a:cs typeface="Calibri" pitchFamily="34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93CA91-563A-4F81-A0AB-2D504CE7B3C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14197</TotalTime>
  <Words>3206</Words>
  <Application>Microsoft Office PowerPoint</Application>
  <PresentationFormat>On-screen Show (4:3)</PresentationFormat>
  <Paragraphs>431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Wingdings</vt:lpstr>
      <vt:lpstr>Book Antiqua</vt:lpstr>
      <vt:lpstr>Tahoma</vt:lpstr>
      <vt:lpstr>Arial Black</vt:lpstr>
      <vt:lpstr>Cambria</vt:lpstr>
      <vt:lpstr>Calibri</vt:lpstr>
      <vt:lpstr>Times New Roman</vt:lpstr>
      <vt:lpstr>Default Design</vt:lpstr>
      <vt:lpstr>Default Design</vt:lpstr>
      <vt:lpstr>Slide 1</vt:lpstr>
      <vt:lpstr> HEP PROGRAM - STATUS  HEP PROGRAM - CONSIDERATIONS  COSMIC FRONTIER -- PROGRAM BUDGET &amp; PLANNING -- PROGRAM STATUS -- PROGRAM MANAGEMENT </vt:lpstr>
      <vt:lpstr> HEP PROGRAM - STATUS</vt:lpstr>
      <vt:lpstr>HEP Strategic Plan (based on 2008 P5 report)</vt:lpstr>
      <vt:lpstr>High Energy Physics Budget (dollars in thousands)</vt:lpstr>
      <vt:lpstr>Recent Major Shifts</vt:lpstr>
      <vt:lpstr>Energy Frontier - Status</vt:lpstr>
      <vt:lpstr>Intensity Frontier – Status</vt:lpstr>
      <vt:lpstr>Underground Science </vt:lpstr>
      <vt:lpstr> HEP PROGRAM - CONSIDERATIONS  </vt:lpstr>
      <vt:lpstr> HEP program – strengths &amp; model</vt:lpstr>
      <vt:lpstr> HEP program – how it operates</vt:lpstr>
      <vt:lpstr> HEP program – interagency/international partnerships</vt:lpstr>
      <vt:lpstr>HEP program  – considerations for funding projects/experiments</vt:lpstr>
      <vt:lpstr> HEP program – funding practices for research</vt:lpstr>
      <vt:lpstr> COSMIC FRONTIER – PROGRAM BUDGET &amp; PLANNING </vt:lpstr>
      <vt:lpstr>Cosmic Frontier</vt:lpstr>
      <vt:lpstr>Cosmic Frontier - Recent Activities</vt:lpstr>
      <vt:lpstr>Cosmic Frontier:  Program Planning &amp; Priorities</vt:lpstr>
      <vt:lpstr>Cosmic Frontier Budget</vt:lpstr>
      <vt:lpstr> COSMIC FRONTIER - PROGRAM STATUS</vt:lpstr>
      <vt:lpstr>Direct-Detection Dark Matter – Current program</vt:lpstr>
      <vt:lpstr>Direct-Detection Dark Matter – Current</vt:lpstr>
      <vt:lpstr>Direct-Detection Dark Matter - Future</vt:lpstr>
      <vt:lpstr>Dark Energy – Current program</vt:lpstr>
      <vt:lpstr>Dark Energy -  Planned </vt:lpstr>
      <vt:lpstr>Dark Energy – Future planning</vt:lpstr>
      <vt:lpstr>Slide 28</vt:lpstr>
      <vt:lpstr>AMS – Alpha Magnetic Spectrometer</vt:lpstr>
      <vt:lpstr>Slide 30</vt:lpstr>
      <vt:lpstr>Cosmic Frontier – other efforts</vt:lpstr>
      <vt:lpstr>Related efforts - Computational Cosmology Collaboration  DOE Laboratories </vt:lpstr>
      <vt:lpstr> COSMIC FRONTIER - PROGRAM MANAGEMENT</vt:lpstr>
      <vt:lpstr>Cosmic Frontier - Recent Activities</vt:lpstr>
      <vt:lpstr>Cosmic Frontier - Recent Activities</vt:lpstr>
      <vt:lpstr>Cosmic Frontier - Recent Activities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mormaLa</dc:creator>
  <cp:lastModifiedBy>tester</cp:lastModifiedBy>
  <cp:revision>1481</cp:revision>
  <dcterms:created xsi:type="dcterms:W3CDTF">2008-09-17T19:05:33Z</dcterms:created>
  <dcterms:modified xsi:type="dcterms:W3CDTF">2012-02-10T17:04:11Z</dcterms:modified>
</cp:coreProperties>
</file>