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55" r:id="rId2"/>
    <p:sldId id="352" r:id="rId3"/>
    <p:sldId id="354" r:id="rId4"/>
    <p:sldId id="356" r:id="rId5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1B20E5"/>
    <a:srgbClr val="1E5FE2"/>
  </p:clrMru>
  <p:extLst>
    <p:ext uri="{E76CE94A-603C-4142-B9EB-6D1370010A27}">
      <p14:discardImageEditData xmlns:p14="http://schemas.microsoft.com/office/powerpoint/2010/main" xmlns="" xmlns:mv="urn:schemas-microsoft-com:mac:vml" xmlns:mc="http://schemas.openxmlformats.org/markup-compatibility/2006" val="0"/>
    </p:ext>
    <p:ext uri="{D31A062A-798A-4329-ABDD-BBA856620510}">
      <p14:defaultImageDpi xmlns:p14="http://schemas.microsoft.com/office/powerpoint/2010/main" xmlns="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4" autoAdjust="0"/>
    <p:restoredTop sz="94660"/>
  </p:normalViewPr>
  <p:slideViewPr>
    <p:cSldViewPr>
      <p:cViewPr varScale="1">
        <p:scale>
          <a:sx n="70" d="100"/>
          <a:sy n="70" d="100"/>
        </p:scale>
        <p:origin x="-45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1956" y="-108"/>
      </p:cViewPr>
      <p:guideLst>
        <p:guide orient="horz" pos="2909"/>
        <p:guide pos="218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276" cy="46116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211" y="0"/>
            <a:ext cx="3011276" cy="461168"/>
          </a:xfrm>
          <a:prstGeom prst="rect">
            <a:avLst/>
          </a:prstGeom>
        </p:spPr>
        <p:txBody>
          <a:bodyPr vert="horz" lIns="91541" tIns="45770" rIns="91541" bIns="45770" rtlCol="0"/>
          <a:lstStyle>
            <a:lvl1pPr algn="r">
              <a:defRPr sz="1200"/>
            </a:lvl1pPr>
          </a:lstStyle>
          <a:p>
            <a:fld id="{F4D22E85-3283-834D-BE51-6AD80FF13FA5}" type="datetime1">
              <a:rPr lang="en-US" smtClean="0"/>
              <a:pPr/>
              <a:t>02/09/2012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3318"/>
            <a:ext cx="3011276" cy="461168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211" y="8773318"/>
            <a:ext cx="3011276" cy="461168"/>
          </a:xfrm>
          <a:prstGeom prst="rect">
            <a:avLst/>
          </a:prstGeom>
        </p:spPr>
        <p:txBody>
          <a:bodyPr vert="horz" lIns="91541" tIns="45770" rIns="91541" bIns="45770" rtlCol="0" anchor="b"/>
          <a:lstStyle>
            <a:lvl1pPr algn="r">
              <a:defRPr sz="1200"/>
            </a:lvl1pPr>
          </a:lstStyle>
          <a:p>
            <a:fld id="{C6C2E31E-34F3-954C-ADAE-DCE3CC78C9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604154705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/>
          <a:lstStyle>
            <a:lvl1pPr algn="r">
              <a:defRPr sz="1200"/>
            </a:lvl1pPr>
          </a:lstStyle>
          <a:p>
            <a:fld id="{7501FF39-1079-C244-8936-238925F494FB}" type="datetime1">
              <a:rPr lang="en-US" smtClean="0"/>
              <a:pPr/>
              <a:t>02/09/2012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3738"/>
            <a:ext cx="4616450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4" tIns="46242" rIns="92484" bIns="4624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84" tIns="46242" rIns="92484" bIns="4624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84" tIns="46242" rIns="92484" bIns="46242" rtlCol="0" anchor="b"/>
          <a:lstStyle>
            <a:lvl1pPr algn="r">
              <a:defRPr sz="1200"/>
            </a:lvl1pPr>
          </a:lstStyle>
          <a:p>
            <a:fld id="{60CC8F8A-F670-4F74-AA44-2CCE7DB2A9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xmlns:mv="urn:schemas-microsoft-com:mac:vml" xmlns:mc="http://schemas.openxmlformats.org/markup-compatibility/2006" val="14860424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2ndaryV3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10 Oct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60CF6C0-7AD1-4DC0-870B-7F765CCC94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10 Oct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AA7F5AA-773D-40EC-B6EB-00BB192963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10 Oct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B587F24-91E6-4862-BC1B-A9BA6CEF4F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10 Oct 2012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10 Oct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7416B53-6D95-40CE-AC5D-A1970299D1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10 Oct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D017758-D2DD-4EF6-85C0-E7066BB9BF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10 Oct 2012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F385780-3627-4918-A59E-19DA145435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10 Oct 2012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41928BC-E66F-4CA6-8459-4C5E7DBF73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10 Oct 2012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9D706B-03C0-46B8-AEE5-8136FEB450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10 Oct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904D5F2-2A14-4680-B2E2-A3D25DC7EF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10 Oct 2012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3A2C6BD-0C20-474F-8A17-6147FDEAA7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2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2ndaryV3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10 Oct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en-US" smtClean="0"/>
              <a:t>AAAC</a:t>
            </a:r>
            <a:endParaRPr 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ＭＳ Ｐゴシック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AST Portfolio Review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8375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Tom </a:t>
            </a:r>
            <a:r>
              <a:rPr lang="en-US" dirty="0" err="1" smtClean="0">
                <a:solidFill>
                  <a:schemeClr val="tx1"/>
                </a:solidFill>
              </a:rPr>
              <a:t>Statler</a:t>
            </a:r>
            <a:r>
              <a:rPr lang="en-US" dirty="0" smtClean="0">
                <a:solidFill>
                  <a:schemeClr val="tx1"/>
                </a:solidFill>
              </a:rPr>
              <a:t>, NSF/AST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AAAC Meeting 10 Feb 2012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77200" cy="762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Two-Phase Committee Charge </a:t>
            </a:r>
            <a:endParaRPr lang="en-US" b="0" dirty="0"/>
          </a:p>
        </p:txBody>
      </p:sp>
      <p:sp>
        <p:nvSpPr>
          <p:cNvPr id="8195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492875"/>
            <a:ext cx="2133600" cy="365125"/>
          </a:xfrm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10 Oct 2012</a:t>
            </a:r>
            <a:endParaRPr lang="en-US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</p:spPr>
        <p:txBody>
          <a:bodyPr/>
          <a:lstStyle/>
          <a:p>
            <a:fld id="{ED32BEF6-E1F0-D944-BB95-34A5A9918CAE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199" name="TextBox 7"/>
          <p:cNvSpPr txBox="1">
            <a:spLocks noChangeArrowheads="1"/>
          </p:cNvSpPr>
          <p:nvPr/>
        </p:nvSpPr>
        <p:spPr bwMode="auto">
          <a:xfrm>
            <a:off x="381000" y="1143000"/>
            <a:ext cx="8458200" cy="5278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en-US" sz="2300" b="1" dirty="0" smtClean="0"/>
              <a:t>Recommend the </a:t>
            </a:r>
            <a:r>
              <a:rPr lang="en-US" sz="2300" b="1" i="1" dirty="0" smtClean="0"/>
              <a:t>critical capabilities </a:t>
            </a:r>
            <a:r>
              <a:rPr lang="en-US" sz="2300" b="1" dirty="0" smtClean="0"/>
              <a:t>needed over the period from 2015 to 2025 that would enable progress on the science program articulated in the </a:t>
            </a:r>
            <a:r>
              <a:rPr lang="en-US" sz="2300" b="1" dirty="0" smtClean="0"/>
              <a:t>Astronomy &amp; Astrophysics </a:t>
            </a:r>
            <a:r>
              <a:rPr lang="en-US" sz="2300" b="1" dirty="0" smtClean="0"/>
              <a:t>and Planetary Decadal Surveys. </a:t>
            </a:r>
            <a:r>
              <a:rPr lang="en-US" sz="2300" dirty="0" smtClean="0"/>
              <a:t>(Not only observational capabilities, but also theoretical, computational, laboratory, research support, workforce, education)</a:t>
            </a:r>
          </a:p>
          <a:p>
            <a:pPr marL="457200" indent="-457200">
              <a:spcAft>
                <a:spcPts val="1800"/>
              </a:spcAft>
              <a:buFont typeface="+mj-lt"/>
              <a:buAutoNum type="arabicPeriod"/>
            </a:pPr>
            <a:r>
              <a:rPr lang="en-US" sz="2300" b="1" dirty="0" smtClean="0"/>
              <a:t>Recommend the </a:t>
            </a:r>
            <a:r>
              <a:rPr lang="en-US" sz="2300" b="1" i="1" dirty="0" smtClean="0"/>
              <a:t>balance of investments </a:t>
            </a:r>
            <a:r>
              <a:rPr lang="en-US" sz="2300" b="1" dirty="0" smtClean="0"/>
              <a:t>in new and in existing, but evolved, facilities, grants programs, and other activities that would deliver the needed capabilities within the constraints of each of the provided budgetary scenarios. </a:t>
            </a:r>
            <a:r>
              <a:rPr lang="en-US" sz="2300" dirty="0" smtClean="0"/>
              <a:t>(May include closure or divestment of facilities, termination of programs and other activities.)</a:t>
            </a:r>
            <a:endParaRPr lang="en-US" sz="23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AAAC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6858000" cy="762000"/>
          </a:xfrm>
        </p:spPr>
        <p:txBody>
          <a:bodyPr/>
          <a:lstStyle/>
          <a:p>
            <a:pPr>
              <a:defRPr/>
            </a:pPr>
            <a:r>
              <a:rPr lang="en-US" b="0" dirty="0" smtClean="0"/>
              <a:t>Progress to Date</a:t>
            </a:r>
            <a:endParaRPr lang="en-US" b="0" dirty="0"/>
          </a:p>
        </p:txBody>
      </p:sp>
      <p:sp>
        <p:nvSpPr>
          <p:cNvPr id="1024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492875"/>
            <a:ext cx="2133600" cy="365125"/>
          </a:xfrm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10 Oct 2012</a:t>
            </a:r>
            <a:endParaRPr lang="en-US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</p:spPr>
        <p:txBody>
          <a:bodyPr/>
          <a:lstStyle/>
          <a:p>
            <a:fld id="{1B2571D7-59B2-C941-86EC-4F766153CD58}" type="slidenum">
              <a:rPr lang="en-US"/>
              <a:pPr/>
              <a:t>3</a:t>
            </a:fld>
            <a:endParaRPr lang="en-US"/>
          </a:p>
        </p:txBody>
      </p:sp>
      <p:sp>
        <p:nvSpPr>
          <p:cNvPr id="10247" name="TextBox 7"/>
          <p:cNvSpPr txBox="1">
            <a:spLocks noChangeArrowheads="1"/>
          </p:cNvSpPr>
          <p:nvPr/>
        </p:nvSpPr>
        <p:spPr bwMode="auto">
          <a:xfrm>
            <a:off x="381000" y="1066800"/>
            <a:ext cx="8458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80988" indent="-280988">
              <a:spcAft>
                <a:spcPts val="1200"/>
              </a:spcAft>
              <a:buFont typeface="Arial" pitchFamily="-111" charset="0"/>
              <a:buChar char="•"/>
            </a:pPr>
            <a:r>
              <a:rPr lang="en-US" sz="2300" dirty="0" smtClean="0"/>
              <a:t>Weekly full-committee </a:t>
            </a:r>
            <a:r>
              <a:rPr lang="en-US" sz="2300" dirty="0" err="1" smtClean="0"/>
              <a:t>telecons</a:t>
            </a:r>
            <a:r>
              <a:rPr lang="en-US" sz="2300" dirty="0" smtClean="0"/>
              <a:t> since Sep 2011</a:t>
            </a:r>
          </a:p>
          <a:p>
            <a:pPr marL="280988" indent="-280988">
              <a:spcAft>
                <a:spcPts val="1200"/>
              </a:spcAft>
              <a:buFont typeface="Arial" pitchFamily="-111" charset="0"/>
              <a:buChar char="•"/>
            </a:pPr>
            <a:r>
              <a:rPr lang="en-US" sz="2300" dirty="0" smtClean="0"/>
              <a:t>1</a:t>
            </a:r>
            <a:r>
              <a:rPr lang="en-US" sz="2300" baseline="30000" dirty="0" smtClean="0"/>
              <a:t>st</a:t>
            </a:r>
            <a:r>
              <a:rPr lang="en-US" sz="2300" dirty="0" smtClean="0"/>
              <a:t> face-to-face meeting Oct 21-23</a:t>
            </a:r>
          </a:p>
          <a:p>
            <a:pPr marL="280988" indent="-280988">
              <a:spcAft>
                <a:spcPts val="1200"/>
              </a:spcAft>
              <a:buFont typeface="Arial" pitchFamily="-111" charset="0"/>
              <a:buChar char="•"/>
            </a:pPr>
            <a:r>
              <a:rPr lang="en-US" sz="2300" dirty="0" smtClean="0"/>
              <a:t>Numerous working-group </a:t>
            </a:r>
            <a:r>
              <a:rPr lang="en-US" sz="2300" dirty="0" err="1" smtClean="0"/>
              <a:t>telecons</a:t>
            </a:r>
            <a:r>
              <a:rPr lang="en-US" sz="2300" dirty="0" smtClean="0"/>
              <a:t> since Oct</a:t>
            </a:r>
          </a:p>
          <a:p>
            <a:pPr marL="280988" indent="-280988">
              <a:spcAft>
                <a:spcPts val="1200"/>
              </a:spcAft>
              <a:buFont typeface="Arial" pitchFamily="-111" charset="0"/>
              <a:buChar char="•"/>
            </a:pPr>
            <a:r>
              <a:rPr lang="en-US" sz="2300" dirty="0" smtClean="0"/>
              <a:t>Facilities submitted updated Long-Range Plans and Vision Statements in Jan</a:t>
            </a:r>
          </a:p>
          <a:p>
            <a:pPr marL="280988" indent="-280988">
              <a:spcAft>
                <a:spcPts val="1200"/>
              </a:spcAft>
              <a:buFont typeface="Arial" pitchFamily="-111" charset="0"/>
              <a:buChar char="•"/>
            </a:pPr>
            <a:r>
              <a:rPr lang="en-US" sz="2300" dirty="0" smtClean="0"/>
              <a:t>Community briefed at Jan AAS Town Hall</a:t>
            </a:r>
          </a:p>
          <a:p>
            <a:pPr marL="280988" indent="-280988">
              <a:spcAft>
                <a:spcPts val="1200"/>
              </a:spcAft>
              <a:buFont typeface="Arial" pitchFamily="-111" charset="0"/>
              <a:buChar char="•"/>
            </a:pPr>
            <a:r>
              <a:rPr lang="en-US" sz="2300" dirty="0" smtClean="0"/>
              <a:t>2</a:t>
            </a:r>
            <a:r>
              <a:rPr lang="en-US" sz="2300" baseline="30000" dirty="0" smtClean="0"/>
              <a:t>nd</a:t>
            </a:r>
            <a:r>
              <a:rPr lang="en-US" sz="2300" dirty="0" smtClean="0"/>
              <a:t> face-to-face meeting Jan 12-14; </a:t>
            </a:r>
            <a:r>
              <a:rPr lang="en-US" sz="2300" b="1" dirty="0" smtClean="0"/>
              <a:t>Phase 1 completed</a:t>
            </a:r>
          </a:p>
          <a:p>
            <a:pPr marL="280988" indent="-280988">
              <a:spcAft>
                <a:spcPts val="1200"/>
              </a:spcAft>
              <a:buFont typeface="Arial" pitchFamily="-111" charset="0"/>
              <a:buChar char="•"/>
            </a:pPr>
            <a:r>
              <a:rPr lang="en-US" sz="2300" dirty="0" smtClean="0"/>
              <a:t>Community Input accepted by Email from Oct 26 to Jan 31; ~10</a:t>
            </a:r>
            <a:r>
              <a:rPr lang="en-US" sz="2300" baseline="30000" dirty="0" smtClean="0"/>
              <a:t>2</a:t>
            </a:r>
            <a:r>
              <a:rPr lang="en-US" sz="2300" dirty="0" smtClean="0"/>
              <a:t> messages received, being assessed</a:t>
            </a:r>
          </a:p>
          <a:p>
            <a:pPr marL="280988" indent="-280988">
              <a:spcAft>
                <a:spcPts val="1200"/>
              </a:spcAft>
              <a:buFont typeface="Arial" pitchFamily="-111" charset="0"/>
              <a:buChar char="•"/>
            </a:pPr>
            <a:r>
              <a:rPr lang="en-US" sz="2300" dirty="0" smtClean="0"/>
              <a:t>New working groups engaged in Phase </a:t>
            </a:r>
            <a:r>
              <a:rPr lang="en-US" sz="2300" dirty="0" smtClean="0"/>
              <a:t>2</a:t>
            </a:r>
            <a:endParaRPr lang="en-US" sz="2300" dirty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AAAC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6858000" cy="762000"/>
          </a:xfrm>
        </p:spPr>
        <p:txBody>
          <a:bodyPr/>
          <a:lstStyle/>
          <a:p>
            <a:pPr>
              <a:defRPr/>
            </a:pPr>
            <a:r>
              <a:rPr lang="en-US" b="0" dirty="0" smtClean="0"/>
              <a:t>Future Timeline</a:t>
            </a:r>
            <a:endParaRPr lang="en-US" b="0" dirty="0"/>
          </a:p>
        </p:txBody>
      </p:sp>
      <p:sp>
        <p:nvSpPr>
          <p:cNvPr id="1024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492875"/>
            <a:ext cx="2133600" cy="365125"/>
          </a:xfrm>
          <a:noFill/>
        </p:spPr>
        <p:txBody>
          <a:bodyPr/>
          <a:lstStyle/>
          <a:p>
            <a:r>
              <a:rPr lang="en-US" smtClean="0">
                <a:latin typeface="Arial" pitchFamily="-111" charset="0"/>
                <a:ea typeface="ＭＳ Ｐゴシック" pitchFamily="-111" charset="-128"/>
                <a:cs typeface="ＭＳ Ｐゴシック" pitchFamily="-111" charset="-128"/>
              </a:rPr>
              <a:t>10 Oct 2012</a:t>
            </a:r>
            <a:endParaRPr lang="en-US" dirty="0">
              <a:latin typeface="Arial" pitchFamily="-111" charset="0"/>
              <a:ea typeface="ＭＳ Ｐゴシック" pitchFamily="-111" charset="-128"/>
              <a:cs typeface="ＭＳ Ｐゴシック" pitchFamily="-111" charset="-128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248400" y="6492875"/>
            <a:ext cx="2895600" cy="365125"/>
          </a:xfrm>
          <a:noFill/>
        </p:spPr>
        <p:txBody>
          <a:bodyPr/>
          <a:lstStyle/>
          <a:p>
            <a:fld id="{1B2571D7-59B2-C941-86EC-4F766153CD58}" type="slidenum">
              <a:rPr lang="en-US"/>
              <a:pPr/>
              <a:t>4</a:t>
            </a:fld>
            <a:endParaRPr lang="en-US"/>
          </a:p>
        </p:txBody>
      </p:sp>
      <p:sp>
        <p:nvSpPr>
          <p:cNvPr id="10247" name="TextBox 7"/>
          <p:cNvSpPr txBox="1">
            <a:spLocks noChangeArrowheads="1"/>
          </p:cNvSpPr>
          <p:nvPr/>
        </p:nvSpPr>
        <p:spPr bwMode="auto">
          <a:xfrm>
            <a:off x="381000" y="1066800"/>
            <a:ext cx="84582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280988" indent="-28098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300" dirty="0" smtClean="0"/>
              <a:t>3</a:t>
            </a:r>
            <a:r>
              <a:rPr lang="en-US" sz="2300" baseline="30000" dirty="0" smtClean="0"/>
              <a:t>rd</a:t>
            </a:r>
            <a:r>
              <a:rPr lang="en-US" sz="2300" dirty="0" smtClean="0"/>
              <a:t> </a:t>
            </a:r>
            <a:r>
              <a:rPr lang="en-US" sz="2300" dirty="0" smtClean="0"/>
              <a:t>face-to-face meeting scheduled for </a:t>
            </a:r>
            <a:r>
              <a:rPr lang="en-US" sz="2300" dirty="0" smtClean="0"/>
              <a:t>Apr</a:t>
            </a:r>
          </a:p>
          <a:p>
            <a:pPr marL="280988" indent="-28098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300" dirty="0" smtClean="0"/>
              <a:t>Report delivery ~ June-July</a:t>
            </a:r>
          </a:p>
          <a:p>
            <a:pPr marL="280988" indent="-28098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300" dirty="0" smtClean="0"/>
              <a:t>Report acceptance by MPSAC ~ August</a:t>
            </a:r>
          </a:p>
          <a:p>
            <a:pPr marL="280988" indent="-280988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300" dirty="0" smtClean="0"/>
              <a:t>AST implementation plan ~ November</a:t>
            </a:r>
            <a:r>
              <a:rPr lang="en-US" sz="2300" dirty="0" smtClean="0"/>
              <a:t> </a:t>
            </a:r>
            <a:endParaRPr lang="en-US" sz="23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7700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AAAC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4114800"/>
            <a:ext cx="829791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Portfolio Review website:</a:t>
            </a:r>
          </a:p>
          <a:p>
            <a:endParaRPr lang="en-US" sz="2800" dirty="0" smtClean="0"/>
          </a:p>
          <a:p>
            <a:r>
              <a:rPr lang="en-US" sz="2800" dirty="0" smtClean="0"/>
              <a:t>http://www.nsf.gov/mps/ast/ast_portfolio_review.jsp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NSF2012.thmx</Template>
  <TotalTime>2658</TotalTime>
  <Words>238</Words>
  <Application>Microsoft Office PowerPoint</Application>
  <PresentationFormat>On-screen Show (4:3)</PresentationFormat>
  <Paragraphs>32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AST Portfolio Review</vt:lpstr>
      <vt:lpstr>Two-Phase Committee Charge </vt:lpstr>
      <vt:lpstr>Progress to Date</vt:lpstr>
      <vt:lpstr>Future Timeline</vt:lpstr>
    </vt:vector>
  </TitlesOfParts>
  <Company>National Science Foundation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aapodaca</dc:creator>
  <cp:lastModifiedBy>tstatler</cp:lastModifiedBy>
  <cp:revision>470</cp:revision>
  <cp:lastPrinted>2011-02-08T13:25:30Z</cp:lastPrinted>
  <dcterms:created xsi:type="dcterms:W3CDTF">2011-04-29T10:53:21Z</dcterms:created>
  <dcterms:modified xsi:type="dcterms:W3CDTF">2012-02-09T22:02:29Z</dcterms:modified>
</cp:coreProperties>
</file>