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6" r:id="rId2"/>
    <p:sldId id="308" r:id="rId3"/>
    <p:sldId id="381" r:id="rId4"/>
    <p:sldId id="383" r:id="rId5"/>
    <p:sldId id="380" r:id="rId6"/>
    <p:sldId id="331" r:id="rId7"/>
    <p:sldId id="384" r:id="rId8"/>
    <p:sldId id="385" r:id="rId9"/>
    <p:sldId id="326" r:id="rId10"/>
    <p:sldId id="388" r:id="rId11"/>
    <p:sldId id="328" r:id="rId12"/>
    <p:sldId id="387" r:id="rId13"/>
    <p:sldId id="395" r:id="rId14"/>
    <p:sldId id="332" r:id="rId15"/>
    <p:sldId id="382" r:id="rId16"/>
    <p:sldId id="360" r:id="rId17"/>
    <p:sldId id="379" r:id="rId18"/>
    <p:sldId id="389" r:id="rId19"/>
    <p:sldId id="394" r:id="rId20"/>
    <p:sldId id="390" r:id="rId21"/>
    <p:sldId id="391" r:id="rId22"/>
    <p:sldId id="392" r:id="rId23"/>
    <p:sldId id="393" r:id="rId24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B20E5"/>
    <a:srgbClr val="1E5FE2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94660"/>
  </p:normalViewPr>
  <p:slideViewPr>
    <p:cSldViewPr>
      <p:cViewPr varScale="1">
        <p:scale>
          <a:sx n="98" d="100"/>
          <a:sy n="98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396" y="-108"/>
      </p:cViewPr>
      <p:guideLst>
        <p:guide orient="horz" pos="2909"/>
        <p:guide pos="218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r>
              <a:rPr lang="en-US" smtClean="0"/>
              <a:t>NSF-AST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0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r>
              <a:rPr lang="en-US" smtClean="0"/>
              <a:t>02/10/2012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r>
              <a:rPr lang="en-US" smtClean="0"/>
              <a:t>AAAC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1168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C6C2E31E-34F3-954C-ADAE-DCE3CC78C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60415470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r>
              <a:rPr lang="en-US" smtClean="0"/>
              <a:t>NSF-AST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r>
              <a:rPr lang="en-US" smtClean="0"/>
              <a:t>AAAC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60CC8F8A-F670-4F74-AA44-2CCE7DB2A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4860424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E9B3-0AC6-4E8B-89C7-15988890CE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AAAC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NSF-AST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02/09/2012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11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02/09/2012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02/09/2012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02/09/2012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18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21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Early Science execution stats and antenna deliveries</a:t>
            </a:r>
            <a:r>
              <a:rPr lang="en-US" baseline="0" dirty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 as </a:t>
            </a:r>
            <a:r>
              <a:rPr lang="en-US" baseline="0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of mid-January.</a:t>
            </a:r>
            <a:r>
              <a:rPr lang="en-US" smtClean="0"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 </a:t>
            </a:r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2C809-4F5E-4454-A800-623040DD7F4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02/09/2012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8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02/09/2012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AURA Board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533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02/10/2012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AAAC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7441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NSF-AST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ndaryV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0CF6C0-7AD1-4DC0-870B-7F765CCC9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7F5AA-773D-40EC-B6EB-00BB19296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587F24-91E6-4862-BC1B-A9BA6CEF4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02/10/2012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168D0-8E25-435F-919F-3667175DE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02/10/2012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416B53-6D95-40CE-AC5D-A1970299D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017758-D2DD-4EF6-85C0-E7066BB9B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85780-3627-4918-A59E-19DA14543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1928BC-E66F-4CA6-8459-4C5E7DBF7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9D706B-03C0-46B8-AEE5-8136FEB45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04D5F2-2A14-4680-B2E2-A3D25DC7E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02/10/2012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2C6BD-0C20-474F-8A17-6147FDEAA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2ndaryV3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02/10/2012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052" name="Picture 13" descr="BlueGradientBackground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7100" y="609600"/>
            <a:ext cx="69469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NSF/AST </a:t>
            </a:r>
            <a:r>
              <a:rPr lang="en-US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Programs &amp; Budget Update</a:t>
            </a:r>
            <a:endParaRPr lang="en-GB" sz="6600" b="1" dirty="0" smtClean="0">
              <a:ln w="3175">
                <a:noFill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21744"/>
            <a:ext cx="1828800" cy="183937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4495800"/>
            <a:ext cx="4343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AAAC</a:t>
            </a: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Jim Ulvestad</a:t>
            </a: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February 10, 2012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6482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Budget Bottom Line—Expectations and Aspirations Cannot be 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724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All possible scenarios have 2015 AST purchasing power less than 2010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Committed operating costs for facilities coming on line increase by ~$30M from 2010 to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Cannot cover existing programs and commitments, let alone respond to Astro2010 recommendations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After accounting for inflation, estimated shortfall will be 15-20% of total AST budget of ~$230M by 2015, without considering ANY of the Astro2010 recommendations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/>
            <a:r>
              <a:rPr lang="en-US" sz="2400" dirty="0" smtClean="0"/>
              <a:t>Portfolio review is working with these constraints, and report is expected this summer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AST Response to Budget Shortfalls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410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Planning for constrained budgets since 2010, by forward-funding actions, reducing </a:t>
            </a:r>
            <a:r>
              <a:rPr lang="en-US" sz="2800" dirty="0" err="1" smtClean="0">
                <a:ea typeface="ＭＳ Ｐゴシック" pitchFamily="-109" charset="-128"/>
                <a:cs typeface="ＭＳ Ｐゴシック" pitchFamily="-109" charset="-128"/>
              </a:rPr>
              <a:t>outyear</a:t>
            </a:r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 commitments, and program cuts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Managed to protect AAG and ATI in FY 2011, but they will be cut in FY 2012 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No new mid-scale projects started in FY 2012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Stay tuned for FY 2013</a:t>
            </a:r>
          </a:p>
          <a:p>
            <a:pPr eaLnBrk="1" hangingPunct="1"/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Portfolio Review: see separate presentation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11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Facilities/Grants Balance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  <p:pic>
        <p:nvPicPr>
          <p:cNvPr id="9" name="Picture 8" descr="SpaceNews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752600" y="-381000"/>
            <a:ext cx="51816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Astro2010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LSST being presented to MREFC panel as part of process to seek permission for a possible FY14 start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If started in FY 2014, planned date for beginning of operations is October 2021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BUT, there is little room for FY14 starts in MREFC line</a:t>
            </a:r>
          </a:p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Mid-scale: plan, but no funding</a:t>
            </a:r>
          </a:p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GSMT: solicitation for partner planning, no construction funding until at least 2020, if then</a:t>
            </a:r>
          </a:p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CCAT: D&amp;D funded, no construction wedge available</a:t>
            </a:r>
          </a:p>
          <a:p>
            <a:pPr eaLnBrk="1" hangingPunct="1"/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TSIP: see meta-issues</a:t>
            </a:r>
          </a:p>
          <a:p>
            <a:pPr eaLnBrk="1" hangingPunct="1"/>
            <a:r>
              <a:rPr lang="en-US" sz="2400" dirty="0" smtClean="0">
                <a:ea typeface="ＭＳ Ｐゴシック" pitchFamily="-109" charset="-128"/>
                <a:cs typeface="ＭＳ Ｐゴシック" pitchFamily="-109" charset="-128"/>
              </a:rPr>
              <a:t>Gemini: $2M increase in FY 2012 mandated by Congress</a:t>
            </a: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Meta-Issues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Community Health: Astronomer “Bubble”?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3820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Replacement rate for faculty and national labs requires training 2-4 PhDs per faculty member over ~30-35 yr career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In flat-budget scenario, graduating far more PhDs than there are careers in research astronomy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Most grant funding is from NASA, so NSF can’t solve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See </a:t>
            </a:r>
            <a:r>
              <a:rPr lang="en-US" dirty="0" err="1" smtClean="0"/>
              <a:t>McDaid</a:t>
            </a:r>
            <a:r>
              <a:rPr lang="en-US" dirty="0" smtClean="0"/>
              <a:t> article in Jan/Feb AAS Newsletter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What is the appropriate NSF response in the facility/mid-scale/grants balance?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Support older facilities to produce students?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What is the responsibility of the university community in faculty incentives and promotion policies, and in the signals being sent to students?</a:t>
            </a:r>
          </a:p>
          <a:p>
            <a:endParaRPr lang="en-US" sz="3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pitchFamily="-109" charset="-128"/>
              </a:rPr>
              <a:t>Mid-scale, TSIP</a:t>
            </a:r>
            <a:r>
              <a:rPr lang="en-US" sz="3200" dirty="0" smtClean="0">
                <a:ea typeface="ＭＳ Ｐゴシック" pitchFamily="-109" charset="-128"/>
              </a:rPr>
              <a:t>, </a:t>
            </a:r>
            <a:r>
              <a:rPr lang="en-US" sz="3200" dirty="0" err="1" smtClean="0">
                <a:ea typeface="ＭＳ Ｐゴシック" pitchFamily="-109" charset="-128"/>
              </a:rPr>
              <a:t>ReSTAR</a:t>
            </a:r>
            <a:r>
              <a:rPr lang="en-US" sz="3200" dirty="0" smtClean="0">
                <a:ea typeface="ＭＳ Ｐゴシック" pitchFamily="-109" charset="-128"/>
              </a:rPr>
              <a:t> &amp; Univ. Radio Obs.</a:t>
            </a:r>
            <a:endParaRPr lang="en-US" sz="3200" dirty="0" smtClean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7924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Programs with some/many similar objectives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Telescope access, university instrumentation expertise, mid-scale science</a:t>
            </a:r>
            <a:endParaRPr lang="en-US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Can they be combined in some way?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Can university observatories be healthy without long-term federal commitments?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Differences between OIR and RMS systems?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Astro2010 recommendations </a:t>
            </a:r>
            <a:r>
              <a:rPr lang="en-US" dirty="0" smtClean="0"/>
              <a:t>assumed operations </a:t>
            </a:r>
            <a:r>
              <a:rPr lang="en-US" dirty="0" smtClean="0"/>
              <a:t>costs of candidate long-term </a:t>
            </a:r>
            <a:r>
              <a:rPr lang="en-US" dirty="0" smtClean="0"/>
              <a:t>Mid-Scale Innovations projects </a:t>
            </a:r>
            <a:r>
              <a:rPr lang="en-US" smtClean="0"/>
              <a:t>were covered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Examples: </a:t>
            </a:r>
            <a:r>
              <a:rPr lang="en-US" dirty="0" err="1" smtClean="0"/>
              <a:t>BigBOSS</a:t>
            </a:r>
            <a:r>
              <a:rPr lang="en-US" dirty="0" smtClean="0"/>
              <a:t> (cost of running </a:t>
            </a:r>
            <a:r>
              <a:rPr lang="en-US" dirty="0" err="1" smtClean="0"/>
              <a:t>Mayall</a:t>
            </a:r>
            <a:r>
              <a:rPr lang="en-US" dirty="0" smtClean="0"/>
              <a:t> 4m), </a:t>
            </a:r>
            <a:r>
              <a:rPr lang="en-US" dirty="0" err="1" smtClean="0"/>
              <a:t>NanoGrav</a:t>
            </a:r>
            <a:r>
              <a:rPr lang="en-US" dirty="0" smtClean="0"/>
              <a:t> (cost of running Arecibo and GBT), HERA, FASR</a:t>
            </a: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endParaRPr lang="en-US" sz="3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Strategic and Tactical </a:t>
            </a:r>
            <a:r>
              <a:rPr lang="en-US" dirty="0" err="1" smtClean="0">
                <a:ea typeface="ＭＳ Ｐゴシック" pitchFamily="-109" charset="-128"/>
              </a:rPr>
              <a:t>Question(s</a:t>
            </a:r>
            <a:r>
              <a:rPr lang="en-US" dirty="0" smtClean="0">
                <a:ea typeface="ＭＳ Ｐゴシック" pitchFamily="-109" charset="-12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7924800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Given a highly constrained budget, what do we want US ground-based (and space-based) astronomy to look like in 2020-2025?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What is the US research community that can </a:t>
            </a:r>
            <a:r>
              <a:rPr lang="en-US" smtClean="0"/>
              <a:t>be supported?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How is astronomy research going to be conducted in the US?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How do we think about “going observing” at a telescope, and what is the role of NSF in continuing to support this interactive capability?</a:t>
            </a:r>
          </a:p>
          <a:p>
            <a:pPr lvl="1"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How do we get there?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For much of this decade, we will be engaged in a transition that is very challenging for the US astronomy community</a:t>
            </a:r>
          </a:p>
          <a:p>
            <a:endParaRPr lang="en-US" sz="32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Backup Slides</a:t>
            </a: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18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19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0"/>
            <a:ext cx="7467600" cy="6466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r>
              <a:rPr lang="en-US" sz="2800" dirty="0" smtClean="0"/>
              <a:t>Brief Facility and Science News</a:t>
            </a:r>
          </a:p>
          <a:p>
            <a:endParaRPr lang="en-US" sz="2800" dirty="0" smtClean="0"/>
          </a:p>
          <a:p>
            <a:r>
              <a:rPr lang="en-US" sz="2800" dirty="0" smtClean="0"/>
              <a:t>Budget </a:t>
            </a:r>
            <a:r>
              <a:rPr lang="en-US" sz="2800" dirty="0" smtClean="0"/>
              <a:t>Outlook &amp; Astro2010 Status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Meta-issues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LSST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Passed Preliminary Design Review in Sept. 2011</a:t>
            </a:r>
          </a:p>
          <a:p>
            <a:pPr eaLnBrk="1" hangingPunct="1"/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Now in process of being presented to MREFC panel as part of process to ask for inclusion for a possible FY 2014 new start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Concerns about details of NSF/DOE MOU, ops funding</a:t>
            </a:r>
          </a:p>
          <a:p>
            <a:pPr eaLnBrk="1" hangingPunct="1"/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If started in FY 2014, planned date for beginning of operations is October 2021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BUT, previous MREFC reductions mean that there is little/no room for new starts in FY 2014 MREFC line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Midscale Innovations Program (MSIP)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AST has a draft plan for proceeding on MSIP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However, this plan requires funding, which is not available in a flat-budget scenario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Further comments in “meta-issues”</a:t>
            </a:r>
          </a:p>
          <a:p>
            <a:pPr lvl="1" eaLnBrk="1" hangingPunct="1"/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CCAT: 3-yr Design &amp; Development funding (combined with private funding) intended to bring CCAT to near construction readiness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No wedge apparent for construction funding at that point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21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Giant Segmented Mirror Telescope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Solicitation issued December 30, 2011, entitled “Partnership Planning for a Giant Segmented Mirror Telescope”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$0.25M/yr for 5 yr, for planning for the possibility of an eventual public/private GSMT partnership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Includes constraint that no federal funding for construction or operations is possible until after 2020</a:t>
            </a:r>
          </a:p>
          <a:p>
            <a:pPr lvl="1"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No commitment to eventual funding is made or implied by this solicitation, and explicit acknowledgement of the Astro2010 priorities is included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“Small”/Other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791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Increases in general (AAG) and instrumentation (ATI) grants programs not possible unless/until portfolio review recommends substantial facility divestment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TSIP: see meta-issues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Gemini: $2M increase in FY 2012 mandated by Congress, but no additional shares available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Theory &amp; Computation Network: separate talk</a:t>
            </a:r>
          </a:p>
          <a:p>
            <a:pPr eaLnBrk="1" hangingPunct="1"/>
            <a:endParaRPr lang="en-US" sz="2800" dirty="0" smtClean="0">
              <a:ea typeface="ＭＳ Ｐゴシック" pitchFamily="-109" charset="-128"/>
              <a:cs typeface="ＭＳ Ｐゴシック" pitchFamily="-109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Gemini/NOAO consolidation: highly unlikely due to perceived difficulty of conducting real competition</a:t>
            </a:r>
          </a:p>
          <a:p>
            <a:pPr eaLnBrk="1" hangingPunct="1"/>
            <a:r>
              <a:rPr lang="en-US" sz="2800" dirty="0" smtClean="0">
                <a:ea typeface="ＭＳ Ｐゴシック" pitchFamily="-109" charset="-128"/>
                <a:cs typeface="ＭＳ Ｐゴシック" pitchFamily="-109" charset="-128"/>
              </a:rPr>
              <a:t>CAA/DSIAC: proposal under review</a:t>
            </a:r>
            <a:endParaRPr lang="en-US" dirty="0" smtClean="0"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ALMA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4419600" cy="5105400"/>
          </a:xfrm>
        </p:spPr>
        <p:txBody>
          <a:bodyPr/>
          <a:lstStyle/>
          <a:p>
            <a:r>
              <a:rPr lang="en-US" sz="2000" dirty="0" smtClean="0"/>
              <a:t>Early Science started on 30 September</a:t>
            </a:r>
          </a:p>
          <a:p>
            <a:pPr lvl="1"/>
            <a:r>
              <a:rPr lang="en-US" sz="1800" dirty="0" smtClean="0"/>
              <a:t>Cycle 0 likely to be extended as observing efficiency is low and construction has priority</a:t>
            </a:r>
          </a:p>
          <a:p>
            <a:pPr lvl="1"/>
            <a:r>
              <a:rPr lang="en-US" sz="1800" dirty="0" smtClean="0"/>
              <a:t>Data taken for &gt;30 projects</a:t>
            </a:r>
          </a:p>
          <a:p>
            <a:pPr lvl="1"/>
            <a:r>
              <a:rPr lang="en-US" sz="1800" dirty="0" smtClean="0"/>
              <a:t>First science paper on preprint server</a:t>
            </a:r>
          </a:p>
          <a:p>
            <a:r>
              <a:rPr lang="en-US" sz="2000" dirty="0" smtClean="0"/>
              <a:t>54 antennas now in Chile with 35 accepted; delivery rate is ~2/month</a:t>
            </a:r>
          </a:p>
          <a:p>
            <a:r>
              <a:rPr lang="en-US" sz="2000" dirty="0" smtClean="0"/>
              <a:t>Final North American deliverables (antennas and receivers) on course for ~Sept 2012</a:t>
            </a:r>
          </a:p>
          <a:p>
            <a:pPr lvl="1"/>
            <a:r>
              <a:rPr lang="en-US" sz="1800" dirty="0" smtClean="0"/>
              <a:t>NCE issued for integration of final NA &amp; EU antennas and receivers</a:t>
            </a:r>
          </a:p>
          <a:p>
            <a:r>
              <a:rPr lang="en-US" sz="2000" dirty="0" smtClean="0"/>
              <a:t>Inauguration in March 2013</a:t>
            </a:r>
            <a:endParaRPr lang="en-US" sz="20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  <p:pic>
        <p:nvPicPr>
          <p:cNvPr id="1027" name="Picture 3" descr="C:\NSF\ALMA\pictures\antennas\antennas at aos nighttime early2012-s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33600"/>
            <a:ext cx="4276090" cy="1938020"/>
          </a:xfrm>
          <a:prstGeom prst="rect">
            <a:avLst/>
          </a:prstGeom>
          <a:noFill/>
        </p:spPr>
      </p:pic>
      <p:pic>
        <p:nvPicPr>
          <p:cNvPr id="1028" name="Picture 4" descr="C:\NSF\ALMA\pictures\antennas\antennas at aos late2011-s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4276090" cy="1484630"/>
          </a:xfrm>
          <a:prstGeom prst="rect">
            <a:avLst/>
          </a:prstGeom>
          <a:noFill/>
        </p:spPr>
      </p:pic>
      <p:pic>
        <p:nvPicPr>
          <p:cNvPr id="1029" name="Picture 5" descr="C:\NSF\ALMA\pictures\antennas\AEM antenna assemby april2011-sm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7565" y="4343399"/>
            <a:ext cx="4267200" cy="1862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Gemini Instrument Progress</a:t>
            </a:r>
          </a:p>
        </p:txBody>
      </p:sp>
      <p:pic>
        <p:nvPicPr>
          <p:cNvPr id="61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84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715000" y="6019800"/>
            <a:ext cx="3048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Arial" charset="0"/>
              </a:rPr>
              <a:t>Multi-conjugate Adaptive Optics and laser constellation</a:t>
            </a:r>
          </a:p>
        </p:txBody>
      </p:sp>
      <p:sp>
        <p:nvSpPr>
          <p:cNvPr id="6150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51" name="Picture 8" descr="Gemini-Natur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146175"/>
            <a:ext cx="77962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02/10/2012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8168D0-8E25-435F-919F-3667175DE2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More on Facilities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EVLA re-named </a:t>
            </a:r>
            <a:r>
              <a:rPr lang="en-US" dirty="0" smtClean="0">
                <a:ea typeface="ＭＳ Ｐゴシック" pitchFamily="25" charset="-128"/>
              </a:rPr>
              <a:t>Karl G. </a:t>
            </a:r>
            <a:r>
              <a:rPr lang="en-US" dirty="0" err="1" smtClean="0">
                <a:ea typeface="ＭＳ Ｐゴシック" pitchFamily="25" charset="-128"/>
              </a:rPr>
              <a:t>Jansky</a:t>
            </a:r>
            <a:r>
              <a:rPr lang="en-US" dirty="0" smtClean="0">
                <a:ea typeface="ＭＳ Ｐゴシック" pitchFamily="25" charset="-128"/>
              </a:rPr>
              <a:t> </a:t>
            </a:r>
            <a:r>
              <a:rPr lang="en-US" dirty="0" smtClean="0">
                <a:ea typeface="ＭＳ Ｐゴシック" pitchFamily="25" charset="-128"/>
              </a:rPr>
              <a:t>VLA, dedication in March 2012, completion at end of 2012</a:t>
            </a: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Gemini status and progress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Multi-conjugate Adaptive Optics (GEMS), GPI, Flamingos-2+, GMOS </a:t>
            </a:r>
            <a:r>
              <a:rPr lang="en-US" dirty="0" err="1" smtClean="0">
                <a:ea typeface="ＭＳ Ｐゴシック" pitchFamily="25" charset="-128"/>
              </a:rPr>
              <a:t>CCDs</a:t>
            </a:r>
            <a:endParaRPr lang="en-US" dirty="0" smtClean="0">
              <a:ea typeface="ＭＳ Ｐゴシック" pitchFamily="25" charset="-128"/>
            </a:endParaRP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US </a:t>
            </a:r>
            <a:r>
              <a:rPr lang="en-US" dirty="0" smtClean="0">
                <a:ea typeface="ＭＳ Ｐゴシック" pitchFamily="25" charset="-128"/>
              </a:rPr>
              <a:t>share grows from 50% to 63% in 2013 (UK withdrawal)</a:t>
            </a: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Dark </a:t>
            </a:r>
            <a:r>
              <a:rPr lang="en-US" dirty="0" smtClean="0">
                <a:ea typeface="ＭＳ Ｐゴシック" pitchFamily="25" charset="-128"/>
              </a:rPr>
              <a:t>Energy Survey at CTIO to begin in late CY 2012</a:t>
            </a: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Advanced Technology Solar Telescope (ATST) still awaiting permission to break ground on Haleakala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Discussions with GEO about home for ATST/NSO</a:t>
            </a: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Many upcoming management competitions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Budget </a:t>
            </a:r>
            <a:r>
              <a:rPr lang="en-US" dirty="0" smtClean="0">
                <a:ea typeface="ＭＳ Ｐゴシック" pitchFamily="-109" charset="-128"/>
              </a:rPr>
              <a:t>Outlook &amp; Astro2010 Status</a:t>
            </a:r>
            <a:endParaRPr lang="en-US" dirty="0" smtClean="0">
              <a:ea typeface="ＭＳ Ｐゴシック" pitchFamily="-109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Budget Macro-Trends, Last 20 Years-I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Several major facilities came on line 1993-2002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VLBA (1993); GBT (2000); Gemini (1999, 2002)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Facility ops costs were ~65% of AST budget in 2000-2002</a:t>
            </a:r>
          </a:p>
          <a:p>
            <a:pPr>
              <a:defRPr/>
            </a:pPr>
            <a:endParaRPr lang="en-US" dirty="0" smtClean="0">
              <a:ea typeface="ＭＳ Ｐゴシック" pitchFamily="25" charset="-128"/>
            </a:endParaRP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AST budget doubled in 2000-2010 decade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No new facilities became operational after 2002, so grants programs expanded significantly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5" charset="-128"/>
              </a:rPr>
              <a:t>Expanded AAG and ATI budgets/awards dramatically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5" charset="-128"/>
              </a:rPr>
              <a:t>Began </a:t>
            </a:r>
            <a:r>
              <a:rPr lang="en-US" dirty="0" smtClean="0">
                <a:ea typeface="ＭＳ Ｐゴシック" pitchFamily="25" charset="-128"/>
              </a:rPr>
              <a:t>Astronomy &amp; Astrophysics Postdoctoral </a:t>
            </a:r>
            <a:r>
              <a:rPr lang="en-US" dirty="0" smtClean="0">
                <a:ea typeface="ＭＳ Ｐゴシック" pitchFamily="25" charset="-128"/>
              </a:rPr>
              <a:t>Fellowships</a:t>
            </a:r>
            <a:endParaRPr lang="en-US" dirty="0" smtClean="0">
              <a:ea typeface="ＭＳ Ｐゴシック" pitchFamily="25" charset="-128"/>
            </a:endParaRPr>
          </a:p>
          <a:p>
            <a:pPr lvl="2">
              <a:defRPr/>
            </a:pPr>
            <a:r>
              <a:rPr lang="en-US" dirty="0" smtClean="0">
                <a:ea typeface="ＭＳ Ｐゴシック" pitchFamily="25" charset="-128"/>
              </a:rPr>
              <a:t>Started PAARE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5" charset="-128"/>
              </a:rPr>
              <a:t>Huge mid-scale expansion (SDSS, CBI, NVO, ACT, etc.)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Initiated TSIP &amp; </a:t>
            </a:r>
            <a:r>
              <a:rPr lang="en-US" dirty="0" err="1" smtClean="0">
                <a:ea typeface="ＭＳ Ｐゴシック" pitchFamily="25" charset="-128"/>
              </a:rPr>
              <a:t>ReSTAR</a:t>
            </a:r>
            <a:endParaRPr lang="en-US" dirty="0" smtClean="0">
              <a:ea typeface="ＭＳ Ｐゴシック" pitchFamily="25" charset="-128"/>
            </a:endParaRP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Started D&amp;D for LSST, GSMT, and SKA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Budget Macro-Trends, Last 20 Years-II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NSF astronomy community now supported at a very healthy level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Attempted to keep research awards on pace with demand 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Facility ops costs were ~53% of AST budget in 2008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Major facility infrastructure renewal through ARRA</a:t>
            </a:r>
          </a:p>
          <a:p>
            <a:pPr>
              <a:buNone/>
              <a:defRPr/>
            </a:pPr>
            <a:endParaRPr lang="en-US" dirty="0" smtClean="0">
              <a:ea typeface="ＭＳ Ｐゴシック" pitchFamily="25" charset="-128"/>
            </a:endParaRPr>
          </a:p>
          <a:p>
            <a:pPr>
              <a:defRPr/>
            </a:pPr>
            <a:r>
              <a:rPr lang="en-US" dirty="0" smtClean="0">
                <a:ea typeface="ＭＳ Ｐゴシック" pitchFamily="25" charset="-128"/>
              </a:rPr>
              <a:t>This decade, new major facilities (ALMA, EVLA, ATST) are coming on line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Simultaneously, budget is stagnant/decreasing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5" charset="-128"/>
              </a:rPr>
              <a:t>Increasing pressure on facility O&amp;M costs (up $4M in FY12)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Facility fraction of AST budget ~56% and headed upward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5" charset="-128"/>
              </a:rPr>
              <a:t>Little/no room for starting Astro2010 recommendations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8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FY 2011 and 2012 NSF Budgets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9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02/10/2012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6105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06"/>
                <a:gridCol w="1913467"/>
                <a:gridCol w="1514827"/>
                <a:gridCol w="1514827"/>
                <a:gridCol w="13553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NSF</a:t>
                      </a:r>
                      <a:r>
                        <a:rPr lang="en-US" sz="2000" baseline="0" dirty="0" smtClean="0"/>
                        <a:t> &amp; 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NSF R&amp;RA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%/prior yr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%/prior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FY10 </a:t>
                      </a:r>
                      <a:r>
                        <a:rPr lang="en-US" sz="2000" dirty="0" err="1" smtClean="0"/>
                        <a:t>Approp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$5.62B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+9.1%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$246.5M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+8%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FY11 Request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$6.02B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+7.1%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$251.8M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+2%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FY11 </a:t>
                      </a:r>
                      <a:r>
                        <a:rPr lang="en-US" sz="2000" dirty="0" err="1" smtClean="0"/>
                        <a:t>Approp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$5.56B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-0.9%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$236.6M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-4%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 Request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$6.25B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+12.4%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$249.1M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+5%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FY12 </a:t>
                      </a:r>
                      <a:r>
                        <a:rPr lang="en-US" sz="2000" dirty="0" err="1" smtClean="0"/>
                        <a:t>Approp</a:t>
                      </a:r>
                      <a:r>
                        <a:rPr lang="en-US" sz="2000" dirty="0" smtClean="0"/>
                        <a:t>.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$5.72B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+2.9%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$234.5M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-1%</a:t>
                      </a:r>
                      <a:endParaRPr lang="en-US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28600" y="3657600"/>
            <a:ext cx="8915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Stay tuned for President’s budget REQUEST on 13 February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Pay attention to spending requests for new NSF initiatives as well as bottom line for AST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Each of AST FY11/12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approps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ＭＳ Ｐゴシック" pitchFamily="-109" charset="-128"/>
              </a:rPr>
              <a:t> was $15M below request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NSF2012.thmx</Template>
  <TotalTime>3680</TotalTime>
  <Words>1499</Words>
  <Application>Microsoft Office PowerPoint</Application>
  <PresentationFormat>On-screen Show (4:3)</PresentationFormat>
  <Paragraphs>305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Outline</vt:lpstr>
      <vt:lpstr>ALMA</vt:lpstr>
      <vt:lpstr>Gemini Instrument Progress</vt:lpstr>
      <vt:lpstr>More on Facilities</vt:lpstr>
      <vt:lpstr>Budget Outlook &amp; Astro2010 Status</vt:lpstr>
      <vt:lpstr>Budget Macro-Trends, Last 20 Years-I</vt:lpstr>
      <vt:lpstr>Budget Macro-Trends, Last 20 Years-II</vt:lpstr>
      <vt:lpstr>FY 2011 and 2012 NSF Budgets</vt:lpstr>
      <vt:lpstr>Budget Bottom Line—Expectations and Aspirations Cannot be Met</vt:lpstr>
      <vt:lpstr>AST Response to Budget Shortfalls</vt:lpstr>
      <vt:lpstr>Facilities/Grants Balance</vt:lpstr>
      <vt:lpstr>Astro2010 Status</vt:lpstr>
      <vt:lpstr>Meta-Issues</vt:lpstr>
      <vt:lpstr>Community Health: Astronomer “Bubble”?</vt:lpstr>
      <vt:lpstr>Mid-scale, TSIP, ReSTAR &amp; Univ. Radio Obs.</vt:lpstr>
      <vt:lpstr>Strategic and Tactical Question(s)</vt:lpstr>
      <vt:lpstr>Backup Slides</vt:lpstr>
      <vt:lpstr>Slide 19</vt:lpstr>
      <vt:lpstr>LSST</vt:lpstr>
      <vt:lpstr>Midscale Innovations Program (MSIP)</vt:lpstr>
      <vt:lpstr>Giant Segmented Mirror Telescope</vt:lpstr>
      <vt:lpstr>“Small”/Other Recommendations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aapodaca</dc:creator>
  <cp:lastModifiedBy>julvesta</cp:lastModifiedBy>
  <cp:revision>574</cp:revision>
  <cp:lastPrinted>2011-02-08T13:25:30Z</cp:lastPrinted>
  <dcterms:created xsi:type="dcterms:W3CDTF">2012-02-06T14:42:16Z</dcterms:created>
  <dcterms:modified xsi:type="dcterms:W3CDTF">2012-02-08T20:26:13Z</dcterms:modified>
</cp:coreProperties>
</file>