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6"/>
  </p:notesMasterIdLst>
  <p:handoutMasterIdLst>
    <p:handoutMasterId r:id="rId7"/>
  </p:handoutMasterIdLst>
  <p:sldIdLst>
    <p:sldId id="276" r:id="rId2"/>
    <p:sldId id="776" r:id="rId3"/>
    <p:sldId id="755" r:id="rId4"/>
    <p:sldId id="779" r:id="rId5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85C00"/>
    <a:srgbClr val="0000CC"/>
    <a:srgbClr val="135C00"/>
    <a:srgbClr val="007E00"/>
    <a:srgbClr val="FF5C00"/>
    <a:srgbClr val="990000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8" autoAdjust="0"/>
    <p:restoredTop sz="99110" autoAdjust="0"/>
  </p:normalViewPr>
  <p:slideViewPr>
    <p:cSldViewPr snapToGrid="0">
      <p:cViewPr varScale="1">
        <p:scale>
          <a:sx n="70" d="100"/>
          <a:sy n="70" d="100"/>
        </p:scale>
        <p:origin x="-96" y="-162"/>
      </p:cViewPr>
      <p:guideLst>
        <p:guide orient="horz" pos="50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8844"/>
    </p:cViewPr>
  </p:sorterViewPr>
  <p:notesViewPr>
    <p:cSldViewPr snapToGrid="0">
      <p:cViewPr varScale="1">
        <p:scale>
          <a:sx n="83" d="100"/>
          <a:sy n="83" d="100"/>
        </p:scale>
        <p:origin x="-2280" y="-78"/>
      </p:cViewPr>
      <p:guideLst>
        <p:guide orient="horz" pos="2920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t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t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b" anchorCtr="0" compatLnSpc="1">
            <a:prstTxWarp prst="textNoShape">
              <a:avLst/>
            </a:prstTxWarp>
          </a:bodyPr>
          <a:lstStyle>
            <a:lvl1pPr defTabSz="912813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58" tIns="45679" rIns="91358" bIns="45679" numCol="1" anchor="b" anchorCtr="0" compatLnSpc="1">
            <a:prstTxWarp prst="textNoShape">
              <a:avLst/>
            </a:prstTxWarp>
          </a:bodyPr>
          <a:lstStyle>
            <a:lvl1pPr algn="r" defTabSz="912813" eaLnBrk="1" hangingPunct="1">
              <a:defRPr sz="1200" b="0"/>
            </a:lvl1pPr>
          </a:lstStyle>
          <a:p>
            <a:pPr>
              <a:defRPr/>
            </a:pPr>
            <a:fld id="{A2160E21-85DA-44D6-AD59-E7789C305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7088" cy="3478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7450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71" tIns="46085" rIns="92171" bIns="4608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/>
            </a:lvl1pPr>
          </a:lstStyle>
          <a:p>
            <a:pPr>
              <a:defRPr/>
            </a:pPr>
            <a:fld id="{BD175AC2-9E0E-4D52-AEE9-8E74FBC963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ADF827-0C65-4C60-AA7B-06215E3EB92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8189A-0DBC-4A1B-87E1-08C1D80C8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CEBC7-670E-4FA5-B2BB-F985FBC30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E45B4-1B51-41E0-8E36-5ED2D5B3A8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1925"/>
            <a:ext cx="2057400" cy="63071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1925"/>
            <a:ext cx="6019800" cy="63071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8BAE9-801D-4404-9F63-1171ADE9B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650" y="161925"/>
            <a:ext cx="5165725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41087-6D11-4D66-B5E2-2D97E8A59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41650" y="161925"/>
            <a:ext cx="5165725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70000"/>
            <a:ext cx="4038600" cy="2522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70000"/>
            <a:ext cx="4038600" cy="25225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4938"/>
            <a:ext cx="4038600" cy="25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4938"/>
            <a:ext cx="4038600" cy="25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B2C24-54BF-4FA0-87C0-913CCCC05D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650" y="161925"/>
            <a:ext cx="5165725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6048E1-D78C-412A-B7EB-6198A732B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1650" y="161925"/>
            <a:ext cx="5165725" cy="723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99836-BC7A-456C-8F2C-0E050A9F91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1788" y="76200"/>
            <a:ext cx="5940425" cy="533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066800"/>
            <a:ext cx="7999413" cy="5486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477000"/>
            <a:ext cx="2895600" cy="381000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0213" y="6381750"/>
            <a:ext cx="2135187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4FC3E-A5A6-4829-BAFA-C8A6CD86D5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5207" y="197436"/>
            <a:ext cx="5165725" cy="723900"/>
          </a:xfrm>
        </p:spPr>
        <p:txBody>
          <a:bodyPr/>
          <a:lstStyle>
            <a:lvl1pPr marL="0" indent="0">
              <a:defRPr b="1">
                <a:solidFill>
                  <a:srgbClr val="285C00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0B075-C1F5-447A-B295-3A3A9076BE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452" y="206314"/>
            <a:ext cx="5165725" cy="723900"/>
          </a:xfrm>
        </p:spPr>
        <p:txBody>
          <a:bodyPr/>
          <a:lstStyle>
            <a:lvl1pPr>
              <a:defRPr b="1">
                <a:solidFill>
                  <a:srgbClr val="285C00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6374E-A39E-404F-80C6-9A107B33E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D36BEC-495C-488C-895E-76E8C8842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2963" y="197436"/>
            <a:ext cx="5165725" cy="723900"/>
          </a:xfrm>
        </p:spPr>
        <p:txBody>
          <a:bodyPr/>
          <a:lstStyle>
            <a:lvl1pPr>
              <a:defRPr b="1">
                <a:solidFill>
                  <a:srgbClr val="285C00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51990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80A49-5781-4FA5-A728-415B5693D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85BC6-17B5-446F-AF3E-09C1ABA56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330" y="188558"/>
            <a:ext cx="5165725" cy="723900"/>
          </a:xfrm>
        </p:spPr>
        <p:txBody>
          <a:bodyPr/>
          <a:lstStyle>
            <a:lvl1pPr>
              <a:defRPr b="1">
                <a:solidFill>
                  <a:srgbClr val="285C00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3DC84-0942-4180-B70B-7F2777FA8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E56F0-069D-4102-B3C0-5C27F87758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72C33-B21B-4E38-9BEB-BDE72D368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1650" y="161925"/>
            <a:ext cx="5165725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00"/>
            <a:ext cx="8229600" cy="519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6175" y="6619875"/>
            <a:ext cx="377825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4F63E67B-88BE-45A0-800E-68D2B5399F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3496" name="Rectangle 8"/>
          <p:cNvSpPr>
            <a:spLocks noChangeArrowheads="1"/>
          </p:cNvSpPr>
          <p:nvPr userDrawn="1"/>
        </p:nvSpPr>
        <p:spPr bwMode="auto">
          <a:xfrm>
            <a:off x="0" y="987425"/>
            <a:ext cx="9144000" cy="42863"/>
          </a:xfrm>
          <a:prstGeom prst="rect">
            <a:avLst/>
          </a:prstGeom>
          <a:gradFill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1"/>
          </a:gradFill>
          <a:ln w="63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85558" tIns="42028" rIns="85558" bIns="42028"/>
          <a:lstStyle/>
          <a:p>
            <a:pPr algn="ctr" defTabSz="866775" eaLnBrk="0" hangingPunct="0">
              <a:lnSpc>
                <a:spcPct val="85000"/>
              </a:lnSpc>
              <a:defRPr/>
            </a:pPr>
            <a:endParaRPr lang="en-US" sz="2200" i="1"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ChangeArrowheads="1"/>
          </p:cNvSpPr>
          <p:nvPr/>
        </p:nvSpPr>
        <p:spPr bwMode="auto">
          <a:xfrm>
            <a:off x="1343025" y="1649413"/>
            <a:ext cx="6215063" cy="1385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07" tIns="45704" rIns="91407" bIns="45704" anchor="ctr">
            <a:spAutoFit/>
          </a:bodyPr>
          <a:lstStyle/>
          <a:p>
            <a:pPr algn="ctr"/>
            <a:r>
              <a:rPr lang="en-US" sz="2800">
                <a:solidFill>
                  <a:srgbClr val="005C0F"/>
                </a:solidFill>
                <a:latin typeface="Tahoma" pitchFamily="34" charset="0"/>
                <a:cs typeface="Tahoma" pitchFamily="34" charset="0"/>
              </a:rPr>
              <a:t>Office of High Energy Physics Report to the AAAC </a:t>
            </a:r>
            <a:endParaRPr lang="en-US" sz="2800">
              <a:latin typeface="Tahoma" pitchFamily="34" charset="0"/>
              <a:cs typeface="Tahoma" pitchFamily="34" charset="0"/>
            </a:endParaRPr>
          </a:p>
          <a:p>
            <a:pPr algn="ctr"/>
            <a:endParaRPr lang="en-US" sz="2800">
              <a:solidFill>
                <a:srgbClr val="005C0F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5280025"/>
            <a:ext cx="9086850" cy="820738"/>
          </a:xfrm>
        </p:spPr>
        <p:txBody>
          <a:bodyPr lIns="82039" tIns="41020" rIns="82039" bIns="41020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smtClean="0">
                <a:latin typeface="Tahoma" pitchFamily="34" charset="0"/>
                <a:cs typeface="Tahoma" pitchFamily="34" charset="0"/>
              </a:rPr>
              <a:t>Kathleen Turner</a:t>
            </a:r>
          </a:p>
          <a:p>
            <a:pPr eaLnBrk="1" hangingPunct="1">
              <a:spcBef>
                <a:spcPct val="0"/>
              </a:spcBef>
            </a:pPr>
            <a:r>
              <a:rPr lang="en-US" sz="1600" smtClean="0">
                <a:latin typeface="Tahoma" pitchFamily="34" charset="0"/>
                <a:cs typeface="Tahoma" pitchFamily="34" charset="0"/>
              </a:rPr>
              <a:t>Office of High Energy Physics (HEP)</a:t>
            </a:r>
          </a:p>
          <a:p>
            <a:pPr eaLnBrk="1" hangingPunct="1">
              <a:spcBef>
                <a:spcPct val="0"/>
              </a:spcBef>
            </a:pPr>
            <a:r>
              <a:rPr lang="en-US" sz="1600" smtClean="0">
                <a:latin typeface="Tahoma" pitchFamily="34" charset="0"/>
                <a:cs typeface="Tahoma" pitchFamily="34" charset="0"/>
              </a:rPr>
              <a:t>Office of Science (SC), U.S. Department of Energy (DOE)</a:t>
            </a: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423863" y="3390900"/>
            <a:ext cx="8237537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039" tIns="41020" rIns="82039" bIns="41020"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 sz="2400" dirty="0" smtClean="0">
                <a:latin typeface="Tahoma" pitchFamily="34" charset="0"/>
                <a:cs typeface="Tahoma" pitchFamily="34" charset="0"/>
              </a:rPr>
              <a:t>March 2, </a:t>
            </a:r>
            <a:r>
              <a:rPr lang="en-US" sz="2400" dirty="0">
                <a:latin typeface="Tahoma" pitchFamily="34" charset="0"/>
                <a:cs typeface="Tahoma" pitchFamily="34" charset="0"/>
              </a:rPr>
              <a:t>2012</a:t>
            </a:r>
          </a:p>
        </p:txBody>
      </p:sp>
      <p:sp>
        <p:nvSpPr>
          <p:cNvPr id="21508" name="Text Box 10"/>
          <p:cNvSpPr txBox="1">
            <a:spLocks noChangeArrowheads="1"/>
          </p:cNvSpPr>
          <p:nvPr/>
        </p:nvSpPr>
        <p:spPr bwMode="auto">
          <a:xfrm>
            <a:off x="6842125" y="171450"/>
            <a:ext cx="2301875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lnSpc>
                <a:spcPct val="85000"/>
              </a:lnSpc>
            </a:pPr>
            <a:r>
              <a:rPr lang="en-US" sz="1400">
                <a:solidFill>
                  <a:srgbClr val="135C00"/>
                </a:solidFill>
              </a:rPr>
              <a:t>OFFICE OF</a:t>
            </a:r>
            <a:r>
              <a:rPr lang="en-US" sz="1400" b="0">
                <a:solidFill>
                  <a:srgbClr val="135C00"/>
                </a:solidFill>
              </a:rPr>
              <a:t> </a:t>
            </a:r>
            <a:r>
              <a:rPr lang="en-US" sz="3200" b="0">
                <a:solidFill>
                  <a:srgbClr val="135C00"/>
                </a:solidFill>
                <a:latin typeface="Arial Black" pitchFamily="34" charset="0"/>
              </a:rPr>
              <a:t>SCIENCE</a:t>
            </a:r>
          </a:p>
        </p:txBody>
      </p:sp>
      <p:pic>
        <p:nvPicPr>
          <p:cNvPr id="21509" name="Picture 9" descr="New_DOE_Logo_Color_04280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300" y="209550"/>
            <a:ext cx="256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76200"/>
            <a:ext cx="8229600" cy="685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smtClean="0">
                <a:solidFill>
                  <a:srgbClr val="285C00"/>
                </a:solidFill>
                <a:latin typeface="Calibri" pitchFamily="34" charset="0"/>
              </a:rPr>
              <a:t>High Energy Physics Budget</a:t>
            </a:r>
            <a:br>
              <a:rPr lang="en-US" b="1" dirty="0" smtClean="0">
                <a:solidFill>
                  <a:srgbClr val="285C00"/>
                </a:solidFill>
                <a:latin typeface="Calibri" pitchFamily="34" charset="0"/>
              </a:rPr>
            </a:br>
            <a:r>
              <a:rPr lang="en-US" sz="2200" b="1" dirty="0" smtClean="0">
                <a:solidFill>
                  <a:srgbClr val="285C00"/>
                </a:solidFill>
                <a:latin typeface="Calibri" pitchFamily="34" charset="0"/>
              </a:rPr>
              <a:t>(dollars in thousands)</a:t>
            </a:r>
            <a:endParaRPr lang="en-US" sz="2200" b="1" dirty="0">
              <a:solidFill>
                <a:srgbClr val="285C00"/>
              </a:solidFill>
              <a:latin typeface="Calibri" pitchFamily="34" charset="0"/>
            </a:endParaRP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</p:nvPr>
        </p:nvGraphicFramePr>
        <p:xfrm>
          <a:off x="255504" y="1151142"/>
          <a:ext cx="8474161" cy="302832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202071"/>
                <a:gridCol w="1028700"/>
                <a:gridCol w="1028700"/>
                <a:gridCol w="985837"/>
                <a:gridCol w="1071563"/>
                <a:gridCol w="1157290"/>
              </a:tblGrid>
              <a:tr h="7560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Description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FY </a:t>
                      </a:r>
                      <a:r>
                        <a:rPr lang="en-US" sz="1800" u="none" strike="noStrike" dirty="0" smtClean="0"/>
                        <a:t>2010</a:t>
                      </a:r>
                    </a:p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Actual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FY 2011 </a:t>
                      </a:r>
                      <a:r>
                        <a:rPr lang="en-US" sz="1800" u="none" strike="noStrike" dirty="0" smtClean="0"/>
                        <a:t>Actual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/>
                        <a:t>FY </a:t>
                      </a:r>
                      <a:r>
                        <a:rPr lang="en-US" sz="1800" u="none" strike="noStrike" dirty="0" smtClean="0"/>
                        <a:t>2012 </a:t>
                      </a:r>
                      <a:r>
                        <a:rPr lang="en-US" sz="1800" u="none" strike="noStrike" dirty="0" err="1" smtClean="0"/>
                        <a:t>Approp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2013</a:t>
                      </a:r>
                    </a:p>
                    <a:p>
                      <a:pPr algn="ctr" fontAlgn="b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Request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FY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2013 </a:t>
                      </a:r>
                      <a:r>
                        <a:rPr lang="en-US" sz="1800" b="0" i="0" u="none" strike="noStrike" baseline="0" dirty="0" err="1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vs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FY 2012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Proton </a:t>
                      </a:r>
                      <a:r>
                        <a:rPr lang="en-US" sz="1800" u="none" strike="noStrike" dirty="0" smtClean="0"/>
                        <a:t>Accelerator-Based </a:t>
                      </a:r>
                      <a:r>
                        <a:rPr lang="en-US" sz="1800" u="none" strike="noStrike" dirty="0"/>
                        <a:t>Physics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/>
                        <a:t>438,369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438,855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421,594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411,532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-10,062</a:t>
                      </a: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Electron Accelerator-Based Physics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30,212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24,454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23,025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29,146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+6,121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Non-Accelerator </a:t>
                      </a:r>
                      <a:r>
                        <a:rPr lang="en-US" sz="1800" u="none" strike="noStrike" dirty="0" smtClean="0"/>
                        <a:t>Physics</a:t>
                      </a:r>
                      <a:endParaRPr lang="en-US" sz="1800" b="0" i="0" u="none" strike="noStrike" baseline="30000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97,469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90,067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84,062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97,425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+13,363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Theoretical Physics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68,414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68,050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66,850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68,522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+1,672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Advanced Technology R&amp;D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156,347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154,152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167,329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149,896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-17,433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Construction (Line</a:t>
                      </a:r>
                      <a:r>
                        <a:rPr lang="en-US" sz="1800" u="none" strike="noStrike" baseline="0" dirty="0" smtClean="0"/>
                        <a:t> Item)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/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28,000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20,000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-8,000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25711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Total, High Energy Physics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/>
                        <a:t>790,811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  <a:cs typeface="+mn-cs"/>
                        </a:rPr>
                        <a:t>775,578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790,860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776,521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  <a:cs typeface="Calibri" pitchFamily="34" charset="0"/>
                        </a:rPr>
                        <a:t>-14,339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</a:tr>
              <a:tr h="35199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Arial Narrow" pitchFamily="34" charset="0"/>
                          <a:cs typeface="Calibri" pitchFamily="34" charset="0"/>
                        </a:rPr>
                        <a:t>Office of Science</a:t>
                      </a:r>
                      <a:endParaRPr lang="en-US" sz="1800" b="0" i="0" u="none" strike="noStrike" dirty="0">
                        <a:solidFill>
                          <a:srgbClr val="000099"/>
                        </a:solidFill>
                        <a:latin typeface="Arial Narrow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Arial Narrow" pitchFamily="34" charset="0"/>
                          <a:cs typeface="Calibri" pitchFamily="34" charset="0"/>
                        </a:rPr>
                        <a:t>4,964,040</a:t>
                      </a:r>
                      <a:endParaRPr lang="en-US" sz="1800" b="0" i="0" u="none" strike="noStrike" dirty="0">
                        <a:solidFill>
                          <a:srgbClr val="000099"/>
                        </a:solidFill>
                        <a:latin typeface="Arial Narrow" pitchFamily="34" charset="0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+mn-lt"/>
                          <a:cs typeface="Calibri" pitchFamily="34" charset="0"/>
                        </a:rPr>
                        <a:t>4,857,665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+mn-lt"/>
                          <a:cs typeface="Calibri" pitchFamily="34" charset="0"/>
                        </a:rPr>
                        <a:t>4,873,634</a:t>
                      </a:r>
                      <a:endParaRPr lang="en-US" sz="1800" b="0" i="0" u="none" strike="noStrike" dirty="0">
                        <a:solidFill>
                          <a:srgbClr val="000099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+mn-lt"/>
                          <a:cs typeface="Calibri" pitchFamily="34" charset="0"/>
                        </a:rPr>
                        <a:t>5,001,156</a:t>
                      </a:r>
                      <a:endParaRPr lang="en-US" sz="1800" b="0" i="0" u="none" strike="noStrike" dirty="0">
                        <a:solidFill>
                          <a:srgbClr val="000099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99"/>
                          </a:solidFill>
                          <a:latin typeface="+mn-lt"/>
                          <a:cs typeface="Calibri" pitchFamily="34" charset="0"/>
                        </a:rPr>
                        <a:t>+127,522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266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B986C44-5658-4D8B-8293-D9DF61D1D13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8" name="TextBox 5"/>
          <p:cNvSpPr txBox="1">
            <a:spLocks noChangeArrowheads="1"/>
          </p:cNvSpPr>
          <p:nvPr/>
        </p:nvSpPr>
        <p:spPr bwMode="auto">
          <a:xfrm>
            <a:off x="193676" y="4294644"/>
            <a:ext cx="895032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u="sng" dirty="0" smtClean="0">
                <a:latin typeface="+mn-lt"/>
              </a:rPr>
              <a:t>Notes: </a:t>
            </a:r>
          </a:p>
          <a:p>
            <a:pPr eaLnBrk="0" hangingPunct="0"/>
            <a:r>
              <a:rPr lang="en-US" sz="1400" dirty="0" smtClean="0">
                <a:latin typeface="+mn-lt"/>
              </a:rPr>
              <a:t>The Non-accelerator Physics subprogram includes all of the Cosmic Frontier and the non-accelerator part of the Intensity Frontier experimental research, operations, R&amp;D, small experiment fabrication and MIE fabrication projects.  The Theoretical Physics subprogram includes Cosmic Frontier theoretical research.</a:t>
            </a:r>
          </a:p>
          <a:p>
            <a:pPr eaLnBrk="0" hangingPunct="0"/>
            <a:endParaRPr lang="en-US" sz="1400" dirty="0" smtClean="0">
              <a:latin typeface="+mn-lt"/>
            </a:endParaRPr>
          </a:p>
          <a:p>
            <a:pPr eaLnBrk="0" hangingPunct="0"/>
            <a:r>
              <a:rPr lang="en-US" sz="1400" dirty="0" smtClean="0">
                <a:latin typeface="+mn-lt"/>
              </a:rPr>
              <a:t>The FY12 &amp; FY13 budgets </a:t>
            </a:r>
            <a:r>
              <a:rPr lang="en-US" sz="1400" dirty="0">
                <a:latin typeface="+mn-lt"/>
              </a:rPr>
              <a:t>includes SBIR/STTR of approximately $20M, which has already been removed from FY10 and FY11 </a:t>
            </a:r>
            <a:r>
              <a:rPr lang="en-US" sz="1400" dirty="0" err="1">
                <a:latin typeface="+mn-lt"/>
              </a:rPr>
              <a:t>Actuals</a:t>
            </a:r>
            <a:r>
              <a:rPr lang="en-US" sz="1400" dirty="0">
                <a:latin typeface="+mn-lt"/>
              </a:rPr>
              <a:t>. Therefore the real </a:t>
            </a:r>
            <a:r>
              <a:rPr lang="en-US" sz="1400" dirty="0" smtClean="0">
                <a:latin typeface="+mn-lt"/>
              </a:rPr>
              <a:t>FY12 and FY13 amounts are </a:t>
            </a:r>
            <a:r>
              <a:rPr lang="en-US" sz="1400" dirty="0">
                <a:latin typeface="+mn-lt"/>
              </a:rPr>
              <a:t>a reduction of approximately $5M </a:t>
            </a:r>
            <a:r>
              <a:rPr lang="en-US" sz="1400" dirty="0" smtClean="0">
                <a:latin typeface="+mn-lt"/>
              </a:rPr>
              <a:t>and $19M relative to FY 2011.</a:t>
            </a:r>
          </a:p>
          <a:p>
            <a:pPr eaLnBrk="0" hangingPunct="0"/>
            <a:endParaRPr lang="en-US" sz="1400" dirty="0" smtClean="0">
              <a:latin typeface="+mn-lt"/>
            </a:endParaRPr>
          </a:p>
          <a:p>
            <a:pPr eaLnBrk="0" hangingPunct="0"/>
            <a:r>
              <a:rPr lang="en-US" sz="1400" dirty="0" smtClean="0">
                <a:solidFill>
                  <a:prstClr val="black"/>
                </a:solidFill>
                <a:latin typeface="+mn-lt"/>
                <a:cs typeface="Calibri" pitchFamily="34" charset="0"/>
              </a:rPr>
              <a:t>The FY 2012 appropriation is reduced by $840,000 for the High Energy Physics share of the DOE-wide $73,300,000 rescission for contractor pay freeze savings. The FY 2013 budget request reflects the FY 2013 impact of the contractor pay freeze.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1455738" y="266700"/>
            <a:ext cx="5940425" cy="533400"/>
          </a:xfrm>
        </p:spPr>
        <p:txBody>
          <a:bodyPr/>
          <a:lstStyle/>
          <a:p>
            <a:r>
              <a:rPr lang="en-US" sz="3200" b="1" smtClean="0">
                <a:solidFill>
                  <a:srgbClr val="285C00"/>
                </a:solidFill>
                <a:effectLst/>
                <a:latin typeface="Cambria" pitchFamily="18" charset="0"/>
              </a:rPr>
              <a:t>Cosmic Frontier Budget</a:t>
            </a:r>
          </a:p>
        </p:txBody>
      </p:sp>
      <p:sp>
        <p:nvSpPr>
          <p:cNvPr id="4198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59FAE2-7E68-4BA2-85C3-3442448F06F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987" name="TextBox 5"/>
          <p:cNvSpPr txBox="1">
            <a:spLocks noChangeArrowheads="1"/>
          </p:cNvSpPr>
          <p:nvPr/>
        </p:nvSpPr>
        <p:spPr bwMode="auto">
          <a:xfrm>
            <a:off x="565150" y="5683250"/>
            <a:ext cx="8045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 </a:t>
            </a:r>
            <a:endParaRPr lang="en-US"/>
          </a:p>
        </p:txBody>
      </p:sp>
      <p:graphicFrame>
        <p:nvGraphicFramePr>
          <p:cNvPr id="10" name="Table Placeholder 9"/>
          <p:cNvGraphicFramePr>
            <a:graphicFrameLocks noGrp="1"/>
          </p:cNvGraphicFramePr>
          <p:nvPr>
            <p:ph type="tbl" idx="1"/>
          </p:nvPr>
        </p:nvGraphicFramePr>
        <p:xfrm>
          <a:off x="542474" y="1148148"/>
          <a:ext cx="7029902" cy="408619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76339"/>
                <a:gridCol w="916877"/>
                <a:gridCol w="898962"/>
                <a:gridCol w="1079563"/>
                <a:gridCol w="1158161"/>
              </a:tblGrid>
              <a:tr h="536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/>
                        <a:t>Cosmic</a:t>
                      </a:r>
                      <a:r>
                        <a:rPr lang="en-US" sz="1800" u="none" strike="noStrike" baseline="0" dirty="0" smtClean="0"/>
                        <a:t> Frontier </a:t>
                      </a:r>
                      <a:r>
                        <a:rPr lang="en-US" sz="1800" u="none" strike="noStrike" dirty="0" smtClean="0"/>
                        <a:t>Funding (in $K)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latin typeface="+mn-lt"/>
                        </a:rPr>
                        <a:t>FY10 actual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latin typeface="+mn-lt"/>
                        </a:rPr>
                        <a:t>FY11 actual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latin typeface="+mn-lt"/>
                        </a:rPr>
                        <a:t>FY12 </a:t>
                      </a:r>
                      <a:r>
                        <a:rPr lang="en-US" sz="1800" b="1" u="none" strike="noStrike" dirty="0" smtClean="0">
                          <a:latin typeface="+mn-lt"/>
                        </a:rPr>
                        <a:t>current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FY13</a:t>
                      </a:r>
                    </a:p>
                    <a:p>
                      <a:pPr algn="l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request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Research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55161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57112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latin typeface="+mn-lt"/>
                        </a:rPr>
                        <a:t>54347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52771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Grants Research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11674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11975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12110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12551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Lab Research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34145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36091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 smtClean="0">
                          <a:latin typeface="+mn-lt"/>
                        </a:rPr>
                        <a:t>34610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34855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09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Exp Ops &amp; Commissioning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9342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9046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7627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5365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Projects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20155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17652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14000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26463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MIE </a:t>
                      </a:r>
                      <a:r>
                        <a:rPr lang="en-US" sz="1800" u="none" strike="noStrike" dirty="0" smtClean="0"/>
                        <a:t>– </a:t>
                      </a:r>
                      <a:r>
                        <a:rPr lang="en-US" sz="1800" u="none" strike="noStrike" dirty="0"/>
                        <a:t>DES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8610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4000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5040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MIE - </a:t>
                      </a:r>
                      <a:r>
                        <a:rPr lang="en-US" sz="1800" u="none" strike="noStrike" dirty="0" err="1"/>
                        <a:t>SuperCDMS</a:t>
                      </a:r>
                      <a:r>
                        <a:rPr lang="en-US" sz="1800" u="none" strike="noStrike" dirty="0"/>
                        <a:t> Soudan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MIE - LSST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1900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5500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/>
                        <a:t>MIE - HAWC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25717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/>
                        <a:t>  </a:t>
                      </a:r>
                      <a:r>
                        <a:rPr lang="en-US" sz="1800" u="none" strike="noStrike" dirty="0" smtClean="0"/>
                        <a:t>   Small fabrication </a:t>
                      </a:r>
                      <a:r>
                        <a:rPr lang="en-US" sz="1800" u="none" strike="noStrike" dirty="0"/>
                        <a:t>+ R&amp;D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10045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11752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latin typeface="+mn-lt"/>
                        </a:rPr>
                        <a:t>7000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14963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1869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/>
                        <a:t>TOTAL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75316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>
                          <a:latin typeface="+mn-lt"/>
                        </a:rPr>
                        <a:t>74764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u="none" strike="noStrike" dirty="0" smtClean="0">
                          <a:latin typeface="+mn-lt"/>
                        </a:rPr>
                        <a:t>68347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79234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1989" name="TextBox 5"/>
          <p:cNvSpPr txBox="1">
            <a:spLocks noChangeArrowheads="1"/>
          </p:cNvSpPr>
          <p:nvPr/>
        </p:nvSpPr>
        <p:spPr bwMode="auto">
          <a:xfrm>
            <a:off x="0" y="5380672"/>
            <a:ext cx="873918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u="sng" dirty="0" smtClean="0">
                <a:solidFill>
                  <a:srgbClr val="285C00"/>
                </a:solidFill>
                <a:latin typeface="Calibri" pitchFamily="34" charset="0"/>
              </a:rPr>
              <a:t>FY12:</a:t>
            </a:r>
            <a:r>
              <a:rPr lang="en-US" dirty="0" smtClean="0">
                <a:solidFill>
                  <a:srgbClr val="285C00"/>
                </a:solidFill>
                <a:latin typeface="Calibri" pitchFamily="34" charset="0"/>
              </a:rPr>
              <a:t>  There </a:t>
            </a:r>
            <a:r>
              <a:rPr lang="en-US" dirty="0">
                <a:solidFill>
                  <a:srgbClr val="285C00"/>
                </a:solidFill>
                <a:latin typeface="Calibri" pitchFamily="34" charset="0"/>
              </a:rPr>
              <a:t>is a decrease in project funding as DES and </a:t>
            </a:r>
            <a:r>
              <a:rPr lang="en-US" dirty="0" err="1">
                <a:solidFill>
                  <a:srgbClr val="285C00"/>
                </a:solidFill>
                <a:latin typeface="Calibri" pitchFamily="34" charset="0"/>
              </a:rPr>
              <a:t>SuperCDMS</a:t>
            </a:r>
            <a:r>
              <a:rPr lang="en-US" dirty="0">
                <a:solidFill>
                  <a:srgbClr val="285C00"/>
                </a:solidFill>
                <a:latin typeface="Calibri" pitchFamily="34" charset="0"/>
              </a:rPr>
              <a:t>-Soudan complete.  </a:t>
            </a:r>
          </a:p>
          <a:p>
            <a:pPr eaLnBrk="0" hangingPunct="0"/>
            <a:r>
              <a:rPr lang="en-US" dirty="0">
                <a:solidFill>
                  <a:srgbClr val="285C00"/>
                </a:solidFill>
                <a:latin typeface="Calibri" pitchFamily="34" charset="0"/>
              </a:rPr>
              <a:t>LSST and HAWC become MIE’s in FY12:  HAWC starts fabrication; LSST still in </a:t>
            </a:r>
            <a:r>
              <a:rPr lang="en-US" dirty="0" smtClean="0">
                <a:solidFill>
                  <a:srgbClr val="285C00"/>
                </a:solidFill>
                <a:latin typeface="Calibri" pitchFamily="34" charset="0"/>
              </a:rPr>
              <a:t>R&amp;D</a:t>
            </a:r>
          </a:p>
          <a:p>
            <a:pPr eaLnBrk="0" hangingPunct="0"/>
            <a:endParaRPr lang="en-US" dirty="0" smtClean="0">
              <a:solidFill>
                <a:srgbClr val="285C00"/>
              </a:solidFill>
              <a:latin typeface="Calibri" pitchFamily="34" charset="0"/>
            </a:endParaRPr>
          </a:p>
          <a:p>
            <a:pPr eaLnBrk="0" hangingPunct="0"/>
            <a:r>
              <a:rPr lang="en-US" u="sng" dirty="0" smtClean="0">
                <a:solidFill>
                  <a:srgbClr val="285C00"/>
                </a:solidFill>
                <a:latin typeface="Calibri" pitchFamily="34" charset="0"/>
              </a:rPr>
              <a:t>FY13</a:t>
            </a:r>
            <a:r>
              <a:rPr lang="en-US" dirty="0" smtClean="0">
                <a:solidFill>
                  <a:srgbClr val="285C00"/>
                </a:solidFill>
                <a:latin typeface="Calibri" pitchFamily="34" charset="0"/>
              </a:rPr>
              <a:t>: Requesting fabrication-start approval for LSST and funding starts to ramp up.  Funds provided for Dark Matter R&amp;D (solicitation for Generation-2 experiments out soon)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1378" y="235972"/>
            <a:ext cx="6172187" cy="723900"/>
          </a:xfrm>
        </p:spPr>
        <p:txBody>
          <a:bodyPr/>
          <a:lstStyle/>
          <a:p>
            <a:r>
              <a:rPr lang="en-US" dirty="0" smtClean="0"/>
              <a:t>Major </a:t>
            </a:r>
            <a:r>
              <a:rPr lang="en-US" dirty="0" smtClean="0"/>
              <a:t>Changes &amp; Issues </a:t>
            </a:r>
            <a:r>
              <a:rPr lang="en-US" dirty="0" smtClean="0"/>
              <a:t>in FY2013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37" y="1137442"/>
            <a:ext cx="8492247" cy="5199063"/>
          </a:xfrm>
        </p:spPr>
        <p:txBody>
          <a:bodyPr/>
          <a:lstStyle/>
          <a:p>
            <a:r>
              <a:rPr lang="en-US" sz="1800" dirty="0" smtClean="0"/>
              <a:t>Support for ILC R&amp;D efforts ends</a:t>
            </a:r>
          </a:p>
          <a:p>
            <a:pPr lvl="1"/>
            <a:r>
              <a:rPr lang="en-US" dirty="0" smtClean="0"/>
              <a:t>5 year R&amp;D plan successfully completed; no project on near horizon</a:t>
            </a:r>
          </a:p>
          <a:p>
            <a:pPr lvl="1"/>
            <a:r>
              <a:rPr lang="en-US" dirty="0" smtClean="0"/>
              <a:t>Plan to continue involvement with international planning at very low </a:t>
            </a:r>
            <a:r>
              <a:rPr lang="en-US" dirty="0" smtClean="0"/>
              <a:t>level</a:t>
            </a:r>
            <a:endParaRPr lang="en-US" dirty="0" smtClean="0"/>
          </a:p>
          <a:p>
            <a:r>
              <a:rPr lang="en-US" sz="1800" dirty="0" smtClean="0"/>
              <a:t>LBNE construction not included in FY 2013 budget request</a:t>
            </a:r>
          </a:p>
          <a:p>
            <a:pPr lvl="1"/>
            <a:r>
              <a:rPr lang="en-US" dirty="0" err="1" smtClean="0"/>
              <a:t>Homestake</a:t>
            </a:r>
            <a:r>
              <a:rPr lang="en-US" dirty="0" smtClean="0"/>
              <a:t> dewatering effort is maintained at reduced scope</a:t>
            </a:r>
          </a:p>
          <a:p>
            <a:pPr lvl="1"/>
            <a:r>
              <a:rPr lang="en-US" dirty="0" smtClean="0"/>
              <a:t>Plan to finish </a:t>
            </a:r>
            <a:r>
              <a:rPr lang="en-US" dirty="0" smtClean="0"/>
              <a:t>developing LBNE case with the Administration</a:t>
            </a:r>
          </a:p>
          <a:p>
            <a:r>
              <a:rPr lang="en-US" sz="1800" dirty="0" smtClean="0"/>
              <a:t>Lack of new facilities for science threatens the future of the program</a:t>
            </a:r>
          </a:p>
          <a:p>
            <a:pPr lvl="1"/>
            <a:r>
              <a:rPr lang="en-US" dirty="0" smtClean="0"/>
              <a:t> To exert leadership we need not only to fully exploit current research infrastructure but also to develop new facilities and infrastructure.</a:t>
            </a:r>
          </a:p>
          <a:p>
            <a:pPr lvl="1"/>
            <a:r>
              <a:rPr lang="en-US" dirty="0" smtClean="0"/>
              <a:t>Opportunities at the Cosmic Frontier:  </a:t>
            </a:r>
          </a:p>
          <a:p>
            <a:pPr lvl="2"/>
            <a:r>
              <a:rPr lang="en-US" dirty="0" err="1" smtClean="0"/>
              <a:t>LSSTcam</a:t>
            </a:r>
            <a:r>
              <a:rPr lang="en-US" dirty="0" smtClean="0"/>
              <a:t> – FY13 request for approval of MIE fabrication start</a:t>
            </a:r>
          </a:p>
          <a:p>
            <a:pPr lvl="2"/>
            <a:r>
              <a:rPr lang="en-US" dirty="0" smtClean="0"/>
              <a:t>Dark Matter detection – FY13 request includes increase in R&amp;D funding to support DM-G2 efforts (solicitation going out soon)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54379B-208C-4059-BD84-86ED93E55D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14276</TotalTime>
  <Words>550</Words>
  <Application>Microsoft Office PowerPoint</Application>
  <PresentationFormat>On-screen Show (4:3)</PresentationFormat>
  <Paragraphs>144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Slide 1</vt:lpstr>
      <vt:lpstr>High Energy Physics Budget (dollars in thousands)</vt:lpstr>
      <vt:lpstr>Cosmic Frontier Budget</vt:lpstr>
      <vt:lpstr>Major Changes &amp; Issues in FY2013</vt:lpstr>
    </vt:vector>
  </TitlesOfParts>
  <Company>U.S. Department of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mormaLa</dc:creator>
  <cp:lastModifiedBy>Kathleen Turner</cp:lastModifiedBy>
  <cp:revision>1513</cp:revision>
  <dcterms:created xsi:type="dcterms:W3CDTF">2008-09-17T19:05:33Z</dcterms:created>
  <dcterms:modified xsi:type="dcterms:W3CDTF">2012-03-01T23:05:30Z</dcterms:modified>
</cp:coreProperties>
</file>