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0" autoAdjust="0"/>
    <p:restoredTop sz="94660"/>
  </p:normalViewPr>
  <p:slideViewPr>
    <p:cSldViewPr>
      <p:cViewPr varScale="1">
        <p:scale>
          <a:sx n="113" d="100"/>
          <a:sy n="113" d="100"/>
        </p:scale>
        <p:origin x="-2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D4290-1B5D-4BA0-BB87-A01A9159F491}" type="datetimeFigureOut">
              <a:rPr lang="en-US" smtClean="0"/>
              <a:pPr/>
              <a:t>09/29/2011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4043E-32AD-4F37-8063-44F2C0A7E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B71798-5C65-4D49-BA48-134988842E9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C9C6A-D4BC-4EB8-8651-B4F048B93FF5}" type="datetimeFigureOut">
              <a:rPr lang="en-US" smtClean="0"/>
              <a:pPr/>
              <a:t>09/29/2011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58ECE-D7D3-428B-8052-20EB06690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titled-1.png"/>
          <p:cNvPicPr>
            <a:picLocks noChangeAspect="1"/>
          </p:cNvPicPr>
          <p:nvPr/>
        </p:nvPicPr>
        <p:blipFill>
          <a:blip r:embed="rId3" cstate="print"/>
          <a:stretch>
            <a:fillRect/>
          </a:stretch>
        </p:blipFill>
        <p:spPr>
          <a:xfrm>
            <a:off x="0" y="0"/>
            <a:ext cx="9144000" cy="697255"/>
          </a:xfrm>
          <a:prstGeom prst="rect">
            <a:avLst/>
          </a:prstGeom>
        </p:spPr>
      </p:pic>
      <p:pic>
        <p:nvPicPr>
          <p:cNvPr id="6" name="Picture 5" descr="nsf1.png"/>
          <p:cNvPicPr>
            <a:picLocks noChangeAspect="1"/>
          </p:cNvPicPr>
          <p:nvPr/>
        </p:nvPicPr>
        <p:blipFill>
          <a:blip r:embed="rId4" cstate="print"/>
          <a:stretch>
            <a:fillRect/>
          </a:stretch>
        </p:blipFill>
        <p:spPr>
          <a:xfrm>
            <a:off x="8458200" y="0"/>
            <a:ext cx="685800" cy="689764"/>
          </a:xfrm>
          <a:prstGeom prst="rect">
            <a:avLst/>
          </a:prstGeom>
        </p:spPr>
      </p:pic>
      <p:sp>
        <p:nvSpPr>
          <p:cNvPr id="7" name="Title 6"/>
          <p:cNvSpPr>
            <a:spLocks noGrp="1"/>
          </p:cNvSpPr>
          <p:nvPr>
            <p:ph type="title"/>
          </p:nvPr>
        </p:nvSpPr>
        <p:spPr>
          <a:xfrm>
            <a:off x="0" y="712128"/>
            <a:ext cx="6858000" cy="2908489"/>
          </a:xfrm>
        </p:spPr>
        <p:txBody>
          <a:bodyPr tIns="45720">
            <a:spAutoFit/>
          </a:bodyPr>
          <a:lstStyle/>
          <a:p>
            <a:r>
              <a:rPr lang="en-US" sz="2400" b="1" dirty="0" smtClean="0">
                <a:solidFill>
                  <a:schemeClr val="bg1"/>
                </a:solidFill>
              </a:rPr>
              <a:t>CISE DISTINGUISHED LECTURE SERIES </a:t>
            </a:r>
            <a:r>
              <a:rPr lang="en-US" sz="1600" b="1" dirty="0" smtClean="0">
                <a:solidFill>
                  <a:schemeClr val="tx2"/>
                </a:solidFill>
              </a:rPr>
              <a:t/>
            </a:r>
            <a:br>
              <a:rPr lang="en-US" sz="1600" b="1" dirty="0" smtClean="0">
                <a:solidFill>
                  <a:schemeClr val="tx2"/>
                </a:solidFill>
              </a:rPr>
            </a:br>
            <a:r>
              <a:rPr lang="en-US" sz="1600" b="1" dirty="0" smtClean="0">
                <a:solidFill>
                  <a:schemeClr val="bg1"/>
                </a:solidFill>
              </a:rPr>
              <a:t>Tuesday, March 6 at 2pm, Room 110</a:t>
            </a:r>
            <a:r>
              <a:rPr lang="en-US" sz="1600" b="1" dirty="0" smtClean="0">
                <a:solidFill>
                  <a:srgbClr val="FF0000"/>
                </a:solidFill>
              </a:rPr>
              <a:t/>
            </a:r>
            <a:br>
              <a:rPr lang="en-US" sz="1600" b="1" dirty="0" smtClean="0">
                <a:solidFill>
                  <a:srgbClr val="FF0000"/>
                </a:solidFill>
              </a:rPr>
            </a:br>
            <a:r>
              <a:rPr lang="en-US" sz="1200" b="1" dirty="0" smtClean="0">
                <a:solidFill>
                  <a:srgbClr val="FF0000"/>
                </a:solidFill>
              </a:rPr>
              <a:t> </a:t>
            </a:r>
            <a:r>
              <a:rPr lang="en-US" sz="1600" b="1" dirty="0" smtClean="0">
                <a:solidFill>
                  <a:srgbClr val="FF0000"/>
                </a:solidFill>
              </a:rPr>
              <a:t/>
            </a:r>
            <a:br>
              <a:rPr lang="en-US" sz="1600" b="1" dirty="0" smtClean="0">
                <a:solidFill>
                  <a:srgbClr val="FF0000"/>
                </a:solidFill>
              </a:rPr>
            </a:br>
            <a: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t>Building Watson:  </a:t>
            </a:r>
            <a:b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br>
            <a: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t>An Overview of the </a:t>
            </a:r>
            <a:r>
              <a:rPr lang="en-US" sz="2800" b="1" dirty="0" err="1" smtClean="0">
                <a:ln w="3175" cap="rnd">
                  <a:solidFill>
                    <a:schemeClr val="tx1"/>
                  </a:solidFill>
                </a:ln>
                <a:solidFill>
                  <a:srgbClr val="FF0000"/>
                </a:solidFill>
                <a:effectLst>
                  <a:outerShdw blurRad="50800" dist="38100" dir="8100000" algn="tr" rotWithShape="0">
                    <a:prstClr val="black">
                      <a:alpha val="40000"/>
                    </a:prstClr>
                  </a:outerShdw>
                </a:effectLst>
              </a:rPr>
              <a:t>DeepQA</a:t>
            </a:r>
            <a: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t> Project</a:t>
            </a:r>
            <a: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t/>
            </a:r>
            <a:b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br>
            <a:r>
              <a:rPr lang="en-US" sz="1100" b="1" dirty="0" smtClean="0"/>
              <a:t>  </a:t>
            </a:r>
            <a:r>
              <a:rPr lang="en-US" sz="2800" dirty="0" smtClean="0"/>
              <a:t/>
            </a:r>
            <a:br>
              <a:rPr lang="en-US" sz="2800" dirty="0" smtClean="0"/>
            </a:br>
            <a:r>
              <a:rPr lang="en-US" sz="2800" b="1" dirty="0" smtClean="0"/>
              <a:t>Dr. David A. </a:t>
            </a:r>
            <a:r>
              <a:rPr lang="en-US" sz="2800" b="1" dirty="0" err="1" smtClean="0"/>
              <a:t>Ferrucci</a:t>
            </a:r>
            <a:r>
              <a:rPr lang="en-US" sz="2800" b="1" dirty="0" smtClean="0"/>
              <a:t/>
            </a:r>
            <a:br>
              <a:rPr lang="en-US" sz="2800" b="1" dirty="0" smtClean="0"/>
            </a:br>
            <a:r>
              <a:rPr lang="en-US" sz="1800" b="1" dirty="0" smtClean="0"/>
              <a:t>IBM</a:t>
            </a:r>
            <a:br>
              <a:rPr lang="en-US" sz="1800" b="1" dirty="0" smtClean="0"/>
            </a:br>
            <a:endParaRPr lang="en-US" sz="1800" b="1" dirty="0"/>
          </a:p>
        </p:txBody>
      </p:sp>
      <p:sp>
        <p:nvSpPr>
          <p:cNvPr id="8" name="TextBox 7"/>
          <p:cNvSpPr txBox="1"/>
          <p:nvPr/>
        </p:nvSpPr>
        <p:spPr>
          <a:xfrm>
            <a:off x="0" y="6581001"/>
            <a:ext cx="9144000" cy="27699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1200" b="1" dirty="0" smtClean="0">
                <a:solidFill>
                  <a:schemeClr val="bg1"/>
                </a:solidFill>
              </a:rPr>
              <a:t>Talks held at 4201 Wilson Blvd</a:t>
            </a:r>
            <a:r>
              <a:rPr lang="en-US" sz="1200" b="1" smtClean="0">
                <a:solidFill>
                  <a:schemeClr val="bg1"/>
                </a:solidFill>
              </a:rPr>
              <a:t>.                               </a:t>
            </a:r>
            <a:r>
              <a:rPr lang="en-US" sz="1200" b="1" dirty="0" smtClean="0">
                <a:solidFill>
                  <a:schemeClr val="bg1"/>
                </a:solidFill>
              </a:rPr>
              <a:t>Questions: Contact Dawn Patterson at dpatters@nsf.gov</a:t>
            </a:r>
            <a:endParaRPr lang="en-US" sz="1400" b="1" dirty="0">
              <a:solidFill>
                <a:schemeClr val="bg1"/>
              </a:solidFill>
            </a:endParaRPr>
          </a:p>
        </p:txBody>
      </p:sp>
      <p:pic>
        <p:nvPicPr>
          <p:cNvPr id="1026" name="Picture 2"/>
          <p:cNvPicPr>
            <a:picLocks noChangeAspect="1" noChangeArrowheads="1"/>
          </p:cNvPicPr>
          <p:nvPr/>
        </p:nvPicPr>
        <p:blipFill>
          <a:blip r:embed="rId5" cstate="print"/>
          <a:srcRect l="6452" r="3226"/>
          <a:stretch>
            <a:fillRect/>
          </a:stretch>
        </p:blipFill>
        <p:spPr bwMode="auto">
          <a:xfrm>
            <a:off x="6838951" y="838200"/>
            <a:ext cx="2133600" cy="2341298"/>
          </a:xfrm>
          <a:prstGeom prst="rect">
            <a:avLst/>
          </a:prstGeom>
          <a:noFill/>
          <a:ln w="15875" cap="flat">
            <a:noFill/>
            <a:miter lim="800000"/>
            <a:headEnd/>
            <a:tailEnd/>
          </a:ln>
          <a:effectLst/>
        </p:spPr>
      </p:pic>
      <p:sp>
        <p:nvSpPr>
          <p:cNvPr id="9" name="Rectangle 8"/>
          <p:cNvSpPr/>
          <p:nvPr/>
        </p:nvSpPr>
        <p:spPr>
          <a:xfrm>
            <a:off x="304800" y="3429000"/>
            <a:ext cx="6400800" cy="3046988"/>
          </a:xfrm>
          <a:prstGeom prst="rect">
            <a:avLst/>
          </a:prstGeom>
        </p:spPr>
        <p:txBody>
          <a:bodyPr wrap="square">
            <a:spAutoFit/>
          </a:bodyPr>
          <a:lstStyle/>
          <a:p>
            <a:pPr algn="just"/>
            <a:r>
              <a:rPr lang="en-US" sz="1200" dirty="0" smtClean="0"/>
              <a:t>Computer systems that can directly and accurately answer peoples' questions over a broad domain of human knowledge have been envisioned by scientists and writers since the advent of computers themselves.  The </a:t>
            </a:r>
            <a:r>
              <a:rPr lang="en-US" sz="1200" dirty="0" err="1" smtClean="0"/>
              <a:t>DeepQA</a:t>
            </a:r>
            <a:r>
              <a:rPr lang="en-US" sz="1200" dirty="0" smtClean="0"/>
              <a:t> project is aimed at exploring how advancing and integrating Natural Language Processing , Information Retrieval, Machine Learning, Knowledge Representation and Reasoning, and massively parallel computation can greatly advance the science and application of automatic Question Answering.   </a:t>
            </a:r>
          </a:p>
          <a:p>
            <a:pPr algn="just"/>
            <a:endParaRPr lang="en-US" sz="1200" dirty="0" smtClean="0"/>
          </a:p>
          <a:p>
            <a:pPr algn="just"/>
            <a:r>
              <a:rPr lang="en-US" sz="1200" dirty="0" smtClean="0"/>
              <a:t>An exciting proof-point in this challenge was developing a computer system that could successfully compete against top human players at the Jeopardy! quiz show (www.jeopardy.com).   An important contributor to Watson’s success is its ability to automatically learn and combine accurate confidences across a wide array of algorithms and over different dimensions of evidence.  High precision and accurate confidence computations are critical for real business settings where helping users focus on the right content sooner and with greater confidence can make all the difference. In this talk, I will introduce the audience to the Jeopardy! Challenge, explain how Watson was built on </a:t>
            </a:r>
            <a:r>
              <a:rPr lang="en-US" sz="1200" dirty="0" err="1" smtClean="0"/>
              <a:t>DeepQA</a:t>
            </a:r>
            <a:r>
              <a:rPr lang="en-US" sz="1200" dirty="0" smtClean="0"/>
              <a:t> to ultimately defeat the two most celebrated human Jeopardy Champions of all time and I will discuss applications of the Watson technology beyond in areas such as healthcare.</a:t>
            </a:r>
            <a:endParaRPr lang="en-US" sz="1200" dirty="0"/>
          </a:p>
        </p:txBody>
      </p:sp>
      <p:sp>
        <p:nvSpPr>
          <p:cNvPr id="10" name="Rectangle 9"/>
          <p:cNvSpPr/>
          <p:nvPr/>
        </p:nvSpPr>
        <p:spPr>
          <a:xfrm>
            <a:off x="6838951" y="3430011"/>
            <a:ext cx="2133600" cy="2954655"/>
          </a:xfrm>
          <a:prstGeom prst="rect">
            <a:avLst/>
          </a:prstGeom>
        </p:spPr>
        <p:style>
          <a:lnRef idx="1">
            <a:schemeClr val="accent5"/>
          </a:lnRef>
          <a:fillRef idx="2">
            <a:schemeClr val="accent5"/>
          </a:fillRef>
          <a:effectRef idx="1">
            <a:schemeClr val="accent5"/>
          </a:effectRef>
          <a:fontRef idx="minor">
            <a:schemeClr val="dk1"/>
          </a:fontRef>
        </p:style>
        <p:txBody>
          <a:bodyPr wrap="square" tIns="91440" bIns="91440">
            <a:spAutoFit/>
          </a:bodyPr>
          <a:lstStyle/>
          <a:p>
            <a:r>
              <a:rPr lang="en-US" sz="1200" b="1" dirty="0" smtClean="0"/>
              <a:t>Dr. David </a:t>
            </a:r>
            <a:r>
              <a:rPr lang="en-US" sz="1200" b="1" dirty="0" err="1" smtClean="0"/>
              <a:t>Ferrucci</a:t>
            </a:r>
            <a:r>
              <a:rPr lang="en-US" sz="1200" b="1" dirty="0" smtClean="0"/>
              <a:t> </a:t>
            </a:r>
            <a:r>
              <a:rPr lang="en-US" sz="1200" dirty="0" smtClean="0"/>
              <a:t>is an IBM Fellow and the Principal Investigator (PI) for the Watson/Jeopardy! project.  He has been at IBM’s T.J. Watson’s Research Center since 1995 where he heads up the Semantic Analysis and Integration department.  Dr. </a:t>
            </a:r>
            <a:r>
              <a:rPr lang="en-US" sz="1200" dirty="0" err="1" smtClean="0"/>
              <a:t>Ferrucci</a:t>
            </a:r>
            <a:r>
              <a:rPr lang="en-US" sz="1200" dirty="0" smtClean="0"/>
              <a:t> focuses on technologies for automatically discovering valuable knowledge in natural language content and using it to enable better decision making. </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300</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CISE DISTINGUISHED LECTURE SERIES  Tuesday, March 6 at 2pm, Room 110   Building Watson:   An Overview of the DeepQA Project    Dr. David A. Ferrucci IBM </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FY12 NSF DISTINGUISHED LECTURE SERIES  IN CISE </dc:title>
  <dc:creator>shambrus</dc:creator>
  <cp:lastModifiedBy>kgeary</cp:lastModifiedBy>
  <cp:revision>40</cp:revision>
  <dcterms:created xsi:type="dcterms:W3CDTF">2011-09-15T15:47:32Z</dcterms:created>
  <dcterms:modified xsi:type="dcterms:W3CDTF">2011-09-29T15:56:26Z</dcterms:modified>
</cp:coreProperties>
</file>