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65" r:id="rId3"/>
    <p:sldId id="264" r:id="rId4"/>
    <p:sldId id="256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napVertSplitter="1"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0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320A7-9CE7-174A-90CD-D5FC9464AD7F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A4C56-BE70-E742-A209-0431C730A5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F9B60-EBA1-DA48-9CD9-24BD02963860}" type="datetimeFigureOut">
              <a:rPr lang="en-US" smtClean="0"/>
              <a:pPr/>
              <a:t>5/11/12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F2078-D12C-174A-8059-258DBECFAA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84213"/>
            <a:ext cx="4573587" cy="3430587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3" y="4279900"/>
            <a:ext cx="6351587" cy="4113213"/>
          </a:xfrm>
          <a:noFill/>
          <a:ln/>
        </p:spPr>
        <p:txBody>
          <a:bodyPr lIns="95281" tIns="47641" rIns="95281" bIns="47641"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9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40190"/>
            <a:ext cx="8229600" cy="5085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Astro 2012 SR - Presentation to 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567E3-E03A-B34B-9A75-85CF64B130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65778" y="119834"/>
            <a:ext cx="924111" cy="7869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science.nasa.gov/astrophysics/2012-senior-review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8619"/>
            <a:ext cx="7772400" cy="202292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/>
                <a:cs typeface="Arial"/>
              </a:rPr>
              <a:t>Senior Review 2012 Summary</a:t>
            </a:r>
            <a:br>
              <a:rPr lang="en-US" sz="3200" b="1" dirty="0" smtClean="0">
                <a:latin typeface="Arial"/>
                <a:cs typeface="Arial"/>
              </a:rPr>
            </a:br>
            <a:r>
              <a:rPr lang="en-US" sz="3200" b="1" dirty="0" smtClean="0">
                <a:latin typeface="Arial"/>
                <a:cs typeface="Arial"/>
              </a:rPr>
              <a:t>Presented to </a:t>
            </a:r>
            <a:r>
              <a:rPr lang="en-US" sz="3200" b="1" dirty="0" smtClean="0">
                <a:latin typeface="Arial"/>
                <a:cs typeface="Arial"/>
              </a:rPr>
              <a:t>AAAC</a:t>
            </a:r>
            <a:r>
              <a:rPr lang="en-US" sz="2800" b="1" dirty="0" smtClean="0">
                <a:latin typeface="Arial"/>
                <a:cs typeface="Arial"/>
              </a:rPr>
              <a:t/>
            </a:r>
            <a:br>
              <a:rPr lang="en-US" sz="2800" b="1" dirty="0" smtClean="0">
                <a:latin typeface="Arial"/>
                <a:cs typeface="Arial"/>
              </a:rPr>
            </a:br>
            <a:r>
              <a:rPr lang="en-US" sz="2800" b="1" dirty="0" smtClean="0">
                <a:latin typeface="Arial"/>
                <a:cs typeface="Arial"/>
              </a:rPr>
              <a:t/>
            </a:r>
            <a:br>
              <a:rPr lang="en-US" sz="2800" b="1" dirty="0" smtClean="0">
                <a:latin typeface="Arial"/>
                <a:cs typeface="Arial"/>
              </a:rPr>
            </a:br>
            <a:r>
              <a:rPr lang="en-US" sz="2800" b="1" dirty="0" smtClean="0">
                <a:latin typeface="Arial"/>
                <a:cs typeface="Arial"/>
              </a:rPr>
              <a:t>May 11, 2012</a:t>
            </a:r>
            <a:endParaRPr lang="en-US" sz="2800" b="1" dirty="0">
              <a:latin typeface="Arial"/>
              <a:cs typeface="Arial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4305300"/>
            <a:ext cx="6400800" cy="1582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Jaya Bajpayee</a:t>
            </a:r>
          </a:p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Program Executive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Astrophysics Operating Missions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&amp; Physics of the Cosmos Program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1"/>
            <a:ext cx="7645400" cy="1171575"/>
          </a:xfrm>
        </p:spPr>
        <p:txBody>
          <a:bodyPr>
            <a:noAutofit/>
          </a:bodyPr>
          <a:lstStyle/>
          <a:p>
            <a:r>
              <a:rPr lang="en-US" sz="2600" b="1" dirty="0" smtClean="0">
                <a:latin typeface="Arial"/>
                <a:ea typeface="ＭＳ Ｐゴシック" charset="-128"/>
                <a:cs typeface="Arial"/>
              </a:rPr>
              <a:t>2012 Senior Review of Operating Missions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914400" y="1704975"/>
          <a:ext cx="2628900" cy="2600325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575505"/>
                <a:gridCol w="1053395"/>
              </a:tblGrid>
              <a:tr h="371475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Invited Missions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B0C7D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Planck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Hubble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Chandra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Fermi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Warm Spitzer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Kepler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Swift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Arial"/>
                        </a:rPr>
                        <a:t>Suzaku</a:t>
                      </a: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/>
                          <a:cs typeface="Arial"/>
                        </a:rPr>
                        <a:t>XMM-Newton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 horzOverflow="overflow">
                    <a:solidFill>
                      <a:srgbClr val="D0DCE5"/>
                    </a:solidFill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330950"/>
            <a:ext cx="1663700" cy="450850"/>
          </a:xfrm>
        </p:spPr>
        <p:txBody>
          <a:bodyPr/>
          <a:lstStyle/>
          <a:p>
            <a:fld id="{009ED65B-A1EF-9641-91CD-E9BA5A17C0F6}" type="slidenum">
              <a:rPr lang="en-US" smtClean="0">
                <a:latin typeface="Arial"/>
                <a:cs typeface="Arial"/>
              </a:rPr>
              <a:pPr/>
              <a:t>2</a:t>
            </a:fld>
            <a:endParaRPr lang="en-US" dirty="0" smtClean="0">
              <a:latin typeface="Arial"/>
              <a:cs typeface="Arial"/>
            </a:endParaRPr>
          </a:p>
        </p:txBody>
      </p:sp>
      <p:graphicFrame>
        <p:nvGraphicFramePr>
          <p:cNvPr id="12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4191000" y="1679575"/>
          <a:ext cx="4229100" cy="289419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335125"/>
                <a:gridCol w="1893975"/>
              </a:tblGrid>
              <a:tr h="36177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Arial"/>
                        </a:rPr>
                        <a:t>2012 Senior Review Schedule</a:t>
                      </a:r>
                      <a:endParaRPr lang="en-US" sz="16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0C7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Draft Call for proposals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July 1, 2011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Call for Proposals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August </a:t>
                      </a:r>
                      <a:r>
                        <a:rPr lang="en-US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10, </a:t>
                      </a: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2011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EPO SR Proposals Due</a:t>
                      </a:r>
                      <a:endParaRPr lang="en-US" sz="140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Dec 15, 2011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SR Proposals Due</a:t>
                      </a:r>
                      <a:endParaRPr lang="en-US" sz="140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Jan 15, 2011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EPO Section Review</a:t>
                      </a:r>
                      <a:endParaRPr lang="en-US" sz="140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Jan 23 – 25, 2012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SRC Meets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Feb 28-March </a:t>
                      </a:r>
                      <a:r>
                        <a:rPr lang="en-US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/>
                          <a:ea typeface="Times New Roman"/>
                          <a:cs typeface="Arial"/>
                        </a:rPr>
                        <a:t>2, 2012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  <a:tr h="3617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Arial"/>
                          <a:ea typeface="Times New Roman"/>
                          <a:cs typeface="Arial"/>
                        </a:rPr>
                        <a:t>Final Report</a:t>
                      </a:r>
                      <a:endParaRPr lang="en-US" sz="14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latin typeface="Arial"/>
                          <a:ea typeface="Times New Roman"/>
                          <a:cs typeface="Arial"/>
                        </a:rPr>
                        <a:t>March </a:t>
                      </a:r>
                      <a:r>
                        <a:rPr lang="en-US" sz="1400" kern="1200" dirty="0" smtClean="0">
                          <a:latin typeface="Arial"/>
                          <a:ea typeface="Times New Roman"/>
                          <a:cs typeface="Arial"/>
                        </a:rPr>
                        <a:t>30, 2012</a:t>
                      </a:r>
                      <a:endParaRPr lang="en-US" sz="14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D0DCE5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3900" y="4381500"/>
            <a:ext cx="78359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endParaRPr lang="en-US" sz="1600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endParaRPr lang="en-US" sz="1600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endParaRPr lang="en-US" sz="1600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1600" dirty="0" smtClean="0">
                <a:latin typeface="Arial"/>
                <a:cs typeface="Arial"/>
              </a:rPr>
              <a:t>Call for proposals and results of past senior reviews at:</a:t>
            </a:r>
          </a:p>
          <a:p>
            <a:pPr marL="1371600" lvl="2" indent="-457200"/>
            <a:r>
              <a:rPr lang="en-US" sz="1600" dirty="0" smtClean="0">
                <a:latin typeface="Arial"/>
                <a:cs typeface="Arial"/>
                <a:hlinkClick r:id="rId3"/>
              </a:rPr>
              <a:t>http://science.nasa.gov/astrophysics/2012-senior-review/</a:t>
            </a:r>
            <a:endParaRPr lang="en-US" sz="1600" dirty="0" smtClean="0">
              <a:latin typeface="Arial"/>
              <a:cs typeface="Arial"/>
            </a:endParaRPr>
          </a:p>
          <a:p>
            <a:pPr marL="457200" indent="-457200">
              <a:buFont typeface="Arial"/>
              <a:buChar char="•"/>
            </a:pPr>
            <a:endParaRPr lang="en-US" sz="1600" dirty="0" smtClean="0">
              <a:latin typeface="Arial"/>
              <a:cs typeface="Arial"/>
            </a:endParaRPr>
          </a:p>
          <a:p>
            <a:pPr>
              <a:buFont typeface="Arial"/>
              <a:buChar char="•"/>
            </a:pP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70200" y="6356350"/>
            <a:ext cx="3149600" cy="365125"/>
          </a:xfrm>
        </p:spPr>
        <p:txBody>
          <a:bodyPr/>
          <a:lstStyle/>
          <a:p>
            <a:r>
              <a:rPr lang="en-US" smtClean="0">
                <a:latin typeface="Arial"/>
                <a:cs typeface="Arial"/>
              </a:rPr>
              <a:t>Astro 2012 SR - Presentation to AAAC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Arial"/>
                <a:cs typeface="Arial"/>
              </a:rPr>
              <a:t>Overall Findings</a:t>
            </a:r>
            <a:endParaRPr lang="en-US" sz="26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140" y="1040190"/>
            <a:ext cx="7247630" cy="5085973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SRC 2012 didn’t provide an overall rank-order</a:t>
            </a:r>
          </a:p>
          <a:p>
            <a:r>
              <a:rPr lang="en-US" dirty="0" smtClean="0">
                <a:latin typeface="Arial"/>
                <a:cs typeface="Arial"/>
              </a:rPr>
              <a:t>They felt we have a minimum set of missions – nothing can be turned off</a:t>
            </a:r>
          </a:p>
          <a:p>
            <a:r>
              <a:rPr lang="en-US" dirty="0" smtClean="0">
                <a:latin typeface="Arial"/>
                <a:cs typeface="Arial"/>
              </a:rPr>
              <a:t>SRC rated Missions in 5 Metrics: 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Discovery Space, Long Term Impact, Publications/$, Synergy, Criticality</a:t>
            </a:r>
          </a:p>
          <a:p>
            <a:r>
              <a:rPr lang="en-US" dirty="0" smtClean="0">
                <a:latin typeface="Arial"/>
                <a:cs typeface="Arial"/>
              </a:rPr>
              <a:t>SRC also considered missions among each class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Great Observatories:  HST &amp; Chandra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Discovery/Probe Class:  Kepler, Fermi, Spitzer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Explorer:  Swift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Foreign:  Planck, Suzaku, XMM-Newton</a:t>
            </a:r>
          </a:p>
          <a:p>
            <a:pPr>
              <a:buNone/>
            </a:pPr>
            <a:endParaRPr lang="en-US" dirty="0" smtClean="0">
              <a:latin typeface="Arial"/>
              <a:cs typeface="Arial"/>
            </a:endParaRPr>
          </a:p>
          <a:p>
            <a:endParaRPr lang="en-US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dirty="0" smtClean="0">
                <a:latin typeface="Arial"/>
                <a:cs typeface="Arial"/>
              </a:rPr>
              <a:t>Overall Recommendations:</a:t>
            </a:r>
          </a:p>
          <a:p>
            <a:r>
              <a:rPr lang="en-US" dirty="0" smtClean="0">
                <a:latin typeface="Arial"/>
                <a:cs typeface="Arial"/>
              </a:rPr>
              <a:t>Reduce cost of mission operations</a:t>
            </a:r>
          </a:p>
          <a:p>
            <a:r>
              <a:rPr lang="en-US" dirty="0" smtClean="0">
                <a:latin typeface="Arial"/>
                <a:cs typeface="Arial"/>
              </a:rPr>
              <a:t>Increase GO funding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2169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Arial"/>
                <a:cs typeface="Arial"/>
              </a:rPr>
              <a:t>Rating by Metrics</a:t>
            </a:r>
            <a:endParaRPr lang="en-US" sz="2600" b="1" dirty="0">
              <a:latin typeface="Arial"/>
              <a:cs typeface="Arial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168400"/>
          <a:ext cx="8106778" cy="4281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162003"/>
                <a:gridCol w="895397"/>
                <a:gridCol w="1028700"/>
                <a:gridCol w="1934578"/>
              </a:tblGrid>
              <a:tr h="6199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MISSION</a:t>
                      </a:r>
                    </a:p>
                  </a:txBody>
                  <a:tcPr marL="12700" marR="12700" marT="127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DISCOVERY SPACE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LONG TERM IMPACT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PUBLICATION/$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SYNERGY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CRITICAL CAPABILITY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HEALTH OF SCIENCE PROGRAM (RYG)</a:t>
                      </a:r>
                    </a:p>
                  </a:txBody>
                  <a:tcPr marL="12700" marR="12700" marT="1270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HST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CHANDRA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9.0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SWIFT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Y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KEPLER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SPITZER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XMM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SUZAKU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FERMI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68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PLANCK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</a:t>
                      </a:r>
                    </a:p>
                  </a:txBody>
                  <a:tcPr marL="12700" marR="12700" marT="12700" marB="0"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67E3-E03A-B34B-9A75-85CF64B1309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Astro 2012 SR - Presentation to AAAC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7800" y="-50800"/>
            <a:ext cx="8802596" cy="762001"/>
          </a:xfrm>
        </p:spPr>
        <p:txBody>
          <a:bodyPr>
            <a:normAutofit/>
          </a:bodyPr>
          <a:lstStyle/>
          <a:p>
            <a:r>
              <a:rPr lang="en-US" sz="2600" b="1" dirty="0" smtClean="0">
                <a:latin typeface="Arial"/>
                <a:cs typeface="Arial"/>
              </a:rPr>
              <a:t>2012 Senior Review Results</a:t>
            </a:r>
            <a:endParaRPr lang="en-US" sz="2600" b="1" dirty="0">
              <a:latin typeface="Arial"/>
              <a:cs typeface="Arial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2300" y="825501"/>
            <a:ext cx="8064500" cy="530066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400" dirty="0" smtClean="0"/>
          </a:p>
          <a:p>
            <a:pPr lvl="1">
              <a:buNone/>
            </a:pPr>
            <a:endParaRPr lang="en-US" sz="1200" dirty="0" smtClean="0"/>
          </a:p>
          <a:p>
            <a:pPr lvl="1"/>
            <a:endParaRPr lang="en-US" sz="1400" dirty="0"/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89248" y="1131967"/>
          <a:ext cx="8159154" cy="539930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76021"/>
                <a:gridCol w="6783133"/>
              </a:tblGrid>
              <a:tr h="4284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Mission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chemeClr val="lt1"/>
                          </a:solidFill>
                          <a:latin typeface="Arial"/>
                          <a:cs typeface="Arial"/>
                        </a:rPr>
                        <a:t>                                          Result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>
                    <a:solidFill>
                      <a:srgbClr val="4F81BD"/>
                    </a:solidFill>
                  </a:tcPr>
                </a:tc>
              </a:tr>
              <a:tr h="4168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solidFill>
                            <a:scrgbClr r="0" g="0" b="0"/>
                          </a:solidFill>
                          <a:latin typeface="Arial"/>
                          <a:cs typeface="Arial"/>
                        </a:rPr>
                        <a:t>Chandra</a:t>
                      </a:r>
                      <a:endParaRPr lang="en-US" sz="1400" b="1" i="0" u="none" strike="noStrike" dirty="0">
                        <a:solidFill>
                          <a:scrgbClr r="0" g="0" b="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marR="0" indent="-177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60000"/>
                        <a:buFont typeface="Lucida Grande"/>
                        <a:buChar char="−"/>
                        <a:tabLst/>
                        <a:defRPr/>
                      </a:pPr>
                      <a:r>
                        <a:rPr lang="en-US" sz="1400" u="none" strike="noStrike" dirty="0" smtClean="0">
                          <a:latin typeface="+mn-lt"/>
                          <a:cs typeface="Arial"/>
                        </a:rPr>
                        <a:t>Fully fund</a:t>
                      </a:r>
                      <a:r>
                        <a:rPr lang="en-US" sz="1400" u="none" strike="noStrike" baseline="0" dirty="0" smtClean="0">
                          <a:latin typeface="+mn-lt"/>
                          <a:cs typeface="Arial"/>
                        </a:rPr>
                        <a:t> as budgeted thru FY16 </a:t>
                      </a:r>
                      <a:endParaRPr lang="en-US" sz="1400" b="0" i="0" u="none" strike="noStrike" dirty="0" smtClean="0">
                        <a:latin typeface="+mn-lt"/>
                        <a:cs typeface="Arial"/>
                      </a:endParaRPr>
                    </a:p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solidFill>
                            <a:scrgbClr r="0" g="0" b="0"/>
                          </a:solidFill>
                          <a:latin typeface="Arial"/>
                          <a:cs typeface="Arial"/>
                        </a:rPr>
                        <a:t>Augment Guest Observer Program at ½ Project request</a:t>
                      </a:r>
                      <a:endParaRPr lang="en-US" sz="1400" b="0" i="0" u="none" strike="noStrike" dirty="0">
                        <a:solidFill>
                          <a:scrgbClr r="0" g="0" b="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6234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Fermi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Mission extension thru FY16</a:t>
                      </a:r>
                    </a:p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Reduced budget starting in FY14</a:t>
                      </a:r>
                      <a:endParaRPr lang="en-US" sz="1400" b="0" i="0" u="none" strike="noStrike" dirty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022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Hubble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Fully fund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as budgeted</a:t>
                      </a:r>
                      <a:endParaRPr lang="en-US" sz="1400" b="0" i="0" u="none" strike="noStrike" dirty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6673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Kepler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Extend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mission operations thru FY16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</a:t>
                      </a:r>
                    </a:p>
                    <a:p>
                      <a:pPr marL="177800" marR="0" indent="-177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60000"/>
                        <a:buFont typeface="Lucida Grande"/>
                        <a:buChar char="−"/>
                        <a:tabLst/>
                        <a:defRPr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Augment Guest Observer and Participating Science Program at 1/2 Project request</a:t>
                      </a:r>
                      <a:endParaRPr lang="en-US" sz="1400" b="0" i="0" u="none" strike="noStrike" dirty="0" smtClean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Planck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Fund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US Support of 1-year extension of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Low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Frequency Instrument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operations</a:t>
                      </a:r>
                      <a:endParaRPr lang="en-US" sz="1400" b="0" i="0" u="none" strike="noStrike" dirty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Spitzer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Extend ops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thru FY14</a:t>
                      </a:r>
                    </a:p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Closeout in FY15 </a:t>
                      </a:r>
                      <a:endParaRPr lang="en-US" sz="1400" b="0" i="0" u="none" strike="noStrike" dirty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Suzaku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Extend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US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Science support  through March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2015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(Astro-H launch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+1 year)</a:t>
                      </a:r>
                      <a:endParaRPr lang="en-US" sz="1400" b="0" i="0" u="none" strike="noStrike" dirty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Swift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Extend </a:t>
                      </a: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mission operations thru FY16</a:t>
                      </a: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 </a:t>
                      </a:r>
                    </a:p>
                    <a:p>
                      <a:pPr marL="177800" marR="0" indent="-1778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60000"/>
                        <a:buFont typeface="Lucida Grande"/>
                        <a:buChar char="−"/>
                        <a:tabLst/>
                        <a:defRPr/>
                      </a:pPr>
                      <a:r>
                        <a:rPr lang="en-US" sz="1400" u="none" strike="noStrike" baseline="0" dirty="0" smtClean="0">
                          <a:latin typeface="Arial"/>
                          <a:cs typeface="Arial"/>
                        </a:rPr>
                        <a:t>Augment Guest Observer Program per Project request</a:t>
                      </a:r>
                      <a:endParaRPr lang="en-US" sz="1400" b="0" i="0" u="none" strike="noStrike" dirty="0" smtClean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latin typeface="Arial"/>
                          <a:cs typeface="Arial"/>
                        </a:rPr>
                        <a:t>XMM-Newton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177800" indent="-177800" algn="l" fontAlgn="b">
                        <a:buSzPct val="60000"/>
                        <a:buFont typeface="Lucida Grande"/>
                        <a:buChar char="−"/>
                      </a:pPr>
                      <a:r>
                        <a:rPr lang="en-US" sz="1400" u="none" strike="noStrike" dirty="0" smtClean="0">
                          <a:latin typeface="Arial"/>
                          <a:cs typeface="Arial"/>
                        </a:rPr>
                        <a:t>Extend US support through March 2015</a:t>
                      </a:r>
                      <a:endParaRPr lang="en-US" sz="1400" b="0" i="0" u="none" strike="noStrike" dirty="0" smtClean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  <a:tr h="47306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Note:  All FY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15 and FY16 decisions will be revisited in the 2014 Senior Review.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pPr marL="115888" indent="-115888" algn="l" fontAlgn="b">
                        <a:buSzPct val="60000"/>
                        <a:buFont typeface="Lucida Grande"/>
                        <a:buChar char="−"/>
                      </a:pPr>
                      <a:endParaRPr lang="en-US" sz="1200" b="0" i="0" u="none" strike="noStrike" dirty="0" smtClean="0">
                        <a:latin typeface="Arial"/>
                        <a:cs typeface="Arial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480</Words>
  <Application>Microsoft Macintosh PowerPoint</Application>
  <PresentationFormat>On-screen Show (4:3)</PresentationFormat>
  <Paragraphs>160</Paragraphs>
  <Slides>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Senior Review 2012 Summary Presented to AAAC  May 11, 2012</vt:lpstr>
      <vt:lpstr>2012 Senior Review of Operating Missions</vt:lpstr>
      <vt:lpstr>Overall Findings</vt:lpstr>
      <vt:lpstr>Rating by Metrics</vt:lpstr>
      <vt:lpstr>2012 Senior Review Results</vt:lpstr>
    </vt:vector>
  </TitlesOfParts>
  <Company>LMIT IS&amp;GS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ODIN</dc:creator>
  <cp:lastModifiedBy>ODIN</cp:lastModifiedBy>
  <cp:revision>19</cp:revision>
  <cp:lastPrinted>2012-03-21T13:36:29Z</cp:lastPrinted>
  <dcterms:created xsi:type="dcterms:W3CDTF">2012-05-11T15:03:24Z</dcterms:created>
  <dcterms:modified xsi:type="dcterms:W3CDTF">2012-05-11T15:27:47Z</dcterms:modified>
</cp:coreProperties>
</file>