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15"/>
  </p:notesMasterIdLst>
  <p:handoutMasterIdLst>
    <p:handoutMasterId r:id="rId16"/>
  </p:handoutMasterIdLst>
  <p:sldIdLst>
    <p:sldId id="276" r:id="rId2"/>
    <p:sldId id="880" r:id="rId3"/>
    <p:sldId id="882" r:id="rId4"/>
    <p:sldId id="881" r:id="rId5"/>
    <p:sldId id="921" r:id="rId6"/>
    <p:sldId id="884" r:id="rId7"/>
    <p:sldId id="729" r:id="rId8"/>
    <p:sldId id="889" r:id="rId9"/>
    <p:sldId id="899" r:id="rId10"/>
    <p:sldId id="900" r:id="rId11"/>
    <p:sldId id="895" r:id="rId12"/>
    <p:sldId id="920" r:id="rId13"/>
    <p:sldId id="924" r:id="rId14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5C00"/>
    <a:srgbClr val="007E00"/>
    <a:srgbClr val="0000CC"/>
    <a:srgbClr val="FFFF99"/>
    <a:srgbClr val="285C00"/>
    <a:srgbClr val="000099"/>
    <a:srgbClr val="FF5C00"/>
    <a:srgbClr val="9900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8" autoAdjust="0"/>
    <p:restoredTop sz="99110" autoAdjust="0"/>
  </p:normalViewPr>
  <p:slideViewPr>
    <p:cSldViewPr snapToGrid="0">
      <p:cViewPr varScale="1">
        <p:scale>
          <a:sx n="67" d="100"/>
          <a:sy n="67" d="100"/>
        </p:scale>
        <p:origin x="-594" y="-102"/>
      </p:cViewPr>
      <p:guideLst>
        <p:guide orient="horz" pos="50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278"/>
    </p:cViewPr>
  </p:sorterViewPr>
  <p:notesViewPr>
    <p:cSldViewPr snapToGrid="0">
      <p:cViewPr varScale="1">
        <p:scale>
          <a:sx n="83" d="100"/>
          <a:sy n="83" d="100"/>
        </p:scale>
        <p:origin x="-2280" y="-78"/>
      </p:cViewPr>
      <p:guideLst>
        <p:guide orient="horz" pos="2920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9" rIns="91358" bIns="45679" numCol="1" anchor="b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745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9" rIns="91358" bIns="45679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 b="0"/>
            </a:lvl1pPr>
          </a:lstStyle>
          <a:p>
            <a:pPr>
              <a:defRPr/>
            </a:pPr>
            <a:fld id="{A2160E21-85DA-44D6-AD59-E7789C305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1" tIns="46085" rIns="92171" bIns="46085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1" tIns="46085" rIns="92171" bIns="46085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7088" cy="3478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1" tIns="46085" rIns="92171" bIns="460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1" tIns="46085" rIns="92171" bIns="46085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745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1" tIns="46085" rIns="92171" bIns="46085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/>
            </a:lvl1pPr>
          </a:lstStyle>
          <a:p>
            <a:pPr>
              <a:defRPr/>
            </a:pPr>
            <a:fld id="{BD175AC2-9E0E-4D52-AEE9-8E74FBC96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ADF827-0C65-4C60-AA7B-06215E3EB92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8189A-0DBC-4A1B-87E1-08C1D80C8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CEBC7-670E-4FA5-B2BB-F985FBC30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E45B4-1B51-41E0-8E36-5ED2D5B3A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1925"/>
            <a:ext cx="2057400" cy="6307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1925"/>
            <a:ext cx="6019800" cy="6307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8BAE9-801D-4404-9F63-1171ADE9B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650" y="161925"/>
            <a:ext cx="5165725" cy="723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70000"/>
            <a:ext cx="4038600" cy="5199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270000"/>
            <a:ext cx="4038600" cy="51990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41087-6D11-4D66-B5E2-2D97E8A59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1650" y="161925"/>
            <a:ext cx="5165725" cy="723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70000"/>
            <a:ext cx="4038600" cy="2522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70000"/>
            <a:ext cx="4038600" cy="2522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4938"/>
            <a:ext cx="4038600" cy="25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4938"/>
            <a:ext cx="4038600" cy="25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B2C24-54BF-4FA0-87C0-913CCCC05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650" y="161925"/>
            <a:ext cx="5165725" cy="723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70000"/>
            <a:ext cx="4038600" cy="5199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0000"/>
            <a:ext cx="4038600" cy="5199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048E1-D78C-412A-B7EB-6198A732B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650" y="161925"/>
            <a:ext cx="5165725" cy="723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0000"/>
            <a:ext cx="4038600" cy="5199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70000"/>
            <a:ext cx="4038600" cy="5199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99836-BC7A-456C-8F2C-0E050A9F9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788" y="76200"/>
            <a:ext cx="5940425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066800"/>
            <a:ext cx="7999413" cy="5486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77000"/>
            <a:ext cx="2895600" cy="38100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780213" y="6381750"/>
            <a:ext cx="213518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4FC3E-A5A6-4829-BAFA-C8A6CD86D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207" y="197436"/>
            <a:ext cx="5165725" cy="723900"/>
          </a:xfrm>
        </p:spPr>
        <p:txBody>
          <a:bodyPr/>
          <a:lstStyle>
            <a:lvl1pPr marL="0" indent="0">
              <a:defRPr b="1">
                <a:solidFill>
                  <a:srgbClr val="285C00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0B075-C1F5-447A-B295-3A3A9076B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452" y="206314"/>
            <a:ext cx="5165725" cy="723900"/>
          </a:xfrm>
        </p:spPr>
        <p:txBody>
          <a:bodyPr/>
          <a:lstStyle>
            <a:lvl1pPr>
              <a:defRPr b="1">
                <a:solidFill>
                  <a:srgbClr val="285C00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6374E-A39E-404F-80C6-9A107B33E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36BEC-495C-488C-895E-76E8C8842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2963" y="197436"/>
            <a:ext cx="5165725" cy="723900"/>
          </a:xfrm>
        </p:spPr>
        <p:txBody>
          <a:bodyPr/>
          <a:lstStyle>
            <a:lvl1pPr>
              <a:defRPr b="1">
                <a:solidFill>
                  <a:srgbClr val="285C00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0000"/>
            <a:ext cx="4038600" cy="5199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0000"/>
            <a:ext cx="4038600" cy="5199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80A49-5781-4FA5-A728-415B5693D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85BC6-17B5-446F-AF3E-09C1ABA56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330" y="188558"/>
            <a:ext cx="5165725" cy="723900"/>
          </a:xfrm>
        </p:spPr>
        <p:txBody>
          <a:bodyPr/>
          <a:lstStyle>
            <a:lvl1pPr>
              <a:defRPr b="1">
                <a:solidFill>
                  <a:srgbClr val="285C00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3DC84-0942-4180-B70B-7F2777FA8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E56F0-069D-4102-B3C0-5C27F8775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72C33-B21B-4E38-9BEB-BDE72D368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1650" y="161925"/>
            <a:ext cx="51657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0000"/>
            <a:ext cx="822960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6175" y="6619875"/>
            <a:ext cx="3778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4F63E67B-88BE-45A0-800E-68D2B5399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3496" name="Rectangle 8"/>
          <p:cNvSpPr>
            <a:spLocks noChangeArrowheads="1"/>
          </p:cNvSpPr>
          <p:nvPr userDrawn="1"/>
        </p:nvSpPr>
        <p:spPr bwMode="auto">
          <a:xfrm>
            <a:off x="0" y="987425"/>
            <a:ext cx="9144000" cy="42863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5558" tIns="42028" rIns="85558" bIns="42028"/>
          <a:lstStyle/>
          <a:p>
            <a:pPr algn="ctr" defTabSz="866775" eaLnBrk="0" hangingPunct="0">
              <a:lnSpc>
                <a:spcPct val="85000"/>
              </a:lnSpc>
              <a:defRPr/>
            </a:pPr>
            <a:endParaRPr lang="en-US" sz="2200" i="1"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DEED1E3A-B694-4690-BB5E-01C97C94A346@ctio.noao.ed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jpeg"/><Relationship Id="rId5" Type="http://schemas.openxmlformats.org/officeDocument/2006/relationships/image" Target="cid:20F66A3F-8766-4AB9-96F0-942EF355AEF6@ctio.noao.edu" TargetMode="Externa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1343025" y="1649875"/>
            <a:ext cx="7171388" cy="1384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07" tIns="45704" rIns="91407" bIns="45704" anchor="ctr">
            <a:spAutoFit/>
          </a:bodyPr>
          <a:lstStyle/>
          <a:p>
            <a:pPr algn="ctr"/>
            <a:r>
              <a:rPr lang="en-US" sz="2800" dirty="0">
                <a:solidFill>
                  <a:srgbClr val="005C0F"/>
                </a:solidFill>
                <a:latin typeface="Tahoma" pitchFamily="34" charset="0"/>
                <a:cs typeface="Tahoma" pitchFamily="34" charset="0"/>
              </a:rPr>
              <a:t>Office of High Energy </a:t>
            </a:r>
            <a:r>
              <a:rPr lang="en-US" sz="2800" dirty="0" smtClean="0">
                <a:solidFill>
                  <a:srgbClr val="005C0F"/>
                </a:solidFill>
                <a:latin typeface="Tahoma" pitchFamily="34" charset="0"/>
                <a:cs typeface="Tahoma" pitchFamily="34" charset="0"/>
              </a:rPr>
              <a:t>Physics (HEP)</a:t>
            </a:r>
          </a:p>
          <a:p>
            <a:pPr algn="ctr"/>
            <a:r>
              <a:rPr lang="en-US" sz="2800" dirty="0" smtClean="0">
                <a:solidFill>
                  <a:srgbClr val="005C0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>
                <a:solidFill>
                  <a:srgbClr val="005C0F"/>
                </a:solidFill>
                <a:latin typeface="Tahoma" pitchFamily="34" charset="0"/>
                <a:cs typeface="Tahoma" pitchFamily="34" charset="0"/>
              </a:rPr>
              <a:t>Report to </a:t>
            </a:r>
            <a:r>
              <a:rPr lang="en-US" sz="2800" dirty="0" smtClean="0">
                <a:solidFill>
                  <a:srgbClr val="005C0F"/>
                </a:solidFill>
                <a:latin typeface="Tahoma" pitchFamily="34" charset="0"/>
                <a:cs typeface="Tahoma" pitchFamily="34" charset="0"/>
              </a:rPr>
              <a:t>the AAAC</a:t>
            </a:r>
            <a:endParaRPr lang="en-US" sz="2800" dirty="0"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800" dirty="0">
              <a:solidFill>
                <a:srgbClr val="005C0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280025"/>
            <a:ext cx="9086850" cy="820738"/>
          </a:xfrm>
        </p:spPr>
        <p:txBody>
          <a:bodyPr lIns="82039" tIns="41020" rIns="82039" bIns="4102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600" smtClean="0">
                <a:latin typeface="Tahoma" pitchFamily="34" charset="0"/>
                <a:cs typeface="Tahoma" pitchFamily="34" charset="0"/>
              </a:rPr>
              <a:t>Kathleen Turner</a:t>
            </a:r>
          </a:p>
          <a:p>
            <a:pPr eaLnBrk="1" hangingPunct="1">
              <a:spcBef>
                <a:spcPct val="0"/>
              </a:spcBef>
            </a:pPr>
            <a:r>
              <a:rPr lang="en-US" sz="1600" smtClean="0">
                <a:latin typeface="Tahoma" pitchFamily="34" charset="0"/>
                <a:cs typeface="Tahoma" pitchFamily="34" charset="0"/>
              </a:rPr>
              <a:t>Office of High Energy Physics (HEP)</a:t>
            </a:r>
          </a:p>
          <a:p>
            <a:pPr eaLnBrk="1" hangingPunct="1">
              <a:spcBef>
                <a:spcPct val="0"/>
              </a:spcBef>
            </a:pPr>
            <a:r>
              <a:rPr lang="en-US" sz="1600" smtClean="0">
                <a:latin typeface="Tahoma" pitchFamily="34" charset="0"/>
                <a:cs typeface="Tahoma" pitchFamily="34" charset="0"/>
              </a:rPr>
              <a:t>Office of Science (SC), U.S. Department of Energy (DOE)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423863" y="3390900"/>
            <a:ext cx="8237537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39" tIns="41020" rIns="82039" bIns="4102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11 May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2012</a:t>
            </a:r>
          </a:p>
        </p:txBody>
      </p:sp>
      <p:sp>
        <p:nvSpPr>
          <p:cNvPr id="21508" name="Text Box 10"/>
          <p:cNvSpPr txBox="1">
            <a:spLocks noChangeArrowheads="1"/>
          </p:cNvSpPr>
          <p:nvPr/>
        </p:nvSpPr>
        <p:spPr bwMode="auto">
          <a:xfrm>
            <a:off x="6842125" y="171450"/>
            <a:ext cx="2301875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400">
                <a:solidFill>
                  <a:srgbClr val="135C00"/>
                </a:solidFill>
              </a:rPr>
              <a:t>OFFICE OF</a:t>
            </a:r>
            <a:r>
              <a:rPr lang="en-US" sz="1400" b="0">
                <a:solidFill>
                  <a:srgbClr val="135C00"/>
                </a:solidFill>
              </a:rPr>
              <a:t> </a:t>
            </a:r>
            <a:r>
              <a:rPr lang="en-US" sz="3200" b="0">
                <a:solidFill>
                  <a:srgbClr val="135C00"/>
                </a:solidFill>
                <a:latin typeface="Arial Black" pitchFamily="34" charset="0"/>
              </a:rPr>
              <a:t>SCIENCE</a:t>
            </a:r>
          </a:p>
        </p:txBody>
      </p:sp>
      <p:pic>
        <p:nvPicPr>
          <p:cNvPr id="21509" name="Picture 9" descr="New_DOE_Logo_Color_0428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209550"/>
            <a:ext cx="2563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ctrTitle" idx="4294967295"/>
          </p:nvPr>
        </p:nvSpPr>
        <p:spPr>
          <a:xfrm>
            <a:off x="224852" y="152400"/>
            <a:ext cx="8349522" cy="533400"/>
          </a:xfrm>
          <a:noFill/>
        </p:spPr>
        <p:txBody>
          <a:bodyPr/>
          <a:lstStyle/>
          <a:p>
            <a:r>
              <a:rPr lang="en-US" dirty="0" smtClean="0">
                <a:solidFill>
                  <a:srgbClr val="135C00"/>
                </a:solidFill>
                <a:latin typeface="Arial Narrow" pitchFamily="34" charset="0"/>
              </a:rPr>
              <a:t>Baryon Oscillation Spectroscopic Survey (BOSS) on SDSS-III</a:t>
            </a:r>
            <a:endParaRPr lang="en-US" b="1" dirty="0" smtClean="0">
              <a:solidFill>
                <a:srgbClr val="135C00"/>
              </a:solidFill>
              <a:effectLst/>
            </a:endParaRPr>
          </a:p>
        </p:txBody>
      </p:sp>
      <p:pic>
        <p:nvPicPr>
          <p:cNvPr id="47112" name="Picture 4" descr="BOSS 3d-universe-map-sdss released May 20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6380" y="4141521"/>
            <a:ext cx="3627620" cy="202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TextBox 5"/>
          <p:cNvSpPr txBox="1">
            <a:spLocks noChangeArrowheads="1"/>
          </p:cNvSpPr>
          <p:nvPr/>
        </p:nvSpPr>
        <p:spPr bwMode="auto">
          <a:xfrm>
            <a:off x="5366479" y="6142791"/>
            <a:ext cx="34718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dirty="0">
                <a:latin typeface="Cambria" pitchFamily="18" charset="0"/>
              </a:rPr>
              <a:t>BOSS</a:t>
            </a:r>
            <a:r>
              <a:rPr lang="en-US" sz="1200" b="0" dirty="0">
                <a:latin typeface="Cambria" pitchFamily="18" charset="0"/>
              </a:rPr>
              <a:t> -  Has shown that they can use quasars to explore large scale structure at high z</a:t>
            </a:r>
          </a:p>
        </p:txBody>
      </p:sp>
      <p:sp>
        <p:nvSpPr>
          <p:cNvPr id="47114" name="Content Placeholder 2"/>
          <p:cNvSpPr>
            <a:spLocks/>
          </p:cNvSpPr>
          <p:nvPr/>
        </p:nvSpPr>
        <p:spPr bwMode="auto">
          <a:xfrm>
            <a:off x="-1" y="1127127"/>
            <a:ext cx="7075358" cy="17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eaLnBrk="0" hangingPunct="0">
              <a:buFont typeface="Wingdings" pitchFamily="2" charset="2"/>
              <a:buNone/>
            </a:pPr>
            <a:r>
              <a:rPr lang="en-US" dirty="0" smtClean="0">
                <a:solidFill>
                  <a:srgbClr val="0000CC"/>
                </a:solidFill>
                <a:latin typeface="Arial Narrow" pitchFamily="34" charset="0"/>
              </a:rPr>
              <a:t>Partnership:  DOE, NSF-AST, Sloan Foundation</a:t>
            </a:r>
          </a:p>
          <a:p>
            <a:pPr marL="0" lvl="1" eaLnBrk="0" hangingPunct="0">
              <a:buFont typeface="Wingdings" pitchFamily="2" charset="2"/>
              <a:buNone/>
            </a:pPr>
            <a:endParaRPr lang="en-US" dirty="0" smtClean="0">
              <a:solidFill>
                <a:srgbClr val="0000CC"/>
              </a:solidFill>
              <a:latin typeface="Arial Narrow" pitchFamily="34" charset="0"/>
            </a:endParaRPr>
          </a:p>
          <a:p>
            <a:pPr marL="0" lvl="1" eaLnBrk="0" hangingPunct="0">
              <a:buFont typeface="Wingdings" pitchFamily="2" charset="2"/>
              <a:buNone/>
            </a:pPr>
            <a:r>
              <a:rPr lang="en-US" dirty="0" smtClean="0">
                <a:solidFill>
                  <a:srgbClr val="0000CC"/>
                </a:solidFill>
                <a:latin typeface="Arial Narrow" pitchFamily="34" charset="0"/>
              </a:rPr>
              <a:t>DOE-HEP supported the upgrade of instrumentation &amp; participates in data-taking operations and analysis, which continues </a:t>
            </a:r>
            <a:r>
              <a:rPr lang="en-US" dirty="0">
                <a:solidFill>
                  <a:srgbClr val="0000CC"/>
                </a:solidFill>
                <a:latin typeface="Arial Narrow" pitchFamily="34" charset="0"/>
              </a:rPr>
              <a:t>through </a:t>
            </a:r>
            <a:r>
              <a:rPr lang="en-US" dirty="0" smtClean="0">
                <a:solidFill>
                  <a:srgbClr val="0000CC"/>
                </a:solidFill>
                <a:latin typeface="Arial Narrow" pitchFamily="34" charset="0"/>
              </a:rPr>
              <a:t>FY 2014</a:t>
            </a:r>
          </a:p>
          <a:p>
            <a:pPr marL="0" lvl="1" eaLnBrk="0" hangingPunct="0">
              <a:buFont typeface="Wingdings" pitchFamily="2" charset="2"/>
              <a:buNone/>
            </a:pPr>
            <a:endParaRPr lang="en-US" dirty="0">
              <a:solidFill>
                <a:srgbClr val="0000CC"/>
              </a:solidFill>
              <a:latin typeface="Arial Narrow" pitchFamily="34" charset="0"/>
            </a:endParaRPr>
          </a:p>
          <a:p>
            <a:pPr marL="0" lvl="1" eaLnBrk="0" hangingPunct="0">
              <a:buFont typeface="Wingdings" pitchFamily="2" charset="2"/>
              <a:buNone/>
            </a:pPr>
            <a:endParaRPr lang="en-US" dirty="0" smtClean="0">
              <a:solidFill>
                <a:srgbClr val="0000CC"/>
              </a:solidFill>
              <a:latin typeface="Arial Narrow" pitchFamily="34" charset="0"/>
            </a:endParaRPr>
          </a:p>
        </p:txBody>
      </p:sp>
      <p:pic>
        <p:nvPicPr>
          <p:cNvPr id="11" name="Content Placeholder 7" descr="dr79_rec.pdf"/>
          <p:cNvPicPr>
            <a:picLocks noChangeAspect="1"/>
          </p:cNvPicPr>
          <p:nvPr/>
        </p:nvPicPr>
        <p:blipFill>
          <a:blip r:embed="rId3" cstate="print"/>
          <a:srcRect l="136" r="-70"/>
          <a:stretch>
            <a:fillRect/>
          </a:stretch>
        </p:blipFill>
        <p:spPr bwMode="auto">
          <a:xfrm>
            <a:off x="479684" y="2517515"/>
            <a:ext cx="3644103" cy="290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26"/>
          <p:cNvSpPr txBox="1">
            <a:spLocks noChangeArrowheads="1"/>
          </p:cNvSpPr>
          <p:nvPr/>
        </p:nvSpPr>
        <p:spPr bwMode="auto">
          <a:xfrm>
            <a:off x="0" y="2459819"/>
            <a:ext cx="58576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March 2012: Definitive </a:t>
            </a:r>
            <a:r>
              <a:rPr lang="en-US" sz="1600" dirty="0"/>
              <a:t>detection of BAO </a:t>
            </a:r>
            <a:r>
              <a:rPr lang="en-US" sz="1600" dirty="0" smtClean="0"/>
              <a:t>Peak at 6.7 sigma</a:t>
            </a:r>
            <a:endParaRPr lang="en-US" sz="1600" dirty="0"/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3813591" y="2992048"/>
            <a:ext cx="14303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 dirty="0"/>
              <a:t>SDSS-II at z=0.35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856636" y="3612604"/>
            <a:ext cx="14176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 dirty="0"/>
              <a:t>BOSS at z=0.57</a:t>
            </a:r>
          </a:p>
        </p:txBody>
      </p:sp>
      <p:cxnSp>
        <p:nvCxnSpPr>
          <p:cNvPr id="15" name="Straight Arrow Connector 16"/>
          <p:cNvCxnSpPr>
            <a:cxnSpLocks noChangeShapeType="1"/>
            <a:stCxn id="13" idx="1"/>
          </p:cNvCxnSpPr>
          <p:nvPr/>
        </p:nvCxnSpPr>
        <p:spPr bwMode="auto">
          <a:xfrm flipH="1">
            <a:off x="2601030" y="3284436"/>
            <a:ext cx="1212561" cy="533711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flipH="1">
            <a:off x="2723450" y="3781610"/>
            <a:ext cx="1212561" cy="533711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8091" y="1157208"/>
            <a:ext cx="1791116" cy="2689158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19" name="Content Placeholder 3" descr="boss_DVfid_recon.gif"/>
          <p:cNvPicPr>
            <a:picLocks noChangeAspect="1"/>
          </p:cNvPicPr>
          <p:nvPr/>
        </p:nvPicPr>
        <p:blipFill>
          <a:blip r:embed="rId5" cstate="print"/>
          <a:srcRect l="-1198" t="-1563" r="160"/>
          <a:stretch>
            <a:fillRect/>
          </a:stretch>
        </p:blipFill>
        <p:spPr bwMode="auto">
          <a:xfrm>
            <a:off x="2698230" y="4821508"/>
            <a:ext cx="2698230" cy="203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ontent Placeholder 2"/>
          <p:cNvSpPr>
            <a:spLocks noGrp="1"/>
          </p:cNvSpPr>
          <p:nvPr>
            <p:ph idx="4294967295"/>
          </p:nvPr>
        </p:nvSpPr>
        <p:spPr>
          <a:xfrm>
            <a:off x="209005" y="1046207"/>
            <a:ext cx="8569325" cy="3800113"/>
          </a:xfrm>
        </p:spPr>
        <p:txBody>
          <a:bodyPr/>
          <a:lstStyle/>
          <a:p>
            <a:pPr marL="0" lvl="1" indent="0">
              <a:spcBef>
                <a:spcPct val="0"/>
              </a:spcBef>
              <a:buNone/>
            </a:pPr>
            <a:r>
              <a:rPr lang="en-US" sz="2000" b="1" u="sng" dirty="0" smtClean="0"/>
              <a:t>Current efforts:</a:t>
            </a:r>
            <a:r>
              <a:rPr lang="en-US" sz="2000" b="1" dirty="0" smtClean="0"/>
              <a:t> Auger, VERITAS, AMS, FGST – all continue operations</a:t>
            </a:r>
          </a:p>
          <a:p>
            <a:pPr marL="0" lvl="1" indent="0">
              <a:spcBef>
                <a:spcPct val="0"/>
              </a:spcBef>
              <a:buFontTx/>
              <a:buNone/>
            </a:pPr>
            <a:endParaRPr lang="en-US" sz="2000" b="1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sz="1600" dirty="0" smtClean="0">
                <a:solidFill>
                  <a:srgbClr val="285C00"/>
                </a:solidFill>
              </a:rPr>
              <a:t>FGST </a:t>
            </a:r>
            <a:r>
              <a:rPr lang="en-US" sz="1600" b="0" dirty="0" smtClean="0">
                <a:solidFill>
                  <a:srgbClr val="285C00"/>
                </a:solidFill>
              </a:rPr>
              <a:t>-- NASA Senior Review:</a:t>
            </a:r>
            <a:r>
              <a:rPr lang="en-US" sz="1600" dirty="0" smtClean="0"/>
              <a:t> </a:t>
            </a:r>
            <a:r>
              <a:rPr lang="en-US" sz="1600" b="0" dirty="0" smtClean="0"/>
              <a:t>“Fermi operations are extended through FY16, with a 10 percent per year reduction starting in FY14.  All FY15-FY16 decisions are for planning purposes and will be revisited in the 2014 Senior Review” </a:t>
            </a:r>
          </a:p>
          <a:p>
            <a:pPr marL="0" indent="0">
              <a:spcBef>
                <a:spcPct val="0"/>
              </a:spcBef>
            </a:pPr>
            <a:r>
              <a:rPr lang="en-US" sz="1600" b="0" dirty="0" smtClean="0">
                <a:solidFill>
                  <a:srgbClr val="285C00"/>
                </a:solidFill>
              </a:rPr>
              <a:t> HEP plans continued support the Instrument Science Operations Center (ISOC) at SLAC through at least FY 2014; will revisit further operation</a:t>
            </a:r>
            <a:r>
              <a:rPr lang="en-US" sz="1800" b="0" dirty="0" smtClean="0">
                <a:solidFill>
                  <a:srgbClr val="285C00"/>
                </a:solidFill>
              </a:rPr>
              <a:t>s</a:t>
            </a:r>
          </a:p>
          <a:p>
            <a:pPr marL="0" lvl="1" indent="0">
              <a:spcBef>
                <a:spcPct val="0"/>
              </a:spcBef>
              <a:buFontTx/>
              <a:buNone/>
            </a:pPr>
            <a:endParaRPr lang="en-US" sz="2000" b="1" u="sng" dirty="0" smtClean="0"/>
          </a:p>
          <a:p>
            <a:pPr marL="0" lvl="1" indent="0">
              <a:spcBef>
                <a:spcPct val="0"/>
              </a:spcBef>
              <a:buFontTx/>
              <a:buNone/>
            </a:pPr>
            <a:r>
              <a:rPr lang="en-US" sz="2000" b="1" u="sng" dirty="0" smtClean="0"/>
              <a:t>Future possibilities: Cherenkov Telescope Array (CTA)</a:t>
            </a:r>
          </a:p>
          <a:p>
            <a:pPr marL="0" lvl="1" indent="0">
              <a:spcBef>
                <a:spcPct val="0"/>
              </a:spcBef>
            </a:pPr>
            <a:r>
              <a:rPr lang="en-US" dirty="0" smtClean="0"/>
              <a:t> </a:t>
            </a:r>
            <a:r>
              <a:rPr lang="en-US" sz="1600" dirty="0" smtClean="0"/>
              <a:t>Next generation gamma-ray experiment</a:t>
            </a:r>
          </a:p>
          <a:p>
            <a:pPr marL="0" lvl="1" indent="0">
              <a:spcBef>
                <a:spcPct val="0"/>
              </a:spcBef>
            </a:pPr>
            <a:r>
              <a:rPr lang="en-US" sz="1600" dirty="0" smtClean="0"/>
              <a:t> Proposed HEP-related science: indirect detection of dark matter &amp; Lorentz-invariance tests</a:t>
            </a:r>
          </a:p>
          <a:p>
            <a:pPr marL="0" lvl="1" indent="0">
              <a:spcBef>
                <a:spcPct val="0"/>
              </a:spcBef>
            </a:pPr>
            <a:r>
              <a:rPr lang="en-US" sz="1600" dirty="0" smtClean="0"/>
              <a:t> US-collaboration submitted proposal for R&amp;D program leading to fabrication with several possible contributions: 36 mid-size telescopes, electronics, focal plane for dark matter science</a:t>
            </a:r>
          </a:p>
          <a:p>
            <a:pPr marL="0" lvl="1" indent="0">
              <a:spcBef>
                <a:spcPct val="0"/>
              </a:spcBef>
              <a:buFontTx/>
              <a:buNone/>
            </a:pPr>
            <a:r>
              <a:rPr lang="en-US" sz="1600" dirty="0" smtClean="0"/>
              <a:t>FY12:  science studies and low-level R&amp;D; collaboration also investigating other options for different levels of contribution and at different stages</a:t>
            </a:r>
          </a:p>
          <a:p>
            <a:pPr marL="0" lvl="1" indent="0">
              <a:spcBef>
                <a:spcPct val="0"/>
              </a:spcBef>
              <a:buFontTx/>
              <a:buNone/>
            </a:pPr>
            <a:endParaRPr lang="en-US" dirty="0" smtClean="0"/>
          </a:p>
        </p:txBody>
      </p:sp>
      <p:sp>
        <p:nvSpPr>
          <p:cNvPr id="52226" name="Slide Number Placeholder 3"/>
          <p:cNvSpPr txBox="1">
            <a:spLocks noGrp="1"/>
          </p:cNvSpPr>
          <p:nvPr/>
        </p:nvSpPr>
        <p:spPr bwMode="auto">
          <a:xfrm>
            <a:off x="8766175" y="6619875"/>
            <a:ext cx="3778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55D8F31-1C7E-4677-8C83-DE38E953F415}" type="slidenum">
              <a:rPr lang="en-US" sz="1000"/>
              <a:pPr algn="r"/>
              <a:t>11</a:t>
            </a:fld>
            <a:endParaRPr lang="en-US" sz="1000"/>
          </a:p>
        </p:txBody>
      </p:sp>
      <p:pic>
        <p:nvPicPr>
          <p:cNvPr id="52227" name="Picture 6" descr="CTA_Mont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4516" y="4870442"/>
            <a:ext cx="5392283" cy="198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itle 1"/>
          <p:cNvSpPr>
            <a:spLocks/>
          </p:cNvSpPr>
          <p:nvPr/>
        </p:nvSpPr>
        <p:spPr bwMode="auto">
          <a:xfrm>
            <a:off x="184150" y="215900"/>
            <a:ext cx="87852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400" dirty="0">
                <a:solidFill>
                  <a:srgbClr val="285C00"/>
                </a:solidFill>
                <a:latin typeface="Cambria" pitchFamily="18" charset="0"/>
              </a:rPr>
              <a:t>High Energy Cosmic-ray, </a:t>
            </a:r>
            <a:r>
              <a:rPr lang="en-US" sz="2400" dirty="0" smtClean="0">
                <a:solidFill>
                  <a:srgbClr val="285C00"/>
                </a:solidFill>
                <a:latin typeface="Cambria" pitchFamily="18" charset="0"/>
              </a:rPr>
              <a:t>Gamma-ray program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285C00"/>
                </a:solidFill>
              </a:rPr>
              <a:t>CMB – South Pole Telescope</a:t>
            </a:r>
          </a:p>
        </p:txBody>
      </p:sp>
      <p:sp>
        <p:nvSpPr>
          <p:cNvPr id="49154" name="Subtitle 2"/>
          <p:cNvSpPr>
            <a:spLocks noGrp="1"/>
          </p:cNvSpPr>
          <p:nvPr>
            <p:ph type="subTitle" idx="4294967295"/>
          </p:nvPr>
        </p:nvSpPr>
        <p:spPr>
          <a:xfrm>
            <a:off x="0" y="1114561"/>
            <a:ext cx="8764475" cy="2934925"/>
          </a:xfrm>
        </p:spPr>
        <p:txBody>
          <a:bodyPr/>
          <a:lstStyle/>
          <a:p>
            <a:pPr>
              <a:buNone/>
            </a:pPr>
            <a:r>
              <a:rPr lang="en-US" b="0" dirty="0" smtClean="0"/>
              <a:t>The HEP program has contributed instrumentation and is supporting scientists to work on</a:t>
            </a:r>
          </a:p>
          <a:p>
            <a:pPr>
              <a:buNone/>
            </a:pPr>
            <a:r>
              <a:rPr lang="en-US" b="0" dirty="0" err="1" smtClean="0"/>
              <a:t>SPTpol</a:t>
            </a:r>
            <a:r>
              <a:rPr lang="en-US" b="0" dirty="0" smtClean="0"/>
              <a:t> – CMB polarization measurements</a:t>
            </a:r>
          </a:p>
          <a:p>
            <a:pPr>
              <a:buNone/>
            </a:pPr>
            <a:r>
              <a:rPr lang="en-US" b="0" dirty="0" smtClean="0"/>
              <a:t>- First light in Jan. 2012)</a:t>
            </a:r>
          </a:p>
          <a:p>
            <a:pPr>
              <a:buNone/>
            </a:pPr>
            <a:r>
              <a:rPr lang="en-US" b="0" dirty="0" smtClean="0"/>
              <a:t>- Related science:  Inflation, neutrinos, dark energy w/DES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en-US" b="0" dirty="0" smtClean="0">
              <a:solidFill>
                <a:srgbClr val="000099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b="0" dirty="0" smtClean="0"/>
              <a:t>The inner 7 hex-shaped modules in the150 GHz array were made by NIST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b="0" dirty="0" smtClean="0"/>
              <a:t>Outer 100 GHz array was contributed by Argonne National Lab (ANL)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b="0" dirty="0" smtClean="0"/>
              <a:t>-  Every detector has its own individual horn, which couples light to two detectors, each sensitive to two different types of polarization.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2017" y="3898968"/>
            <a:ext cx="3766851" cy="2825138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/>
        </p:nvSpPr>
        <p:spPr bwMode="auto">
          <a:xfrm>
            <a:off x="196646" y="4376057"/>
            <a:ext cx="493705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Expecting proposal for future upgrade: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collaboration wants to increase # pixels, and utilize</a:t>
            </a:r>
            <a:endParaRPr lang="en-US" sz="2000" b="0" kern="0" dirty="0" smtClean="0"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superconducting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microstrip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detectors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5"/>
          <p:cNvSpPr txBox="1">
            <a:spLocks noGrp="1" noChangeArrowheads="1"/>
          </p:cNvSpPr>
          <p:nvPr/>
        </p:nvSpPr>
        <p:spPr bwMode="auto">
          <a:xfrm>
            <a:off x="7239000" y="63849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1D8A3EED-7561-410D-A166-968A9F71EDA8}" type="slidenum">
              <a:rPr lang="en-US" sz="1000"/>
              <a:pPr algn="r" eaLnBrk="0" hangingPunct="0"/>
              <a:t>13</a:t>
            </a:fld>
            <a:endParaRPr lang="en-US" sz="100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9263" y="0"/>
            <a:ext cx="8256587" cy="955675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000" smtClean="0">
                <a:effectLst/>
                <a:cs typeface="Tahoma" pitchFamily="34" charset="0"/>
              </a:rPr>
              <a:t>Cosmic Frontier - </a:t>
            </a:r>
            <a:r>
              <a:rPr lang="en-US" sz="2000" smtClean="0">
                <a:solidFill>
                  <a:srgbClr val="000099"/>
                </a:solidFill>
                <a:effectLst/>
                <a:cs typeface="Tahoma" pitchFamily="34" charset="0"/>
              </a:rPr>
              <a:t>Recent Activities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58875"/>
            <a:ext cx="9144000" cy="5699125"/>
          </a:xfrm>
        </p:spPr>
        <p:txBody>
          <a:bodyPr/>
          <a:lstStyle/>
          <a:p>
            <a:pPr marL="0" lvl="2" indent="0">
              <a:spcBef>
                <a:spcPct val="0"/>
              </a:spcBef>
              <a:buFontTx/>
              <a:buNone/>
            </a:pPr>
            <a:r>
              <a:rPr lang="en-US" sz="2000" b="1" u="sng" dirty="0" smtClean="0">
                <a:solidFill>
                  <a:srgbClr val="285C00"/>
                </a:solidFill>
              </a:rPr>
              <a:t>Oversight of Fabrication Projects &amp; Operating Experiments:</a:t>
            </a:r>
          </a:p>
          <a:p>
            <a:pPr marL="0" lvl="2" indent="0">
              <a:spcBef>
                <a:spcPct val="0"/>
              </a:spcBef>
              <a:buFontTx/>
              <a:buNone/>
            </a:pPr>
            <a:endParaRPr lang="en-US" sz="2000" b="1" u="sng" dirty="0" smtClean="0"/>
          </a:p>
          <a:p>
            <a:pPr marL="0" lvl="2" indent="0">
              <a:spcBef>
                <a:spcPct val="0"/>
              </a:spcBef>
              <a:buFontTx/>
              <a:buNone/>
            </a:pPr>
            <a:r>
              <a:rPr lang="en-US" sz="2000" dirty="0" smtClean="0"/>
              <a:t>Interagency Joint Oversight Groups (JOG) – have regular phone calls or meetings between agencies and with project teams to discuss status and issues</a:t>
            </a:r>
          </a:p>
          <a:p>
            <a:pPr marL="0" lvl="2" indent="0">
              <a:spcBef>
                <a:spcPct val="0"/>
              </a:spcBef>
              <a:buFontTx/>
              <a:buNone/>
            </a:pPr>
            <a:r>
              <a:rPr lang="en-US" sz="2000" dirty="0" smtClean="0">
                <a:sym typeface="Wingdings" pitchFamily="2" charset="2"/>
              </a:rPr>
              <a:t> Have official JOG for DES, VERITAS, LSST</a:t>
            </a:r>
            <a:endParaRPr lang="en-US" sz="2000" dirty="0" smtClean="0"/>
          </a:p>
          <a:p>
            <a:pPr marL="0" lvl="2" indent="0">
              <a:spcBef>
                <a:spcPct val="0"/>
              </a:spcBef>
              <a:buFontTx/>
              <a:buNone/>
            </a:pPr>
            <a:endParaRPr lang="en-US" sz="2000" b="1" u="sng" dirty="0" smtClean="0"/>
          </a:p>
          <a:p>
            <a:pPr marL="0" lvl="2" indent="0">
              <a:spcBef>
                <a:spcPct val="0"/>
              </a:spcBef>
              <a:buNone/>
            </a:pPr>
            <a:r>
              <a:rPr lang="en-US" sz="2000" b="1" u="sng" dirty="0" smtClean="0">
                <a:solidFill>
                  <a:srgbClr val="285C00"/>
                </a:solidFill>
              </a:rPr>
              <a:t>Review of Operating Experiments:</a:t>
            </a:r>
          </a:p>
          <a:p>
            <a:pPr marL="0" lvl="2" indent="0">
              <a:spcBef>
                <a:spcPct val="0"/>
              </a:spcBef>
              <a:buFontTx/>
              <a:buNone/>
            </a:pPr>
            <a:r>
              <a:rPr lang="en-US" sz="2000" dirty="0" smtClean="0"/>
              <a:t>~</a:t>
            </a:r>
            <a:r>
              <a:rPr lang="en-US" sz="2000" b="1" dirty="0" smtClean="0"/>
              <a:t> </a:t>
            </a:r>
            <a:r>
              <a:rPr lang="en-US" sz="2000" dirty="0" smtClean="0"/>
              <a:t>August/September 2012 – starting bi-annual panel review of operating experiments</a:t>
            </a:r>
          </a:p>
          <a:p>
            <a:pPr marL="0" lvl="2" indent="0">
              <a:spcBef>
                <a:spcPct val="0"/>
              </a:spcBef>
            </a:pPr>
            <a:r>
              <a:rPr lang="en-US" sz="2000" dirty="0" smtClean="0"/>
              <a:t>Review status of operations, budget, data-processing, etc.</a:t>
            </a:r>
          </a:p>
          <a:p>
            <a:pPr marL="0" lvl="2" indent="0">
              <a:spcBef>
                <a:spcPct val="0"/>
              </a:spcBef>
            </a:pPr>
            <a:r>
              <a:rPr lang="en-US" sz="2000" dirty="0" smtClean="0"/>
              <a:t>Review science status and plans for the future</a:t>
            </a:r>
          </a:p>
          <a:p>
            <a:pPr marL="0" lvl="2" indent="0">
              <a:spcBef>
                <a:spcPct val="0"/>
              </a:spcBef>
              <a:buFontTx/>
              <a:buNone/>
            </a:pPr>
            <a:endParaRPr lang="en-US" sz="2000" dirty="0" smtClean="0"/>
          </a:p>
          <a:p>
            <a:pPr marL="0" lvl="2" indent="0">
              <a:spcBef>
                <a:spcPct val="0"/>
              </a:spcBef>
              <a:buFont typeface="Wingdings"/>
              <a:buChar char="à"/>
            </a:pPr>
            <a:r>
              <a:rPr lang="en-US" sz="2000" dirty="0" smtClean="0">
                <a:sym typeface="Wingdings" pitchFamily="2" charset="2"/>
              </a:rPr>
              <a:t>For experiments that don’t already have an agreed-upon operations phase, we will use this as an opportunity to set the schedule.</a:t>
            </a:r>
            <a:endParaRPr lang="en-US" sz="2000" dirty="0" smtClean="0"/>
          </a:p>
          <a:p>
            <a:pPr marL="0" lvl="2" indent="0">
              <a:spcBef>
                <a:spcPct val="0"/>
              </a:spcBef>
              <a:buFontTx/>
              <a:buNone/>
            </a:pPr>
            <a:endParaRPr lang="en-US" sz="2000" dirty="0" smtClean="0"/>
          </a:p>
          <a:p>
            <a:pPr marL="0" lvl="2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000" b="1" u="sng" dirty="0" smtClean="0"/>
          </a:p>
          <a:p>
            <a:pPr marL="0" lvl="2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409575" y="87313"/>
            <a:ext cx="8270875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dirty="0">
                <a:solidFill>
                  <a:srgbClr val="285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Cosmic Frontier - Program Management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76200"/>
            <a:ext cx="82296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285C00"/>
                </a:solidFill>
                <a:latin typeface="Calibri" pitchFamily="34" charset="0"/>
              </a:rPr>
              <a:t>High Energy Physics Budget</a:t>
            </a:r>
            <a:br>
              <a:rPr lang="en-US" b="1" dirty="0" smtClean="0">
                <a:solidFill>
                  <a:srgbClr val="285C00"/>
                </a:solidFill>
                <a:latin typeface="Calibri" pitchFamily="34" charset="0"/>
              </a:rPr>
            </a:br>
            <a:r>
              <a:rPr lang="en-US" sz="2200" b="1" dirty="0" smtClean="0">
                <a:solidFill>
                  <a:srgbClr val="285C00"/>
                </a:solidFill>
                <a:latin typeface="Calibri" pitchFamily="34" charset="0"/>
              </a:rPr>
              <a:t>(dollars in thousands)</a:t>
            </a:r>
            <a:endParaRPr lang="en-US" sz="2200" b="1" dirty="0">
              <a:solidFill>
                <a:srgbClr val="285C00"/>
              </a:solidFill>
              <a:latin typeface="Calibri" pitchFamily="34" charset="0"/>
            </a:endParaRPr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</p:nvPr>
        </p:nvGraphicFramePr>
        <p:xfrm>
          <a:off x="255504" y="1151142"/>
          <a:ext cx="8474161" cy="302832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202071"/>
                <a:gridCol w="1028700"/>
                <a:gridCol w="1028700"/>
                <a:gridCol w="985837"/>
                <a:gridCol w="1071563"/>
                <a:gridCol w="1157290"/>
              </a:tblGrid>
              <a:tr h="7560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Description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FY </a:t>
                      </a:r>
                      <a:r>
                        <a:rPr lang="en-US" sz="1800" u="none" strike="noStrike" dirty="0" smtClean="0"/>
                        <a:t>2010</a:t>
                      </a:r>
                    </a:p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Actual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FY 2011 </a:t>
                      </a:r>
                      <a:r>
                        <a:rPr lang="en-US" sz="1800" u="none" strike="noStrike" dirty="0" smtClean="0"/>
                        <a:t>Actual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FY </a:t>
                      </a:r>
                      <a:r>
                        <a:rPr lang="en-US" sz="1800" u="none" strike="noStrike" dirty="0" smtClean="0"/>
                        <a:t>2012 </a:t>
                      </a:r>
                      <a:r>
                        <a:rPr lang="en-US" sz="1800" u="none" strike="noStrike" dirty="0" err="1" smtClean="0"/>
                        <a:t>Approp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FY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2013</a:t>
                      </a:r>
                    </a:p>
                    <a:p>
                      <a:pPr algn="ctr" fontAlgn="b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Request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FY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2013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vs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FY 2012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257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Proton </a:t>
                      </a:r>
                      <a:r>
                        <a:rPr lang="en-US" sz="1800" u="none" strike="noStrike" dirty="0" smtClean="0"/>
                        <a:t>Accelerator-Based </a:t>
                      </a:r>
                      <a:r>
                        <a:rPr lang="en-US" sz="1800" u="none" strike="noStrike" dirty="0"/>
                        <a:t>Physics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/>
                        <a:t>438,369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latin typeface="+mn-lt"/>
                        </a:rPr>
                        <a:t>438,855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Calibri" pitchFamily="34" charset="0"/>
                        </a:rPr>
                        <a:t>421,594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Calibri" pitchFamily="34" charset="0"/>
                        </a:rPr>
                        <a:t>411,532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Calibri" pitchFamily="34" charset="0"/>
                        </a:rPr>
                        <a:t>-10,062</a:t>
                      </a:r>
                    </a:p>
                  </a:txBody>
                  <a:tcPr marL="0" marR="0" marT="0" marB="0" anchor="b"/>
                </a:tc>
              </a:tr>
              <a:tr h="257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Electron Accelerator-Based Physics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30,212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24,454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Calibri" pitchFamily="34" charset="0"/>
                        </a:rPr>
                        <a:t>23,025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Calibri" pitchFamily="34" charset="0"/>
                        </a:rPr>
                        <a:t>29,146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Calibri" pitchFamily="34" charset="0"/>
                        </a:rPr>
                        <a:t>+6,121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257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Non-Accelerator </a:t>
                      </a:r>
                      <a:r>
                        <a:rPr lang="en-US" sz="1800" u="none" strike="noStrike" dirty="0" smtClean="0"/>
                        <a:t>Physics</a:t>
                      </a:r>
                      <a:endParaRPr lang="en-US" sz="1800" b="0" i="0" u="none" strike="noStrike" baseline="300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97,469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latin typeface="+mn-lt"/>
                        </a:rPr>
                        <a:t>90,067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Calibri" pitchFamily="34" charset="0"/>
                        </a:rPr>
                        <a:t>84,062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Calibri" pitchFamily="34" charset="0"/>
                        </a:rPr>
                        <a:t>97,425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Calibri" pitchFamily="34" charset="0"/>
                        </a:rPr>
                        <a:t>+13,363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257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Theoretical Physics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68,414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68,050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Calibri" pitchFamily="34" charset="0"/>
                        </a:rPr>
                        <a:t>66,850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Calibri" pitchFamily="34" charset="0"/>
                        </a:rPr>
                        <a:t>68,522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Calibri" pitchFamily="34" charset="0"/>
                        </a:rPr>
                        <a:t>+1,672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257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Advanced Technology R&amp;D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156,347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154,152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Calibri" pitchFamily="34" charset="0"/>
                        </a:rPr>
                        <a:t>167,329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Calibri" pitchFamily="34" charset="0"/>
                        </a:rPr>
                        <a:t>149,896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Calibri" pitchFamily="34" charset="0"/>
                        </a:rPr>
                        <a:t>-17,433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257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Construction (Line</a:t>
                      </a:r>
                      <a:r>
                        <a:rPr lang="en-US" sz="1800" u="none" strike="noStrike" baseline="0" dirty="0" smtClean="0"/>
                        <a:t> Item)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latin typeface="+mn-lt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Calibri" pitchFamily="34" charset="0"/>
                        </a:rPr>
                        <a:t>28,000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Calibri" pitchFamily="34" charset="0"/>
                        </a:rPr>
                        <a:t>20,000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Calibri" pitchFamily="34" charset="0"/>
                        </a:rPr>
                        <a:t>-8,000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257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Total, High Energy Physics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/>
                        <a:t>790,811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775,578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Calibri" pitchFamily="34" charset="0"/>
                        </a:rPr>
                        <a:t>790,860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Calibri" pitchFamily="34" charset="0"/>
                        </a:rPr>
                        <a:t>776,521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Calibri" pitchFamily="34" charset="0"/>
                        </a:rPr>
                        <a:t>-14,339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51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99"/>
                          </a:solidFill>
                          <a:latin typeface="Arial Narrow" pitchFamily="34" charset="0"/>
                          <a:cs typeface="Calibri" pitchFamily="34" charset="0"/>
                        </a:rPr>
                        <a:t>Office of Science</a:t>
                      </a:r>
                      <a:endParaRPr lang="en-US" sz="1800" b="0" i="0" u="none" strike="noStrike" dirty="0">
                        <a:solidFill>
                          <a:srgbClr val="000099"/>
                        </a:solidFill>
                        <a:latin typeface="Arial Narrow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99"/>
                          </a:solidFill>
                          <a:latin typeface="Arial Narrow" pitchFamily="34" charset="0"/>
                          <a:cs typeface="Calibri" pitchFamily="34" charset="0"/>
                        </a:rPr>
                        <a:t>4,964,040</a:t>
                      </a:r>
                      <a:endParaRPr lang="en-US" sz="1800" b="0" i="0" u="none" strike="noStrike" dirty="0">
                        <a:solidFill>
                          <a:srgbClr val="000099"/>
                        </a:solidFill>
                        <a:latin typeface="Arial Narrow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99"/>
                          </a:solidFill>
                          <a:latin typeface="+mn-lt"/>
                          <a:cs typeface="Calibri" pitchFamily="34" charset="0"/>
                        </a:rPr>
                        <a:t>4,857,665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99"/>
                          </a:solidFill>
                          <a:latin typeface="+mn-lt"/>
                          <a:cs typeface="Calibri" pitchFamily="34" charset="0"/>
                        </a:rPr>
                        <a:t>4,873,634</a:t>
                      </a:r>
                      <a:endParaRPr lang="en-US" sz="1800" b="0" i="0" u="none" strike="noStrike" dirty="0">
                        <a:solidFill>
                          <a:srgbClr val="000099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99"/>
                          </a:solidFill>
                          <a:latin typeface="+mn-lt"/>
                          <a:cs typeface="Calibri" pitchFamily="34" charset="0"/>
                        </a:rPr>
                        <a:t>5,001,156</a:t>
                      </a:r>
                      <a:endParaRPr lang="en-US" sz="1800" b="0" i="0" u="none" strike="noStrike" dirty="0">
                        <a:solidFill>
                          <a:srgbClr val="000099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99"/>
                          </a:solidFill>
                          <a:latin typeface="+mn-lt"/>
                          <a:cs typeface="Calibri" pitchFamily="34" charset="0"/>
                        </a:rPr>
                        <a:t>+127,522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2662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B986C44-5658-4D8B-8293-D9DF61D1D13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193676" y="4294644"/>
            <a:ext cx="895032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400" u="sng" dirty="0" smtClean="0">
                <a:latin typeface="+mn-lt"/>
              </a:rPr>
              <a:t>Notes: </a:t>
            </a:r>
          </a:p>
          <a:p>
            <a:pPr eaLnBrk="0" hangingPunct="0"/>
            <a:r>
              <a:rPr lang="en-US" sz="1400" dirty="0" smtClean="0">
                <a:latin typeface="+mn-lt"/>
              </a:rPr>
              <a:t>The Non-accelerator Physics subprogram includes all of the Cosmic Frontier and the non-accelerator part of the Intensity Frontier experimental research, operations, R&amp;D, small experiment fabrication and MIE fabrication projects.  The Theoretical Physics subprogram includes Cosmic Frontier theoretical research.</a:t>
            </a:r>
          </a:p>
          <a:p>
            <a:pPr eaLnBrk="0" hangingPunct="0"/>
            <a:endParaRPr lang="en-US" sz="1400" dirty="0" smtClean="0">
              <a:latin typeface="+mn-lt"/>
            </a:endParaRPr>
          </a:p>
          <a:p>
            <a:pPr eaLnBrk="0" hangingPunct="0"/>
            <a:r>
              <a:rPr lang="en-US" sz="1400" dirty="0" smtClean="0">
                <a:latin typeface="+mn-lt"/>
              </a:rPr>
              <a:t>The FY12 &amp; FY13 budgets </a:t>
            </a:r>
            <a:r>
              <a:rPr lang="en-US" sz="1400" dirty="0">
                <a:latin typeface="+mn-lt"/>
              </a:rPr>
              <a:t>includes SBIR/STTR of approximately $20M, which has already been removed from FY10 and FY11 </a:t>
            </a:r>
            <a:r>
              <a:rPr lang="en-US" sz="1400" dirty="0" err="1">
                <a:latin typeface="+mn-lt"/>
              </a:rPr>
              <a:t>Actuals</a:t>
            </a:r>
            <a:r>
              <a:rPr lang="en-US" sz="1400" dirty="0">
                <a:latin typeface="+mn-lt"/>
              </a:rPr>
              <a:t>. Therefore the real </a:t>
            </a:r>
            <a:r>
              <a:rPr lang="en-US" sz="1400" dirty="0" smtClean="0">
                <a:latin typeface="+mn-lt"/>
              </a:rPr>
              <a:t>FY12 and FY13 amounts are </a:t>
            </a:r>
            <a:r>
              <a:rPr lang="en-US" sz="1400" dirty="0">
                <a:latin typeface="+mn-lt"/>
              </a:rPr>
              <a:t>a reduction of approximately $5M </a:t>
            </a:r>
            <a:r>
              <a:rPr lang="en-US" sz="1400" dirty="0" smtClean="0">
                <a:latin typeface="+mn-lt"/>
              </a:rPr>
              <a:t>and $19M relative to FY 2011.</a:t>
            </a:r>
          </a:p>
          <a:p>
            <a:pPr eaLnBrk="0" hangingPunct="0"/>
            <a:endParaRPr lang="en-US" sz="1400" dirty="0" smtClean="0">
              <a:latin typeface="+mn-lt"/>
            </a:endParaRPr>
          </a:p>
          <a:p>
            <a:pPr eaLnBrk="0" hangingPunct="0"/>
            <a:r>
              <a:rPr lang="en-US" sz="1400" dirty="0" smtClean="0">
                <a:solidFill>
                  <a:prstClr val="black"/>
                </a:solidFill>
                <a:latin typeface="+mn-lt"/>
                <a:cs typeface="Calibri" pitchFamily="34" charset="0"/>
              </a:rPr>
              <a:t>The FY 2012 appropriation is reduced by $840,000 for the High Energy Physics share of the DOE-wide $73,300,000 rescission for contractor pay freeze savings. The FY 2013 budget request reflects the FY 2013 impact of the contractor pay freeze.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378" y="235972"/>
            <a:ext cx="6172187" cy="723900"/>
          </a:xfrm>
        </p:spPr>
        <p:txBody>
          <a:bodyPr/>
          <a:lstStyle/>
          <a:p>
            <a:r>
              <a:rPr lang="en-US" dirty="0" smtClean="0"/>
              <a:t>Major Changes &amp; Issues in FY2013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11317"/>
            <a:ext cx="9144001" cy="5199063"/>
          </a:xfrm>
        </p:spPr>
        <p:txBody>
          <a:bodyPr/>
          <a:lstStyle/>
          <a:p>
            <a:r>
              <a:rPr lang="en-US" sz="1800" dirty="0" smtClean="0"/>
              <a:t>Support for ILC R&amp;D efforts ends</a:t>
            </a:r>
          </a:p>
          <a:p>
            <a:pPr lvl="1"/>
            <a:r>
              <a:rPr lang="en-US" sz="1600" dirty="0" smtClean="0"/>
              <a:t>5 year R&amp;D plan successfully completed; no project on near horizon</a:t>
            </a:r>
          </a:p>
          <a:p>
            <a:pPr lvl="1"/>
            <a:r>
              <a:rPr lang="en-US" sz="1600" dirty="0" smtClean="0"/>
              <a:t>Plan to continue involvement with international planning at very low level</a:t>
            </a:r>
          </a:p>
          <a:p>
            <a:r>
              <a:rPr lang="en-US" sz="1800" dirty="0" smtClean="0"/>
              <a:t>LBNE construction not included in FY 2013 budget request</a:t>
            </a:r>
          </a:p>
          <a:p>
            <a:pPr lvl="1"/>
            <a:r>
              <a:rPr lang="en-US" sz="1600" b="0" dirty="0" smtClean="0"/>
              <a:t>Office of Science Director (Bill Brinkman) notified Fermilab in March that DOE cannot support LBNE in its current design - due to cost.</a:t>
            </a:r>
          </a:p>
          <a:p>
            <a:pPr lvl="1"/>
            <a:r>
              <a:rPr lang="en-US" sz="1600" b="0" dirty="0" smtClean="0"/>
              <a:t>Brinkman asked Fermilab to investigate alternative, staged approach, </a:t>
            </a:r>
            <a:r>
              <a:rPr lang="en-US" sz="1600" dirty="0" smtClean="0"/>
              <a:t>with</a:t>
            </a:r>
            <a:r>
              <a:rPr lang="en-US" sz="1600" b="0" dirty="0" smtClean="0"/>
              <a:t> science results at each stage</a:t>
            </a:r>
          </a:p>
          <a:p>
            <a:pPr lvl="1"/>
            <a:r>
              <a:rPr lang="en-US" sz="1600" b="0" dirty="0" smtClean="0"/>
              <a:t>Fermilab is </a:t>
            </a:r>
            <a:r>
              <a:rPr lang="en-US" sz="1600" dirty="0" smtClean="0"/>
              <a:t>leading</a:t>
            </a:r>
            <a:r>
              <a:rPr lang="en-US" sz="1600" b="0" dirty="0" smtClean="0"/>
              <a:t> these studies and will report in July</a:t>
            </a:r>
            <a:endParaRPr lang="en-US" sz="1600" dirty="0" smtClean="0"/>
          </a:p>
          <a:p>
            <a:r>
              <a:rPr lang="en-US" sz="1800" dirty="0" err="1" smtClean="0"/>
              <a:t>Homestake</a:t>
            </a:r>
            <a:r>
              <a:rPr lang="en-US" sz="1800" dirty="0" smtClean="0"/>
              <a:t> mine</a:t>
            </a:r>
          </a:p>
          <a:p>
            <a:pPr marL="228600" lvl="1">
              <a:buNone/>
            </a:pPr>
            <a:r>
              <a:rPr lang="en-US" dirty="0" smtClean="0"/>
              <a:t>	</a:t>
            </a:r>
            <a:r>
              <a:rPr lang="en-US" sz="1600" dirty="0" smtClean="0"/>
              <a:t>In the President’s request, the </a:t>
            </a:r>
            <a:r>
              <a:rPr lang="en-US" sz="1600" dirty="0" err="1" smtClean="0"/>
              <a:t>Homestake</a:t>
            </a:r>
            <a:r>
              <a:rPr lang="en-US" sz="1600" dirty="0" smtClean="0"/>
              <a:t> mine dewatering effort is maintained to support early science (LUX and </a:t>
            </a:r>
            <a:r>
              <a:rPr lang="en-US" sz="1600" dirty="0" err="1" smtClean="0"/>
              <a:t>Majorana</a:t>
            </a:r>
            <a:r>
              <a:rPr lang="en-US" sz="1600" dirty="0" smtClean="0"/>
              <a:t> Demonstrator)</a:t>
            </a:r>
          </a:p>
          <a:p>
            <a:pPr marL="228600" lvl="1">
              <a:buNone/>
            </a:pPr>
            <a:r>
              <a:rPr lang="en-US" sz="1600" dirty="0" smtClean="0"/>
              <a:t>	-- Senate markup has recommended increased support</a:t>
            </a:r>
          </a:p>
          <a:p>
            <a:r>
              <a:rPr lang="en-US" sz="1800" dirty="0" smtClean="0"/>
              <a:t>Lack of new facilities for science threatens the future of the program</a:t>
            </a:r>
          </a:p>
          <a:p>
            <a:pPr lvl="1"/>
            <a:r>
              <a:rPr lang="en-US" dirty="0" smtClean="0"/>
              <a:t> </a:t>
            </a:r>
            <a:r>
              <a:rPr lang="en-US" sz="1600" dirty="0" smtClean="0"/>
              <a:t>To exert leadership we need not only to fully exploit current research infrastructure but also to develop new facilities and infrastructure.</a:t>
            </a:r>
          </a:p>
          <a:p>
            <a:pPr lvl="1"/>
            <a:r>
              <a:rPr lang="en-US" sz="1600" dirty="0" smtClean="0"/>
              <a:t>Opportunities at the Cosmic Frontier:  </a:t>
            </a:r>
          </a:p>
          <a:p>
            <a:pPr lvl="2"/>
            <a:r>
              <a:rPr lang="en-US" sz="1600" dirty="0" err="1" smtClean="0"/>
              <a:t>LSSTcam</a:t>
            </a:r>
            <a:r>
              <a:rPr lang="en-US" sz="1600" dirty="0" smtClean="0"/>
              <a:t> – FY13 request for approval of MIE fabrication start</a:t>
            </a:r>
          </a:p>
          <a:p>
            <a:pPr lvl="2"/>
            <a:r>
              <a:rPr lang="en-US" sz="1600" dirty="0" smtClean="0"/>
              <a:t>Dark Matter detection – FY13 request includes increase in R&amp;D funding to support DM-G2 efforts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4379B-208C-4059-BD84-86ED93E55D8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1455738" y="266700"/>
            <a:ext cx="5940425" cy="533400"/>
          </a:xfrm>
        </p:spPr>
        <p:txBody>
          <a:bodyPr/>
          <a:lstStyle/>
          <a:p>
            <a:r>
              <a:rPr lang="en-US" sz="3200" b="1" smtClean="0">
                <a:solidFill>
                  <a:srgbClr val="285C00"/>
                </a:solidFill>
                <a:effectLst/>
                <a:latin typeface="Cambria" pitchFamily="18" charset="0"/>
              </a:rPr>
              <a:t>Cosmic Frontier Budget</a:t>
            </a:r>
          </a:p>
        </p:txBody>
      </p:sp>
      <p:sp>
        <p:nvSpPr>
          <p:cNvPr id="4198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C59FAE2-7E68-4BA2-85C3-3442448F06F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1987" name="TextBox 5"/>
          <p:cNvSpPr txBox="1">
            <a:spLocks noChangeArrowheads="1"/>
          </p:cNvSpPr>
          <p:nvPr/>
        </p:nvSpPr>
        <p:spPr bwMode="auto">
          <a:xfrm>
            <a:off x="565150" y="5683250"/>
            <a:ext cx="804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</a:rPr>
              <a:t> </a:t>
            </a:r>
            <a:endParaRPr lang="en-US"/>
          </a:p>
        </p:txBody>
      </p:sp>
      <p:graphicFrame>
        <p:nvGraphicFramePr>
          <p:cNvPr id="10" name="Table Placeholder 9"/>
          <p:cNvGraphicFramePr>
            <a:graphicFrameLocks noGrp="1"/>
          </p:cNvGraphicFramePr>
          <p:nvPr>
            <p:ph type="tbl" idx="1"/>
          </p:nvPr>
        </p:nvGraphicFramePr>
        <p:xfrm>
          <a:off x="542474" y="1148148"/>
          <a:ext cx="7029902" cy="408619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976339"/>
                <a:gridCol w="916877"/>
                <a:gridCol w="898962"/>
                <a:gridCol w="1079563"/>
                <a:gridCol w="1158161"/>
              </a:tblGrid>
              <a:tr h="5360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Cosmic</a:t>
                      </a:r>
                      <a:r>
                        <a:rPr lang="en-US" sz="1800" u="none" strike="noStrike" baseline="0" dirty="0" smtClean="0"/>
                        <a:t> Frontier </a:t>
                      </a:r>
                      <a:r>
                        <a:rPr lang="en-US" sz="1800" u="none" strike="noStrike" dirty="0" smtClean="0"/>
                        <a:t>Funding (in $K)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latin typeface="+mn-lt"/>
                        </a:rPr>
                        <a:t>FY10 actual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latin typeface="+mn-lt"/>
                        </a:rPr>
                        <a:t>FY11 actual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latin typeface="+mn-lt"/>
                        </a:rPr>
                        <a:t>FY12 </a:t>
                      </a:r>
                      <a:r>
                        <a:rPr lang="en-US" sz="1800" b="1" u="none" strike="noStrike" dirty="0" smtClean="0">
                          <a:latin typeface="+mn-lt"/>
                        </a:rPr>
                        <a:t>current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FY13</a:t>
                      </a:r>
                    </a:p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request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869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/>
                        <a:t>Research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latin typeface="+mn-lt"/>
                        </a:rPr>
                        <a:t>55161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latin typeface="+mn-lt"/>
                        </a:rPr>
                        <a:t>57112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 smtClean="0">
                          <a:latin typeface="+mn-lt"/>
                        </a:rPr>
                        <a:t>54347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52771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869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Grants Research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5717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latin typeface="+mn-lt"/>
                        </a:rPr>
                        <a:t>11674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latin typeface="+mn-lt"/>
                        </a:rPr>
                        <a:t>11975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12110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12551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869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Lab Research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5717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latin typeface="+mn-lt"/>
                        </a:rPr>
                        <a:t>34145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latin typeface="+mn-lt"/>
                        </a:rPr>
                        <a:t>36091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latin typeface="+mn-lt"/>
                        </a:rPr>
                        <a:t>34610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34855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094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Exp Ops &amp; Commissioning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5717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latin typeface="+mn-lt"/>
                        </a:rPr>
                        <a:t>9342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latin typeface="+mn-lt"/>
                        </a:rPr>
                        <a:t>9046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latin typeface="+mn-lt"/>
                        </a:rPr>
                        <a:t>7627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5365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869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/>
                        <a:t>Projects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latin typeface="+mn-lt"/>
                        </a:rPr>
                        <a:t>20155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latin typeface="+mn-lt"/>
                        </a:rPr>
                        <a:t>17652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latin typeface="+mn-lt"/>
                        </a:rPr>
                        <a:t>14000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26463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869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MIE </a:t>
                      </a:r>
                      <a:r>
                        <a:rPr lang="en-US" sz="1800" u="none" strike="noStrike" dirty="0" smtClean="0"/>
                        <a:t>– </a:t>
                      </a:r>
                      <a:r>
                        <a:rPr lang="en-US" sz="1800" u="none" strike="noStrike" dirty="0"/>
                        <a:t>DES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5717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latin typeface="+mn-lt"/>
                        </a:rPr>
                        <a:t>8610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latin typeface="+mn-lt"/>
                        </a:rPr>
                        <a:t>4000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50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MIE - </a:t>
                      </a:r>
                      <a:r>
                        <a:rPr lang="en-US" sz="1800" u="none" strike="noStrike" dirty="0" err="1"/>
                        <a:t>SuperCDMS</a:t>
                      </a:r>
                      <a:r>
                        <a:rPr lang="en-US" sz="1800" u="none" strike="noStrike" dirty="0"/>
                        <a:t> Soudan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5717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latin typeface="+mn-lt"/>
                        </a:rPr>
                        <a:t>1500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869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MIE - LSST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5717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latin typeface="+mn-lt"/>
                        </a:rPr>
                        <a:t>1900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latin typeface="+mn-lt"/>
                        </a:rPr>
                        <a:t>5500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869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/>
                        <a:t>MIE - HAWC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5717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latin typeface="+mn-lt"/>
                        </a:rPr>
                        <a:t>1500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869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  </a:t>
                      </a:r>
                      <a:r>
                        <a:rPr lang="en-US" sz="1800" u="none" strike="noStrike" dirty="0" smtClean="0"/>
                        <a:t>   Small fabrication </a:t>
                      </a:r>
                      <a:r>
                        <a:rPr lang="en-US" sz="1800" u="none" strike="noStrike" dirty="0"/>
                        <a:t>+ R&amp;D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latin typeface="+mn-lt"/>
                        </a:rPr>
                        <a:t>10045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latin typeface="+mn-lt"/>
                        </a:rPr>
                        <a:t>11752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latin typeface="+mn-lt"/>
                        </a:rPr>
                        <a:t>7000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14963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869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/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latin typeface="+mn-lt"/>
                        </a:rPr>
                        <a:t>75316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latin typeface="+mn-lt"/>
                        </a:rPr>
                        <a:t>74764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 smtClean="0">
                          <a:latin typeface="+mn-lt"/>
                        </a:rPr>
                        <a:t>68347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79234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1989" name="TextBox 5"/>
          <p:cNvSpPr txBox="1">
            <a:spLocks noChangeArrowheads="1"/>
          </p:cNvSpPr>
          <p:nvPr/>
        </p:nvSpPr>
        <p:spPr bwMode="auto">
          <a:xfrm>
            <a:off x="0" y="5380672"/>
            <a:ext cx="873918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u="sng" dirty="0" smtClean="0">
                <a:solidFill>
                  <a:srgbClr val="285C00"/>
                </a:solidFill>
                <a:latin typeface="Calibri" pitchFamily="34" charset="0"/>
              </a:rPr>
              <a:t>FY12:</a:t>
            </a:r>
            <a:r>
              <a:rPr lang="en-US" dirty="0" smtClean="0">
                <a:solidFill>
                  <a:srgbClr val="285C00"/>
                </a:solidFill>
                <a:latin typeface="Calibri" pitchFamily="34" charset="0"/>
              </a:rPr>
              <a:t>  There </a:t>
            </a:r>
            <a:r>
              <a:rPr lang="en-US" dirty="0">
                <a:solidFill>
                  <a:srgbClr val="285C00"/>
                </a:solidFill>
                <a:latin typeface="Calibri" pitchFamily="34" charset="0"/>
              </a:rPr>
              <a:t>is a decrease in project funding as DES and </a:t>
            </a:r>
            <a:r>
              <a:rPr lang="en-US" dirty="0" err="1">
                <a:solidFill>
                  <a:srgbClr val="285C00"/>
                </a:solidFill>
                <a:latin typeface="Calibri" pitchFamily="34" charset="0"/>
              </a:rPr>
              <a:t>SuperCDMS</a:t>
            </a:r>
            <a:r>
              <a:rPr lang="en-US" dirty="0">
                <a:solidFill>
                  <a:srgbClr val="285C00"/>
                </a:solidFill>
                <a:latin typeface="Calibri" pitchFamily="34" charset="0"/>
              </a:rPr>
              <a:t>-Soudan complete.  </a:t>
            </a:r>
          </a:p>
          <a:p>
            <a:pPr eaLnBrk="0" hangingPunct="0"/>
            <a:r>
              <a:rPr lang="en-US" dirty="0">
                <a:solidFill>
                  <a:srgbClr val="285C00"/>
                </a:solidFill>
                <a:latin typeface="Calibri" pitchFamily="34" charset="0"/>
              </a:rPr>
              <a:t>LSST and HAWC become MIE’s in FY12:  HAWC starts fabrication; LSST still in </a:t>
            </a:r>
            <a:r>
              <a:rPr lang="en-US" dirty="0" smtClean="0">
                <a:solidFill>
                  <a:srgbClr val="285C00"/>
                </a:solidFill>
                <a:latin typeface="Calibri" pitchFamily="34" charset="0"/>
              </a:rPr>
              <a:t>R&amp;D</a:t>
            </a:r>
          </a:p>
          <a:p>
            <a:pPr eaLnBrk="0" hangingPunct="0"/>
            <a:endParaRPr lang="en-US" dirty="0" smtClean="0">
              <a:solidFill>
                <a:srgbClr val="285C00"/>
              </a:solidFill>
              <a:latin typeface="Calibri" pitchFamily="34" charset="0"/>
            </a:endParaRPr>
          </a:p>
          <a:p>
            <a:pPr eaLnBrk="0" hangingPunct="0"/>
            <a:r>
              <a:rPr lang="en-US" u="sng" dirty="0" smtClean="0">
                <a:solidFill>
                  <a:srgbClr val="285C00"/>
                </a:solidFill>
                <a:latin typeface="Calibri" pitchFamily="34" charset="0"/>
              </a:rPr>
              <a:t>FY13</a:t>
            </a:r>
            <a:r>
              <a:rPr lang="en-US" dirty="0" smtClean="0">
                <a:solidFill>
                  <a:srgbClr val="285C00"/>
                </a:solidFill>
                <a:latin typeface="Calibri" pitchFamily="34" charset="0"/>
              </a:rPr>
              <a:t>: Requesting fabrication-start approval for LSST and funding starts to ramp up.  Funds provided for Dark Matter R&amp;D (solicitation for Generation-2 experiments out soon)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68" y="0"/>
            <a:ext cx="8759826" cy="78377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High Energy Physics Community - Program Planning</a:t>
            </a:r>
            <a:endParaRPr lang="en-US" dirty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0" y="1004615"/>
            <a:ext cx="9144000" cy="5195344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en-US" sz="1600" b="0" dirty="0" smtClean="0"/>
              <a:t>The APS Division of Particles and Fields has initiated a long-term planning assessment of High Energy Physics.  </a:t>
            </a:r>
            <a:r>
              <a:rPr lang="en-US" sz="1600" b="0" dirty="0" smtClean="0">
                <a:sym typeface="Wingdings" pitchFamily="2" charset="2"/>
              </a:rPr>
              <a:t></a:t>
            </a:r>
            <a:r>
              <a:rPr lang="en-US" sz="1600" b="0" dirty="0" smtClean="0"/>
              <a:t>following taken from the DPF email on 5/3/12</a:t>
            </a:r>
          </a:p>
          <a:p>
            <a:pPr marL="0">
              <a:spcBef>
                <a:spcPts val="0"/>
              </a:spcBef>
              <a:buNone/>
            </a:pPr>
            <a:endParaRPr lang="en-US" sz="1600" b="0" u="sng" dirty="0" smtClean="0">
              <a:solidFill>
                <a:srgbClr val="007E00"/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en-US" sz="1600" b="0" dirty="0" smtClean="0"/>
              <a:t>The long-term planning exercise is anchored by two meetings: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b="0" dirty="0" smtClean="0"/>
              <a:t>* A Community Planning Meeting (CPM2012), at Fermilab, October 11-13, 2012,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b="0" dirty="0" smtClean="0"/>
              <a:t>* A Community Summer Study (CSS2013), at Snowmass, June 2-22, 2013.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b="0" dirty="0" smtClean="0"/>
              <a:t> 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b="0" dirty="0" smtClean="0"/>
              <a:t>Ten prominent members of the community have kindly agreed to serve as conveners representing: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b="0" dirty="0" smtClean="0"/>
              <a:t>* </a:t>
            </a:r>
            <a:r>
              <a:rPr lang="en-US" sz="1600" b="0" dirty="0" smtClean="0">
                <a:solidFill>
                  <a:srgbClr val="007E00"/>
                </a:solidFill>
              </a:rPr>
              <a:t>Energy Frontier: Raymond Brock (Michigan State U), Michael </a:t>
            </a:r>
            <a:r>
              <a:rPr lang="en-US" sz="1600" b="0" dirty="0" err="1" smtClean="0">
                <a:solidFill>
                  <a:srgbClr val="007E00"/>
                </a:solidFill>
              </a:rPr>
              <a:t>Peskin</a:t>
            </a:r>
            <a:r>
              <a:rPr lang="en-US" sz="1600" b="0" dirty="0" smtClean="0">
                <a:solidFill>
                  <a:srgbClr val="007E00"/>
                </a:solidFill>
              </a:rPr>
              <a:t> (SLAC)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b="0" dirty="0" smtClean="0">
                <a:solidFill>
                  <a:srgbClr val="007E00"/>
                </a:solidFill>
              </a:rPr>
              <a:t>* Intensity Frontier: JoAnne Hewett (SLAC), Harry Weerts (Argonne)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b="0" dirty="0" smtClean="0">
                <a:solidFill>
                  <a:srgbClr val="007E00"/>
                </a:solidFill>
              </a:rPr>
              <a:t>* Cosmic Frontier: Jonathan </a:t>
            </a:r>
            <a:r>
              <a:rPr lang="en-US" sz="1600" b="0" dirty="0" err="1" smtClean="0">
                <a:solidFill>
                  <a:srgbClr val="007E00"/>
                </a:solidFill>
              </a:rPr>
              <a:t>Feng</a:t>
            </a:r>
            <a:r>
              <a:rPr lang="en-US" sz="1600" b="0" dirty="0" smtClean="0">
                <a:solidFill>
                  <a:srgbClr val="007E00"/>
                </a:solidFill>
              </a:rPr>
              <a:t> (UC Irvine), Steve Ritz (UC Santa Cruz)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b="0" dirty="0" smtClean="0">
                <a:solidFill>
                  <a:srgbClr val="007E00"/>
                </a:solidFill>
              </a:rPr>
              <a:t>* Instrumentation: Marcel </a:t>
            </a:r>
            <a:r>
              <a:rPr lang="en-US" sz="1600" b="0" dirty="0" err="1" smtClean="0">
                <a:solidFill>
                  <a:srgbClr val="007E00"/>
                </a:solidFill>
              </a:rPr>
              <a:t>Demarteau</a:t>
            </a:r>
            <a:r>
              <a:rPr lang="en-US" sz="1600" b="0" dirty="0" smtClean="0">
                <a:solidFill>
                  <a:srgbClr val="007E00"/>
                </a:solidFill>
              </a:rPr>
              <a:t> (Argonne), Howard Nicholson (Mt. Holyoke)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b="0" dirty="0" smtClean="0">
                <a:solidFill>
                  <a:srgbClr val="007E00"/>
                </a:solidFill>
              </a:rPr>
              <a:t>* Facilities: William Barletta (MIT), Murdock </a:t>
            </a:r>
            <a:r>
              <a:rPr lang="en-US" sz="1600" b="0" dirty="0" err="1" smtClean="0">
                <a:solidFill>
                  <a:srgbClr val="007E00"/>
                </a:solidFill>
              </a:rPr>
              <a:t>Gilchriese</a:t>
            </a:r>
            <a:r>
              <a:rPr lang="en-US" sz="1600" b="0" dirty="0" smtClean="0">
                <a:solidFill>
                  <a:srgbClr val="007E00"/>
                </a:solidFill>
              </a:rPr>
              <a:t> (LBNL)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b="0" dirty="0" smtClean="0"/>
              <a:t>The next step is for the </a:t>
            </a:r>
            <a:r>
              <a:rPr lang="en-US" sz="1600" b="0" dirty="0" err="1" smtClean="0"/>
              <a:t>coveners</a:t>
            </a:r>
            <a:r>
              <a:rPr lang="en-US" sz="1600" b="0" dirty="0" smtClean="0"/>
              <a:t> to setup subgroups – will be done by end of June.</a:t>
            </a:r>
          </a:p>
          <a:p>
            <a:pPr marL="0">
              <a:spcBef>
                <a:spcPts val="0"/>
              </a:spcBef>
              <a:buNone/>
            </a:pPr>
            <a:endParaRPr lang="en-US" sz="1600" b="0" dirty="0" smtClean="0"/>
          </a:p>
          <a:p>
            <a:pPr marL="0">
              <a:spcBef>
                <a:spcPts val="0"/>
              </a:spcBef>
            </a:pPr>
            <a:r>
              <a:rPr lang="en-US" sz="1600" b="0" dirty="0" smtClean="0"/>
              <a:t>Send in suggestions (subgroup topics, sub-convener names, interactions between frontiers, ...)</a:t>
            </a:r>
          </a:p>
          <a:p>
            <a:pPr marL="0">
              <a:spcBef>
                <a:spcPts val="0"/>
              </a:spcBef>
            </a:pPr>
            <a:r>
              <a:rPr lang="en-US" sz="1600" b="0" dirty="0" smtClean="0"/>
              <a:t>Participation from the high-energy physics community, and from members of our sister APS divisions, DAP, DPB, and DNP, are essential for success.</a:t>
            </a:r>
          </a:p>
          <a:p>
            <a:pPr marL="0">
              <a:spcBef>
                <a:spcPts val="0"/>
              </a:spcBef>
              <a:buNone/>
            </a:pPr>
            <a:endParaRPr lang="en-US" sz="1600" b="0" dirty="0" smtClean="0"/>
          </a:p>
          <a:p>
            <a:pPr marL="0">
              <a:spcBef>
                <a:spcPts val="0"/>
              </a:spcBef>
              <a:buNone/>
            </a:pPr>
            <a:r>
              <a:rPr lang="en-US" sz="1600" b="0" dirty="0" smtClean="0">
                <a:sym typeface="Wingdings" pitchFamily="2" charset="2"/>
              </a:rPr>
              <a:t></a:t>
            </a:r>
            <a:r>
              <a:rPr lang="en-US" sz="1600" b="0" dirty="0" smtClean="0"/>
              <a:t>We anticipate that this long-term planning process will trigger an independent process of review and prioritization solicited by the funding agencies.</a:t>
            </a:r>
          </a:p>
          <a:p>
            <a:pPr marL="0">
              <a:spcBef>
                <a:spcPts val="0"/>
              </a:spcBef>
              <a:buNone/>
            </a:pPr>
            <a:endParaRPr lang="en-US" sz="1600" b="0" dirty="0" smtClean="0"/>
          </a:p>
          <a:p>
            <a:pPr marL="0"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CC"/>
                </a:solidFill>
              </a:rPr>
              <a:t>The DOE-HEP Cosmic Frontier program managers (Kathy Turner, Michael Salamon) and NSF-PHY have already has had 1</a:t>
            </a:r>
            <a:r>
              <a:rPr lang="en-US" sz="1400" baseline="30000" dirty="0" smtClean="0">
                <a:solidFill>
                  <a:srgbClr val="0000CC"/>
                </a:solidFill>
              </a:rPr>
              <a:t>st</a:t>
            </a:r>
            <a:r>
              <a:rPr lang="en-US" sz="1400" dirty="0" smtClean="0">
                <a:solidFill>
                  <a:srgbClr val="0000CC"/>
                </a:solidFill>
              </a:rPr>
              <a:t> phone call with </a:t>
            </a:r>
            <a:r>
              <a:rPr lang="en-US" sz="1400" dirty="0" err="1" smtClean="0">
                <a:solidFill>
                  <a:srgbClr val="0000CC"/>
                </a:solidFill>
              </a:rPr>
              <a:t>Feng</a:t>
            </a:r>
            <a:r>
              <a:rPr lang="en-US" sz="1400" dirty="0" smtClean="0">
                <a:solidFill>
                  <a:srgbClr val="0000CC"/>
                </a:solidFill>
              </a:rPr>
              <a:t>/Ritz and plan continued coordination of efforts.</a:t>
            </a:r>
          </a:p>
          <a:p>
            <a:pPr marL="0">
              <a:spcBef>
                <a:spcPts val="0"/>
              </a:spcBef>
              <a:buNone/>
            </a:pPr>
            <a:endParaRPr lang="en-US" sz="1600" b="0" dirty="0" smtClean="0"/>
          </a:p>
          <a:p>
            <a:pPr marL="0">
              <a:spcBef>
                <a:spcPts val="0"/>
              </a:spcBef>
              <a:buNone/>
            </a:pPr>
            <a:endParaRPr lang="en-US" sz="1600" b="0" dirty="0" smtClean="0"/>
          </a:p>
          <a:p>
            <a:pPr marL="0">
              <a:spcBef>
                <a:spcPts val="0"/>
              </a:spcBef>
              <a:buNone/>
            </a:pPr>
            <a:endParaRPr lang="en-US" sz="1600" b="0" dirty="0" smtClean="0"/>
          </a:p>
          <a:p>
            <a:pPr marL="0">
              <a:spcBef>
                <a:spcPts val="0"/>
              </a:spcBef>
              <a:buNone/>
            </a:pPr>
            <a:endParaRPr lang="en-US" sz="1600" b="0" u="sng" dirty="0" smtClean="0">
              <a:solidFill>
                <a:srgbClr val="007E00"/>
              </a:solidFill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1850252-21EF-49AC-B707-21692615AE4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9702" name="TextBox 11"/>
          <p:cNvSpPr txBox="1">
            <a:spLocks noChangeArrowheads="1"/>
          </p:cNvSpPr>
          <p:nvPr/>
        </p:nvSpPr>
        <p:spPr bwMode="auto">
          <a:xfrm>
            <a:off x="3797300" y="6113463"/>
            <a:ext cx="3946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4" y="0"/>
            <a:ext cx="8431213" cy="11430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Current/Recent Agency efforts will feed into DPF process</a:t>
            </a:r>
            <a:endParaRPr lang="en-US" sz="2400" dirty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0" y="1111975"/>
            <a:ext cx="7132321" cy="5746025"/>
          </a:xfrm>
        </p:spPr>
        <p:txBody>
          <a:bodyPr/>
          <a:lstStyle/>
          <a:p>
            <a:pPr marL="0">
              <a:spcBef>
                <a:spcPts val="0"/>
              </a:spcBef>
              <a:buFont typeface="Wingdings" pitchFamily="2" charset="2"/>
              <a:buNone/>
            </a:pPr>
            <a:r>
              <a:rPr lang="en-US" sz="1600" u="sng" dirty="0" smtClean="0">
                <a:solidFill>
                  <a:srgbClr val="135C00"/>
                </a:solidFill>
              </a:rPr>
              <a:t>Intensity Frontier - </a:t>
            </a:r>
            <a:r>
              <a:rPr lang="en-US" sz="1600" dirty="0" smtClean="0"/>
              <a:t>Intensity Frontier community workshop held in Dec. 2011</a:t>
            </a:r>
          </a:p>
          <a:p>
            <a:pPr marL="0">
              <a:spcBef>
                <a:spcPts val="0"/>
              </a:spcBef>
            </a:pPr>
            <a:r>
              <a:rPr lang="en-US" sz="1600" b="0" dirty="0" smtClean="0"/>
              <a:t>to develop the science case and identify opportunities for the program – report out soon</a:t>
            </a:r>
          </a:p>
          <a:p>
            <a:pPr marL="0">
              <a:spcBef>
                <a:spcPts val="0"/>
              </a:spcBef>
            </a:pPr>
            <a:r>
              <a:rPr lang="en-US" sz="1600" b="0" dirty="0" smtClean="0"/>
              <a:t>HEP Intensity Frontier Implementation Plan – summer 2012; will feed into DPF process</a:t>
            </a:r>
          </a:p>
          <a:p>
            <a:pPr marL="0">
              <a:spcBef>
                <a:spcPts val="0"/>
              </a:spcBef>
              <a:buFont typeface="Wingdings" pitchFamily="2" charset="2"/>
              <a:buNone/>
            </a:pPr>
            <a:endParaRPr lang="en-US" sz="1600" dirty="0" smtClean="0"/>
          </a:p>
          <a:p>
            <a:pPr marL="0">
              <a:spcBef>
                <a:spcPts val="0"/>
              </a:spcBef>
              <a:buNone/>
            </a:pPr>
            <a:r>
              <a:rPr lang="en-US" sz="1600" u="sng" dirty="0" smtClean="0">
                <a:solidFill>
                  <a:srgbClr val="135C00"/>
                </a:solidFill>
              </a:rPr>
              <a:t>Cosmic Frontier 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dirty="0" smtClean="0"/>
              <a:t>Dark Matter</a:t>
            </a:r>
          </a:p>
          <a:p>
            <a:pPr>
              <a:buNone/>
            </a:pPr>
            <a:r>
              <a:rPr lang="en-US" sz="1600" b="0" dirty="0" smtClean="0"/>
              <a:t>HEP planning a coordinated strategy for dark matter research</a:t>
            </a:r>
          </a:p>
          <a:p>
            <a:pPr>
              <a:buNone/>
            </a:pPr>
            <a:r>
              <a:rPr lang="en-US" sz="1600" b="0" dirty="0" smtClean="0">
                <a:sym typeface="Wingdings" pitchFamily="2" charset="2"/>
              </a:rPr>
              <a:t></a:t>
            </a:r>
            <a:r>
              <a:rPr lang="en-US" sz="1600" b="0" dirty="0" smtClean="0"/>
              <a:t>Need information on coordination and </a:t>
            </a:r>
            <a:r>
              <a:rPr lang="en-US" sz="1600" b="0" dirty="0" err="1" smtClean="0"/>
              <a:t>complementarity</a:t>
            </a:r>
            <a:r>
              <a:rPr lang="en-US" sz="1600" b="0" dirty="0" smtClean="0"/>
              <a:t> of different methods of dark matter particle detection: direct detection, </a:t>
            </a:r>
            <a:r>
              <a:rPr lang="en-US" sz="1600" b="0" dirty="0" err="1" smtClean="0"/>
              <a:t>axions</a:t>
            </a:r>
            <a:r>
              <a:rPr lang="en-US" sz="1600" b="0" dirty="0" smtClean="0"/>
              <a:t>, indirect using gamma-ray experiments, LHC </a:t>
            </a:r>
          </a:p>
          <a:p>
            <a:pPr>
              <a:buFont typeface="Wingdings"/>
              <a:buChar char="à"/>
            </a:pPr>
            <a:r>
              <a:rPr lang="en-US" sz="1600" b="0" dirty="0" smtClean="0"/>
              <a:t>Planning a community workshop ~ Nov. 2012; announcement coming</a:t>
            </a:r>
          </a:p>
          <a:p>
            <a:pPr>
              <a:buFont typeface="Wingdings"/>
              <a:buChar char="à"/>
            </a:pPr>
            <a:r>
              <a:rPr lang="en-US" sz="1600" b="0" dirty="0" smtClean="0"/>
              <a:t>This will be done under the leadership of DPF &amp; will fold into the overall community planning at Snowmass in summer 2013</a:t>
            </a:r>
            <a:endParaRPr lang="en-US" sz="1600" dirty="0" smtClean="0"/>
          </a:p>
          <a:p>
            <a:pPr marL="0">
              <a:spcBef>
                <a:spcPts val="0"/>
              </a:spcBef>
              <a:buNone/>
            </a:pPr>
            <a:endParaRPr lang="en-US" sz="1600" dirty="0" smtClean="0"/>
          </a:p>
          <a:p>
            <a:pPr marL="0">
              <a:spcBef>
                <a:spcPts val="0"/>
              </a:spcBef>
              <a:buNone/>
            </a:pPr>
            <a:r>
              <a:rPr lang="en-US" sz="1600" dirty="0" smtClean="0"/>
              <a:t>Dark Energy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0" dirty="0" smtClean="0"/>
              <a:t>HEP will pro-actively develop a balanced, robust dark energy program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sz="1600" b="0" dirty="0" smtClean="0"/>
              <a:t>start with development of coordinated science program, including science reach of our current experiments (LSST included) and possible areas for the future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sz="1600" b="0" dirty="0" smtClean="0"/>
              <a:t>then can describe near term and low cost options to move forward using multiple methods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sz="1600" b="0" dirty="0" smtClean="0"/>
              <a:t>investigate facilities/options/partnerships for doing the experiments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0" dirty="0" smtClean="0"/>
              <a:t>We are setting up a small task force to write a white paper on the science case and reach of our current experiments, with possibilities areas to investigate going forward – will feed into DPF process.</a:t>
            </a:r>
            <a:endParaRPr lang="en-US" sz="1600" u="sng" dirty="0" smtClean="0">
              <a:solidFill>
                <a:srgbClr val="135C00"/>
              </a:solidFill>
            </a:endParaRPr>
          </a:p>
          <a:p>
            <a:pPr marL="0">
              <a:spcBef>
                <a:spcPts val="0"/>
              </a:spcBef>
              <a:buNone/>
            </a:pPr>
            <a:endParaRPr lang="en-US" sz="1600" u="sng" dirty="0" smtClean="0">
              <a:solidFill>
                <a:srgbClr val="135C00"/>
              </a:solidFill>
            </a:endParaRPr>
          </a:p>
          <a:p>
            <a:pPr marL="0">
              <a:spcBef>
                <a:spcPts val="0"/>
              </a:spcBef>
              <a:buFont typeface="Wingdings" pitchFamily="2" charset="2"/>
              <a:buNone/>
            </a:pPr>
            <a:endParaRPr lang="en-US" sz="1600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1850252-21EF-49AC-B707-21692615AE4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9702" name="TextBox 11"/>
          <p:cNvSpPr txBox="1">
            <a:spLocks noChangeArrowheads="1"/>
          </p:cNvSpPr>
          <p:nvPr/>
        </p:nvSpPr>
        <p:spPr bwMode="auto">
          <a:xfrm>
            <a:off x="254000" y="3427413"/>
            <a:ext cx="3946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29706" name="Picture 4" descr="FINAL_PosterIntensityWrkshp_11-5x17lores_0914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9161" y="1071154"/>
            <a:ext cx="2104839" cy="310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b="1" dirty="0" smtClean="0">
                <a:solidFill>
                  <a:srgbClr val="285C00"/>
                </a:solidFill>
                <a:effectLst/>
              </a:rPr>
              <a:t>Direct-Detection Dark Matter program</a:t>
            </a:r>
          </a:p>
        </p:txBody>
      </p:sp>
      <p:sp>
        <p:nvSpPr>
          <p:cNvPr id="46082" name="Subtitle 2"/>
          <p:cNvSpPr>
            <a:spLocks noGrp="1"/>
          </p:cNvSpPr>
          <p:nvPr>
            <p:ph type="subTitle" idx="1"/>
          </p:nvPr>
        </p:nvSpPr>
        <p:spPr>
          <a:xfrm>
            <a:off x="234950" y="1323568"/>
            <a:ext cx="8909050" cy="3849324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1800" u="sng" dirty="0" smtClean="0">
                <a:solidFill>
                  <a:srgbClr val="285C00"/>
                </a:solidFill>
              </a:rPr>
              <a:t>Dark Matter Generation 2 (DM-G2) experiments (in coordination w/NSF)</a:t>
            </a:r>
          </a:p>
          <a:p>
            <a:pPr algn="l">
              <a:lnSpc>
                <a:spcPct val="90000"/>
              </a:lnSpc>
              <a:buFont typeface="Arial" charset="0"/>
              <a:buChar char="•"/>
            </a:pPr>
            <a:r>
              <a:rPr lang="en-US" sz="1800" b="0" dirty="0" smtClean="0">
                <a:solidFill>
                  <a:srgbClr val="285C00"/>
                </a:solidFill>
              </a:rPr>
              <a:t> ~10x greater sensitivity than G1</a:t>
            </a:r>
          </a:p>
          <a:p>
            <a:pPr algn="l">
              <a:lnSpc>
                <a:spcPct val="90000"/>
              </a:lnSpc>
              <a:buFont typeface="Arial" charset="0"/>
              <a:buChar char="•"/>
            </a:pPr>
            <a:r>
              <a:rPr lang="en-US" sz="1800" b="0" dirty="0" smtClean="0">
                <a:solidFill>
                  <a:srgbClr val="285C00"/>
                </a:solidFill>
              </a:rPr>
              <a:t> Most if not all of the above G1 collaborations are planning G2 versions</a:t>
            </a:r>
          </a:p>
          <a:p>
            <a:pPr algn="l">
              <a:lnSpc>
                <a:spcPct val="90000"/>
              </a:lnSpc>
              <a:buFont typeface="Arial" charset="0"/>
              <a:buChar char="•"/>
            </a:pPr>
            <a:r>
              <a:rPr lang="en-US" sz="1800" dirty="0" smtClean="0">
                <a:solidFill>
                  <a:srgbClr val="285C00"/>
                </a:solidFill>
              </a:rPr>
              <a:t> Technology choices will need to be made; we can’t fund all current collaboration for next phase</a:t>
            </a:r>
            <a:endParaRPr lang="en-US" sz="1800" b="0" dirty="0" smtClean="0">
              <a:solidFill>
                <a:srgbClr val="285C00"/>
              </a:solidFill>
            </a:endParaRPr>
          </a:p>
          <a:p>
            <a:pPr algn="l">
              <a:lnSpc>
                <a:spcPct val="90000"/>
              </a:lnSpc>
            </a:pPr>
            <a:endParaRPr lang="en-US" sz="1800" dirty="0" smtClean="0">
              <a:solidFill>
                <a:srgbClr val="285C00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rgbClr val="285C00"/>
                </a:solidFill>
              </a:rPr>
              <a:t>DOE DM-G2 process:</a:t>
            </a:r>
          </a:p>
          <a:p>
            <a:pPr algn="l">
              <a:lnSpc>
                <a:spcPct val="90000"/>
              </a:lnSpc>
              <a:buFont typeface="Arial" charset="0"/>
              <a:buChar char="•"/>
            </a:pPr>
            <a:r>
              <a:rPr lang="en-US" sz="1800" b="0" dirty="0" smtClean="0">
                <a:solidFill>
                  <a:srgbClr val="285C00"/>
                </a:solidFill>
              </a:rPr>
              <a:t>Solicitation for FY13 R&amp;D for G2 experiments has been announced</a:t>
            </a:r>
          </a:p>
          <a:p>
            <a:pPr lvl="1" algn="l">
              <a:lnSpc>
                <a:spcPct val="90000"/>
              </a:lnSpc>
              <a:buFont typeface="Arial" charset="0"/>
              <a:buChar char="•"/>
            </a:pPr>
            <a:r>
              <a:rPr lang="en-US" sz="1600" b="0" dirty="0" smtClean="0">
                <a:solidFill>
                  <a:srgbClr val="285C00"/>
                </a:solidFill>
              </a:rPr>
              <a:t> proposals due early July</a:t>
            </a:r>
          </a:p>
          <a:p>
            <a:pPr lvl="1" algn="l">
              <a:lnSpc>
                <a:spcPct val="90000"/>
              </a:lnSpc>
              <a:buFont typeface="Arial" charset="0"/>
              <a:buChar char="•"/>
            </a:pPr>
            <a:r>
              <a:rPr lang="en-US" sz="1600" b="0" dirty="0" smtClean="0">
                <a:solidFill>
                  <a:srgbClr val="285C00"/>
                </a:solidFill>
              </a:rPr>
              <a:t> review ~ Aug/Sept</a:t>
            </a:r>
          </a:p>
          <a:p>
            <a:pPr algn="l">
              <a:lnSpc>
                <a:spcPct val="90000"/>
              </a:lnSpc>
              <a:buFont typeface="Arial" charset="0"/>
              <a:buChar char="•"/>
            </a:pPr>
            <a:r>
              <a:rPr lang="en-US" sz="1800" b="0" dirty="0" smtClean="0">
                <a:solidFill>
                  <a:srgbClr val="285C00"/>
                </a:solidFill>
              </a:rPr>
              <a:t> We anticipate further selection after this phase and then project fabrication start no earlier than FY14</a:t>
            </a:r>
          </a:p>
          <a:p>
            <a:pPr algn="l">
              <a:lnSpc>
                <a:spcPct val="90000"/>
              </a:lnSpc>
            </a:pPr>
            <a:endParaRPr lang="en-US" sz="1800" b="0" dirty="0" smtClean="0">
              <a:solidFill>
                <a:srgbClr val="285C00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1800" u="sng" dirty="0" smtClean="0">
                <a:solidFill>
                  <a:srgbClr val="285C00"/>
                </a:solidFill>
              </a:rPr>
              <a:t>DM-G3 experiments (also global coordination expected)</a:t>
            </a:r>
          </a:p>
          <a:p>
            <a:pPr algn="l">
              <a:lnSpc>
                <a:spcPct val="90000"/>
              </a:lnSpc>
            </a:pPr>
            <a:r>
              <a:rPr lang="en-US" sz="1800" b="0" dirty="0" smtClean="0">
                <a:solidFill>
                  <a:srgbClr val="135C00"/>
                </a:solidFill>
              </a:rPr>
              <a:t>G3 R&amp;D and planning continues at a low level</a:t>
            </a:r>
          </a:p>
          <a:p>
            <a:pPr algn="l">
              <a:lnSpc>
                <a:spcPct val="90000"/>
              </a:lnSpc>
            </a:pPr>
            <a:endParaRPr lang="en-US" sz="1800" b="0" dirty="0" smtClean="0">
              <a:solidFill>
                <a:srgbClr val="000099"/>
              </a:solidFill>
            </a:endParaRPr>
          </a:p>
          <a:p>
            <a:pPr algn="l"/>
            <a:endParaRPr lang="en-US" sz="1800" b="0" dirty="0" smtClean="0">
              <a:solidFill>
                <a:srgbClr val="285C00"/>
              </a:solidFill>
            </a:endParaRPr>
          </a:p>
          <a:p>
            <a:pPr lvl="1" algn="l">
              <a:lnSpc>
                <a:spcPct val="90000"/>
              </a:lnSpc>
              <a:buFont typeface="Arial" charset="0"/>
              <a:buChar char="•"/>
            </a:pPr>
            <a:endParaRPr lang="en-US" dirty="0" smtClean="0">
              <a:solidFill>
                <a:srgbClr val="285C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285C00"/>
                </a:solidFill>
              </a:rPr>
              <a:t>Dark Energy Program</a:t>
            </a:r>
          </a:p>
        </p:txBody>
      </p:sp>
      <p:sp>
        <p:nvSpPr>
          <p:cNvPr id="49154" name="Subtitle 2"/>
          <p:cNvSpPr>
            <a:spLocks noGrp="1"/>
          </p:cNvSpPr>
          <p:nvPr>
            <p:ph type="subTitle" idx="4294967295"/>
          </p:nvPr>
        </p:nvSpPr>
        <p:spPr>
          <a:xfrm>
            <a:off x="183582" y="1166812"/>
            <a:ext cx="8769350" cy="5288579"/>
          </a:xfrm>
        </p:spPr>
        <p:txBody>
          <a:bodyPr/>
          <a:lstStyle/>
          <a:p>
            <a:pPr marL="0" lvl="1">
              <a:lnSpc>
                <a:spcPct val="80000"/>
              </a:lnSpc>
              <a:buFontTx/>
              <a:buNone/>
            </a:pPr>
            <a:r>
              <a:rPr lang="en-US" b="1" u="sng" dirty="0" smtClean="0"/>
              <a:t>Current program:</a:t>
            </a:r>
          </a:p>
          <a:p>
            <a:pPr marL="0" lvl="1"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rgbClr val="000099"/>
                </a:solidFill>
              </a:rPr>
              <a:t>BOSS, DES, supernova surveys</a:t>
            </a:r>
          </a:p>
          <a:p>
            <a:pPr marL="0" lvl="1">
              <a:lnSpc>
                <a:spcPct val="80000"/>
              </a:lnSpc>
              <a:buFontTx/>
              <a:buNone/>
            </a:pPr>
            <a:endParaRPr lang="en-US" b="1" dirty="0" smtClean="0">
              <a:solidFill>
                <a:srgbClr val="000099"/>
              </a:solidFill>
            </a:endParaRPr>
          </a:p>
          <a:p>
            <a:pPr marL="0" lvl="1"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rgbClr val="000099"/>
                </a:solidFill>
              </a:rPr>
              <a:t>Current low-level research efforts (no current plan for participation in the projects)</a:t>
            </a:r>
          </a:p>
          <a:p>
            <a:pPr marL="0" lvl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000099"/>
                </a:solidFill>
              </a:rPr>
              <a:t>WFIRST NASA Science Definition Team – several scientists participating</a:t>
            </a:r>
          </a:p>
          <a:p>
            <a:pPr marL="0" lvl="1">
              <a:lnSpc>
                <a:spcPct val="80000"/>
              </a:lnSpc>
              <a:spcBef>
                <a:spcPct val="0"/>
              </a:spcBef>
            </a:pPr>
            <a:endParaRPr lang="en-US" dirty="0" smtClean="0">
              <a:solidFill>
                <a:srgbClr val="000099"/>
              </a:solidFill>
            </a:endParaRPr>
          </a:p>
          <a:p>
            <a:pPr marL="0" lvl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000099"/>
                </a:solidFill>
              </a:rPr>
              <a:t>ESA Euclid space mission – scientists from several DOE labs have joined the Science Collaboration</a:t>
            </a:r>
          </a:p>
          <a:p>
            <a:pPr marL="0" lvl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000099"/>
                </a:solidFill>
              </a:rPr>
              <a:t>- LBNL group was asked to join in exchange for their help in mission design </a:t>
            </a:r>
          </a:p>
          <a:p>
            <a:pPr marL="0" lvl="1">
              <a:lnSpc>
                <a:spcPct val="80000"/>
              </a:lnSpc>
              <a:spcBef>
                <a:spcPct val="0"/>
              </a:spcBef>
              <a:buNone/>
            </a:pPr>
            <a:endParaRPr lang="en-US" dirty="0" smtClean="0">
              <a:solidFill>
                <a:srgbClr val="000099"/>
              </a:solidFill>
            </a:endParaRPr>
          </a:p>
          <a:p>
            <a:pPr marL="0" lvl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 b="1" dirty="0" smtClean="0">
                <a:solidFill>
                  <a:srgbClr val="285C00"/>
                </a:solidFill>
              </a:rPr>
              <a:t>LSST is the priority for the next HEP dark energy project to be developed – see later talk</a:t>
            </a:r>
            <a:endParaRPr lang="en-US" b="1" dirty="0" smtClean="0">
              <a:solidFill>
                <a:srgbClr val="000099"/>
              </a:solidFill>
            </a:endParaRPr>
          </a:p>
          <a:p>
            <a:pPr marL="0" lvl="1">
              <a:lnSpc>
                <a:spcPct val="80000"/>
              </a:lnSpc>
              <a:spcBef>
                <a:spcPct val="0"/>
              </a:spcBef>
              <a:buNone/>
            </a:pPr>
            <a:endParaRPr lang="en-US" b="1" dirty="0" smtClean="0">
              <a:solidFill>
                <a:srgbClr val="135C00"/>
              </a:solidFill>
            </a:endParaRPr>
          </a:p>
          <a:p>
            <a:pPr marL="0" lvl="1">
              <a:lnSpc>
                <a:spcPct val="80000"/>
              </a:lnSpc>
              <a:spcBef>
                <a:spcPct val="0"/>
              </a:spcBef>
              <a:buNone/>
            </a:pPr>
            <a:endParaRPr lang="en-US" b="1" dirty="0" smtClean="0">
              <a:solidFill>
                <a:srgbClr val="135C00"/>
              </a:solidFill>
            </a:endParaRPr>
          </a:p>
          <a:p>
            <a:pPr marL="0" lvl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b="1" u="sng" dirty="0" smtClean="0"/>
              <a:t>Future experimental possibilities:</a:t>
            </a:r>
          </a:p>
          <a:p>
            <a:pPr marL="0" lvl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dirty="0" err="1" smtClean="0">
                <a:solidFill>
                  <a:srgbClr val="000099"/>
                </a:solidFill>
              </a:rPr>
              <a:t>BigBOSS</a:t>
            </a:r>
            <a:r>
              <a:rPr lang="en-US" dirty="0" smtClean="0">
                <a:solidFill>
                  <a:srgbClr val="000099"/>
                </a:solidFill>
              </a:rPr>
              <a:t> – LBNL is leading a collaboration scientists in science planning and technical R&amp;D;  current plan is to provide instrumentation for survey on </a:t>
            </a:r>
            <a:r>
              <a:rPr lang="en-US" dirty="0" err="1" smtClean="0">
                <a:solidFill>
                  <a:srgbClr val="000099"/>
                </a:solidFill>
              </a:rPr>
              <a:t>Mayall</a:t>
            </a:r>
            <a:r>
              <a:rPr lang="en-US" dirty="0" smtClean="0">
                <a:solidFill>
                  <a:srgbClr val="000099"/>
                </a:solidFill>
              </a:rPr>
              <a:t> at </a:t>
            </a:r>
            <a:r>
              <a:rPr lang="en-US" dirty="0" err="1" smtClean="0">
                <a:solidFill>
                  <a:srgbClr val="000099"/>
                </a:solidFill>
              </a:rPr>
              <a:t>Kitt</a:t>
            </a:r>
            <a:r>
              <a:rPr lang="en-US" dirty="0" smtClean="0">
                <a:solidFill>
                  <a:srgbClr val="000099"/>
                </a:solidFill>
              </a:rPr>
              <a:t> Peak</a:t>
            </a:r>
          </a:p>
          <a:p>
            <a:pPr marL="0" lvl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000099"/>
                </a:solidFill>
              </a:rPr>
              <a:t>- successful December 2011 science/R&amp;D review; now investigating options for facility access</a:t>
            </a:r>
          </a:p>
          <a:p>
            <a:pPr marL="0" lvl="1">
              <a:lnSpc>
                <a:spcPct val="80000"/>
              </a:lnSpc>
              <a:spcBef>
                <a:spcPct val="0"/>
              </a:spcBef>
            </a:pPr>
            <a:endParaRPr lang="en-US" dirty="0" smtClean="0">
              <a:solidFill>
                <a:srgbClr val="000099"/>
              </a:solidFill>
            </a:endParaRPr>
          </a:p>
          <a:p>
            <a:pPr marL="0" lvl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000099"/>
                </a:solidFill>
              </a:rPr>
              <a:t>- Other options: ground supernova surveys, BOSS-upgrade, spectroscopic survey in the south, etc</a:t>
            </a:r>
            <a:endParaRPr lang="en-US" b="1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52400"/>
            <a:ext cx="7131050" cy="5334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285C00"/>
                </a:solidFill>
                <a:effectLst/>
              </a:rPr>
              <a:t>Dark Energy Survey (DES)</a:t>
            </a:r>
          </a:p>
        </p:txBody>
      </p:sp>
      <p:pic>
        <p:nvPicPr>
          <p:cNvPr id="47108" name="a270b126-5c12-4a51-ab25-8a49efd368b9" descr="cid:DEED1E3A-B694-4690-BB5E-01C97C94A346@ctio.noao.edu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460131" y="4092315"/>
            <a:ext cx="3895372" cy="239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7"/>
          <p:cNvSpPr>
            <a:spLocks noChangeArrowheads="1"/>
          </p:cNvSpPr>
          <p:nvPr/>
        </p:nvSpPr>
        <p:spPr bwMode="auto">
          <a:xfrm>
            <a:off x="2576781" y="6581775"/>
            <a:ext cx="3436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DES Imager in </a:t>
            </a:r>
            <a:r>
              <a:rPr lang="en-US" sz="1200" dirty="0" err="1"/>
              <a:t>Coude</a:t>
            </a:r>
            <a:r>
              <a:rPr lang="en-US" sz="1200" dirty="0"/>
              <a:t> room in Blanco Dome</a:t>
            </a:r>
          </a:p>
        </p:txBody>
      </p:sp>
      <p:pic>
        <p:nvPicPr>
          <p:cNvPr id="47110" name="cda82641-351f-4c28-a38f-51a365869f8f" descr="cid:20F66A3F-8766-4AB9-96F0-942EF355AEF6@ctio.noao.edu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 rot="5400000">
            <a:off x="6372587" y="3587417"/>
            <a:ext cx="2760323" cy="239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Rectangle 9"/>
          <p:cNvSpPr>
            <a:spLocks noChangeArrowheads="1"/>
          </p:cNvSpPr>
          <p:nvPr/>
        </p:nvSpPr>
        <p:spPr bwMode="auto">
          <a:xfrm>
            <a:off x="6481763" y="6211888"/>
            <a:ext cx="2662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DES - Peter </a:t>
            </a:r>
            <a:r>
              <a:rPr lang="en-US" sz="1200" dirty="0" err="1"/>
              <a:t>Doel</a:t>
            </a:r>
            <a:r>
              <a:rPr lang="en-US" sz="1200" dirty="0"/>
              <a:t> and the fully assembled corrector on the rotary table for the alignment check</a:t>
            </a:r>
          </a:p>
        </p:txBody>
      </p:sp>
      <p:sp>
        <p:nvSpPr>
          <p:cNvPr id="47114" name="Content Placeholder 2"/>
          <p:cNvSpPr>
            <a:spLocks/>
          </p:cNvSpPr>
          <p:nvPr/>
        </p:nvSpPr>
        <p:spPr bwMode="auto">
          <a:xfrm>
            <a:off x="0" y="1022195"/>
            <a:ext cx="9144001" cy="251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eaLnBrk="0" hangingPunct="0">
              <a:buFont typeface="Wingdings" pitchFamily="2" charset="2"/>
              <a:buNone/>
            </a:pPr>
            <a:r>
              <a:rPr lang="en-US" sz="1600" b="0" dirty="0" smtClean="0">
                <a:solidFill>
                  <a:srgbClr val="0000CC"/>
                </a:solidFill>
                <a:latin typeface="+mn-lt"/>
              </a:rPr>
              <a:t>DOE-HEP – responsible for Dark Energy Camera (</a:t>
            </a:r>
            <a:r>
              <a:rPr lang="en-US" sz="1600" b="0" dirty="0" err="1" smtClean="0">
                <a:solidFill>
                  <a:srgbClr val="0000CC"/>
                </a:solidFill>
                <a:latin typeface="+mn-lt"/>
              </a:rPr>
              <a:t>DECam</a:t>
            </a:r>
            <a:r>
              <a:rPr lang="en-US" sz="1600" b="0" dirty="0" smtClean="0">
                <a:solidFill>
                  <a:srgbClr val="0000CC"/>
                </a:solidFill>
                <a:latin typeface="+mn-lt"/>
              </a:rPr>
              <a:t>)  fabrication</a:t>
            </a:r>
          </a:p>
          <a:p>
            <a:pPr marL="0" lvl="1" eaLnBrk="0" hangingPunct="0">
              <a:buFont typeface="Wingdings" pitchFamily="2" charset="2"/>
              <a:buNone/>
            </a:pPr>
            <a:r>
              <a:rPr lang="en-US" sz="1600" b="0" dirty="0" smtClean="0">
                <a:solidFill>
                  <a:srgbClr val="0000CC"/>
                </a:solidFill>
                <a:latin typeface="+mn-lt"/>
              </a:rPr>
              <a:t>NSF Astronomy (NSF-AST) – telescope facility (CTIO in Chile) and data management system (DESDM)</a:t>
            </a:r>
          </a:p>
          <a:p>
            <a:pPr marL="0" lvl="1" eaLnBrk="0" hangingPunct="0">
              <a:buFont typeface="Wingdings" pitchFamily="2" charset="2"/>
              <a:buNone/>
            </a:pPr>
            <a:endParaRPr lang="en-US" sz="1600" b="0" u="sng" dirty="0" smtClean="0">
              <a:solidFill>
                <a:srgbClr val="0000CC"/>
              </a:solidFill>
              <a:latin typeface="+mn-lt"/>
            </a:endParaRPr>
          </a:p>
          <a:p>
            <a:pPr marL="0" lvl="1" eaLnBrk="0" hangingPunct="0">
              <a:buFont typeface="Wingdings" pitchFamily="2" charset="2"/>
              <a:buNone/>
            </a:pPr>
            <a:r>
              <a:rPr lang="en-US" sz="1600" b="0" u="sng" dirty="0" smtClean="0">
                <a:solidFill>
                  <a:srgbClr val="0000CC"/>
                </a:solidFill>
                <a:latin typeface="+mn-lt"/>
              </a:rPr>
              <a:t>Status:</a:t>
            </a:r>
            <a:r>
              <a:rPr lang="en-US" sz="1600" b="0" dirty="0" smtClean="0">
                <a:solidFill>
                  <a:srgbClr val="0000CC"/>
                </a:solidFill>
                <a:latin typeface="+mn-lt"/>
              </a:rPr>
              <a:t>  </a:t>
            </a:r>
            <a:r>
              <a:rPr lang="en-US" sz="1600" b="0" dirty="0" err="1" smtClean="0">
                <a:solidFill>
                  <a:srgbClr val="0000CC"/>
                </a:solidFill>
                <a:latin typeface="+mn-lt"/>
              </a:rPr>
              <a:t>DECam</a:t>
            </a:r>
            <a:r>
              <a:rPr lang="en-US" sz="1600" b="0" dirty="0" smtClean="0">
                <a:solidFill>
                  <a:srgbClr val="0000CC"/>
                </a:solidFill>
                <a:latin typeface="+mn-lt"/>
              </a:rPr>
              <a:t> and all associated instrumentation has been delivered to Chile</a:t>
            </a:r>
          </a:p>
          <a:p>
            <a:pPr marL="0" lvl="1" eaLnBrk="0" hangingPunct="0">
              <a:buFontTx/>
              <a:buChar char="-"/>
            </a:pPr>
            <a:r>
              <a:rPr lang="en-US" sz="1600" b="0" dirty="0" smtClean="0">
                <a:solidFill>
                  <a:srgbClr val="0000CC"/>
                </a:solidFill>
                <a:latin typeface="+mn-lt"/>
              </a:rPr>
              <a:t>Now working in integration, commissioning, installation</a:t>
            </a:r>
          </a:p>
          <a:p>
            <a:pPr marL="0" lvl="1" eaLnBrk="0" hangingPunct="0"/>
            <a:r>
              <a:rPr lang="en-US" sz="1600" b="0" dirty="0" smtClean="0">
                <a:solidFill>
                  <a:srgbClr val="0000CC"/>
                </a:solidFill>
                <a:latin typeface="+mn-lt"/>
              </a:rPr>
              <a:t>Start </a:t>
            </a:r>
            <a:r>
              <a:rPr lang="en-US" sz="1600" b="0" dirty="0">
                <a:solidFill>
                  <a:srgbClr val="0000CC"/>
                </a:solidFill>
                <a:latin typeface="+mn-lt"/>
              </a:rPr>
              <a:t>5 year operations </a:t>
            </a:r>
            <a:r>
              <a:rPr lang="en-US" sz="1600" b="0" dirty="0" smtClean="0">
                <a:solidFill>
                  <a:srgbClr val="0000CC"/>
                </a:solidFill>
                <a:latin typeface="+mn-lt"/>
              </a:rPr>
              <a:t>late FY 2012</a:t>
            </a:r>
          </a:p>
          <a:p>
            <a:pPr marL="0" lvl="1" eaLnBrk="0" hangingPunct="0">
              <a:buFontTx/>
              <a:buChar char="-"/>
            </a:pPr>
            <a:r>
              <a:rPr lang="en-US" sz="1600" b="0" dirty="0" smtClean="0">
                <a:solidFill>
                  <a:srgbClr val="0000CC"/>
                </a:solidFill>
                <a:latin typeface="+mn-lt"/>
              </a:rPr>
              <a:t>Methods will be weak </a:t>
            </a:r>
            <a:r>
              <a:rPr lang="en-US" sz="1600" b="0" dirty="0" err="1" smtClean="0">
                <a:solidFill>
                  <a:srgbClr val="0000CC"/>
                </a:solidFill>
                <a:latin typeface="+mn-lt"/>
              </a:rPr>
              <a:t>lensing</a:t>
            </a:r>
            <a:r>
              <a:rPr lang="en-US" sz="1600" b="0" dirty="0" smtClean="0">
                <a:solidFill>
                  <a:srgbClr val="0000CC"/>
                </a:solidFill>
                <a:latin typeface="+mn-lt"/>
              </a:rPr>
              <a:t>, galaxy clusters, supernovae, large scale structure including BAO</a:t>
            </a:r>
          </a:p>
          <a:p>
            <a:pPr marL="0" lvl="1" eaLnBrk="0" hangingPunct="0">
              <a:buFontTx/>
              <a:buChar char="-"/>
            </a:pPr>
            <a:endParaRPr lang="en-US" sz="1600" b="0" dirty="0" smtClean="0">
              <a:solidFill>
                <a:srgbClr val="0000CC"/>
              </a:solidFill>
              <a:latin typeface="+mn-lt"/>
            </a:endParaRPr>
          </a:p>
          <a:p>
            <a:pPr marL="0" lvl="1" eaLnBrk="0" hangingPunct="0"/>
            <a:r>
              <a:rPr lang="en-US" sz="1600" dirty="0" smtClean="0">
                <a:latin typeface="+mn-lt"/>
              </a:rPr>
              <a:t>HEP held an external review of pre-operations status/planning on May 2-3; the 3 labs and project are preparing responses.</a:t>
            </a:r>
            <a:br>
              <a:rPr lang="en-US" sz="1600" dirty="0" smtClean="0">
                <a:latin typeface="+mn-lt"/>
              </a:rPr>
            </a:br>
            <a:endParaRPr lang="en-US" sz="1600" b="0" dirty="0" smtClean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7532" y="3627619"/>
            <a:ext cx="1835821" cy="32206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14726</TotalTime>
  <Words>1514</Words>
  <Application>Microsoft Office PowerPoint</Application>
  <PresentationFormat>On-screen Show (4:3)</PresentationFormat>
  <Paragraphs>284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Slide 1</vt:lpstr>
      <vt:lpstr>High Energy Physics Budget (dollars in thousands)</vt:lpstr>
      <vt:lpstr>Major Changes &amp; Issues in FY2013</vt:lpstr>
      <vt:lpstr>Cosmic Frontier Budget</vt:lpstr>
      <vt:lpstr>High Energy Physics Community - Program Planning</vt:lpstr>
      <vt:lpstr>Current/Recent Agency efforts will feed into DPF process</vt:lpstr>
      <vt:lpstr>Direct-Detection Dark Matter program</vt:lpstr>
      <vt:lpstr>Dark Energy Program</vt:lpstr>
      <vt:lpstr>Dark Energy Survey (DES)</vt:lpstr>
      <vt:lpstr>Baryon Oscillation Spectroscopic Survey (BOSS) on SDSS-III</vt:lpstr>
      <vt:lpstr>Slide 11</vt:lpstr>
      <vt:lpstr>CMB – South Pole Telescope</vt:lpstr>
      <vt:lpstr>Cosmic Frontier - Recent Activities</vt:lpstr>
    </vt:vector>
  </TitlesOfParts>
  <Company>U.S. Department of Energy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mormaLa</dc:creator>
  <cp:lastModifiedBy>Kathleen Turner</cp:lastModifiedBy>
  <cp:revision>1644</cp:revision>
  <dcterms:created xsi:type="dcterms:W3CDTF">2008-09-17T19:05:33Z</dcterms:created>
  <dcterms:modified xsi:type="dcterms:W3CDTF">2012-05-11T18:02:29Z</dcterms:modified>
</cp:coreProperties>
</file>