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355" r:id="rId2"/>
    <p:sldId id="357" r:id="rId3"/>
    <p:sldId id="352" r:id="rId4"/>
    <p:sldId id="354" r:id="rId5"/>
    <p:sldId id="358" r:id="rId6"/>
    <p:sldId id="359" r:id="rId7"/>
  </p:sldIdLst>
  <p:sldSz cx="9144000" cy="6858000" type="screen4x3"/>
  <p:notesSz cx="6950075" cy="9236075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4" frameSlides="1"/>
  <p:clrMru>
    <a:srgbClr val="1B20E5"/>
    <a:srgbClr val="1E5FE2"/>
  </p:clrMru>
  <p:extLst>
    <p:ext uri="{E76CE94A-603C-4142-B9EB-6D1370010A27}">
      <p14:discardImageEditData xmlns:mc="http://schemas.openxmlformats.org/markup-compatibility/2006" xmlns:mv="urn:schemas-microsoft-com:mac:vml" xmlns="" xmlns:p14="http://schemas.microsoft.com/office/powerpoint/2010/main" val="0"/>
    </p:ext>
    <p:ext uri="{D31A062A-798A-4329-ABDD-BBA856620510}">
      <p14:defaultImageDpi xmlns:mc="http://schemas.openxmlformats.org/markup-compatibility/2006" xmlns:mv="urn:schemas-microsoft-com:mac:vml"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44" autoAdjust="0"/>
    <p:restoredTop sz="94660"/>
  </p:normalViewPr>
  <p:slideViewPr>
    <p:cSldViewPr>
      <p:cViewPr varScale="1">
        <p:scale>
          <a:sx n="100" d="100"/>
          <a:sy n="100" d="100"/>
        </p:scale>
        <p:origin x="-94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>
      <p:cViewPr varScale="1">
        <p:scale>
          <a:sx n="63" d="100"/>
          <a:sy n="63" d="100"/>
        </p:scale>
        <p:origin x="-1956" y="-108"/>
      </p:cViewPr>
      <p:guideLst>
        <p:guide orient="horz" pos="2909"/>
        <p:guide pos="2189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tstatler\My%20Documents\Portfolio%20Review\Community%20Information\ASTprojectionTSS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plotArea>
      <c:layout>
        <c:manualLayout>
          <c:layoutTarget val="inner"/>
          <c:xMode val="edge"/>
          <c:yMode val="edge"/>
          <c:x val="0.15580070409287591"/>
          <c:y val="5.1400666262870987E-2"/>
          <c:w val="0.76678079062643278"/>
          <c:h val="0.81873067949840295"/>
        </c:manualLayout>
      </c:layout>
      <c:lineChart>
        <c:grouping val="standard"/>
        <c:ser>
          <c:idx val="1"/>
          <c:order val="0"/>
          <c:tx>
            <c:v>Assumed by Astro2010</c:v>
          </c:tx>
          <c:spPr>
            <a:ln>
              <a:solidFill>
                <a:schemeClr val="tx1"/>
              </a:solidFill>
              <a:prstDash val="sysDot"/>
            </a:ln>
          </c:spPr>
          <c:marker>
            <c:symbol val="none"/>
          </c:marker>
          <c:cat>
            <c:strRef>
              <c:f>Sheet1!$B$1:$G$1</c:f>
              <c:strCache>
                <c:ptCount val="6"/>
                <c:pt idx="0">
                  <c:v>FY10</c:v>
                </c:pt>
                <c:pt idx="1">
                  <c:v>FY11</c:v>
                </c:pt>
                <c:pt idx="2">
                  <c:v>FY12</c:v>
                </c:pt>
                <c:pt idx="3">
                  <c:v>FY13</c:v>
                </c:pt>
                <c:pt idx="4">
                  <c:v>FY14</c:v>
                </c:pt>
                <c:pt idx="5">
                  <c:v>FY15</c:v>
                </c:pt>
              </c:strCache>
            </c:strRef>
          </c:cat>
          <c:val>
            <c:numRef>
              <c:f>Sheet1!$B$46:$G$46</c:f>
              <c:numCache>
                <c:formatCode>General</c:formatCode>
                <c:ptCount val="6"/>
                <c:pt idx="0">
                  <c:v>246.54940668533803</c:v>
                </c:pt>
                <c:pt idx="1">
                  <c:v>263.80786515331465</c:v>
                </c:pt>
                <c:pt idx="2">
                  <c:v>282.27441571404358</c:v>
                </c:pt>
                <c:pt idx="3">
                  <c:v>302.03362481402672</c:v>
                </c:pt>
                <c:pt idx="4">
                  <c:v>323.17597855100843</c:v>
                </c:pt>
                <c:pt idx="5">
                  <c:v>345.79829704957666</c:v>
                </c:pt>
              </c:numCache>
            </c:numRef>
          </c:val>
        </c:ser>
        <c:ser>
          <c:idx val="0"/>
          <c:order val="1"/>
          <c:tx>
            <c:v>Needed for upcoming commitments plus inflation, nothing new</c:v>
          </c:tx>
          <c:spPr>
            <a:ln>
              <a:solidFill>
                <a:schemeClr val="tx1"/>
              </a:solidFill>
            </a:ln>
          </c:spPr>
          <c:marker>
            <c:symbol val="none"/>
          </c:marker>
          <c:cat>
            <c:strRef>
              <c:f>Sheet1!$B$1:$G$1</c:f>
              <c:strCache>
                <c:ptCount val="6"/>
                <c:pt idx="0">
                  <c:v>FY10</c:v>
                </c:pt>
                <c:pt idx="1">
                  <c:v>FY11</c:v>
                </c:pt>
                <c:pt idx="2">
                  <c:v>FY12</c:v>
                </c:pt>
                <c:pt idx="3">
                  <c:v>FY13</c:v>
                </c:pt>
                <c:pt idx="4">
                  <c:v>FY14</c:v>
                </c:pt>
                <c:pt idx="5">
                  <c:v>FY15</c:v>
                </c:pt>
              </c:strCache>
            </c:strRef>
          </c:cat>
          <c:val>
            <c:numRef>
              <c:f>Sheet1!$B$27:$G$27</c:f>
              <c:numCache>
                <c:formatCode>0.00</c:formatCode>
                <c:ptCount val="6"/>
                <c:pt idx="0">
                  <c:v>246.5</c:v>
                </c:pt>
                <c:pt idx="1">
                  <c:v>239.5</c:v>
                </c:pt>
                <c:pt idx="2">
                  <c:v>238.63270000000006</c:v>
                </c:pt>
                <c:pt idx="3">
                  <c:v>250.48358100000002</c:v>
                </c:pt>
                <c:pt idx="4">
                  <c:v>260.55738843</c:v>
                </c:pt>
                <c:pt idx="5">
                  <c:v>268.50451008289969</c:v>
                </c:pt>
              </c:numCache>
            </c:numRef>
          </c:val>
        </c:ser>
        <c:ser>
          <c:idx val="2"/>
          <c:order val="2"/>
          <c:tx>
            <c:v>Possible future, upper limit?</c:v>
          </c:tx>
          <c:spPr>
            <a:ln>
              <a:solidFill>
                <a:schemeClr val="tx1"/>
              </a:solidFill>
              <a:prstDash val="sysDash"/>
            </a:ln>
          </c:spPr>
          <c:marker>
            <c:symbol val="none"/>
          </c:marker>
          <c:cat>
            <c:strRef>
              <c:f>Sheet1!$B$1:$G$1</c:f>
              <c:strCache>
                <c:ptCount val="6"/>
                <c:pt idx="0">
                  <c:v>FY10</c:v>
                </c:pt>
                <c:pt idx="1">
                  <c:v>FY11</c:v>
                </c:pt>
                <c:pt idx="2">
                  <c:v>FY12</c:v>
                </c:pt>
                <c:pt idx="3">
                  <c:v>FY13</c:v>
                </c:pt>
                <c:pt idx="4">
                  <c:v>FY14</c:v>
                </c:pt>
                <c:pt idx="5">
                  <c:v>FY15</c:v>
                </c:pt>
              </c:strCache>
            </c:strRef>
          </c:cat>
          <c:val>
            <c:numRef>
              <c:f>Sheet1!$B$51:$E$51</c:f>
              <c:numCache>
                <c:formatCode>General</c:formatCode>
                <c:ptCount val="4"/>
                <c:pt idx="0">
                  <c:v>246.5</c:v>
                </c:pt>
                <c:pt idx="1">
                  <c:v>236.6</c:v>
                </c:pt>
                <c:pt idx="2">
                  <c:v>235.4</c:v>
                </c:pt>
                <c:pt idx="3">
                  <c:v>224.8</c:v>
                </c:pt>
              </c:numCache>
            </c:numRef>
          </c:val>
        </c:ser>
        <c:ser>
          <c:idx val="3"/>
          <c:order val="3"/>
          <c:tx>
            <c:v>Possible future, lower limit?</c:v>
          </c:tx>
          <c:spPr>
            <a:ln>
              <a:solidFill>
                <a:schemeClr val="tx1"/>
              </a:solidFill>
              <a:prstDash val="dash"/>
            </a:ln>
          </c:spPr>
          <c:marker>
            <c:symbol val="none"/>
          </c:marker>
          <c:cat>
            <c:strRef>
              <c:f>Sheet1!$B$1:$G$1</c:f>
              <c:strCache>
                <c:ptCount val="6"/>
                <c:pt idx="0">
                  <c:v>FY10</c:v>
                </c:pt>
                <c:pt idx="1">
                  <c:v>FY11</c:v>
                </c:pt>
                <c:pt idx="2">
                  <c:v>FY12</c:v>
                </c:pt>
                <c:pt idx="3">
                  <c:v>FY13</c:v>
                </c:pt>
                <c:pt idx="4">
                  <c:v>FY14</c:v>
                </c:pt>
                <c:pt idx="5">
                  <c:v>FY15</c:v>
                </c:pt>
              </c:strCache>
            </c:strRef>
          </c:cat>
          <c:val>
            <c:numRef>
              <c:f>Sheet1!$B$52:$E$52</c:f>
              <c:numCache>
                <c:formatCode>General</c:formatCode>
                <c:ptCount val="4"/>
                <c:pt idx="0">
                  <c:v>246.5</c:v>
                </c:pt>
                <c:pt idx="1">
                  <c:v>236.6</c:v>
                </c:pt>
                <c:pt idx="2">
                  <c:v>226</c:v>
                </c:pt>
                <c:pt idx="3">
                  <c:v>201.1</c:v>
                </c:pt>
              </c:numCache>
            </c:numRef>
          </c:val>
        </c:ser>
        <c:marker val="1"/>
        <c:axId val="129222528"/>
        <c:axId val="129224064"/>
      </c:lineChart>
      <c:catAx>
        <c:axId val="129222528"/>
        <c:scaling>
          <c:orientation val="minMax"/>
        </c:scaling>
        <c:axPos val="b"/>
        <c:tickLblPos val="nextTo"/>
        <c:crossAx val="129224064"/>
        <c:crosses val="autoZero"/>
        <c:auto val="1"/>
        <c:lblAlgn val="ctr"/>
        <c:lblOffset val="100"/>
      </c:catAx>
      <c:valAx>
        <c:axId val="129224064"/>
        <c:scaling>
          <c:orientation val="minMax"/>
          <c:max val="360"/>
          <c:min val="0"/>
        </c:scaling>
        <c:axPos val="l"/>
        <c:majorGridlines/>
        <c:numFmt formatCode="0" sourceLinked="0"/>
        <c:tickLblPos val="nextTo"/>
        <c:crossAx val="129222528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19120582623417789"/>
          <c:y val="0.48664799111649532"/>
          <c:w val="0.70283285408436569"/>
          <c:h val="0.25694175247324824"/>
        </c:manualLayout>
      </c:layout>
      <c:spPr>
        <a:solidFill>
          <a:schemeClr val="bg1"/>
        </a:solidFill>
        <a:ln w="3175">
          <a:prstDash val="solid"/>
        </a:ln>
      </c:spPr>
    </c:legend>
    <c:plotVisOnly val="1"/>
  </c:chart>
  <c:externalData r:id="rId1"/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11276" cy="461168"/>
          </a:xfrm>
          <a:prstGeom prst="rect">
            <a:avLst/>
          </a:prstGeom>
        </p:spPr>
        <p:txBody>
          <a:bodyPr vert="horz" lIns="91541" tIns="45770" rIns="91541" bIns="4577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37211" y="0"/>
            <a:ext cx="3011276" cy="461168"/>
          </a:xfrm>
          <a:prstGeom prst="rect">
            <a:avLst/>
          </a:prstGeom>
        </p:spPr>
        <p:txBody>
          <a:bodyPr vert="horz" lIns="91541" tIns="45770" rIns="91541" bIns="45770" rtlCol="0"/>
          <a:lstStyle>
            <a:lvl1pPr algn="r">
              <a:defRPr sz="1200"/>
            </a:lvl1pPr>
          </a:lstStyle>
          <a:p>
            <a:fld id="{F4D22E85-3283-834D-BE51-6AD80FF13FA5}" type="datetime1">
              <a:rPr lang="en-US" smtClean="0"/>
              <a:pPr/>
              <a:t>05/11/2012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773318"/>
            <a:ext cx="3011276" cy="461168"/>
          </a:xfrm>
          <a:prstGeom prst="rect">
            <a:avLst/>
          </a:prstGeom>
        </p:spPr>
        <p:txBody>
          <a:bodyPr vert="horz" lIns="91541" tIns="45770" rIns="91541" bIns="4577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37211" y="8773318"/>
            <a:ext cx="3011276" cy="461168"/>
          </a:xfrm>
          <a:prstGeom prst="rect">
            <a:avLst/>
          </a:prstGeom>
        </p:spPr>
        <p:txBody>
          <a:bodyPr vert="horz" lIns="91541" tIns="45770" rIns="91541" bIns="45770" rtlCol="0" anchor="b"/>
          <a:lstStyle>
            <a:lvl1pPr algn="r">
              <a:defRPr sz="1200"/>
            </a:lvl1pPr>
          </a:lstStyle>
          <a:p>
            <a:fld id="{C6C2E31E-34F3-954C-ADAE-DCE3CC78C9C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="" xmlns:p14="http://schemas.microsoft.com/office/powerpoint/2010/main" val="1604154705"/>
      </p:ext>
    </p:extLst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11699" cy="461804"/>
          </a:xfrm>
          <a:prstGeom prst="rect">
            <a:avLst/>
          </a:prstGeom>
        </p:spPr>
        <p:txBody>
          <a:bodyPr vert="horz" lIns="92484" tIns="46242" rIns="92484" bIns="46242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36768" y="0"/>
            <a:ext cx="3011699" cy="461804"/>
          </a:xfrm>
          <a:prstGeom prst="rect">
            <a:avLst/>
          </a:prstGeom>
        </p:spPr>
        <p:txBody>
          <a:bodyPr vert="horz" lIns="92484" tIns="46242" rIns="92484" bIns="46242" rtlCol="0"/>
          <a:lstStyle>
            <a:lvl1pPr algn="r">
              <a:defRPr sz="1200"/>
            </a:lvl1pPr>
          </a:lstStyle>
          <a:p>
            <a:fld id="{7501FF39-1079-C244-8936-238925F494FB}" type="datetime1">
              <a:rPr lang="en-US" smtClean="0"/>
              <a:pPr/>
              <a:t>05/11/2012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693738"/>
            <a:ext cx="4616450" cy="34639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484" tIns="46242" rIns="92484" bIns="46242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5008" y="4387136"/>
            <a:ext cx="5560060" cy="4156234"/>
          </a:xfrm>
          <a:prstGeom prst="rect">
            <a:avLst/>
          </a:prstGeom>
        </p:spPr>
        <p:txBody>
          <a:bodyPr vert="horz" lIns="92484" tIns="46242" rIns="92484" bIns="46242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772668"/>
            <a:ext cx="3011699" cy="461804"/>
          </a:xfrm>
          <a:prstGeom prst="rect">
            <a:avLst/>
          </a:prstGeom>
        </p:spPr>
        <p:txBody>
          <a:bodyPr vert="horz" lIns="92484" tIns="46242" rIns="92484" bIns="46242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36768" y="8772668"/>
            <a:ext cx="3011699" cy="461804"/>
          </a:xfrm>
          <a:prstGeom prst="rect">
            <a:avLst/>
          </a:prstGeom>
        </p:spPr>
        <p:txBody>
          <a:bodyPr vert="horz" lIns="92484" tIns="46242" rIns="92484" bIns="46242" rtlCol="0" anchor="b"/>
          <a:lstStyle>
            <a:lvl1pPr algn="r">
              <a:defRPr sz="1200"/>
            </a:lvl1pPr>
          </a:lstStyle>
          <a:p>
            <a:fld id="{60CC8F8A-F670-4F74-AA44-2CCE7DB2A99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="" xmlns:p14="http://schemas.microsoft.com/office/powerpoint/2010/main" val="1486042424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457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Arial" pitchFamily="26" charset="0"/>
              <a:ea typeface="ＭＳ Ｐゴシック" pitchFamily="26" charset="-128"/>
              <a:cs typeface="ＭＳ Ｐゴシック" pitchFamily="26" charset="-128"/>
            </a:endParaRPr>
          </a:p>
        </p:txBody>
      </p:sp>
      <p:sp>
        <p:nvSpPr>
          <p:cNvPr id="2458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AABCBA6-1DE3-FA40-A561-6921D13E345E}" type="slidenum">
              <a:rPr lang="en-US">
                <a:latin typeface="Times New Roman" pitchFamily="26" charset="0"/>
                <a:ea typeface="ＭＳ Ｐゴシック" pitchFamily="26" charset="-128"/>
                <a:cs typeface="ＭＳ Ｐゴシック" pitchFamily="26" charset="-128"/>
              </a:rPr>
              <a:pPr/>
              <a:t>5</a:t>
            </a:fld>
            <a:endParaRPr lang="en-US">
              <a:latin typeface="Times New Roman" pitchFamily="26" charset="0"/>
              <a:ea typeface="ＭＳ Ｐゴシック" pitchFamily="26" charset="-128"/>
              <a:cs typeface="ＭＳ Ｐゴシック" pitchFamily="26" charset="-128"/>
            </a:endParaRPr>
          </a:p>
        </p:txBody>
      </p:sp>
      <p:sp>
        <p:nvSpPr>
          <p:cNvPr id="24581" name="Date Placeholder 4"/>
          <p:cNvSpPr>
            <a:spLocks noGrp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pPr defTabSz="907413"/>
            <a:r>
              <a:rPr lang="en-US" dirty="0" smtClean="0">
                <a:latin typeface="Times New Roman" pitchFamily="26" charset="0"/>
                <a:ea typeface="ＭＳ Ｐゴシック" pitchFamily="26" charset="-128"/>
                <a:cs typeface="ＭＳ Ｐゴシック" pitchFamily="26" charset="-128"/>
              </a:rPr>
              <a:t>11/07/2011</a:t>
            </a:r>
          </a:p>
        </p:txBody>
      </p:sp>
      <p:sp>
        <p:nvSpPr>
          <p:cNvPr id="24582" name="Footer Placeholder 5"/>
          <p:cNvSpPr>
            <a:spLocks noGrp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pPr defTabSz="907413"/>
            <a:r>
              <a:rPr lang="en-US" dirty="0" smtClean="0">
                <a:latin typeface="Times New Roman" pitchFamily="26" charset="0"/>
                <a:ea typeface="ＭＳ Ｐゴシック" pitchFamily="26" charset="-128"/>
                <a:cs typeface="ＭＳ Ｐゴシック" pitchFamily="26" charset="-128"/>
              </a:rPr>
              <a:t>BPA</a:t>
            </a:r>
          </a:p>
        </p:txBody>
      </p:sp>
      <p:sp>
        <p:nvSpPr>
          <p:cNvPr id="24583" name="Header Placeholder 6"/>
          <p:cNvSpPr>
            <a:spLocks noGrp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pPr defTabSz="907413"/>
            <a:r>
              <a:rPr lang="en-US" dirty="0" smtClean="0">
                <a:latin typeface="Times New Roman" pitchFamily="26" charset="0"/>
                <a:ea typeface="ＭＳ Ｐゴシック" pitchFamily="26" charset="-128"/>
                <a:cs typeface="ＭＳ Ｐゴシック" pitchFamily="26" charset="-128"/>
              </a:rPr>
              <a:t>NSF-AST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 descr="2ndaryV3.jp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11 May 2012</a:t>
            </a: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AAAC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E60CF6C0-7AD1-4DC0-870B-7F765CCC94B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11 May 2012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AAAC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FAA7F5AA-773D-40EC-B6EB-00BB192963A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11 May 2012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AAAC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BB587F24-91E6-4862-BC1B-A9BA6CEF4F0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11 May 2012</a:t>
            </a:r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r>
              <a:rPr lang="en-US" smtClean="0"/>
              <a:t>AAAC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11 May 2012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AAAC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A7416B53-6D95-40CE-AC5D-A1970299D1C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11 May 2012</a:t>
            </a: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AAAC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BD017758-D2DD-4EF6-85C0-E7066BB9BF7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11 May 2012</a:t>
            </a:r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AAAC</a:t>
            </a: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6F385780-3627-4918-A59E-19DA145435B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11 May 2012</a:t>
            </a:r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AAAC</a:t>
            </a: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D41928BC-E66F-4CA6-8459-4C5E7DBF738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11 May 2012</a:t>
            </a:r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AAAC</a:t>
            </a: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429D706B-03C0-46B8-AEE5-8136FEB4503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11 May 2012</a:t>
            </a: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AAAC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D904D5F2-2A14-4680-B2E2-A3D25DC7EFA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11 May 2012</a:t>
            </a: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AAAC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C3A2C6BD-0C20-474F-8A17-6147FDEAA7A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alphaModFix amt="62000"/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6" descr="2ndaryV3.jpg"/>
          <p:cNvPicPr>
            <a:picLocks noChangeAspect="1"/>
          </p:cNvPicPr>
          <p:nvPr userDrawn="1"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11 May 2012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bg1"/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r>
              <a:rPr lang="en-US" smtClean="0"/>
              <a:t>AAAC</a:t>
            </a:r>
            <a:endParaRPr lang="en-US" dirty="0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73" r:id="rId2"/>
    <p:sldLayoutId id="2147483674" r:id="rId3"/>
    <p:sldLayoutId id="2147483675" r:id="rId4"/>
    <p:sldLayoutId id="2147483676" r:id="rId5"/>
    <p:sldLayoutId id="2147483677" r:id="rId6"/>
    <p:sldLayoutId id="2147483678" r:id="rId7"/>
    <p:sldLayoutId id="2147483679" r:id="rId8"/>
    <p:sldLayoutId id="2147483680" r:id="rId9"/>
    <p:sldLayoutId id="2147483681" r:id="rId10"/>
    <p:sldLayoutId id="2147483682" r:id="rId11"/>
  </p:sldLayoutIdLst>
  <p:hf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 kern="1200">
          <a:solidFill>
            <a:schemeClr val="tx2"/>
          </a:solidFill>
          <a:latin typeface="+mj-lt"/>
          <a:ea typeface="ＭＳ Ｐゴシック" charset="-128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  <a:ea typeface="ＭＳ Ｐゴシック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  <a:ea typeface="ＭＳ Ｐゴシック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  <a:ea typeface="ＭＳ Ｐゴシック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  <a:ea typeface="ＭＳ Ｐゴシック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600" kern="1200">
          <a:solidFill>
            <a:schemeClr val="tx1"/>
          </a:solidFill>
          <a:latin typeface="+mn-lt"/>
          <a:ea typeface="ＭＳ Ｐゴシック" charset="-128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2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52600"/>
            <a:ext cx="7772400" cy="1470025"/>
          </a:xfrm>
        </p:spPr>
        <p:txBody>
          <a:bodyPr/>
          <a:lstStyle/>
          <a:p>
            <a:r>
              <a:rPr lang="en-US" sz="4000" dirty="0" smtClean="0">
                <a:solidFill>
                  <a:schemeClr val="tx1"/>
                </a:solidFill>
              </a:rPr>
              <a:t>AST Portfolio Review</a:t>
            </a:r>
            <a:endParaRPr lang="en-US" sz="4000" dirty="0">
              <a:solidFill>
                <a:schemeClr val="tx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08375"/>
            <a:ext cx="6400800" cy="1752600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Tom </a:t>
            </a:r>
            <a:r>
              <a:rPr lang="en-US" dirty="0" err="1" smtClean="0">
                <a:solidFill>
                  <a:schemeClr val="tx1"/>
                </a:solidFill>
              </a:rPr>
              <a:t>Statler</a:t>
            </a:r>
            <a:r>
              <a:rPr lang="en-US" dirty="0" smtClean="0">
                <a:solidFill>
                  <a:schemeClr val="tx1"/>
                </a:solidFill>
              </a:rPr>
              <a:t>, NSF/AST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AAAC </a:t>
            </a:r>
            <a:r>
              <a:rPr lang="en-US" dirty="0" err="1" smtClean="0">
                <a:solidFill>
                  <a:schemeClr val="tx1"/>
                </a:solidFill>
              </a:rPr>
              <a:t>Telecon</a:t>
            </a:r>
            <a:r>
              <a:rPr lang="en-US" dirty="0" smtClean="0">
                <a:solidFill>
                  <a:schemeClr val="tx1"/>
                </a:solidFill>
              </a:rPr>
              <a:t>, 11 May 2012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492875"/>
            <a:ext cx="2133600" cy="365125"/>
          </a:xfrm>
        </p:spPr>
        <p:txBody>
          <a:bodyPr/>
          <a:lstStyle/>
          <a:p>
            <a:r>
              <a:rPr lang="en-US" smtClean="0"/>
              <a:t>11 May 2012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492875"/>
            <a:ext cx="2895600" cy="365125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AAAC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620000" y="6477000"/>
            <a:ext cx="838200" cy="365125"/>
          </a:xfrm>
        </p:spPr>
        <p:txBody>
          <a:bodyPr/>
          <a:lstStyle/>
          <a:p>
            <a:fld id="{429D706B-03C0-46B8-AEE5-8136FEB45034}" type="slidenum">
              <a:rPr lang="en-US" sz="1200" smtClean="0">
                <a:solidFill>
                  <a:schemeClr val="bg1"/>
                </a:solidFill>
              </a:rPr>
              <a:pPr/>
              <a:t>2</a:t>
            </a:fld>
            <a:endParaRPr lang="en-US" sz="1200" dirty="0">
              <a:solidFill>
                <a:schemeClr val="bg1"/>
              </a:solidFill>
            </a:endParaRPr>
          </a:p>
        </p:txBody>
      </p:sp>
      <p:graphicFrame>
        <p:nvGraphicFramePr>
          <p:cNvPr id="6" name="Chart 5"/>
          <p:cNvGraphicFramePr/>
          <p:nvPr/>
        </p:nvGraphicFramePr>
        <p:xfrm>
          <a:off x="990600" y="1066800"/>
          <a:ext cx="6857999" cy="4724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Title 1"/>
          <p:cNvSpPr txBox="1">
            <a:spLocks/>
          </p:cNvSpPr>
          <p:nvPr/>
        </p:nvSpPr>
        <p:spPr>
          <a:xfrm>
            <a:off x="609600" y="228600"/>
            <a:ext cx="8077200" cy="762000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ＭＳ Ｐゴシック" charset="-128"/>
                <a:cs typeface="+mj-cs"/>
              </a:rPr>
              <a:t>Why a Portfolio Review?</a:t>
            </a:r>
            <a:endParaRPr kumimoji="0" lang="en-US" sz="36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ＭＳ Ｐゴシック" charset="-128"/>
              <a:cs typeface="+mj-cs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52400" y="5816025"/>
            <a:ext cx="807759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From “Introduction to the AST </a:t>
            </a:r>
            <a:r>
              <a:rPr lang="en-US" sz="1600" dirty="0" smtClean="0"/>
              <a:t>Portfolio Review</a:t>
            </a:r>
            <a:r>
              <a:rPr lang="en-US" sz="1600" dirty="0" smtClean="0"/>
              <a:t>”,</a:t>
            </a:r>
          </a:p>
          <a:p>
            <a:r>
              <a:rPr lang="en-US" sz="1600" dirty="0" smtClean="0"/>
              <a:t>http</a:t>
            </a:r>
            <a:r>
              <a:rPr lang="en-US" sz="1600" dirty="0" smtClean="0"/>
              <a:t>://www.nsf.gov/mps/ast/portfolioreview/introduction_to_the_ast_portfolio_review.pdf</a:t>
            </a:r>
            <a:endParaRPr lang="en-US" sz="1600" dirty="0"/>
          </a:p>
        </p:txBody>
      </p:sp>
      <p:sp>
        <p:nvSpPr>
          <p:cNvPr id="9" name="TextBox 8"/>
          <p:cNvSpPr txBox="1"/>
          <p:nvPr/>
        </p:nvSpPr>
        <p:spPr>
          <a:xfrm>
            <a:off x="5181600" y="2743200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?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077200" cy="762000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Two-Phase Committee Charge </a:t>
            </a:r>
            <a:endParaRPr lang="en-US" b="0" dirty="0"/>
          </a:p>
        </p:txBody>
      </p:sp>
      <p:sp>
        <p:nvSpPr>
          <p:cNvPr id="8195" name="Date Placeholder 2"/>
          <p:cNvSpPr>
            <a:spLocks noGrp="1"/>
          </p:cNvSpPr>
          <p:nvPr>
            <p:ph type="dt" sz="quarter" idx="10"/>
          </p:nvPr>
        </p:nvSpPr>
        <p:spPr>
          <a:xfrm>
            <a:off x="457200" y="6492875"/>
            <a:ext cx="2133600" cy="365125"/>
          </a:xfrm>
          <a:noFill/>
        </p:spPr>
        <p:txBody>
          <a:bodyPr/>
          <a:lstStyle/>
          <a:p>
            <a:r>
              <a:rPr lang="en-US" smtClean="0">
                <a:latin typeface="Arial" pitchFamily="-111" charset="0"/>
                <a:ea typeface="ＭＳ Ｐゴシック" pitchFamily="-111" charset="-128"/>
                <a:cs typeface="ＭＳ Ｐゴシック" pitchFamily="-111" charset="-128"/>
              </a:rPr>
              <a:t>11 May 2012</a:t>
            </a:r>
            <a:endParaRPr lang="en-US" dirty="0">
              <a:latin typeface="Arial" pitchFamily="-111" charset="0"/>
              <a:ea typeface="ＭＳ Ｐゴシック" pitchFamily="-111" charset="-128"/>
              <a:cs typeface="ＭＳ Ｐゴシック" pitchFamily="-111" charset="-128"/>
            </a:endParaRPr>
          </a:p>
        </p:txBody>
      </p:sp>
      <p:sp>
        <p:nvSpPr>
          <p:cNvPr id="8196" name="Slide Number Placeholder 3"/>
          <p:cNvSpPr>
            <a:spLocks noGrp="1"/>
          </p:cNvSpPr>
          <p:nvPr>
            <p:ph type="sldNum" sz="quarter" idx="11"/>
          </p:nvPr>
        </p:nvSpPr>
        <p:spPr>
          <a:xfrm>
            <a:off x="6248400" y="6492875"/>
            <a:ext cx="2895600" cy="365125"/>
          </a:xfrm>
          <a:noFill/>
        </p:spPr>
        <p:txBody>
          <a:bodyPr/>
          <a:lstStyle/>
          <a:p>
            <a:fld id="{ED32BEF6-E1F0-D944-BB95-34A5A9918CAE}" type="slidenum">
              <a:rPr lang="en-US"/>
              <a:pPr/>
              <a:t>3</a:t>
            </a:fld>
            <a:endParaRPr lang="en-US" dirty="0"/>
          </a:p>
        </p:txBody>
      </p:sp>
      <p:sp>
        <p:nvSpPr>
          <p:cNvPr id="8199" name="TextBox 7"/>
          <p:cNvSpPr txBox="1">
            <a:spLocks noChangeArrowheads="1"/>
          </p:cNvSpPr>
          <p:nvPr/>
        </p:nvSpPr>
        <p:spPr bwMode="auto">
          <a:xfrm>
            <a:off x="381000" y="1143000"/>
            <a:ext cx="8458200" cy="52783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marL="457200" indent="-457200">
              <a:spcAft>
                <a:spcPts val="1800"/>
              </a:spcAft>
              <a:buFont typeface="+mj-lt"/>
              <a:buAutoNum type="arabicPeriod"/>
            </a:pPr>
            <a:r>
              <a:rPr lang="en-US" sz="2300" b="1" dirty="0" smtClean="0"/>
              <a:t>Recommend the </a:t>
            </a:r>
            <a:r>
              <a:rPr lang="en-US" sz="2300" b="1" i="1" dirty="0" smtClean="0"/>
              <a:t>critical capabilities </a:t>
            </a:r>
            <a:r>
              <a:rPr lang="en-US" sz="2300" b="1" dirty="0" smtClean="0"/>
              <a:t>needed over the period from 2015 to 2025 that would enable progress on the science program articulated in the Astronomy &amp; Astrophysics and Planetary Decadal Surveys. </a:t>
            </a:r>
            <a:r>
              <a:rPr lang="en-US" sz="2300" dirty="0" smtClean="0"/>
              <a:t>(Not only observational capabilities, but also theoretical, computational, laboratory, research support, workforce, education)</a:t>
            </a:r>
          </a:p>
          <a:p>
            <a:pPr marL="457200" indent="-457200">
              <a:spcAft>
                <a:spcPts val="1800"/>
              </a:spcAft>
              <a:buFont typeface="+mj-lt"/>
              <a:buAutoNum type="arabicPeriod"/>
            </a:pPr>
            <a:r>
              <a:rPr lang="en-US" sz="2300" b="1" dirty="0" smtClean="0"/>
              <a:t>Recommend the </a:t>
            </a:r>
            <a:r>
              <a:rPr lang="en-US" sz="2300" b="1" i="1" dirty="0" smtClean="0"/>
              <a:t>balance of investments </a:t>
            </a:r>
            <a:r>
              <a:rPr lang="en-US" sz="2300" b="1" dirty="0" smtClean="0"/>
              <a:t>in new and in existing, but evolved, facilities, grants programs, and other activities that would deliver the needed capabilities within the constraints of each of the provided budgetary scenarios. </a:t>
            </a:r>
            <a:r>
              <a:rPr lang="en-US" sz="2300" dirty="0" smtClean="0"/>
              <a:t>(May include closure or divestment of facilities, termination of programs and other activities.)</a:t>
            </a:r>
            <a:endParaRPr lang="en-US" sz="230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477000"/>
            <a:ext cx="2895600" cy="365125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AAAC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28600"/>
            <a:ext cx="6858000" cy="762000"/>
          </a:xfrm>
        </p:spPr>
        <p:txBody>
          <a:bodyPr/>
          <a:lstStyle/>
          <a:p>
            <a:pPr>
              <a:defRPr/>
            </a:pPr>
            <a:r>
              <a:rPr lang="en-US" b="0" dirty="0" smtClean="0"/>
              <a:t>Progress to Date</a:t>
            </a:r>
            <a:endParaRPr lang="en-US" b="0" dirty="0"/>
          </a:p>
        </p:txBody>
      </p:sp>
      <p:sp>
        <p:nvSpPr>
          <p:cNvPr id="10243" name="Date Placeholder 2"/>
          <p:cNvSpPr>
            <a:spLocks noGrp="1"/>
          </p:cNvSpPr>
          <p:nvPr>
            <p:ph type="dt" sz="quarter" idx="10"/>
          </p:nvPr>
        </p:nvSpPr>
        <p:spPr>
          <a:xfrm>
            <a:off x="457200" y="6492875"/>
            <a:ext cx="2133600" cy="365125"/>
          </a:xfrm>
          <a:noFill/>
        </p:spPr>
        <p:txBody>
          <a:bodyPr/>
          <a:lstStyle/>
          <a:p>
            <a:r>
              <a:rPr lang="en-US" smtClean="0">
                <a:latin typeface="Arial" pitchFamily="-111" charset="0"/>
                <a:ea typeface="ＭＳ Ｐゴシック" pitchFamily="-111" charset="-128"/>
                <a:cs typeface="ＭＳ Ｐゴシック" pitchFamily="-111" charset="-128"/>
              </a:rPr>
              <a:t>11 May 2012</a:t>
            </a:r>
            <a:endParaRPr lang="en-US" dirty="0">
              <a:latin typeface="Arial" pitchFamily="-111" charset="0"/>
              <a:ea typeface="ＭＳ Ｐゴシック" pitchFamily="-111" charset="-128"/>
              <a:cs typeface="ＭＳ Ｐゴシック" pitchFamily="-111" charset="-128"/>
            </a:endParaRPr>
          </a:p>
        </p:txBody>
      </p:sp>
      <p:sp>
        <p:nvSpPr>
          <p:cNvPr id="10244" name="Slide Number Placeholder 3"/>
          <p:cNvSpPr>
            <a:spLocks noGrp="1"/>
          </p:cNvSpPr>
          <p:nvPr>
            <p:ph type="sldNum" sz="quarter" idx="11"/>
          </p:nvPr>
        </p:nvSpPr>
        <p:spPr>
          <a:xfrm>
            <a:off x="6248400" y="6492875"/>
            <a:ext cx="2895600" cy="365125"/>
          </a:xfrm>
          <a:noFill/>
        </p:spPr>
        <p:txBody>
          <a:bodyPr/>
          <a:lstStyle/>
          <a:p>
            <a:fld id="{1B2571D7-59B2-C941-86EC-4F766153CD58}" type="slidenum">
              <a:rPr lang="en-US"/>
              <a:pPr/>
              <a:t>4</a:t>
            </a:fld>
            <a:endParaRPr lang="en-US"/>
          </a:p>
        </p:txBody>
      </p:sp>
      <p:sp>
        <p:nvSpPr>
          <p:cNvPr id="10247" name="TextBox 7"/>
          <p:cNvSpPr txBox="1">
            <a:spLocks noChangeArrowheads="1"/>
          </p:cNvSpPr>
          <p:nvPr/>
        </p:nvSpPr>
        <p:spPr bwMode="auto">
          <a:xfrm>
            <a:off x="381000" y="1066800"/>
            <a:ext cx="8458200" cy="49552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marL="280988" indent="-280988">
              <a:spcAft>
                <a:spcPts val="1200"/>
              </a:spcAft>
              <a:buFont typeface="Arial" pitchFamily="-111" charset="0"/>
              <a:buChar char="•"/>
            </a:pPr>
            <a:r>
              <a:rPr lang="en-US" dirty="0" smtClean="0"/>
              <a:t>Weekly full-committee </a:t>
            </a:r>
            <a:r>
              <a:rPr lang="en-US" dirty="0" err="1" smtClean="0"/>
              <a:t>telecons</a:t>
            </a:r>
            <a:r>
              <a:rPr lang="en-US" dirty="0" smtClean="0"/>
              <a:t> since Sep 2011</a:t>
            </a:r>
          </a:p>
          <a:p>
            <a:pPr marL="280988" indent="-280988">
              <a:spcAft>
                <a:spcPts val="1200"/>
              </a:spcAft>
              <a:buFont typeface="Arial" pitchFamily="-111" charset="0"/>
              <a:buChar char="•"/>
            </a:pPr>
            <a:r>
              <a:rPr lang="en-US" dirty="0" smtClean="0"/>
              <a:t>1</a:t>
            </a:r>
            <a:r>
              <a:rPr lang="en-US" baseline="30000" dirty="0" smtClean="0"/>
              <a:t>st</a:t>
            </a:r>
            <a:r>
              <a:rPr lang="en-US" dirty="0" smtClean="0"/>
              <a:t> face-to-face meeting Oct 21-23</a:t>
            </a:r>
          </a:p>
          <a:p>
            <a:pPr marL="280988" indent="-280988">
              <a:spcAft>
                <a:spcPts val="1200"/>
              </a:spcAft>
              <a:buFont typeface="Arial" pitchFamily="-111" charset="0"/>
              <a:buChar char="•"/>
            </a:pPr>
            <a:r>
              <a:rPr lang="en-US" dirty="0" smtClean="0"/>
              <a:t>Numerous working-group </a:t>
            </a:r>
            <a:r>
              <a:rPr lang="en-US" dirty="0" err="1" smtClean="0"/>
              <a:t>telecons</a:t>
            </a:r>
            <a:r>
              <a:rPr lang="en-US" dirty="0" smtClean="0"/>
              <a:t> since Oct</a:t>
            </a:r>
          </a:p>
          <a:p>
            <a:pPr marL="280988" indent="-280988">
              <a:spcAft>
                <a:spcPts val="1200"/>
              </a:spcAft>
              <a:buFont typeface="Arial" pitchFamily="-111" charset="0"/>
              <a:buChar char="•"/>
            </a:pPr>
            <a:r>
              <a:rPr lang="en-US" dirty="0" smtClean="0"/>
              <a:t>Facilities submitted updated Long-Range Plans and Vision Statements in Jan</a:t>
            </a:r>
          </a:p>
          <a:p>
            <a:pPr marL="280988" indent="-280988">
              <a:spcAft>
                <a:spcPts val="1200"/>
              </a:spcAft>
              <a:buFont typeface="Arial" pitchFamily="-111" charset="0"/>
              <a:buChar char="•"/>
            </a:pPr>
            <a:r>
              <a:rPr lang="en-US" dirty="0" smtClean="0"/>
              <a:t>Community briefed at Jan AAS Town Hall</a:t>
            </a:r>
          </a:p>
          <a:p>
            <a:pPr marL="280988" indent="-280988">
              <a:spcAft>
                <a:spcPts val="1200"/>
              </a:spcAft>
              <a:buFont typeface="Arial" pitchFamily="-111" charset="0"/>
              <a:buChar char="•"/>
            </a:pPr>
            <a:r>
              <a:rPr lang="en-US" dirty="0" smtClean="0"/>
              <a:t>2</a:t>
            </a:r>
            <a:r>
              <a:rPr lang="en-US" baseline="30000" dirty="0" smtClean="0"/>
              <a:t>nd</a:t>
            </a:r>
            <a:r>
              <a:rPr lang="en-US" dirty="0" smtClean="0"/>
              <a:t> face-to-face meeting Jan 12-14; </a:t>
            </a:r>
            <a:r>
              <a:rPr lang="en-US" b="1" dirty="0" smtClean="0"/>
              <a:t>Phase 1 completed</a:t>
            </a:r>
          </a:p>
          <a:p>
            <a:pPr marL="280988" indent="-280988">
              <a:spcAft>
                <a:spcPts val="1200"/>
              </a:spcAft>
              <a:buFont typeface="Arial" pitchFamily="-111" charset="0"/>
              <a:buChar char="•"/>
            </a:pPr>
            <a:r>
              <a:rPr lang="en-US" dirty="0" smtClean="0"/>
              <a:t>Community Input accepted by Email from Oct 26 to Jan 31; ~10</a:t>
            </a:r>
            <a:r>
              <a:rPr lang="en-US" baseline="30000" dirty="0" smtClean="0"/>
              <a:t>2</a:t>
            </a:r>
            <a:r>
              <a:rPr lang="en-US" dirty="0" smtClean="0"/>
              <a:t> messages received, </a:t>
            </a:r>
            <a:r>
              <a:rPr lang="en-US" dirty="0" smtClean="0"/>
              <a:t>categorized, assimilated</a:t>
            </a:r>
            <a:endParaRPr lang="en-US" dirty="0" smtClean="0"/>
          </a:p>
          <a:p>
            <a:pPr marL="280988" indent="-280988">
              <a:spcAft>
                <a:spcPts val="1200"/>
              </a:spcAft>
              <a:buFont typeface="Arial" pitchFamily="-111" charset="0"/>
              <a:buChar char="•"/>
            </a:pPr>
            <a:r>
              <a:rPr lang="en-US" dirty="0" smtClean="0"/>
              <a:t>Many working-group </a:t>
            </a:r>
            <a:r>
              <a:rPr lang="en-US" dirty="0" err="1" smtClean="0"/>
              <a:t>telecons</a:t>
            </a:r>
            <a:r>
              <a:rPr lang="en-US" dirty="0" smtClean="0"/>
              <a:t> Jan – Apr for Phase 2</a:t>
            </a:r>
          </a:p>
          <a:p>
            <a:pPr marL="280988" indent="-280988">
              <a:spcAft>
                <a:spcPts val="1200"/>
              </a:spcAft>
              <a:buFont typeface="Arial" pitchFamily="-111" charset="0"/>
              <a:buChar char="•"/>
            </a:pPr>
            <a:r>
              <a:rPr lang="en-US" dirty="0" smtClean="0"/>
              <a:t>Additional input solicited from OIR and RMS observatories, received in March</a:t>
            </a:r>
          </a:p>
          <a:p>
            <a:pPr marL="280988" indent="-280988">
              <a:spcAft>
                <a:spcPts val="1200"/>
              </a:spcAft>
              <a:buFont typeface="Arial" pitchFamily="-111" charset="0"/>
              <a:buChar char="•"/>
            </a:pPr>
            <a:r>
              <a:rPr lang="en-US" dirty="0" smtClean="0"/>
              <a:t>3</a:t>
            </a:r>
            <a:r>
              <a:rPr lang="en-US" baseline="30000" dirty="0" smtClean="0"/>
              <a:t>rd</a:t>
            </a:r>
            <a:r>
              <a:rPr lang="en-US" dirty="0" smtClean="0"/>
              <a:t> face-to-face meeting Apr 12-14; </a:t>
            </a:r>
            <a:r>
              <a:rPr lang="en-US" b="1" dirty="0" smtClean="0"/>
              <a:t>Phase 2 completed</a:t>
            </a:r>
          </a:p>
          <a:p>
            <a:pPr marL="280988" indent="-280988">
              <a:spcAft>
                <a:spcPts val="1200"/>
              </a:spcAft>
              <a:buFont typeface="Arial" pitchFamily="-111" charset="0"/>
              <a:buChar char="•"/>
            </a:pPr>
            <a:r>
              <a:rPr lang="en-US" b="1" dirty="0" smtClean="0"/>
              <a:t>Current:</a:t>
            </a:r>
            <a:r>
              <a:rPr lang="en-US" dirty="0" smtClean="0"/>
              <a:t> report 1</a:t>
            </a:r>
            <a:r>
              <a:rPr lang="en-US" baseline="30000" dirty="0" smtClean="0"/>
              <a:t>st</a:t>
            </a:r>
            <a:r>
              <a:rPr lang="en-US" dirty="0" smtClean="0"/>
              <a:t> draft being written</a:t>
            </a:r>
            <a:endParaRPr lang="en-US" b="1" dirty="0" smtClean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477000"/>
            <a:ext cx="2895600" cy="365125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AAAC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7696200" cy="685800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US" dirty="0" smtClean="0">
                <a:ea typeface="ＭＳ Ｐゴシック" pitchFamily="-109" charset="-128"/>
              </a:rPr>
              <a:t>Future Timeline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079051"/>
            <a:ext cx="7924800" cy="4407349"/>
          </a:xfrm>
        </p:spPr>
        <p:txBody>
          <a:bodyPr>
            <a:normAutofit fontScale="92500" lnSpcReduction="10000"/>
          </a:bodyPr>
          <a:lstStyle/>
          <a:p>
            <a:pPr marL="280988" indent="-280988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</a:pPr>
            <a:r>
              <a:rPr lang="en-US" sz="2300" dirty="0" smtClean="0"/>
              <a:t>Report delivery to AST ~</a:t>
            </a:r>
            <a:r>
              <a:rPr lang="en-US" sz="2300" dirty="0" smtClean="0"/>
              <a:t>July</a:t>
            </a:r>
          </a:p>
          <a:p>
            <a:pPr marL="280988" indent="-280988">
              <a:spcBef>
                <a:spcPts val="0"/>
              </a:spcBef>
              <a:spcAft>
                <a:spcPts val="0"/>
              </a:spcAft>
              <a:buNone/>
            </a:pPr>
            <a:endParaRPr lang="en-US" sz="2300" dirty="0" smtClean="0"/>
          </a:p>
          <a:p>
            <a:pPr marL="280988" indent="-280988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</a:pPr>
            <a:r>
              <a:rPr lang="en-US" sz="2300" dirty="0" smtClean="0"/>
              <a:t>Report acceptance by MPSAC ~ late summer</a:t>
            </a:r>
          </a:p>
          <a:p>
            <a:pPr marL="738188" lvl="1" indent="-280988">
              <a:spcBef>
                <a:spcPts val="0"/>
              </a:spcBef>
              <a:spcAft>
                <a:spcPts val="0"/>
              </a:spcAft>
              <a:buFont typeface="Gill Sans MT" pitchFamily="34" charset="0"/>
              <a:buChar char="–"/>
            </a:pPr>
            <a:r>
              <a:rPr lang="en-US" sz="2300" dirty="0" smtClean="0"/>
              <a:t>Internal MPSAC reviewers before MPSAC </a:t>
            </a:r>
            <a:r>
              <a:rPr lang="en-US" sz="2300" dirty="0" err="1" smtClean="0"/>
              <a:t>telecon</a:t>
            </a:r>
            <a:endParaRPr lang="en-US" sz="2300" dirty="0" smtClean="0"/>
          </a:p>
          <a:p>
            <a:pPr marL="738188" lvl="1" indent="-280988">
              <a:spcBef>
                <a:spcPts val="0"/>
              </a:spcBef>
              <a:spcAft>
                <a:spcPts val="0"/>
              </a:spcAft>
              <a:buFont typeface="Gill Sans MT" pitchFamily="34" charset="0"/>
              <a:buChar char="–"/>
            </a:pPr>
            <a:r>
              <a:rPr lang="en-US" sz="2300" dirty="0" smtClean="0"/>
              <a:t>MPSAC acceptance is required before plan can be made public or be acted on</a:t>
            </a:r>
          </a:p>
          <a:p>
            <a:pPr marL="738188" lvl="1" indent="-280988">
              <a:spcBef>
                <a:spcPts val="0"/>
              </a:spcBef>
              <a:spcAft>
                <a:spcPts val="0"/>
              </a:spcAft>
              <a:buNone/>
            </a:pPr>
            <a:endParaRPr lang="en-US" sz="2300" dirty="0" smtClean="0"/>
          </a:p>
          <a:p>
            <a:pPr marL="280988" indent="-280988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</a:pPr>
            <a:r>
              <a:rPr lang="en-US" sz="2300" dirty="0" smtClean="0"/>
              <a:t>AST implementation plan available ~ November</a:t>
            </a:r>
          </a:p>
          <a:p>
            <a:pPr marL="738188" lvl="1" indent="-280988">
              <a:spcBef>
                <a:spcPts val="0"/>
              </a:spcBef>
              <a:spcAft>
                <a:spcPts val="0"/>
              </a:spcAft>
              <a:buFont typeface="Gill Sans MT" pitchFamily="34" charset="0"/>
              <a:buChar char="–"/>
            </a:pPr>
            <a:r>
              <a:rPr lang="en-US" sz="2300" dirty="0" smtClean="0"/>
              <a:t>AST implementation working group has been formed (AST Program Staff), and is working on </a:t>
            </a:r>
            <a:r>
              <a:rPr lang="en-US" sz="2300" dirty="0" smtClean="0"/>
              <a:t>producing:</a:t>
            </a:r>
            <a:endParaRPr lang="en-US" sz="2300" dirty="0" smtClean="0"/>
          </a:p>
          <a:p>
            <a:pPr marL="1371600" lvl="2" indent="-514350">
              <a:spcBef>
                <a:spcPts val="0"/>
              </a:spcBef>
              <a:buFont typeface="+mj-lt"/>
              <a:buAutoNum type="romanLcPeriod"/>
            </a:pPr>
            <a:r>
              <a:rPr lang="en-US" sz="1900" dirty="0" smtClean="0"/>
              <a:t>a strategy for implementing the PR recommendations, which identifies the issues that must be addressed</a:t>
            </a:r>
            <a:endParaRPr lang="en-US" sz="1900" dirty="0"/>
          </a:p>
          <a:p>
            <a:pPr marL="1371600" lvl="2" indent="-514350">
              <a:spcBef>
                <a:spcPts val="0"/>
              </a:spcBef>
              <a:buFont typeface="+mj-lt"/>
              <a:buAutoNum type="romanLcPeriod"/>
            </a:pPr>
            <a:r>
              <a:rPr lang="en-US" sz="1900" dirty="0" smtClean="0"/>
              <a:t>a management plan for implementation, including roll-out of the report, </a:t>
            </a:r>
          </a:p>
          <a:p>
            <a:pPr marL="1371600" lvl="2" indent="-514350">
              <a:spcBef>
                <a:spcPts val="0"/>
              </a:spcBef>
              <a:buFont typeface="+mj-lt"/>
              <a:buAutoNum type="romanLcPeriod"/>
            </a:pPr>
            <a:r>
              <a:rPr lang="en-US" sz="1900" dirty="0"/>
              <a:t>a</a:t>
            </a:r>
            <a:r>
              <a:rPr lang="en-US" sz="1900" dirty="0" smtClean="0"/>
              <a:t> plan for carrying out the implementation.   </a:t>
            </a:r>
            <a:endParaRPr lang="en-US" sz="1900" dirty="0"/>
          </a:p>
        </p:txBody>
      </p:sp>
      <p:sp>
        <p:nvSpPr>
          <p:cNvPr id="23556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6553200" y="6492875"/>
            <a:ext cx="2895600" cy="365125"/>
          </a:xfrm>
          <a:prstGeom prst="rect">
            <a:avLst/>
          </a:prstGeom>
          <a:noFill/>
        </p:spPr>
        <p:txBody>
          <a:bodyPr/>
          <a:lstStyle/>
          <a:p>
            <a:pPr algn="ctr"/>
            <a:fld id="{8F9A45C2-A670-754D-8222-2862785A8296}" type="slidenum">
              <a:rPr lang="en-US" sz="1400">
                <a:solidFill>
                  <a:schemeClr val="bg1"/>
                </a:solidFill>
                <a:latin typeface="Arial" pitchFamily="26" charset="0"/>
                <a:ea typeface="ＭＳ Ｐゴシック" pitchFamily="26" charset="-128"/>
                <a:cs typeface="ＭＳ Ｐゴシック" pitchFamily="26" charset="-128"/>
              </a:rPr>
              <a:pPr algn="ctr"/>
              <a:t>5</a:t>
            </a:fld>
            <a:endParaRPr lang="en-US" sz="1400" dirty="0">
              <a:solidFill>
                <a:schemeClr val="bg1"/>
              </a:solidFill>
              <a:latin typeface="Arial" pitchFamily="26" charset="0"/>
              <a:ea typeface="ＭＳ Ｐゴシック" pitchFamily="26" charset="-128"/>
              <a:cs typeface="ＭＳ Ｐゴシック" pitchFamily="26" charset="-128"/>
            </a:endParaRP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>
          <a:xfrm>
            <a:off x="457200" y="6492875"/>
            <a:ext cx="2133600" cy="365125"/>
          </a:xfrm>
        </p:spPr>
        <p:txBody>
          <a:bodyPr/>
          <a:lstStyle/>
          <a:p>
            <a:r>
              <a:rPr lang="en-US" smtClean="0"/>
              <a:t>11 May 2012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>
          <a:xfrm>
            <a:off x="3048000" y="6492875"/>
            <a:ext cx="2895600" cy="365125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AAAC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9641530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6200"/>
            <a:ext cx="6858000" cy="762000"/>
          </a:xfrm>
        </p:spPr>
        <p:txBody>
          <a:bodyPr/>
          <a:lstStyle/>
          <a:p>
            <a:pPr>
              <a:defRPr/>
            </a:pPr>
            <a:r>
              <a:rPr lang="en-US" b="0" dirty="0" smtClean="0"/>
              <a:t>Implementation Issues</a:t>
            </a:r>
            <a:endParaRPr lang="en-US" b="0" dirty="0"/>
          </a:p>
        </p:txBody>
      </p:sp>
      <p:sp>
        <p:nvSpPr>
          <p:cNvPr id="10243" name="Date Placeholder 2"/>
          <p:cNvSpPr>
            <a:spLocks noGrp="1"/>
          </p:cNvSpPr>
          <p:nvPr>
            <p:ph type="dt" sz="quarter" idx="10"/>
          </p:nvPr>
        </p:nvSpPr>
        <p:spPr>
          <a:xfrm>
            <a:off x="457200" y="6492875"/>
            <a:ext cx="2133600" cy="365125"/>
          </a:xfrm>
          <a:noFill/>
        </p:spPr>
        <p:txBody>
          <a:bodyPr/>
          <a:lstStyle/>
          <a:p>
            <a:r>
              <a:rPr lang="en-US" smtClean="0">
                <a:latin typeface="Arial" pitchFamily="-111" charset="0"/>
                <a:ea typeface="ＭＳ Ｐゴシック" pitchFamily="-111" charset="-128"/>
                <a:cs typeface="ＭＳ Ｐゴシック" pitchFamily="-111" charset="-128"/>
              </a:rPr>
              <a:t>11 May 2012</a:t>
            </a:r>
            <a:endParaRPr lang="en-US" dirty="0">
              <a:latin typeface="Arial" pitchFamily="-111" charset="0"/>
              <a:ea typeface="ＭＳ Ｐゴシック" pitchFamily="-111" charset="-128"/>
              <a:cs typeface="ＭＳ Ｐゴシック" pitchFamily="-111" charset="-128"/>
            </a:endParaRPr>
          </a:p>
        </p:txBody>
      </p:sp>
      <p:sp>
        <p:nvSpPr>
          <p:cNvPr id="10244" name="Slide Number Placeholder 3"/>
          <p:cNvSpPr>
            <a:spLocks noGrp="1"/>
          </p:cNvSpPr>
          <p:nvPr>
            <p:ph type="sldNum" sz="quarter" idx="11"/>
          </p:nvPr>
        </p:nvSpPr>
        <p:spPr>
          <a:xfrm>
            <a:off x="6248400" y="6492875"/>
            <a:ext cx="2895600" cy="365125"/>
          </a:xfrm>
          <a:noFill/>
        </p:spPr>
        <p:txBody>
          <a:bodyPr/>
          <a:lstStyle/>
          <a:p>
            <a:fld id="{1B2571D7-59B2-C941-86EC-4F766153CD58}" type="slidenum">
              <a:rPr lang="en-US"/>
              <a:pPr/>
              <a:t>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477000"/>
            <a:ext cx="2895600" cy="365125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AAAC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725849" y="874722"/>
            <a:ext cx="5674951" cy="521681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/>
            <a:r>
              <a:rPr lang="en-US" sz="1400" b="1" dirty="0" smtClean="0"/>
              <a:t>Legal, Policy, &amp; Financial </a:t>
            </a:r>
            <a:endParaRPr lang="en-US" sz="1400" dirty="0" smtClean="0"/>
          </a:p>
          <a:p>
            <a:pPr lvl="0"/>
            <a:r>
              <a:rPr lang="en-US" sz="1400" b="1" dirty="0" smtClean="0"/>
              <a:t>Stakeholder </a:t>
            </a:r>
            <a:r>
              <a:rPr lang="en-US" sz="1400" b="1" dirty="0" smtClean="0"/>
              <a:t>Relations </a:t>
            </a:r>
            <a:endParaRPr lang="en-US" sz="1400" dirty="0" smtClean="0"/>
          </a:p>
          <a:p>
            <a:pPr lvl="1"/>
            <a:r>
              <a:rPr lang="en-US" sz="1400" b="1" dirty="0" smtClean="0"/>
              <a:t>AST staff</a:t>
            </a:r>
            <a:endParaRPr lang="en-US" sz="1400" dirty="0" smtClean="0"/>
          </a:p>
          <a:p>
            <a:pPr lvl="1"/>
            <a:r>
              <a:rPr lang="en-US" sz="1400" b="1" dirty="0" smtClean="0"/>
              <a:t>Other NSF – OLPA, PHY, AGS</a:t>
            </a:r>
            <a:endParaRPr lang="en-US" sz="1400" dirty="0" smtClean="0"/>
          </a:p>
          <a:p>
            <a:pPr lvl="1"/>
            <a:r>
              <a:rPr lang="en-US" sz="1400" b="1" dirty="0" smtClean="0"/>
              <a:t>Upper NSF – MPS (MPSAC) &amp; OD </a:t>
            </a:r>
            <a:endParaRPr lang="en-US" sz="1400" dirty="0" smtClean="0"/>
          </a:p>
          <a:p>
            <a:pPr lvl="1"/>
            <a:r>
              <a:rPr lang="en-US" sz="1400" b="1" dirty="0" smtClean="0"/>
              <a:t>NSB </a:t>
            </a:r>
            <a:endParaRPr lang="en-US" sz="1400" dirty="0" smtClean="0"/>
          </a:p>
          <a:p>
            <a:pPr lvl="1"/>
            <a:r>
              <a:rPr lang="en-US" sz="1400" b="1" dirty="0" smtClean="0"/>
              <a:t>OSTP, OMB </a:t>
            </a:r>
            <a:endParaRPr lang="en-US" sz="1400" dirty="0" smtClean="0"/>
          </a:p>
          <a:p>
            <a:pPr lvl="1"/>
            <a:r>
              <a:rPr lang="en-US" sz="1400" b="1" dirty="0" smtClean="0"/>
              <a:t>Congress </a:t>
            </a:r>
            <a:endParaRPr lang="en-US" sz="1400" dirty="0" smtClean="0"/>
          </a:p>
          <a:p>
            <a:pPr lvl="1"/>
            <a:r>
              <a:rPr lang="en-US" sz="1400" b="1" dirty="0" smtClean="0"/>
              <a:t>Astronomical Community  </a:t>
            </a:r>
            <a:endParaRPr lang="en-US" sz="1400" dirty="0" smtClean="0"/>
          </a:p>
          <a:p>
            <a:pPr lvl="1"/>
            <a:r>
              <a:rPr lang="en-US" sz="1400" b="1" dirty="0" smtClean="0"/>
              <a:t>AST facilities</a:t>
            </a:r>
            <a:endParaRPr lang="en-US" sz="1400" dirty="0" smtClean="0"/>
          </a:p>
          <a:p>
            <a:pPr lvl="1"/>
            <a:r>
              <a:rPr lang="en-US" sz="1400" b="1" dirty="0" smtClean="0"/>
              <a:t>Other Gov Agencies – NASA, </a:t>
            </a:r>
            <a:r>
              <a:rPr lang="en-US" sz="1400" b="1" dirty="0" err="1" smtClean="0"/>
              <a:t>DoE</a:t>
            </a:r>
            <a:r>
              <a:rPr lang="en-US" sz="1400" b="1" dirty="0" smtClean="0"/>
              <a:t>, USAF, etc. </a:t>
            </a:r>
            <a:endParaRPr lang="en-US" sz="1400" dirty="0" smtClean="0"/>
          </a:p>
          <a:p>
            <a:pPr lvl="1"/>
            <a:r>
              <a:rPr lang="en-US" sz="1400" b="1" dirty="0" smtClean="0"/>
              <a:t>CAA &amp; AAAC</a:t>
            </a:r>
            <a:endParaRPr lang="en-US" sz="1400" dirty="0" smtClean="0"/>
          </a:p>
          <a:p>
            <a:pPr lvl="1"/>
            <a:r>
              <a:rPr lang="en-US" sz="1400" b="1" dirty="0" smtClean="0"/>
              <a:t>International and National Partners</a:t>
            </a:r>
            <a:endParaRPr lang="en-US" sz="1400" dirty="0" smtClean="0"/>
          </a:p>
          <a:p>
            <a:pPr lvl="0"/>
            <a:r>
              <a:rPr lang="en-US" sz="1400" b="1" dirty="0" smtClean="0"/>
              <a:t>Feedback to PR Committee</a:t>
            </a:r>
            <a:endParaRPr lang="en-US" sz="1400" dirty="0" smtClean="0"/>
          </a:p>
          <a:p>
            <a:pPr lvl="1"/>
            <a:r>
              <a:rPr lang="en-US" sz="1400" b="1" dirty="0" smtClean="0"/>
              <a:t>Impact of planning on the form/nature of recommendations</a:t>
            </a:r>
            <a:endParaRPr lang="en-US" sz="1400" dirty="0" smtClean="0"/>
          </a:p>
          <a:p>
            <a:pPr lvl="1"/>
            <a:r>
              <a:rPr lang="en-US" sz="1400" b="1" dirty="0" smtClean="0"/>
              <a:t>Ensure </a:t>
            </a:r>
            <a:r>
              <a:rPr lang="en-US" sz="1400" b="1" dirty="0" smtClean="0"/>
              <a:t>all recommendations are justified</a:t>
            </a:r>
            <a:endParaRPr lang="en-US" sz="1400" dirty="0" smtClean="0"/>
          </a:p>
          <a:p>
            <a:pPr lvl="1"/>
            <a:r>
              <a:rPr lang="en-US" sz="1400" b="1" dirty="0" smtClean="0"/>
              <a:t>Review of draft PR Report for fact checking </a:t>
            </a:r>
            <a:endParaRPr lang="en-US" sz="1400" dirty="0" smtClean="0"/>
          </a:p>
          <a:p>
            <a:pPr lvl="0"/>
            <a:r>
              <a:rPr lang="en-US" sz="1400" b="1" dirty="0" smtClean="0"/>
              <a:t>Process for deciding implementation</a:t>
            </a:r>
            <a:endParaRPr lang="en-US" sz="1400" dirty="0" smtClean="0"/>
          </a:p>
          <a:p>
            <a:pPr lvl="0"/>
            <a:r>
              <a:rPr lang="en-US" sz="1400" b="1" dirty="0" smtClean="0"/>
              <a:t>Roll-out of PR Report </a:t>
            </a:r>
            <a:endParaRPr lang="en-US" sz="1400" dirty="0" smtClean="0"/>
          </a:p>
          <a:p>
            <a:pPr lvl="1"/>
            <a:r>
              <a:rPr lang="en-US" sz="1400" b="1" dirty="0" smtClean="0"/>
              <a:t>Maintain confidentiality of PR report up to release</a:t>
            </a:r>
            <a:endParaRPr lang="en-US" sz="1400" dirty="0" smtClean="0"/>
          </a:p>
          <a:p>
            <a:pPr lvl="1"/>
            <a:r>
              <a:rPr lang="en-US" sz="1400" b="1" dirty="0" smtClean="0"/>
              <a:t>Risk Assessment &amp; Risk Management</a:t>
            </a:r>
            <a:endParaRPr lang="en-US" sz="1400" dirty="0" smtClean="0"/>
          </a:p>
          <a:p>
            <a:pPr lvl="0"/>
            <a:r>
              <a:rPr lang="en-US" sz="1400" b="1" dirty="0" smtClean="0"/>
              <a:t>Operational Implementation</a:t>
            </a:r>
            <a:endParaRPr lang="en-US" sz="1400" dirty="0" smtClean="0"/>
          </a:p>
          <a:p>
            <a:pPr lvl="1"/>
            <a:r>
              <a:rPr lang="en-US" sz="1400" b="1" dirty="0" smtClean="0"/>
              <a:t>Observatory management competitions</a:t>
            </a:r>
            <a:endParaRPr lang="en-US" sz="1400" dirty="0" smtClean="0"/>
          </a:p>
          <a:p>
            <a:endParaRPr lang="en-US" sz="1100" dirty="0"/>
          </a:p>
        </p:txBody>
      </p:sp>
      <p:sp>
        <p:nvSpPr>
          <p:cNvPr id="9" name="TextBox 8"/>
          <p:cNvSpPr txBox="1"/>
          <p:nvPr/>
        </p:nvSpPr>
        <p:spPr>
          <a:xfrm>
            <a:off x="5340536" y="5405735"/>
            <a:ext cx="3651064" cy="461665"/>
          </a:xfrm>
          <a:prstGeom prst="rect">
            <a:avLst/>
          </a:prstGeom>
          <a:noFill/>
          <a:ln>
            <a:solidFill>
              <a:srgbClr val="1B20E5"/>
            </a:solidFill>
          </a:ln>
        </p:spPr>
        <p:txBody>
          <a:bodyPr wrap="none" rtlCol="0">
            <a:spAutoFit/>
          </a:bodyPr>
          <a:lstStyle/>
          <a:p>
            <a:r>
              <a:rPr lang="en-US" sz="1200" dirty="0" smtClean="0">
                <a:solidFill>
                  <a:srgbClr val="C00000"/>
                </a:solidFill>
              </a:rPr>
              <a:t>Portfolio Review website</a:t>
            </a:r>
            <a:r>
              <a:rPr lang="en-US" sz="1200" dirty="0" smtClean="0">
                <a:solidFill>
                  <a:srgbClr val="C00000"/>
                </a:solidFill>
              </a:rPr>
              <a:t>:</a:t>
            </a:r>
            <a:endParaRPr lang="en-US" sz="1200" dirty="0" smtClean="0">
              <a:solidFill>
                <a:srgbClr val="C00000"/>
              </a:solidFill>
            </a:endParaRPr>
          </a:p>
          <a:p>
            <a:r>
              <a:rPr lang="en-US" sz="1200" dirty="0" smtClean="0">
                <a:solidFill>
                  <a:srgbClr val="C00000"/>
                </a:solidFill>
              </a:rPr>
              <a:t>http://www.nsf.gov/mps/ast/ast_portfolio_review.jsp</a:t>
            </a:r>
            <a:endParaRPr lang="en-US" sz="1200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rigin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NSF2012.thmx</Template>
  <TotalTime>2687</TotalTime>
  <Words>482</Words>
  <Application>Microsoft Office PowerPoint</Application>
  <PresentationFormat>On-screen Show (4:3)</PresentationFormat>
  <Paragraphs>79</Paragraphs>
  <Slides>6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AST Portfolio Review</vt:lpstr>
      <vt:lpstr>Slide 2</vt:lpstr>
      <vt:lpstr>Two-Phase Committee Charge </vt:lpstr>
      <vt:lpstr>Progress to Date</vt:lpstr>
      <vt:lpstr>Future Timeline</vt:lpstr>
      <vt:lpstr>Implementation Issues</vt:lpstr>
    </vt:vector>
  </TitlesOfParts>
  <Company>National Science Foundation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aapodaca</dc:creator>
  <cp:lastModifiedBy>tstatler</cp:lastModifiedBy>
  <cp:revision>476</cp:revision>
  <cp:lastPrinted>2011-02-08T13:25:30Z</cp:lastPrinted>
  <dcterms:created xsi:type="dcterms:W3CDTF">2011-04-29T10:53:21Z</dcterms:created>
  <dcterms:modified xsi:type="dcterms:W3CDTF">2012-05-11T14:14:31Z</dcterms:modified>
</cp:coreProperties>
</file>