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2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40" autoAdjust="0"/>
    <p:restoredTop sz="94660"/>
  </p:normalViewPr>
  <p:slideViewPr>
    <p:cSldViewPr>
      <p:cViewPr varScale="1">
        <p:scale>
          <a:sx n="80" d="100"/>
          <a:sy n="80" d="100"/>
        </p:scale>
        <p:origin x="-180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FD4290-1B5D-4BA0-BB87-A01A9159F491}" type="datetimeFigureOut">
              <a:rPr lang="en-US" smtClean="0"/>
              <a:pPr/>
              <a:t>01/09/2012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34043E-32AD-4F37-8063-44F2C0A7EC8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AB71798-5C65-4D49-BA48-134988842E9F}" type="slidenum">
              <a:rPr lang="en-US" smtClean="0"/>
              <a:pPr>
                <a:defRPr/>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AC9C6A-D4BC-4EB8-8651-B4F048B93FF5}" type="datetimeFigureOut">
              <a:rPr lang="en-US" smtClean="0"/>
              <a:pPr/>
              <a:t>01/09/2012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AC9C6A-D4BC-4EB8-8651-B4F048B93FF5}" type="datetimeFigureOut">
              <a:rPr lang="en-US" smtClean="0"/>
              <a:pPr/>
              <a:t>01/09/2012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AC9C6A-D4BC-4EB8-8651-B4F048B93FF5}" type="datetimeFigureOut">
              <a:rPr lang="en-US" smtClean="0"/>
              <a:pPr/>
              <a:t>01/09/2012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AC9C6A-D4BC-4EB8-8651-B4F048B93FF5}" type="datetimeFigureOut">
              <a:rPr lang="en-US" smtClean="0"/>
              <a:pPr/>
              <a:t>01/09/2012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AC9C6A-D4BC-4EB8-8651-B4F048B93FF5}" type="datetimeFigureOut">
              <a:rPr lang="en-US" smtClean="0"/>
              <a:pPr/>
              <a:t>01/09/2012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AC9C6A-D4BC-4EB8-8651-B4F048B93FF5}" type="datetimeFigureOut">
              <a:rPr lang="en-US" smtClean="0"/>
              <a:pPr/>
              <a:t>01/09/2012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AC9C6A-D4BC-4EB8-8651-B4F048B93FF5}" type="datetimeFigureOut">
              <a:rPr lang="en-US" smtClean="0"/>
              <a:pPr/>
              <a:t>01/09/2012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AC9C6A-D4BC-4EB8-8651-B4F048B93FF5}" type="datetimeFigureOut">
              <a:rPr lang="en-US" smtClean="0"/>
              <a:pPr/>
              <a:t>01/09/2012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AC9C6A-D4BC-4EB8-8651-B4F048B93FF5}" type="datetimeFigureOut">
              <a:rPr lang="en-US" smtClean="0"/>
              <a:pPr/>
              <a:t>01/09/2012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AC9C6A-D4BC-4EB8-8651-B4F048B93FF5}" type="datetimeFigureOut">
              <a:rPr lang="en-US" smtClean="0"/>
              <a:pPr/>
              <a:t>01/09/2012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AC9C6A-D4BC-4EB8-8651-B4F048B93FF5}" type="datetimeFigureOut">
              <a:rPr lang="en-US" smtClean="0"/>
              <a:pPr/>
              <a:t>01/09/2012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75000"/>
              </a:schemeClr>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AC9C6A-D4BC-4EB8-8651-B4F048B93FF5}" type="datetimeFigureOut">
              <a:rPr lang="en-US" smtClean="0"/>
              <a:pPr/>
              <a:t>01/09/2012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058ECE-D7D3-428B-8052-20EB06690F9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Untitled-1.png"/>
          <p:cNvPicPr>
            <a:picLocks noChangeAspect="1"/>
          </p:cNvPicPr>
          <p:nvPr/>
        </p:nvPicPr>
        <p:blipFill>
          <a:blip r:embed="rId3" cstate="print"/>
          <a:stretch>
            <a:fillRect/>
          </a:stretch>
        </p:blipFill>
        <p:spPr>
          <a:xfrm>
            <a:off x="0" y="0"/>
            <a:ext cx="9144000" cy="697255"/>
          </a:xfrm>
          <a:prstGeom prst="rect">
            <a:avLst/>
          </a:prstGeom>
        </p:spPr>
      </p:pic>
      <p:pic>
        <p:nvPicPr>
          <p:cNvPr id="6" name="Picture 5" descr="nsf1.png"/>
          <p:cNvPicPr>
            <a:picLocks noChangeAspect="1"/>
          </p:cNvPicPr>
          <p:nvPr/>
        </p:nvPicPr>
        <p:blipFill>
          <a:blip r:embed="rId4" cstate="print"/>
          <a:stretch>
            <a:fillRect/>
          </a:stretch>
        </p:blipFill>
        <p:spPr>
          <a:xfrm>
            <a:off x="8458200" y="0"/>
            <a:ext cx="685800" cy="689764"/>
          </a:xfrm>
          <a:prstGeom prst="rect">
            <a:avLst/>
          </a:prstGeom>
        </p:spPr>
      </p:pic>
      <p:sp>
        <p:nvSpPr>
          <p:cNvPr id="7" name="Title 6"/>
          <p:cNvSpPr>
            <a:spLocks noGrp="1"/>
          </p:cNvSpPr>
          <p:nvPr>
            <p:ph type="title"/>
          </p:nvPr>
        </p:nvSpPr>
        <p:spPr>
          <a:xfrm>
            <a:off x="76200" y="762000"/>
            <a:ext cx="6629400" cy="2785378"/>
          </a:xfrm>
        </p:spPr>
        <p:txBody>
          <a:bodyPr wrap="square" tIns="45720">
            <a:spAutoFit/>
          </a:bodyPr>
          <a:lstStyle/>
          <a:p>
            <a:r>
              <a:rPr lang="en-US" sz="2400" b="1" dirty="0" smtClean="0">
                <a:solidFill>
                  <a:schemeClr val="bg1"/>
                </a:solidFill>
              </a:rPr>
              <a:t>CISE DISTINGUISHED LECTURE SERIES </a:t>
            </a:r>
            <a:r>
              <a:rPr lang="en-US" sz="1600" b="1" dirty="0" smtClean="0">
                <a:solidFill>
                  <a:schemeClr val="tx2"/>
                </a:solidFill>
              </a:rPr>
              <a:t/>
            </a:r>
            <a:br>
              <a:rPr lang="en-US" sz="1600" b="1" dirty="0" smtClean="0">
                <a:solidFill>
                  <a:schemeClr val="tx2"/>
                </a:solidFill>
              </a:rPr>
            </a:br>
            <a:r>
              <a:rPr lang="en-US" sz="1600" b="1" dirty="0" smtClean="0">
                <a:solidFill>
                  <a:schemeClr val="bg1"/>
                </a:solidFill>
              </a:rPr>
              <a:t>Thursday, January 19  at 10am in Rm. 110</a:t>
            </a:r>
            <a:br>
              <a:rPr lang="en-US" sz="1600" b="1" dirty="0" smtClean="0">
                <a:solidFill>
                  <a:schemeClr val="bg1"/>
                </a:solidFill>
              </a:rPr>
            </a:br>
            <a:r>
              <a:rPr lang="en-US" sz="1200" b="1" dirty="0" smtClean="0">
                <a:solidFill>
                  <a:srgbClr val="FF0000"/>
                </a:solidFill>
              </a:rPr>
              <a:t> </a:t>
            </a:r>
            <a:r>
              <a:rPr lang="en-US" sz="1600" b="1" dirty="0" smtClean="0">
                <a:solidFill>
                  <a:srgbClr val="FF0000"/>
                </a:solidFill>
              </a:rPr>
              <a:t/>
            </a:r>
            <a:br>
              <a:rPr lang="en-US" sz="1600" b="1" dirty="0" smtClean="0">
                <a:solidFill>
                  <a:srgbClr val="FF0000"/>
                </a:solidFill>
              </a:rPr>
            </a:br>
            <a:r>
              <a:rPr lang="en-US" sz="2400" b="1" dirty="0" smtClean="0">
                <a:ln w="3175" cap="rnd">
                  <a:solidFill>
                    <a:schemeClr val="tx1"/>
                  </a:solidFill>
                </a:ln>
                <a:solidFill>
                  <a:srgbClr val="FF0000"/>
                </a:solidFill>
                <a:effectLst>
                  <a:outerShdw blurRad="50800" dist="38100" dir="8100000" algn="tr" rotWithShape="0">
                    <a:prstClr val="black">
                      <a:alpha val="40000"/>
                    </a:prstClr>
                  </a:outerShdw>
                </a:effectLst>
              </a:rPr>
              <a:t>Computer Science and Engineering</a:t>
            </a:r>
            <a:br>
              <a:rPr lang="en-US" sz="2400" b="1" dirty="0" smtClean="0">
                <a:ln w="3175" cap="rnd">
                  <a:solidFill>
                    <a:schemeClr val="tx1"/>
                  </a:solidFill>
                </a:ln>
                <a:solidFill>
                  <a:srgbClr val="FF0000"/>
                </a:solidFill>
                <a:effectLst>
                  <a:outerShdw blurRad="50800" dist="38100" dir="8100000" algn="tr" rotWithShape="0">
                    <a:prstClr val="black">
                      <a:alpha val="40000"/>
                    </a:prstClr>
                  </a:outerShdw>
                </a:effectLst>
              </a:rPr>
            </a:br>
            <a:r>
              <a:rPr lang="en-US" sz="2400" b="1" dirty="0" smtClean="0">
                <a:ln w="3175" cap="rnd">
                  <a:solidFill>
                    <a:schemeClr val="tx1"/>
                  </a:solidFill>
                </a:ln>
                <a:solidFill>
                  <a:srgbClr val="FF0000"/>
                </a:solidFill>
                <a:effectLst>
                  <a:outerShdw blurRad="50800" dist="38100" dir="8100000" algn="tr" rotWithShape="0">
                    <a:prstClr val="black">
                      <a:alpha val="40000"/>
                    </a:prstClr>
                  </a:outerShdw>
                </a:effectLst>
              </a:rPr>
              <a:t> at the Nexus of Energy and Environment: </a:t>
            </a:r>
            <a:br>
              <a:rPr lang="en-US" sz="2400" b="1" dirty="0" smtClean="0">
                <a:ln w="3175" cap="rnd">
                  <a:solidFill>
                    <a:schemeClr val="tx1"/>
                  </a:solidFill>
                </a:ln>
                <a:solidFill>
                  <a:srgbClr val="FF0000"/>
                </a:solidFill>
                <a:effectLst>
                  <a:outerShdw blurRad="50800" dist="38100" dir="8100000" algn="tr" rotWithShape="0">
                    <a:prstClr val="black">
                      <a:alpha val="40000"/>
                    </a:prstClr>
                  </a:outerShdw>
                </a:effectLst>
              </a:rPr>
            </a:br>
            <a:r>
              <a:rPr lang="en-US" sz="2400" b="1" dirty="0" smtClean="0">
                <a:ln w="3175" cap="rnd">
                  <a:solidFill>
                    <a:schemeClr val="tx1"/>
                  </a:solidFill>
                </a:ln>
                <a:solidFill>
                  <a:srgbClr val="FF0000"/>
                </a:solidFill>
                <a:effectLst>
                  <a:outerShdw blurRad="50800" dist="38100" dir="8100000" algn="tr" rotWithShape="0">
                    <a:prstClr val="black">
                      <a:alpha val="40000"/>
                    </a:prstClr>
                  </a:outerShdw>
                </a:effectLst>
              </a:rPr>
              <a:t>A View from UCSD </a:t>
            </a:r>
            <a:r>
              <a:rPr lang="en-US" sz="2400" b="1" dirty="0" err="1" smtClean="0">
                <a:ln w="3175" cap="rnd">
                  <a:solidFill>
                    <a:schemeClr val="tx1"/>
                  </a:solidFill>
                </a:ln>
                <a:solidFill>
                  <a:srgbClr val="FF0000"/>
                </a:solidFill>
                <a:effectLst>
                  <a:outerShdw blurRad="50800" dist="38100" dir="8100000" algn="tr" rotWithShape="0">
                    <a:prstClr val="black">
                      <a:alpha val="40000"/>
                    </a:prstClr>
                  </a:outerShdw>
                </a:effectLst>
              </a:rPr>
              <a:t>Microgrid</a:t>
            </a:r>
            <a:r>
              <a:rPr lang="en-US" sz="2800" b="1" dirty="0" smtClean="0">
                <a:ln w="3175">
                  <a:solidFill>
                    <a:schemeClr val="tx1"/>
                  </a:solidFill>
                </a:ln>
                <a:solidFill>
                  <a:srgbClr val="FF0000"/>
                </a:solidFill>
                <a:effectLst>
                  <a:outerShdw blurRad="50800" dist="38100" dir="8100000" algn="tr" rotWithShape="0">
                    <a:prstClr val="black">
                      <a:alpha val="40000"/>
                    </a:prstClr>
                  </a:outerShdw>
                </a:effectLst>
              </a:rPr>
              <a:t/>
            </a:r>
            <a:br>
              <a:rPr lang="en-US" sz="2800" b="1" dirty="0" smtClean="0">
                <a:ln w="3175">
                  <a:solidFill>
                    <a:schemeClr val="tx1"/>
                  </a:solidFill>
                </a:ln>
                <a:solidFill>
                  <a:srgbClr val="FF0000"/>
                </a:solidFill>
                <a:effectLst>
                  <a:outerShdw blurRad="50800" dist="38100" dir="8100000" algn="tr" rotWithShape="0">
                    <a:prstClr val="black">
                      <a:alpha val="40000"/>
                    </a:prstClr>
                  </a:outerShdw>
                </a:effectLst>
              </a:rPr>
            </a:br>
            <a:r>
              <a:rPr lang="en-US" sz="1100" b="1" dirty="0" smtClean="0"/>
              <a:t>  </a:t>
            </a:r>
            <a:r>
              <a:rPr lang="en-US" sz="2800" dirty="0" smtClean="0"/>
              <a:t/>
            </a:r>
            <a:br>
              <a:rPr lang="en-US" sz="2800" dirty="0" smtClean="0"/>
            </a:br>
            <a:r>
              <a:rPr lang="en-US" sz="2400" b="1" dirty="0" smtClean="0"/>
              <a:t>Prof. Rajesh Gupta</a:t>
            </a:r>
            <a:br>
              <a:rPr lang="en-US" sz="2400" b="1" dirty="0" smtClean="0"/>
            </a:br>
            <a:r>
              <a:rPr lang="en-US" sz="1600" b="1" dirty="0" smtClean="0"/>
              <a:t>University of California, San Diego</a:t>
            </a:r>
            <a:endParaRPr lang="en-US" sz="1800" b="1" dirty="0"/>
          </a:p>
        </p:txBody>
      </p:sp>
      <p:sp>
        <p:nvSpPr>
          <p:cNvPr id="8" name="TextBox 7"/>
          <p:cNvSpPr txBox="1"/>
          <p:nvPr/>
        </p:nvSpPr>
        <p:spPr>
          <a:xfrm>
            <a:off x="0" y="6581001"/>
            <a:ext cx="9144000" cy="276999"/>
          </a:xfrm>
          <a:prstGeom prst="rect">
            <a:avLst/>
          </a:prstGeom>
        </p:spPr>
        <p:style>
          <a:lnRef idx="1">
            <a:schemeClr val="dk1"/>
          </a:lnRef>
          <a:fillRef idx="3">
            <a:schemeClr val="dk1"/>
          </a:fillRef>
          <a:effectRef idx="2">
            <a:schemeClr val="dk1"/>
          </a:effectRef>
          <a:fontRef idx="minor">
            <a:schemeClr val="lt1"/>
          </a:fontRef>
        </p:style>
        <p:txBody>
          <a:bodyPr wrap="square" rtlCol="0">
            <a:spAutoFit/>
          </a:bodyPr>
          <a:lstStyle/>
          <a:p>
            <a:pPr algn="ctr"/>
            <a:r>
              <a:rPr lang="en-US" sz="1200" b="1" dirty="0" smtClean="0">
                <a:solidFill>
                  <a:schemeClr val="bg1"/>
                </a:solidFill>
              </a:rPr>
              <a:t>Talk held at 4201 Wilson Blvd.                               </a:t>
            </a:r>
            <a:r>
              <a:rPr lang="en-US" sz="1200" b="1" dirty="0" smtClean="0">
                <a:solidFill>
                  <a:schemeClr val="bg1"/>
                </a:solidFill>
              </a:rPr>
              <a:t>Questions: Contact </a:t>
            </a:r>
            <a:r>
              <a:rPr lang="en-US" sz="1200" b="1" dirty="0" smtClean="0">
                <a:solidFill>
                  <a:schemeClr val="bg1"/>
                </a:solidFill>
              </a:rPr>
              <a:t>Cynthia Jackson</a:t>
            </a:r>
            <a:r>
              <a:rPr lang="en-US" sz="1200" b="1" dirty="0" smtClean="0">
                <a:solidFill>
                  <a:schemeClr val="bg1"/>
                </a:solidFill>
              </a:rPr>
              <a:t> at </a:t>
            </a:r>
            <a:r>
              <a:rPr lang="en-US" sz="1200" b="1" dirty="0" smtClean="0">
                <a:solidFill>
                  <a:schemeClr val="bg1"/>
                </a:solidFill>
              </a:rPr>
              <a:t>cjackson@nsf.gov</a:t>
            </a:r>
            <a:endParaRPr lang="en-US" sz="1400" b="1" dirty="0">
              <a:solidFill>
                <a:schemeClr val="bg1"/>
              </a:solidFill>
            </a:endParaRPr>
          </a:p>
        </p:txBody>
      </p:sp>
      <p:sp>
        <p:nvSpPr>
          <p:cNvPr id="9" name="Rectangle 8"/>
          <p:cNvSpPr/>
          <p:nvPr/>
        </p:nvSpPr>
        <p:spPr>
          <a:xfrm>
            <a:off x="76200" y="3657600"/>
            <a:ext cx="6477000" cy="2954655"/>
          </a:xfrm>
          <a:prstGeom prst="rect">
            <a:avLst/>
          </a:prstGeom>
        </p:spPr>
        <p:txBody>
          <a:bodyPr wrap="square" lIns="274320" tIns="91440" rIns="274320" bIns="91440">
            <a:spAutoFit/>
          </a:bodyPr>
          <a:lstStyle/>
          <a:p>
            <a:r>
              <a:rPr lang="en-US" sz="1200" dirty="0" smtClean="0"/>
              <a:t>This talk examines how ‘</a:t>
            </a:r>
            <a:r>
              <a:rPr lang="en-US" sz="1200" dirty="0" err="1" smtClean="0"/>
              <a:t>microgrids</a:t>
            </a:r>
            <a:r>
              <a:rPr lang="en-US" sz="1200" dirty="0" smtClean="0"/>
              <a:t>,’ which are self-managed grids with local cogeneration capabilities, can be used as testing grounds for the prototyping and testing of smart grid technologies.   Using the prototype of a </a:t>
            </a:r>
            <a:r>
              <a:rPr lang="en-US" sz="1200" dirty="0" err="1" smtClean="0"/>
              <a:t>microgrid</a:t>
            </a:r>
            <a:r>
              <a:rPr lang="en-US" sz="1200" dirty="0" smtClean="0"/>
              <a:t> at the campus of the University of California at San Diego, we present energy data that points to promising methods for operation of various types of buildings that leverage coordinated use of sensing, information processing, and building HVAC systems. </a:t>
            </a:r>
          </a:p>
          <a:p>
            <a:endParaRPr lang="en-US" sz="1200" dirty="0" smtClean="0"/>
          </a:p>
          <a:p>
            <a:r>
              <a:rPr lang="en-US" sz="1200" dirty="0" smtClean="0"/>
              <a:t>Based on measurements and analysis, we show that for the emerging class of ‘mixed-use’ buildings – that is, buildings with a non-trivial component of energy use by IT equipment -- significant possibilities exist to reduce total energy use from 10% to 30% based on effective duty-cycling of the IT and HVAC equipment, without affecting the comfort quality or availability of the building and compute resources.  We examine the emerging computer science problems arising from energy arbitration, alternative energy sourcing and capacity provisioning for computational resources through dynamic deferral of energy loads. </a:t>
            </a:r>
            <a:br>
              <a:rPr lang="en-US" sz="1200" dirty="0" smtClean="0"/>
            </a:br>
            <a:endParaRPr lang="en-US" sz="1200" dirty="0"/>
          </a:p>
        </p:txBody>
      </p:sp>
      <p:sp>
        <p:nvSpPr>
          <p:cNvPr id="10" name="Rectangle 9"/>
          <p:cNvSpPr/>
          <p:nvPr/>
        </p:nvSpPr>
        <p:spPr>
          <a:xfrm>
            <a:off x="6477000" y="3542943"/>
            <a:ext cx="2590800" cy="2954655"/>
          </a:xfrm>
          <a:prstGeom prst="rect">
            <a:avLst/>
          </a:prstGeom>
        </p:spPr>
        <p:style>
          <a:lnRef idx="1">
            <a:schemeClr val="accent5"/>
          </a:lnRef>
          <a:fillRef idx="2">
            <a:schemeClr val="accent5"/>
          </a:fillRef>
          <a:effectRef idx="1">
            <a:schemeClr val="accent5"/>
          </a:effectRef>
          <a:fontRef idx="minor">
            <a:schemeClr val="dk1"/>
          </a:fontRef>
        </p:style>
        <p:txBody>
          <a:bodyPr wrap="square" tIns="91440" bIns="91440">
            <a:spAutoFit/>
          </a:bodyPr>
          <a:lstStyle/>
          <a:p>
            <a:r>
              <a:rPr lang="en-US" sz="1200" b="1" dirty="0" smtClean="0"/>
              <a:t>Rajesh K. Gupta</a:t>
            </a:r>
            <a:r>
              <a:rPr lang="en-US" sz="1200" dirty="0" smtClean="0"/>
              <a:t> is a professor and chair of Computer Science and Engineering at UC San Diego, and holds the QUALCOMM endowed chair.  His research interests are in energy efficient systems that have taken turn towards large-scale energy use in recent years.  His ongoing efforts include energy-efficient data-centers and large scale computing using memory-coherent algorithmic accelerators and non-volatile storage systems.  He currently serves as EIC of IEEE Embedded Systems Letters. Gupta is a Fellow of the IEEE. </a:t>
            </a:r>
            <a:endParaRPr lang="en-US" sz="1200" dirty="0"/>
          </a:p>
        </p:txBody>
      </p:sp>
      <p:pic>
        <p:nvPicPr>
          <p:cNvPr id="1026" name="Picture 2" descr="C:\Documents and Settings\fzhao\My Documents\Posters\Individual Posters\Spielman.JPG"/>
          <p:cNvPicPr>
            <a:picLocks noChangeAspect="1" noChangeArrowheads="1"/>
          </p:cNvPicPr>
          <p:nvPr/>
        </p:nvPicPr>
        <p:blipFill>
          <a:blip r:embed="rId5" cstate="print"/>
          <a:srcRect t="6731" b="16103"/>
          <a:stretch>
            <a:fillRect/>
          </a:stretch>
        </p:blipFill>
        <p:spPr bwMode="auto">
          <a:xfrm>
            <a:off x="6477001" y="762000"/>
            <a:ext cx="2590800" cy="27432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675</TotalTime>
  <Words>285</Words>
  <Application>Microsoft Office PowerPoint</Application>
  <PresentationFormat>On-screen Show (4:3)</PresentationFormat>
  <Paragraphs>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CISE DISTINGUISHED LECTURE SERIES  Thursday, January 19  at 10am in Rm. 110   Computer Science and Engineering  at the Nexus of Energy and Environment:  A View from UCSD Microgrid    Prof. Rajesh Gupta University of California, San Diego</vt:lpstr>
    </vt:vector>
  </TitlesOfParts>
  <Company>National Science Foundation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FY12 NSF DISTINGUISHED LECTURE SERIES  IN CISE </dc:title>
  <dc:creator>shambrus</dc:creator>
  <cp:lastModifiedBy>Fen Zhao</cp:lastModifiedBy>
  <cp:revision>46</cp:revision>
  <dcterms:created xsi:type="dcterms:W3CDTF">2011-09-15T15:47:32Z</dcterms:created>
  <dcterms:modified xsi:type="dcterms:W3CDTF">2012-01-09T15:46:43Z</dcterms:modified>
</cp:coreProperties>
</file>