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40" autoAdjust="0"/>
    <p:restoredTop sz="94660"/>
  </p:normalViewPr>
  <p:slideViewPr>
    <p:cSldViewPr>
      <p:cViewPr varScale="1">
        <p:scale>
          <a:sx n="80" d="100"/>
          <a:sy n="80" d="100"/>
        </p:scale>
        <p:origin x="-18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D4290-1B5D-4BA0-BB87-A01A9159F491}" type="datetimeFigureOut">
              <a:rPr lang="en-US" smtClean="0"/>
              <a:pPr/>
              <a:t>01/09/2012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4043E-32AD-4F37-8063-44F2C0A7E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B71798-5C65-4D49-BA48-134988842E9F}"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C9C6A-D4BC-4EB8-8651-B4F048B93FF5}" type="datetimeFigureOut">
              <a:rPr lang="en-US" smtClean="0"/>
              <a:pPr/>
              <a:t>01/09/2012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58ECE-D7D3-428B-8052-20EB06690F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Untitled-1.png"/>
          <p:cNvPicPr>
            <a:picLocks noChangeAspect="1"/>
          </p:cNvPicPr>
          <p:nvPr/>
        </p:nvPicPr>
        <p:blipFill>
          <a:blip r:embed="rId3" cstate="print"/>
          <a:stretch>
            <a:fillRect/>
          </a:stretch>
        </p:blipFill>
        <p:spPr>
          <a:xfrm>
            <a:off x="0" y="0"/>
            <a:ext cx="9144000" cy="697255"/>
          </a:xfrm>
          <a:prstGeom prst="rect">
            <a:avLst/>
          </a:prstGeom>
        </p:spPr>
      </p:pic>
      <p:pic>
        <p:nvPicPr>
          <p:cNvPr id="6" name="Picture 5" descr="nsf1.png"/>
          <p:cNvPicPr>
            <a:picLocks noChangeAspect="1"/>
          </p:cNvPicPr>
          <p:nvPr/>
        </p:nvPicPr>
        <p:blipFill>
          <a:blip r:embed="rId4" cstate="print"/>
          <a:stretch>
            <a:fillRect/>
          </a:stretch>
        </p:blipFill>
        <p:spPr>
          <a:xfrm>
            <a:off x="8458200" y="0"/>
            <a:ext cx="685800" cy="689764"/>
          </a:xfrm>
          <a:prstGeom prst="rect">
            <a:avLst/>
          </a:prstGeom>
        </p:spPr>
      </p:pic>
      <p:sp>
        <p:nvSpPr>
          <p:cNvPr id="7" name="Title 6"/>
          <p:cNvSpPr>
            <a:spLocks noGrp="1"/>
          </p:cNvSpPr>
          <p:nvPr>
            <p:ph type="title"/>
          </p:nvPr>
        </p:nvSpPr>
        <p:spPr>
          <a:xfrm>
            <a:off x="-76200" y="790616"/>
            <a:ext cx="6400800" cy="2631490"/>
          </a:xfrm>
        </p:spPr>
        <p:txBody>
          <a:bodyPr wrap="square" tIns="45720">
            <a:spAutoFit/>
          </a:bodyPr>
          <a:lstStyle/>
          <a:p>
            <a:r>
              <a:rPr lang="en-US" sz="2400" b="1" dirty="0" smtClean="0">
                <a:solidFill>
                  <a:schemeClr val="bg1"/>
                </a:solidFill>
              </a:rPr>
              <a:t>CISE DISTINGUISHED LECTURE SERIES </a:t>
            </a:r>
            <a:r>
              <a:rPr lang="en-US" sz="1600" b="1" dirty="0" smtClean="0">
                <a:solidFill>
                  <a:schemeClr val="tx2"/>
                </a:solidFill>
              </a:rPr>
              <a:t/>
            </a:r>
            <a:br>
              <a:rPr lang="en-US" sz="1600" b="1" dirty="0" smtClean="0">
                <a:solidFill>
                  <a:schemeClr val="tx2"/>
                </a:solidFill>
              </a:rPr>
            </a:br>
            <a:r>
              <a:rPr lang="en-US" sz="1600" b="1" dirty="0" smtClean="0">
                <a:solidFill>
                  <a:schemeClr val="bg1"/>
                </a:solidFill>
              </a:rPr>
              <a:t>Wednesday, February 15 at 10am in Rm. 110</a:t>
            </a:r>
            <a:r>
              <a:rPr lang="en-US" sz="1600" b="1" dirty="0" smtClean="0">
                <a:solidFill>
                  <a:srgbClr val="FF0000"/>
                </a:solidFill>
              </a:rPr>
              <a:t/>
            </a:r>
            <a:br>
              <a:rPr lang="en-US" sz="1600" b="1" dirty="0" smtClean="0">
                <a:solidFill>
                  <a:srgbClr val="FF0000"/>
                </a:solidFill>
              </a:rPr>
            </a:br>
            <a:r>
              <a:rPr lang="en-US" sz="1200" b="1" dirty="0" smtClean="0">
                <a:solidFill>
                  <a:srgbClr val="FF0000"/>
                </a:solidFill>
              </a:rPr>
              <a:t> </a:t>
            </a:r>
            <a:r>
              <a:rPr lang="en-US" sz="1600" b="1" dirty="0" smtClean="0">
                <a:solidFill>
                  <a:srgbClr val="FF0000"/>
                </a:solidFill>
              </a:rPr>
              <a:t/>
            </a:r>
            <a:br>
              <a:rPr lang="en-US" sz="1600" b="1" dirty="0" smtClean="0">
                <a:solidFill>
                  <a:srgbClr val="FF0000"/>
                </a:solidFill>
              </a:rPr>
            </a:br>
            <a:r>
              <a:rPr lang="en-US" sz="2800" b="1" dirty="0" smtClean="0">
                <a:ln w="3175" cap="rnd">
                  <a:solidFill>
                    <a:schemeClr val="tx1"/>
                  </a:solidFill>
                </a:ln>
                <a:solidFill>
                  <a:srgbClr val="FF0000"/>
                </a:solidFill>
                <a:effectLst>
                  <a:outerShdw blurRad="50800" dist="38100" dir="8100000" algn="tr" rotWithShape="0">
                    <a:prstClr val="black">
                      <a:alpha val="40000"/>
                    </a:prstClr>
                  </a:outerShdw>
                </a:effectLst>
              </a:rPr>
              <a:t>Making Sound Design Decisions using Quantitative Security Metrics</a:t>
            </a:r>
            <a: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t/>
            </a:r>
            <a:b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br>
            <a:r>
              <a:rPr lang="en-US" sz="1100" b="1" dirty="0" smtClean="0"/>
              <a:t>  </a:t>
            </a:r>
            <a:r>
              <a:rPr lang="en-US" sz="2800" dirty="0" smtClean="0"/>
              <a:t/>
            </a:r>
            <a:br>
              <a:rPr lang="en-US" sz="2800" dirty="0" smtClean="0"/>
            </a:br>
            <a:r>
              <a:rPr lang="en-US" sz="2800" b="1" dirty="0" smtClean="0"/>
              <a:t>Prof. William H. Sanders</a:t>
            </a:r>
            <a:br>
              <a:rPr lang="en-US" sz="2800" b="1" dirty="0" smtClean="0"/>
            </a:br>
            <a:r>
              <a:rPr lang="en-US" sz="1800" b="1" dirty="0" smtClean="0"/>
              <a:t>University of Illinois at Urbana-Champaign</a:t>
            </a:r>
            <a:endParaRPr lang="en-US" sz="1800" b="1" dirty="0"/>
          </a:p>
        </p:txBody>
      </p:sp>
      <p:sp>
        <p:nvSpPr>
          <p:cNvPr id="8" name="TextBox 7"/>
          <p:cNvSpPr txBox="1"/>
          <p:nvPr/>
        </p:nvSpPr>
        <p:spPr>
          <a:xfrm>
            <a:off x="0" y="6581001"/>
            <a:ext cx="9144000" cy="276999"/>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1200" b="1" dirty="0" smtClean="0">
                <a:solidFill>
                  <a:schemeClr val="bg1"/>
                </a:solidFill>
              </a:rPr>
              <a:t>Talk held at 4201 Wilson Blvd. </a:t>
            </a:r>
            <a:r>
              <a:rPr lang="en-US" sz="1200" b="1" dirty="0" smtClean="0">
                <a:solidFill>
                  <a:schemeClr val="bg1"/>
                </a:solidFill>
              </a:rPr>
              <a:t>	</a:t>
            </a:r>
            <a:r>
              <a:rPr lang="en-US" sz="1200" b="1" dirty="0" smtClean="0">
                <a:solidFill>
                  <a:schemeClr val="bg1"/>
                </a:solidFill>
              </a:rPr>
              <a:t>Questions</a:t>
            </a:r>
            <a:r>
              <a:rPr lang="en-US" sz="1200" b="1" dirty="0" smtClean="0">
                <a:solidFill>
                  <a:schemeClr val="bg1"/>
                </a:solidFill>
              </a:rPr>
              <a:t>: Contact Cynthia Jackson at cjackson@nsf.gov</a:t>
            </a:r>
            <a:endParaRPr lang="en-US" sz="1400" b="1" dirty="0">
              <a:solidFill>
                <a:schemeClr val="bg1"/>
              </a:solidFill>
            </a:endParaRPr>
          </a:p>
        </p:txBody>
      </p:sp>
      <p:sp>
        <p:nvSpPr>
          <p:cNvPr id="9" name="Rectangle 8"/>
          <p:cNvSpPr/>
          <p:nvPr/>
        </p:nvSpPr>
        <p:spPr>
          <a:xfrm>
            <a:off x="0" y="3460790"/>
            <a:ext cx="6019800" cy="3016210"/>
          </a:xfrm>
          <a:prstGeom prst="rect">
            <a:avLst/>
          </a:prstGeom>
        </p:spPr>
        <p:txBody>
          <a:bodyPr wrap="square" lIns="274320" tIns="91440" rIns="274320" bIns="91440">
            <a:spAutoFit/>
          </a:bodyPr>
          <a:lstStyle/>
          <a:p>
            <a:r>
              <a:rPr lang="en-US" sz="1150" dirty="0" smtClean="0"/>
              <a:t>Making sound security decisions when designing, operating, and maintaining a complex system, such as the power grid cyber infrastructure, is a challenging task.  Analysts need to be able to understand and predict how different factors affect the overall system security. To provide insight on system security and aid decision-makers, we propose the </a:t>
            </a:r>
            <a:r>
              <a:rPr lang="en-US" sz="1150" dirty="0" err="1" smtClean="0"/>
              <a:t>ADversary</a:t>
            </a:r>
            <a:r>
              <a:rPr lang="en-US" sz="1150" dirty="0" smtClean="0"/>
              <a:t> </a:t>
            </a:r>
            <a:r>
              <a:rPr lang="en-US" sz="1150" dirty="0" err="1" smtClean="0"/>
              <a:t>VIew</a:t>
            </a:r>
            <a:r>
              <a:rPr lang="en-US" sz="1150" dirty="0" smtClean="0"/>
              <a:t> Security Evaluation (ADVISE) method to quantitatively evaluate the strength of a system's security.  Our approach is to create an executable state-based security model of a system. </a:t>
            </a:r>
          </a:p>
          <a:p>
            <a:endParaRPr lang="en-US" sz="1150" dirty="0" smtClean="0"/>
          </a:p>
          <a:p>
            <a:r>
              <a:rPr lang="en-US" sz="1150" dirty="0" smtClean="0"/>
              <a:t>This talk describes the system and adversary characterization data that are collected as input for the executable model. It also describes the simulation algorithms for adversary attack behavior and the computation for the probability that an attack attempt is successful.  A power grid distribution-side case study illustrates how to analyze system security using the ADVISE method. A tool is currently under development to facilitate automatic model generation and simulation. The ADVISE method aggregates security-relevant information about a system and its adversaries to produce a quantitative security analysis useful for holistic system security decisions.</a:t>
            </a:r>
            <a:endParaRPr lang="en-US" sz="1150" dirty="0"/>
          </a:p>
        </p:txBody>
      </p:sp>
      <p:sp>
        <p:nvSpPr>
          <p:cNvPr id="10" name="Rectangle 9"/>
          <p:cNvSpPr/>
          <p:nvPr/>
        </p:nvSpPr>
        <p:spPr>
          <a:xfrm>
            <a:off x="6019800" y="3324393"/>
            <a:ext cx="3048000" cy="3193182"/>
          </a:xfrm>
          <a:prstGeom prst="rect">
            <a:avLst/>
          </a:prstGeom>
        </p:spPr>
        <p:style>
          <a:lnRef idx="1">
            <a:schemeClr val="accent5"/>
          </a:lnRef>
          <a:fillRef idx="2">
            <a:schemeClr val="accent5"/>
          </a:fillRef>
          <a:effectRef idx="1">
            <a:schemeClr val="accent5"/>
          </a:effectRef>
          <a:fontRef idx="minor">
            <a:schemeClr val="dk1"/>
          </a:fontRef>
        </p:style>
        <p:txBody>
          <a:bodyPr wrap="square" tIns="91440" bIns="91440">
            <a:spAutoFit/>
          </a:bodyPr>
          <a:lstStyle/>
          <a:p>
            <a:r>
              <a:rPr lang="en-US" sz="1150" dirty="0" smtClean="0"/>
              <a:t>William H. Sanders is a Donald </a:t>
            </a:r>
            <a:r>
              <a:rPr lang="en-US" sz="1150" dirty="0" err="1" smtClean="0"/>
              <a:t>Biggar</a:t>
            </a:r>
            <a:r>
              <a:rPr lang="en-US" sz="1150" dirty="0" smtClean="0"/>
              <a:t> Willett Professor of Engineering and the Director of the Coordinated Science Laboratory at the University of Illinois at Urbana-Champaign.  He is a Fellow of the IEEE and the ACM, a past Chair of the IEEE Technical Committee on Fault-Tolerant Computing, and past Vice-Chair of the IFIP Working Group 10.4 on Dependable Computing.  Dr. Sanders's research interests include secure and dependable computing and security and dependability metrics and evaluation, with a focus on critical infrastructures.  He is currently the Director and PI of the DOE/DHS Trustworthy Cyber Infra-structure for the Power Grid (TCIPG) Center. He is also a member of the NIST Smart Grid Advisory Committee.</a:t>
            </a:r>
          </a:p>
        </p:txBody>
      </p:sp>
      <p:pic>
        <p:nvPicPr>
          <p:cNvPr id="1026" name="Picture 2" descr="C:\Documents and Settings\fzhao\My Documents\Posters\Individual Posters\Spielman.JPG"/>
          <p:cNvPicPr>
            <a:picLocks noChangeAspect="1" noChangeArrowheads="1"/>
          </p:cNvPicPr>
          <p:nvPr/>
        </p:nvPicPr>
        <p:blipFill>
          <a:blip r:embed="rId5" cstate="print"/>
          <a:srcRect t="10346" b="31887"/>
          <a:stretch>
            <a:fillRect/>
          </a:stretch>
        </p:blipFill>
        <p:spPr bwMode="auto">
          <a:xfrm>
            <a:off x="6019800" y="762000"/>
            <a:ext cx="3048000" cy="2514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325</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CISE DISTINGUISHED LECTURE SERIES  Wednesday, February 15 at 10am in Rm. 110   Making Sound Design Decisions using Quantitative Security Metrics    Prof. William H. Sanders University of Illinois at Urbana-Champaign</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FY12 NSF DISTINGUISHED LECTURE SERIES  IN CISE </dc:title>
  <dc:creator>shambrus</dc:creator>
  <cp:lastModifiedBy>Fen Zhao</cp:lastModifiedBy>
  <cp:revision>47</cp:revision>
  <dcterms:created xsi:type="dcterms:W3CDTF">2011-09-15T15:47:32Z</dcterms:created>
  <dcterms:modified xsi:type="dcterms:W3CDTF">2012-01-09T15:47:15Z</dcterms:modified>
</cp:coreProperties>
</file>