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  <p:sldMasterId id="2147483737" r:id="rId2"/>
  </p:sldMasterIdLst>
  <p:notesMasterIdLst>
    <p:notesMasterId r:id="rId10"/>
  </p:notesMasterIdLst>
  <p:handoutMasterIdLst>
    <p:handoutMasterId r:id="rId11"/>
  </p:handoutMasterIdLst>
  <p:sldIdLst>
    <p:sldId id="353" r:id="rId3"/>
    <p:sldId id="354" r:id="rId4"/>
    <p:sldId id="310" r:id="rId5"/>
    <p:sldId id="342" r:id="rId6"/>
    <p:sldId id="351" r:id="rId7"/>
    <p:sldId id="359" r:id="rId8"/>
    <p:sldId id="3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3311" autoAdjust="0"/>
  </p:normalViewPr>
  <p:slideViewPr>
    <p:cSldViewPr snapToGrid="0">
      <p:cViewPr varScale="1">
        <p:scale>
          <a:sx n="88" d="100"/>
          <a:sy n="88" d="100"/>
        </p:scale>
        <p:origin x="-1512" y="-120"/>
      </p:cViewPr>
      <p:guideLst>
        <p:guide orient="horz" pos="2160"/>
        <p:guide pos="5332"/>
      </p:guideLst>
    </p:cSldViewPr>
  </p:slideViewPr>
  <p:outlineViewPr>
    <p:cViewPr>
      <p:scale>
        <a:sx n="33" d="100"/>
        <a:sy n="33" d="100"/>
      </p:scale>
      <p:origin x="0" y="2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A8AB6-43AE-AD46-894B-0BDEDBA19F5A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1513C-05E0-A745-AFC7-E168987D5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0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A699D-AEE7-4524-9871-DE585F72D7DE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30126-4233-4617-BF35-74B295417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7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8D01-0AA2-524D-8918-59A3D169EE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EDD10-4B11-8347-AE21-20FA67D783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62017-1809-474F-ADCD-591B12A30E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79299" indent="-36829963" defTabSz="914274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33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9867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4800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973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C4DA65-810C-E647-AE6D-62BF9EC7E0F6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EF0C9-D884-5142-9E53-E59DEB8EB2D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D2D00-4240-2B43-A03F-A12785770ABD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56525"/>
            <a:ext cx="7772400" cy="787559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32054"/>
            <a:ext cx="6400800" cy="15495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44749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D5BAB9BA-0CDE-6346-ADA2-3342FA36A8DE}" type="datetime1">
              <a:rPr lang="en-US" smtClean="0"/>
              <a:pPr/>
              <a:t>11/30/12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4986" y="6356350"/>
            <a:ext cx="6014028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OPAG Meeting March 29-30,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111" y="6492875"/>
            <a:ext cx="358889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6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9894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665B6B55-9423-7844-A1A7-618E0CB71EDE}" type="datetime1">
              <a:rPr lang="en-US" smtClean="0"/>
              <a:pPr/>
              <a:t>11/30/12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4986" y="6356350"/>
            <a:ext cx="6014028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OPAG Meeting March 29-30, 2012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88930" y="6525585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9CEB3EB-F4F2-46F4-8867-D3C68411A9A0}" type="slidenum">
              <a:rPr lang="en-US" sz="1200" smtClean="0"/>
              <a:pPr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44749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88D14E69-4BB3-704A-B70A-5C4B91B10F1C}" type="datetime1">
              <a:rPr lang="en-US" smtClean="0"/>
              <a:pPr/>
              <a:t>11/30/12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4986" y="6356350"/>
            <a:ext cx="6014028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OPAG Meeting March 29-30, 2012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589" y="6356350"/>
            <a:ext cx="358889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2840"/>
            <a:ext cx="4038600" cy="52733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2840"/>
            <a:ext cx="4038600" cy="52733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44749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A8F0BD52-E23F-7342-9517-CBEE19CBA403}" type="datetime1">
              <a:rPr lang="en-US" smtClean="0"/>
              <a:pPr/>
              <a:t>11/30/12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4986" y="6356350"/>
            <a:ext cx="6014028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OPAG Meeting March 29-30,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589" y="6356350"/>
            <a:ext cx="358889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7932"/>
            <a:ext cx="4040188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1376"/>
            <a:ext cx="4040188" cy="45247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47932"/>
            <a:ext cx="4041775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1376"/>
            <a:ext cx="4041775" cy="45247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44749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039AD65-2595-E740-84AA-A88F7D47ABAA}" type="datetime1">
              <a:rPr lang="en-US" smtClean="0"/>
              <a:pPr/>
              <a:t>11/30/12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4986" y="6356350"/>
            <a:ext cx="6014028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OPAG Meeting March 29-30,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6589" y="6356350"/>
            <a:ext cx="358889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44749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1CB4688A-66C2-3149-B8F2-933B0EB46669}" type="datetime1">
              <a:rPr lang="en-US" smtClean="0"/>
              <a:pPr/>
              <a:t>11/30/12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4986" y="6356350"/>
            <a:ext cx="6014028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OPAG Meeting March 29-30, 2012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589" y="6356350"/>
            <a:ext cx="358889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44749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77E39595-C3F9-394C-988F-94F55CD26ECD}" type="datetime1">
              <a:rPr lang="en-US" smtClean="0"/>
              <a:pPr/>
              <a:t>11/30/12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4986" y="6356350"/>
            <a:ext cx="6014028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OPAG Meeting March 29-30, 2012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589" y="6356350"/>
            <a:ext cx="358889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44749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3374B6B-FDB2-EF4A-A5B1-5C7171CC181C}" type="datetime1">
              <a:rPr lang="en-US" smtClean="0"/>
              <a:pPr/>
              <a:t>11/30/12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4986" y="6356350"/>
            <a:ext cx="6014028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OPAG Meeting March 29-30,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589" y="6356350"/>
            <a:ext cx="358889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44749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CAB05467-59B7-1443-9007-6FFB36480A83}" type="datetime1">
              <a:rPr lang="en-US" smtClean="0"/>
              <a:pPr/>
              <a:t>11/30/12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4986" y="6356350"/>
            <a:ext cx="6014028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OPAG Meeting March 29-30,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589" y="6356350"/>
            <a:ext cx="358889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bac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4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602"/>
            <a:ext cx="8229600" cy="519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44749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F8DD9147-415C-BD4A-B9AA-D14213573A9D}" type="datetime1">
              <a:rPr lang="en-US" smtClean="0"/>
              <a:pPr/>
              <a:t>11/30/12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4986" y="6356350"/>
            <a:ext cx="6014028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OPAG Meeting March 29-30,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589" y="6356350"/>
            <a:ext cx="358889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7696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Text Box 4"/>
          <p:cNvSpPr txBox="1">
            <a:spLocks noChangeArrowheads="1"/>
          </p:cNvSpPr>
          <p:nvPr userDrawn="1"/>
        </p:nvSpPr>
        <p:spPr bwMode="auto">
          <a:xfrm>
            <a:off x="8458200" y="63246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fld id="{9E503736-2818-8B4F-AF96-8B7BE1D26321}" type="slidenum">
              <a:rPr lang="en-US" sz="16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pPr defTabSz="914400" eaLnBrk="0" hangingPunct="0">
                <a:spcBef>
                  <a:spcPct val="50000"/>
                </a:spcBef>
                <a:defRPr/>
              </a:pPr>
              <a:t>‹#›</a:t>
            </a:fld>
            <a:endParaRPr lang="en-US" sz="1600">
              <a:solidFill>
                <a:srgbClr val="000000"/>
              </a:solidFill>
              <a:latin typeface="Times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62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4143" y="67548"/>
            <a:ext cx="6752440" cy="1904907"/>
          </a:xfrm>
          <a:noFill/>
        </p:spPr>
        <p:txBody>
          <a:bodyPr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400" dirty="0" smtClean="0">
                <a:solidFill>
                  <a:srgbClr val="FFFF00"/>
                </a:solidFill>
                <a:latin typeface="Arial Black"/>
                <a:ea typeface="Times New Roman"/>
                <a:cs typeface="Arial Black"/>
              </a:rPr>
              <a:t>Plutonium-238 for </a:t>
            </a:r>
            <a:br>
              <a:rPr lang="en-US" sz="2800" b="1" kern="1400" dirty="0" smtClean="0">
                <a:solidFill>
                  <a:srgbClr val="FFFF00"/>
                </a:solidFill>
                <a:latin typeface="Arial Black"/>
                <a:ea typeface="Times New Roman"/>
                <a:cs typeface="Arial Black"/>
              </a:rPr>
            </a:br>
            <a:r>
              <a:rPr lang="en-US" sz="2800" b="1" kern="1400" dirty="0" smtClean="0">
                <a:solidFill>
                  <a:srgbClr val="FFFF00"/>
                </a:solidFill>
                <a:latin typeface="Arial Black"/>
                <a:ea typeface="Times New Roman"/>
                <a:cs typeface="Arial Black"/>
              </a:rPr>
              <a:t>Solar System Exploration</a:t>
            </a:r>
            <a:br>
              <a:rPr lang="en-US" sz="2800" b="1" kern="1400" dirty="0" smtClean="0">
                <a:solidFill>
                  <a:srgbClr val="FFFF00"/>
                </a:solidFill>
                <a:latin typeface="Arial Black"/>
                <a:ea typeface="Times New Roman"/>
                <a:cs typeface="Arial Black"/>
              </a:rPr>
            </a:br>
            <a:r>
              <a:rPr lang="en-US" sz="2000" b="1" kern="1400" dirty="0" smtClean="0">
                <a:solidFill>
                  <a:srgbClr val="FFFF00"/>
                </a:solidFill>
                <a:latin typeface="Arial Black"/>
                <a:ea typeface="Times New Roman"/>
                <a:cs typeface="Arial Black"/>
              </a:rPr>
              <a:t>Status</a:t>
            </a:r>
            <a:endParaRPr lang="en-US" sz="2000" dirty="0">
              <a:solidFill>
                <a:srgbClr val="FFFF00"/>
              </a:solidFill>
              <a:latin typeface="Arial Black"/>
              <a:ea typeface="Times New Roman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32598"/>
            <a:ext cx="5676900" cy="1674928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</a:rPr>
              <a:t>Leonard A. Dudzinski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</a:rPr>
              <a:t>Program Executive</a:t>
            </a:r>
            <a:br>
              <a:rPr lang="en-US" sz="1400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</a:rPr>
            </a:br>
            <a:r>
              <a:rPr lang="en-US" sz="1400" i="1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</a:rPr>
              <a:t>NASA Headquarters, Washington, DC</a:t>
            </a:r>
          </a:p>
          <a:p>
            <a:endParaRPr lang="en-US" sz="900" i="1" dirty="0" smtClean="0">
              <a:solidFill>
                <a:srgbClr val="FFFFFF"/>
              </a:solidFill>
              <a:latin typeface="+mj-lt"/>
              <a:ea typeface="Times New Roman"/>
              <a:cs typeface="Times New Roman"/>
            </a:endParaRPr>
          </a:p>
          <a:p>
            <a:r>
              <a:rPr lang="en-US" sz="1000" i="1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</a:rPr>
              <a:t>Presentation to</a:t>
            </a:r>
          </a:p>
          <a:p>
            <a:r>
              <a:rPr lang="en-US" sz="1000" i="1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</a:rPr>
              <a:t> NASA Astronomy and Astrophysics Advisory Committee</a:t>
            </a:r>
            <a:endParaRPr lang="en-US" sz="900" dirty="0" smtClean="0">
              <a:solidFill>
                <a:srgbClr val="FFFFFF"/>
              </a:solidFill>
            </a:endParaRPr>
          </a:p>
          <a:p>
            <a:r>
              <a:rPr lang="en-US" sz="1000" i="1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</a:rPr>
              <a:t>November 30, 2012</a:t>
            </a:r>
          </a:p>
          <a:p>
            <a:r>
              <a:rPr lang="en-US" sz="900" i="1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</a:rPr>
              <a:t/>
            </a:r>
            <a:br>
              <a:rPr lang="en-US" sz="900" i="1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</a:rPr>
            </a:b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94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PS missions chart (Planets)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88" y="101600"/>
            <a:ext cx="914717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84438" y="2116667"/>
            <a:ext cx="3259137" cy="1147233"/>
          </a:xfrm>
          <a:prstGeom prst="rect">
            <a:avLst/>
          </a:prstGeom>
          <a:solidFill>
            <a:schemeClr val="bg1">
              <a:alpha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2388117" y="2092069"/>
            <a:ext cx="3406774" cy="188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 indent="-109538">
              <a:lnSpc>
                <a:spcPts val="1000"/>
              </a:lnSpc>
              <a:spcBef>
                <a:spcPts val="238"/>
              </a:spcBef>
            </a:pP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46 RTGs </a:t>
            </a:r>
            <a:r>
              <a:rPr lang="en-US" sz="1000" dirty="0">
                <a:solidFill>
                  <a:srgbClr val="F2C645"/>
                </a:solidFill>
                <a:ea typeface="Arial" charset="0"/>
                <a:cs typeface="Arial" charset="0"/>
              </a:rPr>
              <a:t>were used safely in </a:t>
            </a: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27 </a:t>
            </a:r>
            <a:r>
              <a:rPr lang="en-US" sz="1000" dirty="0">
                <a:solidFill>
                  <a:srgbClr val="F2C645"/>
                </a:solidFill>
                <a:ea typeface="Arial" charset="0"/>
                <a:cs typeface="Arial" charset="0"/>
              </a:rPr>
              <a:t>missions since 1961</a:t>
            </a:r>
          </a:p>
          <a:p>
            <a:pPr marL="227013" lvl="3" indent="-227013">
              <a:lnSpc>
                <a:spcPts val="1000"/>
              </a:lnSpc>
              <a:spcBef>
                <a:spcPts val="238"/>
              </a:spcBef>
              <a:buFont typeface="Wingdings" pitchFamily="2" charset="2"/>
              <a:buChar char="Ø"/>
            </a:pPr>
            <a:r>
              <a:rPr lang="en-US" sz="1000" dirty="0">
                <a:solidFill>
                  <a:srgbClr val="F2C645"/>
                </a:solidFill>
                <a:ea typeface="Arial" charset="0"/>
                <a:cs typeface="Arial" charset="0"/>
              </a:rPr>
              <a:t>10 Earth </a:t>
            </a: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orbit missions (Transit</a:t>
            </a:r>
            <a:r>
              <a:rPr lang="en-US" sz="1000" dirty="0">
                <a:solidFill>
                  <a:srgbClr val="F2C645"/>
                </a:solidFill>
                <a:ea typeface="Arial" charset="0"/>
                <a:cs typeface="Arial" charset="0"/>
              </a:rPr>
              <a:t>, Nimbus, LES)</a:t>
            </a:r>
          </a:p>
          <a:p>
            <a:pPr marL="227013" lvl="3" indent="-227013">
              <a:lnSpc>
                <a:spcPts val="1000"/>
              </a:lnSpc>
              <a:spcBef>
                <a:spcPts val="238"/>
              </a:spcBef>
              <a:buFont typeface="Wingdings" pitchFamily="2" charset="2"/>
              <a:buChar char="Ø"/>
            </a:pPr>
            <a:r>
              <a:rPr lang="en-US" sz="1000" dirty="0">
                <a:solidFill>
                  <a:srgbClr val="F2C645"/>
                </a:solidFill>
                <a:ea typeface="Arial" charset="0"/>
                <a:cs typeface="Arial" charset="0"/>
              </a:rPr>
              <a:t>8 planetary </a:t>
            </a: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missions(Pioneer</a:t>
            </a:r>
            <a:r>
              <a:rPr lang="en-US" sz="1000" dirty="0">
                <a:solidFill>
                  <a:srgbClr val="F2C645"/>
                </a:solidFill>
                <a:ea typeface="Arial" charset="0"/>
                <a:cs typeface="Arial" charset="0"/>
              </a:rPr>
              <a:t>, Voyager, Galileo, Ulysses, Cassini, New Horizons)</a:t>
            </a:r>
          </a:p>
          <a:p>
            <a:pPr marL="227013" lvl="3" indent="-227013">
              <a:lnSpc>
                <a:spcPts val="1000"/>
              </a:lnSpc>
              <a:spcBef>
                <a:spcPts val="238"/>
              </a:spcBef>
              <a:buFont typeface="Wingdings" pitchFamily="2" charset="2"/>
              <a:buChar char="Ø"/>
            </a:pPr>
            <a:r>
              <a:rPr lang="en-US" sz="1000" dirty="0">
                <a:solidFill>
                  <a:srgbClr val="F2C645"/>
                </a:solidFill>
                <a:ea typeface="Arial" charset="0"/>
                <a:cs typeface="Arial" charset="0"/>
              </a:rPr>
              <a:t>6 on lunar </a:t>
            </a: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surface missions </a:t>
            </a:r>
            <a:r>
              <a:rPr lang="en-US" sz="1000" dirty="0">
                <a:solidFill>
                  <a:srgbClr val="F2C645"/>
                </a:solidFill>
                <a:ea typeface="Arial" charset="0"/>
                <a:cs typeface="Arial" charset="0"/>
              </a:rPr>
              <a:t>(Apollo ALSEP)</a:t>
            </a:r>
            <a:endParaRPr lang="en-US" sz="1000" dirty="0" smtClean="0">
              <a:solidFill>
                <a:srgbClr val="F2C645"/>
              </a:solidFill>
              <a:ea typeface="Arial" charset="0"/>
              <a:cs typeface="Arial" charset="0"/>
            </a:endParaRPr>
          </a:p>
          <a:p>
            <a:pPr marL="227013" lvl="3" indent="-227013">
              <a:lnSpc>
                <a:spcPts val="1000"/>
              </a:lnSpc>
              <a:spcBef>
                <a:spcPts val="238"/>
              </a:spcBef>
              <a:buFont typeface="Wingdings" pitchFamily="2" charset="2"/>
              <a:buChar char="Ø"/>
            </a:pP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3 </a:t>
            </a:r>
            <a:r>
              <a:rPr lang="en-US" sz="1000" dirty="0">
                <a:solidFill>
                  <a:srgbClr val="F2C645"/>
                </a:solidFill>
                <a:ea typeface="Arial" charset="0"/>
                <a:cs typeface="Arial" charset="0"/>
              </a:rPr>
              <a:t>on Mars </a:t>
            </a: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surface missions </a:t>
            </a:r>
            <a:r>
              <a:rPr lang="en-US" sz="1000" dirty="0">
                <a:solidFill>
                  <a:srgbClr val="F2C645"/>
                </a:solidFill>
                <a:ea typeface="Arial" charset="0"/>
                <a:cs typeface="Arial" charset="0"/>
              </a:rPr>
              <a:t>(Viking 1 &amp; </a:t>
            </a: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2, MSL Curiosity)</a:t>
            </a:r>
          </a:p>
          <a:p>
            <a:pPr marL="227013" lvl="3" indent="-227013">
              <a:lnSpc>
                <a:spcPts val="1000"/>
              </a:lnSpc>
              <a:spcBef>
                <a:spcPts val="238"/>
              </a:spcBef>
            </a:pP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300 RHUs were used safely in 10 missions since 1969</a:t>
            </a:r>
            <a:endParaRPr lang="en-US" sz="1000" dirty="0">
              <a:solidFill>
                <a:srgbClr val="F2C645"/>
              </a:solidFill>
              <a:ea typeface="Arial" charset="0"/>
              <a:cs typeface="Arial" charset="0"/>
            </a:endParaRPr>
          </a:p>
          <a:p>
            <a:pPr marL="227013" lvl="3" indent="-227013">
              <a:lnSpc>
                <a:spcPts val="1000"/>
              </a:lnSpc>
              <a:spcBef>
                <a:spcPts val="238"/>
              </a:spcBef>
              <a:buFont typeface="Wingdings" pitchFamily="2" charset="2"/>
              <a:buChar char="Ø"/>
            </a:pP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6 planetary missions(Pioneer  10 &amp; 11, Voyager 1 &amp; 2, Galileo, Cassini)</a:t>
            </a:r>
          </a:p>
          <a:p>
            <a:pPr marL="227013" lvl="3" indent="-227013">
              <a:lnSpc>
                <a:spcPts val="1000"/>
              </a:lnSpc>
              <a:spcBef>
                <a:spcPts val="238"/>
              </a:spcBef>
              <a:buFont typeface="Wingdings" pitchFamily="2" charset="2"/>
              <a:buChar char="Ø"/>
            </a:pP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1 on lunar surface missions (Apollo 11)</a:t>
            </a:r>
          </a:p>
          <a:p>
            <a:pPr marL="227013" lvl="3" indent="-227013">
              <a:lnSpc>
                <a:spcPts val="1000"/>
              </a:lnSpc>
              <a:spcBef>
                <a:spcPts val="238"/>
              </a:spcBef>
              <a:buFont typeface="Wingdings" pitchFamily="2" charset="2"/>
              <a:buChar char="Ø"/>
            </a:pPr>
            <a:r>
              <a:rPr lang="en-US" sz="1000" dirty="0" smtClean="0">
                <a:solidFill>
                  <a:srgbClr val="F2C645"/>
                </a:solidFill>
                <a:ea typeface="Arial" charset="0"/>
                <a:cs typeface="Arial" charset="0"/>
              </a:rPr>
              <a:t>3 on Mars surface missions (Pathfinder,  MER A &amp; B)</a:t>
            </a:r>
          </a:p>
          <a:p>
            <a:pPr marL="227013" indent="-227013">
              <a:lnSpc>
                <a:spcPts val="1000"/>
              </a:lnSpc>
              <a:spcBef>
                <a:spcPts val="238"/>
              </a:spcBef>
              <a:buFont typeface="Wingdings" pitchFamily="2" charset="2"/>
              <a:buChar char="Ø"/>
            </a:pPr>
            <a:endParaRPr lang="en-US" sz="1000" dirty="0">
              <a:solidFill>
                <a:srgbClr val="F2C645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599" y="6040450"/>
            <a:ext cx="13824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a typeface="ＭＳ Ｐゴシック" pitchFamily="64" charset="-128"/>
              </a:rPr>
              <a:t>MSL Curiosity (2011)</a:t>
            </a:r>
            <a:endParaRPr lang="en-US" sz="900" dirty="0"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a typeface="ＭＳ Ｐゴシック" pitchFamily="6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04785" y="5230590"/>
            <a:ext cx="473174" cy="370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100" y="571500"/>
            <a:ext cx="38182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51 years and counting…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5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160"/>
            <a:ext cx="8229600" cy="81059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NASA Radioisotope Power Systems Program 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Program Goal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51303" y="1164129"/>
            <a:ext cx="8105409" cy="54422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Ensure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the availability of 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power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for the exploration of the solar system in environments where conventional solar or chemical power generation is impractical or impossible.  </a:t>
            </a:r>
            <a:endParaRPr lang="en-US" sz="2800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2"/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2"/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The targeted mission sets are in the Flagship, New Frontiers, Mars, and Discovery Programs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Program can support all NASA missions</a:t>
            </a:r>
          </a:p>
          <a:p>
            <a:pPr lvl="1"/>
            <a:endParaRPr lang="en-US" sz="2600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/>
            <a:r>
              <a:rPr lang="en-US" sz="2600" dirty="0" smtClean="0">
                <a:solidFill>
                  <a:schemeClr val="tx1">
                    <a:lumMod val="85000"/>
                  </a:schemeClr>
                </a:solidFill>
              </a:rPr>
              <a:t>The HQ RPS Program Executive is the NASA </a:t>
            </a:r>
            <a:r>
              <a:rPr lang="en-US" sz="2600" dirty="0">
                <a:solidFill>
                  <a:schemeClr val="tx1">
                    <a:lumMod val="85000"/>
                  </a:schemeClr>
                </a:solidFill>
              </a:rPr>
              <a:t>lead for </a:t>
            </a:r>
            <a:r>
              <a:rPr lang="en-US" sz="2600" dirty="0" smtClean="0">
                <a:solidFill>
                  <a:schemeClr val="tx1">
                    <a:lumMod val="85000"/>
                  </a:schemeClr>
                </a:solidFill>
              </a:rPr>
              <a:t>ensuring </a:t>
            </a:r>
            <a:r>
              <a:rPr lang="en-US" sz="2600" dirty="0">
                <a:solidFill>
                  <a:schemeClr val="tx1">
                    <a:lumMod val="85000"/>
                  </a:schemeClr>
                </a:solidFill>
              </a:rPr>
              <a:t>the supply of Plutonium-238 to NASA </a:t>
            </a:r>
            <a:r>
              <a:rPr lang="en-US" sz="2600" dirty="0" smtClean="0">
                <a:solidFill>
                  <a:schemeClr val="tx1">
                    <a:lumMod val="85000"/>
                  </a:schemeClr>
                </a:solidFill>
              </a:rPr>
              <a:t>missions</a:t>
            </a:r>
            <a:endParaRPr lang="en-US" sz="2600" dirty="0">
              <a:solidFill>
                <a:schemeClr val="tx1">
                  <a:lumMod val="85000"/>
                </a:schemeClr>
              </a:solidFill>
            </a:endParaRPr>
          </a:p>
          <a:p>
            <a:pPr lvl="4"/>
            <a:endParaRPr lang="en-US" sz="2000" dirty="0"/>
          </a:p>
          <a:p>
            <a:pPr lvl="1"/>
            <a:endParaRPr lang="en-US" sz="2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00" y="124878"/>
            <a:ext cx="8836100" cy="61595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6D2F4"/>
                </a:solidFill>
                <a:ea typeface="ＭＳ Ｐゴシック" pitchFamily="-110" charset="-128"/>
                <a:cs typeface="ＭＳ Ｐゴシック" pitchFamily="-110" charset="-128"/>
              </a:rPr>
              <a:t>Radioisotope Power System Applications</a:t>
            </a:r>
            <a:b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6D2F4"/>
                </a:solidFill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6D2F4"/>
                </a:solidFill>
                <a:ea typeface="ＭＳ Ｐゴシック" pitchFamily="-110" charset="-128"/>
                <a:cs typeface="ＭＳ Ｐゴシック" pitchFamily="-110" charset="-128"/>
              </a:rPr>
              <a:t> in Near Term Planetary Missions</a:t>
            </a:r>
          </a:p>
        </p:txBody>
      </p:sp>
      <p:graphicFrame>
        <p:nvGraphicFramePr>
          <p:cNvPr id="255108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05990"/>
              </p:ext>
            </p:extLst>
          </p:nvPr>
        </p:nvGraphicFramePr>
        <p:xfrm>
          <a:off x="374650" y="1247852"/>
          <a:ext cx="8578200" cy="4431791"/>
        </p:xfrm>
        <a:graphic>
          <a:graphicData uri="http://schemas.openxmlformats.org/drawingml/2006/table">
            <a:tbl>
              <a:tblPr/>
              <a:tblGrid>
                <a:gridCol w="2775787"/>
                <a:gridCol w="1212959"/>
                <a:gridCol w="1147833"/>
                <a:gridCol w="2273871"/>
                <a:gridCol w="116775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Projected Launch Year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Power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Reqmnt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(W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RPS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(Flight + Spare)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Pu-238 Availability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Mars Science Lab</a:t>
                      </a: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3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3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3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MMRTG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3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3D0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Juno (New Frontiers 2)</a:t>
                      </a: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D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D7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 RPS Requirement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D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Discovery 12</a:t>
                      </a: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2016 - 17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200 - 300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ASRG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Osiris-REX (NF3)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D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DD7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Directed non-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RPS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D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Solar Probe</a:t>
                      </a: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Directed non-RPS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2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2D00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Mars 2018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(TBD)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†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4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4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100 - 150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4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ASRG or MMRTG*+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4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4C00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Discovery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2020 - 21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200 - 300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ASRG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Mars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2020 (TBD)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†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4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4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100 - 150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4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ASRG or MMRTG*+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4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4C00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 Frontiers 4</a:t>
                      </a: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D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2022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D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300 - 500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D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 ASRG + Spare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D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DD7E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Discovery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2024 - 25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200 - 300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ASRG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Europa or Uranus or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Other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†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2020 - 25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500 - 1000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 ASRG or MMRTG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D6FB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 Frontiers 5</a:t>
                      </a:r>
                    </a:p>
                  </a:txBody>
                  <a:tcPr horzOverflow="overflow">
                    <a:lnL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E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2028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E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6666"/>
                        </a:buClr>
                        <a:buSzTx/>
                        <a:buFont typeface="Wingdings 3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300 - 500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E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 ASRG + Spare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E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E099"/>
                    </a:solidFill>
                  </a:tcPr>
                </a:tc>
              </a:tr>
            </a:tbl>
          </a:graphicData>
        </a:graphic>
      </p:graphicFrame>
      <p:sp>
        <p:nvSpPr>
          <p:cNvPr id="17505" name="Text Box 94"/>
          <p:cNvSpPr txBox="1">
            <a:spLocks noChangeArrowheads="1"/>
          </p:cNvSpPr>
          <p:nvPr/>
        </p:nvSpPr>
        <p:spPr bwMode="auto">
          <a:xfrm>
            <a:off x="2286383" y="2040322"/>
            <a:ext cx="9271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i="1" dirty="0" smtClean="0">
                <a:solidFill>
                  <a:schemeClr val="accent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Operational</a:t>
            </a:r>
            <a:endParaRPr lang="en-US" sz="1000" b="1" i="1" dirty="0">
              <a:solidFill>
                <a:schemeClr val="accent2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502" name="Text Box 96"/>
          <p:cNvSpPr txBox="1">
            <a:spLocks noChangeArrowheads="1"/>
          </p:cNvSpPr>
          <p:nvPr/>
        </p:nvSpPr>
        <p:spPr bwMode="auto">
          <a:xfrm>
            <a:off x="2218477" y="2670252"/>
            <a:ext cx="991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i="1" dirty="0" smtClean="0">
                <a:solidFill>
                  <a:srgbClr val="262673"/>
                </a:solidFill>
              </a:rPr>
              <a:t>Not Selected</a:t>
            </a:r>
            <a:endParaRPr lang="en-US" sz="1000" i="1" dirty="0">
              <a:solidFill>
                <a:srgbClr val="262673"/>
              </a:solidFill>
            </a:endParaRPr>
          </a:p>
        </p:txBody>
      </p:sp>
      <p:sp>
        <p:nvSpPr>
          <p:cNvPr id="17503" name="Rectangle 97"/>
          <p:cNvSpPr>
            <a:spLocks noGrp="1" noChangeArrowheads="1"/>
          </p:cNvSpPr>
          <p:nvPr>
            <p:ph type="body" idx="1"/>
          </p:nvPr>
        </p:nvSpPr>
        <p:spPr>
          <a:xfrm>
            <a:off x="384175" y="5676899"/>
            <a:ext cx="8683625" cy="1072815"/>
          </a:xfrm>
        </p:spPr>
        <p:txBody>
          <a:bodyPr/>
          <a:lstStyle/>
          <a:p>
            <a:pPr eaLnBrk="1" hangingPunct="1"/>
            <a:r>
              <a:rPr lang="en-US" sz="1400" dirty="0" smtClean="0">
                <a:solidFill>
                  <a:schemeClr val="tx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6 </a:t>
            </a:r>
            <a:r>
              <a:rPr lang="en-US" sz="1400" dirty="0">
                <a:solidFill>
                  <a:schemeClr val="tx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year-cadence New Frontier mission opportunities would likely require 500 W</a:t>
            </a:r>
            <a:r>
              <a:rPr lang="en-US" sz="1400" baseline="-25000" dirty="0">
                <a:solidFill>
                  <a:schemeClr val="tx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 </a:t>
            </a:r>
            <a:r>
              <a:rPr lang="en-US" sz="1400" dirty="0">
                <a:solidFill>
                  <a:schemeClr val="tx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RPS</a:t>
            </a:r>
            <a:endParaRPr lang="en-US" sz="1400" baseline="-25000" dirty="0">
              <a:solidFill>
                <a:schemeClr val="tx1">
                  <a:lumMod val="6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400" dirty="0">
                <a:solidFill>
                  <a:schemeClr val="tx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Every </a:t>
            </a:r>
            <a:r>
              <a:rPr lang="en-US" sz="1400" dirty="0" smtClean="0">
                <a:solidFill>
                  <a:schemeClr val="tx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Discovery mission </a:t>
            </a:r>
            <a:r>
              <a:rPr lang="en-US" sz="1400" dirty="0">
                <a:solidFill>
                  <a:schemeClr val="tx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opportunity will have an RPS </a:t>
            </a:r>
            <a:r>
              <a:rPr lang="en-US" sz="1400" dirty="0" smtClean="0">
                <a:solidFill>
                  <a:schemeClr val="tx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option</a:t>
            </a:r>
            <a:endParaRPr lang="en-US" sz="1400" dirty="0">
              <a:solidFill>
                <a:schemeClr val="tx1">
                  <a:lumMod val="6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400" dirty="0">
                <a:solidFill>
                  <a:schemeClr val="tx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Radioisotope heater units may be required on these and other missions</a:t>
            </a:r>
          </a:p>
          <a:p>
            <a:pPr eaLnBrk="1" hangingPunct="1"/>
            <a:r>
              <a:rPr lang="en-US" sz="1400" dirty="0">
                <a:solidFill>
                  <a:schemeClr val="tx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Other science, exploration, and demo missions not yet identified may also require RPS</a:t>
            </a:r>
          </a:p>
        </p:txBody>
      </p:sp>
      <p:grpSp>
        <p:nvGrpSpPr>
          <p:cNvPr id="17504" name="Group 30"/>
          <p:cNvGrpSpPr>
            <a:grpSpLocks/>
          </p:cNvGrpSpPr>
          <p:nvPr/>
        </p:nvGrpSpPr>
        <p:grpSpPr bwMode="auto">
          <a:xfrm>
            <a:off x="609600" y="1357389"/>
            <a:ext cx="1836738" cy="615950"/>
            <a:chOff x="609600" y="1190625"/>
            <a:chExt cx="1836738" cy="616595"/>
          </a:xfrm>
        </p:grpSpPr>
        <p:sp>
          <p:nvSpPr>
            <p:cNvPr id="17510" name="Rectangle 79"/>
            <p:cNvSpPr>
              <a:spLocks noChangeArrowheads="1"/>
            </p:cNvSpPr>
            <p:nvPr/>
          </p:nvSpPr>
          <p:spPr bwMode="auto">
            <a:xfrm>
              <a:off x="609600" y="1600200"/>
              <a:ext cx="203200" cy="114300"/>
            </a:xfrm>
            <a:prstGeom prst="rect">
              <a:avLst/>
            </a:prstGeom>
            <a:solidFill>
              <a:srgbClr val="FF8000"/>
            </a:solidFill>
            <a:ln w="9525">
              <a:solidFill>
                <a:schemeClr val="bg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" name="Rectangle 80"/>
            <p:cNvSpPr>
              <a:spLocks noChangeArrowheads="1"/>
            </p:cNvSpPr>
            <p:nvPr/>
          </p:nvSpPr>
          <p:spPr bwMode="auto">
            <a:xfrm>
              <a:off x="609600" y="1404938"/>
              <a:ext cx="203200" cy="114300"/>
            </a:xfrm>
            <a:prstGeom prst="rect">
              <a:avLst/>
            </a:prstGeom>
            <a:solidFill>
              <a:srgbClr val="23DD7D"/>
            </a:solidFill>
            <a:ln w="9525">
              <a:solidFill>
                <a:schemeClr val="bg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12" name="Rectangle 81"/>
            <p:cNvSpPr>
              <a:spLocks noChangeArrowheads="1"/>
            </p:cNvSpPr>
            <p:nvPr/>
          </p:nvSpPr>
          <p:spPr bwMode="auto">
            <a:xfrm>
              <a:off x="609600" y="1216025"/>
              <a:ext cx="203200" cy="1143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bg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" name="Rectangle 82"/>
            <p:cNvSpPr>
              <a:spLocks noChangeArrowheads="1"/>
            </p:cNvSpPr>
            <p:nvPr/>
          </p:nvSpPr>
          <p:spPr bwMode="auto">
            <a:xfrm>
              <a:off x="1766888" y="1223963"/>
              <a:ext cx="203200" cy="114300"/>
            </a:xfrm>
            <a:prstGeom prst="rect">
              <a:avLst/>
            </a:prstGeom>
            <a:solidFill>
              <a:srgbClr val="AF4C00"/>
            </a:solidFill>
            <a:ln w="9525">
              <a:solidFill>
                <a:schemeClr val="bg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 </a:t>
              </a:r>
            </a:p>
          </p:txBody>
        </p:sp>
        <p:sp>
          <p:nvSpPr>
            <p:cNvPr id="17514" name="Text Box 83"/>
            <p:cNvSpPr txBox="1">
              <a:spLocks noChangeArrowheads="1"/>
            </p:cNvSpPr>
            <p:nvPr/>
          </p:nvSpPr>
          <p:spPr bwMode="auto">
            <a:xfrm>
              <a:off x="750888" y="1190625"/>
              <a:ext cx="9928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/>
                <a:t>Large Directed</a:t>
              </a:r>
            </a:p>
          </p:txBody>
        </p:sp>
        <p:sp>
          <p:nvSpPr>
            <p:cNvPr id="17515" name="Text Box 84"/>
            <p:cNvSpPr txBox="1">
              <a:spLocks noChangeArrowheads="1"/>
            </p:cNvSpPr>
            <p:nvPr/>
          </p:nvSpPr>
          <p:spPr bwMode="auto">
            <a:xfrm>
              <a:off x="747713" y="1377950"/>
              <a:ext cx="952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New Frontiers</a:t>
              </a:r>
            </a:p>
          </p:txBody>
        </p:sp>
        <p:sp>
          <p:nvSpPr>
            <p:cNvPr id="17516" name="Text Box 85"/>
            <p:cNvSpPr txBox="1">
              <a:spLocks noChangeArrowheads="1"/>
            </p:cNvSpPr>
            <p:nvPr/>
          </p:nvSpPr>
          <p:spPr bwMode="auto">
            <a:xfrm>
              <a:off x="1925638" y="1192213"/>
              <a:ext cx="4381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/>
                <a:t>Mars</a:t>
              </a:r>
            </a:p>
          </p:txBody>
        </p:sp>
        <p:sp>
          <p:nvSpPr>
            <p:cNvPr id="17517" name="Text Box 86"/>
            <p:cNvSpPr txBox="1">
              <a:spLocks noChangeArrowheads="1"/>
            </p:cNvSpPr>
            <p:nvPr/>
          </p:nvSpPr>
          <p:spPr bwMode="auto">
            <a:xfrm>
              <a:off x="741363" y="1576388"/>
              <a:ext cx="73644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/>
                <a:t>Discovery</a:t>
              </a:r>
            </a:p>
          </p:txBody>
        </p:sp>
        <p:sp>
          <p:nvSpPr>
            <p:cNvPr id="17518" name="Rectangle 87"/>
            <p:cNvSpPr>
              <a:spLocks noChangeArrowheads="1"/>
            </p:cNvSpPr>
            <p:nvPr/>
          </p:nvSpPr>
          <p:spPr bwMode="auto">
            <a:xfrm>
              <a:off x="1768475" y="1422400"/>
              <a:ext cx="203200" cy="114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" name="Text Box 88"/>
            <p:cNvSpPr txBox="1">
              <a:spLocks noChangeArrowheads="1"/>
            </p:cNvSpPr>
            <p:nvPr/>
          </p:nvSpPr>
          <p:spPr bwMode="auto">
            <a:xfrm>
              <a:off x="1938338" y="1377950"/>
              <a:ext cx="508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/>
                <a:t>Lunar </a:t>
              </a:r>
            </a:p>
          </p:txBody>
        </p:sp>
        <p:sp>
          <p:nvSpPr>
            <p:cNvPr id="17520" name="Rectangle 104"/>
            <p:cNvSpPr>
              <a:spLocks noChangeArrowheads="1"/>
            </p:cNvSpPr>
            <p:nvPr/>
          </p:nvSpPr>
          <p:spPr bwMode="auto">
            <a:xfrm>
              <a:off x="1768475" y="1612900"/>
              <a:ext cx="203200" cy="1143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1" name="Text Box 105"/>
            <p:cNvSpPr txBox="1">
              <a:spLocks noChangeArrowheads="1"/>
            </p:cNvSpPr>
            <p:nvPr/>
          </p:nvSpPr>
          <p:spPr bwMode="auto">
            <a:xfrm>
              <a:off x="1928813" y="1568450"/>
              <a:ext cx="469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/>
                <a:t>Other</a:t>
              </a:r>
            </a:p>
          </p:txBody>
        </p:sp>
      </p:grpSp>
      <p:sp>
        <p:nvSpPr>
          <p:cNvPr id="2" name="Text Box 106"/>
          <p:cNvSpPr txBox="1">
            <a:spLocks noChangeArrowheads="1"/>
          </p:cNvSpPr>
          <p:nvPr/>
        </p:nvSpPr>
        <p:spPr bwMode="auto">
          <a:xfrm>
            <a:off x="619172" y="841072"/>
            <a:ext cx="786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6D2F4"/>
                </a:solidFill>
                <a:latin typeface="Arial Black" pitchFamily="-110" charset="0"/>
                <a:ea typeface="+mn-ea"/>
                <a:cs typeface="+mn-cs"/>
              </a:rPr>
              <a:t>Evolving SMD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6D2F4"/>
                </a:solidFill>
                <a:latin typeface="Arial Black" pitchFamily="-110" charset="0"/>
                <a:ea typeface="+mn-ea"/>
                <a:cs typeface="+mn-cs"/>
              </a:rPr>
              <a:t>RPS Mission Planning Set post Decadal Survey</a:t>
            </a:r>
          </a:p>
        </p:txBody>
      </p:sp>
      <p:sp>
        <p:nvSpPr>
          <p:cNvPr id="17507" name="Text Box 101"/>
          <p:cNvSpPr txBox="1">
            <a:spLocks noChangeArrowheads="1"/>
          </p:cNvSpPr>
          <p:nvPr/>
        </p:nvSpPr>
        <p:spPr bwMode="auto">
          <a:xfrm>
            <a:off x="2171700" y="3554489"/>
            <a:ext cx="1047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i="1" dirty="0">
                <a:solidFill>
                  <a:srgbClr val="262673"/>
                </a:solidFill>
              </a:rPr>
              <a:t>In Discussion</a:t>
            </a:r>
          </a:p>
        </p:txBody>
      </p:sp>
      <p:sp>
        <p:nvSpPr>
          <p:cNvPr id="31" name="Text Box 94"/>
          <p:cNvSpPr txBox="1">
            <a:spLocks noChangeArrowheads="1"/>
          </p:cNvSpPr>
          <p:nvPr/>
        </p:nvSpPr>
        <p:spPr bwMode="auto">
          <a:xfrm>
            <a:off x="2365056" y="2356235"/>
            <a:ext cx="8559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i="1" dirty="0" smtClean="0">
                <a:solidFill>
                  <a:schemeClr val="accent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On its way</a:t>
            </a:r>
            <a:endParaRPr lang="en-US" sz="1000" b="1" i="1" dirty="0">
              <a:solidFill>
                <a:schemeClr val="accent2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509" name="Text Box 96"/>
          <p:cNvSpPr txBox="1">
            <a:spLocks noChangeArrowheads="1"/>
          </p:cNvSpPr>
          <p:nvPr/>
        </p:nvSpPr>
        <p:spPr bwMode="auto">
          <a:xfrm>
            <a:off x="2057081" y="2970652"/>
            <a:ext cx="11694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i="1" dirty="0" smtClean="0">
                <a:solidFill>
                  <a:srgbClr val="262673"/>
                </a:solidFill>
              </a:rPr>
              <a:t>In Development</a:t>
            </a:r>
            <a:endParaRPr lang="en-US" sz="1000" i="1" dirty="0">
              <a:solidFill>
                <a:srgbClr val="262673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8211569" y="2039657"/>
            <a:ext cx="283583" cy="283567"/>
          </a:xfrm>
          <a:prstGeom prst="ellipse">
            <a:avLst/>
          </a:prstGeom>
          <a:solidFill>
            <a:srgbClr val="008040"/>
          </a:solidFill>
          <a:ln w="952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216009" y="2648230"/>
            <a:ext cx="283583" cy="283567"/>
          </a:xfrm>
          <a:prstGeom prst="ellipse">
            <a:avLst/>
          </a:prstGeom>
          <a:solidFill>
            <a:srgbClr val="008040"/>
          </a:solidFill>
          <a:ln w="952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220449" y="3256803"/>
            <a:ext cx="283583" cy="283567"/>
          </a:xfrm>
          <a:prstGeom prst="ellipse">
            <a:avLst/>
          </a:prstGeom>
          <a:solidFill>
            <a:srgbClr val="008040"/>
          </a:solidFill>
          <a:ln w="952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224889" y="3569480"/>
            <a:ext cx="283583" cy="283567"/>
          </a:xfrm>
          <a:prstGeom prst="ellipse">
            <a:avLst/>
          </a:prstGeom>
          <a:solidFill>
            <a:srgbClr val="008040"/>
          </a:solidFill>
          <a:ln w="952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229329" y="4457453"/>
            <a:ext cx="283583" cy="283567"/>
          </a:xfrm>
          <a:prstGeom prst="ellipse">
            <a:avLst/>
          </a:prstGeom>
          <a:solidFill>
            <a:srgbClr val="804000"/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233769" y="5066026"/>
            <a:ext cx="283583" cy="283567"/>
          </a:xfrm>
          <a:prstGeom prst="ellipse">
            <a:avLst/>
          </a:prstGeom>
          <a:solidFill>
            <a:srgbClr val="804000"/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8238209" y="5366374"/>
            <a:ext cx="283583" cy="283567"/>
          </a:xfrm>
          <a:prstGeom prst="ellipse">
            <a:avLst/>
          </a:prstGeom>
          <a:solidFill>
            <a:srgbClr val="804000"/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34" name="Text Box 101"/>
          <p:cNvSpPr txBox="1">
            <a:spLocks noChangeArrowheads="1"/>
          </p:cNvSpPr>
          <p:nvPr/>
        </p:nvSpPr>
        <p:spPr bwMode="auto">
          <a:xfrm>
            <a:off x="2184400" y="4176789"/>
            <a:ext cx="1047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i="1" dirty="0">
                <a:solidFill>
                  <a:srgbClr val="262673"/>
                </a:solidFill>
              </a:rPr>
              <a:t>In Discussion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8224889" y="3861580"/>
            <a:ext cx="283583" cy="283567"/>
          </a:xfrm>
          <a:prstGeom prst="ellipse">
            <a:avLst/>
          </a:prstGeom>
          <a:solidFill>
            <a:srgbClr val="008040"/>
          </a:solidFill>
          <a:ln w="952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8224889" y="4166380"/>
            <a:ext cx="283583" cy="283567"/>
          </a:xfrm>
          <a:prstGeom prst="ellipse">
            <a:avLst/>
          </a:prstGeom>
          <a:solidFill>
            <a:srgbClr val="008040"/>
          </a:solidFill>
          <a:ln w="9525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98201" y="5670034"/>
            <a:ext cx="1035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400" baseline="30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†</a:t>
            </a:r>
            <a:r>
              <a:rPr lang="en-US" sz="14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400" i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If funded</a:t>
            </a:r>
          </a:p>
        </p:txBody>
      </p:sp>
      <p:sp>
        <p:nvSpPr>
          <p:cNvPr id="37" name="Text Box 96"/>
          <p:cNvSpPr txBox="1">
            <a:spLocks noChangeArrowheads="1"/>
          </p:cNvSpPr>
          <p:nvPr/>
        </p:nvSpPr>
        <p:spPr bwMode="auto">
          <a:xfrm>
            <a:off x="2057081" y="3262752"/>
            <a:ext cx="11694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i="1" dirty="0" smtClean="0">
                <a:solidFill>
                  <a:srgbClr val="262673"/>
                </a:solidFill>
              </a:rPr>
              <a:t>In Development</a:t>
            </a:r>
            <a:endParaRPr lang="en-US" sz="1000" i="1" dirty="0">
              <a:solidFill>
                <a:srgbClr val="262673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237419" y="4768583"/>
            <a:ext cx="283583" cy="283567"/>
          </a:xfrm>
          <a:prstGeom prst="ellipse">
            <a:avLst/>
          </a:prstGeom>
          <a:solidFill>
            <a:srgbClr val="804000"/>
          </a:solidFill>
          <a:ln w="9525" cap="flat" cmpd="sng" algn="ctr">
            <a:solidFill>
              <a:schemeClr val="bg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5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ChangeArrowheads="1"/>
          </p:cNvSpPr>
          <p:nvPr/>
        </p:nvSpPr>
        <p:spPr bwMode="auto">
          <a:xfrm>
            <a:off x="0" y="762000"/>
            <a:ext cx="8382000" cy="6096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hangingPunct="0"/>
            <a:endParaRPr lang="en-US" sz="2400" b="1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37891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3250"/>
            <a:ext cx="48895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525" y="702592"/>
            <a:ext cx="75438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a typeface="ＭＳ Ｐゴシック" pitchFamily="-65" charset="-128"/>
                <a:cs typeface="ＭＳ Ｐゴシック" pitchFamily="-65" charset="-128"/>
              </a:rPr>
              <a:t>Bottom </a:t>
            </a:r>
            <a:r>
              <a:rPr lang="en-US" sz="4000" b="1" dirty="0" smtClean="0">
                <a:solidFill>
                  <a:srgbClr val="FFFF00"/>
                </a:solidFill>
                <a:ea typeface="ＭＳ Ｐゴシック" pitchFamily="-65" charset="-128"/>
                <a:cs typeface="ＭＳ Ｐゴシック" pitchFamily="-65" charset="-128"/>
              </a:rPr>
              <a:t>Line</a:t>
            </a:r>
            <a:br>
              <a:rPr lang="en-US" sz="4000" b="1" dirty="0" smtClean="0">
                <a:solidFill>
                  <a:srgbClr val="FFFF00"/>
                </a:solidFill>
                <a:ea typeface="ＭＳ Ｐゴシック" pitchFamily="-65" charset="-128"/>
                <a:cs typeface="ＭＳ Ｐゴシック" pitchFamily="-65" charset="-128"/>
              </a:rPr>
            </a:br>
            <a:endParaRPr lang="en-US" sz="3200" b="1" dirty="0">
              <a:solidFill>
                <a:srgbClr val="FFFF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7895" name="Text Box 22"/>
          <p:cNvSpPr txBox="1">
            <a:spLocks noChangeArrowheads="1"/>
          </p:cNvSpPr>
          <p:nvPr/>
        </p:nvSpPr>
        <p:spPr bwMode="auto">
          <a:xfrm>
            <a:off x="0" y="6583363"/>
            <a:ext cx="186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sz="1200" b="1">
                <a:solidFill>
                  <a:srgbClr val="FFFFFF"/>
                </a:solidFill>
                <a:ea typeface="+mn-ea"/>
                <a:cs typeface="+mn-cs"/>
              </a:rPr>
              <a:t>HFIR fuel core at ORNL</a:t>
            </a:r>
          </a:p>
        </p:txBody>
      </p:sp>
      <p:sp>
        <p:nvSpPr>
          <p:cNvPr id="37896" name="Rectangle 25"/>
          <p:cNvSpPr>
            <a:spLocks noChangeArrowheads="1"/>
          </p:cNvSpPr>
          <p:nvPr/>
        </p:nvSpPr>
        <p:spPr bwMode="auto">
          <a:xfrm>
            <a:off x="76200" y="1379055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defTabSz="914400">
              <a:lnSpc>
                <a:spcPct val="85000"/>
              </a:lnSpc>
              <a:spcBef>
                <a:spcPct val="20000"/>
              </a:spcBef>
              <a:buFont typeface="Arial" charset="0"/>
              <a:buChar char="●"/>
            </a:pPr>
            <a:r>
              <a:rPr lang="en-US" sz="2600" b="1" baseline="30000" dirty="0">
                <a:solidFill>
                  <a:srgbClr val="FFFF00"/>
                </a:solidFill>
                <a:ea typeface="+mn-ea"/>
                <a:cs typeface="+mn-cs"/>
              </a:rPr>
              <a:t>238</a:t>
            </a:r>
            <a:r>
              <a:rPr lang="en-US" sz="2600" b="1" dirty="0">
                <a:solidFill>
                  <a:srgbClr val="FFFF00"/>
                </a:solidFill>
                <a:ea typeface="+mn-ea"/>
                <a:cs typeface="+mn-cs"/>
              </a:rPr>
              <a:t>Pu is essential for space exploration </a:t>
            </a:r>
            <a:endParaRPr lang="en-US" sz="2600" b="1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marL="457200" indent="-457200" defTabSz="914400">
              <a:lnSpc>
                <a:spcPct val="85000"/>
              </a:lnSpc>
              <a:spcBef>
                <a:spcPct val="20000"/>
              </a:spcBef>
            </a:pPr>
            <a:r>
              <a:rPr lang="en-US" sz="2600" b="1" dirty="0" smtClean="0">
                <a:solidFill>
                  <a:srgbClr val="FFFF00"/>
                </a:solidFill>
                <a:ea typeface="+mn-ea"/>
                <a:cs typeface="+mn-cs"/>
              </a:rPr>
              <a:t>	</a:t>
            </a:r>
            <a:r>
              <a:rPr lang="en-US" sz="2600" b="1" i="1" dirty="0" smtClean="0">
                <a:solidFill>
                  <a:srgbClr val="FFFF00"/>
                </a:solidFill>
                <a:ea typeface="+mn-ea"/>
                <a:cs typeface="+mn-cs"/>
              </a:rPr>
              <a:t>“Unless and until a new source of Pu-238 is established, the restricted supply Pu-238 will increasingly limit both the quality and quantity of U.S. space science in many mission areas, and continued U.S. leadership in these areas will be at risk” </a:t>
            </a:r>
            <a:endParaRPr lang="en-US" sz="2600" b="1" i="1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626" y="4409070"/>
            <a:ext cx="3266628" cy="24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ectangle 26"/>
          <p:cNvSpPr>
            <a:spLocks noChangeArrowheads="1"/>
          </p:cNvSpPr>
          <p:nvPr/>
        </p:nvSpPr>
        <p:spPr bwMode="auto">
          <a:xfrm>
            <a:off x="4695289" y="3651595"/>
            <a:ext cx="3319537" cy="12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defTabSz="914400">
              <a:lnSpc>
                <a:spcPct val="85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FFFF00"/>
                </a:solidFill>
                <a:ea typeface="+mn-ea"/>
                <a:cs typeface="+mn-cs"/>
              </a:rPr>
              <a:t>	</a:t>
            </a:r>
            <a:r>
              <a:rPr lang="en-US" sz="1600" dirty="0" smtClean="0">
                <a:solidFill>
                  <a:srgbClr val="FFFF00"/>
                </a:solidFill>
                <a:ea typeface="+mn-ea"/>
                <a:cs typeface="+mn-cs"/>
              </a:rPr>
              <a:t>National Research Council report: “Radioisotope Power Systems: An Imperative for Maintaining U.S. Leadership in Space Exploration”, 2009</a:t>
            </a:r>
            <a:endParaRPr lang="en-US" sz="1600" dirty="0">
              <a:solidFill>
                <a:srgbClr val="FFFF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2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6207" y="139527"/>
            <a:ext cx="8229600" cy="69088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90000"/>
                  </a:schemeClr>
                </a:solidFill>
              </a:rPr>
              <a:t>Pu-238 Domestic Production Status</a:t>
            </a:r>
          </a:p>
        </p:txBody>
      </p:sp>
      <p:sp>
        <p:nvSpPr>
          <p:cNvPr id="32772" name="Content Placeholder 5"/>
          <p:cNvSpPr>
            <a:spLocks noGrp="1"/>
          </p:cNvSpPr>
          <p:nvPr>
            <p:ph sz="half" idx="2"/>
          </p:nvPr>
        </p:nvSpPr>
        <p:spPr>
          <a:xfrm>
            <a:off x="360504" y="1139777"/>
            <a:ext cx="8632851" cy="53488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NASA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Authorization Act of 2010 authorized NASA to fund DOE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efforts in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Pu-238 Production under a reimbursable agreement.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DOE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has begun a multi-phase Plutonium-238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Supply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Project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consistent with the published Start-up Plan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to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achieve full-scale production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late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in the decade. </a:t>
            </a:r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Phase I efforts to be completed by December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2012.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Project planning, NEPA assessment, analysis of project alternatives,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cost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schedule estimate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Technology demonstration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efforts will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achieve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by the end of 2013: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 qualified neptunium-237 target for irradiation </a:t>
            </a:r>
            <a:br>
              <a:rPr lang="en-US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in the High Flux Isotope Reactor 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(target currently in reactor)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 qualified process for post-irradiation target processing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 qualified Pu-238 product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 project plan for scale-up to full-scale production at 1.5-2.0 kg/year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PPBE FY15 will take into account NASA fully funding Pu-238 production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82452" y="6473264"/>
            <a:ext cx="2161548" cy="375917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9E3953B8-C8A5-1441-A67B-B0073274C392}" type="slidenum">
              <a:rPr lang="en-US" sz="1200" smtClean="0">
                <a:latin typeface="Arial" charset="0"/>
                <a:ea typeface="ＭＳ Ｐゴシック" charset="-128"/>
                <a:cs typeface="ＭＳ Ｐゴシック" charset="-128"/>
              </a:rPr>
              <a:pPr algn="r"/>
              <a:t>6</a:t>
            </a:fld>
            <a:endParaRPr lang="en-US" sz="12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596664" y="2456662"/>
            <a:ext cx="1099143" cy="1466331"/>
            <a:chOff x="7239000" y="990600"/>
            <a:chExt cx="1752600" cy="2362200"/>
          </a:xfrm>
        </p:grpSpPr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7239000" y="990600"/>
              <a:ext cx="1752600" cy="23622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2775" name="Picture 7" descr="Picture 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96944" y="1066800"/>
              <a:ext cx="1636713" cy="2209800"/>
            </a:xfrm>
            <a:prstGeom prst="rect">
              <a:avLst/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9579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Plutonium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Supply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Project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by </a:t>
            </a:r>
            <a:r>
              <a:rPr lang="en-US" dirty="0" smtClean="0"/>
              <a:t>DOE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23142"/>
      </p:ext>
    </p:extLst>
  </p:cSld>
  <p:clrMapOvr>
    <a:masterClrMapping/>
  </p:clrMapOvr>
</p:sld>
</file>

<file path=ppt/theme/theme1.xml><?xml version="1.0" encoding="utf-8"?>
<a:theme xmlns:a="http://schemas.openxmlformats.org/drawingml/2006/main" name="RPS_external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4838C"/>
      </a:accent1>
      <a:accent2>
        <a:srgbClr val="A9EAFA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44838C"/>
    </a:accent1>
    <a:accent2>
      <a:srgbClr val="A9EAFA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8693</TotalTime>
  <Words>556</Words>
  <Application>Microsoft Macintosh PowerPoint</Application>
  <PresentationFormat>On-screen Show (4:3)</PresentationFormat>
  <Paragraphs>124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RPS_external</vt:lpstr>
      <vt:lpstr>1_Blank</vt:lpstr>
      <vt:lpstr>Plutonium-238 for  Solar System Exploration Status</vt:lpstr>
      <vt:lpstr>PowerPoint Presentation</vt:lpstr>
      <vt:lpstr>NASA Radioisotope Power Systems Program  Program Goal</vt:lpstr>
      <vt:lpstr>Radioisotope Power System Applications  in Near Term Planetary Missions</vt:lpstr>
      <vt:lpstr>Bottom Line </vt:lpstr>
      <vt:lpstr>Pu-238 Domestic Production Status</vt:lpstr>
      <vt:lpstr>Plutonium Supply Project</vt:lpstr>
    </vt:vector>
  </TitlesOfParts>
  <Company>JHUAPL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ASRG on New Horizons, Spacecraft Integration Study - Jitter</dc:title>
  <dc:creator>mehoke</dc:creator>
  <cp:lastModifiedBy>Leonard Dudzinski</cp:lastModifiedBy>
  <cp:revision>128</cp:revision>
  <cp:lastPrinted>2012-03-30T02:52:45Z</cp:lastPrinted>
  <dcterms:created xsi:type="dcterms:W3CDTF">2012-04-30T16:20:42Z</dcterms:created>
  <dcterms:modified xsi:type="dcterms:W3CDTF">2012-11-30T15:07:48Z</dcterms:modified>
</cp:coreProperties>
</file>