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41"/>
  </p:notesMasterIdLst>
  <p:handoutMasterIdLst>
    <p:handoutMasterId r:id="rId42"/>
  </p:handoutMasterIdLst>
  <p:sldIdLst>
    <p:sldId id="276" r:id="rId2"/>
    <p:sldId id="821" r:id="rId3"/>
    <p:sldId id="826" r:id="rId4"/>
    <p:sldId id="836" r:id="rId5"/>
    <p:sldId id="860" r:id="rId6"/>
    <p:sldId id="897" r:id="rId7"/>
    <p:sldId id="713" r:id="rId8"/>
    <p:sldId id="849" r:id="rId9"/>
    <p:sldId id="855" r:id="rId10"/>
    <p:sldId id="864" r:id="rId11"/>
    <p:sldId id="848" r:id="rId12"/>
    <p:sldId id="820" r:id="rId13"/>
    <p:sldId id="765" r:id="rId14"/>
    <p:sldId id="879" r:id="rId15"/>
    <p:sldId id="880" r:id="rId16"/>
    <p:sldId id="842" r:id="rId17"/>
    <p:sldId id="794" r:id="rId18"/>
    <p:sldId id="922" r:id="rId19"/>
    <p:sldId id="920" r:id="rId20"/>
    <p:sldId id="926" r:id="rId21"/>
    <p:sldId id="908" r:id="rId22"/>
    <p:sldId id="916" r:id="rId23"/>
    <p:sldId id="909" r:id="rId24"/>
    <p:sldId id="917" r:id="rId25"/>
    <p:sldId id="929" r:id="rId26"/>
    <p:sldId id="928" r:id="rId27"/>
    <p:sldId id="930" r:id="rId28"/>
    <p:sldId id="931" r:id="rId29"/>
    <p:sldId id="918" r:id="rId30"/>
    <p:sldId id="933" r:id="rId31"/>
    <p:sldId id="878" r:id="rId32"/>
    <p:sldId id="800" r:id="rId33"/>
    <p:sldId id="904" r:id="rId34"/>
    <p:sldId id="937" r:id="rId35"/>
    <p:sldId id="938" r:id="rId36"/>
    <p:sldId id="940" r:id="rId37"/>
    <p:sldId id="934" r:id="rId38"/>
    <p:sldId id="936" r:id="rId39"/>
    <p:sldId id="939" r:id="rId40"/>
  </p:sldIdLst>
  <p:sldSz cx="9144000" cy="6858000" type="screen4x3"/>
  <p:notesSz cx="6997700" cy="9271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00"/>
    <a:srgbClr val="285C00"/>
    <a:srgbClr val="000099"/>
    <a:srgbClr val="135C00"/>
    <a:srgbClr val="006600"/>
    <a:srgbClr val="FF0000"/>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5" autoAdjust="0"/>
    <p:restoredTop sz="99097" autoAdjust="0"/>
  </p:normalViewPr>
  <p:slideViewPr>
    <p:cSldViewPr snapToGrid="0">
      <p:cViewPr varScale="1">
        <p:scale>
          <a:sx n="65" d="100"/>
          <a:sy n="65" d="100"/>
        </p:scale>
        <p:origin x="-726" y="-102"/>
      </p:cViewPr>
      <p:guideLst>
        <p:guide orient="horz" pos="507"/>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p:scale>
        <a:sx n="100" d="100"/>
        <a:sy n="100" d="100"/>
      </p:scale>
      <p:origin x="0" y="11796"/>
    </p:cViewPr>
  </p:sorterViewPr>
  <p:notesViewPr>
    <p:cSldViewPr snapToGrid="0">
      <p:cViewPr varScale="1">
        <p:scale>
          <a:sx n="83" d="100"/>
          <a:sy n="83" d="100"/>
        </p:scale>
        <p:origin x="-2280" y="-7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Sheet1!$A$14</c:f>
              <c:strCache>
                <c:ptCount val="1"/>
                <c:pt idx="0">
                  <c:v>Research</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Sheet1!$B$14:$R$14</c:f>
              <c:numCache>
                <c:formatCode>0.0%</c:formatCode>
                <c:ptCount val="17"/>
                <c:pt idx="0">
                  <c:v>0.3035558947780585</c:v>
                </c:pt>
                <c:pt idx="1">
                  <c:v>0.295864290380913</c:v>
                </c:pt>
                <c:pt idx="2">
                  <c:v>0.31278960199823924</c:v>
                </c:pt>
                <c:pt idx="3">
                  <c:v>0.30954171783827888</c:v>
                </c:pt>
                <c:pt idx="4">
                  <c:v>0.33755368764987498</c:v>
                </c:pt>
                <c:pt idx="5">
                  <c:v>0.33890767278752543</c:v>
                </c:pt>
                <c:pt idx="6">
                  <c:v>0.34906500445236033</c:v>
                </c:pt>
                <c:pt idx="7">
                  <c:v>0.356838233827803</c:v>
                </c:pt>
                <c:pt idx="8">
                  <c:v>0.37377159054414538</c:v>
                </c:pt>
                <c:pt idx="9">
                  <c:v>0.3955064697208317</c:v>
                </c:pt>
                <c:pt idx="10">
                  <c:v>0.46523821390414238</c:v>
                </c:pt>
                <c:pt idx="11">
                  <c:v>0.56129562527135601</c:v>
                </c:pt>
                <c:pt idx="12">
                  <c:v>0.57056249955537897</c:v>
                </c:pt>
                <c:pt idx="13">
                  <c:v>0.58215314976258115</c:v>
                </c:pt>
                <c:pt idx="14">
                  <c:v>0.55888954503667798</c:v>
                </c:pt>
                <c:pt idx="15">
                  <c:v>0.55967430639325311</c:v>
                </c:pt>
                <c:pt idx="16">
                  <c:v>0.55478549924736598</c:v>
                </c:pt>
              </c:numCache>
            </c:numRef>
          </c:val>
        </c:ser>
        <c:ser>
          <c:idx val="1"/>
          <c:order val="1"/>
          <c:tx>
            <c:strRef>
              <c:f>Sheet1!$A$15</c:f>
              <c:strCache>
                <c:ptCount val="1"/>
                <c:pt idx="0">
                  <c:v>Facilities</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Sheet1!$B$15:$R$15</c:f>
              <c:numCache>
                <c:formatCode>0.0%</c:formatCode>
                <c:ptCount val="17"/>
                <c:pt idx="0">
                  <c:v>0.42500110450439699</c:v>
                </c:pt>
                <c:pt idx="1">
                  <c:v>0.43339410790526062</c:v>
                </c:pt>
                <c:pt idx="2">
                  <c:v>0.43871131784800932</c:v>
                </c:pt>
                <c:pt idx="3">
                  <c:v>0.47456207875237338</c:v>
                </c:pt>
                <c:pt idx="4">
                  <c:v>0.44341241191127201</c:v>
                </c:pt>
                <c:pt idx="5">
                  <c:v>0.45840871240805431</c:v>
                </c:pt>
                <c:pt idx="6">
                  <c:v>0.48155604596039808</c:v>
                </c:pt>
                <c:pt idx="7">
                  <c:v>0.47059988205766984</c:v>
                </c:pt>
                <c:pt idx="8">
                  <c:v>0.48415460016476924</c:v>
                </c:pt>
                <c:pt idx="9">
                  <c:v>0.49953382597461443</c:v>
                </c:pt>
                <c:pt idx="10">
                  <c:v>0.48434774389248864</c:v>
                </c:pt>
                <c:pt idx="11">
                  <c:v>0.37639705420556702</c:v>
                </c:pt>
                <c:pt idx="12">
                  <c:v>0.35525898313284843</c:v>
                </c:pt>
                <c:pt idx="13">
                  <c:v>0.313558491908425</c:v>
                </c:pt>
                <c:pt idx="14">
                  <c:v>0.29084952030257638</c:v>
                </c:pt>
                <c:pt idx="15">
                  <c:v>0.27997828709289163</c:v>
                </c:pt>
                <c:pt idx="16">
                  <c:v>0.25742849974912624</c:v>
                </c:pt>
              </c:numCache>
            </c:numRef>
          </c:val>
        </c:ser>
        <c:ser>
          <c:idx val="2"/>
          <c:order val="2"/>
          <c:tx>
            <c:strRef>
              <c:f>Sheet1!$A$16</c:f>
              <c:strCache>
                <c:ptCount val="1"/>
                <c:pt idx="0">
                  <c:v>Projects</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Sheet1!$B$16:$R$16</c:f>
              <c:numCache>
                <c:formatCode>0.0%</c:formatCode>
                <c:ptCount val="17"/>
                <c:pt idx="0">
                  <c:v>0.22742431097968788</c:v>
                </c:pt>
                <c:pt idx="1">
                  <c:v>0.23307352203837867</c:v>
                </c:pt>
                <c:pt idx="2">
                  <c:v>0.20390822477153633</c:v>
                </c:pt>
                <c:pt idx="3">
                  <c:v>0.16833892548434376</c:v>
                </c:pt>
                <c:pt idx="4">
                  <c:v>0.18265804736517041</c:v>
                </c:pt>
                <c:pt idx="5">
                  <c:v>0.1712593418562616</c:v>
                </c:pt>
                <c:pt idx="6">
                  <c:v>0.14073758608971004</c:v>
                </c:pt>
                <c:pt idx="7">
                  <c:v>0.14735242251843941</c:v>
                </c:pt>
                <c:pt idx="8">
                  <c:v>0.11490428250275811</c:v>
                </c:pt>
                <c:pt idx="9">
                  <c:v>7.032864577137278E-2</c:v>
                </c:pt>
                <c:pt idx="10">
                  <c:v>2.1466892377670892E-2</c:v>
                </c:pt>
                <c:pt idx="11">
                  <c:v>3.9225377303621245E-2</c:v>
                </c:pt>
                <c:pt idx="12">
                  <c:v>4.7993512083034033E-2</c:v>
                </c:pt>
                <c:pt idx="13">
                  <c:v>8.8759943701765681E-2</c:v>
                </c:pt>
                <c:pt idx="14">
                  <c:v>0.13923427974572924</c:v>
                </c:pt>
                <c:pt idx="15">
                  <c:v>0.11427020506634579</c:v>
                </c:pt>
                <c:pt idx="16">
                  <c:v>0.129503261414952</c:v>
                </c:pt>
              </c:numCache>
            </c:numRef>
          </c:val>
        </c:ser>
        <c:ser>
          <c:idx val="3"/>
          <c:order val="3"/>
          <c:tx>
            <c:strRef>
              <c:f>Sheet1!$A$17</c:f>
              <c:strCache>
                <c:ptCount val="1"/>
                <c:pt idx="0">
                  <c:v>Other</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Sheet1!$B$17:$R$17</c:f>
              <c:numCache>
                <c:formatCode>0.0%</c:formatCode>
                <c:ptCount val="17"/>
                <c:pt idx="0">
                  <c:v>4.4018689737859523E-2</c:v>
                </c:pt>
                <c:pt idx="1">
                  <c:v>3.7668079675464428E-2</c:v>
                </c:pt>
                <c:pt idx="2">
                  <c:v>4.4590855382222301E-2</c:v>
                </c:pt>
                <c:pt idx="3">
                  <c:v>4.7557277925009529E-2</c:v>
                </c:pt>
                <c:pt idx="4">
                  <c:v>3.6375853073700719E-2</c:v>
                </c:pt>
                <c:pt idx="5">
                  <c:v>3.1424272948168602E-2</c:v>
                </c:pt>
                <c:pt idx="6">
                  <c:v>2.8641363497533372E-2</c:v>
                </c:pt>
                <c:pt idx="7">
                  <c:v>2.5209461596095911E-2</c:v>
                </c:pt>
                <c:pt idx="8">
                  <c:v>2.7169526788332399E-2</c:v>
                </c:pt>
                <c:pt idx="9">
                  <c:v>3.4631058533198082E-2</c:v>
                </c:pt>
                <c:pt idx="10">
                  <c:v>2.8947149825704586E-2</c:v>
                </c:pt>
                <c:pt idx="11">
                  <c:v>2.3081943219457616E-2</c:v>
                </c:pt>
                <c:pt idx="12">
                  <c:v>2.6185005228749173E-2</c:v>
                </c:pt>
                <c:pt idx="13">
                  <c:v>1.5528414627230622E-2</c:v>
                </c:pt>
                <c:pt idx="14">
                  <c:v>1.1026654915017867E-2</c:v>
                </c:pt>
                <c:pt idx="15">
                  <c:v>4.6077201447527513E-2</c:v>
                </c:pt>
                <c:pt idx="16">
                  <c:v>5.8282739588559895E-2</c:v>
                </c:pt>
              </c:numCache>
            </c:numRef>
          </c:val>
        </c:ser>
        <c:marker val="1"/>
        <c:axId val="34035200"/>
        <c:axId val="34036736"/>
      </c:lineChart>
      <c:catAx>
        <c:axId val="34035200"/>
        <c:scaling>
          <c:orientation val="minMax"/>
        </c:scaling>
        <c:axPos val="b"/>
        <c:tickLblPos val="nextTo"/>
        <c:spPr>
          <a:ln w="15875"/>
        </c:spPr>
        <c:txPr>
          <a:bodyPr rot="-5400000" vert="horz"/>
          <a:lstStyle/>
          <a:p>
            <a:pPr>
              <a:defRPr sz="1400" b="1" i="0" baseline="0"/>
            </a:pPr>
            <a:endParaRPr lang="en-US"/>
          </a:p>
        </c:txPr>
        <c:crossAx val="34036736"/>
        <c:crosses val="autoZero"/>
        <c:auto val="1"/>
        <c:lblAlgn val="ctr"/>
        <c:lblOffset val="100"/>
      </c:catAx>
      <c:valAx>
        <c:axId val="34036736"/>
        <c:scaling>
          <c:orientation val="minMax"/>
        </c:scaling>
        <c:axPos val="l"/>
        <c:majorGridlines/>
        <c:numFmt formatCode="0.0%" sourceLinked="1"/>
        <c:tickLblPos val="nextTo"/>
        <c:txPr>
          <a:bodyPr/>
          <a:lstStyle/>
          <a:p>
            <a:pPr>
              <a:defRPr sz="1400" b="1" i="0" baseline="0"/>
            </a:pPr>
            <a:endParaRPr lang="en-US"/>
          </a:p>
        </c:txPr>
        <c:crossAx val="34035200"/>
        <c:crosses val="autoZero"/>
        <c:crossBetween val="between"/>
      </c:valAx>
    </c:plotArea>
    <c:legend>
      <c:legendPos val="r"/>
      <c:legendEntry>
        <c:idx val="0"/>
        <c:txPr>
          <a:bodyPr/>
          <a:lstStyle/>
          <a:p>
            <a:pPr>
              <a:defRPr sz="1400" b="1" baseline="0"/>
            </a:pPr>
            <a:endParaRPr lang="en-US"/>
          </a:p>
        </c:txPr>
      </c:legendEntry>
      <c:legendEntry>
        <c:idx val="1"/>
        <c:txPr>
          <a:bodyPr/>
          <a:lstStyle/>
          <a:p>
            <a:pPr>
              <a:defRPr sz="1400" b="1"/>
            </a:pPr>
            <a:endParaRPr lang="en-US"/>
          </a:p>
        </c:txPr>
      </c:legendEntry>
      <c:legendEntry>
        <c:idx val="2"/>
        <c:txPr>
          <a:bodyPr/>
          <a:lstStyle/>
          <a:p>
            <a:pPr>
              <a:defRPr sz="1400" b="1"/>
            </a:pPr>
            <a:endParaRPr lang="en-US"/>
          </a:p>
        </c:txPr>
      </c:legendEntry>
      <c:legendEntry>
        <c:idx val="3"/>
        <c:txPr>
          <a:bodyPr/>
          <a:lstStyle/>
          <a:p>
            <a:pPr>
              <a:defRPr sz="1400" b="1"/>
            </a:pPr>
            <a:endParaRPr lang="en-US"/>
          </a:p>
        </c:txPr>
      </c:legendEntry>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defTabSz="912813" eaLnBrk="1" hangingPunct="1">
              <a:defRPr sz="1200" b="0"/>
            </a:lvl1pPr>
          </a:lstStyle>
          <a:p>
            <a:pPr>
              <a:defRPr/>
            </a:pPr>
            <a:endParaRPr lang="en-US"/>
          </a:p>
        </p:txBody>
      </p:sp>
      <p:sp>
        <p:nvSpPr>
          <p:cNvPr id="104451" name="Rectangle 3"/>
          <p:cNvSpPr>
            <a:spLocks noGrp="1" noChangeArrowheads="1"/>
          </p:cNvSpPr>
          <p:nvPr>
            <p:ph type="dt" sz="quarter" idx="1"/>
          </p:nvPr>
        </p:nvSpPr>
        <p:spPr bwMode="auto">
          <a:xfrm>
            <a:off x="3963988" y="0"/>
            <a:ext cx="3032125" cy="461963"/>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defTabSz="912813" eaLnBrk="1" hangingPunct="1">
              <a:defRPr sz="1200" b="0"/>
            </a:lvl1pPr>
          </a:lstStyle>
          <a:p>
            <a:pPr>
              <a:defRPr/>
            </a:pPr>
            <a:endParaRPr lang="en-US"/>
          </a:p>
        </p:txBody>
      </p:sp>
      <p:sp>
        <p:nvSpPr>
          <p:cNvPr id="104452" name="Rectangle 4"/>
          <p:cNvSpPr>
            <a:spLocks noGrp="1" noChangeArrowheads="1"/>
          </p:cNvSpPr>
          <p:nvPr>
            <p:ph type="ftr" sz="quarter" idx="2"/>
          </p:nvPr>
        </p:nvSpPr>
        <p:spPr bwMode="auto">
          <a:xfrm>
            <a:off x="0" y="8807450"/>
            <a:ext cx="3032125" cy="461963"/>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defTabSz="912813" eaLnBrk="1" hangingPunct="1">
              <a:defRPr sz="1200" b="0"/>
            </a:lvl1pPr>
          </a:lstStyle>
          <a:p>
            <a:pPr>
              <a:defRPr/>
            </a:pPr>
            <a:endParaRPr lang="en-US"/>
          </a:p>
        </p:txBody>
      </p:sp>
      <p:sp>
        <p:nvSpPr>
          <p:cNvPr id="104453" name="Rectangle 5"/>
          <p:cNvSpPr>
            <a:spLocks noGrp="1" noChangeArrowheads="1"/>
          </p:cNvSpPr>
          <p:nvPr>
            <p:ph type="sldNum" sz="quarter" idx="3"/>
          </p:nvPr>
        </p:nvSpPr>
        <p:spPr bwMode="auto">
          <a:xfrm>
            <a:off x="3963988" y="8807450"/>
            <a:ext cx="3032125" cy="461963"/>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defTabSz="912813" eaLnBrk="1" hangingPunct="1">
              <a:defRPr sz="1200" b="0"/>
            </a:lvl1pPr>
          </a:lstStyle>
          <a:p>
            <a:pPr>
              <a:defRPr/>
            </a:pPr>
            <a:fld id="{15A86A32-F0BE-4913-8151-0867FA08942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lvl1pPr defTabSz="920750" eaLnBrk="1" hangingPunct="1">
              <a:defRPr sz="1200" b="0"/>
            </a:lvl1pPr>
          </a:lstStyle>
          <a:p>
            <a:pPr>
              <a:defRPr/>
            </a:pPr>
            <a:endParaRPr lang="en-US"/>
          </a:p>
        </p:txBody>
      </p:sp>
      <p:sp>
        <p:nvSpPr>
          <p:cNvPr id="75779" name="Rectangle 3"/>
          <p:cNvSpPr>
            <a:spLocks noGrp="1" noChangeArrowheads="1"/>
          </p:cNvSpPr>
          <p:nvPr>
            <p:ph type="dt" idx="1"/>
          </p:nvPr>
        </p:nvSpPr>
        <p:spPr bwMode="auto">
          <a:xfrm>
            <a:off x="3963988" y="0"/>
            <a:ext cx="3032125" cy="461963"/>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lvl1pPr algn="r" defTabSz="920750" eaLnBrk="1" hangingPunct="1">
              <a:defRPr sz="1200" b="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5325"/>
            <a:ext cx="4637088" cy="3478213"/>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07450"/>
            <a:ext cx="3032125" cy="461963"/>
          </a:xfrm>
          <a:prstGeom prst="rect">
            <a:avLst/>
          </a:prstGeom>
          <a:noFill/>
          <a:ln w="9525">
            <a:noFill/>
            <a:miter lim="800000"/>
            <a:headEnd/>
            <a:tailEnd/>
          </a:ln>
          <a:effectLst/>
        </p:spPr>
        <p:txBody>
          <a:bodyPr vert="horz" wrap="square" lIns="92171" tIns="46085" rIns="92171" bIns="46085" numCol="1" anchor="b" anchorCtr="0" compatLnSpc="1">
            <a:prstTxWarp prst="textNoShape">
              <a:avLst/>
            </a:prstTxWarp>
          </a:bodyPr>
          <a:lstStyle>
            <a:lvl1pPr defTabSz="920750" eaLnBrk="1" hangingPunct="1">
              <a:defRPr sz="1200" b="0"/>
            </a:lvl1pPr>
          </a:lstStyle>
          <a:p>
            <a:pPr>
              <a:defRPr/>
            </a:pPr>
            <a:endParaRPr lang="en-US"/>
          </a:p>
        </p:txBody>
      </p:sp>
      <p:sp>
        <p:nvSpPr>
          <p:cNvPr id="75783" name="Rectangle 7"/>
          <p:cNvSpPr>
            <a:spLocks noGrp="1" noChangeArrowheads="1"/>
          </p:cNvSpPr>
          <p:nvPr>
            <p:ph type="sldNum" sz="quarter" idx="5"/>
          </p:nvPr>
        </p:nvSpPr>
        <p:spPr bwMode="auto">
          <a:xfrm>
            <a:off x="3963988" y="8807450"/>
            <a:ext cx="3032125" cy="461963"/>
          </a:xfrm>
          <a:prstGeom prst="rect">
            <a:avLst/>
          </a:prstGeom>
          <a:noFill/>
          <a:ln w="9525">
            <a:noFill/>
            <a:miter lim="800000"/>
            <a:headEnd/>
            <a:tailEnd/>
          </a:ln>
          <a:effectLst/>
        </p:spPr>
        <p:txBody>
          <a:bodyPr vert="horz" wrap="square" lIns="92171" tIns="46085" rIns="92171" bIns="46085" numCol="1" anchor="b" anchorCtr="0" compatLnSpc="1">
            <a:prstTxWarp prst="textNoShape">
              <a:avLst/>
            </a:prstTxWarp>
          </a:bodyPr>
          <a:lstStyle>
            <a:lvl1pPr algn="r" defTabSz="920750" eaLnBrk="1" hangingPunct="1">
              <a:defRPr sz="1200" b="0"/>
            </a:lvl1pPr>
          </a:lstStyle>
          <a:p>
            <a:pPr>
              <a:defRPr/>
            </a:pPr>
            <a:fld id="{B79AFF30-1815-4E85-9243-ABD4123A36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smtClean="0"/>
          </a:p>
        </p:txBody>
      </p:sp>
      <p:sp>
        <p:nvSpPr>
          <p:cNvPr id="26627" name="Slide Number Placeholder 3"/>
          <p:cNvSpPr>
            <a:spLocks noGrp="1"/>
          </p:cNvSpPr>
          <p:nvPr>
            <p:ph type="sldNum" sz="quarter" idx="5"/>
          </p:nvPr>
        </p:nvSpPr>
        <p:spPr>
          <a:noFill/>
        </p:spPr>
        <p:txBody>
          <a:bodyPr/>
          <a:lstStyle/>
          <a:p>
            <a:fld id="{48D0A110-C3EF-46E4-B599-230629081EDF}"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D456A5-C28D-40C6-BDCD-114FABD392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E1E2907-B01A-4205-AE43-7B8A3A8428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566D27-7E75-4EA2-BD7B-9D32284A697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E946118-F90B-4C50-8D85-804BD414EC4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270000"/>
            <a:ext cx="4038600" cy="5199063"/>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1A2E668C-2D2C-4198-AE44-10ECBFFBCCE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1650" y="161925"/>
            <a:ext cx="5165725" cy="7239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70000"/>
            <a:ext cx="4038600" cy="252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0000"/>
            <a:ext cx="4038600" cy="252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4938"/>
            <a:ext cx="40386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4938"/>
            <a:ext cx="40386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365A979-CC77-455A-AA9A-45DEAD7130B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E1F256B-3C0D-4D3A-8BFD-97A8EDCFB42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A2F8F2E-8129-46A0-B3AA-73C1007539D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1788" y="76200"/>
            <a:ext cx="594042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66800"/>
            <a:ext cx="7999413" cy="5486400"/>
          </a:xfrm>
        </p:spPr>
        <p:txBody>
          <a:bodyPr/>
          <a:lstStyle/>
          <a:p>
            <a:pPr lvl="0"/>
            <a:endParaRPr lang="en-US" noProof="0"/>
          </a:p>
        </p:txBody>
      </p:sp>
      <p:sp>
        <p:nvSpPr>
          <p:cNvPr id="4" name="Footer Placeholder 3"/>
          <p:cNvSpPr>
            <a:spLocks noGrp="1"/>
          </p:cNvSpPr>
          <p:nvPr>
            <p:ph type="ftr" sz="quarter" idx="10"/>
          </p:nvPr>
        </p:nvSpPr>
        <p:spPr>
          <a:xfrm>
            <a:off x="0" y="6477000"/>
            <a:ext cx="2895600" cy="381000"/>
          </a:xfrm>
          <a:prstGeom prst="rect">
            <a:avLst/>
          </a:prstGeom>
        </p:spPr>
        <p:txBody>
          <a:bodyPr/>
          <a:lstStyle>
            <a:lvl1pPr eaLnBrk="0" hangingPunct="0">
              <a:defRPr/>
            </a:lvl1pPr>
          </a:lstStyle>
          <a:p>
            <a:pPr>
              <a:defRPr/>
            </a:pPr>
            <a:endParaRPr lang="en-US"/>
          </a:p>
        </p:txBody>
      </p:sp>
      <p:sp>
        <p:nvSpPr>
          <p:cNvPr id="5" name="Slide Number Placeholder 4"/>
          <p:cNvSpPr>
            <a:spLocks noGrp="1"/>
          </p:cNvSpPr>
          <p:nvPr>
            <p:ph type="sldNum" sz="quarter" idx="11"/>
          </p:nvPr>
        </p:nvSpPr>
        <p:spPr>
          <a:xfrm>
            <a:off x="6780213" y="6381750"/>
            <a:ext cx="2135187" cy="476250"/>
          </a:xfrm>
        </p:spPr>
        <p:txBody>
          <a:bodyPr/>
          <a:lstStyle>
            <a:lvl1pPr>
              <a:defRPr/>
            </a:lvl1pPr>
          </a:lstStyle>
          <a:p>
            <a:pPr>
              <a:defRPr/>
            </a:pPr>
            <a:fld id="{6CD14716-6F03-4CED-9D63-12FF543AAE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7" y="197436"/>
            <a:ext cx="5165725" cy="723900"/>
          </a:xfrm>
        </p:spPr>
        <p:txBody>
          <a:bodyPr/>
          <a:lstStyle>
            <a:lvl1pPr marL="0" indent="0">
              <a:defRPr b="1">
                <a:solidFill>
                  <a:srgbClr val="285C00"/>
                </a:solidFill>
                <a:latin typeface="Cambria" pitchFamily="18" charset="0"/>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3C702BBD-2EB0-4C44-92BD-C12C7EDA54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7452" y="206314"/>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757FE10-15E1-460C-A482-DCCBDA0053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02963" y="197436"/>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6539A5D-F86A-4DA8-9CD8-344EB6EFFD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8DDF482-C6EA-4647-A1E2-37F21A56CE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6330" y="188558"/>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B7489FCA-141E-48B4-B553-06BA6E23B4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4F563F1-1FD0-446D-9E06-76D1145772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F8E4EF-EE29-4F2C-A9CE-824FBDACDD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3FF1210-9B4F-4179-9CC5-442E86068779}" type="slidenum">
              <a:rPr lang="en-US"/>
              <a:pPr>
                <a:defRPr/>
              </a:pPr>
              <a:t>‹#›</a:t>
            </a:fld>
            <a:endParaRPr lang="en-US"/>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a:effectLst>
                <a:outerShdw blurRad="38100" dist="38100" dir="2700000" algn="tl">
                  <a:srgbClr val="FFFFFF"/>
                </a:outerShdw>
              </a:effectLst>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94" r:id="rId14"/>
    <p:sldLayoutId id="2147483693" r:id="rId15"/>
    <p:sldLayoutId id="2147483692" r:id="rId16"/>
    <p:sldLayoutId id="2147483708" r:id="rId17"/>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cience.energy.gov/about/honors-and-awards/doe-nobel-laureate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snowmass2013.or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522288" y="1004888"/>
            <a:ext cx="7681912" cy="2676525"/>
          </a:xfrm>
          <a:prstGeom prst="rect">
            <a:avLst/>
          </a:prstGeom>
          <a:noFill/>
          <a:ln w="9525" algn="ctr">
            <a:noFill/>
            <a:miter lim="800000"/>
            <a:headEnd/>
            <a:tailEnd/>
          </a:ln>
        </p:spPr>
        <p:txBody>
          <a:bodyPr lIns="91407" tIns="45704" rIns="91407" bIns="45704" anchor="ctr">
            <a:spAutoFit/>
          </a:bodyPr>
          <a:lstStyle/>
          <a:p>
            <a:pPr algn="ctr"/>
            <a:r>
              <a:rPr lang="en-US" sz="2800">
                <a:solidFill>
                  <a:srgbClr val="005C0F"/>
                </a:solidFill>
                <a:latin typeface="Tahoma" pitchFamily="34" charset="0"/>
                <a:cs typeface="Tahoma" pitchFamily="34" charset="0"/>
              </a:rPr>
              <a:t>Office of High Energy Physics (HEP) Program Status</a:t>
            </a:r>
          </a:p>
          <a:p>
            <a:pPr algn="ctr"/>
            <a:endParaRPr lang="en-US" sz="2800">
              <a:solidFill>
                <a:srgbClr val="005C0F"/>
              </a:solidFill>
              <a:latin typeface="Tahoma" pitchFamily="34" charset="0"/>
              <a:cs typeface="Tahoma" pitchFamily="34" charset="0"/>
            </a:endParaRPr>
          </a:p>
          <a:p>
            <a:pPr algn="ctr"/>
            <a:r>
              <a:rPr lang="en-US" sz="2800">
                <a:solidFill>
                  <a:srgbClr val="005C0F"/>
                </a:solidFill>
                <a:latin typeface="Tahoma" pitchFamily="34" charset="0"/>
                <a:cs typeface="Tahoma" pitchFamily="34" charset="0"/>
              </a:rPr>
              <a:t>AAAC Meeting</a:t>
            </a:r>
          </a:p>
          <a:p>
            <a:pPr algn="ctr"/>
            <a:r>
              <a:rPr lang="en-US" sz="2800">
                <a:solidFill>
                  <a:srgbClr val="005C0F"/>
                </a:solidFill>
                <a:latin typeface="Tahoma" pitchFamily="34" charset="0"/>
                <a:cs typeface="Tahoma" pitchFamily="34" charset="0"/>
              </a:rPr>
              <a:t>November 30 – December 1, 2012</a:t>
            </a:r>
          </a:p>
          <a:p>
            <a:pPr algn="ctr"/>
            <a:endParaRPr lang="en-US" sz="2800">
              <a:solidFill>
                <a:srgbClr val="005C0F"/>
              </a:solidFill>
              <a:latin typeface="Tahoma" pitchFamily="34" charset="0"/>
              <a:cs typeface="Tahoma" pitchFamily="34" charset="0"/>
            </a:endParaRPr>
          </a:p>
        </p:txBody>
      </p:sp>
      <p:sp>
        <p:nvSpPr>
          <p:cNvPr id="21506" name="Rectangle 3"/>
          <p:cNvSpPr>
            <a:spLocks noGrp="1" noChangeArrowheads="1"/>
          </p:cNvSpPr>
          <p:nvPr>
            <p:ph type="subTitle" idx="1"/>
          </p:nvPr>
        </p:nvSpPr>
        <p:spPr>
          <a:xfrm>
            <a:off x="0" y="5280025"/>
            <a:ext cx="9086850" cy="1314450"/>
          </a:xfrm>
        </p:spPr>
        <p:txBody>
          <a:bodyPr lIns="82039" tIns="41020" rIns="82039" bIns="41020">
            <a:spAutoFit/>
          </a:bodyPr>
          <a:lstStyle/>
          <a:p>
            <a:pPr eaLnBrk="1" hangingPunct="1">
              <a:spcBef>
                <a:spcPct val="0"/>
              </a:spcBef>
            </a:pPr>
            <a:r>
              <a:rPr lang="en-US" sz="1600" smtClean="0">
                <a:latin typeface="Tahoma" pitchFamily="34" charset="0"/>
                <a:cs typeface="Tahoma" pitchFamily="34" charset="0"/>
              </a:rPr>
              <a:t>Kathleen Turner</a:t>
            </a:r>
          </a:p>
          <a:p>
            <a:pPr eaLnBrk="1" hangingPunct="1">
              <a:spcBef>
                <a:spcPct val="0"/>
              </a:spcBef>
            </a:pPr>
            <a:r>
              <a:rPr lang="en-US" sz="1600" smtClean="0">
                <a:latin typeface="Tahoma" pitchFamily="34" charset="0"/>
                <a:cs typeface="Tahoma" pitchFamily="34" charset="0"/>
              </a:rPr>
              <a:t>Office of High Energy Physics</a:t>
            </a:r>
          </a:p>
          <a:p>
            <a:pPr eaLnBrk="1" hangingPunct="1">
              <a:spcBef>
                <a:spcPct val="0"/>
              </a:spcBef>
            </a:pPr>
            <a:r>
              <a:rPr lang="en-US" sz="1600" smtClean="0">
                <a:latin typeface="Tahoma" pitchFamily="34" charset="0"/>
                <a:cs typeface="Tahoma" pitchFamily="34" charset="0"/>
              </a:rPr>
              <a:t>Office of Science, U.S. Department of Energy</a:t>
            </a:r>
          </a:p>
          <a:p>
            <a:pPr eaLnBrk="1" hangingPunct="1">
              <a:spcBef>
                <a:spcPct val="0"/>
              </a:spcBef>
            </a:pPr>
            <a:endParaRPr lang="en-US" sz="1600" smtClean="0">
              <a:latin typeface="Tahoma" pitchFamily="34" charset="0"/>
              <a:cs typeface="Tahoma" pitchFamily="34" charset="0"/>
            </a:endParaRPr>
          </a:p>
          <a:p>
            <a:pPr eaLnBrk="1" hangingPunct="1">
              <a:spcBef>
                <a:spcPct val="0"/>
              </a:spcBef>
            </a:pPr>
            <a:r>
              <a:rPr lang="en-US" sz="1600" b="0" smtClean="0">
                <a:latin typeface="Tahoma" pitchFamily="34" charset="0"/>
                <a:cs typeface="Tahoma" pitchFamily="34" charset="0"/>
              </a:rPr>
              <a:t>Cosmic Frontier program managers: Michael Salamon, Jim Stone, Kathleen Turner</a:t>
            </a:r>
          </a:p>
        </p:txBody>
      </p:sp>
      <p:sp>
        <p:nvSpPr>
          <p:cNvPr id="21507" name="Text Box 10"/>
          <p:cNvSpPr txBox="1">
            <a:spLocks noChangeArrowheads="1"/>
          </p:cNvSpPr>
          <p:nvPr/>
        </p:nvSpPr>
        <p:spPr bwMode="auto">
          <a:xfrm>
            <a:off x="6842125" y="171450"/>
            <a:ext cx="2301875" cy="687388"/>
          </a:xfrm>
          <a:prstGeom prst="rect">
            <a:avLst/>
          </a:prstGeom>
          <a:noFill/>
          <a:ln w="9525">
            <a:noFill/>
            <a:miter lim="800000"/>
            <a:headEnd/>
            <a:tailEnd/>
          </a:ln>
        </p:spPr>
        <p:txBody>
          <a:bodyPr>
            <a:spAutoFit/>
          </a:bodyPr>
          <a:lstStyle/>
          <a:p>
            <a:pPr algn="ctr" eaLnBrk="0" hangingPunct="0">
              <a:lnSpc>
                <a:spcPct val="85000"/>
              </a:lnSpc>
            </a:pPr>
            <a:r>
              <a:rPr lang="en-US" sz="1400">
                <a:solidFill>
                  <a:srgbClr val="135C00"/>
                </a:solidFill>
              </a:rPr>
              <a:t>OFFICE OF</a:t>
            </a:r>
            <a:r>
              <a:rPr lang="en-US" sz="1400" b="0">
                <a:solidFill>
                  <a:srgbClr val="135C00"/>
                </a:solidFill>
              </a:rPr>
              <a:t> </a:t>
            </a:r>
            <a:r>
              <a:rPr lang="en-US" sz="3200" b="0">
                <a:solidFill>
                  <a:srgbClr val="135C00"/>
                </a:solidFill>
                <a:latin typeface="Arial Black" pitchFamily="34" charset="0"/>
              </a:rPr>
              <a:t>SCIENCE</a:t>
            </a:r>
          </a:p>
        </p:txBody>
      </p:sp>
      <p:pic>
        <p:nvPicPr>
          <p:cNvPr id="21508" name="Picture 9" descr="New_DOE_Logo_Color_042808"/>
          <p:cNvPicPr>
            <a:picLocks noChangeAspect="1" noChangeArrowheads="1"/>
          </p:cNvPicPr>
          <p:nvPr/>
        </p:nvPicPr>
        <p:blipFill>
          <a:blip r:embed="rId3"/>
          <a:srcRect/>
          <a:stretch>
            <a:fillRect/>
          </a:stretch>
        </p:blipFill>
        <p:spPr bwMode="auto">
          <a:xfrm>
            <a:off x="241300" y="209550"/>
            <a:ext cx="2563813" cy="646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06375" y="0"/>
            <a:ext cx="6400800" cy="631825"/>
          </a:xfrm>
        </p:spPr>
        <p:txBody>
          <a:bodyPr/>
          <a:lstStyle/>
          <a:p>
            <a:r>
              <a:rPr lang="en-US" sz="3200" smtClean="0">
                <a:effectLst/>
              </a:rPr>
              <a:t>Energy Frontier Status</a:t>
            </a:r>
          </a:p>
        </p:txBody>
      </p:sp>
      <p:sp>
        <p:nvSpPr>
          <p:cNvPr id="32770" name="Slide Number Placeholder 3"/>
          <p:cNvSpPr>
            <a:spLocks noGrp="1"/>
          </p:cNvSpPr>
          <p:nvPr>
            <p:ph type="sldNum" sz="quarter" idx="10"/>
          </p:nvPr>
        </p:nvSpPr>
        <p:spPr>
          <a:noFill/>
        </p:spPr>
        <p:txBody>
          <a:bodyPr/>
          <a:lstStyle/>
          <a:p>
            <a:fld id="{AF7DD508-198F-4D8E-90B6-6B6AC8A430A6}" type="slidenum">
              <a:rPr lang="en-US" smtClean="0"/>
              <a:pPr/>
              <a:t>10</a:t>
            </a:fld>
            <a:endParaRPr lang="en-US" smtClean="0"/>
          </a:p>
        </p:txBody>
      </p:sp>
      <p:sp>
        <p:nvSpPr>
          <p:cNvPr id="32771" name="TextBox 4"/>
          <p:cNvSpPr txBox="1">
            <a:spLocks noChangeArrowheads="1"/>
          </p:cNvSpPr>
          <p:nvPr/>
        </p:nvSpPr>
        <p:spPr bwMode="auto">
          <a:xfrm>
            <a:off x="7126288" y="6248400"/>
            <a:ext cx="1778000" cy="523875"/>
          </a:xfrm>
          <a:prstGeom prst="rect">
            <a:avLst/>
          </a:prstGeom>
          <a:noFill/>
          <a:ln w="9525">
            <a:noFill/>
            <a:miter lim="800000"/>
            <a:headEnd/>
            <a:tailEnd/>
          </a:ln>
        </p:spPr>
        <p:txBody>
          <a:bodyPr wrap="none">
            <a:spAutoFit/>
          </a:bodyPr>
          <a:lstStyle/>
          <a:p>
            <a:pPr algn="ctr"/>
            <a:r>
              <a:rPr lang="en-US" sz="1400"/>
              <a:t>CMS Observed Result</a:t>
            </a:r>
          </a:p>
          <a:p>
            <a:pPr algn="ctr"/>
            <a:r>
              <a:rPr lang="en-US" sz="1400"/>
              <a:t>(as of HCP 2012)</a:t>
            </a:r>
          </a:p>
        </p:txBody>
      </p:sp>
      <p:pic>
        <p:nvPicPr>
          <p:cNvPr id="32772" name="Picture 4"/>
          <p:cNvPicPr>
            <a:picLocks noChangeAspect="1" noChangeArrowheads="1"/>
          </p:cNvPicPr>
          <p:nvPr/>
        </p:nvPicPr>
        <p:blipFill>
          <a:blip r:embed="rId2"/>
          <a:srcRect/>
          <a:stretch>
            <a:fillRect/>
          </a:stretch>
        </p:blipFill>
        <p:spPr bwMode="auto">
          <a:xfrm>
            <a:off x="3937000" y="3813175"/>
            <a:ext cx="2755900" cy="2511425"/>
          </a:xfrm>
          <a:prstGeom prst="rect">
            <a:avLst/>
          </a:prstGeom>
          <a:noFill/>
          <a:ln w="9525">
            <a:noFill/>
            <a:miter lim="800000"/>
            <a:headEnd/>
            <a:tailEnd/>
          </a:ln>
        </p:spPr>
      </p:pic>
      <p:pic>
        <p:nvPicPr>
          <p:cNvPr id="32773" name="Picture 3"/>
          <p:cNvPicPr>
            <a:picLocks noChangeAspect="1" noChangeArrowheads="1"/>
          </p:cNvPicPr>
          <p:nvPr/>
        </p:nvPicPr>
        <p:blipFill>
          <a:blip r:embed="rId3"/>
          <a:srcRect/>
          <a:stretch>
            <a:fillRect/>
          </a:stretch>
        </p:blipFill>
        <p:spPr bwMode="auto">
          <a:xfrm>
            <a:off x="6594475" y="3849688"/>
            <a:ext cx="2500313" cy="2398712"/>
          </a:xfrm>
          <a:prstGeom prst="rect">
            <a:avLst/>
          </a:prstGeom>
          <a:noFill/>
          <a:ln w="9525">
            <a:noFill/>
            <a:miter lim="800000"/>
            <a:headEnd/>
            <a:tailEnd/>
          </a:ln>
        </p:spPr>
      </p:pic>
      <p:sp>
        <p:nvSpPr>
          <p:cNvPr id="32774" name="TextBox 15"/>
          <p:cNvSpPr txBox="1">
            <a:spLocks noChangeArrowheads="1"/>
          </p:cNvSpPr>
          <p:nvPr/>
        </p:nvSpPr>
        <p:spPr bwMode="auto">
          <a:xfrm>
            <a:off x="4478338" y="6248400"/>
            <a:ext cx="1895475" cy="523875"/>
          </a:xfrm>
          <a:prstGeom prst="rect">
            <a:avLst/>
          </a:prstGeom>
          <a:noFill/>
          <a:ln w="9525">
            <a:noFill/>
            <a:miter lim="800000"/>
            <a:headEnd/>
            <a:tailEnd/>
          </a:ln>
        </p:spPr>
        <p:txBody>
          <a:bodyPr wrap="none">
            <a:spAutoFit/>
          </a:bodyPr>
          <a:lstStyle/>
          <a:p>
            <a:pPr algn="ctr"/>
            <a:r>
              <a:rPr lang="en-US" sz="1400"/>
              <a:t>ATLAS Observed Result</a:t>
            </a:r>
          </a:p>
          <a:p>
            <a:pPr algn="ctr"/>
            <a:r>
              <a:rPr lang="en-US" sz="1400"/>
              <a:t> (July 2012)</a:t>
            </a:r>
          </a:p>
        </p:txBody>
      </p:sp>
      <p:sp>
        <p:nvSpPr>
          <p:cNvPr id="32775" name="Content Placeholder 2"/>
          <p:cNvSpPr txBox="1">
            <a:spLocks/>
          </p:cNvSpPr>
          <p:nvPr/>
        </p:nvSpPr>
        <p:spPr bwMode="auto">
          <a:xfrm>
            <a:off x="182563" y="1098550"/>
            <a:ext cx="3976687" cy="5943600"/>
          </a:xfrm>
          <a:prstGeom prst="rect">
            <a:avLst/>
          </a:prstGeom>
          <a:noFill/>
          <a:ln w="9525">
            <a:noFill/>
            <a:miter lim="800000"/>
            <a:headEnd/>
            <a:tailEnd/>
          </a:ln>
        </p:spPr>
        <p:txBody>
          <a:bodyPr/>
          <a:lstStyle/>
          <a:p>
            <a:pPr marL="228600" indent="-228600">
              <a:buFont typeface="Wingdings" pitchFamily="2" charset="2"/>
              <a:buNone/>
            </a:pPr>
            <a:r>
              <a:rPr lang="en-US">
                <a:solidFill>
                  <a:srgbClr val="135C00"/>
                </a:solidFill>
                <a:latin typeface="Calibri" pitchFamily="34" charset="0"/>
                <a:cs typeface="Arial" charset="0"/>
              </a:rPr>
              <a:t>Fermilab Tevatron (DØ and CDF) </a:t>
            </a:r>
          </a:p>
          <a:p>
            <a:pPr marL="228600" indent="-228600">
              <a:buFont typeface="Wingdings" pitchFamily="2" charset="2"/>
              <a:buChar char="§"/>
            </a:pPr>
            <a:r>
              <a:rPr lang="en-US" sz="1600" b="0">
                <a:latin typeface="Calibri" pitchFamily="34" charset="0"/>
                <a:cs typeface="Arial" charset="0"/>
              </a:rPr>
              <a:t>Operations ended at the end-of-FY11</a:t>
            </a:r>
          </a:p>
          <a:p>
            <a:pPr marL="228600" indent="-228600">
              <a:buFont typeface="Wingdings" pitchFamily="2" charset="2"/>
              <a:buNone/>
            </a:pPr>
            <a:endParaRPr lang="en-US" sz="1600">
              <a:solidFill>
                <a:srgbClr val="135C00"/>
              </a:solidFill>
              <a:latin typeface="Calibri" pitchFamily="34" charset="0"/>
              <a:cs typeface="Arial" charset="0"/>
            </a:endParaRPr>
          </a:p>
          <a:p>
            <a:pPr marL="228600" indent="-228600">
              <a:buFont typeface="Wingdings" pitchFamily="2" charset="2"/>
              <a:buNone/>
            </a:pPr>
            <a:r>
              <a:rPr lang="en-US">
                <a:solidFill>
                  <a:srgbClr val="135C00"/>
                </a:solidFill>
                <a:latin typeface="Calibri" pitchFamily="34" charset="0"/>
                <a:cs typeface="Arial" charset="0"/>
              </a:rPr>
              <a:t>Large Hadron Collider (LHC) at CERN</a:t>
            </a:r>
          </a:p>
          <a:p>
            <a:pPr marL="228600" indent="-228600">
              <a:buFont typeface="Wingdings" pitchFamily="2" charset="2"/>
              <a:buChar char="§"/>
            </a:pPr>
            <a:r>
              <a:rPr lang="en-US" sz="1600" b="0">
                <a:latin typeface="Calibri" pitchFamily="34" charset="0"/>
                <a:cs typeface="Arial" charset="0"/>
              </a:rPr>
              <a:t>DOE made significant contributions to the accelerator and detectors (ATLAS and CMS)</a:t>
            </a:r>
          </a:p>
          <a:p>
            <a:pPr marL="228600" indent="-228600">
              <a:buFont typeface="Wingdings" pitchFamily="2" charset="2"/>
              <a:buChar char="§"/>
            </a:pPr>
            <a:r>
              <a:rPr lang="en-US" sz="1600" b="0">
                <a:latin typeface="Calibri" pitchFamily="34" charset="0"/>
                <a:cs typeface="Arial" charset="0"/>
              </a:rPr>
              <a:t>LHC will shutdown during 2013-2014 for “Phase-0” improvements:  maintenance, detector consolidation and upgrades</a:t>
            </a:r>
          </a:p>
          <a:p>
            <a:pPr marL="228600" indent="-228600">
              <a:buFont typeface="Wingdings" pitchFamily="2" charset="2"/>
              <a:buChar char="§"/>
            </a:pPr>
            <a:r>
              <a:rPr lang="en-US" sz="1600" b="0">
                <a:latin typeface="Calibri" pitchFamily="34" charset="0"/>
                <a:cs typeface="Arial" charset="0"/>
              </a:rPr>
              <a:t>Working with experiments to develop plan for contributions to “Phase-1” upgrades (scheduled in 2018)</a:t>
            </a:r>
          </a:p>
          <a:p>
            <a:pPr marL="228600" indent="-228600"/>
            <a:endParaRPr lang="en-US" sz="1600" b="0">
              <a:latin typeface="Calibri" pitchFamily="34" charset="0"/>
              <a:cs typeface="Arial" charset="0"/>
            </a:endParaRPr>
          </a:p>
          <a:p>
            <a:pPr marL="228600" indent="-228600"/>
            <a:r>
              <a:rPr lang="en-US" u="sng">
                <a:solidFill>
                  <a:srgbClr val="135C00"/>
                </a:solidFill>
                <a:latin typeface="Calibri" pitchFamily="34" charset="0"/>
                <a:cs typeface="Arial" charset="0"/>
              </a:rPr>
              <a:t>Major Results:</a:t>
            </a:r>
          </a:p>
          <a:p>
            <a:pPr marL="228600" indent="-228600">
              <a:buFont typeface="Wingdings" pitchFamily="2" charset="2"/>
              <a:buChar char="§"/>
            </a:pPr>
            <a:r>
              <a:rPr lang="en-US" sz="1600" b="0">
                <a:latin typeface="Calibri" pitchFamily="34" charset="0"/>
                <a:cs typeface="Arial" charset="0"/>
              </a:rPr>
              <a:t>A Higgs Boson-like particle has been observed at CERN by both experiments </a:t>
            </a:r>
            <a:br>
              <a:rPr lang="en-US" sz="1600" b="0">
                <a:latin typeface="Calibri" pitchFamily="34" charset="0"/>
                <a:cs typeface="Arial" charset="0"/>
              </a:rPr>
            </a:br>
            <a:r>
              <a:rPr lang="en-US" sz="1600" b="0">
                <a:latin typeface="Calibri" pitchFamily="34" charset="0"/>
                <a:cs typeface="Arial" charset="0"/>
              </a:rPr>
              <a:t>in several decay modes</a:t>
            </a:r>
          </a:p>
          <a:p>
            <a:pPr marL="228600" indent="-228600">
              <a:buFont typeface="Wingdings" pitchFamily="2" charset="2"/>
              <a:buChar char="§"/>
            </a:pPr>
            <a:r>
              <a:rPr lang="en-US" sz="1600" b="0">
                <a:latin typeface="Calibri" pitchFamily="34" charset="0"/>
                <a:cs typeface="Arial" charset="0"/>
              </a:rPr>
              <a:t>Mass ~ 126 GeV/c</a:t>
            </a:r>
            <a:r>
              <a:rPr lang="en-US" sz="1600" b="0" baseline="30000">
                <a:latin typeface="Calibri" pitchFamily="34" charset="0"/>
                <a:cs typeface="Arial" charset="0"/>
              </a:rPr>
              <a:t>2</a:t>
            </a:r>
            <a:r>
              <a:rPr lang="en-US" sz="1600" b="0">
                <a:latin typeface="Calibri" pitchFamily="34" charset="0"/>
                <a:cs typeface="Arial" charset="0"/>
              </a:rPr>
              <a:t> with &gt; 5</a:t>
            </a:r>
            <a:r>
              <a:rPr lang="el-GR" sz="1600" b="0">
                <a:latin typeface="Calibri" pitchFamily="34" charset="0"/>
                <a:cs typeface="Arial" charset="0"/>
              </a:rPr>
              <a:t> σ</a:t>
            </a:r>
            <a:r>
              <a:rPr lang="en-US" sz="1600" b="0">
                <a:latin typeface="Calibri" pitchFamily="34" charset="0"/>
                <a:cs typeface="Arial" charset="0"/>
              </a:rPr>
              <a:t> signals</a:t>
            </a:r>
          </a:p>
          <a:p>
            <a:pPr marL="228600" indent="-228600">
              <a:buFont typeface="Wingdings" pitchFamily="2" charset="2"/>
              <a:buChar char="§"/>
            </a:pPr>
            <a:r>
              <a:rPr lang="en-US" sz="1600" b="0">
                <a:latin typeface="Calibri" pitchFamily="34" charset="0"/>
                <a:cs typeface="Arial" charset="0"/>
              </a:rPr>
              <a:t>Experiments are now shifting from a search-based to a measurement-based Higgs program to address if particle is consistent with Standard Model Higgs</a:t>
            </a:r>
          </a:p>
        </p:txBody>
      </p:sp>
      <p:pic>
        <p:nvPicPr>
          <p:cNvPr id="32776" name="Picture 16"/>
          <p:cNvPicPr>
            <a:picLocks noChangeAspect="1"/>
          </p:cNvPicPr>
          <p:nvPr/>
        </p:nvPicPr>
        <p:blipFill>
          <a:blip r:embed="rId4"/>
          <a:srcRect/>
          <a:stretch>
            <a:fillRect/>
          </a:stretch>
        </p:blipFill>
        <p:spPr bwMode="auto">
          <a:xfrm>
            <a:off x="4799013" y="650875"/>
            <a:ext cx="3659187" cy="3159125"/>
          </a:xfrm>
          <a:prstGeom prst="rect">
            <a:avLst/>
          </a:prstGeom>
          <a:noFill/>
          <a:ln w="9525">
            <a:noFill/>
            <a:miter lim="800000"/>
            <a:headEnd/>
            <a:tailEnd/>
          </a:ln>
        </p:spPr>
      </p:pic>
      <p:sp>
        <p:nvSpPr>
          <p:cNvPr id="32777" name="TextBox 5"/>
          <p:cNvSpPr txBox="1">
            <a:spLocks noChangeArrowheads="1"/>
          </p:cNvSpPr>
          <p:nvPr/>
        </p:nvSpPr>
        <p:spPr bwMode="auto">
          <a:xfrm>
            <a:off x="5019675" y="649288"/>
            <a:ext cx="3362325" cy="277812"/>
          </a:xfrm>
          <a:prstGeom prst="rect">
            <a:avLst/>
          </a:prstGeom>
          <a:solidFill>
            <a:schemeClr val="bg1"/>
          </a:solidFill>
          <a:ln w="9525">
            <a:noFill/>
            <a:miter lim="800000"/>
            <a:headEnd/>
            <a:tailEnd/>
          </a:ln>
        </p:spPr>
        <p:txBody>
          <a:bodyPr wrap="none">
            <a:spAutoFit/>
          </a:bodyPr>
          <a:lstStyle/>
          <a:p>
            <a:r>
              <a:rPr lang="en-US" sz="1200">
                <a:solidFill>
                  <a:srgbClr val="3333FF"/>
                </a:solidFill>
              </a:rPr>
              <a:t>Projected by end-2012:  ~25 fb</a:t>
            </a:r>
            <a:r>
              <a:rPr lang="en-US" sz="1200" baseline="30000">
                <a:solidFill>
                  <a:srgbClr val="3333FF"/>
                </a:solidFill>
              </a:rPr>
              <a:t>-1</a:t>
            </a:r>
            <a:r>
              <a:rPr lang="en-US" sz="1200">
                <a:solidFill>
                  <a:srgbClr val="3333FF"/>
                </a:solidFill>
              </a:rPr>
              <a:t> per CMS &amp; ATLAS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933450" y="206375"/>
            <a:ext cx="7305675" cy="723900"/>
          </a:xfrm>
        </p:spPr>
        <p:txBody>
          <a:bodyPr/>
          <a:lstStyle/>
          <a:p>
            <a:r>
              <a:rPr lang="en-US" smtClean="0">
                <a:effectLst/>
              </a:rPr>
              <a:t>Intensity Frontier Status </a:t>
            </a:r>
          </a:p>
        </p:txBody>
      </p:sp>
      <p:sp>
        <p:nvSpPr>
          <p:cNvPr id="33794" name="Content Placeholder 2"/>
          <p:cNvSpPr>
            <a:spLocks noGrp="1"/>
          </p:cNvSpPr>
          <p:nvPr>
            <p:ph idx="1"/>
          </p:nvPr>
        </p:nvSpPr>
        <p:spPr>
          <a:xfrm>
            <a:off x="193675" y="1179513"/>
            <a:ext cx="8669338" cy="3052762"/>
          </a:xfrm>
        </p:spPr>
        <p:txBody>
          <a:bodyPr/>
          <a:lstStyle/>
          <a:p>
            <a:pPr>
              <a:spcBef>
                <a:spcPct val="0"/>
              </a:spcBef>
              <a:buFont typeface="Wingdings" pitchFamily="2" charset="2"/>
              <a:buNone/>
            </a:pPr>
            <a:r>
              <a:rPr lang="en-US" smtClean="0"/>
              <a:t>Current program:  </a:t>
            </a:r>
            <a:r>
              <a:rPr lang="en-US" b="0" smtClean="0"/>
              <a:t>Minerva, Nova, T2K, MicroBoone, Daya Bay, EXO-200</a:t>
            </a:r>
          </a:p>
          <a:p>
            <a:pPr>
              <a:spcBef>
                <a:spcPct val="0"/>
              </a:spcBef>
              <a:buFont typeface="Wingdings" pitchFamily="2" charset="2"/>
              <a:buNone/>
            </a:pPr>
            <a:r>
              <a:rPr lang="en-US" b="0" smtClean="0"/>
              <a:t>	-- Nova and MicroBoone will complete construction in FY 2014</a:t>
            </a:r>
          </a:p>
          <a:p>
            <a:pPr>
              <a:spcBef>
                <a:spcPct val="0"/>
              </a:spcBef>
              <a:buFont typeface="Wingdings" pitchFamily="2" charset="2"/>
              <a:buNone/>
            </a:pPr>
            <a:endParaRPr lang="en-US" smtClean="0"/>
          </a:p>
          <a:p>
            <a:pPr>
              <a:spcBef>
                <a:spcPct val="0"/>
              </a:spcBef>
              <a:buFont typeface="Wingdings" pitchFamily="2" charset="2"/>
              <a:buNone/>
            </a:pPr>
            <a:r>
              <a:rPr lang="en-US" smtClean="0"/>
              <a:t>Planned program of major projects --- </a:t>
            </a:r>
            <a:r>
              <a:rPr lang="en-US" b="0" smtClean="0"/>
              <a:t>construction not approved yet</a:t>
            </a:r>
          </a:p>
          <a:p>
            <a:pPr lvl="1">
              <a:spcBef>
                <a:spcPct val="0"/>
              </a:spcBef>
            </a:pPr>
            <a:r>
              <a:rPr lang="en-US" sz="2000" b="1" smtClean="0"/>
              <a:t>Belle-II </a:t>
            </a:r>
            <a:r>
              <a:rPr lang="en-US" sz="2000" smtClean="0"/>
              <a:t>(CD-1 approved)</a:t>
            </a:r>
          </a:p>
          <a:p>
            <a:pPr lvl="1">
              <a:spcBef>
                <a:spcPct val="0"/>
              </a:spcBef>
            </a:pPr>
            <a:r>
              <a:rPr lang="en-US" sz="2000" b="1" smtClean="0"/>
              <a:t>Mu2e </a:t>
            </a:r>
            <a:r>
              <a:rPr lang="en-US" sz="2000" smtClean="0"/>
              <a:t>to explore charged lepton mixing (CD-1 approved July)</a:t>
            </a:r>
          </a:p>
          <a:p>
            <a:pPr lvl="1">
              <a:spcBef>
                <a:spcPct val="0"/>
              </a:spcBef>
            </a:pPr>
            <a:r>
              <a:rPr lang="en-US" sz="2000" b="1" smtClean="0"/>
              <a:t>LBNE</a:t>
            </a:r>
            <a:r>
              <a:rPr lang="en-US" sz="2000" smtClean="0"/>
              <a:t> to make definitive measurements of neutrino properties (CD-1 being planned)</a:t>
            </a:r>
          </a:p>
          <a:p>
            <a:pPr marL="1714500" lvl="3" indent="-342900">
              <a:spcBef>
                <a:spcPct val="0"/>
              </a:spcBef>
            </a:pPr>
            <a:r>
              <a:rPr lang="en-US" sz="1600" smtClean="0">
                <a:solidFill>
                  <a:srgbClr val="000099"/>
                </a:solidFill>
              </a:rPr>
              <a:t>10 kton liquid argon detector on the surface at Homestake</a:t>
            </a:r>
          </a:p>
          <a:p>
            <a:pPr marL="1714500" lvl="3" indent="-342900">
              <a:spcBef>
                <a:spcPct val="0"/>
              </a:spcBef>
            </a:pPr>
            <a:r>
              <a:rPr lang="en-US" sz="1600" smtClean="0">
                <a:solidFill>
                  <a:srgbClr val="000099"/>
                </a:solidFill>
              </a:rPr>
              <a:t>New neutrino beamline at Fermilab</a:t>
            </a:r>
          </a:p>
          <a:p>
            <a:pPr marL="1714500" lvl="3" indent="-342900">
              <a:spcBef>
                <a:spcPct val="0"/>
              </a:spcBef>
            </a:pPr>
            <a:r>
              <a:rPr lang="en-US" sz="1600" smtClean="0">
                <a:solidFill>
                  <a:srgbClr val="000099"/>
                </a:solidFill>
              </a:rPr>
              <a:t>Provides the foundation for a long-term world-leading neutrino program</a:t>
            </a:r>
          </a:p>
          <a:p>
            <a:pPr lvl="1">
              <a:spcBef>
                <a:spcPct val="0"/>
              </a:spcBef>
            </a:pPr>
            <a:r>
              <a:rPr lang="en-US" sz="2000" b="1" smtClean="0"/>
              <a:t>Muon g-2 </a:t>
            </a:r>
            <a:r>
              <a:rPr lang="en-US" sz="2000" smtClean="0"/>
              <a:t>conceptual design</a:t>
            </a:r>
          </a:p>
        </p:txBody>
      </p:sp>
      <p:sp>
        <p:nvSpPr>
          <p:cNvPr id="33795" name="Slide Number Placeholder 3"/>
          <p:cNvSpPr>
            <a:spLocks noGrp="1"/>
          </p:cNvSpPr>
          <p:nvPr>
            <p:ph type="sldNum" sz="quarter" idx="10"/>
          </p:nvPr>
        </p:nvSpPr>
        <p:spPr>
          <a:noFill/>
        </p:spPr>
        <p:txBody>
          <a:bodyPr/>
          <a:lstStyle/>
          <a:p>
            <a:fld id="{616946BE-0508-44A0-8469-F58FE3053A57}" type="slidenum">
              <a:rPr lang="en-US" smtClean="0"/>
              <a:pPr/>
              <a:t>11</a:t>
            </a:fld>
            <a:endParaRPr lang="en-US" smtClean="0"/>
          </a:p>
        </p:txBody>
      </p:sp>
      <p:pic>
        <p:nvPicPr>
          <p:cNvPr id="33796" name="Picture 4" descr="theta13Compare_wDayaBay_v2.jpg"/>
          <p:cNvPicPr>
            <a:picLocks noChangeAspect="1" noChangeArrowheads="1"/>
          </p:cNvPicPr>
          <p:nvPr/>
        </p:nvPicPr>
        <p:blipFill>
          <a:blip r:embed="rId2"/>
          <a:srcRect l="8813" t="8482" r="8157"/>
          <a:stretch>
            <a:fillRect/>
          </a:stretch>
        </p:blipFill>
        <p:spPr bwMode="auto">
          <a:xfrm>
            <a:off x="4586288" y="4222750"/>
            <a:ext cx="3835400" cy="2428875"/>
          </a:xfrm>
          <a:prstGeom prst="rect">
            <a:avLst/>
          </a:prstGeom>
          <a:noFill/>
          <a:ln w="9525">
            <a:noFill/>
            <a:miter lim="800000"/>
            <a:headEnd/>
            <a:tailEnd/>
          </a:ln>
        </p:spPr>
      </p:pic>
      <p:sp>
        <p:nvSpPr>
          <p:cNvPr id="6" name="Content Placeholder 2"/>
          <p:cNvSpPr txBox="1">
            <a:spLocks/>
          </p:cNvSpPr>
          <p:nvPr/>
        </p:nvSpPr>
        <p:spPr bwMode="auto">
          <a:xfrm>
            <a:off x="214313" y="4621213"/>
            <a:ext cx="3989387" cy="1498600"/>
          </a:xfrm>
          <a:prstGeom prst="rect">
            <a:avLst/>
          </a:prstGeom>
          <a:noFill/>
          <a:ln w="9525">
            <a:noFill/>
            <a:miter lim="800000"/>
            <a:headEnd/>
            <a:tailEnd/>
          </a:ln>
        </p:spPr>
        <p:txBody>
          <a:bodyPr/>
          <a:lstStyle/>
          <a:p>
            <a:pPr marL="228600" indent="-228600" eaLnBrk="0" hangingPunct="0">
              <a:spcBef>
                <a:spcPts val="0"/>
              </a:spcBef>
              <a:buFont typeface="Wingdings" pitchFamily="2" charset="2"/>
              <a:buNone/>
              <a:defRPr/>
            </a:pPr>
            <a:r>
              <a:rPr lang="en-US" sz="2000" u="sng" kern="0" dirty="0">
                <a:solidFill>
                  <a:srgbClr val="135C00"/>
                </a:solidFill>
                <a:latin typeface="+mn-lt"/>
                <a:cs typeface="Arial" pitchFamily="34" charset="0"/>
              </a:rPr>
              <a:t>Recent Major Results:</a:t>
            </a:r>
          </a:p>
          <a:p>
            <a:pPr indent="-228600" eaLnBrk="0" hangingPunct="0">
              <a:spcBef>
                <a:spcPts val="0"/>
              </a:spcBef>
              <a:buFont typeface="Wingdings" pitchFamily="2" charset="2"/>
              <a:buNone/>
              <a:defRPr/>
            </a:pPr>
            <a:r>
              <a:rPr lang="en-US" sz="2000" kern="0" dirty="0" err="1">
                <a:latin typeface="+mn-lt"/>
              </a:rPr>
              <a:t>Daya</a:t>
            </a:r>
            <a:r>
              <a:rPr lang="en-US" sz="2000" kern="0" dirty="0">
                <a:latin typeface="+mn-lt"/>
              </a:rPr>
              <a:t> Bay reactor neutrino experiment </a:t>
            </a:r>
            <a:r>
              <a:rPr lang="en-US" sz="2000" b="0" kern="0" dirty="0">
                <a:latin typeface="+mn-lt"/>
              </a:rPr>
              <a:t>definitively shows that the unmeasured neutrino mixing  is large (of order 10%);  very valuable info for LBNE redesign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2182813" y="252413"/>
            <a:ext cx="4054475" cy="530225"/>
          </a:xfrm>
        </p:spPr>
        <p:txBody>
          <a:bodyPr/>
          <a:lstStyle/>
          <a:p>
            <a:pPr>
              <a:buFont typeface="Wingdings" pitchFamily="2" charset="2"/>
              <a:buNone/>
            </a:pPr>
            <a:r>
              <a:rPr lang="en-US" sz="3600" smtClean="0">
                <a:solidFill>
                  <a:srgbClr val="006600"/>
                </a:solidFill>
              </a:rPr>
              <a:t>Cosmic Frontier</a:t>
            </a:r>
          </a:p>
          <a:p>
            <a:pPr>
              <a:buFont typeface="Wingdings" pitchFamily="2" charset="2"/>
              <a:buNone/>
            </a:pPr>
            <a:endParaRPr lang="en-US" sz="3200" smtClean="0">
              <a:solidFill>
                <a:srgbClr val="006600"/>
              </a:solidFill>
            </a:endParaRPr>
          </a:p>
        </p:txBody>
      </p:sp>
      <p:sp>
        <p:nvSpPr>
          <p:cNvPr id="34818" name="Slide Number Placeholder 3"/>
          <p:cNvSpPr>
            <a:spLocks noGrp="1"/>
          </p:cNvSpPr>
          <p:nvPr>
            <p:ph type="sldNum" sz="quarter" idx="10"/>
          </p:nvPr>
        </p:nvSpPr>
        <p:spPr>
          <a:noFill/>
        </p:spPr>
        <p:txBody>
          <a:bodyPr/>
          <a:lstStyle/>
          <a:p>
            <a:fld id="{FD08B13B-9082-4C28-8C5E-B5804D815360}" type="slidenum">
              <a:rPr lang="en-US" smtClean="0"/>
              <a:pPr/>
              <a:t>12</a:t>
            </a:fld>
            <a:endParaRPr lang="en-US" smtClean="0"/>
          </a:p>
        </p:txBody>
      </p:sp>
      <p:pic>
        <p:nvPicPr>
          <p:cNvPr id="34819" name="Picture 2" descr="Q:\!Individual Personal Folders\Kathy\My Pictures\HistoryUniverse\universe_original-transp_hi_res.jpg"/>
          <p:cNvPicPr>
            <a:picLocks noChangeAspect="1" noChangeArrowheads="1"/>
          </p:cNvPicPr>
          <p:nvPr/>
        </p:nvPicPr>
        <p:blipFill>
          <a:blip r:embed="rId2"/>
          <a:srcRect/>
          <a:stretch>
            <a:fillRect/>
          </a:stretch>
        </p:blipFill>
        <p:spPr bwMode="auto">
          <a:xfrm>
            <a:off x="1965325" y="1971675"/>
            <a:ext cx="4552950" cy="38560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A9855E03-B0B3-4819-87D0-AF471FAC7723}" type="slidenum">
              <a:rPr lang="en-US" sz="1000"/>
              <a:pPr algn="r" eaLnBrk="0" hangingPunct="0"/>
              <a:t>13</a:t>
            </a:fld>
            <a:endParaRPr lang="en-US" sz="1000"/>
          </a:p>
        </p:txBody>
      </p:sp>
      <p:sp>
        <p:nvSpPr>
          <p:cNvPr id="35842" name="Rectangle 3"/>
          <p:cNvSpPr>
            <a:spLocks noGrp="1" noChangeArrowheads="1"/>
          </p:cNvSpPr>
          <p:nvPr>
            <p:ph type="body" idx="4294967295"/>
          </p:nvPr>
        </p:nvSpPr>
        <p:spPr>
          <a:xfrm>
            <a:off x="0" y="1125538"/>
            <a:ext cx="9144000" cy="5378450"/>
          </a:xfrm>
        </p:spPr>
        <p:txBody>
          <a:bodyPr/>
          <a:lstStyle/>
          <a:p>
            <a:pPr marL="0" lvl="1" indent="0">
              <a:lnSpc>
                <a:spcPct val="90000"/>
              </a:lnSpc>
              <a:spcBef>
                <a:spcPct val="0"/>
              </a:spcBef>
              <a:buFontTx/>
              <a:buNone/>
            </a:pPr>
            <a:r>
              <a:rPr lang="en-US" sz="2000" b="1" u="sng" smtClean="0">
                <a:solidFill>
                  <a:srgbClr val="285C00"/>
                </a:solidFill>
                <a:latin typeface="Calibri" pitchFamily="34" charset="0"/>
                <a:cs typeface="Tahoma" pitchFamily="34" charset="0"/>
              </a:rPr>
              <a:t>FACA panels – official advice to the Government:</a:t>
            </a:r>
          </a:p>
          <a:p>
            <a:pPr marL="0" lvl="1" indent="0">
              <a:lnSpc>
                <a:spcPct val="90000"/>
              </a:lnSpc>
              <a:spcBef>
                <a:spcPct val="0"/>
              </a:spcBef>
              <a:buFont typeface="Wingdings" pitchFamily="2" charset="2"/>
              <a:buChar char="Ø"/>
            </a:pPr>
            <a:r>
              <a:rPr lang="en-US" sz="1600" smtClean="0">
                <a:solidFill>
                  <a:srgbClr val="285C00"/>
                </a:solidFill>
                <a:latin typeface="Calibri" pitchFamily="34" charset="0"/>
                <a:cs typeface="Tahoma" pitchFamily="34" charset="0"/>
              </a:rPr>
              <a:t>  HEPAP</a:t>
            </a:r>
          </a:p>
          <a:p>
            <a:pPr marL="0" lvl="1" indent="0">
              <a:lnSpc>
                <a:spcPct val="90000"/>
              </a:lnSpc>
              <a:spcBef>
                <a:spcPct val="0"/>
              </a:spcBef>
              <a:buFont typeface="Wingdings" pitchFamily="2" charset="2"/>
              <a:buChar char="Ø"/>
            </a:pPr>
            <a:r>
              <a:rPr lang="en-US" sz="1600" smtClean="0">
                <a:solidFill>
                  <a:srgbClr val="285C00"/>
                </a:solidFill>
                <a:latin typeface="Calibri" pitchFamily="34" charset="0"/>
                <a:cs typeface="Tahoma" pitchFamily="34" charset="0"/>
              </a:rPr>
              <a:t> </a:t>
            </a:r>
            <a:r>
              <a:rPr lang="en-US" sz="1600" smtClean="0">
                <a:solidFill>
                  <a:srgbClr val="285C00"/>
                </a:solidFill>
                <a:latin typeface="Calibri" pitchFamily="34" charset="0"/>
              </a:rPr>
              <a:t>Astronomy and Astrophysics Advisory Committee (AAAC)</a:t>
            </a:r>
          </a:p>
          <a:p>
            <a:pPr marL="398463" lvl="2" indent="0">
              <a:lnSpc>
                <a:spcPct val="90000"/>
              </a:lnSpc>
              <a:spcBef>
                <a:spcPct val="0"/>
              </a:spcBef>
              <a:buFontTx/>
              <a:buNone/>
            </a:pPr>
            <a:r>
              <a:rPr lang="en-US" sz="1600" smtClean="0">
                <a:solidFill>
                  <a:srgbClr val="285C00"/>
                </a:solidFill>
                <a:latin typeface="Calibri" pitchFamily="34" charset="0"/>
              </a:rPr>
              <a:t> </a:t>
            </a:r>
            <a:endParaRPr lang="en-US" sz="1600" smtClean="0">
              <a:solidFill>
                <a:srgbClr val="285C00"/>
              </a:solidFill>
              <a:latin typeface="Calibri" pitchFamily="34" charset="0"/>
              <a:cs typeface="Tahoma" pitchFamily="34" charset="0"/>
            </a:endParaRPr>
          </a:p>
          <a:p>
            <a:pPr marL="0" lvl="1" indent="0">
              <a:lnSpc>
                <a:spcPct val="90000"/>
              </a:lnSpc>
              <a:spcBef>
                <a:spcPct val="0"/>
              </a:spcBef>
              <a:buFontTx/>
              <a:buNone/>
            </a:pPr>
            <a:r>
              <a:rPr lang="en-US" sz="1600" smtClean="0">
                <a:solidFill>
                  <a:srgbClr val="285C00"/>
                </a:solidFill>
                <a:latin typeface="Calibri" pitchFamily="34" charset="0"/>
                <a:cs typeface="Tahoma" pitchFamily="34" charset="0"/>
              </a:rPr>
              <a:t>FACA </a:t>
            </a:r>
            <a:r>
              <a:rPr lang="en-US" sz="1600" u="sng" smtClean="0">
                <a:solidFill>
                  <a:srgbClr val="285C00"/>
                </a:solidFill>
                <a:latin typeface="Calibri" pitchFamily="34" charset="0"/>
                <a:cs typeface="Tahoma" pitchFamily="34" charset="0"/>
              </a:rPr>
              <a:t>subpanels</a:t>
            </a:r>
            <a:r>
              <a:rPr lang="en-US" sz="1600" smtClean="0">
                <a:solidFill>
                  <a:srgbClr val="285C00"/>
                </a:solidFill>
                <a:latin typeface="Calibri" pitchFamily="34" charset="0"/>
                <a:cs typeface="Tahoma" pitchFamily="34" charset="0"/>
              </a:rPr>
              <a:t> provide targeted advice </a:t>
            </a:r>
            <a:r>
              <a:rPr lang="en-US" sz="1600" smtClean="0">
                <a:solidFill>
                  <a:srgbClr val="285C00"/>
                </a:solidFill>
                <a:latin typeface="Calibri" pitchFamily="34" charset="0"/>
                <a:cs typeface="Tahoma" pitchFamily="34" charset="0"/>
                <a:sym typeface="Wingdings" pitchFamily="2" charset="2"/>
              </a:rPr>
              <a:t></a:t>
            </a:r>
            <a:endParaRPr lang="en-US" sz="1600" smtClean="0">
              <a:solidFill>
                <a:srgbClr val="285C00"/>
              </a:solidFill>
              <a:latin typeface="Calibri" pitchFamily="34" charset="0"/>
              <a:cs typeface="Tahoma" pitchFamily="34" charset="0"/>
            </a:endParaRPr>
          </a:p>
          <a:p>
            <a:pPr marL="0" lvl="1" indent="0">
              <a:lnSpc>
                <a:spcPct val="90000"/>
              </a:lnSpc>
              <a:spcBef>
                <a:spcPct val="0"/>
              </a:spcBef>
              <a:buFontTx/>
              <a:buNone/>
            </a:pPr>
            <a:endParaRPr lang="en-US" sz="1600" b="1" smtClean="0">
              <a:solidFill>
                <a:srgbClr val="000099"/>
              </a:solidFill>
              <a:latin typeface="Calibri" pitchFamily="34" charset="0"/>
              <a:cs typeface="Tahoma" pitchFamily="34" charset="0"/>
            </a:endParaRPr>
          </a:p>
          <a:p>
            <a:pPr marL="0" lvl="1" indent="0">
              <a:lnSpc>
                <a:spcPct val="90000"/>
              </a:lnSpc>
              <a:spcBef>
                <a:spcPct val="0"/>
              </a:spcBef>
              <a:buFontTx/>
              <a:buNone/>
            </a:pPr>
            <a:r>
              <a:rPr lang="en-US" sz="1600" b="1" smtClean="0">
                <a:solidFill>
                  <a:srgbClr val="000099"/>
                </a:solidFill>
                <a:latin typeface="Calibri" pitchFamily="34" charset="0"/>
                <a:cs typeface="Tahoma" pitchFamily="34" charset="0"/>
              </a:rPr>
              <a:t>For the Cosmic Frontier, </a:t>
            </a:r>
            <a:r>
              <a:rPr lang="en-US" sz="1600" smtClean="0">
                <a:solidFill>
                  <a:srgbClr val="000099"/>
                </a:solidFill>
                <a:latin typeface="Calibri" pitchFamily="34" charset="0"/>
                <a:cs typeface="Tahoma" pitchFamily="34" charset="0"/>
              </a:rPr>
              <a:t>we are following HEPAP’s Particle Astrophysics Science Assessment Group (</a:t>
            </a:r>
            <a:r>
              <a:rPr lang="en-US" sz="1600" b="1" smtClean="0">
                <a:solidFill>
                  <a:srgbClr val="000099"/>
                </a:solidFill>
                <a:latin typeface="Calibri" pitchFamily="34" charset="0"/>
                <a:cs typeface="Tahoma" pitchFamily="34" charset="0"/>
              </a:rPr>
              <a:t>PASAG</a:t>
            </a:r>
            <a:r>
              <a:rPr lang="en-US" sz="1600" smtClean="0">
                <a:solidFill>
                  <a:srgbClr val="000099"/>
                </a:solidFill>
                <a:latin typeface="Calibri" pitchFamily="34" charset="0"/>
                <a:cs typeface="Tahoma" pitchFamily="34" charset="0"/>
              </a:rPr>
              <a:t>) 2009 report:</a:t>
            </a:r>
          </a:p>
          <a:p>
            <a:pPr marL="0" lvl="1" indent="0">
              <a:lnSpc>
                <a:spcPct val="90000"/>
              </a:lnSpc>
              <a:spcBef>
                <a:spcPct val="0"/>
              </a:spcBef>
              <a:buFontTx/>
              <a:buNone/>
            </a:pPr>
            <a:r>
              <a:rPr lang="en-US" sz="1600" smtClean="0">
                <a:solidFill>
                  <a:srgbClr val="000099"/>
                </a:solidFill>
                <a:latin typeface="Calibri" pitchFamily="34" charset="0"/>
              </a:rPr>
              <a:t>-  Recommended an optimized program over the next 10 years in 4 funding scenarios</a:t>
            </a:r>
          </a:p>
          <a:p>
            <a:pPr marL="0" lvl="1" indent="0">
              <a:lnSpc>
                <a:spcPct val="90000"/>
              </a:lnSpc>
              <a:spcBef>
                <a:spcPct val="0"/>
              </a:spcBef>
              <a:buFontTx/>
              <a:buNone/>
            </a:pPr>
            <a:r>
              <a:rPr lang="en-US" sz="1600" smtClean="0">
                <a:solidFill>
                  <a:srgbClr val="000099"/>
                </a:solidFill>
                <a:latin typeface="Calibri" pitchFamily="34" charset="0"/>
              </a:rPr>
              <a:t>-  Dark matter &amp; dark energy remain highest priorities; don’t zero out everything else</a:t>
            </a:r>
            <a:endParaRPr lang="en-US" sz="1600" u="sng" smtClean="0">
              <a:solidFill>
                <a:srgbClr val="000099"/>
              </a:solidFill>
              <a:latin typeface="Calibri" pitchFamily="34" charset="0"/>
            </a:endParaRPr>
          </a:p>
          <a:p>
            <a:pPr marL="0" lvl="1" indent="0">
              <a:lnSpc>
                <a:spcPct val="90000"/>
              </a:lnSpc>
              <a:spcBef>
                <a:spcPct val="0"/>
              </a:spcBef>
              <a:buFontTx/>
              <a:buNone/>
            </a:pPr>
            <a:r>
              <a:rPr lang="en-US" sz="1600" u="sng" smtClean="0">
                <a:solidFill>
                  <a:srgbClr val="000099"/>
                </a:solidFill>
                <a:latin typeface="Calibri" pitchFamily="34" charset="0"/>
              </a:rPr>
              <a:t>Prioritization Criteria</a:t>
            </a:r>
            <a:r>
              <a:rPr lang="en-US" sz="1600" smtClean="0">
                <a:solidFill>
                  <a:srgbClr val="000099"/>
                </a:solidFill>
                <a:latin typeface="Calibri" pitchFamily="34" charset="0"/>
              </a:rPr>
              <a:t> - Make contributions to select, high impact experiments:</a:t>
            </a:r>
          </a:p>
          <a:p>
            <a:pPr marL="0" lvl="1" indent="0">
              <a:lnSpc>
                <a:spcPct val="90000"/>
              </a:lnSpc>
              <a:spcBef>
                <a:spcPct val="0"/>
              </a:spcBef>
            </a:pPr>
            <a:r>
              <a:rPr lang="en-US" sz="1600" smtClean="0">
                <a:solidFill>
                  <a:srgbClr val="000099"/>
                </a:solidFill>
                <a:latin typeface="Calibri" pitchFamily="34" charset="0"/>
              </a:rPr>
              <a:t> That directly address HEP science goals</a:t>
            </a:r>
          </a:p>
          <a:p>
            <a:pPr marL="0" lvl="1" indent="0">
              <a:lnSpc>
                <a:spcPct val="90000"/>
              </a:lnSpc>
              <a:spcBef>
                <a:spcPct val="0"/>
              </a:spcBef>
            </a:pPr>
            <a:r>
              <a:rPr lang="en-US" sz="1600" smtClean="0">
                <a:solidFill>
                  <a:srgbClr val="000099"/>
                </a:solidFill>
                <a:latin typeface="Calibri" pitchFamily="34" charset="0"/>
              </a:rPr>
              <a:t> That will make a visible or leadership contribution</a:t>
            </a:r>
          </a:p>
          <a:p>
            <a:pPr marL="0" lvl="1" indent="0">
              <a:lnSpc>
                <a:spcPct val="90000"/>
              </a:lnSpc>
              <a:spcBef>
                <a:spcPct val="0"/>
              </a:spcBef>
            </a:pPr>
            <a:r>
              <a:rPr lang="en-US" sz="1600" smtClean="0">
                <a:solidFill>
                  <a:srgbClr val="000099"/>
                </a:solidFill>
                <a:latin typeface="Calibri" pitchFamily="34" charset="0"/>
              </a:rPr>
              <a:t> With HEP community contributions: instrumentation, collaborations, analysis techniques etc.</a:t>
            </a:r>
          </a:p>
          <a:p>
            <a:pPr marL="0" lvl="1" indent="0">
              <a:lnSpc>
                <a:spcPct val="90000"/>
              </a:lnSpc>
              <a:spcBef>
                <a:spcPct val="0"/>
              </a:spcBef>
            </a:pPr>
            <a:endParaRPr lang="en-US" sz="1600" smtClean="0">
              <a:solidFill>
                <a:srgbClr val="000099"/>
              </a:solidFill>
              <a:latin typeface="Calibri" pitchFamily="34" charset="0"/>
            </a:endParaRPr>
          </a:p>
          <a:p>
            <a:pPr marL="0" lvl="1" indent="0">
              <a:lnSpc>
                <a:spcPct val="90000"/>
              </a:lnSpc>
              <a:spcBef>
                <a:spcPct val="0"/>
              </a:spcBef>
              <a:buFontTx/>
              <a:buNone/>
            </a:pPr>
            <a:r>
              <a:rPr lang="en-US" sz="2000" b="1" u="sng" smtClean="0">
                <a:solidFill>
                  <a:srgbClr val="285C00"/>
                </a:solidFill>
                <a:latin typeface="Calibri" pitchFamily="34" charset="0"/>
                <a:cs typeface="Tahoma" pitchFamily="34" charset="0"/>
              </a:rPr>
              <a:t>Other input:</a:t>
            </a:r>
          </a:p>
          <a:p>
            <a:pPr marL="0" lvl="1" indent="0">
              <a:lnSpc>
                <a:spcPct val="90000"/>
              </a:lnSpc>
              <a:spcBef>
                <a:spcPct val="0"/>
              </a:spcBef>
              <a:buFontTx/>
              <a:buNone/>
            </a:pPr>
            <a:r>
              <a:rPr lang="en-US" sz="1600" b="1" smtClean="0">
                <a:solidFill>
                  <a:srgbClr val="285C00"/>
                </a:solidFill>
                <a:latin typeface="Calibri" pitchFamily="34" charset="0"/>
                <a:cs typeface="Tahoma" pitchFamily="34" charset="0"/>
              </a:rPr>
              <a:t>Astro2010</a:t>
            </a:r>
            <a:r>
              <a:rPr lang="en-US" sz="1600" smtClean="0">
                <a:solidFill>
                  <a:srgbClr val="285C00"/>
                </a:solidFill>
                <a:latin typeface="Calibri" pitchFamily="34" charset="0"/>
                <a:cs typeface="Tahoma" pitchFamily="34" charset="0"/>
              </a:rPr>
              <a:t> – National Academies “Decadal Survey” of Astronomy/Astrophysics, New World New Horizons (2010 report)</a:t>
            </a:r>
          </a:p>
          <a:p>
            <a:pPr marL="0" lvl="1" indent="0">
              <a:lnSpc>
                <a:spcPct val="90000"/>
              </a:lnSpc>
              <a:spcBef>
                <a:spcPct val="0"/>
              </a:spcBef>
              <a:buFontTx/>
              <a:buNone/>
            </a:pPr>
            <a:r>
              <a:rPr lang="en-US" sz="1600" smtClean="0">
                <a:solidFill>
                  <a:srgbClr val="285C00"/>
                </a:solidFill>
                <a:latin typeface="Calibri" pitchFamily="34" charset="0"/>
                <a:cs typeface="Tahoma" pitchFamily="34" charset="0"/>
              </a:rPr>
              <a:t>We c</a:t>
            </a:r>
            <a:r>
              <a:rPr lang="en-US" sz="1600" smtClean="0">
                <a:solidFill>
                  <a:srgbClr val="285C00"/>
                </a:solidFill>
                <a:latin typeface="Calibri" pitchFamily="34" charset="0"/>
              </a:rPr>
              <a:t>onsider the recommendations to DOE for their scientific value &amp; options for our program --</a:t>
            </a:r>
          </a:p>
          <a:p>
            <a:pPr marL="398463" lvl="2" indent="0">
              <a:lnSpc>
                <a:spcPct val="90000"/>
              </a:lnSpc>
              <a:spcBef>
                <a:spcPct val="0"/>
              </a:spcBef>
            </a:pPr>
            <a:r>
              <a:rPr lang="en-US" sz="1600" smtClean="0">
                <a:solidFill>
                  <a:srgbClr val="285C00"/>
                </a:solidFill>
                <a:latin typeface="Calibri" pitchFamily="34" charset="0"/>
              </a:rPr>
              <a:t>Large projects - LSST was recommended as priority for DOE because role is critical</a:t>
            </a:r>
          </a:p>
          <a:p>
            <a:pPr marL="398463" lvl="2" indent="0">
              <a:lnSpc>
                <a:spcPct val="90000"/>
              </a:lnSpc>
              <a:spcBef>
                <a:spcPct val="0"/>
              </a:spcBef>
            </a:pPr>
            <a:r>
              <a:rPr lang="en-US" sz="1600" smtClean="0">
                <a:solidFill>
                  <a:srgbClr val="285C00"/>
                </a:solidFill>
                <a:latin typeface="Calibri" pitchFamily="34" charset="0"/>
              </a:rPr>
              <a:t>2nd priority ground based - contributions to NSF mid-scale experiments</a:t>
            </a:r>
            <a:endParaRPr lang="en-US" sz="1600" u="sng" smtClean="0">
              <a:solidFill>
                <a:srgbClr val="285C00"/>
              </a:solidFill>
              <a:latin typeface="Calibri" pitchFamily="34" charset="0"/>
            </a:endParaRPr>
          </a:p>
          <a:p>
            <a:pPr marL="398463" lvl="2" indent="0">
              <a:lnSpc>
                <a:spcPct val="90000"/>
              </a:lnSpc>
              <a:spcBef>
                <a:spcPct val="0"/>
              </a:spcBef>
            </a:pPr>
            <a:r>
              <a:rPr lang="en-US" sz="1600" smtClean="0">
                <a:solidFill>
                  <a:srgbClr val="285C00"/>
                </a:solidFill>
                <a:latin typeface="Calibri" pitchFamily="34" charset="0"/>
              </a:rPr>
              <a:t>4th priority ground based - contribute (w/NSF) as a minor partner to European-led CTA</a:t>
            </a:r>
          </a:p>
        </p:txBody>
      </p:sp>
      <p:sp>
        <p:nvSpPr>
          <p:cNvPr id="35843" name="Title 1"/>
          <p:cNvSpPr>
            <a:spLocks/>
          </p:cNvSpPr>
          <p:nvPr/>
        </p:nvSpPr>
        <p:spPr bwMode="auto">
          <a:xfrm>
            <a:off x="0" y="207963"/>
            <a:ext cx="8640763"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Cosmic Frontier – Guidance &amp; Planning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7A18FA83-10BA-4155-9961-FC2F4B98F006}" type="slidenum">
              <a:rPr lang="en-US" sz="1000"/>
              <a:pPr algn="r" eaLnBrk="0" hangingPunct="0"/>
              <a:t>14</a:t>
            </a:fld>
            <a:endParaRPr lang="en-US" sz="1000"/>
          </a:p>
        </p:txBody>
      </p:sp>
      <p:sp>
        <p:nvSpPr>
          <p:cNvPr id="36866" name="Title 1"/>
          <p:cNvSpPr>
            <a:spLocks/>
          </p:cNvSpPr>
          <p:nvPr/>
        </p:nvSpPr>
        <p:spPr bwMode="auto">
          <a:xfrm>
            <a:off x="201613" y="180975"/>
            <a:ext cx="8640762"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Cosmic Frontier – Program Model</a:t>
            </a:r>
          </a:p>
        </p:txBody>
      </p:sp>
      <p:sp>
        <p:nvSpPr>
          <p:cNvPr id="36867"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b="0">
              <a:solidFill>
                <a:srgbClr val="135C00"/>
              </a:solidFill>
              <a:cs typeface="Arial" charset="0"/>
            </a:endParaRPr>
          </a:p>
        </p:txBody>
      </p:sp>
      <p:sp>
        <p:nvSpPr>
          <p:cNvPr id="36868" name="Rectangle 7"/>
          <p:cNvSpPr>
            <a:spLocks noChangeArrowheads="1"/>
          </p:cNvSpPr>
          <p:nvPr/>
        </p:nvSpPr>
        <p:spPr bwMode="auto">
          <a:xfrm>
            <a:off x="0" y="1135063"/>
            <a:ext cx="8705850" cy="5280025"/>
          </a:xfrm>
          <a:prstGeom prst="rect">
            <a:avLst/>
          </a:prstGeom>
          <a:noFill/>
          <a:ln w="9525">
            <a:noFill/>
            <a:miter lim="800000"/>
            <a:headEnd/>
            <a:tailEnd/>
          </a:ln>
        </p:spPr>
        <p:txBody>
          <a:bodyPr>
            <a:spAutoFit/>
          </a:bodyPr>
          <a:lstStyle/>
          <a:p>
            <a:r>
              <a:rPr lang="en-US" u="sng">
                <a:solidFill>
                  <a:srgbClr val="135C00"/>
                </a:solidFill>
                <a:latin typeface="Calibri" pitchFamily="34" charset="0"/>
              </a:rPr>
              <a:t>Science Mission-driven – We develop and support a specific portfolio of projects</a:t>
            </a:r>
            <a:endParaRPr lang="en-US">
              <a:solidFill>
                <a:srgbClr val="135C00"/>
              </a:solidFill>
              <a:latin typeface="Calibri" pitchFamily="34" charset="0"/>
            </a:endParaRPr>
          </a:p>
          <a:p>
            <a:r>
              <a:rPr lang="en-US">
                <a:solidFill>
                  <a:srgbClr val="135C00"/>
                </a:solidFill>
                <a:latin typeface="Calibri" pitchFamily="34" charset="0"/>
              </a:rPr>
              <a:t>At the Cosmic Frontier, the emphasis is on </a:t>
            </a:r>
            <a:r>
              <a:rPr lang="en-US" u="sng">
                <a:solidFill>
                  <a:srgbClr val="135C00"/>
                </a:solidFill>
                <a:latin typeface="Calibri" pitchFamily="34" charset="0"/>
              </a:rPr>
              <a:t>doing experiments </a:t>
            </a:r>
            <a:r>
              <a:rPr lang="en-US">
                <a:solidFill>
                  <a:srgbClr val="135C00"/>
                </a:solidFill>
                <a:latin typeface="Calibri" pitchFamily="34" charset="0"/>
              </a:rPr>
              <a:t>and getting results</a:t>
            </a:r>
          </a:p>
          <a:p>
            <a:pPr>
              <a:buFontTx/>
              <a:buChar char="-"/>
            </a:pPr>
            <a:r>
              <a:rPr lang="en-US" b="0">
                <a:solidFill>
                  <a:srgbClr val="135C00"/>
                </a:solidFill>
                <a:latin typeface="Calibri" pitchFamily="34" charset="0"/>
              </a:rPr>
              <a:t> using PASAG criteria</a:t>
            </a:r>
          </a:p>
          <a:p>
            <a:pPr>
              <a:buFontTx/>
              <a:buChar char="-"/>
            </a:pPr>
            <a:r>
              <a:rPr lang="en-US" b="0">
                <a:solidFill>
                  <a:srgbClr val="135C00"/>
                </a:solidFill>
                <a:latin typeface="Calibri" pitchFamily="34" charset="0"/>
              </a:rPr>
              <a:t> partnerships or use other agency’s facilities when needed (e.g. we don’t build telescopes)</a:t>
            </a:r>
          </a:p>
          <a:p>
            <a:endParaRPr lang="en-US" b="0">
              <a:solidFill>
                <a:srgbClr val="135C00"/>
              </a:solidFill>
              <a:latin typeface="Calibri" pitchFamily="34" charset="0"/>
              <a:sym typeface="Wingdings" pitchFamily="2" charset="2"/>
            </a:endParaRPr>
          </a:p>
          <a:p>
            <a:r>
              <a:rPr lang="en-US" b="0">
                <a:solidFill>
                  <a:srgbClr val="0000CC"/>
                </a:solidFill>
                <a:latin typeface="Calibri" pitchFamily="34" charset="0"/>
                <a:sym typeface="Wingdings" pitchFamily="2" charset="2"/>
              </a:rPr>
              <a:t>Model is to make significant contributions to facilities/experiments selected for the program &amp; support a science collaboration to carry it the experiment and provide the science results.</a:t>
            </a:r>
          </a:p>
          <a:p>
            <a:endParaRPr lang="en-US" b="0">
              <a:solidFill>
                <a:srgbClr val="135C00"/>
              </a:solidFill>
              <a:latin typeface="Calibri" pitchFamily="34" charset="0"/>
            </a:endParaRPr>
          </a:p>
          <a:p>
            <a:pPr>
              <a:buFont typeface="Wingdings" pitchFamily="2" charset="2"/>
              <a:buNone/>
            </a:pPr>
            <a:r>
              <a:rPr lang="en-US" b="0">
                <a:latin typeface="Calibri" pitchFamily="34" charset="0"/>
              </a:rPr>
              <a:t>Facilities:  Many Cosmic Frontier experiments use facilities which have a much broader science program than the interests of HEP program </a:t>
            </a:r>
            <a:r>
              <a:rPr lang="en-US" b="0">
                <a:latin typeface="Calibri" pitchFamily="34" charset="0"/>
                <a:sym typeface="Wingdings" pitchFamily="2" charset="2"/>
              </a:rPr>
              <a:t> we make project contributions at an appropriate level &amp; support research efforts for our science interests.</a:t>
            </a:r>
          </a:p>
          <a:p>
            <a:pPr>
              <a:buFont typeface="Wingdings" pitchFamily="2" charset="2"/>
              <a:buNone/>
            </a:pPr>
            <a:endParaRPr lang="en-US" b="0">
              <a:solidFill>
                <a:srgbClr val="135C00"/>
              </a:solidFill>
              <a:latin typeface="Calibri" pitchFamily="34" charset="0"/>
            </a:endParaRPr>
          </a:p>
          <a:p>
            <a:r>
              <a:rPr lang="en-US" b="0">
                <a:latin typeface="Calibri" pitchFamily="34" charset="0"/>
              </a:rPr>
              <a:t>Interagency projects:  Partnerships between agencies and other offices within agencies can provide necessary or additional resources leading to opportunities for increased science.</a:t>
            </a:r>
          </a:p>
          <a:p>
            <a:r>
              <a:rPr lang="en-US" b="0">
                <a:solidFill>
                  <a:srgbClr val="000099"/>
                </a:solidFill>
                <a:latin typeface="Calibri" pitchFamily="34" charset="0"/>
              </a:rPr>
              <a:t>While all government agencies follow the same rules, there are differences in the details which need to be taken into account</a:t>
            </a:r>
            <a:r>
              <a:rPr lang="en-US" b="0">
                <a:solidFill>
                  <a:srgbClr val="007E00"/>
                </a:solidFill>
                <a:latin typeface="Calibri" pitchFamily="34" charset="0"/>
              </a:rPr>
              <a:t> </a:t>
            </a:r>
            <a:r>
              <a:rPr lang="en-US" b="0">
                <a:latin typeface="Calibri" pitchFamily="34" charset="0"/>
              </a:rPr>
              <a:t>to ensure data and science analysis return </a:t>
            </a:r>
          </a:p>
          <a:p>
            <a:pPr>
              <a:buFontTx/>
              <a:buChar char="-"/>
            </a:pPr>
            <a:r>
              <a:rPr lang="en-US" b="0">
                <a:latin typeface="Calibri" pitchFamily="34" charset="0"/>
              </a:rPr>
              <a:t> </a:t>
            </a:r>
            <a:r>
              <a:rPr lang="en-US" sz="1600" b="0">
                <a:latin typeface="Calibri" pitchFamily="34" charset="0"/>
              </a:rPr>
              <a:t>Processes for planning/deciding on projects, managing/funding projects, funding research, etc</a:t>
            </a:r>
          </a:p>
          <a:p>
            <a:pPr>
              <a:buFontTx/>
              <a:buChar char="-"/>
            </a:pPr>
            <a:r>
              <a:rPr lang="en-US" sz="1600" b="0">
                <a:latin typeface="Calibri" pitchFamily="34" charset="0"/>
              </a:rPr>
              <a:t> HEP emphasis on collaboration for coordinated science planning &amp; analysis.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5D4CF400-1144-4C75-A42D-774E82794502}" type="slidenum">
              <a:rPr lang="en-US" sz="1000"/>
              <a:pPr algn="r" eaLnBrk="0" hangingPunct="0"/>
              <a:t>15</a:t>
            </a:fld>
            <a:endParaRPr lang="en-US" sz="1000"/>
          </a:p>
        </p:txBody>
      </p:sp>
      <p:sp>
        <p:nvSpPr>
          <p:cNvPr id="37890" name="Title 1"/>
          <p:cNvSpPr>
            <a:spLocks/>
          </p:cNvSpPr>
          <p:nvPr/>
        </p:nvSpPr>
        <p:spPr bwMode="auto">
          <a:xfrm>
            <a:off x="201613" y="180975"/>
            <a:ext cx="8640762"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Cosmic Frontier – Research Model</a:t>
            </a:r>
          </a:p>
        </p:txBody>
      </p:sp>
      <p:sp>
        <p:nvSpPr>
          <p:cNvPr id="37891"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b="0">
              <a:solidFill>
                <a:srgbClr val="135C00"/>
              </a:solidFill>
              <a:cs typeface="Arial" charset="0"/>
            </a:endParaRPr>
          </a:p>
        </p:txBody>
      </p:sp>
      <p:sp>
        <p:nvSpPr>
          <p:cNvPr id="37892" name="Rectangle 7"/>
          <p:cNvSpPr>
            <a:spLocks noChangeArrowheads="1"/>
          </p:cNvSpPr>
          <p:nvPr/>
        </p:nvSpPr>
        <p:spPr bwMode="auto">
          <a:xfrm>
            <a:off x="188913" y="1090613"/>
            <a:ext cx="8955087" cy="5376862"/>
          </a:xfrm>
          <a:prstGeom prst="rect">
            <a:avLst/>
          </a:prstGeom>
          <a:noFill/>
          <a:ln w="9525">
            <a:noFill/>
            <a:miter lim="800000"/>
            <a:headEnd/>
            <a:tailEnd/>
          </a:ln>
        </p:spPr>
        <p:txBody>
          <a:bodyPr>
            <a:spAutoFit/>
          </a:bodyPr>
          <a:lstStyle/>
          <a:p>
            <a:r>
              <a:rPr lang="en-US" u="sng">
                <a:solidFill>
                  <a:srgbClr val="135C00"/>
                </a:solidFill>
                <a:latin typeface="Calibri" pitchFamily="34" charset="0"/>
              </a:rPr>
              <a:t>PASAG Criteria</a:t>
            </a:r>
            <a:r>
              <a:rPr lang="en-US" b="0">
                <a:solidFill>
                  <a:srgbClr val="135C00"/>
                </a:solidFill>
                <a:latin typeface="Calibri" pitchFamily="34" charset="0"/>
              </a:rPr>
              <a:t> can also be applied to research efforts on projects in the program:</a:t>
            </a:r>
          </a:p>
          <a:p>
            <a:pPr>
              <a:buFontTx/>
              <a:buChar char="•"/>
            </a:pPr>
            <a:r>
              <a:rPr lang="en-US" b="0">
                <a:latin typeface="Calibri" pitchFamily="34" charset="0"/>
                <a:sym typeface="Wingdings" pitchFamily="2" charset="2"/>
              </a:rPr>
              <a:t>Effort will significantly advance HEP science goals</a:t>
            </a:r>
          </a:p>
          <a:p>
            <a:pPr>
              <a:buFontTx/>
              <a:buChar char="•"/>
            </a:pPr>
            <a:r>
              <a:rPr lang="en-US" b="0">
                <a:latin typeface="Calibri" pitchFamily="34" charset="0"/>
              </a:rPr>
              <a:t>Researchers will make significant/visible/leadership impact &amp; contributions</a:t>
            </a:r>
          </a:p>
          <a:p>
            <a:pPr>
              <a:buFontTx/>
              <a:buChar char="•"/>
            </a:pPr>
            <a:endParaRPr lang="en-US" b="0">
              <a:latin typeface="Calibri" pitchFamily="34" charset="0"/>
            </a:endParaRPr>
          </a:p>
          <a:p>
            <a:r>
              <a:rPr lang="en-US" sz="1600">
                <a:solidFill>
                  <a:srgbClr val="135C00"/>
                </a:solidFill>
                <a:latin typeface="Calibri" pitchFamily="34" charset="0"/>
              </a:rPr>
              <a:t>In practice</a:t>
            </a:r>
            <a:r>
              <a:rPr lang="en-US" sz="1600" b="0">
                <a:solidFill>
                  <a:srgbClr val="135C00"/>
                </a:solidFill>
                <a:latin typeface="Calibri" pitchFamily="34" charset="0"/>
              </a:rPr>
              <a:t>, we typically support teams/collaborations of scientists with the necessary expertise and responsibilities to take experiments from design to data analysis.</a:t>
            </a:r>
          </a:p>
          <a:p>
            <a:r>
              <a:rPr lang="en-US" sz="1600" b="0">
                <a:solidFill>
                  <a:srgbClr val="135C00"/>
                </a:solidFill>
                <a:latin typeface="Calibri" pitchFamily="34" charset="0"/>
              </a:rPr>
              <a:t>-- Science planning is expected throughout all phases to end up with coordinated data analysis by a collaboration (1 precision result rather than 100 independent results)</a:t>
            </a:r>
          </a:p>
          <a:p>
            <a:endParaRPr lang="en-US" sz="1600" b="0">
              <a:solidFill>
                <a:srgbClr val="135C00"/>
              </a:solidFill>
              <a:latin typeface="Calibri" pitchFamily="34" charset="0"/>
            </a:endParaRPr>
          </a:p>
          <a:p>
            <a:r>
              <a:rPr lang="en-US">
                <a:solidFill>
                  <a:srgbClr val="135C00"/>
                </a:solidFill>
                <a:latin typeface="Calibri" pitchFamily="34" charset="0"/>
              </a:rPr>
              <a:t>Peer reviews and program planning reflect these traditions.</a:t>
            </a:r>
            <a:r>
              <a:rPr lang="en-US" sz="1600" b="0">
                <a:solidFill>
                  <a:srgbClr val="135C00"/>
                </a:solidFill>
                <a:latin typeface="Calibri" pitchFamily="34" charset="0"/>
              </a:rPr>
              <a:t>  Consider: </a:t>
            </a:r>
          </a:p>
          <a:p>
            <a:pPr>
              <a:buFontTx/>
              <a:buChar char="•"/>
            </a:pPr>
            <a:r>
              <a:rPr lang="en-US" sz="1600" b="0">
                <a:solidFill>
                  <a:srgbClr val="135C00"/>
                </a:solidFill>
                <a:latin typeface="Calibri" pitchFamily="34" charset="0"/>
              </a:rPr>
              <a:t> Is the activity in direct support of our science/experiment and priorities?</a:t>
            </a:r>
          </a:p>
          <a:p>
            <a:pPr>
              <a:buFontTx/>
              <a:buChar char="•"/>
            </a:pPr>
            <a:r>
              <a:rPr lang="en-US" sz="1600" b="0">
                <a:solidFill>
                  <a:srgbClr val="135C00"/>
                </a:solidFill>
                <a:latin typeface="Calibri" pitchFamily="34" charset="0"/>
              </a:rPr>
              <a:t> For experiments with broad science program, what efforts are needed to support our science interests?</a:t>
            </a:r>
          </a:p>
          <a:p>
            <a:pPr>
              <a:buFontTx/>
              <a:buChar char="•"/>
            </a:pPr>
            <a:r>
              <a:rPr lang="en-US" sz="1600" b="0">
                <a:solidFill>
                  <a:srgbClr val="135C00"/>
                </a:solidFill>
                <a:latin typeface="Calibri" pitchFamily="34" charset="0"/>
              </a:rPr>
              <a:t> What are the priority efforts needed now for a particular experiment?</a:t>
            </a:r>
          </a:p>
          <a:p>
            <a:pPr>
              <a:buFontTx/>
              <a:buChar char="•"/>
            </a:pPr>
            <a:r>
              <a:rPr lang="en-US" sz="1600" b="0">
                <a:solidFill>
                  <a:srgbClr val="135C00"/>
                </a:solidFill>
                <a:latin typeface="Calibri" pitchFamily="34" charset="0"/>
              </a:rPr>
              <a:t> What are the commitments and responsibilities of the researcher (% of their time on the effort)?</a:t>
            </a:r>
          </a:p>
          <a:p>
            <a:endParaRPr lang="en-US" sz="1600" b="0">
              <a:solidFill>
                <a:srgbClr val="135C00"/>
              </a:solidFill>
              <a:latin typeface="Calibri" pitchFamily="34" charset="0"/>
            </a:endParaRPr>
          </a:p>
          <a:p>
            <a:r>
              <a:rPr lang="en-US" sz="1600" b="0">
                <a:solidFill>
                  <a:srgbClr val="135C00"/>
                </a:solidFill>
                <a:latin typeface="Calibri" pitchFamily="34" charset="0"/>
              </a:rPr>
              <a:t>Typically, HEP-supported researchers make long term commitments to our experiment/science – he/she has specific commitments to our projects/experiments that may include analyzing data with one experiment while planning the next one.</a:t>
            </a:r>
          </a:p>
          <a:p>
            <a:endParaRPr lang="en-US" sz="1600" b="0">
              <a:solidFill>
                <a:srgbClr val="135C00"/>
              </a:solidFill>
              <a:latin typeface="Calibri" pitchFamily="34" charset="0"/>
            </a:endParaRPr>
          </a:p>
          <a:p>
            <a:r>
              <a:rPr lang="en-US" sz="1600" b="0">
                <a:latin typeface="Calibri" pitchFamily="34" charset="0"/>
              </a:rPr>
              <a:t>Need to make sure that projects in our program are adequately supported before supporting or adding to research efforts for other programs.</a:t>
            </a:r>
            <a:endParaRPr lang="en-US" sz="1600">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a:xfrm>
            <a:off x="204788" y="1201738"/>
            <a:ext cx="8158162" cy="1600200"/>
          </a:xfrm>
        </p:spPr>
        <p:txBody>
          <a:bodyPr/>
          <a:lstStyle/>
          <a:p>
            <a:pPr>
              <a:buFont typeface="Wingdings" pitchFamily="2" charset="2"/>
              <a:buNone/>
            </a:pPr>
            <a:r>
              <a:rPr lang="en-US" smtClean="0">
                <a:latin typeface="Calibri" pitchFamily="34" charset="0"/>
              </a:rPr>
              <a:t>Program “thrusts” </a:t>
            </a:r>
          </a:p>
          <a:p>
            <a:pPr marL="273050" lvl="1">
              <a:spcBef>
                <a:spcPct val="0"/>
              </a:spcBef>
            </a:pPr>
            <a:r>
              <a:rPr lang="en-US" sz="2000" smtClean="0">
                <a:latin typeface="Calibri" pitchFamily="34" charset="0"/>
              </a:rPr>
              <a:t>Discover (or rule out) the particle(s) that make up </a:t>
            </a:r>
            <a:r>
              <a:rPr lang="en-US" sz="2000" b="1" smtClean="0">
                <a:latin typeface="Calibri" pitchFamily="34" charset="0"/>
              </a:rPr>
              <a:t>Dark Matter</a:t>
            </a:r>
          </a:p>
          <a:p>
            <a:pPr marL="273050" lvl="1">
              <a:spcBef>
                <a:spcPct val="0"/>
              </a:spcBef>
            </a:pPr>
            <a:r>
              <a:rPr lang="en-US" sz="2000" smtClean="0">
                <a:latin typeface="Calibri" pitchFamily="34" charset="0"/>
              </a:rPr>
              <a:t>Advance understanding of the physics of </a:t>
            </a:r>
            <a:r>
              <a:rPr lang="en-US" sz="2000" b="1" smtClean="0">
                <a:latin typeface="Calibri" pitchFamily="34" charset="0"/>
              </a:rPr>
              <a:t>Dark Energy</a:t>
            </a:r>
          </a:p>
          <a:p>
            <a:pPr marL="273050" lvl="1">
              <a:spcBef>
                <a:spcPct val="0"/>
              </a:spcBef>
            </a:pPr>
            <a:r>
              <a:rPr lang="en-US" sz="2000" smtClean="0">
                <a:latin typeface="Calibri" pitchFamily="34" charset="0"/>
              </a:rPr>
              <a:t>Understanding the high energy universe: </a:t>
            </a:r>
            <a:r>
              <a:rPr lang="en-US" sz="2000" b="1" smtClean="0">
                <a:latin typeface="Calibri" pitchFamily="34" charset="0"/>
              </a:rPr>
              <a:t>Cosmic-rays, Gamma-rays</a:t>
            </a:r>
          </a:p>
          <a:p>
            <a:pPr marL="273050" lvl="1">
              <a:spcBef>
                <a:spcPct val="0"/>
              </a:spcBef>
            </a:pPr>
            <a:r>
              <a:rPr lang="en-US" sz="2000" b="1" smtClean="0">
                <a:latin typeface="Calibri" pitchFamily="34" charset="0"/>
              </a:rPr>
              <a:t>Other</a:t>
            </a:r>
            <a:r>
              <a:rPr lang="en-US" sz="2000" smtClean="0">
                <a:latin typeface="Calibri" pitchFamily="34" charset="0"/>
              </a:rPr>
              <a:t> efforts</a:t>
            </a:r>
            <a:endParaRPr lang="en-US" smtClean="0"/>
          </a:p>
        </p:txBody>
      </p:sp>
      <p:sp>
        <p:nvSpPr>
          <p:cNvPr id="38914" name="Title 2"/>
          <p:cNvSpPr>
            <a:spLocks noGrp="1"/>
          </p:cNvSpPr>
          <p:nvPr>
            <p:ph type="title"/>
          </p:nvPr>
        </p:nvSpPr>
        <p:spPr>
          <a:xfrm>
            <a:off x="604838" y="206375"/>
            <a:ext cx="8067675" cy="723900"/>
          </a:xfrm>
        </p:spPr>
        <p:txBody>
          <a:bodyPr/>
          <a:lstStyle/>
          <a:p>
            <a:r>
              <a:rPr lang="en-US" smtClean="0">
                <a:effectLst/>
              </a:rPr>
              <a:t>Cosmic Frontier – Program Status &amp; Plans</a:t>
            </a:r>
          </a:p>
        </p:txBody>
      </p:sp>
      <p:sp>
        <p:nvSpPr>
          <p:cNvPr id="38915" name="Slide Number Placeholder 3"/>
          <p:cNvSpPr>
            <a:spLocks noGrp="1"/>
          </p:cNvSpPr>
          <p:nvPr>
            <p:ph type="sldNum" sz="quarter" idx="10"/>
          </p:nvPr>
        </p:nvSpPr>
        <p:spPr>
          <a:xfrm>
            <a:off x="8413750" y="6351588"/>
            <a:ext cx="381000" cy="365125"/>
          </a:xfrm>
          <a:noFill/>
        </p:spPr>
        <p:txBody>
          <a:bodyPr/>
          <a:lstStyle/>
          <a:p>
            <a:fld id="{3B8B41E1-20D2-4CC4-8DD7-F7CBAC944164}" type="slidenum">
              <a:rPr lang="en-US" smtClean="0"/>
              <a:pPr/>
              <a:t>16</a:t>
            </a:fld>
            <a:endParaRPr lang="en-US" smtClean="0"/>
          </a:p>
        </p:txBody>
      </p:sp>
      <p:pic>
        <p:nvPicPr>
          <p:cNvPr id="38916" name="Picture 4" descr="Nobel prize medal.jpg"/>
          <p:cNvPicPr>
            <a:picLocks noChangeAspect="1"/>
          </p:cNvPicPr>
          <p:nvPr/>
        </p:nvPicPr>
        <p:blipFill>
          <a:blip r:embed="rId2"/>
          <a:srcRect/>
          <a:stretch>
            <a:fillRect/>
          </a:stretch>
        </p:blipFill>
        <p:spPr bwMode="auto">
          <a:xfrm>
            <a:off x="212725" y="4302125"/>
            <a:ext cx="2089150" cy="2089150"/>
          </a:xfrm>
          <a:prstGeom prst="rect">
            <a:avLst/>
          </a:prstGeom>
          <a:noFill/>
          <a:ln w="9525">
            <a:noFill/>
            <a:miter lim="800000"/>
            <a:headEnd/>
            <a:tailEnd/>
          </a:ln>
        </p:spPr>
      </p:pic>
      <p:pic>
        <p:nvPicPr>
          <p:cNvPr id="38917" name="Picture 2" descr="Q:\!Individual Personal Folders\Kathy\My Pictures\DarkEnergy\Science-magazine-cover-1998.jpg"/>
          <p:cNvPicPr>
            <a:picLocks noChangeAspect="1" noChangeArrowheads="1"/>
          </p:cNvPicPr>
          <p:nvPr/>
        </p:nvPicPr>
        <p:blipFill>
          <a:blip r:embed="rId3"/>
          <a:srcRect/>
          <a:stretch>
            <a:fillRect/>
          </a:stretch>
        </p:blipFill>
        <p:spPr bwMode="auto">
          <a:xfrm>
            <a:off x="6267450" y="3646488"/>
            <a:ext cx="2225675" cy="3035300"/>
          </a:xfrm>
          <a:prstGeom prst="rect">
            <a:avLst/>
          </a:prstGeom>
          <a:noFill/>
          <a:ln w="9525">
            <a:noFill/>
            <a:miter lim="800000"/>
            <a:headEnd/>
            <a:tailEnd/>
          </a:ln>
        </p:spPr>
      </p:pic>
      <p:sp>
        <p:nvSpPr>
          <p:cNvPr id="38918" name="Content Placeholder 1"/>
          <p:cNvSpPr txBox="1">
            <a:spLocks/>
          </p:cNvSpPr>
          <p:nvPr/>
        </p:nvSpPr>
        <p:spPr bwMode="auto">
          <a:xfrm>
            <a:off x="268288" y="3344863"/>
            <a:ext cx="5340350" cy="711200"/>
          </a:xfrm>
          <a:prstGeom prst="rect">
            <a:avLst/>
          </a:prstGeom>
          <a:noFill/>
          <a:ln w="9525">
            <a:noFill/>
            <a:miter lim="800000"/>
            <a:headEnd/>
            <a:tailEnd/>
          </a:ln>
        </p:spPr>
        <p:txBody>
          <a:bodyPr/>
          <a:lstStyle/>
          <a:p>
            <a:pPr marL="0" lvl="1" indent="-228600" eaLnBrk="0" hangingPunct="0"/>
            <a:r>
              <a:rPr lang="en-US">
                <a:solidFill>
                  <a:srgbClr val="CC9900"/>
                </a:solidFill>
                <a:latin typeface="Arial Narrow" pitchFamily="34" charset="0"/>
              </a:rPr>
              <a:t>2011 Nobel Prize </a:t>
            </a:r>
            <a:r>
              <a:rPr lang="en-US" b="0">
                <a:solidFill>
                  <a:srgbClr val="CC9900"/>
                </a:solidFill>
                <a:latin typeface="Arial Narrow" pitchFamily="34" charset="0"/>
              </a:rPr>
              <a:t>awarded for the measurement of the acceleration of the Universe: Perlmutter, Schmidt, and Riess. </a:t>
            </a:r>
            <a:endParaRPr lang="en-US" sz="2000">
              <a:solidFill>
                <a:srgbClr val="FF9900"/>
              </a:solidFill>
              <a:latin typeface="Arial Narrow" pitchFamily="34" charset="0"/>
            </a:endParaRPr>
          </a:p>
        </p:txBody>
      </p:sp>
      <p:pic>
        <p:nvPicPr>
          <p:cNvPr id="38919" name="Picture 8" descr="Screen shot 2011-04-07 at 10.28.33 PM.png"/>
          <p:cNvPicPr>
            <a:picLocks noChangeAspect="1"/>
          </p:cNvPicPr>
          <p:nvPr/>
        </p:nvPicPr>
        <p:blipFill>
          <a:blip r:embed="rId4"/>
          <a:srcRect r="18907"/>
          <a:stretch>
            <a:fillRect/>
          </a:stretch>
        </p:blipFill>
        <p:spPr bwMode="auto">
          <a:xfrm>
            <a:off x="2643188" y="4054475"/>
            <a:ext cx="2841625"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0"/>
          </p:nvPr>
        </p:nvSpPr>
        <p:spPr>
          <a:noFill/>
        </p:spPr>
        <p:txBody>
          <a:bodyPr/>
          <a:lstStyle/>
          <a:p>
            <a:fld id="{8E240F6F-FCAE-4EB2-91A5-94BE6323B954}" type="slidenum">
              <a:rPr lang="en-US" smtClean="0"/>
              <a:pPr/>
              <a:t>17</a:t>
            </a:fld>
            <a:endParaRPr lang="en-US" smtClean="0"/>
          </a:p>
        </p:txBody>
      </p:sp>
      <p:sp>
        <p:nvSpPr>
          <p:cNvPr id="39938" name="Title 1"/>
          <p:cNvSpPr txBox="1">
            <a:spLocks/>
          </p:cNvSpPr>
          <p:nvPr/>
        </p:nvSpPr>
        <p:spPr bwMode="auto">
          <a:xfrm>
            <a:off x="685800" y="152400"/>
            <a:ext cx="7131050" cy="533400"/>
          </a:xfrm>
          <a:prstGeom prst="rect">
            <a:avLst/>
          </a:prstGeom>
          <a:noFill/>
          <a:ln w="9525">
            <a:noFill/>
            <a:miter lim="800000"/>
            <a:headEnd/>
            <a:tailEnd/>
          </a:ln>
        </p:spPr>
        <p:txBody>
          <a:bodyPr anchor="ctr"/>
          <a:lstStyle/>
          <a:p>
            <a:pPr algn="ctr" eaLnBrk="0" hangingPunct="0"/>
            <a:r>
              <a:rPr lang="en-US" sz="2800">
                <a:solidFill>
                  <a:srgbClr val="285C00"/>
                </a:solidFill>
              </a:rPr>
              <a:t>Dark Energy</a:t>
            </a:r>
          </a:p>
        </p:txBody>
      </p:sp>
      <p:sp>
        <p:nvSpPr>
          <p:cNvPr id="39939" name="Rectangle 5"/>
          <p:cNvSpPr>
            <a:spLocks noChangeArrowheads="1"/>
          </p:cNvSpPr>
          <p:nvPr/>
        </p:nvSpPr>
        <p:spPr bwMode="auto">
          <a:xfrm>
            <a:off x="0" y="1108075"/>
            <a:ext cx="9144000" cy="5310188"/>
          </a:xfrm>
          <a:prstGeom prst="rect">
            <a:avLst/>
          </a:prstGeom>
          <a:noFill/>
          <a:ln w="9525">
            <a:noFill/>
            <a:miter lim="800000"/>
            <a:headEnd/>
            <a:tailEnd/>
          </a:ln>
        </p:spPr>
        <p:txBody>
          <a:bodyPr>
            <a:spAutoFit/>
          </a:bodyPr>
          <a:lstStyle/>
          <a:p>
            <a:pPr marL="0" lvl="1" eaLnBrk="0" hangingPunct="0"/>
            <a:r>
              <a:rPr lang="en-US">
                <a:solidFill>
                  <a:srgbClr val="000099"/>
                </a:solidFill>
                <a:cs typeface="Arial" charset="0"/>
                <a:sym typeface="Wingdings" pitchFamily="2" charset="2"/>
              </a:rPr>
              <a:t>Balanced, staged program of experiments w/ all methods: supernovae, BAO, galaxy clustering, weak lensing, etc. </a:t>
            </a:r>
          </a:p>
          <a:p>
            <a:pPr marL="0" lvl="1" eaLnBrk="0" hangingPunct="0"/>
            <a:endParaRPr lang="en-US" u="sng">
              <a:solidFill>
                <a:srgbClr val="285C00"/>
              </a:solidFill>
              <a:cs typeface="Arial" charset="0"/>
              <a:sym typeface="Wingdings" pitchFamily="2" charset="2"/>
            </a:endParaRPr>
          </a:p>
          <a:p>
            <a:pPr marL="0" lvl="1" eaLnBrk="0" hangingPunct="0"/>
            <a:r>
              <a:rPr lang="en-US" u="sng">
                <a:solidFill>
                  <a:srgbClr val="285C00"/>
                </a:solidFill>
                <a:cs typeface="Arial" charset="0"/>
              </a:rPr>
              <a:t>Current Experiments</a:t>
            </a:r>
          </a:p>
          <a:p>
            <a:pPr marL="0" lvl="1" eaLnBrk="0" hangingPunct="0"/>
            <a:r>
              <a:rPr lang="en-US">
                <a:solidFill>
                  <a:srgbClr val="285C00"/>
                </a:solidFill>
                <a:cs typeface="Arial" charset="0"/>
              </a:rPr>
              <a:t>Analysis of current data sets (mainly SDSS-II) </a:t>
            </a:r>
          </a:p>
          <a:p>
            <a:pPr marL="0" lvl="1" eaLnBrk="0" hangingPunct="0"/>
            <a:r>
              <a:rPr lang="en-US">
                <a:solidFill>
                  <a:srgbClr val="285C00"/>
                </a:solidFill>
                <a:cs typeface="Arial" charset="0"/>
              </a:rPr>
              <a:t>  </a:t>
            </a:r>
            <a:r>
              <a:rPr lang="en-US" b="0">
                <a:solidFill>
                  <a:srgbClr val="285C00"/>
                </a:solidFill>
                <a:cs typeface="Arial" charset="0"/>
              </a:rPr>
              <a:t>– research efforts continue to inform future planning</a:t>
            </a:r>
            <a:endParaRPr lang="en-US">
              <a:solidFill>
                <a:srgbClr val="285C00"/>
              </a:solidFill>
              <a:cs typeface="Arial" charset="0"/>
            </a:endParaRPr>
          </a:p>
          <a:p>
            <a:pPr marL="0" lvl="1" eaLnBrk="0" hangingPunct="0"/>
            <a:endParaRPr lang="en-US">
              <a:solidFill>
                <a:srgbClr val="285C00"/>
              </a:solidFill>
              <a:cs typeface="Arial" charset="0"/>
            </a:endParaRPr>
          </a:p>
          <a:p>
            <a:pPr marL="0" lvl="1" eaLnBrk="0" hangingPunct="0"/>
            <a:r>
              <a:rPr lang="en-US">
                <a:solidFill>
                  <a:srgbClr val="285C00"/>
                </a:solidFill>
                <a:cs typeface="Arial" charset="0"/>
              </a:rPr>
              <a:t>Supernova surveys:  Supernova Cosmology Project, Nearby Supernova Factory</a:t>
            </a:r>
            <a:r>
              <a:rPr lang="en-US" b="0">
                <a:solidFill>
                  <a:srgbClr val="285C00"/>
                </a:solidFill>
                <a:cs typeface="Arial" charset="0"/>
              </a:rPr>
              <a:t>, </a:t>
            </a:r>
            <a:r>
              <a:rPr lang="en-US">
                <a:solidFill>
                  <a:srgbClr val="285C00"/>
                </a:solidFill>
                <a:cs typeface="Arial" charset="0"/>
              </a:rPr>
              <a:t>Palomar Transient Factory, QUEST </a:t>
            </a:r>
            <a:r>
              <a:rPr lang="en-US" b="0">
                <a:solidFill>
                  <a:srgbClr val="285C00"/>
                </a:solidFill>
                <a:cs typeface="Arial" charset="0"/>
              </a:rPr>
              <a:t>– operations continue</a:t>
            </a:r>
            <a:endParaRPr lang="en-US">
              <a:solidFill>
                <a:srgbClr val="285C00"/>
              </a:solidFill>
              <a:cs typeface="Arial" charset="0"/>
            </a:endParaRPr>
          </a:p>
          <a:p>
            <a:pPr marL="0" lvl="1" eaLnBrk="0" hangingPunct="0"/>
            <a:endParaRPr lang="en-US">
              <a:solidFill>
                <a:srgbClr val="285C00"/>
              </a:solidFill>
              <a:cs typeface="Arial" charset="0"/>
            </a:endParaRPr>
          </a:p>
          <a:p>
            <a:pPr marL="0" lvl="1" eaLnBrk="0" hangingPunct="0"/>
            <a:r>
              <a:rPr lang="en-US">
                <a:solidFill>
                  <a:srgbClr val="285C00"/>
                </a:solidFill>
                <a:cs typeface="Arial" charset="0"/>
              </a:rPr>
              <a:t>BOSS (on SDSS-III) </a:t>
            </a:r>
          </a:p>
          <a:p>
            <a:pPr marL="0" lvl="1" eaLnBrk="0" hangingPunct="0"/>
            <a:endParaRPr lang="en-US">
              <a:solidFill>
                <a:srgbClr val="285C00"/>
              </a:solidFill>
              <a:cs typeface="Arial" charset="0"/>
            </a:endParaRPr>
          </a:p>
          <a:p>
            <a:pPr marL="0" lvl="1" eaLnBrk="0" hangingPunct="0"/>
            <a:r>
              <a:rPr lang="en-US">
                <a:solidFill>
                  <a:srgbClr val="285C00"/>
                </a:solidFill>
                <a:cs typeface="Arial" charset="0"/>
              </a:rPr>
              <a:t>Dark Energy Survey (DES) </a:t>
            </a:r>
          </a:p>
          <a:p>
            <a:pPr marL="0" lvl="1" eaLnBrk="0" hangingPunct="0"/>
            <a:endParaRPr lang="en-US">
              <a:solidFill>
                <a:srgbClr val="285C00"/>
              </a:solidFill>
              <a:cs typeface="Arial" charset="0"/>
            </a:endParaRPr>
          </a:p>
          <a:p>
            <a:pPr marL="0" lvl="1" eaLnBrk="0" hangingPunct="0"/>
            <a:r>
              <a:rPr lang="en-US">
                <a:cs typeface="Arial" charset="0"/>
              </a:rPr>
              <a:t>Science effort, but no “project” plans:</a:t>
            </a:r>
          </a:p>
          <a:p>
            <a:pPr marL="0" lvl="1" eaLnBrk="0" hangingPunct="0"/>
            <a:r>
              <a:rPr lang="en-US">
                <a:cs typeface="Arial" charset="0"/>
              </a:rPr>
              <a:t>WFIRST</a:t>
            </a:r>
            <a:r>
              <a:rPr lang="en-US" b="0">
                <a:cs typeface="Arial" charset="0"/>
              </a:rPr>
              <a:t> NASA Science Definition Team – several scientists participating</a:t>
            </a:r>
          </a:p>
          <a:p>
            <a:pPr marL="0" lvl="1" eaLnBrk="0" hangingPunct="0"/>
            <a:r>
              <a:rPr lang="en-US">
                <a:cs typeface="Arial" charset="0"/>
              </a:rPr>
              <a:t>Euclid </a:t>
            </a:r>
            <a:r>
              <a:rPr lang="en-US" b="0">
                <a:cs typeface="Arial" charset="0"/>
              </a:rPr>
              <a:t>(ESA/NASA) space mission – several HEP-funded scientists have joined or are proposing to join the science collaboration</a:t>
            </a:r>
          </a:p>
          <a:p>
            <a:pPr marL="0" lvl="1">
              <a:buFontTx/>
              <a:buChar char="-"/>
            </a:pPr>
            <a:endParaRPr lang="en-US" b="0">
              <a:solidFill>
                <a:srgbClr val="285C00"/>
              </a:solidFill>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p:cNvSpPr>
          <p:nvPr/>
        </p:nvSpPr>
        <p:spPr bwMode="auto">
          <a:xfrm>
            <a:off x="0" y="1165225"/>
            <a:ext cx="5694363" cy="2139950"/>
          </a:xfrm>
          <a:prstGeom prst="rect">
            <a:avLst/>
          </a:prstGeom>
          <a:noFill/>
          <a:ln w="12700">
            <a:noFill/>
            <a:miter lim="800000"/>
            <a:headEnd/>
            <a:tailEnd/>
          </a:ln>
        </p:spPr>
        <p:txBody>
          <a:bodyPr lIns="38100" tIns="38100" rIns="38100" bIns="38100" anchor="ctr"/>
          <a:lstStyle/>
          <a:p>
            <a:pPr>
              <a:buFontTx/>
              <a:buChar char="•"/>
            </a:pPr>
            <a:r>
              <a:rPr lang="en-US" sz="1600" b="0">
                <a:sym typeface="Arial" charset="0"/>
              </a:rPr>
              <a:t> BOSS mapping 3-D positions of 1.5 million galaxies + line-of-sight to 160,000 quasars using the Lyman-alpha forest. </a:t>
            </a:r>
          </a:p>
          <a:p>
            <a:pPr>
              <a:buFontTx/>
              <a:buChar char="•"/>
            </a:pPr>
            <a:endParaRPr lang="en-US" sz="1600" b="0">
              <a:sym typeface="Arial" charset="0"/>
            </a:endParaRPr>
          </a:p>
          <a:p>
            <a:pPr>
              <a:buFontTx/>
              <a:buChar char="•"/>
            </a:pPr>
            <a:r>
              <a:rPr lang="en-US" sz="1600" b="0">
                <a:sym typeface="Arial" charset="0"/>
              </a:rPr>
              <a:t> 5-year survey of 10,000 deg2</a:t>
            </a:r>
            <a:r>
              <a:rPr lang="en-US" sz="1600">
                <a:sym typeface="Arial" charset="0"/>
              </a:rPr>
              <a:t> </a:t>
            </a:r>
            <a:r>
              <a:rPr lang="en-US" sz="1600" b="0">
                <a:sym typeface="Arial" charset="0"/>
              </a:rPr>
              <a:t>completes in 2014; all data made public in a freely-available, user-friendly database.  </a:t>
            </a:r>
          </a:p>
          <a:p>
            <a:pPr>
              <a:buFontTx/>
              <a:buChar char="•"/>
            </a:pPr>
            <a:endParaRPr lang="en-US" sz="1600" b="0">
              <a:sym typeface="Arial" charset="0"/>
            </a:endParaRPr>
          </a:p>
          <a:p>
            <a:pPr>
              <a:buFontTx/>
              <a:buChar char="•"/>
            </a:pPr>
            <a:r>
              <a:rPr lang="en-US" sz="1600" b="0">
                <a:sym typeface="Arial" charset="0"/>
              </a:rPr>
              <a:t> Funded by DOE, NSF, the Sloan Foundation, and contributions private and foreign institutions.</a:t>
            </a:r>
          </a:p>
          <a:p>
            <a:endParaRPr lang="en-US" sz="1600" b="0">
              <a:sym typeface="Arial" charset="0"/>
            </a:endParaRPr>
          </a:p>
        </p:txBody>
      </p:sp>
      <p:sp>
        <p:nvSpPr>
          <p:cNvPr id="102405" name="Rectangle 5"/>
          <p:cNvSpPr>
            <a:spLocks/>
          </p:cNvSpPr>
          <p:nvPr/>
        </p:nvSpPr>
        <p:spPr bwMode="auto">
          <a:xfrm>
            <a:off x="936625" y="274638"/>
            <a:ext cx="7378700" cy="444500"/>
          </a:xfrm>
          <a:prstGeom prst="rect">
            <a:avLst/>
          </a:prstGeom>
          <a:noFill/>
          <a:ln w="12700">
            <a:noFill/>
            <a:miter lim="800000"/>
            <a:headEnd/>
            <a:tailEnd/>
          </a:ln>
        </p:spPr>
        <p:txBody>
          <a:bodyPr lIns="0" tIns="0" rIns="40639" bIns="0" anchor="ctr"/>
          <a:lstStyle/>
          <a:p>
            <a:pPr marL="39688" algn="ctr">
              <a:lnSpc>
                <a:spcPct val="110000"/>
              </a:lnSpc>
              <a:defRPr/>
            </a:pPr>
            <a:r>
              <a:rPr lang="en-US" sz="2400">
                <a:solidFill>
                  <a:srgbClr val="006600"/>
                </a:solidFill>
                <a:effectLst>
                  <a:outerShdw blurRad="38100" dist="38100" dir="2700000" algn="tl">
                    <a:srgbClr val="C0C0C0"/>
                  </a:outerShdw>
                </a:effectLst>
                <a:cs typeface="Arial" charset="0"/>
                <a:sym typeface="Arial" charset="0"/>
              </a:rPr>
              <a:t>Baryon Oscillation Spectroscopic Survey (BOSS)</a:t>
            </a:r>
          </a:p>
        </p:txBody>
      </p:sp>
      <p:pic>
        <p:nvPicPr>
          <p:cNvPr id="40963" name="Picture 7"/>
          <p:cNvPicPr>
            <a:picLocks noChangeAspect="1" noChangeArrowheads="1"/>
          </p:cNvPicPr>
          <p:nvPr/>
        </p:nvPicPr>
        <p:blipFill>
          <a:blip r:embed="rId2"/>
          <a:srcRect/>
          <a:stretch>
            <a:fillRect/>
          </a:stretch>
        </p:blipFill>
        <p:spPr bwMode="auto">
          <a:xfrm>
            <a:off x="247650" y="4367213"/>
            <a:ext cx="4705350" cy="2490787"/>
          </a:xfrm>
          <a:prstGeom prst="rect">
            <a:avLst/>
          </a:prstGeom>
          <a:noFill/>
          <a:ln w="9525">
            <a:noFill/>
            <a:round/>
            <a:headEnd/>
            <a:tailEnd/>
          </a:ln>
        </p:spPr>
      </p:pic>
      <p:sp>
        <p:nvSpPr>
          <p:cNvPr id="40964" name="Rectangle 8"/>
          <p:cNvSpPr>
            <a:spLocks/>
          </p:cNvSpPr>
          <p:nvPr/>
        </p:nvSpPr>
        <p:spPr bwMode="auto">
          <a:xfrm>
            <a:off x="3009900" y="3624263"/>
            <a:ext cx="1790700" cy="596900"/>
          </a:xfrm>
          <a:prstGeom prst="rect">
            <a:avLst/>
          </a:prstGeom>
          <a:noFill/>
          <a:ln w="12700">
            <a:noFill/>
            <a:miter lim="800000"/>
            <a:headEnd/>
            <a:tailEnd/>
          </a:ln>
        </p:spPr>
        <p:txBody>
          <a:bodyPr lIns="38100" tIns="38100" rIns="38100" bIns="38100" anchor="ctr"/>
          <a:lstStyle/>
          <a:p>
            <a:r>
              <a:rPr lang="en-US" sz="1400" i="1">
                <a:cs typeface="Arial" charset="0"/>
                <a:sym typeface="Arial" charset="0"/>
              </a:rPr>
              <a:t>BAO from</a:t>
            </a:r>
          </a:p>
          <a:p>
            <a:r>
              <a:rPr lang="en-US" sz="1400" i="1">
                <a:cs typeface="Arial" charset="0"/>
                <a:sym typeface="Arial" charset="0"/>
              </a:rPr>
              <a:t>BOSS galaxies </a:t>
            </a:r>
          </a:p>
        </p:txBody>
      </p:sp>
      <p:sp>
        <p:nvSpPr>
          <p:cNvPr id="40965" name="Rectangle 9"/>
          <p:cNvSpPr>
            <a:spLocks/>
          </p:cNvSpPr>
          <p:nvPr/>
        </p:nvSpPr>
        <p:spPr bwMode="auto">
          <a:xfrm>
            <a:off x="430213" y="3595688"/>
            <a:ext cx="2425700" cy="596900"/>
          </a:xfrm>
          <a:prstGeom prst="rect">
            <a:avLst/>
          </a:prstGeom>
          <a:noFill/>
          <a:ln w="12700">
            <a:noFill/>
            <a:miter lim="800000"/>
            <a:headEnd/>
            <a:tailEnd/>
          </a:ln>
        </p:spPr>
        <p:txBody>
          <a:bodyPr lIns="38100" tIns="38100" rIns="38100" bIns="38100" anchor="ctr"/>
          <a:lstStyle/>
          <a:p>
            <a:r>
              <a:rPr lang="en-US" sz="1400" i="1">
                <a:cs typeface="Arial" charset="0"/>
                <a:sym typeface="Arial" charset="0"/>
              </a:rPr>
              <a:t>BAO from BOSS Lyman-alpha forest</a:t>
            </a:r>
          </a:p>
        </p:txBody>
      </p:sp>
      <p:sp>
        <p:nvSpPr>
          <p:cNvPr id="40966" name="Line 10"/>
          <p:cNvSpPr>
            <a:spLocks noChangeShapeType="1"/>
          </p:cNvSpPr>
          <p:nvPr/>
        </p:nvSpPr>
        <p:spPr bwMode="auto">
          <a:xfrm rot="10800000">
            <a:off x="1270000" y="4132263"/>
            <a:ext cx="236538" cy="1166812"/>
          </a:xfrm>
          <a:prstGeom prst="line">
            <a:avLst/>
          </a:prstGeom>
          <a:noFill/>
          <a:ln w="25400">
            <a:solidFill>
              <a:srgbClr val="FF0000"/>
            </a:solidFill>
            <a:round/>
            <a:headEnd type="stealth" w="med" len="med"/>
            <a:tailEnd/>
          </a:ln>
        </p:spPr>
        <p:txBody>
          <a:bodyPr lIns="0" tIns="0" rIns="0" bIns="0"/>
          <a:lstStyle/>
          <a:p>
            <a:endParaRPr lang="en-US"/>
          </a:p>
        </p:txBody>
      </p:sp>
      <p:sp>
        <p:nvSpPr>
          <p:cNvPr id="40967" name="Line 11"/>
          <p:cNvSpPr>
            <a:spLocks noChangeShapeType="1"/>
          </p:cNvSpPr>
          <p:nvPr/>
        </p:nvSpPr>
        <p:spPr bwMode="auto">
          <a:xfrm rot="10800000" flipH="1">
            <a:off x="2794000" y="4273550"/>
            <a:ext cx="520700" cy="1354138"/>
          </a:xfrm>
          <a:prstGeom prst="line">
            <a:avLst/>
          </a:prstGeom>
          <a:noFill/>
          <a:ln w="25400">
            <a:solidFill>
              <a:srgbClr val="FF0000"/>
            </a:solidFill>
            <a:round/>
            <a:headEnd type="stealth" w="med" len="med"/>
            <a:tailEnd/>
          </a:ln>
        </p:spPr>
        <p:txBody>
          <a:bodyPr lIns="0" tIns="0" rIns="0" bIns="0"/>
          <a:lstStyle/>
          <a:p>
            <a:endParaRPr lang="en-US"/>
          </a:p>
        </p:txBody>
      </p:sp>
      <p:sp>
        <p:nvSpPr>
          <p:cNvPr id="40968" name="Rectangle 12"/>
          <p:cNvSpPr>
            <a:spLocks/>
          </p:cNvSpPr>
          <p:nvPr/>
        </p:nvSpPr>
        <p:spPr bwMode="auto">
          <a:xfrm>
            <a:off x="5191125" y="4275138"/>
            <a:ext cx="3525838" cy="2228850"/>
          </a:xfrm>
          <a:prstGeom prst="rect">
            <a:avLst/>
          </a:prstGeom>
          <a:noFill/>
          <a:ln w="12700">
            <a:noFill/>
            <a:miter lim="800000"/>
            <a:headEnd/>
            <a:tailEnd/>
          </a:ln>
        </p:spPr>
        <p:txBody>
          <a:bodyPr lIns="38100" tIns="38100" rIns="38100" bIns="38100" anchor="ctr"/>
          <a:lstStyle/>
          <a:p>
            <a:r>
              <a:rPr lang="en-US" sz="1600">
                <a:solidFill>
                  <a:srgbClr val="000099"/>
                </a:solidFill>
                <a:sym typeface="Arial" charset="0"/>
              </a:rPr>
              <a:t>April 2012</a:t>
            </a:r>
            <a:r>
              <a:rPr lang="en-US" sz="1600" b="0">
                <a:solidFill>
                  <a:srgbClr val="000099"/>
                </a:solidFill>
                <a:sym typeface="Arial" charset="0"/>
              </a:rPr>
              <a:t>: 1.7% distance measure at z=0.55 consistent with Einstein’s Λ</a:t>
            </a:r>
          </a:p>
          <a:p>
            <a:r>
              <a:rPr lang="en-US" sz="1600" b="0">
                <a:solidFill>
                  <a:srgbClr val="000099"/>
                </a:solidFill>
                <a:sym typeface="Arial" charset="0"/>
              </a:rPr>
              <a:t>- Supersedes all previous BAO results combined</a:t>
            </a:r>
          </a:p>
          <a:p>
            <a:endParaRPr lang="en-US" sz="1600" b="0">
              <a:solidFill>
                <a:srgbClr val="000099"/>
              </a:solidFill>
              <a:sym typeface="Arial" charset="0"/>
            </a:endParaRPr>
          </a:p>
          <a:p>
            <a:r>
              <a:rPr lang="en-US" sz="1600">
                <a:solidFill>
                  <a:srgbClr val="000099"/>
                </a:solidFill>
                <a:sym typeface="Arial" charset="0"/>
              </a:rPr>
              <a:t>Nov 2012</a:t>
            </a:r>
            <a:r>
              <a:rPr lang="en-US" sz="1600" b="0">
                <a:solidFill>
                  <a:srgbClr val="000099"/>
                </a:solidFill>
                <a:sym typeface="Arial" charset="0"/>
              </a:rPr>
              <a:t>: 3% distance measure at z=2.3 from newly-demonstrated Lyman-alpha technique from distant quasars</a:t>
            </a:r>
          </a:p>
        </p:txBody>
      </p:sp>
      <p:pic>
        <p:nvPicPr>
          <p:cNvPr id="40969" name="Content Placeholder 7" descr="dr79_rec.pdf"/>
          <p:cNvPicPr>
            <a:picLocks noChangeAspect="1"/>
          </p:cNvPicPr>
          <p:nvPr/>
        </p:nvPicPr>
        <p:blipFill>
          <a:blip r:embed="rId3"/>
          <a:srcRect l="136" r="-70"/>
          <a:stretch>
            <a:fillRect/>
          </a:stretch>
        </p:blipFill>
        <p:spPr bwMode="auto">
          <a:xfrm>
            <a:off x="5729288" y="1158875"/>
            <a:ext cx="3163887" cy="2524125"/>
          </a:xfrm>
          <a:prstGeom prst="rect">
            <a:avLst/>
          </a:prstGeom>
          <a:noFill/>
          <a:ln w="9525">
            <a:noFill/>
            <a:miter lim="800000"/>
            <a:headEnd/>
            <a:tailEnd/>
          </a:ln>
        </p:spPr>
      </p:pic>
      <p:sp>
        <p:nvSpPr>
          <p:cNvPr id="40970" name="TextBox 11"/>
          <p:cNvSpPr txBox="1">
            <a:spLocks noChangeArrowheads="1"/>
          </p:cNvSpPr>
          <p:nvPr/>
        </p:nvSpPr>
        <p:spPr bwMode="auto">
          <a:xfrm>
            <a:off x="6297613" y="2847975"/>
            <a:ext cx="2316162" cy="336550"/>
          </a:xfrm>
          <a:prstGeom prst="rect">
            <a:avLst/>
          </a:prstGeom>
          <a:noFill/>
          <a:ln w="9525">
            <a:noFill/>
            <a:miter lim="800000"/>
            <a:headEnd/>
            <a:tailEnd/>
          </a:ln>
        </p:spPr>
        <p:txBody>
          <a:bodyPr>
            <a:spAutoFit/>
          </a:bodyPr>
          <a:lstStyle/>
          <a:p>
            <a:r>
              <a:rPr lang="en-US" sz="1600" i="1"/>
              <a:t>BOSS at z=0.57</a:t>
            </a:r>
          </a:p>
        </p:txBody>
      </p:sp>
      <p:sp>
        <p:nvSpPr>
          <p:cNvPr id="40971" name="TextBox 8"/>
          <p:cNvSpPr txBox="1">
            <a:spLocks noChangeArrowheads="1"/>
          </p:cNvSpPr>
          <p:nvPr/>
        </p:nvSpPr>
        <p:spPr bwMode="auto">
          <a:xfrm>
            <a:off x="6596063" y="1046163"/>
            <a:ext cx="2181225" cy="336550"/>
          </a:xfrm>
          <a:prstGeom prst="rect">
            <a:avLst/>
          </a:prstGeom>
          <a:noFill/>
          <a:ln w="9525">
            <a:noFill/>
            <a:miter lim="800000"/>
            <a:headEnd/>
            <a:tailEnd/>
          </a:ln>
        </p:spPr>
        <p:txBody>
          <a:bodyPr>
            <a:spAutoFit/>
          </a:bodyPr>
          <a:lstStyle/>
          <a:p>
            <a:r>
              <a:rPr lang="en-US" sz="1600"/>
              <a:t>SDSS-II at z=0.35</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idx="4294967295"/>
          </p:nvPr>
        </p:nvSpPr>
        <p:spPr>
          <a:xfrm>
            <a:off x="685800" y="152400"/>
            <a:ext cx="7131050" cy="533400"/>
          </a:xfrm>
          <a:noFill/>
        </p:spPr>
        <p:txBody>
          <a:bodyPr/>
          <a:lstStyle/>
          <a:p>
            <a:r>
              <a:rPr lang="en-US" b="1" smtClean="0">
                <a:solidFill>
                  <a:srgbClr val="285C00"/>
                </a:solidFill>
                <a:effectLst/>
              </a:rPr>
              <a:t>Dark Energy Survey (DES)</a:t>
            </a:r>
          </a:p>
        </p:txBody>
      </p:sp>
      <p:pic>
        <p:nvPicPr>
          <p:cNvPr id="41986" name="Picture 12" descr="fornax_mosaic.jpg"/>
          <p:cNvPicPr>
            <a:picLocks noChangeAspect="1"/>
          </p:cNvPicPr>
          <p:nvPr/>
        </p:nvPicPr>
        <p:blipFill>
          <a:blip r:embed="rId2"/>
          <a:srcRect t="19214" b="18668"/>
          <a:stretch>
            <a:fillRect/>
          </a:stretch>
        </p:blipFill>
        <p:spPr bwMode="auto">
          <a:xfrm>
            <a:off x="334963" y="1323975"/>
            <a:ext cx="2617787" cy="2611438"/>
          </a:xfrm>
          <a:prstGeom prst="rect">
            <a:avLst/>
          </a:prstGeom>
          <a:noFill/>
          <a:ln w="9525">
            <a:noFill/>
            <a:miter lim="800000"/>
            <a:headEnd/>
            <a:tailEnd/>
          </a:ln>
        </p:spPr>
      </p:pic>
      <p:sp>
        <p:nvSpPr>
          <p:cNvPr id="41987" name="TextBox 14"/>
          <p:cNvSpPr txBox="1">
            <a:spLocks noChangeArrowheads="1"/>
          </p:cNvSpPr>
          <p:nvPr/>
        </p:nvSpPr>
        <p:spPr bwMode="auto">
          <a:xfrm>
            <a:off x="0" y="3846513"/>
            <a:ext cx="1885950" cy="366712"/>
          </a:xfrm>
          <a:prstGeom prst="rect">
            <a:avLst/>
          </a:prstGeom>
          <a:noFill/>
          <a:ln w="9525">
            <a:noFill/>
            <a:miter lim="800000"/>
            <a:headEnd/>
            <a:tailEnd/>
          </a:ln>
        </p:spPr>
        <p:txBody>
          <a:bodyPr wrap="none">
            <a:spAutoFit/>
          </a:bodyPr>
          <a:lstStyle/>
          <a:p>
            <a:r>
              <a:rPr lang="en-US">
                <a:solidFill>
                  <a:srgbClr val="0000CC"/>
                </a:solidFill>
              </a:rPr>
              <a:t>DES – first light</a:t>
            </a:r>
          </a:p>
        </p:txBody>
      </p:sp>
      <p:pic>
        <p:nvPicPr>
          <p:cNvPr id="41988" name="Picture 15" descr="NGC1365.jpg"/>
          <p:cNvPicPr>
            <a:picLocks noChangeAspect="1"/>
          </p:cNvPicPr>
          <p:nvPr/>
        </p:nvPicPr>
        <p:blipFill>
          <a:blip r:embed="rId3"/>
          <a:srcRect/>
          <a:stretch>
            <a:fillRect/>
          </a:stretch>
        </p:blipFill>
        <p:spPr bwMode="auto">
          <a:xfrm>
            <a:off x="2968625" y="1343025"/>
            <a:ext cx="1749425" cy="1184275"/>
          </a:xfrm>
          <a:prstGeom prst="rect">
            <a:avLst/>
          </a:prstGeom>
          <a:noFill/>
          <a:ln w="9525">
            <a:noFill/>
            <a:miter lim="800000"/>
            <a:headEnd/>
            <a:tailEnd/>
          </a:ln>
        </p:spPr>
      </p:pic>
      <p:sp>
        <p:nvSpPr>
          <p:cNvPr id="17" name="Rectangle 16"/>
          <p:cNvSpPr>
            <a:spLocks/>
          </p:cNvSpPr>
          <p:nvPr/>
        </p:nvSpPr>
        <p:spPr>
          <a:xfrm>
            <a:off x="2506663" y="2716213"/>
            <a:ext cx="298450" cy="250825"/>
          </a:xfrm>
          <a:prstGeom prst="rect">
            <a:avLst/>
          </a:prstGeom>
          <a:noFill/>
          <a:ln w="28575" cap="sq" cmpd="sng">
            <a:solidFill>
              <a:schemeClr val="accent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Arrow Connector 16"/>
          <p:cNvCxnSpPr>
            <a:cxnSpLocks noChangeShapeType="1"/>
            <a:stCxn id="41992" idx="3"/>
          </p:cNvCxnSpPr>
          <p:nvPr/>
        </p:nvCxnSpPr>
        <p:spPr bwMode="auto">
          <a:xfrm flipV="1">
            <a:off x="2863850" y="2473325"/>
            <a:ext cx="693738" cy="390525"/>
          </a:xfrm>
          <a:prstGeom prst="straightConnector1">
            <a:avLst/>
          </a:prstGeom>
          <a:noFill/>
          <a:ln w="28575">
            <a:solidFill>
              <a:schemeClr val="tx2">
                <a:lumMod val="60000"/>
                <a:lumOff val="40000"/>
              </a:schemeClr>
            </a:solidFill>
            <a:round/>
            <a:headEnd/>
            <a:tailEnd type="arrow" w="med" len="med"/>
          </a:ln>
        </p:spPr>
      </p:cxnSp>
      <p:sp>
        <p:nvSpPr>
          <p:cNvPr id="41991" name="Rectangle 5"/>
          <p:cNvSpPr>
            <a:spLocks noChangeArrowheads="1"/>
          </p:cNvSpPr>
          <p:nvPr/>
        </p:nvSpPr>
        <p:spPr bwMode="auto">
          <a:xfrm>
            <a:off x="0" y="1049338"/>
            <a:ext cx="4762500" cy="304800"/>
          </a:xfrm>
          <a:prstGeom prst="rect">
            <a:avLst/>
          </a:prstGeom>
          <a:noFill/>
          <a:ln w="9525">
            <a:noFill/>
            <a:miter lim="800000"/>
            <a:headEnd/>
            <a:tailEnd/>
          </a:ln>
        </p:spPr>
        <p:txBody>
          <a:bodyPr>
            <a:spAutoFit/>
          </a:bodyPr>
          <a:lstStyle/>
          <a:p>
            <a:pPr marL="0" lvl="1" eaLnBrk="0" hangingPunct="0"/>
            <a:r>
              <a:rPr lang="en-US" sz="1400" b="0"/>
              <a:t>Fornax cluster with close-up of the galaxy NGC 1365</a:t>
            </a:r>
            <a:endParaRPr lang="en-US" sz="1400" u="sng">
              <a:solidFill>
                <a:srgbClr val="285C00"/>
              </a:solidFill>
              <a:cs typeface="Arial" charset="0"/>
              <a:sym typeface="Wingdings" pitchFamily="2" charset="2"/>
            </a:endParaRPr>
          </a:p>
        </p:txBody>
      </p:sp>
      <p:sp>
        <p:nvSpPr>
          <p:cNvPr id="41992" name="Rectangle 5"/>
          <p:cNvSpPr>
            <a:spLocks noChangeArrowheads="1"/>
          </p:cNvSpPr>
          <p:nvPr/>
        </p:nvSpPr>
        <p:spPr bwMode="auto">
          <a:xfrm>
            <a:off x="196850" y="4749800"/>
            <a:ext cx="4527550" cy="1803400"/>
          </a:xfrm>
          <a:prstGeom prst="rect">
            <a:avLst/>
          </a:prstGeom>
          <a:noFill/>
          <a:ln w="9525">
            <a:noFill/>
            <a:miter lim="800000"/>
            <a:headEnd/>
            <a:tailEnd/>
          </a:ln>
        </p:spPr>
        <p:txBody>
          <a:bodyPr>
            <a:spAutoFit/>
          </a:bodyPr>
          <a:lstStyle/>
          <a:p>
            <a:pPr marL="0" lvl="1" eaLnBrk="0" hangingPunct="0">
              <a:buFontTx/>
              <a:buChar char="•"/>
            </a:pPr>
            <a:r>
              <a:rPr lang="en-US" sz="1600" b="0">
                <a:solidFill>
                  <a:srgbClr val="006600"/>
                </a:solidFill>
              </a:rPr>
              <a:t> DOE/NSF partnership with private and foreign contributions</a:t>
            </a:r>
          </a:p>
          <a:p>
            <a:pPr marL="0" lvl="1" eaLnBrk="0" hangingPunct="0">
              <a:buFontTx/>
              <a:buChar char="•"/>
            </a:pPr>
            <a:r>
              <a:rPr lang="en-US" sz="1600" b="0">
                <a:solidFill>
                  <a:srgbClr val="006600"/>
                </a:solidFill>
                <a:cs typeface="Arial" charset="0"/>
              </a:rPr>
              <a:t> HEP supported fabrication of the Dark Energy camera (DECam), managed by Fermilab, which was installed on Blanco telescope in Chile</a:t>
            </a:r>
          </a:p>
          <a:p>
            <a:pPr marL="0" lvl="1" eaLnBrk="0" hangingPunct="0">
              <a:buFontTx/>
              <a:buChar char="•"/>
            </a:pPr>
            <a:r>
              <a:rPr lang="en-US" sz="1600" b="0">
                <a:solidFill>
                  <a:srgbClr val="006600"/>
                </a:solidFill>
                <a:cs typeface="Arial" charset="0"/>
              </a:rPr>
              <a:t> First Light on 9/12/12!</a:t>
            </a:r>
          </a:p>
          <a:p>
            <a:pPr marL="0" lvl="1" eaLnBrk="0" hangingPunct="0">
              <a:buFontTx/>
              <a:buChar char="•"/>
            </a:pPr>
            <a:r>
              <a:rPr lang="en-US" sz="1600" b="0">
                <a:solidFill>
                  <a:srgbClr val="006600"/>
                </a:solidFill>
                <a:cs typeface="Arial" charset="0"/>
              </a:rPr>
              <a:t> Start 5 year operations in December 2012.</a:t>
            </a:r>
            <a:endParaRPr lang="en-US" sz="1600" u="sng">
              <a:solidFill>
                <a:srgbClr val="006600"/>
              </a:solidFill>
              <a:cs typeface="Arial" charset="0"/>
              <a:sym typeface="Wingdings" pitchFamily="2" charset="2"/>
            </a:endParaRPr>
          </a:p>
        </p:txBody>
      </p:sp>
      <p:pic>
        <p:nvPicPr>
          <p:cNvPr id="41993" name="Picture 4" descr="imageRGB_SPT_red.png"/>
          <p:cNvPicPr>
            <a:picLocks noChangeAspect="1"/>
          </p:cNvPicPr>
          <p:nvPr/>
        </p:nvPicPr>
        <p:blipFill>
          <a:blip r:embed="rId4"/>
          <a:srcRect/>
          <a:stretch>
            <a:fillRect/>
          </a:stretch>
        </p:blipFill>
        <p:spPr bwMode="auto">
          <a:xfrm>
            <a:off x="4778375" y="1181100"/>
            <a:ext cx="4365625" cy="4365625"/>
          </a:xfrm>
          <a:prstGeom prst="rect">
            <a:avLst/>
          </a:prstGeom>
          <a:noFill/>
          <a:ln w="9525">
            <a:noFill/>
            <a:miter lim="800000"/>
            <a:headEnd/>
            <a:tailEnd/>
          </a:ln>
        </p:spPr>
      </p:pic>
      <p:sp>
        <p:nvSpPr>
          <p:cNvPr id="41994" name="Rectangle 5"/>
          <p:cNvSpPr>
            <a:spLocks noChangeArrowheads="1"/>
          </p:cNvSpPr>
          <p:nvPr/>
        </p:nvSpPr>
        <p:spPr bwMode="auto">
          <a:xfrm>
            <a:off x="4852988" y="5741988"/>
            <a:ext cx="4291012" cy="730250"/>
          </a:xfrm>
          <a:prstGeom prst="rect">
            <a:avLst/>
          </a:prstGeom>
          <a:noFill/>
          <a:ln w="9525">
            <a:noFill/>
            <a:miter lim="800000"/>
            <a:headEnd/>
            <a:tailEnd/>
          </a:ln>
        </p:spPr>
        <p:txBody>
          <a:bodyPr>
            <a:spAutoFit/>
          </a:bodyPr>
          <a:lstStyle/>
          <a:p>
            <a:pPr marL="0" lvl="1" eaLnBrk="0" hangingPunct="0"/>
            <a:r>
              <a:rPr lang="en-US" sz="1400" b="0">
                <a:sym typeface="Wingdings" pitchFamily="2" charset="2"/>
              </a:rPr>
              <a:t>DECam image of a 1 sq deg. region in g,r,z filters to depth of the DES survey; image is centered on an SPT cluster at z=0.3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373063" y="1028700"/>
            <a:ext cx="8770937" cy="5653088"/>
          </a:xfrm>
        </p:spPr>
        <p:txBody>
          <a:bodyPr/>
          <a:lstStyle/>
          <a:p>
            <a:pPr>
              <a:buFont typeface="Wingdings" pitchFamily="2" charset="2"/>
              <a:buNone/>
            </a:pPr>
            <a:r>
              <a:rPr lang="en-US" sz="2400" u="sng" smtClean="0"/>
              <a:t>HEP Program</a:t>
            </a:r>
          </a:p>
          <a:p>
            <a:pPr>
              <a:buFontTx/>
              <a:buChar char="-"/>
            </a:pPr>
            <a:r>
              <a:rPr lang="en-US" sz="2400" smtClean="0"/>
              <a:t>Intro</a:t>
            </a:r>
          </a:p>
          <a:p>
            <a:pPr>
              <a:buFontTx/>
              <a:buChar char="-"/>
            </a:pPr>
            <a:r>
              <a:rPr lang="en-US" sz="2400" smtClean="0"/>
              <a:t>Budget &amp; Planning</a:t>
            </a:r>
          </a:p>
          <a:p>
            <a:pPr>
              <a:buFontTx/>
              <a:buChar char="-"/>
            </a:pPr>
            <a:r>
              <a:rPr lang="en-US" sz="2400" smtClean="0"/>
              <a:t>Execution &amp; Guidance</a:t>
            </a:r>
          </a:p>
          <a:p>
            <a:pPr>
              <a:buFontTx/>
              <a:buChar char="-"/>
            </a:pPr>
            <a:r>
              <a:rPr lang="en-US" sz="2400" smtClean="0"/>
              <a:t>Frontier status</a:t>
            </a:r>
          </a:p>
          <a:p>
            <a:pPr>
              <a:buFont typeface="Wingdings" pitchFamily="2" charset="2"/>
              <a:buNone/>
            </a:pPr>
            <a:endParaRPr lang="en-US" sz="2400" smtClean="0"/>
          </a:p>
          <a:p>
            <a:pPr>
              <a:buFont typeface="Wingdings" pitchFamily="2" charset="2"/>
              <a:buNone/>
            </a:pPr>
            <a:r>
              <a:rPr lang="en-US" sz="2400" u="sng" smtClean="0"/>
              <a:t>Cosmic Frontier</a:t>
            </a:r>
          </a:p>
          <a:p>
            <a:pPr>
              <a:buFontTx/>
              <a:buChar char="-"/>
            </a:pPr>
            <a:r>
              <a:rPr lang="en-US" sz="2400" smtClean="0"/>
              <a:t>Guidance</a:t>
            </a:r>
          </a:p>
          <a:p>
            <a:pPr>
              <a:buFontTx/>
              <a:buChar char="-"/>
            </a:pPr>
            <a:r>
              <a:rPr lang="en-US" sz="2400" smtClean="0"/>
              <a:t>Considerations &amp; Model</a:t>
            </a:r>
          </a:p>
          <a:p>
            <a:pPr>
              <a:buFontTx/>
              <a:buChar char="-"/>
            </a:pPr>
            <a:r>
              <a:rPr lang="en-US" sz="2400" smtClean="0"/>
              <a:t>Status &amp; Plans</a:t>
            </a:r>
          </a:p>
          <a:p>
            <a:pPr>
              <a:buFontTx/>
              <a:buChar char="-"/>
            </a:pPr>
            <a:r>
              <a:rPr lang="en-US" sz="2400" smtClean="0"/>
              <a:t>Budget</a:t>
            </a:r>
          </a:p>
          <a:p>
            <a:pPr>
              <a:buFontTx/>
              <a:buChar char="-"/>
            </a:pPr>
            <a:r>
              <a:rPr lang="en-US" sz="2400" smtClean="0"/>
              <a:t>Reviews</a:t>
            </a:r>
          </a:p>
          <a:p>
            <a:pPr>
              <a:buFontTx/>
              <a:buChar char="-"/>
            </a:pPr>
            <a:r>
              <a:rPr lang="en-US" sz="2400" smtClean="0"/>
              <a:t>Going Forward</a:t>
            </a:r>
          </a:p>
          <a:p>
            <a:pPr>
              <a:buFontTx/>
              <a:buChar char="-"/>
            </a:pPr>
            <a:endParaRPr lang="en-US" sz="2400" smtClean="0"/>
          </a:p>
        </p:txBody>
      </p:sp>
      <p:sp>
        <p:nvSpPr>
          <p:cNvPr id="23554" name="Slide Number Placeholder 3"/>
          <p:cNvSpPr>
            <a:spLocks noGrp="1"/>
          </p:cNvSpPr>
          <p:nvPr>
            <p:ph type="sldNum" sz="quarter" idx="10"/>
          </p:nvPr>
        </p:nvSpPr>
        <p:spPr>
          <a:noFill/>
        </p:spPr>
        <p:txBody>
          <a:bodyPr/>
          <a:lstStyle/>
          <a:p>
            <a:fld id="{EF09076D-8E99-448D-98D1-0A3DE3B914AF}"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idx="4294967295"/>
          </p:nvPr>
        </p:nvSpPr>
        <p:spPr>
          <a:xfrm>
            <a:off x="173038" y="219075"/>
            <a:ext cx="8294687" cy="723900"/>
          </a:xfrm>
        </p:spPr>
        <p:txBody>
          <a:bodyPr/>
          <a:lstStyle/>
          <a:p>
            <a:pPr>
              <a:defRPr/>
            </a:pPr>
            <a:r>
              <a:rPr lang="en-US" sz="3200" b="1" smtClean="0">
                <a:solidFill>
                  <a:srgbClr val="285C00"/>
                </a:solidFill>
                <a:latin typeface="Cambria" pitchFamily="18" charset="0"/>
                <a:cs typeface="Arial" charset="0"/>
              </a:rPr>
              <a:t>Next Steps : Dark Energy</a:t>
            </a:r>
          </a:p>
        </p:txBody>
      </p:sp>
      <p:sp>
        <p:nvSpPr>
          <p:cNvPr id="43010" name="Text Box 4"/>
          <p:cNvSpPr txBox="1">
            <a:spLocks noChangeArrowheads="1"/>
          </p:cNvSpPr>
          <p:nvPr/>
        </p:nvSpPr>
        <p:spPr bwMode="auto">
          <a:xfrm>
            <a:off x="0" y="1162050"/>
            <a:ext cx="8894763" cy="3662363"/>
          </a:xfrm>
          <a:prstGeom prst="rect">
            <a:avLst/>
          </a:prstGeom>
          <a:noFill/>
          <a:ln w="9525">
            <a:noFill/>
            <a:miter lim="800000"/>
            <a:headEnd/>
            <a:tailEnd/>
          </a:ln>
        </p:spPr>
        <p:txBody>
          <a:bodyPr>
            <a:spAutoFit/>
          </a:bodyPr>
          <a:lstStyle/>
          <a:p>
            <a:r>
              <a:rPr lang="en-US" b="0">
                <a:solidFill>
                  <a:srgbClr val="135C00"/>
                </a:solidFill>
                <a:latin typeface="Calibri" pitchFamily="34" charset="0"/>
              </a:rPr>
              <a:t>Developing program in coordination with NSF-AST </a:t>
            </a:r>
          </a:p>
          <a:p>
            <a:endParaRPr lang="en-US" b="0" u="sng">
              <a:solidFill>
                <a:srgbClr val="135C00"/>
              </a:solidFill>
              <a:latin typeface="Calibri" pitchFamily="34" charset="0"/>
            </a:endParaRPr>
          </a:p>
          <a:p>
            <a:r>
              <a:rPr lang="en-US" u="sng">
                <a:solidFill>
                  <a:srgbClr val="135C00"/>
                </a:solidFill>
                <a:latin typeface="Calibri" pitchFamily="34" charset="0"/>
              </a:rPr>
              <a:t>Large Synoptic Survey Telescope (LSST)</a:t>
            </a:r>
          </a:p>
          <a:p>
            <a:r>
              <a:rPr lang="en-US" b="0">
                <a:solidFill>
                  <a:srgbClr val="135C00"/>
                </a:solidFill>
                <a:latin typeface="Calibri" pitchFamily="34" charset="0"/>
              </a:rPr>
              <a:t>Moving forward on LSST as the priority for the next HEP dark energy project to be developed</a:t>
            </a:r>
          </a:p>
          <a:p>
            <a:pPr marL="182563" lvl="1">
              <a:buFontTx/>
              <a:buChar char="•"/>
            </a:pPr>
            <a:r>
              <a:rPr lang="en-US" b="0">
                <a:solidFill>
                  <a:srgbClr val="135C00"/>
                </a:solidFill>
                <a:latin typeface="Calibri" pitchFamily="34" charset="0"/>
              </a:rPr>
              <a:t> NSF is lead-agency, responsible for telescope &amp; data management; DOE responsible for the camera</a:t>
            </a:r>
          </a:p>
          <a:p>
            <a:pPr marL="182563" lvl="2">
              <a:buFontTx/>
              <a:buChar char="•"/>
            </a:pPr>
            <a:r>
              <a:rPr lang="en-US" b="0">
                <a:solidFill>
                  <a:srgbClr val="135C00"/>
                </a:solidFill>
                <a:latin typeface="Calibri" pitchFamily="34" charset="0"/>
              </a:rPr>
              <a:t> DOE Critical Decision 1 (CD-1) approved for LSST-camera in Feb. 2012</a:t>
            </a:r>
          </a:p>
          <a:p>
            <a:pPr marL="182563" lvl="2">
              <a:buFontTx/>
              <a:buChar char="•"/>
            </a:pPr>
            <a:r>
              <a:rPr lang="en-US" b="0">
                <a:solidFill>
                  <a:srgbClr val="135C00"/>
                </a:solidFill>
                <a:latin typeface="Calibri" pitchFamily="34" charset="0"/>
              </a:rPr>
              <a:t> FY 2013 Budget Request has MIE funding for LSST-camera project (long lead items in FY2013)</a:t>
            </a:r>
          </a:p>
          <a:p>
            <a:pPr marL="182563" lvl="2">
              <a:buFontTx/>
              <a:buChar char="•"/>
            </a:pPr>
            <a:r>
              <a:rPr lang="en-US" b="0">
                <a:solidFill>
                  <a:srgbClr val="135C00"/>
                </a:solidFill>
                <a:latin typeface="Calibri" pitchFamily="34" charset="0"/>
              </a:rPr>
              <a:t> DOE-HEP planning assumes NSF-AST will request funding for construction in FY 2014 Budget Request</a:t>
            </a:r>
          </a:p>
          <a:p>
            <a:pPr marL="182563" lvl="2">
              <a:buFontTx/>
              <a:buChar char="•"/>
            </a:pPr>
            <a:r>
              <a:rPr lang="en-US" b="0">
                <a:solidFill>
                  <a:srgbClr val="135C00"/>
                </a:solidFill>
                <a:latin typeface="Calibri" pitchFamily="34" charset="0"/>
              </a:rPr>
              <a:t> LSST DOE/NSF Joint Oversight Group meets biweekly</a:t>
            </a:r>
          </a:p>
          <a:p>
            <a:pPr marL="182563" lvl="2"/>
            <a:endParaRPr lang="en-US" b="0" u="sng">
              <a:solidFill>
                <a:srgbClr val="135C00"/>
              </a:solidFill>
              <a:latin typeface="Calibri" pitchFamily="34" charset="0"/>
            </a:endParaRPr>
          </a:p>
        </p:txBody>
      </p:sp>
      <p:pic>
        <p:nvPicPr>
          <p:cNvPr id="43011" name="Picture 15" descr="LSST drawing.jpg"/>
          <p:cNvPicPr>
            <a:picLocks noChangeAspect="1"/>
          </p:cNvPicPr>
          <p:nvPr/>
        </p:nvPicPr>
        <p:blipFill>
          <a:blip r:embed="rId2"/>
          <a:srcRect/>
          <a:stretch>
            <a:fillRect/>
          </a:stretch>
        </p:blipFill>
        <p:spPr bwMode="auto">
          <a:xfrm>
            <a:off x="5694363" y="4294188"/>
            <a:ext cx="2768600" cy="238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idx="4294967295"/>
          </p:nvPr>
        </p:nvSpPr>
        <p:spPr>
          <a:xfrm>
            <a:off x="173038" y="219075"/>
            <a:ext cx="8294687" cy="723900"/>
          </a:xfrm>
        </p:spPr>
        <p:txBody>
          <a:bodyPr/>
          <a:lstStyle/>
          <a:p>
            <a:pPr>
              <a:defRPr/>
            </a:pPr>
            <a:r>
              <a:rPr lang="en-US" sz="3200" b="1" smtClean="0">
                <a:solidFill>
                  <a:srgbClr val="285C00"/>
                </a:solidFill>
                <a:latin typeface="Cambria" pitchFamily="18" charset="0"/>
                <a:cs typeface="Arial" charset="0"/>
              </a:rPr>
              <a:t>Next Steps : Dark Energy</a:t>
            </a:r>
          </a:p>
        </p:txBody>
      </p:sp>
      <p:sp>
        <p:nvSpPr>
          <p:cNvPr id="44034" name="Text Box 4"/>
          <p:cNvSpPr txBox="1">
            <a:spLocks noChangeArrowheads="1"/>
          </p:cNvSpPr>
          <p:nvPr/>
        </p:nvSpPr>
        <p:spPr bwMode="auto">
          <a:xfrm>
            <a:off x="190500" y="1138238"/>
            <a:ext cx="8656638" cy="5500687"/>
          </a:xfrm>
          <a:prstGeom prst="rect">
            <a:avLst/>
          </a:prstGeom>
          <a:noFill/>
          <a:ln w="9525">
            <a:noFill/>
            <a:miter lim="800000"/>
            <a:headEnd/>
            <a:tailEnd/>
          </a:ln>
        </p:spPr>
        <p:txBody>
          <a:bodyPr>
            <a:spAutoFit/>
          </a:bodyPr>
          <a:lstStyle/>
          <a:p>
            <a:r>
              <a:rPr lang="en-US" u="sng">
                <a:solidFill>
                  <a:srgbClr val="285C00"/>
                </a:solidFill>
              </a:rPr>
              <a:t>“</a:t>
            </a:r>
            <a:r>
              <a:rPr lang="en-US" u="sng">
                <a:solidFill>
                  <a:srgbClr val="285C00"/>
                </a:solidFill>
                <a:latin typeface="Calibri" pitchFamily="34" charset="0"/>
              </a:rPr>
              <a:t>Rocky-III” (summer 2012) – HEP community dark energy science plan</a:t>
            </a:r>
          </a:p>
          <a:p>
            <a:pPr marL="182563" lvl="1">
              <a:buFontTx/>
              <a:buChar char="•"/>
            </a:pPr>
            <a:r>
              <a:rPr lang="en-US" sz="1600" b="0">
                <a:latin typeface="Calibri" pitchFamily="34" charset="0"/>
              </a:rPr>
              <a:t> </a:t>
            </a:r>
            <a:r>
              <a:rPr lang="en-US" sz="1600" b="0">
                <a:solidFill>
                  <a:srgbClr val="135C00"/>
                </a:solidFill>
                <a:latin typeface="Calibri" pitchFamily="34" charset="0"/>
              </a:rPr>
              <a:t>Want to pro-actively developing a balanced, robust dark energy program in HEP - With near term and low cost options, using multiple methods</a:t>
            </a:r>
          </a:p>
          <a:p>
            <a:pPr marL="182563" lvl="1">
              <a:buFontTx/>
              <a:buChar char="•"/>
            </a:pPr>
            <a:r>
              <a:rPr lang="en-US" sz="1600" b="0">
                <a:solidFill>
                  <a:srgbClr val="135C00"/>
                </a:solidFill>
                <a:latin typeface="Calibri" pitchFamily="34" charset="0"/>
              </a:rPr>
              <a:t> First step was to look at the science reach of current and planned projects; then to identify key missing components and opportunities for reaching full “Stage-IV” levels</a:t>
            </a:r>
          </a:p>
          <a:p>
            <a:pPr marL="182563" lvl="1"/>
            <a:endParaRPr lang="en-US" sz="1600" b="0">
              <a:solidFill>
                <a:srgbClr val="135C00"/>
              </a:solidFill>
              <a:latin typeface="Calibri" pitchFamily="34" charset="0"/>
            </a:endParaRPr>
          </a:p>
          <a:p>
            <a:r>
              <a:rPr lang="en-US" sz="1600" b="0">
                <a:solidFill>
                  <a:srgbClr val="135C00"/>
                </a:solidFill>
                <a:latin typeface="Calibri" pitchFamily="34" charset="0"/>
              </a:rPr>
              <a:t>- The science case for a HEP dark energy program developed by a task force at HEP request (Rocky Kolb, chair).  Their Aug. 2012 report identified key missing components and opportunities in progressing to a stage IV program with multiple methods:</a:t>
            </a:r>
          </a:p>
          <a:p>
            <a:pPr marL="182563" lvl="2"/>
            <a:r>
              <a:rPr lang="en-US" sz="1600" b="0" i="1">
                <a:latin typeface="Calibri" pitchFamily="34" charset="0"/>
              </a:rPr>
              <a:t>There is compelling case for an advanced wide-field spectroscopic survey, which would  enable dark-energy information at the Stage IV level through the techniques of Baryon  Acoustic Oscillations and Redshift Space Distortions. A spectroscopic survey would  produce  Important dark-energy science results in the period between the completion of  the Stage III Dark Energy Survey (DES) photometric project and the arrival of results from the Stage IV LSST photometric project.</a:t>
            </a:r>
          </a:p>
          <a:p>
            <a:pPr marL="182563" lvl="2"/>
            <a:endParaRPr lang="en-US" sz="1600" b="0" i="1">
              <a:latin typeface="Calibri" pitchFamily="34" charset="0"/>
            </a:endParaRPr>
          </a:p>
          <a:p>
            <a:r>
              <a:rPr lang="en-US" sz="1600" u="sng">
                <a:solidFill>
                  <a:srgbClr val="135C00"/>
                </a:solidFill>
                <a:latin typeface="Calibri" pitchFamily="34" charset="0"/>
              </a:rPr>
              <a:t>Mid-scale Dark Energy Spectroscopic Instrument experiment</a:t>
            </a:r>
          </a:p>
          <a:p>
            <a:r>
              <a:rPr lang="en-US" sz="1600" b="0">
                <a:solidFill>
                  <a:srgbClr val="135C00"/>
                </a:solidFill>
                <a:latin typeface="Calibri" pitchFamily="34" charset="0"/>
              </a:rPr>
              <a:t>Critical Decision 0 (CD-0) for MS-DESI experiment was signed 9/18/12</a:t>
            </a:r>
            <a:endParaRPr lang="en-US" sz="1600" b="0" u="sng">
              <a:solidFill>
                <a:srgbClr val="135C00"/>
              </a:solidFill>
              <a:latin typeface="Calibri" pitchFamily="34" charset="0"/>
            </a:endParaRPr>
          </a:p>
          <a:p>
            <a:r>
              <a:rPr lang="en-US" sz="1600" b="0">
                <a:solidFill>
                  <a:srgbClr val="135C00"/>
                </a:solidFill>
                <a:latin typeface="Calibri" pitchFamily="34" charset="0"/>
              </a:rPr>
              <a:t>-- We are talking regularly with NSF about possible opportunities and models for the experiment.  </a:t>
            </a:r>
          </a:p>
          <a:p>
            <a:endParaRPr lang="en-US" sz="1600" u="sng">
              <a:solidFill>
                <a:srgbClr val="135C00"/>
              </a:solidFill>
              <a:latin typeface="Calibri" pitchFamily="34" charset="0"/>
              <a:cs typeface="Arial" charset="0"/>
            </a:endParaRPr>
          </a:p>
          <a:p>
            <a:r>
              <a:rPr lang="en-US" sz="1600" u="sng">
                <a:solidFill>
                  <a:srgbClr val="135C00"/>
                </a:solidFill>
                <a:latin typeface="Calibri" pitchFamily="34" charset="0"/>
                <a:cs typeface="Arial" charset="0"/>
              </a:rPr>
              <a:t>Coordination Dark Energy program</a:t>
            </a:r>
          </a:p>
          <a:p>
            <a:pPr marL="182563" lvl="1"/>
            <a:r>
              <a:rPr lang="en-US" sz="1600" b="0">
                <a:solidFill>
                  <a:srgbClr val="135C00"/>
                </a:solidFill>
                <a:latin typeface="Calibri" pitchFamily="34" charset="0"/>
                <a:cs typeface="Arial" charset="0"/>
              </a:rPr>
              <a:t>Collecting info from experiments about their assets &amp; needs to optimize the dark energy efforts; Tradeoffs possible - operations costs, data policies, etc.</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idx="4294967295"/>
          </p:nvPr>
        </p:nvSpPr>
        <p:spPr>
          <a:xfrm>
            <a:off x="0" y="204788"/>
            <a:ext cx="9144000" cy="533400"/>
          </a:xfrm>
          <a:noFill/>
        </p:spPr>
        <p:txBody>
          <a:bodyPr/>
          <a:lstStyle/>
          <a:p>
            <a:r>
              <a:rPr lang="en-US" sz="2200" b="1" smtClean="0">
                <a:solidFill>
                  <a:srgbClr val="285C00"/>
                </a:solidFill>
                <a:effectLst/>
              </a:rPr>
              <a:t>Direct-Detection Dark Matter – Current “Generation 1” (DM-G1)</a:t>
            </a:r>
            <a:endParaRPr lang="en-US" sz="2200" b="1" smtClean="0">
              <a:effectLst/>
            </a:endParaRPr>
          </a:p>
        </p:txBody>
      </p:sp>
      <p:pic>
        <p:nvPicPr>
          <p:cNvPr id="45058" name="Picture 2" descr="http://x-journals.com/wp-content/uploads/2010/02/cryogenic-dark-matter-search-experiment.jpg"/>
          <p:cNvPicPr>
            <a:picLocks noChangeAspect="1" noChangeArrowheads="1"/>
          </p:cNvPicPr>
          <p:nvPr/>
        </p:nvPicPr>
        <p:blipFill>
          <a:blip r:embed="rId2"/>
          <a:srcRect/>
          <a:stretch>
            <a:fillRect/>
          </a:stretch>
        </p:blipFill>
        <p:spPr bwMode="auto">
          <a:xfrm>
            <a:off x="6113463" y="1152525"/>
            <a:ext cx="1435100" cy="2152650"/>
          </a:xfrm>
          <a:prstGeom prst="rect">
            <a:avLst/>
          </a:prstGeom>
          <a:noFill/>
          <a:ln w="9525">
            <a:noFill/>
            <a:miter lim="800000"/>
            <a:headEnd/>
            <a:tailEnd/>
          </a:ln>
        </p:spPr>
      </p:pic>
      <p:sp>
        <p:nvSpPr>
          <p:cNvPr id="45059" name="TextBox 7"/>
          <p:cNvSpPr txBox="1">
            <a:spLocks noChangeArrowheads="1"/>
          </p:cNvSpPr>
          <p:nvPr/>
        </p:nvSpPr>
        <p:spPr bwMode="auto">
          <a:xfrm>
            <a:off x="7697788" y="1139825"/>
            <a:ext cx="1446212" cy="1384300"/>
          </a:xfrm>
          <a:prstGeom prst="rect">
            <a:avLst/>
          </a:prstGeom>
          <a:noFill/>
          <a:ln w="9525">
            <a:noFill/>
            <a:miter lim="800000"/>
            <a:headEnd/>
            <a:tailEnd/>
          </a:ln>
        </p:spPr>
        <p:txBody>
          <a:bodyPr>
            <a:spAutoFit/>
          </a:bodyPr>
          <a:lstStyle/>
          <a:p>
            <a:pPr eaLnBrk="0" hangingPunct="0"/>
            <a:r>
              <a:rPr lang="en-US" sz="1400">
                <a:solidFill>
                  <a:srgbClr val="0000CC"/>
                </a:solidFill>
                <a:latin typeface="Arial Narrow" pitchFamily="34" charset="0"/>
              </a:rPr>
              <a:t>Cryogenic Dark Matter Search (CDMS) at Soudan mine - germanium detectors</a:t>
            </a:r>
          </a:p>
        </p:txBody>
      </p:sp>
      <p:pic>
        <p:nvPicPr>
          <p:cNvPr id="45060" name="Picture 2"/>
          <p:cNvPicPr>
            <a:picLocks noChangeAspect="1" noChangeArrowheads="1"/>
          </p:cNvPicPr>
          <p:nvPr/>
        </p:nvPicPr>
        <p:blipFill>
          <a:blip r:embed="rId3"/>
          <a:srcRect/>
          <a:stretch>
            <a:fillRect/>
          </a:stretch>
        </p:blipFill>
        <p:spPr bwMode="auto">
          <a:xfrm>
            <a:off x="0" y="1073150"/>
            <a:ext cx="3133725" cy="1987550"/>
          </a:xfrm>
          <a:prstGeom prst="rect">
            <a:avLst/>
          </a:prstGeom>
          <a:noFill/>
          <a:ln w="9525">
            <a:noFill/>
            <a:miter lim="800000"/>
            <a:headEnd/>
            <a:tailEnd/>
          </a:ln>
        </p:spPr>
      </p:pic>
      <p:sp>
        <p:nvSpPr>
          <p:cNvPr id="10" name="TextBox 9"/>
          <p:cNvSpPr txBox="1"/>
          <p:nvPr/>
        </p:nvSpPr>
        <p:spPr>
          <a:xfrm>
            <a:off x="165100" y="2955925"/>
            <a:ext cx="3465513" cy="306388"/>
          </a:xfrm>
          <a:prstGeom prst="rect">
            <a:avLst/>
          </a:prstGeom>
          <a:noFill/>
        </p:spPr>
        <p:txBody>
          <a:bodyPr>
            <a:spAutoFit/>
          </a:bodyPr>
          <a:lstStyle/>
          <a:p>
            <a:pPr eaLnBrk="0" hangingPunct="0">
              <a:defRPr/>
            </a:pPr>
            <a:r>
              <a:rPr lang="en-US" sz="1400" dirty="0">
                <a:solidFill>
                  <a:srgbClr val="0000CC"/>
                </a:solidFill>
                <a:latin typeface="+mn-lt"/>
              </a:rPr>
              <a:t>COUPP Bubble Chamber – Fermilab, </a:t>
            </a:r>
            <a:r>
              <a:rPr lang="en-US" sz="1400" dirty="0" err="1">
                <a:solidFill>
                  <a:srgbClr val="0000CC"/>
                </a:solidFill>
                <a:latin typeface="+mn-lt"/>
              </a:rPr>
              <a:t>SNOLab</a:t>
            </a:r>
            <a:endParaRPr lang="en-US" sz="1400" dirty="0">
              <a:solidFill>
                <a:srgbClr val="0000CC"/>
              </a:solidFill>
              <a:latin typeface="+mn-lt"/>
            </a:endParaRPr>
          </a:p>
        </p:txBody>
      </p:sp>
      <p:pic>
        <p:nvPicPr>
          <p:cNvPr id="45062" name="Content Placeholder 6" descr="lux-numbered.jpg"/>
          <p:cNvPicPr>
            <a:picLocks noChangeAspect="1"/>
          </p:cNvPicPr>
          <p:nvPr/>
        </p:nvPicPr>
        <p:blipFill>
          <a:blip r:embed="rId4"/>
          <a:srcRect l="339" t="1408" r="339" b="1408"/>
          <a:stretch>
            <a:fillRect/>
          </a:stretch>
        </p:blipFill>
        <p:spPr bwMode="auto">
          <a:xfrm>
            <a:off x="161925" y="3525838"/>
            <a:ext cx="3230563" cy="2476500"/>
          </a:xfrm>
          <a:prstGeom prst="rect">
            <a:avLst/>
          </a:prstGeom>
          <a:noFill/>
          <a:ln w="9525">
            <a:noFill/>
            <a:miter lim="800000"/>
            <a:headEnd/>
            <a:tailEnd/>
          </a:ln>
        </p:spPr>
      </p:pic>
      <p:sp>
        <p:nvSpPr>
          <p:cNvPr id="45063" name="TextBox 11"/>
          <p:cNvSpPr txBox="1">
            <a:spLocks noChangeArrowheads="1"/>
          </p:cNvSpPr>
          <p:nvPr/>
        </p:nvSpPr>
        <p:spPr bwMode="auto">
          <a:xfrm>
            <a:off x="165100" y="6108700"/>
            <a:ext cx="3730625" cy="517525"/>
          </a:xfrm>
          <a:prstGeom prst="rect">
            <a:avLst/>
          </a:prstGeom>
          <a:noFill/>
          <a:ln w="9525">
            <a:noFill/>
            <a:miter lim="800000"/>
            <a:headEnd/>
            <a:tailEnd/>
          </a:ln>
        </p:spPr>
        <p:txBody>
          <a:bodyPr>
            <a:spAutoFit/>
          </a:bodyPr>
          <a:lstStyle/>
          <a:p>
            <a:pPr eaLnBrk="0" hangingPunct="0"/>
            <a:r>
              <a:rPr lang="en-US" sz="1400">
                <a:solidFill>
                  <a:srgbClr val="000099"/>
                </a:solidFill>
                <a:latin typeface="Arial Narrow" pitchFamily="34" charset="0"/>
              </a:rPr>
              <a:t>Large Underground Xenon (LUX) detector – Sanford Lab, Homestake mine – now underground!</a:t>
            </a:r>
          </a:p>
        </p:txBody>
      </p:sp>
      <p:pic>
        <p:nvPicPr>
          <p:cNvPr id="45064" name="Picture 5" descr="ADMX-app.jpg"/>
          <p:cNvPicPr>
            <a:picLocks noChangeAspect="1"/>
          </p:cNvPicPr>
          <p:nvPr/>
        </p:nvPicPr>
        <p:blipFill>
          <a:blip r:embed="rId5"/>
          <a:srcRect/>
          <a:stretch>
            <a:fillRect/>
          </a:stretch>
        </p:blipFill>
        <p:spPr bwMode="auto">
          <a:xfrm>
            <a:off x="3690938" y="1112838"/>
            <a:ext cx="2103437" cy="2460625"/>
          </a:xfrm>
          <a:prstGeom prst="rect">
            <a:avLst/>
          </a:prstGeom>
          <a:noFill/>
          <a:ln w="9525">
            <a:noFill/>
            <a:miter lim="800000"/>
            <a:headEnd/>
            <a:tailEnd/>
          </a:ln>
        </p:spPr>
      </p:pic>
      <p:sp>
        <p:nvSpPr>
          <p:cNvPr id="45065" name="TextBox 13"/>
          <p:cNvSpPr txBox="1">
            <a:spLocks noChangeArrowheads="1"/>
          </p:cNvSpPr>
          <p:nvPr/>
        </p:nvSpPr>
        <p:spPr bwMode="auto">
          <a:xfrm>
            <a:off x="3556000" y="3624263"/>
            <a:ext cx="2817813" cy="523875"/>
          </a:xfrm>
          <a:prstGeom prst="rect">
            <a:avLst/>
          </a:prstGeom>
          <a:noFill/>
          <a:ln w="9525">
            <a:noFill/>
            <a:miter lim="800000"/>
            <a:headEnd/>
            <a:tailEnd/>
          </a:ln>
        </p:spPr>
        <p:txBody>
          <a:bodyPr>
            <a:spAutoFit/>
          </a:bodyPr>
          <a:lstStyle/>
          <a:p>
            <a:pPr eaLnBrk="0" hangingPunct="0"/>
            <a:r>
              <a:rPr lang="en-US" sz="1400">
                <a:solidFill>
                  <a:srgbClr val="0000CC"/>
                </a:solidFill>
                <a:latin typeface="Calibri" pitchFamily="34" charset="0"/>
              </a:rPr>
              <a:t>Axion Dark Matter eXperiment (ADMX) Phase-2a at U.Washington</a:t>
            </a:r>
          </a:p>
        </p:txBody>
      </p:sp>
      <p:pic>
        <p:nvPicPr>
          <p:cNvPr id="45066" name="Picture 4" descr="Darkside2.jpg"/>
          <p:cNvPicPr>
            <a:picLocks noChangeAspect="1"/>
          </p:cNvPicPr>
          <p:nvPr/>
        </p:nvPicPr>
        <p:blipFill>
          <a:blip r:embed="rId6"/>
          <a:srcRect/>
          <a:stretch>
            <a:fillRect/>
          </a:stretch>
        </p:blipFill>
        <p:spPr bwMode="auto">
          <a:xfrm>
            <a:off x="4411663" y="4214813"/>
            <a:ext cx="4205287" cy="2312987"/>
          </a:xfrm>
          <a:prstGeom prst="rect">
            <a:avLst/>
          </a:prstGeom>
          <a:noFill/>
          <a:ln w="9525">
            <a:noFill/>
            <a:miter lim="800000"/>
            <a:headEnd/>
            <a:tailEnd/>
          </a:ln>
        </p:spPr>
      </p:pic>
      <p:sp>
        <p:nvSpPr>
          <p:cNvPr id="45067" name="TextBox 15"/>
          <p:cNvSpPr txBox="1">
            <a:spLocks noChangeArrowheads="1"/>
          </p:cNvSpPr>
          <p:nvPr/>
        </p:nvSpPr>
        <p:spPr bwMode="auto">
          <a:xfrm>
            <a:off x="4027488" y="6550025"/>
            <a:ext cx="4838700" cy="307975"/>
          </a:xfrm>
          <a:prstGeom prst="rect">
            <a:avLst/>
          </a:prstGeom>
          <a:noFill/>
          <a:ln w="9525">
            <a:noFill/>
            <a:miter lim="800000"/>
            <a:headEnd/>
            <a:tailEnd/>
          </a:ln>
        </p:spPr>
        <p:txBody>
          <a:bodyPr>
            <a:spAutoFit/>
          </a:bodyPr>
          <a:lstStyle/>
          <a:p>
            <a:pPr eaLnBrk="0" hangingPunct="0"/>
            <a:r>
              <a:rPr lang="en-US" sz="1400">
                <a:solidFill>
                  <a:srgbClr val="0000CC"/>
                </a:solidFill>
                <a:latin typeface="Calibri" pitchFamily="34" charset="0"/>
              </a:rPr>
              <a:t>DarkSide-50 – Dual-Phase liquid argon TPC at LNGS Gran Sasso</a:t>
            </a:r>
          </a:p>
        </p:txBody>
      </p:sp>
      <p:sp>
        <p:nvSpPr>
          <p:cNvPr id="45068" name="TextBox 13"/>
          <p:cNvSpPr txBox="1">
            <a:spLocks noChangeArrowheads="1"/>
          </p:cNvSpPr>
          <p:nvPr/>
        </p:nvSpPr>
        <p:spPr bwMode="auto">
          <a:xfrm>
            <a:off x="6326188" y="3603625"/>
            <a:ext cx="2817812" cy="307975"/>
          </a:xfrm>
          <a:prstGeom prst="rect">
            <a:avLst/>
          </a:prstGeom>
          <a:noFill/>
          <a:ln w="9525">
            <a:noFill/>
            <a:miter lim="800000"/>
            <a:headEnd/>
            <a:tailEnd/>
          </a:ln>
        </p:spPr>
        <p:txBody>
          <a:bodyPr>
            <a:spAutoFit/>
          </a:bodyPr>
          <a:lstStyle/>
          <a:p>
            <a:pPr eaLnBrk="0" hangingPunct="0"/>
            <a:r>
              <a:rPr lang="en-US" sz="1400">
                <a:solidFill>
                  <a:srgbClr val="0000CC"/>
                </a:solidFill>
                <a:latin typeface="Calibri" pitchFamily="34" charset="0"/>
              </a:rPr>
              <a:t>Dark Matter TPC (DMTPC)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idx="4294967295"/>
          </p:nvPr>
        </p:nvSpPr>
        <p:spPr>
          <a:xfrm>
            <a:off x="173038" y="219075"/>
            <a:ext cx="8294687" cy="723900"/>
          </a:xfrm>
        </p:spPr>
        <p:txBody>
          <a:bodyPr/>
          <a:lstStyle/>
          <a:p>
            <a:pPr>
              <a:defRPr/>
            </a:pPr>
            <a:r>
              <a:rPr lang="en-US" sz="3200" b="1" dirty="0" smtClean="0">
                <a:solidFill>
                  <a:srgbClr val="285C00"/>
                </a:solidFill>
                <a:latin typeface="Cambria" pitchFamily="18" charset="0"/>
                <a:cs typeface="Arial" charset="0"/>
              </a:rPr>
              <a:t>Next Steps : Cosmic Frontier – Dark Matter</a:t>
            </a:r>
          </a:p>
        </p:txBody>
      </p:sp>
      <p:sp>
        <p:nvSpPr>
          <p:cNvPr id="46082" name="Text Box 4"/>
          <p:cNvSpPr txBox="1">
            <a:spLocks noChangeArrowheads="1"/>
          </p:cNvSpPr>
          <p:nvPr/>
        </p:nvSpPr>
        <p:spPr bwMode="auto">
          <a:xfrm>
            <a:off x="0" y="1155700"/>
            <a:ext cx="8848725" cy="5487988"/>
          </a:xfrm>
          <a:prstGeom prst="rect">
            <a:avLst/>
          </a:prstGeom>
          <a:noFill/>
          <a:ln w="9525">
            <a:noFill/>
            <a:miter lim="800000"/>
            <a:headEnd/>
            <a:tailEnd/>
          </a:ln>
        </p:spPr>
        <p:txBody>
          <a:bodyPr>
            <a:spAutoFit/>
          </a:bodyPr>
          <a:lstStyle/>
          <a:p>
            <a:pPr marL="0" lvl="1"/>
            <a:r>
              <a:rPr lang="en-US">
                <a:solidFill>
                  <a:srgbClr val="000099"/>
                </a:solidFill>
                <a:sym typeface="Wingdings" pitchFamily="2" charset="2"/>
              </a:rPr>
              <a:t>Balanced, staged program of experiments w/multiple technologies in the near term. </a:t>
            </a:r>
          </a:p>
          <a:p>
            <a:pPr marL="0" lvl="1"/>
            <a:endParaRPr lang="en-US">
              <a:solidFill>
                <a:srgbClr val="000099"/>
              </a:solidFill>
              <a:sym typeface="Wingdings" pitchFamily="2" charset="2"/>
            </a:endParaRPr>
          </a:p>
          <a:p>
            <a:pPr marL="0" lvl="1"/>
            <a:r>
              <a:rPr lang="en-US" sz="2000" b="0">
                <a:solidFill>
                  <a:srgbClr val="135C00"/>
                </a:solidFill>
                <a:latin typeface="Calibri" pitchFamily="34" charset="0"/>
              </a:rPr>
              <a:t>- Developing program in coordination with NSF-PHY</a:t>
            </a:r>
          </a:p>
          <a:p>
            <a:pPr marL="0" lvl="1">
              <a:buFontTx/>
              <a:buChar char="-"/>
            </a:pPr>
            <a:r>
              <a:rPr lang="en-US" sz="2000" b="0">
                <a:solidFill>
                  <a:srgbClr val="135C00"/>
                </a:solidFill>
                <a:latin typeface="Calibri" pitchFamily="34" charset="0"/>
              </a:rPr>
              <a:t> Have a path forward for next phase of direct detection dark matter experiments</a:t>
            </a:r>
          </a:p>
          <a:p>
            <a:pPr marL="0" lvl="1"/>
            <a:endParaRPr lang="en-US" sz="2000" b="0">
              <a:solidFill>
                <a:srgbClr val="135C00"/>
              </a:solidFill>
              <a:latin typeface="Calibri" pitchFamily="34" charset="0"/>
            </a:endParaRPr>
          </a:p>
          <a:p>
            <a:r>
              <a:rPr lang="en-US" sz="2000" b="0" u="sng">
                <a:solidFill>
                  <a:srgbClr val="135C00"/>
                </a:solidFill>
                <a:latin typeface="Calibri" pitchFamily="34" charset="0"/>
              </a:rPr>
              <a:t>Direct Detection Dark Matter Generation 2 (DM-G2) experiments</a:t>
            </a:r>
            <a:endParaRPr lang="en-US" sz="2000" b="0">
              <a:solidFill>
                <a:srgbClr val="135C00"/>
              </a:solidFill>
              <a:latin typeface="Calibri" pitchFamily="34" charset="0"/>
            </a:endParaRPr>
          </a:p>
          <a:p>
            <a:pPr>
              <a:buFont typeface="Arial" charset="0"/>
              <a:buChar char="•"/>
            </a:pPr>
            <a:r>
              <a:rPr lang="en-US" sz="2000" b="0">
                <a:solidFill>
                  <a:srgbClr val="135C00"/>
                </a:solidFill>
                <a:latin typeface="Calibri" pitchFamily="34" charset="0"/>
              </a:rPr>
              <a:t> Technology choices will need to be made</a:t>
            </a:r>
          </a:p>
          <a:p>
            <a:pPr marL="0" lvl="1"/>
            <a:r>
              <a:rPr lang="en-US" sz="2000" b="0">
                <a:solidFill>
                  <a:srgbClr val="135C00"/>
                </a:solidFill>
                <a:latin typeface="Calibri" pitchFamily="34" charset="0"/>
              </a:rPr>
              <a:t>- we can’t fund all current collaborations to go to next phase </a:t>
            </a:r>
          </a:p>
          <a:p>
            <a:pPr>
              <a:buFont typeface="Arial" charset="0"/>
              <a:buChar char="•"/>
            </a:pPr>
            <a:r>
              <a:rPr lang="en-US" sz="2000" b="0">
                <a:solidFill>
                  <a:srgbClr val="135C00"/>
                </a:solidFill>
                <a:latin typeface="Calibri" pitchFamily="34" charset="0"/>
              </a:rPr>
              <a:t> Proposals for FY13 R&amp;D funding went through a Comparative Review held in September – results out soon</a:t>
            </a:r>
          </a:p>
          <a:p>
            <a:pPr marL="0" lvl="1">
              <a:buFont typeface="Arial" charset="0"/>
              <a:buChar char="•"/>
            </a:pPr>
            <a:r>
              <a:rPr lang="en-US" sz="2000" b="0">
                <a:solidFill>
                  <a:srgbClr val="135C00"/>
                </a:solidFill>
                <a:latin typeface="Calibri" pitchFamily="34" charset="0"/>
              </a:rPr>
              <a:t> Anticipate further selection after this phase - Will downselect which projects move to fabrication phase in ~ a year - project start no earlier than FY14</a:t>
            </a:r>
          </a:p>
          <a:p>
            <a:pPr marL="0" lvl="1">
              <a:buFont typeface="Arial" charset="0"/>
              <a:buChar char="•"/>
            </a:pPr>
            <a:r>
              <a:rPr lang="en-US" sz="2000" b="0">
                <a:solidFill>
                  <a:srgbClr val="135C00"/>
                </a:solidFill>
                <a:latin typeface="Calibri" pitchFamily="34" charset="0"/>
              </a:rPr>
              <a:t> Critical Decision 0 (CD-0) for DM-G2 experiment(s) was signed 9/18/12.</a:t>
            </a:r>
          </a:p>
          <a:p>
            <a:endParaRPr lang="en-US" sz="2000" b="0">
              <a:solidFill>
                <a:srgbClr val="135C00"/>
              </a:solidFill>
              <a:latin typeface="Calibri" pitchFamily="34" charset="0"/>
            </a:endParaRPr>
          </a:p>
          <a:p>
            <a:r>
              <a:rPr lang="en-US" sz="2000" b="0" u="sng">
                <a:solidFill>
                  <a:srgbClr val="135C00"/>
                </a:solidFill>
                <a:latin typeface="Calibri" pitchFamily="34" charset="0"/>
              </a:rPr>
              <a:t>DM-G3 experiments (expect to need global coordination)</a:t>
            </a:r>
          </a:p>
          <a:p>
            <a:r>
              <a:rPr lang="en-US" sz="2000" b="0">
                <a:solidFill>
                  <a:srgbClr val="135C00"/>
                </a:solidFill>
                <a:latin typeface="Calibri" pitchFamily="34" charset="0"/>
              </a:rPr>
              <a:t>G3 R&amp;D and planning continues at a low level</a:t>
            </a:r>
          </a:p>
          <a:p>
            <a:endParaRPr lang="en-US" sz="2000" b="0">
              <a:solidFill>
                <a:srgbClr val="135C00"/>
              </a:solidFill>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3335D389-490C-45C1-AE1D-F576838594D3}" type="slidenum">
              <a:rPr lang="en-US" sz="1000"/>
              <a:pPr algn="r"/>
              <a:t>24</a:t>
            </a:fld>
            <a:endParaRPr lang="en-US" sz="1000"/>
          </a:p>
        </p:txBody>
      </p:sp>
      <p:sp>
        <p:nvSpPr>
          <p:cNvPr id="47106" name="Title 1"/>
          <p:cNvSpPr>
            <a:spLocks/>
          </p:cNvSpPr>
          <p:nvPr/>
        </p:nvSpPr>
        <p:spPr bwMode="auto">
          <a:xfrm>
            <a:off x="184150" y="215900"/>
            <a:ext cx="8785225" cy="723900"/>
          </a:xfrm>
          <a:prstGeom prst="rect">
            <a:avLst/>
          </a:prstGeom>
          <a:noFill/>
          <a:ln w="9525">
            <a:noFill/>
            <a:miter lim="800000"/>
            <a:headEnd/>
            <a:tailEnd/>
          </a:ln>
        </p:spPr>
        <p:txBody>
          <a:bodyPr anchor="ctr"/>
          <a:lstStyle/>
          <a:p>
            <a:pPr algn="ctr" eaLnBrk="0" hangingPunct="0"/>
            <a:r>
              <a:rPr lang="en-US" sz="2400">
                <a:solidFill>
                  <a:srgbClr val="285C00"/>
                </a:solidFill>
                <a:latin typeface="Cambria" pitchFamily="18" charset="0"/>
              </a:rPr>
              <a:t>High Energy Cosmic-ray, Gamma-ray experiments</a:t>
            </a:r>
          </a:p>
        </p:txBody>
      </p:sp>
      <p:sp>
        <p:nvSpPr>
          <p:cNvPr id="47107" name="Content Placeholder 2"/>
          <p:cNvSpPr txBox="1">
            <a:spLocks/>
          </p:cNvSpPr>
          <p:nvPr/>
        </p:nvSpPr>
        <p:spPr bwMode="auto">
          <a:xfrm>
            <a:off x="192088" y="2216150"/>
            <a:ext cx="4786312" cy="4641850"/>
          </a:xfrm>
          <a:prstGeom prst="rect">
            <a:avLst/>
          </a:prstGeom>
          <a:noFill/>
          <a:ln w="9525">
            <a:noFill/>
            <a:miter lim="800000"/>
            <a:headEnd/>
            <a:tailEnd/>
          </a:ln>
        </p:spPr>
        <p:txBody>
          <a:bodyPr/>
          <a:lstStyle/>
          <a:p>
            <a:pPr eaLnBrk="0" hangingPunct="0">
              <a:buFont typeface="Wingdings" pitchFamily="2" charset="2"/>
              <a:buNone/>
            </a:pPr>
            <a:r>
              <a:rPr lang="en-US">
                <a:solidFill>
                  <a:srgbClr val="0000CC"/>
                </a:solidFill>
              </a:rPr>
              <a:t>Pierre Auger</a:t>
            </a:r>
            <a:r>
              <a:rPr lang="en-US" b="0">
                <a:solidFill>
                  <a:srgbClr val="0000CC"/>
                </a:solidFill>
              </a:rPr>
              <a:t> - </a:t>
            </a:r>
            <a:r>
              <a:rPr lang="en-US" b="0">
                <a:solidFill>
                  <a:srgbClr val="285C00"/>
                </a:solidFill>
              </a:rPr>
              <a:t>cosmic ray observatory</a:t>
            </a:r>
            <a:endParaRPr lang="en-US">
              <a:solidFill>
                <a:srgbClr val="0000CC"/>
              </a:solidFill>
            </a:endParaRPr>
          </a:p>
          <a:p>
            <a:pPr eaLnBrk="0" hangingPunct="0">
              <a:buFont typeface="Wingdings" pitchFamily="2" charset="2"/>
              <a:buNone/>
            </a:pPr>
            <a:r>
              <a:rPr lang="en-US">
                <a:solidFill>
                  <a:srgbClr val="0000CC"/>
                </a:solidFill>
              </a:rPr>
              <a:t>VERITAS</a:t>
            </a:r>
            <a:r>
              <a:rPr lang="en-US" b="0">
                <a:solidFill>
                  <a:srgbClr val="285C00"/>
                </a:solidFill>
              </a:rPr>
              <a:t> – gamma-ray array </a:t>
            </a:r>
          </a:p>
          <a:p>
            <a:pPr eaLnBrk="0" hangingPunct="0">
              <a:buFont typeface="Wingdings" pitchFamily="2" charset="2"/>
              <a:buNone/>
            </a:pPr>
            <a:r>
              <a:rPr lang="en-US">
                <a:solidFill>
                  <a:srgbClr val="0000CC"/>
                </a:solidFill>
              </a:rPr>
              <a:t>Fermi Gamma-ray Space Telescope</a:t>
            </a:r>
            <a:endParaRPr lang="en-US">
              <a:solidFill>
                <a:srgbClr val="285C00"/>
              </a:solidFill>
            </a:endParaRPr>
          </a:p>
          <a:p>
            <a:pPr eaLnBrk="0" hangingPunct="0">
              <a:buFont typeface="Wingdings" pitchFamily="2" charset="2"/>
              <a:buNone/>
            </a:pPr>
            <a:r>
              <a:rPr lang="en-US">
                <a:solidFill>
                  <a:srgbClr val="0000CC"/>
                </a:solidFill>
              </a:rPr>
              <a:t>HAWC </a:t>
            </a:r>
            <a:r>
              <a:rPr lang="en-US" b="0">
                <a:solidFill>
                  <a:srgbClr val="135C00"/>
                </a:solidFill>
              </a:rPr>
              <a:t>– gamma ray array</a:t>
            </a:r>
          </a:p>
          <a:p>
            <a:pPr eaLnBrk="0" hangingPunct="0">
              <a:buFont typeface="Wingdings" pitchFamily="2" charset="2"/>
              <a:buNone/>
            </a:pPr>
            <a:endParaRPr lang="en-US" b="0">
              <a:solidFill>
                <a:srgbClr val="135C00"/>
              </a:solidFill>
            </a:endParaRPr>
          </a:p>
          <a:p>
            <a:r>
              <a:rPr lang="en-US" sz="1600" b="0" u="sng">
                <a:latin typeface="Calibri" pitchFamily="34" charset="0"/>
              </a:rPr>
              <a:t>Cherenkov Telescope Array (CTA):</a:t>
            </a:r>
          </a:p>
          <a:p>
            <a:r>
              <a:rPr lang="en-US" sz="1600" b="0">
                <a:latin typeface="Calibri" pitchFamily="34" charset="0"/>
              </a:rPr>
              <a:t>Astro2010 recommended US contribution to CTA in higher budget scenarios (4th on list of ground-based experiments) and that funding be split approximately 2/3 NSF and 1/3 DOE.</a:t>
            </a:r>
          </a:p>
          <a:p>
            <a:r>
              <a:rPr lang="en-US" sz="1600" b="0">
                <a:latin typeface="Calibri" pitchFamily="34" charset="0"/>
              </a:rPr>
              <a:t> </a:t>
            </a:r>
          </a:p>
          <a:p>
            <a:r>
              <a:rPr lang="en-US" sz="1600" b="0">
                <a:latin typeface="Calibri" pitchFamily="34" charset="0"/>
              </a:rPr>
              <a:t>DOE/HEP recently gave guidance to the US collaboration:</a:t>
            </a:r>
          </a:p>
          <a:p>
            <a:pPr>
              <a:buFontTx/>
              <a:buChar char="•"/>
            </a:pPr>
            <a:r>
              <a:rPr lang="en-US" sz="1600" b="0">
                <a:latin typeface="Calibri" pitchFamily="34" charset="0"/>
              </a:rPr>
              <a:t> Following the Astro2010, we consider NSF to be in the lead for considering the project.</a:t>
            </a:r>
          </a:p>
          <a:p>
            <a:pPr>
              <a:buFontTx/>
              <a:buChar char="•"/>
            </a:pPr>
            <a:r>
              <a:rPr lang="en-US" sz="1600" b="0">
                <a:latin typeface="Calibri" pitchFamily="34" charset="0"/>
              </a:rPr>
              <a:t> We have no funding identified for a contribution to CTA in the foreseeable future and therefore don’t plan to fund R&amp;D towards it.</a:t>
            </a:r>
          </a:p>
        </p:txBody>
      </p:sp>
      <p:sp>
        <p:nvSpPr>
          <p:cNvPr id="47108" name="Content Placeholder 2"/>
          <p:cNvSpPr>
            <a:spLocks/>
          </p:cNvSpPr>
          <p:nvPr/>
        </p:nvSpPr>
        <p:spPr bwMode="auto">
          <a:xfrm>
            <a:off x="0" y="1098550"/>
            <a:ext cx="8831263" cy="879475"/>
          </a:xfrm>
          <a:prstGeom prst="rect">
            <a:avLst/>
          </a:prstGeom>
          <a:noFill/>
          <a:ln w="9525">
            <a:noFill/>
            <a:miter lim="800000"/>
            <a:headEnd/>
            <a:tailEnd/>
          </a:ln>
        </p:spPr>
        <p:txBody>
          <a:bodyPr/>
          <a:lstStyle/>
          <a:p>
            <a:pPr marL="228600" lvl="1" indent="-228600" eaLnBrk="0" hangingPunct="0"/>
            <a:r>
              <a:rPr lang="en-US" b="0">
                <a:solidFill>
                  <a:srgbClr val="135C00"/>
                </a:solidFill>
                <a:latin typeface="Arial Narrow" pitchFamily="34" charset="0"/>
                <a:cs typeface="Arial" charset="0"/>
              </a:rPr>
              <a:t> </a:t>
            </a:r>
            <a:r>
              <a:rPr lang="en-US" sz="2000" b="0">
                <a:solidFill>
                  <a:srgbClr val="000099"/>
                </a:solidFill>
                <a:latin typeface="Calibri" pitchFamily="34" charset="0"/>
                <a:cs typeface="Arial" charset="0"/>
                <a:sym typeface="Wingdings" pitchFamily="2" charset="2"/>
              </a:rPr>
              <a:t>Experiments measuring properties of high energy cosmic-rays &amp; gamma rays; can also explore acceleration mechanisms and do indirect searches for dark matter candidates.</a:t>
            </a:r>
          </a:p>
        </p:txBody>
      </p:sp>
      <p:pic>
        <p:nvPicPr>
          <p:cNvPr id="47109" name="Picture 3" descr="Q:\!Individual Personal Folders\Kathy\My Pictures\AMS\AMS-Shuttle-ISS-Apr96.gif"/>
          <p:cNvPicPr>
            <a:picLocks noChangeAspect="1" noChangeArrowheads="1"/>
          </p:cNvPicPr>
          <p:nvPr/>
        </p:nvPicPr>
        <p:blipFill>
          <a:blip r:embed="rId2"/>
          <a:srcRect/>
          <a:stretch>
            <a:fillRect/>
          </a:stretch>
        </p:blipFill>
        <p:spPr bwMode="auto">
          <a:xfrm>
            <a:off x="5151438" y="1865313"/>
            <a:ext cx="3714750" cy="2927350"/>
          </a:xfrm>
          <a:prstGeom prst="rect">
            <a:avLst/>
          </a:prstGeom>
          <a:noFill/>
          <a:ln w="9525">
            <a:noFill/>
            <a:miter lim="800000"/>
            <a:headEnd/>
            <a:tailEnd/>
          </a:ln>
        </p:spPr>
      </p:pic>
      <p:sp>
        <p:nvSpPr>
          <p:cNvPr id="47110" name="TextBox 8"/>
          <p:cNvSpPr txBox="1">
            <a:spLocks noChangeArrowheads="1"/>
          </p:cNvSpPr>
          <p:nvPr/>
        </p:nvSpPr>
        <p:spPr bwMode="auto">
          <a:xfrm>
            <a:off x="5562600" y="4843463"/>
            <a:ext cx="3108325" cy="2014537"/>
          </a:xfrm>
          <a:prstGeom prst="rect">
            <a:avLst/>
          </a:prstGeom>
          <a:noFill/>
          <a:ln w="9525">
            <a:noFill/>
            <a:miter lim="800000"/>
            <a:headEnd/>
            <a:tailEnd/>
          </a:ln>
        </p:spPr>
        <p:txBody>
          <a:bodyPr>
            <a:spAutoFit/>
          </a:bodyPr>
          <a:lstStyle/>
          <a:p>
            <a:pPr eaLnBrk="0" hangingPunct="0">
              <a:buFont typeface="Wingdings" pitchFamily="2" charset="2"/>
              <a:buNone/>
            </a:pPr>
            <a:r>
              <a:rPr lang="en-US">
                <a:solidFill>
                  <a:srgbClr val="000099"/>
                </a:solidFill>
              </a:rPr>
              <a:t>Alpha Magnetic Spectrometer (AMS)</a:t>
            </a:r>
            <a:r>
              <a:rPr lang="en-US">
                <a:solidFill>
                  <a:srgbClr val="285C00"/>
                </a:solidFill>
              </a:rPr>
              <a:t> </a:t>
            </a:r>
            <a:r>
              <a:rPr lang="en-US" b="0">
                <a:solidFill>
                  <a:srgbClr val="285C00"/>
                </a:solidFill>
              </a:rPr>
              <a:t>on the International Space Station – launched May 2011; operations &amp; analysis continues</a:t>
            </a:r>
          </a:p>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102C57F5-079C-4BF3-8953-1724FE5290A6}" type="slidenum">
              <a:rPr lang="en-US" sz="1000" b="0">
                <a:ea typeface="ＭＳ Ｐゴシック"/>
                <a:cs typeface="ＭＳ Ｐゴシック"/>
              </a:rPr>
              <a:pPr algn="r" eaLnBrk="0" hangingPunct="0"/>
              <a:t>25</a:t>
            </a:fld>
            <a:endParaRPr lang="en-US" sz="1000" b="0">
              <a:ea typeface="ＭＳ Ｐゴシック"/>
              <a:cs typeface="ＭＳ Ｐゴシック"/>
            </a:endParaRPr>
          </a:p>
        </p:txBody>
      </p:sp>
      <p:sp>
        <p:nvSpPr>
          <p:cNvPr id="48130" name="Rectangle 7"/>
          <p:cNvSpPr txBox="1">
            <a:spLocks noChangeArrowheads="1"/>
          </p:cNvSpPr>
          <p:nvPr/>
        </p:nvSpPr>
        <p:spPr bwMode="auto">
          <a:xfrm>
            <a:off x="260350" y="2887663"/>
            <a:ext cx="5943600" cy="2819400"/>
          </a:xfrm>
          <a:prstGeom prst="rect">
            <a:avLst/>
          </a:prstGeom>
          <a:noFill/>
          <a:ln w="9525">
            <a:noFill/>
            <a:miter lim="800000"/>
            <a:headEnd/>
            <a:tailEnd/>
          </a:ln>
        </p:spPr>
        <p:txBody>
          <a:bodyPr/>
          <a:lstStyle/>
          <a:p>
            <a:pPr marL="342900" indent="-342900" eaLnBrk="0" hangingPunct="0"/>
            <a:endParaRPr lang="en-US" sz="1600" b="0">
              <a:latin typeface="Arial Narrow" pitchFamily="34" charset="0"/>
              <a:ea typeface="ＭＳ Ｐゴシック"/>
              <a:cs typeface="ＭＳ Ｐゴシック"/>
            </a:endParaRPr>
          </a:p>
        </p:txBody>
      </p:sp>
      <p:sp>
        <p:nvSpPr>
          <p:cNvPr id="11270" name="Rectangle 6"/>
          <p:cNvSpPr>
            <a:spLocks noChangeArrowheads="1"/>
          </p:cNvSpPr>
          <p:nvPr/>
        </p:nvSpPr>
        <p:spPr bwMode="auto">
          <a:xfrm>
            <a:off x="0" y="0"/>
            <a:ext cx="9144000" cy="0"/>
          </a:xfrm>
          <a:prstGeom prst="rect">
            <a:avLst/>
          </a:prstGeom>
          <a:noFill/>
          <a:ln>
            <a:noFill/>
          </a:ln>
          <a:effectLst>
            <a:prstShdw prst="shdw17" dist="17961" dir="2700000">
              <a:srgbClr val="708688"/>
            </a:prstShdw>
          </a:effectLst>
          <a:extLst>
            <a:ext uri="{909E8E84-426E-40DD-AFC4-6F175D3DCCD1}"/>
            <a:ext uri="{91240B29-F687-4F45-9708-019B960494DF}"/>
          </a:extLst>
        </p:spPr>
        <p:txBody>
          <a:bodyPr wrap="none" anchor="ctr">
            <a:spAutoFit/>
          </a:bodyPr>
          <a:lstStyle/>
          <a:p>
            <a:pPr fontAlgn="auto">
              <a:spcBef>
                <a:spcPts val="0"/>
              </a:spcBef>
              <a:spcAft>
                <a:spcPts val="0"/>
              </a:spcAft>
              <a:defRPr/>
            </a:pPr>
            <a:endParaRPr lang="en-US" b="0">
              <a:latin typeface="+mn-lt"/>
            </a:endParaRPr>
          </a:p>
        </p:txBody>
      </p:sp>
      <p:sp>
        <p:nvSpPr>
          <p:cNvPr id="11272" name="Rectangle 8"/>
          <p:cNvSpPr>
            <a:spLocks noChangeArrowheads="1"/>
          </p:cNvSpPr>
          <p:nvPr/>
        </p:nvSpPr>
        <p:spPr bwMode="auto">
          <a:xfrm>
            <a:off x="0" y="0"/>
            <a:ext cx="9144000" cy="0"/>
          </a:xfrm>
          <a:prstGeom prst="rect">
            <a:avLst/>
          </a:prstGeom>
          <a:noFill/>
          <a:ln>
            <a:noFill/>
          </a:ln>
          <a:effectLst>
            <a:prstShdw prst="shdw17" dist="17961" dir="2700000">
              <a:srgbClr val="708688"/>
            </a:prstShdw>
          </a:effectLst>
          <a:extLst>
            <a:ext uri="{909E8E84-426E-40DD-AFC4-6F175D3DCCD1}"/>
            <a:ext uri="{91240B29-F687-4F45-9708-019B960494DF}"/>
          </a:extLst>
        </p:spPr>
        <p:txBody>
          <a:bodyPr wrap="none" anchor="ctr">
            <a:spAutoFit/>
          </a:bodyPr>
          <a:lstStyle/>
          <a:p>
            <a:pPr fontAlgn="auto">
              <a:spcBef>
                <a:spcPts val="0"/>
              </a:spcBef>
              <a:spcAft>
                <a:spcPts val="0"/>
              </a:spcAft>
              <a:defRPr/>
            </a:pPr>
            <a:endParaRPr lang="en-US" b="0">
              <a:latin typeface="+mn-lt"/>
            </a:endParaRPr>
          </a:p>
        </p:txBody>
      </p:sp>
      <p:sp>
        <p:nvSpPr>
          <p:cNvPr id="11274" name="Rectangle 10"/>
          <p:cNvSpPr>
            <a:spLocks noChangeArrowheads="1"/>
          </p:cNvSpPr>
          <p:nvPr/>
        </p:nvSpPr>
        <p:spPr bwMode="auto">
          <a:xfrm>
            <a:off x="0" y="0"/>
            <a:ext cx="9144000" cy="0"/>
          </a:xfrm>
          <a:prstGeom prst="rect">
            <a:avLst/>
          </a:prstGeom>
          <a:noFill/>
          <a:ln>
            <a:noFill/>
          </a:ln>
          <a:effectLst>
            <a:prstShdw prst="shdw17" dist="17961" dir="2700000">
              <a:srgbClr val="708688"/>
            </a:prstShdw>
          </a:effectLst>
          <a:extLst>
            <a:ext uri="{909E8E84-426E-40DD-AFC4-6F175D3DCCD1}"/>
            <a:ext uri="{91240B29-F687-4F45-9708-019B960494DF}"/>
          </a:extLst>
        </p:spPr>
        <p:txBody>
          <a:bodyPr wrap="none" anchor="ctr">
            <a:spAutoFit/>
          </a:bodyPr>
          <a:lstStyle/>
          <a:p>
            <a:pPr fontAlgn="auto">
              <a:spcBef>
                <a:spcPts val="0"/>
              </a:spcBef>
              <a:spcAft>
                <a:spcPts val="0"/>
              </a:spcAft>
              <a:defRPr/>
            </a:pPr>
            <a:endParaRPr lang="en-US" b="0">
              <a:latin typeface="+mn-lt"/>
            </a:endParaRPr>
          </a:p>
        </p:txBody>
      </p:sp>
      <p:sp>
        <p:nvSpPr>
          <p:cNvPr id="48134" name="Rectangle 2"/>
          <p:cNvSpPr>
            <a:spLocks noChangeArrowheads="1"/>
          </p:cNvSpPr>
          <p:nvPr/>
        </p:nvSpPr>
        <p:spPr bwMode="auto">
          <a:xfrm>
            <a:off x="638175" y="117475"/>
            <a:ext cx="7985125" cy="579438"/>
          </a:xfrm>
          <a:prstGeom prst="rect">
            <a:avLst/>
          </a:prstGeom>
          <a:noFill/>
          <a:ln w="9525">
            <a:noFill/>
            <a:miter lim="800000"/>
            <a:headEnd/>
            <a:tailEnd/>
          </a:ln>
        </p:spPr>
        <p:txBody>
          <a:bodyPr lIns="91407" tIns="45704" rIns="91407" bIns="45704" anchor="ctr">
            <a:spAutoFit/>
          </a:bodyPr>
          <a:lstStyle/>
          <a:p>
            <a:pPr algn="ctr"/>
            <a:endParaRPr lang="en-US" sz="3200">
              <a:solidFill>
                <a:srgbClr val="005C0F"/>
              </a:solidFill>
              <a:latin typeface="Arial Narrow" pitchFamily="34" charset="0"/>
              <a:ea typeface="ＭＳ Ｐゴシック"/>
              <a:cs typeface="ＭＳ Ｐゴシック"/>
            </a:endParaRPr>
          </a:p>
        </p:txBody>
      </p:sp>
      <p:sp>
        <p:nvSpPr>
          <p:cNvPr id="48135" name="Rectangle 2"/>
          <p:cNvSpPr>
            <a:spLocks noChangeArrowheads="1"/>
          </p:cNvSpPr>
          <p:nvPr/>
        </p:nvSpPr>
        <p:spPr bwMode="auto">
          <a:xfrm>
            <a:off x="1049338" y="222250"/>
            <a:ext cx="6400800" cy="609600"/>
          </a:xfrm>
          <a:prstGeom prst="rect">
            <a:avLst/>
          </a:prstGeom>
          <a:noFill/>
          <a:ln w="9525">
            <a:noFill/>
            <a:miter lim="800000"/>
            <a:headEnd/>
            <a:tailEnd/>
          </a:ln>
        </p:spPr>
        <p:txBody>
          <a:bodyPr anchor="ctr"/>
          <a:lstStyle/>
          <a:p>
            <a:pPr algn="ctr" eaLnBrk="0" hangingPunct="0">
              <a:lnSpc>
                <a:spcPct val="110000"/>
              </a:lnSpc>
            </a:pPr>
            <a:r>
              <a:rPr lang="en-US" sz="2400">
                <a:solidFill>
                  <a:srgbClr val="006600"/>
                </a:solidFill>
                <a:ea typeface="ＭＳ Ｐゴシック"/>
                <a:cs typeface="ＭＳ Ｐゴシック"/>
              </a:rPr>
              <a:t>Pierre Auger Observatory</a:t>
            </a:r>
          </a:p>
        </p:txBody>
      </p:sp>
      <p:sp>
        <p:nvSpPr>
          <p:cNvPr id="48136" name="Rectangle 12"/>
          <p:cNvSpPr>
            <a:spLocks noChangeArrowheads="1"/>
          </p:cNvSpPr>
          <p:nvPr/>
        </p:nvSpPr>
        <p:spPr bwMode="auto">
          <a:xfrm>
            <a:off x="198438" y="950913"/>
            <a:ext cx="4384675" cy="3433762"/>
          </a:xfrm>
          <a:prstGeom prst="rect">
            <a:avLst/>
          </a:prstGeom>
          <a:noFill/>
          <a:ln w="9525">
            <a:noFill/>
            <a:miter lim="800000"/>
            <a:headEnd/>
            <a:tailEnd/>
          </a:ln>
        </p:spPr>
        <p:txBody>
          <a:bodyPr/>
          <a:lstStyle/>
          <a:p>
            <a:pPr marL="342900" indent="-342900" eaLnBrk="0" hangingPunct="0"/>
            <a:endParaRPr lang="en-US" b="0">
              <a:solidFill>
                <a:schemeClr val="tx2"/>
              </a:solidFill>
              <a:ea typeface="ＭＳ Ｐゴシック"/>
              <a:cs typeface="ＭＳ Ｐゴシック"/>
            </a:endParaRPr>
          </a:p>
        </p:txBody>
      </p:sp>
      <p:sp>
        <p:nvSpPr>
          <p:cNvPr id="48137" name="Rectangle 12"/>
          <p:cNvSpPr>
            <a:spLocks noChangeArrowheads="1"/>
          </p:cNvSpPr>
          <p:nvPr/>
        </p:nvSpPr>
        <p:spPr bwMode="auto">
          <a:xfrm>
            <a:off x="258763" y="4427538"/>
            <a:ext cx="7950200" cy="2122487"/>
          </a:xfrm>
          <a:prstGeom prst="rect">
            <a:avLst/>
          </a:prstGeom>
          <a:noFill/>
          <a:ln w="9525">
            <a:noFill/>
            <a:miter lim="800000"/>
            <a:headEnd/>
            <a:tailEnd/>
          </a:ln>
        </p:spPr>
        <p:txBody>
          <a:bodyPr/>
          <a:lstStyle/>
          <a:p>
            <a:pPr marL="342900" indent="-342900" eaLnBrk="0" hangingPunct="0"/>
            <a:endParaRPr lang="en-US" b="0">
              <a:solidFill>
                <a:schemeClr val="tx2"/>
              </a:solidFill>
              <a:ea typeface="ＭＳ Ｐゴシック"/>
              <a:cs typeface="ＭＳ Ｐゴシック"/>
            </a:endParaRPr>
          </a:p>
        </p:txBody>
      </p:sp>
      <p:sp>
        <p:nvSpPr>
          <p:cNvPr id="48138" name="Rectangle 3"/>
          <p:cNvSpPr>
            <a:spLocks noChangeArrowheads="1"/>
          </p:cNvSpPr>
          <p:nvPr/>
        </p:nvSpPr>
        <p:spPr bwMode="auto">
          <a:xfrm>
            <a:off x="0" y="1106488"/>
            <a:ext cx="8561388" cy="2728912"/>
          </a:xfrm>
          <a:prstGeom prst="rect">
            <a:avLst/>
          </a:prstGeom>
          <a:noFill/>
          <a:ln w="9525">
            <a:noFill/>
            <a:miter lim="800000"/>
            <a:headEnd/>
            <a:tailEnd/>
          </a:ln>
        </p:spPr>
        <p:txBody>
          <a:bodyPr/>
          <a:lstStyle/>
          <a:p>
            <a:pPr marL="401638" lvl="1" indent="-285750">
              <a:spcBef>
                <a:spcPct val="20000"/>
              </a:spcBef>
            </a:pPr>
            <a:r>
              <a:rPr lang="en-US" sz="1600" b="0" u="sng">
                <a:latin typeface="Calibri" pitchFamily="34" charset="0"/>
                <a:ea typeface="ＭＳ Ｐゴシック"/>
                <a:cs typeface="ＭＳ Ｐゴシック"/>
              </a:rPr>
              <a:t>Science</a:t>
            </a:r>
            <a:r>
              <a:rPr lang="en-US" sz="1600" b="0">
                <a:latin typeface="Calibri" pitchFamily="34" charset="0"/>
                <a:ea typeface="ＭＳ Ｐゴシック"/>
                <a:cs typeface="ＭＳ Ｐゴシック"/>
              </a:rPr>
              <a:t>: observe, understand and characterize the Ultra High Energy (UHE) cosmic rays and probe </a:t>
            </a:r>
          </a:p>
          <a:p>
            <a:pPr marL="401638" lvl="1" indent="-285750">
              <a:spcBef>
                <a:spcPct val="20000"/>
              </a:spcBef>
            </a:pPr>
            <a:r>
              <a:rPr lang="en-US" sz="1600" b="0">
                <a:latin typeface="Calibri" pitchFamily="34" charset="0"/>
                <a:ea typeface="ＭＳ Ｐゴシック"/>
                <a:cs typeface="ＭＳ Ｐゴシック"/>
              </a:rPr>
              <a:t>particle interactions at UHE. </a:t>
            </a:r>
          </a:p>
          <a:p>
            <a:pPr marL="401638" lvl="1" indent="-285750" eaLnBrk="0" hangingPunct="0"/>
            <a:endParaRPr lang="en-US" sz="1600" b="0">
              <a:latin typeface="Calibri" pitchFamily="34" charset="0"/>
              <a:ea typeface="ＭＳ Ｐゴシック"/>
              <a:cs typeface="ＭＳ Ｐゴシック"/>
            </a:endParaRPr>
          </a:p>
          <a:p>
            <a:pPr marL="401638" lvl="1" indent="-285750" eaLnBrk="0" hangingPunct="0"/>
            <a:r>
              <a:rPr lang="en-US" sz="1600" b="0" u="sng">
                <a:latin typeface="Calibri" pitchFamily="34" charset="0"/>
                <a:ea typeface="ＭＳ Ｐゴシック"/>
                <a:cs typeface="ＭＳ Ｐゴシック"/>
              </a:rPr>
              <a:t>Observatory: </a:t>
            </a:r>
            <a:r>
              <a:rPr lang="en-US" sz="1600" b="0">
                <a:latin typeface="Calibri" pitchFamily="34" charset="0"/>
                <a:ea typeface="ＭＳ Ｐゴシック"/>
                <a:cs typeface="ＭＳ Ｐゴシック"/>
              </a:rPr>
              <a:t>installed over a 3000 km</a:t>
            </a:r>
            <a:r>
              <a:rPr lang="en-US" sz="1600" b="0" baseline="30000">
                <a:latin typeface="Calibri" pitchFamily="34" charset="0"/>
                <a:ea typeface="ＭＳ Ｐゴシック"/>
                <a:cs typeface="ＭＳ Ｐゴシック"/>
              </a:rPr>
              <a:t>2</a:t>
            </a:r>
            <a:r>
              <a:rPr lang="en-US" sz="1600" b="0">
                <a:latin typeface="Calibri" pitchFamily="34" charset="0"/>
                <a:ea typeface="ＭＳ Ｐゴシック"/>
                <a:cs typeface="ＭＳ Ｐゴシック"/>
              </a:rPr>
              <a:t> site in Argentina with 24 fluorescence telescopes &amp; 1600</a:t>
            </a:r>
          </a:p>
          <a:p>
            <a:pPr marL="401638" lvl="1" indent="-285750" eaLnBrk="0" hangingPunct="0"/>
            <a:r>
              <a:rPr lang="en-US" sz="1600" b="0">
                <a:latin typeface="Calibri" pitchFamily="34" charset="0"/>
                <a:ea typeface="ＭＳ Ｐゴシック"/>
                <a:cs typeface="ＭＳ Ｐゴシック"/>
              </a:rPr>
              <a:t>surface Cherenkov detectors</a:t>
            </a:r>
          </a:p>
          <a:p>
            <a:pPr marL="401638" lvl="1" indent="-285750" eaLnBrk="0" hangingPunct="0"/>
            <a:r>
              <a:rPr lang="en-US" sz="1600" b="0">
                <a:latin typeface="Calibri" pitchFamily="34" charset="0"/>
                <a:ea typeface="ＭＳ Ｐゴシック"/>
                <a:cs typeface="ＭＳ Ｐゴシック"/>
              </a:rPr>
              <a:t>Enhancements: 3 high elevation fluorescence telescopes, 60 infill detectors, muon counter array. </a:t>
            </a:r>
          </a:p>
          <a:p>
            <a:pPr marL="858838" lvl="2" indent="-285750"/>
            <a:endParaRPr lang="en-US" sz="1600" b="0">
              <a:latin typeface="Calibri" pitchFamily="34" charset="0"/>
              <a:ea typeface="ＭＳ Ｐゴシック"/>
              <a:cs typeface="ＭＳ Ｐゴシック"/>
            </a:endParaRPr>
          </a:p>
          <a:p>
            <a:pPr marL="401638" lvl="1" indent="-285750"/>
            <a:r>
              <a:rPr lang="en-US" sz="1600" b="0" u="sng">
                <a:latin typeface="Calibri" pitchFamily="34" charset="0"/>
                <a:ea typeface="ＭＳ Ｐゴシック"/>
                <a:cs typeface="ＭＳ Ｐゴシック"/>
              </a:rPr>
              <a:t>Collaboration &amp; Partnership</a:t>
            </a:r>
            <a:r>
              <a:rPr lang="en-US" sz="1600" b="0">
                <a:latin typeface="Calibri" pitchFamily="34" charset="0"/>
                <a:ea typeface="ＭＳ Ｐゴシック"/>
                <a:cs typeface="ＭＳ Ｐゴシック"/>
              </a:rPr>
              <a:t>: Large international collaboration of 18 countries, 463 collaborators                                            </a:t>
            </a:r>
          </a:p>
          <a:p>
            <a:pPr marL="401638" lvl="1" indent="-285750"/>
            <a:r>
              <a:rPr lang="en-US" sz="1600" b="0">
                <a:latin typeface="Calibri" pitchFamily="34" charset="0"/>
                <a:ea typeface="ＭＳ Ｐゴシック"/>
                <a:cs typeface="ＭＳ Ｐゴシック"/>
              </a:rPr>
              <a:t>Fermilab hosts the Project Office; </a:t>
            </a:r>
            <a:r>
              <a:rPr lang="en-US" sz="1600" b="0">
                <a:latin typeface="Calibri" pitchFamily="34" charset="0"/>
              </a:rPr>
              <a:t>plans to ramp down management responsibilities and </a:t>
            </a:r>
          </a:p>
          <a:p>
            <a:pPr marL="401638" lvl="1" indent="-285750"/>
            <a:r>
              <a:rPr lang="en-US" sz="1600" b="0">
                <a:latin typeface="Calibri" pitchFamily="34" charset="0"/>
              </a:rPr>
              <a:t>collaboration is investigating new model.   </a:t>
            </a:r>
            <a:endParaRPr lang="en-US" sz="1600" b="0">
              <a:latin typeface="Calibri" pitchFamily="34" charset="0"/>
              <a:ea typeface="ＭＳ Ｐゴシック"/>
              <a:cs typeface="ＭＳ Ｐゴシック"/>
            </a:endParaRPr>
          </a:p>
          <a:p>
            <a:pPr marL="401638" lvl="1" indent="-285750"/>
            <a:endParaRPr lang="en-US" sz="1600" b="0" u="sng">
              <a:latin typeface="Calibri" pitchFamily="34" charset="0"/>
              <a:ea typeface="ＭＳ Ｐゴシック"/>
              <a:cs typeface="ＭＳ Ｐゴシック"/>
            </a:endParaRPr>
          </a:p>
          <a:p>
            <a:pPr marL="401638" lvl="1" indent="-285750"/>
            <a:r>
              <a:rPr lang="en-US" sz="1400" b="0">
                <a:latin typeface="Calibri" pitchFamily="34" charset="0"/>
                <a:ea typeface="ＭＳ Ｐゴシック"/>
                <a:cs typeface="ＭＳ Ｐゴシック"/>
              </a:rPr>
              <a:t>    </a:t>
            </a:r>
          </a:p>
        </p:txBody>
      </p:sp>
      <p:pic>
        <p:nvPicPr>
          <p:cNvPr id="48139" name="Picture 14" descr="auger-pair-cross.pdf"/>
          <p:cNvPicPr>
            <a:picLocks noChangeAspect="1"/>
          </p:cNvPicPr>
          <p:nvPr/>
        </p:nvPicPr>
        <p:blipFill>
          <a:blip r:embed="rId2"/>
          <a:srcRect/>
          <a:stretch>
            <a:fillRect/>
          </a:stretch>
        </p:blipFill>
        <p:spPr bwMode="auto">
          <a:xfrm>
            <a:off x="5492750" y="3546475"/>
            <a:ext cx="3651250" cy="2638425"/>
          </a:xfrm>
          <a:prstGeom prst="rect">
            <a:avLst/>
          </a:prstGeom>
          <a:noFill/>
          <a:ln w="9525">
            <a:noFill/>
            <a:miter lim="800000"/>
            <a:headEnd/>
            <a:tailEnd/>
          </a:ln>
        </p:spPr>
      </p:pic>
      <p:sp>
        <p:nvSpPr>
          <p:cNvPr id="48140" name="TextBox 16"/>
          <p:cNvSpPr txBox="1">
            <a:spLocks noChangeArrowheads="1"/>
          </p:cNvSpPr>
          <p:nvPr/>
        </p:nvSpPr>
        <p:spPr bwMode="auto">
          <a:xfrm>
            <a:off x="5286375" y="6334125"/>
            <a:ext cx="3175000" cy="517525"/>
          </a:xfrm>
          <a:prstGeom prst="rect">
            <a:avLst/>
          </a:prstGeom>
          <a:noFill/>
          <a:ln w="9525">
            <a:noFill/>
            <a:miter lim="800000"/>
            <a:headEnd/>
            <a:tailEnd/>
          </a:ln>
        </p:spPr>
        <p:txBody>
          <a:bodyPr>
            <a:spAutoFit/>
          </a:bodyPr>
          <a:lstStyle/>
          <a:p>
            <a:pPr eaLnBrk="0" hangingPunct="0"/>
            <a:r>
              <a:rPr lang="en-US" sz="1400" b="0">
                <a:solidFill>
                  <a:srgbClr val="0000FF"/>
                </a:solidFill>
                <a:ea typeface="ＭＳ Ｐゴシック"/>
                <a:cs typeface="ＭＳ Ｐゴシック"/>
              </a:rPr>
              <a:t>Proton-air cross section measured at center-of-mass 57 TeV (2012).</a:t>
            </a:r>
          </a:p>
        </p:txBody>
      </p:sp>
      <p:sp>
        <p:nvSpPr>
          <p:cNvPr id="48141" name="Rectangle 3"/>
          <p:cNvSpPr>
            <a:spLocks noChangeArrowheads="1"/>
          </p:cNvSpPr>
          <p:nvPr/>
        </p:nvSpPr>
        <p:spPr bwMode="auto">
          <a:xfrm>
            <a:off x="0" y="3833813"/>
            <a:ext cx="5140325" cy="2611437"/>
          </a:xfrm>
          <a:prstGeom prst="rect">
            <a:avLst/>
          </a:prstGeom>
          <a:noFill/>
          <a:ln w="9525">
            <a:noFill/>
            <a:miter lim="800000"/>
            <a:headEnd/>
            <a:tailEnd/>
          </a:ln>
        </p:spPr>
        <p:txBody>
          <a:bodyPr/>
          <a:lstStyle/>
          <a:p>
            <a:pPr marL="401638" lvl="1" indent="-285750"/>
            <a:r>
              <a:rPr lang="en-US" sz="1600" b="0" u="sng">
                <a:latin typeface="Calibri" pitchFamily="34" charset="0"/>
              </a:rPr>
              <a:t>Publications</a:t>
            </a:r>
            <a:r>
              <a:rPr lang="en-US" sz="1600" b="0">
                <a:latin typeface="Calibri" pitchFamily="34" charset="0"/>
              </a:rPr>
              <a:t>: As of end 2012: 36 full-authored papers, </a:t>
            </a:r>
          </a:p>
          <a:p>
            <a:pPr marL="401638" lvl="1" indent="-285750"/>
            <a:endParaRPr lang="en-US" sz="1600" b="0" u="sng">
              <a:latin typeface="Calibri" pitchFamily="34" charset="0"/>
              <a:ea typeface="ＭＳ Ｐゴシック"/>
              <a:cs typeface="ＭＳ Ｐゴシック"/>
            </a:endParaRPr>
          </a:p>
          <a:p>
            <a:pPr marL="401638" lvl="1" indent="-285750"/>
            <a:r>
              <a:rPr lang="en-US" sz="1600" b="0" u="sng">
                <a:latin typeface="Calibri" pitchFamily="34" charset="0"/>
                <a:ea typeface="ＭＳ Ｐゴシック"/>
                <a:cs typeface="ＭＳ Ｐゴシック"/>
              </a:rPr>
              <a:t>Operations Status</a:t>
            </a:r>
            <a:r>
              <a:rPr lang="en-US" sz="1600" b="0">
                <a:latin typeface="Calibri" pitchFamily="34" charset="0"/>
                <a:ea typeface="ＭＳ Ｐゴシック"/>
                <a:cs typeface="ＭＳ Ｐゴシック"/>
              </a:rPr>
              <a:t>: Data taking started in 2004. Full array completed in 2008; Plan to run through to at least 2015.  </a:t>
            </a:r>
            <a:endParaRPr lang="en-US" sz="1600" b="0" u="sng">
              <a:latin typeface="Calibri" pitchFamily="34" charset="0"/>
              <a:ea typeface="ＭＳ Ｐゴシック"/>
              <a:cs typeface="ＭＳ Ｐゴシック"/>
            </a:endParaRPr>
          </a:p>
          <a:p>
            <a:pPr marL="401638" lvl="1" indent="-285750"/>
            <a:r>
              <a:rPr lang="en-US" sz="1600" b="0">
                <a:latin typeface="Calibri" pitchFamily="34" charset="0"/>
                <a:ea typeface="ＭＳ Ｐゴシック"/>
                <a:cs typeface="ＭＳ Ｐゴシック"/>
              </a:rPr>
              <a:t>	</a:t>
            </a:r>
          </a:p>
          <a:p>
            <a:pPr marL="401638" lvl="1" indent="-285750"/>
            <a:r>
              <a:rPr lang="en-US" sz="1600" b="0" u="sng">
                <a:latin typeface="Calibri" pitchFamily="34" charset="0"/>
                <a:ea typeface="ＭＳ Ｐゴシック"/>
                <a:cs typeface="ＭＳ Ｐゴシック"/>
              </a:rPr>
              <a:t>Future</a:t>
            </a:r>
            <a:r>
              <a:rPr lang="en-US" sz="1600" b="0">
                <a:latin typeface="Calibri" pitchFamily="34" charset="0"/>
                <a:ea typeface="ＭＳ Ｐゴシック"/>
                <a:cs typeface="ＭＳ Ｐゴシック"/>
              </a:rPr>
              <a:t>: Collaboration is doing R&amp;D for enhancements and future detection techniques which</a:t>
            </a:r>
          </a:p>
          <a:p>
            <a:pPr marL="401638" lvl="1" indent="-285750"/>
            <a:r>
              <a:rPr lang="en-US" sz="1600" b="0">
                <a:latin typeface="Calibri" pitchFamily="34" charset="0"/>
                <a:ea typeface="ＭＳ Ｐゴシック"/>
                <a:cs typeface="ＭＳ Ｐゴシック"/>
              </a:rPr>
              <a:t>      may extend the lifetime of the Observatory. </a:t>
            </a:r>
          </a:p>
          <a:p>
            <a:pPr marL="401638" lvl="1" indent="-285750"/>
            <a:r>
              <a:rPr lang="en-US" sz="1400" b="0">
                <a:latin typeface="Calibri" pitchFamily="34" charset="0"/>
                <a:ea typeface="ＭＳ Ｐゴシック"/>
                <a:cs typeface="ＭＳ Ｐゴシック"/>
              </a:rPr>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0D7FB198-8AEE-48FD-A76A-B17834EDE89E}" type="slidenum">
              <a:rPr lang="en-US" sz="1000"/>
              <a:pPr algn="r"/>
              <a:t>26</a:t>
            </a:fld>
            <a:endParaRPr lang="en-US" sz="1000"/>
          </a:p>
        </p:txBody>
      </p:sp>
      <p:sp>
        <p:nvSpPr>
          <p:cNvPr id="49154" name="Rectangle 12"/>
          <p:cNvSpPr>
            <a:spLocks noChangeArrowheads="1"/>
          </p:cNvSpPr>
          <p:nvPr/>
        </p:nvSpPr>
        <p:spPr bwMode="auto">
          <a:xfrm>
            <a:off x="177800" y="1165225"/>
            <a:ext cx="5434013" cy="3946525"/>
          </a:xfrm>
          <a:prstGeom prst="rect">
            <a:avLst/>
          </a:prstGeom>
          <a:noFill/>
          <a:ln w="9525">
            <a:noFill/>
            <a:miter lim="800000"/>
            <a:headEnd/>
            <a:tailEnd/>
          </a:ln>
        </p:spPr>
        <p:txBody>
          <a:bodyPr/>
          <a:lstStyle/>
          <a:p>
            <a:pPr marL="342900" indent="-342900"/>
            <a:r>
              <a:rPr lang="en-US" sz="1600" b="0">
                <a:latin typeface="Calibri" pitchFamily="34" charset="0"/>
              </a:rPr>
              <a:t>Four 12-meter Cherenkov telescope high energy (100 GeV to 30 TeV) gamma-ray array at Whipple observatory in Arizona </a:t>
            </a:r>
          </a:p>
          <a:p>
            <a:pPr marL="342900" indent="-342900"/>
            <a:endParaRPr lang="en-US" sz="1600" b="0" u="sng">
              <a:latin typeface="Calibri" pitchFamily="34" charset="0"/>
            </a:endParaRPr>
          </a:p>
          <a:p>
            <a:pPr marL="342900" indent="-342900" eaLnBrk="0" hangingPunct="0"/>
            <a:r>
              <a:rPr lang="en-US" sz="1600" b="0" u="sng">
                <a:latin typeface="Calibri" pitchFamily="34" charset="0"/>
              </a:rPr>
              <a:t>Collaboration/Partnership: </a:t>
            </a:r>
            <a:r>
              <a:rPr lang="en-US" sz="1600" b="0">
                <a:latin typeface="Calibri" pitchFamily="34" charset="0"/>
              </a:rPr>
              <a:t> ~100 scientists from US </a:t>
            </a:r>
          </a:p>
          <a:p>
            <a:pPr marL="342900" indent="-342900" eaLnBrk="0" hangingPunct="0"/>
            <a:r>
              <a:rPr lang="en-US" sz="1600" b="0">
                <a:latin typeface="Calibri" pitchFamily="34" charset="0"/>
              </a:rPr>
              <a:t>(DOE,NSF,SAO), Canada, Ireland, UK.</a:t>
            </a:r>
          </a:p>
          <a:p>
            <a:pPr marL="342900" indent="-342900">
              <a:lnSpc>
                <a:spcPct val="90000"/>
              </a:lnSpc>
            </a:pPr>
            <a:endParaRPr lang="en-US" sz="1600" b="0">
              <a:latin typeface="Calibri" pitchFamily="34" charset="0"/>
            </a:endParaRPr>
          </a:p>
          <a:p>
            <a:pPr marL="342900" indent="-342900" eaLnBrk="0" hangingPunct="0"/>
            <a:r>
              <a:rPr lang="en-US" sz="1600" b="0" u="sng">
                <a:latin typeface="Calibri" pitchFamily="34" charset="0"/>
              </a:rPr>
              <a:t>Current Status of experiment</a:t>
            </a:r>
            <a:r>
              <a:rPr lang="en-US" sz="1600" b="0">
                <a:latin typeface="Calibri" pitchFamily="34" charset="0"/>
              </a:rPr>
              <a:t>:  </a:t>
            </a:r>
          </a:p>
          <a:p>
            <a:pPr marL="342900" indent="-342900">
              <a:buFontTx/>
              <a:buChar char="•"/>
            </a:pPr>
            <a:r>
              <a:rPr lang="en-US" sz="1600" b="0">
                <a:latin typeface="Calibri" pitchFamily="34" charset="0"/>
              </a:rPr>
              <a:t>Operating since Fall 2007</a:t>
            </a:r>
          </a:p>
          <a:p>
            <a:pPr marL="342900" indent="-342900">
              <a:buFontTx/>
              <a:buChar char="•"/>
            </a:pPr>
            <a:r>
              <a:rPr lang="en-US" sz="1600" b="0">
                <a:latin typeface="Calibri" pitchFamily="34" charset="0"/>
              </a:rPr>
              <a:t> NSF-funded upgrade complete summer 2013</a:t>
            </a:r>
          </a:p>
          <a:p>
            <a:pPr marL="342900" indent="-342900">
              <a:buFontTx/>
              <a:buChar char="•"/>
            </a:pPr>
            <a:r>
              <a:rPr lang="en-US" sz="1600" b="0">
                <a:latin typeface="Calibri" pitchFamily="34" charset="0"/>
              </a:rPr>
              <a:t>Collaboration requesting to continue operations through FY17</a:t>
            </a:r>
          </a:p>
          <a:p>
            <a:pPr marL="342900" indent="-342900" eaLnBrk="0" hangingPunct="0"/>
            <a:endParaRPr lang="en-US" sz="1600" b="0">
              <a:latin typeface="Calibri" pitchFamily="34" charset="0"/>
            </a:endParaRPr>
          </a:p>
          <a:p>
            <a:pPr marL="342900" indent="-342900"/>
            <a:r>
              <a:rPr lang="en-US" b="0" u="sng">
                <a:solidFill>
                  <a:srgbClr val="000099"/>
                </a:solidFill>
                <a:latin typeface="Calibri" pitchFamily="34" charset="0"/>
              </a:rPr>
              <a:t>Recent Highlights:</a:t>
            </a:r>
          </a:p>
          <a:p>
            <a:pPr marL="342900" indent="-342900">
              <a:buFontTx/>
              <a:buChar char="•"/>
            </a:pPr>
            <a:r>
              <a:rPr lang="en-US" b="0">
                <a:solidFill>
                  <a:srgbClr val="000099"/>
                </a:solidFill>
                <a:latin typeface="Calibri" pitchFamily="34" charset="0"/>
              </a:rPr>
              <a:t>Discovery of new, unexpected VHE emission from Crab Pulsar</a:t>
            </a:r>
          </a:p>
          <a:p>
            <a:pPr marL="342900" indent="-342900">
              <a:buFontTx/>
              <a:buChar char="•"/>
            </a:pPr>
            <a:endParaRPr lang="en-US" b="0">
              <a:solidFill>
                <a:srgbClr val="000099"/>
              </a:solidFill>
              <a:latin typeface="Calibri" pitchFamily="34" charset="0"/>
            </a:endParaRPr>
          </a:p>
          <a:p>
            <a:pPr marL="342900" indent="-342900">
              <a:buFontTx/>
              <a:buChar char="•"/>
            </a:pPr>
            <a:r>
              <a:rPr lang="en-US" b="0">
                <a:solidFill>
                  <a:srgbClr val="000099"/>
                </a:solidFill>
                <a:latin typeface="Calibri" pitchFamily="34" charset="0"/>
              </a:rPr>
              <a:t>VERITAS DM limits from dwarf galaxy Segue 1</a:t>
            </a:r>
          </a:p>
        </p:txBody>
      </p:sp>
      <p:pic>
        <p:nvPicPr>
          <p:cNvPr id="49155" name="Picture 13" descr="VERITAS2.jpg"/>
          <p:cNvPicPr>
            <a:picLocks noChangeAspect="1"/>
          </p:cNvPicPr>
          <p:nvPr/>
        </p:nvPicPr>
        <p:blipFill>
          <a:blip r:embed="rId2"/>
          <a:srcRect l="4500" t="17999" r="5624" b="13499"/>
          <a:stretch>
            <a:fillRect/>
          </a:stretch>
        </p:blipFill>
        <p:spPr bwMode="auto">
          <a:xfrm>
            <a:off x="5407025" y="1309688"/>
            <a:ext cx="3736975" cy="1984375"/>
          </a:xfrm>
          <a:prstGeom prst="rect">
            <a:avLst/>
          </a:prstGeom>
          <a:noFill/>
          <a:ln w="9525">
            <a:noFill/>
            <a:miter lim="800000"/>
            <a:headEnd/>
            <a:tailEnd/>
          </a:ln>
        </p:spPr>
      </p:pic>
      <p:sp>
        <p:nvSpPr>
          <p:cNvPr id="13" name="Rectangle 2"/>
          <p:cNvSpPr>
            <a:spLocks noChangeArrowheads="1"/>
          </p:cNvSpPr>
          <p:nvPr/>
        </p:nvSpPr>
        <p:spPr bwMode="auto">
          <a:xfrm>
            <a:off x="1016000" y="192088"/>
            <a:ext cx="6889750" cy="782637"/>
          </a:xfrm>
          <a:prstGeom prst="rect">
            <a:avLst/>
          </a:prstGeom>
          <a:noFill/>
          <a:ln w="9525">
            <a:noFill/>
            <a:miter lim="800000"/>
            <a:headEnd/>
            <a:tailEnd/>
          </a:ln>
        </p:spPr>
        <p:txBody>
          <a:bodyPr anchor="ctr"/>
          <a:lstStyle/>
          <a:p>
            <a:pPr algn="ctr" eaLnBrk="0" hangingPunct="0">
              <a:lnSpc>
                <a:spcPct val="110000"/>
              </a:lnSpc>
              <a:defRPr/>
            </a:pPr>
            <a:r>
              <a:rPr lang="en-US" sz="3200" dirty="0">
                <a:solidFill>
                  <a:srgbClr val="007E00"/>
                </a:solidFill>
                <a:effectLst>
                  <a:outerShdw blurRad="38100" dist="38100" dir="2700000" algn="tl">
                    <a:srgbClr val="C0C0C0"/>
                  </a:outerShdw>
                </a:effectLst>
              </a:rPr>
              <a:t>VERITAS</a:t>
            </a:r>
          </a:p>
          <a:p>
            <a:pPr algn="ctr" eaLnBrk="0" hangingPunct="0">
              <a:lnSpc>
                <a:spcPct val="110000"/>
              </a:lnSpc>
              <a:defRPr/>
            </a:pPr>
            <a:r>
              <a:rPr lang="en-US" sz="1400" dirty="0">
                <a:solidFill>
                  <a:srgbClr val="007E00"/>
                </a:solidFill>
                <a:effectLst>
                  <a:outerShdw blurRad="38100" dist="38100" dir="2700000" algn="tl">
                    <a:srgbClr val="C0C0C0"/>
                  </a:outerShdw>
                </a:effectLst>
              </a:rPr>
              <a:t>(Very Energetic Radiation Imaging Telescope Array System)</a:t>
            </a:r>
          </a:p>
        </p:txBody>
      </p:sp>
      <p:pic>
        <p:nvPicPr>
          <p:cNvPr id="49157" name="Picture 16" descr="Segue1_Montreal_2011.png"/>
          <p:cNvPicPr>
            <a:picLocks noChangeAspect="1"/>
          </p:cNvPicPr>
          <p:nvPr/>
        </p:nvPicPr>
        <p:blipFill>
          <a:blip r:embed="rId3"/>
          <a:srcRect/>
          <a:stretch>
            <a:fillRect/>
          </a:stretch>
        </p:blipFill>
        <p:spPr bwMode="auto">
          <a:xfrm>
            <a:off x="5794375" y="3505200"/>
            <a:ext cx="3349625" cy="2574925"/>
          </a:xfrm>
          <a:prstGeom prst="rect">
            <a:avLst/>
          </a:prstGeom>
          <a:noFill/>
          <a:ln w="9525">
            <a:noFill/>
            <a:miter lim="800000"/>
            <a:headEnd/>
            <a:tailEnd/>
          </a:ln>
        </p:spPr>
      </p:pic>
      <p:sp>
        <p:nvSpPr>
          <p:cNvPr id="49158" name="TextBox 18"/>
          <p:cNvSpPr txBox="1">
            <a:spLocks noChangeArrowheads="1"/>
          </p:cNvSpPr>
          <p:nvPr/>
        </p:nvSpPr>
        <p:spPr bwMode="auto">
          <a:xfrm>
            <a:off x="5740400" y="6013450"/>
            <a:ext cx="3171825" cy="647700"/>
          </a:xfrm>
          <a:prstGeom prst="rect">
            <a:avLst/>
          </a:prstGeom>
          <a:noFill/>
          <a:ln w="9525">
            <a:noFill/>
            <a:miter lim="800000"/>
            <a:headEnd/>
            <a:tailEnd/>
          </a:ln>
        </p:spPr>
        <p:txBody>
          <a:bodyPr wrap="none">
            <a:spAutoFit/>
          </a:bodyPr>
          <a:lstStyle/>
          <a:p>
            <a:pPr eaLnBrk="0" hangingPunct="0"/>
            <a:r>
              <a:rPr lang="en-US" sz="1200"/>
              <a:t>Limits on boost factor in leptophillic </a:t>
            </a:r>
          </a:p>
          <a:p>
            <a:pPr eaLnBrk="0" hangingPunct="0"/>
            <a:r>
              <a:rPr lang="en-US" sz="1200"/>
              <a:t>DM models (region above line excluded);</a:t>
            </a:r>
          </a:p>
          <a:p>
            <a:pPr eaLnBrk="0" hangingPunct="0"/>
            <a:r>
              <a:rPr lang="en-US" sz="1200"/>
              <a:t>arVix:1202.2144, accepted in PRD.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4294967295"/>
          </p:nvPr>
        </p:nvSpPr>
        <p:spPr>
          <a:xfrm>
            <a:off x="0" y="1098550"/>
            <a:ext cx="9144000" cy="703263"/>
          </a:xfrm>
        </p:spPr>
        <p:txBody>
          <a:bodyPr/>
          <a:lstStyle/>
          <a:p>
            <a:pPr marL="342900" indent="-342900"/>
            <a:r>
              <a:rPr lang="en-US" sz="1800" b="0" smtClean="0">
                <a:solidFill>
                  <a:srgbClr val="285C00"/>
                </a:solidFill>
                <a:latin typeface="Calibri" pitchFamily="34" charset="0"/>
              </a:rPr>
              <a:t>DOE, NASA and 4 international partners on Large Area Telescope; NASA leads the mission</a:t>
            </a:r>
          </a:p>
          <a:p>
            <a:pPr marL="342900" indent="-342900"/>
            <a:r>
              <a:rPr lang="en-US" sz="1800" b="0" smtClean="0">
                <a:solidFill>
                  <a:srgbClr val="285C00"/>
                </a:solidFill>
                <a:latin typeface="Calibri" pitchFamily="34" charset="0"/>
              </a:rPr>
              <a:t>HEP plans continued support for the Instrument Science Operations Center (ISOC) at SLAC </a:t>
            </a:r>
          </a:p>
          <a:p>
            <a:pPr marL="342900" indent="-342900">
              <a:buFont typeface="Wingdings" pitchFamily="2" charset="2"/>
              <a:buNone/>
            </a:pPr>
            <a:r>
              <a:rPr lang="en-US" sz="1800" b="0" smtClean="0">
                <a:solidFill>
                  <a:srgbClr val="285C00"/>
                </a:solidFill>
                <a:latin typeface="Calibri" pitchFamily="34" charset="0"/>
              </a:rPr>
              <a:t>through at least FY 2014 (same as NASA’s current approval) – will revisit extending to FY2016</a:t>
            </a:r>
            <a:endParaRPr lang="en-US" sz="1800" u="sng" smtClean="0">
              <a:latin typeface="Calibri" pitchFamily="34" charset="0"/>
            </a:endParaRPr>
          </a:p>
        </p:txBody>
      </p:sp>
      <p:sp>
        <p:nvSpPr>
          <p:cNvPr id="50178"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5283A89B-3EA7-4753-BAC7-DABE5272841B}" type="slidenum">
              <a:rPr lang="en-US" sz="1000"/>
              <a:pPr algn="r"/>
              <a:t>27</a:t>
            </a:fld>
            <a:endParaRPr lang="en-US" sz="1000"/>
          </a:p>
        </p:txBody>
      </p:sp>
      <p:sp>
        <p:nvSpPr>
          <p:cNvPr id="50179" name="Title 1"/>
          <p:cNvSpPr>
            <a:spLocks/>
          </p:cNvSpPr>
          <p:nvPr/>
        </p:nvSpPr>
        <p:spPr bwMode="auto">
          <a:xfrm>
            <a:off x="1127125" y="190500"/>
            <a:ext cx="6799263" cy="723900"/>
          </a:xfrm>
          <a:prstGeom prst="rect">
            <a:avLst/>
          </a:prstGeom>
          <a:noFill/>
          <a:ln w="9525">
            <a:noFill/>
            <a:miter lim="800000"/>
            <a:headEnd/>
            <a:tailEnd/>
          </a:ln>
        </p:spPr>
        <p:txBody>
          <a:bodyPr anchor="ctr"/>
          <a:lstStyle/>
          <a:p>
            <a:pPr algn="ctr" eaLnBrk="0" hangingPunct="0"/>
            <a:r>
              <a:rPr lang="en-US" sz="2400">
                <a:solidFill>
                  <a:srgbClr val="135C00"/>
                </a:solidFill>
              </a:rPr>
              <a:t>Fermi Gamma-ray Space Telescope (FGST)</a:t>
            </a:r>
            <a:endParaRPr lang="en-US" sz="2400">
              <a:solidFill>
                <a:srgbClr val="135C00"/>
              </a:solidFill>
              <a:latin typeface="Cambria" pitchFamily="18" charset="0"/>
            </a:endParaRPr>
          </a:p>
        </p:txBody>
      </p:sp>
      <p:sp>
        <p:nvSpPr>
          <p:cNvPr id="50180" name="Rectangle 5"/>
          <p:cNvSpPr>
            <a:spLocks noChangeArrowheads="1"/>
          </p:cNvSpPr>
          <p:nvPr/>
        </p:nvSpPr>
        <p:spPr bwMode="auto">
          <a:xfrm>
            <a:off x="190500" y="2335213"/>
            <a:ext cx="5307013" cy="4492625"/>
          </a:xfrm>
          <a:prstGeom prst="rect">
            <a:avLst/>
          </a:prstGeom>
          <a:noFill/>
          <a:ln w="9525">
            <a:noFill/>
            <a:miter lim="800000"/>
            <a:headEnd/>
            <a:tailEnd/>
          </a:ln>
        </p:spPr>
        <p:txBody>
          <a:bodyPr>
            <a:spAutoFit/>
          </a:bodyPr>
          <a:lstStyle/>
          <a:p>
            <a:r>
              <a:rPr lang="en-US" sz="1600" b="0" u="sng">
                <a:solidFill>
                  <a:srgbClr val="000099"/>
                </a:solidFill>
                <a:latin typeface="Calibri" pitchFamily="34" charset="0"/>
              </a:rPr>
              <a:t>Recent highlights include:</a:t>
            </a:r>
          </a:p>
          <a:p>
            <a:pPr>
              <a:buFontTx/>
              <a:buChar char="•"/>
            </a:pPr>
            <a:r>
              <a:rPr lang="en-US" sz="1600" b="0">
                <a:solidFill>
                  <a:srgbClr val="000099"/>
                </a:solidFill>
                <a:latin typeface="Calibri" pitchFamily="34" charset="0"/>
              </a:rPr>
              <a:t> Collaboration update at Fermi Symposium (October 2012) on the ~135 GeV bump in the spectrum from the Galactic Center region and elsewhere:</a:t>
            </a:r>
          </a:p>
          <a:p>
            <a:pPr lvl="1"/>
            <a:r>
              <a:rPr lang="en-US" sz="1600" b="0">
                <a:solidFill>
                  <a:srgbClr val="000099"/>
                </a:solidFill>
                <a:latin typeface="Calibri" pitchFamily="34" charset="0"/>
              </a:rPr>
              <a:t> -- systematics under careful investigation; </a:t>
            </a:r>
            <a:r>
              <a:rPr lang="en-US" sz="1600" b="0" u="sng">
                <a:solidFill>
                  <a:srgbClr val="000099"/>
                </a:solidFill>
                <a:latin typeface="Calibri" pitchFamily="34" charset="0"/>
              </a:rPr>
              <a:t>more statistics will answer the question.</a:t>
            </a:r>
            <a:endParaRPr lang="en-US" sz="1600" b="0">
              <a:solidFill>
                <a:srgbClr val="000099"/>
              </a:solidFill>
              <a:latin typeface="Calibri" pitchFamily="34" charset="0"/>
            </a:endParaRPr>
          </a:p>
          <a:p>
            <a:pPr lvl="1"/>
            <a:r>
              <a:rPr lang="en-US" sz="1600" b="0">
                <a:solidFill>
                  <a:srgbClr val="000099"/>
                </a:solidFill>
                <a:latin typeface="Calibri" pitchFamily="34" charset="0"/>
              </a:rPr>
              <a:t> -- upgrade of event reconstruction and analysis (</a:t>
            </a:r>
            <a:r>
              <a:rPr lang="ja-JP" altLang="en-US" sz="1600" b="0">
                <a:solidFill>
                  <a:srgbClr val="000099"/>
                </a:solidFill>
                <a:latin typeface="Calibri" pitchFamily="34" charset="0"/>
                <a:ea typeface="ＭＳ Ｐゴシック"/>
                <a:cs typeface="ＭＳ Ｐゴシック"/>
              </a:rPr>
              <a:t>“</a:t>
            </a:r>
            <a:r>
              <a:rPr lang="en-US" altLang="ja-JP" sz="1600" b="0">
                <a:solidFill>
                  <a:srgbClr val="000099"/>
                </a:solidFill>
                <a:latin typeface="Calibri" pitchFamily="34" charset="0"/>
                <a:ea typeface="ＭＳ Ｐゴシック"/>
                <a:cs typeface="ＭＳ Ｐゴシック"/>
              </a:rPr>
              <a:t>Pass 8</a:t>
            </a:r>
            <a:r>
              <a:rPr lang="ja-JP" altLang="en-US" sz="1600" b="0">
                <a:solidFill>
                  <a:srgbClr val="000099"/>
                </a:solidFill>
                <a:latin typeface="Calibri" pitchFamily="34" charset="0"/>
                <a:ea typeface="ＭＳ Ｐゴシック"/>
                <a:cs typeface="ＭＳ Ｐゴシック"/>
              </a:rPr>
              <a:t>”</a:t>
            </a:r>
            <a:r>
              <a:rPr lang="en-US" altLang="ja-JP" sz="1600" b="0">
                <a:solidFill>
                  <a:srgbClr val="000099"/>
                </a:solidFill>
                <a:latin typeface="Calibri" pitchFamily="34" charset="0"/>
                <a:ea typeface="ＭＳ Ｐゴシック"/>
                <a:cs typeface="ＭＳ Ｐゴシック"/>
              </a:rPr>
              <a:t>) in 2013 will further improve instrument performance</a:t>
            </a:r>
          </a:p>
          <a:p>
            <a:pPr lvl="1">
              <a:buFontTx/>
              <a:buChar char="•"/>
            </a:pPr>
            <a:endParaRPr lang="en-US" sz="1600" b="0">
              <a:solidFill>
                <a:srgbClr val="000099"/>
              </a:solidFill>
              <a:latin typeface="Calibri" pitchFamily="34" charset="0"/>
            </a:endParaRPr>
          </a:p>
          <a:p>
            <a:pPr>
              <a:buFontTx/>
              <a:buChar char="•"/>
            </a:pPr>
            <a:r>
              <a:rPr lang="en-US" sz="1600" b="0">
                <a:solidFill>
                  <a:srgbClr val="000099"/>
                </a:solidFill>
                <a:latin typeface="Calibri" pitchFamily="34" charset="0"/>
              </a:rPr>
              <a:t> first blind search detection of a millisecond pulsar</a:t>
            </a:r>
          </a:p>
          <a:p>
            <a:pPr lvl="1"/>
            <a:r>
              <a:rPr lang="en-US" sz="1600" b="0">
                <a:solidFill>
                  <a:srgbClr val="000099"/>
                </a:solidFill>
                <a:latin typeface="Calibri" pitchFamily="34" charset="0"/>
              </a:rPr>
              <a:t> - Science Express 1229054 online 25 October 2012</a:t>
            </a:r>
          </a:p>
          <a:p>
            <a:pPr>
              <a:buFontTx/>
              <a:buChar char="•"/>
            </a:pPr>
            <a:endParaRPr lang="en-US" sz="1600" b="0">
              <a:solidFill>
                <a:srgbClr val="000099"/>
              </a:solidFill>
              <a:latin typeface="Calibri" pitchFamily="34" charset="0"/>
            </a:endParaRPr>
          </a:p>
          <a:p>
            <a:pPr>
              <a:buFontTx/>
              <a:buChar char="•"/>
            </a:pPr>
            <a:r>
              <a:rPr lang="en-US" sz="1600" b="0">
                <a:solidFill>
                  <a:srgbClr val="000099"/>
                </a:solidFill>
                <a:latin typeface="Calibri" pitchFamily="34" charset="0"/>
              </a:rPr>
              <a:t> measurement of cosmic extragalactic background light</a:t>
            </a:r>
          </a:p>
          <a:p>
            <a:pPr lvl="1"/>
            <a:r>
              <a:rPr lang="en-US" sz="1600" b="0">
                <a:solidFill>
                  <a:srgbClr val="000099"/>
                </a:solidFill>
                <a:latin typeface="Calibri" pitchFamily="34" charset="0"/>
              </a:rPr>
              <a:t> - Science 30 November 2012: 1190-1192</a:t>
            </a:r>
          </a:p>
          <a:p>
            <a:r>
              <a:rPr lang="en-US" sz="1600" b="0">
                <a:solidFill>
                  <a:srgbClr val="000099"/>
                </a:solidFill>
                <a:latin typeface="Calibri" pitchFamily="34" charset="0"/>
              </a:rPr>
              <a:t> </a:t>
            </a:r>
          </a:p>
          <a:p>
            <a:pPr>
              <a:buFontTx/>
              <a:buChar char="•"/>
            </a:pPr>
            <a:r>
              <a:rPr lang="en-US" sz="1600" b="0">
                <a:solidFill>
                  <a:srgbClr val="000099"/>
                </a:solidFill>
                <a:latin typeface="Calibri" pitchFamily="34" charset="0"/>
              </a:rPr>
              <a:t>search for dark matter in gamma-ray lines</a:t>
            </a:r>
          </a:p>
          <a:p>
            <a:pPr lvl="1"/>
            <a:r>
              <a:rPr lang="en-US" sz="1600" b="0">
                <a:solidFill>
                  <a:srgbClr val="000099"/>
                </a:solidFill>
                <a:latin typeface="Calibri" pitchFamily="34" charset="0"/>
              </a:rPr>
              <a:t>     - Phys Rev D 86, id. 022002, July 2012</a:t>
            </a:r>
            <a:endParaRPr lang="en-US" altLang="ja-JP" sz="1600" b="0">
              <a:solidFill>
                <a:srgbClr val="000099"/>
              </a:solidFill>
              <a:latin typeface="Calibri" pitchFamily="34" charset="0"/>
              <a:ea typeface="ＭＳ Ｐゴシック"/>
              <a:cs typeface="ＭＳ Ｐゴシック"/>
            </a:endParaRPr>
          </a:p>
        </p:txBody>
      </p:sp>
      <p:pic>
        <p:nvPicPr>
          <p:cNvPr id="50181" name="Picture 2" descr="1FGL source catalog"/>
          <p:cNvPicPr>
            <a:picLocks noChangeAspect="1" noChangeArrowheads="1"/>
          </p:cNvPicPr>
          <p:nvPr/>
        </p:nvPicPr>
        <p:blipFill>
          <a:blip r:embed="rId2"/>
          <a:srcRect/>
          <a:stretch>
            <a:fillRect/>
          </a:stretch>
        </p:blipFill>
        <p:spPr bwMode="auto">
          <a:xfrm>
            <a:off x="5619750" y="2408238"/>
            <a:ext cx="3524250" cy="264636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0" y="1103313"/>
            <a:ext cx="8836025" cy="2352675"/>
          </a:xfrm>
          <a:prstGeom prst="rect">
            <a:avLst/>
          </a:prstGeom>
          <a:noFill/>
          <a:ln w="9525">
            <a:noFill/>
            <a:miter lim="800000"/>
            <a:headEnd/>
            <a:tailEnd/>
          </a:ln>
        </p:spPr>
        <p:txBody>
          <a:bodyPr>
            <a:spAutoFit/>
          </a:bodyPr>
          <a:lstStyle/>
          <a:p>
            <a:pPr marL="342900" indent="-342900"/>
            <a:r>
              <a:rPr lang="en-US" b="0">
                <a:solidFill>
                  <a:schemeClr val="tx2"/>
                </a:solidFill>
                <a:latin typeface="Calibri" pitchFamily="34" charset="0"/>
              </a:rPr>
              <a:t>Extensive Air Shower Detector composed of 250-300 Water Cherenkov Detectors (WCD) </a:t>
            </a:r>
          </a:p>
          <a:p>
            <a:pPr marL="342900" indent="-342900"/>
            <a:r>
              <a:rPr lang="en-US" b="0">
                <a:solidFill>
                  <a:schemeClr val="tx2"/>
                </a:solidFill>
                <a:latin typeface="Calibri" pitchFamily="34" charset="0"/>
              </a:rPr>
              <a:t>located at 13500’ in Mexico</a:t>
            </a:r>
          </a:p>
          <a:p>
            <a:pPr marL="342900" indent="-342900"/>
            <a:endParaRPr lang="en-US" sz="1600" b="0" u="sng">
              <a:solidFill>
                <a:schemeClr val="tx2"/>
              </a:solidFill>
              <a:latin typeface="Calibri" pitchFamily="34" charset="0"/>
            </a:endParaRPr>
          </a:p>
          <a:p>
            <a:pPr marL="342900" indent="-342900"/>
            <a:r>
              <a:rPr lang="en-US" sz="1600" b="0" u="sng">
                <a:solidFill>
                  <a:schemeClr val="tx2"/>
                </a:solidFill>
                <a:latin typeface="Calibri" pitchFamily="34" charset="0"/>
              </a:rPr>
              <a:t>Collaboration:</a:t>
            </a:r>
            <a:r>
              <a:rPr lang="en-US" sz="1600" b="0">
                <a:solidFill>
                  <a:schemeClr val="tx2"/>
                </a:solidFill>
                <a:latin typeface="Calibri" pitchFamily="34" charset="0"/>
              </a:rPr>
              <a:t> 150 scientists from US and Mexico</a:t>
            </a:r>
            <a:endParaRPr lang="en-US" sz="1600" b="0" u="sng">
              <a:solidFill>
                <a:schemeClr val="tx2"/>
              </a:solidFill>
              <a:latin typeface="Calibri" pitchFamily="34" charset="0"/>
            </a:endParaRPr>
          </a:p>
          <a:p>
            <a:pPr marL="342900" indent="-342900"/>
            <a:r>
              <a:rPr lang="en-US" sz="1600" b="0" u="sng">
                <a:solidFill>
                  <a:schemeClr val="tx2"/>
                </a:solidFill>
                <a:latin typeface="Calibri" pitchFamily="34" charset="0"/>
              </a:rPr>
              <a:t>Partnership:</a:t>
            </a:r>
            <a:r>
              <a:rPr lang="en-US" sz="1600" b="0">
                <a:solidFill>
                  <a:schemeClr val="tx2"/>
                </a:solidFill>
                <a:latin typeface="Calibri" pitchFamily="34" charset="0"/>
              </a:rPr>
              <a:t>  US (DOE, NSF) and Mexico (CONACyT)</a:t>
            </a:r>
          </a:p>
          <a:p>
            <a:pPr marL="342900" indent="-342900"/>
            <a:r>
              <a:rPr lang="en-US" sz="1600" b="0" u="sng">
                <a:solidFill>
                  <a:schemeClr val="tx2"/>
                </a:solidFill>
                <a:latin typeface="Calibri" pitchFamily="34" charset="0"/>
              </a:rPr>
              <a:t>Status</a:t>
            </a:r>
            <a:r>
              <a:rPr lang="en-US" sz="1600" b="0">
                <a:solidFill>
                  <a:schemeClr val="tx2"/>
                </a:solidFill>
                <a:latin typeface="Calibri" pitchFamily="34" charset="0"/>
              </a:rPr>
              <a:t>:  </a:t>
            </a:r>
          </a:p>
          <a:p>
            <a:pPr marL="342900" indent="-342900"/>
            <a:r>
              <a:rPr lang="en-US" sz="1600" b="0">
                <a:solidFill>
                  <a:schemeClr val="tx2"/>
                </a:solidFill>
                <a:latin typeface="Calibri" pitchFamily="34" charset="0"/>
              </a:rPr>
              <a:t>- Project fabrication 2011-2014</a:t>
            </a:r>
          </a:p>
          <a:p>
            <a:pPr marL="342900" indent="-342900"/>
            <a:r>
              <a:rPr lang="en-US" sz="1600" b="0">
                <a:solidFill>
                  <a:schemeClr val="tx2"/>
                </a:solidFill>
                <a:latin typeface="Calibri" pitchFamily="34" charset="0"/>
              </a:rPr>
              <a:t>- 30 WCD array completed in Sept. 2012, Engineering data run is underway</a:t>
            </a:r>
          </a:p>
          <a:p>
            <a:pPr marL="342900" indent="-342900"/>
            <a:r>
              <a:rPr lang="en-US" sz="1600" b="0">
                <a:solidFill>
                  <a:schemeClr val="tx2"/>
                </a:solidFill>
                <a:latin typeface="Calibri" pitchFamily="34" charset="0"/>
              </a:rPr>
              <a:t>- Full operations in August 2014</a:t>
            </a:r>
            <a:endParaRPr lang="en-US" sz="1600" b="0" u="sng">
              <a:solidFill>
                <a:srgbClr val="135C00"/>
              </a:solidFill>
              <a:latin typeface="Calibri" pitchFamily="34" charset="0"/>
            </a:endParaRPr>
          </a:p>
        </p:txBody>
      </p:sp>
      <p:sp>
        <p:nvSpPr>
          <p:cNvPr id="12" name="Rectangle 2"/>
          <p:cNvSpPr>
            <a:spLocks noChangeArrowheads="1"/>
          </p:cNvSpPr>
          <p:nvPr/>
        </p:nvSpPr>
        <p:spPr bwMode="auto">
          <a:xfrm>
            <a:off x="781050" y="247650"/>
            <a:ext cx="6878638" cy="609600"/>
          </a:xfrm>
          <a:prstGeom prst="rect">
            <a:avLst/>
          </a:prstGeom>
          <a:noFill/>
          <a:ln w="9525">
            <a:noFill/>
            <a:miter lim="800000"/>
            <a:headEnd/>
            <a:tailEnd/>
          </a:ln>
        </p:spPr>
        <p:txBody>
          <a:bodyPr anchor="ctr"/>
          <a:lstStyle/>
          <a:p>
            <a:pPr algn="ctr" eaLnBrk="0" hangingPunct="0">
              <a:lnSpc>
                <a:spcPct val="110000"/>
              </a:lnSpc>
              <a:defRPr/>
            </a:pPr>
            <a:r>
              <a:rPr lang="en-US" sz="2000" dirty="0">
                <a:solidFill>
                  <a:srgbClr val="007E00"/>
                </a:solidFill>
                <a:effectLst>
                  <a:outerShdw blurRad="38100" dist="38100" dir="2700000" algn="tl">
                    <a:srgbClr val="C0C0C0"/>
                  </a:outerShdw>
                </a:effectLst>
              </a:rPr>
              <a:t>High Altitude Water Cherenkov (HAWC)</a:t>
            </a:r>
          </a:p>
          <a:p>
            <a:pPr algn="ctr" eaLnBrk="0" hangingPunct="0">
              <a:lnSpc>
                <a:spcPct val="110000"/>
              </a:lnSpc>
              <a:defRPr/>
            </a:pPr>
            <a:r>
              <a:rPr lang="en-US" sz="2000" dirty="0">
                <a:solidFill>
                  <a:srgbClr val="007E00"/>
                </a:solidFill>
                <a:effectLst>
                  <a:outerShdw blurRad="38100" dist="38100" dir="2700000" algn="tl">
                    <a:srgbClr val="C0C0C0"/>
                  </a:outerShdw>
                </a:effectLst>
              </a:rPr>
              <a:t>Gamma Ray Observatory</a:t>
            </a:r>
          </a:p>
        </p:txBody>
      </p:sp>
      <p:grpSp>
        <p:nvGrpSpPr>
          <p:cNvPr id="51203" name="Group 5"/>
          <p:cNvGrpSpPr>
            <a:grpSpLocks/>
          </p:cNvGrpSpPr>
          <p:nvPr/>
        </p:nvGrpSpPr>
        <p:grpSpPr bwMode="auto">
          <a:xfrm>
            <a:off x="3409950" y="3509963"/>
            <a:ext cx="5334000" cy="3348037"/>
            <a:chOff x="3247538" y="2920024"/>
            <a:chExt cx="6116999" cy="4041312"/>
          </a:xfrm>
        </p:grpSpPr>
        <p:pic>
          <p:nvPicPr>
            <p:cNvPr id="51205" name="Picture 1"/>
            <p:cNvPicPr>
              <a:picLocks noChangeAspect="1"/>
            </p:cNvPicPr>
            <p:nvPr/>
          </p:nvPicPr>
          <p:blipFill>
            <a:blip r:embed="rId2"/>
            <a:srcRect/>
            <a:stretch>
              <a:fillRect/>
            </a:stretch>
          </p:blipFill>
          <p:spPr bwMode="auto">
            <a:xfrm>
              <a:off x="3247538" y="2920024"/>
              <a:ext cx="6116999" cy="4041312"/>
            </a:xfrm>
            <a:prstGeom prst="rect">
              <a:avLst/>
            </a:prstGeom>
            <a:noFill/>
            <a:ln w="9525">
              <a:noFill/>
              <a:miter lim="800000"/>
              <a:headEnd/>
              <a:tailEnd/>
            </a:ln>
          </p:spPr>
        </p:pic>
        <p:sp>
          <p:nvSpPr>
            <p:cNvPr id="51206" name="TextBox 13"/>
            <p:cNvSpPr txBox="1">
              <a:spLocks noChangeArrowheads="1"/>
            </p:cNvSpPr>
            <p:nvPr/>
          </p:nvSpPr>
          <p:spPr bwMode="auto">
            <a:xfrm>
              <a:off x="4618401" y="5271228"/>
              <a:ext cx="4318310" cy="996436"/>
            </a:xfrm>
            <a:prstGeom prst="rect">
              <a:avLst/>
            </a:prstGeom>
            <a:noFill/>
            <a:ln w="9525">
              <a:noFill/>
              <a:miter lim="800000"/>
              <a:headEnd/>
              <a:tailEnd/>
            </a:ln>
          </p:spPr>
          <p:txBody>
            <a:bodyPr>
              <a:spAutoFit/>
            </a:bodyPr>
            <a:lstStyle/>
            <a:p>
              <a:pPr eaLnBrk="0" hangingPunct="0"/>
              <a:r>
                <a:rPr lang="en-US" sz="1600"/>
                <a:t> </a:t>
              </a:r>
              <a:r>
                <a:rPr lang="en-US" sz="1600" b="0">
                  <a:solidFill>
                    <a:srgbClr val="FFFF00"/>
                  </a:solidFill>
                </a:rPr>
                <a:t>Cosmic-ray skymap from one day of HAWC 30 data  demonstrating the HAWC reconstruction and analysis</a:t>
              </a:r>
            </a:p>
          </p:txBody>
        </p:sp>
        <p:sp>
          <p:nvSpPr>
            <p:cNvPr id="51207" name="Rectangle 4"/>
            <p:cNvSpPr>
              <a:spLocks noChangeArrowheads="1"/>
            </p:cNvSpPr>
            <p:nvPr/>
          </p:nvSpPr>
          <p:spPr bwMode="auto">
            <a:xfrm>
              <a:off x="3470503" y="3548370"/>
              <a:ext cx="407154" cy="242375"/>
            </a:xfrm>
            <a:prstGeom prst="rect">
              <a:avLst/>
            </a:prstGeom>
            <a:solidFill>
              <a:schemeClr val="bg1"/>
            </a:solidFill>
            <a:ln w="9525" algn="ctr">
              <a:noFill/>
              <a:round/>
              <a:headEnd/>
              <a:tailEnd/>
            </a:ln>
          </p:spPr>
          <p:txBody>
            <a:bodyPr/>
            <a:lstStyle/>
            <a:p>
              <a:pPr eaLnBrk="0" hangingPunct="0"/>
              <a:endParaRPr lang="en-US"/>
            </a:p>
          </p:txBody>
        </p:sp>
      </p:grpSp>
      <p:pic>
        <p:nvPicPr>
          <p:cNvPr id="51204" name="Picture 2"/>
          <p:cNvPicPr>
            <a:picLocks noChangeAspect="1" noChangeArrowheads="1"/>
          </p:cNvPicPr>
          <p:nvPr/>
        </p:nvPicPr>
        <p:blipFill>
          <a:blip r:embed="rId3"/>
          <a:srcRect l="6110" t="5156" r="9807"/>
          <a:stretch>
            <a:fillRect/>
          </a:stretch>
        </p:blipFill>
        <p:spPr bwMode="auto">
          <a:xfrm>
            <a:off x="336550" y="4019550"/>
            <a:ext cx="3017838" cy="2263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ubtitle 2"/>
          <p:cNvSpPr>
            <a:spLocks noGrp="1"/>
          </p:cNvSpPr>
          <p:nvPr>
            <p:ph type="subTitle" idx="4294967295"/>
          </p:nvPr>
        </p:nvSpPr>
        <p:spPr>
          <a:xfrm>
            <a:off x="0" y="1330325"/>
            <a:ext cx="5191125" cy="1595438"/>
          </a:xfrm>
        </p:spPr>
        <p:txBody>
          <a:bodyPr/>
          <a:lstStyle/>
          <a:p>
            <a:pPr>
              <a:buFont typeface="Wingdings" pitchFamily="2" charset="2"/>
              <a:buNone/>
            </a:pPr>
            <a:r>
              <a:rPr lang="en-US" smtClean="0">
                <a:solidFill>
                  <a:srgbClr val="0000CC"/>
                </a:solidFill>
              </a:rPr>
              <a:t>South Pole Telescope polarization (SPTpol) </a:t>
            </a:r>
            <a:endParaRPr lang="en-US" smtClean="0">
              <a:solidFill>
                <a:srgbClr val="285C00"/>
              </a:solidFill>
            </a:endParaRPr>
          </a:p>
          <a:p>
            <a:pPr>
              <a:buFont typeface="Wingdings" pitchFamily="2" charset="2"/>
              <a:buNone/>
            </a:pPr>
            <a:r>
              <a:rPr lang="en-US" smtClean="0">
                <a:solidFill>
                  <a:srgbClr val="285C00"/>
                </a:solidFill>
              </a:rPr>
              <a:t>- </a:t>
            </a:r>
            <a:r>
              <a:rPr lang="en-US" b="0" smtClean="0">
                <a:solidFill>
                  <a:srgbClr val="285C00"/>
                </a:solidFill>
              </a:rPr>
              <a:t>CMB polarization experiment</a:t>
            </a:r>
          </a:p>
          <a:p>
            <a:pPr>
              <a:buFontTx/>
              <a:buChar char="-"/>
            </a:pPr>
            <a:r>
              <a:rPr lang="en-US" b="0" smtClean="0">
                <a:solidFill>
                  <a:srgbClr val="285C00"/>
                </a:solidFill>
              </a:rPr>
              <a:t>HEP provided support for outer-ring detector fabrication and is supporting operations for ANL activities</a:t>
            </a:r>
            <a:r>
              <a:rPr lang="en-US" b="0" smtClean="0"/>
              <a:t>.</a:t>
            </a:r>
          </a:p>
        </p:txBody>
      </p:sp>
      <p:pic>
        <p:nvPicPr>
          <p:cNvPr id="52226" name="Picture 6"/>
          <p:cNvPicPr>
            <a:picLocks noChangeAspect="1" noChangeArrowheads="1"/>
          </p:cNvPicPr>
          <p:nvPr/>
        </p:nvPicPr>
        <p:blipFill>
          <a:blip r:embed="rId2"/>
          <a:srcRect/>
          <a:stretch>
            <a:fillRect/>
          </a:stretch>
        </p:blipFill>
        <p:spPr bwMode="auto">
          <a:xfrm>
            <a:off x="320675" y="3590925"/>
            <a:ext cx="3767138" cy="2824163"/>
          </a:xfrm>
          <a:prstGeom prst="rect">
            <a:avLst/>
          </a:prstGeom>
          <a:noFill/>
          <a:ln w="9525">
            <a:noFill/>
            <a:miter lim="800000"/>
            <a:headEnd/>
            <a:tailEnd/>
          </a:ln>
        </p:spPr>
      </p:pic>
      <p:sp>
        <p:nvSpPr>
          <p:cNvPr id="52227" name="Rectangle 2"/>
          <p:cNvSpPr>
            <a:spLocks noGrp="1" noChangeArrowheads="1"/>
          </p:cNvSpPr>
          <p:nvPr>
            <p:ph type="title" idx="4294967295"/>
          </p:nvPr>
        </p:nvSpPr>
        <p:spPr>
          <a:xfrm>
            <a:off x="1979613" y="161925"/>
            <a:ext cx="5927725" cy="723900"/>
          </a:xfrm>
          <a:noFill/>
        </p:spPr>
        <p:txBody>
          <a:bodyPr/>
          <a:lstStyle/>
          <a:p>
            <a:r>
              <a:rPr lang="en-US" sz="2400" b="1" smtClean="0">
                <a:solidFill>
                  <a:srgbClr val="135C00"/>
                </a:solidFill>
                <a:effectLst/>
              </a:rPr>
              <a:t>Cosmic Frontier – Other experiments</a:t>
            </a:r>
          </a:p>
        </p:txBody>
      </p:sp>
      <p:sp>
        <p:nvSpPr>
          <p:cNvPr id="52228" name="Subtitle 2"/>
          <p:cNvSpPr txBox="1">
            <a:spLocks/>
          </p:cNvSpPr>
          <p:nvPr/>
        </p:nvSpPr>
        <p:spPr bwMode="auto">
          <a:xfrm>
            <a:off x="5060950" y="4387850"/>
            <a:ext cx="3746500" cy="1889125"/>
          </a:xfrm>
          <a:prstGeom prst="rect">
            <a:avLst/>
          </a:prstGeom>
          <a:noFill/>
          <a:ln w="9525">
            <a:noFill/>
            <a:miter lim="800000"/>
            <a:headEnd/>
            <a:tailEnd/>
          </a:ln>
        </p:spPr>
        <p:txBody>
          <a:bodyPr/>
          <a:lstStyle/>
          <a:p>
            <a:pPr marL="228600" indent="-228600" eaLnBrk="0" hangingPunct="0">
              <a:buFont typeface="Wingdings" pitchFamily="2" charset="2"/>
              <a:buNone/>
            </a:pPr>
            <a:r>
              <a:rPr lang="en-US" sz="2000">
                <a:solidFill>
                  <a:srgbClr val="0000CC"/>
                </a:solidFill>
                <a:latin typeface="Arial Narrow" pitchFamily="34" charset="0"/>
              </a:rPr>
              <a:t>Holometer –</a:t>
            </a:r>
            <a:r>
              <a:rPr lang="en-US" sz="2000">
                <a:solidFill>
                  <a:srgbClr val="285C00"/>
                </a:solidFill>
                <a:latin typeface="Arial Narrow" pitchFamily="34" charset="0"/>
              </a:rPr>
              <a:t> </a:t>
            </a:r>
            <a:r>
              <a:rPr lang="en-US" sz="2000" b="0">
                <a:solidFill>
                  <a:srgbClr val="285C00"/>
                </a:solidFill>
                <a:latin typeface="Arial Narrow" pitchFamily="34" charset="0"/>
              </a:rPr>
              <a:t>Holographic</a:t>
            </a:r>
          </a:p>
          <a:p>
            <a:pPr marL="228600" indent="-228600" eaLnBrk="0" hangingPunct="0">
              <a:buFont typeface="Wingdings" pitchFamily="2" charset="2"/>
              <a:buNone/>
            </a:pPr>
            <a:r>
              <a:rPr lang="en-US" sz="2000" b="0">
                <a:solidFill>
                  <a:srgbClr val="285C00"/>
                </a:solidFill>
                <a:latin typeface="Arial Narrow" pitchFamily="34" charset="0"/>
              </a:rPr>
              <a:t>Interferometry experiment at FNAL</a:t>
            </a:r>
          </a:p>
          <a:p>
            <a:pPr marL="228600" indent="-228600" eaLnBrk="0" hangingPunct="0">
              <a:buFontTx/>
              <a:buChar char="-"/>
            </a:pPr>
            <a:r>
              <a:rPr lang="en-US" sz="2000" b="0">
                <a:solidFill>
                  <a:srgbClr val="285C00"/>
                </a:solidFill>
                <a:latin typeface="Arial Narrow" pitchFamily="34" charset="0"/>
              </a:rPr>
              <a:t>Commissioning now</a:t>
            </a:r>
            <a:endParaRPr lang="en-US" sz="2000" b="0">
              <a:latin typeface="Arial Narrow" pitchFamily="34" charset="0"/>
            </a:endParaRPr>
          </a:p>
        </p:txBody>
      </p:sp>
      <p:pic>
        <p:nvPicPr>
          <p:cNvPr id="52229" name="Picture 5"/>
          <p:cNvPicPr>
            <a:picLocks noChangeAspect="1"/>
          </p:cNvPicPr>
          <p:nvPr/>
        </p:nvPicPr>
        <p:blipFill>
          <a:blip r:embed="rId3"/>
          <a:srcRect/>
          <a:stretch>
            <a:fillRect/>
          </a:stretch>
        </p:blipFill>
        <p:spPr bwMode="auto">
          <a:xfrm>
            <a:off x="5492750" y="1163638"/>
            <a:ext cx="3094038" cy="2814637"/>
          </a:xfrm>
          <a:prstGeom prst="rect">
            <a:avLst/>
          </a:prstGeom>
          <a:noFill/>
          <a:ln w="9525">
            <a:noFill/>
            <a:miter lim="800000"/>
            <a:headEnd/>
            <a:tailEnd/>
          </a:ln>
        </p:spPr>
      </p:pic>
      <p:sp>
        <p:nvSpPr>
          <p:cNvPr id="52230" name="TextBox 16"/>
          <p:cNvSpPr txBox="1">
            <a:spLocks noChangeArrowheads="1"/>
          </p:cNvSpPr>
          <p:nvPr/>
        </p:nvSpPr>
        <p:spPr bwMode="auto">
          <a:xfrm>
            <a:off x="7477125" y="1293813"/>
            <a:ext cx="1666875" cy="738187"/>
          </a:xfrm>
          <a:prstGeom prst="rect">
            <a:avLst/>
          </a:prstGeom>
          <a:noFill/>
          <a:ln w="9525">
            <a:noFill/>
            <a:miter lim="800000"/>
            <a:headEnd/>
            <a:tailEnd/>
          </a:ln>
        </p:spPr>
        <p:txBody>
          <a:bodyPr>
            <a:spAutoFit/>
          </a:bodyPr>
          <a:lstStyle/>
          <a:p>
            <a:r>
              <a:rPr lang="en-US" sz="1400"/>
              <a:t>Correlated position noise in interferometers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ThreeFrontiersGraphic_RGB_060108"/>
          <p:cNvPicPr>
            <a:picLocks noChangeAspect="1" noChangeArrowheads="1"/>
          </p:cNvPicPr>
          <p:nvPr/>
        </p:nvPicPr>
        <p:blipFill>
          <a:blip r:embed="rId2"/>
          <a:srcRect/>
          <a:stretch>
            <a:fillRect/>
          </a:stretch>
        </p:blipFill>
        <p:spPr bwMode="auto">
          <a:xfrm>
            <a:off x="4519613" y="1524000"/>
            <a:ext cx="4438650" cy="4222750"/>
          </a:xfrm>
          <a:prstGeom prst="rect">
            <a:avLst/>
          </a:prstGeom>
          <a:noFill/>
          <a:ln w="9525">
            <a:noFill/>
            <a:miter lim="800000"/>
            <a:headEnd/>
            <a:tailEnd/>
          </a:ln>
        </p:spPr>
      </p:pic>
      <p:sp>
        <p:nvSpPr>
          <p:cNvPr id="24578" name="Slide Number Placeholder 3"/>
          <p:cNvSpPr>
            <a:spLocks noGrp="1"/>
          </p:cNvSpPr>
          <p:nvPr>
            <p:ph type="sldNum" sz="quarter" idx="10"/>
          </p:nvPr>
        </p:nvSpPr>
        <p:spPr>
          <a:noFill/>
        </p:spPr>
        <p:txBody>
          <a:bodyPr/>
          <a:lstStyle/>
          <a:p>
            <a:fld id="{8178D18D-232D-4676-80CF-8453116BFAAA}" type="slidenum">
              <a:rPr lang="en-US" smtClean="0"/>
              <a:pPr/>
              <a:t>3</a:t>
            </a:fld>
            <a:endParaRPr lang="en-US" smtClean="0"/>
          </a:p>
        </p:txBody>
      </p:sp>
      <p:sp>
        <p:nvSpPr>
          <p:cNvPr id="24579" name="Rectangle 2"/>
          <p:cNvSpPr>
            <a:spLocks noGrp="1" noChangeArrowheads="1"/>
          </p:cNvSpPr>
          <p:nvPr>
            <p:ph type="title"/>
          </p:nvPr>
        </p:nvSpPr>
        <p:spPr>
          <a:xfrm>
            <a:off x="331788" y="0"/>
            <a:ext cx="8812212" cy="968375"/>
          </a:xfrm>
        </p:spPr>
        <p:txBody>
          <a:bodyPr/>
          <a:lstStyle/>
          <a:p>
            <a:pPr eaLnBrk="1" hangingPunct="1">
              <a:lnSpc>
                <a:spcPct val="150000"/>
              </a:lnSpc>
            </a:pPr>
            <a:r>
              <a:rPr lang="en-US" sz="3200" smtClean="0">
                <a:effectLst/>
              </a:rPr>
              <a:t>HEP Strategic Plan (based on 2008 P5 report)</a:t>
            </a:r>
          </a:p>
        </p:txBody>
      </p:sp>
      <p:sp>
        <p:nvSpPr>
          <p:cNvPr id="28676" name="Rectangle 3"/>
          <p:cNvSpPr>
            <a:spLocks noGrp="1" noChangeArrowheads="1"/>
          </p:cNvSpPr>
          <p:nvPr>
            <p:ph type="body" idx="1"/>
          </p:nvPr>
        </p:nvSpPr>
        <p:spPr>
          <a:xfrm>
            <a:off x="0" y="1109663"/>
            <a:ext cx="4467225" cy="5383212"/>
          </a:xfrm>
        </p:spPr>
        <p:txBody>
          <a:bodyPr/>
          <a:lstStyle/>
          <a:p>
            <a:pPr marL="0" indent="0">
              <a:spcBef>
                <a:spcPts val="0"/>
              </a:spcBef>
              <a:buFont typeface="Wingdings" pitchFamily="2" charset="2"/>
              <a:buNone/>
              <a:defRPr/>
            </a:pPr>
            <a:r>
              <a:rPr lang="en-US" sz="1600" dirty="0" smtClean="0">
                <a:latin typeface="Arial" pitchFamily="34" charset="0"/>
                <a:cs typeface="Arial" pitchFamily="34" charset="0"/>
              </a:rPr>
              <a:t>The High Energy Physics program’s mission is to understand how our universe works at its most fundamental level. To enable discoveries, HEP supports </a:t>
            </a:r>
          </a:p>
          <a:p>
            <a:pPr marL="228600" lvl="1" indent="0">
              <a:spcBef>
                <a:spcPts val="0"/>
              </a:spcBef>
              <a:defRPr/>
            </a:pPr>
            <a:r>
              <a:rPr lang="en-US" sz="1400" dirty="0" smtClean="0">
                <a:latin typeface="Arial" pitchFamily="34" charset="0"/>
                <a:cs typeface="Arial" pitchFamily="34" charset="0"/>
              </a:rPr>
              <a:t>theoretical and experimental research in both elementary particle physics </a:t>
            </a:r>
          </a:p>
          <a:p>
            <a:pPr marL="228600" lvl="1" indent="0">
              <a:spcBef>
                <a:spcPts val="0"/>
              </a:spcBef>
              <a:defRPr/>
            </a:pPr>
            <a:r>
              <a:rPr lang="en-US" sz="1400" dirty="0" smtClean="0">
                <a:latin typeface="Arial" pitchFamily="34" charset="0"/>
                <a:cs typeface="Arial" pitchFamily="34" charset="0"/>
              </a:rPr>
              <a:t>and fundamental accelerator science and technology. </a:t>
            </a:r>
          </a:p>
          <a:p>
            <a:pPr marL="0" indent="0" eaLnBrk="1" hangingPunct="1">
              <a:spcBef>
                <a:spcPts val="200"/>
              </a:spcBef>
              <a:buFont typeface="Wingdings" pitchFamily="2" charset="2"/>
              <a:buNone/>
              <a:defRPr/>
            </a:pPr>
            <a:endParaRPr lang="en-US" sz="1600" dirty="0" smtClean="0">
              <a:latin typeface="Arial" pitchFamily="34" charset="0"/>
              <a:cs typeface="Arial" pitchFamily="34" charset="0"/>
            </a:endParaRPr>
          </a:p>
          <a:p>
            <a:pPr marL="0" indent="0" eaLnBrk="1" hangingPunct="1">
              <a:spcBef>
                <a:spcPts val="200"/>
              </a:spcBef>
              <a:buFont typeface="Wingdings" pitchFamily="2" charset="2"/>
              <a:buNone/>
              <a:defRPr/>
            </a:pPr>
            <a:r>
              <a:rPr lang="en-US" sz="1600" dirty="0" smtClean="0">
                <a:latin typeface="Arial" pitchFamily="34" charset="0"/>
                <a:cs typeface="Arial" pitchFamily="34" charset="0"/>
              </a:rPr>
              <a:t>Progress in achieving the mission goals requires advancements at the </a:t>
            </a:r>
          </a:p>
          <a:p>
            <a:pPr marL="406400" lvl="1" indent="0" eaLnBrk="1" hangingPunct="1">
              <a:spcBef>
                <a:spcPts val="200"/>
              </a:spcBef>
              <a:defRPr/>
            </a:pPr>
            <a:r>
              <a:rPr lang="en-US" sz="1600" b="1" dirty="0" smtClean="0">
                <a:solidFill>
                  <a:srgbClr val="00B0F0"/>
                </a:solidFill>
                <a:latin typeface="Arial" pitchFamily="34" charset="0"/>
                <a:cs typeface="Arial" pitchFamily="34" charset="0"/>
              </a:rPr>
              <a:t>Energy</a:t>
            </a:r>
            <a:r>
              <a:rPr lang="en-US" sz="1600" b="1" dirty="0" smtClean="0">
                <a:solidFill>
                  <a:srgbClr val="000099"/>
                </a:solidFill>
                <a:latin typeface="Arial" pitchFamily="34" charset="0"/>
                <a:cs typeface="Arial" pitchFamily="34" charset="0"/>
              </a:rPr>
              <a:t>,</a:t>
            </a:r>
            <a:r>
              <a:rPr lang="en-US" sz="1600" b="1" dirty="0" smtClean="0">
                <a:latin typeface="Arial" pitchFamily="34" charset="0"/>
                <a:cs typeface="Arial" pitchFamily="34" charset="0"/>
              </a:rPr>
              <a:t> </a:t>
            </a:r>
            <a:r>
              <a:rPr lang="en-US" sz="1600" b="1" dirty="0" smtClean="0">
                <a:solidFill>
                  <a:srgbClr val="135C00"/>
                </a:solidFill>
                <a:latin typeface="Arial" pitchFamily="34" charset="0"/>
                <a:cs typeface="Arial" pitchFamily="34" charset="0"/>
              </a:rPr>
              <a:t>Intensity</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and </a:t>
            </a:r>
            <a:r>
              <a:rPr lang="en-US" sz="1600" b="1" dirty="0" smtClean="0">
                <a:solidFill>
                  <a:srgbClr val="990000"/>
                </a:solidFill>
                <a:latin typeface="Arial" pitchFamily="34" charset="0"/>
                <a:cs typeface="Arial" pitchFamily="34" charset="0"/>
              </a:rPr>
              <a:t>Cosmic</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Frontiers</a:t>
            </a:r>
            <a:r>
              <a:rPr lang="en-US" sz="1600" dirty="0" smtClean="0">
                <a:latin typeface="Arial" pitchFamily="34" charset="0"/>
                <a:cs typeface="Arial" pitchFamily="34" charset="0"/>
              </a:rPr>
              <a:t>  </a:t>
            </a:r>
          </a:p>
          <a:p>
            <a:pPr marL="406400" lvl="1" indent="0" eaLnBrk="1" hangingPunct="1">
              <a:spcBef>
                <a:spcPts val="200"/>
              </a:spcBef>
              <a:defRPr/>
            </a:pPr>
            <a:r>
              <a:rPr lang="en-US" sz="1400" dirty="0" smtClean="0">
                <a:latin typeface="Arial" pitchFamily="34" charset="0"/>
                <a:cs typeface="Arial" pitchFamily="34" charset="0"/>
              </a:rPr>
              <a:t>The U.S. should have a strong, integrated research program at all three frontiers.</a:t>
            </a:r>
          </a:p>
          <a:p>
            <a:pPr marL="406400" lvl="1" indent="0" eaLnBrk="1" hangingPunct="1">
              <a:spcBef>
                <a:spcPts val="200"/>
              </a:spcBef>
              <a:defRPr/>
            </a:pPr>
            <a:r>
              <a:rPr lang="en-US" sz="1400" dirty="0" smtClean="0">
                <a:solidFill>
                  <a:srgbClr val="135C00"/>
                </a:solidFill>
                <a:latin typeface="Arial" pitchFamily="34" charset="0"/>
                <a:cs typeface="Arial" pitchFamily="34" charset="0"/>
              </a:rPr>
              <a:t>At lower funding levels, cannot maintain leadership at all 3 frontiers</a:t>
            </a:r>
          </a:p>
          <a:p>
            <a:pPr marL="0" indent="0" eaLnBrk="1" hangingPunct="1">
              <a:spcBef>
                <a:spcPts val="200"/>
              </a:spcBef>
              <a:buFont typeface="Wingdings" pitchFamily="2" charset="2"/>
              <a:buNone/>
              <a:defRPr/>
            </a:pPr>
            <a:endParaRPr lang="en-US" sz="1600" dirty="0" smtClean="0">
              <a:latin typeface="Arial" pitchFamily="34" charset="0"/>
              <a:cs typeface="Arial" pitchFamily="34" charset="0"/>
            </a:endParaRPr>
          </a:p>
          <a:p>
            <a:pPr marL="0" indent="0" eaLnBrk="1" hangingPunct="1">
              <a:spcBef>
                <a:spcPts val="200"/>
              </a:spcBef>
              <a:buFont typeface="Wingdings" pitchFamily="2" charset="2"/>
              <a:buNone/>
              <a:defRPr/>
            </a:pPr>
            <a:r>
              <a:rPr lang="en-US" sz="1600" dirty="0" smtClean="0">
                <a:latin typeface="Arial" pitchFamily="34" charset="0"/>
                <a:cs typeface="Arial" pitchFamily="34" charset="0"/>
              </a:rPr>
              <a:t>HEP at its core is an accelerator-based experimental science.</a:t>
            </a:r>
            <a:r>
              <a:rPr lang="en-US" sz="1600" dirty="0" smtClean="0">
                <a:solidFill>
                  <a:schemeClr val="accent2"/>
                </a:solidFill>
                <a:latin typeface="Arial" pitchFamily="34" charset="0"/>
                <a:cs typeface="Arial" pitchFamily="34" charset="0"/>
              </a:rPr>
              <a:t> </a:t>
            </a:r>
          </a:p>
          <a:p>
            <a:pPr marL="406400" lvl="1" indent="0" eaLnBrk="1" hangingPunct="1">
              <a:spcBef>
                <a:spcPts val="200"/>
              </a:spcBef>
              <a:defRPr/>
            </a:pPr>
            <a:r>
              <a:rPr lang="en-US" sz="1400" dirty="0" smtClean="0">
                <a:latin typeface="Arial" pitchFamily="34" charset="0"/>
                <a:cs typeface="Arial" pitchFamily="34" charset="0"/>
              </a:rPr>
              <a:t>Support accelerator and detector R&amp;D to develop new technologies </a:t>
            </a:r>
          </a:p>
          <a:p>
            <a:pPr marL="863600" lvl="2" indent="0" eaLnBrk="1" hangingPunct="1">
              <a:spcBef>
                <a:spcPts val="200"/>
              </a:spcBef>
              <a:defRPr/>
            </a:pPr>
            <a:r>
              <a:rPr lang="en-US" sz="1400" dirty="0" smtClean="0">
                <a:latin typeface="Arial" pitchFamily="34" charset="0"/>
                <a:cs typeface="Arial" pitchFamily="34" charset="0"/>
              </a:rPr>
              <a:t>that are needed by the field</a:t>
            </a:r>
          </a:p>
          <a:p>
            <a:pPr marL="863600" lvl="2" indent="0" eaLnBrk="1" hangingPunct="1">
              <a:spcBef>
                <a:spcPts val="200"/>
              </a:spcBef>
              <a:defRPr/>
            </a:pPr>
            <a:r>
              <a:rPr lang="en-US" sz="1400" dirty="0" smtClean="0">
                <a:latin typeface="Arial" pitchFamily="34" charset="0"/>
                <a:cs typeface="Arial" pitchFamily="34" charset="0"/>
              </a:rPr>
              <a:t>that benefit the nation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360363" y="231775"/>
            <a:ext cx="8035925" cy="723900"/>
          </a:xfrm>
          <a:noFill/>
        </p:spPr>
        <p:txBody>
          <a:bodyPr/>
          <a:lstStyle/>
          <a:p>
            <a:r>
              <a:rPr lang="en-US" b="1" smtClean="0">
                <a:solidFill>
                  <a:srgbClr val="0000CC"/>
                </a:solidFill>
                <a:effectLst/>
                <a:latin typeface="Cambria" pitchFamily="18" charset="0"/>
              </a:rPr>
              <a:t>	</a:t>
            </a:r>
            <a:endParaRPr lang="en-US" b="1" smtClean="0">
              <a:solidFill>
                <a:srgbClr val="135C00"/>
              </a:solidFill>
              <a:effectLst/>
              <a:latin typeface="Cambria" pitchFamily="18" charset="0"/>
            </a:endParaRPr>
          </a:p>
        </p:txBody>
      </p:sp>
      <p:sp>
        <p:nvSpPr>
          <p:cNvPr id="53250"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81E1B584-F14E-4598-9AC1-D4D2C258A63C}" type="slidenum">
              <a:rPr lang="en-US" sz="1000"/>
              <a:pPr algn="r"/>
              <a:t>30</a:t>
            </a:fld>
            <a:endParaRPr lang="en-US" sz="1000"/>
          </a:p>
        </p:txBody>
      </p:sp>
      <p:sp>
        <p:nvSpPr>
          <p:cNvPr id="53251" name="Rectangle 2"/>
          <p:cNvSpPr>
            <a:spLocks noChangeArrowheads="1"/>
          </p:cNvSpPr>
          <p:nvPr/>
        </p:nvSpPr>
        <p:spPr bwMode="auto">
          <a:xfrm>
            <a:off x="666750" y="161925"/>
            <a:ext cx="8051800" cy="723900"/>
          </a:xfrm>
          <a:prstGeom prst="rect">
            <a:avLst/>
          </a:prstGeom>
          <a:noFill/>
          <a:ln w="9525">
            <a:noFill/>
            <a:miter lim="800000"/>
            <a:headEnd/>
            <a:tailEnd/>
          </a:ln>
        </p:spPr>
        <p:txBody>
          <a:bodyPr anchor="ctr"/>
          <a:lstStyle/>
          <a:p>
            <a:pPr algn="ctr" eaLnBrk="0" hangingPunct="0"/>
            <a:r>
              <a:rPr lang="en-US" sz="2400">
                <a:solidFill>
                  <a:srgbClr val="135C00"/>
                </a:solidFill>
              </a:rPr>
              <a:t>Cosmic Frontier – Related efforts</a:t>
            </a:r>
          </a:p>
        </p:txBody>
      </p:sp>
      <p:sp>
        <p:nvSpPr>
          <p:cNvPr id="53252" name="Rectangle 3"/>
          <p:cNvSpPr>
            <a:spLocks noChangeArrowheads="1"/>
          </p:cNvSpPr>
          <p:nvPr/>
        </p:nvSpPr>
        <p:spPr bwMode="auto">
          <a:xfrm>
            <a:off x="228600" y="1166813"/>
            <a:ext cx="8355013" cy="2670175"/>
          </a:xfrm>
          <a:prstGeom prst="rect">
            <a:avLst/>
          </a:prstGeom>
          <a:noFill/>
          <a:ln w="9525">
            <a:noFill/>
            <a:miter lim="800000"/>
            <a:headEnd/>
            <a:tailEnd/>
          </a:ln>
        </p:spPr>
        <p:txBody>
          <a:bodyPr/>
          <a:lstStyle/>
          <a:p>
            <a:pPr marL="228600" indent="-228600" eaLnBrk="0" hangingPunct="0">
              <a:lnSpc>
                <a:spcPct val="70000"/>
              </a:lnSpc>
              <a:spcBef>
                <a:spcPct val="20000"/>
              </a:spcBef>
              <a:buFont typeface="Wingdings" pitchFamily="2" charset="2"/>
              <a:buNone/>
            </a:pPr>
            <a:endParaRPr lang="en-US" sz="400" b="0">
              <a:latin typeface="Arial Narrow" pitchFamily="34" charset="0"/>
              <a:cs typeface="Times New Roman" pitchFamily="18" charset="0"/>
            </a:endParaRPr>
          </a:p>
          <a:p>
            <a:pPr marL="228600" indent="-228600" eaLnBrk="0" hangingPunct="0">
              <a:buFont typeface="Wingdings" pitchFamily="2" charset="2"/>
              <a:buNone/>
            </a:pPr>
            <a:r>
              <a:rPr lang="en-US" u="sng">
                <a:solidFill>
                  <a:srgbClr val="135C00"/>
                </a:solidFill>
                <a:latin typeface="Calibri" pitchFamily="34" charset="0"/>
              </a:rPr>
              <a:t>Computational Cosmology</a:t>
            </a:r>
            <a:r>
              <a:rPr lang="en-US" b="0">
                <a:solidFill>
                  <a:srgbClr val="135C00"/>
                </a:solidFill>
                <a:latin typeface="Calibri" pitchFamily="34" charset="0"/>
              </a:rPr>
              <a:t> </a:t>
            </a:r>
          </a:p>
          <a:p>
            <a:pPr marL="228600" indent="-228600" eaLnBrk="0" hangingPunct="0">
              <a:buFont typeface="Wingdings" pitchFamily="2" charset="2"/>
              <a:buNone/>
            </a:pPr>
            <a:r>
              <a:rPr lang="en-US" sz="1600" b="0">
                <a:solidFill>
                  <a:srgbClr val="000099"/>
                </a:solidFill>
                <a:latin typeface="Calibri" pitchFamily="34" charset="0"/>
                <a:cs typeface="Times New Roman" pitchFamily="18" charset="0"/>
              </a:rPr>
              <a:t>SciDAC-3 </a:t>
            </a:r>
            <a:r>
              <a:rPr lang="en-US" sz="1600">
                <a:solidFill>
                  <a:srgbClr val="000099"/>
                </a:solidFill>
                <a:latin typeface="Calibri" pitchFamily="34" charset="0"/>
                <a:cs typeface="Times New Roman" pitchFamily="18" charset="0"/>
              </a:rPr>
              <a:t>(</a:t>
            </a:r>
            <a:r>
              <a:rPr lang="en-US" sz="1600" b="0">
                <a:solidFill>
                  <a:srgbClr val="000099"/>
                </a:solidFill>
                <a:latin typeface="Calibri" pitchFamily="34" charset="0"/>
                <a:cs typeface="Times New Roman" pitchFamily="18" charset="0"/>
              </a:rPr>
              <a:t>Sci</a:t>
            </a:r>
            <a:r>
              <a:rPr lang="en-US" sz="1600">
                <a:solidFill>
                  <a:srgbClr val="000099"/>
                </a:solidFill>
                <a:latin typeface="Calibri" pitchFamily="34" charset="0"/>
                <a:cs typeface="Times New Roman" pitchFamily="18" charset="0"/>
              </a:rPr>
              <a:t>entific </a:t>
            </a:r>
            <a:r>
              <a:rPr lang="en-US" sz="1600" b="0">
                <a:solidFill>
                  <a:srgbClr val="000099"/>
                </a:solidFill>
                <a:latin typeface="Calibri" pitchFamily="34" charset="0"/>
                <a:cs typeface="Times New Roman" pitchFamily="18" charset="0"/>
              </a:rPr>
              <a:t>D</a:t>
            </a:r>
            <a:r>
              <a:rPr lang="en-US" sz="1600">
                <a:solidFill>
                  <a:srgbClr val="000099"/>
                </a:solidFill>
                <a:latin typeface="Calibri" pitchFamily="34" charset="0"/>
                <a:cs typeface="Times New Roman" pitchFamily="18" charset="0"/>
              </a:rPr>
              <a:t>iscovery through </a:t>
            </a:r>
            <a:r>
              <a:rPr lang="en-US" sz="1600" b="0">
                <a:solidFill>
                  <a:srgbClr val="000099"/>
                </a:solidFill>
                <a:latin typeface="Calibri" pitchFamily="34" charset="0"/>
                <a:cs typeface="Times New Roman" pitchFamily="18" charset="0"/>
              </a:rPr>
              <a:t>A</a:t>
            </a:r>
            <a:r>
              <a:rPr lang="en-US" sz="1600">
                <a:solidFill>
                  <a:srgbClr val="000099"/>
                </a:solidFill>
                <a:latin typeface="Calibri" pitchFamily="34" charset="0"/>
                <a:cs typeface="Times New Roman" pitchFamily="18" charset="0"/>
              </a:rPr>
              <a:t>dvanced </a:t>
            </a:r>
            <a:r>
              <a:rPr lang="en-US" sz="1600" b="0">
                <a:solidFill>
                  <a:srgbClr val="000099"/>
                </a:solidFill>
                <a:latin typeface="Calibri" pitchFamily="34" charset="0"/>
                <a:cs typeface="Times New Roman" pitchFamily="18" charset="0"/>
              </a:rPr>
              <a:t>C</a:t>
            </a:r>
            <a:r>
              <a:rPr lang="en-US" sz="1600">
                <a:solidFill>
                  <a:srgbClr val="000099"/>
                </a:solidFill>
                <a:latin typeface="Calibri" pitchFamily="34" charset="0"/>
                <a:cs typeface="Times New Roman" pitchFamily="18" charset="0"/>
              </a:rPr>
              <a:t>omputing) DOE </a:t>
            </a:r>
            <a:r>
              <a:rPr lang="en-US" sz="1600" b="0">
                <a:solidFill>
                  <a:srgbClr val="000099"/>
                </a:solidFill>
                <a:latin typeface="Calibri" pitchFamily="34" charset="0"/>
                <a:cs typeface="Times New Roman" pitchFamily="18" charset="0"/>
              </a:rPr>
              <a:t>award</a:t>
            </a:r>
            <a:r>
              <a:rPr lang="en-US" sz="1600">
                <a:solidFill>
                  <a:srgbClr val="000099"/>
                </a:solidFill>
                <a:latin typeface="Calibri" pitchFamily="34" charset="0"/>
                <a:cs typeface="Times New Roman" pitchFamily="18" charset="0"/>
              </a:rPr>
              <a:t> to Cosmic Frontier </a:t>
            </a:r>
          </a:p>
          <a:p>
            <a:pPr marL="228600" indent="-228600" eaLnBrk="0" hangingPunct="0">
              <a:buFont typeface="Wingdings" pitchFamily="2" charset="2"/>
              <a:buNone/>
            </a:pPr>
            <a:r>
              <a:rPr lang="en-US" sz="1600">
                <a:solidFill>
                  <a:srgbClr val="000099"/>
                </a:solidFill>
                <a:latin typeface="Calibri" pitchFamily="34" charset="0"/>
                <a:cs typeface="Times New Roman" pitchFamily="18" charset="0"/>
              </a:rPr>
              <a:t>Computational Collaboration at DOE Labs (</a:t>
            </a:r>
            <a:r>
              <a:rPr lang="en-US" sz="1600">
                <a:solidFill>
                  <a:srgbClr val="000099"/>
                </a:solidFill>
                <a:latin typeface="Calibri" pitchFamily="34" charset="0"/>
                <a:cs typeface="Arial" charset="0"/>
              </a:rPr>
              <a:t>2012 for 3 Years</a:t>
            </a:r>
            <a:r>
              <a:rPr lang="en-US" sz="1600" b="0">
                <a:solidFill>
                  <a:srgbClr val="000099"/>
                </a:solidFill>
                <a:latin typeface="Calibri" pitchFamily="34" charset="0"/>
                <a:cs typeface="Arial" charset="0"/>
              </a:rPr>
              <a:t>):  </a:t>
            </a:r>
            <a:r>
              <a:rPr lang="en-US" sz="1600">
                <a:solidFill>
                  <a:srgbClr val="000099"/>
                </a:solidFill>
                <a:latin typeface="Calibri" pitchFamily="34" charset="0"/>
                <a:cs typeface="Arial" charset="0"/>
              </a:rPr>
              <a:t>Computation-Driven Discovery for </a:t>
            </a:r>
          </a:p>
          <a:p>
            <a:pPr marL="228600" indent="-228600" eaLnBrk="0" hangingPunct="0">
              <a:buFont typeface="Wingdings" pitchFamily="2" charset="2"/>
              <a:buNone/>
            </a:pPr>
            <a:r>
              <a:rPr lang="en-US" sz="1600">
                <a:solidFill>
                  <a:srgbClr val="000099"/>
                </a:solidFill>
                <a:latin typeface="Calibri" pitchFamily="34" charset="0"/>
                <a:cs typeface="Arial" charset="0"/>
              </a:rPr>
              <a:t>the Dark Universe PI: S. Habib</a:t>
            </a:r>
          </a:p>
          <a:p>
            <a:pPr marL="228600" indent="-228600" eaLnBrk="0" hangingPunct="0">
              <a:buFont typeface="Wingdings" pitchFamily="2" charset="2"/>
              <a:buNone/>
            </a:pPr>
            <a:endParaRPr lang="en-US" sz="1600" b="0">
              <a:solidFill>
                <a:srgbClr val="000099"/>
              </a:solidFill>
              <a:latin typeface="Calibri" pitchFamily="34" charset="0"/>
              <a:cs typeface="Arial" charset="0"/>
            </a:endParaRPr>
          </a:p>
          <a:p>
            <a:pPr marL="228600" indent="-228600" eaLnBrk="0" hangingPunct="0">
              <a:buFont typeface="Wingdings" pitchFamily="2" charset="2"/>
              <a:buNone/>
            </a:pPr>
            <a:r>
              <a:rPr lang="en-US" sz="1600" b="0">
                <a:solidFill>
                  <a:srgbClr val="000099"/>
                </a:solidFill>
                <a:latin typeface="Calibri" pitchFamily="34" charset="0"/>
                <a:cs typeface="Arial" charset="0"/>
              </a:rPr>
              <a:t>ESA/NASA Planck mission: </a:t>
            </a:r>
            <a:r>
              <a:rPr lang="en-US" sz="1600">
                <a:solidFill>
                  <a:srgbClr val="000099"/>
                </a:solidFill>
                <a:latin typeface="Calibri" pitchFamily="34" charset="0"/>
                <a:cs typeface="Arial" charset="0"/>
              </a:rPr>
              <a:t>First comprehensive simulations run at DOE NERSC Facility generating </a:t>
            </a:r>
          </a:p>
          <a:p>
            <a:pPr marL="228600" indent="-228600" eaLnBrk="0" hangingPunct="0">
              <a:buFont typeface="Wingdings" pitchFamily="2" charset="2"/>
              <a:buNone/>
            </a:pPr>
            <a:r>
              <a:rPr lang="en-US" sz="1600">
                <a:solidFill>
                  <a:srgbClr val="000099"/>
                </a:solidFill>
                <a:latin typeface="Calibri" pitchFamily="34" charset="0"/>
                <a:cs typeface="Arial" charset="0"/>
              </a:rPr>
              <a:t>35TB of data – used to validate ongoing analysis of the real Planck data in preparation for their</a:t>
            </a:r>
          </a:p>
          <a:p>
            <a:pPr marL="228600" indent="-228600" eaLnBrk="0" hangingPunct="0">
              <a:buFont typeface="Wingdings" pitchFamily="2" charset="2"/>
              <a:buNone/>
            </a:pPr>
            <a:r>
              <a:rPr lang="en-US" sz="1600">
                <a:solidFill>
                  <a:srgbClr val="000099"/>
                </a:solidFill>
                <a:latin typeface="Calibri" pitchFamily="34" charset="0"/>
                <a:cs typeface="Arial" charset="0"/>
              </a:rPr>
              <a:t> release in January 2013.   POC: J. Borrill, LBNL</a:t>
            </a:r>
          </a:p>
          <a:p>
            <a:pPr marL="228600" indent="-228600" eaLnBrk="0" hangingPunct="0">
              <a:buFont typeface="Wingdings" pitchFamily="2" charset="2"/>
              <a:buNone/>
            </a:pPr>
            <a:endParaRPr lang="en-US" sz="1600">
              <a:solidFill>
                <a:srgbClr val="000099"/>
              </a:solidFill>
              <a:latin typeface="Calibri" pitchFamily="34" charset="0"/>
              <a:cs typeface="Times New Roman" pitchFamily="18" charset="0"/>
            </a:endParaRPr>
          </a:p>
          <a:p>
            <a:pPr marL="228600" indent="-228600" eaLnBrk="0" hangingPunct="0">
              <a:buFont typeface="Wingdings" pitchFamily="2" charset="2"/>
              <a:buNone/>
            </a:pPr>
            <a:r>
              <a:rPr lang="en-US" sz="1600" b="0" u="sng">
                <a:solidFill>
                  <a:srgbClr val="000099"/>
                </a:solidFill>
                <a:latin typeface="Calibri" pitchFamily="34" charset="0"/>
                <a:cs typeface="Times New Roman" pitchFamily="18" charset="0"/>
              </a:rPr>
              <a:t>Allocations at NERSC</a:t>
            </a:r>
            <a:r>
              <a:rPr lang="en-US" sz="1600" u="sng">
                <a:solidFill>
                  <a:srgbClr val="000099"/>
                </a:solidFill>
                <a:latin typeface="Calibri" pitchFamily="34" charset="0"/>
                <a:cs typeface="Times New Roman" pitchFamily="18" charset="0"/>
              </a:rPr>
              <a:t>:</a:t>
            </a:r>
            <a:r>
              <a:rPr lang="en-US" sz="1600">
                <a:solidFill>
                  <a:srgbClr val="000099"/>
                </a:solidFill>
                <a:latin typeface="Calibri" pitchFamily="34" charset="0"/>
                <a:cs typeface="Times New Roman" pitchFamily="18" charset="0"/>
              </a:rPr>
              <a:t>  Both DES and LSST planning on using NERSC for simulations and analysis </a:t>
            </a:r>
          </a:p>
        </p:txBody>
      </p:sp>
      <p:pic>
        <p:nvPicPr>
          <p:cNvPr id="53253" name="Picture 2" descr="\\scnas5p.sc.science.doe.gov\home\chattla\My Documents\My Pictures\habib-esp2012.jpg"/>
          <p:cNvPicPr>
            <a:picLocks noChangeAspect="1" noChangeArrowheads="1"/>
          </p:cNvPicPr>
          <p:nvPr/>
        </p:nvPicPr>
        <p:blipFill>
          <a:blip r:embed="rId2"/>
          <a:srcRect/>
          <a:stretch>
            <a:fillRect/>
          </a:stretch>
        </p:blipFill>
        <p:spPr bwMode="auto">
          <a:xfrm>
            <a:off x="5535613" y="3906838"/>
            <a:ext cx="3254375" cy="1828800"/>
          </a:xfrm>
          <a:prstGeom prst="rect">
            <a:avLst/>
          </a:prstGeom>
          <a:noFill/>
          <a:ln w="9525">
            <a:noFill/>
            <a:miter lim="800000"/>
            <a:headEnd/>
            <a:tailEnd/>
          </a:ln>
        </p:spPr>
      </p:pic>
      <p:sp>
        <p:nvSpPr>
          <p:cNvPr id="53254" name="Rectangle 3"/>
          <p:cNvSpPr>
            <a:spLocks noChangeArrowheads="1"/>
          </p:cNvSpPr>
          <p:nvPr/>
        </p:nvSpPr>
        <p:spPr bwMode="auto">
          <a:xfrm>
            <a:off x="290513" y="5854700"/>
            <a:ext cx="7985125" cy="796925"/>
          </a:xfrm>
          <a:prstGeom prst="rect">
            <a:avLst/>
          </a:prstGeom>
          <a:noFill/>
          <a:ln w="9525">
            <a:noFill/>
            <a:miter lim="800000"/>
            <a:headEnd/>
            <a:tailEnd/>
          </a:ln>
        </p:spPr>
        <p:txBody>
          <a:bodyPr/>
          <a:lstStyle/>
          <a:p>
            <a:pPr marL="228600" indent="-228600" eaLnBrk="0" hangingPunct="0">
              <a:lnSpc>
                <a:spcPct val="70000"/>
              </a:lnSpc>
              <a:spcBef>
                <a:spcPct val="20000"/>
              </a:spcBef>
              <a:buFont typeface="Wingdings" pitchFamily="2" charset="2"/>
              <a:buNone/>
            </a:pPr>
            <a:endParaRPr lang="en-US" sz="400" b="0">
              <a:latin typeface="Arial Narrow" pitchFamily="34" charset="0"/>
              <a:cs typeface="Times New Roman" pitchFamily="18" charset="0"/>
            </a:endParaRPr>
          </a:p>
          <a:p>
            <a:pPr marL="228600" indent="-228600" eaLnBrk="0" hangingPunct="0">
              <a:buFont typeface="Wingdings" pitchFamily="2" charset="2"/>
              <a:buNone/>
            </a:pPr>
            <a:r>
              <a:rPr lang="en-US" u="sng">
                <a:solidFill>
                  <a:srgbClr val="135C00"/>
                </a:solidFill>
                <a:latin typeface="Calibri" pitchFamily="34" charset="0"/>
              </a:rPr>
              <a:t>HEP Theory Program</a:t>
            </a:r>
            <a:r>
              <a:rPr lang="en-US" sz="1600" b="0" u="sng">
                <a:solidFill>
                  <a:srgbClr val="135C00"/>
                </a:solidFill>
                <a:latin typeface="Calibri" pitchFamily="34" charset="0"/>
              </a:rPr>
              <a:t> </a:t>
            </a:r>
          </a:p>
          <a:p>
            <a:pPr marL="228600" indent="-228600" eaLnBrk="0" hangingPunct="0">
              <a:buFontTx/>
              <a:buChar char="-"/>
            </a:pPr>
            <a:r>
              <a:rPr lang="en-US" sz="1600" b="0">
                <a:solidFill>
                  <a:srgbClr val="000099"/>
                </a:solidFill>
                <a:latin typeface="Calibri" pitchFamily="34" charset="0"/>
              </a:rPr>
              <a:t>funds Cosmic Frontier related theory </a:t>
            </a:r>
            <a:r>
              <a:rPr lang="en-US" sz="1600">
                <a:solidFill>
                  <a:srgbClr val="000099"/>
                </a:solidFill>
                <a:latin typeface="Calibri" pitchFamily="34" charset="0"/>
                <a:cs typeface="Times New Roman" pitchFamily="18" charset="0"/>
              </a:rPr>
              <a:t>efforts; typically not directly in support of experiments in the program</a:t>
            </a:r>
            <a:endParaRPr lang="en-US" sz="1600">
              <a:latin typeface="Arial Narrow" pitchFamily="34" charset="0"/>
              <a:cs typeface="Times New Roman" pitchFamily="18" charset="0"/>
            </a:endParaRPr>
          </a:p>
        </p:txBody>
      </p:sp>
      <p:sp>
        <p:nvSpPr>
          <p:cNvPr id="53255" name="Rectangle 3"/>
          <p:cNvSpPr>
            <a:spLocks noChangeArrowheads="1"/>
          </p:cNvSpPr>
          <p:nvPr/>
        </p:nvSpPr>
        <p:spPr bwMode="auto">
          <a:xfrm>
            <a:off x="203200" y="4200525"/>
            <a:ext cx="5168900" cy="885825"/>
          </a:xfrm>
          <a:prstGeom prst="rect">
            <a:avLst/>
          </a:prstGeom>
          <a:noFill/>
          <a:ln w="9525">
            <a:noFill/>
            <a:miter lim="800000"/>
            <a:headEnd/>
            <a:tailEnd/>
          </a:ln>
        </p:spPr>
        <p:txBody>
          <a:bodyPr/>
          <a:lstStyle/>
          <a:p>
            <a:pPr marL="228600" indent="-228600" eaLnBrk="0" hangingPunct="0">
              <a:lnSpc>
                <a:spcPct val="70000"/>
              </a:lnSpc>
              <a:spcBef>
                <a:spcPct val="20000"/>
              </a:spcBef>
              <a:buFont typeface="Wingdings" pitchFamily="2" charset="2"/>
              <a:buNone/>
            </a:pPr>
            <a:endParaRPr lang="en-US" sz="400" b="0">
              <a:latin typeface="Arial Narrow" pitchFamily="34" charset="0"/>
              <a:cs typeface="Times New Roman" pitchFamily="18" charset="0"/>
            </a:endParaRPr>
          </a:p>
          <a:p>
            <a:pPr marL="228600" indent="-228600" eaLnBrk="0" hangingPunct="0">
              <a:buFont typeface="Wingdings" pitchFamily="2" charset="2"/>
              <a:buNone/>
            </a:pPr>
            <a:r>
              <a:rPr lang="en-US" sz="1600" b="0">
                <a:solidFill>
                  <a:srgbClr val="000099"/>
                </a:solidFill>
                <a:latin typeface="Calibri" pitchFamily="34" charset="0"/>
                <a:cs typeface="Arial" charset="0"/>
              </a:rPr>
              <a:t>Cosmological simulation code HACC (S. Habib, ANL et al)</a:t>
            </a:r>
          </a:p>
          <a:p>
            <a:pPr marL="228600" indent="-228600" eaLnBrk="0" hangingPunct="0">
              <a:buFont typeface="Wingdings" pitchFamily="2" charset="2"/>
              <a:buNone/>
            </a:pPr>
            <a:r>
              <a:rPr lang="en-US" sz="1600">
                <a:solidFill>
                  <a:srgbClr val="000099"/>
                </a:solidFill>
                <a:latin typeface="Calibri" pitchFamily="34" charset="0"/>
                <a:cs typeface="Arial" charset="0"/>
              </a:rPr>
              <a:t>- Finalist for Gordon Bell Prize at SuperComputing 2012</a:t>
            </a:r>
          </a:p>
          <a:p>
            <a:pPr marL="228600" indent="-228600" eaLnBrk="0" hangingPunct="0">
              <a:buFont typeface="Wingdings" pitchFamily="2" charset="2"/>
              <a:buNone/>
            </a:pPr>
            <a:r>
              <a:rPr lang="en-US" sz="1600">
                <a:solidFill>
                  <a:srgbClr val="000099"/>
                </a:solidFill>
                <a:latin typeface="Calibri" pitchFamily="34" charset="0"/>
                <a:cs typeface="Arial" charset="0"/>
              </a:rPr>
              <a:t>- Received NERSC Pilot Project award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330200"/>
            <a:ext cx="9144000" cy="533400"/>
          </a:xfrm>
        </p:spPr>
        <p:txBody>
          <a:bodyPr/>
          <a:lstStyle/>
          <a:p>
            <a:r>
              <a:rPr lang="en-US" b="1" smtClean="0">
                <a:solidFill>
                  <a:srgbClr val="285C00"/>
                </a:solidFill>
                <a:effectLst/>
                <a:latin typeface="Cambria" pitchFamily="18" charset="0"/>
              </a:rPr>
              <a:t>Cosmic Frontier (Experimental) Program -  Funding</a:t>
            </a:r>
          </a:p>
        </p:txBody>
      </p:sp>
      <p:sp>
        <p:nvSpPr>
          <p:cNvPr id="54274" name="Slide Number Placeholder 3"/>
          <p:cNvSpPr>
            <a:spLocks noGrp="1"/>
          </p:cNvSpPr>
          <p:nvPr>
            <p:ph type="sldNum" sz="quarter" idx="11"/>
          </p:nvPr>
        </p:nvSpPr>
        <p:spPr>
          <a:noFill/>
        </p:spPr>
        <p:txBody>
          <a:bodyPr/>
          <a:lstStyle/>
          <a:p>
            <a:fld id="{B70F540E-9F33-4C79-AB4B-F3A839ABD14C}" type="slidenum">
              <a:rPr lang="en-US" smtClean="0"/>
              <a:pPr/>
              <a:t>31</a:t>
            </a:fld>
            <a:endParaRPr lang="en-US" smtClean="0"/>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latin typeface="Calibri" pitchFamily="34" charset="0"/>
              </a:rPr>
              <a:t> </a:t>
            </a:r>
            <a:endParaRPr lang="en-US"/>
          </a:p>
        </p:txBody>
      </p:sp>
      <p:graphicFrame>
        <p:nvGraphicFramePr>
          <p:cNvPr id="10" name="Table Placeholder 9"/>
          <p:cNvGraphicFramePr>
            <a:graphicFrameLocks noGrp="1"/>
          </p:cNvGraphicFramePr>
          <p:nvPr>
            <p:ph type="tbl" idx="1"/>
          </p:nvPr>
        </p:nvGraphicFramePr>
        <p:xfrm>
          <a:off x="817443" y="1235092"/>
          <a:ext cx="5898082" cy="3448818"/>
        </p:xfrm>
        <a:graphic>
          <a:graphicData uri="http://schemas.openxmlformats.org/drawingml/2006/table">
            <a:tbl>
              <a:tblPr>
                <a:tableStyleId>{69C7853C-536D-4A76-A0AE-DD22124D55A5}</a:tableStyleId>
              </a:tblPr>
              <a:tblGrid>
                <a:gridCol w="3539195"/>
                <a:gridCol w="1192696"/>
                <a:gridCol w="1166191"/>
              </a:tblGrid>
              <a:tr h="536069">
                <a:tc>
                  <a:txBody>
                    <a:bodyPr/>
                    <a:lstStyle/>
                    <a:p>
                      <a:pPr algn="l" fontAlgn="b"/>
                      <a:r>
                        <a:rPr lang="en-US" sz="1800" u="none" strike="noStrike" dirty="0" smtClean="0">
                          <a:latin typeface="Calibri" pitchFamily="34" charset="0"/>
                        </a:rPr>
                        <a:t>Cosmic</a:t>
                      </a:r>
                      <a:r>
                        <a:rPr lang="en-US" sz="1800" u="none" strike="noStrike" baseline="0" dirty="0" smtClean="0">
                          <a:latin typeface="Calibri" pitchFamily="34" charset="0"/>
                        </a:rPr>
                        <a:t> Frontier </a:t>
                      </a:r>
                      <a:r>
                        <a:rPr lang="en-US" sz="1800" u="none" strike="noStrike" dirty="0" smtClean="0">
                          <a:latin typeface="Calibri" pitchFamily="34" charset="0"/>
                        </a:rPr>
                        <a:t>Funding (in $K)</a:t>
                      </a:r>
                      <a:endParaRPr lang="en-US" sz="1800" b="0" i="0" u="none" strike="noStrike" dirty="0">
                        <a:solidFill>
                          <a:srgbClr val="000000"/>
                        </a:solidFill>
                        <a:latin typeface="Calibri" pitchFamily="34" charset="0"/>
                      </a:endParaRPr>
                    </a:p>
                  </a:txBody>
                  <a:tcPr marL="9525" marR="9525" marT="9525" marB="0" anchor="b"/>
                </a:tc>
                <a:tc>
                  <a:txBody>
                    <a:bodyPr/>
                    <a:lstStyle/>
                    <a:p>
                      <a:pPr algn="r" fontAlgn="b"/>
                      <a:endParaRPr lang="en-US" sz="1800" b="1" u="none" strike="noStrike" dirty="0" smtClean="0">
                        <a:latin typeface="Calibri" pitchFamily="34" charset="0"/>
                      </a:endParaRPr>
                    </a:p>
                    <a:p>
                      <a:pPr algn="l" fontAlgn="b"/>
                      <a:r>
                        <a:rPr lang="en-US" sz="1800" b="1" u="none" strike="noStrike" dirty="0" smtClean="0">
                          <a:latin typeface="Calibri" pitchFamily="34" charset="0"/>
                        </a:rPr>
                        <a:t>FY12 actual</a:t>
                      </a:r>
                    </a:p>
                  </a:txBody>
                  <a:tcPr marL="9525" marR="9525" marT="9525" marB="0" anchor="b"/>
                </a:tc>
                <a:tc>
                  <a:txBody>
                    <a:bodyPr/>
                    <a:lstStyle/>
                    <a:p>
                      <a:pPr algn="l" fontAlgn="b"/>
                      <a:r>
                        <a:rPr lang="en-US" sz="1800" b="1" i="0" u="none" strike="noStrike" dirty="0" smtClean="0">
                          <a:solidFill>
                            <a:srgbClr val="000000"/>
                          </a:solidFill>
                          <a:latin typeface="Calibri" pitchFamily="34" charset="0"/>
                        </a:rPr>
                        <a:t>FY13</a:t>
                      </a:r>
                      <a:r>
                        <a:rPr lang="en-US" sz="1800" b="1" i="0" u="none" strike="noStrike" baseline="0" dirty="0" smtClean="0">
                          <a:solidFill>
                            <a:srgbClr val="000000"/>
                          </a:solidFill>
                          <a:latin typeface="Calibri" pitchFamily="34" charset="0"/>
                        </a:rPr>
                        <a:t>  </a:t>
                      </a:r>
                      <a:r>
                        <a:rPr lang="en-US" sz="1800" b="1" i="0" u="none" strike="noStrike" dirty="0" smtClean="0">
                          <a:solidFill>
                            <a:srgbClr val="000000"/>
                          </a:solidFill>
                          <a:latin typeface="Calibri" pitchFamily="34" charset="0"/>
                        </a:rPr>
                        <a:t>plan</a:t>
                      </a:r>
                    </a:p>
                  </a:txBody>
                  <a:tcPr marL="9525" marR="9525" marT="9525" marB="0" anchor="b"/>
                </a:tc>
              </a:tr>
              <a:tr h="318690">
                <a:tc>
                  <a:txBody>
                    <a:bodyPr/>
                    <a:lstStyle/>
                    <a:p>
                      <a:r>
                        <a:rPr lang="en-US" b="0" dirty="0" smtClean="0">
                          <a:latin typeface="Calibri" pitchFamily="34" charset="0"/>
                        </a:rPr>
                        <a:t>Research – university</a:t>
                      </a:r>
                      <a:endParaRPr lang="en-US" b="0" dirty="0">
                        <a:latin typeface="Calibri" pitchFamily="34" charset="0"/>
                      </a:endParaRPr>
                    </a:p>
                  </a:txBody>
                  <a:tcPr marL="257175" marR="9525" marT="9525" marB="0" anchor="b"/>
                </a:tc>
                <a:tc>
                  <a:txBody>
                    <a:bodyPr/>
                    <a:lstStyle/>
                    <a:p>
                      <a:pPr algn="r" fontAlgn="b"/>
                      <a:r>
                        <a:rPr lang="en-US" sz="1800" b="0" i="0" u="none" strike="noStrike" dirty="0" smtClean="0">
                          <a:solidFill>
                            <a:schemeClr val="tx1"/>
                          </a:solidFill>
                          <a:latin typeface="Calibri" pitchFamily="34" charset="0"/>
                        </a:rPr>
                        <a:t>11,815</a:t>
                      </a:r>
                      <a:endParaRPr lang="en-US" sz="1800" b="0" i="0" u="none" strike="noStrike" dirty="0">
                        <a:solidFill>
                          <a:schemeClr val="tx1"/>
                        </a:solidFill>
                        <a:latin typeface="Calibri" pitchFamily="34" charset="0"/>
                      </a:endParaRPr>
                    </a:p>
                  </a:txBody>
                  <a:tcPr marL="9525" marR="9525" marT="9525" marB="0" anchor="b"/>
                </a:tc>
                <a:tc>
                  <a:txBody>
                    <a:bodyPr/>
                    <a:lstStyle/>
                    <a:p>
                      <a:pPr algn="r" fontAlgn="b"/>
                      <a:r>
                        <a:rPr lang="en-US" sz="1800" b="0" i="0" u="none" strike="noStrike" dirty="0" smtClean="0">
                          <a:solidFill>
                            <a:schemeClr val="tx1"/>
                          </a:solidFill>
                          <a:latin typeface="Calibri" pitchFamily="34" charset="0"/>
                        </a:rPr>
                        <a:t>11,925</a:t>
                      </a:r>
                      <a:endParaRPr lang="en-US" sz="1800" b="0" i="0" u="none" strike="noStrike" dirty="0">
                        <a:solidFill>
                          <a:schemeClr val="tx1"/>
                        </a:solidFill>
                        <a:latin typeface="Calibri" pitchFamily="34" charset="0"/>
                      </a:endParaRPr>
                    </a:p>
                  </a:txBody>
                  <a:tcPr marL="9525" marR="9525" marT="9525" marB="0" anchor="b"/>
                </a:tc>
              </a:tr>
              <a:tr h="318690">
                <a:tc>
                  <a:txBody>
                    <a:bodyPr/>
                    <a:lstStyle/>
                    <a:p>
                      <a:r>
                        <a:rPr lang="en-US" b="0" dirty="0" smtClean="0">
                          <a:latin typeface="Calibri" pitchFamily="34" charset="0"/>
                        </a:rPr>
                        <a:t>Research – lab</a:t>
                      </a:r>
                      <a:endParaRPr lang="en-US" b="0" dirty="0">
                        <a:latin typeface="Calibri" pitchFamily="34" charset="0"/>
                      </a:endParaRPr>
                    </a:p>
                  </a:txBody>
                  <a:tcPr marL="257175" marR="9525" marT="9525" marB="0" anchor="b"/>
                </a:tc>
                <a:tc>
                  <a:txBody>
                    <a:bodyPr/>
                    <a:lstStyle/>
                    <a:p>
                      <a:pPr algn="r" fontAlgn="b"/>
                      <a:r>
                        <a:rPr lang="en-US" sz="1800" b="0" i="0" u="none" strike="noStrike" dirty="0" smtClean="0">
                          <a:solidFill>
                            <a:schemeClr val="tx1"/>
                          </a:solidFill>
                          <a:latin typeface="Calibri" pitchFamily="34" charset="0"/>
                        </a:rPr>
                        <a:t>34,937</a:t>
                      </a:r>
                      <a:endParaRPr lang="en-US" sz="1800" b="0" i="0" u="none" strike="noStrike" dirty="0">
                        <a:solidFill>
                          <a:schemeClr val="tx1"/>
                        </a:solidFill>
                        <a:latin typeface="Calibri" pitchFamily="34" charset="0"/>
                      </a:endParaRPr>
                    </a:p>
                  </a:txBody>
                  <a:tcPr marL="9525" marR="9525" marT="9525" marB="0" anchor="b"/>
                </a:tc>
                <a:tc>
                  <a:txBody>
                    <a:bodyPr/>
                    <a:lstStyle/>
                    <a:p>
                      <a:pPr algn="r" fontAlgn="b"/>
                      <a:r>
                        <a:rPr lang="en-US" sz="1800" b="0" i="0" u="none" strike="noStrike" dirty="0" smtClean="0">
                          <a:solidFill>
                            <a:schemeClr val="tx1"/>
                          </a:solidFill>
                          <a:latin typeface="Calibri" pitchFamily="34" charset="0"/>
                        </a:rPr>
                        <a:t>35,315</a:t>
                      </a:r>
                      <a:endParaRPr lang="en-US" sz="1800" b="0" i="0" u="none" strike="noStrike" dirty="0">
                        <a:solidFill>
                          <a:schemeClr val="tx1"/>
                        </a:solidFill>
                        <a:latin typeface="Calibri" pitchFamily="34" charset="0"/>
                      </a:endParaRPr>
                    </a:p>
                  </a:txBody>
                  <a:tcPr marL="9525" marR="9525" marT="9525" marB="0" anchor="b"/>
                </a:tc>
              </a:tr>
              <a:tr h="31869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u="none" strike="noStrike" baseline="0" dirty="0" smtClean="0">
                          <a:latin typeface="Calibri" pitchFamily="34" charset="0"/>
                        </a:rPr>
                        <a:t>Experimental Operations</a:t>
                      </a:r>
                    </a:p>
                  </a:txBody>
                  <a:tcPr marL="257175" marR="9525" marT="9525" marB="0" anchor="b"/>
                </a:tc>
                <a:tc>
                  <a:txBody>
                    <a:bodyPr/>
                    <a:lstStyle/>
                    <a:p>
                      <a:pPr algn="r" fontAlgn="b"/>
                      <a:r>
                        <a:rPr lang="en-US" sz="1800" b="0" i="0" u="none" strike="noStrike" dirty="0" smtClean="0">
                          <a:solidFill>
                            <a:srgbClr val="000000"/>
                          </a:solidFill>
                          <a:latin typeface="Calibri" pitchFamily="34" charset="0"/>
                        </a:rPr>
                        <a:t>7,415</a:t>
                      </a:r>
                      <a:endParaRPr lang="en-US" sz="1800" b="0" i="0" u="none" strike="noStrike" dirty="0">
                        <a:solidFill>
                          <a:srgbClr val="000000"/>
                        </a:solidFill>
                        <a:latin typeface="Calibri" pitchFamily="34" charset="0"/>
                      </a:endParaRPr>
                    </a:p>
                  </a:txBody>
                  <a:tcPr marL="9525" marR="9525" marT="9525" marB="0" anchor="b"/>
                </a:tc>
                <a:tc>
                  <a:txBody>
                    <a:bodyPr/>
                    <a:lstStyle/>
                    <a:p>
                      <a:pPr algn="r" fontAlgn="b"/>
                      <a:r>
                        <a:rPr lang="en-US" sz="1800" b="0" i="0" u="none" strike="noStrike" dirty="0" smtClean="0">
                          <a:solidFill>
                            <a:srgbClr val="000000"/>
                          </a:solidFill>
                          <a:latin typeface="Calibri" pitchFamily="34" charset="0"/>
                        </a:rPr>
                        <a:t>7,545</a:t>
                      </a:r>
                      <a:endParaRPr lang="en-US" sz="1800" b="0" i="0" u="none" strike="noStrike" dirty="0">
                        <a:solidFill>
                          <a:srgbClr val="000000"/>
                        </a:solidFill>
                        <a:latin typeface="Calibri" pitchFamily="34" charset="0"/>
                      </a:endParaRPr>
                    </a:p>
                  </a:txBody>
                  <a:tcPr marL="9525" marR="9525" marT="9525" marB="0" anchor="b"/>
                </a:tc>
              </a:tr>
              <a:tr h="309417">
                <a:tc>
                  <a:txBody>
                    <a:bodyPr/>
                    <a:lstStyle/>
                    <a:p>
                      <a:pPr marL="0" algn="l" fontAlgn="b"/>
                      <a:r>
                        <a:rPr lang="en-US" sz="1800" b="0" i="0" u="none" strike="noStrike" dirty="0" smtClean="0">
                          <a:solidFill>
                            <a:srgbClr val="000000"/>
                          </a:solidFill>
                          <a:latin typeface="Calibri" pitchFamily="34" charset="0"/>
                        </a:rPr>
                        <a:t>Future project R&amp;D</a:t>
                      </a:r>
                    </a:p>
                  </a:txBody>
                  <a:tcPr marL="257175" marR="9525" marT="9525" marB="0" anchor="b"/>
                </a:tc>
                <a:tc>
                  <a:txBody>
                    <a:bodyPr/>
                    <a:lstStyle/>
                    <a:p>
                      <a:pPr algn="r" fontAlgn="b"/>
                      <a:r>
                        <a:rPr lang="en-US" sz="1800" b="0" i="0" u="none" strike="noStrike" dirty="0" smtClean="0">
                          <a:solidFill>
                            <a:srgbClr val="000000"/>
                          </a:solidFill>
                          <a:latin typeface="Calibri" pitchFamily="34" charset="0"/>
                        </a:rPr>
                        <a:t>3,100</a:t>
                      </a:r>
                      <a:endParaRPr lang="en-US" sz="1800" b="0" i="0" u="none" strike="noStrike" dirty="0">
                        <a:solidFill>
                          <a:srgbClr val="000000"/>
                        </a:solidFill>
                        <a:latin typeface="Calibri" pitchFamily="34" charset="0"/>
                      </a:endParaRPr>
                    </a:p>
                  </a:txBody>
                  <a:tcPr marL="9525" marR="9525" marT="9525" marB="0" anchor="b"/>
                </a:tc>
                <a:tc>
                  <a:txBody>
                    <a:bodyPr/>
                    <a:lstStyle/>
                    <a:p>
                      <a:pPr algn="r" fontAlgn="b"/>
                      <a:r>
                        <a:rPr lang="en-US" sz="1800" b="0" i="0" u="none" strike="noStrike" dirty="0" smtClean="0">
                          <a:solidFill>
                            <a:srgbClr val="000000"/>
                          </a:solidFill>
                          <a:latin typeface="Calibri" pitchFamily="34" charset="0"/>
                        </a:rPr>
                        <a:t>3,359</a:t>
                      </a:r>
                      <a:endParaRPr lang="en-US" sz="1800" b="0" i="0" u="none" strike="noStrike" dirty="0">
                        <a:solidFill>
                          <a:srgbClr val="000000"/>
                        </a:solidFill>
                        <a:latin typeface="Calibri" pitchFamily="34" charset="0"/>
                      </a:endParaRPr>
                    </a:p>
                  </a:txBody>
                  <a:tcPr marL="9525" marR="9525" marT="9525" marB="0" anchor="b"/>
                </a:tc>
              </a:tr>
              <a:tr h="318690">
                <a:tc>
                  <a:txBody>
                    <a:bodyPr/>
                    <a:lstStyle/>
                    <a:p>
                      <a:pPr marL="0" algn="l" fontAlgn="b"/>
                      <a:r>
                        <a:rPr lang="en-US" sz="1800" b="0" i="0" u="none" strike="noStrike" dirty="0" smtClean="0">
                          <a:solidFill>
                            <a:srgbClr val="000000"/>
                          </a:solidFill>
                          <a:latin typeface="Calibri" pitchFamily="34" charset="0"/>
                        </a:rPr>
                        <a:t>Small project fabrication</a:t>
                      </a:r>
                      <a:endParaRPr lang="en-US" sz="1800" b="0" i="0" u="none" strike="noStrike" dirty="0">
                        <a:solidFill>
                          <a:srgbClr val="000000"/>
                        </a:solidFill>
                        <a:latin typeface="Calibri" pitchFamily="34" charset="0"/>
                      </a:endParaRPr>
                    </a:p>
                  </a:txBody>
                  <a:tcPr marL="257175" marR="9525" marT="9525" marB="0" anchor="b"/>
                </a:tc>
                <a:tc>
                  <a:txBody>
                    <a:bodyPr/>
                    <a:lstStyle/>
                    <a:p>
                      <a:pPr algn="r" fontAlgn="b"/>
                      <a:r>
                        <a:rPr lang="en-US" sz="1800" b="0" i="0" u="none" strike="noStrike" dirty="0" smtClean="0">
                          <a:solidFill>
                            <a:srgbClr val="000000"/>
                          </a:solidFill>
                          <a:latin typeface="Calibri" pitchFamily="34" charset="0"/>
                        </a:rPr>
                        <a:t>2,538</a:t>
                      </a:r>
                      <a:endParaRPr lang="en-US" sz="1800" b="0" i="0" u="none" strike="noStrike" dirty="0">
                        <a:solidFill>
                          <a:srgbClr val="000000"/>
                        </a:solidFill>
                        <a:latin typeface="Calibri" pitchFamily="34" charset="0"/>
                      </a:endParaRPr>
                    </a:p>
                  </a:txBody>
                  <a:tcPr marL="9525" marR="9525" marT="9525" marB="0" anchor="b"/>
                </a:tc>
                <a:tc>
                  <a:txBody>
                    <a:bodyPr/>
                    <a:lstStyle/>
                    <a:p>
                      <a:pPr algn="r" fontAlgn="b"/>
                      <a:r>
                        <a:rPr lang="en-US" sz="1800" b="0" i="0" u="none" strike="noStrike" dirty="0" smtClean="0">
                          <a:solidFill>
                            <a:srgbClr val="000000"/>
                          </a:solidFill>
                          <a:latin typeface="Calibri" pitchFamily="34" charset="0"/>
                        </a:rPr>
                        <a:t>0</a:t>
                      </a:r>
                      <a:endParaRPr lang="en-US" sz="1800" b="0" i="0" u="none" strike="noStrike" dirty="0">
                        <a:solidFill>
                          <a:srgbClr val="000000"/>
                        </a:solidFill>
                        <a:latin typeface="Calibri" pitchFamily="34" charset="0"/>
                      </a:endParaRPr>
                    </a:p>
                  </a:txBody>
                  <a:tcPr marL="9525" marR="9525" marT="9525" marB="0" anchor="b"/>
                </a:tc>
              </a:tr>
              <a:tr h="318690">
                <a:tc>
                  <a:txBody>
                    <a:bodyPr/>
                    <a:lstStyle/>
                    <a:p>
                      <a:pPr marL="0" algn="l" fontAlgn="b"/>
                      <a:r>
                        <a:rPr lang="en-US" sz="1800" b="0" i="1" u="none" strike="noStrike" dirty="0">
                          <a:latin typeface="Calibri" pitchFamily="34" charset="0"/>
                        </a:rPr>
                        <a:t>MIE </a:t>
                      </a:r>
                      <a:r>
                        <a:rPr lang="en-US" sz="1800" b="0" i="1" u="none" strike="noStrike" dirty="0" smtClean="0">
                          <a:latin typeface="Calibri" pitchFamily="34" charset="0"/>
                        </a:rPr>
                        <a:t>– LSST</a:t>
                      </a:r>
                      <a:endParaRPr lang="en-US" sz="1800" b="0" i="1" u="none" strike="noStrike" dirty="0">
                        <a:solidFill>
                          <a:srgbClr val="000000"/>
                        </a:solidFill>
                        <a:latin typeface="Calibri" pitchFamily="34" charset="0"/>
                      </a:endParaRPr>
                    </a:p>
                  </a:txBody>
                  <a:tcPr marL="257175" marR="9525" marT="9525" marB="0" anchor="b"/>
                </a:tc>
                <a:tc>
                  <a:txBody>
                    <a:bodyPr/>
                    <a:lstStyle/>
                    <a:p>
                      <a:pPr algn="r" fontAlgn="b"/>
                      <a:r>
                        <a:rPr lang="en-US" sz="1800" b="0" i="0" u="none" strike="noStrike" dirty="0" smtClean="0">
                          <a:solidFill>
                            <a:srgbClr val="000000"/>
                          </a:solidFill>
                          <a:latin typeface="Calibri" pitchFamily="34" charset="0"/>
                        </a:rPr>
                        <a:t>5,500</a:t>
                      </a:r>
                      <a:endParaRPr lang="en-US" sz="1800" b="0" i="0" u="none" strike="noStrike" dirty="0">
                        <a:solidFill>
                          <a:srgbClr val="000000"/>
                        </a:solidFill>
                        <a:latin typeface="Calibri" pitchFamily="34" charset="0"/>
                      </a:endParaRPr>
                    </a:p>
                  </a:txBody>
                  <a:tcPr marL="9525" marR="9525" marT="9525" marB="0" anchor="b"/>
                </a:tc>
                <a:tc>
                  <a:txBody>
                    <a:bodyPr/>
                    <a:lstStyle/>
                    <a:p>
                      <a:pPr algn="r" fontAlgn="b"/>
                      <a:r>
                        <a:rPr lang="en-US" sz="1800" b="0" i="0" u="none" strike="noStrike" dirty="0" smtClean="0">
                          <a:solidFill>
                            <a:srgbClr val="000000"/>
                          </a:solidFill>
                          <a:latin typeface="Calibri" pitchFamily="34" charset="0"/>
                        </a:rPr>
                        <a:t>10,000</a:t>
                      </a:r>
                      <a:endParaRPr lang="en-US" sz="1800" b="0" i="0" u="none" strike="noStrike" dirty="0">
                        <a:solidFill>
                          <a:srgbClr val="000000"/>
                        </a:solidFill>
                        <a:latin typeface="Calibri" pitchFamily="34" charset="0"/>
                      </a:endParaRPr>
                    </a:p>
                  </a:txBody>
                  <a:tcPr marL="9525" marR="9525" marT="9525" marB="0" anchor="b"/>
                </a:tc>
              </a:tr>
              <a:tr h="350406">
                <a:tc>
                  <a:txBody>
                    <a:bodyPr/>
                    <a:lstStyle/>
                    <a:p>
                      <a:pPr marL="0" algn="l" fontAlgn="b"/>
                      <a:r>
                        <a:rPr lang="en-US" sz="1800" b="0" i="1" u="none" strike="noStrike" dirty="0">
                          <a:latin typeface="Calibri" pitchFamily="34" charset="0"/>
                        </a:rPr>
                        <a:t>MIE </a:t>
                      </a:r>
                      <a:r>
                        <a:rPr lang="en-US" sz="1800" b="0" i="1" u="none" strike="noStrike" dirty="0" smtClean="0">
                          <a:latin typeface="Calibri" pitchFamily="34" charset="0"/>
                        </a:rPr>
                        <a:t>– </a:t>
                      </a:r>
                      <a:r>
                        <a:rPr lang="en-US" sz="1800" b="0" i="1" u="none" strike="noStrike" dirty="0">
                          <a:latin typeface="Calibri" pitchFamily="34" charset="0"/>
                        </a:rPr>
                        <a:t>HAWC</a:t>
                      </a:r>
                      <a:endParaRPr lang="en-US" sz="1800" b="0" i="1" u="none" strike="noStrike" dirty="0">
                        <a:solidFill>
                          <a:srgbClr val="000000"/>
                        </a:solidFill>
                        <a:latin typeface="Calibri" pitchFamily="34" charset="0"/>
                      </a:endParaRPr>
                    </a:p>
                  </a:txBody>
                  <a:tcPr marL="257175" marR="9525" marT="9525" marB="0" anchor="b"/>
                </a:tc>
                <a:tc>
                  <a:txBody>
                    <a:bodyPr/>
                    <a:lstStyle/>
                    <a:p>
                      <a:pPr algn="r" fontAlgn="b"/>
                      <a:r>
                        <a:rPr lang="en-US" sz="1800" b="0" i="0" u="none" strike="noStrike" dirty="0" smtClean="0">
                          <a:solidFill>
                            <a:srgbClr val="000000"/>
                          </a:solidFill>
                          <a:latin typeface="Calibri" pitchFamily="34" charset="0"/>
                        </a:rPr>
                        <a:t>1,500</a:t>
                      </a:r>
                      <a:endParaRPr lang="en-US" sz="1800" b="0" i="0" u="none" strike="noStrike" dirty="0">
                        <a:solidFill>
                          <a:srgbClr val="000000"/>
                        </a:solidFill>
                        <a:latin typeface="Calibri" pitchFamily="34" charset="0"/>
                      </a:endParaRPr>
                    </a:p>
                  </a:txBody>
                  <a:tcPr marL="9525" marR="9525" marT="9525" marB="0" anchor="b"/>
                </a:tc>
                <a:tc>
                  <a:txBody>
                    <a:bodyPr/>
                    <a:lstStyle/>
                    <a:p>
                      <a:pPr algn="r" fontAlgn="b"/>
                      <a:r>
                        <a:rPr lang="en-US" sz="1800" b="0" i="0" u="none" strike="noStrike" dirty="0" smtClean="0">
                          <a:solidFill>
                            <a:srgbClr val="000000"/>
                          </a:solidFill>
                          <a:latin typeface="Calibri" pitchFamily="34" charset="0"/>
                        </a:rPr>
                        <a:t>1,500</a:t>
                      </a:r>
                      <a:endParaRPr lang="en-US" sz="1800" b="0" i="0" u="none" strike="noStrike" dirty="0">
                        <a:solidFill>
                          <a:srgbClr val="000000"/>
                        </a:solidFill>
                        <a:latin typeface="Calibri" pitchFamily="34" charset="0"/>
                      </a:endParaRPr>
                    </a:p>
                  </a:txBody>
                  <a:tcPr marL="9525" marR="9525" marT="9525" marB="0" anchor="b"/>
                </a:tc>
              </a:tr>
              <a:tr h="318690">
                <a:tc>
                  <a:txBody>
                    <a:bodyPr/>
                    <a:lstStyle/>
                    <a:p>
                      <a:pPr marL="0" algn="l" fontAlgn="b"/>
                      <a:r>
                        <a:rPr lang="en-US" sz="1800" b="0" i="1" u="none" strike="noStrike" dirty="0" smtClean="0">
                          <a:latin typeface="Calibri" pitchFamily="34" charset="0"/>
                        </a:rPr>
                        <a:t>DM-G2 R&amp;D </a:t>
                      </a:r>
                    </a:p>
                  </a:txBody>
                  <a:tcPr marL="257175" marR="9525" marT="9525" marB="0" anchor="b"/>
                </a:tc>
                <a:tc>
                  <a:txBody>
                    <a:bodyPr/>
                    <a:lstStyle/>
                    <a:p>
                      <a:pPr algn="r" fontAlgn="b"/>
                      <a:r>
                        <a:rPr lang="en-US" sz="1800" b="0" i="0" u="none" strike="noStrike" dirty="0" smtClean="0">
                          <a:solidFill>
                            <a:srgbClr val="000000"/>
                          </a:solidFill>
                          <a:latin typeface="Calibri" pitchFamily="34" charset="0"/>
                        </a:rPr>
                        <a:t>0</a:t>
                      </a:r>
                      <a:endParaRPr lang="en-US" sz="1800" b="0" i="0" u="none" strike="noStrike" dirty="0">
                        <a:solidFill>
                          <a:srgbClr val="000000"/>
                        </a:solidFill>
                        <a:latin typeface="Calibri" pitchFamily="34" charset="0"/>
                      </a:endParaRPr>
                    </a:p>
                  </a:txBody>
                  <a:tcPr marL="9525" marR="9525" marT="9525" marB="0" anchor="b"/>
                </a:tc>
                <a:tc>
                  <a:txBody>
                    <a:bodyPr/>
                    <a:lstStyle/>
                    <a:p>
                      <a:pPr algn="r" fontAlgn="b"/>
                      <a:r>
                        <a:rPr lang="en-US" sz="1800" b="0" i="0" u="none" strike="noStrike" dirty="0" smtClean="0">
                          <a:solidFill>
                            <a:srgbClr val="000000"/>
                          </a:solidFill>
                          <a:latin typeface="Calibri" pitchFamily="34" charset="0"/>
                        </a:rPr>
                        <a:t>7,000</a:t>
                      </a:r>
                      <a:endParaRPr lang="en-US" sz="1800" b="0" i="0" u="none" strike="noStrike" dirty="0">
                        <a:solidFill>
                          <a:srgbClr val="000000"/>
                        </a:solidFill>
                        <a:latin typeface="Calibri" pitchFamily="34" charset="0"/>
                      </a:endParaRPr>
                    </a:p>
                  </a:txBody>
                  <a:tcPr marL="9525" marR="9525" marT="9525" marB="0" anchor="b"/>
                </a:tc>
              </a:tr>
              <a:tr h="318690">
                <a:tc>
                  <a:txBody>
                    <a:bodyPr/>
                    <a:lstStyle/>
                    <a:p>
                      <a:pPr algn="l" fontAlgn="b"/>
                      <a:r>
                        <a:rPr lang="en-US" sz="1800" b="1" u="none" strike="noStrike" dirty="0">
                          <a:latin typeface="Calibri" pitchFamily="34" charset="0"/>
                        </a:rPr>
                        <a:t>TOTAL</a:t>
                      </a:r>
                      <a:endParaRPr lang="en-US" sz="1800" b="1" i="0" u="none" strike="noStrike" dirty="0">
                        <a:solidFill>
                          <a:srgbClr val="000000"/>
                        </a:solidFill>
                        <a:latin typeface="Calibri" pitchFamily="34" charset="0"/>
                      </a:endParaRPr>
                    </a:p>
                  </a:txBody>
                  <a:tcPr marL="9525" marR="9525" marT="9525" marB="0" anchor="b"/>
                </a:tc>
                <a:tc>
                  <a:txBody>
                    <a:bodyPr/>
                    <a:lstStyle/>
                    <a:p>
                      <a:pPr algn="r" fontAlgn="b"/>
                      <a:r>
                        <a:rPr lang="en-US" sz="1800" b="1" i="0" u="none" strike="noStrike" dirty="0" smtClean="0">
                          <a:solidFill>
                            <a:srgbClr val="000000"/>
                          </a:solidFill>
                          <a:latin typeface="Calibri" pitchFamily="34" charset="0"/>
                        </a:rPr>
                        <a:t>66,805</a:t>
                      </a:r>
                      <a:endParaRPr lang="en-US" sz="1800" b="1" i="0" u="none" strike="noStrike" dirty="0">
                        <a:solidFill>
                          <a:srgbClr val="000000"/>
                        </a:solidFill>
                        <a:latin typeface="Calibri" pitchFamily="34" charset="0"/>
                      </a:endParaRPr>
                    </a:p>
                  </a:txBody>
                  <a:tcPr marL="9525" marR="9525" marT="9525" marB="0" anchor="b"/>
                </a:tc>
                <a:tc>
                  <a:txBody>
                    <a:bodyPr/>
                    <a:lstStyle/>
                    <a:p>
                      <a:pPr algn="r" fontAlgn="b"/>
                      <a:r>
                        <a:rPr lang="en-US" sz="1800" b="1" i="0" u="none" strike="noStrike" dirty="0" smtClean="0">
                          <a:solidFill>
                            <a:srgbClr val="000000"/>
                          </a:solidFill>
                          <a:latin typeface="Calibri" pitchFamily="34" charset="0"/>
                        </a:rPr>
                        <a:t>76,644</a:t>
                      </a:r>
                      <a:endParaRPr lang="en-US" sz="1800" b="1" i="0" u="none" strike="noStrike" dirty="0">
                        <a:solidFill>
                          <a:srgbClr val="000000"/>
                        </a:solidFill>
                        <a:latin typeface="Calibri" pitchFamily="34" charset="0"/>
                      </a:endParaRPr>
                    </a:p>
                  </a:txBody>
                  <a:tcPr marL="9525" marR="9525" marT="9525" marB="0" anchor="b"/>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561EF4CB-2E90-4E16-84EC-E30BB9A787DC}" type="slidenum">
              <a:rPr lang="en-US" sz="1000"/>
              <a:pPr algn="r" eaLnBrk="0" hangingPunct="0"/>
              <a:t>32</a:t>
            </a:fld>
            <a:endParaRPr lang="en-US" sz="1000"/>
          </a:p>
        </p:txBody>
      </p:sp>
      <p:sp>
        <p:nvSpPr>
          <p:cNvPr id="55298" name="Rectangle 3"/>
          <p:cNvSpPr>
            <a:spLocks noGrp="1" noChangeArrowheads="1"/>
          </p:cNvSpPr>
          <p:nvPr>
            <p:ph type="body" idx="4294967295"/>
          </p:nvPr>
        </p:nvSpPr>
        <p:spPr>
          <a:xfrm>
            <a:off x="0" y="1231900"/>
            <a:ext cx="9144000" cy="5626100"/>
          </a:xfrm>
        </p:spPr>
        <p:txBody>
          <a:bodyPr/>
          <a:lstStyle/>
          <a:p>
            <a:pPr marL="0" lvl="2" indent="0">
              <a:spcBef>
                <a:spcPct val="0"/>
              </a:spcBef>
              <a:buFontTx/>
              <a:buNone/>
            </a:pPr>
            <a:r>
              <a:rPr lang="en-US" b="1" u="sng" smtClean="0">
                <a:solidFill>
                  <a:srgbClr val="135C00"/>
                </a:solidFill>
                <a:latin typeface="Calibri" pitchFamily="34" charset="0"/>
                <a:sym typeface="Wingdings" pitchFamily="2" charset="2"/>
              </a:rPr>
              <a:t>Sept. 2012 - Cosmic Frontier Experimental Operations Review:</a:t>
            </a:r>
          </a:p>
          <a:p>
            <a:pPr marL="0" lvl="2" indent="0">
              <a:spcBef>
                <a:spcPct val="0"/>
              </a:spcBef>
              <a:buFontTx/>
              <a:buNone/>
            </a:pPr>
            <a:r>
              <a:rPr lang="en-US" sz="1600" smtClean="0">
                <a:solidFill>
                  <a:srgbClr val="135C00"/>
                </a:solidFill>
                <a:latin typeface="Calibri" pitchFamily="34" charset="0"/>
                <a:cs typeface="Arial" charset="0"/>
                <a:sym typeface="Wingdings" pitchFamily="2" charset="2"/>
              </a:rPr>
              <a:t>-- Panel review of operating, or about-to-start operating experiments; plan to do this ~ biannually</a:t>
            </a:r>
          </a:p>
          <a:p>
            <a:pPr marL="0" lvl="2" indent="0">
              <a:spcBef>
                <a:spcPct val="0"/>
              </a:spcBef>
              <a:buFontTx/>
              <a:buNone/>
            </a:pPr>
            <a:endParaRPr lang="en-US" sz="1600" smtClean="0">
              <a:solidFill>
                <a:srgbClr val="135C00"/>
              </a:solidFill>
              <a:latin typeface="Calibri" pitchFamily="34" charset="0"/>
              <a:cs typeface="Arial" charset="0"/>
              <a:sym typeface="Wingdings" pitchFamily="2" charset="2"/>
            </a:endParaRPr>
          </a:p>
          <a:p>
            <a:pPr>
              <a:spcBef>
                <a:spcPct val="0"/>
              </a:spcBef>
              <a:buFont typeface="Arial" charset="0"/>
              <a:buChar char="•"/>
            </a:pPr>
            <a:r>
              <a:rPr lang="en-US" sz="1600" b="0" smtClean="0">
                <a:solidFill>
                  <a:srgbClr val="135C00"/>
                </a:solidFill>
                <a:latin typeface="Calibri" pitchFamily="34" charset="0"/>
                <a:cs typeface="Arial" charset="0"/>
                <a:sym typeface="Wingdings" pitchFamily="2" charset="2"/>
              </a:rPr>
              <a:t>Reviewed each experiment individually (i.e. didn’t rank/prioritize against each other)</a:t>
            </a:r>
          </a:p>
          <a:p>
            <a:pPr>
              <a:spcBef>
                <a:spcPct val="0"/>
              </a:spcBef>
              <a:buFont typeface="Arial" charset="0"/>
              <a:buChar char="•"/>
            </a:pPr>
            <a:r>
              <a:rPr lang="en-US" sz="1600" b="0" smtClean="0">
                <a:solidFill>
                  <a:srgbClr val="135C00"/>
                </a:solidFill>
                <a:latin typeface="Calibri" pitchFamily="34" charset="0"/>
                <a:cs typeface="Arial" charset="0"/>
                <a:sym typeface="Wingdings" pitchFamily="2" charset="2"/>
              </a:rPr>
              <a:t>For experiments that don’t already have an agreed-upon operations phase, we will use this as an opportunity to set the operations budget &amp; schedule</a:t>
            </a:r>
            <a:endParaRPr lang="en-US" sz="1600" b="0" smtClean="0">
              <a:solidFill>
                <a:srgbClr val="135C00"/>
              </a:solidFill>
              <a:latin typeface="Calibri" pitchFamily="34" charset="0"/>
              <a:cs typeface="Arial" charset="0"/>
            </a:endParaRPr>
          </a:p>
          <a:p>
            <a:pPr>
              <a:spcBef>
                <a:spcPct val="0"/>
              </a:spcBef>
              <a:buFont typeface="Arial" charset="0"/>
              <a:buChar char="•"/>
            </a:pPr>
            <a:r>
              <a:rPr lang="en-US" sz="1600" b="0" smtClean="0">
                <a:solidFill>
                  <a:srgbClr val="135C00"/>
                </a:solidFill>
                <a:latin typeface="Calibri" pitchFamily="34" charset="0"/>
                <a:cs typeface="Arial" charset="0"/>
                <a:sym typeface="Wingdings" pitchFamily="2" charset="2"/>
              </a:rPr>
              <a:t>Results will inform program planning since we will n</a:t>
            </a:r>
            <a:r>
              <a:rPr lang="en-US" sz="1600" b="0" smtClean="0">
                <a:solidFill>
                  <a:srgbClr val="135C00"/>
                </a:solidFill>
                <a:latin typeface="Calibri" pitchFamily="34" charset="0"/>
                <a:cs typeface="Arial" charset="0"/>
              </a:rPr>
              <a:t>eed to ramp down some experiments in the next few years to make room for new projects.</a:t>
            </a:r>
          </a:p>
          <a:p>
            <a:pPr marL="0" lvl="2" indent="0">
              <a:spcBef>
                <a:spcPct val="0"/>
              </a:spcBef>
            </a:pPr>
            <a:endParaRPr lang="en-US" sz="1600" u="sng" smtClean="0">
              <a:solidFill>
                <a:srgbClr val="135C00"/>
              </a:solidFill>
              <a:latin typeface="Calibri" pitchFamily="34" charset="0"/>
              <a:sym typeface="Wingdings" pitchFamily="2" charset="2"/>
            </a:endParaRPr>
          </a:p>
          <a:p>
            <a:pPr marL="0" lvl="2" indent="0">
              <a:spcBef>
                <a:spcPct val="0"/>
              </a:spcBef>
              <a:buFontTx/>
              <a:buNone/>
            </a:pPr>
            <a:r>
              <a:rPr lang="en-US" b="1" u="sng" smtClean="0">
                <a:solidFill>
                  <a:srgbClr val="135C00"/>
                </a:solidFill>
                <a:latin typeface="Calibri" pitchFamily="34" charset="0"/>
                <a:sym typeface="Wingdings" pitchFamily="2" charset="2"/>
              </a:rPr>
              <a:t>Nov. 2012 – Cosmic Frontier Comparative Grant Review</a:t>
            </a:r>
          </a:p>
          <a:p>
            <a:pPr>
              <a:spcBef>
                <a:spcPct val="0"/>
              </a:spcBef>
              <a:buFont typeface="Arial" charset="0"/>
              <a:buNone/>
            </a:pPr>
            <a:r>
              <a:rPr lang="en-US" sz="1600" smtClean="0">
                <a:solidFill>
                  <a:srgbClr val="135C00"/>
                </a:solidFill>
                <a:latin typeface="Calibri" pitchFamily="34" charset="0"/>
              </a:rPr>
              <a:t>-- Panel review of all grants up for renewal in FY13 as well as new proposals</a:t>
            </a:r>
          </a:p>
          <a:p>
            <a:pPr>
              <a:spcBef>
                <a:spcPct val="0"/>
              </a:spcBef>
              <a:buFont typeface="Arial" charset="0"/>
              <a:buNone/>
            </a:pPr>
            <a:endParaRPr lang="en-US" sz="1600" smtClean="0">
              <a:solidFill>
                <a:srgbClr val="135C00"/>
              </a:solidFill>
              <a:latin typeface="Calibri" pitchFamily="34" charset="0"/>
            </a:endParaRPr>
          </a:p>
          <a:p>
            <a:pPr>
              <a:spcBef>
                <a:spcPct val="0"/>
              </a:spcBef>
              <a:buFont typeface="Arial" charset="0"/>
              <a:buChar char="•"/>
            </a:pPr>
            <a:r>
              <a:rPr lang="en-US" sz="1600" smtClean="0">
                <a:solidFill>
                  <a:srgbClr val="135C00"/>
                </a:solidFill>
                <a:latin typeface="Calibri" pitchFamily="34" charset="0"/>
              </a:rPr>
              <a:t>FY13 demand is over twice the available funding; Hard choices will have to be made!</a:t>
            </a:r>
          </a:p>
          <a:p>
            <a:pPr>
              <a:spcBef>
                <a:spcPct val="0"/>
              </a:spcBef>
              <a:buFont typeface="Arial" charset="0"/>
              <a:buChar char="•"/>
            </a:pPr>
            <a:r>
              <a:rPr lang="en-US" sz="1600" smtClean="0">
                <a:solidFill>
                  <a:srgbClr val="135C00"/>
                </a:solidFill>
                <a:latin typeface="Calibri" pitchFamily="34" charset="0"/>
              </a:rPr>
              <a:t>Reminder: </a:t>
            </a:r>
            <a:r>
              <a:rPr lang="en-US" sz="1600" smtClean="0">
                <a:solidFill>
                  <a:srgbClr val="135C00"/>
                </a:solidFill>
                <a:latin typeface="Calibri" pitchFamily="34" charset="0"/>
                <a:sym typeface="Wingdings" pitchFamily="2" charset="2"/>
              </a:rPr>
              <a:t>Research planned to decrease ~ 2%/year for next few years</a:t>
            </a:r>
          </a:p>
          <a:p>
            <a:pPr marL="0" lvl="2" indent="0">
              <a:spcBef>
                <a:spcPct val="0"/>
              </a:spcBef>
              <a:buFontTx/>
              <a:buNone/>
            </a:pPr>
            <a:endParaRPr lang="en-US" sz="1600" b="1" u="sng" smtClean="0">
              <a:solidFill>
                <a:srgbClr val="135C00"/>
              </a:solidFill>
              <a:latin typeface="Calibri" pitchFamily="34" charset="0"/>
              <a:sym typeface="Wingdings" pitchFamily="2" charset="2"/>
            </a:endParaRPr>
          </a:p>
          <a:p>
            <a:pPr marL="0" lvl="2" indent="0">
              <a:spcBef>
                <a:spcPct val="0"/>
              </a:spcBef>
              <a:buFontTx/>
              <a:buNone/>
            </a:pPr>
            <a:r>
              <a:rPr lang="en-US" b="1" u="sng" smtClean="0">
                <a:solidFill>
                  <a:srgbClr val="135C00"/>
                </a:solidFill>
                <a:latin typeface="Calibri" pitchFamily="34" charset="0"/>
                <a:sym typeface="Wingdings" pitchFamily="2" charset="2"/>
              </a:rPr>
              <a:t>Jan. 2013 (Office of Science program) - Review of Early Career proposals</a:t>
            </a:r>
          </a:p>
          <a:p>
            <a:pPr marL="0" lvl="2" indent="0">
              <a:spcBef>
                <a:spcPct val="0"/>
              </a:spcBef>
              <a:buFontTx/>
              <a:buNone/>
            </a:pPr>
            <a:r>
              <a:rPr lang="en-US" sz="1600" smtClean="0">
                <a:solidFill>
                  <a:srgbClr val="135C00"/>
                </a:solidFill>
                <a:latin typeface="Calibri" pitchFamily="34" charset="0"/>
                <a:sym typeface="Wingdings" pitchFamily="2" charset="2"/>
              </a:rPr>
              <a:t>-- HEP usually awards ~ 10/year</a:t>
            </a:r>
            <a:r>
              <a:rPr lang="en-US" sz="1600" b="1" smtClean="0">
                <a:solidFill>
                  <a:srgbClr val="135C00"/>
                </a:solidFill>
                <a:latin typeface="Calibri" pitchFamily="34" charset="0"/>
                <a:sym typeface="Wingdings" pitchFamily="2" charset="2"/>
              </a:rPr>
              <a:t> </a:t>
            </a:r>
          </a:p>
          <a:p>
            <a:pPr marL="0" lvl="2" indent="0">
              <a:spcBef>
                <a:spcPct val="0"/>
              </a:spcBef>
              <a:buFontTx/>
              <a:buNone/>
            </a:pPr>
            <a:endParaRPr lang="en-US" sz="1600" b="1" smtClean="0">
              <a:solidFill>
                <a:srgbClr val="135C00"/>
              </a:solidFill>
              <a:latin typeface="Calibri" pitchFamily="34" charset="0"/>
              <a:sym typeface="Wingdings" pitchFamily="2" charset="2"/>
            </a:endParaRPr>
          </a:p>
          <a:p>
            <a:pPr marL="0" lvl="2" indent="0">
              <a:spcBef>
                <a:spcPct val="0"/>
              </a:spcBef>
              <a:buFontTx/>
              <a:buNone/>
            </a:pPr>
            <a:r>
              <a:rPr lang="en-US" b="1" u="sng" smtClean="0">
                <a:solidFill>
                  <a:srgbClr val="135C00"/>
                </a:solidFill>
                <a:latin typeface="Calibri" pitchFamily="34" charset="0"/>
                <a:sym typeface="Wingdings" pitchFamily="2" charset="2"/>
              </a:rPr>
              <a:t>Late FY13 – Cosmic Frontier Comparative Lab Research Program Review</a:t>
            </a:r>
          </a:p>
          <a:p>
            <a:pPr marL="0" lvl="2" indent="0">
              <a:spcBef>
                <a:spcPct val="0"/>
              </a:spcBef>
              <a:buFontTx/>
              <a:buNone/>
            </a:pPr>
            <a:r>
              <a:rPr lang="en-US" sz="1600" smtClean="0">
                <a:solidFill>
                  <a:srgbClr val="135C00"/>
                </a:solidFill>
                <a:latin typeface="Calibri" pitchFamily="34" charset="0"/>
                <a:sym typeface="Wingdings" pitchFamily="2" charset="2"/>
              </a:rPr>
              <a:t>-- Panel review held every 3 years to comparatively review our major lab research programs – ANL, BNL, FNAL, LBNL, SLAC</a:t>
            </a:r>
          </a:p>
        </p:txBody>
      </p:sp>
      <p:sp>
        <p:nvSpPr>
          <p:cNvPr id="10" name="Title 6"/>
          <p:cNvSpPr txBox="1">
            <a:spLocks/>
          </p:cNvSpPr>
          <p:nvPr/>
        </p:nvSpPr>
        <p:spPr>
          <a:xfrm>
            <a:off x="0" y="304800"/>
            <a:ext cx="8905875" cy="436563"/>
          </a:xfrm>
          <a:prstGeom prst="rect">
            <a:avLst/>
          </a:prstGeom>
        </p:spPr>
        <p:txBody>
          <a:bodyPr/>
          <a:lstStyle/>
          <a:p>
            <a:pPr algn="ctr" eaLnBrk="0" hangingPunct="0">
              <a:defRPr/>
            </a:pPr>
            <a:r>
              <a:rPr lang="en-US" sz="2800" kern="0" dirty="0">
                <a:solidFill>
                  <a:srgbClr val="135C00"/>
                </a:solidFill>
                <a:latin typeface="Cambria" pitchFamily="18" charset="0"/>
                <a:ea typeface="+mj-ea"/>
                <a:cs typeface="+mj-cs"/>
              </a:rPr>
              <a:t>Cosmic Frontier – Program reviews</a:t>
            </a:r>
            <a:endParaRPr lang="en-US" sz="2800" kern="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xfrm>
            <a:off x="787400" y="206375"/>
            <a:ext cx="7480300" cy="723900"/>
          </a:xfrm>
        </p:spPr>
        <p:txBody>
          <a:bodyPr/>
          <a:lstStyle/>
          <a:p>
            <a:pPr>
              <a:defRPr/>
            </a:pPr>
            <a:r>
              <a:rPr lang="en-US" sz="3200" smtClean="0">
                <a:cs typeface="Arial" charset="0"/>
              </a:rPr>
              <a:t>Cosmic Frontier – Going Forward</a:t>
            </a:r>
          </a:p>
        </p:txBody>
      </p:sp>
      <p:sp>
        <p:nvSpPr>
          <p:cNvPr id="56322" name="Text Box 4"/>
          <p:cNvSpPr txBox="1">
            <a:spLocks noChangeArrowheads="1"/>
          </p:cNvSpPr>
          <p:nvPr/>
        </p:nvSpPr>
        <p:spPr bwMode="auto">
          <a:xfrm>
            <a:off x="228600" y="1058863"/>
            <a:ext cx="8915400" cy="5792787"/>
          </a:xfrm>
          <a:prstGeom prst="rect">
            <a:avLst/>
          </a:prstGeom>
          <a:noFill/>
          <a:ln w="9525">
            <a:noFill/>
            <a:miter lim="800000"/>
            <a:headEnd/>
            <a:tailEnd/>
          </a:ln>
        </p:spPr>
        <p:txBody>
          <a:bodyPr>
            <a:spAutoFit/>
          </a:bodyPr>
          <a:lstStyle/>
          <a:p>
            <a:r>
              <a:rPr lang="en-US" sz="2000">
                <a:latin typeface="Calibri" pitchFamily="34" charset="0"/>
              </a:rPr>
              <a:t>Dark Matter:</a:t>
            </a:r>
          </a:p>
          <a:p>
            <a:r>
              <a:rPr lang="en-US" sz="2000" b="0">
                <a:solidFill>
                  <a:srgbClr val="007E00"/>
                </a:solidFill>
                <a:latin typeface="Calibri" pitchFamily="34" charset="0"/>
              </a:rPr>
              <a:t>-- Path for direct detection dark matter experiments is clear</a:t>
            </a:r>
          </a:p>
          <a:p>
            <a:pPr>
              <a:buFontTx/>
              <a:buChar char="-"/>
            </a:pPr>
            <a:r>
              <a:rPr lang="en-US" sz="2000" b="0">
                <a:solidFill>
                  <a:srgbClr val="007E00"/>
                </a:solidFill>
                <a:latin typeface="Calibri" pitchFamily="34" charset="0"/>
              </a:rPr>
              <a:t>- Comparative review of DM-G2 efforts in FY13, leading to future project start </a:t>
            </a:r>
          </a:p>
          <a:p>
            <a:pPr>
              <a:buFontTx/>
              <a:buChar char="-"/>
            </a:pPr>
            <a:r>
              <a:rPr lang="en-US" sz="2000" b="0">
                <a:solidFill>
                  <a:srgbClr val="007E00"/>
                </a:solidFill>
                <a:latin typeface="Calibri" pitchFamily="34" charset="0"/>
              </a:rPr>
              <a:t>- Plan for other methods of detection developing under leadership of DPF/Snowmass process</a:t>
            </a:r>
          </a:p>
          <a:p>
            <a:endParaRPr lang="en-US" sz="2000" b="0">
              <a:latin typeface="Calibri" pitchFamily="34" charset="0"/>
            </a:endParaRPr>
          </a:p>
          <a:p>
            <a:r>
              <a:rPr lang="en-US" sz="2000">
                <a:latin typeface="Calibri" pitchFamily="34" charset="0"/>
              </a:rPr>
              <a:t>Dark Energy:</a:t>
            </a:r>
          </a:p>
          <a:p>
            <a:r>
              <a:rPr lang="en-US" sz="2000" b="0">
                <a:solidFill>
                  <a:srgbClr val="007E00"/>
                </a:solidFill>
                <a:latin typeface="Calibri" pitchFamily="34" charset="0"/>
              </a:rPr>
              <a:t>-- Pro-actively developed science plan for balanced, staged program from BOSS, DES</a:t>
            </a:r>
            <a:r>
              <a:rPr lang="en-US" sz="2000" b="0">
                <a:solidFill>
                  <a:srgbClr val="007E00"/>
                </a:solidFill>
                <a:latin typeface="Calibri" pitchFamily="34" charset="0"/>
                <a:sym typeface="Wingdings" pitchFamily="2" charset="2"/>
              </a:rPr>
              <a:t>LSST and MS-DESI</a:t>
            </a:r>
            <a:endParaRPr lang="en-US" sz="2000" b="0">
              <a:solidFill>
                <a:srgbClr val="007E00"/>
              </a:solidFill>
              <a:latin typeface="Calibri" pitchFamily="34" charset="0"/>
            </a:endParaRPr>
          </a:p>
          <a:p>
            <a:pPr>
              <a:buFontTx/>
              <a:buChar char="-"/>
            </a:pPr>
            <a:r>
              <a:rPr lang="en-US" sz="2000" b="0">
                <a:solidFill>
                  <a:srgbClr val="007E00"/>
                </a:solidFill>
                <a:latin typeface="Calibri" pitchFamily="34" charset="0"/>
              </a:rPr>
              <a:t> Investigating access to facilities needed for MS-DESI</a:t>
            </a:r>
          </a:p>
          <a:p>
            <a:pPr>
              <a:buFontTx/>
              <a:buChar char="-"/>
            </a:pPr>
            <a:r>
              <a:rPr lang="en-US" sz="2000" b="0">
                <a:solidFill>
                  <a:srgbClr val="007E00"/>
                </a:solidFill>
                <a:latin typeface="Calibri" pitchFamily="34" charset="0"/>
              </a:rPr>
              <a:t> Further development of science plan through DPF/Snowmass process</a:t>
            </a:r>
          </a:p>
          <a:p>
            <a:endParaRPr lang="en-US" sz="2000" b="0">
              <a:latin typeface="Calibri" pitchFamily="34" charset="0"/>
            </a:endParaRPr>
          </a:p>
          <a:p>
            <a:r>
              <a:rPr lang="en-US" sz="2000">
                <a:latin typeface="Calibri" pitchFamily="34" charset="0"/>
              </a:rPr>
              <a:t>Other areas:</a:t>
            </a:r>
          </a:p>
          <a:p>
            <a:r>
              <a:rPr lang="en-US" sz="2000" b="0">
                <a:solidFill>
                  <a:srgbClr val="007E00"/>
                </a:solidFill>
                <a:latin typeface="Calibri" pitchFamily="34" charset="0"/>
              </a:rPr>
              <a:t>-- Science case and role of other particle astrophysics areas needs to be better articulated through DPF/Snowmass process</a:t>
            </a:r>
          </a:p>
          <a:p>
            <a:endParaRPr lang="en-US" sz="2000" b="0">
              <a:solidFill>
                <a:srgbClr val="007E00"/>
              </a:solidFill>
              <a:latin typeface="Calibri" pitchFamily="34" charset="0"/>
            </a:endParaRPr>
          </a:p>
          <a:p>
            <a:r>
              <a:rPr lang="en-US" u="sng">
                <a:solidFill>
                  <a:srgbClr val="285C00"/>
                </a:solidFill>
              </a:rPr>
              <a:t>DPF Community Summer Study </a:t>
            </a:r>
            <a:r>
              <a:rPr lang="en-US" b="0" u="sng">
                <a:solidFill>
                  <a:srgbClr val="285C00"/>
                </a:solidFill>
              </a:rPr>
              <a:t>(2012-2013 -- Snowmass on the Mississippi)</a:t>
            </a:r>
            <a:r>
              <a:rPr lang="en-US" u="sng">
                <a:solidFill>
                  <a:srgbClr val="285C00"/>
                </a:solidFill>
              </a:rPr>
              <a:t> </a:t>
            </a:r>
          </a:p>
          <a:p>
            <a:pPr lvl="1"/>
            <a:r>
              <a:rPr lang="en-US" b="0">
                <a:solidFill>
                  <a:srgbClr val="285C00"/>
                </a:solidFill>
                <a:sym typeface="Wingdings" pitchFamily="2" charset="2"/>
              </a:rPr>
              <a:t></a:t>
            </a:r>
            <a:r>
              <a:rPr lang="en-US" b="0">
                <a:solidFill>
                  <a:srgbClr val="285C00"/>
                </a:solidFill>
              </a:rPr>
              <a:t>Develop and communicate the science plans and strategies for the HEP/Particle physics program.</a:t>
            </a:r>
            <a:endParaRPr lang="en-US">
              <a:solidFill>
                <a:srgbClr val="285C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idx="4294967295"/>
          </p:nvPr>
        </p:nvSpPr>
        <p:spPr>
          <a:xfrm>
            <a:off x="173038" y="219075"/>
            <a:ext cx="8809037" cy="723900"/>
          </a:xfrm>
        </p:spPr>
        <p:txBody>
          <a:bodyPr/>
          <a:lstStyle/>
          <a:p>
            <a:pPr>
              <a:defRPr/>
            </a:pPr>
            <a:r>
              <a:rPr lang="en-US" sz="3200" b="1" smtClean="0">
                <a:solidFill>
                  <a:srgbClr val="135C00"/>
                </a:solidFill>
                <a:latin typeface="Calibri" pitchFamily="34" charset="0"/>
                <a:cs typeface="Arial" charset="0"/>
              </a:rPr>
              <a:t>Cosmic Frontier – Future Planning &amp; Optimization</a:t>
            </a:r>
          </a:p>
        </p:txBody>
      </p:sp>
      <p:sp>
        <p:nvSpPr>
          <p:cNvPr id="57346" name="Text Box 4"/>
          <p:cNvSpPr txBox="1">
            <a:spLocks noChangeArrowheads="1"/>
          </p:cNvSpPr>
          <p:nvPr/>
        </p:nvSpPr>
        <p:spPr bwMode="auto">
          <a:xfrm>
            <a:off x="0" y="1154113"/>
            <a:ext cx="9144000" cy="4429125"/>
          </a:xfrm>
          <a:prstGeom prst="rect">
            <a:avLst/>
          </a:prstGeom>
          <a:noFill/>
          <a:ln w="9525">
            <a:noFill/>
            <a:miter lim="800000"/>
            <a:headEnd/>
            <a:tailEnd/>
          </a:ln>
        </p:spPr>
        <p:txBody>
          <a:bodyPr>
            <a:spAutoFit/>
          </a:bodyPr>
          <a:lstStyle/>
          <a:p>
            <a:r>
              <a:rPr lang="en-US" b="0" u="sng">
                <a:solidFill>
                  <a:srgbClr val="285C00"/>
                </a:solidFill>
              </a:rPr>
              <a:t>Results of the DPF/Snowmass process will inform future planning &amp; optimization</a:t>
            </a:r>
          </a:p>
          <a:p>
            <a:pPr>
              <a:buFontTx/>
              <a:buChar char="•"/>
            </a:pPr>
            <a:r>
              <a:rPr lang="en-US" b="0">
                <a:solidFill>
                  <a:srgbClr val="285C00"/>
                </a:solidFill>
              </a:rPr>
              <a:t> Lead with science goals and articulate how they address HEP goals</a:t>
            </a:r>
          </a:p>
          <a:p>
            <a:pPr>
              <a:buFontTx/>
              <a:buChar char="•"/>
            </a:pPr>
            <a:r>
              <a:rPr lang="en-US" b="0">
                <a:solidFill>
                  <a:srgbClr val="285C00"/>
                </a:solidFill>
                <a:sym typeface="Wingdings" pitchFamily="2" charset="2"/>
              </a:rPr>
              <a:t> Develop</a:t>
            </a:r>
            <a:r>
              <a:rPr lang="en-US" b="0">
                <a:solidFill>
                  <a:srgbClr val="285C00"/>
                </a:solidFill>
              </a:rPr>
              <a:t> a science plan with decision tree/points</a:t>
            </a:r>
          </a:p>
          <a:p>
            <a:endParaRPr lang="en-US" b="0">
              <a:solidFill>
                <a:srgbClr val="285C00"/>
              </a:solidFill>
            </a:endParaRPr>
          </a:p>
          <a:p>
            <a:r>
              <a:rPr lang="en-US" sz="1600" b="0" u="sng">
                <a:solidFill>
                  <a:srgbClr val="285C00"/>
                </a:solidFill>
              </a:rPr>
              <a:t>Balance &amp; Optimization</a:t>
            </a:r>
          </a:p>
          <a:p>
            <a:pPr>
              <a:buFontTx/>
              <a:buChar char="•"/>
            </a:pPr>
            <a:r>
              <a:rPr lang="en-US" b="0">
                <a:solidFill>
                  <a:srgbClr val="285C00"/>
                </a:solidFill>
              </a:rPr>
              <a:t>  </a:t>
            </a:r>
            <a:r>
              <a:rPr lang="en-US" sz="1600" b="0">
                <a:solidFill>
                  <a:srgbClr val="285C00"/>
                </a:solidFill>
              </a:rPr>
              <a:t>Between Cosmic thrusts; will need to decrease support for one area if we are to expand into another.</a:t>
            </a:r>
          </a:p>
          <a:p>
            <a:pPr>
              <a:buFontTx/>
              <a:buChar char="•"/>
            </a:pPr>
            <a:r>
              <a:rPr lang="en-US" sz="1600" b="0">
                <a:solidFill>
                  <a:srgbClr val="285C00"/>
                </a:solidFill>
              </a:rPr>
              <a:t>  Experiments directly-aligned with goals or provide input/contributions to goals</a:t>
            </a:r>
          </a:p>
          <a:p>
            <a:pPr>
              <a:buFontTx/>
              <a:buChar char="•"/>
            </a:pPr>
            <a:r>
              <a:rPr lang="en-US" sz="1600" b="0">
                <a:solidFill>
                  <a:srgbClr val="285C00"/>
                </a:solidFill>
              </a:rPr>
              <a:t> Supporting theory, simulation, computational efforts</a:t>
            </a:r>
          </a:p>
          <a:p>
            <a:pPr>
              <a:buFontTx/>
              <a:buChar char="•"/>
            </a:pPr>
            <a:r>
              <a:rPr lang="en-US" sz="1600" b="0">
                <a:solidFill>
                  <a:srgbClr val="285C00"/>
                </a:solidFill>
              </a:rPr>
              <a:t> Coordination of background and other R&amp;D studies to support entire program.</a:t>
            </a:r>
          </a:p>
          <a:p>
            <a:pPr>
              <a:buFontTx/>
              <a:buChar char="•"/>
            </a:pPr>
            <a:r>
              <a:rPr lang="en-US" sz="1600" b="0">
                <a:solidFill>
                  <a:srgbClr val="285C00"/>
                </a:solidFill>
              </a:rPr>
              <a:t> Multiple technologies/methods? Phase space covered and how far do we go with each?</a:t>
            </a:r>
          </a:p>
          <a:p>
            <a:pPr>
              <a:buFontTx/>
              <a:buChar char="•"/>
            </a:pPr>
            <a:r>
              <a:rPr lang="en-US" sz="1600" b="0">
                <a:solidFill>
                  <a:srgbClr val="285C00"/>
                </a:solidFill>
              </a:rPr>
              <a:t> Balance of speculative efforts with ones that guarantee results</a:t>
            </a:r>
          </a:p>
          <a:p>
            <a:pPr>
              <a:buFontTx/>
              <a:buChar char="•"/>
            </a:pPr>
            <a:r>
              <a:rPr lang="en-US" sz="1600" b="0">
                <a:solidFill>
                  <a:srgbClr val="285C00"/>
                </a:solidFill>
              </a:rPr>
              <a:t> Domestic and off-shore</a:t>
            </a:r>
          </a:p>
          <a:p>
            <a:pPr>
              <a:buFontTx/>
              <a:buChar char="•"/>
            </a:pPr>
            <a:r>
              <a:rPr lang="en-US" sz="1600" b="0">
                <a:solidFill>
                  <a:srgbClr val="285C00"/>
                </a:solidFill>
              </a:rPr>
              <a:t> Methods, technologies</a:t>
            </a:r>
          </a:p>
          <a:p>
            <a:pPr>
              <a:buFontTx/>
              <a:buChar char="•"/>
            </a:pPr>
            <a:r>
              <a:rPr lang="en-US" sz="1600" b="0">
                <a:solidFill>
                  <a:srgbClr val="285C00"/>
                </a:solidFill>
              </a:rPr>
              <a:t> Overlaps: Other experiments already planned or existing that also do this science?</a:t>
            </a:r>
          </a:p>
          <a:p>
            <a:pPr>
              <a:buFontTx/>
              <a:buChar char="•"/>
            </a:pPr>
            <a:r>
              <a:rPr lang="en-US" sz="1600" b="0">
                <a:solidFill>
                  <a:srgbClr val="285C00"/>
                </a:solidFill>
              </a:rPr>
              <a:t> Optimization: Enhance all our efforts to leverage most science from the program.</a:t>
            </a:r>
          </a:p>
          <a:p>
            <a:endParaRPr lang="en-US" b="0">
              <a:solidFill>
                <a:srgbClr val="135C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idx="4294967295"/>
          </p:nvPr>
        </p:nvSpPr>
        <p:spPr>
          <a:xfrm>
            <a:off x="173038" y="219075"/>
            <a:ext cx="8809037" cy="723900"/>
          </a:xfrm>
        </p:spPr>
        <p:txBody>
          <a:bodyPr/>
          <a:lstStyle/>
          <a:p>
            <a:pPr>
              <a:defRPr/>
            </a:pPr>
            <a:r>
              <a:rPr lang="en-US" b="1" smtClean="0">
                <a:solidFill>
                  <a:srgbClr val="135C00"/>
                </a:solidFill>
                <a:latin typeface="Calibri" pitchFamily="34" charset="0"/>
                <a:cs typeface="Arial" charset="0"/>
              </a:rPr>
              <a:t>Cosmic Frontier – Summary</a:t>
            </a:r>
            <a:br>
              <a:rPr lang="en-US" b="1" smtClean="0">
                <a:solidFill>
                  <a:srgbClr val="135C00"/>
                </a:solidFill>
                <a:latin typeface="Calibri" pitchFamily="34" charset="0"/>
                <a:cs typeface="Arial" charset="0"/>
              </a:rPr>
            </a:br>
            <a:endParaRPr lang="en-US" b="1" smtClean="0">
              <a:solidFill>
                <a:srgbClr val="135C00"/>
              </a:solidFill>
              <a:latin typeface="Calibri" pitchFamily="34" charset="0"/>
              <a:cs typeface="Arial" charset="0"/>
            </a:endParaRPr>
          </a:p>
        </p:txBody>
      </p:sp>
      <p:sp>
        <p:nvSpPr>
          <p:cNvPr id="58370" name="Text Box 4"/>
          <p:cNvSpPr txBox="1">
            <a:spLocks noChangeArrowheads="1"/>
          </p:cNvSpPr>
          <p:nvPr/>
        </p:nvSpPr>
        <p:spPr bwMode="auto">
          <a:xfrm>
            <a:off x="811213" y="2378075"/>
            <a:ext cx="8067675" cy="3013075"/>
          </a:xfrm>
          <a:prstGeom prst="rect">
            <a:avLst/>
          </a:prstGeom>
          <a:noFill/>
          <a:ln w="9525">
            <a:noFill/>
            <a:miter lim="800000"/>
            <a:headEnd/>
            <a:tailEnd/>
          </a:ln>
        </p:spPr>
        <p:txBody>
          <a:bodyPr>
            <a:spAutoFit/>
          </a:bodyPr>
          <a:lstStyle/>
          <a:p>
            <a:r>
              <a:rPr lang="en-US" sz="2400">
                <a:solidFill>
                  <a:srgbClr val="135C00"/>
                </a:solidFill>
              </a:rPr>
              <a:t>Have path forward for next steps in Dark Matter &amp; Dark Energy</a:t>
            </a:r>
          </a:p>
          <a:p>
            <a:endParaRPr lang="en-US" sz="2400">
              <a:solidFill>
                <a:srgbClr val="135C00"/>
              </a:solidFill>
            </a:endParaRPr>
          </a:p>
          <a:p>
            <a:r>
              <a:rPr lang="en-US" sz="2400">
                <a:solidFill>
                  <a:srgbClr val="135C00"/>
                </a:solidFill>
              </a:rPr>
              <a:t>Will further develop and optimize program starting with input from the DPF/Snowmass process.</a:t>
            </a:r>
          </a:p>
          <a:p>
            <a:endParaRPr lang="en-US" sz="2400">
              <a:solidFill>
                <a:srgbClr val="135C00"/>
              </a:solidFill>
            </a:endParaRPr>
          </a:p>
          <a:p>
            <a:r>
              <a:rPr lang="en-US" sz="2400">
                <a:solidFill>
                  <a:srgbClr val="135C00"/>
                </a:solidFill>
              </a:rPr>
              <a:t>Lots of results coming out or expected soon in all areas.  Future is looking bright!!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Subtitle 2"/>
          <p:cNvSpPr>
            <a:spLocks noGrp="1"/>
          </p:cNvSpPr>
          <p:nvPr>
            <p:ph type="subTitle" idx="4294967295"/>
          </p:nvPr>
        </p:nvSpPr>
        <p:spPr>
          <a:xfrm>
            <a:off x="2519363" y="2592388"/>
            <a:ext cx="3646487" cy="769937"/>
          </a:xfrm>
        </p:spPr>
        <p:txBody>
          <a:bodyPr/>
          <a:lstStyle/>
          <a:p>
            <a:pPr marL="0" indent="0">
              <a:lnSpc>
                <a:spcPct val="80000"/>
              </a:lnSpc>
              <a:buFont typeface="Wingdings" pitchFamily="2" charset="2"/>
              <a:buNone/>
            </a:pPr>
            <a:endParaRPr lang="en-US" sz="1800" b="0" smtClean="0"/>
          </a:p>
          <a:p>
            <a:pPr marL="0" indent="0">
              <a:lnSpc>
                <a:spcPct val="80000"/>
              </a:lnSpc>
              <a:buFont typeface="Wingdings" pitchFamily="2" charset="2"/>
              <a:buNone/>
            </a:pPr>
            <a:r>
              <a:rPr lang="en-US" sz="2800" smtClean="0"/>
              <a:t>Discussion points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ctrTitle" idx="4294967295"/>
          </p:nvPr>
        </p:nvSpPr>
        <p:spPr>
          <a:xfrm>
            <a:off x="457200" y="0"/>
            <a:ext cx="7772400" cy="1087438"/>
          </a:xfrm>
          <a:noFill/>
        </p:spPr>
        <p:txBody>
          <a:bodyPr/>
          <a:lstStyle/>
          <a:p>
            <a:r>
              <a:rPr lang="en-US" sz="2000" b="1" smtClean="0">
                <a:effectLst/>
              </a:rPr>
              <a:t>AAAC Report – March 2012</a:t>
            </a:r>
            <a:br>
              <a:rPr lang="en-US" sz="2000" b="1" smtClean="0">
                <a:effectLst/>
              </a:rPr>
            </a:br>
            <a:r>
              <a:rPr lang="en-US" sz="2000" b="1" smtClean="0">
                <a:effectLst/>
              </a:rPr>
              <a:t>Findings/Recommendations for DOE/HEP</a:t>
            </a:r>
          </a:p>
        </p:txBody>
      </p:sp>
      <p:sp>
        <p:nvSpPr>
          <p:cNvPr id="59394" name="Subtitle 2"/>
          <p:cNvSpPr>
            <a:spLocks noGrp="1"/>
          </p:cNvSpPr>
          <p:nvPr>
            <p:ph type="subTitle" idx="4294967295"/>
          </p:nvPr>
        </p:nvSpPr>
        <p:spPr>
          <a:xfrm>
            <a:off x="233363" y="1147763"/>
            <a:ext cx="8543925" cy="5710237"/>
          </a:xfrm>
        </p:spPr>
        <p:txBody>
          <a:bodyPr/>
          <a:lstStyle/>
          <a:p>
            <a:pPr marL="0" indent="0">
              <a:lnSpc>
                <a:spcPct val="80000"/>
              </a:lnSpc>
              <a:buFont typeface="Wingdings" pitchFamily="2" charset="2"/>
              <a:buNone/>
            </a:pPr>
            <a:r>
              <a:rPr lang="en-US" sz="1600" b="0" u="sng" smtClean="0"/>
              <a:t>Finding:</a:t>
            </a:r>
          </a:p>
          <a:p>
            <a:pPr marL="0" indent="0">
              <a:lnSpc>
                <a:spcPct val="80000"/>
              </a:lnSpc>
              <a:buFont typeface="Wingdings" pitchFamily="2" charset="2"/>
              <a:buNone/>
            </a:pPr>
            <a:r>
              <a:rPr lang="en-US" sz="1600" b="0" smtClean="0"/>
              <a:t>The Large Synoptic Survey Telescope (LSST), the top-ranked large ground-based facility in NWNH, is on the path to being started, with an active NSF/DOE Joint Oversight Group (JOG) to synchronize the approval, review and funding processes. The AAAC applauds NSF and DOE for their coordinated activities and finds that it is very important that these activities remain synchronized as the project proceeds (§2.2).</a:t>
            </a:r>
          </a:p>
          <a:p>
            <a:pPr marL="0" indent="0">
              <a:lnSpc>
                <a:spcPct val="80000"/>
              </a:lnSpc>
              <a:buFont typeface="Wingdings" pitchFamily="2" charset="2"/>
              <a:buNone/>
            </a:pPr>
            <a:endParaRPr lang="en-US" sz="1600" b="0" smtClean="0"/>
          </a:p>
          <a:p>
            <a:pPr marL="0" indent="0">
              <a:lnSpc>
                <a:spcPct val="80000"/>
              </a:lnSpc>
              <a:buFont typeface="Wingdings" pitchFamily="2" charset="2"/>
              <a:buNone/>
            </a:pPr>
            <a:r>
              <a:rPr lang="en-US" sz="1600" b="0" u="sng" smtClean="0"/>
              <a:t>Finding:</a:t>
            </a:r>
          </a:p>
          <a:p>
            <a:pPr marL="0" indent="0">
              <a:lnSpc>
                <a:spcPct val="80000"/>
              </a:lnSpc>
              <a:spcBef>
                <a:spcPct val="0"/>
              </a:spcBef>
              <a:buFont typeface="Wingdings" pitchFamily="2" charset="2"/>
              <a:buNone/>
            </a:pPr>
            <a:r>
              <a:rPr lang="en-US" sz="1600" b="0" smtClean="0">
                <a:ea typeface="Calibri" pitchFamily="34" charset="0"/>
                <a:cs typeface="TimesNewRomanPSMT"/>
              </a:rPr>
              <a:t>The AAAC is concerned about declining levels of funding for technology development</a:t>
            </a:r>
            <a:r>
              <a:rPr lang="en-US" sz="1600" b="0" smtClean="0"/>
              <a:t> within NASA, NSF, and DOE. Maintaining technology development is essential to enable the discoveries that will take place in future decades, and to maintain the technical leadership of the U.S. (§2.8).</a:t>
            </a:r>
          </a:p>
          <a:p>
            <a:pPr marL="0" indent="0">
              <a:lnSpc>
                <a:spcPct val="80000"/>
              </a:lnSpc>
              <a:spcBef>
                <a:spcPct val="0"/>
              </a:spcBef>
              <a:buFont typeface="Wingdings" pitchFamily="2" charset="2"/>
              <a:buNone/>
            </a:pPr>
            <a:endParaRPr lang="en-US" sz="1600" b="0" smtClean="0"/>
          </a:p>
          <a:p>
            <a:pPr marL="0" indent="0">
              <a:lnSpc>
                <a:spcPct val="80000"/>
              </a:lnSpc>
              <a:buFont typeface="Wingdings" pitchFamily="2" charset="2"/>
              <a:buNone/>
            </a:pPr>
            <a:r>
              <a:rPr lang="en-US" sz="1600" b="0" u="sng" smtClean="0"/>
              <a:t>Finding:</a:t>
            </a:r>
          </a:p>
          <a:p>
            <a:pPr marL="0" indent="0">
              <a:lnSpc>
                <a:spcPct val="80000"/>
              </a:lnSpc>
              <a:buFont typeface="Wingdings" pitchFamily="2" charset="2"/>
              <a:buNone/>
            </a:pPr>
            <a:r>
              <a:rPr lang="en-US" sz="1600" b="0" smtClean="0"/>
              <a:t>Interagency coordination and interactions on a number of joint projects including the LSST,</a:t>
            </a:r>
          </a:p>
          <a:p>
            <a:pPr marL="0" indent="0">
              <a:lnSpc>
                <a:spcPct val="80000"/>
              </a:lnSpc>
              <a:buFont typeface="Wingdings" pitchFamily="2" charset="2"/>
              <a:buNone/>
            </a:pPr>
            <a:r>
              <a:rPr lang="en-US" sz="1600" b="0" smtClean="0"/>
              <a:t>the Theory and Computation Networks (TCN), Fermi and the Dark Energy Survey (DES) are</a:t>
            </a:r>
          </a:p>
          <a:p>
            <a:pPr marL="0" indent="0">
              <a:lnSpc>
                <a:spcPct val="80000"/>
              </a:lnSpc>
              <a:buFont typeface="Wingdings" pitchFamily="2" charset="2"/>
              <a:buNone/>
            </a:pPr>
            <a:r>
              <a:rPr lang="en-US" sz="1600" b="0" smtClean="0"/>
              <a:t>good. The AAAC is pleased with the level of such cooperation (§3).</a:t>
            </a:r>
          </a:p>
          <a:p>
            <a:pPr marL="0" indent="0">
              <a:lnSpc>
                <a:spcPct val="80000"/>
              </a:lnSpc>
              <a:spcBef>
                <a:spcPct val="0"/>
              </a:spcBef>
              <a:buFont typeface="Wingdings" pitchFamily="2" charset="2"/>
              <a:buNone/>
            </a:pPr>
            <a:endParaRPr lang="en-US" sz="1600" b="0" smtClean="0"/>
          </a:p>
          <a:p>
            <a:pPr marL="0" indent="0">
              <a:lnSpc>
                <a:spcPct val="80000"/>
              </a:lnSpc>
              <a:buFont typeface="Wingdings" pitchFamily="2" charset="2"/>
              <a:buNone/>
            </a:pPr>
            <a:r>
              <a:rPr lang="en-US" sz="1600" b="0" u="sng" smtClean="0"/>
              <a:t>Text:</a:t>
            </a:r>
          </a:p>
          <a:p>
            <a:pPr marL="0" indent="0">
              <a:lnSpc>
                <a:spcPct val="80000"/>
              </a:lnSpc>
              <a:buFont typeface="Wingdings" pitchFamily="2" charset="2"/>
              <a:buNone/>
            </a:pPr>
            <a:r>
              <a:rPr lang="en-US" sz="1600" b="0" smtClean="0"/>
              <a:t>International cooperation on Euclid represents an initial step to achieving advances in dark energy research – a key scientific frontier identified in NWNH. NASA engagement with Euclid likely will have derivative implications regarding interagency cooperation between two predominate sources of dark energy research support, the DOE and the NSF, that warrants future consideration by the AAAC. The AAAC noted that the success of the Euclid mission depends in part on complementary ground-based observations from projects such as LSST and the Dark Energy Survey (DES). The NRC report points out that collaborative processing and analyses of the combined ground-based and space-based datasets in the areas of overlap could position the U.S. community for leadership in their scientific exploitation.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457200" y="0"/>
            <a:ext cx="7772400" cy="762000"/>
          </a:xfrm>
          <a:prstGeom prst="rect">
            <a:avLst/>
          </a:prstGeom>
          <a:noFill/>
          <a:ln w="9525">
            <a:noFill/>
            <a:miter lim="800000"/>
            <a:headEnd/>
            <a:tailEnd/>
          </a:ln>
        </p:spPr>
        <p:txBody>
          <a:bodyPr/>
          <a:lstStyle/>
          <a:p>
            <a:pPr algn="ctr"/>
            <a:r>
              <a:rPr lang="en-US" sz="2400">
                <a:latin typeface="Calibri" pitchFamily="34" charset="0"/>
              </a:rPr>
              <a:t>AAAC Report – March 2012</a:t>
            </a:r>
            <a:br>
              <a:rPr lang="en-US" sz="2400">
                <a:latin typeface="Calibri" pitchFamily="34" charset="0"/>
              </a:rPr>
            </a:br>
            <a:r>
              <a:rPr lang="en-US" sz="2400">
                <a:latin typeface="Calibri" pitchFamily="34" charset="0"/>
              </a:rPr>
              <a:t>Findings/Recommendations for DOE (not HEP)</a:t>
            </a:r>
          </a:p>
        </p:txBody>
      </p:sp>
      <p:sp>
        <p:nvSpPr>
          <p:cNvPr id="60418" name="Rectangle 2"/>
          <p:cNvSpPr>
            <a:spLocks noChangeArrowheads="1"/>
          </p:cNvSpPr>
          <p:nvPr/>
        </p:nvSpPr>
        <p:spPr bwMode="auto">
          <a:xfrm>
            <a:off x="381000" y="1385888"/>
            <a:ext cx="8077200" cy="3937000"/>
          </a:xfrm>
          <a:prstGeom prst="rect">
            <a:avLst/>
          </a:prstGeom>
          <a:noFill/>
          <a:ln w="9525">
            <a:noFill/>
            <a:miter lim="800000"/>
            <a:headEnd/>
            <a:tailEnd/>
          </a:ln>
        </p:spPr>
        <p:txBody>
          <a:bodyPr>
            <a:spAutoFit/>
          </a:bodyPr>
          <a:lstStyle/>
          <a:p>
            <a:r>
              <a:rPr lang="en-US" b="0" u="sng">
                <a:latin typeface="Calibri" pitchFamily="34" charset="0"/>
              </a:rPr>
              <a:t>Finding:</a:t>
            </a:r>
          </a:p>
          <a:p>
            <a:r>
              <a:rPr lang="en-US" b="0">
                <a:latin typeface="Calibri" pitchFamily="34" charset="0"/>
              </a:rPr>
              <a:t>The AAAC expresses its continuing concern that U.S. inventories of mission critical</a:t>
            </a:r>
          </a:p>
          <a:p>
            <a:r>
              <a:rPr lang="en-US" b="0">
                <a:latin typeface="Calibri" pitchFamily="34" charset="0"/>
              </a:rPr>
              <a:t>consumables including Plutonium-238, Helium-3, and Helium-4, which enable a range of astrophysics research as well as commercial and national security endeavors, are depleting rapidly (§4.2).</a:t>
            </a:r>
          </a:p>
          <a:p>
            <a:endParaRPr lang="en-US" b="0">
              <a:latin typeface="Calibri" pitchFamily="34" charset="0"/>
            </a:endParaRPr>
          </a:p>
          <a:p>
            <a:r>
              <a:rPr lang="en-US" b="0" u="sng">
                <a:latin typeface="Calibri" pitchFamily="34" charset="0"/>
              </a:rPr>
              <a:t>Text:</a:t>
            </a:r>
          </a:p>
          <a:p>
            <a:r>
              <a:rPr lang="en-US" b="0">
                <a:latin typeface="Calibri" pitchFamily="34" charset="0"/>
              </a:rPr>
              <a:t>The AAAC urges that, in consultation with Congress, prompt action be taken and appropriate budgetary resources be identified through cooperative coordination between DOE, NASA, and, if applicable, other federal agencies (e.g., the National Security Agency, Department of Homeland Security), to enable the Pu-238 project production restart, sufficient availability of Helium-3, and a standard procedure to capture Helium-4. All three actions are necessary to assure the viability of future astrophysical observations and experiments.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txBox="1">
            <a:spLocks/>
          </p:cNvSpPr>
          <p:nvPr/>
        </p:nvSpPr>
        <p:spPr bwMode="auto">
          <a:xfrm>
            <a:off x="457200" y="0"/>
            <a:ext cx="7772400" cy="762000"/>
          </a:xfrm>
          <a:prstGeom prst="rect">
            <a:avLst/>
          </a:prstGeom>
          <a:noFill/>
          <a:ln w="9525">
            <a:noFill/>
            <a:miter lim="800000"/>
            <a:headEnd/>
            <a:tailEnd/>
          </a:ln>
        </p:spPr>
        <p:txBody>
          <a:bodyPr/>
          <a:lstStyle/>
          <a:p>
            <a:pPr algn="ctr"/>
            <a:r>
              <a:rPr lang="en-US" sz="2400">
                <a:latin typeface="Calibri" pitchFamily="34" charset="0"/>
              </a:rPr>
              <a:t>AAAC Panel – discussion points &amp; questions</a:t>
            </a:r>
          </a:p>
        </p:txBody>
      </p:sp>
      <p:sp>
        <p:nvSpPr>
          <p:cNvPr id="61442" name="Rectangle 2"/>
          <p:cNvSpPr>
            <a:spLocks noChangeArrowheads="1"/>
          </p:cNvSpPr>
          <p:nvPr/>
        </p:nvSpPr>
        <p:spPr bwMode="auto">
          <a:xfrm>
            <a:off x="204788" y="1239838"/>
            <a:ext cx="8651875" cy="4981575"/>
          </a:xfrm>
          <a:prstGeom prst="rect">
            <a:avLst/>
          </a:prstGeom>
          <a:noFill/>
          <a:ln w="9525">
            <a:noFill/>
            <a:miter lim="800000"/>
            <a:headEnd/>
            <a:tailEnd/>
          </a:ln>
        </p:spPr>
        <p:txBody>
          <a:bodyPr>
            <a:spAutoFit/>
          </a:bodyPr>
          <a:lstStyle/>
          <a:p>
            <a:pPr marL="342900" indent="-342900"/>
            <a:r>
              <a:rPr lang="en-US" sz="1600" b="0"/>
              <a:t>The committee is wondering whether there are any major DOE astrophysics projects, not in the OHEP portfolio, that they don’t hear about.</a:t>
            </a:r>
          </a:p>
          <a:p>
            <a:pPr marL="342900" indent="-342900"/>
            <a:r>
              <a:rPr lang="en-US" sz="1600" b="0"/>
              <a:t>They are aware that dark energy projects deliver a lot of other extragalactic science as well, and would like to understand (a) whether that somehow alters OHEP’s mission to study dark energy exclusively, and (b) whether it encourages a community effort to wrap extragalactic science in a dark energy cloak to make it more fundable by DOE.</a:t>
            </a:r>
          </a:p>
          <a:p>
            <a:pPr marL="342900" indent="-342900"/>
            <a:r>
              <a:rPr lang="en-US" sz="1600" b="0"/>
              <a:t>In the broader context, they would like to better understand where the roles and missions of the agencies are bounded and where they overlap, and especially how this may be evolving.</a:t>
            </a:r>
          </a:p>
          <a:p>
            <a:pPr marL="342900" indent="-342900"/>
            <a:endParaRPr lang="en-US" sz="1600" b="0"/>
          </a:p>
          <a:p>
            <a:pPr marL="342900" indent="-342900"/>
            <a:r>
              <a:rPr lang="en-US" sz="1600" b="0"/>
              <a:t>The Committee has provided a list of topics on which they would like to have information and discussion beyond the usual presentation:</a:t>
            </a:r>
          </a:p>
          <a:p>
            <a:pPr marL="342900" indent="-342900"/>
            <a:r>
              <a:rPr lang="en-US" sz="1600" b="0"/>
              <a:t>(all agencies) Response to findings and recommendations of 2012 AAAC report;</a:t>
            </a:r>
          </a:p>
          <a:p>
            <a:pPr marL="342900" indent="-342900"/>
            <a:r>
              <a:rPr lang="en-US" sz="1600" b="0"/>
              <a:t>(all agencies) How agencies can contribute to providing open community access to facilities;</a:t>
            </a:r>
          </a:p>
          <a:p>
            <a:pPr marL="342900" indent="-342900"/>
            <a:r>
              <a:rPr lang="en-US" sz="1600" b="0"/>
              <a:t>(NASA) Status of Pu-238 and associated technologies (Jim Green gave an update at the DPS meeting last week that the audience found very informative; I assume he’d be able to provide Paul with details if needed);</a:t>
            </a:r>
          </a:p>
          <a:p>
            <a:pPr marL="342900" indent="-342900"/>
            <a:r>
              <a:rPr lang="en-US" sz="1600" b="0"/>
              <a:t>(DOE) Astrophysics done at DOE labs but not directly supported by OHEP;</a:t>
            </a:r>
          </a:p>
          <a:p>
            <a:pPr marL="342900" indent="-342900"/>
            <a:r>
              <a:rPr lang="en-US" sz="1600" b="0"/>
              <a:t>(DOE) How large projects (impacting a wide range of science questions) map onto the DOE/OHEP mission to study only dark energy.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685800" y="3352800"/>
            <a:ext cx="1682750" cy="1701800"/>
            <a:chOff x="1562096" y="83831"/>
            <a:chExt cx="3364666" cy="3405094"/>
          </a:xfrm>
        </p:grpSpPr>
        <p:sp>
          <p:nvSpPr>
            <p:cNvPr id="35" name="Oval 34"/>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6" name="Oval 4"/>
            <p:cNvSpPr/>
            <p:nvPr/>
          </p:nvSpPr>
          <p:spPr>
            <a:xfrm>
              <a:off x="2009661" y="680993"/>
              <a:ext cx="2469538" cy="1531022"/>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a:lnSpc>
                  <a:spcPct val="90000"/>
                </a:lnSpc>
                <a:spcAft>
                  <a:spcPct val="35000"/>
                </a:spcAft>
                <a:defRPr/>
              </a:pPr>
              <a:endParaRPr lang="en-US" sz="900" dirty="0"/>
            </a:p>
            <a:p>
              <a:pPr algn="ctr" defTabSz="800100">
                <a:lnSpc>
                  <a:spcPct val="90000"/>
                </a:lnSpc>
                <a:spcAft>
                  <a:spcPct val="35000"/>
                </a:spcAft>
                <a:defRPr/>
              </a:pPr>
              <a:endParaRPr lang="en-US" sz="1100" dirty="0"/>
            </a:p>
            <a:p>
              <a:pPr algn="ctr" defTabSz="800100">
                <a:lnSpc>
                  <a:spcPct val="90000"/>
                </a:lnSpc>
                <a:spcAft>
                  <a:spcPct val="35000"/>
                </a:spcAft>
                <a:defRPr/>
              </a:pPr>
              <a:endParaRPr lang="en-US" sz="1100" dirty="0"/>
            </a:p>
            <a:p>
              <a:pPr algn="ctr" defTabSz="800100">
                <a:lnSpc>
                  <a:spcPct val="90000"/>
                </a:lnSpc>
                <a:spcAft>
                  <a:spcPct val="35000"/>
                </a:spcAft>
                <a:defRPr/>
              </a:pPr>
              <a:r>
                <a:rPr lang="en-US" sz="1400" dirty="0"/>
                <a:t>Accelerators</a:t>
              </a:r>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p:txBody>
        </p:sp>
      </p:grpSp>
      <p:grpSp>
        <p:nvGrpSpPr>
          <p:cNvPr id="3" name="Group 19"/>
          <p:cNvGrpSpPr>
            <a:grpSpLocks/>
          </p:cNvGrpSpPr>
          <p:nvPr/>
        </p:nvGrpSpPr>
        <p:grpSpPr bwMode="auto">
          <a:xfrm>
            <a:off x="4572000" y="838200"/>
            <a:ext cx="3363913" cy="3405188"/>
            <a:chOff x="1562096" y="83831"/>
            <a:chExt cx="3364666" cy="3405094"/>
          </a:xfrm>
        </p:grpSpPr>
        <p:sp>
          <p:nvSpPr>
            <p:cNvPr id="21" name="Oval 20"/>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2" name="Oval 4"/>
            <p:cNvSpPr/>
            <p:nvPr/>
          </p:nvSpPr>
          <p:spPr>
            <a:xfrm>
              <a:off x="2011460" y="679128"/>
              <a:ext cx="2465939" cy="1533483"/>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a:lnSpc>
                  <a:spcPct val="90000"/>
                </a:lnSpc>
                <a:spcAft>
                  <a:spcPct val="35000"/>
                </a:spcAft>
                <a:defRPr/>
              </a:pPr>
              <a:r>
                <a:rPr lang="en-US" dirty="0"/>
                <a:t>The Energy Frontier</a:t>
              </a:r>
            </a:p>
            <a:p>
              <a:pPr algn="ctr" defTabSz="800100">
                <a:lnSpc>
                  <a:spcPct val="90000"/>
                </a:lnSpc>
                <a:spcAft>
                  <a:spcPct val="35000"/>
                </a:spcAft>
                <a:defRPr/>
              </a:pPr>
              <a:endParaRPr lang="en-US" sz="900" dirty="0"/>
            </a:p>
            <a:p>
              <a:pPr algn="ctr" defTabSz="800100">
                <a:lnSpc>
                  <a:spcPct val="90000"/>
                </a:lnSpc>
                <a:spcAft>
                  <a:spcPct val="35000"/>
                </a:spcAft>
                <a:defRPr/>
              </a:pPr>
              <a:r>
                <a:rPr lang="en-US" sz="1100" dirty="0"/>
                <a:t>Origins of Mass</a:t>
              </a:r>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p:txBody>
        </p:sp>
      </p:grpSp>
      <p:grpSp>
        <p:nvGrpSpPr>
          <p:cNvPr id="4" name="Group 13"/>
          <p:cNvGrpSpPr>
            <a:grpSpLocks/>
          </p:cNvGrpSpPr>
          <p:nvPr/>
        </p:nvGrpSpPr>
        <p:grpSpPr bwMode="auto">
          <a:xfrm>
            <a:off x="5486400" y="2209800"/>
            <a:ext cx="3352800" cy="3505200"/>
            <a:chOff x="723900" y="0"/>
            <a:chExt cx="5029199" cy="5029199"/>
          </a:xfrm>
        </p:grpSpPr>
        <p:sp>
          <p:nvSpPr>
            <p:cNvPr id="15" name="Oval 14"/>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16" name="Oval 4"/>
            <p:cNvSpPr/>
            <p:nvPr/>
          </p:nvSpPr>
          <p:spPr>
            <a:xfrm>
              <a:off x="1752600" y="765313"/>
              <a:ext cx="3555206" cy="3555517"/>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488950">
                <a:lnSpc>
                  <a:spcPct val="90000"/>
                </a:lnSpc>
                <a:spcAft>
                  <a:spcPct val="35000"/>
                </a:spcAft>
                <a:defRPr/>
              </a:pPr>
              <a:r>
                <a:rPr lang="en-US" sz="1100" dirty="0"/>
                <a:t>	</a:t>
              </a:r>
            </a:p>
            <a:p>
              <a:pPr algn="ctr" defTabSz="488950">
                <a:lnSpc>
                  <a:spcPct val="90000"/>
                </a:lnSpc>
                <a:spcAft>
                  <a:spcPct val="35000"/>
                </a:spcAft>
                <a:defRPr/>
              </a:pPr>
              <a:endParaRPr lang="en-US" sz="1100" dirty="0"/>
            </a:p>
            <a:p>
              <a:pPr algn="r" defTabSz="488950">
                <a:lnSpc>
                  <a:spcPct val="90000"/>
                </a:lnSpc>
                <a:spcAft>
                  <a:spcPct val="35000"/>
                </a:spcAft>
                <a:defRPr/>
              </a:pPr>
              <a:r>
                <a:rPr lang="en-US" sz="1100" dirty="0"/>
                <a:t>		Dark energy</a:t>
              </a:r>
            </a:p>
            <a:p>
              <a:pPr algn="r" defTabSz="488950">
                <a:lnSpc>
                  <a:spcPct val="90000"/>
                </a:lnSpc>
                <a:spcAft>
                  <a:spcPct val="35000"/>
                </a:spcAft>
                <a:defRPr/>
              </a:pPr>
              <a:endParaRPr lang="en-US" sz="1100" dirty="0"/>
            </a:p>
            <a:p>
              <a:pPr algn="r" defTabSz="488950">
                <a:lnSpc>
                  <a:spcPct val="90000"/>
                </a:lnSpc>
                <a:spcAft>
                  <a:spcPct val="35000"/>
                </a:spcAft>
                <a:defRPr/>
              </a:pPr>
              <a:r>
                <a:rPr lang="en-US" sz="1100" dirty="0"/>
                <a:t>	Cosmic Particles</a:t>
              </a:r>
            </a:p>
            <a:p>
              <a:pPr algn="r" defTabSz="488950">
                <a:lnSpc>
                  <a:spcPct val="90000"/>
                </a:lnSpc>
                <a:spcAft>
                  <a:spcPct val="35000"/>
                </a:spcAft>
                <a:defRPr/>
              </a:pPr>
              <a:endParaRPr lang="en-US" sz="1100" dirty="0"/>
            </a:p>
            <a:p>
              <a:pPr algn="r" defTabSz="488950">
                <a:lnSpc>
                  <a:spcPct val="90000"/>
                </a:lnSpc>
                <a:spcAft>
                  <a:spcPct val="35000"/>
                </a:spcAft>
                <a:defRPr/>
              </a:pPr>
              <a:r>
                <a:rPr lang="en-US" dirty="0"/>
                <a:t>	The Cosmic </a:t>
              </a:r>
            </a:p>
            <a:p>
              <a:pPr algn="r" defTabSz="488950">
                <a:lnSpc>
                  <a:spcPct val="90000"/>
                </a:lnSpc>
                <a:spcAft>
                  <a:spcPct val="35000"/>
                </a:spcAft>
                <a:defRPr/>
              </a:pPr>
              <a:r>
                <a:rPr lang="en-US" dirty="0"/>
                <a:t>		Frontier</a:t>
              </a:r>
            </a:p>
          </p:txBody>
        </p:sp>
      </p:grpSp>
      <p:grpSp>
        <p:nvGrpSpPr>
          <p:cNvPr id="5" name="Group 16"/>
          <p:cNvGrpSpPr>
            <a:grpSpLocks/>
          </p:cNvGrpSpPr>
          <p:nvPr/>
        </p:nvGrpSpPr>
        <p:grpSpPr bwMode="auto">
          <a:xfrm>
            <a:off x="3810000" y="2209800"/>
            <a:ext cx="3352800" cy="3505200"/>
            <a:chOff x="2814678" y="717232"/>
            <a:chExt cx="3516589" cy="3594734"/>
          </a:xfrm>
        </p:grpSpPr>
        <p:sp>
          <p:nvSpPr>
            <p:cNvPr id="18" name="Oval 1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9" name="Oval 4"/>
            <p:cNvSpPr/>
            <p:nvPr/>
          </p:nvSpPr>
          <p:spPr>
            <a:xfrm>
              <a:off x="3134368" y="1186110"/>
              <a:ext cx="2072990" cy="2746521"/>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fontAlgn="auto">
                <a:spcAft>
                  <a:spcPts val="0"/>
                </a:spcAft>
                <a:defRPr/>
              </a:pPr>
              <a:endParaRPr lang="en-US" sz="1100" dirty="0"/>
            </a:p>
            <a:p>
              <a:pPr algn="ctr" fontAlgn="auto">
                <a:spcAft>
                  <a:spcPts val="0"/>
                </a:spcAft>
                <a:defRPr/>
              </a:pPr>
              <a:endParaRPr lang="en-US" sz="1100" dirty="0"/>
            </a:p>
            <a:p>
              <a:pPr algn="ctr" fontAlgn="auto">
                <a:spcAft>
                  <a:spcPts val="0"/>
                </a:spcAft>
                <a:defRPr/>
              </a:pPr>
              <a:endParaRPr lang="en-US" sz="1100" dirty="0"/>
            </a:p>
            <a:p>
              <a:pPr fontAlgn="auto">
                <a:spcAft>
                  <a:spcPts val="0"/>
                </a:spcAft>
                <a:defRPr/>
              </a:pPr>
              <a:r>
                <a:rPr lang="en-US" sz="1100" dirty="0"/>
                <a:t>Neutrino Physics	</a:t>
              </a:r>
              <a:br>
                <a:rPr lang="en-US" sz="1100" dirty="0"/>
              </a:br>
              <a:r>
                <a:rPr lang="en-US" sz="1100" dirty="0"/>
                <a:t/>
              </a:r>
              <a:br>
                <a:rPr lang="en-US" sz="1100" dirty="0"/>
              </a:br>
              <a:r>
                <a:rPr lang="en-US" sz="1100" dirty="0"/>
                <a:t>Proton Decay</a:t>
              </a:r>
              <a:r>
                <a:rPr lang="en-US" sz="1400" dirty="0"/>
                <a:t/>
              </a:r>
              <a:br>
                <a:rPr lang="en-US" sz="1400" dirty="0"/>
              </a:br>
              <a:endParaRPr lang="en-US" sz="1400" dirty="0"/>
            </a:p>
            <a:p>
              <a:pPr fontAlgn="auto">
                <a:spcAft>
                  <a:spcPts val="0"/>
                </a:spcAft>
                <a:defRPr/>
              </a:pPr>
              <a:r>
                <a:rPr lang="en-US" dirty="0"/>
                <a:t>The Intensity	</a:t>
              </a:r>
            </a:p>
            <a:p>
              <a:pPr fontAlgn="auto">
                <a:spcAft>
                  <a:spcPts val="0"/>
                </a:spcAft>
                <a:defRPr/>
              </a:pPr>
              <a:r>
                <a:rPr lang="en-US" dirty="0"/>
                <a:t>Frontier          	</a:t>
              </a:r>
            </a:p>
          </p:txBody>
        </p:sp>
      </p:grpSp>
      <p:sp>
        <p:nvSpPr>
          <p:cNvPr id="25605" name="Rectangle 2"/>
          <p:cNvSpPr>
            <a:spLocks noGrp="1" noChangeArrowheads="1"/>
          </p:cNvSpPr>
          <p:nvPr>
            <p:ph type="title"/>
          </p:nvPr>
        </p:nvSpPr>
        <p:spPr>
          <a:xfrm>
            <a:off x="0" y="0"/>
            <a:ext cx="9144000" cy="765175"/>
          </a:xfrm>
        </p:spPr>
        <p:txBody>
          <a:bodyPr/>
          <a:lstStyle/>
          <a:p>
            <a:pPr eaLnBrk="1" hangingPunct="1"/>
            <a:r>
              <a:rPr lang="en-US" sz="3200" smtClean="0">
                <a:solidFill>
                  <a:srgbClr val="006600"/>
                </a:solidFill>
                <a:effectLst/>
                <a:cs typeface="Tahoma" pitchFamily="34" charset="0"/>
              </a:rPr>
              <a:t>HEP Program</a:t>
            </a:r>
          </a:p>
        </p:txBody>
      </p:sp>
      <p:sp>
        <p:nvSpPr>
          <p:cNvPr id="6" name="TextBox 5"/>
          <p:cNvSpPr txBox="1"/>
          <p:nvPr/>
        </p:nvSpPr>
        <p:spPr>
          <a:xfrm>
            <a:off x="4953000" y="5638800"/>
            <a:ext cx="3048000" cy="461963"/>
          </a:xfrm>
          <a:prstGeom prst="rect">
            <a:avLst/>
          </a:prstGeom>
          <a:noFill/>
        </p:spPr>
        <p:txBody>
          <a:bodyPr>
            <a:spAutoFit/>
          </a:bodyPr>
          <a:lstStyle/>
          <a:p>
            <a:pPr algn="ctr">
              <a:defRPr/>
            </a:pPr>
            <a:r>
              <a:rPr lang="en-US" sz="2400" dirty="0">
                <a:latin typeface="+mn-lt"/>
                <a:cs typeface="Arial" pitchFamily="34" charset="0"/>
              </a:rPr>
              <a:t>Physics Frontiers</a:t>
            </a:r>
          </a:p>
        </p:txBody>
      </p:sp>
      <p:sp>
        <p:nvSpPr>
          <p:cNvPr id="7" name="Slide Number Placeholder 4"/>
          <p:cNvSpPr>
            <a:spLocks noGrp="1"/>
          </p:cNvSpPr>
          <p:nvPr>
            <p:ph type="sldNum" sz="quarter" idx="10"/>
          </p:nvPr>
        </p:nvSpPr>
        <p:spPr>
          <a:xfrm>
            <a:off x="8534400" y="6416675"/>
            <a:ext cx="381000" cy="441325"/>
          </a:xfrm>
        </p:spPr>
        <p:txBody>
          <a:bodyPr/>
          <a:lstStyle/>
          <a:p>
            <a:pPr>
              <a:defRPr/>
            </a:pPr>
            <a:fld id="{1AEF49B0-5473-4905-B40F-D302BBAB956D}" type="slidenum">
              <a:rPr lang="en-US" sz="1600" smtClean="0">
                <a:solidFill>
                  <a:srgbClr val="006600"/>
                </a:solidFill>
                <a:latin typeface="+mn-lt"/>
              </a:rPr>
              <a:pPr>
                <a:defRPr/>
              </a:pPr>
              <a:t>4</a:t>
            </a:fld>
            <a:endParaRPr lang="en-US" sz="1600" dirty="0">
              <a:solidFill>
                <a:srgbClr val="006600"/>
              </a:solidFill>
              <a:latin typeface="+mn-lt"/>
            </a:endParaRPr>
          </a:p>
        </p:txBody>
      </p:sp>
      <p:sp>
        <p:nvSpPr>
          <p:cNvPr id="11" name="TextBox 10"/>
          <p:cNvSpPr txBox="1"/>
          <p:nvPr/>
        </p:nvSpPr>
        <p:spPr>
          <a:xfrm>
            <a:off x="6934200" y="2514600"/>
            <a:ext cx="895350" cy="261938"/>
          </a:xfrm>
          <a:prstGeom prst="rect">
            <a:avLst/>
          </a:prstGeom>
          <a:noFill/>
        </p:spPr>
        <p:txBody>
          <a:bodyPr wrap="none">
            <a:spAutoFit/>
          </a:bodyPr>
          <a:lstStyle/>
          <a:p>
            <a:pPr>
              <a:defRPr/>
            </a:pPr>
            <a:r>
              <a:rPr lang="en-US" sz="1100" dirty="0">
                <a:latin typeface="+mn-lt"/>
              </a:rPr>
              <a:t>Dark matter</a:t>
            </a:r>
          </a:p>
        </p:txBody>
      </p:sp>
      <p:sp>
        <p:nvSpPr>
          <p:cNvPr id="12" name="TextBox 11"/>
          <p:cNvSpPr txBox="1"/>
          <p:nvPr/>
        </p:nvSpPr>
        <p:spPr>
          <a:xfrm>
            <a:off x="4724400" y="2438400"/>
            <a:ext cx="1349375" cy="430213"/>
          </a:xfrm>
          <a:prstGeom prst="rect">
            <a:avLst/>
          </a:prstGeom>
          <a:noFill/>
        </p:spPr>
        <p:txBody>
          <a:bodyPr wrap="none">
            <a:spAutoFit/>
          </a:bodyPr>
          <a:lstStyle/>
          <a:p>
            <a:pPr algn="ctr">
              <a:defRPr/>
            </a:pPr>
            <a:r>
              <a:rPr lang="en-US" sz="1100" dirty="0">
                <a:latin typeface="+mn-lt"/>
              </a:rPr>
              <a:t>Matter/Anti-matter</a:t>
            </a:r>
          </a:p>
          <a:p>
            <a:pPr algn="ctr">
              <a:defRPr/>
            </a:pPr>
            <a:r>
              <a:rPr lang="en-US" sz="1100" dirty="0">
                <a:latin typeface="+mn-lt"/>
              </a:rPr>
              <a:t>Asymmetry</a:t>
            </a:r>
          </a:p>
        </p:txBody>
      </p:sp>
      <p:sp>
        <p:nvSpPr>
          <p:cNvPr id="13" name="TextBox 12"/>
          <p:cNvSpPr txBox="1"/>
          <p:nvPr/>
        </p:nvSpPr>
        <p:spPr>
          <a:xfrm>
            <a:off x="5410200" y="2895600"/>
            <a:ext cx="1828800" cy="1108075"/>
          </a:xfrm>
          <a:prstGeom prst="rect">
            <a:avLst/>
          </a:prstGeom>
          <a:noFill/>
        </p:spPr>
        <p:txBody>
          <a:bodyPr wrap="none">
            <a:spAutoFit/>
          </a:bodyPr>
          <a:lstStyle/>
          <a:p>
            <a:pPr algn="ctr">
              <a:defRPr/>
            </a:pPr>
            <a:r>
              <a:rPr lang="en-US" sz="1100" dirty="0">
                <a:latin typeface="+mn-lt"/>
              </a:rPr>
              <a:t>Origin of Universe</a:t>
            </a:r>
          </a:p>
          <a:p>
            <a:pPr algn="ctr">
              <a:defRPr/>
            </a:pPr>
            <a:r>
              <a:rPr lang="en-US" sz="1100" dirty="0">
                <a:latin typeface="+mn-lt"/>
              </a:rPr>
              <a:t/>
            </a:r>
            <a:br>
              <a:rPr lang="en-US" sz="1100" dirty="0">
                <a:latin typeface="+mn-lt"/>
              </a:rPr>
            </a:br>
            <a:r>
              <a:rPr lang="en-US" sz="1100" dirty="0">
                <a:latin typeface="+mn-lt"/>
              </a:rPr>
              <a:t>Unification of Forces</a:t>
            </a:r>
          </a:p>
          <a:p>
            <a:pPr algn="ctr">
              <a:defRPr/>
            </a:pPr>
            <a:endParaRPr lang="en-US" sz="1100" dirty="0">
              <a:latin typeface="+mn-lt"/>
            </a:endParaRPr>
          </a:p>
          <a:p>
            <a:pPr algn="ctr">
              <a:defRPr/>
            </a:pPr>
            <a:r>
              <a:rPr lang="en-US" sz="1100" dirty="0">
                <a:latin typeface="+mn-lt"/>
              </a:rPr>
              <a:t>New Physics</a:t>
            </a:r>
          </a:p>
          <a:p>
            <a:pPr algn="ctr">
              <a:defRPr/>
            </a:pPr>
            <a:r>
              <a:rPr lang="en-US" sz="1100" dirty="0">
                <a:latin typeface="+mn-lt"/>
              </a:rPr>
              <a:t>Beyond the Standard Model</a:t>
            </a:r>
          </a:p>
        </p:txBody>
      </p:sp>
      <p:grpSp>
        <p:nvGrpSpPr>
          <p:cNvPr id="8" name="Group 22"/>
          <p:cNvGrpSpPr>
            <a:grpSpLocks/>
          </p:cNvGrpSpPr>
          <p:nvPr/>
        </p:nvGrpSpPr>
        <p:grpSpPr bwMode="auto">
          <a:xfrm>
            <a:off x="685800" y="838200"/>
            <a:ext cx="1682750" cy="1701800"/>
            <a:chOff x="1562096" y="83831"/>
            <a:chExt cx="3364666" cy="3405094"/>
          </a:xfrm>
        </p:grpSpPr>
        <p:sp>
          <p:nvSpPr>
            <p:cNvPr id="24" name="Oval 23"/>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5" name="Oval 4"/>
            <p:cNvSpPr/>
            <p:nvPr/>
          </p:nvSpPr>
          <p:spPr>
            <a:xfrm>
              <a:off x="2009661" y="83831"/>
              <a:ext cx="2469538" cy="2128184"/>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800100">
                <a:lnSpc>
                  <a:spcPct val="90000"/>
                </a:lnSpc>
                <a:spcAft>
                  <a:spcPct val="35000"/>
                </a:spcAft>
                <a:defRPr/>
              </a:pPr>
              <a:endParaRPr lang="en-US" sz="900" dirty="0"/>
            </a:p>
            <a:p>
              <a:pPr algn="ctr" defTabSz="800100">
                <a:lnSpc>
                  <a:spcPct val="90000"/>
                </a:lnSpc>
                <a:spcAft>
                  <a:spcPct val="35000"/>
                </a:spcAft>
                <a:defRPr/>
              </a:pPr>
              <a:endParaRPr lang="en-US" sz="1100" dirty="0"/>
            </a:p>
            <a:p>
              <a:pPr algn="ctr" defTabSz="800100">
                <a:lnSpc>
                  <a:spcPct val="90000"/>
                </a:lnSpc>
                <a:spcAft>
                  <a:spcPct val="35000"/>
                </a:spcAft>
                <a:defRPr/>
              </a:pPr>
              <a:endParaRPr lang="en-US" sz="1100" dirty="0"/>
            </a:p>
            <a:p>
              <a:pPr algn="ctr" defTabSz="800100">
                <a:lnSpc>
                  <a:spcPct val="90000"/>
                </a:lnSpc>
                <a:spcAft>
                  <a:spcPct val="35000"/>
                </a:spcAft>
                <a:defRPr/>
              </a:pPr>
              <a:r>
                <a:rPr lang="en-US" sz="1400" dirty="0"/>
                <a:t>Experiment</a:t>
              </a:r>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a:p>
              <a:pPr algn="ctr" defTabSz="800100">
                <a:lnSpc>
                  <a:spcPct val="90000"/>
                </a:lnSpc>
                <a:spcAft>
                  <a:spcPct val="35000"/>
                </a:spcAft>
                <a:defRPr/>
              </a:pPr>
              <a:endParaRPr lang="en-US" sz="900" dirty="0"/>
            </a:p>
          </p:txBody>
        </p:sp>
      </p:grpSp>
      <p:grpSp>
        <p:nvGrpSpPr>
          <p:cNvPr id="9" name="Group 25"/>
          <p:cNvGrpSpPr>
            <a:grpSpLocks/>
          </p:cNvGrpSpPr>
          <p:nvPr/>
        </p:nvGrpSpPr>
        <p:grpSpPr bwMode="auto">
          <a:xfrm>
            <a:off x="152400" y="3962400"/>
            <a:ext cx="1676400" cy="1752600"/>
            <a:chOff x="2814678" y="717232"/>
            <a:chExt cx="3516589" cy="3594734"/>
          </a:xfrm>
        </p:grpSpPr>
        <p:sp>
          <p:nvSpPr>
            <p:cNvPr id="27" name="Oval 26"/>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8" name="Oval 4"/>
            <p:cNvSpPr/>
            <p:nvPr/>
          </p:nvSpPr>
          <p:spPr>
            <a:xfrm>
              <a:off x="3134368" y="1186110"/>
              <a:ext cx="2071324" cy="2748148"/>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fontAlgn="auto">
                <a:spcAft>
                  <a:spcPts val="0"/>
                </a:spcAft>
                <a:defRPr/>
              </a:pPr>
              <a:endParaRPr lang="en-US" sz="1100" dirty="0"/>
            </a:p>
            <a:p>
              <a:pPr algn="ctr" fontAlgn="auto">
                <a:spcAft>
                  <a:spcPts val="0"/>
                </a:spcAft>
                <a:defRPr/>
              </a:pPr>
              <a:endParaRPr lang="en-US" sz="1100" dirty="0"/>
            </a:p>
            <a:p>
              <a:pPr fontAlgn="auto">
                <a:spcAft>
                  <a:spcPts val="0"/>
                </a:spcAft>
                <a:defRPr/>
              </a:pPr>
              <a:r>
                <a:rPr lang="en-US" sz="1400" dirty="0"/>
                <a:t/>
              </a:r>
              <a:br>
                <a:rPr lang="en-US" sz="1400" dirty="0"/>
              </a:br>
              <a:endParaRPr lang="en-US" sz="1400" dirty="0"/>
            </a:p>
            <a:p>
              <a:pPr fontAlgn="auto">
                <a:spcAft>
                  <a:spcPts val="0"/>
                </a:spcAft>
                <a:defRPr/>
              </a:pPr>
              <a:r>
                <a:rPr lang="en-US" sz="1400" dirty="0"/>
                <a:t>Detectors</a:t>
              </a:r>
              <a:r>
                <a:rPr lang="en-US" dirty="0"/>
                <a:t>        	</a:t>
              </a:r>
            </a:p>
          </p:txBody>
        </p:sp>
      </p:grpSp>
      <p:grpSp>
        <p:nvGrpSpPr>
          <p:cNvPr id="10" name="Group 28"/>
          <p:cNvGrpSpPr>
            <a:grpSpLocks/>
          </p:cNvGrpSpPr>
          <p:nvPr/>
        </p:nvGrpSpPr>
        <p:grpSpPr bwMode="auto">
          <a:xfrm>
            <a:off x="1295400" y="1295400"/>
            <a:ext cx="1676400" cy="1752600"/>
            <a:chOff x="723900" y="0"/>
            <a:chExt cx="5029199" cy="5029199"/>
          </a:xfrm>
        </p:grpSpPr>
        <p:sp>
          <p:nvSpPr>
            <p:cNvPr id="30" name="Oval 29"/>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31" name="Oval 4"/>
            <p:cNvSpPr/>
            <p:nvPr/>
          </p:nvSpPr>
          <p:spPr>
            <a:xfrm>
              <a:off x="1752600" y="765313"/>
              <a:ext cx="3557588" cy="3557795"/>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r" defTabSz="488950">
                <a:lnSpc>
                  <a:spcPct val="90000"/>
                </a:lnSpc>
                <a:spcAft>
                  <a:spcPct val="35000"/>
                </a:spcAft>
                <a:defRPr/>
              </a:pPr>
              <a:endParaRPr lang="en-US" sz="1400" dirty="0"/>
            </a:p>
            <a:p>
              <a:pPr algn="r" defTabSz="488950">
                <a:lnSpc>
                  <a:spcPct val="90000"/>
                </a:lnSpc>
                <a:spcAft>
                  <a:spcPct val="35000"/>
                </a:spcAft>
                <a:defRPr/>
              </a:pPr>
              <a:endParaRPr lang="en-US" sz="1400" dirty="0"/>
            </a:p>
            <a:p>
              <a:pPr algn="r" defTabSz="488950">
                <a:lnSpc>
                  <a:spcPct val="90000"/>
                </a:lnSpc>
                <a:spcAft>
                  <a:spcPct val="35000"/>
                </a:spcAft>
                <a:defRPr/>
              </a:pPr>
              <a:r>
                <a:rPr lang="en-US" sz="1400" dirty="0"/>
                <a:t>Simulation</a:t>
              </a:r>
            </a:p>
          </p:txBody>
        </p:sp>
      </p:grpSp>
      <p:sp>
        <p:nvSpPr>
          <p:cNvPr id="33" name="TextBox 32"/>
          <p:cNvSpPr txBox="1"/>
          <p:nvPr/>
        </p:nvSpPr>
        <p:spPr>
          <a:xfrm>
            <a:off x="609600" y="3048000"/>
            <a:ext cx="1727200" cy="338138"/>
          </a:xfrm>
          <a:prstGeom prst="rect">
            <a:avLst/>
          </a:prstGeom>
          <a:noFill/>
        </p:spPr>
        <p:txBody>
          <a:bodyPr wrap="none">
            <a:spAutoFit/>
          </a:bodyPr>
          <a:lstStyle/>
          <a:p>
            <a:pPr>
              <a:defRPr/>
            </a:pPr>
            <a:r>
              <a:rPr lang="en-US" sz="1600" dirty="0">
                <a:latin typeface="+mn-lt"/>
                <a:cs typeface="Tahoma" pitchFamily="34" charset="0"/>
              </a:rPr>
              <a:t>Along Three Paths</a:t>
            </a:r>
            <a:endParaRPr lang="en-US" sz="1600" dirty="0">
              <a:latin typeface="+mn-lt"/>
            </a:endParaRPr>
          </a:p>
        </p:txBody>
      </p:sp>
      <p:grpSp>
        <p:nvGrpSpPr>
          <p:cNvPr id="14" name="Group 36"/>
          <p:cNvGrpSpPr>
            <a:grpSpLocks/>
          </p:cNvGrpSpPr>
          <p:nvPr/>
        </p:nvGrpSpPr>
        <p:grpSpPr bwMode="auto">
          <a:xfrm>
            <a:off x="304800" y="1295400"/>
            <a:ext cx="1676400" cy="1752600"/>
            <a:chOff x="2814678" y="717232"/>
            <a:chExt cx="3516589" cy="3594734"/>
          </a:xfrm>
        </p:grpSpPr>
        <p:sp>
          <p:nvSpPr>
            <p:cNvPr id="38" name="Oval 3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39" name="Oval 4"/>
            <p:cNvSpPr/>
            <p:nvPr/>
          </p:nvSpPr>
          <p:spPr>
            <a:xfrm>
              <a:off x="3134368" y="1186110"/>
              <a:ext cx="2071324" cy="2748148"/>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fontAlgn="auto">
                <a:spcAft>
                  <a:spcPts val="0"/>
                </a:spcAft>
                <a:defRPr/>
              </a:pPr>
              <a:endParaRPr lang="en-US" sz="1100" dirty="0"/>
            </a:p>
            <a:p>
              <a:pPr algn="ctr" fontAlgn="auto">
                <a:spcAft>
                  <a:spcPts val="0"/>
                </a:spcAft>
                <a:defRPr/>
              </a:pPr>
              <a:endParaRPr lang="en-US" sz="1100" dirty="0"/>
            </a:p>
            <a:p>
              <a:pPr fontAlgn="auto">
                <a:spcAft>
                  <a:spcPts val="0"/>
                </a:spcAft>
                <a:defRPr/>
              </a:pPr>
              <a:r>
                <a:rPr lang="en-US" sz="1400" dirty="0"/>
                <a:t/>
              </a:r>
              <a:br>
                <a:rPr lang="en-US" sz="1400" dirty="0"/>
              </a:br>
              <a:endParaRPr lang="en-US" sz="1400" dirty="0"/>
            </a:p>
            <a:p>
              <a:pPr fontAlgn="auto">
                <a:spcAft>
                  <a:spcPts val="0"/>
                </a:spcAft>
                <a:defRPr/>
              </a:pPr>
              <a:r>
                <a:rPr lang="en-US" sz="1400" dirty="0"/>
                <a:t>Theory</a:t>
              </a:r>
              <a:r>
                <a:rPr lang="en-US" dirty="0"/>
                <a:t>        	</a:t>
              </a:r>
            </a:p>
          </p:txBody>
        </p:sp>
      </p:grpSp>
      <p:grpSp>
        <p:nvGrpSpPr>
          <p:cNvPr id="17" name="Group 39"/>
          <p:cNvGrpSpPr>
            <a:grpSpLocks/>
          </p:cNvGrpSpPr>
          <p:nvPr/>
        </p:nvGrpSpPr>
        <p:grpSpPr bwMode="auto">
          <a:xfrm>
            <a:off x="1219200" y="3962400"/>
            <a:ext cx="1676400" cy="1752600"/>
            <a:chOff x="723900" y="0"/>
            <a:chExt cx="5029199" cy="5029199"/>
          </a:xfrm>
        </p:grpSpPr>
        <p:sp>
          <p:nvSpPr>
            <p:cNvPr id="41" name="Oval 40"/>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42" name="Oval 4"/>
            <p:cNvSpPr/>
            <p:nvPr/>
          </p:nvSpPr>
          <p:spPr>
            <a:xfrm>
              <a:off x="1752600" y="765313"/>
              <a:ext cx="3771899" cy="3557795"/>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r" defTabSz="488950">
                <a:lnSpc>
                  <a:spcPct val="90000"/>
                </a:lnSpc>
                <a:spcAft>
                  <a:spcPct val="35000"/>
                </a:spcAft>
                <a:defRPr/>
              </a:pPr>
              <a:endParaRPr lang="en-US" sz="1400" dirty="0"/>
            </a:p>
            <a:p>
              <a:pPr algn="r" defTabSz="488950">
                <a:lnSpc>
                  <a:spcPct val="90000"/>
                </a:lnSpc>
                <a:spcAft>
                  <a:spcPct val="35000"/>
                </a:spcAft>
                <a:defRPr/>
              </a:pPr>
              <a:endParaRPr lang="en-US" sz="1400" dirty="0"/>
            </a:p>
            <a:p>
              <a:pPr algn="r" defTabSz="488950">
                <a:lnSpc>
                  <a:spcPct val="90000"/>
                </a:lnSpc>
                <a:spcAft>
                  <a:spcPct val="35000"/>
                </a:spcAft>
                <a:defRPr/>
              </a:pPr>
              <a:r>
                <a:rPr lang="en-US" sz="1400" dirty="0"/>
                <a:t>  Computing</a:t>
              </a:r>
            </a:p>
          </p:txBody>
        </p:sp>
      </p:grpSp>
      <p:sp>
        <p:nvSpPr>
          <p:cNvPr id="44" name="TextBox 43"/>
          <p:cNvSpPr txBox="1"/>
          <p:nvPr/>
        </p:nvSpPr>
        <p:spPr>
          <a:xfrm>
            <a:off x="0" y="5803900"/>
            <a:ext cx="2971800" cy="547688"/>
          </a:xfrm>
          <a:prstGeom prst="rect">
            <a:avLst/>
          </a:prstGeom>
          <a:noFill/>
        </p:spPr>
        <p:txBody>
          <a:bodyPr>
            <a:spAutoFit/>
          </a:bodyPr>
          <a:lstStyle/>
          <a:p>
            <a:pPr marL="406400" lvl="1" algn="ctr">
              <a:spcBef>
                <a:spcPts val="200"/>
              </a:spcBef>
              <a:defRPr/>
            </a:pPr>
            <a:r>
              <a:rPr lang="en-US" sz="1400" dirty="0">
                <a:latin typeface="+mn-lt"/>
                <a:cs typeface="Tahoma" pitchFamily="34" charset="0"/>
              </a:rPr>
              <a:t>Enabled by </a:t>
            </a:r>
          </a:p>
          <a:p>
            <a:pPr marL="406400" lvl="1" algn="ctr">
              <a:spcBef>
                <a:spcPts val="200"/>
              </a:spcBef>
              <a:defRPr/>
            </a:pPr>
            <a:r>
              <a:rPr lang="en-US" sz="1400" dirty="0">
                <a:latin typeface="+mn-lt"/>
                <a:cs typeface="Tahoma" pitchFamily="34" charset="0"/>
              </a:rPr>
              <a:t>Advanced Technologies </a:t>
            </a:r>
            <a:r>
              <a:rPr lang="en-US" sz="1400" dirty="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1"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12"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0-#ppt_w/2"/>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3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493713" y="188913"/>
            <a:ext cx="8035925" cy="723900"/>
          </a:xfrm>
          <a:noFill/>
        </p:spPr>
        <p:txBody>
          <a:bodyPr/>
          <a:lstStyle/>
          <a:p>
            <a:r>
              <a:rPr lang="en-US" b="1" smtClean="0">
                <a:solidFill>
                  <a:srgbClr val="0000CC"/>
                </a:solidFill>
                <a:effectLst/>
                <a:latin typeface="Cambria" pitchFamily="18" charset="0"/>
              </a:rPr>
              <a:t>	</a:t>
            </a:r>
            <a:r>
              <a:rPr lang="en-US" b="1" smtClean="0">
                <a:solidFill>
                  <a:srgbClr val="135C00"/>
                </a:solidFill>
                <a:effectLst/>
                <a:latin typeface="Cambria" pitchFamily="18" charset="0"/>
              </a:rPr>
              <a:t>HEP Program Model</a:t>
            </a:r>
          </a:p>
        </p:txBody>
      </p:sp>
      <p:sp>
        <p:nvSpPr>
          <p:cNvPr id="27650" name="Content Placeholder 2"/>
          <p:cNvSpPr>
            <a:spLocks noGrp="1"/>
          </p:cNvSpPr>
          <p:nvPr>
            <p:ph idx="4294967295"/>
          </p:nvPr>
        </p:nvSpPr>
        <p:spPr>
          <a:xfrm>
            <a:off x="0" y="1033463"/>
            <a:ext cx="9394825" cy="5824537"/>
          </a:xfrm>
        </p:spPr>
        <p:txBody>
          <a:bodyPr/>
          <a:lstStyle/>
          <a:p>
            <a:pPr>
              <a:spcBef>
                <a:spcPct val="0"/>
              </a:spcBef>
              <a:buFont typeface="Wingdings" pitchFamily="2" charset="2"/>
              <a:buNone/>
            </a:pPr>
            <a:r>
              <a:rPr lang="en-US" u="sng" smtClean="0">
                <a:solidFill>
                  <a:srgbClr val="135C00"/>
                </a:solidFill>
              </a:rPr>
              <a:t>DOE Office of Science</a:t>
            </a:r>
            <a:r>
              <a:rPr lang="en-US" b="0" smtClean="0"/>
              <a:t>:  </a:t>
            </a:r>
            <a:r>
              <a:rPr lang="en-US" smtClean="0"/>
              <a:t>We are a science mission agency</a:t>
            </a:r>
          </a:p>
          <a:p>
            <a:pPr>
              <a:spcBef>
                <a:spcPct val="0"/>
              </a:spcBef>
              <a:buFont typeface="Wingdings" pitchFamily="2" charset="2"/>
              <a:buNone/>
            </a:pPr>
            <a:endParaRPr lang="en-US" smtClean="0"/>
          </a:p>
          <a:p>
            <a:pPr>
              <a:spcBef>
                <a:spcPct val="0"/>
              </a:spcBef>
            </a:pPr>
            <a:r>
              <a:rPr lang="en-US" b="0" smtClean="0"/>
              <a:t>Provide science leadership and support to enable significant advances in specific science areas </a:t>
            </a:r>
          </a:p>
          <a:p>
            <a:pPr>
              <a:spcBef>
                <a:spcPct val="0"/>
              </a:spcBef>
            </a:pPr>
            <a:r>
              <a:rPr lang="en-US" b="0" smtClean="0"/>
              <a:t>Lab environment with a variety of resources needed to design, build, operate facilities/projects selected for the Program</a:t>
            </a:r>
          </a:p>
          <a:p>
            <a:pPr>
              <a:spcBef>
                <a:spcPct val="0"/>
              </a:spcBef>
            </a:pPr>
            <a:r>
              <a:rPr lang="en-US" b="0" smtClean="0"/>
              <a:t>Lab infrastructure, including computing facilities (NERSC, SCiDAC program etc)</a:t>
            </a:r>
          </a:p>
          <a:p>
            <a:pPr>
              <a:spcBef>
                <a:spcPct val="0"/>
              </a:spcBef>
            </a:pPr>
            <a:r>
              <a:rPr lang="en-US" b="0" smtClean="0"/>
              <a:t>Encourage scientific teams/collaborations with expertise in required areas to participate in all phases, leading to the science results.</a:t>
            </a:r>
          </a:p>
          <a:p>
            <a:pPr>
              <a:spcBef>
                <a:spcPct val="0"/>
              </a:spcBef>
            </a:pPr>
            <a:r>
              <a:rPr lang="en-US" b="0" smtClean="0"/>
              <a:t>Partnerships as needed to leverage additional science and expertise</a:t>
            </a:r>
          </a:p>
          <a:p>
            <a:pPr>
              <a:spcBef>
                <a:spcPct val="0"/>
              </a:spcBef>
            </a:pPr>
            <a:r>
              <a:rPr lang="en-US" b="0" smtClean="0"/>
              <a:t>Include speculative science (e.g. led to dark energy discovery)</a:t>
            </a:r>
          </a:p>
          <a:p>
            <a:pPr>
              <a:spcBef>
                <a:spcPct val="0"/>
              </a:spcBef>
            </a:pPr>
            <a:endParaRPr lang="en-US" b="0" smtClean="0"/>
          </a:p>
          <a:p>
            <a:pPr>
              <a:spcBef>
                <a:spcPct val="0"/>
              </a:spcBef>
              <a:buFont typeface="Wingdings" pitchFamily="2" charset="2"/>
              <a:buNone/>
            </a:pPr>
            <a:r>
              <a:rPr lang="en-US" smtClean="0">
                <a:solidFill>
                  <a:srgbClr val="135C00"/>
                </a:solidFill>
              </a:rPr>
              <a:t>Energy &amp; Intensity Frontier</a:t>
            </a:r>
            <a:r>
              <a:rPr lang="en-US" smtClean="0"/>
              <a:t>:  </a:t>
            </a:r>
            <a:r>
              <a:rPr lang="en-US" b="0" smtClean="0"/>
              <a:t>Design, build, operate facilities to do experiments</a:t>
            </a:r>
          </a:p>
          <a:p>
            <a:pPr>
              <a:spcBef>
                <a:spcPct val="0"/>
              </a:spcBef>
              <a:buFont typeface="Wingdings" pitchFamily="2" charset="2"/>
              <a:buNone/>
            </a:pPr>
            <a:r>
              <a:rPr lang="en-US" smtClean="0"/>
              <a:t> </a:t>
            </a:r>
          </a:p>
          <a:p>
            <a:pPr>
              <a:spcBef>
                <a:spcPct val="0"/>
              </a:spcBef>
              <a:buFont typeface="Wingdings" pitchFamily="2" charset="2"/>
              <a:buNone/>
            </a:pPr>
            <a:r>
              <a:rPr lang="en-US" smtClean="0">
                <a:solidFill>
                  <a:srgbClr val="135C00"/>
                </a:solidFill>
              </a:rPr>
              <a:t>Cosmic Frontier: </a:t>
            </a:r>
            <a:r>
              <a:rPr lang="en-US" b="0" u="sng" smtClean="0"/>
              <a:t>We do experiments</a:t>
            </a:r>
            <a:r>
              <a:rPr lang="en-US" b="0" smtClean="0"/>
              <a:t>!  Design and build instrumentation &amp; bring other resources (e.g. computing), operations, research activities; use other agency’s facilities (e.g. telescopes) when needed.  </a:t>
            </a:r>
          </a:p>
          <a:p>
            <a:pPr>
              <a:spcBef>
                <a:spcPct val="0"/>
              </a:spcBef>
            </a:pPr>
            <a:endParaRPr lang="en-US" b="0" smtClean="0"/>
          </a:p>
          <a:p>
            <a:pPr>
              <a:spcBef>
                <a:spcPct val="0"/>
              </a:spcBef>
              <a:buFont typeface="Wingdings" pitchFamily="2" charset="2"/>
              <a:buNone/>
            </a:pPr>
            <a:r>
              <a:rPr lang="en-US" smtClean="0"/>
              <a:t>Model has been very successful:</a:t>
            </a:r>
          </a:p>
          <a:p>
            <a:pPr>
              <a:spcBef>
                <a:spcPct val="0"/>
              </a:spcBef>
              <a:buFont typeface="Wingdings" pitchFamily="2" charset="2"/>
              <a:buNone/>
            </a:pPr>
            <a:r>
              <a:rPr lang="en-US" b="0" smtClean="0"/>
              <a:t>See </a:t>
            </a:r>
            <a:r>
              <a:rPr lang="en-US" b="0" smtClean="0">
                <a:hlinkClick r:id="rId2"/>
              </a:rPr>
              <a:t>http://science.energy.gov/about/honors-and-awards/doe-nobel-laureates/</a:t>
            </a:r>
            <a:endParaRPr lang="en-US" b="0" smtClean="0"/>
          </a:p>
        </p:txBody>
      </p:sp>
      <p:sp>
        <p:nvSpPr>
          <p:cNvPr id="27651"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1D482F85-BB06-4968-B731-24DBCAAE8911}" type="slidenum">
              <a:rPr lang="en-US" sz="1000"/>
              <a:pPr algn="r"/>
              <a:t>5</a:t>
            </a:fld>
            <a:endParaRPr lang="en-US"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76200"/>
            <a:ext cx="8229600" cy="685800"/>
          </a:xfrm>
        </p:spPr>
        <p:txBody>
          <a:bodyPr>
            <a:normAutofit fontScale="90000"/>
          </a:bodyPr>
          <a:lstStyle/>
          <a:p>
            <a:pPr>
              <a:defRPr/>
            </a:pPr>
            <a:r>
              <a:rPr lang="en-US" b="1" dirty="0" smtClean="0">
                <a:solidFill>
                  <a:srgbClr val="285C00"/>
                </a:solidFill>
                <a:latin typeface="Calibri" pitchFamily="34" charset="0"/>
              </a:rPr>
              <a:t>High Energy Physics Budget</a:t>
            </a:r>
            <a:br>
              <a:rPr lang="en-US" b="1" dirty="0" smtClean="0">
                <a:solidFill>
                  <a:srgbClr val="285C00"/>
                </a:solidFill>
                <a:latin typeface="Calibri" pitchFamily="34" charset="0"/>
              </a:rPr>
            </a:br>
            <a:r>
              <a:rPr lang="en-US" sz="2200" b="1" dirty="0" smtClean="0">
                <a:solidFill>
                  <a:srgbClr val="285C00"/>
                </a:solidFill>
                <a:latin typeface="Calibri" pitchFamily="34" charset="0"/>
              </a:rPr>
              <a:t>(dollars in thousands)</a:t>
            </a:r>
            <a:endParaRPr lang="en-US" sz="2200" b="1" dirty="0">
              <a:solidFill>
                <a:srgbClr val="285C00"/>
              </a:solidFill>
              <a:latin typeface="Calibri" pitchFamily="34" charset="0"/>
            </a:endParaRPr>
          </a:p>
        </p:txBody>
      </p:sp>
      <p:sp>
        <p:nvSpPr>
          <p:cNvPr id="28674" name="Slide Number Placeholder 3"/>
          <p:cNvSpPr>
            <a:spLocks noGrp="1"/>
          </p:cNvSpPr>
          <p:nvPr>
            <p:ph type="sldNum" sz="quarter" idx="11"/>
          </p:nvPr>
        </p:nvSpPr>
        <p:spPr>
          <a:noFill/>
        </p:spPr>
        <p:txBody>
          <a:bodyPr/>
          <a:lstStyle/>
          <a:p>
            <a:fld id="{15ECD7EC-F40F-4315-BB2F-A32B90646A6A}" type="slidenum">
              <a:rPr lang="en-US" smtClean="0"/>
              <a:pPr/>
              <a:t>6</a:t>
            </a:fld>
            <a:endParaRPr lang="en-US" smtClean="0"/>
          </a:p>
        </p:txBody>
      </p:sp>
      <p:graphicFrame>
        <p:nvGraphicFramePr>
          <p:cNvPr id="7" name="Table Placeholder 4"/>
          <p:cNvGraphicFramePr>
            <a:graphicFrameLocks noGrp="1"/>
          </p:cNvGraphicFramePr>
          <p:nvPr>
            <p:ph type="tbl" idx="1"/>
          </p:nvPr>
        </p:nvGraphicFramePr>
        <p:xfrm>
          <a:off x="1199536" y="1361306"/>
          <a:ext cx="6416761" cy="4471800"/>
        </p:xfrm>
        <a:graphic>
          <a:graphicData uri="http://schemas.openxmlformats.org/drawingml/2006/table">
            <a:tbl>
              <a:tblPr>
                <a:tableStyleId>{69C7853C-536D-4A76-A0AE-DD22124D55A5}</a:tableStyleId>
              </a:tblPr>
              <a:tblGrid>
                <a:gridCol w="3202071"/>
                <a:gridCol w="985837"/>
                <a:gridCol w="1071563"/>
                <a:gridCol w="1157290"/>
              </a:tblGrid>
              <a:tr h="605928">
                <a:tc>
                  <a:txBody>
                    <a:bodyPr/>
                    <a:lstStyle/>
                    <a:p>
                      <a:pPr algn="ctr" fontAlgn="b"/>
                      <a:r>
                        <a:rPr lang="en-US" sz="1800" u="none" strike="noStrike" dirty="0">
                          <a:latin typeface="+mn-lt"/>
                        </a:rPr>
                        <a:t>Description</a:t>
                      </a:r>
                      <a:endParaRPr lang="en-US" sz="1800" b="0" i="0" u="none" strike="noStrike" dirty="0">
                        <a:solidFill>
                          <a:srgbClr val="000000"/>
                        </a:solidFill>
                        <a:latin typeface="+mn-lt"/>
                        <a:cs typeface="Calibri" pitchFamily="34" charset="0"/>
                      </a:endParaRPr>
                    </a:p>
                  </a:txBody>
                  <a:tcPr marL="0" marR="0" marT="0" marB="0" anchor="b"/>
                </a:tc>
                <a:tc>
                  <a:txBody>
                    <a:bodyPr/>
                    <a:lstStyle/>
                    <a:p>
                      <a:pPr algn="ctr" fontAlgn="b"/>
                      <a:r>
                        <a:rPr lang="en-US" sz="1800" u="none" strike="noStrike" dirty="0">
                          <a:latin typeface="+mn-lt"/>
                        </a:rPr>
                        <a:t>FY </a:t>
                      </a:r>
                      <a:r>
                        <a:rPr lang="en-US" sz="1800" u="none" strike="noStrike" dirty="0" smtClean="0">
                          <a:latin typeface="+mn-lt"/>
                        </a:rPr>
                        <a:t>2012 Budget Authority</a:t>
                      </a:r>
                      <a:endParaRPr lang="en-US" sz="1800" b="0" i="0" u="none" strike="noStrike" dirty="0">
                        <a:solidFill>
                          <a:srgbClr val="000000"/>
                        </a:solidFill>
                        <a:latin typeface="+mn-lt"/>
                        <a:cs typeface="Calibri" pitchFamily="34" charset="0"/>
                      </a:endParaRPr>
                    </a:p>
                  </a:txBody>
                  <a:tcPr marL="0" marR="0" marT="0" marB="0" anchor="b"/>
                </a:tc>
                <a:tc>
                  <a:txBody>
                    <a:bodyPr/>
                    <a:lstStyle/>
                    <a:p>
                      <a:pPr algn="ctr" fontAlgn="b"/>
                      <a:r>
                        <a:rPr lang="en-US" sz="1800" b="0" i="0" u="none" strike="noStrike" dirty="0" smtClean="0">
                          <a:solidFill>
                            <a:srgbClr val="000000"/>
                          </a:solidFill>
                          <a:latin typeface="+mn-lt"/>
                          <a:cs typeface="Calibri" pitchFamily="34" charset="0"/>
                        </a:rPr>
                        <a:t>FY</a:t>
                      </a:r>
                      <a:r>
                        <a:rPr lang="en-US" sz="1800" b="0" i="0" u="none" strike="noStrike" baseline="0" dirty="0" smtClean="0">
                          <a:solidFill>
                            <a:srgbClr val="000000"/>
                          </a:solidFill>
                          <a:latin typeface="+mn-lt"/>
                          <a:cs typeface="Calibri" pitchFamily="34" charset="0"/>
                        </a:rPr>
                        <a:t> 2013</a:t>
                      </a:r>
                    </a:p>
                    <a:p>
                      <a:pPr algn="ctr" fontAlgn="b"/>
                      <a:r>
                        <a:rPr lang="en-US" sz="1800" b="0" i="0" u="none" strike="noStrike" baseline="0" dirty="0" smtClean="0">
                          <a:solidFill>
                            <a:srgbClr val="000000"/>
                          </a:solidFill>
                          <a:latin typeface="+mn-lt"/>
                          <a:cs typeface="Calibri" pitchFamily="34" charset="0"/>
                        </a:rPr>
                        <a:t>Request</a:t>
                      </a:r>
                      <a:endParaRPr lang="en-US" sz="1800" b="0" i="0" u="none" strike="noStrike" dirty="0">
                        <a:solidFill>
                          <a:srgbClr val="000000"/>
                        </a:solidFill>
                        <a:latin typeface="+mn-lt"/>
                        <a:cs typeface="Calibri" pitchFamily="34" charset="0"/>
                      </a:endParaRPr>
                    </a:p>
                  </a:txBody>
                  <a:tcPr marL="0" marR="0" marT="0" marB="0" anchor="b"/>
                </a:tc>
                <a:tc>
                  <a:txBody>
                    <a:bodyPr/>
                    <a:lstStyle/>
                    <a:p>
                      <a:pPr algn="ctr" fontAlgn="b"/>
                      <a:r>
                        <a:rPr lang="en-US" sz="1800" b="0" i="0" u="none" strike="noStrike" dirty="0" smtClean="0">
                          <a:solidFill>
                            <a:srgbClr val="000000"/>
                          </a:solidFill>
                          <a:latin typeface="+mn-lt"/>
                          <a:cs typeface="Calibri" pitchFamily="34" charset="0"/>
                        </a:rPr>
                        <a:t>FY</a:t>
                      </a:r>
                      <a:r>
                        <a:rPr lang="en-US" sz="1800" b="0" i="0" u="none" strike="noStrike" baseline="0" dirty="0" smtClean="0">
                          <a:solidFill>
                            <a:srgbClr val="000000"/>
                          </a:solidFill>
                          <a:latin typeface="+mn-lt"/>
                          <a:cs typeface="Calibri" pitchFamily="34" charset="0"/>
                        </a:rPr>
                        <a:t> 2013 </a:t>
                      </a:r>
                      <a:r>
                        <a:rPr lang="en-US" sz="1800" b="0" i="0" u="none" strike="noStrike" baseline="0" dirty="0" err="1" smtClean="0">
                          <a:solidFill>
                            <a:srgbClr val="000000"/>
                          </a:solidFill>
                          <a:latin typeface="+mn-lt"/>
                          <a:cs typeface="Calibri" pitchFamily="34" charset="0"/>
                        </a:rPr>
                        <a:t>vs</a:t>
                      </a:r>
                      <a:r>
                        <a:rPr lang="en-US" sz="1800" b="0" i="0" u="none" strike="noStrike" baseline="0" dirty="0" smtClean="0">
                          <a:solidFill>
                            <a:srgbClr val="000000"/>
                          </a:solidFill>
                          <a:latin typeface="+mn-lt"/>
                          <a:cs typeface="Calibri" pitchFamily="34" charset="0"/>
                        </a:rPr>
                        <a:t> FY 2012</a:t>
                      </a:r>
                      <a:endParaRPr lang="en-US" sz="1800" b="0" i="0" u="none" strike="noStrike" dirty="0">
                        <a:solidFill>
                          <a:srgbClr val="000000"/>
                        </a:solidFill>
                        <a:latin typeface="+mn-lt"/>
                        <a:cs typeface="Calibri" pitchFamily="34" charset="0"/>
                      </a:endParaRPr>
                    </a:p>
                  </a:txBody>
                  <a:tcPr marL="0" marR="0" marT="0" marB="0" anchor="b"/>
                </a:tc>
              </a:tr>
              <a:tr h="340368">
                <a:tc>
                  <a:txBody>
                    <a:bodyPr/>
                    <a:lstStyle/>
                    <a:p>
                      <a:pPr algn="l" rtl="0" fontAlgn="b"/>
                      <a:r>
                        <a:rPr lang="en-US" sz="1800" b="0" i="0" u="none" strike="noStrike">
                          <a:solidFill>
                            <a:srgbClr val="000000"/>
                          </a:solidFill>
                          <a:latin typeface="+mn-lt"/>
                        </a:rPr>
                        <a:t>Energy Frontier </a:t>
                      </a:r>
                    </a:p>
                  </a:txBody>
                  <a:tcPr marL="9525" marR="9525" marT="9525" marB="0" anchor="b"/>
                </a:tc>
                <a:tc>
                  <a:txBody>
                    <a:bodyPr/>
                    <a:lstStyle/>
                    <a:p>
                      <a:pPr algn="r" fontAlgn="b"/>
                      <a:r>
                        <a:rPr lang="en-US" sz="1800" b="0" i="0" u="none" strike="noStrike">
                          <a:solidFill>
                            <a:srgbClr val="000000"/>
                          </a:solidFill>
                          <a:latin typeface="+mn-lt"/>
                        </a:rPr>
                        <a:t>159,997</a:t>
                      </a:r>
                    </a:p>
                  </a:txBody>
                  <a:tcPr marL="9525" marR="9525" marT="9525" marB="0" anchor="b"/>
                </a:tc>
                <a:tc>
                  <a:txBody>
                    <a:bodyPr/>
                    <a:lstStyle/>
                    <a:p>
                      <a:pPr algn="r" fontAlgn="b"/>
                      <a:r>
                        <a:rPr lang="en-US" sz="1800" b="0" i="0" u="none" strike="noStrike">
                          <a:solidFill>
                            <a:srgbClr val="000000"/>
                          </a:solidFill>
                          <a:latin typeface="+mn-lt"/>
                        </a:rPr>
                        <a:t>160,736</a:t>
                      </a:r>
                    </a:p>
                  </a:txBody>
                  <a:tcPr marL="9525" marR="9525" marT="9525" marB="0" anchor="b"/>
                </a:tc>
                <a:tc>
                  <a:txBody>
                    <a:bodyPr/>
                    <a:lstStyle/>
                    <a:p>
                      <a:pPr algn="r" rtl="0" fontAlgn="b"/>
                      <a:r>
                        <a:rPr lang="en-US" sz="1800" b="0" i="0" u="none" strike="noStrike">
                          <a:solidFill>
                            <a:srgbClr val="000000"/>
                          </a:solidFill>
                          <a:latin typeface="+mn-lt"/>
                        </a:rPr>
                        <a:t>-739</a:t>
                      </a:r>
                    </a:p>
                  </a:txBody>
                  <a:tcPr marL="9525" marR="9525" marT="9525" marB="0" anchor="b"/>
                </a:tc>
              </a:tr>
              <a:tr h="340368">
                <a:tc>
                  <a:txBody>
                    <a:bodyPr/>
                    <a:lstStyle/>
                    <a:p>
                      <a:pPr algn="l" rtl="0" fontAlgn="b"/>
                      <a:r>
                        <a:rPr lang="en-US" sz="1800" b="0" i="0" u="none" strike="noStrike">
                          <a:solidFill>
                            <a:srgbClr val="000000"/>
                          </a:solidFill>
                          <a:latin typeface="+mn-lt"/>
                        </a:rPr>
                        <a:t>Intensity Frontier</a:t>
                      </a:r>
                    </a:p>
                  </a:txBody>
                  <a:tcPr marL="9525" marR="9525" marT="9525" marB="0" anchor="b"/>
                </a:tc>
                <a:tc>
                  <a:txBody>
                    <a:bodyPr/>
                    <a:lstStyle/>
                    <a:p>
                      <a:pPr algn="r" fontAlgn="b"/>
                      <a:r>
                        <a:rPr lang="en-US" sz="1800" b="0" i="0" u="none" strike="noStrike">
                          <a:solidFill>
                            <a:srgbClr val="000000"/>
                          </a:solidFill>
                          <a:latin typeface="+mn-lt"/>
                        </a:rPr>
                        <a:t>283,675</a:t>
                      </a:r>
                    </a:p>
                  </a:txBody>
                  <a:tcPr marL="9525" marR="9525" marT="9525" marB="0" anchor="b"/>
                </a:tc>
                <a:tc>
                  <a:txBody>
                    <a:bodyPr/>
                    <a:lstStyle/>
                    <a:p>
                      <a:pPr algn="r" fontAlgn="b"/>
                      <a:r>
                        <a:rPr lang="en-US" sz="1800" b="0" i="0" u="none" strike="noStrike">
                          <a:solidFill>
                            <a:srgbClr val="000000"/>
                          </a:solidFill>
                          <a:latin typeface="+mn-lt"/>
                        </a:rPr>
                        <a:t>280,743</a:t>
                      </a:r>
                    </a:p>
                  </a:txBody>
                  <a:tcPr marL="9525" marR="9525" marT="9525" marB="0" anchor="b"/>
                </a:tc>
                <a:tc>
                  <a:txBody>
                    <a:bodyPr/>
                    <a:lstStyle/>
                    <a:p>
                      <a:pPr algn="r" rtl="0" fontAlgn="b"/>
                      <a:r>
                        <a:rPr lang="en-US" sz="1800" b="0" i="0" u="none" strike="noStrike" dirty="0" smtClean="0">
                          <a:solidFill>
                            <a:srgbClr val="000000"/>
                          </a:solidFill>
                          <a:latin typeface="+mn-lt"/>
                        </a:rPr>
                        <a:t>+2,932</a:t>
                      </a:r>
                      <a:endParaRPr lang="en-US" sz="1800" b="0" i="0" u="none" strike="noStrike" dirty="0">
                        <a:solidFill>
                          <a:srgbClr val="000000"/>
                        </a:solidFill>
                        <a:latin typeface="+mn-lt"/>
                      </a:endParaRPr>
                    </a:p>
                  </a:txBody>
                  <a:tcPr marL="9525" marR="9525" marT="9525" marB="0" anchor="b"/>
                </a:tc>
              </a:tr>
              <a:tr h="340368">
                <a:tc>
                  <a:txBody>
                    <a:bodyPr/>
                    <a:lstStyle/>
                    <a:p>
                      <a:pPr algn="l" rtl="0" fontAlgn="b"/>
                      <a:r>
                        <a:rPr lang="en-US" sz="1800" b="0" i="0" u="none" strike="noStrike">
                          <a:solidFill>
                            <a:srgbClr val="000000"/>
                          </a:solidFill>
                          <a:latin typeface="+mn-lt"/>
                        </a:rPr>
                        <a:t>Cosmic Frontier </a:t>
                      </a:r>
                    </a:p>
                  </a:txBody>
                  <a:tcPr marL="9525" marR="9525" marT="9525" marB="0" anchor="b"/>
                </a:tc>
                <a:tc>
                  <a:txBody>
                    <a:bodyPr/>
                    <a:lstStyle/>
                    <a:p>
                      <a:pPr algn="r" fontAlgn="b"/>
                      <a:r>
                        <a:rPr lang="en-US" sz="1800" b="0" i="0" u="none" strike="noStrike">
                          <a:solidFill>
                            <a:srgbClr val="000000"/>
                          </a:solidFill>
                          <a:latin typeface="+mn-lt"/>
                        </a:rPr>
                        <a:t>71,940</a:t>
                      </a:r>
                    </a:p>
                  </a:txBody>
                  <a:tcPr marL="9525" marR="9525" marT="9525" marB="0" anchor="b"/>
                </a:tc>
                <a:tc>
                  <a:txBody>
                    <a:bodyPr/>
                    <a:lstStyle/>
                    <a:p>
                      <a:pPr algn="r" fontAlgn="b"/>
                      <a:r>
                        <a:rPr lang="en-US" sz="1800" b="0" i="0" u="none" strike="noStrike">
                          <a:solidFill>
                            <a:srgbClr val="000000"/>
                          </a:solidFill>
                          <a:latin typeface="+mn-lt"/>
                        </a:rPr>
                        <a:t>84,946</a:t>
                      </a:r>
                    </a:p>
                  </a:txBody>
                  <a:tcPr marL="9525" marR="9525" marT="9525" marB="0" anchor="b"/>
                </a:tc>
                <a:tc>
                  <a:txBody>
                    <a:bodyPr/>
                    <a:lstStyle/>
                    <a:p>
                      <a:pPr algn="r" rtl="0" fontAlgn="b"/>
                      <a:r>
                        <a:rPr lang="en-US" sz="1800" b="0" i="0" u="none" strike="noStrike">
                          <a:solidFill>
                            <a:srgbClr val="000000"/>
                          </a:solidFill>
                          <a:latin typeface="+mn-lt"/>
                        </a:rPr>
                        <a:t>-13,006</a:t>
                      </a:r>
                    </a:p>
                  </a:txBody>
                  <a:tcPr marL="9525" marR="9525" marT="9525" marB="0" anchor="b"/>
                </a:tc>
              </a:tr>
              <a:tr h="340368">
                <a:tc>
                  <a:txBody>
                    <a:bodyPr/>
                    <a:lstStyle/>
                    <a:p>
                      <a:pPr algn="l" rtl="0" fontAlgn="b"/>
                      <a:r>
                        <a:rPr lang="en-US" sz="1800" b="0" i="0" u="none" strike="noStrike">
                          <a:solidFill>
                            <a:srgbClr val="000000"/>
                          </a:solidFill>
                          <a:latin typeface="+mn-lt"/>
                        </a:rPr>
                        <a:t>Theoretical Physics </a:t>
                      </a:r>
                    </a:p>
                  </a:txBody>
                  <a:tcPr marL="9525" marR="9525" marT="9525" marB="0" anchor="b"/>
                </a:tc>
                <a:tc>
                  <a:txBody>
                    <a:bodyPr/>
                    <a:lstStyle/>
                    <a:p>
                      <a:pPr algn="r" rtl="0" fontAlgn="b"/>
                      <a:r>
                        <a:rPr lang="en-US" sz="1800" b="0" i="0" u="none" strike="noStrike">
                          <a:solidFill>
                            <a:srgbClr val="000000"/>
                          </a:solidFill>
                          <a:latin typeface="+mn-lt"/>
                        </a:rPr>
                        <a:t>66,965</a:t>
                      </a:r>
                    </a:p>
                  </a:txBody>
                  <a:tcPr marL="9525" marR="9525" marT="9525" marB="0" anchor="b"/>
                </a:tc>
                <a:tc>
                  <a:txBody>
                    <a:bodyPr/>
                    <a:lstStyle/>
                    <a:p>
                      <a:pPr algn="r" rtl="0" fontAlgn="b"/>
                      <a:r>
                        <a:rPr lang="en-US" sz="1800" b="0" i="0" u="none" strike="noStrike">
                          <a:solidFill>
                            <a:srgbClr val="000000"/>
                          </a:solidFill>
                          <a:latin typeface="+mn-lt"/>
                        </a:rPr>
                        <a:t>65,018</a:t>
                      </a:r>
                    </a:p>
                  </a:txBody>
                  <a:tcPr marL="9525" marR="9525" marT="9525" marB="0" anchor="b"/>
                </a:tc>
                <a:tc>
                  <a:txBody>
                    <a:bodyPr/>
                    <a:lstStyle/>
                    <a:p>
                      <a:pPr algn="r" rtl="0" fontAlgn="b"/>
                      <a:r>
                        <a:rPr lang="en-US" sz="1800" b="0" i="0" u="none" strike="noStrike" dirty="0" smtClean="0">
                          <a:solidFill>
                            <a:srgbClr val="000000"/>
                          </a:solidFill>
                          <a:latin typeface="+mn-lt"/>
                        </a:rPr>
                        <a:t>+1,947</a:t>
                      </a:r>
                      <a:endParaRPr lang="en-US" sz="1800" b="0" i="0" u="none" strike="noStrike" dirty="0">
                        <a:solidFill>
                          <a:srgbClr val="000000"/>
                        </a:solidFill>
                        <a:latin typeface="+mn-lt"/>
                      </a:endParaRPr>
                    </a:p>
                  </a:txBody>
                  <a:tcPr marL="9525" marR="9525" marT="9525" marB="0" anchor="b"/>
                </a:tc>
              </a:tr>
              <a:tr h="340368">
                <a:tc>
                  <a:txBody>
                    <a:bodyPr/>
                    <a:lstStyle/>
                    <a:p>
                      <a:pPr algn="l" rtl="0" fontAlgn="b"/>
                      <a:r>
                        <a:rPr lang="en-US" sz="1800" b="0" i="0" u="none" strike="noStrike">
                          <a:solidFill>
                            <a:srgbClr val="000000"/>
                          </a:solidFill>
                          <a:latin typeface="+mn-lt"/>
                        </a:rPr>
                        <a:t>Advanced Technology R&amp;D </a:t>
                      </a:r>
                    </a:p>
                  </a:txBody>
                  <a:tcPr marL="9525" marR="9525" marT="9525" marB="0" anchor="b"/>
                </a:tc>
                <a:tc>
                  <a:txBody>
                    <a:bodyPr/>
                    <a:lstStyle/>
                    <a:p>
                      <a:pPr algn="r" rtl="0" fontAlgn="b"/>
                      <a:r>
                        <a:rPr lang="en-US" sz="1800" b="0" i="0" u="none" strike="noStrike">
                          <a:solidFill>
                            <a:srgbClr val="000000"/>
                          </a:solidFill>
                          <a:latin typeface="+mn-lt"/>
                        </a:rPr>
                        <a:t>157,106</a:t>
                      </a:r>
                    </a:p>
                  </a:txBody>
                  <a:tcPr marL="9525" marR="9525" marT="9525" marB="0" anchor="b"/>
                </a:tc>
                <a:tc>
                  <a:txBody>
                    <a:bodyPr/>
                    <a:lstStyle/>
                    <a:p>
                      <a:pPr algn="r" rtl="0" fontAlgn="b"/>
                      <a:r>
                        <a:rPr lang="en-US" sz="1800" b="0" i="0" u="none" strike="noStrike">
                          <a:solidFill>
                            <a:srgbClr val="000000"/>
                          </a:solidFill>
                          <a:latin typeface="+mn-lt"/>
                        </a:rPr>
                        <a:t>141,588</a:t>
                      </a:r>
                    </a:p>
                  </a:txBody>
                  <a:tcPr marL="9525" marR="9525" marT="9525" marB="0" anchor="b"/>
                </a:tc>
                <a:tc>
                  <a:txBody>
                    <a:bodyPr/>
                    <a:lstStyle/>
                    <a:p>
                      <a:pPr algn="r" rtl="0" fontAlgn="b"/>
                      <a:r>
                        <a:rPr lang="en-US" sz="1800" b="0" i="0" u="none" strike="noStrike" dirty="0" smtClean="0">
                          <a:solidFill>
                            <a:srgbClr val="000000"/>
                          </a:solidFill>
                          <a:latin typeface="+mn-lt"/>
                        </a:rPr>
                        <a:t>+15,518</a:t>
                      </a:r>
                      <a:endParaRPr lang="en-US" sz="1800" b="0" i="0" u="none" strike="noStrike" dirty="0">
                        <a:solidFill>
                          <a:srgbClr val="000000"/>
                        </a:solidFill>
                        <a:latin typeface="+mn-lt"/>
                      </a:endParaRPr>
                    </a:p>
                  </a:txBody>
                  <a:tcPr marL="9525" marR="9525" marT="9525" marB="0" anchor="b"/>
                </a:tc>
              </a:tr>
              <a:tr h="340368">
                <a:tc>
                  <a:txBody>
                    <a:bodyPr/>
                    <a:lstStyle/>
                    <a:p>
                      <a:pPr algn="l" rtl="0" fontAlgn="b"/>
                      <a:r>
                        <a:rPr lang="en-US" sz="1800" b="0" i="0" u="none" strike="noStrike">
                          <a:solidFill>
                            <a:srgbClr val="000000"/>
                          </a:solidFill>
                          <a:latin typeface="+mn-lt"/>
                        </a:rPr>
                        <a:t>Accelerator Stewardship</a:t>
                      </a:r>
                    </a:p>
                  </a:txBody>
                  <a:tcPr marL="9525" marR="9525" marT="9525" marB="0" anchor="b"/>
                </a:tc>
                <a:tc>
                  <a:txBody>
                    <a:bodyPr/>
                    <a:lstStyle/>
                    <a:p>
                      <a:pPr algn="r" rtl="0" fontAlgn="b"/>
                      <a:r>
                        <a:rPr lang="en-US" sz="1800" b="0" i="0" u="none" strike="noStrike">
                          <a:solidFill>
                            <a:srgbClr val="000000"/>
                          </a:solidFill>
                          <a:latin typeface="+mn-lt"/>
                        </a:rPr>
                        <a:t>2,850</a:t>
                      </a:r>
                    </a:p>
                  </a:txBody>
                  <a:tcPr marL="9525" marR="9525" marT="9525" marB="0" anchor="b"/>
                </a:tc>
                <a:tc>
                  <a:txBody>
                    <a:bodyPr/>
                    <a:lstStyle/>
                    <a:p>
                      <a:pPr algn="r" rtl="0" fontAlgn="b"/>
                      <a:r>
                        <a:rPr lang="en-US" sz="1800" b="0" i="0" u="none" strike="noStrike">
                          <a:solidFill>
                            <a:srgbClr val="000000"/>
                          </a:solidFill>
                          <a:latin typeface="+mn-lt"/>
                        </a:rPr>
                        <a:t>2,900</a:t>
                      </a:r>
                    </a:p>
                  </a:txBody>
                  <a:tcPr marL="9525" marR="9525" marT="9525" marB="0" anchor="b"/>
                </a:tc>
                <a:tc>
                  <a:txBody>
                    <a:bodyPr/>
                    <a:lstStyle/>
                    <a:p>
                      <a:pPr algn="r" rtl="0" fontAlgn="b"/>
                      <a:r>
                        <a:rPr lang="en-US" sz="1800" b="0" i="0" u="none" strike="noStrike">
                          <a:solidFill>
                            <a:srgbClr val="000000"/>
                          </a:solidFill>
                          <a:latin typeface="+mn-lt"/>
                        </a:rPr>
                        <a:t>-50</a:t>
                      </a:r>
                    </a:p>
                  </a:txBody>
                  <a:tcPr marL="9525" marR="9525" marT="9525" marB="0" anchor="b"/>
                </a:tc>
              </a:tr>
              <a:tr h="340368">
                <a:tc>
                  <a:txBody>
                    <a:bodyPr/>
                    <a:lstStyle/>
                    <a:p>
                      <a:pPr algn="l" rtl="0" fontAlgn="b"/>
                      <a:r>
                        <a:rPr lang="en-US" sz="1800" b="0" i="0" u="none" strike="noStrike">
                          <a:solidFill>
                            <a:srgbClr val="000000"/>
                          </a:solidFill>
                          <a:latin typeface="+mn-lt"/>
                        </a:rPr>
                        <a:t>SBIR/STTR</a:t>
                      </a:r>
                    </a:p>
                  </a:txBody>
                  <a:tcPr marL="9525" marR="9525" marT="9525" marB="0" anchor="b"/>
                </a:tc>
                <a:tc>
                  <a:txBody>
                    <a:bodyPr/>
                    <a:lstStyle/>
                    <a:p>
                      <a:pPr algn="r" rtl="0" fontAlgn="b"/>
                      <a:r>
                        <a:rPr lang="en-US" sz="1800" b="0" i="0" u="none" strike="noStrike" dirty="0">
                          <a:solidFill>
                            <a:srgbClr val="000000"/>
                          </a:solidFill>
                          <a:latin typeface="+mn-lt"/>
                        </a:rPr>
                        <a:t>20,327</a:t>
                      </a:r>
                    </a:p>
                  </a:txBody>
                  <a:tcPr marL="9525" marR="9525" marT="9525" marB="0" anchor="b"/>
                </a:tc>
                <a:tc>
                  <a:txBody>
                    <a:bodyPr/>
                    <a:lstStyle/>
                    <a:p>
                      <a:pPr algn="r" rtl="0" fontAlgn="b"/>
                      <a:r>
                        <a:rPr lang="en-US" sz="1800" b="0" i="0" u="none" strike="noStrike">
                          <a:solidFill>
                            <a:srgbClr val="000000"/>
                          </a:solidFill>
                          <a:latin typeface="+mn-lt"/>
                        </a:rPr>
                        <a:t>20,590</a:t>
                      </a:r>
                    </a:p>
                  </a:txBody>
                  <a:tcPr marL="9525" marR="9525" marT="9525" marB="0" anchor="b"/>
                </a:tc>
                <a:tc>
                  <a:txBody>
                    <a:bodyPr/>
                    <a:lstStyle/>
                    <a:p>
                      <a:pPr algn="r" rtl="0" fontAlgn="b"/>
                      <a:r>
                        <a:rPr lang="en-US" sz="1800" b="0" i="0" u="none" strike="noStrike">
                          <a:solidFill>
                            <a:srgbClr val="000000"/>
                          </a:solidFill>
                          <a:latin typeface="+mn-lt"/>
                        </a:rPr>
                        <a:t>-263</a:t>
                      </a:r>
                    </a:p>
                  </a:txBody>
                  <a:tcPr marL="9525" marR="9525" marT="9525" marB="0" anchor="b"/>
                </a:tc>
              </a:tr>
              <a:tr h="422088">
                <a:tc>
                  <a:txBody>
                    <a:bodyPr/>
                    <a:lstStyle/>
                    <a:p>
                      <a:pPr algn="l" rtl="0" fontAlgn="b"/>
                      <a:r>
                        <a:rPr lang="en-US" sz="1800" b="0" i="0" u="none" strike="noStrike" dirty="0">
                          <a:solidFill>
                            <a:srgbClr val="000000"/>
                          </a:solidFill>
                          <a:latin typeface="+mn-lt"/>
                        </a:rPr>
                        <a:t>Construction (Line Item) </a:t>
                      </a:r>
                    </a:p>
                  </a:txBody>
                  <a:tcPr marL="9525" marR="9525" marT="9525" marB="0" anchor="b"/>
                </a:tc>
                <a:tc>
                  <a:txBody>
                    <a:bodyPr/>
                    <a:lstStyle/>
                    <a:p>
                      <a:pPr algn="r" rtl="0" fontAlgn="b"/>
                      <a:r>
                        <a:rPr lang="en-US" sz="1800" b="0" i="0" u="none" strike="noStrike">
                          <a:solidFill>
                            <a:srgbClr val="000000"/>
                          </a:solidFill>
                          <a:latin typeface="+mn-lt"/>
                        </a:rPr>
                        <a:t>28,000</a:t>
                      </a:r>
                    </a:p>
                  </a:txBody>
                  <a:tcPr marL="9525" marR="9525" marT="9525" marB="0" anchor="b"/>
                </a:tc>
                <a:tc>
                  <a:txBody>
                    <a:bodyPr/>
                    <a:lstStyle/>
                    <a:p>
                      <a:pPr algn="r" rtl="0" fontAlgn="b"/>
                      <a:r>
                        <a:rPr lang="en-US" sz="1800" b="0" i="0" u="none" strike="noStrike">
                          <a:solidFill>
                            <a:srgbClr val="000000"/>
                          </a:solidFill>
                          <a:latin typeface="+mn-lt"/>
                        </a:rPr>
                        <a:t>20,000</a:t>
                      </a:r>
                    </a:p>
                  </a:txBody>
                  <a:tcPr marL="9525" marR="9525" marT="9525" marB="0" anchor="b"/>
                </a:tc>
                <a:tc>
                  <a:txBody>
                    <a:bodyPr/>
                    <a:lstStyle/>
                    <a:p>
                      <a:pPr algn="r" rtl="0" fontAlgn="b"/>
                      <a:r>
                        <a:rPr lang="en-US" sz="1800" b="0" i="0" u="none" strike="noStrike" dirty="0" smtClean="0">
                          <a:solidFill>
                            <a:srgbClr val="000000"/>
                          </a:solidFill>
                          <a:latin typeface="+mn-lt"/>
                        </a:rPr>
                        <a:t>-8,000</a:t>
                      </a:r>
                      <a:endParaRPr lang="en-US" sz="1800" b="0" i="0" u="none" strike="noStrike" dirty="0">
                        <a:solidFill>
                          <a:srgbClr val="000000"/>
                        </a:solidFill>
                        <a:latin typeface="+mn-lt"/>
                      </a:endParaRPr>
                    </a:p>
                  </a:txBody>
                  <a:tcPr marL="9525" marR="9525" marT="9525" marB="0" anchor="b"/>
                </a:tc>
              </a:tr>
              <a:tr h="422088">
                <a:tc>
                  <a:txBody>
                    <a:bodyPr/>
                    <a:lstStyle/>
                    <a:p>
                      <a:pPr algn="l" rtl="0" fontAlgn="b"/>
                      <a:r>
                        <a:rPr lang="en-US" sz="1800" b="0" i="0" u="none" strike="noStrike">
                          <a:solidFill>
                            <a:srgbClr val="000000"/>
                          </a:solidFill>
                          <a:latin typeface="Calibri"/>
                        </a:rPr>
                        <a:t>Total, High Energy Physics </a:t>
                      </a:r>
                    </a:p>
                  </a:txBody>
                  <a:tcPr marL="9525" marR="9525" marT="9525" marB="0" anchor="b"/>
                </a:tc>
                <a:tc>
                  <a:txBody>
                    <a:bodyPr/>
                    <a:lstStyle/>
                    <a:p>
                      <a:pPr algn="r" rtl="0" fontAlgn="b"/>
                      <a:r>
                        <a:rPr lang="en-US" sz="1800" b="1" i="0" u="none" strike="noStrike">
                          <a:solidFill>
                            <a:srgbClr val="000000"/>
                          </a:solidFill>
                          <a:latin typeface="Calibri"/>
                        </a:rPr>
                        <a:t>790,860</a:t>
                      </a:r>
                    </a:p>
                  </a:txBody>
                  <a:tcPr marL="9525" marR="9525" marT="9525" marB="0" anchor="b"/>
                </a:tc>
                <a:tc>
                  <a:txBody>
                    <a:bodyPr/>
                    <a:lstStyle/>
                    <a:p>
                      <a:pPr algn="r" rtl="0" fontAlgn="b"/>
                      <a:r>
                        <a:rPr lang="en-US" sz="1800" b="1" i="0" u="none" strike="noStrike">
                          <a:solidFill>
                            <a:srgbClr val="000000"/>
                          </a:solidFill>
                          <a:latin typeface="Calibri"/>
                        </a:rPr>
                        <a:t>776,521</a:t>
                      </a:r>
                    </a:p>
                  </a:txBody>
                  <a:tcPr marL="9525" marR="9525" marT="9525" marB="0" anchor="b"/>
                </a:tc>
                <a:tc>
                  <a:txBody>
                    <a:bodyPr/>
                    <a:lstStyle/>
                    <a:p>
                      <a:pPr algn="r" rtl="0" fontAlgn="b"/>
                      <a:r>
                        <a:rPr lang="en-US" sz="1800" b="1" i="0" u="none" strike="noStrike" dirty="0" smtClean="0">
                          <a:solidFill>
                            <a:srgbClr val="000000"/>
                          </a:solidFill>
                          <a:latin typeface="Calibri"/>
                        </a:rPr>
                        <a:t>-14,339</a:t>
                      </a:r>
                      <a:endParaRPr lang="en-US" sz="1800" b="1" i="0" u="none" strike="noStrike" dirty="0">
                        <a:solidFill>
                          <a:srgbClr val="000000"/>
                        </a:solidFill>
                        <a:latin typeface="Calibri"/>
                      </a:endParaRPr>
                    </a:p>
                  </a:txBody>
                  <a:tcPr marL="9525" marR="9525" marT="9525" marB="0" anchor="b"/>
                </a:tc>
              </a:tr>
              <a:tr h="422088">
                <a:tc>
                  <a:txBody>
                    <a:bodyPr/>
                    <a:lstStyle/>
                    <a:p>
                      <a:pPr algn="l" rtl="0" fontAlgn="b"/>
                      <a:r>
                        <a:rPr lang="en-US" sz="1800" b="0" i="0" u="none" strike="noStrike">
                          <a:solidFill>
                            <a:srgbClr val="000099"/>
                          </a:solidFill>
                          <a:latin typeface="Arial Narrow"/>
                        </a:rPr>
                        <a:t>Office of Science </a:t>
                      </a:r>
                    </a:p>
                  </a:txBody>
                  <a:tcPr marL="9525" marR="9525" marT="9525" marB="0" anchor="b"/>
                </a:tc>
                <a:tc>
                  <a:txBody>
                    <a:bodyPr/>
                    <a:lstStyle/>
                    <a:p>
                      <a:pPr algn="r" rtl="0" fontAlgn="b"/>
                      <a:r>
                        <a:rPr lang="en-US" sz="1800" b="0" i="0" u="none" strike="noStrike">
                          <a:solidFill>
                            <a:srgbClr val="000099"/>
                          </a:solidFill>
                          <a:latin typeface="Calibri"/>
                        </a:rPr>
                        <a:t>4,873,634</a:t>
                      </a:r>
                    </a:p>
                  </a:txBody>
                  <a:tcPr marL="9525" marR="9525" marT="9525" marB="0" anchor="b"/>
                </a:tc>
                <a:tc>
                  <a:txBody>
                    <a:bodyPr/>
                    <a:lstStyle/>
                    <a:p>
                      <a:pPr algn="r" rtl="0" fontAlgn="b"/>
                      <a:r>
                        <a:rPr lang="en-US" sz="1800" b="0" i="0" u="none" strike="noStrike">
                          <a:solidFill>
                            <a:srgbClr val="000099"/>
                          </a:solidFill>
                          <a:latin typeface="Calibri"/>
                        </a:rPr>
                        <a:t>5,001,156</a:t>
                      </a:r>
                    </a:p>
                  </a:txBody>
                  <a:tcPr marL="9525" marR="9525" marT="9525" marB="0" anchor="b"/>
                </a:tc>
                <a:tc>
                  <a:txBody>
                    <a:bodyPr/>
                    <a:lstStyle/>
                    <a:p>
                      <a:pPr algn="r" rtl="0" fontAlgn="b"/>
                      <a:r>
                        <a:rPr lang="en-US" sz="1800" b="0" i="0" u="none" strike="noStrike" dirty="0" smtClean="0">
                          <a:solidFill>
                            <a:srgbClr val="000099"/>
                          </a:solidFill>
                          <a:latin typeface="Calibri"/>
                        </a:rPr>
                        <a:t>+127,522</a:t>
                      </a:r>
                      <a:endParaRPr lang="en-US" sz="1800" b="0" i="0" u="none" strike="noStrike" dirty="0">
                        <a:solidFill>
                          <a:srgbClr val="000099"/>
                        </a:solidFill>
                        <a:latin typeface="Calibri"/>
                      </a:endParaRPr>
                    </a:p>
                  </a:txBody>
                  <a:tcPr marL="9525" marR="9525" marT="9525" marB="0" anchor="b"/>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09588" y="0"/>
            <a:ext cx="8112125" cy="723900"/>
          </a:xfrm>
        </p:spPr>
        <p:txBody>
          <a:bodyPr/>
          <a:lstStyle/>
          <a:p>
            <a:r>
              <a:rPr lang="en-US" sz="3200" smtClean="0">
                <a:solidFill>
                  <a:srgbClr val="135C00"/>
                </a:solidFill>
                <a:effectLst/>
              </a:rPr>
              <a:t>Budget details</a:t>
            </a:r>
          </a:p>
        </p:txBody>
      </p:sp>
      <p:sp>
        <p:nvSpPr>
          <p:cNvPr id="29698" name="Slide Number Placeholder 3"/>
          <p:cNvSpPr>
            <a:spLocks noGrp="1"/>
          </p:cNvSpPr>
          <p:nvPr>
            <p:ph type="sldNum" sz="quarter" idx="10"/>
          </p:nvPr>
        </p:nvSpPr>
        <p:spPr>
          <a:noFill/>
        </p:spPr>
        <p:txBody>
          <a:bodyPr/>
          <a:lstStyle/>
          <a:p>
            <a:fld id="{9C92C08B-1410-4C7D-B35B-710E2397732A}" type="slidenum">
              <a:rPr lang="en-US" smtClean="0"/>
              <a:pPr/>
              <a:t>7</a:t>
            </a:fld>
            <a:endParaRPr lang="en-US" smtClean="0"/>
          </a:p>
        </p:txBody>
      </p:sp>
      <p:graphicFrame>
        <p:nvGraphicFramePr>
          <p:cNvPr id="5" name="Chart 4"/>
          <p:cNvGraphicFramePr/>
          <p:nvPr/>
        </p:nvGraphicFramePr>
        <p:xfrm>
          <a:off x="195814" y="1288166"/>
          <a:ext cx="8107528" cy="3859021"/>
        </p:xfrm>
        <a:graphic>
          <a:graphicData uri="http://schemas.openxmlformats.org/drawingml/2006/chart">
            <c:chart xmlns:c="http://schemas.openxmlformats.org/drawingml/2006/chart" xmlns:r="http://schemas.openxmlformats.org/officeDocument/2006/relationships" r:id="rId2"/>
          </a:graphicData>
        </a:graphic>
      </p:graphicFrame>
      <p:sp>
        <p:nvSpPr>
          <p:cNvPr id="29700" name="Rectangle 5"/>
          <p:cNvSpPr>
            <a:spLocks noChangeArrowheads="1"/>
          </p:cNvSpPr>
          <p:nvPr/>
        </p:nvSpPr>
        <p:spPr bwMode="auto">
          <a:xfrm>
            <a:off x="515938" y="5446713"/>
            <a:ext cx="8126412" cy="1200150"/>
          </a:xfrm>
          <a:prstGeom prst="rect">
            <a:avLst/>
          </a:prstGeom>
          <a:noFill/>
          <a:ln w="9525">
            <a:noFill/>
            <a:miter lim="800000"/>
            <a:headEnd/>
            <a:tailEnd/>
          </a:ln>
        </p:spPr>
        <p:txBody>
          <a:bodyPr>
            <a:spAutoFit/>
          </a:bodyPr>
          <a:lstStyle/>
          <a:p>
            <a:r>
              <a:rPr lang="en-US">
                <a:solidFill>
                  <a:srgbClr val="000099"/>
                </a:solidFill>
              </a:rPr>
              <a:t>Lack of new facilities for science threatens the future of the program</a:t>
            </a:r>
          </a:p>
          <a:p>
            <a:r>
              <a:rPr lang="en-US" b="0">
                <a:solidFill>
                  <a:srgbClr val="000099"/>
                </a:solidFill>
                <a:sym typeface="Wingdings" pitchFamily="2" charset="2"/>
              </a:rPr>
              <a:t> </a:t>
            </a:r>
            <a:r>
              <a:rPr lang="en-US" b="0">
                <a:solidFill>
                  <a:srgbClr val="000099"/>
                </a:solidFill>
              </a:rPr>
              <a:t>Need to fully exploit current research efforts but also develop new facilities and experiments to maintain a healthy &amp; leadership program.</a:t>
            </a: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0"/>
          </p:nvPr>
        </p:nvSpPr>
        <p:spPr>
          <a:noFill/>
        </p:spPr>
        <p:txBody>
          <a:bodyPr/>
          <a:lstStyle/>
          <a:p>
            <a:fld id="{FB813666-7318-47F0-804E-F0322B2E2F85}" type="slidenum">
              <a:rPr lang="en-US" smtClean="0"/>
              <a:pPr/>
              <a:t>8</a:t>
            </a:fld>
            <a:endParaRPr lang="en-US" smtClean="0"/>
          </a:p>
        </p:txBody>
      </p:sp>
      <p:sp>
        <p:nvSpPr>
          <p:cNvPr id="30722" name="TextBox 6"/>
          <p:cNvSpPr txBox="1">
            <a:spLocks noChangeArrowheads="1"/>
          </p:cNvSpPr>
          <p:nvPr/>
        </p:nvSpPr>
        <p:spPr bwMode="auto">
          <a:xfrm>
            <a:off x="187325" y="1101725"/>
            <a:ext cx="8956675" cy="5470525"/>
          </a:xfrm>
          <a:prstGeom prst="rect">
            <a:avLst/>
          </a:prstGeom>
          <a:noFill/>
          <a:ln w="9525">
            <a:noFill/>
            <a:miter lim="800000"/>
            <a:headEnd/>
            <a:tailEnd/>
          </a:ln>
        </p:spPr>
        <p:txBody>
          <a:bodyPr>
            <a:spAutoFit/>
          </a:bodyPr>
          <a:lstStyle/>
          <a:p>
            <a:pPr marL="182563" indent="-182563" eaLnBrk="0" hangingPunct="0">
              <a:buFontTx/>
              <a:buChar char="•"/>
            </a:pPr>
            <a:r>
              <a:rPr lang="en-US" sz="1600" b="0">
                <a:solidFill>
                  <a:srgbClr val="285C00"/>
                </a:solidFill>
              </a:rPr>
              <a:t>New investments are needed to continue US leadership in well defined research areas.</a:t>
            </a:r>
          </a:p>
          <a:p>
            <a:pPr marL="182563" indent="-182563" eaLnBrk="0" hangingPunct="0">
              <a:buFont typeface="Arial" charset="0"/>
              <a:buChar char="•"/>
            </a:pPr>
            <a:r>
              <a:rPr lang="en-US" sz="1600" b="0">
                <a:solidFill>
                  <a:srgbClr val="285C00"/>
                </a:solidFill>
              </a:rPr>
              <a:t>Possibilities for future funding growth are weak. Must make do with what we have.</a:t>
            </a:r>
            <a:endParaRPr lang="en-US" sz="1600" b="0">
              <a:solidFill>
                <a:srgbClr val="135C00"/>
              </a:solidFill>
              <a:sym typeface="Wingdings" pitchFamily="2" charset="2"/>
            </a:endParaRPr>
          </a:p>
          <a:p>
            <a:pPr marL="182563" indent="-182563" eaLnBrk="0" hangingPunct="0">
              <a:buFont typeface="Wingdings" pitchFamily="2" charset="2"/>
              <a:buChar char="à"/>
            </a:pPr>
            <a:r>
              <a:rPr lang="en-US" sz="1600" b="0">
                <a:solidFill>
                  <a:srgbClr val="285C00"/>
                </a:solidFill>
              </a:rPr>
              <a:t> Research funding will decrease  at ~2% a year for the next several years to </a:t>
            </a:r>
            <a:r>
              <a:rPr lang="en-US" sz="1600" b="0">
                <a:solidFill>
                  <a:srgbClr val="135C00"/>
                </a:solidFill>
                <a:sym typeface="Wingdings" pitchFamily="2" charset="2"/>
              </a:rPr>
              <a:t>increase the fraction of the HEP budget for new projects.</a:t>
            </a:r>
          </a:p>
          <a:p>
            <a:pPr marL="182563" indent="-182563" eaLnBrk="0" hangingPunct="0"/>
            <a:endParaRPr lang="en-US" sz="1600" b="0">
              <a:solidFill>
                <a:srgbClr val="135C00"/>
              </a:solidFill>
              <a:sym typeface="Wingdings" pitchFamily="2" charset="2"/>
            </a:endParaRPr>
          </a:p>
          <a:p>
            <a:pPr marL="182563" indent="-182563"/>
            <a:r>
              <a:rPr lang="en-US" sz="1600" b="0">
                <a:sym typeface="Wingdings" pitchFamily="2" charset="2"/>
              </a:rPr>
              <a:t>Going Forward it is important that we:</a:t>
            </a:r>
          </a:p>
          <a:p>
            <a:pPr marL="182563" indent="-182563"/>
            <a:r>
              <a:rPr lang="en-US" sz="1600" b="0">
                <a:sym typeface="Wingdings" pitchFamily="2" charset="2"/>
              </a:rPr>
              <a:t>- Increase the fraction of the HEP budget for new projects.</a:t>
            </a:r>
          </a:p>
          <a:p>
            <a:pPr marL="182563" indent="-182563"/>
            <a:r>
              <a:rPr lang="en-US" sz="1600" b="0">
                <a:sym typeface="Wingdings" pitchFamily="2" charset="2"/>
              </a:rPr>
              <a:t>- Have a balanced program with staged implementation and science</a:t>
            </a:r>
            <a:endParaRPr lang="en-US" sz="1600" b="0"/>
          </a:p>
          <a:p>
            <a:pPr marL="182563" indent="-182563"/>
            <a:endParaRPr lang="en-US" sz="1600" b="0"/>
          </a:p>
          <a:p>
            <a:pPr marL="182563" indent="-182563"/>
            <a:r>
              <a:rPr lang="en-US" sz="1600" b="0"/>
              <a:t>Recently finished projects - Critical Decision 4 (CD-4) approved</a:t>
            </a:r>
          </a:p>
          <a:p>
            <a:pPr lvl="1"/>
            <a:r>
              <a:rPr lang="en-US" sz="1600" b="0">
                <a:solidFill>
                  <a:srgbClr val="007E00"/>
                </a:solidFill>
              </a:rPr>
              <a:t>Daya Bay</a:t>
            </a:r>
            <a:r>
              <a:rPr lang="en-US" sz="1600" b="0"/>
              <a:t>, </a:t>
            </a:r>
            <a:r>
              <a:rPr lang="en-US" sz="1600" b="0">
                <a:solidFill>
                  <a:srgbClr val="FF0000"/>
                </a:solidFill>
              </a:rPr>
              <a:t>Dark Energy Survey</a:t>
            </a:r>
            <a:r>
              <a:rPr lang="en-US" sz="1600" b="0"/>
              <a:t>, and FACET - fabrication complete</a:t>
            </a:r>
          </a:p>
          <a:p>
            <a:pPr lvl="1"/>
            <a:r>
              <a:rPr lang="en-US" sz="1600" b="0"/>
              <a:t>BELLA – will complete soon</a:t>
            </a:r>
          </a:p>
          <a:p>
            <a:pPr marL="182563" indent="-182563"/>
            <a:endParaRPr lang="en-US" sz="1600" b="0"/>
          </a:p>
          <a:p>
            <a:pPr marL="182563" indent="-182563"/>
            <a:r>
              <a:rPr lang="en-US" sz="1600" b="0"/>
              <a:t>New opportunities:</a:t>
            </a:r>
          </a:p>
          <a:p>
            <a:pPr marL="228600" lvl="2"/>
            <a:r>
              <a:rPr lang="en-US" sz="1600" b="0">
                <a:solidFill>
                  <a:srgbClr val="FF0000"/>
                </a:solidFill>
              </a:rPr>
              <a:t>LSST camera – FY13 budget requests Major Item of Equipment (MIE) fabrication start</a:t>
            </a:r>
          </a:p>
          <a:p>
            <a:pPr marL="182563" indent="-182563"/>
            <a:endParaRPr lang="en-US" sz="1600" b="0">
              <a:solidFill>
                <a:srgbClr val="FF0000"/>
              </a:solidFill>
            </a:endParaRPr>
          </a:p>
          <a:p>
            <a:pPr marL="182563" indent="-182563"/>
            <a:r>
              <a:rPr lang="en-US" sz="1600" b="0"/>
              <a:t>Five new MIE’s received CD-0 “Mission Need” approval in September 2012</a:t>
            </a:r>
          </a:p>
          <a:p>
            <a:pPr marL="182563" indent="-182563"/>
            <a:r>
              <a:rPr lang="en-US" sz="1600" b="0"/>
              <a:t> -- all are $20M-40M range</a:t>
            </a:r>
          </a:p>
          <a:p>
            <a:pPr lvl="1"/>
            <a:r>
              <a:rPr lang="en-US" sz="1600" b="0">
                <a:solidFill>
                  <a:srgbClr val="0070C0"/>
                </a:solidFill>
              </a:rPr>
              <a:t>Energy Frontier:  ATLAS Detector Upgrade; CMS Detector Upgrade</a:t>
            </a:r>
          </a:p>
          <a:p>
            <a:pPr lvl="1"/>
            <a:r>
              <a:rPr lang="en-US" sz="1600" b="0">
                <a:solidFill>
                  <a:srgbClr val="006600"/>
                </a:solidFill>
              </a:rPr>
              <a:t>Intensity Frontier: New Muon g−2 Experiment</a:t>
            </a:r>
          </a:p>
          <a:p>
            <a:pPr lvl="1"/>
            <a:r>
              <a:rPr lang="en-US" sz="1600" b="0">
                <a:solidFill>
                  <a:srgbClr val="FF0000"/>
                </a:solidFill>
              </a:rPr>
              <a:t>Cosmic Frontier: Second-generation  Dark  Matter  Experiments (DM-G2) &amp; Midscale Dark Energy Spectroscopic Instrument (DESI)</a:t>
            </a:r>
          </a:p>
        </p:txBody>
      </p:sp>
      <p:sp>
        <p:nvSpPr>
          <p:cNvPr id="30723" name="Title 1"/>
          <p:cNvSpPr>
            <a:spLocks noGrp="1"/>
          </p:cNvSpPr>
          <p:nvPr>
            <p:ph type="title"/>
          </p:nvPr>
        </p:nvSpPr>
        <p:spPr>
          <a:xfrm>
            <a:off x="333375" y="206375"/>
            <a:ext cx="8112125" cy="723900"/>
          </a:xfrm>
        </p:spPr>
        <p:txBody>
          <a:bodyPr/>
          <a:lstStyle/>
          <a:p>
            <a:r>
              <a:rPr lang="en-US" sz="3200" smtClean="0">
                <a:solidFill>
                  <a:srgbClr val="135C00"/>
                </a:solidFill>
                <a:effectLst/>
              </a:rPr>
              <a:t>HEP – going forward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D9052ED3-39F2-43DD-ADBC-D47FC3217C08}" type="slidenum">
              <a:rPr lang="en-US" sz="1000"/>
              <a:pPr algn="r" eaLnBrk="0" hangingPunct="0"/>
              <a:t>9</a:t>
            </a:fld>
            <a:endParaRPr lang="en-US" sz="1000"/>
          </a:p>
        </p:txBody>
      </p:sp>
      <p:sp>
        <p:nvSpPr>
          <p:cNvPr id="31746" name="Rectangle 3"/>
          <p:cNvSpPr>
            <a:spLocks noGrp="1" noChangeArrowheads="1"/>
          </p:cNvSpPr>
          <p:nvPr>
            <p:ph type="body" idx="4294967295"/>
          </p:nvPr>
        </p:nvSpPr>
        <p:spPr>
          <a:xfrm>
            <a:off x="0" y="1114425"/>
            <a:ext cx="8986838" cy="5743575"/>
          </a:xfrm>
        </p:spPr>
        <p:txBody>
          <a:bodyPr/>
          <a:lstStyle/>
          <a:p>
            <a:pPr marL="0" lvl="1" indent="0">
              <a:spcBef>
                <a:spcPct val="0"/>
              </a:spcBef>
              <a:buFontTx/>
              <a:buNone/>
            </a:pPr>
            <a:r>
              <a:rPr lang="en-US" b="1" u="sng" smtClean="0">
                <a:latin typeface="Calibri" pitchFamily="34" charset="0"/>
                <a:cs typeface="Tahoma" pitchFamily="34" charset="0"/>
              </a:rPr>
              <a:t>FACA panels – official advice:</a:t>
            </a:r>
          </a:p>
          <a:p>
            <a:pPr marL="0" lvl="1" indent="0">
              <a:spcBef>
                <a:spcPct val="0"/>
              </a:spcBef>
              <a:buFont typeface="Wingdings" pitchFamily="2" charset="2"/>
              <a:buChar char="Ø"/>
            </a:pPr>
            <a:r>
              <a:rPr lang="en-US" smtClean="0">
                <a:solidFill>
                  <a:srgbClr val="285C00"/>
                </a:solidFill>
                <a:latin typeface="Calibri" pitchFamily="34" charset="0"/>
                <a:cs typeface="Tahoma" pitchFamily="34" charset="0"/>
              </a:rPr>
              <a:t>  High Energy Physics Advisory Panel (HEPAP) </a:t>
            </a:r>
          </a:p>
          <a:p>
            <a:pPr marL="398463" lvl="2" indent="0">
              <a:spcBef>
                <a:spcPct val="0"/>
              </a:spcBef>
              <a:buFontTx/>
              <a:buNone/>
            </a:pPr>
            <a:r>
              <a:rPr lang="en-US" smtClean="0">
                <a:solidFill>
                  <a:srgbClr val="285C00"/>
                </a:solidFill>
                <a:latin typeface="Calibri" pitchFamily="34" charset="0"/>
                <a:cs typeface="Tahoma" pitchFamily="34" charset="0"/>
              </a:rPr>
              <a:t>–  reports to DOE and NSF; provides the </a:t>
            </a:r>
            <a:r>
              <a:rPr lang="en-US" u="sng" smtClean="0">
                <a:solidFill>
                  <a:srgbClr val="285C00"/>
                </a:solidFill>
                <a:latin typeface="Calibri" pitchFamily="34" charset="0"/>
                <a:cs typeface="Tahoma" pitchFamily="34" charset="0"/>
              </a:rPr>
              <a:t>primary advice for the program</a:t>
            </a:r>
            <a:endParaRPr lang="en-US" u="sng" smtClean="0">
              <a:solidFill>
                <a:srgbClr val="285C00"/>
              </a:solidFill>
              <a:latin typeface="Calibri" pitchFamily="34" charset="0"/>
            </a:endParaRPr>
          </a:p>
          <a:p>
            <a:pPr marL="0" lvl="1" indent="0">
              <a:spcBef>
                <a:spcPct val="0"/>
              </a:spcBef>
              <a:buFont typeface="Wingdings" pitchFamily="2" charset="2"/>
              <a:buChar char="Ø"/>
            </a:pPr>
            <a:r>
              <a:rPr lang="en-US" b="1" smtClean="0">
                <a:solidFill>
                  <a:srgbClr val="285C00"/>
                </a:solidFill>
                <a:latin typeface="Calibri" pitchFamily="34" charset="0"/>
              </a:rPr>
              <a:t> </a:t>
            </a:r>
            <a:r>
              <a:rPr lang="en-US" smtClean="0">
                <a:solidFill>
                  <a:srgbClr val="285C00"/>
                </a:solidFill>
                <a:latin typeface="Calibri" pitchFamily="34" charset="0"/>
              </a:rPr>
              <a:t>Astronomy and Astrophysics Advisory Committee (AAAC)</a:t>
            </a:r>
          </a:p>
          <a:p>
            <a:pPr marL="398463" lvl="2" indent="0">
              <a:spcBef>
                <a:spcPct val="0"/>
              </a:spcBef>
              <a:buFontTx/>
              <a:buNone/>
            </a:pPr>
            <a:r>
              <a:rPr lang="en-US" smtClean="0">
                <a:solidFill>
                  <a:srgbClr val="285C00"/>
                </a:solidFill>
                <a:latin typeface="Calibri" pitchFamily="34" charset="0"/>
              </a:rPr>
              <a:t> – reports to NASA, NSF and DOE on areas of overlap</a:t>
            </a:r>
          </a:p>
          <a:p>
            <a:pPr marL="398463" lvl="2" indent="0">
              <a:spcBef>
                <a:spcPct val="0"/>
              </a:spcBef>
              <a:buFontTx/>
              <a:buNone/>
            </a:pPr>
            <a:endParaRPr lang="en-US" smtClean="0">
              <a:solidFill>
                <a:srgbClr val="237737"/>
              </a:solidFill>
              <a:latin typeface="Calibri" pitchFamily="34" charset="0"/>
            </a:endParaRPr>
          </a:p>
          <a:p>
            <a:pPr marL="0" lvl="1" indent="0">
              <a:spcBef>
                <a:spcPct val="0"/>
              </a:spcBef>
              <a:buFontTx/>
              <a:buNone/>
            </a:pPr>
            <a:r>
              <a:rPr lang="en-US" b="1" u="sng" smtClean="0">
                <a:latin typeface="Calibri" pitchFamily="34" charset="0"/>
                <a:cs typeface="Tahoma" pitchFamily="34" charset="0"/>
              </a:rPr>
              <a:t>Other:</a:t>
            </a:r>
          </a:p>
          <a:p>
            <a:pPr marL="0" lvl="1" indent="0">
              <a:spcBef>
                <a:spcPct val="0"/>
              </a:spcBef>
              <a:buFontTx/>
              <a:buNone/>
            </a:pPr>
            <a:r>
              <a:rPr lang="en-US" b="1" smtClean="0">
                <a:solidFill>
                  <a:srgbClr val="285C00"/>
                </a:solidFill>
                <a:latin typeface="Calibri" pitchFamily="34" charset="0"/>
                <a:cs typeface="Tahoma" pitchFamily="34" charset="0"/>
              </a:rPr>
              <a:t>The APS Division of Particles and Fields (DPF) </a:t>
            </a:r>
            <a:r>
              <a:rPr lang="en-US" smtClean="0">
                <a:solidFill>
                  <a:srgbClr val="285C00"/>
                </a:solidFill>
                <a:latin typeface="Calibri" pitchFamily="34" charset="0"/>
                <a:cs typeface="Tahoma" pitchFamily="34" charset="0"/>
              </a:rPr>
              <a:t>has started a community-led science planning process to help develop science plans for all the Frontiers in the next year.  </a:t>
            </a:r>
          </a:p>
          <a:p>
            <a:pPr marL="0" lvl="1" indent="0">
              <a:spcBef>
                <a:spcPct val="0"/>
              </a:spcBef>
              <a:buFontTx/>
              <a:buNone/>
            </a:pPr>
            <a:r>
              <a:rPr lang="en-US" smtClean="0">
                <a:solidFill>
                  <a:srgbClr val="285C00"/>
                </a:solidFill>
                <a:latin typeface="Calibri" pitchFamily="34" charset="0"/>
                <a:cs typeface="Tahoma" pitchFamily="34" charset="0"/>
              </a:rPr>
              <a:t>-- Lay out </a:t>
            </a:r>
            <a:r>
              <a:rPr lang="en-US" smtClean="0">
                <a:solidFill>
                  <a:srgbClr val="135C00"/>
                </a:solidFill>
                <a:latin typeface="Calibri" pitchFamily="34" charset="0"/>
              </a:rPr>
              <a:t>current strengths, capabilities &amp; opportunities for the science program</a:t>
            </a:r>
            <a:endParaRPr lang="en-US" smtClean="0">
              <a:solidFill>
                <a:srgbClr val="135C00"/>
              </a:solidFill>
              <a:latin typeface="Calibri" pitchFamily="34" charset="0"/>
              <a:cs typeface="Tahoma" pitchFamily="34" charset="0"/>
            </a:endParaRPr>
          </a:p>
          <a:p>
            <a:pPr marL="0" lvl="1" indent="0">
              <a:spcBef>
                <a:spcPct val="0"/>
              </a:spcBef>
              <a:buFontTx/>
              <a:buNone/>
            </a:pPr>
            <a:r>
              <a:rPr lang="en-US" smtClean="0">
                <a:solidFill>
                  <a:srgbClr val="285C00"/>
                </a:solidFill>
                <a:latin typeface="Calibri" pitchFamily="34" charset="0"/>
                <a:cs typeface="Tahoma" pitchFamily="34" charset="0"/>
              </a:rPr>
              <a:t>-- Community meetings ongoing; “Snowmass” summer study in Minneapolis July/August</a:t>
            </a:r>
          </a:p>
          <a:p>
            <a:pPr marL="0" lvl="1" indent="0">
              <a:spcBef>
                <a:spcPct val="0"/>
              </a:spcBef>
              <a:buFontTx/>
              <a:buNone/>
            </a:pPr>
            <a:r>
              <a:rPr lang="en-US" smtClean="0">
                <a:solidFill>
                  <a:srgbClr val="285C00"/>
                </a:solidFill>
                <a:latin typeface="Calibri" pitchFamily="34" charset="0"/>
                <a:cs typeface="Tahoma" pitchFamily="34" charset="0"/>
              </a:rPr>
              <a:t>-- See</a:t>
            </a:r>
            <a:r>
              <a:rPr lang="en-US" i="1" smtClean="0">
                <a:solidFill>
                  <a:srgbClr val="285C00"/>
                </a:solidFill>
                <a:latin typeface="Calibri" pitchFamily="34" charset="0"/>
                <a:cs typeface="Tahoma" pitchFamily="34" charset="0"/>
              </a:rPr>
              <a:t>  </a:t>
            </a:r>
            <a:r>
              <a:rPr lang="en-US" smtClean="0">
                <a:latin typeface="Calibri" pitchFamily="34" charset="0"/>
                <a:hlinkClick r:id="rId2"/>
              </a:rPr>
              <a:t>http://www.snowmass2013.org</a:t>
            </a:r>
            <a:r>
              <a:rPr lang="en-US" smtClean="0">
                <a:latin typeface="Calibri" pitchFamily="34" charset="0"/>
              </a:rPr>
              <a:t>  -- all inputs are welcome!</a:t>
            </a:r>
          </a:p>
          <a:p>
            <a:pPr marL="0" lvl="1" indent="0">
              <a:spcBef>
                <a:spcPct val="0"/>
              </a:spcBef>
              <a:buFontTx/>
              <a:buNone/>
            </a:pPr>
            <a:endParaRPr lang="en-US" b="1" u="sng" smtClean="0">
              <a:solidFill>
                <a:srgbClr val="285C00"/>
              </a:solidFill>
              <a:latin typeface="Calibri" pitchFamily="34" charset="0"/>
              <a:cs typeface="Tahoma" pitchFamily="34" charset="0"/>
            </a:endParaRPr>
          </a:p>
          <a:p>
            <a:pPr marL="0" lvl="1" indent="0">
              <a:spcBef>
                <a:spcPct val="0"/>
              </a:spcBef>
              <a:buFontTx/>
              <a:buNone/>
            </a:pPr>
            <a:r>
              <a:rPr lang="en-US" b="1" smtClean="0">
                <a:solidFill>
                  <a:srgbClr val="285C00"/>
                </a:solidFill>
                <a:latin typeface="Calibri" pitchFamily="34" charset="0"/>
                <a:cs typeface="Tahoma" pitchFamily="34" charset="0"/>
              </a:rPr>
              <a:t>National Academies of Sciences</a:t>
            </a:r>
          </a:p>
          <a:p>
            <a:pPr marL="0" lvl="1" indent="0">
              <a:spcBef>
                <a:spcPct val="0"/>
              </a:spcBef>
              <a:buFontTx/>
              <a:buNone/>
            </a:pPr>
            <a:r>
              <a:rPr lang="en-US" smtClean="0">
                <a:solidFill>
                  <a:srgbClr val="285C00"/>
                </a:solidFill>
                <a:latin typeface="Calibri" pitchFamily="34" charset="0"/>
                <a:cs typeface="Tahoma" pitchFamily="34" charset="0"/>
              </a:rPr>
              <a:t>Example: Astro2010 (August 2010)</a:t>
            </a:r>
          </a:p>
          <a:p>
            <a:pPr marL="0" lvl="1" indent="0">
              <a:spcBef>
                <a:spcPct val="0"/>
              </a:spcBef>
              <a:buFontTx/>
              <a:buNone/>
            </a:pPr>
            <a:endParaRPr lang="en-US" smtClean="0">
              <a:solidFill>
                <a:srgbClr val="285C00"/>
              </a:solidFill>
              <a:latin typeface="Calibri" pitchFamily="34" charset="0"/>
              <a:cs typeface="Tahoma" pitchFamily="34" charset="0"/>
            </a:endParaRPr>
          </a:p>
          <a:p>
            <a:pPr marL="0" lvl="1" indent="0">
              <a:spcBef>
                <a:spcPct val="0"/>
              </a:spcBef>
              <a:buFontTx/>
              <a:buNone/>
            </a:pPr>
            <a:r>
              <a:rPr lang="en-US" b="1" smtClean="0">
                <a:solidFill>
                  <a:srgbClr val="285C00"/>
                </a:solidFill>
                <a:latin typeface="Calibri" pitchFamily="34" charset="0"/>
                <a:cs typeface="Tahoma" pitchFamily="34" charset="0"/>
              </a:rPr>
              <a:t>Specific studies:</a:t>
            </a:r>
            <a:endParaRPr lang="en-US" b="1" u="sng" smtClean="0">
              <a:solidFill>
                <a:srgbClr val="285C00"/>
              </a:solidFill>
              <a:latin typeface="Calibri" pitchFamily="34" charset="0"/>
              <a:cs typeface="Tahoma" pitchFamily="34" charset="0"/>
            </a:endParaRPr>
          </a:p>
          <a:p>
            <a:pPr marL="0" lvl="1" indent="0">
              <a:spcBef>
                <a:spcPct val="0"/>
              </a:spcBef>
              <a:buFontTx/>
              <a:buNone/>
            </a:pPr>
            <a:r>
              <a:rPr lang="en-US" smtClean="0">
                <a:solidFill>
                  <a:srgbClr val="285C00"/>
                </a:solidFill>
                <a:latin typeface="Calibri" pitchFamily="34" charset="0"/>
                <a:cs typeface="Tahoma" pitchFamily="34" charset="0"/>
              </a:rPr>
              <a:t>Example:  Dark Energy science group </a:t>
            </a:r>
            <a:r>
              <a:rPr lang="en-US" b="1" smtClean="0">
                <a:solidFill>
                  <a:srgbClr val="285C00"/>
                </a:solidFill>
                <a:latin typeface="Calibri" pitchFamily="34" charset="0"/>
                <a:cs typeface="Tahoma" pitchFamily="34" charset="0"/>
              </a:rPr>
              <a:t>- </a:t>
            </a:r>
            <a:r>
              <a:rPr lang="en-US" smtClean="0">
                <a:solidFill>
                  <a:srgbClr val="135C00"/>
                </a:solidFill>
                <a:latin typeface="Calibri" pitchFamily="34" charset="0"/>
              </a:rPr>
              <a:t>Science case for a HEP dark energy program developed by a task force at HEP request (Rocky Kolb, chair).  This was seen as a good model for the different science areas.</a:t>
            </a:r>
          </a:p>
        </p:txBody>
      </p:sp>
      <p:sp>
        <p:nvSpPr>
          <p:cNvPr id="31747" name="Title 1"/>
          <p:cNvSpPr>
            <a:spLocks/>
          </p:cNvSpPr>
          <p:nvPr/>
        </p:nvSpPr>
        <p:spPr bwMode="auto">
          <a:xfrm>
            <a:off x="0" y="207963"/>
            <a:ext cx="8640763" cy="609600"/>
          </a:xfrm>
          <a:prstGeom prst="rect">
            <a:avLst/>
          </a:prstGeom>
          <a:solidFill>
            <a:schemeClr val="bg1"/>
          </a:solidFill>
          <a:ln w="9525">
            <a:noFill/>
            <a:miter lim="800000"/>
            <a:headEnd/>
            <a:tailEnd/>
          </a:ln>
        </p:spPr>
        <p:txBody>
          <a:bodyPr anchor="ctr"/>
          <a:lstStyle/>
          <a:p>
            <a:pPr algn="ctr" eaLnBrk="0" hangingPunct="0"/>
            <a:r>
              <a:rPr lang="en-US" sz="2800">
                <a:solidFill>
                  <a:srgbClr val="285C00"/>
                </a:solidFill>
              </a:rPr>
              <a:t>Program Guidance &amp; Input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15389</TotalTime>
  <Words>4117</Words>
  <Application>Microsoft Office PowerPoint</Application>
  <PresentationFormat>On-screen Show (4:3)</PresentationFormat>
  <Paragraphs>566</Paragraphs>
  <Slides>39</Slides>
  <Notes>2</Notes>
  <HiddenSlides>0</HiddenSlides>
  <MMClips>0</MMClips>
  <ScaleCrop>false</ScaleCrop>
  <HeadingPairs>
    <vt:vector size="6" baseType="variant">
      <vt:variant>
        <vt:lpstr>Fonts Used</vt:lpstr>
      </vt:variant>
      <vt:variant>
        <vt:i4>12</vt:i4>
      </vt:variant>
      <vt:variant>
        <vt:lpstr>Design Template</vt:lpstr>
      </vt:variant>
      <vt:variant>
        <vt:i4>2</vt:i4>
      </vt:variant>
      <vt:variant>
        <vt:lpstr>Slide Titles</vt:lpstr>
      </vt:variant>
      <vt:variant>
        <vt:i4>39</vt:i4>
      </vt:variant>
    </vt:vector>
  </HeadingPairs>
  <TitlesOfParts>
    <vt:vector size="53" baseType="lpstr">
      <vt:lpstr>Arial</vt:lpstr>
      <vt:lpstr>Arial Narrow</vt:lpstr>
      <vt:lpstr>Wingdings</vt:lpstr>
      <vt:lpstr>Book Antiqua</vt:lpstr>
      <vt:lpstr>Tahoma</vt:lpstr>
      <vt:lpstr>Arial Black</vt:lpstr>
      <vt:lpstr>Cambria</vt:lpstr>
      <vt:lpstr>Calibri</vt:lpstr>
      <vt:lpstr>ＭＳ Ｐゴシック</vt:lpstr>
      <vt:lpstr>Times New Roman</vt:lpstr>
      <vt:lpstr>TimesNewRomanPSMT</vt:lpstr>
      <vt:lpstr>Courier New</vt:lpstr>
      <vt:lpstr>Default Design</vt:lpstr>
      <vt:lpstr>Default Design</vt:lpstr>
      <vt:lpstr>Slide 1</vt:lpstr>
      <vt:lpstr>Slide 2</vt:lpstr>
      <vt:lpstr>HEP Strategic Plan (based on 2008 P5 report)</vt:lpstr>
      <vt:lpstr>HEP Program</vt:lpstr>
      <vt:lpstr> HEP Program Model</vt:lpstr>
      <vt:lpstr>High Energy Physics Budget (dollars in thousands)</vt:lpstr>
      <vt:lpstr>Budget details</vt:lpstr>
      <vt:lpstr>HEP – going forward</vt:lpstr>
      <vt:lpstr>Slide 9</vt:lpstr>
      <vt:lpstr>Energy Frontier Status</vt:lpstr>
      <vt:lpstr>Intensity Frontier Status </vt:lpstr>
      <vt:lpstr>Slide 12</vt:lpstr>
      <vt:lpstr>Slide 13</vt:lpstr>
      <vt:lpstr>Slide 14</vt:lpstr>
      <vt:lpstr>Slide 15</vt:lpstr>
      <vt:lpstr>Cosmic Frontier – Program Status &amp; Plans</vt:lpstr>
      <vt:lpstr>Slide 17</vt:lpstr>
      <vt:lpstr>Slide 18</vt:lpstr>
      <vt:lpstr>Dark Energy Survey (DES)</vt:lpstr>
      <vt:lpstr>Next Steps : Dark Energy</vt:lpstr>
      <vt:lpstr>Next Steps : Dark Energy</vt:lpstr>
      <vt:lpstr>Direct-Detection Dark Matter – Current “Generation 1” (DM-G1)</vt:lpstr>
      <vt:lpstr>Next Steps : Cosmic Frontier – Dark Matter</vt:lpstr>
      <vt:lpstr>Slide 24</vt:lpstr>
      <vt:lpstr>Slide 25</vt:lpstr>
      <vt:lpstr>Slide 26</vt:lpstr>
      <vt:lpstr>Slide 27</vt:lpstr>
      <vt:lpstr>Slide 28</vt:lpstr>
      <vt:lpstr>Cosmic Frontier – Other experiments</vt:lpstr>
      <vt:lpstr> </vt:lpstr>
      <vt:lpstr>Cosmic Frontier (Experimental) Program -  Funding</vt:lpstr>
      <vt:lpstr>Slide 32</vt:lpstr>
      <vt:lpstr>Cosmic Frontier – Going Forward</vt:lpstr>
      <vt:lpstr>Cosmic Frontier – Future Planning &amp; Optimization</vt:lpstr>
      <vt:lpstr>Cosmic Frontier – Summary </vt:lpstr>
      <vt:lpstr>Slide 36</vt:lpstr>
      <vt:lpstr>AAAC Report – March 2012 Findings/Recommendations for DOE/HEP</vt:lpstr>
      <vt:lpstr>Slide 38</vt:lpstr>
      <vt:lpstr>Slide 39</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tester</cp:lastModifiedBy>
  <cp:revision>1837</cp:revision>
  <dcterms:created xsi:type="dcterms:W3CDTF">2008-09-17T19:05:33Z</dcterms:created>
  <dcterms:modified xsi:type="dcterms:W3CDTF">2012-11-30T16:36:06Z</dcterms:modified>
</cp:coreProperties>
</file>