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6" r:id="rId2"/>
    <p:sldId id="328" r:id="rId3"/>
    <p:sldId id="413" r:id="rId4"/>
    <p:sldId id="414" r:id="rId5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4" frameSlides="1"/>
  <p:clrMru>
    <a:srgbClr val="FFEA42"/>
    <a:srgbClr val="FF9314"/>
    <a:srgbClr val="1E5FE2"/>
    <a:srgbClr val="1B20E5"/>
  </p:clrMru>
  <p:extLst>
    <p:ext uri="{E76CE94A-603C-4142-B9EB-6D1370010A27}">
      <p14:discardImageEditData xmlns:p14="http://schemas.microsoft.com/office/powerpoint/2010/main" xmlns="" xmlns:mv="urn:schemas-microsoft-com:mac:vml" xmlns:mc="http://schemas.openxmlformats.org/markup-compatibility/2006" xmlns:p="http://schemas.openxmlformats.org/presentationml/2006/main" xmlns:r="http://schemas.openxmlformats.org/officeDocument/2006/relationships" xmlns:a="http://schemas.openxmlformats.org/drawingml/2006/main" val="0"/>
    </p:ext>
    <p:ext uri="{D31A062A-798A-4329-ABDD-BBA856620510}">
      <p14:defaultImageDpi xmlns:p14="http://schemas.microsoft.com/office/powerpoint/2010/main" xmlns="" xmlns:mv="urn:schemas-microsoft-com:mac:vml" xmlns:mc="http://schemas.openxmlformats.org/markup-compatibility/2006" xmlns:p="http://schemas.openxmlformats.org/presentationml/2006/main" xmlns:r="http://schemas.openxmlformats.org/officeDocument/2006/relationships" xmlns:a="http://schemas.openxmlformats.org/drawingml/2006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444" autoAdjust="0"/>
    <p:restoredTop sz="94660"/>
  </p:normalViewPr>
  <p:slideViewPr>
    <p:cSldViewPr>
      <p:cViewPr varScale="1">
        <p:scale>
          <a:sx n="100" d="100"/>
          <a:sy n="100" d="100"/>
        </p:scale>
        <p:origin x="-11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1" d="100"/>
        <a:sy n="171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3396" y="-108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r>
              <a:rPr lang="en-US" smtClean="0"/>
              <a:t>NSF-AST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211" y="0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r>
              <a:rPr lang="en-US" smtClean="0"/>
              <a:t>11/30/2012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3318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r>
              <a:rPr lang="en-US" smtClean="0"/>
              <a:t>AAAC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211" y="8773318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C6C2E31E-34F3-954C-ADAE-DCE3CC78C9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xmlns:p="http://schemas.openxmlformats.org/presentationml/2006/main" xmlns:r="http://schemas.openxmlformats.org/officeDocument/2006/relationships" xmlns:a="http://schemas.openxmlformats.org/drawingml/2006/main" val="160415470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/>
          <a:lstStyle>
            <a:lvl1pPr algn="l">
              <a:defRPr sz="1200"/>
            </a:lvl1pPr>
          </a:lstStyle>
          <a:p>
            <a:r>
              <a:rPr lang="en-US" smtClean="0"/>
              <a:t>NSF-AST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/>
          <a:lstStyle>
            <a:lvl1pPr algn="r">
              <a:defRPr sz="1200"/>
            </a:lvl1pPr>
          </a:lstStyle>
          <a:p>
            <a:r>
              <a:rPr lang="en-US" smtClean="0"/>
              <a:t>11/30/2012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3738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4" tIns="46242" rIns="92484" bIns="4624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84" tIns="46242" rIns="92484" bIns="4624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 anchor="b"/>
          <a:lstStyle>
            <a:lvl1pPr algn="l">
              <a:defRPr sz="1200"/>
            </a:lvl1pPr>
          </a:lstStyle>
          <a:p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 anchor="b"/>
          <a:lstStyle>
            <a:lvl1pPr algn="r">
              <a:defRPr sz="1200"/>
            </a:lvl1pPr>
          </a:lstStyle>
          <a:p>
            <a:fld id="{60CC8F8A-F670-4F74-AA44-2CCE7DB2A9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xmlns:p="http://schemas.openxmlformats.org/presentationml/2006/main" xmlns:r="http://schemas.openxmlformats.org/officeDocument/2006/relationships" xmlns:a="http://schemas.openxmlformats.org/drawingml/2006/main" val="148604242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8E9B3-0AC6-4E8B-89C7-15988890CEC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11/30/2012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AAAC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NSF-AST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ABCBA6-1DE3-FA40-A561-6921D13E345E}" type="slidenum">
              <a:rPr lang="en-US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pPr/>
              <a:t>2</a:t>
            </a:fld>
            <a:endParaRPr lang="en-US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07441"/>
            <a:r>
              <a:rPr lang="en-US" smtClean="0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t>11/30/2012</a:t>
            </a:r>
            <a:endParaRPr lang="en-US" dirty="0" smtClean="0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07441"/>
            <a:r>
              <a:rPr lang="en-US" smtClean="0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t>AAAC</a:t>
            </a:r>
            <a:endParaRPr lang="en-US" dirty="0" smtClean="0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3" name="Header Placeholder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defTabSz="907441"/>
            <a:r>
              <a:rPr lang="en-US" smtClean="0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t>NSF-AST</a:t>
            </a:r>
            <a:endParaRPr lang="en-US" dirty="0" smtClean="0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ABCBA6-1DE3-FA40-A561-6921D13E345E}" type="slidenum">
              <a:rPr lang="en-US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pPr/>
              <a:t>3</a:t>
            </a:fld>
            <a:endParaRPr lang="en-US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07441"/>
            <a:r>
              <a:rPr lang="en-US" smtClean="0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t>11/30/2012</a:t>
            </a:r>
            <a:endParaRPr lang="en-US" dirty="0" smtClean="0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07441"/>
            <a:r>
              <a:rPr lang="en-US" smtClean="0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t>AAAC</a:t>
            </a:r>
            <a:endParaRPr lang="en-US" dirty="0" smtClean="0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3" name="Header Placeholder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defTabSz="907441"/>
            <a:r>
              <a:rPr lang="en-US" smtClean="0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t>NSF-AST</a:t>
            </a:r>
            <a:endParaRPr lang="en-US" dirty="0" smtClean="0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ABCBA6-1DE3-FA40-A561-6921D13E345E}" type="slidenum">
              <a:rPr lang="en-US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pPr/>
              <a:t>4</a:t>
            </a:fld>
            <a:endParaRPr lang="en-US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07441"/>
            <a:r>
              <a:rPr lang="en-US" smtClean="0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t>11/30/2012</a:t>
            </a:r>
            <a:endParaRPr lang="en-US" dirty="0" smtClean="0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07441"/>
            <a:r>
              <a:rPr lang="en-US" smtClean="0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t>AAAC</a:t>
            </a:r>
            <a:endParaRPr lang="en-US" dirty="0" smtClean="0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3" name="Header Placeholder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defTabSz="907441"/>
            <a:r>
              <a:rPr lang="en-US" smtClean="0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t>NSF-AST</a:t>
            </a:r>
            <a:endParaRPr lang="en-US" dirty="0" smtClean="0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2ndary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12/01/2012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0CF6C0-7AD1-4DC0-870B-7F765CCC94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12/01/2012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AA7F5AA-773D-40EC-B6EB-00BB192963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12/01/2012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587F24-91E6-4862-BC1B-A9BA6CEF4F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12/01/2012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12/01/2012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7416B53-6D95-40CE-AC5D-A1970299D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12/01/2012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D017758-D2DD-4EF6-85C0-E7066BB9BF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12/01/2012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F385780-3627-4918-A59E-19DA145435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12/01/2012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41928BC-E66F-4CA6-8459-4C5E7DBF7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12/01/2012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29D706B-03C0-46B8-AEE5-8136FEB450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12/01/2012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04D5F2-2A14-4680-B2E2-A3D25DC7EF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12/01/2012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3A2C6BD-0C20-474F-8A17-6147FDEAA7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 cstate="print">
            <a:alphaModFix amt="62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2ndaryV3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12/01/2012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a typeface="+mn-ea"/>
            </a:endParaRPr>
          </a:p>
        </p:txBody>
      </p:sp>
      <p:pic>
        <p:nvPicPr>
          <p:cNvPr id="2052" name="Picture 13" descr="BlueGradientBackground3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197100" y="609600"/>
            <a:ext cx="69469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n w="3175">
                  <a:noFill/>
                </a:ln>
                <a:gradFill>
                  <a:gsLst>
                    <a:gs pos="0">
                      <a:srgbClr val="E6DCAC"/>
                    </a:gs>
                    <a:gs pos="12000">
                      <a:srgbClr val="E6D78A"/>
                    </a:gs>
                    <a:gs pos="30000">
                      <a:srgbClr val="C7AC4C"/>
                    </a:gs>
                    <a:gs pos="45000">
                      <a:srgbClr val="E6D78A"/>
                    </a:gs>
                    <a:gs pos="77000">
                      <a:srgbClr val="C7AC4C"/>
                    </a:gs>
                    <a:gs pos="100000">
                      <a:srgbClr val="E6DCAC"/>
                    </a:gs>
                  </a:gsLst>
                  <a:lin ang="5400000" scaled="0"/>
                </a:gradFill>
              </a:rPr>
              <a:t>NSF/AST Additional Material</a:t>
            </a:r>
            <a:endParaRPr lang="en-GB" sz="6600" b="1" dirty="0" smtClean="0">
              <a:ln w="3175">
                <a:noFill/>
              </a:ln>
              <a:gradFill>
                <a:gsLst>
                  <a:gs pos="0">
                    <a:srgbClr val="E6DCAC"/>
                  </a:gs>
                  <a:gs pos="12000">
                    <a:srgbClr val="E6D78A"/>
                  </a:gs>
                  <a:gs pos="30000">
                    <a:srgbClr val="C7AC4C"/>
                  </a:gs>
                  <a:gs pos="45000">
                    <a:srgbClr val="E6D78A"/>
                  </a:gs>
                  <a:gs pos="77000">
                    <a:srgbClr val="C7AC4C"/>
                  </a:gs>
                  <a:gs pos="100000">
                    <a:srgbClr val="E6DCAC"/>
                  </a:gs>
                </a:gsLst>
                <a:lin ang="5400000" scaled="0"/>
              </a:gradFill>
            </a:endParaRPr>
          </a:p>
        </p:txBody>
      </p:sp>
      <p:pic>
        <p:nvPicPr>
          <p:cNvPr id="10" name="Picture 9" descr="nsf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300" y="2021744"/>
            <a:ext cx="1828800" cy="1839371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352800" y="4495800"/>
            <a:ext cx="4343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sz="2400" dirty="0" smtClean="0">
                <a:solidFill>
                  <a:srgbClr val="FFFFFF"/>
                </a:solidFill>
              </a:rPr>
              <a:t>AAAC</a:t>
            </a:r>
          </a:p>
          <a:p>
            <a:pPr algn="l" eaLnBrk="1" hangingPunct="1"/>
            <a:r>
              <a:rPr lang="en-US" sz="2400" dirty="0" smtClean="0">
                <a:solidFill>
                  <a:srgbClr val="FFFFFF"/>
                </a:solidFill>
              </a:rPr>
              <a:t>Jim Ulvestad</a:t>
            </a:r>
          </a:p>
          <a:p>
            <a:pPr algn="l" eaLnBrk="1" hangingPunct="1"/>
            <a:r>
              <a:rPr lang="en-US" sz="2400" dirty="0" smtClean="0">
                <a:solidFill>
                  <a:srgbClr val="FFFFFF"/>
                </a:solidFill>
              </a:rPr>
              <a:t>December 1, 2012</a:t>
            </a: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xmlns:p="http://schemas.openxmlformats.org/presentationml/2006/main" xmlns:r="http://schemas.openxmlformats.org/officeDocument/2006/relationships" xmlns:a="http://schemas.openxmlformats.org/drawingml/2006/main" val="3648227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457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-109" charset="-128"/>
              </a:rPr>
              <a:t>Divestment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915400" cy="541020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" charset="2"/>
              <a:buChar char="§"/>
            </a:pPr>
            <a:r>
              <a:rPr lang="en-US" sz="2400" dirty="0" smtClean="0">
                <a:ea typeface="ＭＳ Ｐゴシック" pitchFamily="-109" charset="-128"/>
                <a:cs typeface="ＭＳ Ｐゴシック" pitchFamily="-109" charset="-128"/>
              </a:rPr>
              <a:t>“Divestment,” in the parlance of the Portfolio Review, implies removal of a telescope from the NSF AST budget.  This encompasses many options, all of which are likely to reduce or eliminate open-access astronomy research time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sz="2000" dirty="0" smtClean="0">
                <a:ea typeface="ＭＳ Ｐゴシック" pitchFamily="-109" charset="-128"/>
                <a:cs typeface="ＭＳ Ｐゴシック" pitchFamily="-109" charset="-128"/>
              </a:rPr>
              <a:t>Divest to another operator, possibly with another mission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sz="2000" dirty="0" smtClean="0">
                <a:ea typeface="ＭＳ Ｐゴシック" pitchFamily="-109" charset="-128"/>
                <a:cs typeface="ＭＳ Ｐゴシック" pitchFamily="-109" charset="-128"/>
              </a:rPr>
              <a:t>Develop funding partnership, possibly with mix of missions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sz="2000" dirty="0" smtClean="0">
                <a:ea typeface="ＭＳ Ｐゴシック" pitchFamily="-109" charset="-128"/>
                <a:cs typeface="ＭＳ Ｐゴシック" pitchFamily="-109" charset="-128"/>
              </a:rPr>
              <a:t>Mothball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sz="2000" dirty="0" smtClean="0">
                <a:ea typeface="ＭＳ Ｐゴシック" pitchFamily="-109" charset="-128"/>
                <a:cs typeface="ＭＳ Ｐゴシック" pitchFamily="-109" charset="-128"/>
              </a:rPr>
              <a:t>Close/deconstruct</a:t>
            </a:r>
          </a:p>
          <a:p>
            <a:pPr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400" dirty="0" smtClean="0">
                <a:ea typeface="ＭＳ Ｐゴシック" pitchFamily="-109" charset="-128"/>
                <a:cs typeface="ＭＳ Ｐゴシック" pitchFamily="-109" charset="-128"/>
              </a:rPr>
              <a:t>Timescale for divestment decisions advertised as late 2013, to enable savings by time of FY 2017</a:t>
            </a:r>
          </a:p>
          <a:p>
            <a:pPr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400" dirty="0" smtClean="0">
                <a:ea typeface="ＭＳ Ｐゴシック" pitchFamily="-109" charset="-128"/>
                <a:cs typeface="ＭＳ Ｐゴシック" pitchFamily="-109" charset="-128"/>
              </a:rPr>
              <a:t>Consideration of interagency partnerships follows various mixes of options 1 and 2 above</a:t>
            </a:r>
          </a:p>
          <a:p>
            <a:pPr lvl="1"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000" dirty="0" smtClean="0">
                <a:ea typeface="ＭＳ Ｐゴシック" pitchFamily="-109" charset="-128"/>
                <a:cs typeface="ＭＳ Ｐゴシック" pitchFamily="-109" charset="-128"/>
              </a:rPr>
              <a:t>Strategy: interagency discussions about options/needs. If the other agency has interest, explore range of possible partnership models. Within agencies, determine how choices will be made among options.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/>
          <a:lstStyle/>
          <a:p>
            <a:pPr algn="ctr"/>
            <a:fld id="{8F9A45C2-A670-754D-8222-2862785A8296}" type="slidenum">
              <a:rPr lang="en-US" sz="1400">
                <a:solidFill>
                  <a:schemeClr val="bg1"/>
                </a:solidFill>
                <a:latin typeface="Arial" pitchFamily="26" charset="0"/>
                <a:ea typeface="ＭＳ Ｐゴシック" pitchFamily="26" charset="-128"/>
                <a:cs typeface="ＭＳ Ｐゴシック" pitchFamily="26" charset="-128"/>
              </a:rPr>
              <a:pPr algn="ctr"/>
              <a:t>2</a:t>
            </a:fld>
            <a:endParaRPr lang="en-US" sz="1400" dirty="0">
              <a:solidFill>
                <a:schemeClr val="bg1"/>
              </a:solidFill>
              <a:latin typeface="Arial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12/01/2012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457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-109" charset="-128"/>
              </a:rPr>
              <a:t>OIR System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915400" cy="541020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" charset="2"/>
              <a:buChar char="§"/>
            </a:pPr>
            <a:r>
              <a:rPr lang="en-US" sz="2400" dirty="0" smtClean="0">
                <a:ea typeface="ＭＳ Ｐゴシック" pitchFamily="-109" charset="-128"/>
                <a:cs typeface="ＭＳ Ｐゴシック" pitchFamily="-109" charset="-128"/>
              </a:rPr>
              <a:t>Long-term directions</a:t>
            </a:r>
            <a:r>
              <a:rPr lang="en-US" sz="2400" dirty="0" smtClean="0">
                <a:ea typeface="ＭＳ Ｐゴシック" pitchFamily="-109" charset="-128"/>
                <a:cs typeface="ＭＳ Ｐゴシック" pitchFamily="-109" charset="-128"/>
              </a:rPr>
              <a:t> inferred from Portfolio </a:t>
            </a:r>
            <a:r>
              <a:rPr lang="en-US" sz="2400" dirty="0" smtClean="0">
                <a:ea typeface="ＭＳ Ｐゴシック" pitchFamily="-109" charset="-128"/>
                <a:cs typeface="ＭＳ Ｐゴシック" pitchFamily="-109" charset="-128"/>
              </a:rPr>
              <a:t>Review Report</a:t>
            </a:r>
          </a:p>
          <a:p>
            <a:pPr lvl="1" eaLnBrk="1" hangingPunct="1">
              <a:buClr>
                <a:srgbClr val="FFFF00"/>
              </a:buClr>
              <a:buFont typeface="Wingdings" charset="2"/>
              <a:buChar char="§"/>
            </a:pPr>
            <a:r>
              <a:rPr lang="en-US" sz="2200" dirty="0" smtClean="0">
                <a:ea typeface="ＭＳ Ｐゴシック" pitchFamily="-109" charset="-128"/>
                <a:cs typeface="ＭＳ Ｐゴシック" pitchFamily="-109" charset="-128"/>
              </a:rPr>
              <a:t>LSST should be at heart of OIR system</a:t>
            </a:r>
          </a:p>
          <a:p>
            <a:pPr lvl="1"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200" dirty="0" smtClean="0">
                <a:ea typeface="ＭＳ Ｐゴシック" pitchFamily="-109" charset="-128"/>
                <a:cs typeface="ＭＳ Ｐゴシック" pitchFamily="-109" charset="-128"/>
              </a:rPr>
              <a:t>OIR system should center on &gt;4m telescopes, with 4m telescopes being used primarily as supporting capabilities or survey capabilities</a:t>
            </a:r>
          </a:p>
          <a:p>
            <a:pPr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400" dirty="0" smtClean="0">
                <a:ea typeface="ＭＳ Ｐゴシック" pitchFamily="-109" charset="-128"/>
                <a:cs typeface="ＭＳ Ｐゴシック" pitchFamily="-109" charset="-128"/>
              </a:rPr>
              <a:t>This leads to many questions</a:t>
            </a:r>
          </a:p>
          <a:p>
            <a:pPr lvl="1"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000" dirty="0" smtClean="0">
                <a:ea typeface="ＭＳ Ｐゴシック" pitchFamily="-109" charset="-128"/>
                <a:cs typeface="ＭＳ Ｐゴシック" pitchFamily="-109" charset="-128"/>
              </a:rPr>
              <a:t>What does the post-2021 system look like, as a whole?</a:t>
            </a:r>
          </a:p>
          <a:p>
            <a:pPr lvl="1"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000" dirty="0" smtClean="0">
                <a:ea typeface="ＭＳ Ｐゴシック" pitchFamily="-109" charset="-128"/>
                <a:cs typeface="ＭＳ Ｐゴシック" pitchFamily="-109" charset="-128"/>
              </a:rPr>
              <a:t>How do you make a transition to that system, and make the transition while continuing to deliver science capabilities along the way?</a:t>
            </a:r>
          </a:p>
          <a:p>
            <a:pPr lvl="1"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000" dirty="0" smtClean="0">
                <a:ea typeface="ＭＳ Ｐゴシック" pitchFamily="-109" charset="-128"/>
                <a:cs typeface="ＭＳ Ｐゴシック" pitchFamily="-109" charset="-128"/>
              </a:rPr>
              <a:t>What are the opportunities to motivate private telescope operators to participate in an integrated system?</a:t>
            </a:r>
          </a:p>
          <a:p>
            <a:pPr lvl="1"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000" dirty="0" smtClean="0">
                <a:ea typeface="ＭＳ Ｐゴシック" pitchFamily="-109" charset="-128"/>
                <a:cs typeface="ＭＳ Ｐゴシック" pitchFamily="-109" charset="-128"/>
              </a:rPr>
              <a:t>How much of the system is defined top-down vs. on a more ad-hoc bottom-up basis?</a:t>
            </a:r>
          </a:p>
          <a:p>
            <a:pPr lvl="1"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000" dirty="0" smtClean="0">
                <a:ea typeface="ＭＳ Ｐゴシック" pitchFamily="-109" charset="-128"/>
                <a:cs typeface="ＭＳ Ｐゴシック" pitchFamily="-109" charset="-128"/>
              </a:rPr>
              <a:t>How is the system coordinated and managed?</a:t>
            </a:r>
          </a:p>
          <a:p>
            <a:pPr lvl="1"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000" dirty="0" smtClean="0">
                <a:ea typeface="ＭＳ Ｐゴシック" pitchFamily="-109" charset="-128"/>
                <a:cs typeface="ＭＳ Ｐゴシック" pitchFamily="-109" charset="-128"/>
              </a:rPr>
              <a:t>How do Gemini and NOAO change over the next decade?</a:t>
            </a:r>
          </a:p>
          <a:p>
            <a:pPr lvl="1" eaLnBrk="1" hangingPunct="1">
              <a:buClr>
                <a:srgbClr val="FFEA42"/>
              </a:buClr>
              <a:buFont typeface="Wingdings" charset="2"/>
              <a:buChar char="§"/>
            </a:pPr>
            <a:endParaRPr lang="en-US" sz="2000" dirty="0" smtClean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/>
          <a:lstStyle/>
          <a:p>
            <a:pPr algn="ctr"/>
            <a:fld id="{8F9A45C2-A670-754D-8222-2862785A8296}" type="slidenum">
              <a:rPr lang="en-US" sz="1400">
                <a:solidFill>
                  <a:schemeClr val="bg1"/>
                </a:solidFill>
                <a:latin typeface="Arial" pitchFamily="26" charset="0"/>
                <a:ea typeface="ＭＳ Ｐゴシック" pitchFamily="26" charset="-128"/>
                <a:cs typeface="ＭＳ Ｐゴシック" pitchFamily="26" charset="-128"/>
              </a:rPr>
              <a:pPr algn="ctr"/>
              <a:t>3</a:t>
            </a:fld>
            <a:endParaRPr lang="en-US" sz="1400" dirty="0">
              <a:solidFill>
                <a:schemeClr val="bg1"/>
              </a:solidFill>
              <a:latin typeface="Arial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12/01/2012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457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-109" charset="-128"/>
              </a:rPr>
              <a:t>Moving Toward the OIR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915400" cy="541020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" charset="2"/>
              <a:buChar char="§"/>
            </a:pPr>
            <a:r>
              <a:rPr lang="en-US" sz="2400" dirty="0" smtClean="0">
                <a:ea typeface="ＭＳ Ｐゴシック" pitchFamily="-109" charset="-128"/>
                <a:cs typeface="ＭＳ Ｐゴシック" pitchFamily="-109" charset="-128"/>
              </a:rPr>
              <a:t>Community self-organizing in workshops and other venues to determine best methods of doing LSST science</a:t>
            </a:r>
          </a:p>
          <a:p>
            <a:pPr eaLnBrk="1" hangingPunct="1">
              <a:buClr>
                <a:srgbClr val="FFFF00"/>
              </a:buClr>
              <a:buFont typeface="Wingdings" charset="2"/>
              <a:buChar char="§"/>
            </a:pPr>
            <a:r>
              <a:rPr lang="en-US" sz="2400" dirty="0" smtClean="0">
                <a:ea typeface="ＭＳ Ｐゴシック" pitchFamily="-109" charset="-128"/>
                <a:cs typeface="ＭＳ Ｐゴシック" pitchFamily="-109" charset="-128"/>
              </a:rPr>
              <a:t>NSF and DOE discussing how DOE mission goals might be achieved using telescopes in the NSF part of the system</a:t>
            </a:r>
          </a:p>
          <a:p>
            <a:pPr lvl="1" eaLnBrk="1" hangingPunct="1">
              <a:buClr>
                <a:srgbClr val="FFFF00"/>
              </a:buClr>
              <a:buFont typeface="Wingdings" charset="2"/>
              <a:buChar char="§"/>
            </a:pPr>
            <a:r>
              <a:rPr lang="en-US" sz="2200" dirty="0" smtClean="0">
                <a:ea typeface="ＭＳ Ｐゴシック" pitchFamily="-109" charset="-128"/>
                <a:cs typeface="ＭＳ Ｐゴシック" pitchFamily="-109" charset="-128"/>
              </a:rPr>
              <a:t>Given “Rocky-III” report, DOE has an idea of where the gaps are in their integrated program</a:t>
            </a:r>
          </a:p>
          <a:p>
            <a:pPr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400" dirty="0" smtClean="0">
                <a:ea typeface="ＭＳ Ｐゴシック" pitchFamily="-109" charset="-128"/>
                <a:cs typeface="ＭＳ Ｐゴシック" pitchFamily="-109" charset="-128"/>
              </a:rPr>
              <a:t>Need community-led assessment of what we really want the system to look like post-2020 to deliver DOE mission science and NSF investigator science</a:t>
            </a:r>
          </a:p>
          <a:p>
            <a:pPr lvl="1" eaLnBrk="1" hangingPunct="1">
              <a:buClr>
                <a:srgbClr val="FFEA42"/>
              </a:buClr>
              <a:buFont typeface="Wingdings" charset="2"/>
              <a:buChar char="§"/>
            </a:pPr>
            <a:r>
              <a:rPr lang="en-US" sz="2200" dirty="0" smtClean="0">
                <a:ea typeface="ＭＳ Ｐゴシック" pitchFamily="-109" charset="-128"/>
                <a:cs typeface="ＭＳ Ｐゴシック" pitchFamily="-109" charset="-128"/>
              </a:rPr>
              <a:t>Which telescopes, instruments, and observing methods best deliver the overall science capabilities and return?</a:t>
            </a:r>
          </a:p>
          <a:p>
            <a:pPr lvl="1" eaLnBrk="1" hangingPunct="1">
              <a:buClr>
                <a:srgbClr val="FFEA42"/>
              </a:buClr>
              <a:buFont typeface="Wingdings" charset="2"/>
              <a:buChar char="§"/>
            </a:pPr>
            <a:endParaRPr lang="en-US" sz="2200" dirty="0" smtClean="0">
              <a:ea typeface="ＭＳ Ｐゴシック" pitchFamily="-109" charset="-128"/>
              <a:cs typeface="ＭＳ Ｐゴシック" pitchFamily="-109" charset="-128"/>
            </a:endParaRPr>
          </a:p>
          <a:p>
            <a:pPr lvl="1" eaLnBrk="1" hangingPunct="1">
              <a:buClr>
                <a:srgbClr val="FFEA42"/>
              </a:buClr>
              <a:buFont typeface="Wingdings" charset="2"/>
              <a:buChar char="§"/>
            </a:pPr>
            <a:endParaRPr lang="en-US" sz="2000" dirty="0" smtClean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/>
          <a:lstStyle/>
          <a:p>
            <a:pPr algn="ctr"/>
            <a:fld id="{8F9A45C2-A670-754D-8222-2862785A8296}" type="slidenum">
              <a:rPr lang="en-US" sz="1400">
                <a:solidFill>
                  <a:schemeClr val="bg1"/>
                </a:solidFill>
                <a:latin typeface="Arial" pitchFamily="26" charset="0"/>
                <a:ea typeface="ＭＳ Ｐゴシック" pitchFamily="26" charset="-128"/>
                <a:cs typeface="ＭＳ Ｐゴシック" pitchFamily="26" charset="-128"/>
              </a:rPr>
              <a:pPr algn="ctr"/>
              <a:t>4</a:t>
            </a:fld>
            <a:endParaRPr lang="en-US" sz="1400" dirty="0">
              <a:solidFill>
                <a:schemeClr val="bg1"/>
              </a:solidFill>
              <a:latin typeface="Arial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12/01/2012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NSF2012.thmx</Template>
  <TotalTime>4620</TotalTime>
  <Words>451</Words>
  <Application>Microsoft Macintosh PowerPoint</Application>
  <PresentationFormat>On-screen Show (4:3)</PresentationFormat>
  <Paragraphs>52</Paragraphs>
  <Slides>4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Divestment issues</vt:lpstr>
      <vt:lpstr>OIR System Definition</vt:lpstr>
      <vt:lpstr>Moving Toward the OIR System</vt:lpstr>
    </vt:vector>
  </TitlesOfParts>
  <Company>National Science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aapodaca</dc:creator>
  <cp:lastModifiedBy>James Ulvestad</cp:lastModifiedBy>
  <cp:revision>648</cp:revision>
  <cp:lastPrinted>2011-02-08T13:25:30Z</cp:lastPrinted>
  <dcterms:created xsi:type="dcterms:W3CDTF">2012-12-01T14:56:37Z</dcterms:created>
  <dcterms:modified xsi:type="dcterms:W3CDTF">2012-12-01T17:01:04Z</dcterms:modified>
</cp:coreProperties>
</file>