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6" r:id="rId2"/>
    <p:sldId id="308" r:id="rId3"/>
    <p:sldId id="415" r:id="rId4"/>
    <p:sldId id="416" r:id="rId5"/>
    <p:sldId id="411" r:id="rId6"/>
    <p:sldId id="402" r:id="rId7"/>
    <p:sldId id="413" r:id="rId8"/>
    <p:sldId id="414" r:id="rId9"/>
    <p:sldId id="396" r:id="rId10"/>
    <p:sldId id="397" r:id="rId11"/>
    <p:sldId id="398" r:id="rId12"/>
    <p:sldId id="399" r:id="rId13"/>
    <p:sldId id="400" r:id="rId14"/>
    <p:sldId id="401" r:id="rId15"/>
    <p:sldId id="403" r:id="rId16"/>
    <p:sldId id="404" r:id="rId17"/>
    <p:sldId id="331" r:id="rId18"/>
    <p:sldId id="407" r:id="rId19"/>
    <p:sldId id="328" r:id="rId20"/>
    <p:sldId id="406" r:id="rId21"/>
    <p:sldId id="408" r:id="rId22"/>
    <p:sldId id="409" r:id="rId23"/>
    <p:sldId id="332" r:id="rId24"/>
    <p:sldId id="412" r:id="rId25"/>
    <p:sldId id="382" r:id="rId26"/>
    <p:sldId id="410" r:id="rId2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clrMru>
    <a:srgbClr val="1E5FE2"/>
    <a:srgbClr val="1B20E5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44" autoAdjust="0"/>
    <p:restoredTop sz="94660"/>
  </p:normalViewPr>
  <p:slideViewPr>
    <p:cSldViewPr>
      <p:cViewPr varScale="1">
        <p:scale>
          <a:sx n="100" d="100"/>
          <a:sy n="100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396" y="-108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r>
              <a:rPr lang="en-US" smtClean="0"/>
              <a:t>NSF-AST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0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r>
              <a:rPr lang="en-US" smtClean="0"/>
              <a:t>11/30/2012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r>
              <a:rPr lang="en-US" smtClean="0"/>
              <a:t>AAAC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C6C2E31E-34F3-954C-ADAE-DCE3CC78C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60415470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r>
              <a:rPr lang="en-US" smtClean="0"/>
              <a:t>NSF-AST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r>
              <a:rPr lang="en-US" smtClean="0"/>
              <a:t>11/30/2012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r>
              <a:rPr lang="en-US" smtClean="0"/>
              <a:t>AAAC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60CC8F8A-F670-4F74-AA44-2CCE7DB2A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860424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E9B3-0AC6-4E8B-89C7-15988890CE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AAAC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NSF-AST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10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11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12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13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14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15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16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17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8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BB0F6-471A-4C6F-ABFD-22B76258B0D7}" type="slidenum">
              <a:rPr lang="en-US"/>
              <a:pPr/>
              <a:t>18</a:t>
            </a:fld>
            <a:endParaRPr lang="en-US"/>
          </a:p>
        </p:txBody>
      </p:sp>
      <p:sp>
        <p:nvSpPr>
          <p:cNvPr id="583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4875"/>
            <a:r>
              <a:rPr lang="en-US" smtClean="0"/>
              <a:t>11/30/2012</a:t>
            </a:r>
          </a:p>
        </p:txBody>
      </p:sp>
      <p:sp>
        <p:nvSpPr>
          <p:cNvPr id="583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4875"/>
            <a:endParaRPr lang="en-US" smtClean="0">
              <a:latin typeface="Times New Roman" pitchFamily="-84" charset="0"/>
              <a:ea typeface="ＭＳ Ｐゴシック" pitchFamily="-84" charset="-128"/>
            </a:endParaRPr>
          </a:p>
        </p:txBody>
      </p:sp>
      <p:sp>
        <p:nvSpPr>
          <p:cNvPr id="5837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4875"/>
            <a:r>
              <a:rPr lang="en-US" smtClean="0"/>
              <a:t>NSF AST Summary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19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20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8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AC8A7-48B4-4350-A12A-B9ECD90012C8}" type="slidenum">
              <a:rPr lang="en-US"/>
              <a:pPr/>
              <a:t>21</a:t>
            </a:fld>
            <a:endParaRPr lang="en-US"/>
          </a:p>
        </p:txBody>
      </p:sp>
      <p:sp>
        <p:nvSpPr>
          <p:cNvPr id="614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4875"/>
            <a:r>
              <a:rPr lang="en-US" smtClean="0"/>
              <a:t>11/30/2012</a:t>
            </a:r>
          </a:p>
        </p:txBody>
      </p:sp>
      <p:sp>
        <p:nvSpPr>
          <p:cNvPr id="614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4875"/>
            <a:endParaRPr lang="en-US" smtClean="0">
              <a:latin typeface="Times New Roman" pitchFamily="-84" charset="0"/>
              <a:ea typeface="ＭＳ Ｐゴシック" pitchFamily="-84" charset="-128"/>
            </a:endParaRPr>
          </a:p>
        </p:txBody>
      </p:sp>
      <p:sp>
        <p:nvSpPr>
          <p:cNvPr id="61447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4875"/>
            <a:r>
              <a:rPr lang="en-US" smtClean="0"/>
              <a:t>NSF AST Summary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8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892BE-F176-44ED-8253-852620FD0B9E}" type="slidenum">
              <a:rPr lang="en-US"/>
              <a:pPr/>
              <a:t>22</a:t>
            </a:fld>
            <a:endParaRPr lang="en-US"/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4875"/>
            <a:r>
              <a:rPr lang="en-US" smtClean="0"/>
              <a:t>11/30/2012</a:t>
            </a:r>
          </a:p>
        </p:txBody>
      </p:sp>
      <p:sp>
        <p:nvSpPr>
          <p:cNvPr id="5735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4875"/>
            <a:endParaRPr lang="en-US" smtClean="0">
              <a:latin typeface="Times New Roman" pitchFamily="-84" charset="0"/>
              <a:ea typeface="ＭＳ Ｐゴシック" pitchFamily="-84" charset="-128"/>
            </a:endParaRPr>
          </a:p>
        </p:txBody>
      </p:sp>
      <p:sp>
        <p:nvSpPr>
          <p:cNvPr id="57351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4875"/>
            <a:r>
              <a:rPr lang="en-US" smtClean="0"/>
              <a:t>NSF AST Summary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23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24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AURA Board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25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AURA Board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26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3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9DCB9-51E0-CD48-AB07-70849BCF6169}" type="slidenum">
              <a:rPr lang="en-US"/>
              <a:pPr/>
              <a:t>4</a:t>
            </a:fld>
            <a:endParaRPr lang="en-US"/>
          </a:p>
        </p:txBody>
      </p:sp>
      <p:sp>
        <p:nvSpPr>
          <p:cNvPr id="286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4875"/>
            <a:r>
              <a:rPr lang="en-US" smtClean="0">
                <a:cs typeface="ＭＳ Ｐゴシック" pitchFamily="-84" charset="-128"/>
              </a:rPr>
              <a:t>11/28/2012</a:t>
            </a: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4875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679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4875"/>
            <a:r>
              <a:rPr lang="en-US" smtClean="0">
                <a:cs typeface="ＭＳ Ｐゴシック" pitchFamily="-84" charset="-128"/>
              </a:rPr>
              <a:t>NSF AST Portfolio Review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5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8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B6044-A749-4E80-BBDF-D6836BEEDAD8}" type="slidenum">
              <a:rPr lang="en-US"/>
              <a:pPr/>
              <a:t>6</a:t>
            </a:fld>
            <a:endParaRPr lang="en-US"/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4875"/>
            <a:r>
              <a:rPr lang="en-US" smtClean="0"/>
              <a:t>11/30/2012</a:t>
            </a:r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4875"/>
            <a:endParaRPr lang="en-US" smtClean="0">
              <a:latin typeface="Times New Roman" pitchFamily="-84" charset="0"/>
              <a:ea typeface="ＭＳ Ｐゴシック" pitchFamily="-84" charset="-128"/>
            </a:endParaRPr>
          </a:p>
        </p:txBody>
      </p:sp>
      <p:sp>
        <p:nvSpPr>
          <p:cNvPr id="41991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4875"/>
            <a:r>
              <a:rPr lang="en-US" smtClean="0"/>
              <a:t>NSF AST Summary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7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8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B6044-A749-4E80-BBDF-D6836BEEDAD8}" type="slidenum">
              <a:rPr lang="en-US"/>
              <a:pPr/>
              <a:t>8</a:t>
            </a:fld>
            <a:endParaRPr lang="en-US"/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4875"/>
            <a:r>
              <a:rPr lang="en-US" smtClean="0"/>
              <a:t>11/30/2012</a:t>
            </a:r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4875"/>
            <a:endParaRPr lang="en-US" smtClean="0">
              <a:latin typeface="Times New Roman" pitchFamily="-84" charset="0"/>
              <a:ea typeface="ＭＳ Ｐゴシック" pitchFamily="-84" charset="-128"/>
            </a:endParaRPr>
          </a:p>
        </p:txBody>
      </p:sp>
      <p:sp>
        <p:nvSpPr>
          <p:cNvPr id="41991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4875"/>
            <a:r>
              <a:rPr lang="en-US" smtClean="0"/>
              <a:t>NSF AST Summary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9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11/30/2012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ndaryV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11/30/2012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0CF6C0-7AD1-4DC0-870B-7F765CCC9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11/30/2012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A7F5AA-773D-40EC-B6EB-00BB19296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11/30/2012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587F24-91E6-4862-BC1B-A9BA6CEF4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11/30/2012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11/30/2012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416B53-6D95-40CE-AC5D-A1970299D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11/30/2012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017758-D2DD-4EF6-85C0-E7066BB9B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11/30/2012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85780-3627-4918-A59E-19DA14543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11/30/2012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1928BC-E66F-4CA6-8459-4C5E7DBF7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11/30/2012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9D706B-03C0-46B8-AEE5-8136FEB45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11/30/2012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04D5F2-2A14-4680-B2E2-A3D25DC7E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11/30/2012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2C6BD-0C20-474F-8A17-6147FDEAA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2ndaryV3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11/30/2012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2052" name="Picture 13" descr="BlueGradientBackground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7100" y="609600"/>
            <a:ext cx="6946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3175">
                  <a:noFill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</a:rPr>
              <a:t>NSF/AST Programs &amp; Budget Update</a:t>
            </a:r>
            <a:endParaRPr lang="en-GB" sz="6600" b="1" dirty="0" smtClean="0">
              <a:ln w="3175">
                <a:noFill/>
              </a:ln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 descr="nsf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2021744"/>
            <a:ext cx="1828800" cy="183937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52800" y="4495800"/>
            <a:ext cx="434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AAAC</a:t>
            </a:r>
          </a:p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Jim Ulvestad</a:t>
            </a:r>
          </a:p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November 30, 2012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64822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2012 AAAC Issues-I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2011 Nobel Prize: Facilitated by balance among AST programs.  Striving to maintain balance, as recommended by Portfolio Review.</a:t>
            </a:r>
          </a:p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Budget constraints on decadal survey recommendations: See specific issues below.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LSST: Advanced to MREFC readiness queue, with formal National Science Board approval to request funding for LSST construction in future budget request.</a:t>
            </a:r>
          </a:p>
          <a:p>
            <a:pPr lvl="2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Assuming an FY 2014 start, survey could start late in CY 2021.  See earlier presentation.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Midscale: High priority in the Division, planning for a possible solicitation in FY 2013.</a:t>
            </a:r>
          </a:p>
          <a:p>
            <a:pPr lvl="2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Ability to issue solicitation will depend on FY 2013 budget resolution and FY 2014 budget request.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10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2012 AAAC Issues-II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Research (AAG) and Instrumentation (ATI) grants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AAG success rate in FY 2012 was 14.7%.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ATI success rate in FY 2012 was 20%.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Expect rates to go lower in FY 2013.</a:t>
            </a:r>
          </a:p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Portfolio Review Report released August 16.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Commend the committee for an outstanding report that remained true to the decadal survey science priorities.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General AST response document issued in late August.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Cannot publish detailed implementation plan because of many stakeholders, nature of budget preparation process.</a:t>
            </a:r>
          </a:p>
          <a:p>
            <a:pPr lvl="2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“No decisions have been made yet.”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Proceeding to gather additional information about divestment options and opportunities for facilities.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11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2012 AAAC Issues-III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Technology development concerns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See previous comments about midscale and ATI.</a:t>
            </a:r>
          </a:p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GSMT solicitation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Review conducted, moving toward making an award, participating in TMT Collaborative Board.</a:t>
            </a:r>
          </a:p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Gemini future (post-2015)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All partners will remain in, except Australia wishes to purchase time on annual basis.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US gains two Board members in 2013, one will be NOAO Director.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New international agreement under development. 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Complex instrumentation remains a challenge.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12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2012 AAAC Issues-IV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Trebuchet MS" pitchFamily="34" charset="0"/>
                <a:ea typeface="ＭＳ Ｐゴシック" pitchFamily="25" charset="-128"/>
              </a:rPr>
              <a:t>VAO, survey teams, national observatory archives</a:t>
            </a:r>
          </a:p>
          <a:p>
            <a:pPr lvl="1">
              <a:defRPr/>
            </a:pPr>
            <a:r>
              <a:rPr lang="en-US" sz="2000" dirty="0" smtClean="0">
                <a:latin typeface="Trebuchet MS" pitchFamily="34" charset="0"/>
                <a:ea typeface="ＭＳ Ｐゴシック" pitchFamily="25" charset="-128"/>
              </a:rPr>
              <a:t>Plan to conclude current VAO effort in 2014, with transition of protocols, standards, and tools to maintenance mode, and will entertain proposals for future development.</a:t>
            </a:r>
          </a:p>
          <a:p>
            <a:pPr>
              <a:defRPr/>
            </a:pPr>
            <a:r>
              <a:rPr lang="en-US" sz="2400" dirty="0" smtClean="0">
                <a:latin typeface="Trebuchet MS" pitchFamily="34" charset="0"/>
                <a:ea typeface="ＭＳ Ｐゴシック" pitchFamily="25" charset="-128"/>
              </a:rPr>
              <a:t>Committee on Astronomy and Astrophysics</a:t>
            </a:r>
          </a:p>
          <a:p>
            <a:pPr lvl="1">
              <a:defRPr/>
            </a:pPr>
            <a:r>
              <a:rPr lang="en-US" sz="2000" dirty="0" smtClean="0">
                <a:latin typeface="Trebuchet MS" pitchFamily="34" charset="0"/>
                <a:ea typeface="ＭＳ Ｐゴシック" pitchFamily="25" charset="-128"/>
              </a:rPr>
              <a:t>First meeting held, PR follow-on studies being discussed.</a:t>
            </a:r>
          </a:p>
          <a:p>
            <a:pPr>
              <a:defRPr/>
            </a:pPr>
            <a:r>
              <a:rPr lang="en-US" sz="2400" dirty="0" smtClean="0">
                <a:latin typeface="Trebuchet MS" pitchFamily="34" charset="0"/>
                <a:ea typeface="ＭＳ Ｐゴシック" pitchFamily="25" charset="-128"/>
              </a:rPr>
              <a:t>Interagency cooperation</a:t>
            </a:r>
          </a:p>
          <a:p>
            <a:pPr lvl="1">
              <a:defRPr/>
            </a:pPr>
            <a:r>
              <a:rPr lang="en-US" sz="2000" dirty="0" smtClean="0">
                <a:latin typeface="Trebuchet MS" pitchFamily="34" charset="0"/>
                <a:ea typeface="ＭＳ Ｐゴシック" pitchFamily="25" charset="-128"/>
              </a:rPr>
              <a:t>LSST; see previous comments.</a:t>
            </a:r>
          </a:p>
          <a:p>
            <a:pPr lvl="1">
              <a:defRPr/>
            </a:pPr>
            <a:r>
              <a:rPr lang="en-US" sz="2000" dirty="0" smtClean="0">
                <a:latin typeface="Trebuchet MS" pitchFamily="34" charset="0"/>
                <a:ea typeface="ＭＳ Ｐゴシック" pitchFamily="25" charset="-128"/>
              </a:rPr>
              <a:t>NSF/NASA solicitation on Theoretical and Computational Astrophysics Network has been issued.</a:t>
            </a:r>
          </a:p>
          <a:p>
            <a:pPr lvl="1">
              <a:defRPr/>
            </a:pPr>
            <a:r>
              <a:rPr lang="en-US" sz="2000" dirty="0" smtClean="0">
                <a:latin typeface="Trebuchet MS" pitchFamily="34" charset="0"/>
                <a:ea typeface="ＭＳ Ｐゴシック" pitchFamily="25" charset="-128"/>
              </a:rPr>
              <a:t>Fermi Gamma-ray Space Telescope continues cooperation agreement with NSF facilities.</a:t>
            </a:r>
          </a:p>
          <a:p>
            <a:pPr lvl="1">
              <a:defRPr/>
            </a:pPr>
            <a:r>
              <a:rPr lang="en-US" sz="2000" dirty="0" smtClean="0">
                <a:latin typeface="Trebuchet MS" pitchFamily="34" charset="0"/>
                <a:ea typeface="ＭＳ Ｐゴシック" pitchFamily="25" charset="-128"/>
              </a:rPr>
              <a:t>Dark Energy Survey science program beginning soon.</a:t>
            </a:r>
          </a:p>
          <a:p>
            <a:pPr>
              <a:defRPr/>
            </a:pPr>
            <a:r>
              <a:rPr lang="en-US" sz="2400" dirty="0" smtClean="0">
                <a:latin typeface="Trebuchet MS" pitchFamily="34" charset="0"/>
                <a:ea typeface="ＭＳ Ｐゴシック" pitchFamily="25" charset="-128"/>
              </a:rPr>
              <a:t>ALMA &amp; EVLA progressing well. For Gemini, see previous slide.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13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Additional Division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14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Division News--Personnel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472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Dana Lehr continues as Acting Deputy Division Director; expect permanent Deputy on-board in March.</a:t>
            </a:r>
          </a:p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Tom Gergely (spectrum management) and Jeff Pier (NOAO, MRI) retiring in December/January.</a:t>
            </a:r>
          </a:p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Rotation ended for Scott Fisher, Don Terndrup, soon for Katharina Lodders.</a:t>
            </a:r>
          </a:p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Dan Evans recently started as new rotator; </a:t>
            </a:r>
            <a:r>
              <a:rPr lang="en-US" dirty="0" err="1" smtClean="0">
                <a:latin typeface="Trebuchet MS" pitchFamily="34" charset="0"/>
                <a:ea typeface="ＭＳ Ｐゴシック" pitchFamily="25" charset="-128"/>
              </a:rPr>
              <a:t>Ilana</a:t>
            </a: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25" charset="-128"/>
              </a:rPr>
              <a:t>Harrus</a:t>
            </a: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 begins as new permanent program officer in February.</a:t>
            </a:r>
          </a:p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Seeking another rotator soon, plus more in late 2013/early 2014.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15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Division News--Miscellaneous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Advanced Technology Solar Telescope has had its Conservation District Use Permit reaffirmed by Hawaii Board on Land and Natural Resources.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Court hearing on injunction was yesterday (Thursday), and injunction was denied.</a:t>
            </a:r>
          </a:p>
          <a:p>
            <a:pPr lvl="1"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Potential to start excavation within days.</a:t>
            </a:r>
          </a:p>
          <a:p>
            <a:pPr>
              <a:defRPr/>
            </a:pP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Ongoing discussions with DOE regarding their Mid</a:t>
            </a: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-</a:t>
            </a: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s</a:t>
            </a: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cale </a:t>
            </a:r>
            <a:r>
              <a:rPr lang="en-US" dirty="0" smtClean="0">
                <a:latin typeface="Trebuchet MS" pitchFamily="34" charset="0"/>
                <a:ea typeface="ＭＳ Ｐゴシック" pitchFamily="25" charset="-128"/>
              </a:rPr>
              <a:t>Dark-Energy Spectroscopic Instrument (MS-DESI).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16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Portfolio Review &amp; Budget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17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9" charset="-128"/>
                <a:cs typeface="+mj-cs"/>
              </a:rPr>
              <a:t>Basic PR Recommendations</a:t>
            </a: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533400" y="6858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At either assumed budget level, recommended current-facility portion of the portfolio is the same</a:t>
            </a:r>
          </a:p>
          <a:p>
            <a:pPr marL="800100" lvl="1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Driven by facility complexity, dangers of over-optimism</a:t>
            </a:r>
          </a:p>
          <a:p>
            <a:pPr marL="800100" lvl="1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At lower level, facilities/grants/mid-scale are all at ~75% of FY10-12 level (i.e., maintain present balance)</a:t>
            </a:r>
          </a:p>
          <a:p>
            <a:pPr marL="800100" lvl="1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At higher level, restore funds to grants and midscale, invest in more new NWNH-recommended facilities later</a:t>
            </a:r>
          </a:p>
          <a:p>
            <a:pPr marL="800100" lvl="1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Merge dedicated programs (e.g., University Radio Observatories, optical instrumentation) into midscale</a:t>
            </a:r>
          </a:p>
          <a:p>
            <a:pPr marL="342900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Facility recommendations</a:t>
            </a:r>
          </a:p>
          <a:p>
            <a:pPr marL="800100" lvl="1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Priority 1 (Fund): ALMA, ATST, VLA, LSST (operations start in 2020), CTIO, Gemini-S, Dunn Solar Telescope (until ~2017)</a:t>
            </a:r>
          </a:p>
          <a:p>
            <a:pPr marL="800100" lvl="1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Priority 2 (Continue to fund now, revisit if budget does badly): Arecibo, SOAR, Solar synoptic, Gemini-N</a:t>
            </a:r>
          </a:p>
          <a:p>
            <a:pPr marL="800100" lvl="1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Priority 3 (Divest expeditiously): </a:t>
            </a:r>
            <a:r>
              <a:rPr lang="en-US" sz="2000" dirty="0" err="1">
                <a:latin typeface="Trebuchet MS" pitchFamily="-84" charset="0"/>
              </a:rPr>
              <a:t>McMath</a:t>
            </a:r>
            <a:r>
              <a:rPr lang="en-US" sz="2000" dirty="0">
                <a:latin typeface="Trebuchet MS" pitchFamily="-84" charset="0"/>
              </a:rPr>
              <a:t>-Pierce Solar Telescope, federal (NOAO) telescopes on </a:t>
            </a:r>
            <a:r>
              <a:rPr lang="en-US" sz="2000" dirty="0" err="1">
                <a:latin typeface="Trebuchet MS" pitchFamily="-84" charset="0"/>
              </a:rPr>
              <a:t>Kitt</a:t>
            </a:r>
            <a:r>
              <a:rPr lang="en-US" sz="2000" dirty="0">
                <a:latin typeface="Trebuchet MS" pitchFamily="-84" charset="0"/>
              </a:rPr>
              <a:t> Peak, Green Bank Telescope (NRAO), Very Long Baseline Array (NRAO)</a:t>
            </a:r>
          </a:p>
        </p:txBody>
      </p:sp>
      <p:sp>
        <p:nvSpPr>
          <p:cNvPr id="21509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11/30/2012</a:t>
            </a:r>
            <a:endParaRPr lang="en-US" smtClean="0"/>
          </a:p>
        </p:txBody>
      </p:sp>
      <p:sp>
        <p:nvSpPr>
          <p:cNvPr id="2151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BA3C1-6FE2-467F-B86B-40255DFAEE76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Community Response to Portfolio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410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Generally positive statements from AAS, AAS President.</a:t>
            </a:r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Responses also issued by AURA and AUI/NRAO.</a:t>
            </a:r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General tenor of community responses</a:t>
            </a: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Some general acceptance that choices need to be made, but not by divesting the facility that a particular community member is most interested in.</a:t>
            </a: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Concern concentrates on facilities, with little focused concern about the potential impact on grants and midscale.</a:t>
            </a:r>
          </a:p>
          <a:p>
            <a:pPr lvl="2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Open-access concerns from both OIR and RMS observers.</a:t>
            </a: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General statements that budget scenarios were too pessimistic, and apparent lack of community recognition of the national and international economic climate.</a:t>
            </a:r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19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r>
              <a:rPr lang="en-US" sz="2800" dirty="0" smtClean="0"/>
              <a:t>Budget/Division Primer</a:t>
            </a:r>
          </a:p>
          <a:p>
            <a:r>
              <a:rPr lang="en-US" sz="2800" dirty="0" smtClean="0"/>
              <a:t>Science </a:t>
            </a:r>
            <a:r>
              <a:rPr lang="en-US" sz="2800" dirty="0" smtClean="0"/>
              <a:t>and Telescope News</a:t>
            </a:r>
          </a:p>
          <a:p>
            <a:r>
              <a:rPr lang="en-US" sz="2800" dirty="0" smtClean="0"/>
              <a:t>Status of 2012 AAAC Report Issues</a:t>
            </a:r>
          </a:p>
          <a:p>
            <a:r>
              <a:rPr lang="en-US" sz="2800" dirty="0" smtClean="0"/>
              <a:t>Additional Division News</a:t>
            </a:r>
          </a:p>
          <a:p>
            <a:r>
              <a:rPr lang="en-US" sz="2800" dirty="0" smtClean="0"/>
              <a:t>Portfolio Review &amp; Budget Outlook</a:t>
            </a:r>
          </a:p>
          <a:p>
            <a:r>
              <a:rPr lang="en-US" sz="2800" dirty="0" smtClean="0"/>
              <a:t>AST Issues</a:t>
            </a:r>
          </a:p>
          <a:p>
            <a:r>
              <a:rPr lang="en-US" sz="2800" dirty="0" smtClean="0"/>
              <a:t>Polar Astronomy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Portfolio Review Budget Scenarios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20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0" y="4724400"/>
            <a:ext cx="8991600" cy="609600"/>
          </a:xfrm>
        </p:spPr>
        <p:txBody>
          <a:bodyPr/>
          <a:lstStyle/>
          <a:p>
            <a:r>
              <a:rPr lang="en-US" sz="1800" dirty="0" smtClean="0">
                <a:latin typeface="Trebuchet MS" pitchFamily="34" charset="0"/>
              </a:rPr>
              <a:t>Committee Figure 3.3 is annotated here by budget ranges for FY13, ranging from the President’s Request level to an 8.2% across-the-board sequestration</a:t>
            </a:r>
          </a:p>
          <a:p>
            <a:endParaRPr lang="en-US" sz="1800" dirty="0" smtClean="0">
              <a:latin typeface="Trebuchet MS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09600"/>
            <a:ext cx="635635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743200" y="3048000"/>
            <a:ext cx="15875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 Fig</a:t>
            </a:r>
            <a:r>
              <a:rPr lang="en-US" i="1"/>
              <a:t>.</a:t>
            </a:r>
            <a:r>
              <a:rPr lang="en-US"/>
              <a:t> 3.3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91328" y="2256816"/>
            <a:ext cx="0" cy="38100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57800" y="2057400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Pres. Req.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2514600"/>
            <a:ext cx="500458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Seq.</a:t>
            </a:r>
            <a:endParaRPr lang="en-US" sz="1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19400" y="5334000"/>
          <a:ext cx="4800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/>
                <a:gridCol w="1200150"/>
                <a:gridCol w="1200150"/>
                <a:gridCol w="1200150"/>
              </a:tblGrid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FY13</a:t>
                      </a:r>
                      <a:endParaRPr lang="en-US" sz="16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$251.8M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$249.1M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$244.6M</a:t>
                      </a:r>
                      <a:endParaRPr lang="en-US" sz="16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Approp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$236.8M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$234.6M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???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5410200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Recent AST budget requests and appropriations: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-914400" y="609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15128" y="2266544"/>
            <a:ext cx="1524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15128" y="2657272"/>
            <a:ext cx="1524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9" charset="-128"/>
                <a:cs typeface="+mj-cs"/>
              </a:rPr>
              <a:t>NSF Response to PR Report</a:t>
            </a:r>
          </a:p>
        </p:txBody>
      </p:sp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533400" y="9144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NSF response document issued on August 31.</a:t>
            </a:r>
          </a:p>
          <a:p>
            <a:pPr marL="342900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NSF must decide on nature of divestments near the end of CY 2013 in order to realize significant savings by FY 2017.</a:t>
            </a:r>
          </a:p>
          <a:p>
            <a:pPr marL="800100" lvl="1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No decisions have been made by NSF; discussions within NSF will lead to </a:t>
            </a:r>
            <a:r>
              <a:rPr lang="en-US" sz="2000" dirty="0" smtClean="0">
                <a:latin typeface="Trebuchet MS" pitchFamily="-84" charset="0"/>
              </a:rPr>
              <a:t>future Presidential budget requests, </a:t>
            </a:r>
            <a:r>
              <a:rPr lang="en-US" sz="2000" dirty="0">
                <a:latin typeface="Trebuchet MS" pitchFamily="-84" charset="0"/>
              </a:rPr>
              <a:t>which </a:t>
            </a:r>
            <a:r>
              <a:rPr lang="en-US" sz="2000" dirty="0" smtClean="0">
                <a:latin typeface="Trebuchet MS" pitchFamily="-84" charset="0"/>
              </a:rPr>
              <a:t>are </a:t>
            </a:r>
            <a:r>
              <a:rPr lang="en-US" sz="2000" dirty="0">
                <a:latin typeface="Trebuchet MS" pitchFamily="-84" charset="0"/>
              </a:rPr>
              <a:t>then subject to action by Congress.</a:t>
            </a:r>
          </a:p>
          <a:p>
            <a:pPr marL="800100" lvl="1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Divesting a telescope does not need to imply closing a site.</a:t>
            </a:r>
          </a:p>
          <a:p>
            <a:pPr marL="800100" lvl="1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Emphasize principle of divestment in a responsible </a:t>
            </a:r>
            <a:r>
              <a:rPr lang="en-US" sz="2000" dirty="0" smtClean="0">
                <a:latin typeface="Trebuchet MS" pitchFamily="-84" charset="0"/>
              </a:rPr>
              <a:t>manner</a:t>
            </a:r>
          </a:p>
          <a:p>
            <a:pPr marL="1257300" lvl="2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 smtClean="0">
                <a:latin typeface="Trebuchet MS" pitchFamily="-84" charset="0"/>
              </a:rPr>
              <a:t>Includes sites that host non-AST tenants.</a:t>
            </a:r>
            <a:endParaRPr lang="en-US" sz="2000" dirty="0">
              <a:latin typeface="Trebuchet MS" pitchFamily="-84" charset="0"/>
            </a:endParaRPr>
          </a:p>
          <a:p>
            <a:pPr marL="342900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Agree with Committee assessment that failure to act on their recommendations will reduce grants program four-fold in Scenario </a:t>
            </a:r>
            <a:r>
              <a:rPr lang="en-US" sz="2000" dirty="0" smtClean="0">
                <a:latin typeface="Trebuchet MS" pitchFamily="-84" charset="0"/>
              </a:rPr>
              <a:t>B by FY16-17.</a:t>
            </a:r>
            <a:endParaRPr lang="en-US" sz="2000" dirty="0">
              <a:latin typeface="Trebuchet MS" pitchFamily="-8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Resulting grants success rate would be in 3%-4% range.</a:t>
            </a:r>
          </a:p>
          <a:p>
            <a:pPr marL="800100" lvl="1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This success rate would essentially end NSF research funding of the U.S. astronomy community.</a:t>
            </a:r>
          </a:p>
          <a:p>
            <a:pPr marL="800100" lvl="1" indent="-342900">
              <a:spcBef>
                <a:spcPct val="20000"/>
              </a:spcBef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>
                <a:latin typeface="Trebuchet MS" pitchFamily="-84" charset="0"/>
              </a:rPr>
              <a:t>Committee found this risk unacceptable.</a:t>
            </a:r>
          </a:p>
        </p:txBody>
      </p:sp>
      <p:sp>
        <p:nvSpPr>
          <p:cNvPr id="24581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11/30/2012</a:t>
            </a:r>
            <a:endParaRPr lang="en-US" smtClean="0"/>
          </a:p>
        </p:txBody>
      </p:sp>
      <p:sp>
        <p:nvSpPr>
          <p:cNvPr id="2458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F15BB4-8A74-496D-A51E-3840D98BB5B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9" charset="-128"/>
                <a:cs typeface="+mj-cs"/>
              </a:rPr>
              <a:t>Impact of Maintaining Status Quo</a:t>
            </a:r>
          </a:p>
        </p:txBody>
      </p:sp>
      <p:sp>
        <p:nvSpPr>
          <p:cNvPr id="20484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11/30/2012</a:t>
            </a:r>
            <a:endParaRPr lang="en-US" smtClean="0"/>
          </a:p>
        </p:txBody>
      </p:sp>
      <p:sp>
        <p:nvSpPr>
          <p:cNvPr id="2048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82C5C7-29AE-42A2-9BC7-6694DEAAF450}" type="slidenum">
              <a:rPr lang="en-US"/>
              <a:pPr/>
              <a:t>22</a:t>
            </a:fld>
            <a:endParaRPr lang="en-US"/>
          </a:p>
        </p:txBody>
      </p:sp>
      <p:pic>
        <p:nvPicPr>
          <p:cNvPr id="2048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774700"/>
            <a:ext cx="74295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2057400" y="1219200"/>
            <a:ext cx="15875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 Fig</a:t>
            </a:r>
            <a:r>
              <a:rPr lang="en-US" i="1"/>
              <a:t>.</a:t>
            </a:r>
            <a:r>
              <a:rPr lang="en-US"/>
              <a:t> 3.4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AST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23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ＭＳ Ｐゴシック" pitchFamily="-109" charset="-128"/>
              </a:rPr>
              <a:t>Recompetitions</a:t>
            </a:r>
            <a:endParaRPr lang="en-US" dirty="0" smtClean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(Re-)competitions of national facility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Competitions of management follow National Science Board policy.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Competition planning and activities underway for management and operation of NRAO/ALMA, NOAO, and Gemini, all to be completed in 2015.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Dear Colleague Letters issued (NRAO) or upcoming.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Solicitations in Q2 and Q3 of 2013 are likely.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Potentially complex interactions with Portfolio Review recommendations</a:t>
            </a:r>
          </a:p>
          <a:p>
            <a:endParaRPr lang="en-US" sz="32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24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Additional Key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Budget uncertainty, Congressional direction.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NSF staff workload.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Complex, upcoming management competitions.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Rapid transition to virtual merit-review panels.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Deferral </a:t>
            </a:r>
            <a:r>
              <a:rPr lang="en-US" dirty="0" smtClean="0"/>
              <a:t>of decisions on PR facility recommendations will exacerbate pressure on grant/midscale funding.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Yet those facilities given lower priority by the Portfolio Review are valued by parts of the community and represent significant science and training opportunities.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Inability to make progress on human-capital issues discussed by decadal surveys and Portfolio Review, in constrained budget scenarios.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What steps, if any, should agencies take to address perceived overproduction of PhD’s relative to stable, long-term positions in astronomy?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What is the OIR “system” of the future?</a:t>
            </a:r>
          </a:p>
          <a:p>
            <a:endParaRPr lang="en-US" sz="32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25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Polar Astronomy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r>
              <a:rPr lang="en-US" sz="2000" dirty="0" smtClean="0"/>
              <a:t>Presentation by Vladimir Papitashvili follows.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26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Budget/Division Primer</a:t>
            </a:r>
            <a:endParaRPr lang="en-US" dirty="0" smtClean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3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 descr="Pie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"/>
            <a:ext cx="85344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Date Placeholder 1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ＭＳ Ｐゴシック" pitchFamily="-84" charset="-128"/>
              </a:rPr>
              <a:t>11/30/2012</a:t>
            </a:r>
            <a:endParaRPr lang="en-US" smtClean="0">
              <a:cs typeface="ＭＳ Ｐゴシック" pitchFamily="-84" charset="-128"/>
            </a:endParaRPr>
          </a:p>
        </p:txBody>
      </p:sp>
      <p:sp>
        <p:nvSpPr>
          <p:cNvPr id="27653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B71990-13EE-D04B-B39C-6DEC2C5054F2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10400" y="1447800"/>
            <a:ext cx="172085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  <a:cs typeface="+mn-cs"/>
              </a:rPr>
              <a:t>(</a:t>
            </a:r>
            <a:r>
              <a:rPr lang="en-US" sz="2200" dirty="0" err="1">
                <a:latin typeface="+mn-lt"/>
                <a:cs typeface="+mn-cs"/>
              </a:rPr>
              <a:t>Avg</a:t>
            </a:r>
            <a:r>
              <a:rPr lang="en-US" sz="2200" dirty="0">
                <a:latin typeface="+mn-lt"/>
                <a:cs typeface="+mn-cs"/>
              </a:rPr>
              <a:t>=$238M)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8800" y="44958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5800" y="5562600"/>
            <a:ext cx="533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6248400" y="5562600"/>
            <a:ext cx="2209800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Slated for major growth this decade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6096000" y="4800600"/>
            <a:ext cx="8382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105400" y="5791200"/>
            <a:ext cx="1066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1676400" y="990600"/>
            <a:ext cx="15875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 Fig</a:t>
            </a:r>
            <a:r>
              <a:rPr lang="en-US" i="1"/>
              <a:t>.</a:t>
            </a:r>
            <a:r>
              <a:rPr lang="en-US"/>
              <a:t> 3.1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Science and Telescope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5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48768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ＭＳ Ｐゴシック" pitchFamily="-109" charset="-128"/>
                <a:cs typeface="+mj-cs"/>
              </a:rPr>
              <a:t>ALMA Status</a:t>
            </a:r>
          </a:p>
        </p:txBody>
      </p:sp>
      <p:sp>
        <p:nvSpPr>
          <p:cNvPr id="5124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11/30/2012</a:t>
            </a:r>
            <a:endParaRPr lang="en-US" smtClean="0"/>
          </a:p>
        </p:txBody>
      </p:sp>
      <p:sp>
        <p:nvSpPr>
          <p:cNvPr id="512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D80EFE-F509-4263-A721-D90A240CA45A}" type="slidenum">
              <a:rPr lang="en-US"/>
              <a:pPr/>
              <a:t>6</a:t>
            </a:fld>
            <a:endParaRPr lang="en-US"/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1752600"/>
          </a:xfrm>
        </p:spPr>
        <p:txBody>
          <a:bodyPr/>
          <a:lstStyle/>
          <a:p>
            <a:pPr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 smtClean="0">
                <a:latin typeface="Trebuchet MS" pitchFamily="-84" charset="0"/>
              </a:rPr>
              <a:t>112 early-science projects selected from ~900 Cycle 0 proposals; 85% of observations completed</a:t>
            </a:r>
          </a:p>
          <a:p>
            <a:pPr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 smtClean="0">
                <a:latin typeface="Trebuchet MS" pitchFamily="-84" charset="0"/>
              </a:rPr>
              <a:t>196 high-priority projects selected from 1133 Cycle 1 proposals</a:t>
            </a:r>
          </a:p>
          <a:p>
            <a:pPr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 smtClean="0">
                <a:latin typeface="Trebuchet MS" pitchFamily="-84" charset="0"/>
              </a:rPr>
              <a:t>64/66 antennas in Chile; 57 accepted</a:t>
            </a:r>
          </a:p>
          <a:p>
            <a:pPr>
              <a:buClr>
                <a:srgbClr val="FFCC07"/>
              </a:buClr>
              <a:buFont typeface="Wingdings" pitchFamily="-84" charset="2"/>
              <a:buChar char="§"/>
            </a:pPr>
            <a:r>
              <a:rPr lang="en-US" sz="2000" dirty="0" smtClean="0">
                <a:latin typeface="Trebuchet MS" pitchFamily="-84" charset="0"/>
              </a:rPr>
              <a:t>Inauguration in March, 2013</a:t>
            </a:r>
            <a:endParaRPr lang="en-US" sz="1800" dirty="0" smtClean="0">
              <a:latin typeface="Trebuchet MS" pitchFamily="-84" charset="0"/>
            </a:endParaRPr>
          </a:p>
        </p:txBody>
      </p:sp>
      <p:pic>
        <p:nvPicPr>
          <p:cNvPr id="11" name="Picture 10" descr="DV25-accep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971800"/>
            <a:ext cx="4419600" cy="3314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200400"/>
            <a:ext cx="3583097" cy="369332"/>
          </a:xfrm>
          <a:prstGeom prst="rect">
            <a:avLst/>
          </a:prstGeom>
          <a:solidFill>
            <a:srgbClr val="1E5FE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Last of 25 NA antennas accepted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LMA-spi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4880" y="3276600"/>
            <a:ext cx="4389120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00600" y="23622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spiral around R </a:t>
            </a:r>
            <a:r>
              <a:rPr lang="en-US" dirty="0" err="1" smtClean="0"/>
              <a:t>Sculptoris</a:t>
            </a:r>
            <a:r>
              <a:rPr lang="en-US" dirty="0" smtClean="0"/>
              <a:t> caused by interplay between AGB star thermal pulses and stellar companion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3276600"/>
            <a:ext cx="4198585" cy="369332"/>
          </a:xfrm>
          <a:prstGeom prst="rect">
            <a:avLst/>
          </a:prstGeom>
          <a:solidFill>
            <a:srgbClr val="1E5FE2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Maercker</a:t>
            </a:r>
            <a:r>
              <a:rPr lang="en-US" dirty="0" smtClean="0">
                <a:solidFill>
                  <a:schemeClr val="bg1"/>
                </a:solidFill>
              </a:rPr>
              <a:t> et al. 2012, Nature, 490, 232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First visible-light evidence for gravitational waves from white-dwarf binary</a:t>
            </a:r>
            <a:endParaRPr lang="en-US" sz="3200" dirty="0" smtClean="0">
              <a:ea typeface="ＭＳ Ｐゴシック" pitchFamily="-109" charset="-128"/>
            </a:endParaRPr>
          </a:p>
        </p:txBody>
      </p:sp>
      <p:pic>
        <p:nvPicPr>
          <p:cNvPr id="7" name="Content Placeholder 6" descr="WDBina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3733800" cy="1925240"/>
          </a:xfrm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7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1371600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WD binary has 13-minute orbit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General Relativity predicts gravitational waves to radiate energy from system, causing stars’ orbits to shrink.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Team measured this effect, with eclipses happening </a:t>
            </a:r>
            <a:r>
              <a:rPr lang="en-US" sz="2400" smtClean="0"/>
              <a:t>6 seconds </a:t>
            </a:r>
            <a:r>
              <a:rPr lang="en-US" sz="2400" dirty="0" smtClean="0"/>
              <a:t>sooner than expected in one year.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04800" y="3657600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 white-dwarf binary SDSS J0651+2844. Image credit: The Sloan Digital Sky survey.  Hermes et al. 2012, </a:t>
            </a:r>
            <a:r>
              <a:rPr lang="en-US" sz="1000" dirty="0" err="1" smtClean="0"/>
              <a:t>ApJ</a:t>
            </a:r>
            <a:r>
              <a:rPr lang="en-US" sz="1000" dirty="0" smtClean="0"/>
              <a:t>, 761, L1-L15.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958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Binary system will be useful for future searches of gravitational waves, and exploring tidal heating effects on compact objects and planetary systems.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Observations made by McDonald, Gemini-N and MMT Observatories.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Supported by AST-0909107/Montgomery and AST-1008734/</a:t>
            </a:r>
            <a:r>
              <a:rPr lang="en-US" sz="2000" dirty="0" err="1" smtClean="0"/>
              <a:t>Szkody</a:t>
            </a:r>
            <a:r>
              <a:rPr lang="en-US" sz="2000" dirty="0" smtClean="0"/>
              <a:t> (SAA).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9530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ＭＳ Ｐゴシック" pitchFamily="-109" charset="-128"/>
              </a:rPr>
              <a:t>More Recent Results</a:t>
            </a:r>
            <a:r>
              <a:rPr lang="en-US" sz="4000" dirty="0" smtClean="0">
                <a:ea typeface="ＭＳ Ｐゴシック" pitchFamily="-109" charset="-128"/>
                <a:cs typeface="+mj-cs"/>
              </a:rPr>
              <a:t> </a:t>
            </a:r>
          </a:p>
        </p:txBody>
      </p:sp>
      <p:sp>
        <p:nvSpPr>
          <p:cNvPr id="5124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11/30/2012</a:t>
            </a:r>
            <a:endParaRPr lang="en-US" smtClean="0"/>
          </a:p>
        </p:txBody>
      </p:sp>
      <p:sp>
        <p:nvSpPr>
          <p:cNvPr id="512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D80EFE-F509-4263-A721-D90A240CA45A}" type="slidenum">
              <a:rPr lang="en-US"/>
              <a:pPr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990600"/>
            <a:ext cx="3733800" cy="1200329"/>
          </a:xfrm>
          <a:prstGeom prst="rect">
            <a:avLst/>
          </a:prstGeom>
          <a:solidFill>
            <a:srgbClr val="1E5FE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Pluto-</a:t>
            </a:r>
            <a:r>
              <a:rPr lang="en-US" dirty="0" err="1" smtClean="0">
                <a:solidFill>
                  <a:schemeClr val="bg1"/>
                </a:solidFill>
              </a:rPr>
              <a:t>Charon</a:t>
            </a:r>
            <a:r>
              <a:rPr lang="en-US" dirty="0" smtClean="0">
                <a:solidFill>
                  <a:schemeClr val="bg1"/>
                </a:solidFill>
              </a:rPr>
              <a:t> image with Gemini-N; highest resolution ground-based image of system (Howell et al. 2012, PASP, 124, 920)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3810000"/>
            <a:ext cx="3817585" cy="369332"/>
          </a:xfrm>
          <a:prstGeom prst="rect">
            <a:avLst/>
          </a:prstGeom>
          <a:solidFill>
            <a:srgbClr val="1E5FE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DECam</a:t>
            </a:r>
            <a:r>
              <a:rPr lang="en-US" dirty="0" smtClean="0">
                <a:solidFill>
                  <a:schemeClr val="bg1"/>
                </a:solidFill>
              </a:rPr>
              <a:t> First Light image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http://www.gemini.edu/images/pio/press_release/2012/pr2012-8/fi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18" descr="DECam_NGC136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38600" y="4114800"/>
            <a:ext cx="3376169" cy="2286000"/>
          </a:xfrm>
        </p:spPr>
      </p:pic>
      <p:sp>
        <p:nvSpPr>
          <p:cNvPr id="20" name="TextBox 19"/>
          <p:cNvSpPr txBox="1"/>
          <p:nvPr/>
        </p:nvSpPr>
        <p:spPr>
          <a:xfrm>
            <a:off x="4038600" y="6125184"/>
            <a:ext cx="2590799" cy="276999"/>
          </a:xfrm>
          <a:prstGeom prst="rect">
            <a:avLst/>
          </a:prstGeom>
          <a:solidFill>
            <a:srgbClr val="1E5FE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Dark Energy Survey Collaboration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1" y="5791200"/>
            <a:ext cx="1981200" cy="276999"/>
          </a:xfrm>
          <a:prstGeom prst="rect">
            <a:avLst/>
          </a:prstGeom>
          <a:solidFill>
            <a:srgbClr val="1E5FE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Gemini/NSF/NASA/AURA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 descr="BAO-DR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57200"/>
            <a:ext cx="2882781" cy="33406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2895600"/>
            <a:ext cx="1760185" cy="461665"/>
          </a:xfrm>
          <a:prstGeom prst="rect">
            <a:avLst/>
          </a:prstGeom>
          <a:solidFill>
            <a:srgbClr val="1E5FE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Anderson et al. 2012, </a:t>
            </a:r>
            <a:r>
              <a:rPr lang="en-US" sz="1200" dirty="0" err="1" smtClean="0">
                <a:solidFill>
                  <a:schemeClr val="bg1"/>
                </a:solidFill>
              </a:rPr>
              <a:t>astro</a:t>
            </a:r>
            <a:r>
              <a:rPr lang="en-US" sz="1200" dirty="0" smtClean="0">
                <a:solidFill>
                  <a:schemeClr val="bg1"/>
                </a:solidFill>
              </a:rPr>
              <a:t>-ph/1203.6594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solidFill>
            <a:srgbClr val="1E5FE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BAO measured with SDSS-III BOSS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Status of 2012 AAAC Report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9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NSF2012.thmx</Template>
  <TotalTime>4452</TotalTime>
  <Words>2101</Words>
  <Application>Microsoft Macintosh PowerPoint</Application>
  <PresentationFormat>On-screen Show (4:3)</PresentationFormat>
  <Paragraphs>310</Paragraphs>
  <Slides>26</Slides>
  <Notes>26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Outline</vt:lpstr>
      <vt:lpstr>Budget/Division Primer</vt:lpstr>
      <vt:lpstr>Slide 4</vt:lpstr>
      <vt:lpstr>Science and Telescope News</vt:lpstr>
      <vt:lpstr>ALMA Status</vt:lpstr>
      <vt:lpstr>First visible-light evidence for gravitational waves from white-dwarf binary</vt:lpstr>
      <vt:lpstr>More Recent Results </vt:lpstr>
      <vt:lpstr>Status of 2012 AAAC Report Issues</vt:lpstr>
      <vt:lpstr>2012 AAAC Issues-I</vt:lpstr>
      <vt:lpstr>2012 AAAC Issues-II</vt:lpstr>
      <vt:lpstr>2012 AAAC Issues-III</vt:lpstr>
      <vt:lpstr>2012 AAAC Issues-IV</vt:lpstr>
      <vt:lpstr>Additional Division News</vt:lpstr>
      <vt:lpstr>Division News--Personnel</vt:lpstr>
      <vt:lpstr>Division News--Miscellaneous</vt:lpstr>
      <vt:lpstr>Portfolio Review &amp; Budget Outlook</vt:lpstr>
      <vt:lpstr>Basic PR Recommendations</vt:lpstr>
      <vt:lpstr>Community Response to Portfolio Review</vt:lpstr>
      <vt:lpstr>Portfolio Review Budget Scenarios</vt:lpstr>
      <vt:lpstr>NSF Response to PR Report</vt:lpstr>
      <vt:lpstr>Impact of Maintaining Status Quo</vt:lpstr>
      <vt:lpstr>AST Issues</vt:lpstr>
      <vt:lpstr>Recompetitions</vt:lpstr>
      <vt:lpstr>Additional Key Issues</vt:lpstr>
      <vt:lpstr>Polar Astronomy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aapodaca</dc:creator>
  <cp:lastModifiedBy>James Ulvestad</cp:lastModifiedBy>
  <cp:revision>642</cp:revision>
  <cp:lastPrinted>2011-02-08T13:25:30Z</cp:lastPrinted>
  <dcterms:created xsi:type="dcterms:W3CDTF">2012-11-30T14:42:32Z</dcterms:created>
  <dcterms:modified xsi:type="dcterms:W3CDTF">2012-11-30T14:48:38Z</dcterms:modified>
</cp:coreProperties>
</file>