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Lst>
  <p:notesMasterIdLst>
    <p:notesMasterId r:id="rId14"/>
  </p:notesMasterIdLst>
  <p:handoutMasterIdLst>
    <p:handoutMasterId r:id="rId15"/>
  </p:handoutMasterIdLst>
  <p:sldIdLst>
    <p:sldId id="368" r:id="rId2"/>
    <p:sldId id="393" r:id="rId3"/>
    <p:sldId id="380" r:id="rId4"/>
    <p:sldId id="372" r:id="rId5"/>
    <p:sldId id="390" r:id="rId6"/>
    <p:sldId id="394" r:id="rId7"/>
    <p:sldId id="395" r:id="rId8"/>
    <p:sldId id="396" r:id="rId9"/>
    <p:sldId id="398" r:id="rId10"/>
    <p:sldId id="374" r:id="rId11"/>
    <p:sldId id="364" r:id="rId12"/>
    <p:sldId id="370" r:id="rId13"/>
  </p:sldIdLst>
  <p:sldSz cx="9144000" cy="6858000" type="screen4x3"/>
  <p:notesSz cx="7315200" cy="9601200"/>
  <p:defaultTextStyle>
    <a:defPPr>
      <a:defRPr lang="en-US"/>
    </a:defPPr>
    <a:lvl1pPr algn="ctr" rtl="0" fontAlgn="base">
      <a:lnSpc>
        <a:spcPct val="75000"/>
      </a:lnSpc>
      <a:spcBef>
        <a:spcPct val="0"/>
      </a:spcBef>
      <a:spcAft>
        <a:spcPct val="0"/>
      </a:spcAft>
      <a:defRPr kumimoji="1" sz="1300" b="1" kern="1200">
        <a:solidFill>
          <a:srgbClr val="000000"/>
        </a:solidFill>
        <a:latin typeface="Arial" charset="0"/>
        <a:ea typeface="+mn-ea"/>
        <a:cs typeface="Arial" charset="0"/>
      </a:defRPr>
    </a:lvl1pPr>
    <a:lvl2pPr marL="457200" algn="ctr" rtl="0" fontAlgn="base">
      <a:lnSpc>
        <a:spcPct val="75000"/>
      </a:lnSpc>
      <a:spcBef>
        <a:spcPct val="0"/>
      </a:spcBef>
      <a:spcAft>
        <a:spcPct val="0"/>
      </a:spcAft>
      <a:defRPr kumimoji="1" sz="1300" b="1" kern="1200">
        <a:solidFill>
          <a:srgbClr val="000000"/>
        </a:solidFill>
        <a:latin typeface="Arial" charset="0"/>
        <a:ea typeface="+mn-ea"/>
        <a:cs typeface="Arial" charset="0"/>
      </a:defRPr>
    </a:lvl2pPr>
    <a:lvl3pPr marL="914400" algn="ctr" rtl="0" fontAlgn="base">
      <a:lnSpc>
        <a:spcPct val="75000"/>
      </a:lnSpc>
      <a:spcBef>
        <a:spcPct val="0"/>
      </a:spcBef>
      <a:spcAft>
        <a:spcPct val="0"/>
      </a:spcAft>
      <a:defRPr kumimoji="1" sz="1300" b="1" kern="1200">
        <a:solidFill>
          <a:srgbClr val="000000"/>
        </a:solidFill>
        <a:latin typeface="Arial" charset="0"/>
        <a:ea typeface="+mn-ea"/>
        <a:cs typeface="Arial" charset="0"/>
      </a:defRPr>
    </a:lvl3pPr>
    <a:lvl4pPr marL="1371600" algn="ctr" rtl="0" fontAlgn="base">
      <a:lnSpc>
        <a:spcPct val="75000"/>
      </a:lnSpc>
      <a:spcBef>
        <a:spcPct val="0"/>
      </a:spcBef>
      <a:spcAft>
        <a:spcPct val="0"/>
      </a:spcAft>
      <a:defRPr kumimoji="1" sz="1300" b="1" kern="1200">
        <a:solidFill>
          <a:srgbClr val="000000"/>
        </a:solidFill>
        <a:latin typeface="Arial" charset="0"/>
        <a:ea typeface="+mn-ea"/>
        <a:cs typeface="Arial" charset="0"/>
      </a:defRPr>
    </a:lvl4pPr>
    <a:lvl5pPr marL="1828800" algn="ctr" rtl="0" fontAlgn="base">
      <a:lnSpc>
        <a:spcPct val="75000"/>
      </a:lnSpc>
      <a:spcBef>
        <a:spcPct val="0"/>
      </a:spcBef>
      <a:spcAft>
        <a:spcPct val="0"/>
      </a:spcAft>
      <a:defRPr kumimoji="1" sz="1300" b="1" kern="1200">
        <a:solidFill>
          <a:srgbClr val="000000"/>
        </a:solidFill>
        <a:latin typeface="Arial" charset="0"/>
        <a:ea typeface="+mn-ea"/>
        <a:cs typeface="Arial" charset="0"/>
      </a:defRPr>
    </a:lvl5pPr>
    <a:lvl6pPr marL="2286000" algn="l" defTabSz="914400" rtl="0" eaLnBrk="1" latinLnBrk="0" hangingPunct="1">
      <a:defRPr kumimoji="1" sz="1300" b="1" kern="1200">
        <a:solidFill>
          <a:srgbClr val="000000"/>
        </a:solidFill>
        <a:latin typeface="Arial" charset="0"/>
        <a:ea typeface="+mn-ea"/>
        <a:cs typeface="Arial" charset="0"/>
      </a:defRPr>
    </a:lvl6pPr>
    <a:lvl7pPr marL="2743200" algn="l" defTabSz="914400" rtl="0" eaLnBrk="1" latinLnBrk="0" hangingPunct="1">
      <a:defRPr kumimoji="1" sz="1300" b="1" kern="1200">
        <a:solidFill>
          <a:srgbClr val="000000"/>
        </a:solidFill>
        <a:latin typeface="Arial" charset="0"/>
        <a:ea typeface="+mn-ea"/>
        <a:cs typeface="Arial" charset="0"/>
      </a:defRPr>
    </a:lvl7pPr>
    <a:lvl8pPr marL="3200400" algn="l" defTabSz="914400" rtl="0" eaLnBrk="1" latinLnBrk="0" hangingPunct="1">
      <a:defRPr kumimoji="1" sz="1300" b="1" kern="1200">
        <a:solidFill>
          <a:srgbClr val="000000"/>
        </a:solidFill>
        <a:latin typeface="Arial" charset="0"/>
        <a:ea typeface="+mn-ea"/>
        <a:cs typeface="Arial" charset="0"/>
      </a:defRPr>
    </a:lvl8pPr>
    <a:lvl9pPr marL="3657600" algn="l" defTabSz="914400" rtl="0" eaLnBrk="1" latinLnBrk="0" hangingPunct="1">
      <a:defRPr kumimoji="1" sz="1300" b="1"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700FA"/>
    <a:srgbClr val="FFFFFF"/>
    <a:srgbClr val="0066FF"/>
    <a:srgbClr val="100022"/>
    <a:srgbClr val="33CCFF"/>
    <a:srgbClr val="FF9999"/>
    <a:srgbClr val="0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9" autoAdjust="0"/>
    <p:restoredTop sz="90929"/>
  </p:normalViewPr>
  <p:slideViewPr>
    <p:cSldViewPr snapToGrid="0">
      <p:cViewPr>
        <p:scale>
          <a:sx n="90" d="100"/>
          <a:sy n="90" d="100"/>
        </p:scale>
        <p:origin x="-1818" y="-630"/>
      </p:cViewPr>
      <p:guideLst>
        <p:guide orient="horz" pos="144"/>
        <p:guide pos="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756" y="8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l" defTabSz="966621" eaLnBrk="0" hangingPunct="0">
              <a:lnSpc>
                <a:spcPct val="100000"/>
              </a:lnSpc>
              <a:defRPr sz="1200" b="0">
                <a:solidFill>
                  <a:schemeClr val="tx2"/>
                </a:solidFill>
                <a:latin typeface="Times New Roman" pitchFamily="18" charset="0"/>
                <a:cs typeface="+mn-cs"/>
              </a:defRPr>
            </a:lvl1pPr>
          </a:lstStyle>
          <a:p>
            <a:pPr>
              <a:defRPr/>
            </a:pPr>
            <a:endParaRPr lang="en-US" dirty="0"/>
          </a:p>
        </p:txBody>
      </p:sp>
      <p:sp>
        <p:nvSpPr>
          <p:cNvPr id="13315"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21" eaLnBrk="0" hangingPunct="0">
              <a:lnSpc>
                <a:spcPct val="100000"/>
              </a:lnSpc>
              <a:defRPr sz="1200" b="0">
                <a:solidFill>
                  <a:schemeClr val="tx2"/>
                </a:solidFill>
                <a:latin typeface="Times New Roman" pitchFamily="18" charset="0"/>
                <a:cs typeface="+mn-cs"/>
              </a:defRPr>
            </a:lvl1pPr>
          </a:lstStyle>
          <a:p>
            <a:pPr>
              <a:defRPr/>
            </a:pPr>
            <a:endParaRPr lang="en-US" dirty="0"/>
          </a:p>
        </p:txBody>
      </p:sp>
      <p:sp>
        <p:nvSpPr>
          <p:cNvPr id="13316"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l" defTabSz="966621" eaLnBrk="0" hangingPunct="0">
              <a:lnSpc>
                <a:spcPct val="100000"/>
              </a:lnSpc>
              <a:defRPr sz="1200" b="0">
                <a:solidFill>
                  <a:schemeClr val="tx2"/>
                </a:solidFill>
                <a:latin typeface="Times New Roman" pitchFamily="18" charset="0"/>
                <a:cs typeface="+mn-cs"/>
              </a:defRPr>
            </a:lvl1pPr>
          </a:lstStyle>
          <a:p>
            <a:pPr>
              <a:defRPr/>
            </a:pPr>
            <a:endParaRPr lang="en-US" dirty="0"/>
          </a:p>
        </p:txBody>
      </p:sp>
      <p:sp>
        <p:nvSpPr>
          <p:cNvPr id="13317"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21" eaLnBrk="0" hangingPunct="0">
              <a:lnSpc>
                <a:spcPct val="100000"/>
              </a:lnSpc>
              <a:defRPr sz="1200" b="0">
                <a:solidFill>
                  <a:schemeClr val="tx2"/>
                </a:solidFill>
                <a:latin typeface="Times New Roman" pitchFamily="18" charset="0"/>
                <a:cs typeface="+mn-cs"/>
              </a:defRPr>
            </a:lvl1pPr>
          </a:lstStyle>
          <a:p>
            <a:pPr>
              <a:defRPr/>
            </a:pPr>
            <a:fld id="{BE80E95E-F2C0-40F8-8591-3309F2F6D893}" type="slidenum">
              <a:rPr lang="en-US"/>
              <a:pPr>
                <a:defRPr/>
              </a:pPr>
              <a:t>‹#›</a:t>
            </a:fld>
            <a:endParaRPr lang="en-US" dirty="0"/>
          </a:p>
        </p:txBody>
      </p:sp>
    </p:spTree>
    <p:extLst>
      <p:ext uri="{BB962C8B-B14F-4D97-AF65-F5344CB8AC3E}">
        <p14:creationId xmlns:p14="http://schemas.microsoft.com/office/powerpoint/2010/main" val="205537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96735"/>
            <a:ext cx="3170583" cy="283641"/>
          </a:xfrm>
          <a:prstGeom prst="rect">
            <a:avLst/>
          </a:prstGeom>
          <a:noFill/>
          <a:ln w="9525">
            <a:noFill/>
            <a:miter lim="800000"/>
            <a:headEnd/>
            <a:tailEnd/>
          </a:ln>
          <a:effectLst/>
        </p:spPr>
        <p:txBody>
          <a:bodyPr vert="horz" wrap="square" lIns="96651" tIns="48326" rIns="96651" bIns="48326" numCol="1" anchor="ctr" anchorCtr="0" compatLnSpc="1">
            <a:prstTxWarp prst="textNoShape">
              <a:avLst/>
            </a:prstTxWarp>
            <a:spAutoFit/>
          </a:bodyPr>
          <a:lstStyle>
            <a:lvl1pPr algn="l" defTabSz="966621" eaLnBrk="0" hangingPunct="0">
              <a:lnSpc>
                <a:spcPct val="100000"/>
              </a:lnSpc>
              <a:defRPr sz="1200" b="0">
                <a:solidFill>
                  <a:schemeClr val="tx2"/>
                </a:solidFill>
                <a:latin typeface="Times New Roman" pitchFamily="18"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4144618" y="96735"/>
            <a:ext cx="3170583" cy="283641"/>
          </a:xfrm>
          <a:prstGeom prst="rect">
            <a:avLst/>
          </a:prstGeom>
          <a:noFill/>
          <a:ln w="9525">
            <a:noFill/>
            <a:miter lim="800000"/>
            <a:headEnd/>
            <a:tailEnd/>
          </a:ln>
          <a:effectLst/>
        </p:spPr>
        <p:txBody>
          <a:bodyPr vert="horz" wrap="square" lIns="96651" tIns="48326" rIns="96651" bIns="48326" numCol="1" anchor="ctr" anchorCtr="0" compatLnSpc="1">
            <a:prstTxWarp prst="textNoShape">
              <a:avLst/>
            </a:prstTxWarp>
            <a:spAutoFit/>
          </a:bodyPr>
          <a:lstStyle>
            <a:lvl1pPr algn="r" defTabSz="966621" eaLnBrk="0" hangingPunct="0">
              <a:lnSpc>
                <a:spcPct val="100000"/>
              </a:lnSpc>
              <a:defRPr sz="1200" b="0">
                <a:solidFill>
                  <a:schemeClr val="tx2"/>
                </a:solidFill>
                <a:latin typeface="Times New Roman" pitchFamily="18" charset="0"/>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4035" y="6086007"/>
            <a:ext cx="5367130" cy="1267372"/>
          </a:xfrm>
          <a:prstGeom prst="rect">
            <a:avLst/>
          </a:prstGeom>
          <a:noFill/>
          <a:ln w="9525">
            <a:noFill/>
            <a:miter lim="800000"/>
            <a:headEnd/>
            <a:tailEnd/>
          </a:ln>
          <a:effectLst/>
        </p:spPr>
        <p:txBody>
          <a:bodyPr vert="horz" wrap="square" lIns="96651" tIns="48326" rIns="96651" bIns="48326" numCol="1" anchor="ctr"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315919"/>
            <a:ext cx="3170583" cy="285282"/>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spAutoFit/>
          </a:bodyPr>
          <a:lstStyle>
            <a:lvl1pPr algn="l" defTabSz="966621" eaLnBrk="0" hangingPunct="0">
              <a:lnSpc>
                <a:spcPct val="100000"/>
              </a:lnSpc>
              <a:defRPr sz="1200" b="0">
                <a:solidFill>
                  <a:schemeClr val="tx2"/>
                </a:solidFill>
                <a:latin typeface="Times New Roman" pitchFamily="18"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4144618" y="9315919"/>
            <a:ext cx="3170583" cy="285282"/>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spAutoFit/>
          </a:bodyPr>
          <a:lstStyle>
            <a:lvl1pPr algn="r" defTabSz="966621" eaLnBrk="0" hangingPunct="0">
              <a:lnSpc>
                <a:spcPct val="100000"/>
              </a:lnSpc>
              <a:defRPr sz="1200" b="0">
                <a:solidFill>
                  <a:schemeClr val="tx2"/>
                </a:solidFill>
                <a:latin typeface="Times New Roman" pitchFamily="18" charset="0"/>
                <a:cs typeface="+mn-cs"/>
              </a:defRPr>
            </a:lvl1pPr>
          </a:lstStyle>
          <a:p>
            <a:pPr>
              <a:defRPr/>
            </a:pPr>
            <a:fld id="{3D4E6258-4FB0-418F-9A27-AA19204FC686}" type="slidenum">
              <a:rPr lang="en-US"/>
              <a:pPr>
                <a:defRPr/>
              </a:pPr>
              <a:t>‹#›</a:t>
            </a:fld>
            <a:endParaRPr lang="en-US" dirty="0"/>
          </a:p>
        </p:txBody>
      </p:sp>
    </p:spTree>
    <p:extLst>
      <p:ext uri="{BB962C8B-B14F-4D97-AF65-F5344CB8AC3E}">
        <p14:creationId xmlns:p14="http://schemas.microsoft.com/office/powerpoint/2010/main" val="861181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732183" y="4561226"/>
            <a:ext cx="5850835" cy="282264"/>
          </a:xfrm>
          <a:noFill/>
          <a:ln/>
        </p:spPr>
        <p:txBody>
          <a:bodyPr lIns="96653" tIns="48327" rIns="96653" bIns="48327" anchor="t"/>
          <a:lstStyle/>
          <a:p>
            <a:pPr eaLnBrk="1" hangingPunct="1"/>
            <a:endParaRPr lang="en-US" dirty="0" smtClean="0"/>
          </a:p>
        </p:txBody>
      </p:sp>
      <p:sp>
        <p:nvSpPr>
          <p:cNvPr id="66564" name="Slide Number Placeholder 3"/>
          <p:cNvSpPr txBox="1">
            <a:spLocks noGrp="1"/>
          </p:cNvSpPr>
          <p:nvPr/>
        </p:nvSpPr>
        <p:spPr bwMode="auto">
          <a:xfrm>
            <a:off x="4142962" y="9119173"/>
            <a:ext cx="3170583" cy="480388"/>
          </a:xfrm>
          <a:prstGeom prst="rect">
            <a:avLst/>
          </a:prstGeom>
          <a:noFill/>
          <a:ln w="9525">
            <a:noFill/>
            <a:miter lim="800000"/>
            <a:headEnd/>
            <a:tailEnd/>
          </a:ln>
        </p:spPr>
        <p:txBody>
          <a:bodyPr lIns="96653" tIns="48327" rIns="96653" bIns="48327" anchor="b"/>
          <a:lstStyle/>
          <a:p>
            <a:pPr algn="r" defTabSz="966621">
              <a:lnSpc>
                <a:spcPct val="100000"/>
              </a:lnSpc>
            </a:pPr>
            <a:fld id="{BD5F537D-246A-4852-8BBE-A3B37FA3C2CA}" type="slidenum">
              <a:rPr kumimoji="0" lang="en-US" sz="1200" b="0">
                <a:solidFill>
                  <a:schemeClr val="tx1"/>
                </a:solidFill>
              </a:rPr>
              <a:pPr algn="r" defTabSz="966621">
                <a:lnSpc>
                  <a:spcPct val="100000"/>
                </a:lnSpc>
              </a:pPr>
              <a:t>5</a:t>
            </a:fld>
            <a:endParaRPr kumimoji="0" lang="en-US" sz="1200" b="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144618" y="9315919"/>
            <a:ext cx="3170583" cy="285282"/>
          </a:xfrm>
          <a:prstGeom prst="rect">
            <a:avLst/>
          </a:prstGeom>
          <a:noFill/>
          <a:ln w="9525">
            <a:noFill/>
            <a:miter lim="800000"/>
            <a:headEnd/>
            <a:tailEnd/>
          </a:ln>
        </p:spPr>
        <p:txBody>
          <a:bodyPr lIns="96651" tIns="48326" rIns="96651" bIns="48326" anchor="b">
            <a:spAutoFit/>
          </a:bodyPr>
          <a:lstStyle/>
          <a:p>
            <a:pPr algn="r" defTabSz="966621" eaLnBrk="0" hangingPunct="0">
              <a:lnSpc>
                <a:spcPct val="100000"/>
              </a:lnSpc>
            </a:pPr>
            <a:fld id="{5A1930CC-BD20-44A5-A113-0C7060220B08}" type="slidenum">
              <a:rPr lang="en-US" sz="1200" b="0">
                <a:solidFill>
                  <a:schemeClr val="tx2"/>
                </a:solidFill>
                <a:latin typeface="Times New Roman" pitchFamily="18" charset="0"/>
              </a:rPr>
              <a:pPr algn="r" defTabSz="966621" eaLnBrk="0" hangingPunct="0">
                <a:lnSpc>
                  <a:spcPct val="100000"/>
                </a:lnSpc>
              </a:pPr>
              <a:t>7</a:t>
            </a:fld>
            <a:endParaRPr lang="en-US" sz="1200" b="0" dirty="0">
              <a:solidFill>
                <a:schemeClr val="tx2"/>
              </a:solidFill>
              <a:latin typeface="Times New Roman" pitchFamily="18" charset="0"/>
            </a:endParaRPr>
          </a:p>
        </p:txBody>
      </p:sp>
      <p:sp>
        <p:nvSpPr>
          <p:cNvPr id="34819" name="Rectangle 2"/>
          <p:cNvSpPr>
            <a:spLocks noGrp="1" noRot="1" noChangeAspect="1" noChangeArrowheads="1" noTextEdit="1"/>
          </p:cNvSpPr>
          <p:nvPr>
            <p:ph type="sldImg"/>
          </p:nvPr>
        </p:nvSpPr>
        <p:spPr>
          <a:xfrm>
            <a:off x="1258888" y="720725"/>
            <a:ext cx="4799012" cy="3598863"/>
          </a:xfrm>
          <a:solidFill>
            <a:srgbClr val="FFFFFF"/>
          </a:solidFill>
          <a:ln/>
        </p:spPr>
      </p:sp>
      <p:sp>
        <p:nvSpPr>
          <p:cNvPr id="34820" name="Rectangle 3"/>
          <p:cNvSpPr>
            <a:spLocks noGrp="1" noChangeArrowheads="1"/>
          </p:cNvSpPr>
          <p:nvPr>
            <p:ph type="body" idx="1"/>
          </p:nvPr>
        </p:nvSpPr>
        <p:spPr>
          <a:xfrm>
            <a:off x="974035" y="6577872"/>
            <a:ext cx="5367130" cy="286922"/>
          </a:xfrm>
          <a:solidFill>
            <a:srgbClr val="FFFFFF"/>
          </a:solidFill>
          <a:ln>
            <a:solidFill>
              <a:srgbClr val="000000"/>
            </a:solidFill>
          </a:ln>
        </p:spPr>
        <p:txBody>
          <a:bodyPr lIns="95666" tIns="47833" rIns="95666" bIns="47833"/>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144618" y="9120813"/>
            <a:ext cx="3170583" cy="480387"/>
          </a:xfrm>
          <a:prstGeom prst="rect">
            <a:avLst/>
          </a:prstGeom>
          <a:noFill/>
          <a:ln w="9525">
            <a:noFill/>
            <a:miter lim="800000"/>
            <a:headEnd/>
            <a:tailEnd/>
          </a:ln>
        </p:spPr>
        <p:txBody>
          <a:bodyPr lIns="96653" tIns="48327" rIns="96653" bIns="48327" anchor="b"/>
          <a:lstStyle/>
          <a:p>
            <a:pPr algn="r" defTabSz="966621">
              <a:lnSpc>
                <a:spcPct val="100000"/>
              </a:lnSpc>
            </a:pPr>
            <a:fld id="{6A2C172B-7CF0-4DB4-BAA5-77EC86027616}" type="slidenum">
              <a:rPr kumimoji="0" lang="en-US" sz="1200" b="0">
                <a:solidFill>
                  <a:schemeClr val="tx1"/>
                </a:solidFill>
                <a:ea typeface="ＭＳ Ｐゴシック" charset="-128"/>
              </a:rPr>
              <a:pPr algn="r" defTabSz="966621">
                <a:lnSpc>
                  <a:spcPct val="100000"/>
                </a:lnSpc>
              </a:pPr>
              <a:t>10</a:t>
            </a:fld>
            <a:endParaRPr kumimoji="0" lang="en-US" sz="1200" b="0" dirty="0">
              <a:solidFill>
                <a:schemeClr val="tx1"/>
              </a:solidFill>
              <a:ea typeface="ＭＳ Ｐゴシック" charset="-128"/>
            </a:endParaRPr>
          </a:p>
        </p:txBody>
      </p:sp>
      <p:sp>
        <p:nvSpPr>
          <p:cNvPr id="51203" name="Rectangle 2"/>
          <p:cNvSpPr>
            <a:spLocks noGrp="1" noRot="1" noChangeAspect="1" noChangeArrowheads="1" noTextEdit="1"/>
          </p:cNvSpPr>
          <p:nvPr>
            <p:ph type="sldImg"/>
          </p:nvPr>
        </p:nvSpPr>
        <p:spPr>
          <a:xfrm>
            <a:off x="1281113" y="727075"/>
            <a:ext cx="4752975" cy="3565525"/>
          </a:xfrm>
          <a:noFill/>
          <a:ln/>
        </p:spPr>
      </p:sp>
      <p:sp>
        <p:nvSpPr>
          <p:cNvPr id="51204" name="Text Box 3"/>
          <p:cNvSpPr>
            <a:spLocks noGrp="1" noChangeArrowheads="1"/>
          </p:cNvSpPr>
          <p:nvPr>
            <p:ph type="body" idx="1"/>
          </p:nvPr>
        </p:nvSpPr>
        <p:spPr>
          <a:xfrm>
            <a:off x="859736" y="4144780"/>
            <a:ext cx="4734339" cy="1601844"/>
          </a:xfrm>
          <a:solidFill>
            <a:srgbClr val="FFFFFF"/>
          </a:solidFill>
          <a:ln>
            <a:solidFill>
              <a:srgbClr val="000000"/>
            </a:solidFill>
          </a:ln>
        </p:spPr>
        <p:txBody>
          <a:bodyPr lIns="86736" tIns="43368" rIns="86736" bIns="43368" anchor="t"/>
          <a:lstStyle/>
          <a:p>
            <a:pPr lvl="4" eaLnBrk="1" hangingPunct="1"/>
            <a:r>
              <a:rPr lang="en-US" dirty="0" smtClean="0">
                <a:latin typeface="Calibri" pitchFamily="34" charset="0"/>
              </a:rPr>
              <a:t>This is the BICEP telescope at the South Pole.</a:t>
            </a:r>
          </a:p>
          <a:p>
            <a:pPr eaLnBrk="1" hangingPunct="1"/>
            <a:endParaRPr lang="en-US" dirty="0" smtClean="0"/>
          </a:p>
          <a:p>
            <a:pPr eaLnBrk="1" hangingPunct="1"/>
            <a:r>
              <a:rPr lang="en-US" dirty="0" smtClean="0"/>
              <a:t>I’ll be talking about it and a series of telescopes which will succeed it</a:t>
            </a:r>
          </a:p>
          <a:p>
            <a:pPr eaLnBrk="1" hangingPunct="1">
              <a:buFontTx/>
              <a:buChar char="-"/>
            </a:pPr>
            <a:r>
              <a:rPr lang="en-US" dirty="0" smtClean="0"/>
              <a:t>  designed to search as deeply as possible, and as quickly as possible, for signature of Inflation in degree-scale CMB polarization</a:t>
            </a:r>
          </a:p>
          <a:p>
            <a:pPr eaLnBrk="1" hangingPunct="1">
              <a:buFontTx/>
              <a:buChar cha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8" descr="usap_gov_banner_pwrpnt3"/>
          <p:cNvPicPr>
            <a:picLocks noChangeAspect="1" noChangeArrowheads="1"/>
          </p:cNvPicPr>
          <p:nvPr/>
        </p:nvPicPr>
        <p:blipFill>
          <a:blip r:embed="rId2" cstate="print"/>
          <a:srcRect/>
          <a:stretch>
            <a:fillRect/>
          </a:stretch>
        </p:blipFill>
        <p:spPr bwMode="auto">
          <a:xfrm>
            <a:off x="25400" y="0"/>
            <a:ext cx="9144000" cy="858838"/>
          </a:xfrm>
          <a:prstGeom prst="rect">
            <a:avLst/>
          </a:prstGeom>
          <a:noFill/>
          <a:ln w="9525">
            <a:noFill/>
            <a:miter lim="800000"/>
            <a:headEnd/>
            <a:tailEnd/>
          </a:ln>
        </p:spPr>
      </p:pic>
      <p:sp>
        <p:nvSpPr>
          <p:cNvPr id="4106" name="Rectangle 10"/>
          <p:cNvSpPr>
            <a:spLocks noGrp="1" noChangeArrowheads="1"/>
          </p:cNvSpPr>
          <p:nvPr>
            <p:ph type="ctrTitle"/>
          </p:nvPr>
        </p:nvSpPr>
        <p:spPr>
          <a:xfrm>
            <a:off x="698500" y="1778000"/>
            <a:ext cx="7772400" cy="1143000"/>
          </a:xfrm>
        </p:spPr>
        <p:txBody>
          <a:bodyPr anchor="ctr"/>
          <a:lstStyle>
            <a:lvl1pPr>
              <a:defRPr/>
            </a:lvl1pPr>
          </a:lstStyle>
          <a:p>
            <a:r>
              <a:rPr lang="en-US"/>
              <a:t>Click to edit Master title style</a:t>
            </a:r>
          </a:p>
        </p:txBody>
      </p:sp>
      <p:sp>
        <p:nvSpPr>
          <p:cNvPr id="4107"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901700"/>
            <a:ext cx="1943100" cy="3132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01700"/>
            <a:ext cx="5676900" cy="3132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10000"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81200"/>
            <a:ext cx="3810000"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1511300" y="901700"/>
            <a:ext cx="5778500" cy="641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11"/>
          <p:cNvSpPr>
            <a:spLocks noGrp="1" noChangeArrowheads="1"/>
          </p:cNvSpPr>
          <p:nvPr>
            <p:ph type="body" idx="1"/>
          </p:nvPr>
        </p:nvSpPr>
        <p:spPr bwMode="auto">
          <a:xfrm>
            <a:off x="609600" y="1981200"/>
            <a:ext cx="7772400" cy="2052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pic>
        <p:nvPicPr>
          <p:cNvPr id="1028" name="Picture 36" descr="usap_gov_banner_pwrpnt3"/>
          <p:cNvPicPr>
            <a:picLocks noChangeAspect="1" noChangeArrowheads="1"/>
          </p:cNvPicPr>
          <p:nvPr/>
        </p:nvPicPr>
        <p:blipFill>
          <a:blip r:embed="rId13" cstate="print"/>
          <a:srcRect/>
          <a:stretch>
            <a:fillRect/>
          </a:stretch>
        </p:blipFill>
        <p:spPr bwMode="auto">
          <a:xfrm>
            <a:off x="25400" y="0"/>
            <a:ext cx="9144000" cy="8588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Times New Roman" pitchFamily="18" charset="0"/>
        </a:defRPr>
      </a:lvl2pPr>
      <a:lvl3pPr algn="ctr" rtl="0" eaLnBrk="0" fontAlgn="base" hangingPunct="0">
        <a:spcBef>
          <a:spcPct val="0"/>
        </a:spcBef>
        <a:spcAft>
          <a:spcPct val="0"/>
        </a:spcAft>
        <a:defRPr kumimoji="1" sz="3600">
          <a:solidFill>
            <a:schemeClr val="tx2"/>
          </a:solidFill>
          <a:latin typeface="Times New Roman" pitchFamily="18" charset="0"/>
        </a:defRPr>
      </a:lvl3pPr>
      <a:lvl4pPr algn="ctr" rtl="0" eaLnBrk="0" fontAlgn="base" hangingPunct="0">
        <a:spcBef>
          <a:spcPct val="0"/>
        </a:spcBef>
        <a:spcAft>
          <a:spcPct val="0"/>
        </a:spcAft>
        <a:defRPr kumimoji="1" sz="3600">
          <a:solidFill>
            <a:schemeClr val="tx2"/>
          </a:solidFill>
          <a:latin typeface="Times New Roman" pitchFamily="18" charset="0"/>
        </a:defRPr>
      </a:lvl4pPr>
      <a:lvl5pPr algn="ctr" rtl="0" eaLnBrk="0" fontAlgn="base" hangingPunct="0">
        <a:spcBef>
          <a:spcPct val="0"/>
        </a:spcBef>
        <a:spcAft>
          <a:spcPct val="0"/>
        </a:spcAft>
        <a:defRPr kumimoji="1" sz="3600">
          <a:solidFill>
            <a:schemeClr val="tx2"/>
          </a:solidFill>
          <a:latin typeface="Times New Roman" pitchFamily="18" charset="0"/>
        </a:defRPr>
      </a:lvl5pPr>
      <a:lvl6pPr marL="457200" algn="ctr" rtl="0" eaLnBrk="0" fontAlgn="base" hangingPunct="0">
        <a:spcBef>
          <a:spcPct val="0"/>
        </a:spcBef>
        <a:spcAft>
          <a:spcPct val="0"/>
        </a:spcAft>
        <a:defRPr kumimoji="1" sz="3600">
          <a:solidFill>
            <a:schemeClr val="tx2"/>
          </a:solidFill>
          <a:latin typeface="Times New Roman" pitchFamily="18" charset="0"/>
        </a:defRPr>
      </a:lvl6pPr>
      <a:lvl7pPr marL="914400" algn="ctr" rtl="0" eaLnBrk="0" fontAlgn="base" hangingPunct="0">
        <a:spcBef>
          <a:spcPct val="0"/>
        </a:spcBef>
        <a:spcAft>
          <a:spcPct val="0"/>
        </a:spcAft>
        <a:defRPr kumimoji="1" sz="3600">
          <a:solidFill>
            <a:schemeClr val="tx2"/>
          </a:solidFill>
          <a:latin typeface="Times New Roman" pitchFamily="18" charset="0"/>
        </a:defRPr>
      </a:lvl7pPr>
      <a:lvl8pPr marL="1371600" algn="ctr" rtl="0" eaLnBrk="0" fontAlgn="base" hangingPunct="0">
        <a:spcBef>
          <a:spcPct val="0"/>
        </a:spcBef>
        <a:spcAft>
          <a:spcPct val="0"/>
        </a:spcAft>
        <a:defRPr kumimoji="1" sz="3600">
          <a:solidFill>
            <a:schemeClr val="tx2"/>
          </a:solidFill>
          <a:latin typeface="Times New Roman" pitchFamily="18" charset="0"/>
        </a:defRPr>
      </a:lvl8pPr>
      <a:lvl9pPr marL="1828800" algn="ctr" rtl="0" eaLnBrk="0" fontAlgn="base" hangingPunct="0">
        <a:spcBef>
          <a:spcPct val="0"/>
        </a:spcBef>
        <a:spcAft>
          <a:spcPct val="0"/>
        </a:spcAft>
        <a:defRPr kumimoji="1"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0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50612" y="2281643"/>
            <a:ext cx="7050087" cy="2339102"/>
          </a:xfrm>
        </p:spPr>
        <p:txBody>
          <a:bodyPr/>
          <a:lstStyle/>
          <a:p>
            <a:r>
              <a:rPr lang="en-US" dirty="0" smtClean="0">
                <a:solidFill>
                  <a:srgbClr val="0066FF"/>
                </a:solidFill>
                <a:latin typeface="Verdana" pitchFamily="34" charset="0"/>
                <a:cs typeface="Times New Roman" pitchFamily="18" charset="0"/>
              </a:rPr>
              <a:t>Astronomy and Astrophysics in Antarctica</a:t>
            </a:r>
            <a:r>
              <a:rPr lang="en-US" sz="4000" dirty="0" smtClean="0">
                <a:solidFill>
                  <a:srgbClr val="0066FF"/>
                </a:solidFill>
                <a:latin typeface="Verdana" pitchFamily="34" charset="0"/>
                <a:cs typeface="Times New Roman" pitchFamily="18" charset="0"/>
              </a:rPr>
              <a:t/>
            </a:r>
            <a:br>
              <a:rPr lang="en-US" sz="4000" dirty="0" smtClean="0">
                <a:solidFill>
                  <a:srgbClr val="0066FF"/>
                </a:solidFill>
                <a:latin typeface="Verdana" pitchFamily="34" charset="0"/>
                <a:cs typeface="Times New Roman" pitchFamily="18" charset="0"/>
              </a:rPr>
            </a:br>
            <a:r>
              <a:rPr lang="en-US" sz="1000" dirty="0" smtClean="0">
                <a:solidFill>
                  <a:srgbClr val="0066FF"/>
                </a:solidFill>
                <a:latin typeface="Verdana" pitchFamily="34" charset="0"/>
                <a:cs typeface="Times New Roman" pitchFamily="18" charset="0"/>
              </a:rPr>
              <a:t/>
            </a:r>
            <a:br>
              <a:rPr lang="en-US" sz="1000" dirty="0" smtClean="0">
                <a:solidFill>
                  <a:srgbClr val="0066FF"/>
                </a:solidFill>
                <a:latin typeface="Verdana" pitchFamily="34" charset="0"/>
                <a:cs typeface="Times New Roman" pitchFamily="18" charset="0"/>
              </a:rPr>
            </a:br>
            <a:r>
              <a:rPr lang="en-US" sz="3200" dirty="0" smtClean="0">
                <a:solidFill>
                  <a:srgbClr val="0066FF"/>
                </a:solidFill>
                <a:latin typeface="Verdana" pitchFamily="34" charset="0"/>
                <a:cs typeface="Times New Roman" pitchFamily="18" charset="0"/>
              </a:rPr>
              <a:t>Resent Discoveries and Results</a:t>
            </a:r>
            <a:br>
              <a:rPr lang="en-US" sz="3200" dirty="0" smtClean="0">
                <a:solidFill>
                  <a:srgbClr val="0066FF"/>
                </a:solidFill>
                <a:latin typeface="Verdana" pitchFamily="34" charset="0"/>
                <a:cs typeface="Times New Roman" pitchFamily="18" charset="0"/>
              </a:rPr>
            </a:br>
            <a:endParaRPr lang="en-US" sz="3200" dirty="0" smtClean="0">
              <a:solidFill>
                <a:srgbClr val="0066FF"/>
              </a:solidFill>
              <a:latin typeface="Verdana" pitchFamily="34" charset="0"/>
              <a:cs typeface="Times New Roman" pitchFamily="18" charset="0"/>
            </a:endParaRPr>
          </a:p>
        </p:txBody>
      </p:sp>
      <p:sp>
        <p:nvSpPr>
          <p:cNvPr id="39939" name="Rectangle 3"/>
          <p:cNvSpPr>
            <a:spLocks noGrp="1" noChangeArrowheads="1"/>
          </p:cNvSpPr>
          <p:nvPr>
            <p:ph type="body" idx="1"/>
          </p:nvPr>
        </p:nvSpPr>
        <p:spPr>
          <a:xfrm>
            <a:off x="632306" y="4538909"/>
            <a:ext cx="7886700" cy="1348061"/>
          </a:xfrm>
        </p:spPr>
        <p:txBody>
          <a:bodyPr/>
          <a:lstStyle/>
          <a:p>
            <a:pPr marL="0" indent="0" algn="ctr">
              <a:buFontTx/>
              <a:buNone/>
            </a:pPr>
            <a:r>
              <a:rPr lang="en-US" sz="2400" dirty="0" smtClean="0">
                <a:solidFill>
                  <a:srgbClr val="0066FF"/>
                </a:solidFill>
                <a:latin typeface="Verdana" pitchFamily="34" charset="0"/>
              </a:rPr>
              <a:t>Vladimir Papitashvili, Program Director</a:t>
            </a:r>
          </a:p>
          <a:p>
            <a:pPr marL="0" indent="0" algn="ctr">
              <a:buFontTx/>
              <a:buNone/>
            </a:pPr>
            <a:r>
              <a:rPr lang="en-US" sz="2400" dirty="0" smtClean="0">
                <a:solidFill>
                  <a:srgbClr val="0066FF"/>
                </a:solidFill>
                <a:latin typeface="Verdana" pitchFamily="34" charset="0"/>
              </a:rPr>
              <a:t>Antarctic Astrophysics &amp; Geospace Sciences</a:t>
            </a:r>
          </a:p>
          <a:p>
            <a:pPr marL="0" indent="0" algn="ctr">
              <a:buFontTx/>
              <a:buNone/>
            </a:pPr>
            <a:r>
              <a:rPr lang="en-US" sz="2400" dirty="0" smtClean="0">
                <a:solidFill>
                  <a:srgbClr val="0066FF"/>
                </a:solidFill>
                <a:latin typeface="Verdana" pitchFamily="34" charset="0"/>
              </a:rPr>
              <a:t>NSF/Office of Polar Programs</a:t>
            </a:r>
          </a:p>
        </p:txBody>
      </p:sp>
      <p:sp>
        <p:nvSpPr>
          <p:cNvPr id="39940" name="Rectangle 3"/>
          <p:cNvSpPr>
            <a:spLocks noChangeArrowheads="1"/>
          </p:cNvSpPr>
          <p:nvPr/>
        </p:nvSpPr>
        <p:spPr bwMode="auto">
          <a:xfrm>
            <a:off x="1687255" y="911886"/>
            <a:ext cx="5776802" cy="1015663"/>
          </a:xfrm>
          <a:prstGeom prst="rect">
            <a:avLst/>
          </a:prstGeom>
          <a:noFill/>
          <a:ln w="9525">
            <a:noFill/>
            <a:miter lim="800000"/>
            <a:headEnd/>
            <a:tailEnd/>
          </a:ln>
        </p:spPr>
        <p:txBody>
          <a:bodyPr wrap="square">
            <a:spAutoFit/>
          </a:bodyPr>
          <a:lstStyle/>
          <a:p>
            <a:pPr eaLnBrk="0" hangingPunct="0">
              <a:lnSpc>
                <a:spcPct val="100000"/>
              </a:lnSpc>
            </a:pPr>
            <a:r>
              <a:rPr lang="en-US" sz="2000" b="0" dirty="0" smtClean="0">
                <a:solidFill>
                  <a:srgbClr val="0066FF"/>
                </a:solidFill>
                <a:latin typeface="Verdana" pitchFamily="34" charset="0"/>
              </a:rPr>
              <a:t>Interagency Astronomy </a:t>
            </a:r>
            <a:r>
              <a:rPr lang="en-US" sz="2000" b="0" dirty="0">
                <a:solidFill>
                  <a:srgbClr val="0066FF"/>
                </a:solidFill>
                <a:latin typeface="Verdana" pitchFamily="34" charset="0"/>
              </a:rPr>
              <a:t>and Astrophysics Advisory </a:t>
            </a:r>
            <a:r>
              <a:rPr lang="en-US" sz="2000" b="0" dirty="0" smtClean="0">
                <a:solidFill>
                  <a:srgbClr val="0066FF"/>
                </a:solidFill>
                <a:latin typeface="Verdana" pitchFamily="34" charset="0"/>
              </a:rPr>
              <a:t>Committee Meeting</a:t>
            </a:r>
          </a:p>
          <a:p>
            <a:pPr eaLnBrk="0" hangingPunct="0">
              <a:lnSpc>
                <a:spcPct val="100000"/>
              </a:lnSpc>
            </a:pPr>
            <a:r>
              <a:rPr lang="en-US" sz="2000" b="0" dirty="0" smtClean="0">
                <a:solidFill>
                  <a:srgbClr val="0066FF"/>
                </a:solidFill>
                <a:latin typeface="Verdana" pitchFamily="34" charset="0"/>
              </a:rPr>
              <a:t>November 30, 2012</a:t>
            </a:r>
            <a:endParaRPr lang="en-US" sz="2000" b="0" dirty="0">
              <a:solidFill>
                <a:srgbClr val="0066FF"/>
              </a:solidFill>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Rectangle 6"/>
          <p:cNvSpPr>
            <a:spLocks noChangeArrowheads="1"/>
          </p:cNvSpPr>
          <p:nvPr/>
        </p:nvSpPr>
        <p:spPr bwMode="auto">
          <a:xfrm>
            <a:off x="1265273" y="53165"/>
            <a:ext cx="7389628" cy="430887"/>
          </a:xfrm>
          <a:prstGeom prst="rect">
            <a:avLst/>
          </a:prstGeom>
          <a:noFill/>
          <a:ln w="9525">
            <a:noFill/>
            <a:miter lim="800000"/>
            <a:headEnd/>
            <a:tailEnd/>
          </a:ln>
        </p:spPr>
        <p:txBody>
          <a:bodyPr wrap="square">
            <a:spAutoFit/>
          </a:bodyPr>
          <a:lstStyle/>
          <a:p>
            <a:pPr eaLnBrk="0" hangingPunct="0">
              <a:lnSpc>
                <a:spcPct val="100000"/>
              </a:lnSpc>
              <a:spcAft>
                <a:spcPts val="600"/>
              </a:spcAft>
            </a:pPr>
            <a:r>
              <a:rPr lang="en-US" sz="2100" dirty="0" smtClean="0">
                <a:solidFill>
                  <a:schemeClr val="bg1"/>
                </a:solidFill>
              </a:rPr>
              <a:t>Inflationary Gravitational Waves Background</a:t>
            </a:r>
            <a:endParaRPr lang="en-US" sz="2100" dirty="0">
              <a:solidFill>
                <a:schemeClr val="bg1"/>
              </a:solidFill>
            </a:endParaRPr>
          </a:p>
        </p:txBody>
      </p:sp>
      <p:sp>
        <p:nvSpPr>
          <p:cNvPr id="8" name="TextBox 7"/>
          <p:cNvSpPr txBox="1"/>
          <p:nvPr/>
        </p:nvSpPr>
        <p:spPr>
          <a:xfrm>
            <a:off x="202020" y="2488129"/>
            <a:ext cx="8623005" cy="1646605"/>
          </a:xfrm>
          <a:prstGeom prst="rect">
            <a:avLst/>
          </a:prstGeom>
          <a:noFill/>
        </p:spPr>
        <p:txBody>
          <a:bodyPr wrap="square" rtlCol="0">
            <a:spAutoFit/>
          </a:bodyPr>
          <a:lstStyle/>
          <a:p>
            <a:pPr marL="233363" indent="-233363" algn="l">
              <a:lnSpc>
                <a:spcPct val="100000"/>
              </a:lnSpc>
              <a:spcAft>
                <a:spcPts val="300"/>
              </a:spcAft>
              <a:buFont typeface="Wingdings" pitchFamily="2" charset="2"/>
              <a:buChar char="§"/>
            </a:pPr>
            <a:r>
              <a:rPr lang="en-US" sz="1600" dirty="0" smtClean="0">
                <a:solidFill>
                  <a:srgbClr val="0066FF"/>
                </a:solidFill>
                <a:latin typeface="Arial" pitchFamily="34" charset="0"/>
                <a:cs typeface="Arial" pitchFamily="34" charset="0"/>
              </a:rPr>
              <a:t>The </a:t>
            </a:r>
            <a:r>
              <a:rPr lang="en-US" sz="1600" dirty="0">
                <a:solidFill>
                  <a:srgbClr val="0066FF"/>
                </a:solidFill>
                <a:latin typeface="Arial" pitchFamily="34" charset="0"/>
                <a:cs typeface="Arial" pitchFamily="34" charset="0"/>
              </a:rPr>
              <a:t>measured </a:t>
            </a:r>
            <a:r>
              <a:rPr lang="en-US" sz="1600" dirty="0" smtClean="0">
                <a:solidFill>
                  <a:srgbClr val="0066FF"/>
                </a:solidFill>
                <a:latin typeface="Arial" pitchFamily="34" charset="0"/>
                <a:cs typeface="Arial" pitchFamily="34" charset="0"/>
              </a:rPr>
              <a:t>CMB polarization E-mode spectrum was consistent </a:t>
            </a:r>
            <a:r>
              <a:rPr lang="en-US" sz="1600" dirty="0">
                <a:solidFill>
                  <a:srgbClr val="0066FF"/>
                </a:solidFill>
                <a:latin typeface="Arial" pitchFamily="34" charset="0"/>
                <a:cs typeface="Arial" pitchFamily="34" charset="0"/>
              </a:rPr>
              <a:t>with expectations from a </a:t>
            </a:r>
            <a:r>
              <a:rPr lang="en-US" sz="1600" dirty="0" smtClean="0">
                <a:solidFill>
                  <a:srgbClr val="0066FF"/>
                </a:solidFill>
                <a:latin typeface="Arial" pitchFamily="34" charset="0"/>
                <a:cs typeface="Arial" pitchFamily="34" charset="0"/>
                <a:sym typeface="Symbol"/>
              </a:rPr>
              <a:t></a:t>
            </a:r>
            <a:r>
              <a:rPr lang="en-US" sz="1600" dirty="0" smtClean="0">
                <a:solidFill>
                  <a:srgbClr val="0066FF"/>
                </a:solidFill>
                <a:latin typeface="Arial" pitchFamily="34" charset="0"/>
                <a:cs typeface="Arial" pitchFamily="34" charset="0"/>
              </a:rPr>
              <a:t>CDM </a:t>
            </a:r>
            <a:r>
              <a:rPr lang="en-US" sz="1600" dirty="0">
                <a:solidFill>
                  <a:srgbClr val="0066FF"/>
                </a:solidFill>
                <a:latin typeface="Arial" pitchFamily="34" charset="0"/>
                <a:cs typeface="Arial" pitchFamily="34" charset="0"/>
              </a:rPr>
              <a:t>model, and the </a:t>
            </a:r>
            <a:r>
              <a:rPr lang="en-US" sz="1600" dirty="0" smtClean="0">
                <a:solidFill>
                  <a:srgbClr val="0066FF"/>
                </a:solidFill>
                <a:latin typeface="Arial" pitchFamily="34" charset="0"/>
                <a:cs typeface="Arial" pitchFamily="34" charset="0"/>
              </a:rPr>
              <a:t>B-mode spectrum was </a:t>
            </a:r>
            <a:r>
              <a:rPr lang="en-US" sz="1600" dirty="0">
                <a:solidFill>
                  <a:srgbClr val="0066FF"/>
                </a:solidFill>
                <a:latin typeface="Arial" pitchFamily="34" charset="0"/>
                <a:cs typeface="Arial" pitchFamily="34" charset="0"/>
              </a:rPr>
              <a:t>consistent with </a:t>
            </a:r>
            <a:r>
              <a:rPr lang="en-US" sz="1600" dirty="0" smtClean="0">
                <a:solidFill>
                  <a:srgbClr val="0066FF"/>
                </a:solidFill>
                <a:latin typeface="Arial" pitchFamily="34" charset="0"/>
                <a:cs typeface="Arial" pitchFamily="34" charset="0"/>
              </a:rPr>
              <a:t>zero</a:t>
            </a:r>
          </a:p>
          <a:p>
            <a:pPr marL="233363" indent="-233363" algn="l">
              <a:lnSpc>
                <a:spcPct val="100000"/>
              </a:lnSpc>
              <a:spcAft>
                <a:spcPts val="300"/>
              </a:spcAft>
              <a:buFont typeface="Wingdings" pitchFamily="2" charset="2"/>
              <a:buChar char="§"/>
              <a:tabLst>
                <a:tab pos="6634163" algn="l"/>
              </a:tabLst>
            </a:pPr>
            <a:r>
              <a:rPr lang="en-US" sz="1600" dirty="0" smtClean="0">
                <a:solidFill>
                  <a:srgbClr val="0066FF"/>
                </a:solidFill>
                <a:latin typeface="Arial" pitchFamily="34" charset="0"/>
                <a:cs typeface="Arial" pitchFamily="34" charset="0"/>
              </a:rPr>
              <a:t>The tensor-to-scalar </a:t>
            </a:r>
            <a:r>
              <a:rPr lang="en-US" sz="1600" dirty="0">
                <a:solidFill>
                  <a:srgbClr val="0066FF"/>
                </a:solidFill>
                <a:latin typeface="Arial" pitchFamily="34" charset="0"/>
                <a:cs typeface="Arial" pitchFamily="34" charset="0"/>
              </a:rPr>
              <a:t>ratio derived from the </a:t>
            </a:r>
            <a:r>
              <a:rPr lang="en-US" sz="1600" dirty="0" smtClean="0">
                <a:solidFill>
                  <a:srgbClr val="0066FF"/>
                </a:solidFill>
                <a:latin typeface="Arial" pitchFamily="34" charset="0"/>
                <a:cs typeface="Arial" pitchFamily="34" charset="0"/>
              </a:rPr>
              <a:t>BiCEP-1 B-mode </a:t>
            </a:r>
            <a:r>
              <a:rPr lang="en-US" sz="1600" dirty="0">
                <a:solidFill>
                  <a:srgbClr val="0066FF"/>
                </a:solidFill>
                <a:latin typeface="Arial" pitchFamily="34" charset="0"/>
                <a:cs typeface="Arial" pitchFamily="34" charset="0"/>
              </a:rPr>
              <a:t>spectrum </a:t>
            </a:r>
            <a:r>
              <a:rPr lang="en-US" sz="1600" dirty="0" smtClean="0">
                <a:solidFill>
                  <a:srgbClr val="0066FF"/>
                </a:solidFill>
                <a:latin typeface="Arial" pitchFamily="34" charset="0"/>
                <a:cs typeface="Arial" pitchFamily="34" charset="0"/>
              </a:rPr>
              <a:t>observations was </a:t>
            </a:r>
            <a:r>
              <a:rPr lang="en-US" sz="1600" i="1" dirty="0" smtClean="0">
                <a:solidFill>
                  <a:srgbClr val="0066FF"/>
                </a:solidFill>
                <a:latin typeface="Arial" pitchFamily="34" charset="0"/>
                <a:cs typeface="Arial" pitchFamily="34" charset="0"/>
              </a:rPr>
              <a:t>r</a:t>
            </a:r>
            <a:r>
              <a:rPr lang="en-US" sz="1600" dirty="0" smtClean="0">
                <a:solidFill>
                  <a:srgbClr val="0066FF"/>
                </a:solidFill>
                <a:latin typeface="Arial" pitchFamily="34" charset="0"/>
                <a:cs typeface="Arial" pitchFamily="34" charset="0"/>
              </a:rPr>
              <a:t> </a:t>
            </a:r>
            <a:r>
              <a:rPr lang="en-US" sz="1600" dirty="0">
                <a:solidFill>
                  <a:srgbClr val="0066FF"/>
                </a:solidFill>
                <a:latin typeface="Arial" pitchFamily="34" charset="0"/>
                <a:cs typeface="Arial" pitchFamily="34" charset="0"/>
              </a:rPr>
              <a:t>= </a:t>
            </a:r>
            <a:r>
              <a:rPr lang="en-US" sz="1600" dirty="0" smtClean="0">
                <a:solidFill>
                  <a:srgbClr val="0066FF"/>
                </a:solidFill>
                <a:latin typeface="Arial" pitchFamily="34" charset="0"/>
                <a:cs typeface="Arial" pitchFamily="34" charset="0"/>
              </a:rPr>
              <a:t>0.02</a:t>
            </a:r>
            <a:r>
              <a:rPr lang="en-US" sz="1600" baseline="50000" dirty="0" smtClean="0">
                <a:solidFill>
                  <a:srgbClr val="0066FF"/>
                </a:solidFill>
                <a:latin typeface="Arial" pitchFamily="34" charset="0"/>
                <a:cs typeface="Arial" pitchFamily="34" charset="0"/>
              </a:rPr>
              <a:t>+0.31</a:t>
            </a:r>
            <a:r>
              <a:rPr lang="en-US" sz="1600" baseline="-35000" dirty="0" smtClean="0">
                <a:solidFill>
                  <a:srgbClr val="0066FF"/>
                </a:solidFill>
                <a:latin typeface="Arial" pitchFamily="34" charset="0"/>
                <a:cs typeface="Arial" pitchFamily="34" charset="0"/>
              </a:rPr>
              <a:t>-0.26</a:t>
            </a:r>
            <a:r>
              <a:rPr lang="en-US" sz="1600" dirty="0">
                <a:solidFill>
                  <a:srgbClr val="0066FF"/>
                </a:solidFill>
                <a:latin typeface="Arial" pitchFamily="34" charset="0"/>
                <a:cs typeface="Arial" pitchFamily="34" charset="0"/>
              </a:rPr>
              <a:t> </a:t>
            </a:r>
            <a:r>
              <a:rPr lang="en-US" sz="1600" dirty="0" smtClean="0">
                <a:solidFill>
                  <a:srgbClr val="0066FF"/>
                </a:solidFill>
                <a:latin typeface="Arial" pitchFamily="34" charset="0"/>
                <a:cs typeface="Arial" pitchFamily="34" charset="0"/>
              </a:rPr>
              <a:t> or </a:t>
            </a:r>
            <a:r>
              <a:rPr lang="en-US" sz="1600" i="1" dirty="0">
                <a:solidFill>
                  <a:srgbClr val="0066FF"/>
                </a:solidFill>
                <a:latin typeface="Arial" pitchFamily="34" charset="0"/>
                <a:cs typeface="Arial" pitchFamily="34" charset="0"/>
              </a:rPr>
              <a:t>r</a:t>
            </a:r>
            <a:r>
              <a:rPr lang="en-US" sz="1600" dirty="0">
                <a:solidFill>
                  <a:srgbClr val="0066FF"/>
                </a:solidFill>
                <a:latin typeface="Arial" pitchFamily="34" charset="0"/>
                <a:cs typeface="Arial" pitchFamily="34" charset="0"/>
              </a:rPr>
              <a:t> </a:t>
            </a:r>
            <a:r>
              <a:rPr lang="en-US" sz="1600" dirty="0" smtClean="0">
                <a:solidFill>
                  <a:srgbClr val="0066FF"/>
                </a:solidFill>
                <a:latin typeface="Arial" pitchFamily="34" charset="0"/>
                <a:cs typeface="Arial" pitchFamily="34" charset="0"/>
              </a:rPr>
              <a:t>&lt; 0.72 </a:t>
            </a:r>
            <a:r>
              <a:rPr lang="en-US" sz="1600" dirty="0">
                <a:solidFill>
                  <a:srgbClr val="0066FF"/>
                </a:solidFill>
                <a:latin typeface="Arial" pitchFamily="34" charset="0"/>
                <a:cs typeface="Arial" pitchFamily="34" charset="0"/>
              </a:rPr>
              <a:t>at 95% </a:t>
            </a:r>
            <a:r>
              <a:rPr lang="en-US" sz="1600" dirty="0" smtClean="0">
                <a:solidFill>
                  <a:srgbClr val="0066FF"/>
                </a:solidFill>
                <a:latin typeface="Arial" pitchFamily="34" charset="0"/>
                <a:cs typeface="Arial" pitchFamily="34" charset="0"/>
              </a:rPr>
              <a:t>confidence</a:t>
            </a:r>
          </a:p>
          <a:p>
            <a:pPr marL="233363" indent="-233363" algn="l">
              <a:lnSpc>
                <a:spcPct val="100000"/>
              </a:lnSpc>
              <a:spcAft>
                <a:spcPts val="300"/>
              </a:spcAft>
              <a:buFont typeface="Wingdings" pitchFamily="2" charset="2"/>
              <a:buChar char="§"/>
            </a:pPr>
            <a:r>
              <a:rPr lang="en-US" sz="1600" dirty="0" smtClean="0">
                <a:solidFill>
                  <a:srgbClr val="0066FF"/>
                </a:solidFill>
              </a:rPr>
              <a:t>This was the first meaningful constraint on the Inflationary Gravitational Wave Background (</a:t>
            </a:r>
            <a:r>
              <a:rPr lang="en-US" sz="1600" dirty="0" err="1" smtClean="0">
                <a:solidFill>
                  <a:srgbClr val="0066FF"/>
                </a:solidFill>
              </a:rPr>
              <a:t>IGWB</a:t>
            </a:r>
            <a:r>
              <a:rPr lang="en-US" sz="1600" dirty="0" smtClean="0">
                <a:solidFill>
                  <a:srgbClr val="0066FF"/>
                </a:solidFill>
              </a:rPr>
              <a:t>) from B-modes – and still the best!</a:t>
            </a:r>
          </a:p>
        </p:txBody>
      </p:sp>
      <p:pic>
        <p:nvPicPr>
          <p:cNvPr id="1026" name="Picture 2" descr="C:\Users\NSFUSER\Pictures\Picture1.jpg"/>
          <p:cNvPicPr>
            <a:picLocks noChangeAspect="1" noChangeArrowheads="1"/>
          </p:cNvPicPr>
          <p:nvPr/>
        </p:nvPicPr>
        <p:blipFill>
          <a:blip r:embed="rId3" cstate="print"/>
          <a:srcRect/>
          <a:stretch>
            <a:fillRect/>
          </a:stretch>
        </p:blipFill>
        <p:spPr bwMode="auto">
          <a:xfrm>
            <a:off x="6898" y="694956"/>
            <a:ext cx="3133725" cy="1779588"/>
          </a:xfrm>
          <a:prstGeom prst="rect">
            <a:avLst/>
          </a:prstGeom>
          <a:noFill/>
        </p:spPr>
      </p:pic>
      <p:sp>
        <p:nvSpPr>
          <p:cNvPr id="13" name="TextBox 12"/>
          <p:cNvSpPr txBox="1"/>
          <p:nvPr/>
        </p:nvSpPr>
        <p:spPr>
          <a:xfrm>
            <a:off x="712372" y="1031359"/>
            <a:ext cx="1169583" cy="242374"/>
          </a:xfrm>
          <a:prstGeom prst="rect">
            <a:avLst/>
          </a:prstGeom>
          <a:noFill/>
        </p:spPr>
        <p:txBody>
          <a:bodyPr wrap="square" rtlCol="0">
            <a:spAutoFit/>
          </a:bodyPr>
          <a:lstStyle/>
          <a:p>
            <a:r>
              <a:rPr lang="en-US" dirty="0" smtClean="0"/>
              <a:t>BiCEP 1&amp;2</a:t>
            </a:r>
            <a:endParaRPr lang="en-US" dirty="0"/>
          </a:p>
        </p:txBody>
      </p:sp>
      <p:sp>
        <p:nvSpPr>
          <p:cNvPr id="14" name="Line 12"/>
          <p:cNvSpPr>
            <a:spLocks noChangeShapeType="1"/>
          </p:cNvSpPr>
          <p:nvPr/>
        </p:nvSpPr>
        <p:spPr bwMode="auto">
          <a:xfrm flipH="1">
            <a:off x="1369384" y="1212112"/>
            <a:ext cx="193601" cy="384471"/>
          </a:xfrm>
          <a:prstGeom prst="line">
            <a:avLst/>
          </a:prstGeom>
          <a:noFill/>
          <a:ln w="19050">
            <a:solidFill>
              <a:schemeClr val="bg1"/>
            </a:solidFill>
            <a:round/>
            <a:headEnd/>
            <a:tailEnd type="triangle" w="med" len="med"/>
          </a:ln>
          <a:effectLst/>
        </p:spPr>
        <p:txBody>
          <a:bodyPr/>
          <a:lstStyle/>
          <a:p>
            <a:endParaRPr lang="en-US" dirty="0"/>
          </a:p>
        </p:txBody>
      </p:sp>
      <p:sp>
        <p:nvSpPr>
          <p:cNvPr id="16" name="TextBox 15"/>
          <p:cNvSpPr txBox="1"/>
          <p:nvPr/>
        </p:nvSpPr>
        <p:spPr>
          <a:xfrm>
            <a:off x="1928028" y="1130596"/>
            <a:ext cx="1169583" cy="242374"/>
          </a:xfrm>
          <a:prstGeom prst="rect">
            <a:avLst/>
          </a:prstGeom>
          <a:noFill/>
        </p:spPr>
        <p:txBody>
          <a:bodyPr wrap="square" rtlCol="0">
            <a:spAutoFit/>
          </a:bodyPr>
          <a:lstStyle/>
          <a:p>
            <a:r>
              <a:rPr lang="en-US" dirty="0" smtClean="0"/>
              <a:t>SPUD/Keck</a:t>
            </a:r>
            <a:endParaRPr lang="en-US" dirty="0"/>
          </a:p>
        </p:txBody>
      </p:sp>
      <p:sp>
        <p:nvSpPr>
          <p:cNvPr id="17" name="Line 12"/>
          <p:cNvSpPr>
            <a:spLocks noChangeShapeType="1"/>
          </p:cNvSpPr>
          <p:nvPr/>
        </p:nvSpPr>
        <p:spPr bwMode="auto">
          <a:xfrm>
            <a:off x="2509284" y="1339701"/>
            <a:ext cx="53162" cy="287079"/>
          </a:xfrm>
          <a:prstGeom prst="line">
            <a:avLst/>
          </a:prstGeom>
          <a:noFill/>
          <a:ln w="19050">
            <a:solidFill>
              <a:schemeClr val="bg1"/>
            </a:solidFill>
            <a:round/>
            <a:headEnd/>
            <a:tailEnd type="triangle" w="med" len="med"/>
          </a:ln>
          <a:effectLst/>
        </p:spPr>
        <p:txBody>
          <a:bodyPr/>
          <a:lstStyle/>
          <a:p>
            <a:endParaRPr lang="en-US" dirty="0"/>
          </a:p>
        </p:txBody>
      </p:sp>
      <p:sp>
        <p:nvSpPr>
          <p:cNvPr id="18" name="TextBox 17"/>
          <p:cNvSpPr txBox="1"/>
          <p:nvPr/>
        </p:nvSpPr>
        <p:spPr>
          <a:xfrm>
            <a:off x="3125972" y="1052621"/>
            <a:ext cx="6018028" cy="1323439"/>
          </a:xfrm>
          <a:prstGeom prst="rect">
            <a:avLst/>
          </a:prstGeom>
          <a:noFill/>
        </p:spPr>
        <p:txBody>
          <a:bodyPr wrap="square" rtlCol="0">
            <a:spAutoFit/>
          </a:bodyPr>
          <a:lstStyle/>
          <a:p>
            <a:pPr marL="233363" indent="-233363" algn="l">
              <a:lnSpc>
                <a:spcPct val="100000"/>
              </a:lnSpc>
            </a:pPr>
            <a:r>
              <a:rPr lang="en-US" sz="1800" dirty="0" smtClean="0">
                <a:solidFill>
                  <a:srgbClr val="0066FF"/>
                </a:solidFill>
              </a:rPr>
              <a:t>In 2005, the CMB Interagency Task Force set a target to detect the CMB polarization B-mode if </a:t>
            </a:r>
            <a:r>
              <a:rPr lang="en-US" sz="1800" i="1" dirty="0" smtClean="0">
                <a:solidFill>
                  <a:srgbClr val="0066FF"/>
                </a:solidFill>
              </a:rPr>
              <a:t>r</a:t>
            </a:r>
            <a:r>
              <a:rPr lang="en-US" sz="1800" dirty="0" smtClean="0">
                <a:solidFill>
                  <a:srgbClr val="0066FF"/>
                </a:solidFill>
              </a:rPr>
              <a:t> </a:t>
            </a:r>
            <a:r>
              <a:rPr lang="en-US" sz="1800" dirty="0">
                <a:solidFill>
                  <a:srgbClr val="0066FF"/>
                </a:solidFill>
              </a:rPr>
              <a:t>~</a:t>
            </a:r>
            <a:r>
              <a:rPr lang="en-US" sz="1800" dirty="0" smtClean="0">
                <a:solidFill>
                  <a:srgbClr val="0066FF"/>
                </a:solidFill>
              </a:rPr>
              <a:t> 0.02</a:t>
            </a:r>
          </a:p>
          <a:p>
            <a:pPr marL="233363" indent="-233363" algn="l">
              <a:lnSpc>
                <a:spcPct val="100000"/>
              </a:lnSpc>
            </a:pPr>
            <a:endParaRPr lang="en-US" sz="800" dirty="0" smtClean="0">
              <a:solidFill>
                <a:srgbClr val="0066FF"/>
              </a:solidFill>
            </a:endParaRPr>
          </a:p>
          <a:p>
            <a:pPr marL="233363" indent="-233363" algn="l">
              <a:lnSpc>
                <a:spcPct val="100000"/>
              </a:lnSpc>
            </a:pPr>
            <a:r>
              <a:rPr kumimoji="0" lang="en-US" sz="1800" dirty="0" smtClean="0">
                <a:solidFill>
                  <a:srgbClr val="0066FF"/>
                </a:solidFill>
                <a:latin typeface="Arial" pitchFamily="34" charset="0"/>
                <a:ea typeface="ＭＳ Ｐゴシック" charset="-128"/>
                <a:cs typeface="Arial" pitchFamily="34" charset="0"/>
              </a:rPr>
              <a:t>BiCEP-1 </a:t>
            </a:r>
            <a:r>
              <a:rPr kumimoji="0" lang="en-US" sz="1800" dirty="0" smtClean="0">
                <a:solidFill>
                  <a:srgbClr val="0066FF"/>
                </a:solidFill>
                <a:ea typeface="ＭＳ Ｐゴシック" pitchFamily="34" charset="-128"/>
              </a:rPr>
              <a:t>has the best published results to date </a:t>
            </a:r>
            <a:r>
              <a:rPr kumimoji="0" lang="en-US" sz="1800" dirty="0" smtClean="0">
                <a:solidFill>
                  <a:srgbClr val="0066FF"/>
                </a:solidFill>
                <a:latin typeface="Arial" pitchFamily="34" charset="0"/>
                <a:ea typeface="ＭＳ Ｐゴシック" charset="-128"/>
                <a:cs typeface="Arial" pitchFamily="34" charset="0"/>
              </a:rPr>
              <a:t>(Chiang et al. </a:t>
            </a:r>
            <a:r>
              <a:rPr kumimoji="0" lang="en-US" sz="1800" dirty="0" err="1" smtClean="0">
                <a:solidFill>
                  <a:srgbClr val="0066FF"/>
                </a:solidFill>
                <a:latin typeface="Arial" pitchFamily="34" charset="0"/>
                <a:ea typeface="ＭＳ Ｐゴシック" charset="-128"/>
                <a:cs typeface="Arial" pitchFamily="34" charset="0"/>
              </a:rPr>
              <a:t>ApJ</a:t>
            </a:r>
            <a:r>
              <a:rPr kumimoji="0" lang="en-US" sz="1800" dirty="0" smtClean="0">
                <a:solidFill>
                  <a:srgbClr val="0066FF"/>
                </a:solidFill>
                <a:latin typeface="Arial" pitchFamily="34" charset="0"/>
                <a:ea typeface="ＭＳ Ｐゴシック" charset="-128"/>
                <a:cs typeface="Arial" pitchFamily="34" charset="0"/>
              </a:rPr>
              <a:t> 711, 1123, 2010):</a:t>
            </a:r>
            <a:endParaRPr lang="en-US" sz="1800" dirty="0" smtClean="0">
              <a:solidFill>
                <a:srgbClr val="0066FF"/>
              </a:solidFill>
              <a:latin typeface="Arial" pitchFamily="34" charset="0"/>
              <a:cs typeface="Arial" pitchFamily="34" charset="0"/>
            </a:endParaRPr>
          </a:p>
        </p:txBody>
      </p:sp>
      <p:pic>
        <p:nvPicPr>
          <p:cNvPr id="20" name="Picture 3"/>
          <p:cNvPicPr>
            <a:picLocks noChangeAspect="1" noChangeArrowheads="1"/>
          </p:cNvPicPr>
          <p:nvPr/>
        </p:nvPicPr>
        <p:blipFill>
          <a:blip r:embed="rId4" cstate="print"/>
          <a:srcRect t="62579"/>
          <a:stretch>
            <a:fillRect/>
          </a:stretch>
        </p:blipFill>
        <p:spPr bwMode="auto">
          <a:xfrm>
            <a:off x="1552071" y="4133740"/>
            <a:ext cx="7587762" cy="2724260"/>
          </a:xfrm>
          <a:prstGeom prst="rect">
            <a:avLst/>
          </a:prstGeom>
          <a:noFill/>
          <a:ln w="9525">
            <a:noFill/>
            <a:miter lim="800000"/>
            <a:headEnd/>
            <a:tailEnd/>
          </a:ln>
          <a:effectLst/>
        </p:spPr>
      </p:pic>
      <p:sp>
        <p:nvSpPr>
          <p:cNvPr id="21" name="Text Box 29"/>
          <p:cNvSpPr txBox="1">
            <a:spLocks noChangeArrowheads="1"/>
          </p:cNvSpPr>
          <p:nvPr/>
        </p:nvSpPr>
        <p:spPr bwMode="auto">
          <a:xfrm>
            <a:off x="2402944" y="6140188"/>
            <a:ext cx="3976591" cy="253916"/>
          </a:xfrm>
          <a:prstGeom prst="rect">
            <a:avLst/>
          </a:prstGeom>
          <a:noFill/>
          <a:ln w="12700">
            <a:noFill/>
            <a:miter lim="800000"/>
            <a:headEnd/>
            <a:tailEnd/>
          </a:ln>
          <a:effectLst/>
        </p:spPr>
        <p:txBody>
          <a:bodyPr wrap="square">
            <a:prstTxWarp prst="textNoShape">
              <a:avLst/>
            </a:prstTxWarp>
            <a:spAutoFit/>
          </a:bodyPr>
          <a:lstStyle/>
          <a:p>
            <a:pPr eaLnBrk="0" hangingPunct="0"/>
            <a:r>
              <a:rPr lang="en-US" sz="1400" b="0" dirty="0">
                <a:solidFill>
                  <a:srgbClr val="000000"/>
                </a:solidFill>
                <a:latin typeface="Arial" pitchFamily="34" charset="0"/>
                <a:cs typeface="Arial" pitchFamily="34" charset="0"/>
              </a:rPr>
              <a:t>Inflationary </a:t>
            </a:r>
            <a:r>
              <a:rPr lang="en-US" sz="1400" b="0" dirty="0" smtClean="0">
                <a:solidFill>
                  <a:srgbClr val="000000"/>
                </a:solidFill>
                <a:latin typeface="Arial" pitchFamily="34" charset="0"/>
                <a:cs typeface="Arial" pitchFamily="34" charset="0"/>
              </a:rPr>
              <a:t>Gravitational Waves bump</a:t>
            </a:r>
            <a:endParaRPr lang="en-US" sz="1400" b="0" dirty="0">
              <a:solidFill>
                <a:srgbClr val="000000"/>
              </a:solidFill>
              <a:latin typeface="Arial" pitchFamily="34" charset="0"/>
              <a:cs typeface="Arial" pitchFamily="34" charset="0"/>
            </a:endParaRPr>
          </a:p>
        </p:txBody>
      </p:sp>
      <p:sp>
        <p:nvSpPr>
          <p:cNvPr id="26" name="Text Box 30"/>
          <p:cNvSpPr txBox="1">
            <a:spLocks noChangeArrowheads="1"/>
          </p:cNvSpPr>
          <p:nvPr/>
        </p:nvSpPr>
        <p:spPr bwMode="auto">
          <a:xfrm>
            <a:off x="7516653" y="5495870"/>
            <a:ext cx="1308371" cy="254365"/>
          </a:xfrm>
          <a:prstGeom prst="rect">
            <a:avLst/>
          </a:prstGeom>
          <a:noFill/>
          <a:ln w="12700">
            <a:noFill/>
            <a:miter lim="800000"/>
            <a:headEnd/>
            <a:tailEnd/>
          </a:ln>
          <a:effectLst/>
        </p:spPr>
        <p:txBody>
          <a:bodyPr wrap="none">
            <a:prstTxWarp prst="textNoShape">
              <a:avLst/>
            </a:prstTxWarp>
            <a:spAutoFit/>
          </a:bodyPr>
          <a:lstStyle/>
          <a:p>
            <a:pPr eaLnBrk="0" hangingPunct="0"/>
            <a:r>
              <a:rPr lang="en-US" sz="1400" b="0" dirty="0">
                <a:solidFill>
                  <a:srgbClr val="000000"/>
                </a:solidFill>
                <a:latin typeface="Arial" pitchFamily="34" charset="0"/>
                <a:cs typeface="Arial" pitchFamily="34" charset="0"/>
              </a:rPr>
              <a:t>Lensing </a:t>
            </a:r>
            <a:r>
              <a:rPr lang="en-US" sz="1400" b="0" dirty="0" smtClean="0">
                <a:solidFill>
                  <a:srgbClr val="000000"/>
                </a:solidFill>
                <a:latin typeface="Arial" pitchFamily="34" charset="0"/>
                <a:cs typeface="Arial" pitchFamily="34" charset="0"/>
              </a:rPr>
              <a:t>bump</a:t>
            </a:r>
            <a:endParaRPr lang="en-US" sz="1400" b="0" dirty="0">
              <a:solidFill>
                <a:srgbClr val="000000"/>
              </a:solidFill>
              <a:latin typeface="Arial" pitchFamily="34" charset="0"/>
              <a:cs typeface="Arial" pitchFamily="34" charset="0"/>
            </a:endParaRPr>
          </a:p>
        </p:txBody>
      </p:sp>
      <p:sp>
        <p:nvSpPr>
          <p:cNvPr id="28" name="Text Box 19"/>
          <p:cNvSpPr txBox="1">
            <a:spLocks noChangeArrowheads="1"/>
          </p:cNvSpPr>
          <p:nvPr/>
        </p:nvSpPr>
        <p:spPr bwMode="auto">
          <a:xfrm>
            <a:off x="2638810" y="6625350"/>
            <a:ext cx="5396029" cy="253916"/>
          </a:xfrm>
          <a:prstGeom prst="rect">
            <a:avLst/>
          </a:prstGeom>
          <a:noFill/>
          <a:ln w="12700">
            <a:noFill/>
            <a:miter lim="800000"/>
            <a:headEnd/>
            <a:tailEnd/>
          </a:ln>
          <a:effectLst/>
        </p:spPr>
        <p:txBody>
          <a:bodyPr wrap="none">
            <a:prstTxWarp prst="textNoShape">
              <a:avLst/>
            </a:prstTxWarp>
            <a:spAutoFit/>
          </a:bodyPr>
          <a:lstStyle/>
          <a:p>
            <a:pPr algn="l" eaLnBrk="0" hangingPunct="0"/>
            <a:r>
              <a:rPr lang="en-US" sz="1400" b="0" dirty="0" smtClean="0">
                <a:solidFill>
                  <a:srgbClr val="000000"/>
                </a:solidFill>
                <a:latin typeface="Arial" pitchFamily="34" charset="0"/>
                <a:cs typeface="Arial" pitchFamily="34" charset="0"/>
              </a:rPr>
              <a:t>B-mode limits published so far (previous generation experiments)</a:t>
            </a:r>
          </a:p>
        </p:txBody>
      </p:sp>
      <p:pic>
        <p:nvPicPr>
          <p:cNvPr id="2" name="Picture 2"/>
          <p:cNvPicPr>
            <a:picLocks noChangeAspect="1" noChangeArrowheads="1"/>
          </p:cNvPicPr>
          <p:nvPr/>
        </p:nvPicPr>
        <p:blipFill>
          <a:blip r:embed="rId5" cstate="print"/>
          <a:srcRect/>
          <a:stretch>
            <a:fillRect/>
          </a:stretch>
        </p:blipFill>
        <p:spPr bwMode="auto">
          <a:xfrm>
            <a:off x="0" y="5881687"/>
            <a:ext cx="1901825" cy="976313"/>
          </a:xfrm>
          <a:prstGeom prst="rect">
            <a:avLst/>
          </a:prstGeom>
          <a:noFill/>
          <a:ln w="9525">
            <a:noFill/>
            <a:miter lim="800000"/>
            <a:headEnd/>
            <a:tailEnd/>
          </a:ln>
          <a:effectLst/>
        </p:spPr>
      </p:pic>
      <p:sp>
        <p:nvSpPr>
          <p:cNvPr id="19" name="Rectangle 18"/>
          <p:cNvSpPr/>
          <p:nvPr/>
        </p:nvSpPr>
        <p:spPr>
          <a:xfrm>
            <a:off x="53161" y="4153893"/>
            <a:ext cx="1848664" cy="1569660"/>
          </a:xfrm>
          <a:prstGeom prst="rect">
            <a:avLst/>
          </a:prstGeom>
        </p:spPr>
        <p:txBody>
          <a:bodyPr wrap="square">
            <a:spAutoFit/>
          </a:bodyPr>
          <a:lstStyle/>
          <a:p>
            <a:pPr algn="l">
              <a:lnSpc>
                <a:spcPct val="100000"/>
              </a:lnSpc>
              <a:spcAft>
                <a:spcPts val="0"/>
              </a:spcAft>
            </a:pPr>
            <a:r>
              <a:rPr lang="en-US" sz="1600" dirty="0" err="1" smtClean="0">
                <a:solidFill>
                  <a:srgbClr val="0066FF"/>
                </a:solidFill>
              </a:rPr>
              <a:t>BiCEP</a:t>
            </a:r>
            <a:r>
              <a:rPr lang="en-US" sz="1600" dirty="0" smtClean="0">
                <a:solidFill>
                  <a:srgbClr val="0066FF"/>
                </a:solidFill>
              </a:rPr>
              <a:t>-2 is finishing its 3-</a:t>
            </a:r>
            <a:r>
              <a:rPr lang="en-US" sz="1600" dirty="0" err="1" smtClean="0">
                <a:solidFill>
                  <a:srgbClr val="0066FF"/>
                </a:solidFill>
              </a:rPr>
              <a:t>rd</a:t>
            </a:r>
            <a:r>
              <a:rPr lang="en-US" sz="1600" dirty="0" smtClean="0">
                <a:solidFill>
                  <a:srgbClr val="0066FF"/>
                </a:solidFill>
              </a:rPr>
              <a:t> observing year  with sensitivity </a:t>
            </a:r>
            <a:r>
              <a:rPr lang="en-US" sz="1600" dirty="0" err="1" smtClean="0">
                <a:solidFill>
                  <a:srgbClr val="0066FF"/>
                </a:solidFill>
              </a:rPr>
              <a:t>10x</a:t>
            </a:r>
            <a:r>
              <a:rPr lang="en-US" sz="1600" dirty="0" smtClean="0">
                <a:solidFill>
                  <a:srgbClr val="0066FF"/>
                </a:solidFill>
              </a:rPr>
              <a:t> higher than BiCEP-1</a:t>
            </a:r>
            <a:endParaRPr lang="en-US" sz="1600" dirty="0">
              <a:solidFill>
                <a:srgbClr val="0066FF"/>
              </a:solidFill>
            </a:endParaRPr>
          </a:p>
        </p:txBody>
      </p:sp>
      <p:sp>
        <p:nvSpPr>
          <p:cNvPr id="22" name="TextBox 21"/>
          <p:cNvSpPr txBox="1"/>
          <p:nvPr/>
        </p:nvSpPr>
        <p:spPr>
          <a:xfrm>
            <a:off x="510361" y="5975496"/>
            <a:ext cx="329609" cy="230832"/>
          </a:xfrm>
          <a:prstGeom prst="rect">
            <a:avLst/>
          </a:prstGeom>
          <a:noFill/>
        </p:spPr>
        <p:txBody>
          <a:bodyPr wrap="square" rtlCol="0">
            <a:spAutoFit/>
          </a:bodyPr>
          <a:lstStyle/>
          <a:p>
            <a:r>
              <a:rPr lang="en-US" sz="1200" dirty="0" smtClean="0"/>
              <a:t>-1</a:t>
            </a:r>
            <a:endParaRPr lang="en-US" sz="1200" dirty="0"/>
          </a:p>
        </p:txBody>
      </p:sp>
      <p:sp>
        <p:nvSpPr>
          <p:cNvPr id="23" name="Rectangle 6"/>
          <p:cNvSpPr>
            <a:spLocks noChangeArrowheads="1"/>
          </p:cNvSpPr>
          <p:nvPr/>
        </p:nvSpPr>
        <p:spPr bwMode="auto">
          <a:xfrm>
            <a:off x="3140623" y="529739"/>
            <a:ext cx="5407954" cy="415498"/>
          </a:xfrm>
          <a:prstGeom prst="rect">
            <a:avLst/>
          </a:prstGeom>
          <a:solidFill>
            <a:srgbClr val="FFFFFF"/>
          </a:solidFill>
          <a:ln w="9525">
            <a:noFill/>
            <a:miter lim="800000"/>
            <a:headEnd/>
            <a:tailEnd/>
          </a:ln>
        </p:spPr>
        <p:txBody>
          <a:bodyPr wrap="square">
            <a:spAutoFit/>
          </a:bodyPr>
          <a:lstStyle/>
          <a:p>
            <a:pPr eaLnBrk="0" hangingPunct="0">
              <a:lnSpc>
                <a:spcPct val="100000"/>
              </a:lnSpc>
              <a:spcAft>
                <a:spcPts val="600"/>
              </a:spcAft>
            </a:pPr>
            <a:r>
              <a:rPr lang="en-US" sz="2100" dirty="0" smtClean="0">
                <a:solidFill>
                  <a:schemeClr val="bg1"/>
                </a:solidFill>
              </a:rPr>
              <a:t>studies with 30-cm aperture telescopes</a:t>
            </a:r>
            <a:endParaRPr lang="en-US" sz="2100" dirty="0">
              <a:solidFill>
                <a:schemeClr val="bg1"/>
              </a:solidFill>
            </a:endParaRPr>
          </a:p>
        </p:txBody>
      </p:sp>
      <p:cxnSp>
        <p:nvCxnSpPr>
          <p:cNvPr id="24" name="Straight Connector 23"/>
          <p:cNvCxnSpPr/>
          <p:nvPr/>
        </p:nvCxnSpPr>
        <p:spPr bwMode="auto">
          <a:xfrm flipV="1">
            <a:off x="2402946" y="5788732"/>
            <a:ext cx="6634728" cy="32072"/>
          </a:xfrm>
          <a:prstGeom prst="line">
            <a:avLst/>
          </a:prstGeom>
          <a:noFill/>
          <a:ln w="9525" cap="flat" cmpd="sng" algn="ctr">
            <a:solidFill>
              <a:schemeClr val="bg1"/>
            </a:solidFill>
            <a:prstDash val="solid"/>
            <a:round/>
            <a:headEnd type="none" w="med" len="med"/>
            <a:tailEnd type="none" w="med" len="med"/>
          </a:ln>
          <a:effectLst/>
        </p:spPr>
      </p:cxnSp>
      <p:sp>
        <p:nvSpPr>
          <p:cNvPr id="5" name="TextBox 4"/>
          <p:cNvSpPr txBox="1"/>
          <p:nvPr/>
        </p:nvSpPr>
        <p:spPr>
          <a:xfrm>
            <a:off x="2913338" y="5295015"/>
            <a:ext cx="2004238" cy="242374"/>
          </a:xfrm>
          <a:prstGeom prst="rect">
            <a:avLst/>
          </a:prstGeom>
          <a:noFill/>
        </p:spPr>
        <p:txBody>
          <a:bodyPr wrap="square" rtlCol="0">
            <a:spAutoFit/>
          </a:bodyPr>
          <a:lstStyle/>
          <a:p>
            <a:r>
              <a:rPr lang="en-US" dirty="0" err="1" smtClean="0"/>
              <a:t>BiCEP</a:t>
            </a:r>
            <a:r>
              <a:rPr lang="en-US" dirty="0" smtClean="0"/>
              <a:t>-1 two-year data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ChangeArrowheads="1"/>
          </p:cNvSpPr>
          <p:nvPr/>
        </p:nvSpPr>
        <p:spPr bwMode="auto">
          <a:xfrm>
            <a:off x="414667" y="845289"/>
            <a:ext cx="8612371" cy="646331"/>
          </a:xfrm>
          <a:prstGeom prst="rect">
            <a:avLst/>
          </a:prstGeom>
          <a:noFill/>
          <a:ln w="9525">
            <a:noFill/>
            <a:miter lim="800000"/>
            <a:headEnd/>
            <a:tailEnd/>
          </a:ln>
        </p:spPr>
        <p:txBody>
          <a:bodyPr wrap="square">
            <a:spAutoFit/>
          </a:bodyPr>
          <a:lstStyle/>
          <a:p>
            <a:pPr marL="171450" indent="-171450" eaLnBrk="0" hangingPunct="0">
              <a:lnSpc>
                <a:spcPct val="100000"/>
              </a:lnSpc>
              <a:spcBef>
                <a:spcPct val="20000"/>
              </a:spcBef>
            </a:pPr>
            <a:r>
              <a:rPr lang="en-US" sz="1800" dirty="0">
                <a:solidFill>
                  <a:srgbClr val="0066FF"/>
                </a:solidFill>
              </a:rPr>
              <a:t>Joint </a:t>
            </a:r>
            <a:r>
              <a:rPr lang="en-US" sz="1800" dirty="0" smtClean="0">
                <a:solidFill>
                  <a:srgbClr val="0066FF"/>
                </a:solidFill>
              </a:rPr>
              <a:t>project between the U.S. (Univ. of Arizona; HEAT telescope ) and Australian (U. of New South Wales, PLATO-R power module) scientists </a:t>
            </a:r>
            <a:endParaRPr lang="en-US" sz="1800" dirty="0">
              <a:solidFill>
                <a:srgbClr val="0066FF"/>
              </a:solidFill>
            </a:endParaRPr>
          </a:p>
        </p:txBody>
      </p:sp>
      <p:sp>
        <p:nvSpPr>
          <p:cNvPr id="32780" name="Rectangle 12"/>
          <p:cNvSpPr>
            <a:spLocks noChangeArrowheads="1"/>
          </p:cNvSpPr>
          <p:nvPr/>
        </p:nvSpPr>
        <p:spPr bwMode="auto">
          <a:xfrm>
            <a:off x="2717946" y="-10633"/>
            <a:ext cx="4960085" cy="646331"/>
          </a:xfrm>
          <a:prstGeom prst="rect">
            <a:avLst/>
          </a:prstGeom>
          <a:noFill/>
          <a:ln w="9525">
            <a:noFill/>
            <a:miter lim="800000"/>
            <a:headEnd/>
            <a:tailEnd/>
          </a:ln>
        </p:spPr>
        <p:txBody>
          <a:bodyPr wrap="square">
            <a:spAutoFit/>
          </a:bodyPr>
          <a:lstStyle/>
          <a:p>
            <a:pPr eaLnBrk="0" hangingPunct="0">
              <a:lnSpc>
                <a:spcPct val="100000"/>
              </a:lnSpc>
            </a:pPr>
            <a:r>
              <a:rPr lang="en-US" sz="1800" dirty="0" smtClean="0">
                <a:solidFill>
                  <a:schemeClr val="bg1"/>
                </a:solidFill>
                <a:latin typeface="Verdana" pitchFamily="34" charset="0"/>
              </a:rPr>
              <a:t>HEAT - TeraHertz Robotic Telescope at Ridge A, Antarctica</a:t>
            </a:r>
            <a:endParaRPr lang="en-US" sz="1800" dirty="0">
              <a:solidFill>
                <a:schemeClr val="bg1"/>
              </a:solidFill>
            </a:endParaRPr>
          </a:p>
        </p:txBody>
      </p:sp>
      <p:pic>
        <p:nvPicPr>
          <p:cNvPr id="32781" name="Picture 13" descr="C:\Documents and Settings\vpapita\My Documents\AAGS_Program\ANT_FY12_Season\South Pole\Projects - AAGS\HEAT\HEAT.png"/>
          <p:cNvPicPr>
            <a:picLocks noChangeAspect="1" noChangeArrowheads="1"/>
          </p:cNvPicPr>
          <p:nvPr/>
        </p:nvPicPr>
        <p:blipFill>
          <a:blip r:embed="rId2" cstate="print"/>
          <a:srcRect/>
          <a:stretch>
            <a:fillRect/>
          </a:stretch>
        </p:blipFill>
        <p:spPr bwMode="auto">
          <a:xfrm>
            <a:off x="-6175" y="1491620"/>
            <a:ext cx="4224979" cy="3174294"/>
          </a:xfrm>
          <a:prstGeom prst="rect">
            <a:avLst/>
          </a:prstGeom>
          <a:noFill/>
        </p:spPr>
      </p:pic>
      <p:sp>
        <p:nvSpPr>
          <p:cNvPr id="15" name="TextBox 14"/>
          <p:cNvSpPr txBox="1"/>
          <p:nvPr/>
        </p:nvSpPr>
        <p:spPr>
          <a:xfrm>
            <a:off x="4199846" y="1690571"/>
            <a:ext cx="4593279" cy="1323439"/>
          </a:xfrm>
          <a:prstGeom prst="rect">
            <a:avLst/>
          </a:prstGeom>
          <a:noFill/>
        </p:spPr>
        <p:txBody>
          <a:bodyPr wrap="square" rtlCol="0">
            <a:spAutoFit/>
          </a:bodyPr>
          <a:lstStyle/>
          <a:p>
            <a:pPr marL="169863" indent="-169863" algn="l">
              <a:lnSpc>
                <a:spcPct val="100000"/>
              </a:lnSpc>
              <a:buFont typeface="Arial" pitchFamily="34" charset="0"/>
              <a:buChar char="•"/>
            </a:pPr>
            <a:r>
              <a:rPr lang="en-US" sz="1600" dirty="0" smtClean="0">
                <a:solidFill>
                  <a:schemeClr val="bg1"/>
                </a:solidFill>
              </a:rPr>
              <a:t>Funded by NSF and </a:t>
            </a:r>
            <a:r>
              <a:rPr lang="en-US" sz="1600" dirty="0">
                <a:solidFill>
                  <a:schemeClr val="bg1"/>
                </a:solidFill>
              </a:rPr>
              <a:t>Commonwealth of Australia </a:t>
            </a:r>
            <a:r>
              <a:rPr lang="en-US" sz="1600" dirty="0" smtClean="0">
                <a:solidFill>
                  <a:schemeClr val="bg1"/>
                </a:solidFill>
              </a:rPr>
              <a:t>in July 2010 through June 2014</a:t>
            </a:r>
          </a:p>
          <a:p>
            <a:pPr marL="169863" indent="-169863" algn="l">
              <a:lnSpc>
                <a:spcPct val="100000"/>
              </a:lnSpc>
              <a:buFont typeface="Arial" pitchFamily="34" charset="0"/>
              <a:buChar char="•"/>
            </a:pPr>
            <a:r>
              <a:rPr lang="en-US" sz="1600" dirty="0" smtClean="0">
                <a:solidFill>
                  <a:schemeClr val="bg1"/>
                </a:solidFill>
              </a:rPr>
              <a:t>Deployed  by the U.S. Antarctic Program at Ridge A (East  Antarctic Plateau, 4.1 km elevation) in January 2012</a:t>
            </a:r>
          </a:p>
        </p:txBody>
      </p:sp>
      <p:pic>
        <p:nvPicPr>
          <p:cNvPr id="32783" name="Picture 15" descr="C:\Documents and Settings\vpapita\My Documents\AAGS_Program\ANT_FY12_Season\South Pole\Projects - AAGS\HEAT\Dome-A_map.jpg"/>
          <p:cNvPicPr>
            <a:picLocks noChangeAspect="1" noChangeArrowheads="1"/>
          </p:cNvPicPr>
          <p:nvPr/>
        </p:nvPicPr>
        <p:blipFill>
          <a:blip r:embed="rId3" cstate="print"/>
          <a:srcRect/>
          <a:stretch>
            <a:fillRect/>
          </a:stretch>
        </p:blipFill>
        <p:spPr bwMode="auto">
          <a:xfrm>
            <a:off x="3339947" y="3189748"/>
            <a:ext cx="2571750" cy="2426018"/>
          </a:xfrm>
          <a:prstGeom prst="rect">
            <a:avLst/>
          </a:prstGeom>
          <a:noFill/>
        </p:spPr>
      </p:pic>
      <p:pic>
        <p:nvPicPr>
          <p:cNvPr id="17" name="Picture 14" descr="C:\Documents and Settings\vpapita\My Documents\AAGS_Program\ANT_FY12_Season\South Pole\Projects - AAGS\HEAT\PLATO-R_HEAT.png"/>
          <p:cNvPicPr>
            <a:picLocks noChangeAspect="1" noChangeArrowheads="1"/>
          </p:cNvPicPr>
          <p:nvPr/>
        </p:nvPicPr>
        <p:blipFill>
          <a:blip r:embed="rId4" cstate="print"/>
          <a:stretch>
            <a:fillRect/>
          </a:stretch>
        </p:blipFill>
        <p:spPr bwMode="auto">
          <a:xfrm>
            <a:off x="5469597" y="4104144"/>
            <a:ext cx="3670478" cy="2743200"/>
          </a:xfrm>
          <a:prstGeom prst="rect">
            <a:avLst/>
          </a:prstGeom>
          <a:noFill/>
        </p:spPr>
      </p:pic>
      <p:sp>
        <p:nvSpPr>
          <p:cNvPr id="18" name="TextBox 17"/>
          <p:cNvSpPr txBox="1"/>
          <p:nvPr/>
        </p:nvSpPr>
        <p:spPr>
          <a:xfrm>
            <a:off x="1" y="5910002"/>
            <a:ext cx="5435890" cy="923330"/>
          </a:xfrm>
          <a:prstGeom prst="rect">
            <a:avLst/>
          </a:prstGeom>
          <a:noFill/>
        </p:spPr>
        <p:txBody>
          <a:bodyPr wrap="square" rtlCol="0">
            <a:spAutoFit/>
          </a:bodyPr>
          <a:lstStyle/>
          <a:p>
            <a:pPr algn="l">
              <a:lnSpc>
                <a:spcPct val="100000"/>
              </a:lnSpc>
            </a:pPr>
            <a:r>
              <a:rPr lang="en-US" sz="1800" dirty="0" smtClean="0">
                <a:solidFill>
                  <a:schemeClr val="bg1"/>
                </a:solidFill>
              </a:rPr>
              <a:t>diesel fuel stored on-site. Then PLATO-R has revived on October 25 by solar photovoltaic panels</a:t>
            </a:r>
            <a:r>
              <a:rPr lang="en-US" sz="1800" b="0" dirty="0" smtClean="0">
                <a:solidFill>
                  <a:schemeClr val="bg1"/>
                </a:solidFill>
              </a:rPr>
              <a:t>: </a:t>
            </a:r>
            <a:r>
              <a:rPr lang="en-US" sz="1800" b="0" dirty="0" smtClean="0">
                <a:solidFill>
                  <a:srgbClr val="0066FF"/>
                </a:solidFill>
              </a:rPr>
              <a:t>http://</a:t>
            </a:r>
            <a:r>
              <a:rPr lang="en-US" sz="1800" b="0" dirty="0" err="1" smtClean="0">
                <a:solidFill>
                  <a:srgbClr val="0066FF"/>
                </a:solidFill>
              </a:rPr>
              <a:t>mcba11.phys.unsw.edu.au</a:t>
            </a:r>
            <a:r>
              <a:rPr lang="en-US" sz="1800" b="0" dirty="0" smtClean="0">
                <a:solidFill>
                  <a:srgbClr val="0066FF"/>
                </a:solidFill>
              </a:rPr>
              <a:t>/~</a:t>
            </a:r>
            <a:r>
              <a:rPr lang="en-US" sz="1800" b="0" dirty="0" err="1" smtClean="0">
                <a:solidFill>
                  <a:srgbClr val="0066FF"/>
                </a:solidFill>
              </a:rPr>
              <a:t>plato</a:t>
            </a:r>
            <a:r>
              <a:rPr lang="en-US" sz="1800" b="0" dirty="0" smtClean="0">
                <a:solidFill>
                  <a:srgbClr val="0066FF"/>
                </a:solidFill>
              </a:rPr>
              <a:t>-r/</a:t>
            </a:r>
            <a:endParaRPr lang="en-US" sz="1800" b="0" dirty="0">
              <a:solidFill>
                <a:srgbClr val="0066FF"/>
              </a:solidFill>
            </a:endParaRPr>
          </a:p>
        </p:txBody>
      </p:sp>
      <p:sp>
        <p:nvSpPr>
          <p:cNvPr id="19" name="Line 12"/>
          <p:cNvSpPr>
            <a:spLocks noChangeShapeType="1"/>
          </p:cNvSpPr>
          <p:nvPr/>
        </p:nvSpPr>
        <p:spPr bwMode="auto">
          <a:xfrm flipH="1">
            <a:off x="4885654" y="3376942"/>
            <a:ext cx="1100475" cy="971108"/>
          </a:xfrm>
          <a:prstGeom prst="line">
            <a:avLst/>
          </a:prstGeom>
          <a:noFill/>
          <a:ln w="19050">
            <a:solidFill>
              <a:schemeClr val="bg1"/>
            </a:solidFill>
            <a:round/>
            <a:headEnd/>
            <a:tailEnd type="triangle" w="med" len="med"/>
          </a:ln>
          <a:effectLst/>
        </p:spPr>
        <p:txBody>
          <a:bodyPr/>
          <a:lstStyle/>
          <a:p>
            <a:endParaRPr lang="en-US" dirty="0"/>
          </a:p>
        </p:txBody>
      </p:sp>
      <p:sp>
        <p:nvSpPr>
          <p:cNvPr id="20" name="TextBox 19"/>
          <p:cNvSpPr txBox="1"/>
          <p:nvPr/>
        </p:nvSpPr>
        <p:spPr>
          <a:xfrm>
            <a:off x="5911697" y="3211029"/>
            <a:ext cx="3232303" cy="523220"/>
          </a:xfrm>
          <a:prstGeom prst="rect">
            <a:avLst/>
          </a:prstGeom>
          <a:noFill/>
        </p:spPr>
        <p:txBody>
          <a:bodyPr wrap="square" rtlCol="0">
            <a:spAutoFit/>
          </a:bodyPr>
          <a:lstStyle/>
          <a:p>
            <a:pPr algn="l">
              <a:lnSpc>
                <a:spcPct val="100000"/>
              </a:lnSpc>
            </a:pPr>
            <a:r>
              <a:rPr lang="en-US" sz="1400" dirty="0" smtClean="0">
                <a:solidFill>
                  <a:schemeClr val="bg1"/>
                </a:solidFill>
              </a:rPr>
              <a:t>Ridge A – 200 km south of Chinese station Kunlun at Some A </a:t>
            </a:r>
            <a:endParaRPr lang="en-US" dirty="0">
              <a:solidFill>
                <a:schemeClr val="bg1"/>
              </a:solidFill>
            </a:endParaRPr>
          </a:p>
        </p:txBody>
      </p:sp>
      <p:sp>
        <p:nvSpPr>
          <p:cNvPr id="21" name="TextBox 20"/>
          <p:cNvSpPr txBox="1"/>
          <p:nvPr/>
        </p:nvSpPr>
        <p:spPr>
          <a:xfrm>
            <a:off x="5681324" y="5968407"/>
            <a:ext cx="3232303" cy="415948"/>
          </a:xfrm>
          <a:prstGeom prst="rect">
            <a:avLst/>
          </a:prstGeom>
          <a:noFill/>
        </p:spPr>
        <p:txBody>
          <a:bodyPr wrap="square" rtlCol="0">
            <a:spAutoFit/>
          </a:bodyPr>
          <a:lstStyle/>
          <a:p>
            <a:pPr algn="r"/>
            <a:r>
              <a:rPr lang="en-US" sz="1400" dirty="0" smtClean="0">
                <a:solidFill>
                  <a:schemeClr val="bg1">
                    <a:lumMod val="60000"/>
                    <a:lumOff val="40000"/>
                  </a:schemeClr>
                </a:solidFill>
              </a:rPr>
              <a:t>HEAT             PLATO-R           Solar Panels</a:t>
            </a:r>
            <a:endParaRPr lang="en-US" dirty="0">
              <a:solidFill>
                <a:schemeClr val="bg1">
                  <a:lumMod val="60000"/>
                  <a:lumOff val="40000"/>
                </a:schemeClr>
              </a:solidFill>
            </a:endParaRPr>
          </a:p>
        </p:txBody>
      </p:sp>
      <p:sp>
        <p:nvSpPr>
          <p:cNvPr id="22" name="TextBox 21"/>
          <p:cNvSpPr txBox="1"/>
          <p:nvPr/>
        </p:nvSpPr>
        <p:spPr>
          <a:xfrm>
            <a:off x="265814" y="1786270"/>
            <a:ext cx="1148316" cy="492443"/>
          </a:xfrm>
          <a:prstGeom prst="rect">
            <a:avLst/>
          </a:prstGeom>
          <a:noFill/>
        </p:spPr>
        <p:txBody>
          <a:bodyPr wrap="square" rtlCol="0">
            <a:spAutoFit/>
          </a:bodyPr>
          <a:lstStyle/>
          <a:p>
            <a:pPr>
              <a:lnSpc>
                <a:spcPct val="100000"/>
              </a:lnSpc>
            </a:pPr>
            <a:r>
              <a:rPr lang="en-US" dirty="0" smtClean="0">
                <a:solidFill>
                  <a:schemeClr val="tx1"/>
                </a:solidFill>
              </a:rPr>
              <a:t>HEAT at Ridge A</a:t>
            </a:r>
            <a:endParaRPr lang="en-US" dirty="0">
              <a:solidFill>
                <a:schemeClr val="tx1"/>
              </a:solidFill>
            </a:endParaRPr>
          </a:p>
        </p:txBody>
      </p:sp>
      <p:sp>
        <p:nvSpPr>
          <p:cNvPr id="13" name="TextBox 12"/>
          <p:cNvSpPr txBox="1"/>
          <p:nvPr/>
        </p:nvSpPr>
        <p:spPr>
          <a:xfrm>
            <a:off x="6414976" y="4373526"/>
            <a:ext cx="1591340" cy="292388"/>
          </a:xfrm>
          <a:prstGeom prst="rect">
            <a:avLst/>
          </a:prstGeom>
          <a:noFill/>
        </p:spPr>
        <p:txBody>
          <a:bodyPr wrap="square" rtlCol="0">
            <a:spAutoFit/>
          </a:bodyPr>
          <a:lstStyle/>
          <a:p>
            <a:pPr>
              <a:lnSpc>
                <a:spcPct val="100000"/>
              </a:lnSpc>
            </a:pPr>
            <a:r>
              <a:rPr lang="en-US" dirty="0" smtClean="0">
                <a:solidFill>
                  <a:schemeClr val="tx1"/>
                </a:solidFill>
              </a:rPr>
              <a:t>Ridge A site</a:t>
            </a:r>
            <a:endParaRPr lang="en-US" dirty="0">
              <a:solidFill>
                <a:schemeClr val="tx1"/>
              </a:solidFill>
            </a:endParaRPr>
          </a:p>
        </p:txBody>
      </p:sp>
      <p:sp>
        <p:nvSpPr>
          <p:cNvPr id="14" name="TextBox 13"/>
          <p:cNvSpPr txBox="1"/>
          <p:nvPr/>
        </p:nvSpPr>
        <p:spPr>
          <a:xfrm>
            <a:off x="0" y="5061116"/>
            <a:ext cx="5135526" cy="923330"/>
          </a:xfrm>
          <a:prstGeom prst="rect">
            <a:avLst/>
          </a:prstGeom>
          <a:noFill/>
        </p:spPr>
        <p:txBody>
          <a:bodyPr wrap="square" rtlCol="0">
            <a:spAutoFit/>
          </a:bodyPr>
          <a:lstStyle/>
          <a:p>
            <a:pPr algn="l">
              <a:lnSpc>
                <a:spcPct val="100000"/>
              </a:lnSpc>
            </a:pPr>
            <a:r>
              <a:rPr lang="en-US" sz="1800" dirty="0" smtClean="0">
                <a:solidFill>
                  <a:schemeClr val="bg1"/>
                </a:solidFill>
              </a:rPr>
              <a:t>PLATO-R operated successfully 127 days since installation and well into </a:t>
            </a:r>
            <a:r>
              <a:rPr lang="en-US" sz="1800" dirty="0">
                <a:solidFill>
                  <a:schemeClr val="bg1"/>
                </a:solidFill>
              </a:rPr>
              <a:t>austral winter (Jan 21 – May </a:t>
            </a:r>
            <a:r>
              <a:rPr lang="en-US" sz="1800" dirty="0" smtClean="0">
                <a:solidFill>
                  <a:schemeClr val="bg1"/>
                </a:solidFill>
              </a:rPr>
              <a:t>27, </a:t>
            </a:r>
            <a:r>
              <a:rPr lang="en-US" sz="1800" dirty="0">
                <a:solidFill>
                  <a:schemeClr val="bg1"/>
                </a:solidFill>
              </a:rPr>
              <a:t>2012) </a:t>
            </a:r>
            <a:r>
              <a:rPr lang="en-US" sz="1800" dirty="0" smtClean="0">
                <a:solidFill>
                  <a:schemeClr val="bg1"/>
                </a:solidFill>
              </a:rPr>
              <a:t>until </a:t>
            </a:r>
            <a:r>
              <a:rPr lang="en-US" sz="1800" dirty="0">
                <a:solidFill>
                  <a:schemeClr val="bg1"/>
                </a:solidFill>
              </a:rPr>
              <a:t>it </a:t>
            </a:r>
            <a:r>
              <a:rPr lang="en-US" sz="1800" dirty="0" smtClean="0">
                <a:solidFill>
                  <a:schemeClr val="bg1"/>
                </a:solidFill>
              </a:rPr>
              <a:t>had run out of </a:t>
            </a:r>
            <a:endParaRPr lang="en-US" sz="1800" dirty="0">
              <a:solidFill>
                <a:srgbClr val="0066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2951605" y="558050"/>
            <a:ext cx="4837815" cy="579646"/>
          </a:xfrm>
          <a:prstGeom prst="rect">
            <a:avLst/>
          </a:prstGeom>
          <a:solidFill>
            <a:srgbClr val="FFFFFF"/>
          </a:solidFill>
          <a:ln w="9525">
            <a:noFill/>
            <a:miter lim="800000"/>
            <a:headEnd/>
            <a:tailEnd/>
          </a:ln>
        </p:spPr>
        <p:txBody>
          <a:bodyPr wrap="square">
            <a:spAutoFit/>
          </a:bodyPr>
          <a:lstStyle/>
          <a:p>
            <a:pPr eaLnBrk="0" hangingPunct="0">
              <a:lnSpc>
                <a:spcPts val="3800"/>
              </a:lnSpc>
            </a:pPr>
            <a:r>
              <a:rPr lang="en-US" sz="2400" dirty="0" smtClean="0">
                <a:solidFill>
                  <a:srgbClr val="7700FA"/>
                </a:solidFill>
                <a:latin typeface="Verdana" pitchFamily="34" charset="0"/>
                <a:ea typeface="Verdana" pitchFamily="34" charset="0"/>
                <a:cs typeface="Verdana" pitchFamily="34" charset="0"/>
              </a:rPr>
              <a:t>from McMurdo</a:t>
            </a:r>
            <a:r>
              <a:rPr lang="en-US" sz="2400" dirty="0">
                <a:solidFill>
                  <a:srgbClr val="7700FA"/>
                </a:solidFill>
                <a:latin typeface="Verdana" pitchFamily="34" charset="0"/>
                <a:ea typeface="Verdana" pitchFamily="34" charset="0"/>
                <a:cs typeface="Verdana" pitchFamily="34" charset="0"/>
              </a:rPr>
              <a:t>, Antarctica</a:t>
            </a:r>
          </a:p>
        </p:txBody>
      </p:sp>
      <p:pic>
        <p:nvPicPr>
          <p:cNvPr id="41991" name="Picture 7" descr="Tracer_launch"/>
          <p:cNvPicPr>
            <a:picLocks noChangeAspect="1" noChangeArrowheads="1"/>
          </p:cNvPicPr>
          <p:nvPr/>
        </p:nvPicPr>
        <p:blipFill>
          <a:blip r:embed="rId2" cstate="print"/>
          <a:srcRect/>
          <a:stretch>
            <a:fillRect/>
          </a:stretch>
        </p:blipFill>
        <p:spPr bwMode="auto">
          <a:xfrm>
            <a:off x="42863" y="5238750"/>
            <a:ext cx="9086850" cy="1595438"/>
          </a:xfrm>
          <a:prstGeom prst="rect">
            <a:avLst/>
          </a:prstGeom>
          <a:noFill/>
        </p:spPr>
      </p:pic>
      <p:sp>
        <p:nvSpPr>
          <p:cNvPr id="41997" name="Rectangle 13"/>
          <p:cNvSpPr>
            <a:spLocks noChangeArrowheads="1"/>
          </p:cNvSpPr>
          <p:nvPr/>
        </p:nvSpPr>
        <p:spPr bwMode="auto">
          <a:xfrm>
            <a:off x="-2" y="1215915"/>
            <a:ext cx="6627813" cy="38241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l">
              <a:lnSpc>
                <a:spcPct val="100000"/>
              </a:lnSpc>
              <a:spcBef>
                <a:spcPts val="0"/>
              </a:spcBef>
              <a:spcAft>
                <a:spcPts val="300"/>
              </a:spcAft>
            </a:pPr>
            <a:r>
              <a:rPr kumimoji="0" lang="en-US" sz="1500" dirty="0">
                <a:solidFill>
                  <a:srgbClr val="0066FF"/>
                </a:solidFill>
                <a:latin typeface="Verdana" pitchFamily="34" charset="0"/>
                <a:ea typeface="Verdana" pitchFamily="34" charset="0"/>
                <a:cs typeface="Verdana" pitchFamily="34" charset="0"/>
              </a:rPr>
              <a:t>August 1988 – </a:t>
            </a:r>
            <a:r>
              <a:rPr kumimoji="0" lang="en-US" sz="1500" dirty="0" smtClean="0">
                <a:solidFill>
                  <a:srgbClr val="0066FF"/>
                </a:solidFill>
                <a:latin typeface="Verdana" pitchFamily="34" charset="0"/>
                <a:ea typeface="Verdana" pitchFamily="34" charset="0"/>
                <a:cs typeface="Verdana" pitchFamily="34" charset="0"/>
              </a:rPr>
              <a:t>First </a:t>
            </a:r>
            <a:r>
              <a:rPr kumimoji="0" lang="en-US" sz="1500" dirty="0">
                <a:solidFill>
                  <a:srgbClr val="0066FF"/>
                </a:solidFill>
                <a:latin typeface="Verdana" pitchFamily="34" charset="0"/>
                <a:ea typeface="Verdana" pitchFamily="34" charset="0"/>
                <a:cs typeface="Verdana" pitchFamily="34" charset="0"/>
              </a:rPr>
              <a:t>MoA signed between NASA and NSF</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 One LDB launch </a:t>
            </a:r>
            <a:r>
              <a:rPr kumimoji="0" lang="en-US" sz="1500" b="0" dirty="0" smtClean="0">
                <a:solidFill>
                  <a:srgbClr val="0066FF"/>
                </a:solidFill>
                <a:latin typeface="Verdana" pitchFamily="34" charset="0"/>
                <a:ea typeface="Verdana" pitchFamily="34" charset="0"/>
                <a:cs typeface="Verdana" pitchFamily="34" charset="0"/>
              </a:rPr>
              <a:t>every other year </a:t>
            </a:r>
            <a:r>
              <a:rPr kumimoji="0" lang="en-US" sz="1500" b="0" dirty="0">
                <a:solidFill>
                  <a:srgbClr val="0066FF"/>
                </a:solidFill>
                <a:latin typeface="Verdana" pitchFamily="34" charset="0"/>
                <a:ea typeface="Verdana" pitchFamily="34" charset="0"/>
                <a:cs typeface="Verdana" pitchFamily="34" charset="0"/>
              </a:rPr>
              <a:t>beginning in Jan 1990</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- 22 long-duration balloon payloads flown from McMurdo</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between 1990 and 2003 </a:t>
            </a:r>
            <a:r>
              <a:rPr kumimoji="0" lang="en-US" sz="1500" dirty="0">
                <a:solidFill>
                  <a:srgbClr val="0066FF"/>
                </a:solidFill>
                <a:latin typeface="Verdana" pitchFamily="34" charset="0"/>
                <a:ea typeface="Verdana" pitchFamily="34" charset="0"/>
                <a:cs typeface="Verdana" pitchFamily="34" charset="0"/>
              </a:rPr>
              <a:t>(~1.7 flights per year)</a:t>
            </a:r>
          </a:p>
          <a:p>
            <a:pPr algn="l">
              <a:lnSpc>
                <a:spcPct val="100000"/>
              </a:lnSpc>
              <a:spcBef>
                <a:spcPts val="0"/>
              </a:spcBef>
              <a:spcAft>
                <a:spcPts val="300"/>
              </a:spcAft>
            </a:pPr>
            <a:r>
              <a:rPr kumimoji="0" lang="en-US" sz="1500" dirty="0" smtClean="0">
                <a:solidFill>
                  <a:srgbClr val="0066FF"/>
                </a:solidFill>
                <a:latin typeface="Verdana" pitchFamily="34" charset="0"/>
                <a:ea typeface="Verdana" pitchFamily="34" charset="0"/>
                <a:cs typeface="Verdana" pitchFamily="34" charset="0"/>
              </a:rPr>
              <a:t>Sep </a:t>
            </a:r>
            <a:r>
              <a:rPr kumimoji="0" lang="en-US" sz="1500" dirty="0">
                <a:solidFill>
                  <a:srgbClr val="0066FF"/>
                </a:solidFill>
                <a:latin typeface="Verdana" pitchFamily="34" charset="0"/>
                <a:ea typeface="Verdana" pitchFamily="34" charset="0"/>
                <a:cs typeface="Verdana" pitchFamily="34" charset="0"/>
              </a:rPr>
              <a:t>2003 – </a:t>
            </a:r>
            <a:r>
              <a:rPr kumimoji="0" lang="en-US" sz="1500" dirty="0" smtClean="0">
                <a:solidFill>
                  <a:srgbClr val="0066FF"/>
                </a:solidFill>
                <a:latin typeface="Verdana" pitchFamily="34" charset="0"/>
                <a:ea typeface="Verdana" pitchFamily="34" charset="0"/>
                <a:cs typeface="Verdana" pitchFamily="34" charset="0"/>
              </a:rPr>
              <a:t>Second </a:t>
            </a:r>
            <a:r>
              <a:rPr kumimoji="0" lang="en-US" sz="1500" dirty="0">
                <a:solidFill>
                  <a:srgbClr val="0066FF"/>
                </a:solidFill>
                <a:latin typeface="Verdana" pitchFamily="34" charset="0"/>
                <a:ea typeface="Verdana" pitchFamily="34" charset="0"/>
                <a:cs typeface="Verdana" pitchFamily="34" charset="0"/>
              </a:rPr>
              <a:t>MoA signed between NASA and NSF</a:t>
            </a:r>
          </a:p>
          <a:p>
            <a:pPr algn="l">
              <a:lnSpc>
                <a:spcPct val="100000"/>
              </a:lnSpc>
              <a:spcBef>
                <a:spcPts val="0"/>
              </a:spcBef>
              <a:spcAft>
                <a:spcPts val="300"/>
              </a:spcAft>
            </a:pPr>
            <a:r>
              <a:rPr kumimoji="0" lang="en-US" sz="1500" dirty="0">
                <a:solidFill>
                  <a:srgbClr val="0066FF"/>
                </a:solidFill>
                <a:latin typeface="Verdana" pitchFamily="34" charset="0"/>
                <a:ea typeface="Verdana" pitchFamily="34" charset="0"/>
                <a:cs typeface="Verdana" pitchFamily="34" charset="0"/>
              </a:rPr>
              <a:t>                   </a:t>
            </a:r>
            <a:r>
              <a:rPr kumimoji="0" lang="en-US" sz="1500" dirty="0" smtClean="0">
                <a:solidFill>
                  <a:srgbClr val="0066FF"/>
                </a:solidFill>
                <a:latin typeface="Verdana" pitchFamily="34" charset="0"/>
                <a:ea typeface="Verdana" pitchFamily="34" charset="0"/>
                <a:cs typeface="Verdana" pitchFamily="34" charset="0"/>
              </a:rPr>
              <a:t>(expired </a:t>
            </a:r>
            <a:r>
              <a:rPr kumimoji="0" lang="en-US" sz="1500" dirty="0">
                <a:solidFill>
                  <a:srgbClr val="0066FF"/>
                </a:solidFill>
                <a:latin typeface="Verdana" pitchFamily="34" charset="0"/>
                <a:ea typeface="Verdana" pitchFamily="34" charset="0"/>
                <a:cs typeface="Verdana" pitchFamily="34" charset="0"/>
              </a:rPr>
              <a:t>March 31, 2009)</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 Two launches per years beginning in December 2003</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- 15 long-duration balloon payloads flown from McMurdo</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between 2003 and 2009 </a:t>
            </a:r>
            <a:r>
              <a:rPr kumimoji="0" lang="en-US" sz="1500" dirty="0">
                <a:solidFill>
                  <a:srgbClr val="0066FF"/>
                </a:solidFill>
                <a:latin typeface="Verdana" pitchFamily="34" charset="0"/>
                <a:ea typeface="Verdana" pitchFamily="34" charset="0"/>
                <a:cs typeface="Verdana" pitchFamily="34" charset="0"/>
              </a:rPr>
              <a:t>(~2.5 flights per year)</a:t>
            </a:r>
          </a:p>
          <a:p>
            <a:pPr algn="l">
              <a:lnSpc>
                <a:spcPct val="100000"/>
              </a:lnSpc>
              <a:spcBef>
                <a:spcPts val="0"/>
              </a:spcBef>
              <a:spcAft>
                <a:spcPts val="300"/>
              </a:spcAft>
            </a:pPr>
            <a:r>
              <a:rPr kumimoji="0" lang="en-US" sz="1500" dirty="0" smtClean="0">
                <a:solidFill>
                  <a:srgbClr val="0066FF"/>
                </a:solidFill>
                <a:latin typeface="Verdana" pitchFamily="34" charset="0"/>
                <a:ea typeface="Verdana" pitchFamily="34" charset="0"/>
                <a:cs typeface="Verdana" pitchFamily="34" charset="0"/>
              </a:rPr>
              <a:t>April 2009 – Third MoA signed between NASA and NSF</a:t>
            </a:r>
          </a:p>
          <a:p>
            <a:pPr algn="l">
              <a:lnSpc>
                <a:spcPct val="100000"/>
              </a:lnSpc>
              <a:spcBef>
                <a:spcPts val="0"/>
              </a:spcBef>
              <a:spcAft>
                <a:spcPts val="300"/>
              </a:spcAft>
            </a:pPr>
            <a:r>
              <a:rPr kumimoji="0" lang="en-US" sz="1500" dirty="0" smtClean="0">
                <a:solidFill>
                  <a:srgbClr val="0066FF"/>
                </a:solidFill>
                <a:latin typeface="Verdana" pitchFamily="34" charset="0"/>
                <a:ea typeface="Verdana" pitchFamily="34" charset="0"/>
                <a:cs typeface="Verdana" pitchFamily="34" charset="0"/>
              </a:rPr>
              <a:t>                   (expiring March 31, 2014)</a:t>
            </a:r>
          </a:p>
          <a:p>
            <a:pPr algn="l">
              <a:lnSpc>
                <a:spcPct val="100000"/>
              </a:lnSpc>
              <a:spcBef>
                <a:spcPts val="0"/>
              </a:spcBef>
              <a:spcAft>
                <a:spcPts val="300"/>
              </a:spcAft>
            </a:pPr>
            <a:r>
              <a:rPr kumimoji="0" lang="en-US" sz="1500" b="0" dirty="0" smtClean="0">
                <a:solidFill>
                  <a:srgbClr val="0066FF"/>
                </a:solidFill>
                <a:latin typeface="Verdana" pitchFamily="34" charset="0"/>
                <a:ea typeface="Verdana" pitchFamily="34" charset="0"/>
                <a:cs typeface="Verdana" pitchFamily="34" charset="0"/>
              </a:rPr>
              <a:t>   - Three launches per years, including Super-Pressure Balloons</a:t>
            </a:r>
          </a:p>
          <a:p>
            <a:pPr algn="l">
              <a:lnSpc>
                <a:spcPct val="100000"/>
              </a:lnSpc>
              <a:spcBef>
                <a:spcPts val="0"/>
              </a:spcBef>
              <a:spcAft>
                <a:spcPts val="300"/>
              </a:spcAft>
            </a:pPr>
            <a:r>
              <a:rPr kumimoji="0" lang="en-US" sz="1500" b="0" dirty="0" smtClean="0">
                <a:solidFill>
                  <a:srgbClr val="0066FF"/>
                </a:solidFill>
                <a:latin typeface="Verdana" pitchFamily="34" charset="0"/>
                <a:ea typeface="Verdana" pitchFamily="34" charset="0"/>
                <a:cs typeface="Verdana" pitchFamily="34" charset="0"/>
              </a:rPr>
              <a:t>   - 10 balloon payloads flown between 2009 and 2012; </a:t>
            </a:r>
          </a:p>
          <a:p>
            <a:pPr algn="l">
              <a:lnSpc>
                <a:spcPct val="100000"/>
              </a:lnSpc>
              <a:spcBef>
                <a:spcPts val="0"/>
              </a:spcBef>
              <a:spcAft>
                <a:spcPts val="300"/>
              </a:spcAft>
            </a:pPr>
            <a:r>
              <a:rPr kumimoji="0" lang="en-US" sz="1500" b="0" dirty="0">
                <a:solidFill>
                  <a:srgbClr val="0066FF"/>
                </a:solidFill>
                <a:latin typeface="Verdana" pitchFamily="34" charset="0"/>
                <a:ea typeface="Verdana" pitchFamily="34" charset="0"/>
                <a:cs typeface="Verdana" pitchFamily="34" charset="0"/>
              </a:rPr>
              <a:t> </a:t>
            </a:r>
            <a:r>
              <a:rPr kumimoji="0" lang="en-US" sz="1500" b="0" dirty="0" smtClean="0">
                <a:solidFill>
                  <a:srgbClr val="0066FF"/>
                </a:solidFill>
                <a:latin typeface="Verdana" pitchFamily="34" charset="0"/>
                <a:ea typeface="Verdana" pitchFamily="34" charset="0"/>
                <a:cs typeface="Verdana" pitchFamily="34" charset="0"/>
              </a:rPr>
              <a:t>  -  </a:t>
            </a:r>
            <a:r>
              <a:rPr kumimoji="0" lang="en-US" sz="1500" dirty="0" smtClean="0">
                <a:solidFill>
                  <a:srgbClr val="0066FF"/>
                </a:solidFill>
                <a:latin typeface="Verdana" pitchFamily="34" charset="0"/>
                <a:ea typeface="Verdana" pitchFamily="34" charset="0"/>
                <a:cs typeface="Verdana" pitchFamily="34" charset="0"/>
              </a:rPr>
              <a:t>3 more will be flown in December 2012 – January 2013</a:t>
            </a:r>
          </a:p>
        </p:txBody>
      </p:sp>
      <p:sp>
        <p:nvSpPr>
          <p:cNvPr id="42006" name="Rectangle 22"/>
          <p:cNvSpPr>
            <a:spLocks noChangeArrowheads="1"/>
          </p:cNvSpPr>
          <p:nvPr/>
        </p:nvSpPr>
        <p:spPr bwMode="auto">
          <a:xfrm>
            <a:off x="2236788" y="66675"/>
            <a:ext cx="6267450" cy="521618"/>
          </a:xfrm>
          <a:prstGeom prst="rect">
            <a:avLst/>
          </a:prstGeom>
          <a:noFill/>
          <a:ln w="9525">
            <a:noFill/>
            <a:miter lim="800000"/>
            <a:headEnd/>
            <a:tailEnd/>
          </a:ln>
        </p:spPr>
        <p:txBody>
          <a:bodyPr>
            <a:spAutoFit/>
          </a:bodyPr>
          <a:lstStyle/>
          <a:p>
            <a:pPr eaLnBrk="0" hangingPunct="0">
              <a:lnSpc>
                <a:spcPts val="3800"/>
              </a:lnSpc>
            </a:pPr>
            <a:r>
              <a:rPr lang="en-US" sz="2400" dirty="0">
                <a:solidFill>
                  <a:srgbClr val="7700FA"/>
                </a:solidFill>
                <a:latin typeface="Verdana" pitchFamily="34" charset="0"/>
                <a:ea typeface="Verdana" pitchFamily="34" charset="0"/>
                <a:cs typeface="Verdana" pitchFamily="34" charset="0"/>
              </a:rPr>
              <a:t>Long-Duration Ballooning</a:t>
            </a:r>
          </a:p>
        </p:txBody>
      </p:sp>
      <p:pic>
        <p:nvPicPr>
          <p:cNvPr id="42010" name="Picture 26" descr="ULDB 2009-02-18_04Z"/>
          <p:cNvPicPr>
            <a:picLocks noChangeAspect="1" noChangeArrowheads="1"/>
          </p:cNvPicPr>
          <p:nvPr/>
        </p:nvPicPr>
        <p:blipFill>
          <a:blip r:embed="rId3" cstate="print"/>
          <a:srcRect/>
          <a:stretch>
            <a:fillRect/>
          </a:stretch>
        </p:blipFill>
        <p:spPr bwMode="auto">
          <a:xfrm>
            <a:off x="6128931" y="1215915"/>
            <a:ext cx="3015069" cy="3015069"/>
          </a:xfrm>
          <a:prstGeom prst="rect">
            <a:avLst/>
          </a:prstGeom>
          <a:noFill/>
        </p:spPr>
      </p:pic>
      <p:sp>
        <p:nvSpPr>
          <p:cNvPr id="42011" name="Rectangle 27"/>
          <p:cNvSpPr>
            <a:spLocks noChangeArrowheads="1"/>
          </p:cNvSpPr>
          <p:nvPr/>
        </p:nvSpPr>
        <p:spPr bwMode="auto">
          <a:xfrm>
            <a:off x="6627813" y="4369207"/>
            <a:ext cx="2245808"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l">
              <a:lnSpc>
                <a:spcPct val="100000"/>
              </a:lnSpc>
            </a:pPr>
            <a:r>
              <a:rPr kumimoji="0" lang="en-US" sz="1400" b="0" dirty="0">
                <a:solidFill>
                  <a:schemeClr val="bg1"/>
                </a:solidFill>
              </a:rPr>
              <a:t>FY09 - SPB  Flight </a:t>
            </a:r>
            <a:r>
              <a:rPr kumimoji="0" lang="en-US" sz="1400" b="0" dirty="0" smtClean="0">
                <a:solidFill>
                  <a:schemeClr val="bg1"/>
                </a:solidFill>
              </a:rPr>
              <a:t>Tracks</a:t>
            </a:r>
            <a:endParaRPr kumimoji="0" lang="en-US" sz="1400" b="0" dirty="0">
              <a:solidFill>
                <a:schemeClr val="bg1"/>
              </a:solidFill>
            </a:endParaRPr>
          </a:p>
        </p:txBody>
      </p:sp>
      <p:sp>
        <p:nvSpPr>
          <p:cNvPr id="10" name="TextBox 9"/>
          <p:cNvSpPr txBox="1"/>
          <p:nvPr/>
        </p:nvSpPr>
        <p:spPr>
          <a:xfrm>
            <a:off x="2030817" y="5276246"/>
            <a:ext cx="4401879" cy="1015663"/>
          </a:xfrm>
          <a:prstGeom prst="rect">
            <a:avLst/>
          </a:prstGeom>
          <a:noFill/>
        </p:spPr>
        <p:txBody>
          <a:bodyPr wrap="square" rtlCol="0">
            <a:spAutoFit/>
          </a:bodyPr>
          <a:lstStyle/>
          <a:p>
            <a:pPr>
              <a:lnSpc>
                <a:spcPct val="100000"/>
              </a:lnSpc>
            </a:pPr>
            <a:r>
              <a:rPr lang="en-US" sz="2000" dirty="0" smtClean="0">
                <a:latin typeface="Verdana" pitchFamily="34" charset="0"/>
                <a:ea typeface="Verdana" pitchFamily="34" charset="0"/>
                <a:cs typeface="Verdana" pitchFamily="34" charset="0"/>
              </a:rPr>
              <a:t>Total 47 </a:t>
            </a:r>
            <a:r>
              <a:rPr lang="en-US" sz="2000" dirty="0" err="1" smtClean="0">
                <a:latin typeface="Verdana" pitchFamily="34" charset="0"/>
                <a:ea typeface="Verdana" pitchFamily="34" charset="0"/>
                <a:cs typeface="Verdana" pitchFamily="34" charset="0"/>
              </a:rPr>
              <a:t>LDB</a:t>
            </a:r>
            <a:r>
              <a:rPr lang="en-US" sz="2000" dirty="0" smtClean="0">
                <a:latin typeface="Verdana" pitchFamily="34" charset="0"/>
                <a:ea typeface="Verdana" pitchFamily="34" charset="0"/>
                <a:cs typeface="Verdana" pitchFamily="34" charset="0"/>
              </a:rPr>
              <a:t> and </a:t>
            </a:r>
            <a:r>
              <a:rPr lang="en-US" sz="2000" dirty="0" err="1" smtClean="0">
                <a:latin typeface="Verdana" pitchFamily="34" charset="0"/>
                <a:ea typeface="Verdana" pitchFamily="34" charset="0"/>
                <a:cs typeface="Verdana" pitchFamily="34" charset="0"/>
              </a:rPr>
              <a:t>SPB</a:t>
            </a:r>
            <a:r>
              <a:rPr lang="en-US" sz="2000" dirty="0" smtClean="0">
                <a:latin typeface="Verdana" pitchFamily="34" charset="0"/>
                <a:ea typeface="Verdana" pitchFamily="34" charset="0"/>
                <a:cs typeface="Verdana" pitchFamily="34" charset="0"/>
              </a:rPr>
              <a:t> launches over 22 years     </a:t>
            </a:r>
            <a:r>
              <a:rPr lang="en-US" sz="2000" dirty="0" smtClean="0">
                <a:solidFill>
                  <a:srgbClr val="0066FF"/>
                </a:solidFill>
                <a:latin typeface="Verdana" pitchFamily="34" charset="0"/>
                <a:ea typeface="Verdana" pitchFamily="34" charset="0"/>
                <a:cs typeface="Verdana" pitchFamily="34" charset="0"/>
              </a:rPr>
              <a:t>(50 after 2012/13 season) </a:t>
            </a:r>
            <a:endParaRPr lang="en-US" sz="2000" dirty="0">
              <a:solidFill>
                <a:srgbClr val="0066FF"/>
              </a:solidFill>
              <a:latin typeface="Verdana" pitchFamily="34" charset="0"/>
              <a:ea typeface="Verdana" pitchFamily="34" charset="0"/>
              <a:cs typeface="Verdana"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tarctica with the continental United States overlaid on top for size comparison."/>
          <p:cNvPicPr>
            <a:picLocks noChangeAspect="1" noChangeArrowheads="1"/>
          </p:cNvPicPr>
          <p:nvPr/>
        </p:nvPicPr>
        <p:blipFill>
          <a:blip r:embed="rId2" cstate="print"/>
          <a:srcRect/>
          <a:stretch>
            <a:fillRect/>
          </a:stretch>
        </p:blipFill>
        <p:spPr bwMode="auto">
          <a:xfrm>
            <a:off x="-1083" y="2204"/>
            <a:ext cx="9144000" cy="6862833"/>
          </a:xfrm>
          <a:prstGeom prst="rect">
            <a:avLst/>
          </a:prstGeom>
          <a:noFill/>
        </p:spPr>
      </p:pic>
      <p:sp>
        <p:nvSpPr>
          <p:cNvPr id="4" name="TextBox 3"/>
          <p:cNvSpPr txBox="1"/>
          <p:nvPr/>
        </p:nvSpPr>
        <p:spPr>
          <a:xfrm>
            <a:off x="3720353" y="3325906"/>
            <a:ext cx="1255059" cy="392415"/>
          </a:xfrm>
          <a:prstGeom prst="rect">
            <a:avLst/>
          </a:prstGeom>
          <a:noFill/>
        </p:spPr>
        <p:txBody>
          <a:bodyPr wrap="square" rtlCol="0">
            <a:spAutoFit/>
          </a:bodyPr>
          <a:lstStyle/>
          <a:p>
            <a:pPr algn="ctr"/>
            <a:r>
              <a:rPr lang="en-US" dirty="0" smtClean="0">
                <a:solidFill>
                  <a:srgbClr val="FFFF00"/>
                </a:solidFill>
              </a:rPr>
              <a:t>South Pole</a:t>
            </a:r>
          </a:p>
          <a:p>
            <a:pPr algn="ctr"/>
            <a:r>
              <a:rPr lang="en-US" dirty="0" smtClean="0">
                <a:solidFill>
                  <a:srgbClr val="FFFF00"/>
                </a:solidFill>
              </a:rPr>
              <a:t>x</a:t>
            </a:r>
          </a:p>
        </p:txBody>
      </p:sp>
      <p:sp>
        <p:nvSpPr>
          <p:cNvPr id="5" name="TextBox 4"/>
          <p:cNvSpPr txBox="1"/>
          <p:nvPr/>
        </p:nvSpPr>
        <p:spPr>
          <a:xfrm>
            <a:off x="228600" y="1295400"/>
            <a:ext cx="1143000" cy="381000"/>
          </a:xfrm>
          <a:prstGeom prst="rect">
            <a:avLst/>
          </a:prstGeom>
          <a:noFill/>
        </p:spPr>
        <p:txBody>
          <a:bodyPr wrap="square" rtlCol="0">
            <a:spAutoFit/>
          </a:bodyPr>
          <a:lstStyle/>
          <a:p>
            <a:pPr algn="ctr"/>
            <a:r>
              <a:rPr lang="en-US" dirty="0" smtClean="0">
                <a:solidFill>
                  <a:srgbClr val="FFFF00"/>
                </a:solidFill>
              </a:rPr>
              <a:t>Palmer  x</a:t>
            </a:r>
            <a:endParaRPr lang="en-US" dirty="0">
              <a:solidFill>
                <a:srgbClr val="FFFF00"/>
              </a:solidFill>
            </a:endParaRPr>
          </a:p>
        </p:txBody>
      </p:sp>
      <p:sp>
        <p:nvSpPr>
          <p:cNvPr id="6" name="TextBox 5"/>
          <p:cNvSpPr txBox="1"/>
          <p:nvPr/>
        </p:nvSpPr>
        <p:spPr>
          <a:xfrm>
            <a:off x="4249271" y="5221941"/>
            <a:ext cx="1143000" cy="646331"/>
          </a:xfrm>
          <a:prstGeom prst="rect">
            <a:avLst/>
          </a:prstGeom>
          <a:noFill/>
        </p:spPr>
        <p:txBody>
          <a:bodyPr wrap="square" rtlCol="0">
            <a:spAutoFit/>
          </a:bodyPr>
          <a:lstStyle/>
          <a:p>
            <a:pPr algn="ctr"/>
            <a:r>
              <a:rPr lang="en-US" dirty="0" smtClean="0">
                <a:solidFill>
                  <a:srgbClr val="FFFF00"/>
                </a:solidFill>
              </a:rPr>
              <a:t>McMurdo</a:t>
            </a:r>
          </a:p>
          <a:p>
            <a:pPr algn="ctr"/>
            <a:r>
              <a:rPr lang="en-US" dirty="0" smtClean="0">
                <a:solidFill>
                  <a:srgbClr val="FFFF00"/>
                </a:solidFill>
              </a:rPr>
              <a:t>x</a:t>
            </a:r>
            <a:endParaRPr lang="en-US" dirty="0">
              <a:solidFill>
                <a:srgbClr val="FFFF00"/>
              </a:solidFill>
            </a:endParaRPr>
          </a:p>
        </p:txBody>
      </p:sp>
      <p:sp>
        <p:nvSpPr>
          <p:cNvPr id="7" name="TextBox 6"/>
          <p:cNvSpPr txBox="1"/>
          <p:nvPr/>
        </p:nvSpPr>
        <p:spPr>
          <a:xfrm>
            <a:off x="6710083" y="3231776"/>
            <a:ext cx="1143000" cy="392415"/>
          </a:xfrm>
          <a:prstGeom prst="rect">
            <a:avLst/>
          </a:prstGeom>
          <a:noFill/>
        </p:spPr>
        <p:txBody>
          <a:bodyPr wrap="square" rtlCol="0">
            <a:spAutoFit/>
          </a:bodyPr>
          <a:lstStyle/>
          <a:p>
            <a:pPr algn="ctr"/>
            <a:r>
              <a:rPr lang="en-US" dirty="0" smtClean="0">
                <a:solidFill>
                  <a:schemeClr val="bg1"/>
                </a:solidFill>
              </a:rPr>
              <a:t>VA / NSF</a:t>
            </a:r>
          </a:p>
          <a:p>
            <a:pPr algn="ctr"/>
            <a:r>
              <a:rPr lang="en-US" dirty="0" smtClean="0">
                <a:solidFill>
                  <a:schemeClr val="bg1"/>
                </a:solidFill>
              </a:rPr>
              <a:t>x</a:t>
            </a:r>
            <a:endParaRPr lang="en-US" dirty="0">
              <a:solidFill>
                <a:schemeClr val="bg1"/>
              </a:solidFill>
            </a:endParaRPr>
          </a:p>
        </p:txBody>
      </p:sp>
      <p:sp>
        <p:nvSpPr>
          <p:cNvPr id="8" name="TextBox 7"/>
          <p:cNvSpPr txBox="1"/>
          <p:nvPr/>
        </p:nvSpPr>
        <p:spPr>
          <a:xfrm>
            <a:off x="3769660" y="3801036"/>
            <a:ext cx="1344600" cy="392415"/>
          </a:xfrm>
          <a:prstGeom prst="rect">
            <a:avLst/>
          </a:prstGeom>
          <a:noFill/>
        </p:spPr>
        <p:txBody>
          <a:bodyPr wrap="square" rtlCol="0">
            <a:spAutoFit/>
          </a:bodyPr>
          <a:lstStyle/>
          <a:p>
            <a:pPr algn="ctr"/>
            <a:r>
              <a:rPr lang="en-US" dirty="0" smtClean="0">
                <a:solidFill>
                  <a:srgbClr val="FFFFFF"/>
                </a:solidFill>
              </a:rPr>
              <a:t>Denver,  </a:t>
            </a:r>
            <a:r>
              <a:rPr lang="en-US" dirty="0" err="1" smtClean="0">
                <a:solidFill>
                  <a:srgbClr val="FFFFFF"/>
                </a:solidFill>
              </a:rPr>
              <a:t>ASC</a:t>
            </a:r>
            <a:endParaRPr lang="en-US" dirty="0" smtClean="0">
              <a:solidFill>
                <a:srgbClr val="FFFFFF"/>
              </a:solidFill>
            </a:endParaRPr>
          </a:p>
          <a:p>
            <a:pPr algn="ctr"/>
            <a:r>
              <a:rPr lang="en-US" dirty="0" smtClean="0">
                <a:solidFill>
                  <a:srgbClr val="FFFFFF"/>
                </a:solidFill>
              </a:rPr>
              <a:t>x</a:t>
            </a:r>
            <a:endParaRPr lang="en-US" dirty="0">
              <a:solidFill>
                <a:srgbClr val="FFFFFF"/>
              </a:solidFill>
            </a:endParaRPr>
          </a:p>
        </p:txBody>
      </p:sp>
      <p:sp>
        <p:nvSpPr>
          <p:cNvPr id="9" name="TextBox 8"/>
          <p:cNvSpPr txBox="1"/>
          <p:nvPr/>
        </p:nvSpPr>
        <p:spPr>
          <a:xfrm>
            <a:off x="1497106" y="4217893"/>
            <a:ext cx="1143000" cy="392415"/>
          </a:xfrm>
          <a:prstGeom prst="rect">
            <a:avLst/>
          </a:prstGeom>
          <a:noFill/>
        </p:spPr>
        <p:txBody>
          <a:bodyPr wrap="square" rtlCol="0">
            <a:spAutoFit/>
          </a:bodyPr>
          <a:lstStyle/>
          <a:p>
            <a:pPr algn="ctr"/>
            <a:r>
              <a:rPr lang="en-US" dirty="0" smtClean="0">
                <a:solidFill>
                  <a:srgbClr val="FFFFFF"/>
                </a:solidFill>
              </a:rPr>
              <a:t>LAX / </a:t>
            </a:r>
            <a:r>
              <a:rPr lang="en-US" dirty="0" err="1" smtClean="0">
                <a:solidFill>
                  <a:srgbClr val="FFFFFF"/>
                </a:solidFill>
              </a:rPr>
              <a:t>PTH</a:t>
            </a:r>
            <a:endParaRPr lang="en-US" dirty="0" smtClean="0">
              <a:solidFill>
                <a:srgbClr val="FFFFFF"/>
              </a:solidFill>
            </a:endParaRPr>
          </a:p>
          <a:p>
            <a:pPr algn="ctr"/>
            <a:r>
              <a:rPr lang="en-US" dirty="0" smtClean="0">
                <a:solidFill>
                  <a:srgbClr val="FFFFFF"/>
                </a:solidFill>
              </a:rPr>
              <a:t>x</a:t>
            </a:r>
            <a:endParaRPr lang="en-US" dirty="0">
              <a:solidFill>
                <a:srgbClr val="FFFFFF"/>
              </a:solidFill>
            </a:endParaRPr>
          </a:p>
        </p:txBody>
      </p:sp>
    </p:spTree>
    <p:extLst>
      <p:ext uri="{BB962C8B-B14F-4D97-AF65-F5344CB8AC3E}">
        <p14:creationId xmlns:p14="http://schemas.microsoft.com/office/powerpoint/2010/main" val="29491731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228600"/>
            <a:ext cx="2336800" cy="457200"/>
          </a:xfrm>
          <a:prstGeom prst="rect">
            <a:avLst/>
          </a:prstGeom>
          <a:noFill/>
          <a:ln w="9525">
            <a:noFill/>
            <a:miter lim="800000"/>
            <a:headEnd/>
            <a:tailEnd/>
          </a:ln>
          <a:effectLst/>
        </p:spPr>
        <p:txBody>
          <a:bodyPr wrap="none">
            <a:spAutoFit/>
          </a:bodyPr>
          <a:lstStyle/>
          <a:p>
            <a:pPr algn="l">
              <a:lnSpc>
                <a:spcPct val="100000"/>
              </a:lnSpc>
            </a:pPr>
            <a:r>
              <a:rPr kumimoji="0" lang="en-US" sz="2400" b="0" dirty="0">
                <a:solidFill>
                  <a:srgbClr val="FFFF00"/>
                </a:solidFill>
              </a:rPr>
              <a:t>Where are we ?</a:t>
            </a:r>
            <a:endParaRPr kumimoji="0" lang="en-GB" sz="2400" b="0" dirty="0">
              <a:solidFill>
                <a:srgbClr val="FFFF00"/>
              </a:solidFill>
            </a:endParaRPr>
          </a:p>
        </p:txBody>
      </p:sp>
      <p:pic>
        <p:nvPicPr>
          <p:cNvPr id="624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ctr">
            <a:noFill/>
            <a:miter lim="800000"/>
            <a:headEnd/>
            <a:tailEnd/>
          </a:ln>
          <a:effectLst/>
        </p:spPr>
      </p:pic>
      <p:pic>
        <p:nvPicPr>
          <p:cNvPr id="62468" name="Picture 4" descr="ice_sheet_topography"/>
          <p:cNvPicPr>
            <a:picLocks noChangeAspect="1" noChangeArrowheads="1"/>
          </p:cNvPicPr>
          <p:nvPr/>
        </p:nvPicPr>
        <p:blipFill>
          <a:blip r:embed="rId3" cstate="print">
            <a:clrChange>
              <a:clrFrom>
                <a:srgbClr val="FFFFFF"/>
              </a:clrFrom>
              <a:clrTo>
                <a:srgbClr val="FFFFFF">
                  <a:alpha val="0"/>
                </a:srgbClr>
              </a:clrTo>
            </a:clrChange>
          </a:blip>
          <a:srcRect l="2756" t="8481" r="2182" b="9561"/>
          <a:stretch>
            <a:fillRect/>
          </a:stretch>
        </p:blipFill>
        <p:spPr bwMode="auto">
          <a:xfrm>
            <a:off x="0" y="0"/>
            <a:ext cx="3200400" cy="2782888"/>
          </a:xfrm>
          <a:prstGeom prst="rect">
            <a:avLst/>
          </a:prstGeom>
          <a:noFill/>
          <a:ln w="9525">
            <a:noFill/>
            <a:miter lim="800000"/>
            <a:headEnd/>
            <a:tailEnd/>
          </a:ln>
        </p:spPr>
      </p:pic>
      <p:sp>
        <p:nvSpPr>
          <p:cNvPr id="62469" name="Freeform 5"/>
          <p:cNvSpPr>
            <a:spLocks/>
          </p:cNvSpPr>
          <p:nvPr/>
        </p:nvSpPr>
        <p:spPr bwMode="auto">
          <a:xfrm>
            <a:off x="5173663" y="4051300"/>
            <a:ext cx="127000" cy="752475"/>
          </a:xfrm>
          <a:custGeom>
            <a:avLst/>
            <a:gdLst/>
            <a:ahLst/>
            <a:cxnLst>
              <a:cxn ang="0">
                <a:pos x="0" y="0"/>
              </a:cxn>
              <a:cxn ang="0">
                <a:pos x="37" y="153"/>
              </a:cxn>
              <a:cxn ang="0">
                <a:pos x="51" y="343"/>
              </a:cxn>
              <a:cxn ang="0">
                <a:pos x="80" y="474"/>
              </a:cxn>
            </a:cxnLst>
            <a:rect l="0" t="0" r="r" b="b"/>
            <a:pathLst>
              <a:path w="80" h="474">
                <a:moveTo>
                  <a:pt x="0" y="0"/>
                </a:moveTo>
                <a:cubicBezTo>
                  <a:pt x="7" y="55"/>
                  <a:pt x="25" y="100"/>
                  <a:pt x="37" y="153"/>
                </a:cubicBezTo>
                <a:cubicBezTo>
                  <a:pt x="39" y="183"/>
                  <a:pt x="47" y="308"/>
                  <a:pt x="51" y="343"/>
                </a:cubicBezTo>
                <a:cubicBezTo>
                  <a:pt x="56" y="389"/>
                  <a:pt x="80" y="428"/>
                  <a:pt x="80" y="474"/>
                </a:cubicBezTo>
              </a:path>
            </a:pathLst>
          </a:custGeom>
          <a:noFill/>
          <a:ln w="9525" cap="flat" cmpd="sng">
            <a:noFill/>
            <a:prstDash val="solid"/>
            <a:round/>
            <a:headEnd/>
            <a:tailEnd/>
          </a:ln>
          <a:effectLst>
            <a:outerShdw dist="107763" dir="2700000" algn="ctr" rotWithShape="0">
              <a:schemeClr val="bg2"/>
            </a:outerShdw>
          </a:effectLst>
        </p:spPr>
        <p:txBody>
          <a:bodyPr>
            <a:spAutoFit/>
          </a:bodyPr>
          <a:lstStyle/>
          <a:p>
            <a:endParaRPr lang="en-US" dirty="0"/>
          </a:p>
        </p:txBody>
      </p:sp>
      <p:sp>
        <p:nvSpPr>
          <p:cNvPr id="62470" name="Freeform 6"/>
          <p:cNvSpPr>
            <a:spLocks/>
          </p:cNvSpPr>
          <p:nvPr/>
        </p:nvSpPr>
        <p:spPr bwMode="auto">
          <a:xfrm>
            <a:off x="5075423" y="2619153"/>
            <a:ext cx="5199063" cy="2719388"/>
          </a:xfrm>
          <a:custGeom>
            <a:avLst/>
            <a:gdLst/>
            <a:ahLst/>
            <a:cxnLst>
              <a:cxn ang="0">
                <a:pos x="0" y="432"/>
              </a:cxn>
              <a:cxn ang="0">
                <a:pos x="240" y="1392"/>
              </a:cxn>
              <a:cxn ang="0">
                <a:pos x="1584" y="1728"/>
              </a:cxn>
              <a:cxn ang="0">
                <a:pos x="3264" y="1248"/>
              </a:cxn>
              <a:cxn ang="0">
                <a:pos x="2496" y="144"/>
              </a:cxn>
              <a:cxn ang="0">
                <a:pos x="1248" y="0"/>
              </a:cxn>
              <a:cxn ang="0">
                <a:pos x="0" y="432"/>
              </a:cxn>
            </a:cxnLst>
            <a:rect l="0" t="0" r="r" b="b"/>
            <a:pathLst>
              <a:path w="3264" h="1728">
                <a:moveTo>
                  <a:pt x="0" y="432"/>
                </a:moveTo>
                <a:lnTo>
                  <a:pt x="240" y="1392"/>
                </a:lnTo>
                <a:lnTo>
                  <a:pt x="1584" y="1728"/>
                </a:lnTo>
                <a:lnTo>
                  <a:pt x="3264" y="1248"/>
                </a:lnTo>
                <a:lnTo>
                  <a:pt x="2496" y="144"/>
                </a:lnTo>
                <a:lnTo>
                  <a:pt x="1248" y="0"/>
                </a:lnTo>
                <a:lnTo>
                  <a:pt x="0" y="432"/>
                </a:lnTo>
                <a:close/>
              </a:path>
            </a:pathLst>
          </a:custGeom>
          <a:noFill/>
          <a:ln w="9525" cap="flat" cmpd="sng">
            <a:solidFill>
              <a:schemeClr val="tx1"/>
            </a:solidFill>
            <a:prstDash val="solid"/>
            <a:round/>
            <a:headEnd/>
            <a:tailEnd/>
          </a:ln>
          <a:effectLst/>
        </p:spPr>
        <p:txBody>
          <a:bodyPr>
            <a:spAutoFit/>
          </a:bodyPr>
          <a:lstStyle/>
          <a:p>
            <a:endParaRPr lang="en-US" dirty="0"/>
          </a:p>
        </p:txBody>
      </p:sp>
      <p:sp>
        <p:nvSpPr>
          <p:cNvPr id="62471" name="Oval 7"/>
          <p:cNvSpPr>
            <a:spLocks noChangeArrowheads="1"/>
          </p:cNvSpPr>
          <p:nvPr/>
        </p:nvSpPr>
        <p:spPr bwMode="auto">
          <a:xfrm>
            <a:off x="6453963" y="4430233"/>
            <a:ext cx="510364" cy="415925"/>
          </a:xfrm>
          <a:prstGeom prst="ellipse">
            <a:avLst/>
          </a:prstGeom>
          <a:noFill/>
          <a:ln w="12700">
            <a:solidFill>
              <a:schemeClr val="tx1"/>
            </a:solidFill>
            <a:round/>
            <a:headEnd/>
            <a:tailEnd/>
          </a:ln>
          <a:effectLst/>
        </p:spPr>
        <p:txBody>
          <a:bodyPr wrap="none" anchor="ctr"/>
          <a:lstStyle/>
          <a:p>
            <a:endParaRPr lang="en-US" dirty="0"/>
          </a:p>
        </p:txBody>
      </p:sp>
      <p:sp>
        <p:nvSpPr>
          <p:cNvPr id="62472" name="Text Box 8"/>
          <p:cNvSpPr txBox="1">
            <a:spLocks noChangeArrowheads="1"/>
          </p:cNvSpPr>
          <p:nvPr/>
        </p:nvSpPr>
        <p:spPr bwMode="auto">
          <a:xfrm>
            <a:off x="819150" y="5237355"/>
            <a:ext cx="1562100" cy="707886"/>
          </a:xfrm>
          <a:prstGeom prst="rect">
            <a:avLst/>
          </a:prstGeom>
          <a:noFill/>
          <a:ln w="9525">
            <a:noFill/>
            <a:miter lim="800000"/>
            <a:headEnd/>
            <a:tailEnd/>
          </a:ln>
          <a:effectLst/>
        </p:spPr>
        <p:txBody>
          <a:bodyPr>
            <a:spAutoFit/>
          </a:bodyPr>
          <a:lstStyle/>
          <a:p>
            <a:pPr algn="l">
              <a:lnSpc>
                <a:spcPct val="100000"/>
              </a:lnSpc>
            </a:pPr>
            <a:r>
              <a:rPr kumimoji="0" lang="en-US" sz="2000" b="0" dirty="0" smtClean="0">
                <a:solidFill>
                  <a:schemeClr val="bg1"/>
                </a:solidFill>
              </a:rPr>
              <a:t>Geographic South </a:t>
            </a:r>
            <a:r>
              <a:rPr kumimoji="0" lang="en-US" sz="2000" b="0" dirty="0">
                <a:solidFill>
                  <a:schemeClr val="bg1"/>
                </a:solidFill>
              </a:rPr>
              <a:t>Pole</a:t>
            </a:r>
          </a:p>
        </p:txBody>
      </p:sp>
      <p:sp>
        <p:nvSpPr>
          <p:cNvPr id="62473" name="Line 9"/>
          <p:cNvSpPr>
            <a:spLocks noChangeShapeType="1"/>
          </p:cNvSpPr>
          <p:nvPr/>
        </p:nvSpPr>
        <p:spPr bwMode="auto">
          <a:xfrm flipV="1">
            <a:off x="1515139" y="1470837"/>
            <a:ext cx="0" cy="3733800"/>
          </a:xfrm>
          <a:prstGeom prst="line">
            <a:avLst/>
          </a:prstGeom>
          <a:noFill/>
          <a:ln w="19050">
            <a:solidFill>
              <a:schemeClr val="bg1"/>
            </a:solidFill>
            <a:round/>
            <a:headEnd/>
            <a:tailEnd type="triangle" w="med" len="med"/>
          </a:ln>
          <a:effectLst/>
        </p:spPr>
        <p:txBody>
          <a:bodyPr/>
          <a:lstStyle/>
          <a:p>
            <a:endParaRPr lang="en-US" dirty="0"/>
          </a:p>
        </p:txBody>
      </p:sp>
      <p:sp>
        <p:nvSpPr>
          <p:cNvPr id="62474" name="Line 10"/>
          <p:cNvSpPr>
            <a:spLocks noChangeShapeType="1"/>
          </p:cNvSpPr>
          <p:nvPr/>
        </p:nvSpPr>
        <p:spPr bwMode="auto">
          <a:xfrm flipV="1">
            <a:off x="1515141" y="4019106"/>
            <a:ext cx="1249324" cy="1155405"/>
          </a:xfrm>
          <a:prstGeom prst="line">
            <a:avLst/>
          </a:prstGeom>
          <a:noFill/>
          <a:ln w="19050">
            <a:solidFill>
              <a:schemeClr val="bg1"/>
            </a:solidFill>
            <a:round/>
            <a:headEnd/>
            <a:tailEnd type="triangle" w="med" len="med"/>
          </a:ln>
          <a:effectLst/>
        </p:spPr>
        <p:txBody>
          <a:bodyPr/>
          <a:lstStyle/>
          <a:p>
            <a:endParaRPr lang="en-US" dirty="0"/>
          </a:p>
        </p:txBody>
      </p:sp>
      <p:sp>
        <p:nvSpPr>
          <p:cNvPr id="62475" name="Text Box 11"/>
          <p:cNvSpPr txBox="1">
            <a:spLocks noChangeArrowheads="1"/>
          </p:cNvSpPr>
          <p:nvPr/>
        </p:nvSpPr>
        <p:spPr bwMode="auto">
          <a:xfrm>
            <a:off x="4541803" y="1350335"/>
            <a:ext cx="2034531" cy="461665"/>
          </a:xfrm>
          <a:prstGeom prst="rect">
            <a:avLst/>
          </a:prstGeom>
          <a:noFill/>
          <a:ln w="9525">
            <a:noFill/>
            <a:miter lim="800000"/>
            <a:headEnd/>
            <a:tailEnd/>
          </a:ln>
          <a:effectLst/>
        </p:spPr>
        <p:txBody>
          <a:bodyPr wrap="none">
            <a:spAutoFit/>
          </a:bodyPr>
          <a:lstStyle/>
          <a:p>
            <a:pPr algn="l">
              <a:lnSpc>
                <a:spcPct val="100000"/>
              </a:lnSpc>
            </a:pPr>
            <a:r>
              <a:rPr kumimoji="0" lang="en-US" sz="2400" b="0" dirty="0">
                <a:solidFill>
                  <a:schemeClr val="bg1"/>
                </a:solidFill>
              </a:rPr>
              <a:t>Snow </a:t>
            </a:r>
            <a:r>
              <a:rPr kumimoji="0" lang="en-US" sz="2400" b="0" dirty="0" smtClean="0">
                <a:solidFill>
                  <a:schemeClr val="bg1"/>
                </a:solidFill>
              </a:rPr>
              <a:t>runway</a:t>
            </a:r>
            <a:endParaRPr kumimoji="0" lang="en-US" sz="2400" b="0" dirty="0">
              <a:solidFill>
                <a:schemeClr val="bg1"/>
              </a:solidFill>
            </a:endParaRPr>
          </a:p>
        </p:txBody>
      </p:sp>
      <p:sp>
        <p:nvSpPr>
          <p:cNvPr id="62476" name="Line 12"/>
          <p:cNvSpPr>
            <a:spLocks noChangeShapeType="1"/>
          </p:cNvSpPr>
          <p:nvPr/>
        </p:nvSpPr>
        <p:spPr bwMode="auto">
          <a:xfrm flipH="1">
            <a:off x="4708008" y="1786750"/>
            <a:ext cx="450850" cy="1223962"/>
          </a:xfrm>
          <a:prstGeom prst="line">
            <a:avLst/>
          </a:prstGeom>
          <a:noFill/>
          <a:ln w="19050">
            <a:solidFill>
              <a:schemeClr val="bg1"/>
            </a:solidFill>
            <a:round/>
            <a:headEnd/>
            <a:tailEnd type="triangle" w="med" len="med"/>
          </a:ln>
          <a:effectLst/>
        </p:spPr>
        <p:txBody>
          <a:bodyPr/>
          <a:lstStyle/>
          <a:p>
            <a:endParaRPr lang="en-US" dirty="0"/>
          </a:p>
        </p:txBody>
      </p:sp>
      <p:sp>
        <p:nvSpPr>
          <p:cNvPr id="62477" name="Text Box 13"/>
          <p:cNvSpPr txBox="1">
            <a:spLocks noChangeArrowheads="1"/>
          </p:cNvSpPr>
          <p:nvPr/>
        </p:nvSpPr>
        <p:spPr bwMode="auto">
          <a:xfrm>
            <a:off x="4991653" y="5380074"/>
            <a:ext cx="2259752" cy="707886"/>
          </a:xfrm>
          <a:prstGeom prst="rect">
            <a:avLst/>
          </a:prstGeom>
          <a:noFill/>
          <a:ln w="9525">
            <a:noFill/>
            <a:miter lim="800000"/>
            <a:headEnd/>
            <a:tailEnd/>
          </a:ln>
          <a:effectLst/>
        </p:spPr>
        <p:txBody>
          <a:bodyPr wrap="square">
            <a:spAutoFit/>
          </a:bodyPr>
          <a:lstStyle/>
          <a:p>
            <a:pPr algn="l">
              <a:lnSpc>
                <a:spcPct val="100000"/>
              </a:lnSpc>
            </a:pPr>
            <a:r>
              <a:rPr kumimoji="0" lang="en-US" sz="2000" b="0" dirty="0" smtClean="0">
                <a:solidFill>
                  <a:schemeClr val="bg1"/>
                </a:solidFill>
              </a:rPr>
              <a:t>MAPO with SPUD/Keck array</a:t>
            </a:r>
            <a:endParaRPr kumimoji="0" lang="en-US" sz="2000" b="0" dirty="0">
              <a:solidFill>
                <a:schemeClr val="bg1"/>
              </a:solidFill>
            </a:endParaRPr>
          </a:p>
        </p:txBody>
      </p:sp>
      <p:sp>
        <p:nvSpPr>
          <p:cNvPr id="62478" name="Line 14"/>
          <p:cNvSpPr>
            <a:spLocks noChangeShapeType="1"/>
          </p:cNvSpPr>
          <p:nvPr/>
        </p:nvSpPr>
        <p:spPr bwMode="auto">
          <a:xfrm flipV="1">
            <a:off x="6241311" y="4798828"/>
            <a:ext cx="292395" cy="581246"/>
          </a:xfrm>
          <a:prstGeom prst="line">
            <a:avLst/>
          </a:prstGeom>
          <a:noFill/>
          <a:ln w="19050">
            <a:solidFill>
              <a:schemeClr val="bg1"/>
            </a:solidFill>
            <a:round/>
            <a:headEnd/>
            <a:tailEnd type="triangle" w="med" len="med"/>
          </a:ln>
          <a:effectLst/>
        </p:spPr>
        <p:txBody>
          <a:bodyPr/>
          <a:lstStyle/>
          <a:p>
            <a:endParaRPr lang="en-US" dirty="0"/>
          </a:p>
        </p:txBody>
      </p:sp>
      <p:sp>
        <p:nvSpPr>
          <p:cNvPr id="62479" name="Text Box 15"/>
          <p:cNvSpPr txBox="1">
            <a:spLocks noChangeArrowheads="1"/>
          </p:cNvSpPr>
          <p:nvPr/>
        </p:nvSpPr>
        <p:spPr bwMode="auto">
          <a:xfrm>
            <a:off x="2622145" y="0"/>
            <a:ext cx="6695487" cy="954107"/>
          </a:xfrm>
          <a:prstGeom prst="rect">
            <a:avLst/>
          </a:prstGeom>
          <a:noFill/>
          <a:ln w="9525">
            <a:noFill/>
            <a:miter lim="800000"/>
            <a:headEnd/>
            <a:tailEnd/>
          </a:ln>
          <a:effectLst/>
        </p:spPr>
        <p:txBody>
          <a:bodyPr wrap="none">
            <a:spAutoFit/>
          </a:bodyPr>
          <a:lstStyle/>
          <a:p>
            <a:pPr>
              <a:lnSpc>
                <a:spcPct val="100000"/>
              </a:lnSpc>
            </a:pPr>
            <a:r>
              <a:rPr kumimoji="0" lang="en-US" sz="2800" b="0" dirty="0" smtClean="0">
                <a:solidFill>
                  <a:schemeClr val="bg1"/>
                </a:solidFill>
              </a:rPr>
              <a:t>U.S. Amundsen-Scott </a:t>
            </a:r>
            <a:r>
              <a:rPr kumimoji="0" lang="en-US" sz="2800" b="0" dirty="0">
                <a:solidFill>
                  <a:schemeClr val="bg1"/>
                </a:solidFill>
              </a:rPr>
              <a:t>South Pole </a:t>
            </a:r>
            <a:r>
              <a:rPr kumimoji="0" lang="en-US" sz="2800" b="0" dirty="0" smtClean="0">
                <a:solidFill>
                  <a:schemeClr val="bg1"/>
                </a:solidFill>
              </a:rPr>
              <a:t>Station</a:t>
            </a:r>
          </a:p>
          <a:p>
            <a:pPr>
              <a:lnSpc>
                <a:spcPct val="100000"/>
              </a:lnSpc>
            </a:pPr>
            <a:r>
              <a:rPr kumimoji="0" lang="en-US" sz="2800" b="0" dirty="0" smtClean="0">
                <a:solidFill>
                  <a:schemeClr val="bg1"/>
                </a:solidFill>
              </a:rPr>
              <a:t>2.9 km elevation above sea level</a:t>
            </a:r>
            <a:endParaRPr kumimoji="0" lang="en-US" sz="2800" b="0" dirty="0">
              <a:solidFill>
                <a:schemeClr val="bg1"/>
              </a:solidFill>
            </a:endParaRPr>
          </a:p>
        </p:txBody>
      </p:sp>
      <p:sp>
        <p:nvSpPr>
          <p:cNvPr id="62480" name="Text Box 16"/>
          <p:cNvSpPr txBox="1">
            <a:spLocks noChangeArrowheads="1"/>
          </p:cNvSpPr>
          <p:nvPr/>
        </p:nvSpPr>
        <p:spPr bwMode="auto">
          <a:xfrm>
            <a:off x="7251405" y="3558141"/>
            <a:ext cx="1658680" cy="400110"/>
          </a:xfrm>
          <a:prstGeom prst="rect">
            <a:avLst/>
          </a:prstGeom>
          <a:noFill/>
          <a:ln w="9525">
            <a:noFill/>
            <a:miter lim="800000"/>
            <a:headEnd/>
            <a:tailEnd/>
          </a:ln>
          <a:effectLst/>
        </p:spPr>
        <p:txBody>
          <a:bodyPr wrap="square">
            <a:spAutoFit/>
          </a:bodyPr>
          <a:lstStyle/>
          <a:p>
            <a:pPr algn="l">
              <a:lnSpc>
                <a:spcPct val="100000"/>
              </a:lnSpc>
            </a:pPr>
            <a:r>
              <a:rPr kumimoji="0" lang="en-US" sz="2000" b="0" dirty="0" smtClean="0">
                <a:solidFill>
                  <a:schemeClr val="bg1"/>
                </a:solidFill>
              </a:rPr>
              <a:t>IceCube Lab</a:t>
            </a:r>
            <a:endParaRPr kumimoji="0" lang="en-US" sz="2000" b="0" dirty="0">
              <a:solidFill>
                <a:schemeClr val="bg1"/>
              </a:solidFill>
            </a:endParaRPr>
          </a:p>
        </p:txBody>
      </p:sp>
      <p:sp>
        <p:nvSpPr>
          <p:cNvPr id="62481" name="Text Box 17"/>
          <p:cNvSpPr txBox="1">
            <a:spLocks noChangeArrowheads="1"/>
          </p:cNvSpPr>
          <p:nvPr/>
        </p:nvSpPr>
        <p:spPr bwMode="auto">
          <a:xfrm>
            <a:off x="7251405" y="5101817"/>
            <a:ext cx="1892595" cy="707886"/>
          </a:xfrm>
          <a:prstGeom prst="rect">
            <a:avLst/>
          </a:prstGeom>
          <a:noFill/>
          <a:ln w="9525">
            <a:noFill/>
            <a:miter lim="800000"/>
            <a:headEnd/>
            <a:tailEnd/>
          </a:ln>
          <a:effectLst/>
        </p:spPr>
        <p:txBody>
          <a:bodyPr wrap="square">
            <a:spAutoFit/>
          </a:bodyPr>
          <a:lstStyle/>
          <a:p>
            <a:pPr algn="l">
              <a:lnSpc>
                <a:spcPct val="100000"/>
              </a:lnSpc>
            </a:pPr>
            <a:r>
              <a:rPr kumimoji="0" lang="en-US" sz="2000" b="0" dirty="0">
                <a:solidFill>
                  <a:schemeClr val="bg1"/>
                </a:solidFill>
              </a:rPr>
              <a:t>DSL </a:t>
            </a:r>
            <a:r>
              <a:rPr kumimoji="0" lang="en-US" sz="2000" b="0" dirty="0" smtClean="0">
                <a:solidFill>
                  <a:schemeClr val="bg1"/>
                </a:solidFill>
              </a:rPr>
              <a:t>with </a:t>
            </a:r>
            <a:r>
              <a:rPr kumimoji="0" lang="en-US" sz="2000" b="0" dirty="0" err="1" smtClean="0">
                <a:solidFill>
                  <a:schemeClr val="bg1"/>
                </a:solidFill>
              </a:rPr>
              <a:t>BiCEP2</a:t>
            </a:r>
            <a:r>
              <a:rPr kumimoji="0" lang="en-US" sz="2000" b="0" dirty="0" smtClean="0">
                <a:solidFill>
                  <a:schemeClr val="bg1"/>
                </a:solidFill>
              </a:rPr>
              <a:t>&amp; </a:t>
            </a:r>
            <a:r>
              <a:rPr kumimoji="0" lang="en-US" sz="2000" b="0" dirty="0">
                <a:solidFill>
                  <a:schemeClr val="bg1"/>
                </a:solidFill>
              </a:rPr>
              <a:t>SPT</a:t>
            </a:r>
          </a:p>
        </p:txBody>
      </p:sp>
      <p:sp>
        <p:nvSpPr>
          <p:cNvPr id="62482" name="Text Box 18"/>
          <p:cNvSpPr txBox="1">
            <a:spLocks noChangeArrowheads="1"/>
          </p:cNvSpPr>
          <p:nvPr/>
        </p:nvSpPr>
        <p:spPr bwMode="auto">
          <a:xfrm>
            <a:off x="6337005" y="2789460"/>
            <a:ext cx="1835150" cy="396875"/>
          </a:xfrm>
          <a:prstGeom prst="rect">
            <a:avLst/>
          </a:prstGeom>
          <a:noFill/>
          <a:ln w="9525">
            <a:noFill/>
            <a:miter lim="800000"/>
            <a:headEnd/>
            <a:tailEnd/>
          </a:ln>
          <a:effectLst/>
        </p:spPr>
        <p:txBody>
          <a:bodyPr>
            <a:spAutoFit/>
          </a:bodyPr>
          <a:lstStyle/>
          <a:p>
            <a:pPr algn="l">
              <a:lnSpc>
                <a:spcPct val="100000"/>
              </a:lnSpc>
            </a:pPr>
            <a:r>
              <a:rPr kumimoji="0" lang="en-US" sz="2000" b="0" dirty="0">
                <a:solidFill>
                  <a:schemeClr val="bg1"/>
                </a:solidFill>
              </a:rPr>
              <a:t>IceCube area</a:t>
            </a:r>
          </a:p>
        </p:txBody>
      </p:sp>
      <p:pic>
        <p:nvPicPr>
          <p:cNvPr id="62483" name="Picture 19" descr="C:\Documents and Settings\vpapita\My Documents\AAGS_Program\ANT_FY12_Season\South Pole\Photos 2011-12\South Pole Aerial Pictures\DSL_SPT-2012.JPG"/>
          <p:cNvPicPr>
            <a:picLocks noChangeAspect="1" noChangeArrowheads="1"/>
          </p:cNvPicPr>
          <p:nvPr/>
        </p:nvPicPr>
        <p:blipFill>
          <a:blip r:embed="rId4" cstate="print"/>
          <a:srcRect/>
          <a:stretch>
            <a:fillRect/>
          </a:stretch>
        </p:blipFill>
        <p:spPr bwMode="auto">
          <a:xfrm>
            <a:off x="7491687" y="4507318"/>
            <a:ext cx="1067943" cy="614172"/>
          </a:xfrm>
          <a:prstGeom prst="rect">
            <a:avLst/>
          </a:prstGeom>
          <a:noFill/>
        </p:spPr>
      </p:pic>
      <p:sp>
        <p:nvSpPr>
          <p:cNvPr id="21" name="Text Box 11"/>
          <p:cNvSpPr txBox="1">
            <a:spLocks noChangeArrowheads="1"/>
          </p:cNvSpPr>
          <p:nvPr/>
        </p:nvSpPr>
        <p:spPr bwMode="auto">
          <a:xfrm>
            <a:off x="2990477" y="6372906"/>
            <a:ext cx="3163045" cy="461665"/>
          </a:xfrm>
          <a:prstGeom prst="rect">
            <a:avLst/>
          </a:prstGeom>
          <a:noFill/>
          <a:ln w="9525">
            <a:noFill/>
            <a:miter lim="800000"/>
            <a:headEnd/>
            <a:tailEnd/>
          </a:ln>
          <a:effectLst/>
        </p:spPr>
        <p:txBody>
          <a:bodyPr wrap="none">
            <a:spAutoFit/>
          </a:bodyPr>
          <a:lstStyle/>
          <a:p>
            <a:pPr algn="l">
              <a:lnSpc>
                <a:spcPct val="100000"/>
              </a:lnSpc>
            </a:pPr>
            <a:r>
              <a:rPr kumimoji="0" lang="en-US" sz="2400" b="0" dirty="0" smtClean="0">
                <a:solidFill>
                  <a:schemeClr val="bg1"/>
                </a:solidFill>
              </a:rPr>
              <a:t>As of November 2012</a:t>
            </a:r>
            <a:endParaRPr kumimoji="0" lang="en-US" sz="2400" b="0" dirty="0">
              <a:solidFill>
                <a:schemeClr val="bg1"/>
              </a:solidFill>
            </a:endParaRPr>
          </a:p>
        </p:txBody>
      </p:sp>
      <p:sp>
        <p:nvSpPr>
          <p:cNvPr id="22" name="Text Box 18"/>
          <p:cNvSpPr txBox="1">
            <a:spLocks noChangeArrowheads="1"/>
          </p:cNvSpPr>
          <p:nvPr/>
        </p:nvSpPr>
        <p:spPr bwMode="auto">
          <a:xfrm>
            <a:off x="2764465" y="4019106"/>
            <a:ext cx="1835150" cy="707886"/>
          </a:xfrm>
          <a:prstGeom prst="rect">
            <a:avLst/>
          </a:prstGeom>
          <a:noFill/>
          <a:ln w="9525">
            <a:noFill/>
            <a:miter lim="800000"/>
            <a:headEnd/>
            <a:tailEnd/>
          </a:ln>
          <a:effectLst/>
        </p:spPr>
        <p:txBody>
          <a:bodyPr>
            <a:spAutoFit/>
          </a:bodyPr>
          <a:lstStyle/>
          <a:p>
            <a:pPr algn="l">
              <a:lnSpc>
                <a:spcPct val="100000"/>
              </a:lnSpc>
            </a:pPr>
            <a:r>
              <a:rPr kumimoji="0" lang="en-US" sz="2000" b="0" dirty="0" smtClean="0">
                <a:solidFill>
                  <a:schemeClr val="bg1"/>
                </a:solidFill>
              </a:rPr>
              <a:t>Elevated Station</a:t>
            </a:r>
            <a:endParaRPr kumimoji="0" lang="en-US" sz="200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1899" y="1365023"/>
            <a:ext cx="9112101" cy="5496889"/>
          </a:xfrm>
          <a:prstGeom prst="rect">
            <a:avLst/>
          </a:prstGeom>
          <a:noFill/>
          <a:ln w="9525">
            <a:noFill/>
            <a:miter lim="800000"/>
            <a:headEnd/>
            <a:tailEnd/>
          </a:ln>
        </p:spPr>
        <p:txBody>
          <a:bodyPr wrap="square">
            <a:spAutoFit/>
          </a:bodyPr>
          <a:lstStyle/>
          <a:p>
            <a:pPr marL="228600" indent="-228600" algn="l" eaLnBrk="0" hangingPunct="0">
              <a:lnSpc>
                <a:spcPct val="110000"/>
              </a:lnSpc>
              <a:spcAft>
                <a:spcPct val="10000"/>
              </a:spcAft>
              <a:buFontTx/>
              <a:buChar char="•"/>
            </a:pPr>
            <a:r>
              <a:rPr lang="en-US" sz="2200" dirty="0" smtClean="0">
                <a:solidFill>
                  <a:srgbClr val="0066FF"/>
                </a:solidFill>
                <a:latin typeface="Verdana" pitchFamily="34" charset="0"/>
              </a:rPr>
              <a:t>IceCube Neutrino Observatory </a:t>
            </a:r>
            <a:r>
              <a:rPr lang="en-US" sz="2000" b="0" dirty="0" smtClean="0">
                <a:solidFill>
                  <a:srgbClr val="0066FF"/>
                </a:solidFill>
                <a:latin typeface="Verdana" pitchFamily="34" charset="0"/>
              </a:rPr>
              <a:t>(MREFC Project completed; M&amp;O and science are underway) PI: Francis Halzen, Univ. of Wisconsin-Madison, and IceCube Collaboration of 39 institutions</a:t>
            </a:r>
            <a:endParaRPr lang="en-US" sz="2000" b="0" dirty="0">
              <a:solidFill>
                <a:srgbClr val="0066FF"/>
              </a:solidFill>
              <a:latin typeface="Verdana" pitchFamily="34" charset="0"/>
            </a:endParaRPr>
          </a:p>
          <a:p>
            <a:pPr marL="228600" indent="-228600" algn="l" eaLnBrk="0" hangingPunct="0">
              <a:lnSpc>
                <a:spcPct val="110000"/>
              </a:lnSpc>
              <a:spcAft>
                <a:spcPct val="10000"/>
              </a:spcAft>
              <a:buFontTx/>
              <a:buChar char="•"/>
            </a:pPr>
            <a:r>
              <a:rPr lang="en-US" sz="2200" dirty="0" smtClean="0">
                <a:solidFill>
                  <a:srgbClr val="0066FF"/>
                </a:solidFill>
                <a:latin typeface="Verdana" pitchFamily="34" charset="0"/>
              </a:rPr>
              <a:t>South </a:t>
            </a:r>
            <a:r>
              <a:rPr lang="en-US" sz="2200" dirty="0">
                <a:solidFill>
                  <a:srgbClr val="0066FF"/>
                </a:solidFill>
                <a:latin typeface="Verdana" pitchFamily="34" charset="0"/>
              </a:rPr>
              <a:t>Pole Telescope (SPT) </a:t>
            </a:r>
            <a:r>
              <a:rPr lang="en-US" sz="2000" b="0" dirty="0" smtClean="0">
                <a:solidFill>
                  <a:srgbClr val="0066FF"/>
                </a:solidFill>
                <a:latin typeface="Verdana" pitchFamily="34" charset="0"/>
              </a:rPr>
              <a:t>(10-m dish sub-mm telescope)  PI: John Carlstrom, Univ. </a:t>
            </a:r>
            <a:r>
              <a:rPr lang="en-US" sz="2000" b="0" dirty="0">
                <a:solidFill>
                  <a:srgbClr val="0066FF"/>
                </a:solidFill>
                <a:latin typeface="Verdana" pitchFamily="34" charset="0"/>
              </a:rPr>
              <a:t>of </a:t>
            </a:r>
            <a:r>
              <a:rPr lang="en-US" sz="2000" b="0" dirty="0" smtClean="0">
                <a:solidFill>
                  <a:srgbClr val="0066FF"/>
                </a:solidFill>
                <a:latin typeface="Verdana" pitchFamily="34" charset="0"/>
              </a:rPr>
              <a:t>Chicago, and SPT collaboration of seven institutions</a:t>
            </a:r>
            <a:endParaRPr lang="en-US" sz="2000" b="0" dirty="0">
              <a:solidFill>
                <a:srgbClr val="0066FF"/>
              </a:solidFill>
              <a:latin typeface="Verdana" pitchFamily="34" charset="0"/>
            </a:endParaRPr>
          </a:p>
          <a:p>
            <a:pPr marL="228600" indent="-228600" algn="l" eaLnBrk="0" hangingPunct="0">
              <a:lnSpc>
                <a:spcPct val="110000"/>
              </a:lnSpc>
              <a:spcAft>
                <a:spcPct val="10000"/>
              </a:spcAft>
              <a:buFontTx/>
              <a:buChar char="•"/>
            </a:pPr>
            <a:r>
              <a:rPr lang="en-US" sz="2200" dirty="0">
                <a:solidFill>
                  <a:srgbClr val="0066FF"/>
                </a:solidFill>
                <a:latin typeface="Verdana" pitchFamily="34" charset="0"/>
              </a:rPr>
              <a:t>Gravitational Wave Background </a:t>
            </a:r>
            <a:r>
              <a:rPr lang="en-US" sz="2200" dirty="0" smtClean="0">
                <a:solidFill>
                  <a:srgbClr val="0066FF"/>
                </a:solidFill>
                <a:latin typeface="Verdana" pitchFamily="34" charset="0"/>
              </a:rPr>
              <a:t>(small aperture) Telescopes </a:t>
            </a:r>
            <a:r>
              <a:rPr lang="en-US" sz="2200" dirty="0" err="1" smtClean="0">
                <a:solidFill>
                  <a:srgbClr val="0066FF"/>
                </a:solidFill>
                <a:latin typeface="Verdana" pitchFamily="34" charset="0"/>
              </a:rPr>
              <a:t>BiCEP</a:t>
            </a:r>
            <a:r>
              <a:rPr lang="en-US" sz="2200" dirty="0" smtClean="0">
                <a:solidFill>
                  <a:srgbClr val="0066FF"/>
                </a:solidFill>
                <a:latin typeface="Verdana" pitchFamily="34" charset="0"/>
              </a:rPr>
              <a:t> 2 and SPUD/Keck receivers array </a:t>
            </a:r>
            <a:r>
              <a:rPr lang="en-US" sz="2000" b="0" dirty="0" smtClean="0">
                <a:solidFill>
                  <a:srgbClr val="0066FF"/>
                </a:solidFill>
                <a:latin typeface="Verdana" pitchFamily="34" charset="0"/>
              </a:rPr>
              <a:t>PIs: John Kovac (</a:t>
            </a:r>
            <a:r>
              <a:rPr lang="en-US" sz="2000" b="0" dirty="0">
                <a:solidFill>
                  <a:srgbClr val="0066FF"/>
                </a:solidFill>
                <a:latin typeface="Verdana" pitchFamily="34" charset="0"/>
              </a:rPr>
              <a:t>H</a:t>
            </a:r>
            <a:r>
              <a:rPr lang="en-US" sz="2000" b="0" dirty="0" smtClean="0">
                <a:solidFill>
                  <a:srgbClr val="0066FF"/>
                </a:solidFill>
                <a:latin typeface="Verdana" pitchFamily="34" charset="0"/>
              </a:rPr>
              <a:t>arvard University), Clem Pryke (University of Minnesota), </a:t>
            </a:r>
            <a:r>
              <a:rPr lang="en-US" sz="2000" b="0" dirty="0">
                <a:solidFill>
                  <a:srgbClr val="0066FF"/>
                </a:solidFill>
                <a:latin typeface="Verdana" pitchFamily="34" charset="0"/>
              </a:rPr>
              <a:t>Chao-Lin Kuo (Stanford </a:t>
            </a:r>
            <a:r>
              <a:rPr lang="en-US" sz="2000" b="0" dirty="0" smtClean="0">
                <a:solidFill>
                  <a:srgbClr val="0066FF"/>
                </a:solidFill>
                <a:latin typeface="Verdana" pitchFamily="34" charset="0"/>
              </a:rPr>
              <a:t>University), and Jamie Bock (Caltech/JPL)</a:t>
            </a:r>
            <a:endParaRPr lang="en-US" sz="2000" b="0" dirty="0">
              <a:solidFill>
                <a:srgbClr val="0066FF"/>
              </a:solidFill>
              <a:latin typeface="Verdana" pitchFamily="34" charset="0"/>
            </a:endParaRPr>
          </a:p>
          <a:p>
            <a:pPr marL="228600" indent="-228600" algn="l" eaLnBrk="0" hangingPunct="0">
              <a:lnSpc>
                <a:spcPct val="110000"/>
              </a:lnSpc>
              <a:spcAft>
                <a:spcPct val="10000"/>
              </a:spcAft>
              <a:buFontTx/>
              <a:buChar char="•"/>
            </a:pPr>
            <a:r>
              <a:rPr lang="en-US" sz="2200" dirty="0" smtClean="0">
                <a:solidFill>
                  <a:srgbClr val="0066FF"/>
                </a:solidFill>
                <a:latin typeface="Verdana" pitchFamily="34" charset="0"/>
              </a:rPr>
              <a:t>HEAT – TeraHertz Robotic Telescope at Ridge A </a:t>
            </a:r>
            <a:r>
              <a:rPr lang="en-US" sz="2000" b="0" dirty="0" smtClean="0">
                <a:solidFill>
                  <a:srgbClr val="0066FF"/>
                </a:solidFill>
                <a:latin typeface="Verdana" pitchFamily="34" charset="0"/>
              </a:rPr>
              <a:t>(4.1 km elevation) PIs: Craig Kulesa (University of Arizona) and Michael Ashley (University </a:t>
            </a:r>
            <a:r>
              <a:rPr lang="en-US" sz="2000" b="0" dirty="0">
                <a:solidFill>
                  <a:srgbClr val="0066FF"/>
                </a:solidFill>
                <a:latin typeface="Verdana" pitchFamily="34" charset="0"/>
              </a:rPr>
              <a:t>of </a:t>
            </a:r>
            <a:r>
              <a:rPr lang="en-US" sz="2000" b="0" dirty="0" smtClean="0">
                <a:solidFill>
                  <a:srgbClr val="0066FF"/>
                </a:solidFill>
                <a:latin typeface="Verdana" pitchFamily="34" charset="0"/>
              </a:rPr>
              <a:t>New South Wales, Australia</a:t>
            </a:r>
            <a:r>
              <a:rPr lang="en-US" sz="2000" b="0" dirty="0">
                <a:solidFill>
                  <a:srgbClr val="0066FF"/>
                </a:solidFill>
                <a:latin typeface="Verdana" pitchFamily="34" charset="0"/>
              </a:rPr>
              <a:t>)</a:t>
            </a:r>
          </a:p>
          <a:p>
            <a:pPr marL="228600" indent="-228600" algn="l" eaLnBrk="0" hangingPunct="0">
              <a:lnSpc>
                <a:spcPct val="110000"/>
              </a:lnSpc>
              <a:spcAft>
                <a:spcPct val="10000"/>
              </a:spcAft>
              <a:buFontTx/>
              <a:buChar char="•"/>
            </a:pPr>
            <a:r>
              <a:rPr lang="en-US" sz="2200" dirty="0" smtClean="0">
                <a:solidFill>
                  <a:srgbClr val="0066FF"/>
                </a:solidFill>
                <a:latin typeface="Verdana" pitchFamily="34" charset="0"/>
              </a:rPr>
              <a:t>NASA </a:t>
            </a:r>
            <a:r>
              <a:rPr lang="en-US" sz="2200" dirty="0">
                <a:solidFill>
                  <a:srgbClr val="0066FF"/>
                </a:solidFill>
                <a:latin typeface="Verdana" pitchFamily="34" charset="0"/>
              </a:rPr>
              <a:t>Long-Duration </a:t>
            </a:r>
            <a:r>
              <a:rPr lang="en-US" sz="2200" dirty="0" smtClean="0">
                <a:solidFill>
                  <a:srgbClr val="0066FF"/>
                </a:solidFill>
                <a:latin typeface="Verdana" pitchFamily="34" charset="0"/>
              </a:rPr>
              <a:t>Balloon Program at </a:t>
            </a:r>
            <a:r>
              <a:rPr lang="en-US" sz="2200" dirty="0">
                <a:solidFill>
                  <a:srgbClr val="0066FF"/>
                </a:solidFill>
                <a:latin typeface="Verdana" pitchFamily="34" charset="0"/>
              </a:rPr>
              <a:t>McMurdo</a:t>
            </a:r>
          </a:p>
        </p:txBody>
      </p:sp>
      <p:sp>
        <p:nvSpPr>
          <p:cNvPr id="48131" name="Rectangle 3"/>
          <p:cNvSpPr>
            <a:spLocks noGrp="1" noChangeArrowheads="1"/>
          </p:cNvSpPr>
          <p:nvPr>
            <p:ph type="title" idx="4294967295"/>
          </p:nvPr>
        </p:nvSpPr>
        <p:spPr>
          <a:xfrm>
            <a:off x="160817" y="805269"/>
            <a:ext cx="8705850" cy="472437"/>
          </a:xfrm>
        </p:spPr>
        <p:txBody>
          <a:bodyPr/>
          <a:lstStyle/>
          <a:p>
            <a:pPr>
              <a:lnSpc>
                <a:spcPct val="95000"/>
              </a:lnSpc>
            </a:pPr>
            <a:r>
              <a:rPr lang="en-US" sz="2600" b="1" dirty="0" smtClean="0">
                <a:solidFill>
                  <a:srgbClr val="0066FF"/>
                </a:solidFill>
                <a:latin typeface="Verdana" pitchFamily="34" charset="0"/>
              </a:rPr>
              <a:t>NSF/OPP Antarctic Astronomy &amp; Astrophysics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Text Box 13"/>
          <p:cNvSpPr txBox="1">
            <a:spLocks noChangeArrowheads="1"/>
          </p:cNvSpPr>
          <p:nvPr/>
        </p:nvSpPr>
        <p:spPr bwMode="auto">
          <a:xfrm>
            <a:off x="4632325" y="5370513"/>
            <a:ext cx="184150" cy="366712"/>
          </a:xfrm>
          <a:prstGeom prst="rect">
            <a:avLst/>
          </a:prstGeom>
          <a:noFill/>
          <a:ln w="9525">
            <a:noFill/>
            <a:miter lim="800000"/>
            <a:headEnd/>
            <a:tailEnd/>
          </a:ln>
        </p:spPr>
        <p:txBody>
          <a:bodyPr wrap="none">
            <a:spAutoFit/>
          </a:bodyPr>
          <a:lstStyle/>
          <a:p>
            <a:pPr algn="l">
              <a:lnSpc>
                <a:spcPct val="100000"/>
              </a:lnSpc>
            </a:pPr>
            <a:endParaRPr kumimoji="0" lang="en-US" sz="1800" b="0" dirty="0">
              <a:solidFill>
                <a:schemeClr val="tx1"/>
              </a:solidFill>
            </a:endParaRPr>
          </a:p>
        </p:txBody>
      </p:sp>
      <p:sp>
        <p:nvSpPr>
          <p:cNvPr id="65546" name="Rectangle 14"/>
          <p:cNvSpPr>
            <a:spLocks noChangeArrowheads="1"/>
          </p:cNvSpPr>
          <p:nvPr/>
        </p:nvSpPr>
        <p:spPr bwMode="auto">
          <a:xfrm>
            <a:off x="3689498" y="5128574"/>
            <a:ext cx="5454502" cy="1708160"/>
          </a:xfrm>
          <a:prstGeom prst="rect">
            <a:avLst/>
          </a:prstGeom>
          <a:noFill/>
          <a:ln w="9525">
            <a:noFill/>
            <a:miter lim="800000"/>
            <a:headEnd/>
            <a:tailEnd/>
          </a:ln>
        </p:spPr>
        <p:txBody>
          <a:bodyPr wrap="square">
            <a:spAutoFit/>
          </a:bodyPr>
          <a:lstStyle/>
          <a:p>
            <a:pPr algn="l">
              <a:lnSpc>
                <a:spcPct val="100000"/>
              </a:lnSpc>
            </a:pPr>
            <a:r>
              <a:rPr kumimoji="0" lang="en-US" sz="1500" dirty="0">
                <a:solidFill>
                  <a:srgbClr val="0066FF"/>
                </a:solidFill>
              </a:rPr>
              <a:t>IceCube </a:t>
            </a:r>
            <a:r>
              <a:rPr kumimoji="0" lang="en-US" sz="1500" dirty="0" smtClean="0">
                <a:solidFill>
                  <a:srgbClr val="0066FF"/>
                </a:solidFill>
              </a:rPr>
              <a:t>occupies </a:t>
            </a:r>
            <a:r>
              <a:rPr kumimoji="0" lang="en-US" sz="1500" dirty="0">
                <a:solidFill>
                  <a:srgbClr val="0066FF"/>
                </a:solidFill>
              </a:rPr>
              <a:t>a volume of one cubic kilometer. Here </a:t>
            </a:r>
            <a:r>
              <a:rPr kumimoji="0" lang="en-US" sz="1500" dirty="0" smtClean="0">
                <a:solidFill>
                  <a:srgbClr val="0066FF"/>
                </a:solidFill>
              </a:rPr>
              <a:t>all 86 strings </a:t>
            </a:r>
            <a:r>
              <a:rPr kumimoji="0" lang="en-US" sz="1500" dirty="0">
                <a:solidFill>
                  <a:srgbClr val="0066FF"/>
                </a:solidFill>
              </a:rPr>
              <a:t>of optical </a:t>
            </a:r>
            <a:r>
              <a:rPr kumimoji="0" lang="en-US" sz="1500" dirty="0" smtClean="0">
                <a:solidFill>
                  <a:srgbClr val="0066FF"/>
                </a:solidFill>
              </a:rPr>
              <a:t>modules are depicted deployed deep in the South Pole’s ice sheet. The IceTop modules are deployed at </a:t>
            </a:r>
            <a:r>
              <a:rPr kumimoji="0" lang="en-US" sz="1500" dirty="0">
                <a:solidFill>
                  <a:srgbClr val="0066FF"/>
                </a:solidFill>
              </a:rPr>
              <a:t>the </a:t>
            </a:r>
            <a:r>
              <a:rPr kumimoji="0" lang="en-US" sz="1500" dirty="0" smtClean="0">
                <a:solidFill>
                  <a:srgbClr val="0066FF"/>
                </a:solidFill>
              </a:rPr>
              <a:t>snow surface</a:t>
            </a:r>
            <a:r>
              <a:rPr kumimoji="0" lang="en-US" sz="1500" dirty="0">
                <a:solidFill>
                  <a:srgbClr val="0066FF"/>
                </a:solidFill>
              </a:rPr>
              <a:t>, </a:t>
            </a:r>
            <a:r>
              <a:rPr kumimoji="0" lang="en-US" sz="1500" dirty="0" smtClean="0">
                <a:solidFill>
                  <a:srgbClr val="0066FF"/>
                </a:solidFill>
              </a:rPr>
              <a:t>comprising </a:t>
            </a:r>
            <a:r>
              <a:rPr kumimoji="0" lang="en-US" sz="1500" dirty="0">
                <a:solidFill>
                  <a:srgbClr val="0066FF"/>
                </a:solidFill>
              </a:rPr>
              <a:t>an array of sensors to detect cosmic ray air showers. </a:t>
            </a:r>
            <a:r>
              <a:rPr kumimoji="0" lang="en-US" sz="1500" dirty="0" smtClean="0">
                <a:solidFill>
                  <a:srgbClr val="0066FF"/>
                </a:solidFill>
              </a:rPr>
              <a:t>This surface array is used to veto some IceCube muon detections and </a:t>
            </a:r>
            <a:r>
              <a:rPr kumimoji="0" lang="en-US" sz="1500" dirty="0">
                <a:solidFill>
                  <a:srgbClr val="0066FF"/>
                </a:solidFill>
              </a:rPr>
              <a:t>to conduct research on high-energy cosmic rays.</a:t>
            </a:r>
          </a:p>
        </p:txBody>
      </p:sp>
      <p:sp>
        <p:nvSpPr>
          <p:cNvPr id="56" name="Explosion 1 55"/>
          <p:cNvSpPr/>
          <p:nvPr/>
        </p:nvSpPr>
        <p:spPr>
          <a:xfrm>
            <a:off x="5953125" y="4695825"/>
            <a:ext cx="190500" cy="190500"/>
          </a:xfrm>
          <a:prstGeom prst="irregularSeal1">
            <a:avLst/>
          </a:prstGeom>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0000"/>
              </a:lnSpc>
              <a:defRPr/>
            </a:pPr>
            <a:endParaRPr kumimoji="0" lang="en-US" sz="1800" b="0" dirty="0"/>
          </a:p>
        </p:txBody>
      </p:sp>
      <p:pic>
        <p:nvPicPr>
          <p:cNvPr id="65571" name="Picture 35"/>
          <p:cNvPicPr>
            <a:picLocks noChangeAspect="1" noChangeArrowheads="1"/>
          </p:cNvPicPr>
          <p:nvPr/>
        </p:nvPicPr>
        <p:blipFill>
          <a:blip r:embed="rId3" cstate="print"/>
          <a:srcRect/>
          <a:stretch>
            <a:fillRect/>
          </a:stretch>
        </p:blipFill>
        <p:spPr bwMode="auto">
          <a:xfrm>
            <a:off x="613585" y="3987107"/>
            <a:ext cx="2824163" cy="2738437"/>
          </a:xfrm>
          <a:prstGeom prst="rect">
            <a:avLst/>
          </a:prstGeom>
          <a:noFill/>
        </p:spPr>
      </p:pic>
      <p:sp>
        <p:nvSpPr>
          <p:cNvPr id="65572" name="Text Box 7"/>
          <p:cNvSpPr txBox="1">
            <a:spLocks noChangeArrowheads="1"/>
          </p:cNvSpPr>
          <p:nvPr/>
        </p:nvSpPr>
        <p:spPr bwMode="auto">
          <a:xfrm>
            <a:off x="0" y="1317108"/>
            <a:ext cx="4051300" cy="2677656"/>
          </a:xfrm>
          <a:prstGeom prst="rect">
            <a:avLst/>
          </a:prstGeom>
          <a:noFill/>
          <a:ln w="9525">
            <a:noFill/>
            <a:miter lim="800000"/>
            <a:headEnd/>
            <a:tailEnd/>
          </a:ln>
        </p:spPr>
        <p:txBody>
          <a:bodyPr>
            <a:spAutoFit/>
          </a:bodyPr>
          <a:lstStyle/>
          <a:p>
            <a:pPr marL="177800" indent="-177800" algn="l" eaLnBrk="0" hangingPunct="0">
              <a:lnSpc>
                <a:spcPct val="100000"/>
              </a:lnSpc>
              <a:spcBef>
                <a:spcPct val="20000"/>
              </a:spcBef>
              <a:buFontTx/>
              <a:buChar char="•"/>
            </a:pPr>
            <a:r>
              <a:rPr lang="en-US" sz="2000" b="0" dirty="0" smtClean="0">
                <a:solidFill>
                  <a:srgbClr val="0066FF"/>
                </a:solidFill>
              </a:rPr>
              <a:t>Univ. of Wisconsin successfully completed the ice drilling and deployment of all 86 strings in December 2010</a:t>
            </a:r>
            <a:endParaRPr lang="en-US" sz="2000" b="0" dirty="0">
              <a:solidFill>
                <a:srgbClr val="0066FF"/>
              </a:solidFill>
            </a:endParaRPr>
          </a:p>
          <a:p>
            <a:pPr marL="177800" indent="-177800" algn="l" eaLnBrk="0" hangingPunct="0">
              <a:lnSpc>
                <a:spcPct val="100000"/>
              </a:lnSpc>
              <a:spcBef>
                <a:spcPct val="20000"/>
              </a:spcBef>
              <a:buFontTx/>
              <a:buChar char="•"/>
            </a:pPr>
            <a:r>
              <a:rPr lang="en-US" sz="2000" b="0" dirty="0">
                <a:solidFill>
                  <a:srgbClr val="0066FF"/>
                </a:solidFill>
              </a:rPr>
              <a:t>ICNO operations and scientific research are fully underway</a:t>
            </a:r>
          </a:p>
          <a:p>
            <a:pPr marL="177800" indent="-177800" algn="l" eaLnBrk="0" hangingPunct="0">
              <a:lnSpc>
                <a:spcPct val="100000"/>
              </a:lnSpc>
              <a:spcBef>
                <a:spcPct val="20000"/>
              </a:spcBef>
              <a:buFontTx/>
              <a:buChar char="•"/>
            </a:pPr>
            <a:r>
              <a:rPr lang="en-US" sz="2000" b="0" dirty="0">
                <a:solidFill>
                  <a:srgbClr val="0066FF"/>
                </a:solidFill>
              </a:rPr>
              <a:t>New window on the Universe is now open!</a:t>
            </a:r>
          </a:p>
        </p:txBody>
      </p:sp>
      <p:sp>
        <p:nvSpPr>
          <p:cNvPr id="65573" name="Rectangle 3"/>
          <p:cNvSpPr>
            <a:spLocks noChangeArrowheads="1"/>
          </p:cNvSpPr>
          <p:nvPr/>
        </p:nvSpPr>
        <p:spPr bwMode="auto">
          <a:xfrm>
            <a:off x="0" y="912923"/>
            <a:ext cx="3971925" cy="427038"/>
          </a:xfrm>
          <a:prstGeom prst="rect">
            <a:avLst/>
          </a:prstGeom>
          <a:noFill/>
          <a:ln w="9525">
            <a:noFill/>
            <a:miter lim="800000"/>
            <a:headEnd/>
            <a:tailEnd/>
          </a:ln>
        </p:spPr>
        <p:txBody>
          <a:bodyPr>
            <a:spAutoFit/>
          </a:bodyPr>
          <a:lstStyle/>
          <a:p>
            <a:pPr eaLnBrk="0" hangingPunct="0">
              <a:lnSpc>
                <a:spcPct val="100000"/>
              </a:lnSpc>
            </a:pPr>
            <a:r>
              <a:rPr lang="en-US" sz="2200" dirty="0">
                <a:solidFill>
                  <a:srgbClr val="0066FF"/>
                </a:solidFill>
              </a:rPr>
              <a:t>Recent Accomplishments</a:t>
            </a:r>
          </a:p>
        </p:txBody>
      </p:sp>
      <p:sp>
        <p:nvSpPr>
          <p:cNvPr id="65632" name="Rectangle 3"/>
          <p:cNvSpPr>
            <a:spLocks noChangeArrowheads="1"/>
          </p:cNvSpPr>
          <p:nvPr/>
        </p:nvSpPr>
        <p:spPr bwMode="auto">
          <a:xfrm>
            <a:off x="2126512" y="76531"/>
            <a:ext cx="6150713" cy="861774"/>
          </a:xfrm>
          <a:prstGeom prst="rect">
            <a:avLst/>
          </a:prstGeom>
          <a:noFill/>
          <a:ln w="9525">
            <a:noFill/>
            <a:miter lim="800000"/>
            <a:headEnd/>
            <a:tailEnd/>
          </a:ln>
        </p:spPr>
        <p:txBody>
          <a:bodyPr wrap="square">
            <a:spAutoFit/>
          </a:bodyPr>
          <a:lstStyle/>
          <a:p>
            <a:pPr eaLnBrk="0" hangingPunct="0">
              <a:lnSpc>
                <a:spcPct val="100000"/>
              </a:lnSpc>
            </a:pPr>
            <a:r>
              <a:rPr lang="en-US" sz="2400" dirty="0">
                <a:solidFill>
                  <a:srgbClr val="6600FF"/>
                </a:solidFill>
              </a:rPr>
              <a:t>IceCube Neutrino </a:t>
            </a:r>
            <a:r>
              <a:rPr lang="en-US" sz="2400" dirty="0" smtClean="0">
                <a:solidFill>
                  <a:srgbClr val="6600FF"/>
                </a:solidFill>
              </a:rPr>
              <a:t>Observatory</a:t>
            </a:r>
          </a:p>
          <a:p>
            <a:pPr eaLnBrk="0" hangingPunct="0">
              <a:lnSpc>
                <a:spcPct val="100000"/>
              </a:lnSpc>
            </a:pPr>
            <a:endParaRPr lang="en-US" sz="800" dirty="0" smtClean="0">
              <a:solidFill>
                <a:srgbClr val="6600FF"/>
              </a:solidFill>
            </a:endParaRPr>
          </a:p>
          <a:p>
            <a:pPr eaLnBrk="0" hangingPunct="0">
              <a:lnSpc>
                <a:spcPct val="100000"/>
              </a:lnSpc>
            </a:pPr>
            <a:r>
              <a:rPr lang="en-US" sz="1800" dirty="0" smtClean="0">
                <a:solidFill>
                  <a:schemeClr val="tx1"/>
                </a:solidFill>
              </a:rPr>
              <a:t>(jointly supported by NSF's OPP/ANT and MPS/</a:t>
            </a:r>
            <a:r>
              <a:rPr lang="en-US" sz="1800" dirty="0" err="1" smtClean="0">
                <a:solidFill>
                  <a:schemeClr val="tx1"/>
                </a:solidFill>
              </a:rPr>
              <a:t>PHY</a:t>
            </a:r>
            <a:r>
              <a:rPr lang="en-US" sz="1800" dirty="0" smtClean="0">
                <a:solidFill>
                  <a:schemeClr val="tx1"/>
                </a:solidFill>
              </a:rPr>
              <a:t>)</a:t>
            </a:r>
            <a:endParaRPr lang="en-US" sz="1800" dirty="0">
              <a:solidFill>
                <a:schemeClr val="tx1"/>
              </a:solidFill>
            </a:endParaRPr>
          </a:p>
        </p:txBody>
      </p:sp>
      <p:pic>
        <p:nvPicPr>
          <p:cNvPr id="65634" name="Picture 98" descr="C:\Documents and Settings\vpapita\My Documents\AAGS_Program\ANT_FY11_Season\South Pole\Projects - AAGS\IceCube\I3ArrayJan2011NoAmanda.jpeg"/>
          <p:cNvPicPr>
            <a:picLocks noChangeAspect="1" noChangeArrowheads="1"/>
          </p:cNvPicPr>
          <p:nvPr/>
        </p:nvPicPr>
        <p:blipFill>
          <a:blip r:embed="rId4" cstate="print"/>
          <a:srcRect/>
          <a:stretch>
            <a:fillRect/>
          </a:stretch>
        </p:blipFill>
        <p:spPr bwMode="auto">
          <a:xfrm>
            <a:off x="4042254" y="1097783"/>
            <a:ext cx="5091113" cy="4048125"/>
          </a:xfrm>
          <a:prstGeom prst="rect">
            <a:avLst/>
          </a:prstGeom>
          <a:noFill/>
        </p:spPr>
      </p:pic>
      <p:sp>
        <p:nvSpPr>
          <p:cNvPr id="37" name="Text Box 8"/>
          <p:cNvSpPr txBox="1">
            <a:spLocks noChangeArrowheads="1"/>
          </p:cNvSpPr>
          <p:nvPr/>
        </p:nvSpPr>
        <p:spPr bwMode="auto">
          <a:xfrm>
            <a:off x="4869971" y="2404288"/>
            <a:ext cx="838200" cy="366713"/>
          </a:xfrm>
          <a:prstGeom prst="rect">
            <a:avLst/>
          </a:prstGeom>
          <a:noFill/>
          <a:ln w="9525">
            <a:noFill/>
            <a:miter lim="800000"/>
            <a:headEnd/>
            <a:tailEnd/>
          </a:ln>
        </p:spPr>
        <p:txBody>
          <a:bodyPr>
            <a:spAutoFit/>
          </a:bodyPr>
          <a:lstStyle/>
          <a:p>
            <a:pPr algn="l">
              <a:lnSpc>
                <a:spcPct val="100000"/>
              </a:lnSpc>
            </a:pPr>
            <a:r>
              <a:rPr kumimoji="0" lang="en-US" sz="1800" dirty="0">
                <a:solidFill>
                  <a:srgbClr val="6600FF"/>
                </a:solidFill>
                <a:sym typeface="Symbol" pitchFamily="18" charset="2"/>
              </a:rPr>
              <a:t> </a:t>
            </a:r>
            <a:r>
              <a:rPr kumimoji="0" lang="en-US" sz="1800" dirty="0">
                <a:solidFill>
                  <a:srgbClr val="6600FF"/>
                </a:solidFill>
                <a:sym typeface="Wingdings" pitchFamily="2" charset="2"/>
              </a:rPr>
              <a:t>→ </a:t>
            </a:r>
            <a:r>
              <a:rPr kumimoji="0" lang="en-US" sz="1800" dirty="0">
                <a:solidFill>
                  <a:srgbClr val="6600FF"/>
                </a:solidFill>
                <a:sym typeface="Symbol" pitchFamily="18" charset="2"/>
              </a:rPr>
              <a:t></a:t>
            </a:r>
          </a:p>
        </p:txBody>
      </p:sp>
      <p:sp>
        <p:nvSpPr>
          <p:cNvPr id="41" name="Line 11"/>
          <p:cNvSpPr>
            <a:spLocks noChangeShapeType="1"/>
          </p:cNvSpPr>
          <p:nvPr/>
        </p:nvSpPr>
        <p:spPr bwMode="auto">
          <a:xfrm flipH="1" flipV="1">
            <a:off x="5298558" y="2686493"/>
            <a:ext cx="1295400" cy="1828800"/>
          </a:xfrm>
          <a:prstGeom prst="line">
            <a:avLst/>
          </a:prstGeom>
          <a:noFill/>
          <a:ln w="9525">
            <a:solidFill>
              <a:schemeClr val="bg1"/>
            </a:solidFill>
            <a:prstDash val="dash"/>
            <a:round/>
            <a:headEnd/>
            <a:tailEnd type="triangle" w="med" len="med"/>
          </a:ln>
        </p:spPr>
        <p:txBody>
          <a:bodyPr/>
          <a:lstStyle/>
          <a:p>
            <a:endParaRPr lang="en-US" dirty="0"/>
          </a:p>
        </p:txBody>
      </p:sp>
      <p:sp>
        <p:nvSpPr>
          <p:cNvPr id="43" name="Text Box 10"/>
          <p:cNvSpPr txBox="1">
            <a:spLocks noChangeArrowheads="1"/>
          </p:cNvSpPr>
          <p:nvPr/>
        </p:nvSpPr>
        <p:spPr bwMode="auto">
          <a:xfrm>
            <a:off x="6560289" y="4421373"/>
            <a:ext cx="303213" cy="366713"/>
          </a:xfrm>
          <a:prstGeom prst="rect">
            <a:avLst/>
          </a:prstGeom>
          <a:noFill/>
          <a:ln w="9525">
            <a:noFill/>
            <a:miter lim="800000"/>
            <a:headEnd/>
            <a:tailEnd/>
          </a:ln>
        </p:spPr>
        <p:txBody>
          <a:bodyPr>
            <a:spAutoFit/>
          </a:bodyPr>
          <a:lstStyle/>
          <a:p>
            <a:pPr algn="l">
              <a:lnSpc>
                <a:spcPct val="100000"/>
              </a:lnSpc>
            </a:pPr>
            <a:r>
              <a:rPr kumimoji="0" lang="en-US" sz="1800" dirty="0">
                <a:solidFill>
                  <a:schemeClr val="bg1">
                    <a:lumMod val="60000"/>
                    <a:lumOff val="40000"/>
                  </a:schemeClr>
                </a:solidFill>
                <a:sym typeface="Symbol" pitchFamily="18" charset="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87227" y="882504"/>
            <a:ext cx="3914241" cy="3647152"/>
          </a:xfrm>
          <a:prstGeom prst="rect">
            <a:avLst/>
          </a:prstGeom>
          <a:solidFill>
            <a:srgbClr val="FFFFFF"/>
          </a:solidFill>
        </p:spPr>
        <p:txBody>
          <a:bodyPr wrap="square" rtlCol="0">
            <a:spAutoFit/>
          </a:bodyPr>
          <a:lstStyle/>
          <a:p>
            <a:pPr algn="l">
              <a:lnSpc>
                <a:spcPct val="100000"/>
              </a:lnSpc>
            </a:pPr>
            <a:r>
              <a:rPr lang="en-US" sz="1800" dirty="0" smtClean="0">
                <a:solidFill>
                  <a:schemeClr val="bg1">
                    <a:lumMod val="60000"/>
                    <a:lumOff val="40000"/>
                  </a:schemeClr>
                </a:solidFill>
                <a:latin typeface="Verdana" pitchFamily="34" charset="0"/>
                <a:ea typeface="Verdana" pitchFamily="34" charset="0"/>
                <a:cs typeface="Verdana" pitchFamily="34" charset="0"/>
              </a:rPr>
              <a:t>NSF Press Release 12-073 (May 2012)</a:t>
            </a:r>
          </a:p>
          <a:p>
            <a:pPr algn="l">
              <a:lnSpc>
                <a:spcPct val="100000"/>
              </a:lnSpc>
            </a:pPr>
            <a:r>
              <a:rPr lang="en-US" sz="1700" b="0" dirty="0" smtClean="0">
                <a:solidFill>
                  <a:schemeClr val="bg1">
                    <a:lumMod val="50000"/>
                  </a:schemeClr>
                </a:solidFill>
              </a:rPr>
              <a:t>The IceCube Collaboration </a:t>
            </a:r>
            <a:r>
              <a:rPr lang="en-US" sz="1700" b="0" dirty="0">
                <a:solidFill>
                  <a:schemeClr val="bg1">
                    <a:lumMod val="50000"/>
                  </a:schemeClr>
                </a:solidFill>
              </a:rPr>
              <a:t>reported about a search for </a:t>
            </a:r>
            <a:r>
              <a:rPr lang="en-US" sz="1700" b="0" dirty="0" smtClean="0">
                <a:solidFill>
                  <a:schemeClr val="bg1">
                    <a:lumMod val="50000"/>
                  </a:schemeClr>
                </a:solidFill>
              </a:rPr>
              <a:t>neutrinos </a:t>
            </a:r>
            <a:r>
              <a:rPr lang="en-US" sz="1700" b="0" dirty="0">
                <a:solidFill>
                  <a:schemeClr val="bg1">
                    <a:lumMod val="50000"/>
                  </a:schemeClr>
                </a:solidFill>
              </a:rPr>
              <a:t>possibly emitted from 300 gamma ray bursts (GRBs) that occurred between May 2008 and April 2010 </a:t>
            </a:r>
            <a:r>
              <a:rPr lang="en-US" sz="1700" b="0" dirty="0" smtClean="0">
                <a:solidFill>
                  <a:schemeClr val="bg1">
                    <a:lumMod val="50000"/>
                  </a:schemeClr>
                </a:solidFill>
              </a:rPr>
              <a:t>and </a:t>
            </a:r>
            <a:r>
              <a:rPr lang="en-US" sz="1700" b="0" dirty="0">
                <a:solidFill>
                  <a:schemeClr val="bg1">
                    <a:lumMod val="50000"/>
                  </a:schemeClr>
                </a:solidFill>
              </a:rPr>
              <a:t>detected by the SWIFT and Fermi satellites. </a:t>
            </a:r>
            <a:endParaRPr lang="en-US" sz="1700" b="0" dirty="0" smtClean="0">
              <a:solidFill>
                <a:schemeClr val="bg1">
                  <a:lumMod val="50000"/>
                </a:schemeClr>
              </a:solidFill>
            </a:endParaRPr>
          </a:p>
          <a:p>
            <a:pPr algn="l">
              <a:lnSpc>
                <a:spcPct val="100000"/>
              </a:lnSpc>
            </a:pPr>
            <a:endParaRPr lang="en-US" sz="800" b="0" dirty="0" smtClean="0">
              <a:solidFill>
                <a:schemeClr val="bg1">
                  <a:lumMod val="60000"/>
                  <a:lumOff val="40000"/>
                </a:schemeClr>
              </a:solidFill>
            </a:endParaRPr>
          </a:p>
          <a:p>
            <a:pPr algn="l">
              <a:lnSpc>
                <a:spcPct val="100000"/>
              </a:lnSpc>
            </a:pPr>
            <a:r>
              <a:rPr lang="en-US" sz="1700" dirty="0" smtClean="0">
                <a:solidFill>
                  <a:schemeClr val="bg1">
                    <a:lumMod val="60000"/>
                    <a:lumOff val="40000"/>
                  </a:schemeClr>
                </a:solidFill>
              </a:rPr>
              <a:t>It was found </a:t>
            </a:r>
            <a:r>
              <a:rPr lang="en-US" sz="1700" dirty="0">
                <a:solidFill>
                  <a:schemeClr val="bg1">
                    <a:lumMod val="60000"/>
                    <a:lumOff val="40000"/>
                  </a:schemeClr>
                </a:solidFill>
              </a:rPr>
              <a:t>that an upper limit on the flux of energetic neutrinos associated with GRBs is at least a factor of 3.7 below the </a:t>
            </a:r>
            <a:r>
              <a:rPr lang="en-US" sz="1700" dirty="0" smtClean="0">
                <a:solidFill>
                  <a:schemeClr val="bg1">
                    <a:lumMod val="60000"/>
                    <a:lumOff val="40000"/>
                  </a:schemeClr>
                </a:solidFill>
              </a:rPr>
              <a:t>model </a:t>
            </a:r>
            <a:r>
              <a:rPr lang="en-US" sz="1700" dirty="0">
                <a:solidFill>
                  <a:schemeClr val="bg1">
                    <a:lumMod val="60000"/>
                    <a:lumOff val="40000"/>
                  </a:schemeClr>
                </a:solidFill>
              </a:rPr>
              <a:t>prediction. </a:t>
            </a:r>
            <a:endParaRPr lang="en-US" sz="1700" dirty="0" smtClean="0">
              <a:solidFill>
                <a:schemeClr val="bg1">
                  <a:lumMod val="60000"/>
                  <a:lumOff val="40000"/>
                </a:schemeClr>
              </a:solidFill>
            </a:endParaRPr>
          </a:p>
        </p:txBody>
      </p:sp>
      <p:sp>
        <p:nvSpPr>
          <p:cNvPr id="8" name="Rectangle 3"/>
          <p:cNvSpPr txBox="1">
            <a:spLocks noChangeArrowheads="1"/>
          </p:cNvSpPr>
          <p:nvPr/>
        </p:nvSpPr>
        <p:spPr bwMode="auto">
          <a:xfrm>
            <a:off x="2466753" y="74427"/>
            <a:ext cx="556991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6600FF"/>
                </a:solidFill>
                <a:effectLst/>
                <a:uLnTx/>
                <a:uFillTx/>
                <a:latin typeface="Verdana" pitchFamily="34" charset="0"/>
                <a:ea typeface="Verdana" pitchFamily="34" charset="0"/>
                <a:cs typeface="Verdana" pitchFamily="34" charset="0"/>
              </a:rPr>
              <a:t>IceCube Collaboration Recent Results</a:t>
            </a:r>
            <a:endParaRPr kumimoji="0" lang="en-US" sz="20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0" name="TextBox 9"/>
          <p:cNvSpPr txBox="1"/>
          <p:nvPr/>
        </p:nvSpPr>
        <p:spPr>
          <a:xfrm>
            <a:off x="5187225" y="4544657"/>
            <a:ext cx="3914241" cy="1077218"/>
          </a:xfrm>
          <a:prstGeom prst="rect">
            <a:avLst/>
          </a:prstGeom>
          <a:solidFill>
            <a:srgbClr val="FFFFFF"/>
          </a:solidFill>
        </p:spPr>
        <p:txBody>
          <a:bodyPr wrap="square" rtlCol="0">
            <a:spAutoFit/>
          </a:bodyPr>
          <a:lstStyle/>
          <a:p>
            <a:pPr algn="l">
              <a:lnSpc>
                <a:spcPct val="100000"/>
              </a:lnSpc>
            </a:pPr>
            <a:r>
              <a:rPr lang="en-US" sz="1600" b="0" dirty="0" smtClean="0">
                <a:solidFill>
                  <a:schemeClr val="bg1">
                    <a:lumMod val="50000"/>
                  </a:schemeClr>
                </a:solidFill>
              </a:rPr>
              <a:t>Nathan </a:t>
            </a:r>
            <a:r>
              <a:rPr lang="en-US" sz="1600" b="0" dirty="0" err="1" smtClean="0">
                <a:solidFill>
                  <a:schemeClr val="bg1">
                    <a:lumMod val="50000"/>
                  </a:schemeClr>
                </a:solidFill>
              </a:rPr>
              <a:t>Whitehorn</a:t>
            </a:r>
            <a:r>
              <a:rPr lang="en-US" sz="1600" b="0" dirty="0" smtClean="0">
                <a:solidFill>
                  <a:schemeClr val="bg1">
                    <a:lumMod val="50000"/>
                  </a:schemeClr>
                </a:solidFill>
              </a:rPr>
              <a:t> (NSF-funded postdoctoral fellow at the Univ. of Wisconsin-Madison), lead author of the publication in </a:t>
            </a:r>
            <a:r>
              <a:rPr lang="en-US" sz="1600" b="0" i="1" dirty="0" smtClean="0">
                <a:solidFill>
                  <a:schemeClr val="bg1">
                    <a:lumMod val="50000"/>
                  </a:schemeClr>
                </a:solidFill>
              </a:rPr>
              <a:t>Nature</a:t>
            </a:r>
            <a:r>
              <a:rPr lang="en-US" sz="1600" b="0" dirty="0" smtClean="0">
                <a:solidFill>
                  <a:schemeClr val="bg1">
                    <a:lumMod val="50000"/>
                  </a:schemeClr>
                </a:solidFill>
              </a:rPr>
              <a:t>):</a:t>
            </a:r>
            <a:endParaRPr lang="en-US" sz="1600" dirty="0">
              <a:solidFill>
                <a:schemeClr val="bg1">
                  <a:lumMod val="50000"/>
                </a:schemeClr>
              </a:solidFill>
            </a:endParaRPr>
          </a:p>
        </p:txBody>
      </p:sp>
      <p:pic>
        <p:nvPicPr>
          <p:cNvPr id="11" name="Picture 10" descr="IcECueb_Gamma_rays.jpg"/>
          <p:cNvPicPr>
            <a:picLocks noChangeAspect="1"/>
          </p:cNvPicPr>
          <p:nvPr/>
        </p:nvPicPr>
        <p:blipFill>
          <a:blip r:embed="rId2" cstate="print"/>
          <a:stretch>
            <a:fillRect/>
          </a:stretch>
        </p:blipFill>
        <p:spPr>
          <a:xfrm>
            <a:off x="31899" y="806857"/>
            <a:ext cx="5155328" cy="6051143"/>
          </a:xfrm>
          <a:prstGeom prst="rect">
            <a:avLst/>
          </a:prstGeom>
        </p:spPr>
      </p:pic>
      <p:sp>
        <p:nvSpPr>
          <p:cNvPr id="13" name="TextBox 12"/>
          <p:cNvSpPr txBox="1"/>
          <p:nvPr/>
        </p:nvSpPr>
        <p:spPr>
          <a:xfrm>
            <a:off x="51863" y="5621873"/>
            <a:ext cx="9002230" cy="1200329"/>
          </a:xfrm>
          <a:prstGeom prst="rect">
            <a:avLst/>
          </a:prstGeom>
          <a:solidFill>
            <a:srgbClr val="FFFFFF"/>
          </a:solidFill>
        </p:spPr>
        <p:txBody>
          <a:bodyPr wrap="square" rtlCol="0">
            <a:spAutoFit/>
          </a:bodyPr>
          <a:lstStyle/>
          <a:p>
            <a:pPr algn="l">
              <a:lnSpc>
                <a:spcPct val="100000"/>
              </a:lnSpc>
            </a:pPr>
            <a:r>
              <a:rPr lang="en-US" sz="1800" b="0" dirty="0" smtClean="0">
                <a:solidFill>
                  <a:schemeClr val="bg1">
                    <a:lumMod val="60000"/>
                    <a:lumOff val="40000"/>
                  </a:schemeClr>
                </a:solidFill>
              </a:rPr>
              <a:t>This result represents a coming-of-age of neutrino astronomy. The South Pole’s IceCube Neutrino Observatory was able to rule out 15 years of predictions and has begun to challenge one of only two major possibilities for the origin of the highest-energy cosmic rays, namely gamma-ray bursts and active galactic nuclei.”</a:t>
            </a:r>
            <a:endParaRPr lang="en-US" sz="1800" b="0" dirty="0">
              <a:solidFill>
                <a:schemeClr val="bg1">
                  <a:lumMod val="60000"/>
                  <a:lumOff val="40000"/>
                </a:schemeClr>
              </a:solidFill>
            </a:endParaRPr>
          </a:p>
        </p:txBody>
      </p:sp>
    </p:spTree>
    <p:extLst>
      <p:ext uri="{BB962C8B-B14F-4D97-AF65-F5344CB8AC3E}">
        <p14:creationId xmlns:p14="http://schemas.microsoft.com/office/powerpoint/2010/main" val="31966845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idx="4294967295"/>
          </p:nvPr>
        </p:nvSpPr>
        <p:spPr>
          <a:xfrm>
            <a:off x="1762394" y="46655"/>
            <a:ext cx="6422064" cy="400110"/>
          </a:xfrm>
        </p:spPr>
        <p:txBody>
          <a:bodyPr/>
          <a:lstStyle/>
          <a:p>
            <a:r>
              <a:rPr kumimoji="0" lang="en-US" sz="2000" dirty="0" smtClean="0">
                <a:solidFill>
                  <a:srgbClr val="7700FA"/>
                </a:solidFill>
                <a:latin typeface="Verdana" pitchFamily="34" charset="0"/>
                <a:ea typeface="Verdana" pitchFamily="34" charset="0"/>
                <a:cs typeface="Verdana" pitchFamily="34" charset="0"/>
              </a:rPr>
              <a:t>South Pole Telescope, Aurora, and Milky Way</a:t>
            </a:r>
            <a:endParaRPr lang="en-US" sz="2000" dirty="0" smtClean="0">
              <a:solidFill>
                <a:srgbClr val="7700FA"/>
              </a:solidFill>
              <a:latin typeface="Verdana" pitchFamily="34" charset="0"/>
              <a:ea typeface="Verdana" pitchFamily="34" charset="0"/>
              <a:cs typeface="Verdana" pitchFamily="34" charset="0"/>
            </a:endParaRPr>
          </a:p>
        </p:txBody>
      </p:sp>
      <p:pic>
        <p:nvPicPr>
          <p:cNvPr id="33816" name="Picture 24" descr="E:\SPT photos\10MSPT_NIGHTSKY_Keith_Vanderlinde_2008-06-02.jpg"/>
          <p:cNvPicPr>
            <a:picLocks noChangeAspect="1" noChangeArrowheads="1"/>
          </p:cNvPicPr>
          <p:nvPr/>
        </p:nvPicPr>
        <p:blipFill>
          <a:blip r:embed="rId3" cstate="print"/>
          <a:srcRect/>
          <a:stretch>
            <a:fillRect/>
          </a:stretch>
        </p:blipFill>
        <p:spPr bwMode="auto">
          <a:xfrm>
            <a:off x="9144" y="799995"/>
            <a:ext cx="9134856" cy="6089904"/>
          </a:xfrm>
          <a:prstGeom prst="rect">
            <a:avLst/>
          </a:prstGeom>
          <a:noFill/>
        </p:spPr>
      </p:pic>
      <p:sp>
        <p:nvSpPr>
          <p:cNvPr id="13" name="Text Box 6"/>
          <p:cNvSpPr txBox="1">
            <a:spLocks noChangeArrowheads="1"/>
          </p:cNvSpPr>
          <p:nvPr/>
        </p:nvSpPr>
        <p:spPr bwMode="auto">
          <a:xfrm>
            <a:off x="6931325" y="6551345"/>
            <a:ext cx="1800493" cy="246221"/>
          </a:xfrm>
          <a:prstGeom prst="rect">
            <a:avLst/>
          </a:prstGeom>
          <a:noFill/>
          <a:ln w="9525">
            <a:noFill/>
            <a:miter lim="800000"/>
            <a:headEnd/>
            <a:tailEnd/>
          </a:ln>
        </p:spPr>
        <p:txBody>
          <a:bodyPr wrap="none">
            <a:spAutoFit/>
          </a:bodyPr>
          <a:lstStyle/>
          <a:p>
            <a:pPr algn="l" eaLnBrk="0" hangingPunct="0">
              <a:lnSpc>
                <a:spcPct val="100000"/>
              </a:lnSpc>
            </a:pPr>
            <a:r>
              <a:rPr kumimoji="0" lang="en-US" sz="1000" b="0" dirty="0">
                <a:solidFill>
                  <a:schemeClr val="tx1"/>
                </a:solidFill>
                <a:latin typeface="Verdana" pitchFamily="34" charset="0"/>
                <a:ea typeface="Verdana" pitchFamily="34" charset="0"/>
                <a:cs typeface="Verdana" pitchFamily="34" charset="0"/>
              </a:rPr>
              <a:t>Photo: </a:t>
            </a:r>
            <a:r>
              <a:rPr kumimoji="0" lang="en-US" sz="1000" b="0" dirty="0" smtClean="0">
                <a:solidFill>
                  <a:schemeClr val="tx1"/>
                </a:solidFill>
                <a:latin typeface="Verdana" pitchFamily="34" charset="0"/>
                <a:ea typeface="Verdana" pitchFamily="34" charset="0"/>
                <a:cs typeface="Verdana" pitchFamily="34" charset="0"/>
              </a:rPr>
              <a:t>Keith Vanderlinde</a:t>
            </a:r>
            <a:endParaRPr kumimoji="0" lang="en-US" sz="1000" b="0" dirty="0">
              <a:solidFill>
                <a:schemeClr val="tx1"/>
              </a:solidFill>
              <a:latin typeface="Verdana" pitchFamily="34" charset="0"/>
              <a:ea typeface="Verdana" pitchFamily="34" charset="0"/>
              <a:cs typeface="Verdana" pitchFamily="34" charset="0"/>
            </a:endParaRPr>
          </a:p>
        </p:txBody>
      </p:sp>
      <p:sp>
        <p:nvSpPr>
          <p:cNvPr id="14" name="Text Box 13"/>
          <p:cNvSpPr txBox="1">
            <a:spLocks noChangeArrowheads="1"/>
          </p:cNvSpPr>
          <p:nvPr/>
        </p:nvSpPr>
        <p:spPr bwMode="auto">
          <a:xfrm>
            <a:off x="31899" y="803700"/>
            <a:ext cx="4029738" cy="3470181"/>
          </a:xfrm>
          <a:prstGeom prst="rect">
            <a:avLst/>
          </a:prstGeom>
          <a:noFill/>
          <a:ln w="38100">
            <a:noFill/>
            <a:miter lim="800000"/>
            <a:headEnd/>
            <a:tailEnd/>
          </a:ln>
        </p:spPr>
        <p:txBody>
          <a:bodyPr wrap="square">
            <a:spAutoFit/>
          </a:bodyPr>
          <a:lstStyle/>
          <a:p>
            <a:pPr algn="l">
              <a:lnSpc>
                <a:spcPct val="100000"/>
              </a:lnSpc>
              <a:spcAft>
                <a:spcPts val="600"/>
              </a:spcAft>
            </a:pPr>
            <a:r>
              <a:rPr kumimoji="0" lang="en-US" sz="1500" b="0" dirty="0">
                <a:solidFill>
                  <a:schemeClr val="tx1"/>
                </a:solidFill>
                <a:latin typeface="Verdana" pitchFamily="34" charset="0"/>
                <a:ea typeface="Verdana" pitchFamily="34" charset="0"/>
                <a:cs typeface="Verdana" pitchFamily="34" charset="0"/>
              </a:rPr>
              <a:t>Recommended in the 2001 Astrophysics Decadal Survey as a moderate initiative (&lt;$</a:t>
            </a:r>
            <a:r>
              <a:rPr kumimoji="0" lang="en-US" sz="1500" b="0" dirty="0" err="1">
                <a:solidFill>
                  <a:schemeClr val="tx1"/>
                </a:solidFill>
                <a:latin typeface="Verdana" pitchFamily="34" charset="0"/>
                <a:ea typeface="Verdana" pitchFamily="34" charset="0"/>
                <a:cs typeface="Verdana" pitchFamily="34" charset="0"/>
              </a:rPr>
              <a:t>50M</a:t>
            </a:r>
            <a:r>
              <a:rPr kumimoji="0" lang="en-US" sz="1500" b="0" dirty="0">
                <a:solidFill>
                  <a:schemeClr val="tx1"/>
                </a:solidFill>
                <a:latin typeface="Verdana" pitchFamily="34" charset="0"/>
                <a:ea typeface="Verdana" pitchFamily="34" charset="0"/>
                <a:cs typeface="Verdana" pitchFamily="34" charset="0"/>
              </a:rPr>
              <a:t>) </a:t>
            </a:r>
          </a:p>
          <a:p>
            <a:pPr algn="l">
              <a:lnSpc>
                <a:spcPct val="110000"/>
              </a:lnSpc>
            </a:pPr>
            <a:r>
              <a:rPr kumimoji="0" lang="en-US" sz="1500" b="0" dirty="0">
                <a:solidFill>
                  <a:schemeClr val="tx1"/>
                </a:solidFill>
                <a:latin typeface="Verdana" pitchFamily="34" charset="0"/>
                <a:ea typeface="Verdana" pitchFamily="34" charset="0"/>
                <a:cs typeface="Verdana" pitchFamily="34" charset="0"/>
              </a:rPr>
              <a:t>Funded in August 2002 - First light in February 2007 - </a:t>
            </a:r>
            <a:r>
              <a:rPr kumimoji="0" lang="en-US" sz="1500" b="0" dirty="0">
                <a:solidFill>
                  <a:srgbClr val="FFFF00"/>
                </a:solidFill>
                <a:latin typeface="Verdana" pitchFamily="34" charset="0"/>
                <a:ea typeface="Verdana" pitchFamily="34" charset="0"/>
                <a:cs typeface="Verdana" pitchFamily="34" charset="0"/>
              </a:rPr>
              <a:t>right on </a:t>
            </a:r>
            <a:r>
              <a:rPr kumimoji="0" lang="en-US" sz="1500" b="0" dirty="0" smtClean="0">
                <a:solidFill>
                  <a:srgbClr val="FFFF00"/>
                </a:solidFill>
                <a:latin typeface="Verdana" pitchFamily="34" charset="0"/>
                <a:ea typeface="Verdana" pitchFamily="34" charset="0"/>
                <a:cs typeface="Verdana" pitchFamily="34" charset="0"/>
              </a:rPr>
              <a:t>the budget ($</a:t>
            </a:r>
            <a:r>
              <a:rPr kumimoji="0" lang="en-US" sz="1500" b="0" dirty="0" err="1" smtClean="0">
                <a:solidFill>
                  <a:srgbClr val="FFFF00"/>
                </a:solidFill>
                <a:latin typeface="Verdana" pitchFamily="34" charset="0"/>
                <a:ea typeface="Verdana" pitchFamily="34" charset="0"/>
                <a:cs typeface="Verdana" pitchFamily="34" charset="0"/>
              </a:rPr>
              <a:t>18M</a:t>
            </a:r>
            <a:r>
              <a:rPr kumimoji="0" lang="en-US" sz="1500" b="0" dirty="0" smtClean="0">
                <a:solidFill>
                  <a:srgbClr val="FFFF00"/>
                </a:solidFill>
                <a:latin typeface="Verdana" pitchFamily="34" charset="0"/>
                <a:ea typeface="Verdana" pitchFamily="34" charset="0"/>
                <a:cs typeface="Verdana" pitchFamily="34" charset="0"/>
              </a:rPr>
              <a:t>) and schedule</a:t>
            </a:r>
            <a:r>
              <a:rPr kumimoji="0" lang="en-US" sz="1500" b="0" dirty="0">
                <a:solidFill>
                  <a:srgbClr val="FFFF00"/>
                </a:solidFill>
                <a:latin typeface="Verdana" pitchFamily="34" charset="0"/>
                <a:ea typeface="Verdana" pitchFamily="34" charset="0"/>
                <a:cs typeface="Verdana" pitchFamily="34" charset="0"/>
              </a:rPr>
              <a:t>!</a:t>
            </a:r>
          </a:p>
          <a:p>
            <a:pPr algn="l">
              <a:lnSpc>
                <a:spcPct val="100000"/>
              </a:lnSpc>
              <a:spcAft>
                <a:spcPts val="600"/>
              </a:spcAft>
            </a:pPr>
            <a:r>
              <a:rPr kumimoji="0" lang="en-US" sz="1500" dirty="0" smtClean="0">
                <a:solidFill>
                  <a:schemeClr val="tx1"/>
                </a:solidFill>
                <a:latin typeface="Verdana" pitchFamily="34" charset="0"/>
                <a:ea typeface="Verdana" pitchFamily="34" charset="0"/>
                <a:cs typeface="Verdana" pitchFamily="34" charset="0"/>
              </a:rPr>
              <a:t>First light: February 17, 2007</a:t>
            </a:r>
          </a:p>
          <a:p>
            <a:pPr algn="l">
              <a:lnSpc>
                <a:spcPct val="100000"/>
              </a:lnSpc>
              <a:spcAft>
                <a:spcPts val="600"/>
              </a:spcAft>
            </a:pPr>
            <a:r>
              <a:rPr kumimoji="0" lang="en-US" sz="1500" b="0" dirty="0">
                <a:solidFill>
                  <a:schemeClr val="tx1"/>
                </a:solidFill>
                <a:latin typeface="Verdana" pitchFamily="34" charset="0"/>
                <a:ea typeface="Verdana" pitchFamily="34" charset="0"/>
                <a:cs typeface="Verdana" pitchFamily="34" charset="0"/>
              </a:rPr>
              <a:t>Confirmed viability of </a:t>
            </a:r>
            <a:r>
              <a:rPr kumimoji="0" lang="en-US" sz="1500" b="0" dirty="0" smtClean="0">
                <a:solidFill>
                  <a:schemeClr val="tx1"/>
                </a:solidFill>
                <a:latin typeface="Verdana" pitchFamily="34" charset="0"/>
                <a:ea typeface="Verdana" pitchFamily="34" charset="0"/>
                <a:cs typeface="Verdana" pitchFamily="34" charset="0"/>
              </a:rPr>
              <a:t>the CMB/</a:t>
            </a:r>
            <a:r>
              <a:rPr kumimoji="0" lang="en-US" sz="1500" b="0" dirty="0" err="1" smtClean="0">
                <a:solidFill>
                  <a:schemeClr val="tx1"/>
                </a:solidFill>
                <a:latin typeface="Verdana" pitchFamily="34" charset="0"/>
                <a:ea typeface="Verdana" pitchFamily="34" charset="0"/>
                <a:cs typeface="Verdana" pitchFamily="34" charset="0"/>
              </a:rPr>
              <a:t>SZE</a:t>
            </a:r>
            <a:r>
              <a:rPr kumimoji="0" lang="en-US" sz="1500" b="0" dirty="0" smtClean="0">
                <a:solidFill>
                  <a:schemeClr val="tx1"/>
                </a:solidFill>
                <a:latin typeface="Verdana" pitchFamily="34" charset="0"/>
                <a:ea typeface="Verdana" pitchFamily="34" charset="0"/>
                <a:cs typeface="Verdana" pitchFamily="34" charset="0"/>
              </a:rPr>
              <a:t> observing strategy and completed five years-long survey of 2500 sq. degrees of the sky in November 2011</a:t>
            </a:r>
          </a:p>
          <a:p>
            <a:pPr algn="l">
              <a:lnSpc>
                <a:spcPct val="100000"/>
              </a:lnSpc>
              <a:spcAft>
                <a:spcPts val="1200"/>
              </a:spcAft>
            </a:pPr>
            <a:r>
              <a:rPr kumimoji="0" lang="en-US" sz="1500" b="0" dirty="0" smtClean="0">
                <a:solidFill>
                  <a:schemeClr val="tx1"/>
                </a:solidFill>
                <a:latin typeface="Verdana" pitchFamily="34" charset="0"/>
                <a:ea typeface="Verdana" pitchFamily="34" charset="0"/>
                <a:cs typeface="Verdana" pitchFamily="34" charset="0"/>
              </a:rPr>
              <a:t>Discovered over 500 massive galaxy clusters in the distant early Universe</a:t>
            </a:r>
          </a:p>
        </p:txBody>
      </p:sp>
      <p:sp>
        <p:nvSpPr>
          <p:cNvPr id="15" name="TextBox 14"/>
          <p:cNvSpPr txBox="1"/>
          <p:nvPr/>
        </p:nvSpPr>
        <p:spPr>
          <a:xfrm>
            <a:off x="0" y="4310159"/>
            <a:ext cx="3396342" cy="1323439"/>
          </a:xfrm>
          <a:prstGeom prst="rect">
            <a:avLst/>
          </a:prstGeom>
          <a:noFill/>
        </p:spPr>
        <p:txBody>
          <a:bodyPr wrap="square" rtlCol="0">
            <a:spAutoFit/>
          </a:bodyPr>
          <a:lstStyle/>
          <a:p>
            <a:pPr algn="l">
              <a:lnSpc>
                <a:spcPct val="100000"/>
              </a:lnSpc>
            </a:pPr>
            <a:r>
              <a:rPr lang="en-US" sz="1600" dirty="0" smtClean="0">
                <a:solidFill>
                  <a:srgbClr val="FFFFFF"/>
                </a:solidFill>
                <a:latin typeface="Verdana" pitchFamily="34" charset="0"/>
                <a:ea typeface="Verdana" pitchFamily="34" charset="0"/>
                <a:cs typeface="Verdana" pitchFamily="34" charset="0"/>
              </a:rPr>
              <a:t>NSF Press Release 12-066 (May 2012):</a:t>
            </a:r>
          </a:p>
          <a:p>
            <a:pPr algn="l">
              <a:lnSpc>
                <a:spcPct val="100000"/>
              </a:lnSpc>
            </a:pPr>
            <a:r>
              <a:rPr lang="en-US" sz="1600" b="0" dirty="0" smtClean="0">
                <a:solidFill>
                  <a:srgbClr val="FFFFFF"/>
                </a:solidFill>
                <a:latin typeface="Verdana" pitchFamily="34" charset="0"/>
                <a:ea typeface="Verdana" pitchFamily="34" charset="0"/>
                <a:cs typeface="Verdana" pitchFamily="34" charset="0"/>
              </a:rPr>
              <a:t>South Pole Telescope Provides New Insights Into Dark Energy and Neutrinos</a:t>
            </a:r>
            <a:endParaRPr lang="en-US" sz="1600" b="0" dirty="0">
              <a:solidFill>
                <a:srgbClr val="FFFFFF"/>
              </a:solidFill>
              <a:latin typeface="Verdana" pitchFamily="34" charset="0"/>
              <a:ea typeface="Verdana" pitchFamily="34" charset="0"/>
              <a:cs typeface="Verdana" pitchFamily="34" charset="0"/>
            </a:endParaRPr>
          </a:p>
        </p:txBody>
      </p:sp>
      <p:sp>
        <p:nvSpPr>
          <p:cNvPr id="16" name="Text Box 13"/>
          <p:cNvSpPr txBox="1">
            <a:spLocks noChangeArrowheads="1"/>
          </p:cNvSpPr>
          <p:nvPr/>
        </p:nvSpPr>
        <p:spPr bwMode="auto">
          <a:xfrm>
            <a:off x="31899" y="5843458"/>
            <a:ext cx="6626687" cy="830997"/>
          </a:xfrm>
          <a:prstGeom prst="rect">
            <a:avLst/>
          </a:prstGeom>
          <a:noFill/>
          <a:ln w="38100">
            <a:noFill/>
            <a:miter lim="800000"/>
            <a:headEnd/>
            <a:tailEnd/>
          </a:ln>
        </p:spPr>
        <p:txBody>
          <a:bodyPr wrap="square">
            <a:spAutoFit/>
          </a:bodyPr>
          <a:lstStyle/>
          <a:p>
            <a:pPr algn="l">
              <a:lnSpc>
                <a:spcPct val="100000"/>
              </a:lnSpc>
              <a:spcAft>
                <a:spcPts val="600"/>
              </a:spcAft>
            </a:pPr>
            <a:r>
              <a:rPr kumimoji="0" lang="en-US" sz="1600" b="0" dirty="0" smtClean="0">
                <a:solidFill>
                  <a:schemeClr val="tx1"/>
                </a:solidFill>
                <a:latin typeface="Verdana" pitchFamily="34" charset="0"/>
                <a:ea typeface="Verdana" pitchFamily="34" charset="0"/>
                <a:cs typeface="Verdana" pitchFamily="34" charset="0"/>
              </a:rPr>
              <a:t>SPT has now switched to CMB polarization measurements searching for imprints of the primordial, Inflationary gravitational waves and understanding gravitational lensing</a:t>
            </a:r>
          </a:p>
        </p:txBody>
      </p:sp>
    </p:spTree>
    <p:extLst>
      <p:ext uri="{BB962C8B-B14F-4D97-AF65-F5344CB8AC3E}">
        <p14:creationId xmlns:p14="http://schemas.microsoft.com/office/powerpoint/2010/main" val="36307653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AGS_Program\VP Docs\Polar Geospace Wkshp - 2012-11-12\McDonald_Nature_1.jpg"/>
          <p:cNvPicPr>
            <a:picLocks noChangeAspect="1" noChangeArrowheads="1"/>
          </p:cNvPicPr>
          <p:nvPr/>
        </p:nvPicPr>
        <p:blipFill>
          <a:blip r:embed="rId2" cstate="print"/>
          <a:srcRect/>
          <a:stretch>
            <a:fillRect/>
          </a:stretch>
        </p:blipFill>
        <p:spPr bwMode="auto">
          <a:xfrm>
            <a:off x="1120140" y="0"/>
            <a:ext cx="6276975" cy="5829300"/>
          </a:xfrm>
          <a:prstGeom prst="rect">
            <a:avLst/>
          </a:prstGeom>
          <a:noFill/>
        </p:spPr>
      </p:pic>
      <p:pic>
        <p:nvPicPr>
          <p:cNvPr id="1027" name="Picture 3" descr="C:\AAGS_Program\VP Docs\Polar Geospace Wkshp - 2012-11-12\McDonald_Nature_2.jpg"/>
          <p:cNvPicPr>
            <a:picLocks noChangeAspect="1" noChangeArrowheads="1"/>
          </p:cNvPicPr>
          <p:nvPr/>
        </p:nvPicPr>
        <p:blipFill>
          <a:blip r:embed="rId3" cstate="print"/>
          <a:srcRect/>
          <a:stretch>
            <a:fillRect/>
          </a:stretch>
        </p:blipFill>
        <p:spPr bwMode="auto">
          <a:xfrm>
            <a:off x="1144905" y="5152072"/>
            <a:ext cx="6296025" cy="1628775"/>
          </a:xfrm>
          <a:prstGeom prst="rect">
            <a:avLst/>
          </a:prstGeom>
          <a:noFill/>
        </p:spPr>
      </p:pic>
      <p:pic>
        <p:nvPicPr>
          <p:cNvPr id="1028" name="Picture 4" descr="C:\AAGS_Program\VP Docs\Polar Geospace Wkshp - 2012-11-12\McDonald_Nature_1a.jpg"/>
          <p:cNvPicPr>
            <a:picLocks noChangeAspect="1" noChangeArrowheads="1"/>
          </p:cNvPicPr>
          <p:nvPr/>
        </p:nvPicPr>
        <p:blipFill>
          <a:blip r:embed="rId4" cstate="print"/>
          <a:srcRect/>
          <a:stretch>
            <a:fillRect/>
          </a:stretch>
        </p:blipFill>
        <p:spPr bwMode="auto">
          <a:xfrm>
            <a:off x="1112838" y="1487170"/>
            <a:ext cx="6276975" cy="2876550"/>
          </a:xfrm>
          <a:prstGeom prst="rect">
            <a:avLst/>
          </a:prstGeom>
          <a:noFill/>
        </p:spPr>
      </p:pic>
      <p:sp>
        <p:nvSpPr>
          <p:cNvPr id="5" name="TextBox 4"/>
          <p:cNvSpPr txBox="1"/>
          <p:nvPr/>
        </p:nvSpPr>
        <p:spPr>
          <a:xfrm>
            <a:off x="5394960" y="2617470"/>
            <a:ext cx="1943100" cy="300723"/>
          </a:xfrm>
          <a:prstGeom prst="rect">
            <a:avLst/>
          </a:prstGeom>
          <a:solidFill>
            <a:srgbClr val="FFFFFF"/>
          </a:solidFill>
        </p:spPr>
        <p:txBody>
          <a:bodyPr wrap="square" rtlCol="0">
            <a:spAutoFit/>
          </a:bodyPr>
          <a:lstStyle/>
          <a:p>
            <a:pPr algn="l"/>
            <a:r>
              <a:rPr lang="en-US" sz="1800" dirty="0" smtClean="0">
                <a:solidFill>
                  <a:srgbClr val="000066"/>
                </a:solidFill>
                <a:latin typeface="Arial" pitchFamily="34" charset="0"/>
                <a:ea typeface="Verdana" pitchFamily="34" charset="0"/>
                <a:cs typeface="Arial" pitchFamily="34" charset="0"/>
              </a:rPr>
              <a:t>J. E. Carlstrom</a:t>
            </a:r>
            <a:endParaRPr lang="en-US" sz="1800" dirty="0">
              <a:solidFill>
                <a:srgbClr val="000066"/>
              </a:solidFill>
              <a:latin typeface="Arial" pitchFamily="34" charset="0"/>
              <a:ea typeface="Verdana" pitchFamily="34" charset="0"/>
              <a:cs typeface="Arial" pitchFamily="34" charset="0"/>
            </a:endParaRPr>
          </a:p>
        </p:txBody>
      </p:sp>
      <p:sp>
        <p:nvSpPr>
          <p:cNvPr id="6" name="TextBox 5"/>
          <p:cNvSpPr txBox="1"/>
          <p:nvPr/>
        </p:nvSpPr>
        <p:spPr>
          <a:xfrm>
            <a:off x="5810250" y="6313170"/>
            <a:ext cx="2316480" cy="300082"/>
          </a:xfrm>
          <a:prstGeom prst="rect">
            <a:avLst/>
          </a:prstGeom>
          <a:solidFill>
            <a:srgbClr val="FFFFFF"/>
          </a:solidFill>
        </p:spPr>
        <p:txBody>
          <a:bodyPr wrap="square" rtlCol="0">
            <a:spAutoFit/>
          </a:bodyPr>
          <a:lstStyle/>
          <a:p>
            <a:pPr algn="l"/>
            <a:r>
              <a:rPr lang="en-US" sz="1800" dirty="0" smtClean="0">
                <a:solidFill>
                  <a:srgbClr val="000066"/>
                </a:solidFill>
                <a:latin typeface="Arial" pitchFamily="34" charset="0"/>
                <a:ea typeface="Verdana" pitchFamily="34" charset="0"/>
                <a:cs typeface="Arial" pitchFamily="34" charset="0"/>
              </a:rPr>
              <a:t>SPT-</a:t>
            </a:r>
            <a:r>
              <a:rPr lang="en-US" sz="1800" dirty="0" err="1" smtClean="0">
                <a:solidFill>
                  <a:srgbClr val="000066"/>
                </a:solidFill>
                <a:latin typeface="Arial" pitchFamily="34" charset="0"/>
                <a:ea typeface="Verdana" pitchFamily="34" charset="0"/>
                <a:cs typeface="Arial" pitchFamily="34" charset="0"/>
              </a:rPr>
              <a:t>CLJ2344</a:t>
            </a:r>
            <a:r>
              <a:rPr lang="en-US" sz="1800" dirty="0" smtClean="0">
                <a:solidFill>
                  <a:srgbClr val="000066"/>
                </a:solidFill>
                <a:latin typeface="Arial" pitchFamily="34" charset="0"/>
                <a:ea typeface="Verdana" pitchFamily="34" charset="0"/>
                <a:cs typeface="Arial" pitchFamily="34" charset="0"/>
              </a:rPr>
              <a:t>-4243</a:t>
            </a:r>
            <a:endParaRPr lang="en-US" sz="1800" dirty="0">
              <a:solidFill>
                <a:srgbClr val="000066"/>
              </a:solidFill>
              <a:latin typeface="Arial" pitchFamily="34" charset="0"/>
              <a:ea typeface="Verdana" pitchFamily="34" charset="0"/>
              <a:cs typeface="Arial" pitchFamily="34" charset="0"/>
            </a:endParaRPr>
          </a:p>
        </p:txBody>
      </p:sp>
      <p:sp>
        <p:nvSpPr>
          <p:cNvPr id="2" name="TextBox 1"/>
          <p:cNvSpPr txBox="1"/>
          <p:nvPr/>
        </p:nvSpPr>
        <p:spPr>
          <a:xfrm>
            <a:off x="7258582" y="1876304"/>
            <a:ext cx="1885418" cy="2062103"/>
          </a:xfrm>
          <a:prstGeom prst="rect">
            <a:avLst/>
          </a:prstGeom>
          <a:noFill/>
        </p:spPr>
        <p:txBody>
          <a:bodyPr wrap="square" rtlCol="0">
            <a:spAutoFit/>
          </a:bodyPr>
          <a:lstStyle/>
          <a:p>
            <a:pPr algn="l">
              <a:lnSpc>
                <a:spcPct val="100000"/>
              </a:lnSpc>
            </a:pPr>
            <a:r>
              <a:rPr lang="en-US" sz="1600" dirty="0" smtClean="0">
                <a:solidFill>
                  <a:schemeClr val="bg1"/>
                </a:solidFill>
                <a:latin typeface="Verdana" pitchFamily="34" charset="0"/>
                <a:ea typeface="Verdana" pitchFamily="34" charset="0"/>
                <a:cs typeface="Verdana" pitchFamily="34" charset="0"/>
              </a:rPr>
              <a:t>+26 </a:t>
            </a:r>
            <a:r>
              <a:rPr lang="en-US" sz="1600" dirty="0" smtClean="0">
                <a:solidFill>
                  <a:schemeClr val="bg1"/>
                </a:solidFill>
                <a:latin typeface="Verdana" pitchFamily="34" charset="0"/>
                <a:ea typeface="Verdana" pitchFamily="34" charset="0"/>
                <a:cs typeface="Verdana" pitchFamily="34" charset="0"/>
              </a:rPr>
              <a:t>papers </a:t>
            </a:r>
            <a:r>
              <a:rPr lang="en-US" sz="1600" dirty="0" smtClean="0">
                <a:solidFill>
                  <a:schemeClr val="bg1"/>
                </a:solidFill>
                <a:latin typeface="Verdana" pitchFamily="34" charset="0"/>
                <a:ea typeface="Verdana" pitchFamily="34" charset="0"/>
                <a:cs typeface="Verdana" pitchFamily="34" charset="0"/>
              </a:rPr>
              <a:t>published (or in press) by </a:t>
            </a:r>
            <a:r>
              <a:rPr lang="en-US" sz="1600" dirty="0" smtClean="0">
                <a:solidFill>
                  <a:schemeClr val="bg1"/>
                </a:solidFill>
                <a:latin typeface="Verdana" pitchFamily="34" charset="0"/>
                <a:ea typeface="Verdana" pitchFamily="34" charset="0"/>
                <a:cs typeface="Verdana" pitchFamily="34" charset="0"/>
              </a:rPr>
              <a:t>the SPT team in ApJ since 2009 … </a:t>
            </a:r>
            <a:r>
              <a:rPr lang="en-US" sz="1600" dirty="0" smtClean="0">
                <a:solidFill>
                  <a:schemeClr val="bg1"/>
                </a:solidFill>
                <a:latin typeface="Verdana" pitchFamily="34" charset="0"/>
                <a:ea typeface="Verdana" pitchFamily="34" charset="0"/>
                <a:cs typeface="Verdana" pitchFamily="34" charset="0"/>
              </a:rPr>
              <a:t>seven more </a:t>
            </a:r>
            <a:r>
              <a:rPr lang="en-US" sz="1600" dirty="0" smtClean="0">
                <a:solidFill>
                  <a:schemeClr val="bg1"/>
                </a:solidFill>
                <a:latin typeface="Verdana" pitchFamily="34" charset="0"/>
                <a:ea typeface="Verdana" pitchFamily="34" charset="0"/>
                <a:cs typeface="Verdana" pitchFamily="34" charset="0"/>
              </a:rPr>
              <a:t>are </a:t>
            </a:r>
            <a:r>
              <a:rPr lang="en-US" sz="1600" dirty="0" smtClean="0">
                <a:solidFill>
                  <a:schemeClr val="bg1"/>
                </a:solidFill>
                <a:latin typeface="Verdana" pitchFamily="34" charset="0"/>
                <a:ea typeface="Verdana" pitchFamily="34" charset="0"/>
                <a:cs typeface="Verdana" pitchFamily="34" charset="0"/>
              </a:rPr>
              <a:t>under </a:t>
            </a:r>
            <a:r>
              <a:rPr lang="en-US" sz="1600" dirty="0">
                <a:solidFill>
                  <a:schemeClr val="bg1"/>
                </a:solidFill>
                <a:latin typeface="Verdana" pitchFamily="34" charset="0"/>
                <a:ea typeface="Verdana" pitchFamily="34" charset="0"/>
                <a:cs typeface="Verdana" pitchFamily="34" charset="0"/>
              </a:rPr>
              <a:t>review</a:t>
            </a:r>
          </a:p>
        </p:txBody>
      </p:sp>
    </p:spTree>
    <p:extLst>
      <p:ext uri="{BB962C8B-B14F-4D97-AF65-F5344CB8AC3E}">
        <p14:creationId xmlns:p14="http://schemas.microsoft.com/office/powerpoint/2010/main" val="4073670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61" y="5844815"/>
            <a:ext cx="4831262" cy="523220"/>
          </a:xfrm>
          <a:prstGeom prst="rect">
            <a:avLst/>
          </a:prstGeom>
          <a:noFill/>
        </p:spPr>
        <p:txBody>
          <a:bodyPr wrap="square" rtlCol="0">
            <a:spAutoFit/>
          </a:bodyPr>
          <a:lstStyle/>
          <a:p>
            <a:pPr algn="l">
              <a:lnSpc>
                <a:spcPct val="100000"/>
              </a:lnSpc>
            </a:pPr>
            <a:r>
              <a:rPr lang="en-US" sz="1400" b="0" dirty="0" smtClean="0">
                <a:latin typeface="Verdana" pitchFamily="34" charset="0"/>
                <a:ea typeface="Verdana" pitchFamily="34" charset="0"/>
                <a:cs typeface="Verdana" pitchFamily="34" charset="0"/>
              </a:rPr>
              <a:t>A Measurement of the </a:t>
            </a:r>
            <a:r>
              <a:rPr lang="en-US" sz="1400" b="0" dirty="0" err="1" smtClean="0">
                <a:latin typeface="Verdana" pitchFamily="34" charset="0"/>
                <a:ea typeface="Verdana" pitchFamily="34" charset="0"/>
                <a:cs typeface="Verdana" pitchFamily="34" charset="0"/>
              </a:rPr>
              <a:t>CMB</a:t>
            </a:r>
            <a:r>
              <a:rPr lang="en-US" sz="1400" b="0" dirty="0" smtClean="0">
                <a:latin typeface="Verdana" pitchFamily="34" charset="0"/>
                <a:ea typeface="Verdana" pitchFamily="34" charset="0"/>
                <a:cs typeface="Verdana" pitchFamily="34" charset="0"/>
              </a:rPr>
              <a:t> Damping Tail from the SPT/SZE Survey</a:t>
            </a:r>
            <a:endParaRPr lang="en-US" sz="1400" dirty="0">
              <a:solidFill>
                <a:schemeClr val="bg1"/>
              </a:solidFill>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37" y="2009554"/>
            <a:ext cx="4782824" cy="3839465"/>
          </a:xfrm>
          <a:prstGeom prst="rect">
            <a:avLst/>
          </a:prstGeom>
        </p:spPr>
      </p:pic>
      <p:sp>
        <p:nvSpPr>
          <p:cNvPr id="7" name="TextBox 6"/>
          <p:cNvSpPr txBox="1"/>
          <p:nvPr/>
        </p:nvSpPr>
        <p:spPr>
          <a:xfrm>
            <a:off x="235161" y="1217166"/>
            <a:ext cx="4039127" cy="646331"/>
          </a:xfrm>
          <a:prstGeom prst="rect">
            <a:avLst/>
          </a:prstGeom>
          <a:noFill/>
        </p:spPr>
        <p:txBody>
          <a:bodyPr wrap="square" rtlCol="0">
            <a:spAutoFit/>
          </a:bodyPr>
          <a:lstStyle/>
          <a:p>
            <a:pPr algn="l">
              <a:lnSpc>
                <a:spcPct val="100000"/>
              </a:lnSpc>
            </a:pPr>
            <a:r>
              <a:rPr lang="en-US" sz="1800" dirty="0">
                <a:solidFill>
                  <a:schemeClr val="bg1"/>
                </a:solidFill>
                <a:latin typeface="Verdana" pitchFamily="34" charset="0"/>
                <a:ea typeface="Verdana" pitchFamily="34" charset="0"/>
                <a:cs typeface="Verdana" pitchFamily="34" charset="0"/>
              </a:rPr>
              <a:t>Story et </a:t>
            </a:r>
            <a:r>
              <a:rPr lang="en-US" sz="1800" dirty="0" smtClean="0">
                <a:solidFill>
                  <a:schemeClr val="bg1"/>
                </a:solidFill>
                <a:latin typeface="Verdana" pitchFamily="34" charset="0"/>
                <a:ea typeface="Verdana" pitchFamily="34" charset="0"/>
                <a:cs typeface="Verdana" pitchFamily="34" charset="0"/>
              </a:rPr>
              <a:t>al., submitted </a:t>
            </a:r>
            <a:r>
              <a:rPr lang="en-US" sz="1800" dirty="0">
                <a:solidFill>
                  <a:schemeClr val="bg1"/>
                </a:solidFill>
                <a:latin typeface="Verdana" pitchFamily="34" charset="0"/>
                <a:ea typeface="Verdana" pitchFamily="34" charset="0"/>
                <a:cs typeface="Verdana" pitchFamily="34" charset="0"/>
              </a:rPr>
              <a:t>to ApJ, </a:t>
            </a:r>
            <a:r>
              <a:rPr lang="en-US" sz="1800" dirty="0" smtClean="0">
                <a:solidFill>
                  <a:schemeClr val="bg1"/>
                </a:solidFill>
                <a:latin typeface="Verdana" pitchFamily="34" charset="0"/>
                <a:ea typeface="Verdana" pitchFamily="34" charset="0"/>
                <a:cs typeface="Verdana" pitchFamily="34" charset="0"/>
              </a:rPr>
              <a:t>October 2012</a:t>
            </a:r>
            <a:endParaRPr lang="en-US" sz="1800" dirty="0">
              <a:solidFill>
                <a:schemeClr val="bg1"/>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79" y="938188"/>
            <a:ext cx="4313221" cy="388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64384" y="155789"/>
            <a:ext cx="3835068" cy="646331"/>
          </a:xfrm>
          <a:prstGeom prst="rect">
            <a:avLst/>
          </a:prstGeom>
          <a:solidFill>
            <a:srgbClr val="EAEAEA"/>
          </a:solidFill>
        </p:spPr>
        <p:txBody>
          <a:bodyPr wrap="square" rtlCol="0">
            <a:spAutoFit/>
          </a:bodyPr>
          <a:lstStyle/>
          <a:p>
            <a:pPr algn="l">
              <a:lnSpc>
                <a:spcPct val="100000"/>
              </a:lnSpc>
            </a:pPr>
            <a:r>
              <a:rPr lang="en-US" sz="1800" dirty="0">
                <a:solidFill>
                  <a:schemeClr val="bg1"/>
                </a:solidFill>
                <a:latin typeface="Verdana" pitchFamily="34" charset="0"/>
                <a:ea typeface="Verdana" pitchFamily="34" charset="0"/>
                <a:cs typeface="Verdana" pitchFamily="34" charset="0"/>
              </a:rPr>
              <a:t>B</a:t>
            </a:r>
            <a:r>
              <a:rPr lang="en-US" sz="1800" dirty="0" smtClean="0">
                <a:solidFill>
                  <a:schemeClr val="bg1"/>
                </a:solidFill>
                <a:latin typeface="Verdana" pitchFamily="34" charset="0"/>
                <a:ea typeface="Verdana" pitchFamily="34" charset="0"/>
                <a:cs typeface="Verdana" pitchFamily="34" charset="0"/>
              </a:rPr>
              <a:t>enson </a:t>
            </a:r>
            <a:r>
              <a:rPr lang="en-US" sz="1800" dirty="0">
                <a:solidFill>
                  <a:schemeClr val="bg1"/>
                </a:solidFill>
                <a:latin typeface="Verdana" pitchFamily="34" charset="0"/>
                <a:ea typeface="Verdana" pitchFamily="34" charset="0"/>
                <a:cs typeface="Verdana" pitchFamily="34" charset="0"/>
              </a:rPr>
              <a:t>et </a:t>
            </a:r>
            <a:r>
              <a:rPr lang="en-US" sz="1800" dirty="0" smtClean="0">
                <a:solidFill>
                  <a:schemeClr val="bg1"/>
                </a:solidFill>
                <a:latin typeface="Verdana" pitchFamily="34" charset="0"/>
                <a:ea typeface="Verdana" pitchFamily="34" charset="0"/>
                <a:cs typeface="Verdana" pitchFamily="34" charset="0"/>
              </a:rPr>
              <a:t>al., </a:t>
            </a:r>
            <a:r>
              <a:rPr lang="en-US" sz="1800" dirty="0" smtClean="0">
                <a:solidFill>
                  <a:schemeClr val="bg1"/>
                </a:solidFill>
                <a:latin typeface="Verdana" pitchFamily="34" charset="0"/>
                <a:ea typeface="Verdana" pitchFamily="34" charset="0"/>
                <a:cs typeface="Verdana" pitchFamily="34" charset="0"/>
              </a:rPr>
              <a:t>under review, ApJ</a:t>
            </a:r>
            <a:r>
              <a:rPr lang="en-US" sz="1800" dirty="0">
                <a:solidFill>
                  <a:schemeClr val="bg1"/>
                </a:solidFill>
                <a:latin typeface="Verdana" pitchFamily="34" charset="0"/>
                <a:ea typeface="Verdana" pitchFamily="34" charset="0"/>
                <a:cs typeface="Verdana" pitchFamily="34" charset="0"/>
              </a:rPr>
              <a:t>, </a:t>
            </a:r>
            <a:r>
              <a:rPr lang="en-US" sz="1800" dirty="0" smtClean="0">
                <a:solidFill>
                  <a:schemeClr val="bg1"/>
                </a:solidFill>
                <a:latin typeface="Verdana" pitchFamily="34" charset="0"/>
                <a:ea typeface="Verdana" pitchFamily="34" charset="0"/>
                <a:cs typeface="Verdana" pitchFamily="34" charset="0"/>
              </a:rPr>
              <a:t>2012</a:t>
            </a:r>
            <a:endParaRPr lang="en-US" sz="1800" dirty="0">
              <a:solidFill>
                <a:schemeClr val="bg1"/>
              </a:solidFill>
              <a:latin typeface="Verdana" pitchFamily="34" charset="0"/>
              <a:ea typeface="Verdana" pitchFamily="34" charset="0"/>
              <a:cs typeface="Verdana" pitchFamily="34" charset="0"/>
            </a:endParaRPr>
          </a:p>
        </p:txBody>
      </p:sp>
      <p:sp>
        <p:nvSpPr>
          <p:cNvPr id="8" name="TextBox 7"/>
          <p:cNvSpPr txBox="1"/>
          <p:nvPr/>
        </p:nvSpPr>
        <p:spPr>
          <a:xfrm>
            <a:off x="5192242" y="5294623"/>
            <a:ext cx="3707210" cy="738664"/>
          </a:xfrm>
          <a:prstGeom prst="rect">
            <a:avLst/>
          </a:prstGeom>
          <a:noFill/>
        </p:spPr>
        <p:txBody>
          <a:bodyPr wrap="square" rtlCol="0">
            <a:spAutoFit/>
          </a:bodyPr>
          <a:lstStyle/>
          <a:p>
            <a:pPr algn="l">
              <a:lnSpc>
                <a:spcPct val="100000"/>
              </a:lnSpc>
            </a:pPr>
            <a:r>
              <a:rPr lang="en-US" sz="1400" b="0" smtClean="0">
                <a:latin typeface="Verdana" pitchFamily="34" charset="0"/>
                <a:ea typeface="Verdana" pitchFamily="34" charset="0"/>
                <a:cs typeface="Verdana" pitchFamily="34" charset="0"/>
              </a:rPr>
              <a:t>Cosmological Constrains </a:t>
            </a:r>
            <a:r>
              <a:rPr lang="en-US" sz="1400" b="0" dirty="0" smtClean="0">
                <a:latin typeface="Verdana" pitchFamily="34" charset="0"/>
                <a:ea typeface="Verdana" pitchFamily="34" charset="0"/>
                <a:cs typeface="Verdana" pitchFamily="34" charset="0"/>
              </a:rPr>
              <a:t>from SPT/SZE Survey: </a:t>
            </a:r>
            <a:r>
              <a:rPr lang="en-US" sz="1400" b="0" dirty="0" smtClean="0">
                <a:solidFill>
                  <a:schemeClr val="bg1"/>
                </a:solidFill>
                <a:latin typeface="Verdana" pitchFamily="34" charset="0"/>
                <a:ea typeface="Verdana" pitchFamily="34" charset="0"/>
                <a:cs typeface="Verdana" pitchFamily="34" charset="0"/>
              </a:rPr>
              <a:t>neutrinos effective number and total mass</a:t>
            </a:r>
            <a:endParaRPr lang="en-US" sz="1400" b="0" dirty="0">
              <a:solidFill>
                <a:schemeClr val="bg1"/>
              </a:solidFill>
              <a:latin typeface="Verdana" pitchFamily="34" charset="0"/>
              <a:ea typeface="Verdana" pitchFamily="34" charset="0"/>
              <a:cs typeface="Verdana" pitchFamily="34" charset="0"/>
            </a:endParaRPr>
          </a:p>
        </p:txBody>
      </p:sp>
      <p:sp>
        <p:nvSpPr>
          <p:cNvPr id="11" name="TextBox 10"/>
          <p:cNvSpPr txBox="1"/>
          <p:nvPr/>
        </p:nvSpPr>
        <p:spPr>
          <a:xfrm>
            <a:off x="1371600" y="6432704"/>
            <a:ext cx="7761778" cy="369332"/>
          </a:xfrm>
          <a:prstGeom prst="rect">
            <a:avLst/>
          </a:prstGeom>
          <a:noFill/>
        </p:spPr>
        <p:txBody>
          <a:bodyPr wrap="square" rtlCol="0">
            <a:spAutoFit/>
          </a:bodyPr>
          <a:lstStyle/>
          <a:p>
            <a:pPr>
              <a:lnSpc>
                <a:spcPct val="100000"/>
              </a:lnSpc>
            </a:pPr>
            <a:r>
              <a:rPr lang="en-US" sz="1800" dirty="0" smtClean="0">
                <a:solidFill>
                  <a:srgbClr val="800000"/>
                </a:solidFill>
                <a:latin typeface="Verdana" pitchFamily="34" charset="0"/>
                <a:ea typeface="Times New Roman" charset="0"/>
                <a:cs typeface="Times New Roman" charset="0"/>
                <a:sym typeface="Times New Roman" charset="0"/>
              </a:rPr>
              <a:t>!!! Vieira </a:t>
            </a:r>
            <a:r>
              <a:rPr lang="en-US" sz="1800" dirty="0">
                <a:solidFill>
                  <a:srgbClr val="800000"/>
                </a:solidFill>
                <a:latin typeface="Verdana" pitchFamily="34" charset="0"/>
                <a:ea typeface="Times New Roman" charset="0"/>
                <a:cs typeface="Times New Roman" charset="0"/>
                <a:sym typeface="Times New Roman" charset="0"/>
              </a:rPr>
              <a:t>et al., </a:t>
            </a:r>
            <a:r>
              <a:rPr lang="en-US" sz="1800" i="1" dirty="0" smtClean="0">
                <a:solidFill>
                  <a:srgbClr val="800000"/>
                </a:solidFill>
                <a:latin typeface="Verdana" pitchFamily="34" charset="0"/>
                <a:ea typeface="Times New Roman" charset="0"/>
                <a:cs typeface="Times New Roman" charset="0"/>
                <a:sym typeface="Times New Roman" charset="0"/>
              </a:rPr>
              <a:t>Nature, </a:t>
            </a:r>
            <a:r>
              <a:rPr lang="en-US" sz="1800" dirty="0" smtClean="0">
                <a:solidFill>
                  <a:srgbClr val="800000"/>
                </a:solidFill>
                <a:latin typeface="Verdana" pitchFamily="34" charset="0"/>
                <a:ea typeface="Times New Roman" charset="0"/>
                <a:cs typeface="Times New Roman" charset="0"/>
                <a:sym typeface="Times New Roman" charset="0"/>
              </a:rPr>
              <a:t>submitted, Nov 28, 2012 !!!</a:t>
            </a:r>
            <a:endParaRPr lang="en-US" sz="18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448170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ewinvestig">
  <a:themeElements>
    <a:clrScheme name="">
      <a:dk1>
        <a:srgbClr val="220011"/>
      </a:dk1>
      <a:lt1>
        <a:srgbClr val="FFFFCC"/>
      </a:lt1>
      <a:dk2>
        <a:srgbClr val="000066"/>
      </a:dk2>
      <a:lt2>
        <a:srgbClr val="FFCC00"/>
      </a:lt2>
      <a:accent1>
        <a:srgbClr val="CC0099"/>
      </a:accent1>
      <a:accent2>
        <a:srgbClr val="56002B"/>
      </a:accent2>
      <a:accent3>
        <a:srgbClr val="AAAAB8"/>
      </a:accent3>
      <a:accent4>
        <a:srgbClr val="DADAAE"/>
      </a:accent4>
      <a:accent5>
        <a:srgbClr val="E2AACA"/>
      </a:accent5>
      <a:accent6>
        <a:srgbClr val="4D0026"/>
      </a:accent6>
      <a:hlink>
        <a:srgbClr val="9C004E"/>
      </a:hlink>
      <a:folHlink>
        <a:srgbClr val="FF6600"/>
      </a:folHlink>
    </a:clrScheme>
    <a:fontScheme name="newinvesti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newinvestig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newinvestig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newinvestig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newinvestig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newinvestig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newinvestig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1243</Words>
  <Application>Microsoft Office PowerPoint</Application>
  <PresentationFormat>On-screen Show (4:3)</PresentationFormat>
  <Paragraphs>120</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newinvestig</vt:lpstr>
      <vt:lpstr>Astronomy and Astrophysics in Antarctica  Resent Discoveries and Results </vt:lpstr>
      <vt:lpstr>PowerPoint Presentation</vt:lpstr>
      <vt:lpstr>PowerPoint Presentation</vt:lpstr>
      <vt:lpstr>NSF/OPP Antarctic Astronomy &amp; Astrophysics</vt:lpstr>
      <vt:lpstr>PowerPoint Presentation</vt:lpstr>
      <vt:lpstr>PowerPoint Presentation</vt:lpstr>
      <vt:lpstr>South Pole Telescope, Aurora, and Milky Way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 and Astrophysics in Antarctica  Austral Summer 2008/09 Results</dc:title>
  <dc:creator/>
  <cp:lastModifiedBy/>
  <cp:revision>36</cp:revision>
  <cp:lastPrinted>1901-01-01T05:00:00Z</cp:lastPrinted>
  <dcterms:created xsi:type="dcterms:W3CDTF">1901-01-01T05:00:00Z</dcterms:created>
  <dcterms:modified xsi:type="dcterms:W3CDTF">2012-11-30T17:53:18Z</dcterms:modified>
</cp:coreProperties>
</file>