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63" r:id="rId2"/>
    <p:sldId id="325" r:id="rId3"/>
    <p:sldId id="323" r:id="rId4"/>
    <p:sldId id="326" r:id="rId5"/>
    <p:sldId id="335" r:id="rId6"/>
    <p:sldId id="327" r:id="rId7"/>
    <p:sldId id="334" r:id="rId8"/>
    <p:sldId id="333" r:id="rId9"/>
    <p:sldId id="331" r:id="rId10"/>
    <p:sldId id="332" r:id="rId11"/>
    <p:sldId id="336" r:id="rId12"/>
    <p:sldId id="337" r:id="rId1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99"/>
    <a:srgbClr val="FFFF00"/>
    <a:srgbClr val="333399"/>
    <a:srgbClr val="3366FF"/>
    <a:srgbClr val="0000FF"/>
    <a:srgbClr val="000099"/>
    <a:srgbClr val="339966"/>
    <a:srgbClr val="00CC00"/>
    <a:srgbClr val="E4BAC5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78" autoAdjust="0"/>
    <p:restoredTop sz="86409" autoAdjust="0"/>
  </p:normalViewPr>
  <p:slideViewPr>
    <p:cSldViewPr snapToGrid="0">
      <p:cViewPr varScale="1">
        <p:scale>
          <a:sx n="43" d="100"/>
          <a:sy n="43" d="100"/>
        </p:scale>
        <p:origin x="-11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732" y="66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BE6021-D0DB-4F55-9563-DED4F2283E96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CCDC16-AD3F-45D9-B61E-B586EC16F306}">
      <dgm:prSet custT="1"/>
      <dgm:spPr/>
      <dgm:t>
        <a:bodyPr/>
        <a:lstStyle/>
        <a:p>
          <a:pPr rtl="0"/>
          <a:r>
            <a:rPr lang="en-US" sz="2000" dirty="0" smtClean="0">
              <a:solidFill>
                <a:schemeClr val="tx1"/>
              </a:solidFill>
            </a:rPr>
            <a:t>DOE and NASA are moving forward with a realistic, low-risk plan to address this critical supply issue</a:t>
          </a:r>
          <a:endParaRPr lang="en-US" sz="2000" dirty="0">
            <a:solidFill>
              <a:schemeClr val="tx1"/>
            </a:solidFill>
          </a:endParaRPr>
        </a:p>
      </dgm:t>
    </dgm:pt>
    <dgm:pt modelId="{0CD4C961-0B6F-43BC-872B-1F05735C653A}" type="parTrans" cxnId="{5766DA44-3866-4E63-98DE-A27412DCB70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B3104CD-71C6-44EE-BECA-3EC0C83FF532}" type="sibTrans" cxnId="{5766DA44-3866-4E63-98DE-A27412DCB70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7EAE44D-10BE-4B6F-B5FC-91E2F0A5D7C3}" type="pres">
      <dgm:prSet presAssocID="{A0BE6021-D0DB-4F55-9563-DED4F2283E9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366EFC-1F06-4EDD-B912-94ACC6DD7987}" type="pres">
      <dgm:prSet presAssocID="{C6CCDC16-AD3F-45D9-B61E-B586EC16F306}" presName="node" presStyleLbl="node1" presStyleIdx="0" presStyleCnt="1" custScaleX="8568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8CA7B9-2B42-4EF4-9B8F-EB4B013EB7DB}" type="presOf" srcId="{C6CCDC16-AD3F-45D9-B61E-B586EC16F306}" destId="{AB366EFC-1F06-4EDD-B912-94ACC6DD7987}" srcOrd="0" destOrd="0" presId="urn:microsoft.com/office/officeart/2005/8/layout/default"/>
    <dgm:cxn modelId="{5766DA44-3866-4E63-98DE-A27412DCB70F}" srcId="{A0BE6021-D0DB-4F55-9563-DED4F2283E96}" destId="{C6CCDC16-AD3F-45D9-B61E-B586EC16F306}" srcOrd="0" destOrd="0" parTransId="{0CD4C961-0B6F-43BC-872B-1F05735C653A}" sibTransId="{2B3104CD-71C6-44EE-BECA-3EC0C83FF532}"/>
    <dgm:cxn modelId="{B11C6CF4-449F-42F6-9F46-B0C3673F43EA}" type="presOf" srcId="{A0BE6021-D0DB-4F55-9563-DED4F2283E96}" destId="{C7EAE44D-10BE-4B6F-B5FC-91E2F0A5D7C3}" srcOrd="0" destOrd="0" presId="urn:microsoft.com/office/officeart/2005/8/layout/default"/>
    <dgm:cxn modelId="{5F490B9B-C016-4204-8385-DC86D829A72E}" type="presParOf" srcId="{C7EAE44D-10BE-4B6F-B5FC-91E2F0A5D7C3}" destId="{AB366EFC-1F06-4EDD-B912-94ACC6DD7987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B366EFC-1F06-4EDD-B912-94ACC6DD7987}">
      <dsp:nvSpPr>
        <dsp:cNvPr id="0" name=""/>
        <dsp:cNvSpPr/>
      </dsp:nvSpPr>
      <dsp:spPr>
        <a:xfrm>
          <a:off x="427" y="208564"/>
          <a:ext cx="8644379" cy="60533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DOE and NASA are moving forward with a realistic, low-risk plan to address this critical supply issue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427" y="208564"/>
        <a:ext cx="8644379" cy="6053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4BB0B1B-EAB6-4200-8397-23F6CD9E3BDC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4D006E-54A2-4D40-BFA7-121AB1768648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 userDrawn="1"/>
        </p:nvSpPr>
        <p:spPr bwMode="auto">
          <a:xfrm>
            <a:off x="0" y="390525"/>
            <a:ext cx="9144000" cy="904875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chemeClr val="bg2">
                  <a:lumMod val="20000"/>
                  <a:lumOff val="80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43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46" name="Text Box 6"/>
          <p:cNvSpPr txBox="1">
            <a:spLocks noChangeArrowheads="1"/>
          </p:cNvSpPr>
          <p:nvPr userDrawn="1"/>
        </p:nvSpPr>
        <p:spPr bwMode="auto">
          <a:xfrm>
            <a:off x="5410200" y="111125"/>
            <a:ext cx="33258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75000"/>
              </a:lnSpc>
            </a:pPr>
            <a:r>
              <a:rPr lang="en-US" sz="1200" i="1" dirty="0">
                <a:latin typeface="Times New Roman" pitchFamily="18" charset="0"/>
              </a:rPr>
              <a:t>Office of Nuclear Energy, Science and Technology </a:t>
            </a:r>
          </a:p>
        </p:txBody>
      </p:sp>
      <p:pic>
        <p:nvPicPr>
          <p:cNvPr id="61447" name="Picture 7" descr="DOE-New-ColorSea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18550" y="25400"/>
            <a:ext cx="400050" cy="4000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614363"/>
            <a:ext cx="2152650" cy="29670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614363"/>
            <a:ext cx="6305550" cy="29670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716088"/>
            <a:ext cx="4152900" cy="1865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716088"/>
            <a:ext cx="4152900" cy="1865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Rectangle 14"/>
          <p:cNvSpPr>
            <a:spLocks noChangeArrowheads="1"/>
          </p:cNvSpPr>
          <p:nvPr userDrawn="1"/>
        </p:nvSpPr>
        <p:spPr bwMode="auto">
          <a:xfrm>
            <a:off x="0" y="390525"/>
            <a:ext cx="9144000" cy="904875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chemeClr val="bg2">
                  <a:lumMod val="20000"/>
                  <a:lumOff val="80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39" name="Rectangle 15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14363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716088"/>
            <a:ext cx="8458200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023" tIns="41011" rIns="82023" bIns="41011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2" name="Text Box 18"/>
          <p:cNvSpPr txBox="1">
            <a:spLocks noChangeArrowheads="1"/>
          </p:cNvSpPr>
          <p:nvPr userDrawn="1"/>
        </p:nvSpPr>
        <p:spPr bwMode="auto">
          <a:xfrm>
            <a:off x="5410200" y="111125"/>
            <a:ext cx="33258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75000"/>
              </a:lnSpc>
            </a:pPr>
            <a:r>
              <a:rPr lang="en-US" sz="1200" i="1" dirty="0">
                <a:latin typeface="Times New Roman" pitchFamily="18" charset="0"/>
              </a:rPr>
              <a:t>Office of Nuclear Energy, Science and Technology </a:t>
            </a:r>
          </a:p>
        </p:txBody>
      </p:sp>
      <p:pic>
        <p:nvPicPr>
          <p:cNvPr id="1043" name="Picture 19" descr="DOE-New-ColorSeal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718550" y="25400"/>
            <a:ext cx="400050" cy="4000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aseline="0">
          <a:solidFill>
            <a:srgbClr val="FFFF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706563" y="4852988"/>
            <a:ext cx="7100887" cy="1383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959" tIns="44979" rIns="89959" bIns="44979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Rebecca Onuschak</a:t>
            </a:r>
            <a:endParaRPr lang="en-US" sz="2400" dirty="0" smtClean="0"/>
          </a:p>
          <a:p>
            <a:pPr eaLnBrk="1" hangingPunct="1">
              <a:defRPr/>
            </a:pPr>
            <a:r>
              <a:rPr lang="en-US" sz="2000" dirty="0" smtClean="0"/>
              <a:t>Federal Program Director for Pu-238 Production</a:t>
            </a:r>
          </a:p>
          <a:p>
            <a:pPr eaLnBrk="1" hangingPunct="1">
              <a:defRPr/>
            </a:pPr>
            <a:r>
              <a:rPr lang="en-US" sz="2000" dirty="0" smtClean="0"/>
              <a:t>DOE Office of Space and Defense Power Systems</a:t>
            </a:r>
          </a:p>
          <a:p>
            <a:pPr eaLnBrk="1" hangingPunct="1"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November 30, 2012</a:t>
            </a:r>
          </a:p>
        </p:txBody>
      </p:sp>
      <p:pic>
        <p:nvPicPr>
          <p:cNvPr id="13315" name="Picture 3" descr="co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1446213" cy="6859588"/>
          </a:xfrm>
          <a:prstGeom prst="rect">
            <a:avLst/>
          </a:prstGeom>
          <a:noFill/>
        </p:spPr>
      </p:pic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317" name="Freeform 5"/>
          <p:cNvSpPr>
            <a:spLocks/>
          </p:cNvSpPr>
          <p:nvPr/>
        </p:nvSpPr>
        <p:spPr bwMode="auto">
          <a:xfrm>
            <a:off x="1371600" y="381000"/>
            <a:ext cx="7772400" cy="1828800"/>
          </a:xfrm>
          <a:custGeom>
            <a:avLst/>
            <a:gdLst/>
            <a:ahLst/>
            <a:cxnLst>
              <a:cxn ang="0">
                <a:pos x="16" y="0"/>
              </a:cxn>
              <a:cxn ang="0">
                <a:pos x="474" y="0"/>
              </a:cxn>
              <a:cxn ang="0">
                <a:pos x="5000" y="0"/>
              </a:cxn>
              <a:cxn ang="0">
                <a:pos x="5000" y="768"/>
              </a:cxn>
              <a:cxn ang="0">
                <a:pos x="324" y="768"/>
              </a:cxn>
              <a:cxn ang="0">
                <a:pos x="0" y="768"/>
              </a:cxn>
              <a:cxn ang="0">
                <a:pos x="0" y="380"/>
              </a:cxn>
              <a:cxn ang="0">
                <a:pos x="16" y="0"/>
              </a:cxn>
            </a:cxnLst>
            <a:rect l="0" t="0" r="r" b="b"/>
            <a:pathLst>
              <a:path w="5000" h="768">
                <a:moveTo>
                  <a:pt x="16" y="0"/>
                </a:moveTo>
                <a:lnTo>
                  <a:pt x="474" y="0"/>
                </a:lnTo>
                <a:lnTo>
                  <a:pt x="5000" y="0"/>
                </a:lnTo>
                <a:lnTo>
                  <a:pt x="5000" y="768"/>
                </a:lnTo>
                <a:lnTo>
                  <a:pt x="324" y="768"/>
                </a:lnTo>
                <a:lnTo>
                  <a:pt x="0" y="768"/>
                </a:lnTo>
                <a:lnTo>
                  <a:pt x="0" y="380"/>
                </a:lnTo>
                <a:lnTo>
                  <a:pt x="16" y="0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100000">
                <a:schemeClr val="bg2">
                  <a:lumMod val="20000"/>
                  <a:lumOff val="80000"/>
                </a:schemeClr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1371600" y="381000"/>
            <a:ext cx="7772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anchor="ctr"/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DOE Plans for Restarting Domestic Pu-238 Production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13319" name="Picture 7" descr="DOE-New-ColorSe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2362200"/>
            <a:ext cx="22860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1894" y="1317286"/>
          <a:ext cx="8891752" cy="539563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418897"/>
                <a:gridCol w="2443655"/>
                <a:gridCol w="2806262"/>
                <a:gridCol w="2222938"/>
              </a:tblGrid>
              <a:tr h="793157"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baseline="0" dirty="0" smtClean="0"/>
                        <a:t>Process Step </a:t>
                      </a:r>
                      <a:endParaRPr lang="en-US" sz="1600" kern="1200" baseline="0" dirty="0" smtClean="0">
                        <a:solidFill>
                          <a:srgbClr val="FFFF00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baseline="0" dirty="0" smtClean="0"/>
                        <a:t>Current </a:t>
                      </a:r>
                    </a:p>
                    <a:p>
                      <a:pPr algn="ctr"/>
                      <a:r>
                        <a:rPr lang="en-US" sz="1600" kern="1200" baseline="0" dirty="0" smtClean="0"/>
                        <a:t>Technology Using</a:t>
                      </a:r>
                    </a:p>
                    <a:p>
                      <a:pPr algn="ctr"/>
                      <a:r>
                        <a:rPr lang="en-US" sz="1600" kern="1200" baseline="0" dirty="0" smtClean="0"/>
                        <a:t>Existing Equipment</a:t>
                      </a:r>
                      <a:endParaRPr lang="en-US" sz="1600" dirty="0">
                        <a:solidFill>
                          <a:srgbClr val="FFFF00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baseline="0" dirty="0" smtClean="0"/>
                        <a:t>Proposed </a:t>
                      </a:r>
                    </a:p>
                    <a:p>
                      <a:pPr algn="ctr"/>
                      <a:r>
                        <a:rPr lang="en-US" sz="1600" kern="1200" baseline="0" dirty="0" smtClean="0"/>
                        <a:t>2 kg/year</a:t>
                      </a:r>
                      <a:endParaRPr lang="en-US" sz="1600" dirty="0">
                        <a:solidFill>
                          <a:srgbClr val="FFFF00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baseline="0" dirty="0" smtClean="0"/>
                        <a:t>Issues to be Addressed During Development</a:t>
                      </a:r>
                      <a:endParaRPr lang="en-US" sz="1600" dirty="0">
                        <a:solidFill>
                          <a:srgbClr val="FFFF00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</a:tr>
              <a:tr h="773785">
                <a:tc>
                  <a:txBody>
                    <a:bodyPr/>
                    <a:lstStyle/>
                    <a:p>
                      <a:r>
                        <a:rPr lang="en-US" sz="1600" kern="1200" baseline="0" dirty="0" smtClean="0"/>
                        <a:t>Oxalate</a:t>
                      </a:r>
                    </a:p>
                    <a:p>
                      <a:r>
                        <a:rPr lang="en-US" sz="1600" kern="1200" baseline="0" dirty="0" smtClean="0"/>
                        <a:t>Precipitation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baseline="0" dirty="0" smtClean="0"/>
                        <a:t>35 gm/batch using </a:t>
                      </a:r>
                      <a:r>
                        <a:rPr lang="en-US" sz="1600" kern="1200" baseline="30000" dirty="0" smtClean="0"/>
                        <a:t>242</a:t>
                      </a:r>
                      <a:r>
                        <a:rPr lang="en-US" sz="1600" kern="1200" baseline="0" dirty="0" smtClean="0"/>
                        <a:t>Pu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80 gm/batch </a:t>
                      </a:r>
                      <a:r>
                        <a:rPr lang="en-US" sz="1600" baseline="30000" dirty="0" smtClean="0"/>
                        <a:t>238</a:t>
                      </a:r>
                      <a:r>
                        <a:rPr lang="en-US" sz="1600" dirty="0" smtClean="0"/>
                        <a:t>Pu 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baseline="0" dirty="0" smtClean="0"/>
                        <a:t>Effect of high specific activity </a:t>
                      </a:r>
                      <a:r>
                        <a:rPr lang="en-US" sz="1600" kern="1200" baseline="30000" dirty="0" smtClean="0"/>
                        <a:t>238</a:t>
                      </a:r>
                      <a:r>
                        <a:rPr lang="en-US" sz="1600" kern="1200" baseline="0" dirty="0" smtClean="0"/>
                        <a:t>Pu on existing process chemistry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5931">
                <a:tc>
                  <a:txBody>
                    <a:bodyPr/>
                    <a:lstStyle/>
                    <a:p>
                      <a:r>
                        <a:rPr lang="en-US" sz="1600" kern="1200" baseline="0" dirty="0" smtClean="0"/>
                        <a:t>16O 	 	 	</a:t>
                      </a:r>
                      <a:endParaRPr lang="en-US" sz="16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baseline="0" dirty="0" smtClean="0"/>
                        <a:t>SRS/LANL Technology exists (not implemented at ORNL)</a:t>
                      </a:r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baseline="0" dirty="0" smtClean="0"/>
                        <a:t>2 kg/year</a:t>
                      </a:r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baseline="0" dirty="0" smtClean="0"/>
                        <a:t>Methods for safe process operation and control; ensure minimal back reaction 	</a:t>
                      </a:r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0979">
                <a:tc>
                  <a:txBody>
                    <a:bodyPr/>
                    <a:lstStyle/>
                    <a:p>
                      <a:r>
                        <a:rPr lang="en-US" sz="1600" kern="1200" baseline="0" dirty="0" smtClean="0"/>
                        <a:t>Shipping 		</a:t>
                      </a:r>
                      <a:endParaRPr lang="en-US" sz="1600" dirty="0" smtClean="0"/>
                    </a:p>
                    <a:p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baseline="0" dirty="0" smtClean="0"/>
                        <a:t>~ 75-200 gm </a:t>
                      </a:r>
                      <a:r>
                        <a:rPr lang="en-US" sz="1600" kern="1200" baseline="30000" dirty="0" smtClean="0"/>
                        <a:t>242</a:t>
                      </a:r>
                      <a:r>
                        <a:rPr lang="en-US" sz="1600" kern="1200" baseline="0" dirty="0" smtClean="0"/>
                        <a:t>Pu/shipment </a:t>
                      </a:r>
                    </a:p>
                    <a:p>
                      <a:r>
                        <a:rPr lang="en-US" sz="1600" kern="1200" baseline="0" dirty="0" smtClean="0"/>
                        <a:t>~ 8 gm </a:t>
                      </a:r>
                      <a:r>
                        <a:rPr lang="en-US" sz="1600" kern="1200" baseline="30000" dirty="0" smtClean="0"/>
                        <a:t>238</a:t>
                      </a:r>
                      <a:r>
                        <a:rPr lang="en-US" sz="1600" kern="1200" baseline="0" dirty="0" smtClean="0"/>
                        <a:t>Pu/shipment </a:t>
                      </a:r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baseline="0" dirty="0" smtClean="0"/>
                        <a:t>~ 200-600 gm </a:t>
                      </a:r>
                      <a:r>
                        <a:rPr lang="en-US" sz="1600" kern="1200" baseline="30000" dirty="0" smtClean="0"/>
                        <a:t>238</a:t>
                      </a:r>
                      <a:r>
                        <a:rPr lang="en-US" sz="1600" kern="1200" baseline="0" dirty="0" smtClean="0"/>
                        <a:t>Pu/shipment </a:t>
                      </a:r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baseline="0" dirty="0" smtClean="0"/>
                        <a:t>Increase capacity per shipment for </a:t>
                      </a:r>
                      <a:r>
                        <a:rPr lang="en-US" sz="1600" kern="1200" baseline="30000" dirty="0" smtClean="0"/>
                        <a:t>238</a:t>
                      </a:r>
                      <a:r>
                        <a:rPr lang="en-US" sz="1600" kern="1200" baseline="0" dirty="0" smtClean="0"/>
                        <a:t>Pu shipments </a:t>
                      </a:r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8276">
                <a:tc>
                  <a:txBody>
                    <a:bodyPr/>
                    <a:lstStyle/>
                    <a:p>
                      <a:r>
                        <a:rPr lang="en-US" sz="1600" kern="1200" baseline="0" dirty="0" smtClean="0"/>
                        <a:t>Modified direct denitration	</a:t>
                      </a:r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baseline="0" dirty="0" smtClean="0"/>
                        <a:t>0.1 - 1.0 kg/hour based on U </a:t>
                      </a:r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baseline="0" dirty="0" smtClean="0"/>
                        <a:t>100-200 gm/hour of Np </a:t>
                      </a:r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baseline="0" dirty="0" smtClean="0"/>
                        <a:t>Demonstrate process chemistry for MDD based on Np</a:t>
                      </a:r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3157">
                <a:tc>
                  <a:txBody>
                    <a:bodyPr/>
                    <a:lstStyle/>
                    <a:p>
                      <a:r>
                        <a:rPr lang="en-US" sz="1600" kern="1200" baseline="0" dirty="0" smtClean="0"/>
                        <a:t>Pa removal</a:t>
                      </a:r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baseline="0" dirty="0" smtClean="0"/>
                        <a:t>~ 100 gm Np total (for previous test target work)</a:t>
                      </a:r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baseline="0" dirty="0" smtClean="0"/>
                        <a:t>~ 14 kg Np/year</a:t>
                      </a:r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baseline="0" dirty="0" smtClean="0"/>
                        <a:t>Scale up from ~100 gm to ~14 kg/yr.</a:t>
                      </a:r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Existing capabilities scale-up (continued)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to Full-Scale Production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9503" y="1397000"/>
          <a:ext cx="8678489" cy="42976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6666810"/>
                <a:gridCol w="201167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0" dirty="0" smtClean="0"/>
                        <a:t>Complete NEPA Documentation; finalize project alternative</a:t>
                      </a:r>
                      <a:r>
                        <a:rPr lang="en-US" sz="2800" b="0" baseline="0" dirty="0" smtClean="0"/>
                        <a:t> selection</a:t>
                      </a:r>
                      <a:endParaRPr lang="en-US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/>
                        <a:t>Spring 2013</a:t>
                      </a:r>
                      <a:endParaRPr lang="en-US" sz="28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Qualify targets for HFIR; begin integrated process demonstration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Fall 2013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Ship first Pu-238 sample material</a:t>
                      </a:r>
                      <a:r>
                        <a:rPr lang="en-US" sz="2800" baseline="0" dirty="0" smtClean="0"/>
                        <a:t> to LANL (confirms product quality)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Fall 2014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Qualify</a:t>
                      </a:r>
                      <a:r>
                        <a:rPr lang="en-US" sz="2800" baseline="0" dirty="0" smtClean="0"/>
                        <a:t> targets for ATR; begin ramp-up to full production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Fall 2016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Turnover to Operations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Fall 2017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216131" y="5835536"/>
          <a:ext cx="8645235" cy="1022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5421" y="1547446"/>
            <a:ext cx="87782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majority of the content presented here, including all of the graphics, was provided by Dr. Robert Wham of the Oak Ridge National Laboratory.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596" y="401969"/>
            <a:ext cx="7884827" cy="847013"/>
          </a:xfrm>
        </p:spPr>
        <p:txBody>
          <a:bodyPr/>
          <a:lstStyle/>
          <a:p>
            <a:r>
              <a:rPr lang="en-US" sz="2800" dirty="0" smtClean="0"/>
              <a:t>DOE plans to achieve 1.5 kg/yr</a:t>
            </a:r>
            <a:br>
              <a:rPr lang="en-US" sz="2800" dirty="0" smtClean="0"/>
            </a:br>
            <a:r>
              <a:rPr lang="en-US" sz="2800" dirty="0" smtClean="0"/>
              <a:t>production capability by 2018</a:t>
            </a:r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2690" y="1476351"/>
            <a:ext cx="5476346" cy="152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2117" y="1649118"/>
            <a:ext cx="1706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ORNL has begun technology demonstration to develop capability to make Pu-238 for DOE</a:t>
            </a:r>
            <a:endParaRPr lang="en-US" sz="12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88828" y="4555411"/>
            <a:ext cx="1255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The project is broken into subprojects</a:t>
            </a:r>
            <a:endParaRPr lang="en-US" sz="1200" i="1" dirty="0"/>
          </a:p>
        </p:txBody>
      </p:sp>
      <p:pic>
        <p:nvPicPr>
          <p:cNvPr id="1552" name="Picture 5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30286" y="2953296"/>
            <a:ext cx="7694983" cy="3904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3107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800" b="1" dirty="0" smtClean="0"/>
              <a:t>Plutonium-238 is Produced in a Nuclear Reactor via Neutron Capture and Beta Decay</a:t>
            </a:r>
            <a:endParaRPr lang="en-US" sz="28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611" y="1305159"/>
            <a:ext cx="8380755" cy="5305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4270" y="599373"/>
            <a:ext cx="6845508" cy="457200"/>
          </a:xfrm>
        </p:spPr>
        <p:txBody>
          <a:bodyPr/>
          <a:lstStyle/>
          <a:p>
            <a:r>
              <a:rPr lang="en-US" sz="3200" dirty="0" smtClean="0"/>
              <a:t>Production can be restarted without new facilities</a:t>
            </a:r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278" y="1456841"/>
            <a:ext cx="8425308" cy="450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764" y="547862"/>
            <a:ext cx="8262851" cy="457200"/>
          </a:xfrm>
        </p:spPr>
        <p:txBody>
          <a:bodyPr/>
          <a:lstStyle/>
          <a:p>
            <a:r>
              <a:rPr lang="en-US" sz="3600" dirty="0" smtClean="0"/>
              <a:t>Two existing DOE </a:t>
            </a:r>
            <a:r>
              <a:rPr lang="en-US" sz="3600" dirty="0" smtClean="0"/>
              <a:t>reactors</a:t>
            </a:r>
            <a:endParaRPr lang="en-US" sz="3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269" y="1383103"/>
            <a:ext cx="7743123" cy="5258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4363"/>
            <a:ext cx="9144000" cy="457200"/>
          </a:xfrm>
        </p:spPr>
        <p:txBody>
          <a:bodyPr/>
          <a:lstStyle/>
          <a:p>
            <a:r>
              <a:rPr lang="en-US" sz="4000" dirty="0" smtClean="0"/>
              <a:t>High-TRL methods are key to approach</a:t>
            </a:r>
            <a:endParaRPr lang="en-US" sz="4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79" y="1384731"/>
            <a:ext cx="9044246" cy="5120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596" y="401969"/>
            <a:ext cx="7884827" cy="847013"/>
          </a:xfrm>
        </p:spPr>
        <p:txBody>
          <a:bodyPr/>
          <a:lstStyle/>
          <a:p>
            <a:r>
              <a:rPr lang="en-US" sz="4000" dirty="0" smtClean="0"/>
              <a:t>First Steps (underway now)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331983"/>
            <a:ext cx="9144000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Review past NEPA analysis to ensure current approach remains the best option and that impacts are understood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Demonstrate key technologies that need to be re-established and/or adjusted for the current approach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Historical production process:</a:t>
            </a:r>
          </a:p>
          <a:p>
            <a:pPr marL="914400" lvl="1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Was designed for reactors that no longer operate</a:t>
            </a:r>
          </a:p>
          <a:p>
            <a:pPr marL="914400" lvl="1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Used facilities and infrastructure supported by weapons activities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Current approach:</a:t>
            </a:r>
          </a:p>
          <a:p>
            <a:pPr marL="914400" lvl="1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Will use existing research reactors and facilities</a:t>
            </a:r>
          </a:p>
          <a:p>
            <a:pPr marL="914400" lvl="1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Must be lean enough to “pay its own way” (no weapons production infrastructure on which to depend)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83107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773238" y="3247450"/>
            <a:ext cx="7129462" cy="1395413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676"/>
          <a:stretch/>
        </p:blipFill>
        <p:spPr bwMode="auto">
          <a:xfrm>
            <a:off x="7172325" y="3247450"/>
            <a:ext cx="1625600" cy="1227138"/>
          </a:xfrm>
          <a:prstGeom prst="rect">
            <a:avLst/>
          </a:prstGeom>
          <a:noFill/>
          <a:ln>
            <a:noFill/>
          </a:ln>
          <a:effectLst>
            <a:outerShdw blurRad="50800" dist="50800" dir="2700000" algn="tl" rotWithShape="0">
              <a:prstClr val="black">
                <a:alpha val="53000"/>
              </a:prstClr>
            </a:outerShdw>
          </a:effectLst>
          <a:extLst/>
        </p:spPr>
      </p:pic>
      <p:sp>
        <p:nvSpPr>
          <p:cNvPr id="14" name="Rectangle 13"/>
          <p:cNvSpPr/>
          <p:nvPr/>
        </p:nvSpPr>
        <p:spPr>
          <a:xfrm>
            <a:off x="4705350" y="3156963"/>
            <a:ext cx="1555750" cy="12255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>
            <a:outerShdw blurRad="50800" dist="50800" dir="2700000" algn="tl" rotWithShape="0">
              <a:prstClr val="black">
                <a:alpha val="5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" y="3247450"/>
            <a:ext cx="1498600" cy="1395413"/>
          </a:xfrm>
          <a:prstGeom prst="rect">
            <a:avLst/>
          </a:prstGeom>
          <a:gradFill>
            <a:gsLst>
              <a:gs pos="80000">
                <a:schemeClr val="accent3">
                  <a:lumMod val="65000"/>
                </a:schemeClr>
              </a:gs>
              <a:gs pos="100000">
                <a:schemeClr val="accent3">
                  <a:lumMod val="7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28600" y="1497843"/>
            <a:ext cx="1498600" cy="1395412"/>
          </a:xfrm>
          <a:prstGeom prst="rect">
            <a:avLst/>
          </a:prstGeom>
          <a:gradFill>
            <a:gsLst>
              <a:gs pos="0">
                <a:srgbClr val="006C3A"/>
              </a:gs>
              <a:gs pos="82000">
                <a:srgbClr val="5EA780"/>
              </a:gs>
              <a:gs pos="100000">
                <a:srgbClr val="7FBB99"/>
              </a:gs>
            </a:gsLst>
          </a:gra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28600" y="4912738"/>
            <a:ext cx="1498600" cy="1395412"/>
          </a:xfrm>
          <a:prstGeom prst="rect">
            <a:avLst/>
          </a:prstGeom>
          <a:gradFill>
            <a:gsLst>
              <a:gs pos="0">
                <a:srgbClr val="002060"/>
              </a:gs>
              <a:gs pos="80000">
                <a:srgbClr val="0070C0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271" name="Title 7"/>
          <p:cNvSpPr>
            <a:spLocks noGrp="1"/>
          </p:cNvSpPr>
          <p:nvPr>
            <p:ph type="title"/>
          </p:nvPr>
        </p:nvSpPr>
        <p:spPr>
          <a:xfrm>
            <a:off x="809469" y="402653"/>
            <a:ext cx="7996967" cy="774700"/>
          </a:xfrm>
        </p:spPr>
        <p:txBody>
          <a:bodyPr/>
          <a:lstStyle/>
          <a:p>
            <a:r>
              <a:rPr lang="en-US" sz="2800" dirty="0" smtClean="0"/>
              <a:t>Development work will adjust processes to use existing research reactors</a:t>
            </a:r>
          </a:p>
        </p:txBody>
      </p:sp>
      <p:sp>
        <p:nvSpPr>
          <p:cNvPr id="11272" name="Rectangle 505"/>
          <p:cNvSpPr>
            <a:spLocks noChangeArrowheads="1"/>
          </p:cNvSpPr>
          <p:nvPr/>
        </p:nvSpPr>
        <p:spPr bwMode="auto">
          <a:xfrm>
            <a:off x="8296275" y="6673850"/>
            <a:ext cx="59372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>
              <a:lnSpc>
                <a:spcPct val="90000"/>
              </a:lnSpc>
            </a:pPr>
            <a:r>
              <a:rPr lang="en-US" sz="600" dirty="0">
                <a:solidFill>
                  <a:srgbClr val="1F1A17"/>
                </a:solidFill>
              </a:rPr>
              <a:t>2011-044A RMW</a:t>
            </a:r>
            <a:endParaRPr lang="en-US" sz="600" dirty="0"/>
          </a:p>
        </p:txBody>
      </p:sp>
      <p:sp>
        <p:nvSpPr>
          <p:cNvPr id="4" name="Title 7"/>
          <p:cNvSpPr txBox="1">
            <a:spLocks/>
          </p:cNvSpPr>
          <p:nvPr/>
        </p:nvSpPr>
        <p:spPr>
          <a:xfrm>
            <a:off x="174625" y="3307775"/>
            <a:ext cx="1606550" cy="127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kern="1200">
                <a:solidFill>
                  <a:srgbClr val="006C3A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800" b="1" dirty="0" smtClean="0">
                <a:solidFill>
                  <a:schemeClr val="bg1"/>
                </a:solidFill>
                <a:latin typeface="Arial Narrow" pitchFamily="34" charset="0"/>
              </a:rPr>
              <a:t>Target Fabrication, Irradiation, and Post-Irradiation Examination</a:t>
            </a:r>
            <a:endParaRPr lang="en-US" sz="18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" name="Title 7"/>
          <p:cNvSpPr txBox="1">
            <a:spLocks/>
          </p:cNvSpPr>
          <p:nvPr/>
        </p:nvSpPr>
        <p:spPr>
          <a:xfrm>
            <a:off x="215900" y="1756605"/>
            <a:ext cx="1524000" cy="7985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kern="1200">
                <a:solidFill>
                  <a:srgbClr val="006C3A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800" b="1" dirty="0" smtClean="0">
                <a:solidFill>
                  <a:schemeClr val="bg1"/>
                </a:solidFill>
                <a:latin typeface="Arial Narrow" pitchFamily="34" charset="0"/>
              </a:rPr>
              <a:t>Neptunium Conversion to Oxide</a:t>
            </a:r>
            <a:endParaRPr lang="en-US" sz="18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215900" y="5328663"/>
            <a:ext cx="1524000" cy="563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kern="1200">
                <a:solidFill>
                  <a:srgbClr val="006C3A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800" b="1" dirty="0" smtClean="0">
                <a:solidFill>
                  <a:schemeClr val="bg1"/>
                </a:solidFill>
                <a:latin typeface="Arial Narrow" pitchFamily="34" charset="0"/>
              </a:rPr>
              <a:t>Chemical Separations</a:t>
            </a:r>
            <a:endParaRPr lang="en-US" sz="18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73238" y="1497843"/>
            <a:ext cx="7129462" cy="1395412"/>
          </a:xfrm>
          <a:prstGeom prst="rect">
            <a:avLst/>
          </a:prstGeom>
          <a:solidFill>
            <a:srgbClr val="3399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773238" y="4912738"/>
            <a:ext cx="7129462" cy="1395412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0" name="Picture 1943" descr="mxsrack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2000" y="4865113"/>
            <a:ext cx="995363" cy="1490662"/>
          </a:xfrm>
          <a:prstGeom prst="rect">
            <a:avLst/>
          </a:prstGeom>
          <a:noFill/>
          <a:ln>
            <a:noFill/>
          </a:ln>
          <a:effectLst>
            <a:outerShdw blurRad="50800" dist="50800" dir="2700000" algn="tl" rotWithShape="0">
              <a:prstClr val="black">
                <a:alpha val="53000"/>
              </a:prstClr>
            </a:outerShdw>
          </a:effectLst>
          <a:extLst/>
        </p:spPr>
      </p:pic>
      <p:pic>
        <p:nvPicPr>
          <p:cNvPr id="11" name="Picture 2348" descr="MDD in glovebo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1738" y="1410713"/>
            <a:ext cx="2424112" cy="1509712"/>
          </a:xfrm>
          <a:prstGeom prst="rect">
            <a:avLst/>
          </a:prstGeom>
          <a:noFill/>
          <a:ln>
            <a:noFill/>
          </a:ln>
          <a:effectLst>
            <a:outerShdw blurRad="50800" dist="50800" dir="2700000" algn="tl" rotWithShape="0">
              <a:prstClr val="black">
                <a:alpha val="53000"/>
              </a:prstClr>
            </a:outerShdw>
          </a:effectLst>
          <a:extLst/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4050" y="1410713"/>
            <a:ext cx="1389063" cy="1509712"/>
          </a:xfrm>
          <a:prstGeom prst="rect">
            <a:avLst/>
          </a:prstGeom>
          <a:noFill/>
          <a:ln>
            <a:noFill/>
          </a:ln>
          <a:effectLst>
            <a:outerShdw blurRad="50800" dist="50800" dir="2700000" algn="tl" rotWithShape="0">
              <a:prstClr val="black">
                <a:alpha val="53000"/>
              </a:prstClr>
            </a:outerShdw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 cstate="print"/>
          <a:srcRect l="8489" t="5612" r="30624"/>
          <a:stretch/>
        </p:blipFill>
        <p:spPr bwMode="auto">
          <a:xfrm>
            <a:off x="1984375" y="4865113"/>
            <a:ext cx="1282700" cy="1490662"/>
          </a:xfrm>
          <a:prstGeom prst="rect">
            <a:avLst/>
          </a:prstGeom>
          <a:noFill/>
          <a:ln>
            <a:noFill/>
          </a:ln>
          <a:effectLst>
            <a:outerShdw blurRad="50800" dist="50800" dir="2700000" algn="tl" rotWithShape="0">
              <a:prstClr val="black">
                <a:alpha val="53000"/>
              </a:prstClr>
            </a:outerShdw>
          </a:effectLst>
          <a:extLst/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0763" y="4865113"/>
            <a:ext cx="1987550" cy="1490662"/>
          </a:xfrm>
          <a:prstGeom prst="rect">
            <a:avLst/>
          </a:prstGeom>
          <a:noFill/>
          <a:ln>
            <a:noFill/>
          </a:ln>
          <a:effectLst>
            <a:outerShdw blurRad="50800" dist="50800" dir="2700000" algn="tl" rotWithShape="0">
              <a:prstClr val="black">
                <a:alpha val="53000"/>
              </a:prstClr>
            </a:outerShdw>
          </a:effectLst>
          <a:extLst/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31050" y="4865113"/>
            <a:ext cx="1474788" cy="1489075"/>
          </a:xfrm>
          <a:prstGeom prst="rect">
            <a:avLst/>
          </a:prstGeom>
          <a:noFill/>
          <a:ln>
            <a:noFill/>
          </a:ln>
          <a:effectLst>
            <a:outerShdw blurRad="50800" dist="50800" dir="2700000" algn="tl" rotWithShape="0">
              <a:prstClr val="black">
                <a:alpha val="53000"/>
              </a:prstClr>
            </a:outerShdw>
          </a:effectLst>
        </p:spPr>
      </p:pic>
      <p:pic>
        <p:nvPicPr>
          <p:cNvPr id="11284" name="Picture 2"/>
          <p:cNvPicPr>
            <a:picLocks noChangeAspect="1" noChangeArrowheads="1"/>
          </p:cNvPicPr>
          <p:nvPr/>
        </p:nvPicPr>
        <p:blipFill>
          <a:blip r:embed="rId9" cstate="print"/>
          <a:srcRect r="28125"/>
          <a:stretch>
            <a:fillRect/>
          </a:stretch>
        </p:blipFill>
        <p:spPr bwMode="auto">
          <a:xfrm>
            <a:off x="4921250" y="3166488"/>
            <a:ext cx="1152525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10" cstate="print"/>
          <a:srcRect l="36374" t="24133" r="34623" b="31999"/>
          <a:stretch/>
        </p:blipFill>
        <p:spPr bwMode="auto">
          <a:xfrm>
            <a:off x="1844675" y="3128388"/>
            <a:ext cx="928688" cy="1074737"/>
          </a:xfrm>
          <a:prstGeom prst="rect">
            <a:avLst/>
          </a:prstGeom>
          <a:noFill/>
          <a:ln>
            <a:noFill/>
          </a:ln>
          <a:effectLst>
            <a:outerShdw blurRad="50800" dist="50800" dir="2700000" algn="tl" rotWithShape="0">
              <a:prstClr val="black">
                <a:alpha val="53000"/>
              </a:prstClr>
            </a:outerShdw>
          </a:effectLst>
          <a:extLst/>
        </p:spPr>
      </p:pic>
      <p:pic>
        <p:nvPicPr>
          <p:cNvPr id="9" name="Picture 8" descr="2011-013 NpTarget(sizes).jpg"/>
          <p:cNvPicPr>
            <a:picLocks noChangeAspect="1"/>
          </p:cNvPicPr>
          <p:nvPr/>
        </p:nvPicPr>
        <p:blipFill rotWithShape="1">
          <a:blip r:embed="rId11" cstate="print"/>
          <a:srcRect l="2024" t="12420" r="3778" b="6828"/>
          <a:stretch/>
        </p:blipFill>
        <p:spPr>
          <a:xfrm>
            <a:off x="2632075" y="3523675"/>
            <a:ext cx="2149475" cy="1227138"/>
          </a:xfrm>
          <a:prstGeom prst="rect">
            <a:avLst/>
          </a:prstGeom>
          <a:noFill/>
          <a:ln>
            <a:noFill/>
          </a:ln>
          <a:effectLst>
            <a:outerShdw blurRad="50800" dist="50800" dir="2700000" algn="tl" rotWithShape="0">
              <a:prstClr val="black">
                <a:alpha val="53000"/>
              </a:prstClr>
            </a:outerShdw>
          </a:effectLst>
        </p:spPr>
      </p:pic>
      <p:sp>
        <p:nvSpPr>
          <p:cNvPr id="30" name="Rectangle 29"/>
          <p:cNvSpPr/>
          <p:nvPr/>
        </p:nvSpPr>
        <p:spPr>
          <a:xfrm>
            <a:off x="6211888" y="3337938"/>
            <a:ext cx="989012" cy="142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>
            <a:outerShdw blurRad="50800" dist="50800" dir="2700000" algn="tl" rotWithShape="0">
              <a:prstClr val="black">
                <a:alpha val="5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1288" name="Picture 126" descr="00P-0017 no text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296025" y="3404613"/>
            <a:ext cx="822325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573463" y="1410713"/>
            <a:ext cx="2447925" cy="1509712"/>
          </a:xfrm>
          <a:prstGeom prst="rect">
            <a:avLst/>
          </a:prstGeom>
          <a:noFill/>
          <a:ln>
            <a:noFill/>
          </a:ln>
          <a:effectLst>
            <a:outerShdw blurRad="50800" dist="50800" dir="2700000" algn="tl" rotWithShape="0">
              <a:prstClr val="black">
                <a:alpha val="53000"/>
              </a:prst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2623" y="1400414"/>
          <a:ext cx="8891752" cy="5053034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418897"/>
                <a:gridCol w="2443655"/>
                <a:gridCol w="2230099"/>
                <a:gridCol w="2799101"/>
              </a:tblGrid>
              <a:tr h="793157"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baseline="0" dirty="0" smtClean="0"/>
                        <a:t>Process Step 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baseline="0" dirty="0" smtClean="0"/>
                        <a:t>Current </a:t>
                      </a:r>
                    </a:p>
                    <a:p>
                      <a:pPr algn="ctr"/>
                      <a:r>
                        <a:rPr lang="en-US" sz="1600" kern="1200" baseline="0" dirty="0" smtClean="0"/>
                        <a:t>Technology Using</a:t>
                      </a:r>
                    </a:p>
                    <a:p>
                      <a:pPr algn="ctr"/>
                      <a:r>
                        <a:rPr lang="en-US" sz="1600" kern="1200" baseline="0" dirty="0" smtClean="0"/>
                        <a:t>Existing Equipment</a:t>
                      </a:r>
                      <a:endParaRPr lang="en-US" sz="16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baseline="0" dirty="0" smtClean="0"/>
                        <a:t>Proposed </a:t>
                      </a:r>
                    </a:p>
                    <a:p>
                      <a:pPr algn="ctr"/>
                      <a:r>
                        <a:rPr lang="en-US" sz="1600" kern="1200" baseline="0" dirty="0" smtClean="0"/>
                        <a:t>2 kg/year</a:t>
                      </a:r>
                      <a:endParaRPr lang="en-US" sz="16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baseline="0" dirty="0" smtClean="0"/>
                        <a:t>Issues to be Addressed During Development</a:t>
                      </a:r>
                      <a:endParaRPr lang="en-US" sz="16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</a:tr>
              <a:tr h="636205">
                <a:tc>
                  <a:txBody>
                    <a:bodyPr/>
                    <a:lstStyle/>
                    <a:p>
                      <a:r>
                        <a:rPr lang="en-US" sz="1600" kern="1200" baseline="0" dirty="0" smtClean="0"/>
                        <a:t>Target Fabrication</a:t>
                      </a:r>
                      <a:endParaRPr lang="en-US" sz="1600" b="0" kern="12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baseline="0" dirty="0" smtClean="0"/>
                        <a:t>&lt; 100/year (hot cell and glovebox)</a:t>
                      </a:r>
                      <a:endParaRPr lang="en-US" sz="16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&gt; 200-600/year (glovebox)</a:t>
                      </a:r>
                      <a:endParaRPr lang="en-US" sz="16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baseline="0" dirty="0" smtClean="0"/>
                        <a:t>Production target design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1149">
                <a:tc>
                  <a:txBody>
                    <a:bodyPr/>
                    <a:lstStyle/>
                    <a:p>
                      <a:r>
                        <a:rPr lang="en-US" sz="1600" kern="1200" baseline="0" dirty="0" smtClean="0"/>
                        <a:t>Dissolution (caustic)	</a:t>
                      </a:r>
                      <a:endParaRPr lang="en-US" sz="16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baseline="0" dirty="0" smtClean="0"/>
                        <a:t>4 kg Al/batch (upper limit)</a:t>
                      </a:r>
                      <a:endParaRPr lang="en-US" sz="16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baseline="0" dirty="0" smtClean="0"/>
                        <a:t>4 kg Al/batch</a:t>
                      </a:r>
                      <a:endParaRPr lang="en-US" sz="16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baseline="0" dirty="0" smtClean="0"/>
                        <a:t>Process controls to ensure safe operation at maximum throughput 	</a:t>
                      </a:r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097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Dissolution (acid)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1-2 kg/batch heavy metal (HM) as used nuclear fuel (UNF)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2 kg HM as irradiated Np/Pu per batch</a:t>
                      </a:r>
                    </a:p>
                    <a:p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Dissolution of actual irradiated target material (small batches)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84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Solvent extraction</a:t>
                      </a:r>
                    </a:p>
                    <a:p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1-4 kg UNF</a:t>
                      </a:r>
                    </a:p>
                    <a:p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2 Kg Np/Pu /batch</a:t>
                      </a:r>
                    </a:p>
                    <a:p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Np valence state adjustment; Np extraction behavior; effects of high specific activity 238Pu on solvents.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31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Anion exchange</a:t>
                      </a:r>
                    </a:p>
                    <a:p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200 gm Pu/batch</a:t>
                      </a:r>
                    </a:p>
                    <a:p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200 gm 238Pu/batch</a:t>
                      </a:r>
                    </a:p>
                    <a:p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Effect of high specific activity 238Pu on existing process chemistry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Existing capabilities need scale-up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3831</TotalTime>
  <Words>579</Words>
  <Application>Microsoft Office PowerPoint</Application>
  <PresentationFormat>On-screen Show (4:3)</PresentationFormat>
  <Paragraphs>99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 Design</vt:lpstr>
      <vt:lpstr>Slide 1</vt:lpstr>
      <vt:lpstr>DOE plans to achieve 1.5 kg/yr production capability by 2018</vt:lpstr>
      <vt:lpstr>Plutonium-238 is Produced in a Nuclear Reactor via Neutron Capture and Beta Decay</vt:lpstr>
      <vt:lpstr>Production can be restarted without new facilities</vt:lpstr>
      <vt:lpstr>Two existing DOE reactors</vt:lpstr>
      <vt:lpstr>High-TRL methods are key to approach</vt:lpstr>
      <vt:lpstr>First Steps (underway now)</vt:lpstr>
      <vt:lpstr>Development work will adjust processes to use existing research reactors</vt:lpstr>
      <vt:lpstr>Existing capabilities need scale-up</vt:lpstr>
      <vt:lpstr>Existing capabilities scale-up (continued)</vt:lpstr>
      <vt:lpstr>Path to Full-Scale Production</vt:lpstr>
      <vt:lpstr>Acknowledgment</vt:lpstr>
    </vt:vector>
  </TitlesOfParts>
  <Company>Department of Energy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SRG-110 Monthly Status Briefing</dc:title>
  <dc:creator>RicharRL</dc:creator>
  <cp:lastModifiedBy>richarrl</cp:lastModifiedBy>
  <cp:revision>83</cp:revision>
  <dcterms:created xsi:type="dcterms:W3CDTF">2005-02-23T15:49:42Z</dcterms:created>
  <dcterms:modified xsi:type="dcterms:W3CDTF">2012-11-29T14:20:07Z</dcterms:modified>
</cp:coreProperties>
</file>