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3"/>
  </p:handoutMasterIdLst>
  <p:sldIdLst>
    <p:sldId id="256" r:id="rId2"/>
  </p:sldIdLst>
  <p:sldSz cx="9144000" cy="6858000" type="screen4x3"/>
  <p:notesSz cx="7023100" cy="9309100"/>
  <p:defaultTextStyle>
    <a:defPPr>
      <a:defRPr lang="en-US"/>
    </a:defPPr>
    <a:lvl1pPr algn="l" rtl="0" eaLnBrk="0" fontAlgn="base" hangingPunct="0">
      <a:spcBef>
        <a:spcPct val="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9D107"/>
    <a:srgbClr val="CC3300"/>
    <a:srgbClr val="FFFF00"/>
    <a:srgbClr val="009900"/>
    <a:srgbClr val="FF6600"/>
    <a:srgbClr val="FFCCFF"/>
    <a:srgbClr val="FF99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snapToGrid="0">
      <p:cViewPr>
        <p:scale>
          <a:sx n="100" d="100"/>
          <a:sy n="100" d="100"/>
        </p:scale>
        <p:origin x="-858"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026"/>
          <p:cNvSpPr>
            <a:spLocks noGrp="1" noChangeArrowheads="1"/>
          </p:cNvSpPr>
          <p:nvPr>
            <p:ph type="hdr" sz="quarter"/>
          </p:nvPr>
        </p:nvSpPr>
        <p:spPr bwMode="auto">
          <a:xfrm>
            <a:off x="0" y="0"/>
            <a:ext cx="3079829" cy="461608"/>
          </a:xfrm>
          <a:prstGeom prst="rect">
            <a:avLst/>
          </a:prstGeom>
          <a:noFill/>
          <a:ln w="9525">
            <a:noFill/>
            <a:miter lim="800000"/>
            <a:headEnd/>
            <a:tailEnd/>
          </a:ln>
          <a:effectLst/>
        </p:spPr>
        <p:txBody>
          <a:bodyPr vert="horz" wrap="square" lIns="92852" tIns="46424" rIns="92852" bIns="46424" numCol="1" anchor="t" anchorCtr="0" compatLnSpc="1">
            <a:prstTxWarp prst="textNoShape">
              <a:avLst/>
            </a:prstTxWarp>
          </a:bodyPr>
          <a:lstStyle>
            <a:lvl1pPr defTabSz="930142">
              <a:defRPr sz="1200"/>
            </a:lvl1pPr>
          </a:lstStyle>
          <a:p>
            <a:endParaRPr lang="en-US"/>
          </a:p>
        </p:txBody>
      </p:sp>
      <p:sp>
        <p:nvSpPr>
          <p:cNvPr id="5123" name="Rectangle 1027"/>
          <p:cNvSpPr>
            <a:spLocks noGrp="1" noChangeArrowheads="1"/>
          </p:cNvSpPr>
          <p:nvPr>
            <p:ph type="dt" sz="quarter" idx="1"/>
          </p:nvPr>
        </p:nvSpPr>
        <p:spPr bwMode="auto">
          <a:xfrm>
            <a:off x="4002654" y="0"/>
            <a:ext cx="3002793" cy="461608"/>
          </a:xfrm>
          <a:prstGeom prst="rect">
            <a:avLst/>
          </a:prstGeom>
          <a:noFill/>
          <a:ln w="9525">
            <a:noFill/>
            <a:miter lim="800000"/>
            <a:headEnd/>
            <a:tailEnd/>
          </a:ln>
          <a:effectLst/>
        </p:spPr>
        <p:txBody>
          <a:bodyPr vert="horz" wrap="square" lIns="92852" tIns="46424" rIns="92852" bIns="46424" numCol="1" anchor="t" anchorCtr="0" compatLnSpc="1">
            <a:prstTxWarp prst="textNoShape">
              <a:avLst/>
            </a:prstTxWarp>
          </a:bodyPr>
          <a:lstStyle>
            <a:lvl1pPr algn="r" defTabSz="930142">
              <a:defRPr sz="1200"/>
            </a:lvl1pPr>
          </a:lstStyle>
          <a:p>
            <a:endParaRPr lang="en-US"/>
          </a:p>
        </p:txBody>
      </p:sp>
      <p:sp>
        <p:nvSpPr>
          <p:cNvPr id="5124" name="Rectangle 1028"/>
          <p:cNvSpPr>
            <a:spLocks noGrp="1" noChangeArrowheads="1"/>
          </p:cNvSpPr>
          <p:nvPr>
            <p:ph type="ftr" sz="quarter" idx="2"/>
          </p:nvPr>
        </p:nvSpPr>
        <p:spPr bwMode="auto">
          <a:xfrm>
            <a:off x="0" y="8828259"/>
            <a:ext cx="3079829" cy="460006"/>
          </a:xfrm>
          <a:prstGeom prst="rect">
            <a:avLst/>
          </a:prstGeom>
          <a:noFill/>
          <a:ln w="9525">
            <a:noFill/>
            <a:miter lim="800000"/>
            <a:headEnd/>
            <a:tailEnd/>
          </a:ln>
          <a:effectLst/>
        </p:spPr>
        <p:txBody>
          <a:bodyPr vert="horz" wrap="square" lIns="92852" tIns="46424" rIns="92852" bIns="46424" numCol="1" anchor="b" anchorCtr="0" compatLnSpc="1">
            <a:prstTxWarp prst="textNoShape">
              <a:avLst/>
            </a:prstTxWarp>
          </a:bodyPr>
          <a:lstStyle>
            <a:lvl1pPr defTabSz="930142">
              <a:defRPr sz="1200"/>
            </a:lvl1pPr>
          </a:lstStyle>
          <a:p>
            <a:endParaRPr lang="en-US"/>
          </a:p>
        </p:txBody>
      </p:sp>
      <p:sp>
        <p:nvSpPr>
          <p:cNvPr id="5125" name="Rectangle 1029"/>
          <p:cNvSpPr>
            <a:spLocks noGrp="1" noChangeArrowheads="1"/>
          </p:cNvSpPr>
          <p:nvPr>
            <p:ph type="sldNum" sz="quarter" idx="3"/>
          </p:nvPr>
        </p:nvSpPr>
        <p:spPr bwMode="auto">
          <a:xfrm>
            <a:off x="4002654" y="8828259"/>
            <a:ext cx="3002793" cy="460006"/>
          </a:xfrm>
          <a:prstGeom prst="rect">
            <a:avLst/>
          </a:prstGeom>
          <a:noFill/>
          <a:ln w="9525">
            <a:noFill/>
            <a:miter lim="800000"/>
            <a:headEnd/>
            <a:tailEnd/>
          </a:ln>
          <a:effectLst/>
        </p:spPr>
        <p:txBody>
          <a:bodyPr vert="horz" wrap="square" lIns="92852" tIns="46424" rIns="92852" bIns="46424" numCol="1" anchor="b" anchorCtr="0" compatLnSpc="1">
            <a:prstTxWarp prst="textNoShape">
              <a:avLst/>
            </a:prstTxWarp>
          </a:bodyPr>
          <a:lstStyle>
            <a:lvl1pPr algn="r" defTabSz="930142">
              <a:defRPr sz="1200"/>
            </a:lvl1pPr>
          </a:lstStyle>
          <a:p>
            <a:fld id="{51228FFE-CC72-4D0E-9A5E-3FAB00C299A1}" type="slidenum">
              <a:rPr lang="en-US"/>
              <a:pPr/>
              <a:t>‹#›</a:t>
            </a:fld>
            <a:endParaRPr lang="en-US"/>
          </a:p>
        </p:txBody>
      </p:sp>
    </p:spTree>
    <p:extLst>
      <p:ext uri="{BB962C8B-B14F-4D97-AF65-F5344CB8AC3E}">
        <p14:creationId xmlns:p14="http://schemas.microsoft.com/office/powerpoint/2010/main" xmlns="" val="34195504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5720F6F-7766-4BF2-9B6D-FCAEE7ECDFB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FD43EE7-6330-41EE-9708-D4FE482ED6E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7859C6-FD27-439A-B13B-02E21A18B01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CD7587-5583-4AFB-9506-1BC80DC658C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3FB424-3468-4DC8-A445-EFC11A92B45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79D59B1-B224-4ADE-B02D-D584D11B611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21A7ACD-2041-49DB-83C0-BB4E961966E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FC35DC3-0667-45BA-83D7-F44AFEFDE29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AD252A1-450E-4B73-95C5-58C8EF49B94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4B58586-08C2-431C-A363-86F96E323F6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3EEA070-2558-432F-B94C-D2D5F12A174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72CEB4A-79D1-451F-9FA3-D130A0B162F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marzull@nsf.gov" TargetMode="External"/><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4657725" y="231774"/>
            <a:ext cx="4323147" cy="1426031"/>
          </a:xfrm>
          <a:prstGeom prst="rect">
            <a:avLst/>
          </a:prstGeom>
          <a:noFill/>
          <a:ln w="9525">
            <a:noFill/>
            <a:miter lim="800000"/>
            <a:headEnd/>
            <a:tailEnd/>
          </a:ln>
          <a:effectLst/>
        </p:spPr>
        <p:txBody>
          <a:bodyPr wrap="square">
            <a:spAutoFit/>
          </a:bodyPr>
          <a:lstStyle/>
          <a:p>
            <a:pPr algn="ctr">
              <a:lnSpc>
                <a:spcPts val="2000"/>
              </a:lnSpc>
            </a:pPr>
            <a:r>
              <a:rPr lang="en-US" sz="2400" dirty="0" smtClean="0">
                <a:latin typeface="Tahoma" pitchFamily="34" charset="0"/>
              </a:rPr>
              <a:t>12th  WATCH:</a:t>
            </a:r>
            <a:r>
              <a:rPr lang="en-US" sz="800" dirty="0" smtClean="0"/>
              <a:t> </a:t>
            </a:r>
            <a:endParaRPr lang="en-US" sz="2400" dirty="0" smtClean="0"/>
          </a:p>
          <a:p>
            <a:pPr algn="ctr">
              <a:lnSpc>
                <a:spcPts val="2400"/>
              </a:lnSpc>
            </a:pPr>
            <a:r>
              <a:rPr lang="en-US" sz="2000" dirty="0" smtClean="0">
                <a:latin typeface="Abadi MT Condensed Extra Bold"/>
                <a:cs typeface="Abadi MT Condensed Extra Bold"/>
              </a:rPr>
              <a:t>Deception and </a:t>
            </a:r>
            <a:r>
              <a:rPr lang="en-US" sz="2000" dirty="0" err="1" smtClean="0">
                <a:latin typeface="Abadi MT Condensed Extra Bold"/>
                <a:cs typeface="Abadi MT Condensed Extra Bold"/>
              </a:rPr>
              <a:t>Cybersecurity</a:t>
            </a:r>
            <a:endParaRPr lang="en-US" sz="2000" dirty="0" smtClean="0">
              <a:latin typeface="Abadi MT Condensed Extra Bold"/>
              <a:cs typeface="Abadi MT Condensed Extra Bold"/>
            </a:endParaRPr>
          </a:p>
          <a:p>
            <a:pPr algn="ctr">
              <a:lnSpc>
                <a:spcPts val="2000"/>
              </a:lnSpc>
            </a:pPr>
            <a:r>
              <a:rPr lang="en-US" sz="2000" dirty="0" smtClean="0">
                <a:latin typeface="Calibri"/>
                <a:cs typeface="Calibri"/>
              </a:rPr>
              <a:t>Jeff Hancock</a:t>
            </a:r>
            <a:endParaRPr lang="en-US" sz="2000" dirty="0" smtClean="0">
              <a:latin typeface="Calibri"/>
              <a:cs typeface="Calibri"/>
            </a:endParaRPr>
          </a:p>
          <a:p>
            <a:pPr algn="ctr">
              <a:lnSpc>
                <a:spcPts val="2000"/>
              </a:lnSpc>
            </a:pPr>
            <a:r>
              <a:rPr lang="en-US" sz="1400" b="1" dirty="0" smtClean="0">
                <a:latin typeface="Calibri"/>
                <a:cs typeface="Calibri"/>
              </a:rPr>
              <a:t>Cornell University</a:t>
            </a:r>
            <a:endParaRPr lang="en-US" sz="1400" b="1" dirty="0" smtClean="0">
              <a:latin typeface="Calibri"/>
              <a:cs typeface="Calibri"/>
            </a:endParaRPr>
          </a:p>
          <a:p>
            <a:pPr algn="ctr">
              <a:lnSpc>
                <a:spcPts val="2000"/>
              </a:lnSpc>
            </a:pPr>
            <a:r>
              <a:rPr lang="en-US" sz="1800" dirty="0" smtClean="0">
                <a:latin typeface="Calibri"/>
                <a:cs typeface="Calibri"/>
              </a:rPr>
              <a:t>THURSDAY </a:t>
            </a:r>
            <a:r>
              <a:rPr lang="en-US" sz="1800" dirty="0" smtClean="0">
                <a:latin typeface="Calibri"/>
                <a:cs typeface="Calibri"/>
              </a:rPr>
              <a:t>July 19</a:t>
            </a:r>
            <a:r>
              <a:rPr lang="en-US" sz="1800" baseline="30000" dirty="0" smtClean="0">
                <a:latin typeface="Calibri"/>
                <a:cs typeface="Calibri"/>
              </a:rPr>
              <a:t>th</a:t>
            </a:r>
            <a:r>
              <a:rPr lang="en-US" sz="1800" dirty="0" smtClean="0">
                <a:latin typeface="Calibri"/>
                <a:cs typeface="Calibri"/>
              </a:rPr>
              <a:t> , </a:t>
            </a:r>
            <a:r>
              <a:rPr lang="en-US" sz="1800" dirty="0" smtClean="0">
                <a:latin typeface="Calibri"/>
                <a:cs typeface="Calibri"/>
              </a:rPr>
              <a:t>Noon, Room </a:t>
            </a:r>
            <a:r>
              <a:rPr lang="en-US" sz="1800" dirty="0">
                <a:latin typeface="Calibri"/>
                <a:cs typeface="Calibri"/>
              </a:rPr>
              <a:t>110</a:t>
            </a:r>
          </a:p>
        </p:txBody>
      </p:sp>
      <p:pic>
        <p:nvPicPr>
          <p:cNvPr id="1026" name="Picture 2" descr="C:\Documents and Settings\alasalle\Local Settings\Temp\Temporary Internet Files\Content.IE5\BUMT7NDT\MP900448626[1].jpg"/>
          <p:cNvPicPr>
            <a:picLocks noChangeAspect="1" noChangeArrowheads="1"/>
          </p:cNvPicPr>
          <p:nvPr/>
        </p:nvPicPr>
        <p:blipFill>
          <a:blip r:embed="rId2" cstate="print">
            <a:lum bright="66000" contrast="22000"/>
          </a:blip>
          <a:srcRect/>
          <a:stretch>
            <a:fillRect/>
          </a:stretch>
        </p:blipFill>
        <p:spPr bwMode="auto">
          <a:xfrm>
            <a:off x="153257" y="289249"/>
            <a:ext cx="3222172" cy="2416629"/>
          </a:xfrm>
          <a:prstGeom prst="rect">
            <a:avLst/>
          </a:prstGeom>
          <a:noFill/>
        </p:spPr>
      </p:pic>
      <p:sp>
        <p:nvSpPr>
          <p:cNvPr id="2050" name="Rectangle 2"/>
          <p:cNvSpPr>
            <a:spLocks noGrp="1" noChangeArrowheads="1"/>
          </p:cNvSpPr>
          <p:nvPr>
            <p:ph type="title"/>
          </p:nvPr>
        </p:nvSpPr>
        <p:spPr>
          <a:xfrm>
            <a:off x="-10" y="215900"/>
            <a:ext cx="3162301" cy="2590800"/>
          </a:xfrm>
          <a:noFill/>
          <a:ln/>
        </p:spPr>
        <p:txBody>
          <a:bodyPr/>
          <a:lstStyle/>
          <a:p>
            <a:pPr algn="l"/>
            <a:r>
              <a:rPr lang="en-US" sz="3200" b="1" i="1" dirty="0" smtClean="0">
                <a:solidFill>
                  <a:schemeClr val="accent2"/>
                </a:solidFill>
                <a:latin typeface="Lucida Sans Typewriter" pitchFamily="49" charset="0"/>
                <a:cs typeface="Tahoma" pitchFamily="34" charset="0"/>
              </a:rPr>
              <a:t>W</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ashington</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A</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rea</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T</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rustworthy</a:t>
            </a:r>
            <a:r>
              <a:rPr lang="en-US" sz="3200" b="1" i="1" dirty="0">
                <a:solidFill>
                  <a:schemeClr val="tx1"/>
                </a:solidFill>
                <a:latin typeface="Lucida Sans Typewriter" pitchFamily="49" charset="0"/>
                <a:cs typeface="Tahoma" pitchFamily="34" charset="0"/>
              </a:rPr>
              <a:t/>
            </a:r>
            <a:br>
              <a:rPr lang="en-US" sz="3200" b="1" i="1" dirty="0">
                <a:solidFill>
                  <a:schemeClr val="tx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C</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omputing</a:t>
            </a:r>
            <a:r>
              <a:rPr lang="en-US" sz="3200" b="1" i="1" dirty="0" smtClean="0">
                <a:solidFill>
                  <a:schemeClr val="bg1"/>
                </a:solidFill>
                <a:latin typeface="Lucida Sans Typewriter" pitchFamily="49" charset="0"/>
                <a:cs typeface="Tahoma" pitchFamily="34" charset="0"/>
              </a:rPr>
              <a:t> </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H</a:t>
            </a:r>
            <a:r>
              <a:rPr lang="en-US" sz="600" b="1" i="1" dirty="0" smtClean="0">
                <a:solidFill>
                  <a:schemeClr val="accent2"/>
                </a:solidFill>
                <a:latin typeface="Lucida Sans Typewriter" pitchFamily="49" charset="0"/>
                <a:cs typeface="Tahoma" pitchFamily="34" charset="0"/>
              </a:rPr>
              <a:t> </a:t>
            </a:r>
            <a:r>
              <a:rPr lang="en-US" sz="3200" b="1" i="1" dirty="0" smtClean="0">
                <a:solidFill>
                  <a:schemeClr val="tx1"/>
                </a:solidFill>
                <a:latin typeface="Lucida Sans Typewriter" pitchFamily="49" charset="0"/>
                <a:cs typeface="Tahoma" pitchFamily="34" charset="0"/>
              </a:rPr>
              <a:t>our</a:t>
            </a:r>
            <a:endParaRPr lang="en-US" sz="3200" i="1" dirty="0">
              <a:solidFill>
                <a:schemeClr val="tx1"/>
              </a:solidFill>
              <a:latin typeface="Lucida Sans Typewriter" pitchFamily="49" charset="0"/>
              <a:cs typeface="Tahoma" pitchFamily="34" charset="0"/>
            </a:endParaRPr>
          </a:p>
        </p:txBody>
      </p:sp>
      <p:sp>
        <p:nvSpPr>
          <p:cNvPr id="2052" name="Text Box 4"/>
          <p:cNvSpPr txBox="1">
            <a:spLocks noChangeArrowheads="1"/>
          </p:cNvSpPr>
          <p:nvPr/>
        </p:nvSpPr>
        <p:spPr bwMode="auto">
          <a:xfrm>
            <a:off x="101597" y="5784511"/>
            <a:ext cx="3268136" cy="827960"/>
          </a:xfrm>
          <a:prstGeom prst="rect">
            <a:avLst/>
          </a:prstGeom>
          <a:noFill/>
          <a:ln w="9525">
            <a:noFill/>
            <a:miter lim="800000"/>
            <a:headEnd/>
            <a:tailEnd/>
          </a:ln>
          <a:effectLst/>
        </p:spPr>
        <p:txBody>
          <a:bodyPr wrap="square">
            <a:normAutofit/>
          </a:bodyPr>
          <a:lstStyle/>
          <a:p>
            <a:pPr>
              <a:lnSpc>
                <a:spcPts val="1900"/>
              </a:lnSpc>
              <a:tabLst>
                <a:tab pos="344488" algn="l"/>
              </a:tabLst>
            </a:pPr>
            <a:r>
              <a:rPr lang="en-US" sz="1600" b="1" dirty="0" smtClean="0">
                <a:latin typeface="Calibri" pitchFamily="34" charset="0"/>
              </a:rPr>
              <a:t>NSF </a:t>
            </a:r>
            <a:r>
              <a:rPr lang="en-US" sz="1600" b="1" dirty="0">
                <a:latin typeface="Calibri" pitchFamily="34" charset="0"/>
              </a:rPr>
              <a:t>Stafford I </a:t>
            </a:r>
            <a:r>
              <a:rPr lang="en-US" sz="1600" b="1" dirty="0" smtClean="0">
                <a:latin typeface="Calibri" pitchFamily="34" charset="0"/>
              </a:rPr>
              <a:t>Room </a:t>
            </a:r>
            <a:r>
              <a:rPr lang="en-US" sz="1600" b="1" dirty="0">
                <a:latin typeface="Calibri" pitchFamily="34" charset="0"/>
              </a:rPr>
              <a:t>110, </a:t>
            </a:r>
            <a:r>
              <a:rPr lang="en-US" sz="1600" b="1" dirty="0" smtClean="0">
                <a:latin typeface="Calibri" pitchFamily="34" charset="0"/>
              </a:rPr>
              <a:t>Noon              </a:t>
            </a:r>
          </a:p>
          <a:p>
            <a:pPr>
              <a:lnSpc>
                <a:spcPts val="1900"/>
              </a:lnSpc>
              <a:tabLst>
                <a:tab pos="344488" algn="l"/>
              </a:tabLst>
            </a:pPr>
            <a:r>
              <a:rPr lang="en-US" sz="1600" b="1" dirty="0" smtClean="0">
                <a:latin typeface="Calibri" pitchFamily="34" charset="0"/>
              </a:rPr>
              <a:t>Public Invited</a:t>
            </a:r>
            <a:endParaRPr lang="en-US" sz="1200" b="1" dirty="0" smtClean="0">
              <a:latin typeface="Calibri" pitchFamily="34" charset="0"/>
            </a:endParaRPr>
          </a:p>
          <a:p>
            <a:pPr>
              <a:lnSpc>
                <a:spcPts val="1900"/>
              </a:lnSpc>
              <a:tabLst>
                <a:tab pos="344488" algn="l"/>
              </a:tabLst>
            </a:pPr>
            <a:endParaRPr lang="en-US" sz="1600" b="1" dirty="0">
              <a:latin typeface="Calibri" pitchFamily="34" charset="0"/>
            </a:endParaRPr>
          </a:p>
        </p:txBody>
      </p:sp>
      <p:sp>
        <p:nvSpPr>
          <p:cNvPr id="2054" name="Text Box 6"/>
          <p:cNvSpPr txBox="1">
            <a:spLocks noChangeArrowheads="1"/>
          </p:cNvSpPr>
          <p:nvPr/>
        </p:nvSpPr>
        <p:spPr bwMode="auto">
          <a:xfrm>
            <a:off x="3369732" y="1990001"/>
            <a:ext cx="5774268" cy="3919022"/>
          </a:xfrm>
          <a:prstGeom prst="rect">
            <a:avLst/>
          </a:prstGeom>
          <a:noFill/>
          <a:ln w="9525">
            <a:noFill/>
            <a:miter lim="800000"/>
            <a:headEnd/>
            <a:tailEnd/>
          </a:ln>
          <a:effectLst/>
        </p:spPr>
        <p:txBody>
          <a:bodyPr wrap="square">
            <a:spAutoFit/>
          </a:bodyPr>
          <a:lstStyle/>
          <a:p>
            <a:pPr algn="r"/>
            <a:endParaRPr lang="en-US" sz="1100" b="1" dirty="0" smtClean="0">
              <a:latin typeface="Calibri"/>
              <a:cs typeface="Calibri"/>
            </a:endParaRPr>
          </a:p>
          <a:p>
            <a:pPr algn="r"/>
            <a:r>
              <a:rPr lang="en-US" sz="1100" b="1" dirty="0" smtClean="0">
                <a:latin typeface="Calibri"/>
                <a:cs typeface="Calibri"/>
              </a:rPr>
              <a:t>Abstract</a:t>
            </a:r>
          </a:p>
          <a:p>
            <a:pPr algn="r"/>
            <a:r>
              <a:rPr lang="en-US" sz="1000" dirty="0" smtClean="0"/>
              <a:t>Deception and </a:t>
            </a:r>
            <a:r>
              <a:rPr lang="en-US" sz="1000" dirty="0" err="1" smtClean="0"/>
              <a:t>Cybersecurity</a:t>
            </a:r>
            <a:endParaRPr lang="en-US" sz="1000" dirty="0" smtClean="0"/>
          </a:p>
          <a:p>
            <a:pPr algn="r"/>
            <a:r>
              <a:rPr lang="en-US" sz="1000" dirty="0" smtClean="0"/>
              <a:t>Deception is one of the most significant and pervasive social phenomena of our age, but the psychology of deception is poorly understood in the context of </a:t>
            </a:r>
            <a:r>
              <a:rPr lang="en-US" sz="1000" dirty="0" err="1" smtClean="0"/>
              <a:t>cybersecurity</a:t>
            </a:r>
            <a:r>
              <a:rPr lang="en-US" sz="1000" dirty="0" smtClean="0"/>
              <a:t>. We know little about important questions, including:  How does communication technology change the ways and reasons we deceive others? Can people detect if they are being lied to in online contexts any better (or worse) than offline? And can computer programs identify patterns on the Internet that reveal whether someone is lying or not that can exceed human-detection? In this talk we will examine these questions and recent research that may shed some light on the answers, focusing on the motivations for deception, a review of the state-of-the-art in deception detection research, and a sense of what the future holds for the way we lie.    </a:t>
            </a:r>
            <a:r>
              <a:rPr lang="en-US" sz="1000" dirty="0" smtClean="0"/>
              <a:t> </a:t>
            </a:r>
          </a:p>
          <a:p>
            <a:pPr algn="r">
              <a:lnSpc>
                <a:spcPts val="1100"/>
              </a:lnSpc>
            </a:pPr>
            <a:endParaRPr lang="en-US" sz="1100" b="1" dirty="0" smtClean="0">
              <a:solidFill>
                <a:schemeClr val="tx1">
                  <a:lumMod val="75000"/>
                  <a:lumOff val="25000"/>
                </a:schemeClr>
              </a:solidFill>
              <a:latin typeface="Calibri" pitchFamily="34" charset="0"/>
            </a:endParaRPr>
          </a:p>
          <a:p>
            <a:pPr algn="r">
              <a:lnSpc>
                <a:spcPts val="1100"/>
              </a:lnSpc>
            </a:pPr>
            <a:endParaRPr lang="en-US" sz="1100" b="1" dirty="0" smtClean="0">
              <a:solidFill>
                <a:schemeClr val="tx1">
                  <a:lumMod val="75000"/>
                  <a:lumOff val="25000"/>
                </a:schemeClr>
              </a:solidFill>
              <a:latin typeface="Calibri" pitchFamily="34" charset="0"/>
            </a:endParaRPr>
          </a:p>
          <a:p>
            <a:pPr algn="r">
              <a:lnSpc>
                <a:spcPts val="1100"/>
              </a:lnSpc>
            </a:pPr>
            <a:r>
              <a:rPr lang="en-US" sz="1100" b="1" dirty="0" smtClean="0">
                <a:solidFill>
                  <a:schemeClr val="tx1">
                    <a:lumMod val="75000"/>
                    <a:lumOff val="25000"/>
                  </a:schemeClr>
                </a:solidFill>
                <a:latin typeface="Calibri" pitchFamily="34" charset="0"/>
              </a:rPr>
              <a:t>Speaker</a:t>
            </a:r>
            <a:endParaRPr lang="en-US" sz="1100" b="1" dirty="0" smtClean="0">
              <a:solidFill>
                <a:schemeClr val="tx1">
                  <a:lumMod val="75000"/>
                  <a:lumOff val="25000"/>
                </a:schemeClr>
              </a:solidFill>
              <a:latin typeface="Calibri" pitchFamily="34" charset="0"/>
            </a:endParaRPr>
          </a:p>
          <a:p>
            <a:pPr algn="r"/>
            <a:r>
              <a:rPr lang="en-US" sz="1000" dirty="0" smtClean="0"/>
              <a:t>Jeff Hancock is an Associate Professor in the Departments of Communication and Information Science. He is currently the Chair of the Information Science Department and the co-Director of Cognitive Science at Cornell University.  He is also Associate Editor of Discourse Processes. His work is concerned with how social media affect psychological and interpersonal processes, with a particular emphasis on understanding how language can reveal psychological and social dynamics, such as deception and credibility, emotional contagion, intimacy and relationships, and social support. Funding from the National Science Foundation and the Department of Defense supports his research, which has been frequently featured in the popular media, including the New York Times, CNN, NPR, and the BBC. Dr. Hancock earned his PhD in psychology at Dalhousie University, Canada, and joined Cornell in 2002.</a:t>
            </a:r>
          </a:p>
          <a:p>
            <a:pPr algn="r"/>
            <a:r>
              <a:rPr lang="en-US" sz="1000" dirty="0" smtClean="0">
                <a:latin typeface="Calibri" pitchFamily="34" charset="0"/>
              </a:rPr>
              <a:t> </a:t>
            </a:r>
          </a:p>
          <a:p>
            <a:pPr algn="r">
              <a:lnSpc>
                <a:spcPts val="1100"/>
              </a:lnSpc>
            </a:pPr>
            <a:endParaRPr lang="en-US" sz="1000" b="1" dirty="0" smtClean="0">
              <a:solidFill>
                <a:schemeClr val="tx1">
                  <a:lumMod val="75000"/>
                  <a:lumOff val="25000"/>
                </a:schemeClr>
              </a:solidFill>
              <a:latin typeface="Calibri" pitchFamily="34" charset="0"/>
            </a:endParaRPr>
          </a:p>
        </p:txBody>
      </p:sp>
      <p:sp>
        <p:nvSpPr>
          <p:cNvPr id="2055" name="Text Box 7"/>
          <p:cNvSpPr txBox="1">
            <a:spLocks noChangeArrowheads="1"/>
          </p:cNvSpPr>
          <p:nvPr/>
        </p:nvSpPr>
        <p:spPr bwMode="auto">
          <a:xfrm>
            <a:off x="-3181" y="2667353"/>
            <a:ext cx="3440648" cy="2236082"/>
          </a:xfrm>
          <a:prstGeom prst="rect">
            <a:avLst/>
          </a:prstGeom>
          <a:noFill/>
          <a:ln w="9525">
            <a:noFill/>
            <a:miter lim="800000"/>
            <a:headEnd/>
            <a:tailEnd/>
          </a:ln>
          <a:effectLst/>
        </p:spPr>
        <p:txBody>
          <a:bodyPr wrap="square">
            <a:spAutoFit/>
          </a:bodyPr>
          <a:lstStyle/>
          <a:p>
            <a:endParaRPr lang="en-US" sz="1000" b="1" dirty="0" smtClean="0">
              <a:latin typeface="Calibri" pitchFamily="34" charset="0"/>
            </a:endParaRPr>
          </a:p>
          <a:p>
            <a:r>
              <a:rPr lang="en-US" sz="1000" b="1" dirty="0" smtClean="0">
                <a:latin typeface="Calibri" pitchFamily="34" charset="0"/>
              </a:rPr>
              <a:t>About the WATCH series:</a:t>
            </a:r>
          </a:p>
          <a:p>
            <a:pPr>
              <a:lnSpc>
                <a:spcPts val="1100"/>
              </a:lnSpc>
            </a:pPr>
            <a:r>
              <a:rPr lang="en-US" sz="1000" dirty="0" smtClean="0">
                <a:solidFill>
                  <a:schemeClr val="tx1">
                    <a:lumMod val="75000"/>
                    <a:lumOff val="25000"/>
                  </a:schemeClr>
                </a:solidFill>
                <a:latin typeface="Calibri" pitchFamily="34" charset="0"/>
              </a:rPr>
              <a:t>Transforming today’s trusted but untrustworthy </a:t>
            </a:r>
            <a:r>
              <a:rPr lang="en-US" sz="1000" dirty="0" err="1" smtClean="0">
                <a:solidFill>
                  <a:schemeClr val="tx1">
                    <a:lumMod val="75000"/>
                    <a:lumOff val="25000"/>
                  </a:schemeClr>
                </a:solidFill>
                <a:latin typeface="Calibri" pitchFamily="34" charset="0"/>
              </a:rPr>
              <a:t>cyberinfrastructure</a:t>
            </a:r>
            <a:r>
              <a:rPr lang="en-US" sz="1000" dirty="0" smtClean="0">
                <a:solidFill>
                  <a:schemeClr val="tx1">
                    <a:lumMod val="75000"/>
                    <a:lumOff val="25000"/>
                  </a:schemeClr>
                </a:solidFill>
                <a:latin typeface="Calibri" pitchFamily="34" charset="0"/>
              </a:rPr>
              <a:t> into one that can meet society’s growing demands requires both technical advances and improved understanding of  how people and organizations of many backgrounds perceive, decide to adopt,  and  actually use technology.  WATCH aims to provide thought-provoking talks by innovative thinkers with ideas that illuminate these challenges and provide signposts toward solutions.  The series is jointly organized by NSF’s Computer Science and Engineering (CISE) and Social, Behavioral, and Economic (SBE) Directorates and the Office of </a:t>
            </a:r>
            <a:r>
              <a:rPr lang="en-US" sz="1000" dirty="0" err="1" smtClean="0">
                <a:solidFill>
                  <a:schemeClr val="tx1">
                    <a:lumMod val="75000"/>
                    <a:lumOff val="25000"/>
                  </a:schemeClr>
                </a:solidFill>
                <a:latin typeface="Calibri" pitchFamily="34" charset="0"/>
              </a:rPr>
              <a:t>Cyberinfrastructure</a:t>
            </a:r>
            <a:r>
              <a:rPr lang="en-US" sz="1000" dirty="0" smtClean="0">
                <a:solidFill>
                  <a:schemeClr val="tx1">
                    <a:lumMod val="75000"/>
                    <a:lumOff val="25000"/>
                  </a:schemeClr>
                </a:solidFill>
                <a:latin typeface="Calibri" pitchFamily="34" charset="0"/>
              </a:rPr>
              <a:t> (OCI), and sponsored by the CISE Trustworthy Computing Program. Talks will be recorded and made available over the Internet.</a:t>
            </a:r>
            <a:endParaRPr lang="en-US" sz="1000" dirty="0">
              <a:solidFill>
                <a:schemeClr val="tx1">
                  <a:lumMod val="75000"/>
                  <a:lumOff val="25000"/>
                </a:schemeClr>
              </a:solidFill>
              <a:latin typeface="Calibri" pitchFamily="34" charset="0"/>
            </a:endParaRPr>
          </a:p>
        </p:txBody>
      </p:sp>
      <p:sp>
        <p:nvSpPr>
          <p:cNvPr id="2108" name="Freeform 60"/>
          <p:cNvSpPr>
            <a:spLocks/>
          </p:cNvSpPr>
          <p:nvPr/>
        </p:nvSpPr>
        <p:spPr bwMode="auto">
          <a:xfrm>
            <a:off x="5821951" y="8464"/>
            <a:ext cx="659026" cy="552450"/>
          </a:xfrm>
          <a:custGeom>
            <a:avLst/>
            <a:gdLst/>
            <a:ahLst/>
            <a:cxnLst>
              <a:cxn ang="0">
                <a:pos x="411" y="0"/>
              </a:cxn>
              <a:cxn ang="0">
                <a:pos x="219" y="88"/>
              </a:cxn>
              <a:cxn ang="0">
                <a:pos x="147" y="120"/>
              </a:cxn>
              <a:cxn ang="0">
                <a:pos x="43" y="168"/>
              </a:cxn>
              <a:cxn ang="0">
                <a:pos x="19" y="184"/>
              </a:cxn>
              <a:cxn ang="0">
                <a:pos x="3" y="232"/>
              </a:cxn>
              <a:cxn ang="0">
                <a:pos x="19" y="304"/>
              </a:cxn>
              <a:cxn ang="0">
                <a:pos x="323" y="376"/>
              </a:cxn>
              <a:cxn ang="0">
                <a:pos x="467" y="384"/>
              </a:cxn>
              <a:cxn ang="0">
                <a:pos x="707" y="320"/>
              </a:cxn>
              <a:cxn ang="0">
                <a:pos x="739" y="248"/>
              </a:cxn>
              <a:cxn ang="0">
                <a:pos x="587" y="120"/>
              </a:cxn>
              <a:cxn ang="0">
                <a:pos x="475" y="80"/>
              </a:cxn>
              <a:cxn ang="0">
                <a:pos x="291" y="56"/>
              </a:cxn>
              <a:cxn ang="0">
                <a:pos x="251" y="48"/>
              </a:cxn>
              <a:cxn ang="0">
                <a:pos x="195" y="40"/>
              </a:cxn>
            </a:cxnLst>
            <a:rect l="0" t="0" r="r" b="b"/>
            <a:pathLst>
              <a:path w="739" h="384">
                <a:moveTo>
                  <a:pt x="411" y="0"/>
                </a:moveTo>
                <a:cubicBezTo>
                  <a:pt x="374" y="56"/>
                  <a:pt x="281" y="67"/>
                  <a:pt x="219" y="88"/>
                </a:cubicBezTo>
                <a:cubicBezTo>
                  <a:pt x="193" y="97"/>
                  <a:pt x="173" y="112"/>
                  <a:pt x="147" y="120"/>
                </a:cubicBezTo>
                <a:cubicBezTo>
                  <a:pt x="101" y="133"/>
                  <a:pt x="86" y="139"/>
                  <a:pt x="43" y="168"/>
                </a:cubicBezTo>
                <a:cubicBezTo>
                  <a:pt x="35" y="173"/>
                  <a:pt x="19" y="184"/>
                  <a:pt x="19" y="184"/>
                </a:cubicBezTo>
                <a:cubicBezTo>
                  <a:pt x="14" y="200"/>
                  <a:pt x="0" y="215"/>
                  <a:pt x="3" y="232"/>
                </a:cubicBezTo>
                <a:cubicBezTo>
                  <a:pt x="7" y="256"/>
                  <a:pt x="2" y="287"/>
                  <a:pt x="19" y="304"/>
                </a:cubicBezTo>
                <a:cubicBezTo>
                  <a:pt x="90" y="375"/>
                  <a:pt x="245" y="369"/>
                  <a:pt x="323" y="376"/>
                </a:cubicBezTo>
                <a:cubicBezTo>
                  <a:pt x="371" y="380"/>
                  <a:pt x="419" y="381"/>
                  <a:pt x="467" y="384"/>
                </a:cubicBezTo>
                <a:cubicBezTo>
                  <a:pt x="541" y="377"/>
                  <a:pt x="642" y="364"/>
                  <a:pt x="707" y="320"/>
                </a:cubicBezTo>
                <a:cubicBezTo>
                  <a:pt x="716" y="294"/>
                  <a:pt x="730" y="274"/>
                  <a:pt x="739" y="248"/>
                </a:cubicBezTo>
                <a:cubicBezTo>
                  <a:pt x="723" y="153"/>
                  <a:pt x="671" y="145"/>
                  <a:pt x="587" y="120"/>
                </a:cubicBezTo>
                <a:cubicBezTo>
                  <a:pt x="549" y="109"/>
                  <a:pt x="513" y="90"/>
                  <a:pt x="475" y="80"/>
                </a:cubicBezTo>
                <a:cubicBezTo>
                  <a:pt x="415" y="65"/>
                  <a:pt x="352" y="62"/>
                  <a:pt x="291" y="56"/>
                </a:cubicBezTo>
                <a:cubicBezTo>
                  <a:pt x="278" y="53"/>
                  <a:pt x="264" y="50"/>
                  <a:pt x="251" y="48"/>
                </a:cubicBezTo>
                <a:cubicBezTo>
                  <a:pt x="232" y="45"/>
                  <a:pt x="195" y="40"/>
                  <a:pt x="195" y="40"/>
                </a:cubicBezTo>
              </a:path>
            </a:pathLst>
          </a:custGeom>
          <a:noFill/>
          <a:ln w="38100" cap="flat" cmpd="sng">
            <a:solidFill>
              <a:srgbClr val="FF3300"/>
            </a:solidFill>
            <a:prstDash val="sysDot"/>
            <a:round/>
            <a:headEnd/>
            <a:tailEnd/>
          </a:ln>
          <a:effectLst/>
        </p:spPr>
        <p:txBody>
          <a:bodyPr wrap="none" anchor="ctr"/>
          <a:lstStyle/>
          <a:p>
            <a:endParaRPr lang="en-US"/>
          </a:p>
        </p:txBody>
      </p:sp>
      <p:sp>
        <p:nvSpPr>
          <p:cNvPr id="2051" name="Rectangle 3"/>
          <p:cNvSpPr>
            <a:spLocks noChangeArrowheads="1"/>
          </p:cNvSpPr>
          <p:nvPr/>
        </p:nvSpPr>
        <p:spPr bwMode="auto">
          <a:xfrm>
            <a:off x="135689" y="288324"/>
            <a:ext cx="329513" cy="2426301"/>
          </a:xfrm>
          <a:prstGeom prst="rect">
            <a:avLst/>
          </a:prstGeom>
          <a:solidFill>
            <a:srgbClr val="FF3300">
              <a:alpha val="19000"/>
            </a:srgbClr>
          </a:solidFill>
          <a:ln w="28575">
            <a:noFill/>
            <a:miter lim="800000"/>
            <a:headEnd/>
            <a:tailEnd/>
          </a:ln>
          <a:effectLst/>
        </p:spPr>
        <p:txBody>
          <a:bodyPr wrap="none" anchor="ctr"/>
          <a:lstStyle/>
          <a:p>
            <a:endParaRPr lang="en-US" dirty="0">
              <a:latin typeface="Castellar" pitchFamily="18" charset="0"/>
            </a:endParaRPr>
          </a:p>
        </p:txBody>
      </p:sp>
      <p:sp>
        <p:nvSpPr>
          <p:cNvPr id="12" name="TextBox 11"/>
          <p:cNvSpPr txBox="1"/>
          <p:nvPr/>
        </p:nvSpPr>
        <p:spPr>
          <a:xfrm>
            <a:off x="0" y="6476995"/>
            <a:ext cx="9144000" cy="276999"/>
          </a:xfrm>
          <a:prstGeom prst="rect">
            <a:avLst/>
          </a:prstGeom>
          <a:noFill/>
        </p:spPr>
        <p:txBody>
          <a:bodyPr wrap="square" rtlCol="0">
            <a:spAutoFit/>
          </a:bodyPr>
          <a:lstStyle/>
          <a:p>
            <a:pPr algn="ctr"/>
            <a:r>
              <a:rPr lang="en-US" sz="1200" b="1" dirty="0" smtClean="0">
                <a:latin typeface="Calibri" pitchFamily="34" charset="0"/>
              </a:rPr>
              <a:t>Questions/comments about WATCH? Contact Keith Marzullo  </a:t>
            </a:r>
            <a:r>
              <a:rPr lang="en-US" sz="1200" b="1" dirty="0" smtClean="0">
                <a:latin typeface="Calibri" pitchFamily="34" charset="0"/>
                <a:hlinkClick r:id="rId3"/>
              </a:rPr>
              <a:t>kmarzull@nsf.gov</a:t>
            </a:r>
            <a:endParaRPr lang="en-US" sz="1200" b="1" dirty="0" smtClean="0">
              <a:latin typeface="Calibri" pitchFamily="34" charset="0"/>
            </a:endParaRPr>
          </a:p>
        </p:txBody>
      </p:sp>
      <p:sp>
        <p:nvSpPr>
          <p:cNvPr id="13" name="TextBox 12"/>
          <p:cNvSpPr txBox="1"/>
          <p:nvPr/>
        </p:nvSpPr>
        <p:spPr>
          <a:xfrm>
            <a:off x="211646" y="5122330"/>
            <a:ext cx="2634824" cy="400110"/>
          </a:xfrm>
          <a:prstGeom prst="rect">
            <a:avLst/>
          </a:prstGeom>
          <a:noFill/>
        </p:spPr>
        <p:txBody>
          <a:bodyPr wrap="none" rtlCol="0">
            <a:spAutoFit/>
          </a:bodyPr>
          <a:lstStyle/>
          <a:p>
            <a:r>
              <a:rPr lang="en-US" sz="2000" b="1" dirty="0" smtClean="0">
                <a:latin typeface="Calibri"/>
                <a:cs typeface="Calibri"/>
              </a:rPr>
              <a:t>Thursday, </a:t>
            </a:r>
            <a:r>
              <a:rPr lang="en-US" sz="2000" b="1" dirty="0" smtClean="0">
                <a:latin typeface="Calibri"/>
                <a:cs typeface="Calibri"/>
              </a:rPr>
              <a:t>July 19, </a:t>
            </a:r>
            <a:r>
              <a:rPr lang="en-US" sz="2000" b="1" dirty="0" smtClean="0">
                <a:latin typeface="Calibri"/>
                <a:cs typeface="Calibri"/>
              </a:rPr>
              <a:t>2012</a:t>
            </a:r>
            <a:endParaRPr lang="en-US" sz="2000" b="1" dirty="0">
              <a:latin typeface="Calibri"/>
              <a:cs typeface="Calibri"/>
            </a:endParaRPr>
          </a:p>
        </p:txBody>
      </p:sp>
      <p:sp>
        <p:nvSpPr>
          <p:cNvPr id="14" name="Freeform 60"/>
          <p:cNvSpPr>
            <a:spLocks/>
          </p:cNvSpPr>
          <p:nvPr/>
        </p:nvSpPr>
        <p:spPr bwMode="auto">
          <a:xfrm>
            <a:off x="200066" y="4885267"/>
            <a:ext cx="2873316" cy="702733"/>
          </a:xfrm>
          <a:custGeom>
            <a:avLst/>
            <a:gdLst/>
            <a:ahLst/>
            <a:cxnLst>
              <a:cxn ang="0">
                <a:pos x="411" y="0"/>
              </a:cxn>
              <a:cxn ang="0">
                <a:pos x="219" y="88"/>
              </a:cxn>
              <a:cxn ang="0">
                <a:pos x="147" y="120"/>
              </a:cxn>
              <a:cxn ang="0">
                <a:pos x="43" y="168"/>
              </a:cxn>
              <a:cxn ang="0">
                <a:pos x="19" y="184"/>
              </a:cxn>
              <a:cxn ang="0">
                <a:pos x="3" y="232"/>
              </a:cxn>
              <a:cxn ang="0">
                <a:pos x="19" y="304"/>
              </a:cxn>
              <a:cxn ang="0">
                <a:pos x="323" y="376"/>
              </a:cxn>
              <a:cxn ang="0">
                <a:pos x="467" y="384"/>
              </a:cxn>
              <a:cxn ang="0">
                <a:pos x="707" y="320"/>
              </a:cxn>
              <a:cxn ang="0">
                <a:pos x="739" y="248"/>
              </a:cxn>
              <a:cxn ang="0">
                <a:pos x="587" y="120"/>
              </a:cxn>
              <a:cxn ang="0">
                <a:pos x="475" y="80"/>
              </a:cxn>
              <a:cxn ang="0">
                <a:pos x="291" y="56"/>
              </a:cxn>
              <a:cxn ang="0">
                <a:pos x="251" y="48"/>
              </a:cxn>
              <a:cxn ang="0">
                <a:pos x="195" y="40"/>
              </a:cxn>
            </a:cxnLst>
            <a:rect l="0" t="0" r="r" b="b"/>
            <a:pathLst>
              <a:path w="739" h="384">
                <a:moveTo>
                  <a:pt x="411" y="0"/>
                </a:moveTo>
                <a:cubicBezTo>
                  <a:pt x="374" y="56"/>
                  <a:pt x="281" y="67"/>
                  <a:pt x="219" y="88"/>
                </a:cubicBezTo>
                <a:cubicBezTo>
                  <a:pt x="193" y="97"/>
                  <a:pt x="173" y="112"/>
                  <a:pt x="147" y="120"/>
                </a:cubicBezTo>
                <a:cubicBezTo>
                  <a:pt x="101" y="133"/>
                  <a:pt x="86" y="139"/>
                  <a:pt x="43" y="168"/>
                </a:cubicBezTo>
                <a:cubicBezTo>
                  <a:pt x="35" y="173"/>
                  <a:pt x="19" y="184"/>
                  <a:pt x="19" y="184"/>
                </a:cubicBezTo>
                <a:cubicBezTo>
                  <a:pt x="14" y="200"/>
                  <a:pt x="0" y="215"/>
                  <a:pt x="3" y="232"/>
                </a:cubicBezTo>
                <a:cubicBezTo>
                  <a:pt x="7" y="256"/>
                  <a:pt x="2" y="287"/>
                  <a:pt x="19" y="304"/>
                </a:cubicBezTo>
                <a:cubicBezTo>
                  <a:pt x="90" y="375"/>
                  <a:pt x="245" y="369"/>
                  <a:pt x="323" y="376"/>
                </a:cubicBezTo>
                <a:cubicBezTo>
                  <a:pt x="371" y="380"/>
                  <a:pt x="419" y="381"/>
                  <a:pt x="467" y="384"/>
                </a:cubicBezTo>
                <a:cubicBezTo>
                  <a:pt x="541" y="377"/>
                  <a:pt x="642" y="364"/>
                  <a:pt x="707" y="320"/>
                </a:cubicBezTo>
                <a:cubicBezTo>
                  <a:pt x="716" y="294"/>
                  <a:pt x="730" y="274"/>
                  <a:pt x="739" y="248"/>
                </a:cubicBezTo>
                <a:cubicBezTo>
                  <a:pt x="723" y="153"/>
                  <a:pt x="671" y="145"/>
                  <a:pt x="587" y="120"/>
                </a:cubicBezTo>
                <a:cubicBezTo>
                  <a:pt x="549" y="109"/>
                  <a:pt x="513" y="90"/>
                  <a:pt x="475" y="80"/>
                </a:cubicBezTo>
                <a:cubicBezTo>
                  <a:pt x="415" y="65"/>
                  <a:pt x="352" y="62"/>
                  <a:pt x="291" y="56"/>
                </a:cubicBezTo>
                <a:cubicBezTo>
                  <a:pt x="278" y="53"/>
                  <a:pt x="264" y="50"/>
                  <a:pt x="251" y="48"/>
                </a:cubicBezTo>
                <a:cubicBezTo>
                  <a:pt x="232" y="45"/>
                  <a:pt x="195" y="40"/>
                  <a:pt x="195" y="40"/>
                </a:cubicBezTo>
              </a:path>
            </a:pathLst>
          </a:custGeom>
          <a:noFill/>
          <a:ln w="38100" cap="flat" cmpd="sng">
            <a:solidFill>
              <a:srgbClr val="FF3300"/>
            </a:solidFill>
            <a:prstDash val="sysDot"/>
            <a:round/>
            <a:headEnd/>
            <a:tailEnd/>
          </a:ln>
          <a:effectLst/>
        </p:spPr>
        <p:txBody>
          <a:bodyPr wrap="none" anchor="ctr"/>
          <a:lstStyle/>
          <a:p>
            <a:endParaRPr lang="en-US"/>
          </a:p>
        </p:txBody>
      </p:sp>
      <p:pic>
        <p:nvPicPr>
          <p:cNvPr id="16" name="Picture 15" descr="jth34-thumb.jpg"/>
          <p:cNvPicPr>
            <a:picLocks noChangeAspect="1"/>
          </p:cNvPicPr>
          <p:nvPr/>
        </p:nvPicPr>
        <p:blipFill>
          <a:blip r:embed="rId4" cstate="print"/>
          <a:stretch>
            <a:fillRect/>
          </a:stretch>
        </p:blipFill>
        <p:spPr>
          <a:xfrm>
            <a:off x="3317875" y="285750"/>
            <a:ext cx="1555750" cy="18669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2805</TotalTime>
  <Words>311</Words>
  <Application>Microsoft Office PowerPoint</Application>
  <PresentationFormat>On-screen Show (4:3)</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 Presentation</vt:lpstr>
      <vt:lpstr>W ashington A rea T rustworthy C omputing  H our</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Washington Area Trustworthy Systems  Hour</dc:title>
  <dc:creator>Carl Landwehr</dc:creator>
  <cp:lastModifiedBy>kgeary</cp:lastModifiedBy>
  <cp:revision>170</cp:revision>
  <cp:lastPrinted>2003-03-27T23:59:12Z</cp:lastPrinted>
  <dcterms:created xsi:type="dcterms:W3CDTF">2012-02-27T15:18:26Z</dcterms:created>
  <dcterms:modified xsi:type="dcterms:W3CDTF">2012-07-13T22:10:51Z</dcterms:modified>
</cp:coreProperties>
</file>