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85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4FD4290-1B5D-4BA0-BB87-A01A9159F491}" type="datetimeFigureOut">
              <a:rPr lang="en-US" smtClean="0"/>
              <a:pPr/>
              <a:t>09/10/2012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34043E-32AD-4F37-8063-44F2C0A7EC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C9C6A-D4BC-4EB8-8651-B4F048B93FF5}" type="datetimeFigureOut">
              <a:rPr lang="en-US" smtClean="0"/>
              <a:pPr/>
              <a:t>09/10/2012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58ECE-D7D3-428B-8052-20EB06690F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C9C6A-D4BC-4EB8-8651-B4F048B93FF5}" type="datetimeFigureOut">
              <a:rPr lang="en-US" smtClean="0"/>
              <a:pPr/>
              <a:t>09/10/2012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58ECE-D7D3-428B-8052-20EB06690F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11000" contrast="-40000"/>
          </a:blip>
          <a:srcRect r="32786"/>
          <a:stretch>
            <a:fillRect/>
          </a:stretch>
        </p:blipFill>
        <p:spPr bwMode="auto">
          <a:xfrm>
            <a:off x="0" y="0"/>
            <a:ext cx="9144000" cy="6629400"/>
          </a:xfrm>
          <a:prstGeom prst="rect">
            <a:avLst/>
          </a:prstGeom>
          <a:noFill/>
          <a:ln w="9525">
            <a:noFill/>
            <a:miter lim="800000"/>
            <a:headEnd/>
            <a:tailEnd/>
          </a:ln>
        </p:spPr>
      </p:pic>
      <p:pic>
        <p:nvPicPr>
          <p:cNvPr id="13" name="Picture 12" descr="nsf1.png"/>
          <p:cNvPicPr>
            <a:picLocks noChangeAspect="1"/>
          </p:cNvPicPr>
          <p:nvPr/>
        </p:nvPicPr>
        <p:blipFill>
          <a:blip r:embed="rId4" cstate="print"/>
          <a:stretch>
            <a:fillRect/>
          </a:stretch>
        </p:blipFill>
        <p:spPr>
          <a:xfrm>
            <a:off x="152400" y="76200"/>
            <a:ext cx="698988" cy="689764"/>
          </a:xfrm>
          <a:prstGeom prst="rect">
            <a:avLst/>
          </a:prstGeom>
          <a:effectLst>
            <a:outerShdw blurRad="63500" sx="102000" sy="102000" algn="ctr" rotWithShape="0">
              <a:schemeClr val="tx2">
                <a:lumMod val="50000"/>
                <a:alpha val="66000"/>
              </a:schemeClr>
            </a:outerShdw>
          </a:effectLst>
        </p:spPr>
      </p:pic>
      <p:sp>
        <p:nvSpPr>
          <p:cNvPr id="14" name="TextBox 13"/>
          <p:cNvSpPr txBox="1"/>
          <p:nvPr/>
        </p:nvSpPr>
        <p:spPr>
          <a:xfrm>
            <a:off x="0" y="6581001"/>
            <a:ext cx="9144000"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b="1" dirty="0" smtClean="0">
                <a:solidFill>
                  <a:schemeClr val="bg1"/>
                </a:solidFill>
              </a:rPr>
              <a:t>Talks held at 4201 Wilson Blvd, Arlington, VA 22230                              Questions: Contact Dawn Patterson at dpatters@nsf.gov</a:t>
            </a:r>
            <a:endParaRPr lang="en-US" sz="1400" b="1" dirty="0">
              <a:solidFill>
                <a:schemeClr val="bg1"/>
              </a:solidFill>
            </a:endParaRPr>
          </a:p>
        </p:txBody>
      </p:sp>
      <p:sp>
        <p:nvSpPr>
          <p:cNvPr id="15" name="Title 6"/>
          <p:cNvSpPr txBox="1">
            <a:spLocks/>
          </p:cNvSpPr>
          <p:nvPr/>
        </p:nvSpPr>
        <p:spPr>
          <a:xfrm>
            <a:off x="914400" y="78182"/>
            <a:ext cx="80772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50" normalizeH="0" baseline="0" noProof="0" dirty="0" smtClean="0">
                <a:ln w="17780" cmpd="sng">
                  <a:solidFill>
                    <a:schemeClr val="tx2">
                      <a:lumMod val="50000"/>
                    </a:schemeClr>
                  </a:solidFill>
                  <a:prstDash val="solid"/>
                  <a:miter lim="800000"/>
                </a:ln>
                <a:gradFill>
                  <a:gsLst>
                    <a:gs pos="0">
                      <a:srgbClr val="FFF200"/>
                    </a:gs>
                    <a:gs pos="70000">
                      <a:schemeClr val="accent6">
                        <a:lumMod val="75000"/>
                      </a:schemeClr>
                    </a:gs>
                    <a:gs pos="100000">
                      <a:srgbClr val="4D0808"/>
                    </a:gs>
                  </a:gsLst>
                  <a:lin ang="5400000" scaled="0"/>
                </a:gradFill>
                <a:effectLst>
                  <a:outerShdw blurRad="55000" dist="50800" dir="5400000" algn="tl">
                    <a:srgbClr val="000000">
                      <a:alpha val="33000"/>
                    </a:srgbClr>
                  </a:outerShdw>
                </a:effectLst>
                <a:uLnTx/>
                <a:uFillTx/>
                <a:latin typeface="Tw Cen MT Condensed Extra Bold" pitchFamily="34" charset="0"/>
                <a:ea typeface="+mj-ea"/>
                <a:cs typeface="+mj-cs"/>
              </a:rPr>
              <a:t>CISE DISTINGUISHED LECTURE SERIES </a:t>
            </a:r>
            <a:endParaRPr kumimoji="0" lang="en-US" sz="4000" b="1" i="0" u="none" strike="noStrike" kern="1200" cap="all" spc="0" normalizeH="0" baseline="0" noProof="0" dirty="0">
              <a:ln w="19050" cmpd="sng">
                <a:solidFill>
                  <a:schemeClr val="tx2">
                    <a:lumMod val="50000"/>
                  </a:schemeClr>
                </a:solidFill>
                <a:prstDash val="solid"/>
              </a:ln>
              <a:solidFill>
                <a:schemeClr val="bg1"/>
              </a:solidFill>
              <a:effectLst>
                <a:reflection blurRad="12700" stA="28000" endPos="45000" dist="1000" dir="5400000" sy="-100000" algn="bl" rotWithShape="0"/>
              </a:effectLst>
              <a:uLnTx/>
              <a:uFillTx/>
              <a:latin typeface="Tw Cen MT Condensed Extra Bold" pitchFamily="34" charset="0"/>
              <a:ea typeface="+mj-ea"/>
              <a:cs typeface="+mj-cs"/>
            </a:endParaRPr>
          </a:p>
        </p:txBody>
      </p:sp>
      <p:sp>
        <p:nvSpPr>
          <p:cNvPr id="16" name="Rectangle 15"/>
          <p:cNvSpPr/>
          <p:nvPr/>
        </p:nvSpPr>
        <p:spPr>
          <a:xfrm>
            <a:off x="228600" y="3886200"/>
            <a:ext cx="6477000" cy="2308324"/>
          </a:xfrm>
          <a:prstGeom prst="rect">
            <a:avLst/>
          </a:prstGeom>
          <a:solidFill>
            <a:srgbClr val="2B28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731520" bIns="182880" rtlCol="0" anchor="ctr">
            <a:spAutoFit/>
          </a:bodyPr>
          <a:lstStyle/>
          <a:p>
            <a:pPr algn="just"/>
            <a:r>
              <a:rPr lang="en-US" sz="1400" dirty="0" smtClean="0">
                <a:solidFill>
                  <a:schemeClr val="bg1"/>
                </a:solidFill>
                <a:latin typeface="Tw Cen MT Condensed Extra Bold" pitchFamily="34" charset="0"/>
              </a:rPr>
              <a:t>With health care costs raising astronomically and the number of aging increasing, there are not enough economic or human resources in the way of care givers to meet society’s needs. A confluence of technologies including miniature electronics, digital communications, human-computer interaction, robotics, and machine learning makes possible the creation of intelligent assistants that monitor and communicate with users, understand their needs and goals, and compensate for diminished capabilities as we age or suffer a disability. This talk will highlight the research challenges in creating virtual coaches that monitor user activities providing reminders and advice to reach personal and caregiver goals.</a:t>
            </a:r>
          </a:p>
        </p:txBody>
      </p:sp>
      <p:sp>
        <p:nvSpPr>
          <p:cNvPr id="7" name="Title 6"/>
          <p:cNvSpPr>
            <a:spLocks noGrp="1"/>
          </p:cNvSpPr>
          <p:nvPr>
            <p:ph type="title"/>
          </p:nvPr>
        </p:nvSpPr>
        <p:spPr>
          <a:xfrm>
            <a:off x="76200" y="990600"/>
            <a:ext cx="6248400" cy="2523768"/>
          </a:xfrm>
        </p:spPr>
        <p:txBody>
          <a:bodyPr wrap="square" tIns="45720">
            <a:spAutoFit/>
          </a:bodyPr>
          <a:lstStyle/>
          <a:p>
            <a:r>
              <a:rPr lang="en-US" sz="3200" b="1" dirty="0" smtClean="0">
                <a:ln w="3175" cap="rnd">
                  <a:solidFill>
                    <a:schemeClr val="tx1"/>
                  </a:solidFill>
                </a:ln>
                <a:solidFill>
                  <a:schemeClr val="bg1"/>
                </a:solidFill>
                <a:effectLst>
                  <a:glow rad="139700">
                    <a:schemeClr val="accent6">
                      <a:satMod val="175000"/>
                      <a:alpha val="40000"/>
                    </a:schemeClr>
                  </a:glow>
                  <a:outerShdw blurRad="50800" dist="38100" dir="8100000" algn="tr" rotWithShape="0">
                    <a:prstClr val="black">
                      <a:alpha val="40000"/>
                    </a:prstClr>
                  </a:outerShdw>
                </a:effectLst>
                <a:latin typeface="Tw Cen MT Condensed Extra Bold" pitchFamily="34" charset="0"/>
              </a:rPr>
              <a:t>Virtual Coaches in Healthcare: </a:t>
            </a:r>
            <a:br>
              <a:rPr lang="en-US" sz="3200" b="1" dirty="0" smtClean="0">
                <a:ln w="3175" cap="rnd">
                  <a:solidFill>
                    <a:schemeClr val="tx1"/>
                  </a:solidFill>
                </a:ln>
                <a:solidFill>
                  <a:schemeClr val="bg1"/>
                </a:solidFill>
                <a:effectLst>
                  <a:glow rad="139700">
                    <a:schemeClr val="accent6">
                      <a:satMod val="175000"/>
                      <a:alpha val="40000"/>
                    </a:schemeClr>
                  </a:glow>
                  <a:outerShdw blurRad="50800" dist="38100" dir="8100000" algn="tr" rotWithShape="0">
                    <a:prstClr val="black">
                      <a:alpha val="40000"/>
                    </a:prstClr>
                  </a:outerShdw>
                </a:effectLst>
                <a:latin typeface="Tw Cen MT Condensed Extra Bold" pitchFamily="34" charset="0"/>
              </a:rPr>
            </a:br>
            <a:r>
              <a:rPr lang="en-US" sz="3200" b="1" dirty="0" smtClean="0">
                <a:ln w="3175" cap="rnd">
                  <a:solidFill>
                    <a:schemeClr val="tx1"/>
                  </a:solidFill>
                </a:ln>
                <a:solidFill>
                  <a:schemeClr val="bg1"/>
                </a:solidFill>
                <a:effectLst>
                  <a:glow rad="139700">
                    <a:schemeClr val="accent6">
                      <a:satMod val="175000"/>
                      <a:alpha val="40000"/>
                    </a:schemeClr>
                  </a:glow>
                  <a:outerShdw blurRad="50800" dist="38100" dir="8100000" algn="tr" rotWithShape="0">
                    <a:prstClr val="black">
                      <a:alpha val="40000"/>
                    </a:prstClr>
                  </a:outerShdw>
                </a:effectLst>
                <a:latin typeface="Tw Cen MT Condensed Extra Bold" pitchFamily="34" charset="0"/>
              </a:rPr>
              <a:t>A Vision of the Future</a:t>
            </a:r>
            <a:r>
              <a:rPr lang="en-US" sz="4800" b="1" dirty="0" smtClean="0">
                <a:ln w="3175" cap="rnd">
                  <a:solidFill>
                    <a:schemeClr val="tx1"/>
                  </a:solidFill>
                </a:ln>
                <a:solidFill>
                  <a:schemeClr val="bg1"/>
                </a:solidFill>
                <a:effectLst>
                  <a:glow rad="139700">
                    <a:schemeClr val="accent6">
                      <a:satMod val="175000"/>
                      <a:alpha val="40000"/>
                    </a:schemeClr>
                  </a:glow>
                  <a:outerShdw blurRad="50800" dist="38100" dir="8100000" algn="tr" rotWithShape="0">
                    <a:prstClr val="black">
                      <a:alpha val="40000"/>
                    </a:prstClr>
                  </a:outerShdw>
                </a:effectLst>
                <a:latin typeface="Tw Cen MT Condensed Extra Bold" pitchFamily="34" charset="0"/>
              </a:rPr>
              <a:t/>
            </a:r>
            <a:br>
              <a:rPr lang="en-US" sz="4800" b="1" dirty="0" smtClean="0">
                <a:ln w="3175" cap="rnd">
                  <a:solidFill>
                    <a:schemeClr val="tx1"/>
                  </a:solidFill>
                </a:ln>
                <a:solidFill>
                  <a:schemeClr val="bg1"/>
                </a:solidFill>
                <a:effectLst>
                  <a:glow rad="139700">
                    <a:schemeClr val="accent6">
                      <a:satMod val="175000"/>
                      <a:alpha val="40000"/>
                    </a:schemeClr>
                  </a:glow>
                  <a:outerShdw blurRad="50800" dist="38100" dir="8100000" algn="tr" rotWithShape="0">
                    <a:prstClr val="black">
                      <a:alpha val="40000"/>
                    </a:prstClr>
                  </a:outerShdw>
                </a:effectLst>
                <a:latin typeface="Tw Cen MT Condensed Extra Bold" pitchFamily="34" charset="0"/>
              </a:rPr>
            </a:br>
            <a:r>
              <a:rPr lang="en-US" sz="2000" dirty="0" smtClean="0">
                <a:ln>
                  <a:solidFill>
                    <a:schemeClr val="tx2">
                      <a:lumMod val="50000"/>
                    </a:schemeClr>
                  </a:solidFill>
                </a:ln>
                <a:solidFill>
                  <a:schemeClr val="bg2"/>
                </a:solidFill>
                <a:latin typeface="Tw Cen MT Condensed Extra Bold" pitchFamily="34" charset="0"/>
              </a:rPr>
              <a:t> </a:t>
            </a:r>
            <a:r>
              <a:rPr lang="en-US" sz="2000" dirty="0" smtClean="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rPr>
              <a:t>Thurs, Sept 20, 10am (Rm. 110)</a:t>
            </a:r>
            <a:br>
              <a:rPr lang="en-US" sz="2000" dirty="0" smtClean="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rPr>
            </a:br>
            <a:r>
              <a:rPr lang="en-US" sz="1200" dirty="0" smtClean="0">
                <a:ln>
                  <a:solidFill>
                    <a:schemeClr val="tx2">
                      <a:lumMod val="50000"/>
                    </a:schemeClr>
                  </a:solidFill>
                </a:ln>
                <a:solidFill>
                  <a:schemeClr val="bg2"/>
                </a:solidFill>
                <a:latin typeface="Tw Cen MT Condensed Extra Bold" pitchFamily="34" charset="0"/>
              </a:rPr>
              <a:t/>
            </a:r>
            <a:br>
              <a:rPr lang="en-US" sz="1200" dirty="0" smtClean="0">
                <a:ln>
                  <a:solidFill>
                    <a:schemeClr val="tx2">
                      <a:lumMod val="50000"/>
                    </a:schemeClr>
                  </a:solidFill>
                </a:ln>
                <a:solidFill>
                  <a:schemeClr val="bg2"/>
                </a:solidFill>
                <a:latin typeface="Tw Cen MT Condensed Extra Bold" pitchFamily="34" charset="0"/>
              </a:rPr>
            </a:br>
            <a:r>
              <a:rPr lang="en-US" dirty="0" smtClean="0">
                <a:ln>
                  <a:solidFill>
                    <a:schemeClr val="tx2">
                      <a:lumMod val="50000"/>
                    </a:schemeClr>
                  </a:solidFill>
                </a:ln>
                <a:solidFill>
                  <a:srgbClr val="FFFF00"/>
                </a:solidFill>
                <a:effectLst>
                  <a:outerShdw blurRad="50800" dist="38100" dir="5400000" algn="t" rotWithShape="0">
                    <a:prstClr val="black">
                      <a:alpha val="40000"/>
                    </a:prstClr>
                  </a:outerShdw>
                </a:effectLst>
                <a:latin typeface="Tw Cen MT Condensed Extra Bold" pitchFamily="34" charset="0"/>
              </a:rPr>
              <a:t>Daniel P. Siewiorek</a:t>
            </a:r>
            <a:r>
              <a:rPr lang="en-US" sz="2800" dirty="0" smtClean="0">
                <a:ln>
                  <a:solidFill>
                    <a:schemeClr val="tx2">
                      <a:lumMod val="50000"/>
                    </a:schemeClr>
                  </a:solidFill>
                </a:ln>
                <a:solidFill>
                  <a:srgbClr val="FFFF00"/>
                </a:solidFill>
                <a:latin typeface="Tw Cen MT Condensed Extra Bold" pitchFamily="34" charset="0"/>
              </a:rPr>
              <a:t/>
            </a:r>
            <a:br>
              <a:rPr lang="en-US" sz="2800" dirty="0" smtClean="0">
                <a:ln>
                  <a:solidFill>
                    <a:schemeClr val="tx2">
                      <a:lumMod val="50000"/>
                    </a:schemeClr>
                  </a:solidFill>
                </a:ln>
                <a:solidFill>
                  <a:srgbClr val="FFFF00"/>
                </a:solidFill>
                <a:latin typeface="Tw Cen MT Condensed Extra Bold" pitchFamily="34" charset="0"/>
              </a:rPr>
            </a:br>
            <a:r>
              <a:rPr lang="en-US" sz="1800" dirty="0" smtClean="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rPr>
              <a:t>Director of the Quality of Life Technology Center, CMU</a:t>
            </a:r>
            <a:endParaRPr lang="en-US" sz="1800" dirty="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endParaRPr>
          </a:p>
        </p:txBody>
      </p:sp>
      <p:pic>
        <p:nvPicPr>
          <p:cNvPr id="2051" name="Picture 3" descr="DanSPhoto"/>
          <p:cNvPicPr>
            <a:picLocks noChangeAspect="1" noChangeArrowheads="1"/>
          </p:cNvPicPr>
          <p:nvPr/>
        </p:nvPicPr>
        <p:blipFill>
          <a:blip r:embed="rId5" cstate="print"/>
          <a:srcRect t="6084"/>
          <a:stretch>
            <a:fillRect/>
          </a:stretch>
        </p:blipFill>
        <p:spPr bwMode="auto">
          <a:xfrm>
            <a:off x="6553200" y="838200"/>
            <a:ext cx="2139175" cy="32766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6248400" y="3352800"/>
            <a:ext cx="2743200" cy="313932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tIns="91440" bIns="91440">
            <a:spAutoFit/>
          </a:bodyPr>
          <a:lstStyle/>
          <a:p>
            <a:r>
              <a:rPr lang="en-US" sz="1200" b="1" dirty="0" smtClean="0">
                <a:latin typeface="Tw Cen MT Condensed" pitchFamily="34" charset="0"/>
              </a:rPr>
              <a:t>Daniel P. Siewiorek </a:t>
            </a:r>
            <a:r>
              <a:rPr lang="en-US" sz="1200" dirty="0" smtClean="0">
                <a:latin typeface="Tw Cen MT Condensed" pitchFamily="34" charset="0"/>
              </a:rPr>
              <a:t>is the Buhl University Professor of Electrical and Computer Engineering and Computer Science at Carnegie Mellon University.  He is the Director of the Quality of Life Technology Center, an NSF ERC in collaboration with the University of Pittsburgh. Previously he served as head of CMU’s Human Computer Interaction Institute.  His research interests span human interaction with intelligent systems, mobile and ubiquitous computing, and system reliability. He has designed or been involved with the design of nine multiprocessors, over two-dozen commercial computers, and over 20 generations of mobile systems.  He has written nine textbooks and is a recipient of major awards from AAEE, IEEE, and ACM. He is a Fellow of IEEE, ACM, and AAAS, and a member of the National Academy of Engineering.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282</Words>
  <Application>Microsoft Office PowerPoint</Application>
  <PresentationFormat>On-screen Show (4:3)</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Virtual Coaches in Healthcare:  A Vision of the Future  Thurs, Sept 20, 10am (Rm. 110)  Daniel P. Siewiorek Director of the Quality of Life Technology Center, CMU</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FY12 NSF DISTINGUISHED LECTURE SERIES  IN CISE </dc:title>
  <dc:creator>shambrus</dc:creator>
  <cp:lastModifiedBy>kgeary</cp:lastModifiedBy>
  <cp:revision>55</cp:revision>
  <dcterms:created xsi:type="dcterms:W3CDTF">2011-09-15T15:47:32Z</dcterms:created>
  <dcterms:modified xsi:type="dcterms:W3CDTF">2012-09-10T19:42:04Z</dcterms:modified>
</cp:coreProperties>
</file>