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85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93" autoAdjust="0"/>
    <p:restoredTop sz="94660"/>
  </p:normalViewPr>
  <p:slideViewPr>
    <p:cSldViewPr>
      <p:cViewPr>
        <p:scale>
          <a:sx n="80" d="100"/>
          <a:sy n="80" d="100"/>
        </p:scale>
        <p:origin x="-147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FD4290-1B5D-4BA0-BB87-A01A9159F491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34043E-32AD-4F37-8063-44F2C0A7E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B71798-5C65-4D49-BA48-134988842E9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9C6A-D4BC-4EB8-8651-B4F048B93FF5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8ECE-D7D3-428B-8052-20EB0669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9C6A-D4BC-4EB8-8651-B4F048B93FF5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8ECE-D7D3-428B-8052-20EB0669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9C6A-D4BC-4EB8-8651-B4F048B93FF5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8ECE-D7D3-428B-8052-20EB0669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9C6A-D4BC-4EB8-8651-B4F048B93FF5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8ECE-D7D3-428B-8052-20EB0669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9C6A-D4BC-4EB8-8651-B4F048B93FF5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8ECE-D7D3-428B-8052-20EB0669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9C6A-D4BC-4EB8-8651-B4F048B93FF5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8ECE-D7D3-428B-8052-20EB0669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9C6A-D4BC-4EB8-8651-B4F048B93FF5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8ECE-D7D3-428B-8052-20EB0669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9C6A-D4BC-4EB8-8651-B4F048B93FF5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8ECE-D7D3-428B-8052-20EB0669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9C6A-D4BC-4EB8-8651-B4F048B93FF5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8ECE-D7D3-428B-8052-20EB0669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9C6A-D4BC-4EB8-8651-B4F048B93FF5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8ECE-D7D3-428B-8052-20EB0669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9C6A-D4BC-4EB8-8651-B4F048B93FF5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8ECE-D7D3-428B-8052-20EB0669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C9C6A-D4BC-4EB8-8651-B4F048B93FF5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58ECE-D7D3-428B-8052-20EB0669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11000" contrast="-40000"/>
          </a:blip>
          <a:srcRect r="32786"/>
          <a:stretch>
            <a:fillRect/>
          </a:stretch>
        </p:blipFill>
        <p:spPr bwMode="auto">
          <a:xfrm>
            <a:off x="-1" y="-228600"/>
            <a:ext cx="9354206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04800" y="2559278"/>
            <a:ext cx="6477000" cy="4062651"/>
          </a:xfrm>
          <a:prstGeom prst="rect">
            <a:avLst/>
          </a:prstGeom>
          <a:solidFill>
            <a:srgbClr val="2B285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4320" tIns="1280160" rIns="274320" bIns="182880" rtlCol="0" anchor="ctr">
            <a:spAutoFit/>
          </a:bodyPr>
          <a:lstStyle/>
          <a:p>
            <a:pPr algn="just"/>
            <a:r>
              <a:rPr lang="en-US" sz="1400" dirty="0" smtClean="0">
                <a:latin typeface="Tw Cen MT Condensed Extra Bold" pitchFamily="34" charset="0"/>
              </a:rPr>
              <a:t>Affective computing was originally envisioned to make computers emotionally intelligent, e.g., recognizing if they’ve annoyed you, and responding in a way that doesn’t escalate your frustration.  Over the years we’ve created dozens of technologies in an effort to provide tools that comfortably and respectfully recognize and respond to human emotion – and some of them succeed.  Successful affective technologies do not merely make machines intelligent, they also help people be smarter – especially for those of us who face challenges processing emotional information, whether because of having autism, having limited vision, or having other impediments to understanding emotion.   Along the way I have encountered big surprises.  I will share stories of things learned and will attempt some (risky) live demonstrations.   </a:t>
            </a:r>
            <a:endParaRPr lang="en-US" sz="1400" dirty="0">
              <a:latin typeface="Tw Cen MT Condensed Extra Bold" pitchFamily="34" charset="0"/>
            </a:endParaRPr>
          </a:p>
        </p:txBody>
      </p:sp>
      <p:pic>
        <p:nvPicPr>
          <p:cNvPr id="13" name="Picture 12" descr="nsf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6473"/>
            <a:ext cx="990600" cy="977527"/>
          </a:xfrm>
          <a:prstGeom prst="rect">
            <a:avLst/>
          </a:prstGeom>
          <a:effectLst>
            <a:outerShdw blurRad="63500" sx="102000" sy="102000" algn="ctr" rotWithShape="0">
              <a:schemeClr val="tx2">
                <a:lumMod val="50000"/>
                <a:alpha val="66000"/>
              </a:scheme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0" y="6553201"/>
            <a:ext cx="9144000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Talks held at 4201 Wilson Blvd, Arlington, VA 22230                              Questions: Contact Jasmine Young at jyoung@nsf.gov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304800" y="0"/>
            <a:ext cx="8686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70000">
                      <a:schemeClr val="accent6">
                        <a:lumMod val="75000"/>
                      </a:schemeClr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w Cen MT Condensed Extra Bold" pitchFamily="34" charset="0"/>
                <a:ea typeface="+mj-ea"/>
                <a:cs typeface="+mj-cs"/>
              </a:rPr>
              <a:t>CISE DISTINGUISHED LECTURE SERIES </a:t>
            </a:r>
            <a:endParaRPr kumimoji="0" lang="en-US" sz="4000" b="1" i="0" u="none" strike="noStrike" kern="1200" cap="all" spc="0" normalizeH="0" baseline="0" noProof="0" dirty="0">
              <a:ln w="1905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w Cen MT Condensed Extra Bold" pitchFamily="34" charset="0"/>
              <a:ea typeface="+mj-ea"/>
              <a:cs typeface="+mj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1066800"/>
            <a:ext cx="6248400" cy="2677656"/>
          </a:xfrm>
        </p:spPr>
        <p:txBody>
          <a:bodyPr wrap="square" tIns="45720">
            <a:spAutoFit/>
          </a:bodyPr>
          <a:lstStyle/>
          <a:p>
            <a:r>
              <a:rPr lang="en-US" sz="3200" b="1" dirty="0" smtClean="0">
                <a:ln w="3175" cap="rnd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w Cen MT Condensed Extra Bold" pitchFamily="34" charset="0"/>
              </a:rPr>
              <a:t>Inventing the Future of Technology with Emotion</a:t>
            </a:r>
            <a:r>
              <a:rPr lang="en-US" sz="4800" b="1" dirty="0" smtClean="0">
                <a:ln w="3175" cap="rnd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w Cen MT Condensed Extra Bold" pitchFamily="34" charset="0"/>
              </a:rPr>
              <a:t/>
            </a:r>
            <a:br>
              <a:rPr lang="en-US" sz="4800" b="1" dirty="0" smtClean="0">
                <a:ln w="3175" cap="rnd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w Cen MT Condensed Extra Bold" pitchFamily="34" charset="0"/>
              </a:rPr>
            </a:br>
            <a:r>
              <a:rPr lang="en-US" sz="20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2"/>
                </a:solidFill>
                <a:latin typeface="Tw Cen MT Condensed Extra Bold" pitchFamily="34" charset="0"/>
              </a:rPr>
              <a:t> </a:t>
            </a:r>
            <a:r>
              <a:rPr lang="en-US" sz="20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Wednesday, October 10</a:t>
            </a:r>
            <a:r>
              <a:rPr lang="en-US" sz="2000" baseline="300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th</a:t>
            </a:r>
            <a:r>
              <a:rPr lang="en-US" sz="20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w Cen MT Condensed Extra Bold" pitchFamily="34" charset="0"/>
              </a:rPr>
              <a:t>, 2012 </a:t>
            </a:r>
            <a:r>
              <a:rPr lang="en-US" sz="20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, 10am (Rm. 110)</a:t>
            </a:r>
            <a:r>
              <a:rPr lang="en-US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/>
            </a:r>
            <a:br>
              <a:rPr lang="en-US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</a:br>
            <a:r>
              <a:rPr lang="en-US" sz="1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/>
                </a:solidFill>
                <a:latin typeface="Tw Cen MT Condensed Extra Bold" pitchFamily="34" charset="0"/>
              </a:rPr>
              <a:t/>
            </a:r>
            <a:br>
              <a:rPr lang="en-US" sz="1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/>
                </a:solidFill>
                <a:latin typeface="Tw Cen MT Condensed Extra Bold" pitchFamily="34" charset="0"/>
              </a:rPr>
            </a:br>
            <a:r>
              <a:rPr lang="en-US" sz="3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 Condensed Extra Bold" pitchFamily="34" charset="0"/>
              </a:rPr>
              <a:t>Rosalind Picard, Sc.D, FIEEE</a:t>
            </a:r>
            <a:r>
              <a:rPr lang="en-US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w Cen MT Condensed Extra Bold" pitchFamily="34" charset="0"/>
              </a:rPr>
              <a:t/>
            </a:r>
            <a:br>
              <a:rPr lang="en-US" sz="2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w Cen MT Condensed Extra Bold" pitchFamily="34" charset="0"/>
              </a:rPr>
            </a:br>
            <a:r>
              <a:rPr lang="en-US" sz="18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Professor, MIT Media Lab &amp; </a:t>
            </a:r>
            <a:br>
              <a:rPr lang="en-US" sz="18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</a:br>
            <a:r>
              <a:rPr lang="en-US" sz="18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Co-Founder, Chief Scientist, Chairman Affectiva, Inc.</a:t>
            </a:r>
            <a:endParaRPr lang="en-US" sz="18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 t="3636" b="25455"/>
          <a:stretch>
            <a:fillRect/>
          </a:stretch>
        </p:blipFill>
        <p:spPr bwMode="auto">
          <a:xfrm>
            <a:off x="6934200" y="838200"/>
            <a:ext cx="2097547" cy="221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010400" y="3048000"/>
            <a:ext cx="1981200" cy="33239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91440" bIns="91440">
            <a:spAutoFit/>
          </a:bodyPr>
          <a:lstStyle/>
          <a:p>
            <a:pPr algn="just"/>
            <a:r>
              <a:rPr lang="en-US" sz="1200" b="1" dirty="0" smtClean="0">
                <a:latin typeface="Tw Cen MT Condensed" pitchFamily="34" charset="0"/>
              </a:rPr>
              <a:t>Dr. Rosalind Picard </a:t>
            </a:r>
            <a:r>
              <a:rPr lang="en-US" sz="1200" dirty="0" smtClean="0">
                <a:latin typeface="Tw Cen MT Condensed" pitchFamily="34" charset="0"/>
              </a:rPr>
              <a:t>is a Professor at the MIT Media Lab. She holds degrees in Electrical Engineering and Computer Science from Georgia Tech and MIT and is a fellow of the IEEE.  She has authored or co-authored over 200 scientific articles in signal processing, computer vision, pattern recognition, machine learning, and affective computing.  Dr. Picard wrote the book </a:t>
            </a:r>
            <a:r>
              <a:rPr lang="en-US" sz="1200" i="1" dirty="0" smtClean="0">
                <a:latin typeface="Tw Cen MT Condensed" pitchFamily="34" charset="0"/>
              </a:rPr>
              <a:t>Affective Computing</a:t>
            </a:r>
            <a:r>
              <a:rPr lang="en-US" sz="1200" dirty="0" smtClean="0">
                <a:latin typeface="Tw Cen MT Condensed" pitchFamily="34" charset="0"/>
              </a:rPr>
              <a:t>, which helped give rise to a field by that name.  </a:t>
            </a:r>
          </a:p>
          <a:p>
            <a:pPr algn="just"/>
            <a:r>
              <a:rPr lang="en-US" sz="1200" dirty="0" smtClean="0">
                <a:latin typeface="Tw Cen MT Condensed" pitchFamily="34" charset="0"/>
              </a:rPr>
              <a:t>Picard is also co-founder, chief scientist, and chairman of Affectiva, Inc., supported by an NSF SBIR,  which has commercialized two of the technologies she will show.</a:t>
            </a:r>
            <a:endParaRPr lang="en-US" sz="1200" dirty="0">
              <a:latin typeface="Tw Cen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95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Inventing the Future of Technology with Emotion  Wednesday, October 10th, 2012 , 10am (Rm. 110)  Rosalind Picard, Sc.D, FIEEE Professor, MIT Media Lab &amp;  Co-Founder, Chief Scientist, Chairman Affectiva, Inc.</vt:lpstr>
    </vt:vector>
  </TitlesOfParts>
  <Company>National Science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FY12 NSF DISTINGUISHED LECTURE SERIES  IN CISE</dc:title>
  <dc:creator>shambrus</dc:creator>
  <cp:lastModifiedBy>seh</cp:lastModifiedBy>
  <cp:revision>65</cp:revision>
  <dcterms:created xsi:type="dcterms:W3CDTF">2012-10-02T19:57:15Z</dcterms:created>
  <dcterms:modified xsi:type="dcterms:W3CDTF">2012-10-03T00:38:20Z</dcterms:modified>
</cp:coreProperties>
</file>