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63" d="100"/>
          <a:sy n="163" d="100"/>
        </p:scale>
        <p:origin x="-7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3" tIns="45712" rIns="91423" bIns="45712"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23" tIns="45712" rIns="91423" bIns="45712" rtlCol="0"/>
          <a:lstStyle>
            <a:lvl1pPr algn="r">
              <a:defRPr sz="1200"/>
            </a:lvl1pPr>
          </a:lstStyle>
          <a:p>
            <a:fld id="{54FD4290-1B5D-4BA0-BB87-A01A9159F491}" type="datetimeFigureOut">
              <a:rPr lang="en-US" smtClean="0"/>
              <a:pPr/>
              <a:t>03/12/2013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3" tIns="45712" rIns="91423" bIns="45712"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3" tIns="45712" rIns="91423"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7200"/>
          </a:xfrm>
          <a:prstGeom prst="rect">
            <a:avLst/>
          </a:prstGeom>
        </p:spPr>
        <p:txBody>
          <a:bodyPr vert="horz" lIns="91423" tIns="45712" rIns="91423"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23" tIns="45712" rIns="91423" bIns="45712" rtlCol="0" anchor="b"/>
          <a:lstStyle>
            <a:lvl1pPr algn="r">
              <a:defRPr sz="1200"/>
            </a:lvl1pPr>
          </a:lstStyle>
          <a:p>
            <a:fld id="{BB34043E-32AD-4F37-8063-44F2C0A7EC80}" type="slidenum">
              <a:rPr lang="en-US" smtClean="0"/>
              <a:pPr/>
              <a:t>‹#›</a:t>
            </a:fld>
            <a:endParaRPr lang="en-US" dirty="0"/>
          </a:p>
        </p:txBody>
      </p:sp>
    </p:spTree>
    <p:extLst>
      <p:ext uri="{BB962C8B-B14F-4D97-AF65-F5344CB8AC3E}">
        <p14:creationId xmlns:p14="http://schemas.microsoft.com/office/powerpoint/2010/main" val="303144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C9C6A-D4BC-4EB8-8651-B4F048B93FF5}" type="datetimeFigureOut">
              <a:rPr lang="en-US" smtClean="0"/>
              <a:pPr/>
              <a:t>03/12/2013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58ECE-D7D3-428B-8052-20EB06690F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9C6A-D4BC-4EB8-8651-B4F048B93FF5}" type="datetimeFigureOut">
              <a:rPr lang="en-US" smtClean="0"/>
              <a:pPr/>
              <a:t>03/12/2013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58ECE-D7D3-428B-8052-20EB0669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1000" contrast="-40000"/>
          </a:blip>
          <a:srcRect r="32786"/>
          <a:stretch>
            <a:fillRect/>
          </a:stretch>
        </p:blipFill>
        <p:spPr bwMode="auto">
          <a:xfrm>
            <a:off x="0" y="-152400"/>
            <a:ext cx="9354206" cy="6781800"/>
          </a:xfrm>
          <a:prstGeom prst="rect">
            <a:avLst/>
          </a:prstGeom>
          <a:noFill/>
          <a:ln w="9525">
            <a:noFill/>
            <a:miter lim="800000"/>
            <a:headEnd/>
            <a:tailEnd/>
          </a:ln>
        </p:spPr>
      </p:pic>
      <p:pic>
        <p:nvPicPr>
          <p:cNvPr id="13" name="Picture 12" descr="nsf1.png"/>
          <p:cNvPicPr>
            <a:picLocks noChangeAspect="1"/>
          </p:cNvPicPr>
          <p:nvPr/>
        </p:nvPicPr>
        <p:blipFill>
          <a:blip r:embed="rId4" cstate="print"/>
          <a:stretch>
            <a:fillRect/>
          </a:stretch>
        </p:blipFill>
        <p:spPr>
          <a:xfrm>
            <a:off x="152400" y="76200"/>
            <a:ext cx="698988" cy="689764"/>
          </a:xfrm>
          <a:prstGeom prst="rect">
            <a:avLst/>
          </a:prstGeom>
          <a:effectLst>
            <a:outerShdw blurRad="63500" sx="102000" sy="102000" algn="ctr" rotWithShape="0">
              <a:schemeClr val="tx2">
                <a:lumMod val="50000"/>
                <a:alpha val="66000"/>
              </a:schemeClr>
            </a:outerShdw>
          </a:effectLst>
        </p:spPr>
      </p:pic>
      <p:sp>
        <p:nvSpPr>
          <p:cNvPr id="14" name="TextBox 13"/>
          <p:cNvSpPr txBox="1"/>
          <p:nvPr/>
        </p:nvSpPr>
        <p:spPr>
          <a:xfrm>
            <a:off x="0" y="6553201"/>
            <a:ext cx="9144000"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200" b="1" dirty="0" smtClean="0">
                <a:solidFill>
                  <a:schemeClr val="bg1"/>
                </a:solidFill>
              </a:rPr>
              <a:t>Talks held at 4201 Wilson Blvd, Arlington, VA 22230                              Questions: Contact Jeannette Pitt-Simpkins at jpittsim@nsf.gov </a:t>
            </a:r>
            <a:endParaRPr lang="en-US" sz="1400" b="1" dirty="0">
              <a:solidFill>
                <a:schemeClr val="bg1"/>
              </a:solidFill>
            </a:endParaRPr>
          </a:p>
        </p:txBody>
      </p:sp>
      <p:sp>
        <p:nvSpPr>
          <p:cNvPr id="15" name="Title 6"/>
          <p:cNvSpPr txBox="1">
            <a:spLocks/>
          </p:cNvSpPr>
          <p:nvPr/>
        </p:nvSpPr>
        <p:spPr>
          <a:xfrm>
            <a:off x="914400" y="78182"/>
            <a:ext cx="80772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50" normalizeH="0" baseline="0" noProof="0" dirty="0" smtClean="0">
                <a:ln w="17780" cmpd="sng">
                  <a:solidFill>
                    <a:schemeClr val="tx2">
                      <a:lumMod val="50000"/>
                    </a:schemeClr>
                  </a:solidFill>
                  <a:prstDash val="solid"/>
                  <a:miter lim="800000"/>
                </a:ln>
                <a:gradFill>
                  <a:gsLst>
                    <a:gs pos="0">
                      <a:srgbClr val="FFF200"/>
                    </a:gs>
                    <a:gs pos="70000">
                      <a:schemeClr val="accent6">
                        <a:lumMod val="75000"/>
                      </a:schemeClr>
                    </a:gs>
                    <a:gs pos="100000">
                      <a:srgbClr val="4D0808"/>
                    </a:gs>
                  </a:gsLst>
                  <a:lin ang="5400000" scaled="0"/>
                </a:gradFill>
                <a:effectLst>
                  <a:outerShdw blurRad="55000" dist="50800" dir="5400000" algn="tl">
                    <a:srgbClr val="000000">
                      <a:alpha val="33000"/>
                    </a:srgbClr>
                  </a:outerShdw>
                </a:effectLst>
                <a:uLnTx/>
                <a:uFillTx/>
                <a:latin typeface="Tw Cen MT Condensed Extra Bold" pitchFamily="34" charset="0"/>
                <a:ea typeface="+mj-ea"/>
                <a:cs typeface="+mj-cs"/>
              </a:rPr>
              <a:t>CISE DISTINGUISHED LECTURE SERIES </a:t>
            </a:r>
            <a:endParaRPr kumimoji="0" lang="en-US" sz="4000" b="1" i="0" u="none" strike="noStrike" kern="1200" cap="all" spc="0" normalizeH="0" baseline="0" noProof="0" dirty="0">
              <a:ln w="19050" cmpd="sng">
                <a:solidFill>
                  <a:schemeClr val="tx2">
                    <a:lumMod val="50000"/>
                  </a:schemeClr>
                </a:solidFill>
                <a:prstDash val="solid"/>
              </a:ln>
              <a:solidFill>
                <a:schemeClr val="bg1"/>
              </a:solidFill>
              <a:effectLst>
                <a:reflection blurRad="12700" stA="28000" endPos="45000" dist="1000" dir="5400000" sy="-100000" algn="bl" rotWithShape="0"/>
              </a:effectLst>
              <a:uLnTx/>
              <a:uFillTx/>
              <a:latin typeface="Tw Cen MT Condensed Extra Bold" pitchFamily="34" charset="0"/>
              <a:ea typeface="+mj-ea"/>
              <a:cs typeface="+mj-cs"/>
            </a:endParaRPr>
          </a:p>
        </p:txBody>
      </p:sp>
      <p:sp>
        <p:nvSpPr>
          <p:cNvPr id="16" name="Rectangle 15"/>
          <p:cNvSpPr/>
          <p:nvPr/>
        </p:nvSpPr>
        <p:spPr>
          <a:xfrm>
            <a:off x="381000" y="3329852"/>
            <a:ext cx="6705600" cy="3170099"/>
          </a:xfrm>
          <a:prstGeom prst="rect">
            <a:avLst/>
          </a:prstGeom>
          <a:solidFill>
            <a:srgbClr val="2B28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731520" bIns="182880" rtlCol="0" anchor="ctr">
            <a:spAutoFit/>
          </a:bodyPr>
          <a:lstStyle/>
          <a:p>
            <a:pPr algn="just"/>
            <a:endParaRPr lang="en-US" sz="1400" dirty="0" smtClean="0">
              <a:latin typeface="Tw Cen MT Condensed" pitchFamily="34" charset="0"/>
            </a:endParaRPr>
          </a:p>
          <a:p>
            <a:pPr algn="just"/>
            <a:r>
              <a:rPr lang="en-US" sz="1400" dirty="0" smtClean="0">
                <a:latin typeface="Tw Cen MT Condensed Extra Bold" pitchFamily="34" charset="0"/>
              </a:rPr>
              <a:t>Sampling </a:t>
            </a:r>
            <a:r>
              <a:rPr lang="en-US" sz="1400" dirty="0">
                <a:latin typeface="Tw Cen MT Condensed Extra Bold" pitchFamily="34" charset="0"/>
              </a:rPr>
              <a:t>algorithms using Markov chains arise in many areas of computation, engineering, and science. The idea is to perform a random walk among the elements in a large state space so that samples chosen from the stationary distribution are useful for the application. In order to get reliable results efficiently, we require the chain to be rapidly mixing, or quickly converging to equilibrium.  Often there is a parameter of the system (typically related to temperature or fugacity) so that at low values many natural chains converge rapidly while at high values they converge slowly, requiring exponential time. This dichotomy is often related to phase transitions in the underlying models. In this talk we will explain this phenomenon, giving examples form the natural and social sciences, including magnetization, lattice gasses, colloids, and models of segregation. </a:t>
            </a:r>
          </a:p>
          <a:p>
            <a:pPr algn="just"/>
            <a:r>
              <a:rPr lang="en-US" sz="1400" dirty="0" smtClean="0">
                <a:latin typeface="Tw Cen MT Condensed Extra Bold" pitchFamily="34" charset="0"/>
              </a:rPr>
              <a:t>    </a:t>
            </a:r>
            <a:endParaRPr lang="en-US" sz="1400" dirty="0">
              <a:latin typeface="Tw Cen MT Condensed Extra Bold" pitchFamily="34" charset="0"/>
            </a:endParaRPr>
          </a:p>
        </p:txBody>
      </p:sp>
      <p:sp>
        <p:nvSpPr>
          <p:cNvPr id="7" name="Title 6"/>
          <p:cNvSpPr>
            <a:spLocks noGrp="1"/>
          </p:cNvSpPr>
          <p:nvPr>
            <p:ph type="title"/>
          </p:nvPr>
        </p:nvSpPr>
        <p:spPr>
          <a:xfrm>
            <a:off x="609600" y="762000"/>
            <a:ext cx="6019800" cy="2523768"/>
          </a:xfrm>
        </p:spPr>
        <p:txBody>
          <a:bodyPr wrap="square" tIns="45720">
            <a:spAutoFit/>
          </a:bodyPr>
          <a:lstStyle/>
          <a:p>
            <a:r>
              <a:rPr lang="en-US" sz="32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t> Sampling Random Structures and Phase Transitions</a:t>
            </a:r>
            <a:br>
              <a:rPr lang="en-US" sz="3200" b="1" dirty="0" smtClean="0">
                <a:ln w="3175" cap="rnd">
                  <a:solidFill>
                    <a:schemeClr val="tx1"/>
                  </a:solidFill>
                </a:ln>
                <a:solidFill>
                  <a:schemeClr val="bg1"/>
                </a:solidFill>
                <a:effectLst>
                  <a:glow rad="139700">
                    <a:schemeClr val="accent6">
                      <a:satMod val="175000"/>
                      <a:alpha val="40000"/>
                    </a:schemeClr>
                  </a:glow>
                  <a:outerShdw blurRad="50800" dist="38100" dir="8100000" algn="tr" rotWithShape="0">
                    <a:prstClr val="black">
                      <a:alpha val="40000"/>
                    </a:prstClr>
                  </a:outerShdw>
                </a:effectLst>
                <a:latin typeface="Tw Cen MT Condensed Extra Bold" pitchFamily="34" charset="0"/>
              </a:rPr>
            </a:br>
            <a:r>
              <a:rPr lang="en-US" sz="2000" dirty="0" smtClean="0">
                <a:ln>
                  <a:solidFill>
                    <a:schemeClr val="tx2">
                      <a:lumMod val="50000"/>
                    </a:schemeClr>
                  </a:solidFill>
                </a:ln>
                <a:solidFill>
                  <a:schemeClr val="bg2"/>
                </a:solidFill>
                <a:latin typeface="Tw Cen MT Condensed Extra Bold" pitchFamily="34" charset="0"/>
              </a:rPr>
              <a:t> </a:t>
            </a:r>
            <a:r>
              <a:rPr lang="en-US" sz="20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t>Wednesday, March 20</a:t>
            </a:r>
            <a:r>
              <a:rPr lang="en-US" sz="2000" dirty="0" smtClean="0">
                <a:ln>
                  <a:solidFill>
                    <a:schemeClr val="tx2">
                      <a:lumMod val="50000"/>
                    </a:schemeClr>
                  </a:solidFill>
                </a:ln>
                <a:solidFill>
                  <a:schemeClr val="bg2"/>
                </a:solidFill>
                <a:latin typeface="Tw Cen MT Condensed Extra Bold" pitchFamily="34" charset="0"/>
              </a:rPr>
              <a:t>,</a:t>
            </a:r>
            <a:r>
              <a:rPr lang="en-US" sz="20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t>2013,10:30am (Rm. 110)</a:t>
            </a:r>
            <a:br>
              <a:rPr lang="en-US" sz="20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br>
            <a:r>
              <a:rPr lang="en-US" sz="1200" dirty="0" smtClean="0">
                <a:ln>
                  <a:solidFill>
                    <a:schemeClr val="tx2">
                      <a:lumMod val="50000"/>
                    </a:schemeClr>
                  </a:solidFill>
                </a:ln>
                <a:solidFill>
                  <a:schemeClr val="bg2"/>
                </a:solidFill>
                <a:latin typeface="Tw Cen MT Condensed Extra Bold" pitchFamily="34" charset="0"/>
              </a:rPr>
              <a:t/>
            </a:r>
            <a:br>
              <a:rPr lang="en-US" sz="1200" dirty="0" smtClean="0">
                <a:ln>
                  <a:solidFill>
                    <a:schemeClr val="tx2">
                      <a:lumMod val="50000"/>
                    </a:schemeClr>
                  </a:solidFill>
                </a:ln>
                <a:solidFill>
                  <a:schemeClr val="bg2"/>
                </a:solidFill>
                <a:latin typeface="Tw Cen MT Condensed Extra Bold" pitchFamily="34" charset="0"/>
              </a:rPr>
            </a:br>
            <a:r>
              <a:rPr lang="en-US" dirty="0">
                <a:ln>
                  <a:solidFill>
                    <a:schemeClr val="tx2">
                      <a:lumMod val="50000"/>
                    </a:schemeClr>
                  </a:solidFill>
                </a:ln>
                <a:solidFill>
                  <a:srgbClr val="FFFF00"/>
                </a:solidFill>
                <a:effectLst>
                  <a:outerShdw blurRad="50800" dist="38100" dir="5400000" algn="t" rotWithShape="0">
                    <a:prstClr val="black">
                      <a:alpha val="40000"/>
                    </a:prstClr>
                  </a:outerShdw>
                </a:effectLst>
                <a:latin typeface="Tw Cen MT Condensed Extra Bold" pitchFamily="34" charset="0"/>
              </a:rPr>
              <a:t>D</a:t>
            </a:r>
            <a:r>
              <a:rPr lang="en-US" dirty="0" smtClean="0">
                <a:ln>
                  <a:solidFill>
                    <a:schemeClr val="tx2">
                      <a:lumMod val="50000"/>
                    </a:schemeClr>
                  </a:solidFill>
                </a:ln>
                <a:solidFill>
                  <a:srgbClr val="FFFF00"/>
                </a:solidFill>
                <a:effectLst>
                  <a:outerShdw blurRad="50800" dist="38100" dir="5400000" algn="t" rotWithShape="0">
                    <a:prstClr val="black">
                      <a:alpha val="40000"/>
                    </a:prstClr>
                  </a:outerShdw>
                </a:effectLst>
                <a:latin typeface="Tw Cen MT Condensed Extra Bold" pitchFamily="34" charset="0"/>
              </a:rPr>
              <a:t>ana Randall, PhD</a:t>
            </a:r>
            <a:r>
              <a:rPr lang="en-US" sz="2800" dirty="0" smtClean="0">
                <a:ln>
                  <a:solidFill>
                    <a:schemeClr val="tx2">
                      <a:lumMod val="50000"/>
                    </a:schemeClr>
                  </a:solidFill>
                </a:ln>
                <a:solidFill>
                  <a:srgbClr val="FFFF00"/>
                </a:solidFill>
                <a:latin typeface="Tw Cen MT Condensed Extra Bold" pitchFamily="34" charset="0"/>
              </a:rPr>
              <a:t/>
            </a:r>
            <a:br>
              <a:rPr lang="en-US" sz="2800" dirty="0" smtClean="0">
                <a:ln>
                  <a:solidFill>
                    <a:schemeClr val="tx2">
                      <a:lumMod val="50000"/>
                    </a:schemeClr>
                  </a:solidFill>
                </a:ln>
                <a:solidFill>
                  <a:srgbClr val="FFFF00"/>
                </a:solidFill>
                <a:latin typeface="Tw Cen MT Condensed Extra Bold" pitchFamily="34" charset="0"/>
              </a:rPr>
            </a:br>
            <a:r>
              <a:rPr lang="en-US" sz="1800" dirty="0" smtClean="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rPr>
              <a:t>Professor, Georgia Tech </a:t>
            </a:r>
            <a:endParaRPr lang="en-US" sz="1800" dirty="0">
              <a:ln>
                <a:solidFill>
                  <a:schemeClr val="tx2">
                    <a:lumMod val="50000"/>
                  </a:schemeClr>
                </a:solidFill>
              </a:ln>
              <a:solidFill>
                <a:schemeClr val="bg2"/>
              </a:solidFill>
              <a:effectLst>
                <a:outerShdw blurRad="38100" dist="38100" dir="2700000" algn="tl">
                  <a:srgbClr val="000000">
                    <a:alpha val="43137"/>
                  </a:srgbClr>
                </a:outerShdw>
              </a:effectLst>
              <a:latin typeface="Tw Cen MT Condensed Extra Bold" pitchFamily="34" charset="0"/>
            </a:endParaRPr>
          </a:p>
        </p:txBody>
      </p:sp>
      <p:sp>
        <p:nvSpPr>
          <p:cNvPr id="10" name="Rectangle 9"/>
          <p:cNvSpPr/>
          <p:nvPr/>
        </p:nvSpPr>
        <p:spPr>
          <a:xfrm>
            <a:off x="6477000" y="3352800"/>
            <a:ext cx="2514600" cy="29546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tIns="91440" bIns="91440">
            <a:spAutoFit/>
          </a:bodyPr>
          <a:lstStyle/>
          <a:p>
            <a:r>
              <a:rPr lang="en-US" sz="1000" b="1" dirty="0" smtClean="0"/>
              <a:t>Dr. Dana Randall</a:t>
            </a:r>
            <a:r>
              <a:rPr lang="en-US" sz="1000" dirty="0" smtClean="0"/>
              <a:t> is </a:t>
            </a:r>
            <a:r>
              <a:rPr lang="en-US" sz="1000" dirty="0"/>
              <a:t>the Advance Professor of Computing and an Adjunct Professor of Mathematics at Georgia Tech.  She is a Fellow of the American Mathematical Society, a National Associate of the National Academies, and holds degrees in Computer Science and Mathematics from Harvard University and U.C. Berkeley.  Her research on randomized algorithms and sampling has helped create an interdisciplinary field bridging computer science, discrete probability and statistical physics.  </a:t>
            </a:r>
            <a:r>
              <a:rPr lang="en-US" sz="1000" b="1" dirty="0"/>
              <a:t> </a:t>
            </a:r>
            <a:r>
              <a:rPr lang="en-US" sz="1000" dirty="0"/>
              <a:t>Dr. Randall currently serves on the Board of Governors of the Institute for Mathematics and its Applications, the Executive Board of DIMACS, the Editorial Board of the AMS, and the Steering Committee of the SIAM/ACM Symposium on Discrete Algorithms. </a:t>
            </a:r>
          </a:p>
        </p:txBody>
      </p:sp>
      <p:pic>
        <p:nvPicPr>
          <p:cNvPr id="3" name="6aed00f6-502e-4402-8410-b779b52c151b" descr="Dana_Randall_2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3360" y="760102"/>
            <a:ext cx="2215840" cy="25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120</Words>
  <Application>Microsoft Office PowerPoint</Application>
  <PresentationFormat>On-screen Show (4:3)</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Sampling Random Structures and Phase Transitions  Wednesday, March 20,2013,10:30am (Rm. 110)  Dana Randall, PhD Professor, Georgia Tech </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FY12 NSF DISTINGUISHED LECTURE SERIES  IN CISE</dc:title>
  <dc:creator>shambrus</dc:creator>
  <cp:lastModifiedBy>kgeary</cp:lastModifiedBy>
  <cp:revision>67</cp:revision>
  <cp:lastPrinted>2013-02-11T15:28:42Z</cp:lastPrinted>
  <dcterms:created xsi:type="dcterms:W3CDTF">2011-09-15T15:47:32Z</dcterms:created>
  <dcterms:modified xsi:type="dcterms:W3CDTF">2013-03-12T21:28:14Z</dcterms:modified>
</cp:coreProperties>
</file>