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handoutMasterIdLst>
    <p:handoutMasterId r:id="rId3"/>
  </p:handoutMasterIdLst>
  <p:sldIdLst>
    <p:sldId id="256" r:id="rId2"/>
  </p:sldIdLst>
  <p:sldSz cx="9144000" cy="6858000" type="screen4x3"/>
  <p:notesSz cx="7010400" cy="9159875"/>
  <p:defaultTextStyle>
    <a:defPPr>
      <a:defRPr lang="en-US"/>
    </a:defPPr>
    <a:lvl1pPr algn="l" rtl="0" eaLnBrk="0" fontAlgn="base" hangingPunct="0">
      <a:spcBef>
        <a:spcPct val="0"/>
      </a:spcBef>
      <a:spcAft>
        <a:spcPct val="0"/>
      </a:spcAft>
      <a:defRPr sz="28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8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8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8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a:srgbClr val="F9D107"/>
    <a:srgbClr val="CC3300"/>
    <a:srgbClr val="FFFF00"/>
    <a:srgbClr val="009900"/>
    <a:srgbClr val="FF6600"/>
    <a:srgbClr val="FFCCFF"/>
    <a:srgbClr val="FF9999"/>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32787"/>
    <p:restoredTop sz="90929"/>
  </p:normalViewPr>
  <p:slideViewPr>
    <p:cSldViewPr snapToGrid="0">
      <p:cViewPr>
        <p:scale>
          <a:sx n="100" d="100"/>
          <a:sy n="100" d="100"/>
        </p:scale>
        <p:origin x="-1644" y="36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3" Type="http://schemas.openxmlformats.org/officeDocument/2006/relationships/handoutMaster" Target="handoutMasters/handout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1026"/>
          <p:cNvSpPr>
            <a:spLocks noGrp="1" noChangeArrowheads="1"/>
          </p:cNvSpPr>
          <p:nvPr>
            <p:ph type="hdr" sz="quarter"/>
          </p:nvPr>
        </p:nvSpPr>
        <p:spPr bwMode="auto">
          <a:xfrm>
            <a:off x="0" y="0"/>
            <a:ext cx="3074260" cy="454208"/>
          </a:xfrm>
          <a:prstGeom prst="rect">
            <a:avLst/>
          </a:prstGeom>
          <a:noFill/>
          <a:ln w="9525">
            <a:noFill/>
            <a:miter lim="800000"/>
            <a:headEnd/>
            <a:tailEnd/>
          </a:ln>
          <a:effectLst/>
        </p:spPr>
        <p:txBody>
          <a:bodyPr vert="horz" wrap="square" lIns="91923" tIns="45960" rIns="91923" bIns="45960" numCol="1" anchor="t" anchorCtr="0" compatLnSpc="1">
            <a:prstTxWarp prst="textNoShape">
              <a:avLst/>
            </a:prstTxWarp>
          </a:bodyPr>
          <a:lstStyle>
            <a:lvl1pPr defTabSz="920841">
              <a:defRPr sz="1200"/>
            </a:lvl1pPr>
          </a:lstStyle>
          <a:p>
            <a:endParaRPr lang="en-US"/>
          </a:p>
        </p:txBody>
      </p:sp>
      <p:sp>
        <p:nvSpPr>
          <p:cNvPr id="5123" name="Rectangle 1027"/>
          <p:cNvSpPr>
            <a:spLocks noGrp="1" noChangeArrowheads="1"/>
          </p:cNvSpPr>
          <p:nvPr>
            <p:ph type="dt" sz="quarter" idx="1"/>
          </p:nvPr>
        </p:nvSpPr>
        <p:spPr bwMode="auto">
          <a:xfrm>
            <a:off x="3995416" y="0"/>
            <a:ext cx="2997363" cy="454208"/>
          </a:xfrm>
          <a:prstGeom prst="rect">
            <a:avLst/>
          </a:prstGeom>
          <a:noFill/>
          <a:ln w="9525">
            <a:noFill/>
            <a:miter lim="800000"/>
            <a:headEnd/>
            <a:tailEnd/>
          </a:ln>
          <a:effectLst/>
        </p:spPr>
        <p:txBody>
          <a:bodyPr vert="horz" wrap="square" lIns="91923" tIns="45960" rIns="91923" bIns="45960" numCol="1" anchor="t" anchorCtr="0" compatLnSpc="1">
            <a:prstTxWarp prst="textNoShape">
              <a:avLst/>
            </a:prstTxWarp>
          </a:bodyPr>
          <a:lstStyle>
            <a:lvl1pPr algn="r" defTabSz="920841">
              <a:defRPr sz="1200"/>
            </a:lvl1pPr>
          </a:lstStyle>
          <a:p>
            <a:endParaRPr lang="en-US"/>
          </a:p>
        </p:txBody>
      </p:sp>
      <p:sp>
        <p:nvSpPr>
          <p:cNvPr id="5124" name="Rectangle 1028"/>
          <p:cNvSpPr>
            <a:spLocks noGrp="1" noChangeArrowheads="1"/>
          </p:cNvSpPr>
          <p:nvPr>
            <p:ph type="ftr" sz="quarter" idx="2"/>
          </p:nvPr>
        </p:nvSpPr>
        <p:spPr bwMode="auto">
          <a:xfrm>
            <a:off x="0" y="8686742"/>
            <a:ext cx="3074260" cy="452632"/>
          </a:xfrm>
          <a:prstGeom prst="rect">
            <a:avLst/>
          </a:prstGeom>
          <a:noFill/>
          <a:ln w="9525">
            <a:noFill/>
            <a:miter lim="800000"/>
            <a:headEnd/>
            <a:tailEnd/>
          </a:ln>
          <a:effectLst/>
        </p:spPr>
        <p:txBody>
          <a:bodyPr vert="horz" wrap="square" lIns="91923" tIns="45960" rIns="91923" bIns="45960" numCol="1" anchor="b" anchorCtr="0" compatLnSpc="1">
            <a:prstTxWarp prst="textNoShape">
              <a:avLst/>
            </a:prstTxWarp>
          </a:bodyPr>
          <a:lstStyle>
            <a:lvl1pPr defTabSz="920841">
              <a:defRPr sz="1200"/>
            </a:lvl1pPr>
          </a:lstStyle>
          <a:p>
            <a:endParaRPr lang="en-US"/>
          </a:p>
        </p:txBody>
      </p:sp>
      <p:sp>
        <p:nvSpPr>
          <p:cNvPr id="5125" name="Rectangle 1029"/>
          <p:cNvSpPr>
            <a:spLocks noGrp="1" noChangeArrowheads="1"/>
          </p:cNvSpPr>
          <p:nvPr>
            <p:ph type="sldNum" sz="quarter" idx="3"/>
          </p:nvPr>
        </p:nvSpPr>
        <p:spPr bwMode="auto">
          <a:xfrm>
            <a:off x="3995416" y="8686742"/>
            <a:ext cx="2997363" cy="452632"/>
          </a:xfrm>
          <a:prstGeom prst="rect">
            <a:avLst/>
          </a:prstGeom>
          <a:noFill/>
          <a:ln w="9525">
            <a:noFill/>
            <a:miter lim="800000"/>
            <a:headEnd/>
            <a:tailEnd/>
          </a:ln>
          <a:effectLst/>
        </p:spPr>
        <p:txBody>
          <a:bodyPr vert="horz" wrap="square" lIns="91923" tIns="45960" rIns="91923" bIns="45960" numCol="1" anchor="b" anchorCtr="0" compatLnSpc="1">
            <a:prstTxWarp prst="textNoShape">
              <a:avLst/>
            </a:prstTxWarp>
          </a:bodyPr>
          <a:lstStyle>
            <a:lvl1pPr algn="r" defTabSz="920841">
              <a:defRPr sz="1200"/>
            </a:lvl1pPr>
          </a:lstStyle>
          <a:p>
            <a:fld id="{51228FFE-CC72-4D0E-9A5E-3FAB00C299A1}" type="slidenum">
              <a:rPr lang="en-US"/>
              <a:pPr/>
              <a:t>‹#›</a:t>
            </a:fld>
            <a:endParaRPr lang="en-US"/>
          </a:p>
        </p:txBody>
      </p:sp>
    </p:spTree>
    <p:extLst>
      <p:ext uri="{BB962C8B-B14F-4D97-AF65-F5344CB8AC3E}">
        <p14:creationId xmlns:p14="http://schemas.microsoft.com/office/powerpoint/2010/main" xmlns="" val="3419550412"/>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65720F6F-7766-4BF2-9B6D-FCAEE7ECDFB1}"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CFD43EE7-6330-41EE-9708-D4FE482ED6E2}"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357859C6-FD27-439A-B13B-02E21A18B01E}"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34CD7587-5583-4AFB-9506-1BC80DC658C6}"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2E3FB424-3468-4DC8-A445-EFC11A92B455}"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A79D59B1-B224-4ADE-B02D-D584D11B6115}"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E21A7ACD-2041-49DB-83C0-BB4E961966E3}"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FFC35DC3-0667-45BA-83D7-F44AFEFDE29D}"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3AD252A1-450E-4B73-95C5-58C8EF49B94D}"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24B58586-08C2-431C-A363-86F96E323F68}"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83EEA070-2558-432F-B94C-D2D5F12A1748}"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F72CEB4A-79D1-451F-9FA3-D130A0B162FD}"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eaLnBrk="0" fontAlgn="base" hangingPunct="0">
        <a:spcBef>
          <a:spcPct val="0"/>
        </a:spcBef>
        <a:spcAft>
          <a:spcPct val="0"/>
        </a:spcAft>
        <a:defRPr sz="4400">
          <a:solidFill>
            <a:schemeClr val="tx2"/>
          </a:solidFill>
          <a:latin typeface="Times New Roman" pitchFamily="18" charset="0"/>
        </a:defRPr>
      </a:lvl6pPr>
      <a:lvl7pPr marL="914400" algn="ctr" rtl="0" eaLnBrk="0" fontAlgn="base" hangingPunct="0">
        <a:spcBef>
          <a:spcPct val="0"/>
        </a:spcBef>
        <a:spcAft>
          <a:spcPct val="0"/>
        </a:spcAft>
        <a:defRPr sz="4400">
          <a:solidFill>
            <a:schemeClr val="tx2"/>
          </a:solidFill>
          <a:latin typeface="Times New Roman" pitchFamily="18" charset="0"/>
        </a:defRPr>
      </a:lvl7pPr>
      <a:lvl8pPr marL="1371600" algn="ctr" rtl="0" eaLnBrk="0" fontAlgn="base" hangingPunct="0">
        <a:spcBef>
          <a:spcPct val="0"/>
        </a:spcBef>
        <a:spcAft>
          <a:spcPct val="0"/>
        </a:spcAft>
        <a:defRPr sz="4400">
          <a:solidFill>
            <a:schemeClr val="tx2"/>
          </a:solidFill>
          <a:latin typeface="Times New Roman" pitchFamily="18" charset="0"/>
        </a:defRPr>
      </a:lvl8pPr>
      <a:lvl9pPr marL="1828800" algn="ctr" rtl="0" eaLnBrk="0" fontAlgn="base" hangingPunct="0">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kmarzull@nsf.gov" TargetMode="External"/><Relationship Id="rId2" Type="http://schemas.openxmlformats.org/officeDocument/2006/relationships/image" Target="../media/image1.jpeg"/><Relationship Id="rId1" Type="http://schemas.openxmlformats.org/officeDocument/2006/relationships/slideLayout" Target="../slideLayouts/slideLayout6.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3" name="Text Box 5"/>
          <p:cNvSpPr txBox="1">
            <a:spLocks noChangeArrowheads="1"/>
          </p:cNvSpPr>
          <p:nvPr/>
        </p:nvSpPr>
        <p:spPr bwMode="auto">
          <a:xfrm>
            <a:off x="4657725" y="212724"/>
            <a:ext cx="4323147" cy="1846659"/>
          </a:xfrm>
          <a:prstGeom prst="rect">
            <a:avLst/>
          </a:prstGeom>
          <a:noFill/>
          <a:ln w="9525">
            <a:noFill/>
            <a:miter lim="800000"/>
            <a:headEnd/>
            <a:tailEnd/>
          </a:ln>
          <a:effectLst/>
        </p:spPr>
        <p:txBody>
          <a:bodyPr wrap="square">
            <a:spAutoFit/>
          </a:bodyPr>
          <a:lstStyle/>
          <a:p>
            <a:pPr algn="ctr">
              <a:lnSpc>
                <a:spcPts val="2000"/>
              </a:lnSpc>
            </a:pPr>
            <a:r>
              <a:rPr lang="en-US" sz="2400" dirty="0" smtClean="0">
                <a:latin typeface="+mn-lt"/>
              </a:rPr>
              <a:t>16th  WATCH:</a:t>
            </a:r>
            <a:r>
              <a:rPr lang="en-US" sz="800" dirty="0" smtClean="0">
                <a:latin typeface="+mn-lt"/>
              </a:rPr>
              <a:t> </a:t>
            </a:r>
            <a:endParaRPr lang="en-US" sz="2400" dirty="0" smtClean="0">
              <a:latin typeface="+mn-lt"/>
            </a:endParaRPr>
          </a:p>
          <a:p>
            <a:pPr algn="ctr">
              <a:lnSpc>
                <a:spcPts val="2000"/>
              </a:lnSpc>
            </a:pPr>
            <a:r>
              <a:rPr lang="en-US" sz="2000" dirty="0" smtClean="0">
                <a:latin typeface="+mn-lt"/>
              </a:rPr>
              <a:t/>
            </a:r>
            <a:br>
              <a:rPr lang="en-US" sz="2000" dirty="0" smtClean="0">
                <a:latin typeface="+mn-lt"/>
              </a:rPr>
            </a:br>
            <a:r>
              <a:rPr lang="en-US" sz="2000" dirty="0" smtClean="0">
                <a:latin typeface="+mn-lt"/>
              </a:rPr>
              <a:t>Security, Cybercrime and Scale</a:t>
            </a:r>
            <a:endParaRPr lang="en-US" sz="2000" dirty="0" smtClean="0">
              <a:latin typeface="+mn-lt"/>
              <a:cs typeface="Calibri"/>
            </a:endParaRPr>
          </a:p>
          <a:p>
            <a:pPr algn="ctr">
              <a:lnSpc>
                <a:spcPts val="2000"/>
              </a:lnSpc>
            </a:pPr>
            <a:r>
              <a:rPr lang="en-US" sz="2000" dirty="0" smtClean="0">
                <a:latin typeface="+mn-lt"/>
                <a:cs typeface="Calibri"/>
              </a:rPr>
              <a:t>Cormac </a:t>
            </a:r>
            <a:r>
              <a:rPr lang="en-US" sz="2000" dirty="0" err="1" smtClean="0">
                <a:latin typeface="+mn-lt"/>
                <a:cs typeface="Calibri"/>
              </a:rPr>
              <a:t>Herley</a:t>
            </a:r>
            <a:endParaRPr lang="en-US" sz="2000" dirty="0" smtClean="0">
              <a:latin typeface="+mn-lt"/>
              <a:cs typeface="Calibri"/>
            </a:endParaRPr>
          </a:p>
          <a:p>
            <a:pPr algn="ctr"/>
            <a:r>
              <a:rPr lang="en-US" sz="1400" dirty="0" smtClean="0">
                <a:latin typeface="+mn-lt"/>
              </a:rPr>
              <a:t>Microsoft Research</a:t>
            </a:r>
          </a:p>
          <a:p>
            <a:pPr algn="ctr">
              <a:lnSpc>
                <a:spcPts val="2000"/>
              </a:lnSpc>
            </a:pPr>
            <a:r>
              <a:rPr lang="en-US" sz="1800" dirty="0" smtClean="0">
                <a:latin typeface="+mn-lt"/>
                <a:cs typeface="Calibri"/>
              </a:rPr>
              <a:t>THURSDAY March 21</a:t>
            </a:r>
            <a:r>
              <a:rPr lang="en-US" sz="1800" baseline="30000" dirty="0" smtClean="0">
                <a:latin typeface="+mn-lt"/>
                <a:cs typeface="Calibri"/>
              </a:rPr>
              <a:t>st</a:t>
            </a:r>
            <a:r>
              <a:rPr lang="en-US" sz="1800" baseline="30000" dirty="0">
                <a:latin typeface="+mn-lt"/>
                <a:cs typeface="Calibri"/>
              </a:rPr>
              <a:t> </a:t>
            </a:r>
            <a:r>
              <a:rPr lang="en-US" sz="1800" dirty="0" smtClean="0">
                <a:latin typeface="+mn-lt"/>
                <a:cs typeface="Calibri"/>
              </a:rPr>
              <a:t>, Noon, </a:t>
            </a:r>
            <a:br>
              <a:rPr lang="en-US" sz="1800" dirty="0" smtClean="0">
                <a:latin typeface="+mn-lt"/>
                <a:cs typeface="Calibri"/>
              </a:rPr>
            </a:br>
            <a:r>
              <a:rPr lang="en-US" sz="1800" dirty="0" smtClean="0">
                <a:latin typeface="+mn-lt"/>
                <a:cs typeface="Calibri"/>
              </a:rPr>
              <a:t>Room </a:t>
            </a:r>
            <a:r>
              <a:rPr lang="en-US" sz="1800" dirty="0">
                <a:latin typeface="+mn-lt"/>
                <a:cs typeface="Calibri"/>
              </a:rPr>
              <a:t>110</a:t>
            </a:r>
          </a:p>
        </p:txBody>
      </p:sp>
      <p:pic>
        <p:nvPicPr>
          <p:cNvPr id="1026" name="Picture 2" descr="C:\Documents and Settings\alasalle\Local Settings\Temp\Temporary Internet Files\Content.IE5\BUMT7NDT\MP900448626[1].jpg"/>
          <p:cNvPicPr>
            <a:picLocks noChangeAspect="1" noChangeArrowheads="1"/>
          </p:cNvPicPr>
          <p:nvPr/>
        </p:nvPicPr>
        <p:blipFill>
          <a:blip r:embed="rId2" cstate="print">
            <a:lum bright="66000" contrast="22000"/>
          </a:blip>
          <a:srcRect/>
          <a:stretch>
            <a:fillRect/>
          </a:stretch>
        </p:blipFill>
        <p:spPr bwMode="auto">
          <a:xfrm>
            <a:off x="153257" y="289249"/>
            <a:ext cx="3222172" cy="2416629"/>
          </a:xfrm>
          <a:prstGeom prst="rect">
            <a:avLst/>
          </a:prstGeom>
          <a:noFill/>
        </p:spPr>
      </p:pic>
      <p:sp>
        <p:nvSpPr>
          <p:cNvPr id="2050" name="Rectangle 2"/>
          <p:cNvSpPr>
            <a:spLocks noGrp="1" noChangeArrowheads="1"/>
          </p:cNvSpPr>
          <p:nvPr>
            <p:ph type="title"/>
          </p:nvPr>
        </p:nvSpPr>
        <p:spPr>
          <a:xfrm>
            <a:off x="-10" y="215900"/>
            <a:ext cx="3162301" cy="2590800"/>
          </a:xfrm>
          <a:noFill/>
          <a:ln/>
        </p:spPr>
        <p:txBody>
          <a:bodyPr/>
          <a:lstStyle/>
          <a:p>
            <a:pPr algn="l"/>
            <a:r>
              <a:rPr lang="en-US" sz="3200" b="1" i="1" dirty="0" smtClean="0">
                <a:solidFill>
                  <a:schemeClr val="accent2"/>
                </a:solidFill>
                <a:latin typeface="Lucida Sans Typewriter" pitchFamily="49" charset="0"/>
                <a:cs typeface="Tahoma" pitchFamily="34" charset="0"/>
              </a:rPr>
              <a:t>W</a:t>
            </a:r>
            <a:r>
              <a:rPr lang="en-US" sz="600" b="1" i="1" dirty="0" smtClean="0">
                <a:solidFill>
                  <a:schemeClr val="accent2"/>
                </a:solidFill>
                <a:latin typeface="Lucida Sans Typewriter" pitchFamily="49" charset="0"/>
                <a:cs typeface="Tahoma" pitchFamily="34" charset="0"/>
              </a:rPr>
              <a:t> </a:t>
            </a:r>
            <a:r>
              <a:rPr lang="en-US" sz="3200" b="1" i="1" dirty="0" err="1" smtClean="0">
                <a:solidFill>
                  <a:schemeClr val="tx1"/>
                </a:solidFill>
                <a:latin typeface="Lucida Sans Typewriter" pitchFamily="49" charset="0"/>
                <a:cs typeface="Tahoma" pitchFamily="34" charset="0"/>
              </a:rPr>
              <a:t>ashington</a:t>
            </a:r>
            <a:r>
              <a:rPr lang="en-US" sz="3200" b="1" i="1" dirty="0">
                <a:solidFill>
                  <a:schemeClr val="bg1"/>
                </a:solidFill>
                <a:latin typeface="Lucida Sans Typewriter" pitchFamily="49" charset="0"/>
                <a:cs typeface="Tahoma" pitchFamily="34" charset="0"/>
              </a:rPr>
              <a:t/>
            </a:r>
            <a:br>
              <a:rPr lang="en-US" sz="3200" b="1" i="1" dirty="0">
                <a:solidFill>
                  <a:schemeClr val="bg1"/>
                </a:solidFill>
                <a:latin typeface="Lucida Sans Typewriter" pitchFamily="49" charset="0"/>
                <a:cs typeface="Tahoma" pitchFamily="34" charset="0"/>
              </a:rPr>
            </a:br>
            <a:r>
              <a:rPr lang="en-US" sz="3200" b="1" i="1" dirty="0" smtClean="0">
                <a:solidFill>
                  <a:schemeClr val="accent2"/>
                </a:solidFill>
                <a:latin typeface="Lucida Sans Typewriter" pitchFamily="49" charset="0"/>
                <a:cs typeface="Tahoma" pitchFamily="34" charset="0"/>
              </a:rPr>
              <a:t>A</a:t>
            </a:r>
            <a:r>
              <a:rPr lang="en-US" sz="600" b="1" i="1" dirty="0" smtClean="0">
                <a:solidFill>
                  <a:schemeClr val="accent2"/>
                </a:solidFill>
                <a:latin typeface="Lucida Sans Typewriter" pitchFamily="49" charset="0"/>
                <a:cs typeface="Tahoma" pitchFamily="34" charset="0"/>
              </a:rPr>
              <a:t> </a:t>
            </a:r>
            <a:r>
              <a:rPr lang="en-US" sz="3200" b="1" i="1" dirty="0" err="1" smtClean="0">
                <a:solidFill>
                  <a:schemeClr val="tx1"/>
                </a:solidFill>
                <a:latin typeface="Lucida Sans Typewriter" pitchFamily="49" charset="0"/>
                <a:cs typeface="Tahoma" pitchFamily="34" charset="0"/>
              </a:rPr>
              <a:t>rea</a:t>
            </a:r>
            <a:r>
              <a:rPr lang="en-US" sz="3200" b="1" i="1" dirty="0">
                <a:solidFill>
                  <a:schemeClr val="bg1"/>
                </a:solidFill>
                <a:latin typeface="Lucida Sans Typewriter" pitchFamily="49" charset="0"/>
                <a:cs typeface="Tahoma" pitchFamily="34" charset="0"/>
              </a:rPr>
              <a:t/>
            </a:r>
            <a:br>
              <a:rPr lang="en-US" sz="3200" b="1" i="1" dirty="0">
                <a:solidFill>
                  <a:schemeClr val="bg1"/>
                </a:solidFill>
                <a:latin typeface="Lucida Sans Typewriter" pitchFamily="49" charset="0"/>
                <a:cs typeface="Tahoma" pitchFamily="34" charset="0"/>
              </a:rPr>
            </a:br>
            <a:r>
              <a:rPr lang="en-US" sz="3200" b="1" i="1" dirty="0" smtClean="0">
                <a:solidFill>
                  <a:schemeClr val="accent2"/>
                </a:solidFill>
                <a:latin typeface="Lucida Sans Typewriter" pitchFamily="49" charset="0"/>
                <a:cs typeface="Tahoma" pitchFamily="34" charset="0"/>
              </a:rPr>
              <a:t>T</a:t>
            </a:r>
            <a:r>
              <a:rPr lang="en-US" sz="600" b="1" i="1" dirty="0" smtClean="0">
                <a:solidFill>
                  <a:schemeClr val="accent2"/>
                </a:solidFill>
                <a:latin typeface="Lucida Sans Typewriter" pitchFamily="49" charset="0"/>
                <a:cs typeface="Tahoma" pitchFamily="34" charset="0"/>
              </a:rPr>
              <a:t> </a:t>
            </a:r>
            <a:r>
              <a:rPr lang="en-US" sz="3200" b="1" i="1" dirty="0" err="1" smtClean="0">
                <a:solidFill>
                  <a:schemeClr val="tx1"/>
                </a:solidFill>
                <a:latin typeface="Lucida Sans Typewriter" pitchFamily="49" charset="0"/>
                <a:cs typeface="Tahoma" pitchFamily="34" charset="0"/>
              </a:rPr>
              <a:t>rustworthy</a:t>
            </a:r>
            <a:r>
              <a:rPr lang="en-US" sz="3200" b="1" i="1" dirty="0">
                <a:solidFill>
                  <a:schemeClr val="tx1"/>
                </a:solidFill>
                <a:latin typeface="Lucida Sans Typewriter" pitchFamily="49" charset="0"/>
                <a:cs typeface="Tahoma" pitchFamily="34" charset="0"/>
              </a:rPr>
              <a:t/>
            </a:r>
            <a:br>
              <a:rPr lang="en-US" sz="3200" b="1" i="1" dirty="0">
                <a:solidFill>
                  <a:schemeClr val="tx1"/>
                </a:solidFill>
                <a:latin typeface="Lucida Sans Typewriter" pitchFamily="49" charset="0"/>
                <a:cs typeface="Tahoma" pitchFamily="34" charset="0"/>
              </a:rPr>
            </a:br>
            <a:r>
              <a:rPr lang="en-US" sz="3200" b="1" i="1" dirty="0" smtClean="0">
                <a:solidFill>
                  <a:schemeClr val="accent2"/>
                </a:solidFill>
                <a:latin typeface="Lucida Sans Typewriter" pitchFamily="49" charset="0"/>
                <a:cs typeface="Tahoma" pitchFamily="34" charset="0"/>
              </a:rPr>
              <a:t>C</a:t>
            </a:r>
            <a:r>
              <a:rPr lang="en-US" sz="600" b="1" i="1" dirty="0" smtClean="0">
                <a:solidFill>
                  <a:schemeClr val="accent2"/>
                </a:solidFill>
                <a:latin typeface="Lucida Sans Typewriter" pitchFamily="49" charset="0"/>
                <a:cs typeface="Tahoma" pitchFamily="34" charset="0"/>
              </a:rPr>
              <a:t> </a:t>
            </a:r>
            <a:r>
              <a:rPr lang="en-US" sz="3200" b="1" i="1" dirty="0" err="1" smtClean="0">
                <a:solidFill>
                  <a:schemeClr val="tx1"/>
                </a:solidFill>
                <a:latin typeface="Lucida Sans Typewriter" pitchFamily="49" charset="0"/>
                <a:cs typeface="Tahoma" pitchFamily="34" charset="0"/>
              </a:rPr>
              <a:t>omputing</a:t>
            </a:r>
            <a:r>
              <a:rPr lang="en-US" sz="3200" b="1" i="1" dirty="0" smtClean="0">
                <a:solidFill>
                  <a:schemeClr val="bg1"/>
                </a:solidFill>
                <a:latin typeface="Lucida Sans Typewriter" pitchFamily="49" charset="0"/>
                <a:cs typeface="Tahoma" pitchFamily="34" charset="0"/>
              </a:rPr>
              <a:t> </a:t>
            </a:r>
            <a:r>
              <a:rPr lang="en-US" sz="3200" b="1" i="1" dirty="0">
                <a:solidFill>
                  <a:schemeClr val="bg1"/>
                </a:solidFill>
                <a:latin typeface="Lucida Sans Typewriter" pitchFamily="49" charset="0"/>
                <a:cs typeface="Tahoma" pitchFamily="34" charset="0"/>
              </a:rPr>
              <a:t/>
            </a:r>
            <a:br>
              <a:rPr lang="en-US" sz="3200" b="1" i="1" dirty="0">
                <a:solidFill>
                  <a:schemeClr val="bg1"/>
                </a:solidFill>
                <a:latin typeface="Lucida Sans Typewriter" pitchFamily="49" charset="0"/>
                <a:cs typeface="Tahoma" pitchFamily="34" charset="0"/>
              </a:rPr>
            </a:br>
            <a:r>
              <a:rPr lang="en-US" sz="3200" b="1" i="1" dirty="0" smtClean="0">
                <a:solidFill>
                  <a:schemeClr val="accent2"/>
                </a:solidFill>
                <a:latin typeface="Lucida Sans Typewriter" pitchFamily="49" charset="0"/>
                <a:cs typeface="Tahoma" pitchFamily="34" charset="0"/>
              </a:rPr>
              <a:t>H</a:t>
            </a:r>
            <a:r>
              <a:rPr lang="en-US" sz="600" b="1" i="1" dirty="0" smtClean="0">
                <a:solidFill>
                  <a:schemeClr val="accent2"/>
                </a:solidFill>
                <a:latin typeface="Lucida Sans Typewriter" pitchFamily="49" charset="0"/>
                <a:cs typeface="Tahoma" pitchFamily="34" charset="0"/>
              </a:rPr>
              <a:t> </a:t>
            </a:r>
            <a:r>
              <a:rPr lang="en-US" sz="3200" b="1" i="1" dirty="0" smtClean="0">
                <a:solidFill>
                  <a:schemeClr val="tx1"/>
                </a:solidFill>
                <a:latin typeface="Lucida Sans Typewriter" pitchFamily="49" charset="0"/>
                <a:cs typeface="Tahoma" pitchFamily="34" charset="0"/>
              </a:rPr>
              <a:t>our</a:t>
            </a:r>
            <a:endParaRPr lang="en-US" sz="3200" i="1" dirty="0">
              <a:solidFill>
                <a:schemeClr val="tx1"/>
              </a:solidFill>
              <a:latin typeface="Lucida Sans Typewriter" pitchFamily="49" charset="0"/>
              <a:cs typeface="Tahoma" pitchFamily="34" charset="0"/>
            </a:endParaRPr>
          </a:p>
        </p:txBody>
      </p:sp>
      <p:sp>
        <p:nvSpPr>
          <p:cNvPr id="2052" name="Text Box 4"/>
          <p:cNvSpPr txBox="1">
            <a:spLocks noChangeArrowheads="1"/>
          </p:cNvSpPr>
          <p:nvPr/>
        </p:nvSpPr>
        <p:spPr bwMode="auto">
          <a:xfrm>
            <a:off x="101597" y="5784511"/>
            <a:ext cx="3268136" cy="827960"/>
          </a:xfrm>
          <a:prstGeom prst="rect">
            <a:avLst/>
          </a:prstGeom>
          <a:noFill/>
          <a:ln w="9525">
            <a:noFill/>
            <a:miter lim="800000"/>
            <a:headEnd/>
            <a:tailEnd/>
          </a:ln>
          <a:effectLst/>
        </p:spPr>
        <p:txBody>
          <a:bodyPr wrap="square">
            <a:normAutofit/>
          </a:bodyPr>
          <a:lstStyle/>
          <a:p>
            <a:pPr>
              <a:lnSpc>
                <a:spcPts val="1900"/>
              </a:lnSpc>
              <a:tabLst>
                <a:tab pos="344488" algn="l"/>
              </a:tabLst>
            </a:pPr>
            <a:r>
              <a:rPr lang="en-US" sz="1600" b="1" dirty="0" smtClean="0">
                <a:latin typeface="Calibri" pitchFamily="34" charset="0"/>
              </a:rPr>
              <a:t>NSF </a:t>
            </a:r>
            <a:r>
              <a:rPr lang="en-US" sz="1600" b="1" dirty="0">
                <a:latin typeface="Calibri" pitchFamily="34" charset="0"/>
              </a:rPr>
              <a:t>Stafford I </a:t>
            </a:r>
            <a:r>
              <a:rPr lang="en-US" sz="1600" b="1" dirty="0" smtClean="0">
                <a:latin typeface="Calibri" pitchFamily="34" charset="0"/>
              </a:rPr>
              <a:t>Room </a:t>
            </a:r>
            <a:r>
              <a:rPr lang="en-US" sz="1600" b="1" dirty="0">
                <a:latin typeface="Calibri" pitchFamily="34" charset="0"/>
              </a:rPr>
              <a:t>110, </a:t>
            </a:r>
            <a:r>
              <a:rPr lang="en-US" sz="1600" b="1" dirty="0" smtClean="0">
                <a:latin typeface="Calibri" pitchFamily="34" charset="0"/>
              </a:rPr>
              <a:t>Noon              </a:t>
            </a:r>
          </a:p>
          <a:p>
            <a:pPr>
              <a:lnSpc>
                <a:spcPts val="1900"/>
              </a:lnSpc>
              <a:tabLst>
                <a:tab pos="344488" algn="l"/>
              </a:tabLst>
            </a:pPr>
            <a:r>
              <a:rPr lang="en-US" sz="1600" b="1" dirty="0" smtClean="0">
                <a:latin typeface="Calibri" pitchFamily="34" charset="0"/>
              </a:rPr>
              <a:t>Public Invited</a:t>
            </a:r>
            <a:endParaRPr lang="en-US" sz="1200" b="1" dirty="0" smtClean="0">
              <a:latin typeface="Calibri" pitchFamily="34" charset="0"/>
            </a:endParaRPr>
          </a:p>
          <a:p>
            <a:pPr>
              <a:lnSpc>
                <a:spcPts val="1900"/>
              </a:lnSpc>
              <a:tabLst>
                <a:tab pos="344488" algn="l"/>
              </a:tabLst>
            </a:pPr>
            <a:endParaRPr lang="en-US" sz="1600" b="1" dirty="0">
              <a:latin typeface="Calibri" pitchFamily="34" charset="0"/>
            </a:endParaRPr>
          </a:p>
        </p:txBody>
      </p:sp>
      <p:sp>
        <p:nvSpPr>
          <p:cNvPr id="2054" name="Text Box 6"/>
          <p:cNvSpPr txBox="1">
            <a:spLocks noChangeArrowheads="1"/>
          </p:cNvSpPr>
          <p:nvPr/>
        </p:nvSpPr>
        <p:spPr bwMode="auto">
          <a:xfrm>
            <a:off x="3362330" y="1875701"/>
            <a:ext cx="5774268" cy="4316566"/>
          </a:xfrm>
          <a:prstGeom prst="rect">
            <a:avLst/>
          </a:prstGeom>
          <a:noFill/>
          <a:ln w="9525">
            <a:noFill/>
            <a:miter lim="800000"/>
            <a:headEnd/>
            <a:tailEnd/>
          </a:ln>
          <a:effectLst/>
        </p:spPr>
        <p:txBody>
          <a:bodyPr wrap="square">
            <a:spAutoFit/>
          </a:bodyPr>
          <a:lstStyle/>
          <a:p>
            <a:pPr algn="r"/>
            <a:endParaRPr lang="en-US" sz="1100" b="1" dirty="0" smtClean="0">
              <a:latin typeface="Calibri"/>
              <a:cs typeface="Calibri"/>
            </a:endParaRPr>
          </a:p>
          <a:p>
            <a:pPr algn="r"/>
            <a:r>
              <a:rPr lang="en-US" sz="1100" b="1" dirty="0" smtClean="0">
                <a:latin typeface="Calibri"/>
                <a:cs typeface="Calibri"/>
              </a:rPr>
              <a:t>Abstract</a:t>
            </a:r>
          </a:p>
          <a:p>
            <a:pPr algn="r"/>
            <a:r>
              <a:rPr lang="en-US" sz="1000" dirty="0"/>
              <a:t>In a traditional threat model a user Alice faces an attacker Mallory. Against a sufficiently motivated attacker Alice must neglect nothing. Assuming that Mallory will keep going until he exhausts his attacks (or succeeds) it is both necessary and sufficient to block all possible attacks. Thus, security is only as good as the weakest link, and so on. While simple, and appropriate in high-assurance settings, we show that this model does not scale and is inappropriate to the financially-motivated cybercrime that targets the masses.  It is arithmetically impossible that two billion Internet users face the sufficiently motivated attacker who will stop at nothing. The attackers who prey on Internet users are much more constrained. First, their attacks must be profitable on average: expected gain is greater than expected cost. Second, their attacks must either be scalable, or they must be able to locate viable targets with great accuracy (every failed attack reduces return). Third, they collide: independent attackers compete for the same victims, again reducing the return.</a:t>
            </a:r>
          </a:p>
          <a:p>
            <a:pPr algn="r"/>
            <a:r>
              <a:rPr lang="en-US" sz="1000" dirty="0"/>
              <a:t> </a:t>
            </a:r>
          </a:p>
          <a:p>
            <a:pPr algn="r"/>
            <a:r>
              <a:rPr lang="en-US" sz="1000" dirty="0"/>
              <a:t>Why does any of this matter? We argue that when we ignore attacker constraints,  we make things harder than they need be for defenders, and this is a luxury we can no longer afford.  Technology makes possible many attacks that economics shows to be infeasible.  When we ignore this we waste effort on the wrong things. We illustrate, with examples, that to reduce the harm experienced by Internet users it is more important to understand the economic constraints of attackers than their technical capabilities.</a:t>
            </a:r>
          </a:p>
          <a:p>
            <a:pPr algn="r"/>
            <a:endParaRPr lang="en-US" sz="1000" dirty="0" smtClean="0"/>
          </a:p>
          <a:p>
            <a:pPr algn="r">
              <a:lnSpc>
                <a:spcPts val="1100"/>
              </a:lnSpc>
            </a:pPr>
            <a:r>
              <a:rPr lang="en-US" sz="1100" b="1" dirty="0" smtClean="0">
                <a:solidFill>
                  <a:schemeClr val="tx1">
                    <a:lumMod val="75000"/>
                    <a:lumOff val="25000"/>
                  </a:schemeClr>
                </a:solidFill>
                <a:latin typeface="Calibri" pitchFamily="34" charset="0"/>
              </a:rPr>
              <a:t>Speaker</a:t>
            </a:r>
          </a:p>
          <a:p>
            <a:pPr algn="r">
              <a:lnSpc>
                <a:spcPts val="1100"/>
              </a:lnSpc>
            </a:pPr>
            <a:r>
              <a:rPr lang="en-US" sz="1000" dirty="0"/>
              <a:t>Cormac </a:t>
            </a:r>
            <a:r>
              <a:rPr lang="en-US" sz="1000" dirty="0" err="1"/>
              <a:t>Herley</a:t>
            </a:r>
            <a:r>
              <a:rPr lang="en-US" sz="1000" dirty="0"/>
              <a:t> is a Principal Researcher at Microsoft Research, where he’s been since 1999. His main current interests are data analysis problems, authentication and the economics of information security. He has published widely in signal and image processing, information theory, multimedia, networking and security.  </a:t>
            </a:r>
            <a:r>
              <a:rPr lang="en-US" sz="1000" dirty="0" smtClean="0"/>
              <a:t>He is the inventor on over 70 US patents</a:t>
            </a:r>
            <a:r>
              <a:rPr lang="en-US" sz="1000" dirty="0" smtClean="0"/>
              <a:t>, </a:t>
            </a:r>
            <a:r>
              <a:rPr lang="en-US" sz="1000" dirty="0"/>
              <a:t>and has shipped technologies used by hundreds of millions of users. He received the PhD degree from Columbia University, the MSEE from Georgia Tech, and  the BE(Elect) from the National University of Ireland.</a:t>
            </a:r>
          </a:p>
          <a:p>
            <a:pPr algn="r">
              <a:lnSpc>
                <a:spcPts val="1100"/>
              </a:lnSpc>
            </a:pPr>
            <a:endParaRPr lang="en-US" sz="1000" b="1" dirty="0" smtClean="0">
              <a:solidFill>
                <a:schemeClr val="tx1">
                  <a:lumMod val="75000"/>
                  <a:lumOff val="25000"/>
                </a:schemeClr>
              </a:solidFill>
              <a:latin typeface="Calibri" pitchFamily="34" charset="0"/>
            </a:endParaRPr>
          </a:p>
        </p:txBody>
      </p:sp>
      <p:sp>
        <p:nvSpPr>
          <p:cNvPr id="2055" name="Text Box 7"/>
          <p:cNvSpPr txBox="1">
            <a:spLocks noChangeArrowheads="1"/>
          </p:cNvSpPr>
          <p:nvPr/>
        </p:nvSpPr>
        <p:spPr bwMode="auto">
          <a:xfrm>
            <a:off x="0" y="2667353"/>
            <a:ext cx="3440648" cy="2236082"/>
          </a:xfrm>
          <a:prstGeom prst="rect">
            <a:avLst/>
          </a:prstGeom>
          <a:noFill/>
          <a:ln w="9525">
            <a:noFill/>
            <a:miter lim="800000"/>
            <a:headEnd/>
            <a:tailEnd/>
          </a:ln>
          <a:effectLst/>
        </p:spPr>
        <p:txBody>
          <a:bodyPr wrap="square">
            <a:spAutoFit/>
          </a:bodyPr>
          <a:lstStyle/>
          <a:p>
            <a:endParaRPr lang="en-US" sz="1000" b="1" dirty="0" smtClean="0">
              <a:latin typeface="Calibri" pitchFamily="34" charset="0"/>
            </a:endParaRPr>
          </a:p>
          <a:p>
            <a:r>
              <a:rPr lang="en-US" sz="1000" b="1" dirty="0" smtClean="0">
                <a:latin typeface="Calibri" pitchFamily="34" charset="0"/>
              </a:rPr>
              <a:t>About the WATCH series:</a:t>
            </a:r>
          </a:p>
          <a:p>
            <a:pPr>
              <a:lnSpc>
                <a:spcPts val="1100"/>
              </a:lnSpc>
            </a:pPr>
            <a:r>
              <a:rPr lang="en-US" sz="1000" dirty="0" smtClean="0">
                <a:solidFill>
                  <a:schemeClr val="tx1">
                    <a:lumMod val="75000"/>
                    <a:lumOff val="25000"/>
                  </a:schemeClr>
                </a:solidFill>
                <a:latin typeface="Calibri" pitchFamily="34" charset="0"/>
              </a:rPr>
              <a:t>Transforming today’s trusted but untrustworthy </a:t>
            </a:r>
            <a:r>
              <a:rPr lang="en-US" sz="1000" dirty="0" err="1" smtClean="0">
                <a:solidFill>
                  <a:schemeClr val="tx1">
                    <a:lumMod val="75000"/>
                    <a:lumOff val="25000"/>
                  </a:schemeClr>
                </a:solidFill>
                <a:latin typeface="Calibri" pitchFamily="34" charset="0"/>
              </a:rPr>
              <a:t>cyberinfrastructure</a:t>
            </a:r>
            <a:r>
              <a:rPr lang="en-US" sz="1000" dirty="0" smtClean="0">
                <a:solidFill>
                  <a:schemeClr val="tx1">
                    <a:lumMod val="75000"/>
                    <a:lumOff val="25000"/>
                  </a:schemeClr>
                </a:solidFill>
                <a:latin typeface="Calibri" pitchFamily="34" charset="0"/>
              </a:rPr>
              <a:t> into one that can meet society’s growing demands requires both technical advances and improved understanding of  how people and organizations of many backgrounds perceive, decide to adopt,  and  actually use technology.  WATCH aims to provide thought-provoking talks by innovative thinkers with ideas that illuminate these challenges and provide signposts toward solutions.  The series is jointly organized by NSF’s Computer Science and Engineering (CISE) and Social, Behavioral, and Economic (SBE) </a:t>
            </a:r>
            <a:r>
              <a:rPr lang="en-US" sz="1000" smtClean="0">
                <a:solidFill>
                  <a:schemeClr val="tx1">
                    <a:lumMod val="75000"/>
                    <a:lumOff val="25000"/>
                  </a:schemeClr>
                </a:solidFill>
                <a:latin typeface="Calibri" pitchFamily="34" charset="0"/>
              </a:rPr>
              <a:t>Directorates  </a:t>
            </a:r>
            <a:r>
              <a:rPr lang="en-US" sz="1000" dirty="0" smtClean="0">
                <a:solidFill>
                  <a:schemeClr val="tx1">
                    <a:lumMod val="75000"/>
                    <a:lumOff val="25000"/>
                  </a:schemeClr>
                </a:solidFill>
                <a:latin typeface="Calibri" pitchFamily="34" charset="0"/>
              </a:rPr>
              <a:t>and sponsored by the CISE Secure and Trustworthy Cyberspace (</a:t>
            </a:r>
            <a:r>
              <a:rPr lang="en-US" sz="1000" dirty="0" err="1" smtClean="0">
                <a:solidFill>
                  <a:schemeClr val="tx1">
                    <a:lumMod val="75000"/>
                    <a:lumOff val="25000"/>
                  </a:schemeClr>
                </a:solidFill>
                <a:latin typeface="Calibri" pitchFamily="34" charset="0"/>
              </a:rPr>
              <a:t>SaTC</a:t>
            </a:r>
            <a:r>
              <a:rPr lang="en-US" sz="1000" dirty="0" smtClean="0">
                <a:solidFill>
                  <a:schemeClr val="tx1">
                    <a:lumMod val="75000"/>
                    <a:lumOff val="25000"/>
                  </a:schemeClr>
                </a:solidFill>
                <a:latin typeface="Calibri" pitchFamily="34" charset="0"/>
              </a:rPr>
              <a:t>) Program. Talks will be recorded and made available over the Internet.</a:t>
            </a:r>
            <a:endParaRPr lang="en-US" sz="1000" dirty="0">
              <a:solidFill>
                <a:schemeClr val="tx1">
                  <a:lumMod val="75000"/>
                  <a:lumOff val="25000"/>
                </a:schemeClr>
              </a:solidFill>
              <a:latin typeface="Calibri" pitchFamily="34" charset="0"/>
            </a:endParaRPr>
          </a:p>
        </p:txBody>
      </p:sp>
      <p:sp>
        <p:nvSpPr>
          <p:cNvPr id="2108" name="Freeform 60"/>
          <p:cNvSpPr>
            <a:spLocks/>
          </p:cNvSpPr>
          <p:nvPr/>
        </p:nvSpPr>
        <p:spPr bwMode="auto">
          <a:xfrm>
            <a:off x="5821951" y="8464"/>
            <a:ext cx="659026" cy="552450"/>
          </a:xfrm>
          <a:custGeom>
            <a:avLst/>
            <a:gdLst/>
            <a:ahLst/>
            <a:cxnLst>
              <a:cxn ang="0">
                <a:pos x="411" y="0"/>
              </a:cxn>
              <a:cxn ang="0">
                <a:pos x="219" y="88"/>
              </a:cxn>
              <a:cxn ang="0">
                <a:pos x="147" y="120"/>
              </a:cxn>
              <a:cxn ang="0">
                <a:pos x="43" y="168"/>
              </a:cxn>
              <a:cxn ang="0">
                <a:pos x="19" y="184"/>
              </a:cxn>
              <a:cxn ang="0">
                <a:pos x="3" y="232"/>
              </a:cxn>
              <a:cxn ang="0">
                <a:pos x="19" y="304"/>
              </a:cxn>
              <a:cxn ang="0">
                <a:pos x="323" y="376"/>
              </a:cxn>
              <a:cxn ang="0">
                <a:pos x="467" y="384"/>
              </a:cxn>
              <a:cxn ang="0">
                <a:pos x="707" y="320"/>
              </a:cxn>
              <a:cxn ang="0">
                <a:pos x="739" y="248"/>
              </a:cxn>
              <a:cxn ang="0">
                <a:pos x="587" y="120"/>
              </a:cxn>
              <a:cxn ang="0">
                <a:pos x="475" y="80"/>
              </a:cxn>
              <a:cxn ang="0">
                <a:pos x="291" y="56"/>
              </a:cxn>
              <a:cxn ang="0">
                <a:pos x="251" y="48"/>
              </a:cxn>
              <a:cxn ang="0">
                <a:pos x="195" y="40"/>
              </a:cxn>
            </a:cxnLst>
            <a:rect l="0" t="0" r="r" b="b"/>
            <a:pathLst>
              <a:path w="739" h="384">
                <a:moveTo>
                  <a:pt x="411" y="0"/>
                </a:moveTo>
                <a:cubicBezTo>
                  <a:pt x="374" y="56"/>
                  <a:pt x="281" y="67"/>
                  <a:pt x="219" y="88"/>
                </a:cubicBezTo>
                <a:cubicBezTo>
                  <a:pt x="193" y="97"/>
                  <a:pt x="173" y="112"/>
                  <a:pt x="147" y="120"/>
                </a:cubicBezTo>
                <a:cubicBezTo>
                  <a:pt x="101" y="133"/>
                  <a:pt x="86" y="139"/>
                  <a:pt x="43" y="168"/>
                </a:cubicBezTo>
                <a:cubicBezTo>
                  <a:pt x="35" y="173"/>
                  <a:pt x="19" y="184"/>
                  <a:pt x="19" y="184"/>
                </a:cubicBezTo>
                <a:cubicBezTo>
                  <a:pt x="14" y="200"/>
                  <a:pt x="0" y="215"/>
                  <a:pt x="3" y="232"/>
                </a:cubicBezTo>
                <a:cubicBezTo>
                  <a:pt x="7" y="256"/>
                  <a:pt x="2" y="287"/>
                  <a:pt x="19" y="304"/>
                </a:cubicBezTo>
                <a:cubicBezTo>
                  <a:pt x="90" y="375"/>
                  <a:pt x="245" y="369"/>
                  <a:pt x="323" y="376"/>
                </a:cubicBezTo>
                <a:cubicBezTo>
                  <a:pt x="371" y="380"/>
                  <a:pt x="419" y="381"/>
                  <a:pt x="467" y="384"/>
                </a:cubicBezTo>
                <a:cubicBezTo>
                  <a:pt x="541" y="377"/>
                  <a:pt x="642" y="364"/>
                  <a:pt x="707" y="320"/>
                </a:cubicBezTo>
                <a:cubicBezTo>
                  <a:pt x="716" y="294"/>
                  <a:pt x="730" y="274"/>
                  <a:pt x="739" y="248"/>
                </a:cubicBezTo>
                <a:cubicBezTo>
                  <a:pt x="723" y="153"/>
                  <a:pt x="671" y="145"/>
                  <a:pt x="587" y="120"/>
                </a:cubicBezTo>
                <a:cubicBezTo>
                  <a:pt x="549" y="109"/>
                  <a:pt x="513" y="90"/>
                  <a:pt x="475" y="80"/>
                </a:cubicBezTo>
                <a:cubicBezTo>
                  <a:pt x="415" y="65"/>
                  <a:pt x="352" y="62"/>
                  <a:pt x="291" y="56"/>
                </a:cubicBezTo>
                <a:cubicBezTo>
                  <a:pt x="278" y="53"/>
                  <a:pt x="264" y="50"/>
                  <a:pt x="251" y="48"/>
                </a:cubicBezTo>
                <a:cubicBezTo>
                  <a:pt x="232" y="45"/>
                  <a:pt x="195" y="40"/>
                  <a:pt x="195" y="40"/>
                </a:cubicBezTo>
              </a:path>
            </a:pathLst>
          </a:custGeom>
          <a:noFill/>
          <a:ln w="38100" cap="flat" cmpd="sng">
            <a:solidFill>
              <a:srgbClr val="FF3300"/>
            </a:solidFill>
            <a:prstDash val="sysDot"/>
            <a:round/>
            <a:headEnd/>
            <a:tailEnd/>
          </a:ln>
          <a:effectLst/>
        </p:spPr>
        <p:txBody>
          <a:bodyPr wrap="none" anchor="ctr"/>
          <a:lstStyle/>
          <a:p>
            <a:endParaRPr lang="en-US"/>
          </a:p>
        </p:txBody>
      </p:sp>
      <p:sp>
        <p:nvSpPr>
          <p:cNvPr id="2051" name="Rectangle 3"/>
          <p:cNvSpPr>
            <a:spLocks noChangeArrowheads="1"/>
          </p:cNvSpPr>
          <p:nvPr/>
        </p:nvSpPr>
        <p:spPr bwMode="auto">
          <a:xfrm>
            <a:off x="135689" y="288324"/>
            <a:ext cx="329513" cy="2426301"/>
          </a:xfrm>
          <a:prstGeom prst="rect">
            <a:avLst/>
          </a:prstGeom>
          <a:solidFill>
            <a:srgbClr val="FF3300">
              <a:alpha val="19000"/>
            </a:srgbClr>
          </a:solidFill>
          <a:ln w="28575">
            <a:noFill/>
            <a:miter lim="800000"/>
            <a:headEnd/>
            <a:tailEnd/>
          </a:ln>
          <a:effectLst/>
        </p:spPr>
        <p:txBody>
          <a:bodyPr wrap="none" anchor="ctr"/>
          <a:lstStyle/>
          <a:p>
            <a:endParaRPr lang="en-US" dirty="0">
              <a:latin typeface="Castellar" pitchFamily="18" charset="0"/>
            </a:endParaRPr>
          </a:p>
        </p:txBody>
      </p:sp>
      <p:sp>
        <p:nvSpPr>
          <p:cNvPr id="12" name="TextBox 11"/>
          <p:cNvSpPr txBox="1"/>
          <p:nvPr/>
        </p:nvSpPr>
        <p:spPr>
          <a:xfrm>
            <a:off x="0" y="6400795"/>
            <a:ext cx="9144000" cy="461665"/>
          </a:xfrm>
          <a:prstGeom prst="rect">
            <a:avLst/>
          </a:prstGeom>
          <a:noFill/>
        </p:spPr>
        <p:txBody>
          <a:bodyPr wrap="square" rtlCol="0">
            <a:spAutoFit/>
          </a:bodyPr>
          <a:lstStyle/>
          <a:p>
            <a:r>
              <a:rPr lang="en-US" sz="1200" b="1" dirty="0" smtClean="0">
                <a:latin typeface="Calibri" pitchFamily="34" charset="0"/>
              </a:rPr>
              <a:t>Questions/comments about WATCH? </a:t>
            </a:r>
          </a:p>
          <a:p>
            <a:r>
              <a:rPr lang="en-US" sz="1200" b="1" dirty="0" smtClean="0">
                <a:latin typeface="Calibri" pitchFamily="34" charset="0"/>
              </a:rPr>
              <a:t>Contact Keith Marzullo  </a:t>
            </a:r>
            <a:r>
              <a:rPr lang="en-US" sz="1200" b="1" dirty="0" smtClean="0">
                <a:latin typeface="Calibri" pitchFamily="34" charset="0"/>
                <a:hlinkClick r:id="rId3"/>
              </a:rPr>
              <a:t>kmarzull@nsf.gov</a:t>
            </a:r>
            <a:endParaRPr lang="en-US" sz="1200" b="1" dirty="0" smtClean="0">
              <a:latin typeface="Calibri" pitchFamily="34" charset="0"/>
            </a:endParaRPr>
          </a:p>
        </p:txBody>
      </p:sp>
      <p:sp>
        <p:nvSpPr>
          <p:cNvPr id="13" name="TextBox 12"/>
          <p:cNvSpPr txBox="1"/>
          <p:nvPr/>
        </p:nvSpPr>
        <p:spPr>
          <a:xfrm>
            <a:off x="164021" y="5122330"/>
            <a:ext cx="2911695" cy="400110"/>
          </a:xfrm>
          <a:prstGeom prst="rect">
            <a:avLst/>
          </a:prstGeom>
          <a:noFill/>
        </p:spPr>
        <p:txBody>
          <a:bodyPr wrap="none" rtlCol="0">
            <a:spAutoFit/>
          </a:bodyPr>
          <a:lstStyle/>
          <a:p>
            <a:r>
              <a:rPr lang="en-US" sz="2000" b="1" dirty="0" smtClean="0">
                <a:latin typeface="Calibri"/>
                <a:cs typeface="Calibri"/>
              </a:rPr>
              <a:t>Thursday, March 21, 2013</a:t>
            </a:r>
            <a:endParaRPr lang="en-US" sz="2000" b="1" dirty="0">
              <a:latin typeface="Calibri"/>
              <a:cs typeface="Calibri"/>
            </a:endParaRPr>
          </a:p>
        </p:txBody>
      </p:sp>
      <p:sp>
        <p:nvSpPr>
          <p:cNvPr id="14" name="Freeform 60"/>
          <p:cNvSpPr>
            <a:spLocks/>
          </p:cNvSpPr>
          <p:nvPr/>
        </p:nvSpPr>
        <p:spPr bwMode="auto">
          <a:xfrm>
            <a:off x="28615" y="4829176"/>
            <a:ext cx="3352759" cy="828674"/>
          </a:xfrm>
          <a:custGeom>
            <a:avLst/>
            <a:gdLst/>
            <a:ahLst/>
            <a:cxnLst>
              <a:cxn ang="0">
                <a:pos x="411" y="0"/>
              </a:cxn>
              <a:cxn ang="0">
                <a:pos x="219" y="88"/>
              </a:cxn>
              <a:cxn ang="0">
                <a:pos x="147" y="120"/>
              </a:cxn>
              <a:cxn ang="0">
                <a:pos x="43" y="168"/>
              </a:cxn>
              <a:cxn ang="0">
                <a:pos x="19" y="184"/>
              </a:cxn>
              <a:cxn ang="0">
                <a:pos x="3" y="232"/>
              </a:cxn>
              <a:cxn ang="0">
                <a:pos x="19" y="304"/>
              </a:cxn>
              <a:cxn ang="0">
                <a:pos x="323" y="376"/>
              </a:cxn>
              <a:cxn ang="0">
                <a:pos x="467" y="384"/>
              </a:cxn>
              <a:cxn ang="0">
                <a:pos x="707" y="320"/>
              </a:cxn>
              <a:cxn ang="0">
                <a:pos x="739" y="248"/>
              </a:cxn>
              <a:cxn ang="0">
                <a:pos x="587" y="120"/>
              </a:cxn>
              <a:cxn ang="0">
                <a:pos x="475" y="80"/>
              </a:cxn>
              <a:cxn ang="0">
                <a:pos x="291" y="56"/>
              </a:cxn>
              <a:cxn ang="0">
                <a:pos x="251" y="48"/>
              </a:cxn>
              <a:cxn ang="0">
                <a:pos x="195" y="40"/>
              </a:cxn>
            </a:cxnLst>
            <a:rect l="0" t="0" r="r" b="b"/>
            <a:pathLst>
              <a:path w="739" h="384">
                <a:moveTo>
                  <a:pt x="411" y="0"/>
                </a:moveTo>
                <a:cubicBezTo>
                  <a:pt x="374" y="56"/>
                  <a:pt x="281" y="67"/>
                  <a:pt x="219" y="88"/>
                </a:cubicBezTo>
                <a:cubicBezTo>
                  <a:pt x="193" y="97"/>
                  <a:pt x="173" y="112"/>
                  <a:pt x="147" y="120"/>
                </a:cubicBezTo>
                <a:cubicBezTo>
                  <a:pt x="101" y="133"/>
                  <a:pt x="86" y="139"/>
                  <a:pt x="43" y="168"/>
                </a:cubicBezTo>
                <a:cubicBezTo>
                  <a:pt x="35" y="173"/>
                  <a:pt x="19" y="184"/>
                  <a:pt x="19" y="184"/>
                </a:cubicBezTo>
                <a:cubicBezTo>
                  <a:pt x="14" y="200"/>
                  <a:pt x="0" y="215"/>
                  <a:pt x="3" y="232"/>
                </a:cubicBezTo>
                <a:cubicBezTo>
                  <a:pt x="7" y="256"/>
                  <a:pt x="2" y="287"/>
                  <a:pt x="19" y="304"/>
                </a:cubicBezTo>
                <a:cubicBezTo>
                  <a:pt x="90" y="375"/>
                  <a:pt x="245" y="369"/>
                  <a:pt x="323" y="376"/>
                </a:cubicBezTo>
                <a:cubicBezTo>
                  <a:pt x="371" y="380"/>
                  <a:pt x="419" y="381"/>
                  <a:pt x="467" y="384"/>
                </a:cubicBezTo>
                <a:cubicBezTo>
                  <a:pt x="541" y="377"/>
                  <a:pt x="642" y="364"/>
                  <a:pt x="707" y="320"/>
                </a:cubicBezTo>
                <a:cubicBezTo>
                  <a:pt x="716" y="294"/>
                  <a:pt x="730" y="274"/>
                  <a:pt x="739" y="248"/>
                </a:cubicBezTo>
                <a:cubicBezTo>
                  <a:pt x="723" y="153"/>
                  <a:pt x="671" y="145"/>
                  <a:pt x="587" y="120"/>
                </a:cubicBezTo>
                <a:cubicBezTo>
                  <a:pt x="549" y="109"/>
                  <a:pt x="513" y="90"/>
                  <a:pt x="475" y="80"/>
                </a:cubicBezTo>
                <a:cubicBezTo>
                  <a:pt x="415" y="65"/>
                  <a:pt x="352" y="62"/>
                  <a:pt x="291" y="56"/>
                </a:cubicBezTo>
                <a:cubicBezTo>
                  <a:pt x="278" y="53"/>
                  <a:pt x="264" y="50"/>
                  <a:pt x="251" y="48"/>
                </a:cubicBezTo>
                <a:cubicBezTo>
                  <a:pt x="232" y="45"/>
                  <a:pt x="195" y="40"/>
                  <a:pt x="195" y="40"/>
                </a:cubicBezTo>
              </a:path>
            </a:pathLst>
          </a:custGeom>
          <a:noFill/>
          <a:ln w="38100" cap="flat" cmpd="sng">
            <a:solidFill>
              <a:srgbClr val="FF3300"/>
            </a:solidFill>
            <a:prstDash val="sysDot"/>
            <a:round/>
            <a:headEnd/>
            <a:tailEnd/>
          </a:ln>
          <a:effectLst/>
        </p:spPr>
        <p:txBody>
          <a:bodyPr wrap="none" anchor="ctr"/>
          <a:lstStyle/>
          <a:p>
            <a:endParaRPr lang="en-US"/>
          </a:p>
        </p:txBody>
      </p:sp>
      <p:pic>
        <p:nvPicPr>
          <p:cNvPr id="3" name="Picture 2"/>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3428143" y="112115"/>
            <a:ext cx="1587103" cy="2047875"/>
          </a:xfrm>
          <a:prstGeom prst="rect">
            <a:avLst/>
          </a:prstGeom>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Blank Presentat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8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8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Office\Templates\Blank Presentation.pot</Template>
  <TotalTime>3018</TotalTime>
  <Words>240</Words>
  <Application>Microsoft Office PowerPoint</Application>
  <PresentationFormat>On-screen Show (4:3)</PresentationFormat>
  <Paragraphs>22</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Blank Presentation</vt:lpstr>
      <vt:lpstr>W ashington A rea T rustworthy C omputing  H our</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Washington Area Trustworthy Systems  Hour</dc:title>
  <dc:creator>Carl Landwehr</dc:creator>
  <cp:lastModifiedBy>kgeary</cp:lastModifiedBy>
  <cp:revision>183</cp:revision>
  <cp:lastPrinted>2013-03-07T23:04:39Z</cp:lastPrinted>
  <dcterms:created xsi:type="dcterms:W3CDTF">2012-02-27T15:18:26Z</dcterms:created>
  <dcterms:modified xsi:type="dcterms:W3CDTF">2013-03-11T20:08:22Z</dcterms:modified>
</cp:coreProperties>
</file>