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10400" cy="915987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00" d="100"/>
          <a:sy n="100" d="100"/>
        </p:scale>
        <p:origin x="-11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4260"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defTabSz="920841">
              <a:defRPr sz="1200"/>
            </a:lvl1pPr>
          </a:lstStyle>
          <a:p>
            <a:endParaRPr lang="en-US"/>
          </a:p>
        </p:txBody>
      </p:sp>
      <p:sp>
        <p:nvSpPr>
          <p:cNvPr id="5123" name="Rectangle 1027"/>
          <p:cNvSpPr>
            <a:spLocks noGrp="1" noChangeArrowheads="1"/>
          </p:cNvSpPr>
          <p:nvPr>
            <p:ph type="dt" sz="quarter" idx="1"/>
          </p:nvPr>
        </p:nvSpPr>
        <p:spPr bwMode="auto">
          <a:xfrm>
            <a:off x="3995416" y="0"/>
            <a:ext cx="2997363"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algn="r" defTabSz="920841">
              <a:defRPr sz="1200"/>
            </a:lvl1pPr>
          </a:lstStyle>
          <a:p>
            <a:endParaRPr lang="en-US"/>
          </a:p>
        </p:txBody>
      </p:sp>
      <p:sp>
        <p:nvSpPr>
          <p:cNvPr id="5124" name="Rectangle 1028"/>
          <p:cNvSpPr>
            <a:spLocks noGrp="1" noChangeArrowheads="1"/>
          </p:cNvSpPr>
          <p:nvPr>
            <p:ph type="ftr" sz="quarter" idx="2"/>
          </p:nvPr>
        </p:nvSpPr>
        <p:spPr bwMode="auto">
          <a:xfrm>
            <a:off x="0" y="8686742"/>
            <a:ext cx="3074260"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defTabSz="920841">
              <a:defRPr sz="1200"/>
            </a:lvl1pPr>
          </a:lstStyle>
          <a:p>
            <a:endParaRPr lang="en-US"/>
          </a:p>
        </p:txBody>
      </p:sp>
      <p:sp>
        <p:nvSpPr>
          <p:cNvPr id="5125" name="Rectangle 1029"/>
          <p:cNvSpPr>
            <a:spLocks noGrp="1" noChangeArrowheads="1"/>
          </p:cNvSpPr>
          <p:nvPr>
            <p:ph type="sldNum" sz="quarter" idx="3"/>
          </p:nvPr>
        </p:nvSpPr>
        <p:spPr bwMode="auto">
          <a:xfrm>
            <a:off x="3995416" y="8686742"/>
            <a:ext cx="2997363"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algn="r" defTabSz="920841">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marzull@nsf.gov" TargetMode="External"/><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962525" y="212724"/>
            <a:ext cx="4294572" cy="2103140"/>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mn-lt"/>
              </a:rPr>
              <a:t>18th  </a:t>
            </a:r>
            <a:r>
              <a:rPr lang="en-US" sz="2400" dirty="0" smtClean="0">
                <a:latin typeface="+mn-lt"/>
              </a:rPr>
              <a:t>WATCH:</a:t>
            </a:r>
            <a:r>
              <a:rPr lang="en-US" sz="800" dirty="0" smtClean="0">
                <a:latin typeface="+mn-lt"/>
              </a:rPr>
              <a:t> </a:t>
            </a:r>
            <a:endParaRPr lang="en-US" sz="2400" dirty="0" smtClean="0">
              <a:latin typeface="+mn-lt"/>
            </a:endParaRPr>
          </a:p>
          <a:p>
            <a:pPr algn="ctr">
              <a:lnSpc>
                <a:spcPts val="2000"/>
              </a:lnSpc>
            </a:pPr>
            <a:r>
              <a:rPr lang="en-US" sz="2000" dirty="0" smtClean="0">
                <a:latin typeface="+mn-lt"/>
              </a:rPr>
              <a:t/>
            </a:r>
            <a:br>
              <a:rPr lang="en-US" sz="2000" dirty="0" smtClean="0">
                <a:latin typeface="+mn-lt"/>
              </a:rPr>
            </a:br>
            <a:r>
              <a:rPr lang="en-US" sz="2000" dirty="0" smtClean="0"/>
              <a:t>An Experiment in Hiring Discrimination via Online Social Networks</a:t>
            </a:r>
            <a:br>
              <a:rPr lang="en-US" sz="2000" dirty="0" smtClean="0"/>
            </a:br>
            <a:r>
              <a:rPr lang="en-US" sz="2000" dirty="0" smtClean="0">
                <a:latin typeface="+mn-lt"/>
                <a:cs typeface="Calibri"/>
              </a:rPr>
              <a:t>Alessandro </a:t>
            </a:r>
            <a:r>
              <a:rPr lang="en-US" sz="2000" dirty="0" err="1" smtClean="0">
                <a:latin typeface="+mn-lt"/>
                <a:cs typeface="Calibri"/>
              </a:rPr>
              <a:t>Acquisti</a:t>
            </a:r>
            <a:endParaRPr lang="en-US" sz="2000" dirty="0" smtClean="0">
              <a:latin typeface="+mn-lt"/>
              <a:cs typeface="Calibri"/>
            </a:endParaRPr>
          </a:p>
          <a:p>
            <a:pPr algn="ctr"/>
            <a:r>
              <a:rPr lang="en-US" sz="1400" dirty="0" smtClean="0">
                <a:latin typeface="+mn-lt"/>
              </a:rPr>
              <a:t>Carnegie Mellon University</a:t>
            </a:r>
            <a:endParaRPr lang="en-US" sz="1400" dirty="0" smtClean="0">
              <a:latin typeface="+mn-lt"/>
            </a:endParaRPr>
          </a:p>
          <a:p>
            <a:pPr algn="ctr">
              <a:lnSpc>
                <a:spcPts val="2000"/>
              </a:lnSpc>
            </a:pPr>
            <a:r>
              <a:rPr lang="en-US" sz="1800" dirty="0" smtClean="0">
                <a:latin typeface="+mn-lt"/>
                <a:cs typeface="Calibri"/>
              </a:rPr>
              <a:t>THURSDAY </a:t>
            </a:r>
            <a:r>
              <a:rPr lang="en-US" sz="1800" dirty="0" smtClean="0">
                <a:latin typeface="+mn-lt"/>
                <a:cs typeface="Calibri"/>
              </a:rPr>
              <a:t>Sept 26</a:t>
            </a:r>
            <a:r>
              <a:rPr lang="en-US" sz="1800" baseline="30000" dirty="0" smtClean="0">
                <a:latin typeface="+mn-lt"/>
                <a:cs typeface="Calibri"/>
              </a:rPr>
              <a:t>th</a:t>
            </a:r>
            <a:r>
              <a:rPr lang="en-US" sz="1800" dirty="0" smtClean="0">
                <a:latin typeface="+mn-lt"/>
                <a:cs typeface="Calibri"/>
              </a:rPr>
              <a:t>, Noon, Room </a:t>
            </a:r>
            <a:r>
              <a:rPr lang="en-US" sz="1800" dirty="0">
                <a:latin typeface="+mn-lt"/>
                <a:cs typeface="Calibri"/>
              </a:rPr>
              <a:t>110</a:t>
            </a:r>
          </a:p>
        </p:txBody>
      </p:sp>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57845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latin typeface="Calibri" pitchFamily="34" charset="0"/>
              </a:rPr>
              <a:t>Noon              </a:t>
            </a: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4" name="Text Box 6"/>
          <p:cNvSpPr txBox="1">
            <a:spLocks noChangeArrowheads="1"/>
          </p:cNvSpPr>
          <p:nvPr/>
        </p:nvSpPr>
        <p:spPr bwMode="auto">
          <a:xfrm>
            <a:off x="3249142" y="1898982"/>
            <a:ext cx="5774268" cy="4832092"/>
          </a:xfrm>
          <a:prstGeom prst="rect">
            <a:avLst/>
          </a:prstGeom>
          <a:noFill/>
          <a:ln w="9525">
            <a:noFill/>
            <a:miter lim="800000"/>
            <a:headEnd/>
            <a:tailEnd/>
          </a:ln>
          <a:effectLst/>
        </p:spPr>
        <p:txBody>
          <a:bodyPr wrap="square">
            <a:spAutoFit/>
          </a:bodyPr>
          <a:lstStyle/>
          <a:p>
            <a:pPr algn="r"/>
            <a:endParaRPr lang="en-US" sz="1100" b="1" dirty="0">
              <a:latin typeface="Calibri"/>
              <a:cs typeface="Calibri"/>
            </a:endParaRPr>
          </a:p>
          <a:p>
            <a:pPr algn="r"/>
            <a:endParaRPr lang="en-US" sz="1100" b="1" dirty="0" smtClean="0">
              <a:latin typeface="Calibri"/>
              <a:cs typeface="Calibri"/>
            </a:endParaRPr>
          </a:p>
          <a:p>
            <a:pPr algn="r"/>
            <a:r>
              <a:rPr lang="en-US" sz="1100" b="1" dirty="0" smtClean="0">
                <a:latin typeface="Calibri"/>
                <a:cs typeface="Calibri"/>
              </a:rPr>
              <a:t>Abstract</a:t>
            </a:r>
            <a:endParaRPr lang="en-US" sz="1100" b="1" dirty="0" smtClean="0">
              <a:latin typeface="Calibri"/>
              <a:cs typeface="Calibri"/>
            </a:endParaRPr>
          </a:p>
          <a:p>
            <a:pPr algn="r"/>
            <a:r>
              <a:rPr lang="en-US" sz="1000" dirty="0"/>
              <a:t>Anecdotal evidence and self-report surveys suggest that U.S. firms are using Web 2.0 and social networking sites to seek information about prospective hires. However, little is known about how the information they find online actually influences their hiring decisions.  We present two controlled experiments of the impact that information posted on a popular social networking site by job applicants can have on employers' hiring behavior. In two studies (a survey experiment and a field experiment) we measure the ratio of callbacks that different job applicants receive as function of their personal traits. The experiments (a survey experiment and a field experiment) focus on sensitive traits that are either unlawful or risky for U.S. employers to enquire about during interviews, but which can be inferred from applicants' online presences. Both the results from the survey experiments and those from the field experiment provide evidence of potential hiring discrimination via social networking sites.</a:t>
            </a:r>
          </a:p>
          <a:p>
            <a:pPr algn="r"/>
            <a:endParaRPr lang="en-US" sz="1000" b="1" dirty="0" smtClean="0">
              <a:solidFill>
                <a:schemeClr val="tx1">
                  <a:lumMod val="75000"/>
                  <a:lumOff val="25000"/>
                </a:schemeClr>
              </a:solidFill>
              <a:latin typeface="Calibri" pitchFamily="34" charset="0"/>
            </a:endParaRPr>
          </a:p>
          <a:p>
            <a:pPr algn="r">
              <a:lnSpc>
                <a:spcPts val="1100"/>
              </a:lnSpc>
            </a:pPr>
            <a:endParaRPr lang="en-US" sz="1000" b="1" dirty="0">
              <a:solidFill>
                <a:schemeClr val="tx1">
                  <a:lumMod val="75000"/>
                  <a:lumOff val="25000"/>
                </a:schemeClr>
              </a:solidFill>
              <a:latin typeface="Calibri" pitchFamily="34" charset="0"/>
            </a:endParaRPr>
          </a:p>
          <a:p>
            <a:pPr algn="r">
              <a:lnSpc>
                <a:spcPts val="1100"/>
              </a:lnSpc>
            </a:pPr>
            <a:r>
              <a:rPr lang="en-US" sz="1000" b="1" dirty="0" smtClean="0">
                <a:solidFill>
                  <a:schemeClr val="tx1">
                    <a:lumMod val="75000"/>
                    <a:lumOff val="25000"/>
                  </a:schemeClr>
                </a:solidFill>
                <a:latin typeface="Calibri" pitchFamily="34" charset="0"/>
              </a:rPr>
              <a:t>Speaker</a:t>
            </a:r>
          </a:p>
          <a:p>
            <a:pPr algn="r">
              <a:lnSpc>
                <a:spcPts val="1100"/>
              </a:lnSpc>
            </a:pPr>
            <a:r>
              <a:rPr lang="en-US" sz="1000" dirty="0"/>
              <a:t>Alessandro </a:t>
            </a:r>
            <a:r>
              <a:rPr lang="en-US" sz="1000" dirty="0" err="1"/>
              <a:t>Acquisti</a:t>
            </a:r>
            <a:r>
              <a:rPr lang="en-US" sz="1000" dirty="0"/>
              <a:t> is an associate professor at the Heinz College, Carnegie Mellon University (CMU) and the co-director of CMU Center for Behavioral and Decision Research.  He investigates the economics of privacy. His studies have spearheaded the application of behavioral economics to the analysis of privacy and information security decision making, and the analysis of privacy and disclosure behavior in online social networks. Alessandro has been the recipient of the PET Award for Outstanding Research in Privacy Enhancing Technologies, the IBM Best Academic Privacy Faculty Award, multiple Best Paper awards, and the Heinz College School of Information's Teaching Excellence Award. He has testified before the U.S. Senate and House committees on issues related to privacy policy and consumer behavior. Alessandro's findings have been featured in national and international media outlets, including the Economist, the New York Times, the Wall Street Journal, the Washington Post, the Financial Times, Wired.com, NPR, and CNN. His 2009 study on the predictability of Social Security numbers was featured in the "Year in Ideas" issue of the NYT. Alessandro holds a PhD from UC Berkeley, and Master degrees from UC Berkeley, the London School of Economics, and Trinity College Dublin. He has held visiting positions at the Universities of Rome, Paris, and Freiburg (visiting professor); Harvard University (visiting scholar); University of Chicago (visiting fellow); Microsoft Research (visiting researcher); and Google (visiting scientist). He has been a member of the National Academies' Committee on public response to alerts and warnings using social media.</a:t>
            </a:r>
            <a:endParaRPr lang="en-US" sz="1000" b="1" dirty="0" smtClean="0">
              <a:solidFill>
                <a:schemeClr val="tx1">
                  <a:lumMod val="75000"/>
                  <a:lumOff val="25000"/>
                </a:schemeClr>
              </a:solidFill>
              <a:latin typeface="Calibri" pitchFamily="34" charset="0"/>
            </a:endParaRPr>
          </a:p>
        </p:txBody>
      </p:sp>
      <p:sp>
        <p:nvSpPr>
          <p:cNvPr id="2055" name="Text Box 7"/>
          <p:cNvSpPr txBox="1">
            <a:spLocks noChangeArrowheads="1"/>
          </p:cNvSpPr>
          <p:nvPr/>
        </p:nvSpPr>
        <p:spPr bwMode="auto">
          <a:xfrm>
            <a:off x="-7362" y="2677614"/>
            <a:ext cx="3440648" cy="2236082"/>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Directorates  and sponsored by the CISE Secure and Trustworthy Cyberspace (</a:t>
            </a:r>
            <a:r>
              <a:rPr lang="en-US" sz="1000" dirty="0" err="1" smtClean="0">
                <a:solidFill>
                  <a:schemeClr val="tx1">
                    <a:lumMod val="75000"/>
                    <a:lumOff val="25000"/>
                  </a:schemeClr>
                </a:solidFill>
                <a:latin typeface="Calibri" pitchFamily="34" charset="0"/>
              </a:rPr>
              <a:t>SaTC</a:t>
            </a:r>
            <a:r>
              <a:rPr lang="en-US" sz="1000" dirty="0" smtClean="0">
                <a:solidFill>
                  <a:schemeClr val="tx1">
                    <a:lumMod val="75000"/>
                    <a:lumOff val="25000"/>
                  </a:schemeClr>
                </a:solidFill>
                <a:latin typeface="Calibri" pitchFamily="34" charset="0"/>
              </a:rPr>
              <a:t>)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108" name="Freeform 60"/>
          <p:cNvSpPr>
            <a:spLocks/>
          </p:cNvSpPr>
          <p:nvPr/>
        </p:nvSpPr>
        <p:spPr bwMode="auto">
          <a:xfrm>
            <a:off x="6145801" y="46564"/>
            <a:ext cx="659026" cy="552450"/>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6400795"/>
            <a:ext cx="9144000" cy="461665"/>
          </a:xfrm>
          <a:prstGeom prst="rect">
            <a:avLst/>
          </a:prstGeom>
          <a:noFill/>
        </p:spPr>
        <p:txBody>
          <a:bodyPr wrap="square" rtlCol="0">
            <a:spAutoFit/>
          </a:bodyPr>
          <a:lstStyle/>
          <a:p>
            <a:r>
              <a:rPr lang="en-US" sz="1200" b="1" dirty="0" smtClean="0">
                <a:latin typeface="Calibri" pitchFamily="34" charset="0"/>
              </a:rPr>
              <a:t>Questions/comments about WATCH? </a:t>
            </a:r>
          </a:p>
          <a:p>
            <a:r>
              <a:rPr lang="en-US" sz="1200" b="1" dirty="0" smtClean="0">
                <a:latin typeface="Calibri" pitchFamily="34" charset="0"/>
              </a:rPr>
              <a:t>Contact Keith Marzullo  </a:t>
            </a:r>
            <a:r>
              <a:rPr lang="en-US" sz="1200" b="1" dirty="0" smtClean="0">
                <a:latin typeface="Calibri" pitchFamily="34" charset="0"/>
                <a:hlinkClick r:id="rId3"/>
              </a:rPr>
              <a:t>kmarzull@nsf.gov</a:t>
            </a:r>
            <a:endParaRPr lang="en-US" sz="1200" b="1" dirty="0" smtClean="0">
              <a:latin typeface="Calibri" pitchFamily="34" charset="0"/>
            </a:endParaRPr>
          </a:p>
        </p:txBody>
      </p:sp>
      <p:sp>
        <p:nvSpPr>
          <p:cNvPr id="13" name="TextBox 12"/>
          <p:cNvSpPr txBox="1"/>
          <p:nvPr/>
        </p:nvSpPr>
        <p:spPr>
          <a:xfrm>
            <a:off x="164021" y="5122330"/>
            <a:ext cx="2704330" cy="400110"/>
          </a:xfrm>
          <a:prstGeom prst="rect">
            <a:avLst/>
          </a:prstGeom>
          <a:noFill/>
        </p:spPr>
        <p:txBody>
          <a:bodyPr wrap="none" rtlCol="0">
            <a:spAutoFit/>
          </a:bodyPr>
          <a:lstStyle/>
          <a:p>
            <a:r>
              <a:rPr lang="en-US" sz="2000" b="1" dirty="0" smtClean="0">
                <a:latin typeface="Calibri"/>
                <a:cs typeface="Calibri"/>
              </a:rPr>
              <a:t>Thursday, </a:t>
            </a:r>
            <a:r>
              <a:rPr lang="en-US" sz="2000" b="1" dirty="0" smtClean="0">
                <a:latin typeface="Calibri"/>
                <a:cs typeface="Calibri"/>
              </a:rPr>
              <a:t>Sept 26, </a:t>
            </a:r>
            <a:r>
              <a:rPr lang="en-US" sz="2000" b="1" dirty="0" smtClean="0">
                <a:latin typeface="Calibri"/>
                <a:cs typeface="Calibri"/>
              </a:rPr>
              <a:t>2013</a:t>
            </a:r>
            <a:endParaRPr lang="en-US" sz="2000" b="1" dirty="0">
              <a:latin typeface="Calibri"/>
              <a:cs typeface="Calibri"/>
            </a:endParaRPr>
          </a:p>
        </p:txBody>
      </p:sp>
      <p:sp>
        <p:nvSpPr>
          <p:cNvPr id="14" name="Freeform 60"/>
          <p:cNvSpPr>
            <a:spLocks/>
          </p:cNvSpPr>
          <p:nvPr/>
        </p:nvSpPr>
        <p:spPr bwMode="auto">
          <a:xfrm>
            <a:off x="28615" y="4829176"/>
            <a:ext cx="3352759" cy="828674"/>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09310" y="357243"/>
            <a:ext cx="2034189" cy="114423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3032</TotalTime>
  <Words>188</Words>
  <Application>Microsoft Office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kgeary</cp:lastModifiedBy>
  <cp:revision>188</cp:revision>
  <cp:lastPrinted>2013-03-07T23:04:39Z</cp:lastPrinted>
  <dcterms:created xsi:type="dcterms:W3CDTF">2012-02-27T15:18:26Z</dcterms:created>
  <dcterms:modified xsi:type="dcterms:W3CDTF">2013-09-06T20:15:47Z</dcterms:modified>
</cp:coreProperties>
</file>