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handoutMasterIdLst>
    <p:handoutMasterId r:id="rId51"/>
  </p:handoutMasterIdLst>
  <p:sldIdLst>
    <p:sldId id="257" r:id="rId5"/>
    <p:sldId id="260"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3" d="100"/>
          <a:sy n="73" d="100"/>
        </p:scale>
        <p:origin x="-106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CF98E6A-C5AA-4F4B-B123-D808C3A0D6B9}" type="datetimeFigureOut">
              <a:rPr lang="en-US" smtClean="0"/>
              <a:t>11/22/2013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8E2262D-CED0-46D3-A931-71D6CC1289C7}" type="slidenum">
              <a:rPr lang="en-US" smtClean="0"/>
              <a:t>‹#›</a:t>
            </a:fld>
            <a:endParaRPr lang="en-US"/>
          </a:p>
        </p:txBody>
      </p:sp>
    </p:spTree>
    <p:extLst>
      <p:ext uri="{BB962C8B-B14F-4D97-AF65-F5344CB8AC3E}">
        <p14:creationId xmlns:p14="http://schemas.microsoft.com/office/powerpoint/2010/main" val="3927810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C47893-4E9B-4546-8234-173CE288A340}" type="datetimeFigureOut">
              <a:rPr lang="en-US" smtClean="0"/>
              <a:t>11/22/2013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CABAE34-5C55-4C12-B657-6D52185A3CEF}" type="slidenum">
              <a:rPr lang="en-US" smtClean="0"/>
              <a:t>‹#›</a:t>
            </a:fld>
            <a:endParaRPr lang="en-US"/>
          </a:p>
        </p:txBody>
      </p:sp>
    </p:spTree>
    <p:extLst>
      <p:ext uri="{BB962C8B-B14F-4D97-AF65-F5344CB8AC3E}">
        <p14:creationId xmlns:p14="http://schemas.microsoft.com/office/powerpoint/2010/main" val="329020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078D13-B9B8-404D-AA89-C22717CE456D}" type="slidenum">
              <a:rPr lang="en-US" smtClean="0"/>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513A79-7248-439D-889E-4AAB931D5817}" type="datetimeFigureOut">
              <a:rPr lang="en-US" smtClean="0"/>
              <a:pPr/>
              <a:t>11/22/2013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06B6A-8C65-4A42-8F64-34712F0A50A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13A79-7248-439D-889E-4AAB931D5817}" type="datetimeFigureOut">
              <a:rPr lang="en-US" smtClean="0"/>
              <a:pPr/>
              <a:t>11/22/2013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06B6A-8C65-4A42-8F64-34712F0A50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13A79-7248-439D-889E-4AAB931D5817}" type="datetimeFigureOut">
              <a:rPr lang="en-US" smtClean="0"/>
              <a:pPr/>
              <a:t>11/22/2013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06B6A-8C65-4A42-8F64-34712F0A50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C513A79-7248-439D-889E-4AAB931D5817}" type="datetimeFigureOut">
              <a:rPr lang="en-US" smtClean="0"/>
              <a:pPr/>
              <a:t>11/22/2013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06B6A-8C65-4A42-8F64-34712F0A50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513A79-7248-439D-889E-4AAB931D5817}" type="datetimeFigureOut">
              <a:rPr lang="en-US" smtClean="0"/>
              <a:pPr/>
              <a:t>11/22/2013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06B6A-8C65-4A42-8F64-34712F0A50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513A79-7248-439D-889E-4AAB931D5817}" type="datetimeFigureOut">
              <a:rPr lang="en-US" smtClean="0"/>
              <a:pPr/>
              <a:t>11/22/2013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06B6A-8C65-4A42-8F64-34712F0A50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513A79-7248-439D-889E-4AAB931D5817}" type="datetimeFigureOut">
              <a:rPr lang="en-US" smtClean="0"/>
              <a:pPr/>
              <a:t>11/22/2013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06B6A-8C65-4A42-8F64-34712F0A50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513A79-7248-439D-889E-4AAB931D5817}" type="datetimeFigureOut">
              <a:rPr lang="en-US" smtClean="0"/>
              <a:pPr/>
              <a:t>11/22/2013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06B6A-8C65-4A42-8F64-34712F0A50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13A79-7248-439D-889E-4AAB931D5817}" type="datetimeFigureOut">
              <a:rPr lang="en-US" smtClean="0"/>
              <a:pPr/>
              <a:t>11/22/2013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06B6A-8C65-4A42-8F64-34712F0A50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13A79-7248-439D-889E-4AAB931D5817}" type="datetimeFigureOut">
              <a:rPr lang="en-US" smtClean="0"/>
              <a:pPr/>
              <a:t>11/22/2013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06B6A-8C65-4A42-8F64-34712F0A50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13A79-7248-439D-889E-4AAB931D5817}" type="datetimeFigureOut">
              <a:rPr lang="en-US" smtClean="0"/>
              <a:pPr/>
              <a:t>11/22/2013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06B6A-8C65-4A42-8F64-34712F0A50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luewave2.jpg"/>
          <p:cNvPicPr>
            <a:picLocks noChangeAspect="1"/>
          </p:cNvPicPr>
          <p:nvPr userDrawn="1"/>
        </p:nvPicPr>
        <p:blipFill>
          <a:blip r:embed="rId13" cstate="print"/>
          <a:stretch>
            <a:fillRect/>
          </a:stretch>
        </p:blipFill>
        <p:spPr>
          <a:xfrm>
            <a:off x="0" y="0"/>
            <a:ext cx="9144000" cy="6858000"/>
          </a:xfrm>
          <a:prstGeom prst="rect">
            <a:avLst/>
          </a:prstGeom>
        </p:spPr>
      </p:pic>
      <p:pic>
        <p:nvPicPr>
          <p:cNvPr id="10" name="Picture 6" descr="G:\Apodaca Work Current\NSF logo\NEW NSF Logo Design\Final\BitmapLogo_NOLayers_F.png"/>
          <p:cNvPicPr>
            <a:picLocks noChangeAspect="1" noChangeArrowheads="1"/>
          </p:cNvPicPr>
          <p:nvPr userDrawn="1"/>
        </p:nvPicPr>
        <p:blipFill>
          <a:blip r:embed="rId14" cstate="print"/>
          <a:srcRect/>
          <a:stretch>
            <a:fillRect/>
          </a:stretch>
        </p:blipFill>
        <p:spPr bwMode="auto">
          <a:xfrm>
            <a:off x="76200" y="5867400"/>
            <a:ext cx="914400" cy="919508"/>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13A79-7248-439D-889E-4AAB931D5817}" type="datetimeFigureOut">
              <a:rPr lang="en-US" smtClean="0"/>
              <a:pPr/>
              <a:t>11/22/2013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06B6A-8C65-4A42-8F64-34712F0A50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800" kern="1200">
          <a:solidFill>
            <a:schemeClr val="tx2">
              <a:lumMod val="7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nsf.gov/nsb/publications/2011/nsb1211.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nsf.gov/pubs/2000/nsf002/apx_b.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nsf.gov/pubs/policydocs/pappguide/nsf13001/gpg_index.js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nsf.gov/funding/pgm_summ.jsp?pims_id=504976&amp;org=DUE&amp;from=hom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nsf.gov/pubs/policydocs/pappguide/nsf13001/gpg_2.js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nsf.gov/pubs/policydocs/pappguide/nsf13001/gpg_2.js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nsf.gov/funding/pgm_summ.jsp?pims_id=504976&amp;org=DUE&amp;from=hom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nsf.gov/pubs/policydocs/pappguide/nsf13001/aag_6.js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nsf.gov/pubs/policydocs/pappguide/nsf13001/gpg_2.js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nsf.gov/pubs/policydocs/pappguide/nsf13001/gpg_index.js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nsf.gov/pubs/policydocs/pappguide/nsf13001/gpg_2.js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nsf.gov/pubs/policydocs/pappguide/nsf11001/aag_6.jsp" TargetMode="External"/><Relationship Id="rId2" Type="http://schemas.openxmlformats.org/officeDocument/2006/relationships/hyperlink" Target="http://www.nsf.gov/pubs/policydocs/pappguide/nsf11001/gpg_2.jsp#dmp"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nsf.gov/pubs/policydocs/pappguide/nsf11001/gpg_2.jsp#dmp"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nsf.gov/pubs/2013/nsf13127/nsf13127.jsp" TargetMode="External"/><Relationship Id="rId2" Type="http://schemas.openxmlformats.org/officeDocument/2006/relationships/hyperlink" Target="http://www.nsf.gov/publications/pub_summ.jsp?ods_key=nsf13126"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mailto:drbrown@nsf.gov" TargetMode="External"/><Relationship Id="rId3" Type="http://schemas.openxmlformats.org/officeDocument/2006/relationships/hyperlink" Target="mailto:kdennist@nsf.gov" TargetMode="External"/><Relationship Id="rId7" Type="http://schemas.openxmlformats.org/officeDocument/2006/relationships/hyperlink" Target="mailto:nbennett@nsf.gov" TargetMode="External"/><Relationship Id="rId2" Type="http://schemas.openxmlformats.org/officeDocument/2006/relationships/hyperlink" Target="mailto:kbergin@nsf.gov" TargetMode="External"/><Relationship Id="rId1" Type="http://schemas.openxmlformats.org/officeDocument/2006/relationships/slideLayout" Target="../slideLayouts/slideLayout2.xml"/><Relationship Id="rId6" Type="http://schemas.openxmlformats.org/officeDocument/2006/relationships/hyperlink" Target="mailto:twoodin@nsf.gov" TargetMode="External"/><Relationship Id="rId5" Type="http://schemas.openxmlformats.org/officeDocument/2006/relationships/hyperlink" Target="mailto:jprival@nsf.gov" TargetMode="External"/><Relationship Id="rId10" Type="http://schemas.openxmlformats.org/officeDocument/2006/relationships/hyperlink" Target="mailto:hrichtol@nsf.gov" TargetMode="External"/><Relationship Id="rId4" Type="http://schemas.openxmlformats.org/officeDocument/2006/relationships/hyperlink" Target="mailto:ggoins@nsf.gov" TargetMode="External"/><Relationship Id="rId9" Type="http://schemas.openxmlformats.org/officeDocument/2006/relationships/hyperlink" Target="mailto:drickey@nsf.gov"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mailto:jkrupcza@nsf.gov" TargetMode="External"/><Relationship Id="rId3" Type="http://schemas.openxmlformats.org/officeDocument/2006/relationships/hyperlink" Target="mailto:jprey@nsf.gov" TargetMode="External"/><Relationship Id="rId7" Type="http://schemas.openxmlformats.org/officeDocument/2006/relationships/hyperlink" Target="mailto:gkremer@nsf.gov" TargetMode="External"/><Relationship Id="rId2" Type="http://schemas.openxmlformats.org/officeDocument/2006/relationships/hyperlink" Target="mailto:vbarr@nsf.gov" TargetMode="External"/><Relationship Id="rId1" Type="http://schemas.openxmlformats.org/officeDocument/2006/relationships/slideLayout" Target="../slideLayouts/slideLayout2.xml"/><Relationship Id="rId6" Type="http://schemas.openxmlformats.org/officeDocument/2006/relationships/hyperlink" Target="mailto:sfinger@nsf.gov" TargetMode="External"/><Relationship Id="rId5" Type="http://schemas.openxmlformats.org/officeDocument/2006/relationships/hyperlink" Target="mailto:achanhil@nsf.gov" TargetMode="External"/><Relationship Id="rId10" Type="http://schemas.openxmlformats.org/officeDocument/2006/relationships/hyperlink" Target="mailto:yweather@nsf.gov" TargetMode="External"/><Relationship Id="rId4" Type="http://schemas.openxmlformats.org/officeDocument/2006/relationships/hyperlink" Target="mailto:ptymann@nsf.gov" TargetMode="External"/><Relationship Id="rId9" Type="http://schemas.openxmlformats.org/officeDocument/2006/relationships/hyperlink" Target="mailto:dmillard@nsf.gov"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jhaddock@nsf.gov" TargetMode="External"/><Relationship Id="rId7" Type="http://schemas.openxmlformats.org/officeDocument/2006/relationships/hyperlink" Target="mailto:dmcbride@nsf.gov" TargetMode="External"/><Relationship Id="rId2" Type="http://schemas.openxmlformats.org/officeDocument/2006/relationships/hyperlink" Target="mailto:achanhil@nsf.gov" TargetMode="External"/><Relationship Id="rId1" Type="http://schemas.openxmlformats.org/officeDocument/2006/relationships/slideLayout" Target="../slideLayouts/slideLayout2.xml"/><Relationship Id="rId6" Type="http://schemas.openxmlformats.org/officeDocument/2006/relationships/hyperlink" Target="mailto:jevans@nsf.gov" TargetMode="External"/><Relationship Id="rId5" Type="http://schemas.openxmlformats.org/officeDocument/2006/relationships/hyperlink" Target="mailto:lzia@nsf.gov" TargetMode="External"/><Relationship Id="rId4" Type="http://schemas.openxmlformats.org/officeDocument/2006/relationships/hyperlink" Target="mailto:mjacobso@nsf.gov"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cdellapi@nsf.gov" TargetMode="External"/><Relationship Id="rId2" Type="http://schemas.openxmlformats.org/officeDocument/2006/relationships/hyperlink" Target="mailto:mboylan@nsf.gov" TargetMode="External"/><Relationship Id="rId1" Type="http://schemas.openxmlformats.org/officeDocument/2006/relationships/slideLayout" Target="../slideLayouts/slideLayout2.xml"/><Relationship Id="rId6" Type="http://schemas.openxmlformats.org/officeDocument/2006/relationships/hyperlink" Target="mailto:twoodin@nsf.gov" TargetMode="External"/><Relationship Id="rId5" Type="http://schemas.openxmlformats.org/officeDocument/2006/relationships/hyperlink" Target="mailto:hrichtol@nsf.gov" TargetMode="External"/><Relationship Id="rId4" Type="http://schemas.openxmlformats.org/officeDocument/2006/relationships/hyperlink" Target="mailto:chovis@nsf.gov"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cdellapi@nsf.gov" TargetMode="External"/><Relationship Id="rId2" Type="http://schemas.openxmlformats.org/officeDocument/2006/relationships/hyperlink" Target="mailto:mboylan@nsf.gov" TargetMode="External"/><Relationship Id="rId1" Type="http://schemas.openxmlformats.org/officeDocument/2006/relationships/slideLayout" Target="../slideLayouts/slideLayout2.xml"/><Relationship Id="rId4" Type="http://schemas.openxmlformats.org/officeDocument/2006/relationships/hyperlink" Target="mailto:drickey@nsf.gov"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http://www.nsf.gov/funding/pgm_summ.jsp?pims_id=50492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sf.gov/funding/pgm_summ.jsp?pims_id=50492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luewaveq.jpg"/>
          <p:cNvPicPr>
            <a:picLocks noChangeAspect="1"/>
          </p:cNvPicPr>
          <p:nvPr/>
        </p:nvPicPr>
        <p:blipFill>
          <a:blip r:embed="rId2" cstate="print"/>
          <a:stretch>
            <a:fillRect/>
          </a:stretch>
        </p:blipFill>
        <p:spPr>
          <a:xfrm>
            <a:off x="0" y="0"/>
            <a:ext cx="9144000" cy="6858000"/>
          </a:xfrm>
          <a:prstGeom prst="rect">
            <a:avLst/>
          </a:prstGeom>
        </p:spPr>
      </p:pic>
      <p:sp>
        <p:nvSpPr>
          <p:cNvPr id="6" name="Title 5"/>
          <p:cNvSpPr>
            <a:spLocks noGrp="1"/>
          </p:cNvSpPr>
          <p:nvPr>
            <p:ph type="ctrTitle"/>
          </p:nvPr>
        </p:nvSpPr>
        <p:spPr>
          <a:xfrm>
            <a:off x="685800" y="685800"/>
            <a:ext cx="7772400" cy="1470025"/>
          </a:xfrm>
        </p:spPr>
        <p:txBody>
          <a:bodyPr>
            <a:noAutofit/>
          </a:bodyPr>
          <a:lstStyle/>
          <a:p>
            <a:pPr lvl="0" algn="ctr">
              <a:defRPr/>
            </a:pPr>
            <a:r>
              <a:rPr lang="en-US" sz="2800" dirty="0">
                <a:solidFill>
                  <a:schemeClr val="bg1"/>
                </a:solidFill>
              </a:rPr>
              <a:t>Division of Undergraduate Education</a:t>
            </a:r>
            <a:br>
              <a:rPr lang="en-US" sz="2800" dirty="0">
                <a:solidFill>
                  <a:schemeClr val="bg1"/>
                </a:solidFill>
              </a:rPr>
            </a:br>
            <a:r>
              <a:rPr lang="en-US" sz="1400" dirty="0">
                <a:solidFill>
                  <a:schemeClr val="bg1"/>
                </a:solidFill>
              </a:rPr>
              <a:t/>
            </a:r>
            <a:br>
              <a:rPr lang="en-US" sz="1400" dirty="0">
                <a:solidFill>
                  <a:schemeClr val="bg1"/>
                </a:solidFill>
              </a:rPr>
            </a:br>
            <a:r>
              <a:rPr lang="en-US" sz="4000" b="1" dirty="0">
                <a:solidFill>
                  <a:schemeClr val="bg1"/>
                </a:solidFill>
                <a:effectLst>
                  <a:outerShdw blurRad="38100" dist="38100" dir="2700000" algn="tl">
                    <a:srgbClr val="000000">
                      <a:alpha val="43137"/>
                    </a:srgbClr>
                  </a:outerShdw>
                </a:effectLst>
              </a:rPr>
              <a:t>I</a:t>
            </a:r>
            <a:r>
              <a:rPr lang="en-US" sz="4000" dirty="0">
                <a:solidFill>
                  <a:schemeClr val="bg1"/>
                </a:solidFill>
                <a:effectLst>
                  <a:outerShdw blurRad="38100" dist="38100" dir="2700000" algn="tl">
                    <a:srgbClr val="000000">
                      <a:alpha val="43137"/>
                    </a:srgbClr>
                  </a:outerShdw>
                </a:effectLst>
              </a:rPr>
              <a:t>mproving</a:t>
            </a:r>
            <a:r>
              <a:rPr lang="en-US" sz="4000" b="1" dirty="0">
                <a:solidFill>
                  <a:schemeClr val="bg1"/>
                </a:solidFill>
                <a:effectLst>
                  <a:outerShdw blurRad="38100" dist="38100" dir="2700000" algn="tl">
                    <a:srgbClr val="000000">
                      <a:alpha val="43137"/>
                    </a:srgbClr>
                  </a:outerShdw>
                </a:effectLst>
              </a:rPr>
              <a:t> U</a:t>
            </a:r>
            <a:r>
              <a:rPr lang="en-US" sz="4000" dirty="0">
                <a:solidFill>
                  <a:schemeClr val="bg1"/>
                </a:solidFill>
                <a:effectLst>
                  <a:outerShdw blurRad="38100" dist="38100" dir="2700000" algn="tl">
                    <a:srgbClr val="000000">
                      <a:alpha val="43137"/>
                    </a:srgbClr>
                  </a:outerShdw>
                </a:effectLst>
              </a:rPr>
              <a:t>ndergraduate</a:t>
            </a:r>
            <a:r>
              <a:rPr lang="en-US" sz="4000" b="1" dirty="0">
                <a:solidFill>
                  <a:schemeClr val="bg1"/>
                </a:solidFill>
                <a:effectLst>
                  <a:outerShdw blurRad="38100" dist="38100" dir="2700000" algn="tl">
                    <a:srgbClr val="000000">
                      <a:alpha val="43137"/>
                    </a:srgbClr>
                  </a:outerShdw>
                </a:effectLst>
              </a:rPr>
              <a:t> S</a:t>
            </a:r>
            <a:r>
              <a:rPr lang="en-US" sz="4000" dirty="0">
                <a:solidFill>
                  <a:schemeClr val="bg1"/>
                </a:solidFill>
                <a:effectLst>
                  <a:outerShdw blurRad="38100" dist="38100" dir="2700000" algn="tl">
                    <a:srgbClr val="000000">
                      <a:alpha val="43137"/>
                    </a:srgbClr>
                  </a:outerShdw>
                </a:effectLst>
              </a:rPr>
              <a:t>TEM</a:t>
            </a:r>
            <a:r>
              <a:rPr lang="en-US" sz="4000" b="1" dirty="0">
                <a:solidFill>
                  <a:schemeClr val="bg1"/>
                </a:solidFill>
                <a:effectLst>
                  <a:outerShdw blurRad="38100" dist="38100" dir="2700000" algn="tl">
                    <a:srgbClr val="000000">
                      <a:alpha val="43137"/>
                    </a:srgbClr>
                  </a:outerShdw>
                </a:effectLst>
              </a:rPr>
              <a:t> E</a:t>
            </a:r>
            <a:r>
              <a:rPr lang="en-US" sz="4000" dirty="0">
                <a:solidFill>
                  <a:schemeClr val="bg1"/>
                </a:solidFill>
                <a:effectLst>
                  <a:outerShdw blurRad="38100" dist="38100" dir="2700000" algn="tl">
                    <a:srgbClr val="000000">
                      <a:alpha val="43137"/>
                    </a:srgbClr>
                  </a:outerShdw>
                </a:effectLst>
              </a:rPr>
              <a:t>ducation</a:t>
            </a:r>
            <a:r>
              <a:rPr lang="en-US" sz="4000" b="1" dirty="0">
                <a:solidFill>
                  <a:schemeClr val="bg1"/>
                </a:solidFill>
              </a:rPr>
              <a:t> </a:t>
            </a:r>
            <a:r>
              <a:rPr lang="en-US" sz="4000" dirty="0">
                <a:solidFill>
                  <a:schemeClr val="bg1"/>
                </a:solidFill>
              </a:rPr>
              <a:t>Program</a:t>
            </a:r>
            <a:r>
              <a:rPr lang="en-US" sz="3600" b="1" dirty="0">
                <a:solidFill>
                  <a:schemeClr val="bg1"/>
                </a:solidFill>
              </a:rPr>
              <a:t> </a:t>
            </a:r>
            <a:r>
              <a:rPr lang="en-US" sz="3600" dirty="0">
                <a:solidFill>
                  <a:schemeClr val="bg1"/>
                </a:solidFill>
                <a:effectLst>
                  <a:outerShdw blurRad="38100" dist="38100" dir="2700000" algn="tl">
                    <a:srgbClr val="000000">
                      <a:alpha val="43137"/>
                    </a:srgbClr>
                  </a:outerShdw>
                </a:effectLst>
              </a:rPr>
              <a:t>(</a:t>
            </a:r>
            <a:r>
              <a:rPr lang="en-US" sz="3600" dirty="0">
                <a:solidFill>
                  <a:schemeClr val="bg1"/>
                </a:solidFill>
                <a:effectLst>
                  <a:outerShdw blurRad="50800" dist="38100" dir="2700000" algn="tl" rotWithShape="0">
                    <a:prstClr val="black">
                      <a:alpha val="40000"/>
                    </a:prstClr>
                  </a:outerShdw>
                </a:effectLst>
              </a:rPr>
              <a:t>IUSE</a:t>
            </a:r>
            <a:r>
              <a:rPr lang="en-US" sz="3600" dirty="0">
                <a:solidFill>
                  <a:schemeClr val="bg1"/>
                </a:solidFill>
                <a:effectLst>
                  <a:outerShdw blurRad="38100" dist="38100" dir="2700000" algn="tl">
                    <a:srgbClr val="000000">
                      <a:alpha val="43137"/>
                    </a:srgbClr>
                  </a:outerShdw>
                </a:effectLst>
              </a:rPr>
              <a:t>)</a:t>
            </a:r>
            <a:r>
              <a:rPr lang="en-US" sz="3600" b="1" dirty="0">
                <a:solidFill>
                  <a:schemeClr val="bg1"/>
                </a:solidFill>
                <a:effectLst>
                  <a:outerShdw blurRad="38100" dist="38100" dir="2700000" algn="tl">
                    <a:srgbClr val="000000">
                      <a:alpha val="43137"/>
                    </a:srgbClr>
                  </a:outerShdw>
                </a:effectLst>
              </a:rPr>
              <a:t/>
            </a:r>
            <a:br>
              <a:rPr lang="en-US" sz="3600" b="1" dirty="0">
                <a:solidFill>
                  <a:schemeClr val="bg1"/>
                </a:solidFill>
                <a:effectLst>
                  <a:outerShdw blurRad="38100" dist="38100" dir="2700000" algn="tl">
                    <a:srgbClr val="000000">
                      <a:alpha val="43137"/>
                    </a:srgbClr>
                  </a:outerShdw>
                </a:effectLst>
              </a:rPr>
            </a:br>
            <a:endParaRPr lang="en-US" sz="4000" dirty="0">
              <a:solidFill>
                <a:schemeClr val="bg1"/>
              </a:solidFill>
              <a:effectLst>
                <a:outerShdw blurRad="38100" dist="38100" dir="2700000" algn="tl">
                  <a:srgbClr val="000000">
                    <a:alpha val="43137"/>
                  </a:srgbClr>
                </a:outerShdw>
              </a:effectLst>
              <a:latin typeface="Garamond" pitchFamily="18" charset="0"/>
            </a:endParaRPr>
          </a:p>
        </p:txBody>
      </p:sp>
      <p:sp>
        <p:nvSpPr>
          <p:cNvPr id="7" name="Subtitle 6"/>
          <p:cNvSpPr>
            <a:spLocks noGrp="1"/>
          </p:cNvSpPr>
          <p:nvPr>
            <p:ph type="subTitle" idx="1"/>
          </p:nvPr>
        </p:nvSpPr>
        <p:spPr>
          <a:xfrm>
            <a:off x="304800" y="3200401"/>
            <a:ext cx="8001000" cy="2286000"/>
          </a:xfrm>
        </p:spPr>
        <p:txBody>
          <a:bodyPr>
            <a:normAutofit/>
          </a:bodyPr>
          <a:lstStyle/>
          <a:p>
            <a:pPr>
              <a:spcBef>
                <a:spcPts val="0"/>
              </a:spcBef>
            </a:pPr>
            <a:r>
              <a:rPr lang="en-US" sz="3600" dirty="0">
                <a:solidFill>
                  <a:schemeClr val="bg1"/>
                </a:solidFill>
              </a:rPr>
              <a:t>Program Description:</a:t>
            </a:r>
            <a:r>
              <a:rPr lang="en-US" sz="3600" b="1" dirty="0">
                <a:solidFill>
                  <a:schemeClr val="bg1"/>
                </a:solidFill>
              </a:rPr>
              <a:t> </a:t>
            </a:r>
            <a:r>
              <a:rPr lang="en-US" sz="3600" b="1" dirty="0" smtClean="0">
                <a:solidFill>
                  <a:schemeClr val="bg1"/>
                </a:solidFill>
                <a:effectLst>
                  <a:outerShdw blurRad="38100" dist="38100" dir="2700000" algn="tl">
                    <a:srgbClr val="000000">
                      <a:alpha val="43137"/>
                    </a:srgbClr>
                  </a:outerShdw>
                </a:effectLst>
              </a:rPr>
              <a:t>NSF 14-7513</a:t>
            </a:r>
            <a:endParaRPr lang="en-US" sz="3600" dirty="0" smtClean="0">
              <a:solidFill>
                <a:schemeClr val="bg1"/>
              </a:solidFill>
              <a:latin typeface="Garamond" pitchFamily="18" charset="0"/>
            </a:endParaRPr>
          </a:p>
          <a:p>
            <a:pPr>
              <a:spcBef>
                <a:spcPts val="0"/>
              </a:spcBef>
            </a:pPr>
            <a:r>
              <a:rPr lang="en-US" sz="3600" dirty="0" smtClean="0">
                <a:solidFill>
                  <a:srgbClr val="FFCC00"/>
                </a:solidFill>
              </a:rPr>
              <a:t>Webinar  November 22 and 26, 2013</a:t>
            </a:r>
          </a:p>
        </p:txBody>
      </p:sp>
      <p:pic>
        <p:nvPicPr>
          <p:cNvPr id="8" name="Picture 6" descr="G:\Apodaca Work Current\NSF logo\NEW NSF Logo Design\Final\BitmapLogo_NOLayers_F.png"/>
          <p:cNvPicPr>
            <a:picLocks noChangeAspect="1" noChangeArrowheads="1"/>
          </p:cNvPicPr>
          <p:nvPr/>
        </p:nvPicPr>
        <p:blipFill>
          <a:blip r:embed="rId3" cstate="print"/>
          <a:srcRect/>
          <a:stretch>
            <a:fillRect/>
          </a:stretch>
        </p:blipFill>
        <p:spPr bwMode="auto">
          <a:xfrm>
            <a:off x="4097337" y="5750972"/>
            <a:ext cx="949325" cy="954628"/>
          </a:xfrm>
          <a:prstGeom prst="rect">
            <a:avLst/>
          </a:prstGeom>
          <a:noFill/>
          <a:ln w="9525">
            <a:noFill/>
            <a:miter lim="800000"/>
            <a:headEnd/>
            <a:tailEnd/>
          </a:ln>
        </p:spPr>
      </p:pic>
      <p:sp>
        <p:nvSpPr>
          <p:cNvPr id="9" name="Subtitle 2"/>
          <p:cNvSpPr txBox="1">
            <a:spLocks/>
          </p:cNvSpPr>
          <p:nvPr/>
        </p:nvSpPr>
        <p:spPr>
          <a:xfrm>
            <a:off x="6019800" y="5334000"/>
            <a:ext cx="3048000" cy="13716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IUSE Projects (cont.)</a:t>
            </a:r>
            <a:endParaRPr lang="en-US" dirty="0"/>
          </a:p>
        </p:txBody>
      </p:sp>
      <p:sp>
        <p:nvSpPr>
          <p:cNvPr id="2" name="Content Placeholder 1"/>
          <p:cNvSpPr>
            <a:spLocks noGrp="1"/>
          </p:cNvSpPr>
          <p:nvPr>
            <p:ph idx="1"/>
          </p:nvPr>
        </p:nvSpPr>
        <p:spPr>
          <a:xfrm>
            <a:off x="533400" y="1447800"/>
            <a:ext cx="8077200" cy="4343400"/>
          </a:xfrm>
        </p:spPr>
        <p:txBody>
          <a:bodyPr/>
          <a:lstStyle/>
          <a:p>
            <a:pPr marL="334963" indent="-334963"/>
            <a:r>
              <a:rPr lang="en-US" sz="3200" dirty="0" smtClean="0"/>
              <a:t>In FY14, NSF is also accepting proposals </a:t>
            </a:r>
            <a:r>
              <a:rPr lang="en-US" sz="3200" dirty="0"/>
              <a:t>for developing </a:t>
            </a:r>
            <a:r>
              <a:rPr lang="en-US" sz="3200" dirty="0" smtClean="0">
                <a:effectLst>
                  <a:outerShdw blurRad="38100" dist="38100" dir="2700000" algn="tl">
                    <a:srgbClr val="000000">
                      <a:alpha val="43137"/>
                    </a:srgbClr>
                  </a:outerShdw>
                </a:effectLst>
              </a:rPr>
              <a:t>“IDEAS Labs”</a:t>
            </a:r>
            <a:r>
              <a:rPr lang="en-US" sz="3200" dirty="0" smtClean="0">
                <a:solidFill>
                  <a:srgbClr val="FF0000"/>
                </a:solidFill>
              </a:rPr>
              <a:t> </a:t>
            </a:r>
            <a:r>
              <a:rPr lang="en-US" sz="3200" dirty="0"/>
              <a:t>in biology, engineering, and </a:t>
            </a:r>
            <a:r>
              <a:rPr lang="en-US" sz="3200" dirty="0" smtClean="0"/>
              <a:t>geosciences</a:t>
            </a:r>
          </a:p>
          <a:p>
            <a:pPr marL="334963" indent="-334963"/>
            <a:r>
              <a:rPr lang="en-US" sz="3200" b="1" dirty="0" smtClean="0">
                <a:effectLst>
                  <a:outerShdw blurRad="50800" dist="38100" dir="2700000" algn="tl" rotWithShape="0">
                    <a:prstClr val="black">
                      <a:alpha val="40000"/>
                    </a:prstClr>
                  </a:outerShdw>
                </a:effectLst>
              </a:rPr>
              <a:t>Intent</a:t>
            </a:r>
            <a:r>
              <a:rPr lang="en-US" sz="3200" dirty="0" smtClean="0"/>
              <a:t>: bring </a:t>
            </a:r>
            <a:r>
              <a:rPr lang="en-US" sz="3200" dirty="0"/>
              <a:t>together relevant disciplinary and education research expertise to produce research agendas that address </a:t>
            </a:r>
            <a:r>
              <a:rPr lang="en-US" sz="3200" dirty="0">
                <a:effectLst>
                  <a:outerShdw blurRad="50800" dist="38100" dir="2700000" algn="tl" rotWithShape="0">
                    <a:prstClr val="black">
                      <a:alpha val="40000"/>
                    </a:prstClr>
                  </a:outerShdw>
                </a:effectLst>
              </a:rPr>
              <a:t>discipline-specific </a:t>
            </a:r>
            <a:r>
              <a:rPr lang="en-US" sz="3200" dirty="0">
                <a:solidFill>
                  <a:srgbClr val="000000"/>
                </a:solidFill>
                <a:effectLst>
                  <a:outerShdw blurRad="50800" dist="38100" dir="2700000" algn="tl" rotWithShape="0">
                    <a:prstClr val="black">
                      <a:alpha val="40000"/>
                    </a:prstClr>
                  </a:outerShdw>
                </a:effectLst>
              </a:rPr>
              <a:t>workforce development </a:t>
            </a:r>
            <a:r>
              <a:rPr lang="en-US" sz="3200" dirty="0" smtClean="0">
                <a:solidFill>
                  <a:srgbClr val="000000"/>
                </a:solidFill>
                <a:effectLst>
                  <a:outerShdw blurRad="50800" dist="38100" dir="2700000" algn="tl" rotWithShape="0">
                    <a:prstClr val="black">
                      <a:alpha val="40000"/>
                    </a:prstClr>
                  </a:outerShdw>
                </a:effectLst>
              </a:rPr>
              <a:t>needs</a:t>
            </a:r>
          </a:p>
          <a:p>
            <a:endParaRPr lang="en-US" dirty="0"/>
          </a:p>
        </p:txBody>
      </p:sp>
    </p:spTree>
    <p:extLst>
      <p:ext uri="{BB962C8B-B14F-4D97-AF65-F5344CB8AC3E}">
        <p14:creationId xmlns:p14="http://schemas.microsoft.com/office/powerpoint/2010/main" val="91770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are </a:t>
            </a:r>
            <a:r>
              <a:rPr lang="en-US" dirty="0" smtClean="0"/>
              <a:t>IDEAS </a:t>
            </a:r>
            <a:r>
              <a:rPr lang="en-US" dirty="0"/>
              <a:t>Labs?</a:t>
            </a:r>
          </a:p>
        </p:txBody>
      </p:sp>
      <p:sp>
        <p:nvSpPr>
          <p:cNvPr id="2" name="Content Placeholder 1"/>
          <p:cNvSpPr>
            <a:spLocks noGrp="1"/>
          </p:cNvSpPr>
          <p:nvPr>
            <p:ph idx="1"/>
          </p:nvPr>
        </p:nvSpPr>
        <p:spPr>
          <a:xfrm>
            <a:off x="457200" y="1295400"/>
            <a:ext cx="8382000" cy="4800600"/>
          </a:xfrm>
        </p:spPr>
        <p:txBody>
          <a:bodyPr>
            <a:noAutofit/>
          </a:bodyPr>
          <a:lstStyle/>
          <a:p>
            <a:pPr marL="60325" indent="0">
              <a:buNone/>
            </a:pPr>
            <a:r>
              <a:rPr lang="en-US" sz="3000" dirty="0"/>
              <a:t>T</a:t>
            </a:r>
            <a:r>
              <a:rPr lang="en-US" sz="3000" dirty="0" smtClean="0"/>
              <a:t>he process </a:t>
            </a:r>
            <a:r>
              <a:rPr lang="en-US" sz="3000" dirty="0"/>
              <a:t>is modeled on the "</a:t>
            </a:r>
            <a:r>
              <a:rPr lang="en-US" sz="3000" dirty="0" smtClean="0"/>
              <a:t>IDEAS </a:t>
            </a:r>
            <a:r>
              <a:rPr lang="en-US" sz="3000" dirty="0"/>
              <a:t>Factory" program developed by the Engineering and Physical Sciences Research </a:t>
            </a:r>
            <a:r>
              <a:rPr lang="en-US" sz="3000" dirty="0" smtClean="0"/>
              <a:t>Council </a:t>
            </a:r>
            <a:r>
              <a:rPr lang="en-US" sz="3000" dirty="0"/>
              <a:t>of the </a:t>
            </a:r>
            <a:r>
              <a:rPr lang="en-US" sz="3000" dirty="0" smtClean="0"/>
              <a:t>UK</a:t>
            </a:r>
          </a:p>
          <a:p>
            <a:pPr marL="563563"/>
            <a:r>
              <a:rPr lang="en-US" sz="3000" dirty="0" smtClean="0"/>
              <a:t>Goal: </a:t>
            </a:r>
            <a:r>
              <a:rPr lang="en-US" sz="3000" dirty="0"/>
              <a:t>to develop new and bold approaches to grand challenge questions for topics that require new dimensions of </a:t>
            </a:r>
            <a:r>
              <a:rPr lang="en-US" sz="3000" dirty="0" smtClean="0"/>
              <a:t>thought</a:t>
            </a:r>
            <a:endParaRPr lang="en-US" sz="3000" dirty="0"/>
          </a:p>
          <a:p>
            <a:pPr marL="563563"/>
            <a:r>
              <a:rPr lang="en-US" sz="3000" dirty="0" smtClean="0"/>
              <a:t>Structure: 20-30 </a:t>
            </a:r>
            <a:r>
              <a:rPr lang="en-US" sz="3000" dirty="0"/>
              <a:t>participants </a:t>
            </a:r>
            <a:r>
              <a:rPr lang="en-US" sz="3000" dirty="0" smtClean="0"/>
              <a:t>are brought together </a:t>
            </a:r>
            <a:r>
              <a:rPr lang="en-US" sz="3000" dirty="0"/>
              <a:t>for intensive interactive multidisciplinary workshops called </a:t>
            </a:r>
            <a:r>
              <a:rPr lang="en-US" sz="3000" dirty="0" smtClean="0"/>
              <a:t>“Sandpits”</a:t>
            </a:r>
          </a:p>
        </p:txBody>
      </p:sp>
    </p:spTree>
    <p:extLst>
      <p:ext uri="{BB962C8B-B14F-4D97-AF65-F5344CB8AC3E}">
        <p14:creationId xmlns:p14="http://schemas.microsoft.com/office/powerpoint/2010/main" val="1940415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are </a:t>
            </a:r>
            <a:r>
              <a:rPr lang="en-US" dirty="0" smtClean="0"/>
              <a:t>IDEAS </a:t>
            </a:r>
            <a:r>
              <a:rPr lang="en-US" dirty="0"/>
              <a:t>Labs</a:t>
            </a:r>
            <a:r>
              <a:rPr lang="en-US" dirty="0" smtClean="0"/>
              <a:t>? (cont.)</a:t>
            </a:r>
            <a:endParaRPr lang="en-US" dirty="0"/>
          </a:p>
        </p:txBody>
      </p:sp>
      <p:sp>
        <p:nvSpPr>
          <p:cNvPr id="2" name="Content Placeholder 1"/>
          <p:cNvSpPr>
            <a:spLocks noGrp="1"/>
          </p:cNvSpPr>
          <p:nvPr>
            <p:ph idx="1"/>
          </p:nvPr>
        </p:nvSpPr>
        <p:spPr>
          <a:xfrm>
            <a:off x="533400" y="1219200"/>
            <a:ext cx="8305800" cy="4572000"/>
          </a:xfrm>
        </p:spPr>
        <p:txBody>
          <a:bodyPr>
            <a:noAutofit/>
          </a:bodyPr>
          <a:lstStyle/>
          <a:p>
            <a:r>
              <a:rPr lang="en-US" sz="2400" dirty="0"/>
              <a:t>Workshop participants </a:t>
            </a:r>
            <a:r>
              <a:rPr lang="en-US" sz="2400" dirty="0" smtClean="0"/>
              <a:t>will be selected from among those who send an Ideas Lab proposal to the February 4, 2014 target date</a:t>
            </a:r>
          </a:p>
          <a:p>
            <a:r>
              <a:rPr lang="en-US" sz="2400" dirty="0" smtClean="0"/>
              <a:t>Dear Colleague Letters will be forthcoming.</a:t>
            </a:r>
          </a:p>
          <a:p>
            <a:r>
              <a:rPr lang="en-US" sz="2400" dirty="0" smtClean="0"/>
              <a:t>Selected participants are </a:t>
            </a:r>
            <a:r>
              <a:rPr lang="en-US" sz="2400" dirty="0"/>
              <a:t>assisted by professional facilitators who help organize the activities </a:t>
            </a:r>
            <a:r>
              <a:rPr lang="en-US" sz="2400" dirty="0" smtClean="0"/>
              <a:t>- along with </a:t>
            </a:r>
            <a:r>
              <a:rPr lang="en-US" sz="2400" dirty="0"/>
              <a:t>scientific </a:t>
            </a:r>
            <a:r>
              <a:rPr lang="en-US" sz="2400" dirty="0" smtClean="0"/>
              <a:t>expert mentors</a:t>
            </a:r>
            <a:endParaRPr lang="en-US" sz="2400" dirty="0"/>
          </a:p>
          <a:p>
            <a:r>
              <a:rPr lang="en-US" sz="2400" dirty="0" smtClean="0"/>
              <a:t>Participants develop </a:t>
            </a:r>
            <a:r>
              <a:rPr lang="en-US" sz="2400" dirty="0" smtClean="0">
                <a:effectLst>
                  <a:outerShdw blurRad="50800" dist="38100" dir="2700000" algn="tl" rotWithShape="0">
                    <a:prstClr val="black">
                      <a:alpha val="40000"/>
                    </a:prstClr>
                  </a:outerShdw>
                </a:effectLst>
              </a:rPr>
              <a:t>collaborative </a:t>
            </a:r>
            <a:r>
              <a:rPr lang="en-US" sz="2400" dirty="0">
                <a:effectLst>
                  <a:outerShdw blurRad="50800" dist="38100" dir="2700000" algn="tl" rotWithShape="0">
                    <a:prstClr val="black">
                      <a:alpha val="40000"/>
                    </a:prstClr>
                  </a:outerShdw>
                </a:effectLst>
              </a:rPr>
              <a:t>proposals</a:t>
            </a:r>
            <a:r>
              <a:rPr lang="en-US" sz="2400" dirty="0"/>
              <a:t> through an iterative review </a:t>
            </a:r>
            <a:r>
              <a:rPr lang="en-US" sz="2400" dirty="0" smtClean="0"/>
              <a:t>process</a:t>
            </a:r>
          </a:p>
          <a:p>
            <a:r>
              <a:rPr lang="en-US" sz="2400" dirty="0" smtClean="0"/>
              <a:t>Selected teams will be encouraged to submit </a:t>
            </a:r>
            <a:r>
              <a:rPr lang="en-US" sz="2400" dirty="0"/>
              <a:t>full </a:t>
            </a:r>
            <a:r>
              <a:rPr lang="en-US" sz="2400" dirty="0" smtClean="0"/>
              <a:t>proposals</a:t>
            </a:r>
          </a:p>
        </p:txBody>
      </p:sp>
    </p:spTree>
    <p:extLst>
      <p:ext uri="{BB962C8B-B14F-4D97-AF65-F5344CB8AC3E}">
        <p14:creationId xmlns:p14="http://schemas.microsoft.com/office/powerpoint/2010/main" val="1942547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NSF Merit Review </a:t>
            </a:r>
            <a:r>
              <a:rPr lang="en-US" dirty="0" smtClean="0"/>
              <a:t>Principles</a:t>
            </a:r>
            <a:endParaRPr lang="en-US" dirty="0"/>
          </a:p>
        </p:txBody>
      </p:sp>
      <p:sp>
        <p:nvSpPr>
          <p:cNvPr id="3" name="Content Placeholder 2"/>
          <p:cNvSpPr>
            <a:spLocks noGrp="1"/>
          </p:cNvSpPr>
          <p:nvPr>
            <p:ph idx="1"/>
          </p:nvPr>
        </p:nvSpPr>
        <p:spPr>
          <a:xfrm>
            <a:off x="457200" y="1219201"/>
            <a:ext cx="8229600" cy="4648200"/>
          </a:xfrm>
        </p:spPr>
        <p:txBody>
          <a:bodyPr>
            <a:normAutofit lnSpcReduction="10000"/>
          </a:bodyPr>
          <a:lstStyle/>
          <a:p>
            <a:pPr marL="342900" lvl="1" indent="-342900"/>
            <a:r>
              <a:rPr lang="en-US" sz="2800" dirty="0" smtClean="0"/>
              <a:t>NSF projects should be of the highest quality and have the potential to advance, if not transform, the frontiers of knowledge</a:t>
            </a:r>
          </a:p>
          <a:p>
            <a:pPr marL="342900" lvl="1" indent="-342900"/>
            <a:r>
              <a:rPr lang="en-US" sz="2800" dirty="0" smtClean="0"/>
              <a:t>NSF projects, in the aggregate, should contribute more broadly to achieving societal goals</a:t>
            </a:r>
          </a:p>
          <a:p>
            <a:pPr marL="342900" lvl="1" indent="-342900"/>
            <a:r>
              <a:rPr lang="en-US" sz="2800" dirty="0" smtClean="0"/>
              <a:t>Meaningful assessment and evaluation of NSF funded projects should be based on appropriate metrics, keeping in mind the likely correlation between the effect of broader impacts and the resources provided to implement projects</a:t>
            </a:r>
            <a:endParaRPr lang="en-US" sz="2800" dirty="0"/>
          </a:p>
          <a:p>
            <a:pPr marL="457200" lvl="1" indent="0">
              <a:buNone/>
            </a:pPr>
            <a:endParaRPr lang="en-US" dirty="0" smtClean="0"/>
          </a:p>
          <a:p>
            <a:pPr marL="0" indent="0">
              <a:buNone/>
            </a:pPr>
            <a:endParaRPr lang="en-US" sz="4400" dirty="0" smtClean="0"/>
          </a:p>
          <a:p>
            <a:pPr marL="0" indent="0">
              <a:buNone/>
            </a:pPr>
            <a:endParaRPr lang="en-US" sz="3600" dirty="0" smtClean="0"/>
          </a:p>
          <a:p>
            <a:endParaRPr lang="en-US" sz="3600" dirty="0" smtClean="0">
              <a:solidFill>
                <a:srgbClr val="FF0000"/>
              </a:solidFill>
              <a:hlinkClick r:id="rId2"/>
            </a:endParaRPr>
          </a:p>
          <a:p>
            <a:pPr marL="0" indent="0">
              <a:buNone/>
            </a:pPr>
            <a:endParaRPr lang="en-US" sz="3600" dirty="0">
              <a:solidFill>
                <a:srgbClr val="FF0000"/>
              </a:solidFill>
              <a:hlinkClick r:id="rId2"/>
            </a:endParaRPr>
          </a:p>
          <a:p>
            <a:pPr marL="0" indent="0">
              <a:buNone/>
            </a:pPr>
            <a:endParaRPr lang="en-US" sz="2800" dirty="0">
              <a:solidFill>
                <a:srgbClr val="FF0000"/>
              </a:solidFill>
              <a:hlinkClick r:id="rId2"/>
            </a:endParaRPr>
          </a:p>
          <a:p>
            <a:pPr marL="0" indent="0">
              <a:buNone/>
            </a:pPr>
            <a:endParaRPr lang="en-US" sz="2800" dirty="0" smtClean="0">
              <a:solidFill>
                <a:srgbClr val="FF0000"/>
              </a:solidFill>
              <a:hlinkClick r:id="rId2"/>
            </a:endParaRPr>
          </a:p>
          <a:p>
            <a:pPr marL="0" indent="0">
              <a:buNone/>
            </a:pPr>
            <a:endParaRPr lang="en-US" sz="2800" dirty="0">
              <a:solidFill>
                <a:srgbClr val="FF0000"/>
              </a:solidFill>
            </a:endParaRPr>
          </a:p>
          <a:p>
            <a:endParaRPr lang="en-US" sz="3600" dirty="0"/>
          </a:p>
        </p:txBody>
      </p:sp>
    </p:spTree>
    <p:extLst>
      <p:ext uri="{BB962C8B-B14F-4D97-AF65-F5344CB8AC3E}">
        <p14:creationId xmlns:p14="http://schemas.microsoft.com/office/powerpoint/2010/main" val="1282588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NSF Merit Review Criteria</a:t>
            </a:r>
          </a:p>
        </p:txBody>
      </p:sp>
      <p:sp>
        <p:nvSpPr>
          <p:cNvPr id="3" name="Content Placeholder 2"/>
          <p:cNvSpPr>
            <a:spLocks noGrp="1"/>
          </p:cNvSpPr>
          <p:nvPr>
            <p:ph idx="1"/>
          </p:nvPr>
        </p:nvSpPr>
        <p:spPr>
          <a:xfrm>
            <a:off x="457200" y="1219201"/>
            <a:ext cx="8229600" cy="4419600"/>
          </a:xfrm>
        </p:spPr>
        <p:txBody>
          <a:bodyPr>
            <a:normAutofit lnSpcReduction="10000"/>
          </a:bodyPr>
          <a:lstStyle/>
          <a:p>
            <a:pPr marL="457200" indent="-457200">
              <a:buFont typeface="Arial" pitchFamily="34" charset="0"/>
              <a:buChar char="•"/>
            </a:pPr>
            <a:r>
              <a:rPr lang="en-US" sz="3000" b="1" dirty="0" smtClean="0"/>
              <a:t>Intellectual Merit </a:t>
            </a:r>
            <a:r>
              <a:rPr lang="en-US" sz="3000" b="0" dirty="0" smtClean="0"/>
              <a:t>– the potential to advance knowledge.</a:t>
            </a:r>
            <a:endParaRPr lang="en-US" sz="3000" b="0" dirty="0"/>
          </a:p>
          <a:p>
            <a:pPr marL="457200" indent="-457200">
              <a:buFont typeface="Arial" pitchFamily="34" charset="0"/>
              <a:buChar char="•"/>
            </a:pPr>
            <a:r>
              <a:rPr lang="en-US" sz="3000" b="1" dirty="0" smtClean="0"/>
              <a:t>Broader Impacts </a:t>
            </a:r>
            <a:r>
              <a:rPr lang="en-US" sz="3000" b="0" dirty="0" smtClean="0"/>
              <a:t>– the potential to benefit society and contribute to the achievement of specific, desired societal outcomes.</a:t>
            </a:r>
            <a:br>
              <a:rPr lang="en-US" sz="3000" b="0" dirty="0" smtClean="0"/>
            </a:br>
            <a:r>
              <a:rPr lang="en-US" sz="3000" b="0" dirty="0" smtClean="0"/>
              <a:t> </a:t>
            </a:r>
            <a:endParaRPr lang="en-US" sz="2800" b="1" i="1" dirty="0" smtClean="0"/>
          </a:p>
          <a:p>
            <a:pPr marL="0" indent="0">
              <a:buNone/>
            </a:pPr>
            <a:r>
              <a:rPr lang="en-US" sz="2600" dirty="0" smtClean="0"/>
              <a:t>Both criteria, </a:t>
            </a:r>
            <a:r>
              <a:rPr lang="en-US" sz="2600" b="1" dirty="0" smtClean="0"/>
              <a:t>Intellectual Merit</a:t>
            </a:r>
            <a:r>
              <a:rPr lang="en-US" sz="2600" dirty="0" smtClean="0"/>
              <a:t> and </a:t>
            </a:r>
            <a:r>
              <a:rPr lang="en-US" sz="2600" b="1" dirty="0" smtClean="0"/>
              <a:t>Broader Impact</a:t>
            </a:r>
            <a:r>
              <a:rPr lang="en-US" sz="2600" dirty="0" smtClean="0"/>
              <a:t>, will be given full consideration during the review and decision-making processes. Proposers must fully address </a:t>
            </a:r>
            <a:r>
              <a:rPr lang="en-US" sz="2600" b="1" dirty="0" smtClean="0"/>
              <a:t>both</a:t>
            </a:r>
            <a:r>
              <a:rPr lang="en-US" sz="2600" dirty="0" smtClean="0"/>
              <a:t> criteria.</a:t>
            </a:r>
            <a:endParaRPr lang="en-US" sz="2600" dirty="0"/>
          </a:p>
          <a:p>
            <a:pPr marL="457200" indent="-457200">
              <a:buFont typeface="Arial" pitchFamily="34" charset="0"/>
              <a:buChar char="•"/>
            </a:pPr>
            <a:endParaRPr lang="en-US" sz="2800" dirty="0"/>
          </a:p>
          <a:p>
            <a:pPr marL="0" indent="0">
              <a:buNone/>
            </a:pPr>
            <a:endParaRPr lang="en-US" sz="2800" b="0" dirty="0" smtClean="0"/>
          </a:p>
          <a:p>
            <a:pPr marL="457200" indent="-457200">
              <a:buFont typeface="Arial" pitchFamily="34" charset="0"/>
              <a:buChar char="•"/>
            </a:pPr>
            <a:endParaRPr lang="en-US" sz="2800" dirty="0"/>
          </a:p>
          <a:p>
            <a:pPr marL="457200" indent="-457200">
              <a:buFont typeface="Arial" pitchFamily="34" charset="0"/>
              <a:buChar char="•"/>
            </a:pPr>
            <a:endParaRPr lang="en-US" sz="2800" b="0" dirty="0"/>
          </a:p>
        </p:txBody>
      </p:sp>
    </p:spTree>
    <p:extLst>
      <p:ext uri="{BB962C8B-B14F-4D97-AF65-F5344CB8AC3E}">
        <p14:creationId xmlns:p14="http://schemas.microsoft.com/office/powerpoint/2010/main" val="1594500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Merit Review Considerations </a:t>
            </a:r>
          </a:p>
        </p:txBody>
      </p:sp>
      <p:sp>
        <p:nvSpPr>
          <p:cNvPr id="3" name="Content Placeholder 2"/>
          <p:cNvSpPr>
            <a:spLocks noGrp="1"/>
          </p:cNvSpPr>
          <p:nvPr>
            <p:ph idx="1"/>
          </p:nvPr>
        </p:nvSpPr>
        <p:spPr>
          <a:xfrm>
            <a:off x="609600" y="1219200"/>
            <a:ext cx="8229600" cy="4572000"/>
          </a:xfrm>
        </p:spPr>
        <p:txBody>
          <a:bodyPr>
            <a:noAutofit/>
          </a:bodyPr>
          <a:lstStyle/>
          <a:p>
            <a:pPr>
              <a:lnSpc>
                <a:spcPct val="90000"/>
              </a:lnSpc>
            </a:pPr>
            <a:r>
              <a:rPr lang="en-US" sz="2400" dirty="0" smtClean="0"/>
              <a:t>What </a:t>
            </a:r>
            <a:r>
              <a:rPr lang="en-US" sz="2400" dirty="0"/>
              <a:t>is the potential for the proposed activity </a:t>
            </a:r>
            <a:r>
              <a:rPr lang="en-US" sz="2400" dirty="0" smtClean="0"/>
              <a:t>to:</a:t>
            </a:r>
          </a:p>
          <a:p>
            <a:pPr marL="690563" lvl="1" indent="-342900">
              <a:lnSpc>
                <a:spcPct val="90000"/>
              </a:lnSpc>
              <a:buFont typeface="Wingdings" charset="2"/>
              <a:buChar char="§"/>
            </a:pPr>
            <a:r>
              <a:rPr lang="en-US" sz="2400" dirty="0" smtClean="0"/>
              <a:t>Advance </a:t>
            </a:r>
            <a:r>
              <a:rPr lang="en-US" sz="2400" dirty="0"/>
              <a:t>knowledge and understanding within its own field or across different </a:t>
            </a:r>
            <a:r>
              <a:rPr lang="en-US" sz="2400" dirty="0" smtClean="0"/>
              <a:t>fields </a:t>
            </a:r>
            <a:r>
              <a:rPr lang="en-US" sz="2400" i="1" dirty="0" smtClean="0"/>
              <a:t>(Intellectual Merit)</a:t>
            </a:r>
            <a:r>
              <a:rPr lang="en-US" sz="2400" dirty="0" smtClean="0"/>
              <a:t>;</a:t>
            </a:r>
            <a:r>
              <a:rPr lang="en-US" sz="2400" i="1" dirty="0" smtClean="0"/>
              <a:t> </a:t>
            </a:r>
            <a:r>
              <a:rPr lang="en-US" sz="2400" dirty="0" smtClean="0"/>
              <a:t>and</a:t>
            </a:r>
          </a:p>
          <a:p>
            <a:pPr marL="690563" lvl="1" indent="-342900">
              <a:lnSpc>
                <a:spcPct val="90000"/>
              </a:lnSpc>
              <a:buFont typeface="Wingdings" charset="2"/>
              <a:buChar char="§"/>
            </a:pPr>
            <a:r>
              <a:rPr lang="en-US" sz="2400" dirty="0" smtClean="0"/>
              <a:t>Benefit </a:t>
            </a:r>
            <a:r>
              <a:rPr lang="en-US" sz="2400" dirty="0"/>
              <a:t>society or advance desired societal </a:t>
            </a:r>
            <a:r>
              <a:rPr lang="en-US" sz="2400" dirty="0" smtClean="0"/>
              <a:t>outcomes </a:t>
            </a:r>
            <a:r>
              <a:rPr lang="en-US" sz="2400" i="1" dirty="0" smtClean="0"/>
              <a:t>(Broader Impacts)</a:t>
            </a:r>
            <a:r>
              <a:rPr lang="en-US" sz="2400" dirty="0" smtClean="0"/>
              <a:t>? </a:t>
            </a:r>
          </a:p>
          <a:p>
            <a:pPr>
              <a:lnSpc>
                <a:spcPct val="90000"/>
              </a:lnSpc>
            </a:pPr>
            <a:r>
              <a:rPr lang="en-US" sz="2400" dirty="0" smtClean="0"/>
              <a:t>To what extent does the proposed activity suggest and explore creative, original or potentially transformative concepts? </a:t>
            </a:r>
          </a:p>
          <a:p>
            <a:pPr>
              <a:lnSpc>
                <a:spcPct val="90000"/>
              </a:lnSpc>
            </a:pPr>
            <a:r>
              <a:rPr lang="en-US" sz="2400" dirty="0" smtClean="0"/>
              <a:t>Is </a:t>
            </a:r>
            <a:r>
              <a:rPr lang="en-US" sz="2400" dirty="0"/>
              <a:t>the plan for carrying out the proposed activities well-reasoned, well-organized, and based on a sound rationale? Does the plan incorporate a mechanism to assess success? </a:t>
            </a:r>
          </a:p>
        </p:txBody>
      </p:sp>
    </p:spTree>
    <p:extLst>
      <p:ext uri="{BB962C8B-B14F-4D97-AF65-F5344CB8AC3E}">
        <p14:creationId xmlns:p14="http://schemas.microsoft.com/office/powerpoint/2010/main" val="1839917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Merit Review Considerations</a:t>
            </a:r>
          </a:p>
        </p:txBody>
      </p:sp>
      <p:sp>
        <p:nvSpPr>
          <p:cNvPr id="5" name="Content Placeholder 4"/>
          <p:cNvSpPr>
            <a:spLocks noGrp="1"/>
          </p:cNvSpPr>
          <p:nvPr>
            <p:ph idx="1"/>
          </p:nvPr>
        </p:nvSpPr>
        <p:spPr>
          <a:xfrm>
            <a:off x="457200" y="1143000"/>
            <a:ext cx="8153400" cy="4648200"/>
          </a:xfrm>
        </p:spPr>
        <p:txBody>
          <a:bodyPr>
            <a:normAutofit fontScale="47500" lnSpcReduction="20000"/>
          </a:bodyPr>
          <a:lstStyle/>
          <a:p>
            <a:pPr marL="334963" lvl="0" indent="-334963">
              <a:lnSpc>
                <a:spcPct val="120000"/>
              </a:lnSpc>
            </a:pPr>
            <a:r>
              <a:rPr lang="en-US" sz="5100" dirty="0" smtClean="0">
                <a:solidFill>
                  <a:prstClr val="black"/>
                </a:solidFill>
              </a:rPr>
              <a:t>How </a:t>
            </a:r>
            <a:r>
              <a:rPr lang="en-US" sz="5100" dirty="0">
                <a:solidFill>
                  <a:prstClr val="black"/>
                </a:solidFill>
              </a:rPr>
              <a:t>well qualified is the individual, team, or organization to conduct the proposed activities?</a:t>
            </a:r>
          </a:p>
          <a:p>
            <a:pPr marL="334963" lvl="0" indent="-334963">
              <a:lnSpc>
                <a:spcPct val="120000"/>
              </a:lnSpc>
            </a:pPr>
            <a:r>
              <a:rPr lang="en-US" sz="5100" dirty="0" smtClean="0">
                <a:solidFill>
                  <a:prstClr val="black"/>
                </a:solidFill>
              </a:rPr>
              <a:t>Are </a:t>
            </a:r>
            <a:r>
              <a:rPr lang="en-US" sz="5100" dirty="0">
                <a:solidFill>
                  <a:prstClr val="black"/>
                </a:solidFill>
              </a:rPr>
              <a:t>there adequate resources available to the PI (either at the home institution or through collaborations) to carry out the proposed activities</a:t>
            </a:r>
            <a:r>
              <a:rPr lang="en-US" sz="5100" dirty="0" smtClean="0">
                <a:solidFill>
                  <a:prstClr val="black"/>
                </a:solidFill>
              </a:rPr>
              <a:t>?</a:t>
            </a:r>
            <a:r>
              <a:rPr lang="en-US" sz="4500" dirty="0" smtClean="0">
                <a:solidFill>
                  <a:prstClr val="black"/>
                </a:solidFill>
              </a:rPr>
              <a:t/>
            </a:r>
            <a:br>
              <a:rPr lang="en-US" sz="4500" dirty="0" smtClean="0">
                <a:solidFill>
                  <a:prstClr val="black"/>
                </a:solidFill>
              </a:rPr>
            </a:br>
            <a:endParaRPr lang="en-US" sz="4500" dirty="0">
              <a:solidFill>
                <a:prstClr val="black"/>
              </a:solidFill>
            </a:endParaRPr>
          </a:p>
          <a:p>
            <a:pPr marL="0" indent="0">
              <a:lnSpc>
                <a:spcPct val="120000"/>
              </a:lnSpc>
              <a:buNone/>
            </a:pPr>
            <a:r>
              <a:rPr lang="en-US" sz="5100" b="1" dirty="0" smtClean="0"/>
              <a:t>Please Note: </a:t>
            </a:r>
            <a:r>
              <a:rPr lang="en-US" sz="5100" dirty="0" smtClean="0"/>
              <a:t>Reviewers </a:t>
            </a:r>
            <a:r>
              <a:rPr lang="en-US" sz="5100" dirty="0"/>
              <a:t>are also asked to review Facilities, Equipment and Other Resources, Data Management Plan, and Postdoctoral Researcher Mentoring </a:t>
            </a:r>
            <a:r>
              <a:rPr lang="en-US" sz="5100" dirty="0" smtClean="0"/>
              <a:t>Plan</a:t>
            </a:r>
            <a:endParaRPr lang="en-US" sz="5100" dirty="0"/>
          </a:p>
        </p:txBody>
      </p:sp>
    </p:spTree>
    <p:extLst>
      <p:ext uri="{BB962C8B-B14F-4D97-AF65-F5344CB8AC3E}">
        <p14:creationId xmlns:p14="http://schemas.microsoft.com/office/powerpoint/2010/main" val="2704575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Human Subjects - IRB</a:t>
            </a:r>
            <a:endParaRPr lang="en-US" dirty="0"/>
          </a:p>
        </p:txBody>
      </p:sp>
      <p:sp>
        <p:nvSpPr>
          <p:cNvPr id="2" name="Content Placeholder 1"/>
          <p:cNvSpPr>
            <a:spLocks noGrp="1"/>
          </p:cNvSpPr>
          <p:nvPr>
            <p:ph idx="1"/>
          </p:nvPr>
        </p:nvSpPr>
        <p:spPr/>
        <p:txBody>
          <a:bodyPr>
            <a:normAutofit/>
          </a:bodyPr>
          <a:lstStyle/>
          <a:p>
            <a:endParaRPr lang="en-US" sz="3200" dirty="0" smtClean="0"/>
          </a:p>
          <a:p>
            <a:r>
              <a:rPr lang="en-US" sz="3200" dirty="0" smtClean="0"/>
              <a:t>IRB exemption or approval documentation </a:t>
            </a:r>
            <a:r>
              <a:rPr lang="en-US" sz="3200" dirty="0"/>
              <a:t>is </a:t>
            </a:r>
            <a:r>
              <a:rPr lang="en-US" sz="3200" b="1" u="sng" dirty="0"/>
              <a:t>required</a:t>
            </a:r>
            <a:r>
              <a:rPr lang="en-US" sz="3200" dirty="0"/>
              <a:t> </a:t>
            </a:r>
            <a:r>
              <a:rPr lang="en-US" sz="3200" dirty="0" smtClean="0"/>
              <a:t>at the time of the award - in </a:t>
            </a:r>
            <a:r>
              <a:rPr lang="en-US" sz="3200" dirty="0"/>
              <a:t>order to receive FY </a:t>
            </a:r>
            <a:r>
              <a:rPr lang="en-US" sz="3200" dirty="0" smtClean="0"/>
              <a:t>2014 </a:t>
            </a:r>
            <a:r>
              <a:rPr lang="en-US" sz="3200" dirty="0"/>
              <a:t>funding</a:t>
            </a:r>
          </a:p>
          <a:p>
            <a:endParaRPr lang="en-US" sz="3200" dirty="0" smtClean="0"/>
          </a:p>
          <a:p>
            <a:r>
              <a:rPr lang="en-US" sz="3200" dirty="0" smtClean="0"/>
              <a:t>Please </a:t>
            </a:r>
            <a:r>
              <a:rPr lang="en-US" sz="3200" dirty="0"/>
              <a:t>plan for </a:t>
            </a:r>
            <a:r>
              <a:rPr lang="en-US" sz="3200" dirty="0" smtClean="0"/>
              <a:t>the timing </a:t>
            </a:r>
            <a:r>
              <a:rPr lang="en-US" sz="3200" dirty="0"/>
              <a:t>necessary </a:t>
            </a:r>
            <a:r>
              <a:rPr lang="en-US" sz="3200" dirty="0" smtClean="0"/>
              <a:t>to obtain institutional </a:t>
            </a:r>
            <a:r>
              <a:rPr lang="en-US" sz="3200" dirty="0"/>
              <a:t>IRB </a:t>
            </a:r>
            <a:r>
              <a:rPr lang="en-US" sz="3200" dirty="0" smtClean="0"/>
              <a:t>approval</a:t>
            </a:r>
          </a:p>
          <a:p>
            <a:endParaRPr lang="en-US" sz="3200" dirty="0"/>
          </a:p>
        </p:txBody>
      </p:sp>
    </p:spTree>
    <p:extLst>
      <p:ext uri="{BB962C8B-B14F-4D97-AF65-F5344CB8AC3E}">
        <p14:creationId xmlns:p14="http://schemas.microsoft.com/office/powerpoint/2010/main" val="23690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GRANT PROPOSAL GUIDE</a:t>
            </a:r>
            <a:br>
              <a:rPr lang="en-US" sz="3100" dirty="0"/>
            </a:br>
            <a:r>
              <a:rPr lang="en-US" dirty="0"/>
              <a:t>Checklist for Proposal Preparation</a:t>
            </a:r>
          </a:p>
        </p:txBody>
      </p:sp>
      <p:sp>
        <p:nvSpPr>
          <p:cNvPr id="3" name="Content Placeholder 2"/>
          <p:cNvSpPr>
            <a:spLocks noGrp="1"/>
          </p:cNvSpPr>
          <p:nvPr>
            <p:ph idx="1"/>
          </p:nvPr>
        </p:nvSpPr>
        <p:spPr>
          <a:xfrm>
            <a:off x="457200" y="1600201"/>
            <a:ext cx="8229600" cy="4267200"/>
          </a:xfrm>
        </p:spPr>
        <p:txBody>
          <a:bodyPr>
            <a:normAutofit fontScale="92500" lnSpcReduction="20000"/>
          </a:bodyPr>
          <a:lstStyle/>
          <a:p>
            <a:r>
              <a:rPr lang="en-US" dirty="0" smtClean="0"/>
              <a:t>“Complete </a:t>
            </a:r>
            <a:r>
              <a:rPr lang="en-US" dirty="0"/>
              <a:t>proposals help expedite review and processing. To assure that research and other proposals submitted to the Foundation are complete, an administrative check should be made before mailing</a:t>
            </a:r>
            <a:r>
              <a:rPr lang="en-US" dirty="0" smtClean="0"/>
              <a:t>.”</a:t>
            </a:r>
          </a:p>
          <a:p>
            <a:endParaRPr lang="en-US" dirty="0"/>
          </a:p>
          <a:p>
            <a:r>
              <a:rPr lang="en-US" dirty="0" smtClean="0"/>
              <a:t>The GPG Checklist for Proposal Preparation can </a:t>
            </a:r>
            <a:r>
              <a:rPr lang="en-US" dirty="0"/>
              <a:t>be found at:  </a:t>
            </a:r>
            <a:r>
              <a:rPr lang="en-US" dirty="0">
                <a:hlinkClick r:id="rId2"/>
              </a:rPr>
              <a:t>http://</a:t>
            </a:r>
            <a:r>
              <a:rPr lang="en-US" dirty="0" smtClean="0">
                <a:hlinkClick r:id="rId2"/>
              </a:rPr>
              <a:t>www.nsf.gov/pubs/2000/nsf002/apx_b.htm</a:t>
            </a:r>
            <a:r>
              <a:rPr lang="en-US" dirty="0" smtClean="0"/>
              <a:t> </a:t>
            </a:r>
            <a:endParaRPr lang="en-US" dirty="0"/>
          </a:p>
          <a:p>
            <a:endParaRPr lang="en-US" dirty="0"/>
          </a:p>
        </p:txBody>
      </p:sp>
      <p:sp>
        <p:nvSpPr>
          <p:cNvPr id="4" name="Footer Placeholder 3"/>
          <p:cNvSpPr>
            <a:spLocks noGrp="1"/>
          </p:cNvSpPr>
          <p:nvPr>
            <p:ph type="ftr" sz="quarter" idx="11"/>
          </p:nvPr>
        </p:nvSpPr>
        <p:spPr/>
        <p:txBody>
          <a:bodyPr/>
          <a:lstStyle/>
          <a:p>
            <a:pPr algn="r"/>
            <a:endParaRPr lang="en-US" dirty="0"/>
          </a:p>
        </p:txBody>
      </p:sp>
    </p:spTree>
    <p:extLst>
      <p:ext uri="{BB962C8B-B14F-4D97-AF65-F5344CB8AC3E}">
        <p14:creationId xmlns:p14="http://schemas.microsoft.com/office/powerpoint/2010/main" val="837227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05000"/>
            <a:ext cx="7772400" cy="2743200"/>
          </a:xfrm>
        </p:spPr>
        <p:txBody>
          <a:bodyPr>
            <a:normAutofit/>
          </a:bodyPr>
          <a:lstStyle/>
          <a:p>
            <a:r>
              <a:rPr lang="en-US" sz="5400" dirty="0" smtClean="0"/>
              <a:t>Common Questions</a:t>
            </a:r>
            <a:endParaRPr lang="en-US" sz="5400" dirty="0"/>
          </a:p>
        </p:txBody>
      </p:sp>
    </p:spTree>
    <p:extLst>
      <p:ext uri="{BB962C8B-B14F-4D97-AF65-F5344CB8AC3E}">
        <p14:creationId xmlns:p14="http://schemas.microsoft.com/office/powerpoint/2010/main" val="829448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itle 3"/>
          <p:cNvSpPr txBox="1">
            <a:spLocks/>
          </p:cNvSpPr>
          <p:nvPr/>
        </p:nvSpPr>
        <p:spPr bwMode="auto">
          <a:xfrm>
            <a:off x="685800" y="990601"/>
            <a:ext cx="8001000" cy="2609850"/>
          </a:xfrm>
          <a:prstGeom prst="rect">
            <a:avLst/>
          </a:prstGeom>
          <a:noFill/>
          <a:ln>
            <a:miter lim="800000"/>
            <a:headEnd/>
            <a:tailEnd/>
          </a:ln>
        </p:spPr>
        <p:txBody>
          <a:bodyPr/>
          <a:lstStyle/>
          <a:p>
            <a:pPr algn="ctr">
              <a:defRPr/>
            </a:pPr>
            <a:r>
              <a:rPr lang="en-US" sz="2800" dirty="0"/>
              <a:t>Division of Undergraduate Education</a:t>
            </a:r>
            <a:br>
              <a:rPr lang="en-US" sz="2800" dirty="0"/>
            </a:br>
            <a:r>
              <a:rPr lang="en-US" sz="1400" dirty="0"/>
              <a:t/>
            </a:r>
            <a:br>
              <a:rPr lang="en-US" sz="1400" dirty="0"/>
            </a:br>
            <a:r>
              <a:rPr lang="en-US" sz="4000" b="1" dirty="0">
                <a:solidFill>
                  <a:srgbClr val="292934"/>
                </a:solidFill>
                <a:effectLst>
                  <a:outerShdw blurRad="38100" dist="38100" dir="2700000" algn="tl">
                    <a:srgbClr val="000000">
                      <a:alpha val="43137"/>
                    </a:srgbClr>
                  </a:outerShdw>
                </a:effectLst>
              </a:rPr>
              <a:t>I</a:t>
            </a:r>
            <a:r>
              <a:rPr lang="en-US" sz="4000" dirty="0">
                <a:solidFill>
                  <a:srgbClr val="292934"/>
                </a:solidFill>
                <a:effectLst>
                  <a:outerShdw blurRad="38100" dist="38100" dir="2700000" algn="tl">
                    <a:srgbClr val="000000">
                      <a:alpha val="43137"/>
                    </a:srgbClr>
                  </a:outerShdw>
                </a:effectLst>
              </a:rPr>
              <a:t>mproving</a:t>
            </a:r>
            <a:r>
              <a:rPr lang="en-US" sz="4000" b="1" dirty="0">
                <a:solidFill>
                  <a:srgbClr val="292934"/>
                </a:solidFill>
                <a:effectLst>
                  <a:outerShdw blurRad="38100" dist="38100" dir="2700000" algn="tl">
                    <a:srgbClr val="000000">
                      <a:alpha val="43137"/>
                    </a:srgbClr>
                  </a:outerShdw>
                </a:effectLst>
              </a:rPr>
              <a:t> U</a:t>
            </a:r>
            <a:r>
              <a:rPr lang="en-US" sz="4000" dirty="0">
                <a:solidFill>
                  <a:srgbClr val="292934"/>
                </a:solidFill>
                <a:effectLst>
                  <a:outerShdw blurRad="38100" dist="38100" dir="2700000" algn="tl">
                    <a:srgbClr val="000000">
                      <a:alpha val="43137"/>
                    </a:srgbClr>
                  </a:outerShdw>
                </a:effectLst>
              </a:rPr>
              <a:t>ndergraduate</a:t>
            </a:r>
            <a:r>
              <a:rPr lang="en-US" sz="4000" b="1" dirty="0">
                <a:solidFill>
                  <a:srgbClr val="292934"/>
                </a:solidFill>
                <a:effectLst>
                  <a:outerShdw blurRad="38100" dist="38100" dir="2700000" algn="tl">
                    <a:srgbClr val="000000">
                      <a:alpha val="43137"/>
                    </a:srgbClr>
                  </a:outerShdw>
                </a:effectLst>
              </a:rPr>
              <a:t> S</a:t>
            </a:r>
            <a:r>
              <a:rPr lang="en-US" sz="4000" dirty="0">
                <a:solidFill>
                  <a:srgbClr val="292934"/>
                </a:solidFill>
                <a:effectLst>
                  <a:outerShdw blurRad="38100" dist="38100" dir="2700000" algn="tl">
                    <a:srgbClr val="000000">
                      <a:alpha val="43137"/>
                    </a:srgbClr>
                  </a:outerShdw>
                </a:effectLst>
              </a:rPr>
              <a:t>TEM</a:t>
            </a:r>
            <a:r>
              <a:rPr lang="en-US" sz="4000" b="1" dirty="0">
                <a:solidFill>
                  <a:srgbClr val="292934"/>
                </a:solidFill>
                <a:effectLst>
                  <a:outerShdw blurRad="38100" dist="38100" dir="2700000" algn="tl">
                    <a:srgbClr val="000000">
                      <a:alpha val="43137"/>
                    </a:srgbClr>
                  </a:outerShdw>
                </a:effectLst>
              </a:rPr>
              <a:t> E</a:t>
            </a:r>
            <a:r>
              <a:rPr lang="en-US" sz="4000" dirty="0">
                <a:solidFill>
                  <a:srgbClr val="292934"/>
                </a:solidFill>
                <a:effectLst>
                  <a:outerShdw blurRad="38100" dist="38100" dir="2700000" algn="tl">
                    <a:srgbClr val="000000">
                      <a:alpha val="43137"/>
                    </a:srgbClr>
                  </a:outerShdw>
                </a:effectLst>
              </a:rPr>
              <a:t>ducation</a:t>
            </a:r>
            <a:r>
              <a:rPr lang="en-US" sz="4000" b="1" dirty="0">
                <a:solidFill>
                  <a:srgbClr val="292934"/>
                </a:solidFill>
              </a:rPr>
              <a:t> </a:t>
            </a:r>
            <a:r>
              <a:rPr lang="en-US" sz="4000" dirty="0">
                <a:solidFill>
                  <a:srgbClr val="292934"/>
                </a:solidFill>
              </a:rPr>
              <a:t>Program</a:t>
            </a:r>
            <a:r>
              <a:rPr lang="en-US" sz="3600" b="1" dirty="0">
                <a:solidFill>
                  <a:srgbClr val="292934"/>
                </a:solidFill>
              </a:rPr>
              <a:t> </a:t>
            </a:r>
            <a:r>
              <a:rPr lang="en-US" sz="3600" dirty="0">
                <a:solidFill>
                  <a:srgbClr val="292934"/>
                </a:solidFill>
                <a:effectLst>
                  <a:outerShdw blurRad="38100" dist="38100" dir="2700000" algn="tl">
                    <a:srgbClr val="000000">
                      <a:alpha val="43137"/>
                    </a:srgbClr>
                  </a:outerShdw>
                </a:effectLst>
              </a:rPr>
              <a:t>(</a:t>
            </a:r>
            <a:r>
              <a:rPr lang="en-US" sz="3600" dirty="0">
                <a:solidFill>
                  <a:srgbClr val="292934"/>
                </a:solidFill>
                <a:effectLst>
                  <a:outerShdw blurRad="50800" dist="38100" dir="2700000" algn="tl" rotWithShape="0">
                    <a:prstClr val="black">
                      <a:alpha val="40000"/>
                    </a:prstClr>
                  </a:outerShdw>
                </a:effectLst>
              </a:rPr>
              <a:t>IUSE</a:t>
            </a:r>
            <a:r>
              <a:rPr lang="en-US" sz="3600" dirty="0">
                <a:solidFill>
                  <a:srgbClr val="292934"/>
                </a:solidFill>
                <a:effectLst>
                  <a:outerShdw blurRad="38100" dist="38100" dir="2700000" algn="tl">
                    <a:srgbClr val="000000">
                      <a:alpha val="43137"/>
                    </a:srgbClr>
                  </a:outerShdw>
                </a:effectLst>
              </a:rPr>
              <a:t>)</a:t>
            </a:r>
            <a:r>
              <a:rPr lang="en-US" sz="3600" b="1" dirty="0">
                <a:effectLst>
                  <a:outerShdw blurRad="38100" dist="38100" dir="2700000" algn="tl">
                    <a:srgbClr val="000000">
                      <a:alpha val="43137"/>
                    </a:srgbClr>
                  </a:outerShdw>
                </a:effectLst>
              </a:rPr>
              <a:t/>
            </a:r>
            <a:br>
              <a:rPr lang="en-US" sz="3600" b="1" dirty="0">
                <a:effectLst>
                  <a:outerShdw blurRad="38100" dist="38100" dir="2700000" algn="tl">
                    <a:srgbClr val="000000">
                      <a:alpha val="43137"/>
                    </a:srgbClr>
                  </a:outerShdw>
                </a:effectLst>
              </a:rPr>
            </a:br>
            <a:endParaRPr lang="en-US" sz="3800" kern="0" dirty="0">
              <a:latin typeface="+mj-lt"/>
              <a:ea typeface="+mj-ea"/>
              <a:cs typeface="+mj-cs"/>
            </a:endParaRPr>
          </a:p>
        </p:txBody>
      </p:sp>
      <p:sp>
        <p:nvSpPr>
          <p:cNvPr id="6" name="Subtitle 4"/>
          <p:cNvSpPr txBox="1">
            <a:spLocks/>
          </p:cNvSpPr>
          <p:nvPr/>
        </p:nvSpPr>
        <p:spPr bwMode="auto">
          <a:xfrm>
            <a:off x="1371600" y="3886200"/>
            <a:ext cx="6400800" cy="1752600"/>
          </a:xfrm>
          <a:prstGeom prst="rect">
            <a:avLst/>
          </a:prstGeom>
          <a:noFill/>
          <a:ln>
            <a:miter lim="800000"/>
            <a:headEnd/>
            <a:tailEnd/>
          </a:ln>
        </p:spPr>
        <p:txBody>
          <a:bodyPr/>
          <a:lstStyle/>
          <a:p>
            <a:pPr marL="342900" indent="-342900" algn="ctr">
              <a:spcBef>
                <a:spcPct val="20000"/>
              </a:spcBef>
              <a:defRPr/>
            </a:pPr>
            <a:r>
              <a:rPr lang="en-US" sz="3200" dirty="0"/>
              <a:t>Program Description:</a:t>
            </a:r>
            <a:r>
              <a:rPr lang="en-US" sz="3200" b="1" dirty="0"/>
              <a:t> </a:t>
            </a:r>
            <a:br>
              <a:rPr lang="en-US" sz="3200" b="1" dirty="0"/>
            </a:br>
            <a:r>
              <a:rPr lang="en-US" sz="3200" b="1" dirty="0">
                <a:effectLst>
                  <a:outerShdw blurRad="38100" dist="38100" dir="2700000" algn="tl">
                    <a:srgbClr val="000000">
                      <a:alpha val="43137"/>
                    </a:srgbClr>
                  </a:outerShdw>
                </a:effectLst>
              </a:rPr>
              <a:t>NSF 14-7513</a:t>
            </a:r>
            <a:endParaRPr lang="en-US" sz="3200" kern="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lvl="0"/>
            <a:r>
              <a:rPr lang="en-US" sz="2800" b="1" dirty="0" smtClean="0"/>
              <a:t/>
            </a:r>
            <a:br>
              <a:rPr lang="en-US" sz="2800" b="1" dirty="0" smtClean="0"/>
            </a:br>
            <a:r>
              <a:rPr lang="en-US" sz="3600" dirty="0" smtClean="0"/>
              <a:t>Will there be a program solicitation or RFP for IUSE?</a:t>
            </a:r>
            <a:br>
              <a:rPr lang="en-US" sz="3600" dirty="0" smtClean="0"/>
            </a:br>
            <a:endParaRPr lang="en-US" sz="3600" dirty="0"/>
          </a:p>
        </p:txBody>
      </p:sp>
      <p:sp>
        <p:nvSpPr>
          <p:cNvPr id="2" name="Content Placeholder 1"/>
          <p:cNvSpPr>
            <a:spLocks noGrp="1"/>
          </p:cNvSpPr>
          <p:nvPr>
            <p:ph idx="1"/>
          </p:nvPr>
        </p:nvSpPr>
        <p:spPr>
          <a:xfrm>
            <a:off x="457200" y="1752600"/>
            <a:ext cx="8229600" cy="4724400"/>
          </a:xfrm>
        </p:spPr>
        <p:txBody>
          <a:bodyPr>
            <a:normAutofit/>
          </a:bodyPr>
          <a:lstStyle/>
          <a:p>
            <a:r>
              <a:rPr lang="en-US" sz="3200" dirty="0"/>
              <a:t>There will </a:t>
            </a:r>
            <a:r>
              <a:rPr lang="en-US" sz="3200" u="sng" dirty="0" smtClean="0">
                <a:effectLst>
                  <a:outerShdw blurRad="38100" dist="38100" dir="2700000" algn="tl">
                    <a:srgbClr val="000000">
                      <a:alpha val="43137"/>
                    </a:srgbClr>
                  </a:outerShdw>
                </a:effectLst>
              </a:rPr>
              <a:t>NOT</a:t>
            </a:r>
            <a:r>
              <a:rPr lang="en-US" sz="3200" dirty="0" smtClean="0"/>
              <a:t> </a:t>
            </a:r>
            <a:r>
              <a:rPr lang="en-US" sz="3200" dirty="0"/>
              <a:t>be an official solicitation for </a:t>
            </a:r>
            <a:r>
              <a:rPr lang="en-US" sz="3200" dirty="0" smtClean="0"/>
              <a:t>IUSE, only the Program Description </a:t>
            </a:r>
          </a:p>
          <a:p>
            <a:r>
              <a:rPr lang="en-US" sz="3200" dirty="0" smtClean="0"/>
              <a:t>The </a:t>
            </a:r>
            <a:r>
              <a:rPr lang="en-US" sz="3200" dirty="0"/>
              <a:t>guidance for proposal preparation is the NSF </a:t>
            </a:r>
            <a:r>
              <a:rPr lang="en-US" sz="3200" dirty="0" smtClean="0"/>
              <a:t>Grants Proposal Guide (GPG) </a:t>
            </a:r>
          </a:p>
          <a:p>
            <a:r>
              <a:rPr lang="en-US" sz="3200" dirty="0" smtClean="0"/>
              <a:t>Grant </a:t>
            </a:r>
            <a:r>
              <a:rPr lang="en-US" sz="3200" dirty="0"/>
              <a:t>Proposal Guide website: </a:t>
            </a:r>
            <a:r>
              <a:rPr lang="en-US" sz="3200" u="sng" dirty="0" smtClean="0">
                <a:hlinkClick r:id="rId2"/>
              </a:rPr>
              <a:t>http://www.nsf.gov/pubs/policydocs/pappguide/nsf13001/gpg_index.jsp</a:t>
            </a:r>
            <a:r>
              <a:rPr lang="en-US" sz="3200" dirty="0" smtClean="0"/>
              <a:t>.</a:t>
            </a:r>
            <a:endParaRPr lang="en-US" sz="3200" dirty="0"/>
          </a:p>
          <a:p>
            <a:endParaRPr lang="en-US" dirty="0"/>
          </a:p>
        </p:txBody>
      </p:sp>
    </p:spTree>
    <p:extLst>
      <p:ext uri="{BB962C8B-B14F-4D97-AF65-F5344CB8AC3E}">
        <p14:creationId xmlns:p14="http://schemas.microsoft.com/office/powerpoint/2010/main" val="3812253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74638"/>
            <a:ext cx="7620000" cy="1020762"/>
          </a:xfrm>
        </p:spPr>
        <p:txBody>
          <a:bodyPr>
            <a:normAutofit fontScale="90000"/>
          </a:bodyPr>
          <a:lstStyle/>
          <a:p>
            <a:pPr lvl="0"/>
            <a:r>
              <a:rPr lang="en-US" dirty="0" smtClean="0"/>
              <a:t/>
            </a:r>
            <a:br>
              <a:rPr lang="en-US" dirty="0" smtClean="0"/>
            </a:br>
            <a:r>
              <a:rPr lang="en-US" dirty="0" smtClean="0"/>
              <a:t>What </a:t>
            </a:r>
            <a:r>
              <a:rPr lang="en-US" dirty="0"/>
              <a:t>is a Program Description?</a:t>
            </a:r>
            <a:br>
              <a:rPr lang="en-US" dirty="0"/>
            </a:br>
            <a:endParaRPr lang="en-US" dirty="0"/>
          </a:p>
        </p:txBody>
      </p:sp>
      <p:sp>
        <p:nvSpPr>
          <p:cNvPr id="2" name="Content Placeholder 1"/>
          <p:cNvSpPr>
            <a:spLocks noGrp="1"/>
          </p:cNvSpPr>
          <p:nvPr>
            <p:ph idx="1"/>
          </p:nvPr>
        </p:nvSpPr>
        <p:spPr>
          <a:xfrm>
            <a:off x="533400" y="1371600"/>
            <a:ext cx="8305800" cy="5029200"/>
          </a:xfrm>
        </p:spPr>
        <p:txBody>
          <a:bodyPr>
            <a:normAutofit/>
          </a:bodyPr>
          <a:lstStyle/>
          <a:p>
            <a:r>
              <a:rPr lang="en-US" sz="3200" dirty="0"/>
              <a:t>"The term "</a:t>
            </a:r>
            <a:r>
              <a:rPr lang="en-US" sz="3200" i="1" dirty="0"/>
              <a:t>program description</a:t>
            </a:r>
            <a:r>
              <a:rPr lang="en-US" sz="3200" dirty="0"/>
              <a:t>" includes broad, general descriptions of programs and activities in NSF Directorates/Offices and </a:t>
            </a:r>
            <a:r>
              <a:rPr lang="en-US" sz="3200" dirty="0" smtClean="0"/>
              <a:t>Divisions </a:t>
            </a:r>
          </a:p>
          <a:p>
            <a:pPr marL="0" indent="0">
              <a:buNone/>
            </a:pPr>
            <a:endParaRPr lang="en-US" sz="3200" dirty="0" smtClean="0"/>
          </a:p>
        </p:txBody>
      </p:sp>
    </p:spTree>
    <p:extLst>
      <p:ext uri="{BB962C8B-B14F-4D97-AF65-F5344CB8AC3E}">
        <p14:creationId xmlns:p14="http://schemas.microsoft.com/office/powerpoint/2010/main" val="2108907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Will there be budget limits?</a:t>
            </a:r>
            <a:endParaRPr lang="en-US" dirty="0"/>
          </a:p>
        </p:txBody>
      </p:sp>
      <p:sp>
        <p:nvSpPr>
          <p:cNvPr id="2" name="Content Placeholder 1"/>
          <p:cNvSpPr>
            <a:spLocks noGrp="1"/>
          </p:cNvSpPr>
          <p:nvPr>
            <p:ph idx="1"/>
          </p:nvPr>
        </p:nvSpPr>
        <p:spPr>
          <a:xfrm>
            <a:off x="457200" y="1447801"/>
            <a:ext cx="8229600" cy="4267200"/>
          </a:xfrm>
        </p:spPr>
        <p:txBody>
          <a:bodyPr/>
          <a:lstStyle/>
          <a:p>
            <a:r>
              <a:rPr lang="en-US" sz="3200" dirty="0" smtClean="0"/>
              <a:t>No. </a:t>
            </a:r>
          </a:p>
          <a:p>
            <a:r>
              <a:rPr lang="en-US" sz="3200" dirty="0" smtClean="0"/>
              <a:t>The </a:t>
            </a:r>
            <a:r>
              <a:rPr lang="en-US" sz="3200" dirty="0"/>
              <a:t>Program Description does not </a:t>
            </a:r>
            <a:r>
              <a:rPr lang="en-US" sz="3200" dirty="0" smtClean="0"/>
              <a:t>include budget limits. </a:t>
            </a:r>
          </a:p>
          <a:p>
            <a:r>
              <a:rPr lang="en-US" sz="3200" dirty="0" smtClean="0"/>
              <a:t>The project budget should be appropriate for the proposed effort. </a:t>
            </a:r>
          </a:p>
          <a:p>
            <a:endParaRPr lang="en-US" sz="2800" dirty="0"/>
          </a:p>
          <a:p>
            <a:pPr marL="0" indent="0">
              <a:buNone/>
            </a:pPr>
            <a:r>
              <a:rPr lang="en-US" sz="2800" u="sng" dirty="0" smtClean="0">
                <a:hlinkClick r:id="rId2"/>
              </a:rPr>
              <a:t>http</a:t>
            </a:r>
            <a:r>
              <a:rPr lang="en-US" sz="2800" u="sng" dirty="0">
                <a:hlinkClick r:id="rId2"/>
              </a:rPr>
              <a:t>://www.nsf.gov/funding/pgm_summ.jsp?pims_id=504976&amp;org=DUE&amp;from=</a:t>
            </a:r>
            <a:r>
              <a:rPr lang="en-US" sz="2800" u="sng" dirty="0" smtClean="0">
                <a:hlinkClick r:id="rId2"/>
              </a:rPr>
              <a:t>home</a:t>
            </a:r>
            <a:endParaRPr lang="en-US" sz="2800" dirty="0"/>
          </a:p>
          <a:p>
            <a:endParaRPr lang="en-US" dirty="0"/>
          </a:p>
          <a:p>
            <a:endParaRPr lang="en-US" dirty="0"/>
          </a:p>
        </p:txBody>
      </p:sp>
    </p:spTree>
    <p:extLst>
      <p:ext uri="{BB962C8B-B14F-4D97-AF65-F5344CB8AC3E}">
        <p14:creationId xmlns:p14="http://schemas.microsoft.com/office/powerpoint/2010/main" val="4228091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 target date?</a:t>
            </a:r>
          </a:p>
        </p:txBody>
      </p:sp>
      <p:sp>
        <p:nvSpPr>
          <p:cNvPr id="2" name="Content Placeholder 1"/>
          <p:cNvSpPr>
            <a:spLocks noGrp="1"/>
          </p:cNvSpPr>
          <p:nvPr>
            <p:ph idx="1"/>
          </p:nvPr>
        </p:nvSpPr>
        <p:spPr>
          <a:xfrm>
            <a:off x="533400" y="1524000"/>
            <a:ext cx="8305800" cy="4876800"/>
          </a:xfrm>
        </p:spPr>
        <p:txBody>
          <a:bodyPr/>
          <a:lstStyle/>
          <a:p>
            <a:endParaRPr lang="en-US" sz="3200" dirty="0" smtClean="0">
              <a:solidFill>
                <a:schemeClr val="tx2"/>
              </a:solidFill>
            </a:endParaRPr>
          </a:p>
          <a:p>
            <a:r>
              <a:rPr lang="en-US" sz="3200" dirty="0" smtClean="0"/>
              <a:t>Proposals received on or before the target date will be considered for FY 2014 funding.</a:t>
            </a:r>
            <a:endParaRPr lang="en-US" sz="3200" dirty="0"/>
          </a:p>
          <a:p>
            <a:endParaRPr lang="en-US" dirty="0"/>
          </a:p>
        </p:txBody>
      </p:sp>
    </p:spTree>
    <p:extLst>
      <p:ext uri="{BB962C8B-B14F-4D97-AF65-F5344CB8AC3E}">
        <p14:creationId xmlns:p14="http://schemas.microsoft.com/office/powerpoint/2010/main" val="8636706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143000"/>
          </a:xfrm>
        </p:spPr>
        <p:txBody>
          <a:bodyPr>
            <a:normAutofit fontScale="90000"/>
          </a:bodyPr>
          <a:lstStyle/>
          <a:p>
            <a:r>
              <a:rPr lang="en-US" dirty="0"/>
              <a:t>Are there any identified categories or tracks?</a:t>
            </a:r>
          </a:p>
        </p:txBody>
      </p:sp>
      <p:sp>
        <p:nvSpPr>
          <p:cNvPr id="2" name="Content Placeholder 1"/>
          <p:cNvSpPr>
            <a:spLocks noGrp="1"/>
          </p:cNvSpPr>
          <p:nvPr>
            <p:ph idx="1"/>
          </p:nvPr>
        </p:nvSpPr>
        <p:spPr>
          <a:xfrm>
            <a:off x="457200" y="1905000"/>
            <a:ext cx="8229600" cy="4572000"/>
          </a:xfrm>
        </p:spPr>
        <p:txBody>
          <a:bodyPr>
            <a:normAutofit/>
          </a:bodyPr>
          <a:lstStyle/>
          <a:p>
            <a:pPr marL="0" indent="0">
              <a:buNone/>
            </a:pPr>
            <a:endParaRPr lang="en-US" sz="3200" dirty="0" smtClean="0"/>
          </a:p>
          <a:p>
            <a:r>
              <a:rPr lang="en-US" sz="3200" dirty="0" smtClean="0"/>
              <a:t>PD 14-7513 does not describe categories or tracks.</a:t>
            </a:r>
            <a:endParaRPr lang="en-US" sz="3200" dirty="0"/>
          </a:p>
        </p:txBody>
      </p:sp>
    </p:spTree>
    <p:extLst>
      <p:ext uri="{BB962C8B-B14F-4D97-AF65-F5344CB8AC3E}">
        <p14:creationId xmlns:p14="http://schemas.microsoft.com/office/powerpoint/2010/main" val="3943740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343400"/>
          </a:xfrm>
        </p:spPr>
        <p:txBody>
          <a:bodyPr>
            <a:normAutofit fontScale="85000" lnSpcReduction="20000"/>
          </a:bodyPr>
          <a:lstStyle/>
          <a:p>
            <a:r>
              <a:rPr lang="en-US" sz="3200" dirty="0" smtClean="0"/>
              <a:t>The </a:t>
            </a:r>
            <a:r>
              <a:rPr lang="en-US" sz="3200" dirty="0"/>
              <a:t>Project Description (</a:t>
            </a:r>
            <a:r>
              <a:rPr lang="en-US" sz="3200" i="1" dirty="0"/>
              <a:t>including Results from Prior NSF Support, which is limited to </a:t>
            </a:r>
            <a:r>
              <a:rPr lang="en-US" sz="3200" i="1" dirty="0" smtClean="0"/>
              <a:t>5 </a:t>
            </a:r>
            <a:r>
              <a:rPr lang="en-US" sz="3200" i="1" dirty="0"/>
              <a:t>pages</a:t>
            </a:r>
            <a:r>
              <a:rPr lang="en-US" sz="3200" dirty="0"/>
              <a:t>) may </a:t>
            </a:r>
            <a:r>
              <a:rPr lang="en-US" sz="3200" dirty="0" smtClean="0"/>
              <a:t>NOT </a:t>
            </a:r>
            <a:r>
              <a:rPr lang="en-US" sz="3200" dirty="0"/>
              <a:t>exceed 15 </a:t>
            </a:r>
            <a:r>
              <a:rPr lang="en-US" sz="3200" dirty="0" smtClean="0"/>
              <a:t>pages.</a:t>
            </a:r>
          </a:p>
          <a:p>
            <a:endParaRPr lang="en-US" sz="3200" dirty="0"/>
          </a:p>
          <a:p>
            <a:r>
              <a:rPr lang="en-US" sz="3200" dirty="0" smtClean="0"/>
              <a:t>Visual </a:t>
            </a:r>
            <a:r>
              <a:rPr lang="en-US" sz="3200" dirty="0"/>
              <a:t>materials, including charts, graphs, maps, photographs and other pictorial presentations are included in the 15-page </a:t>
            </a:r>
            <a:r>
              <a:rPr lang="en-US" sz="3200" dirty="0" smtClean="0"/>
              <a:t>limitation </a:t>
            </a:r>
            <a:r>
              <a:rPr lang="en-US" sz="3200" dirty="0"/>
              <a:t>(GPG Chapter </a:t>
            </a:r>
            <a:r>
              <a:rPr lang="en-US" sz="3200" dirty="0" err="1" smtClean="0"/>
              <a:t>II.D.ii</a:t>
            </a:r>
            <a:r>
              <a:rPr lang="en-US" sz="3200" dirty="0" smtClean="0"/>
              <a:t>).</a:t>
            </a:r>
          </a:p>
          <a:p>
            <a:pPr marL="0" indent="0">
              <a:buNone/>
            </a:pPr>
            <a:r>
              <a:rPr lang="en-US" dirty="0" smtClean="0"/>
              <a:t> </a:t>
            </a:r>
            <a:r>
              <a:rPr lang="en-US" u="sng" dirty="0">
                <a:hlinkClick r:id="rId2"/>
              </a:rPr>
              <a:t>http://www.nsf.gov/pubs/policydocs/pappguide/nsf13001/gpg_2.jsp#IIC2dii</a:t>
            </a:r>
            <a:r>
              <a:rPr lang="en-US" dirty="0"/>
              <a:t>).</a:t>
            </a:r>
          </a:p>
          <a:p>
            <a:endParaRPr lang="en-US" dirty="0"/>
          </a:p>
        </p:txBody>
      </p:sp>
      <p:sp>
        <p:nvSpPr>
          <p:cNvPr id="4" name="Title 3"/>
          <p:cNvSpPr>
            <a:spLocks noGrp="1"/>
          </p:cNvSpPr>
          <p:nvPr>
            <p:ph type="title"/>
          </p:nvPr>
        </p:nvSpPr>
        <p:spPr>
          <a:xfrm>
            <a:off x="457200" y="533400"/>
            <a:ext cx="7543800" cy="990600"/>
          </a:xfrm>
        </p:spPr>
        <p:txBody>
          <a:bodyPr>
            <a:normAutofit fontScale="90000"/>
          </a:bodyPr>
          <a:lstStyle/>
          <a:p>
            <a:r>
              <a:rPr lang="en-US" dirty="0"/>
              <a:t>Is the Project Description still limited to 15 pages?</a:t>
            </a:r>
          </a:p>
        </p:txBody>
      </p:sp>
    </p:spTree>
    <p:extLst>
      <p:ext uri="{BB962C8B-B14F-4D97-AF65-F5344CB8AC3E}">
        <p14:creationId xmlns:p14="http://schemas.microsoft.com/office/powerpoint/2010/main" val="7409927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543800" cy="1143000"/>
          </a:xfrm>
        </p:spPr>
        <p:txBody>
          <a:bodyPr>
            <a:normAutofit fontScale="90000"/>
          </a:bodyPr>
          <a:lstStyle/>
          <a:p>
            <a:r>
              <a:rPr lang="en-US" dirty="0"/>
              <a:t>Does IUSE allow proposals of five-year duration?</a:t>
            </a:r>
          </a:p>
        </p:txBody>
      </p:sp>
      <p:sp>
        <p:nvSpPr>
          <p:cNvPr id="2" name="Content Placeholder 1"/>
          <p:cNvSpPr>
            <a:spLocks noGrp="1"/>
          </p:cNvSpPr>
          <p:nvPr>
            <p:ph idx="1"/>
          </p:nvPr>
        </p:nvSpPr>
        <p:spPr>
          <a:xfrm>
            <a:off x="457200" y="1600200"/>
            <a:ext cx="8229600" cy="4038600"/>
          </a:xfrm>
        </p:spPr>
        <p:txBody>
          <a:bodyPr>
            <a:normAutofit fontScale="77500" lnSpcReduction="20000"/>
          </a:bodyPr>
          <a:lstStyle/>
          <a:p>
            <a:r>
              <a:rPr lang="en-US" dirty="0"/>
              <a:t>Grants are normally awarded for </a:t>
            </a:r>
            <a:r>
              <a:rPr lang="en-US" dirty="0" smtClean="0"/>
              <a:t>one to three years.  </a:t>
            </a:r>
            <a:br>
              <a:rPr lang="en-US" dirty="0" smtClean="0"/>
            </a:br>
            <a:r>
              <a:rPr lang="en-US" dirty="0" smtClean="0"/>
              <a:t/>
            </a:r>
            <a:br>
              <a:rPr lang="en-US" dirty="0" smtClean="0"/>
            </a:br>
            <a:r>
              <a:rPr lang="en-US" dirty="0" smtClean="0"/>
              <a:t>The </a:t>
            </a:r>
            <a:r>
              <a:rPr lang="en-US" dirty="0"/>
              <a:t>Foundation encourages PIs to request awards for durations of three to five years when such durations are necessary for completion of the proposed work and are technically and managerially </a:t>
            </a:r>
            <a:r>
              <a:rPr lang="en-US" dirty="0" smtClean="0"/>
              <a:t>advantageous </a:t>
            </a:r>
            <a:r>
              <a:rPr lang="en-US" dirty="0"/>
              <a:t>(GPG Chapter </a:t>
            </a:r>
            <a:r>
              <a:rPr lang="en-US" dirty="0" smtClean="0"/>
              <a:t>Ii.C.2.a.b)</a:t>
            </a:r>
          </a:p>
          <a:p>
            <a:pPr marL="0" indent="0">
              <a:buNone/>
            </a:pPr>
            <a:r>
              <a:rPr lang="en-US" dirty="0" smtClean="0"/>
              <a:t> </a:t>
            </a:r>
          </a:p>
          <a:p>
            <a:pPr marL="0" indent="0">
              <a:buNone/>
            </a:pPr>
            <a:endParaRPr lang="en-US" u="sng" dirty="0">
              <a:hlinkClick r:id="rId2"/>
            </a:endParaRPr>
          </a:p>
          <a:p>
            <a:pPr marL="0" indent="0">
              <a:buNone/>
            </a:pPr>
            <a:r>
              <a:rPr lang="en-US" u="sng" dirty="0" smtClean="0">
                <a:hlinkClick r:id="rId2"/>
              </a:rPr>
              <a:t>http</a:t>
            </a:r>
            <a:r>
              <a:rPr lang="en-US" u="sng" dirty="0">
                <a:hlinkClick r:id="rId2"/>
              </a:rPr>
              <a:t>://www.nsf.gov/pubs/policydocs/pappguide/nsf13001/gpg_2.jsp#IIC2a</a:t>
            </a:r>
            <a:r>
              <a:rPr lang="en-US" dirty="0"/>
              <a:t>).</a:t>
            </a:r>
          </a:p>
          <a:p>
            <a:endParaRPr lang="en-US" dirty="0"/>
          </a:p>
          <a:p>
            <a:endParaRPr lang="en-US" dirty="0"/>
          </a:p>
        </p:txBody>
      </p:sp>
    </p:spTree>
    <p:extLst>
      <p:ext uri="{BB962C8B-B14F-4D97-AF65-F5344CB8AC3E}">
        <p14:creationId xmlns:p14="http://schemas.microsoft.com/office/powerpoint/2010/main" val="71189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How many proposals may I submit?</a:t>
            </a:r>
          </a:p>
        </p:txBody>
      </p:sp>
      <p:sp>
        <p:nvSpPr>
          <p:cNvPr id="2" name="Content Placeholder 1"/>
          <p:cNvSpPr>
            <a:spLocks noGrp="1"/>
          </p:cNvSpPr>
          <p:nvPr>
            <p:ph idx="1"/>
          </p:nvPr>
        </p:nvSpPr>
        <p:spPr>
          <a:xfrm>
            <a:off x="457200" y="1828800"/>
            <a:ext cx="8229600" cy="4648200"/>
          </a:xfrm>
        </p:spPr>
        <p:txBody>
          <a:bodyPr>
            <a:normAutofit/>
          </a:bodyPr>
          <a:lstStyle/>
          <a:p>
            <a:r>
              <a:rPr lang="en-US" sz="3200" dirty="0"/>
              <a:t>The Program Description does not </a:t>
            </a:r>
            <a:r>
              <a:rPr lang="en-US" sz="3200" dirty="0" smtClean="0"/>
              <a:t>limit the number of submissions</a:t>
            </a:r>
          </a:p>
          <a:p>
            <a:endParaRPr lang="en-US" sz="3200" dirty="0"/>
          </a:p>
          <a:p>
            <a:pPr marL="0" indent="0">
              <a:buNone/>
            </a:pPr>
            <a:r>
              <a:rPr lang="en-US" sz="3200" u="sng" dirty="0" smtClean="0">
                <a:hlinkClick r:id="rId2"/>
              </a:rPr>
              <a:t>http</a:t>
            </a:r>
            <a:r>
              <a:rPr lang="en-US" sz="3200" u="sng" dirty="0">
                <a:hlinkClick r:id="rId2"/>
              </a:rPr>
              <a:t>://www.nsf.gov/funding/pgm_summ.jsp?pims_id=504976&amp;org=DUE&amp;from=</a:t>
            </a:r>
            <a:r>
              <a:rPr lang="en-US" sz="3200" u="sng" dirty="0" smtClean="0">
                <a:hlinkClick r:id="rId2"/>
              </a:rPr>
              <a:t>home</a:t>
            </a:r>
            <a:endParaRPr lang="en-US" sz="3200" dirty="0"/>
          </a:p>
        </p:txBody>
      </p:sp>
    </p:spTree>
    <p:extLst>
      <p:ext uri="{BB962C8B-B14F-4D97-AF65-F5344CB8AC3E}">
        <p14:creationId xmlns:p14="http://schemas.microsoft.com/office/powerpoint/2010/main" val="18624169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Should the proposal have a dissemination plan?</a:t>
            </a:r>
          </a:p>
        </p:txBody>
      </p:sp>
      <p:sp>
        <p:nvSpPr>
          <p:cNvPr id="2" name="Content Placeholder 1"/>
          <p:cNvSpPr>
            <a:spLocks noGrp="1"/>
          </p:cNvSpPr>
          <p:nvPr>
            <p:ph idx="1"/>
          </p:nvPr>
        </p:nvSpPr>
        <p:spPr>
          <a:xfrm>
            <a:off x="457200" y="1371600"/>
            <a:ext cx="8229600" cy="4953000"/>
          </a:xfrm>
        </p:spPr>
        <p:txBody>
          <a:bodyPr>
            <a:noAutofit/>
          </a:bodyPr>
          <a:lstStyle/>
          <a:p>
            <a:pPr marL="334963" indent="-334963">
              <a:lnSpc>
                <a:spcPct val="120000"/>
              </a:lnSpc>
            </a:pPr>
            <a:r>
              <a:rPr lang="en-US" sz="1800" dirty="0" smtClean="0"/>
              <a:t>The spread of the use of effective approaches to STEM education relies on outreach to the community, including presentation at professional society meetings, workshops, publication, and other mechanisms.</a:t>
            </a:r>
          </a:p>
          <a:p>
            <a:r>
              <a:rPr lang="en-US" sz="1800" dirty="0" smtClean="0"/>
              <a:t>Investigators </a:t>
            </a:r>
            <a:r>
              <a:rPr lang="en-US" sz="1800" dirty="0"/>
              <a:t>are expected to share with other researchers, at no more than incremental cost and within a reasonable time, the primary data, samples, physical collections and other supporting materials created or gathered in the course of work under NSF grants. Grantees are expected to encourage and facilitate such sharing</a:t>
            </a:r>
            <a:r>
              <a:rPr lang="en-US" sz="1800" dirty="0" smtClean="0"/>
              <a:t>.</a:t>
            </a:r>
          </a:p>
          <a:p>
            <a:pPr marL="334963" indent="-334963">
              <a:lnSpc>
                <a:spcPct val="120000"/>
              </a:lnSpc>
            </a:pPr>
            <a:r>
              <a:rPr lang="en-US" sz="1800" dirty="0" smtClean="0"/>
              <a:t>Under all NSF awards, investigators </a:t>
            </a:r>
            <a:r>
              <a:rPr lang="en-US" sz="1800" dirty="0"/>
              <a:t>are expected to promptly prepare and submit for publication, with authorship that </a:t>
            </a:r>
            <a:r>
              <a:rPr lang="en-US" sz="1800" dirty="0" smtClean="0"/>
              <a:t>accurately </a:t>
            </a:r>
            <a:r>
              <a:rPr lang="en-US" sz="1800" dirty="0"/>
              <a:t>reflects the contributions of those involved, all significant findings from work conducted under NSF </a:t>
            </a:r>
            <a:r>
              <a:rPr lang="en-US" sz="1800" dirty="0" smtClean="0"/>
              <a:t>grants</a:t>
            </a:r>
            <a:r>
              <a:rPr lang="en-US" sz="1800" dirty="0"/>
              <a:t>.</a:t>
            </a:r>
            <a:endParaRPr lang="en-US" sz="1800" dirty="0" smtClean="0"/>
          </a:p>
          <a:p>
            <a:pPr marL="0" indent="0">
              <a:buNone/>
            </a:pPr>
            <a:r>
              <a:rPr lang="en-US" sz="1800" i="1" dirty="0" smtClean="0"/>
              <a:t>NSF Awards and Administration Guide (AAG) </a:t>
            </a:r>
            <a:r>
              <a:rPr lang="en-US" sz="1800" i="1" dirty="0"/>
              <a:t>Chapter VI.D.4.a contains further information: </a:t>
            </a:r>
            <a:r>
              <a:rPr lang="en-US" sz="1800" u="sng" dirty="0">
                <a:hlinkClick r:id="rId2"/>
              </a:rPr>
              <a:t>http://</a:t>
            </a:r>
            <a:r>
              <a:rPr lang="en-US" sz="1800" u="sng" dirty="0" smtClean="0">
                <a:hlinkClick r:id="rId2"/>
              </a:rPr>
              <a:t>www.nsf.gov/pubs/policydocs/pappguide/nsf13001/aag_6.jsp</a:t>
            </a:r>
            <a:endParaRPr lang="en-US" sz="1800" dirty="0"/>
          </a:p>
          <a:p>
            <a:endParaRPr lang="en-US" sz="1800" dirty="0"/>
          </a:p>
        </p:txBody>
      </p:sp>
    </p:spTree>
    <p:extLst>
      <p:ext uri="{BB962C8B-B14F-4D97-AF65-F5344CB8AC3E}">
        <p14:creationId xmlns:p14="http://schemas.microsoft.com/office/powerpoint/2010/main" val="1156919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7543800" cy="990600"/>
          </a:xfrm>
        </p:spPr>
        <p:txBody>
          <a:bodyPr>
            <a:noAutofit/>
          </a:bodyPr>
          <a:lstStyle/>
          <a:p>
            <a:r>
              <a:rPr lang="en-US" sz="3600" dirty="0" smtClean="0"/>
              <a:t>May I submit letters of commitment or collaboration?</a:t>
            </a:r>
            <a:endParaRPr lang="en-US" sz="3600" dirty="0"/>
          </a:p>
        </p:txBody>
      </p:sp>
      <p:sp>
        <p:nvSpPr>
          <p:cNvPr id="2" name="Content Placeholder 1"/>
          <p:cNvSpPr>
            <a:spLocks noGrp="1"/>
          </p:cNvSpPr>
          <p:nvPr>
            <p:ph idx="1"/>
          </p:nvPr>
        </p:nvSpPr>
        <p:spPr>
          <a:xfrm>
            <a:off x="457200" y="1600200"/>
            <a:ext cx="8382000" cy="4876800"/>
          </a:xfrm>
        </p:spPr>
        <p:txBody>
          <a:bodyPr>
            <a:noAutofit/>
          </a:bodyPr>
          <a:lstStyle/>
          <a:p>
            <a:pPr marL="334963" indent="-334963">
              <a:lnSpc>
                <a:spcPct val="90000"/>
              </a:lnSpc>
            </a:pPr>
            <a:r>
              <a:rPr lang="en-US" dirty="0" smtClean="0"/>
              <a:t>”</a:t>
            </a:r>
            <a:r>
              <a:rPr lang="en-US" sz="2000" dirty="0" smtClean="0"/>
              <a:t>Documentation of collaborative arrangements of significance to the proposal through </a:t>
            </a:r>
            <a:r>
              <a:rPr lang="en-US" sz="2000" u="sng" dirty="0" smtClean="0"/>
              <a:t>letters of commitment</a:t>
            </a:r>
            <a:r>
              <a:rPr lang="en-US" sz="2000" dirty="0" smtClean="0"/>
              <a:t>" can be submitted (GPG Chapter II.C.2.j.)</a:t>
            </a:r>
            <a:br>
              <a:rPr lang="en-US" sz="2000" dirty="0" smtClean="0"/>
            </a:br>
            <a:r>
              <a:rPr lang="en-US" sz="2000" dirty="0" smtClean="0">
                <a:hlinkClick r:id="rId2"/>
              </a:rPr>
              <a:t>http://www.nsf.gov/pubs/policydocs/pappguide/nsf13001/gpg_2.jsp#IIC2j</a:t>
            </a:r>
            <a:endParaRPr lang="en-US" sz="2000" dirty="0" smtClean="0"/>
          </a:p>
          <a:p>
            <a:pPr marL="334963" indent="-334963">
              <a:lnSpc>
                <a:spcPct val="90000"/>
              </a:lnSpc>
            </a:pPr>
            <a:endParaRPr lang="en-US" sz="2000" dirty="0" smtClean="0"/>
          </a:p>
          <a:p>
            <a:pPr marL="334963" indent="-334963">
              <a:lnSpc>
                <a:spcPct val="90000"/>
              </a:lnSpc>
            </a:pPr>
            <a:r>
              <a:rPr lang="en-US" sz="2000" dirty="0" smtClean="0"/>
              <a:t>”Any </a:t>
            </a:r>
            <a:r>
              <a:rPr lang="en-US" sz="2000" dirty="0"/>
              <a:t>substantial collaboration with individuals not included in the budget should be described and documented with a letter from each collaborator, which should be provided in the supplementary documentation section of the FastLane Proposal Preparation Module" </a:t>
            </a:r>
            <a:r>
              <a:rPr lang="en-US" sz="2000" dirty="0" smtClean="0"/>
              <a:t>(GPG </a:t>
            </a:r>
            <a:r>
              <a:rPr lang="en-US" sz="2000" dirty="0"/>
              <a:t>Chapter II.C.2.d.(iv</a:t>
            </a:r>
            <a:r>
              <a:rPr lang="en-US" sz="2000" dirty="0" smtClean="0"/>
              <a:t>))</a:t>
            </a:r>
            <a:r>
              <a:rPr lang="en-US" sz="2000" u="sng" dirty="0" smtClean="0">
                <a:hlinkClick r:id="rId2"/>
              </a:rPr>
              <a:t>http</a:t>
            </a:r>
            <a:r>
              <a:rPr lang="en-US" sz="2000" u="sng" dirty="0">
                <a:hlinkClick r:id="rId2"/>
              </a:rPr>
              <a:t>://www.nsf.gov/pubs/policydocs/pappguide/nsf13001/gpg_2.jsp#IIC2div</a:t>
            </a:r>
            <a:r>
              <a:rPr lang="en-US" sz="2000" dirty="0" smtClean="0"/>
              <a:t>)</a:t>
            </a:r>
          </a:p>
          <a:p>
            <a:pPr marL="334963" indent="-334963">
              <a:lnSpc>
                <a:spcPct val="90000"/>
              </a:lnSpc>
            </a:pPr>
            <a:endParaRPr lang="en-US" sz="2000" dirty="0"/>
          </a:p>
          <a:p>
            <a:pPr>
              <a:lnSpc>
                <a:spcPct val="80000"/>
              </a:lnSpc>
            </a:pPr>
            <a:r>
              <a:rPr lang="en-US" sz="2000" dirty="0" smtClean="0"/>
              <a:t>"</a:t>
            </a:r>
          </a:p>
          <a:p>
            <a:pPr>
              <a:lnSpc>
                <a:spcPct val="80000"/>
              </a:lnSpc>
            </a:pPr>
            <a:endParaRPr lang="en-US" sz="1800" dirty="0"/>
          </a:p>
        </p:txBody>
      </p:sp>
    </p:spTree>
    <p:extLst>
      <p:ext uri="{BB962C8B-B14F-4D97-AF65-F5344CB8AC3E}">
        <p14:creationId xmlns:p14="http://schemas.microsoft.com/office/powerpoint/2010/main" val="1298075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NSF STEM </a:t>
            </a:r>
            <a:r>
              <a:rPr lang="en-US" dirty="0"/>
              <a:t>Workforce Priorities</a:t>
            </a:r>
          </a:p>
        </p:txBody>
      </p:sp>
      <p:sp>
        <p:nvSpPr>
          <p:cNvPr id="2" name="Content Placeholder 1"/>
          <p:cNvSpPr>
            <a:spLocks noGrp="1"/>
          </p:cNvSpPr>
          <p:nvPr>
            <p:ph idx="1"/>
          </p:nvPr>
        </p:nvSpPr>
        <p:spPr>
          <a:xfrm>
            <a:off x="457200" y="1371601"/>
            <a:ext cx="8229600" cy="4343400"/>
          </a:xfrm>
        </p:spPr>
        <p:txBody>
          <a:bodyPr>
            <a:normAutofit lnSpcReduction="10000"/>
          </a:bodyPr>
          <a:lstStyle/>
          <a:p>
            <a:pPr marL="519113" indent="-458788"/>
            <a:r>
              <a:rPr lang="en-US" sz="3600" dirty="0" smtClean="0"/>
              <a:t>Prepare </a:t>
            </a:r>
            <a:r>
              <a:rPr lang="en-US" sz="3600" dirty="0"/>
              <a:t>students to be </a:t>
            </a:r>
            <a:r>
              <a:rPr lang="en-US" sz="3600" dirty="0" smtClean="0"/>
              <a:t>leaders,</a:t>
            </a:r>
            <a:r>
              <a:rPr lang="en-US" sz="3600" dirty="0" smtClean="0">
                <a:solidFill>
                  <a:srgbClr val="FF0000"/>
                </a:solidFill>
              </a:rPr>
              <a:t> </a:t>
            </a:r>
            <a:r>
              <a:rPr lang="en-US" sz="3600" dirty="0" smtClean="0"/>
              <a:t>teachers, </a:t>
            </a:r>
            <a:r>
              <a:rPr lang="en-US" sz="3600" dirty="0"/>
              <a:t>and innovators in emerging and rapidly changing STEM </a:t>
            </a:r>
            <a:r>
              <a:rPr lang="en-US" sz="3600" dirty="0" smtClean="0"/>
              <a:t>fields</a:t>
            </a:r>
          </a:p>
          <a:p>
            <a:pPr marL="519113" indent="-458788"/>
            <a:r>
              <a:rPr lang="en-US" sz="3600" dirty="0" smtClean="0"/>
              <a:t>Develop </a:t>
            </a:r>
            <a:r>
              <a:rPr lang="en-US" sz="3600" dirty="0"/>
              <a:t>a scientifically literate </a:t>
            </a:r>
            <a:r>
              <a:rPr lang="en-US" sz="3600" dirty="0" smtClean="0"/>
              <a:t>populace</a:t>
            </a:r>
            <a:endParaRPr lang="en-US" sz="3600" dirty="0"/>
          </a:p>
          <a:p>
            <a:pPr marL="60325" indent="0">
              <a:buNone/>
            </a:pPr>
            <a:r>
              <a:rPr lang="en-US" sz="3200" dirty="0" smtClean="0"/>
              <a:t/>
            </a:r>
            <a:br>
              <a:rPr lang="en-US" sz="3200" dirty="0" smtClean="0"/>
            </a:br>
            <a:r>
              <a:rPr lang="en-US" sz="3200" i="1" dirty="0" smtClean="0"/>
              <a:t>Both depend </a:t>
            </a:r>
            <a:r>
              <a:rPr lang="en-US" sz="3200" i="1" dirty="0"/>
              <a:t>on the </a:t>
            </a:r>
            <a:r>
              <a:rPr lang="en-US" sz="3200" i="1" dirty="0">
                <a:effectLst>
                  <a:outerShdw blurRad="50800" dist="38100" dir="2700000" algn="tl" rotWithShape="0">
                    <a:prstClr val="black">
                      <a:alpha val="40000"/>
                    </a:prstClr>
                  </a:outerShdw>
                </a:effectLst>
              </a:rPr>
              <a:t>nature and quality</a:t>
            </a:r>
            <a:r>
              <a:rPr lang="en-US" sz="3200" i="1" dirty="0"/>
              <a:t> of the undergraduate education </a:t>
            </a:r>
            <a:r>
              <a:rPr lang="en-US" sz="3200" i="1" dirty="0" smtClean="0"/>
              <a:t>experience</a:t>
            </a:r>
            <a:endParaRPr lang="en-US" sz="3200" i="1" dirty="0"/>
          </a:p>
        </p:txBody>
      </p:sp>
    </p:spTree>
    <p:extLst>
      <p:ext uri="{BB962C8B-B14F-4D97-AF65-F5344CB8AC3E}">
        <p14:creationId xmlns:p14="http://schemas.microsoft.com/office/powerpoint/2010/main" val="1019178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May I submit letters of </a:t>
            </a:r>
            <a:r>
              <a:rPr lang="en-US" dirty="0" smtClean="0"/>
              <a:t>support?</a:t>
            </a:r>
            <a:endParaRPr lang="en-US" dirty="0"/>
          </a:p>
        </p:txBody>
      </p:sp>
      <p:sp>
        <p:nvSpPr>
          <p:cNvPr id="3" name="Content Placeholder 2"/>
          <p:cNvSpPr>
            <a:spLocks noGrp="1"/>
          </p:cNvSpPr>
          <p:nvPr>
            <p:ph idx="1"/>
          </p:nvPr>
        </p:nvSpPr>
        <p:spPr>
          <a:xfrm>
            <a:off x="457200" y="1600201"/>
            <a:ext cx="8229600" cy="4191000"/>
          </a:xfrm>
        </p:spPr>
        <p:txBody>
          <a:bodyPr>
            <a:normAutofit lnSpcReduction="10000"/>
          </a:bodyPr>
          <a:lstStyle/>
          <a:p>
            <a:r>
              <a:rPr lang="en-US" u="sng" dirty="0" smtClean="0"/>
              <a:t>Letters </a:t>
            </a:r>
            <a:r>
              <a:rPr lang="en-US" u="sng" dirty="0"/>
              <a:t>of support </a:t>
            </a:r>
            <a:r>
              <a:rPr lang="en-US" dirty="0"/>
              <a:t>should </a:t>
            </a:r>
            <a:r>
              <a:rPr lang="en-US" b="1" u="sng" dirty="0">
                <a:solidFill>
                  <a:srgbClr val="292934"/>
                </a:solidFill>
                <a:effectLst>
                  <a:outerShdw blurRad="50800" dist="38100" dir="2700000" algn="tl" rotWithShape="0">
                    <a:prstClr val="black">
                      <a:alpha val="40000"/>
                    </a:prstClr>
                  </a:outerShdw>
                </a:effectLst>
              </a:rPr>
              <a:t>NOT</a:t>
            </a:r>
            <a:r>
              <a:rPr lang="en-US" dirty="0"/>
              <a:t> be submitted as they are not a standard component of an NSF proposal” </a:t>
            </a:r>
            <a:endParaRPr lang="en-US" dirty="0" smtClean="0"/>
          </a:p>
          <a:p>
            <a:endParaRPr lang="en-US" dirty="0"/>
          </a:p>
          <a:p>
            <a:r>
              <a:rPr lang="en-US" dirty="0" smtClean="0"/>
              <a:t>See the GPG </a:t>
            </a:r>
            <a:r>
              <a:rPr lang="en-US" dirty="0"/>
              <a:t>Chapter II.C.2.j. </a:t>
            </a:r>
            <a:r>
              <a:rPr lang="en-US" dirty="0" smtClean="0"/>
              <a:t>for further information:</a:t>
            </a:r>
          </a:p>
          <a:p>
            <a:r>
              <a:rPr lang="en-US" dirty="0" smtClean="0">
                <a:hlinkClick r:id="rId2"/>
              </a:rPr>
              <a:t>http</a:t>
            </a:r>
            <a:r>
              <a:rPr lang="en-US" dirty="0">
                <a:hlinkClick r:id="rId2"/>
              </a:rPr>
              <a:t>://www.nsf.gov/pubs/policydocs/pappguide/nsf13001/gpg_index.jsp</a:t>
            </a:r>
            <a:endParaRPr lang="en-US" dirty="0"/>
          </a:p>
        </p:txBody>
      </p:sp>
      <p:sp>
        <p:nvSpPr>
          <p:cNvPr id="4" name="Footer Placeholder 3"/>
          <p:cNvSpPr>
            <a:spLocks noGrp="1"/>
          </p:cNvSpPr>
          <p:nvPr>
            <p:ph type="ftr" sz="quarter" idx="11"/>
          </p:nvPr>
        </p:nvSpPr>
        <p:spPr/>
        <p:txBody>
          <a:bodyPr/>
          <a:lstStyle/>
          <a:p>
            <a:pPr algn="r"/>
            <a:endParaRPr lang="en-US" dirty="0"/>
          </a:p>
        </p:txBody>
      </p:sp>
    </p:spTree>
    <p:extLst>
      <p:ext uri="{BB962C8B-B14F-4D97-AF65-F5344CB8AC3E}">
        <p14:creationId xmlns:p14="http://schemas.microsoft.com/office/powerpoint/2010/main" val="2616671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7696200" cy="1828800"/>
          </a:xfrm>
        </p:spPr>
        <p:txBody>
          <a:bodyPr>
            <a:noAutofit/>
          </a:bodyPr>
          <a:lstStyle/>
          <a:p>
            <a:r>
              <a:rPr lang="en-US" sz="2800" dirty="0" smtClean="0"/>
              <a:t>Can I submit a proposal prepared in response to a previous DUE program? (e.g., TUES, WIDER, or STEP)</a:t>
            </a:r>
            <a:endParaRPr lang="en-US" sz="2800" dirty="0"/>
          </a:p>
        </p:txBody>
      </p:sp>
      <p:sp>
        <p:nvSpPr>
          <p:cNvPr id="2" name="Content Placeholder 1"/>
          <p:cNvSpPr>
            <a:spLocks noGrp="1"/>
          </p:cNvSpPr>
          <p:nvPr>
            <p:ph idx="1"/>
          </p:nvPr>
        </p:nvSpPr>
        <p:spPr>
          <a:xfrm>
            <a:off x="533400" y="2362200"/>
            <a:ext cx="8305800" cy="4038600"/>
          </a:xfrm>
        </p:spPr>
        <p:txBody>
          <a:bodyPr>
            <a:normAutofit fontScale="70000" lnSpcReduction="20000"/>
          </a:bodyPr>
          <a:lstStyle/>
          <a:p>
            <a:pPr marL="334963" indent="-334963"/>
            <a:r>
              <a:rPr lang="en-US" sz="3200" dirty="0" smtClean="0">
                <a:latin typeface="+mj-lt"/>
              </a:rPr>
              <a:t>You could submit a proposal prepared for one of those programs to the IUSE program.  However, it should be noted that the IUSE program description provides fewer restrictions and, thus, an opportunity for  greater creative freedom than the previous programs.   </a:t>
            </a:r>
          </a:p>
          <a:p>
            <a:pPr marL="334963" indent="-334963"/>
            <a:endParaRPr lang="en-US" sz="3200" dirty="0" smtClean="0">
              <a:latin typeface="+mj-lt"/>
            </a:endParaRPr>
          </a:p>
          <a:p>
            <a:pPr marL="334963" indent="-334963"/>
            <a:r>
              <a:rPr lang="en-US" sz="3200" dirty="0" smtClean="0">
                <a:latin typeface="+mj-lt"/>
              </a:rPr>
              <a:t>A stronger proposal is one for which the PI team has considered more directly the structure of the proposed project in meeting the goal of IUSE to “</a:t>
            </a:r>
            <a:r>
              <a:rPr lang="en-US" sz="3200" dirty="0" smtClean="0">
                <a:effectLst>
                  <a:outerShdw blurRad="50800" dist="38100" dir="2700000" algn="tl" rotWithShape="0">
                    <a:prstClr val="black">
                      <a:alpha val="40000"/>
                    </a:prstClr>
                  </a:outerShdw>
                </a:effectLst>
                <a:latin typeface="+mj-lt"/>
              </a:rPr>
              <a:t>address </a:t>
            </a:r>
            <a:r>
              <a:rPr lang="en-US" sz="3200" dirty="0">
                <a:effectLst>
                  <a:outerShdw blurRad="50800" dist="38100" dir="2700000" algn="tl" rotWithShape="0">
                    <a:prstClr val="black">
                      <a:alpha val="40000"/>
                    </a:prstClr>
                  </a:outerShdw>
                </a:effectLst>
                <a:latin typeface="+mj-lt"/>
              </a:rPr>
              <a:t>immediate challenges and opportunities facing undergraduate STEM education</a:t>
            </a:r>
            <a:r>
              <a:rPr lang="en-US" sz="3200" dirty="0">
                <a:latin typeface="+mj-lt"/>
              </a:rPr>
              <a:t>, as well as those that anticipate </a:t>
            </a:r>
            <a:r>
              <a:rPr lang="en-US" sz="3200" dirty="0">
                <a:effectLst>
                  <a:outerShdw blurRad="50800" dist="38100" dir="2700000" algn="tl" rotWithShape="0">
                    <a:prstClr val="black">
                      <a:alpha val="40000"/>
                    </a:prstClr>
                  </a:outerShdw>
                </a:effectLst>
                <a:latin typeface="+mj-lt"/>
              </a:rPr>
              <a:t>new structures and function of the undergraduate STEM learning and teaching enterprise</a:t>
            </a:r>
            <a:r>
              <a:rPr lang="en-US" sz="3200" dirty="0" smtClean="0">
                <a:latin typeface="+mj-lt"/>
              </a:rPr>
              <a:t>.”</a:t>
            </a:r>
            <a:endParaRPr lang="en-US" sz="2800" dirty="0">
              <a:latin typeface="+mj-lt"/>
            </a:endParaRPr>
          </a:p>
        </p:txBody>
      </p:sp>
    </p:spTree>
    <p:extLst>
      <p:ext uri="{BB962C8B-B14F-4D97-AF65-F5344CB8AC3E}">
        <p14:creationId xmlns:p14="http://schemas.microsoft.com/office/powerpoint/2010/main" val="10946489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Is laboratory equipment an allowed budget item in IUSE?</a:t>
            </a:r>
          </a:p>
        </p:txBody>
      </p:sp>
      <p:sp>
        <p:nvSpPr>
          <p:cNvPr id="2" name="Content Placeholder 1"/>
          <p:cNvSpPr>
            <a:spLocks noGrp="1"/>
          </p:cNvSpPr>
          <p:nvPr>
            <p:ph idx="1"/>
          </p:nvPr>
        </p:nvSpPr>
        <p:spPr>
          <a:xfrm>
            <a:off x="457200" y="1524000"/>
            <a:ext cx="8229600" cy="4419600"/>
          </a:xfrm>
        </p:spPr>
        <p:txBody>
          <a:bodyPr>
            <a:normAutofit fontScale="85000" lnSpcReduction="20000"/>
          </a:bodyPr>
          <a:lstStyle/>
          <a:p>
            <a:r>
              <a:rPr lang="en-US" sz="3200" dirty="0"/>
              <a:t>"Allowable items ordinarily will be limited to research equipment and apparatus not already available for the conduct of the work. General-purpose equipment, such as a personal computer and office furnishings, are not eligible for support unless primarily or exclusively used in the actual conduct of the proposed research."</a:t>
            </a:r>
          </a:p>
          <a:p>
            <a:pPr marL="0" indent="0">
              <a:buNone/>
            </a:pPr>
            <a:r>
              <a:rPr lang="en-US" sz="3200" dirty="0"/>
              <a:t> </a:t>
            </a:r>
          </a:p>
          <a:p>
            <a:r>
              <a:rPr lang="en-US" sz="2800" dirty="0" smtClean="0"/>
              <a:t>GPG </a:t>
            </a:r>
            <a:r>
              <a:rPr lang="en-US" sz="2800" dirty="0"/>
              <a:t>Chapter II. C. 2. g.:  </a:t>
            </a:r>
            <a:r>
              <a:rPr lang="en-US" sz="2800" u="sng" dirty="0">
                <a:hlinkClick r:id="rId2"/>
              </a:rPr>
              <a:t>http://www.nsf.gov/pubs/policydocs/pappguide/nsf13001/gpg_2.jsp#IIC2g</a:t>
            </a:r>
            <a:r>
              <a:rPr lang="en-US" sz="2800" dirty="0"/>
              <a:t>. </a:t>
            </a:r>
          </a:p>
          <a:p>
            <a:pPr marL="0" indent="0">
              <a:buNone/>
            </a:pPr>
            <a:r>
              <a:rPr lang="en-US" sz="2800" dirty="0"/>
              <a:t> </a:t>
            </a:r>
          </a:p>
        </p:txBody>
      </p:sp>
    </p:spTree>
    <p:extLst>
      <p:ext uri="{BB962C8B-B14F-4D97-AF65-F5344CB8AC3E}">
        <p14:creationId xmlns:p14="http://schemas.microsoft.com/office/powerpoint/2010/main" val="21018230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057400"/>
            <a:ext cx="8001000" cy="4343400"/>
          </a:xfrm>
        </p:spPr>
        <p:txBody>
          <a:bodyPr>
            <a:normAutofit/>
          </a:bodyPr>
          <a:lstStyle/>
          <a:p>
            <a:endParaRPr lang="en-US" sz="3600" dirty="0" smtClean="0"/>
          </a:p>
          <a:p>
            <a:r>
              <a:rPr lang="en-US" sz="3600" dirty="0" smtClean="0"/>
              <a:t>PD </a:t>
            </a:r>
            <a:r>
              <a:rPr lang="en-US" sz="3600" dirty="0"/>
              <a:t>14-7513 does not </a:t>
            </a:r>
            <a:r>
              <a:rPr lang="en-US" sz="3600" dirty="0" smtClean="0"/>
              <a:t>specify the requirement for an internal or external advisory board</a:t>
            </a:r>
            <a:endParaRPr lang="en-US" sz="3600" dirty="0"/>
          </a:p>
        </p:txBody>
      </p:sp>
      <p:sp>
        <p:nvSpPr>
          <p:cNvPr id="4" name="Title 3"/>
          <p:cNvSpPr>
            <a:spLocks noGrp="1"/>
          </p:cNvSpPr>
          <p:nvPr>
            <p:ph type="title"/>
          </p:nvPr>
        </p:nvSpPr>
        <p:spPr>
          <a:xfrm>
            <a:off x="457200" y="533400"/>
            <a:ext cx="7543800" cy="1219200"/>
          </a:xfrm>
        </p:spPr>
        <p:txBody>
          <a:bodyPr>
            <a:normAutofit fontScale="90000"/>
          </a:bodyPr>
          <a:lstStyle/>
          <a:p>
            <a:r>
              <a:rPr lang="en-US" dirty="0"/>
              <a:t>Is an </a:t>
            </a:r>
            <a:r>
              <a:rPr lang="en-US" dirty="0" smtClean="0"/>
              <a:t>advisory board </a:t>
            </a:r>
            <a:r>
              <a:rPr lang="en-US" dirty="0"/>
              <a:t>(internal or external</a:t>
            </a:r>
            <a:r>
              <a:rPr lang="en-US" dirty="0" smtClean="0"/>
              <a:t>) </a:t>
            </a:r>
            <a:r>
              <a:rPr lang="en-US" dirty="0"/>
              <a:t>required?</a:t>
            </a:r>
          </a:p>
        </p:txBody>
      </p:sp>
    </p:spTree>
    <p:extLst>
      <p:ext uri="{BB962C8B-B14F-4D97-AF65-F5344CB8AC3E}">
        <p14:creationId xmlns:p14="http://schemas.microsoft.com/office/powerpoint/2010/main" val="35100505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7543800" cy="1143000"/>
          </a:xfrm>
        </p:spPr>
        <p:txBody>
          <a:bodyPr>
            <a:normAutofit fontScale="90000"/>
          </a:bodyPr>
          <a:lstStyle/>
          <a:p>
            <a:r>
              <a:rPr lang="en-US" dirty="0"/>
              <a:t>Must a project be evidence-based or evidence-generating?</a:t>
            </a:r>
          </a:p>
        </p:txBody>
      </p:sp>
      <p:sp>
        <p:nvSpPr>
          <p:cNvPr id="2" name="Content Placeholder 1"/>
          <p:cNvSpPr>
            <a:spLocks noGrp="1"/>
          </p:cNvSpPr>
          <p:nvPr>
            <p:ph idx="1"/>
          </p:nvPr>
        </p:nvSpPr>
        <p:spPr>
          <a:xfrm>
            <a:off x="457200" y="1981200"/>
            <a:ext cx="8229600" cy="4495800"/>
          </a:xfrm>
        </p:spPr>
        <p:txBody>
          <a:bodyPr/>
          <a:lstStyle/>
          <a:p>
            <a:pPr marL="342900" lvl="1" indent="-342900">
              <a:buFont typeface="Arial" pitchFamily="34" charset="0"/>
              <a:buChar char="•"/>
            </a:pPr>
            <a:r>
              <a:rPr lang="en-US" sz="3600" dirty="0"/>
              <a:t>As per the Program </a:t>
            </a:r>
            <a:r>
              <a:rPr lang="en-US" sz="3600" dirty="0" smtClean="0"/>
              <a:t>Description: </a:t>
            </a:r>
            <a:br>
              <a:rPr lang="en-US" sz="3600" dirty="0" smtClean="0"/>
            </a:br>
            <a:r>
              <a:rPr lang="en-US" sz="3600" dirty="0" smtClean="0"/>
              <a:t/>
            </a:r>
            <a:br>
              <a:rPr lang="en-US" sz="3600" dirty="0" smtClean="0"/>
            </a:br>
            <a:r>
              <a:rPr lang="en-US" sz="3600" dirty="0" smtClean="0"/>
              <a:t>“</a:t>
            </a:r>
            <a:r>
              <a:rPr lang="en-US" sz="3600" i="1" dirty="0" smtClean="0"/>
              <a:t>Proposals </a:t>
            </a:r>
            <a:r>
              <a:rPr lang="en-US" sz="3600" i="1" dirty="0"/>
              <a:t>should describe projects that build on available evidence and theory, and that will generate evidence and build </a:t>
            </a:r>
            <a:r>
              <a:rPr lang="en-US" sz="3600" i="1" dirty="0" smtClean="0"/>
              <a:t>knowledge”</a:t>
            </a:r>
          </a:p>
          <a:p>
            <a:endParaRPr lang="en-US" dirty="0"/>
          </a:p>
        </p:txBody>
      </p:sp>
    </p:spTree>
    <p:extLst>
      <p:ext uri="{BB962C8B-B14F-4D97-AF65-F5344CB8AC3E}">
        <p14:creationId xmlns:p14="http://schemas.microsoft.com/office/powerpoint/2010/main" val="17237588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153400" cy="4495800"/>
          </a:xfrm>
        </p:spPr>
        <p:txBody>
          <a:bodyPr>
            <a:normAutofit/>
          </a:bodyPr>
          <a:lstStyle/>
          <a:p>
            <a:pPr marL="334963" indent="-334963"/>
            <a:r>
              <a:rPr lang="en-US" sz="3600" dirty="0" smtClean="0"/>
              <a:t>If </a:t>
            </a:r>
            <a:r>
              <a:rPr lang="en-US" sz="3600" dirty="0"/>
              <a:t>the rationale for your project and the basis and execution of its activities can be illuminated by such data or any other </a:t>
            </a:r>
            <a:r>
              <a:rPr lang="en-US" sz="3600" dirty="0" smtClean="0"/>
              <a:t>data or information, </a:t>
            </a:r>
            <a:r>
              <a:rPr lang="en-US" sz="3600" dirty="0"/>
              <a:t>then you are encouraged to provide </a:t>
            </a:r>
            <a:r>
              <a:rPr lang="en-US" sz="3600" dirty="0" smtClean="0"/>
              <a:t>it</a:t>
            </a:r>
            <a:endParaRPr lang="en-US" sz="3600" dirty="0"/>
          </a:p>
        </p:txBody>
      </p:sp>
      <p:sp>
        <p:nvSpPr>
          <p:cNvPr id="4" name="Title 3"/>
          <p:cNvSpPr>
            <a:spLocks noGrp="1"/>
          </p:cNvSpPr>
          <p:nvPr>
            <p:ph type="title"/>
          </p:nvPr>
        </p:nvSpPr>
        <p:spPr>
          <a:xfrm>
            <a:off x="457200" y="533400"/>
            <a:ext cx="7543800" cy="1295400"/>
          </a:xfrm>
        </p:spPr>
        <p:txBody>
          <a:bodyPr>
            <a:normAutofit/>
          </a:bodyPr>
          <a:lstStyle/>
          <a:p>
            <a:r>
              <a:rPr lang="en-US" dirty="0"/>
              <a:t>Do I need to present baseline data and a theory of change?</a:t>
            </a:r>
          </a:p>
        </p:txBody>
      </p:sp>
    </p:spTree>
    <p:extLst>
      <p:ext uri="{BB962C8B-B14F-4D97-AF65-F5344CB8AC3E}">
        <p14:creationId xmlns:p14="http://schemas.microsoft.com/office/powerpoint/2010/main" val="13980987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
            </a:r>
            <a:br>
              <a:rPr lang="en-US" sz="3200" dirty="0" smtClean="0"/>
            </a:br>
            <a:r>
              <a:rPr lang="en-US" sz="3200" dirty="0" smtClean="0"/>
              <a:t>Do </a:t>
            </a:r>
            <a:r>
              <a:rPr lang="en-US" sz="3200" dirty="0"/>
              <a:t>I need to include a Data Management Plan with my proposal?</a:t>
            </a:r>
            <a:br>
              <a:rPr lang="en-US" sz="3200" dirty="0"/>
            </a:br>
            <a:endParaRPr lang="en-US" sz="3200" dirty="0"/>
          </a:p>
        </p:txBody>
      </p:sp>
      <p:sp>
        <p:nvSpPr>
          <p:cNvPr id="3" name="Content Placeholder 2"/>
          <p:cNvSpPr>
            <a:spLocks noGrp="1"/>
          </p:cNvSpPr>
          <p:nvPr>
            <p:ph idx="1"/>
          </p:nvPr>
        </p:nvSpPr>
        <p:spPr>
          <a:xfrm>
            <a:off x="457200" y="1600201"/>
            <a:ext cx="8229600" cy="4343400"/>
          </a:xfrm>
        </p:spPr>
        <p:txBody>
          <a:bodyPr>
            <a:normAutofit lnSpcReduction="10000"/>
          </a:bodyPr>
          <a:lstStyle/>
          <a:p>
            <a:r>
              <a:rPr lang="en-US" sz="2400" dirty="0"/>
              <a:t>Yes.  “Proposals must include a supplementary document of no more than two pages labeled “Data Management Plan”. This supplement should describe how the proposal will conform to NSF policy on the dissemination and sharing of research results.”</a:t>
            </a:r>
          </a:p>
          <a:p>
            <a:pPr marL="0" indent="0">
              <a:buNone/>
            </a:pPr>
            <a:r>
              <a:rPr lang="en-US" sz="2400" dirty="0"/>
              <a:t> </a:t>
            </a:r>
          </a:p>
          <a:p>
            <a:r>
              <a:rPr lang="en-US" sz="2000" dirty="0"/>
              <a:t>See the GPG, Chapter II.C.2.j:</a:t>
            </a:r>
          </a:p>
          <a:p>
            <a:pPr marL="400050" lvl="1" indent="0">
              <a:buNone/>
            </a:pPr>
            <a:r>
              <a:rPr lang="en-US" sz="2000" u="sng" dirty="0" smtClean="0">
                <a:hlinkClick r:id="rId2"/>
              </a:rPr>
              <a:t>http</a:t>
            </a:r>
            <a:r>
              <a:rPr lang="en-US" sz="2000" u="sng" dirty="0">
                <a:hlinkClick r:id="rId2"/>
              </a:rPr>
              <a:t>://www.nsf.gov/pubs/policydocs/pappguide/nsf11001/gpg_2.jsp#dmp</a:t>
            </a:r>
            <a:r>
              <a:rPr lang="en-US" sz="2000" dirty="0"/>
              <a:t>.</a:t>
            </a:r>
          </a:p>
          <a:p>
            <a:r>
              <a:rPr lang="en-US" sz="2000" dirty="0" smtClean="0"/>
              <a:t>See </a:t>
            </a:r>
            <a:r>
              <a:rPr lang="en-US" sz="2000" dirty="0"/>
              <a:t>the AAG Chapter VI.D.4:  </a:t>
            </a:r>
            <a:r>
              <a:rPr lang="en-US" sz="2000" u="sng" dirty="0">
                <a:hlinkClick r:id="rId3"/>
              </a:rPr>
              <a:t>http://www.nsf.gov/pubs/policydocs/pappguide/nsf11001/aag_6.jsp#VID4</a:t>
            </a:r>
            <a:r>
              <a:rPr lang="en-US" sz="2000" dirty="0"/>
              <a:t>.  </a:t>
            </a:r>
          </a:p>
          <a:p>
            <a:endParaRPr lang="en-US" dirty="0"/>
          </a:p>
        </p:txBody>
      </p:sp>
      <p:sp>
        <p:nvSpPr>
          <p:cNvPr id="4" name="Footer Placeholder 3"/>
          <p:cNvSpPr>
            <a:spLocks noGrp="1"/>
          </p:cNvSpPr>
          <p:nvPr>
            <p:ph type="ftr" sz="quarter" idx="11"/>
          </p:nvPr>
        </p:nvSpPr>
        <p:spPr/>
        <p:txBody>
          <a:bodyPr/>
          <a:lstStyle/>
          <a:p>
            <a:pPr algn="r"/>
            <a:endParaRPr lang="en-US" dirty="0"/>
          </a:p>
        </p:txBody>
      </p:sp>
    </p:spTree>
    <p:extLst>
      <p:ext uri="{BB962C8B-B14F-4D97-AF65-F5344CB8AC3E}">
        <p14:creationId xmlns:p14="http://schemas.microsoft.com/office/powerpoint/2010/main" val="213795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Do I need to include a Postdoctoral Fellow Mentoring Plan with my proposal?</a:t>
            </a:r>
          </a:p>
        </p:txBody>
      </p:sp>
      <p:sp>
        <p:nvSpPr>
          <p:cNvPr id="3" name="Content Placeholder 2"/>
          <p:cNvSpPr>
            <a:spLocks noGrp="1"/>
          </p:cNvSpPr>
          <p:nvPr>
            <p:ph idx="1"/>
          </p:nvPr>
        </p:nvSpPr>
        <p:spPr/>
        <p:txBody>
          <a:bodyPr>
            <a:normAutofit fontScale="70000" lnSpcReduction="20000"/>
          </a:bodyPr>
          <a:lstStyle/>
          <a:p>
            <a:r>
              <a:rPr lang="en-US" dirty="0"/>
              <a:t>Yes, if you are requesting support for postdoctoral fellows.  </a:t>
            </a:r>
            <a:endParaRPr lang="en-US" dirty="0" smtClean="0"/>
          </a:p>
          <a:p>
            <a:endParaRPr lang="en-US" dirty="0"/>
          </a:p>
          <a:p>
            <a:r>
              <a:rPr lang="en-US" dirty="0" smtClean="0"/>
              <a:t>“</a:t>
            </a:r>
            <a:r>
              <a:rPr lang="en-US" dirty="0"/>
              <a:t>Each proposal that requests funding to support </a:t>
            </a:r>
            <a:r>
              <a:rPr lang="en-US" b="1" dirty="0"/>
              <a:t>postdoctoral researchers</a:t>
            </a:r>
            <a:r>
              <a:rPr lang="en-US" baseline="30000" dirty="0"/>
              <a:t> </a:t>
            </a:r>
            <a:r>
              <a:rPr lang="en-US" dirty="0"/>
              <a:t>must include, as a supplementary document, a description of the mentoring activities that will be provided for such individuals.”</a:t>
            </a:r>
          </a:p>
          <a:p>
            <a:pPr marL="0" indent="0">
              <a:buNone/>
            </a:pPr>
            <a:r>
              <a:rPr lang="en-US" dirty="0"/>
              <a:t> </a:t>
            </a:r>
          </a:p>
          <a:p>
            <a:r>
              <a:rPr lang="en-US" dirty="0"/>
              <a:t>See the GPG, Chapter II.C.2.j:</a:t>
            </a:r>
          </a:p>
          <a:p>
            <a:pPr marL="0" indent="0">
              <a:buNone/>
            </a:pPr>
            <a:r>
              <a:rPr lang="en-US" u="sng" dirty="0" smtClean="0">
                <a:hlinkClick r:id="rId2"/>
              </a:rPr>
              <a:t>http</a:t>
            </a:r>
            <a:r>
              <a:rPr lang="en-US" u="sng" dirty="0">
                <a:hlinkClick r:id="rId2"/>
              </a:rPr>
              <a:t>://www.nsf.gov/pubs/policydocs/pappguide/nsf11001/gpg_2.jsp#dmp</a:t>
            </a:r>
            <a:r>
              <a:rPr lang="en-US" dirty="0"/>
              <a:t>.</a:t>
            </a:r>
          </a:p>
          <a:p>
            <a:pPr marL="0" indent="0">
              <a:buNone/>
            </a:pPr>
            <a:endParaRPr lang="en-US" dirty="0"/>
          </a:p>
          <a:p>
            <a:pPr marL="0" indent="0">
              <a:buNone/>
            </a:pPr>
            <a:r>
              <a:rPr lang="en-US" dirty="0"/>
              <a:t> </a:t>
            </a:r>
          </a:p>
          <a:p>
            <a:endParaRPr lang="en-US" dirty="0"/>
          </a:p>
        </p:txBody>
      </p:sp>
      <p:sp>
        <p:nvSpPr>
          <p:cNvPr id="4" name="Footer Placeholder 3"/>
          <p:cNvSpPr>
            <a:spLocks noGrp="1"/>
          </p:cNvSpPr>
          <p:nvPr>
            <p:ph type="ftr" sz="quarter" idx="11"/>
          </p:nvPr>
        </p:nvSpPr>
        <p:spPr/>
        <p:txBody>
          <a:bodyPr/>
          <a:lstStyle/>
          <a:p>
            <a:pPr algn="r"/>
            <a:endParaRPr lang="en-US" dirty="0"/>
          </a:p>
        </p:txBody>
      </p:sp>
    </p:spTree>
    <p:extLst>
      <p:ext uri="{BB962C8B-B14F-4D97-AF65-F5344CB8AC3E}">
        <p14:creationId xmlns:p14="http://schemas.microsoft.com/office/powerpoint/2010/main" val="3407226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33400"/>
            <a:ext cx="7543800" cy="1600200"/>
          </a:xfrm>
        </p:spPr>
        <p:txBody>
          <a:bodyPr>
            <a:normAutofit fontScale="90000"/>
          </a:bodyPr>
          <a:lstStyle/>
          <a:p>
            <a:r>
              <a:rPr lang="en-US" sz="3600" dirty="0"/>
              <a:t>What are the Common Guidelines for Educational Research and where can I find them</a:t>
            </a:r>
            <a:r>
              <a:rPr lang="en-US" dirty="0"/>
              <a:t>?</a:t>
            </a:r>
          </a:p>
        </p:txBody>
      </p:sp>
      <p:sp>
        <p:nvSpPr>
          <p:cNvPr id="2" name="Content Placeholder 1"/>
          <p:cNvSpPr>
            <a:spLocks noGrp="1"/>
          </p:cNvSpPr>
          <p:nvPr>
            <p:ph idx="1"/>
          </p:nvPr>
        </p:nvSpPr>
        <p:spPr>
          <a:xfrm>
            <a:off x="457200" y="2286000"/>
            <a:ext cx="8229600" cy="3429000"/>
          </a:xfrm>
        </p:spPr>
        <p:txBody>
          <a:bodyPr>
            <a:noAutofit/>
          </a:bodyPr>
          <a:lstStyle/>
          <a:p>
            <a:r>
              <a:rPr lang="en-US" sz="2000" dirty="0"/>
              <a:t>The Guidelines were </a:t>
            </a:r>
            <a:r>
              <a:rPr lang="en-US" sz="2000" dirty="0" smtClean="0"/>
              <a:t>developed to </a:t>
            </a:r>
            <a:r>
              <a:rPr lang="en-US" sz="2000" dirty="0"/>
              <a:t>“establish cross-agency guidelines for improving the quality, coherence, and pace of knowledge development in science, technology, engineering and mathematics (STEM) education” (NSF 13-126</a:t>
            </a:r>
            <a:r>
              <a:rPr lang="en-US" sz="2000" dirty="0" smtClean="0"/>
              <a:t>)</a:t>
            </a:r>
          </a:p>
          <a:p>
            <a:pPr marL="0" indent="0">
              <a:buNone/>
            </a:pPr>
            <a:endParaRPr lang="en-US" sz="2000" dirty="0"/>
          </a:p>
          <a:p>
            <a:r>
              <a:rPr lang="en-US" sz="2000" dirty="0" smtClean="0"/>
              <a:t>The </a:t>
            </a:r>
            <a:r>
              <a:rPr lang="en-US" sz="2000" dirty="0"/>
              <a:t>Common Guidelines </a:t>
            </a:r>
            <a:r>
              <a:rPr lang="en-US" sz="2000" dirty="0" smtClean="0"/>
              <a:t>(</a:t>
            </a:r>
            <a:r>
              <a:rPr lang="en-US" sz="2000" dirty="0"/>
              <a:t>NSF 13-126</a:t>
            </a:r>
            <a:r>
              <a:rPr lang="en-US" sz="2000" dirty="0" smtClean="0"/>
              <a:t>): </a:t>
            </a:r>
            <a:r>
              <a:rPr lang="en-US" sz="2000" dirty="0">
                <a:hlinkClick r:id="rId2"/>
              </a:rPr>
              <a:t>http://</a:t>
            </a:r>
            <a:r>
              <a:rPr lang="en-US" sz="2000" dirty="0" smtClean="0">
                <a:hlinkClick r:id="rId2"/>
              </a:rPr>
              <a:t>www.nsf.gov/publications/pub_summ.jsp?ods_key=nsf13126</a:t>
            </a:r>
            <a:endParaRPr lang="en-US" sz="2000" dirty="0"/>
          </a:p>
          <a:p>
            <a:r>
              <a:rPr lang="en-US" sz="2000" dirty="0" smtClean="0"/>
              <a:t>A </a:t>
            </a:r>
            <a:r>
              <a:rPr lang="en-US" sz="2000" dirty="0"/>
              <a:t>related FAQ (NSF </a:t>
            </a:r>
            <a:r>
              <a:rPr lang="en-US" sz="2000" dirty="0" smtClean="0"/>
              <a:t>13-127): </a:t>
            </a:r>
            <a:r>
              <a:rPr lang="en-US" sz="2000" dirty="0" smtClean="0">
                <a:hlinkClick r:id="rId3"/>
              </a:rPr>
              <a:t>http</a:t>
            </a:r>
            <a:r>
              <a:rPr lang="en-US" sz="2000" dirty="0">
                <a:hlinkClick r:id="rId3"/>
              </a:rPr>
              <a:t>://</a:t>
            </a:r>
            <a:r>
              <a:rPr lang="en-US" sz="2000" dirty="0" smtClean="0">
                <a:hlinkClick r:id="rId3"/>
              </a:rPr>
              <a:t>www.nsf.gov/pubs/2013/nsf13127/nsf13127.jsp</a:t>
            </a:r>
            <a:r>
              <a:rPr lang="en-US" sz="2000" dirty="0" smtClean="0"/>
              <a:t>  </a:t>
            </a:r>
            <a:endParaRPr lang="en-US" sz="2000" dirty="0"/>
          </a:p>
        </p:txBody>
      </p:sp>
    </p:spTree>
    <p:extLst>
      <p:ext uri="{BB962C8B-B14F-4D97-AF65-F5344CB8AC3E}">
        <p14:creationId xmlns:p14="http://schemas.microsoft.com/office/powerpoint/2010/main" val="25382724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543800" cy="1676400"/>
          </a:xfrm>
        </p:spPr>
        <p:txBody>
          <a:bodyPr>
            <a:normAutofit fontScale="90000"/>
          </a:bodyPr>
          <a:lstStyle/>
          <a:p>
            <a:r>
              <a:rPr lang="en-US" dirty="0"/>
              <a:t>Must my proposal fit into one of the </a:t>
            </a:r>
            <a:r>
              <a:rPr lang="en-US" dirty="0" smtClean="0"/>
              <a:t>six </a:t>
            </a:r>
            <a:r>
              <a:rPr lang="en-US" dirty="0"/>
              <a:t>types of education research described in the Common Guidelines?</a:t>
            </a:r>
          </a:p>
        </p:txBody>
      </p:sp>
      <p:sp>
        <p:nvSpPr>
          <p:cNvPr id="2" name="Content Placeholder 1"/>
          <p:cNvSpPr>
            <a:spLocks noGrp="1"/>
          </p:cNvSpPr>
          <p:nvPr>
            <p:ph idx="1"/>
          </p:nvPr>
        </p:nvSpPr>
        <p:spPr>
          <a:xfrm>
            <a:off x="457200" y="2514600"/>
            <a:ext cx="8229600" cy="3962400"/>
          </a:xfrm>
        </p:spPr>
        <p:txBody>
          <a:bodyPr>
            <a:normAutofit/>
          </a:bodyPr>
          <a:lstStyle/>
          <a:p>
            <a:r>
              <a:rPr lang="en-US" sz="3600" dirty="0" smtClean="0"/>
              <a:t>No.</a:t>
            </a:r>
          </a:p>
          <a:p>
            <a:r>
              <a:rPr lang="en-US" sz="3600" dirty="0" smtClean="0"/>
              <a:t>However, if you choose to fit your proposal into one or more of the six types, you should identify the type(s).</a:t>
            </a:r>
            <a:endParaRPr lang="en-US" sz="3600" dirty="0"/>
          </a:p>
        </p:txBody>
      </p:sp>
    </p:spTree>
    <p:extLst>
      <p:ext uri="{BB962C8B-B14F-4D97-AF65-F5344CB8AC3E}">
        <p14:creationId xmlns:p14="http://schemas.microsoft.com/office/powerpoint/2010/main" val="3285709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NSF </a:t>
            </a:r>
            <a:r>
              <a:rPr lang="en-US" dirty="0"/>
              <a:t>Investments</a:t>
            </a:r>
          </a:p>
        </p:txBody>
      </p:sp>
      <p:sp>
        <p:nvSpPr>
          <p:cNvPr id="2" name="Content Placeholder 1"/>
          <p:cNvSpPr>
            <a:spLocks noGrp="1"/>
          </p:cNvSpPr>
          <p:nvPr>
            <p:ph idx="1"/>
          </p:nvPr>
        </p:nvSpPr>
        <p:spPr>
          <a:xfrm>
            <a:off x="457200" y="1295401"/>
            <a:ext cx="8229600" cy="4572000"/>
          </a:xfrm>
        </p:spPr>
        <p:txBody>
          <a:bodyPr>
            <a:normAutofit/>
          </a:bodyPr>
          <a:lstStyle/>
          <a:p>
            <a:pPr marL="60325" indent="0">
              <a:buNone/>
            </a:pPr>
            <a:r>
              <a:rPr lang="en-US" sz="3200" dirty="0" smtClean="0"/>
              <a:t>Research</a:t>
            </a:r>
            <a:r>
              <a:rPr lang="en-US" sz="3200" dirty="0"/>
              <a:t>-based and research-generating approaches </a:t>
            </a:r>
            <a:r>
              <a:rPr lang="en-US" sz="3200" dirty="0" smtClean="0"/>
              <a:t>to: </a:t>
            </a:r>
          </a:p>
          <a:p>
            <a:pPr marL="577850" indent="-401638"/>
            <a:r>
              <a:rPr lang="en-US" sz="3200" dirty="0" smtClean="0"/>
              <a:t>Understand/advance </a:t>
            </a:r>
            <a:r>
              <a:rPr lang="en-US" sz="3200" dirty="0"/>
              <a:t>STEM </a:t>
            </a:r>
            <a:r>
              <a:rPr lang="en-US" sz="3200" dirty="0" smtClean="0"/>
              <a:t>learning</a:t>
            </a:r>
          </a:p>
          <a:p>
            <a:pPr marL="577850" indent="-401638"/>
            <a:r>
              <a:rPr lang="en-US" sz="3200" dirty="0" smtClean="0"/>
              <a:t>Design, test, </a:t>
            </a:r>
            <a:r>
              <a:rPr lang="en-US" sz="3200" dirty="0"/>
              <a:t>and </a:t>
            </a:r>
            <a:r>
              <a:rPr lang="en-US" sz="3200" dirty="0" smtClean="0"/>
              <a:t>study </a:t>
            </a:r>
            <a:r>
              <a:rPr lang="en-US" sz="3200" dirty="0"/>
              <a:t>curricular </a:t>
            </a:r>
            <a:r>
              <a:rPr lang="en-US" sz="3200" dirty="0" smtClean="0"/>
              <a:t>change</a:t>
            </a:r>
          </a:p>
          <a:p>
            <a:pPr marL="577850" indent="-401638"/>
            <a:r>
              <a:rPr lang="en-US" sz="3200" dirty="0" smtClean="0"/>
              <a:t>Widely disseminate </a:t>
            </a:r>
            <a:r>
              <a:rPr lang="en-US" sz="3200" dirty="0"/>
              <a:t>and </a:t>
            </a:r>
            <a:r>
              <a:rPr lang="en-US" sz="3200" dirty="0" smtClean="0"/>
              <a:t>implement best practices</a:t>
            </a:r>
          </a:p>
          <a:p>
            <a:pPr marL="577850" indent="-401638"/>
            <a:r>
              <a:rPr lang="en-US" sz="3200" dirty="0" smtClean="0"/>
              <a:t>Broaden </a:t>
            </a:r>
            <a:r>
              <a:rPr lang="en-US" sz="3200" dirty="0"/>
              <a:t>participation of individuals and institutions in STEM fields </a:t>
            </a:r>
          </a:p>
        </p:txBody>
      </p:sp>
    </p:spTree>
    <p:extLst>
      <p:ext uri="{BB962C8B-B14F-4D97-AF65-F5344CB8AC3E}">
        <p14:creationId xmlns:p14="http://schemas.microsoft.com/office/powerpoint/2010/main" val="2267422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Who can I contact for advice on IUSE?</a:t>
            </a:r>
            <a:endParaRPr lang="en-US" sz="3200" dirty="0"/>
          </a:p>
        </p:txBody>
      </p:sp>
      <p:sp>
        <p:nvSpPr>
          <p:cNvPr id="2" name="Content Placeholder 1"/>
          <p:cNvSpPr>
            <a:spLocks noGrp="1"/>
          </p:cNvSpPr>
          <p:nvPr>
            <p:ph idx="1"/>
          </p:nvPr>
        </p:nvSpPr>
        <p:spPr/>
        <p:txBody>
          <a:bodyPr>
            <a:normAutofit fontScale="70000" lnSpcReduction="20000"/>
          </a:bodyPr>
          <a:lstStyle/>
          <a:p>
            <a:pPr marL="0" indent="0">
              <a:buNone/>
            </a:pPr>
            <a:r>
              <a:rPr lang="en-US" b="1" dirty="0"/>
              <a:t>Biological </a:t>
            </a:r>
            <a:r>
              <a:rPr lang="en-US" b="1" dirty="0" smtClean="0"/>
              <a:t>Sciences</a:t>
            </a:r>
            <a:endParaRPr lang="en-US" dirty="0"/>
          </a:p>
          <a:p>
            <a:pPr marL="0" indent="0">
              <a:buNone/>
            </a:pPr>
            <a:r>
              <a:rPr lang="en-US" dirty="0" smtClean="0"/>
              <a:t>Kathleen </a:t>
            </a:r>
            <a:r>
              <a:rPr lang="en-US" dirty="0"/>
              <a:t>Bergin – </a:t>
            </a:r>
            <a:r>
              <a:rPr lang="en-US" u="sng" dirty="0">
                <a:hlinkClick r:id="rId2"/>
              </a:rPr>
              <a:t>kbergin@nsf.gov</a:t>
            </a:r>
            <a:r>
              <a:rPr lang="en-US" dirty="0"/>
              <a:t> </a:t>
            </a:r>
          </a:p>
          <a:p>
            <a:pPr marL="0" indent="0">
              <a:buNone/>
            </a:pPr>
            <a:r>
              <a:rPr lang="en-US" dirty="0"/>
              <a:t>Katherine Denniston – </a:t>
            </a:r>
            <a:r>
              <a:rPr lang="en-US" u="sng" dirty="0">
                <a:hlinkClick r:id="rId3"/>
              </a:rPr>
              <a:t>kdennist@nsf.gov</a:t>
            </a:r>
            <a:r>
              <a:rPr lang="en-US" dirty="0"/>
              <a:t> </a:t>
            </a:r>
            <a:endParaRPr lang="en-US" dirty="0" smtClean="0"/>
          </a:p>
          <a:p>
            <a:pPr marL="0" indent="0">
              <a:buNone/>
            </a:pPr>
            <a:r>
              <a:rPr lang="en-US" dirty="0"/>
              <a:t>Gregory Goins – </a:t>
            </a:r>
            <a:r>
              <a:rPr lang="en-US" u="sng" dirty="0">
                <a:hlinkClick r:id="rId4"/>
              </a:rPr>
              <a:t>ggoins@nsf.gov</a:t>
            </a:r>
            <a:r>
              <a:rPr lang="en-US" dirty="0"/>
              <a:t> </a:t>
            </a:r>
          </a:p>
          <a:p>
            <a:pPr marL="0" indent="0">
              <a:buNone/>
            </a:pPr>
            <a:r>
              <a:rPr lang="en-US" dirty="0" smtClean="0"/>
              <a:t>Joan </a:t>
            </a:r>
            <a:r>
              <a:rPr lang="en-US" dirty="0"/>
              <a:t>Prival - </a:t>
            </a:r>
            <a:r>
              <a:rPr lang="en-US" u="sng" dirty="0">
                <a:hlinkClick r:id="rId5"/>
              </a:rPr>
              <a:t>jprival@nsf.gov</a:t>
            </a:r>
            <a:r>
              <a:rPr lang="en-US" dirty="0"/>
              <a:t> </a:t>
            </a:r>
          </a:p>
          <a:p>
            <a:pPr marL="0" indent="0">
              <a:buNone/>
            </a:pPr>
            <a:r>
              <a:rPr lang="en-US" dirty="0"/>
              <a:t>Terry Woodin – </a:t>
            </a:r>
            <a:r>
              <a:rPr lang="en-US" u="sng" dirty="0">
                <a:hlinkClick r:id="rId6"/>
              </a:rPr>
              <a:t>twoodin@nsf.gov</a:t>
            </a:r>
            <a:r>
              <a:rPr lang="en-US" dirty="0"/>
              <a:t> </a:t>
            </a:r>
          </a:p>
          <a:p>
            <a:pPr marL="0" indent="0">
              <a:buNone/>
            </a:pPr>
            <a:r>
              <a:rPr lang="en-US" dirty="0"/>
              <a:t> </a:t>
            </a:r>
          </a:p>
          <a:p>
            <a:pPr marL="0" indent="0">
              <a:buNone/>
            </a:pPr>
            <a:r>
              <a:rPr lang="en-US" b="1" dirty="0" smtClean="0"/>
              <a:t>Chemistry</a:t>
            </a:r>
            <a:endParaRPr lang="en-US" dirty="0"/>
          </a:p>
          <a:p>
            <a:pPr marL="0" indent="0">
              <a:buNone/>
            </a:pPr>
            <a:r>
              <a:rPr lang="en-US" dirty="0" err="1"/>
              <a:t>Niki</a:t>
            </a:r>
            <a:r>
              <a:rPr lang="en-US" dirty="0"/>
              <a:t> Bennett – </a:t>
            </a:r>
            <a:r>
              <a:rPr lang="en-US" u="sng" dirty="0">
                <a:hlinkClick r:id="rId7"/>
              </a:rPr>
              <a:t>nbennett@nsf.gov</a:t>
            </a:r>
            <a:r>
              <a:rPr lang="en-US" dirty="0"/>
              <a:t> </a:t>
            </a:r>
          </a:p>
          <a:p>
            <a:pPr marL="0" indent="0">
              <a:buNone/>
            </a:pPr>
            <a:r>
              <a:rPr lang="en-US" dirty="0"/>
              <a:t>David Brown – </a:t>
            </a:r>
            <a:r>
              <a:rPr lang="en-US" u="sng" dirty="0">
                <a:hlinkClick r:id="rId8"/>
              </a:rPr>
              <a:t>drbrown@nsf.gov</a:t>
            </a:r>
            <a:r>
              <a:rPr lang="en-US" dirty="0"/>
              <a:t> </a:t>
            </a:r>
          </a:p>
          <a:p>
            <a:pPr marL="0" indent="0">
              <a:buNone/>
            </a:pPr>
            <a:r>
              <a:rPr lang="en-US" dirty="0"/>
              <a:t>Dawn Rickey – </a:t>
            </a:r>
            <a:r>
              <a:rPr lang="en-US" u="sng" dirty="0">
                <a:hlinkClick r:id="rId9"/>
              </a:rPr>
              <a:t>drickey@nsf.gov</a:t>
            </a:r>
            <a:r>
              <a:rPr lang="en-US" dirty="0"/>
              <a:t> </a:t>
            </a:r>
          </a:p>
          <a:p>
            <a:pPr marL="0" indent="0">
              <a:buNone/>
            </a:pPr>
            <a:r>
              <a:rPr lang="en-US" dirty="0"/>
              <a:t>Herbert Richtol – </a:t>
            </a:r>
            <a:r>
              <a:rPr lang="en-US" u="sng" dirty="0">
                <a:hlinkClick r:id="rId10"/>
              </a:rPr>
              <a:t>hrichtol@nsf.gov</a:t>
            </a:r>
            <a:r>
              <a:rPr lang="en-US" dirty="0"/>
              <a:t> </a:t>
            </a:r>
          </a:p>
        </p:txBody>
      </p:sp>
    </p:spTree>
    <p:extLst>
      <p:ext uri="{BB962C8B-B14F-4D97-AF65-F5344CB8AC3E}">
        <p14:creationId xmlns:p14="http://schemas.microsoft.com/office/powerpoint/2010/main" val="17775891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rmAutofit/>
          </a:bodyPr>
          <a:lstStyle/>
          <a:p>
            <a:r>
              <a:rPr lang="en-US" sz="3200" dirty="0" smtClean="0"/>
              <a:t>Who can I contact for advice on IUSE?</a:t>
            </a:r>
            <a:endParaRPr lang="en-US" sz="3200" dirty="0"/>
          </a:p>
        </p:txBody>
      </p:sp>
      <p:sp>
        <p:nvSpPr>
          <p:cNvPr id="2" name="Content Placeholder 1"/>
          <p:cNvSpPr>
            <a:spLocks noGrp="1"/>
          </p:cNvSpPr>
          <p:nvPr>
            <p:ph idx="1"/>
          </p:nvPr>
        </p:nvSpPr>
        <p:spPr>
          <a:xfrm>
            <a:off x="533400" y="1295400"/>
            <a:ext cx="8305800" cy="4495800"/>
          </a:xfrm>
        </p:spPr>
        <p:txBody>
          <a:bodyPr>
            <a:normAutofit fontScale="70000" lnSpcReduction="20000"/>
          </a:bodyPr>
          <a:lstStyle/>
          <a:p>
            <a:pPr marL="0" indent="0">
              <a:buNone/>
            </a:pPr>
            <a:r>
              <a:rPr lang="en-US" sz="3400" b="1" dirty="0"/>
              <a:t>Computer </a:t>
            </a:r>
            <a:r>
              <a:rPr lang="en-US" sz="3400" b="1" dirty="0" smtClean="0"/>
              <a:t>Science</a:t>
            </a:r>
            <a:endParaRPr lang="en-US" sz="3400" dirty="0"/>
          </a:p>
          <a:p>
            <a:pPr marL="0" indent="0">
              <a:buNone/>
            </a:pPr>
            <a:r>
              <a:rPr lang="en-US" sz="3400" dirty="0"/>
              <a:t>Valerie Barr – </a:t>
            </a:r>
            <a:r>
              <a:rPr lang="en-US" sz="3400" u="sng" dirty="0">
                <a:hlinkClick r:id="rId2"/>
              </a:rPr>
              <a:t>vbarr@nsf.gov</a:t>
            </a:r>
            <a:r>
              <a:rPr lang="en-US" sz="3400" dirty="0"/>
              <a:t> </a:t>
            </a:r>
          </a:p>
          <a:p>
            <a:pPr marL="0" indent="0">
              <a:buNone/>
            </a:pPr>
            <a:r>
              <a:rPr lang="en-US" sz="3400" dirty="0"/>
              <a:t>Jane Prey – </a:t>
            </a:r>
            <a:r>
              <a:rPr lang="en-US" sz="3400" u="sng" dirty="0">
                <a:hlinkClick r:id="rId3"/>
              </a:rPr>
              <a:t>jprey@nsf.gov</a:t>
            </a:r>
            <a:r>
              <a:rPr lang="en-US" sz="3400" dirty="0"/>
              <a:t> </a:t>
            </a:r>
          </a:p>
          <a:p>
            <a:pPr marL="0" indent="0">
              <a:buNone/>
            </a:pPr>
            <a:r>
              <a:rPr lang="en-US" sz="3400" dirty="0"/>
              <a:t>Paul </a:t>
            </a:r>
            <a:r>
              <a:rPr lang="en-US" sz="3400" dirty="0" err="1"/>
              <a:t>Tymann</a:t>
            </a:r>
            <a:r>
              <a:rPr lang="en-US" sz="3400" dirty="0"/>
              <a:t> – </a:t>
            </a:r>
            <a:r>
              <a:rPr lang="en-US" sz="3400" u="sng" dirty="0">
                <a:hlinkClick r:id="rId4"/>
              </a:rPr>
              <a:t>ptymann@nsf.gov</a:t>
            </a:r>
            <a:r>
              <a:rPr lang="en-US" sz="3400" dirty="0"/>
              <a:t> </a:t>
            </a:r>
            <a:r>
              <a:rPr lang="en-US" sz="3400" dirty="0" smtClean="0"/>
              <a:t/>
            </a:r>
            <a:br>
              <a:rPr lang="en-US" sz="3400" dirty="0" smtClean="0"/>
            </a:br>
            <a:endParaRPr lang="en-US" sz="3400" dirty="0"/>
          </a:p>
          <a:p>
            <a:pPr marL="0" indent="0">
              <a:buNone/>
            </a:pPr>
            <a:r>
              <a:rPr lang="en-US" sz="3400" b="1" dirty="0" smtClean="0"/>
              <a:t>Engineering</a:t>
            </a:r>
            <a:endParaRPr lang="en-US" sz="3400" dirty="0"/>
          </a:p>
          <a:p>
            <a:pPr marL="0" indent="0">
              <a:buNone/>
            </a:pPr>
            <a:r>
              <a:rPr lang="en-US" sz="3400" dirty="0" smtClean="0"/>
              <a:t> </a:t>
            </a:r>
            <a:r>
              <a:rPr lang="en-US" sz="3400" dirty="0"/>
              <a:t>Amy Chan Hilton – </a:t>
            </a:r>
            <a:r>
              <a:rPr lang="en-US" sz="3400" u="sng" dirty="0">
                <a:hlinkClick r:id="rId5"/>
              </a:rPr>
              <a:t>achanhil@nsf.gov</a:t>
            </a:r>
            <a:r>
              <a:rPr lang="en-US" sz="3400" dirty="0"/>
              <a:t> </a:t>
            </a:r>
            <a:endParaRPr lang="en-US" sz="3400" dirty="0" smtClean="0"/>
          </a:p>
          <a:p>
            <a:pPr marL="0" indent="0">
              <a:buNone/>
            </a:pPr>
            <a:r>
              <a:rPr lang="en-US" sz="3400" dirty="0"/>
              <a:t>Susan Finger – </a:t>
            </a:r>
            <a:r>
              <a:rPr lang="en-US" sz="3400" u="sng" dirty="0">
                <a:hlinkClick r:id="rId6"/>
              </a:rPr>
              <a:t>sfinger@nsf.gov</a:t>
            </a:r>
            <a:r>
              <a:rPr lang="en-US" sz="3400" dirty="0"/>
              <a:t> </a:t>
            </a:r>
          </a:p>
          <a:p>
            <a:pPr marL="0" indent="0">
              <a:buNone/>
            </a:pPr>
            <a:r>
              <a:rPr lang="en-US" sz="3400" dirty="0" smtClean="0"/>
              <a:t>Gul </a:t>
            </a:r>
            <a:r>
              <a:rPr lang="en-US" sz="3400" dirty="0"/>
              <a:t>Kremer – </a:t>
            </a:r>
            <a:r>
              <a:rPr lang="en-US" sz="3400" u="sng" dirty="0">
                <a:hlinkClick r:id="rId7"/>
              </a:rPr>
              <a:t>gkremer@nsf.gov</a:t>
            </a:r>
            <a:r>
              <a:rPr lang="en-US" sz="3400" dirty="0"/>
              <a:t> </a:t>
            </a:r>
          </a:p>
          <a:p>
            <a:pPr marL="0" indent="0">
              <a:buNone/>
            </a:pPr>
            <a:r>
              <a:rPr lang="en-US" sz="3400" dirty="0"/>
              <a:t>John Krupczak – </a:t>
            </a:r>
            <a:r>
              <a:rPr lang="en-US" sz="3400" u="sng" dirty="0">
                <a:hlinkClick r:id="rId8"/>
              </a:rPr>
              <a:t>jkrupcza@nsf.gov</a:t>
            </a:r>
            <a:r>
              <a:rPr lang="en-US" sz="3400" dirty="0"/>
              <a:t> </a:t>
            </a:r>
            <a:endParaRPr lang="en-US" sz="3400" dirty="0" smtClean="0"/>
          </a:p>
          <a:p>
            <a:pPr marL="0" indent="0">
              <a:buNone/>
            </a:pPr>
            <a:r>
              <a:rPr lang="en-US" sz="3400" dirty="0"/>
              <a:t>Don Millard – </a:t>
            </a:r>
            <a:r>
              <a:rPr lang="en-US" sz="3400" u="sng" dirty="0">
                <a:hlinkClick r:id="rId9"/>
              </a:rPr>
              <a:t>dmillard@nsf.gov</a:t>
            </a:r>
            <a:endParaRPr lang="en-US" sz="3400" dirty="0"/>
          </a:p>
          <a:p>
            <a:pPr marL="0" indent="0">
              <a:buNone/>
            </a:pPr>
            <a:r>
              <a:rPr lang="en-US" sz="3400" dirty="0"/>
              <a:t>Yvette Weatherton – </a:t>
            </a:r>
            <a:r>
              <a:rPr lang="en-US" sz="3400" u="sng" dirty="0">
                <a:hlinkClick r:id="rId10"/>
              </a:rPr>
              <a:t>yweather@nsf.gov</a:t>
            </a:r>
            <a:r>
              <a:rPr lang="en-US" sz="3400"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391984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a:bodyPr>
          <a:lstStyle/>
          <a:p>
            <a:r>
              <a:rPr lang="en-US" sz="3200" dirty="0" smtClean="0"/>
              <a:t>Who can I contact for advice on IUSE?</a:t>
            </a:r>
            <a:endParaRPr lang="en-US" sz="3200" dirty="0"/>
          </a:p>
        </p:txBody>
      </p:sp>
      <p:sp>
        <p:nvSpPr>
          <p:cNvPr id="2" name="Content Placeholder 1"/>
          <p:cNvSpPr>
            <a:spLocks noGrp="1"/>
          </p:cNvSpPr>
          <p:nvPr>
            <p:ph idx="1"/>
          </p:nvPr>
        </p:nvSpPr>
        <p:spPr>
          <a:xfrm>
            <a:off x="457200" y="1219201"/>
            <a:ext cx="8229600" cy="4495800"/>
          </a:xfrm>
        </p:spPr>
        <p:txBody>
          <a:bodyPr>
            <a:normAutofit fontScale="77500" lnSpcReduction="20000"/>
          </a:bodyPr>
          <a:lstStyle/>
          <a:p>
            <a:pPr marL="0" indent="0">
              <a:buNone/>
            </a:pPr>
            <a:r>
              <a:rPr lang="en-US" b="1" dirty="0" smtClean="0"/>
              <a:t>Geosciences</a:t>
            </a:r>
            <a:endParaRPr lang="en-US" dirty="0"/>
          </a:p>
          <a:p>
            <a:pPr marL="0" indent="0">
              <a:buNone/>
            </a:pPr>
            <a:r>
              <a:rPr lang="en-US" dirty="0"/>
              <a:t>Amy Chan Hilton – </a:t>
            </a:r>
            <a:r>
              <a:rPr lang="en-US" u="sng" dirty="0">
                <a:hlinkClick r:id="rId2"/>
              </a:rPr>
              <a:t>achanhil@nsf.gov</a:t>
            </a:r>
            <a:r>
              <a:rPr lang="en-US" dirty="0"/>
              <a:t> </a:t>
            </a:r>
          </a:p>
          <a:p>
            <a:pPr marL="0" indent="0">
              <a:buNone/>
            </a:pPr>
            <a:r>
              <a:rPr lang="en-US" dirty="0"/>
              <a:t> </a:t>
            </a:r>
          </a:p>
          <a:p>
            <a:pPr marL="0" indent="0">
              <a:buNone/>
            </a:pPr>
            <a:r>
              <a:rPr lang="en-US" b="1" dirty="0" smtClean="0"/>
              <a:t>Mathematics</a:t>
            </a:r>
            <a:endParaRPr lang="en-US" dirty="0"/>
          </a:p>
          <a:p>
            <a:pPr marL="0" indent="0">
              <a:buNone/>
            </a:pPr>
            <a:r>
              <a:rPr lang="en-US" dirty="0"/>
              <a:t>John Haddock – </a:t>
            </a:r>
            <a:r>
              <a:rPr lang="en-US" u="sng" dirty="0">
                <a:hlinkClick r:id="rId3"/>
              </a:rPr>
              <a:t>jhaddock@nsf.gov</a:t>
            </a:r>
            <a:r>
              <a:rPr lang="en-US" dirty="0"/>
              <a:t> </a:t>
            </a:r>
          </a:p>
          <a:p>
            <a:pPr marL="0" indent="0">
              <a:buNone/>
            </a:pPr>
            <a:r>
              <a:rPr lang="en-US" dirty="0"/>
              <a:t>Michael Jacobson – </a:t>
            </a:r>
            <a:r>
              <a:rPr lang="en-US" u="sng" dirty="0">
                <a:hlinkClick r:id="rId4"/>
              </a:rPr>
              <a:t>mjacobso@nsf.gov</a:t>
            </a:r>
            <a:r>
              <a:rPr lang="en-US" dirty="0"/>
              <a:t> </a:t>
            </a:r>
          </a:p>
          <a:p>
            <a:pPr marL="0" indent="0">
              <a:buNone/>
            </a:pPr>
            <a:r>
              <a:rPr lang="en-US" dirty="0"/>
              <a:t>Lee Zia – </a:t>
            </a:r>
            <a:r>
              <a:rPr lang="en-US" u="sng" dirty="0">
                <a:hlinkClick r:id="rId5"/>
              </a:rPr>
              <a:t>lzia@nsf.gov</a:t>
            </a:r>
            <a:r>
              <a:rPr lang="en-US" dirty="0"/>
              <a:t> </a:t>
            </a:r>
          </a:p>
          <a:p>
            <a:pPr marL="0" indent="0">
              <a:buNone/>
            </a:pPr>
            <a:r>
              <a:rPr lang="en-US" dirty="0"/>
              <a:t> </a:t>
            </a:r>
          </a:p>
          <a:p>
            <a:pPr marL="0" indent="0">
              <a:buNone/>
            </a:pPr>
            <a:r>
              <a:rPr lang="en-US" b="1" dirty="0" smtClean="0"/>
              <a:t>Physics</a:t>
            </a:r>
            <a:endParaRPr lang="en-US" dirty="0"/>
          </a:p>
          <a:p>
            <a:pPr marL="0" indent="0">
              <a:buNone/>
            </a:pPr>
            <a:r>
              <a:rPr lang="en-US" dirty="0" smtClean="0"/>
              <a:t>Joyce  </a:t>
            </a:r>
            <a:r>
              <a:rPr lang="en-US" dirty="0"/>
              <a:t>Evans – </a:t>
            </a:r>
            <a:r>
              <a:rPr lang="en-US" u="sng" dirty="0">
                <a:hlinkClick r:id="rId6"/>
              </a:rPr>
              <a:t>jevans@nsf.gov</a:t>
            </a:r>
            <a:r>
              <a:rPr lang="en-US" dirty="0"/>
              <a:t> </a:t>
            </a:r>
          </a:p>
          <a:p>
            <a:pPr marL="0" indent="0">
              <a:buNone/>
            </a:pPr>
            <a:r>
              <a:rPr lang="en-US" dirty="0" smtClean="0"/>
              <a:t>Duncan </a:t>
            </a:r>
            <a:r>
              <a:rPr lang="en-US" dirty="0"/>
              <a:t>McBride – </a:t>
            </a:r>
            <a:r>
              <a:rPr lang="en-US" u="sng" dirty="0">
                <a:hlinkClick r:id="rId7"/>
              </a:rPr>
              <a:t>dmcbride@</a:t>
            </a:r>
            <a:r>
              <a:rPr lang="en-US" u="sng" dirty="0" smtClean="0">
                <a:hlinkClick r:id="rId7"/>
              </a:rPr>
              <a:t>nsf.gov</a:t>
            </a:r>
            <a:endParaRPr lang="en-US" dirty="0"/>
          </a:p>
        </p:txBody>
      </p:sp>
    </p:spTree>
    <p:extLst>
      <p:ext uri="{BB962C8B-B14F-4D97-AF65-F5344CB8AC3E}">
        <p14:creationId xmlns:p14="http://schemas.microsoft.com/office/powerpoint/2010/main" val="4273199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rmAutofit/>
          </a:bodyPr>
          <a:lstStyle/>
          <a:p>
            <a:r>
              <a:rPr lang="en-US" sz="3200" dirty="0" smtClean="0"/>
              <a:t>Who can I contact for advice on IUSE?</a:t>
            </a:r>
            <a:endParaRPr lang="en-US" sz="3200" dirty="0"/>
          </a:p>
        </p:txBody>
      </p:sp>
      <p:sp>
        <p:nvSpPr>
          <p:cNvPr id="2" name="Content Placeholder 1"/>
          <p:cNvSpPr>
            <a:spLocks noGrp="1"/>
          </p:cNvSpPr>
          <p:nvPr>
            <p:ph idx="1"/>
          </p:nvPr>
        </p:nvSpPr>
        <p:spPr>
          <a:xfrm>
            <a:off x="609600" y="1447800"/>
            <a:ext cx="8305800" cy="4419600"/>
          </a:xfrm>
        </p:spPr>
        <p:txBody>
          <a:bodyPr>
            <a:normAutofit/>
          </a:bodyPr>
          <a:lstStyle/>
          <a:p>
            <a:pPr marL="0" indent="0">
              <a:buNone/>
            </a:pPr>
            <a:r>
              <a:rPr lang="en-US" sz="2600" b="1" dirty="0"/>
              <a:t>Social Science and Behavioral </a:t>
            </a:r>
            <a:r>
              <a:rPr lang="en-US" sz="2600" b="1" dirty="0" smtClean="0"/>
              <a:t>Sciences</a:t>
            </a:r>
            <a:endParaRPr lang="en-US" sz="2600" dirty="0"/>
          </a:p>
          <a:p>
            <a:pPr marL="0" indent="0">
              <a:buNone/>
            </a:pPr>
            <a:r>
              <a:rPr lang="en-US" sz="2600" dirty="0"/>
              <a:t>Myles </a:t>
            </a:r>
            <a:r>
              <a:rPr lang="en-US" sz="2600" dirty="0" err="1"/>
              <a:t>Boylan</a:t>
            </a:r>
            <a:r>
              <a:rPr lang="en-US" sz="2600" dirty="0"/>
              <a:t> – </a:t>
            </a:r>
            <a:r>
              <a:rPr lang="en-US" sz="2600" u="sng" dirty="0">
                <a:hlinkClick r:id="rId2"/>
              </a:rPr>
              <a:t>mboylan@nsf.gov</a:t>
            </a:r>
            <a:r>
              <a:rPr lang="en-US" sz="2600" dirty="0"/>
              <a:t> </a:t>
            </a:r>
          </a:p>
          <a:p>
            <a:pPr marL="0" indent="0">
              <a:buNone/>
            </a:pPr>
            <a:r>
              <a:rPr lang="en-US" sz="2600" dirty="0" smtClean="0"/>
              <a:t>Connie </a:t>
            </a:r>
            <a:r>
              <a:rPr lang="en-US" sz="2600" dirty="0"/>
              <a:t>Della-Piana – </a:t>
            </a:r>
            <a:r>
              <a:rPr lang="en-US" sz="2600" u="sng" dirty="0">
                <a:hlinkClick r:id="rId3"/>
              </a:rPr>
              <a:t>cdellapi@nsf.gov</a:t>
            </a:r>
            <a:endParaRPr lang="en-US" sz="2600" dirty="0"/>
          </a:p>
          <a:p>
            <a:pPr marL="0" indent="0">
              <a:buNone/>
            </a:pPr>
            <a:r>
              <a:rPr lang="en-US" sz="2600" dirty="0"/>
              <a:t> </a:t>
            </a:r>
          </a:p>
          <a:p>
            <a:pPr marL="0" indent="0">
              <a:buNone/>
            </a:pPr>
            <a:r>
              <a:rPr lang="en-US" sz="2600" b="1" dirty="0" smtClean="0"/>
              <a:t>Interdisciplinary</a:t>
            </a:r>
            <a:endParaRPr lang="en-US" sz="2600" dirty="0"/>
          </a:p>
          <a:p>
            <a:pPr marL="0" indent="0">
              <a:buNone/>
            </a:pPr>
            <a:r>
              <a:rPr lang="en-US" sz="2600" dirty="0" smtClean="0"/>
              <a:t>Myles </a:t>
            </a:r>
            <a:r>
              <a:rPr lang="en-US" sz="2600" dirty="0"/>
              <a:t>Boylan – </a:t>
            </a:r>
            <a:r>
              <a:rPr lang="en-US" sz="2600" u="sng" dirty="0">
                <a:hlinkClick r:id="rId2"/>
              </a:rPr>
              <a:t>mboylan@nsf.gov</a:t>
            </a:r>
            <a:endParaRPr lang="en-US" sz="2600" dirty="0"/>
          </a:p>
          <a:p>
            <a:pPr marL="0" indent="0">
              <a:buNone/>
            </a:pPr>
            <a:r>
              <a:rPr lang="en-US" sz="2600" dirty="0"/>
              <a:t>Corby Hovis – </a:t>
            </a:r>
            <a:r>
              <a:rPr lang="en-US" sz="2600" u="sng" dirty="0">
                <a:hlinkClick r:id="rId4"/>
              </a:rPr>
              <a:t>chovis@nsf.gov</a:t>
            </a:r>
            <a:r>
              <a:rPr lang="en-US" sz="2600" dirty="0"/>
              <a:t> </a:t>
            </a:r>
          </a:p>
          <a:p>
            <a:pPr marL="0" indent="0">
              <a:buNone/>
            </a:pPr>
            <a:r>
              <a:rPr lang="en-US" sz="2600" dirty="0" smtClean="0"/>
              <a:t>Herbert </a:t>
            </a:r>
            <a:r>
              <a:rPr lang="en-US" sz="2600" dirty="0"/>
              <a:t>Richtol – </a:t>
            </a:r>
            <a:r>
              <a:rPr lang="en-US" sz="2600" u="sng" dirty="0">
                <a:hlinkClick r:id="rId5"/>
              </a:rPr>
              <a:t>hrichtol@nsf.gov</a:t>
            </a:r>
            <a:r>
              <a:rPr lang="en-US" sz="2600" dirty="0"/>
              <a:t> </a:t>
            </a:r>
          </a:p>
          <a:p>
            <a:pPr marL="0" indent="0">
              <a:buNone/>
            </a:pPr>
            <a:r>
              <a:rPr lang="en-US" sz="2600" dirty="0" smtClean="0"/>
              <a:t>Terry </a:t>
            </a:r>
            <a:r>
              <a:rPr lang="en-US" sz="2600" dirty="0"/>
              <a:t>Woodin – </a:t>
            </a:r>
            <a:r>
              <a:rPr lang="en-US" sz="2600" u="sng" dirty="0">
                <a:hlinkClick r:id="rId6"/>
              </a:rPr>
              <a:t>twoodin@</a:t>
            </a:r>
            <a:r>
              <a:rPr lang="en-US" sz="2600" u="sng" dirty="0" smtClean="0">
                <a:hlinkClick r:id="rId6"/>
              </a:rPr>
              <a:t>nsf.gov</a:t>
            </a:r>
            <a:endParaRPr lang="en-US" dirty="0"/>
          </a:p>
        </p:txBody>
      </p:sp>
    </p:spTree>
    <p:extLst>
      <p:ext uri="{BB962C8B-B14F-4D97-AF65-F5344CB8AC3E}">
        <p14:creationId xmlns:p14="http://schemas.microsoft.com/office/powerpoint/2010/main" val="20921622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a:bodyPr>
          <a:lstStyle/>
          <a:p>
            <a:r>
              <a:rPr lang="en-US" sz="3200" dirty="0" smtClean="0"/>
              <a:t>Who can I contact for advice on IUSE?</a:t>
            </a:r>
            <a:endParaRPr lang="en-US" sz="3200" dirty="0"/>
          </a:p>
        </p:txBody>
      </p:sp>
      <p:sp>
        <p:nvSpPr>
          <p:cNvPr id="2" name="Content Placeholder 1"/>
          <p:cNvSpPr>
            <a:spLocks noGrp="1"/>
          </p:cNvSpPr>
          <p:nvPr>
            <p:ph idx="1"/>
          </p:nvPr>
        </p:nvSpPr>
        <p:spPr/>
        <p:txBody>
          <a:bodyPr>
            <a:normAutofit/>
          </a:bodyPr>
          <a:lstStyle/>
          <a:p>
            <a:pPr marL="0" indent="0">
              <a:buNone/>
            </a:pPr>
            <a:r>
              <a:rPr lang="en-US" sz="2400" b="1" dirty="0" smtClean="0"/>
              <a:t>Research</a:t>
            </a:r>
            <a:r>
              <a:rPr lang="en-US" sz="2400" b="1" dirty="0"/>
              <a:t>/Evaluation/Common Guidelines for Educational </a:t>
            </a:r>
            <a:r>
              <a:rPr lang="en-US" sz="2400" b="1" dirty="0" smtClean="0"/>
              <a:t>Research</a:t>
            </a:r>
            <a:endParaRPr lang="en-US" sz="2400" dirty="0" smtClean="0"/>
          </a:p>
          <a:p>
            <a:pPr marL="0" indent="0">
              <a:buNone/>
            </a:pPr>
            <a:r>
              <a:rPr lang="en-US" sz="2400" dirty="0" smtClean="0"/>
              <a:t>Myles </a:t>
            </a:r>
            <a:r>
              <a:rPr lang="en-US" sz="2400" dirty="0"/>
              <a:t>Boylan – </a:t>
            </a:r>
            <a:r>
              <a:rPr lang="en-US" sz="2400" u="sng" dirty="0">
                <a:hlinkClick r:id="rId2"/>
              </a:rPr>
              <a:t>mboylan@nsf.gov</a:t>
            </a:r>
            <a:r>
              <a:rPr lang="en-US" sz="2400" dirty="0"/>
              <a:t> </a:t>
            </a:r>
          </a:p>
          <a:p>
            <a:pPr marL="0" indent="0">
              <a:buNone/>
            </a:pPr>
            <a:r>
              <a:rPr lang="en-US" sz="2400" dirty="0" smtClean="0"/>
              <a:t>Connie </a:t>
            </a:r>
            <a:r>
              <a:rPr lang="en-US" sz="2400" dirty="0"/>
              <a:t>Della-Piana – </a:t>
            </a:r>
            <a:r>
              <a:rPr lang="en-US" sz="2400" u="sng" dirty="0">
                <a:hlinkClick r:id="rId3"/>
              </a:rPr>
              <a:t>cdellapi@nsf.gov</a:t>
            </a:r>
            <a:endParaRPr lang="en-US" sz="2400" dirty="0"/>
          </a:p>
          <a:p>
            <a:pPr marL="0" indent="0">
              <a:buNone/>
            </a:pPr>
            <a:r>
              <a:rPr lang="en-US" sz="2400" dirty="0" smtClean="0"/>
              <a:t>Dawn </a:t>
            </a:r>
            <a:r>
              <a:rPr lang="en-US" sz="2400" dirty="0"/>
              <a:t>Rickey – </a:t>
            </a:r>
            <a:r>
              <a:rPr lang="en-US" sz="2400" u="sng" dirty="0">
                <a:hlinkClick r:id="rId4"/>
              </a:rPr>
              <a:t>drickey@</a:t>
            </a:r>
            <a:r>
              <a:rPr lang="en-US" sz="2400" u="sng" dirty="0" smtClean="0">
                <a:hlinkClick r:id="rId4"/>
              </a:rPr>
              <a:t>nsf.gov</a:t>
            </a:r>
            <a:endParaRPr lang="en-US" sz="3600" dirty="0"/>
          </a:p>
        </p:txBody>
      </p:sp>
    </p:spTree>
    <p:extLst>
      <p:ext uri="{BB962C8B-B14F-4D97-AF65-F5344CB8AC3E}">
        <p14:creationId xmlns:p14="http://schemas.microsoft.com/office/powerpoint/2010/main" val="5682285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a:t>Questions</a:t>
            </a:r>
            <a:r>
              <a:rPr lang="en-US" sz="4800" dirty="0" smtClean="0"/>
              <a:t>?</a:t>
            </a:r>
            <a:endParaRPr lang="en-US" sz="4800" dirty="0"/>
          </a:p>
        </p:txBody>
      </p:sp>
      <p:sp>
        <p:nvSpPr>
          <p:cNvPr id="5" name="Subtitle 4"/>
          <p:cNvSpPr>
            <a:spLocks noGrp="1"/>
          </p:cNvSpPr>
          <p:nvPr>
            <p:ph idx="1"/>
          </p:nvPr>
        </p:nvSpPr>
        <p:spPr>
          <a:xfrm>
            <a:off x="457200" y="1752600"/>
            <a:ext cx="8229600" cy="4724400"/>
          </a:xfrm>
        </p:spPr>
        <p:txBody>
          <a:bodyPr anchor="t">
            <a:normAutofit/>
          </a:bodyPr>
          <a:lstStyle/>
          <a:p>
            <a:r>
              <a:rPr lang="en-US" sz="3600" dirty="0">
                <a:effectLst>
                  <a:outerShdw blurRad="38100" dist="38100" dir="2700000" algn="tl">
                    <a:srgbClr val="000000">
                      <a:alpha val="43137"/>
                    </a:srgbClr>
                  </a:outerShdw>
                </a:effectLst>
              </a:rPr>
              <a:t>Website:</a:t>
            </a:r>
            <a:r>
              <a:rPr lang="en-US" sz="3600" u="sng" dirty="0">
                <a:hlinkClick r:id="rId2"/>
              </a:rPr>
              <a:t/>
            </a:r>
            <a:br>
              <a:rPr lang="en-US" sz="3600" u="sng" dirty="0">
                <a:hlinkClick r:id="rId2"/>
              </a:rPr>
            </a:br>
            <a:r>
              <a:rPr lang="en-US" sz="3200" dirty="0">
                <a:hlinkClick r:id="rId2"/>
              </a:rPr>
              <a:t>http://www.nsf.gov/funding/pgm_summ.jsp?pims_id=504976924</a:t>
            </a:r>
            <a:r>
              <a:rPr lang="en-US" sz="3600" u="sng" dirty="0"/>
              <a:t/>
            </a:r>
            <a:br>
              <a:rPr lang="en-US" sz="3600" u="sng" dirty="0"/>
            </a:br>
            <a:endParaRPr lang="en-US" sz="3600" i="1" dirty="0">
              <a:solidFill>
                <a:srgbClr val="FF0000"/>
              </a:solidFill>
            </a:endParaRPr>
          </a:p>
          <a:p>
            <a:endParaRPr lang="en-US" sz="3600" dirty="0">
              <a:effectLst>
                <a:outerShdw blurRad="38100" dist="38100" dir="2700000" algn="tl">
                  <a:srgbClr val="000000">
                    <a:alpha val="43137"/>
                  </a:srgbClr>
                </a:outerShdw>
              </a:effectLst>
            </a:endParaRPr>
          </a:p>
          <a:p>
            <a:r>
              <a:rPr lang="en-US" sz="3600" dirty="0">
                <a:effectLst>
                  <a:outerShdw blurRad="38100" dist="38100" dir="2700000" algn="tl">
                    <a:srgbClr val="000000">
                      <a:alpha val="43137"/>
                    </a:srgbClr>
                  </a:outerShdw>
                </a:effectLst>
              </a:rPr>
              <a:t>Target Date:</a:t>
            </a:r>
            <a:r>
              <a:rPr lang="en-US" sz="3600" dirty="0"/>
              <a:t>  </a:t>
            </a:r>
          </a:p>
          <a:p>
            <a:pPr marL="917575" lvl="1" indent="-292100"/>
            <a:r>
              <a:rPr lang="en-US" sz="3600" dirty="0"/>
              <a:t>February 4, </a:t>
            </a:r>
            <a:r>
              <a:rPr lang="en-US" sz="3600" dirty="0" smtClean="0"/>
              <a:t>2014</a:t>
            </a:r>
            <a:endParaRPr lang="en-US" sz="3600" dirty="0"/>
          </a:p>
        </p:txBody>
      </p:sp>
    </p:spTree>
    <p:extLst>
      <p:ext uri="{BB962C8B-B14F-4D97-AF65-F5344CB8AC3E}">
        <p14:creationId xmlns:p14="http://schemas.microsoft.com/office/powerpoint/2010/main" val="2297487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NSF Goals</a:t>
            </a:r>
            <a:endParaRPr lang="en-US" dirty="0"/>
          </a:p>
        </p:txBody>
      </p:sp>
      <p:sp>
        <p:nvSpPr>
          <p:cNvPr id="2" name="Content Placeholder 1"/>
          <p:cNvSpPr>
            <a:spLocks noGrp="1"/>
          </p:cNvSpPr>
          <p:nvPr>
            <p:ph idx="1"/>
          </p:nvPr>
        </p:nvSpPr>
        <p:spPr>
          <a:xfrm>
            <a:off x="533400" y="1600200"/>
            <a:ext cx="8305800" cy="4800600"/>
          </a:xfrm>
        </p:spPr>
        <p:txBody>
          <a:bodyPr>
            <a:noAutofit/>
          </a:bodyPr>
          <a:lstStyle/>
          <a:p>
            <a:r>
              <a:rPr lang="en-US" sz="3000" dirty="0" smtClean="0"/>
              <a:t>Develop </a:t>
            </a:r>
            <a:r>
              <a:rPr lang="en-US" sz="3000" dirty="0"/>
              <a:t>the </a:t>
            </a:r>
            <a:r>
              <a:rPr lang="en-US" sz="3000" dirty="0" smtClean="0"/>
              <a:t>STEM/STEM</a:t>
            </a:r>
            <a:r>
              <a:rPr lang="en-US" sz="3000" dirty="0"/>
              <a:t>-related </a:t>
            </a:r>
            <a:r>
              <a:rPr lang="en-US" sz="3000" dirty="0" smtClean="0"/>
              <a:t>workforce</a:t>
            </a:r>
          </a:p>
          <a:p>
            <a:r>
              <a:rPr lang="en-US" sz="3000" dirty="0" smtClean="0"/>
              <a:t>Advance science</a:t>
            </a:r>
          </a:p>
          <a:p>
            <a:r>
              <a:rPr lang="en-US" sz="3000" dirty="0" smtClean="0"/>
              <a:t>Broaden </a:t>
            </a:r>
            <a:r>
              <a:rPr lang="en-US" sz="3000" dirty="0"/>
              <a:t>participation in </a:t>
            </a:r>
            <a:r>
              <a:rPr lang="en-US" sz="3000" dirty="0" smtClean="0"/>
              <a:t>STEM</a:t>
            </a:r>
          </a:p>
          <a:p>
            <a:r>
              <a:rPr lang="en-US" sz="3000" dirty="0" smtClean="0"/>
              <a:t>Educate </a:t>
            </a:r>
            <a:r>
              <a:rPr lang="en-US" sz="3000" dirty="0"/>
              <a:t>a STEM-literate </a:t>
            </a:r>
            <a:r>
              <a:rPr lang="en-US" sz="3000" dirty="0" smtClean="0"/>
              <a:t>populace</a:t>
            </a:r>
          </a:p>
          <a:p>
            <a:r>
              <a:rPr lang="en-US" sz="3000" dirty="0"/>
              <a:t>Build capacity in higher education</a:t>
            </a:r>
          </a:p>
          <a:p>
            <a:r>
              <a:rPr lang="en-US" sz="3000" dirty="0" smtClean="0"/>
              <a:t>Improve K-12 STEM education</a:t>
            </a:r>
          </a:p>
          <a:p>
            <a:r>
              <a:rPr lang="en-US" sz="3000" dirty="0" smtClean="0"/>
              <a:t>Encourage </a:t>
            </a:r>
            <a:r>
              <a:rPr lang="en-US" sz="3000" dirty="0"/>
              <a:t>life-long </a:t>
            </a:r>
            <a:r>
              <a:rPr lang="en-US" sz="3000" dirty="0" smtClean="0"/>
              <a:t>learning</a:t>
            </a:r>
          </a:p>
        </p:txBody>
      </p:sp>
    </p:spTree>
    <p:extLst>
      <p:ext uri="{BB962C8B-B14F-4D97-AF65-F5344CB8AC3E}">
        <p14:creationId xmlns:p14="http://schemas.microsoft.com/office/powerpoint/2010/main" val="2732667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620000" cy="1401762"/>
          </a:xfrm>
        </p:spPr>
        <p:txBody>
          <a:bodyPr>
            <a:noAutofit/>
          </a:bodyPr>
          <a:lstStyle/>
          <a:p>
            <a:r>
              <a:rPr lang="en-US" sz="4400" dirty="0" smtClean="0"/>
              <a:t>Improving Undergraduate STEM Education (IUSE)</a:t>
            </a:r>
            <a:endParaRPr lang="en-US" sz="4400" dirty="0"/>
          </a:p>
        </p:txBody>
      </p:sp>
      <p:sp>
        <p:nvSpPr>
          <p:cNvPr id="3" name="Content Placeholder 2"/>
          <p:cNvSpPr>
            <a:spLocks noGrp="1"/>
          </p:cNvSpPr>
          <p:nvPr>
            <p:ph idx="1"/>
          </p:nvPr>
        </p:nvSpPr>
        <p:spPr>
          <a:xfrm>
            <a:off x="533400" y="2057400"/>
            <a:ext cx="8305800" cy="4343400"/>
          </a:xfrm>
        </p:spPr>
        <p:txBody>
          <a:bodyPr>
            <a:normAutofit/>
          </a:bodyPr>
          <a:lstStyle/>
          <a:p>
            <a:pPr marL="404813" indent="-404813">
              <a:lnSpc>
                <a:spcPct val="120000"/>
              </a:lnSpc>
            </a:pPr>
            <a:r>
              <a:rPr lang="en-US" sz="4000" dirty="0" smtClean="0"/>
              <a:t>Website:</a:t>
            </a:r>
            <a:r>
              <a:rPr lang="en-US" sz="3600" u="sng" dirty="0" smtClean="0">
                <a:hlinkClick r:id="rId3"/>
              </a:rPr>
              <a:t/>
            </a:r>
            <a:br>
              <a:rPr lang="en-US" sz="3600" u="sng" dirty="0" smtClean="0">
                <a:hlinkClick r:id="rId3"/>
              </a:rPr>
            </a:br>
            <a:r>
              <a:rPr lang="en-US" sz="2800" dirty="0">
                <a:hlinkClick r:id="rId3"/>
              </a:rPr>
              <a:t>http://www.nsf.gov/funding/pgm_summ.jsp?pims_id=</a:t>
            </a:r>
            <a:r>
              <a:rPr lang="en-US" sz="2800" dirty="0" smtClean="0">
                <a:hlinkClick r:id="rId3"/>
              </a:rPr>
              <a:t>504976924</a:t>
            </a:r>
            <a:r>
              <a:rPr lang="en-US" sz="3200" u="sng" dirty="0"/>
              <a:t/>
            </a:r>
            <a:br>
              <a:rPr lang="en-US" sz="3200" u="sng" dirty="0"/>
            </a:br>
            <a:endParaRPr lang="en-US" i="1" dirty="0">
              <a:solidFill>
                <a:srgbClr val="FF0000"/>
              </a:solidFill>
            </a:endParaRPr>
          </a:p>
          <a:p>
            <a:pPr marL="404813" indent="-404813"/>
            <a:r>
              <a:rPr lang="en-US" sz="4000" dirty="0" smtClean="0"/>
              <a:t>Proposal </a:t>
            </a:r>
            <a:r>
              <a:rPr lang="en-US" sz="4000" dirty="0"/>
              <a:t>Target </a:t>
            </a:r>
            <a:r>
              <a:rPr lang="en-US" sz="4000" dirty="0" smtClean="0"/>
              <a:t>Date:</a:t>
            </a:r>
            <a:r>
              <a:rPr lang="en-US" sz="4000" dirty="0" smtClean="0">
                <a:effectLst>
                  <a:outerShdw blurRad="38100" dist="38100" dir="2700000" algn="tl">
                    <a:srgbClr val="000000">
                      <a:alpha val="43137"/>
                    </a:srgbClr>
                  </a:outerShdw>
                </a:effectLst>
              </a:rPr>
              <a:t> </a:t>
            </a:r>
            <a:br>
              <a:rPr lang="en-US" sz="4000" dirty="0" smtClean="0">
                <a:effectLst>
                  <a:outerShdw blurRad="38100" dist="38100" dir="2700000" algn="tl">
                    <a:srgbClr val="000000">
                      <a:alpha val="43137"/>
                    </a:srgbClr>
                  </a:outerShdw>
                </a:effectLst>
              </a:rPr>
            </a:br>
            <a:r>
              <a:rPr lang="en-US" sz="4000" dirty="0" smtClean="0">
                <a:solidFill>
                  <a:srgbClr val="000000"/>
                </a:solidFill>
                <a:effectLst>
                  <a:outerShdw blurRad="38100" dist="38100" dir="2700000" algn="tl">
                    <a:srgbClr val="000000">
                      <a:alpha val="43137"/>
                    </a:srgbClr>
                  </a:outerShdw>
                </a:effectLst>
              </a:rPr>
              <a:t>February 4, 2014</a:t>
            </a:r>
          </a:p>
        </p:txBody>
      </p:sp>
    </p:spTree>
    <p:extLst>
      <p:ext uri="{BB962C8B-B14F-4D97-AF65-F5344CB8AC3E}">
        <p14:creationId xmlns:p14="http://schemas.microsoft.com/office/powerpoint/2010/main" val="1515893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EHR Areas of Investment</a:t>
            </a:r>
            <a:endParaRPr lang="en-US" dirty="0"/>
          </a:p>
        </p:txBody>
      </p:sp>
      <p:sp>
        <p:nvSpPr>
          <p:cNvPr id="2" name="Content Placeholder 1"/>
          <p:cNvSpPr>
            <a:spLocks noGrp="1"/>
          </p:cNvSpPr>
          <p:nvPr>
            <p:ph idx="1"/>
          </p:nvPr>
        </p:nvSpPr>
        <p:spPr>
          <a:xfrm>
            <a:off x="457200" y="1295401"/>
            <a:ext cx="8229600" cy="4495800"/>
          </a:xfrm>
        </p:spPr>
        <p:txBody>
          <a:bodyPr>
            <a:noAutofit/>
          </a:bodyPr>
          <a:lstStyle/>
          <a:p>
            <a:r>
              <a:rPr lang="en-US" sz="3000" dirty="0" smtClean="0"/>
              <a:t>Experiential learning</a:t>
            </a:r>
          </a:p>
          <a:p>
            <a:r>
              <a:rPr lang="en-US" sz="3000" dirty="0"/>
              <a:t>A</a:t>
            </a:r>
            <a:r>
              <a:rPr lang="en-US" sz="3000" dirty="0" smtClean="0"/>
              <a:t>ssessment</a:t>
            </a:r>
            <a:r>
              <a:rPr lang="en-US" sz="3000" dirty="0"/>
              <a:t>/metrics of learning and </a:t>
            </a:r>
            <a:r>
              <a:rPr lang="en-US" sz="3000" dirty="0" smtClean="0"/>
              <a:t>practice</a:t>
            </a:r>
          </a:p>
          <a:p>
            <a:r>
              <a:rPr lang="en-US" sz="3000" dirty="0" smtClean="0"/>
              <a:t>Scholarships</a:t>
            </a:r>
          </a:p>
          <a:p>
            <a:r>
              <a:rPr lang="en-US" sz="3000" dirty="0" smtClean="0"/>
              <a:t>Foundational </a:t>
            </a:r>
            <a:r>
              <a:rPr lang="en-US" sz="3000" dirty="0"/>
              <a:t>education </a:t>
            </a:r>
            <a:r>
              <a:rPr lang="en-US" sz="3000" dirty="0" smtClean="0"/>
              <a:t>research</a:t>
            </a:r>
          </a:p>
          <a:p>
            <a:r>
              <a:rPr lang="en-US" sz="3000" dirty="0"/>
              <a:t>P</a:t>
            </a:r>
            <a:r>
              <a:rPr lang="en-US" sz="3000" dirty="0" smtClean="0"/>
              <a:t>rofessional development</a:t>
            </a:r>
          </a:p>
          <a:p>
            <a:r>
              <a:rPr lang="en-US" sz="3000" dirty="0" smtClean="0"/>
              <a:t>Institutional change</a:t>
            </a:r>
          </a:p>
          <a:p>
            <a:r>
              <a:rPr lang="en-US" sz="3000" dirty="0"/>
              <a:t>F</a:t>
            </a:r>
            <a:r>
              <a:rPr lang="en-US" sz="3000" dirty="0" smtClean="0"/>
              <a:t>ormal </a:t>
            </a:r>
            <a:r>
              <a:rPr lang="en-US" sz="3000" dirty="0"/>
              <a:t>and informal learning </a:t>
            </a:r>
            <a:r>
              <a:rPr lang="en-US" sz="3000" dirty="0" smtClean="0"/>
              <a:t>environments</a:t>
            </a:r>
          </a:p>
          <a:p>
            <a:r>
              <a:rPr lang="en-US" sz="3000" dirty="0"/>
              <a:t>U</a:t>
            </a:r>
            <a:r>
              <a:rPr lang="en-US" sz="3000" dirty="0" smtClean="0"/>
              <a:t>ndergraduate </a:t>
            </a:r>
            <a:r>
              <a:rPr lang="en-US" sz="3000" dirty="0"/>
              <a:t>disciplinary </a:t>
            </a:r>
            <a:r>
              <a:rPr lang="en-US" sz="3000" dirty="0" smtClean="0"/>
              <a:t>research</a:t>
            </a:r>
          </a:p>
        </p:txBody>
      </p:sp>
    </p:spTree>
    <p:extLst>
      <p:ext uri="{BB962C8B-B14F-4D97-AF65-F5344CB8AC3E}">
        <p14:creationId xmlns:p14="http://schemas.microsoft.com/office/powerpoint/2010/main" val="220213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smtClean="0"/>
              <a:t>IUSE Objectives</a:t>
            </a:r>
            <a:endParaRPr lang="en-US" sz="4400" dirty="0"/>
          </a:p>
        </p:txBody>
      </p:sp>
      <p:sp>
        <p:nvSpPr>
          <p:cNvPr id="2" name="Content Placeholder 1"/>
          <p:cNvSpPr>
            <a:spLocks noGrp="1"/>
          </p:cNvSpPr>
          <p:nvPr>
            <p:ph idx="1"/>
          </p:nvPr>
        </p:nvSpPr>
        <p:spPr>
          <a:xfrm>
            <a:off x="457200" y="1295401"/>
            <a:ext cx="8229600" cy="4419600"/>
          </a:xfrm>
        </p:spPr>
        <p:txBody>
          <a:bodyPr>
            <a:normAutofit fontScale="85000" lnSpcReduction="20000"/>
          </a:bodyPr>
          <a:lstStyle/>
          <a:p>
            <a:pPr marL="60325" indent="0">
              <a:buNone/>
            </a:pPr>
            <a:r>
              <a:rPr lang="en-US" sz="3600" dirty="0" smtClean="0"/>
              <a:t>NSF is seeking projects that:</a:t>
            </a:r>
          </a:p>
          <a:p>
            <a:pPr marL="458788" indent="-334963"/>
            <a:r>
              <a:rPr lang="en-US" sz="3600" dirty="0" smtClean="0"/>
              <a:t>Increase </a:t>
            </a:r>
            <a:r>
              <a:rPr lang="en-US" sz="3600" dirty="0"/>
              <a:t>student retention in </a:t>
            </a:r>
            <a:r>
              <a:rPr lang="en-US" sz="3600" dirty="0" smtClean="0"/>
              <a:t>STEM</a:t>
            </a:r>
          </a:p>
          <a:p>
            <a:pPr marL="458788" indent="-334963"/>
            <a:r>
              <a:rPr lang="en-US" sz="3600" dirty="0" smtClean="0"/>
              <a:t>Prepare students to </a:t>
            </a:r>
            <a:r>
              <a:rPr lang="en-US" sz="3600" dirty="0"/>
              <a:t>participate in science for </a:t>
            </a:r>
            <a:r>
              <a:rPr lang="en-US" sz="3600" dirty="0" smtClean="0"/>
              <a:t>tomorrow</a:t>
            </a:r>
          </a:p>
          <a:p>
            <a:pPr marL="458788" indent="-334963"/>
            <a:r>
              <a:rPr lang="en-US" sz="3600" dirty="0"/>
              <a:t>I</a:t>
            </a:r>
            <a:r>
              <a:rPr lang="en-US" sz="3600" dirty="0" smtClean="0"/>
              <a:t>mprove </a:t>
            </a:r>
            <a:r>
              <a:rPr lang="en-US" sz="3600" dirty="0"/>
              <a:t>students' STEM learning </a:t>
            </a:r>
            <a:r>
              <a:rPr lang="en-US" sz="3600" dirty="0" smtClean="0"/>
              <a:t>outcomes</a:t>
            </a:r>
          </a:p>
          <a:p>
            <a:pPr marL="458788" indent="-334963"/>
            <a:r>
              <a:rPr lang="en-US" sz="3600" dirty="0" smtClean="0"/>
              <a:t>Generate knowledge on how students learn and on effective practice in undergraduate classrooms </a:t>
            </a:r>
          </a:p>
          <a:p>
            <a:pPr marL="458788" indent="-334963"/>
            <a:r>
              <a:rPr lang="en-US" sz="3600" dirty="0" smtClean="0"/>
              <a:t>Broaden participation</a:t>
            </a:r>
            <a:endParaRPr lang="en-US" sz="3600" dirty="0"/>
          </a:p>
        </p:txBody>
      </p:sp>
    </p:spTree>
    <p:extLst>
      <p:ext uri="{BB962C8B-B14F-4D97-AF65-F5344CB8AC3E}">
        <p14:creationId xmlns:p14="http://schemas.microsoft.com/office/powerpoint/2010/main" val="7706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IUSE Projects</a:t>
            </a:r>
            <a:endParaRPr lang="en-US" dirty="0"/>
          </a:p>
        </p:txBody>
      </p:sp>
      <p:sp>
        <p:nvSpPr>
          <p:cNvPr id="2" name="Content Placeholder 1"/>
          <p:cNvSpPr>
            <a:spLocks noGrp="1"/>
          </p:cNvSpPr>
          <p:nvPr>
            <p:ph idx="1"/>
          </p:nvPr>
        </p:nvSpPr>
        <p:spPr>
          <a:xfrm>
            <a:off x="533400" y="1219200"/>
            <a:ext cx="8305800" cy="4648200"/>
          </a:xfrm>
        </p:spPr>
        <p:txBody>
          <a:bodyPr>
            <a:noAutofit/>
          </a:bodyPr>
          <a:lstStyle/>
          <a:p>
            <a:pPr marL="282575" indent="-282575"/>
            <a:r>
              <a:rPr lang="en-US" sz="3200" dirty="0" smtClean="0"/>
              <a:t>DUE </a:t>
            </a:r>
            <a:r>
              <a:rPr lang="en-US" sz="3200" dirty="0"/>
              <a:t>supports the improvement of the undergraduate STEM education enterprise through </a:t>
            </a:r>
            <a:r>
              <a:rPr lang="en-US" sz="3200" dirty="0" smtClean="0"/>
              <a:t>funding the following:</a:t>
            </a:r>
          </a:p>
          <a:p>
            <a:pPr marL="687388" lvl="1" indent="-360363"/>
            <a:r>
              <a:rPr lang="en-US" sz="2800" dirty="0" smtClean="0"/>
              <a:t>Projects </a:t>
            </a:r>
            <a:r>
              <a:rPr lang="en-US" sz="2800" dirty="0"/>
              <a:t>that build on </a:t>
            </a:r>
            <a:r>
              <a:rPr lang="en-US" sz="2800" dirty="0" smtClean="0"/>
              <a:t>fundamental </a:t>
            </a:r>
            <a:r>
              <a:rPr lang="en-US" sz="2800" dirty="0"/>
              <a:t>research in undergraduate STEM </a:t>
            </a:r>
            <a:r>
              <a:rPr lang="en-US" sz="2800" dirty="0" smtClean="0"/>
              <a:t>education and prior R&amp;D</a:t>
            </a:r>
          </a:p>
          <a:p>
            <a:pPr marL="687388" lvl="1" indent="-360363"/>
            <a:r>
              <a:rPr lang="en-US" sz="2800" dirty="0" smtClean="0"/>
              <a:t>Research </a:t>
            </a:r>
            <a:r>
              <a:rPr lang="en-US" sz="2800" dirty="0"/>
              <a:t>on design, development, and wide-spread implementation of effective STEM </a:t>
            </a:r>
            <a:r>
              <a:rPr lang="en-US" sz="2800" dirty="0" smtClean="0"/>
              <a:t>learning/teaching </a:t>
            </a:r>
            <a:r>
              <a:rPr lang="en-US" sz="2800" dirty="0"/>
              <a:t>knowledge and </a:t>
            </a:r>
            <a:r>
              <a:rPr lang="en-US" sz="2800" dirty="0" smtClean="0"/>
              <a:t>practice</a:t>
            </a:r>
          </a:p>
          <a:p>
            <a:pPr marL="687388" lvl="1" indent="-360363"/>
            <a:r>
              <a:rPr lang="en-US" sz="2800" dirty="0" smtClean="0"/>
              <a:t>Foundational </a:t>
            </a:r>
            <a:r>
              <a:rPr lang="en-US" sz="2800" dirty="0"/>
              <a:t>research on student </a:t>
            </a:r>
            <a:r>
              <a:rPr lang="en-US" sz="2800" dirty="0" smtClean="0"/>
              <a:t>learning</a:t>
            </a:r>
          </a:p>
        </p:txBody>
      </p:sp>
    </p:spTree>
    <p:extLst>
      <p:ext uri="{BB962C8B-B14F-4D97-AF65-F5344CB8AC3E}">
        <p14:creationId xmlns:p14="http://schemas.microsoft.com/office/powerpoint/2010/main" val="3789585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nsideNSF Document" ma:contentTypeID="0x010100EDB22D60EB357741B4D070D01F44F59600C2BB2A9CF2C6EF4AA7A3C18326782422" ma:contentTypeVersion="4" ma:contentTypeDescription="" ma:contentTypeScope="" ma:versionID="aa3b17ab02ef4dc95775d87bb2afa7db">
  <xsd:schema xmlns:xsd="http://www.w3.org/2001/XMLSchema" xmlns:xs="http://www.w3.org/2001/XMLSchema" xmlns:p="http://schemas.microsoft.com/office/2006/metadata/properties" xmlns:ns2="e77df2dc-1bb8-42a7-bebd-d4908e2d581a" xmlns:ns3="http://schemas.microsoft.com/sharepoint/v4" targetNamespace="http://schemas.microsoft.com/office/2006/metadata/properties" ma:root="true" ma:fieldsID="cb162a15618247682533da655adc9f81" ns2:_="" ns3:_="">
    <xsd:import namespace="e77df2dc-1bb8-42a7-bebd-d4908e2d581a"/>
    <xsd:import namespace="http://schemas.microsoft.com/sharepoint/v4"/>
    <xsd:element name="properties">
      <xsd:complexType>
        <xsd:sequence>
          <xsd:element name="documentManagement">
            <xsd:complexType>
              <xsd:all>
                <xsd:element ref="ns2:DocumentTitle" minOccurs="0"/>
                <xsd:element ref="ns2:DocumentNumber" minOccurs="0"/>
                <xsd:element ref="ns2:h65b59bf86ed4479ac17c44c5537174e" minOccurs="0"/>
                <xsd:element ref="ns2:TaxCatchAll" minOccurs="0"/>
                <xsd:element ref="ns2:TaxCatchAllLabel" minOccurs="0"/>
                <xsd:element ref="ns2:l2f871ed324148e3b9f8319301eb4058" minOccurs="0"/>
                <xsd:element ref="ns2:bb4506ab385d48bfad4eaff21e13a2a6"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df2dc-1bb8-42a7-bebd-d4908e2d581a" elementFormDefault="qualified">
    <xsd:import namespace="http://schemas.microsoft.com/office/2006/documentManagement/types"/>
    <xsd:import namespace="http://schemas.microsoft.com/office/infopath/2007/PartnerControls"/>
    <xsd:element name="DocumentTitle" ma:index="2" nillable="true" ma:displayName="DocumentTitle" ma:internalName="DocumentTitle">
      <xsd:simpleType>
        <xsd:restriction base="dms:Text">
          <xsd:maxLength value="255"/>
        </xsd:restriction>
      </xsd:simpleType>
    </xsd:element>
    <xsd:element name="DocumentNumber" ma:index="3" nillable="true" ma:displayName="DocumentNumber" ma:internalName="DocumentNumber">
      <xsd:simpleType>
        <xsd:restriction base="dms:Text">
          <xsd:maxLength value="255"/>
        </xsd:restriction>
      </xsd:simpleType>
    </xsd:element>
    <xsd:element name="h65b59bf86ed4479ac17c44c5537174e" ma:index="8" nillable="true" ma:taxonomy="true" ma:internalName="h65b59bf86ed4479ac17c44c5537174e" ma:taxonomyFieldName="DocumentOwner" ma:displayName="DocumentOwner" ma:default="" ma:fieldId="{165b59bf-86ed-4479-ac17-c44c5537174e}" ma:sspId="2cd2ecdf-620f-444c-bba1-c5450418390f" ma:termSetId="fc989db5-0fdf-4297-bed7-ce52227f6a02"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7de5454-f45e-4820-98b6-b3d2a356d1b9}" ma:internalName="TaxCatchAll" ma:showField="CatchAllData" ma:web="e77df2dc-1bb8-42a7-bebd-d4908e2d581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7de5454-f45e-4820-98b6-b3d2a356d1b9}" ma:internalName="TaxCatchAllLabel" ma:readOnly="true" ma:showField="CatchAllDataLabel" ma:web="e77df2dc-1bb8-42a7-bebd-d4908e2d581a">
      <xsd:complexType>
        <xsd:complexContent>
          <xsd:extension base="dms:MultiChoiceLookup">
            <xsd:sequence>
              <xsd:element name="Value" type="dms:Lookup" maxOccurs="unbounded" minOccurs="0" nillable="true"/>
            </xsd:sequence>
          </xsd:extension>
        </xsd:complexContent>
      </xsd:complexType>
    </xsd:element>
    <xsd:element name="l2f871ed324148e3b9f8319301eb4058" ma:index="12" nillable="true" ma:taxonomy="true" ma:internalName="l2f871ed324148e3b9f8319301eb4058" ma:taxonomyFieldName="DocumentTopic" ma:displayName="DocumentTopic" ma:default="" ma:fieldId="{52f871ed-3241-48e3-b9f8-319301eb4058}" ma:sspId="2cd2ecdf-620f-444c-bba1-c5450418390f" ma:termSetId="95f96331-3e8d-4b03-b690-a7f4c1ed2116" ma:anchorId="00000000-0000-0000-0000-000000000000" ma:open="false" ma:isKeyword="false">
      <xsd:complexType>
        <xsd:sequence>
          <xsd:element ref="pc:Terms" minOccurs="0" maxOccurs="1"/>
        </xsd:sequence>
      </xsd:complexType>
    </xsd:element>
    <xsd:element name="bb4506ab385d48bfad4eaff21e13a2a6" ma:index="14" nillable="true" ma:taxonomy="true" ma:internalName="bb4506ab385d48bfad4eaff21e13a2a6" ma:taxonomyFieldName="DocumentType" ma:displayName="DocumentType" ma:default="" ma:fieldId="{bb4506ab-385d-48bf-ad4e-aff21e13a2a6}" ma:sspId="2cd2ecdf-620f-444c-bba1-c5450418390f" ma:termSetId="b7a181bf-2032-4f02-b781-1ea1f4c1dcd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TaxCatchAll xmlns="e77df2dc-1bb8-42a7-bebd-d4908e2d581a">
      <Value>237</Value>
      <Value>258</Value>
      <Value>248</Value>
    </TaxCatchAll>
    <l2f871ed324148e3b9f8319301eb4058 xmlns="e77df2dc-1bb8-42a7-bebd-d4908e2d581a">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35d977f6-936b-4874-8bb4-d4ce5f6ba556</TermId>
        </TermInfo>
      </Terms>
    </l2f871ed324148e3b9f8319301eb4058>
    <DocumentNumber xmlns="e77df2dc-1bb8-42a7-bebd-d4908e2d581a" xsi:nil="true"/>
    <h65b59bf86ed4479ac17c44c5537174e xmlns="e77df2dc-1bb8-42a7-bebd-d4908e2d581a">
      <Terms xmlns="http://schemas.microsoft.com/office/infopath/2007/PartnerControls">
        <TermInfo xmlns="http://schemas.microsoft.com/office/infopath/2007/PartnerControls">
          <TermName xmlns="http://schemas.microsoft.com/office/infopath/2007/PartnerControls">OD/OLPA</TermName>
          <TermId xmlns="http://schemas.microsoft.com/office/infopath/2007/PartnerControls">9be36ad4-a830-4541-8de8-7f0bd838b3fb</TermId>
        </TermInfo>
      </Terms>
    </h65b59bf86ed4479ac17c44c5537174e>
    <DocumentTitle xmlns="e77df2dc-1bb8-42a7-bebd-d4908e2d581a">GenericPPT Template Abstract2</DocumentTitle>
    <bb4506ab385d48bfad4eaff21e13a2a6 xmlns="e77df2dc-1bb8-42a7-bebd-d4908e2d581a">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e5b016b9-712f-4724-a3ea-c156eed84e82</TermId>
        </TermInfo>
      </Terms>
    </bb4506ab385d48bfad4eaff21e13a2a6>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89607C-6C7E-4D15-9D90-CBD875FC25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7df2dc-1bb8-42a7-bebd-d4908e2d581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0BC384-C091-40E1-A8A3-4B8DEF6BFC3B}">
  <ds:schemaRefs>
    <ds:schemaRef ds:uri="http://schemas.microsoft.com/sharepoint/v4"/>
    <ds:schemaRef ds:uri="http://purl.org/dc/dcmitype/"/>
    <ds:schemaRef ds:uri="http://schemas.openxmlformats.org/package/2006/metadata/core-properties"/>
    <ds:schemaRef ds:uri="e77df2dc-1bb8-42a7-bebd-d4908e2d581a"/>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23D3B19-FE5A-4986-9C50-0BAEC4AF22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343</TotalTime>
  <Words>1819</Words>
  <Application>Microsoft Office PowerPoint</Application>
  <PresentationFormat>On-screen Show (4:3)</PresentationFormat>
  <Paragraphs>242</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Division of Undergraduate Education  Improving Undergraduate STEM Education Program (IUSE) </vt:lpstr>
      <vt:lpstr>PowerPoint Presentation</vt:lpstr>
      <vt:lpstr>NSF STEM Workforce Priorities</vt:lpstr>
      <vt:lpstr>NSF Investments</vt:lpstr>
      <vt:lpstr>NSF Goals</vt:lpstr>
      <vt:lpstr>Improving Undergraduate STEM Education (IUSE)</vt:lpstr>
      <vt:lpstr>EHR Areas of Investment</vt:lpstr>
      <vt:lpstr>IUSE Objectives</vt:lpstr>
      <vt:lpstr>IUSE Projects</vt:lpstr>
      <vt:lpstr>IUSE Projects (cont.)</vt:lpstr>
      <vt:lpstr>What are IDEAS Labs?</vt:lpstr>
      <vt:lpstr>What are IDEAS Labs? (cont.)</vt:lpstr>
      <vt:lpstr>NSF Merit Review Principles</vt:lpstr>
      <vt:lpstr>NSF Merit Review Criteria</vt:lpstr>
      <vt:lpstr>Merit Review Considerations </vt:lpstr>
      <vt:lpstr>Merit Review Considerations</vt:lpstr>
      <vt:lpstr>Human Subjects - IRB</vt:lpstr>
      <vt:lpstr>GRANT PROPOSAL GUIDE Checklist for Proposal Preparation</vt:lpstr>
      <vt:lpstr>Common Questions</vt:lpstr>
      <vt:lpstr> Will there be a program solicitation or RFP for IUSE? </vt:lpstr>
      <vt:lpstr> What is a Program Description? </vt:lpstr>
      <vt:lpstr>Will there be budget limits?</vt:lpstr>
      <vt:lpstr>What is a target date?</vt:lpstr>
      <vt:lpstr>Are there any identified categories or tracks?</vt:lpstr>
      <vt:lpstr>Is the Project Description still limited to 15 pages?</vt:lpstr>
      <vt:lpstr>Does IUSE allow proposals of five-year duration?</vt:lpstr>
      <vt:lpstr>How many proposals may I submit?</vt:lpstr>
      <vt:lpstr>Should the proposal have a dissemination plan?</vt:lpstr>
      <vt:lpstr>May I submit letters of commitment or collaboration?</vt:lpstr>
      <vt:lpstr>May I submit letters of support?</vt:lpstr>
      <vt:lpstr>Can I submit a proposal prepared in response to a previous DUE program? (e.g., TUES, WIDER, or STEP)</vt:lpstr>
      <vt:lpstr>Is laboratory equipment an allowed budget item in IUSE?</vt:lpstr>
      <vt:lpstr>Is an advisory board (internal or external) required?</vt:lpstr>
      <vt:lpstr>Must a project be evidence-based or evidence-generating?</vt:lpstr>
      <vt:lpstr>Do I need to present baseline data and a theory of change?</vt:lpstr>
      <vt:lpstr> Do I need to include a Data Management Plan with my proposal? </vt:lpstr>
      <vt:lpstr>Do I need to include a Postdoctoral Fellow Mentoring Plan with my proposal?</vt:lpstr>
      <vt:lpstr>What are the Common Guidelines for Educational Research and where can I find them?</vt:lpstr>
      <vt:lpstr>Must my proposal fit into one of the six types of education research described in the Common Guidelines?</vt:lpstr>
      <vt:lpstr>Who can I contact for advice on IUSE?</vt:lpstr>
      <vt:lpstr>Who can I contact for advice on IUSE?</vt:lpstr>
      <vt:lpstr>Who can I contact for advice on IUSE?</vt:lpstr>
      <vt:lpstr>Who can I contact for advice on IUSE?</vt:lpstr>
      <vt:lpstr>Who can I contact for advice on IUSE?</vt:lpstr>
      <vt:lpstr>Questions?</vt:lpstr>
    </vt:vector>
  </TitlesOfParts>
  <Company>National Science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ISUE Webinar slides</dc:title>
  <dc:creator>aapodaca</dc:creator>
  <cp:lastModifiedBy>wneufeld</cp:lastModifiedBy>
  <cp:revision>21</cp:revision>
  <cp:lastPrinted>2013-11-22T13:34:51Z</cp:lastPrinted>
  <dcterms:created xsi:type="dcterms:W3CDTF">2012-06-28T14:53:18Z</dcterms:created>
  <dcterms:modified xsi:type="dcterms:W3CDTF">2013-11-22T15:10:29Z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0x010100EDB22D60EB357741B4D070D01F44F59600C2BB2A9CF2C6EF4AA7A3C18326782422</vt:lpwstr>
  </property>
  <property fmtid="{D5CDD505-2E9C-101B-9397-08002B2CF9AE}" pid="3" name="DocumentTopic">
    <vt:lpwstr>237;#Communications|35d977f6-936b-4874-8bb4-d4ce5f6ba556</vt:lpwstr>
  </property>
  <property fmtid="{D5CDD505-2E9C-101B-9397-08002B2CF9AE}" pid="4" name="DocumentType">
    <vt:lpwstr>248;#Presentation Slides|e5b016b9-712f-4724-a3ea-c156eed84e82</vt:lpwstr>
  </property>
  <property fmtid="{D5CDD505-2E9C-101B-9397-08002B2CF9AE}" pid="5" name="DocumentOwner">
    <vt:lpwstr>258;#OD/OLPA|9be36ad4-a830-4541-8de8-7f0bd838b3fb</vt:lpwstr>
  </property>
</Properties>
</file>