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8"/>
  </p:notesMasterIdLst>
  <p:handoutMasterIdLst>
    <p:handoutMasterId r:id="rId39"/>
  </p:handoutMasterIdLst>
  <p:sldIdLst>
    <p:sldId id="256" r:id="rId5"/>
    <p:sldId id="288" r:id="rId6"/>
    <p:sldId id="324" r:id="rId7"/>
    <p:sldId id="267" r:id="rId8"/>
    <p:sldId id="326" r:id="rId9"/>
    <p:sldId id="296" r:id="rId10"/>
    <p:sldId id="322" r:id="rId11"/>
    <p:sldId id="323" r:id="rId12"/>
    <p:sldId id="301" r:id="rId13"/>
    <p:sldId id="307" r:id="rId14"/>
    <p:sldId id="311" r:id="rId15"/>
    <p:sldId id="312" r:id="rId16"/>
    <p:sldId id="313" r:id="rId17"/>
    <p:sldId id="314" r:id="rId18"/>
    <p:sldId id="327" r:id="rId19"/>
    <p:sldId id="328" r:id="rId20"/>
    <p:sldId id="329" r:id="rId21"/>
    <p:sldId id="330" r:id="rId22"/>
    <p:sldId id="331" r:id="rId23"/>
    <p:sldId id="332" r:id="rId24"/>
    <p:sldId id="334" r:id="rId25"/>
    <p:sldId id="335" r:id="rId26"/>
    <p:sldId id="290" r:id="rId27"/>
    <p:sldId id="289" r:id="rId28"/>
    <p:sldId id="293" r:id="rId29"/>
    <p:sldId id="306" r:id="rId30"/>
    <p:sldId id="315" r:id="rId31"/>
    <p:sldId id="316" r:id="rId32"/>
    <p:sldId id="317" r:id="rId33"/>
    <p:sldId id="318" r:id="rId34"/>
    <p:sldId id="325" r:id="rId35"/>
    <p:sldId id="292" r:id="rId36"/>
    <p:sldId id="320" r:id="rId37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1" id="{7D3B90A1-488E-4819-A238-8A9DFF148A11}">
          <p14:sldIdLst>
            <p14:sldId id="256"/>
            <p14:sldId id="288"/>
            <p14:sldId id="324"/>
            <p14:sldId id="267"/>
            <p14:sldId id="326"/>
            <p14:sldId id="296"/>
            <p14:sldId id="322"/>
            <p14:sldId id="323"/>
          </p14:sldIdLst>
        </p14:section>
        <p14:section name="Section 2" id="{E9FA5392-0D68-4F5E-BDAF-6BA2124CC210}">
          <p14:sldIdLst>
            <p14:sldId id="301"/>
            <p14:sldId id="307"/>
            <p14:sldId id="311"/>
            <p14:sldId id="312"/>
            <p14:sldId id="313"/>
            <p14:sldId id="314"/>
          </p14:sldIdLst>
        </p14:section>
        <p14:section name="Section 3" id="{1DDBBA5B-71DD-41EB-AB70-6322A96E7C6B}">
          <p14:sldIdLst>
            <p14:sldId id="327"/>
            <p14:sldId id="328"/>
            <p14:sldId id="329"/>
            <p14:sldId id="330"/>
            <p14:sldId id="331"/>
            <p14:sldId id="332"/>
            <p14:sldId id="334"/>
            <p14:sldId id="335"/>
            <p14:sldId id="290"/>
            <p14:sldId id="289"/>
            <p14:sldId id="293"/>
            <p14:sldId id="306"/>
            <p14:sldId id="315"/>
            <p14:sldId id="316"/>
            <p14:sldId id="317"/>
            <p14:sldId id="318"/>
            <p14:sldId id="325"/>
            <p14:sldId id="292"/>
            <p14:sldId id="320"/>
          </p14:sldIdLst>
        </p14:section>
        <p14:section name="Support Material" id="{8B94D3A1-0104-4D04-9DAE-D501EC2C34FF}">
          <p14:sldIdLst/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stoel" initials="Cfs" lastIdx="2" clrIdx="0"/>
  <p:cmAuthor id="1" name="Connie Kubo Della-Piana" initials="ckpd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4" d="100"/>
        <a:sy n="14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7" tIns="46469" rIns="92937" bIns="4646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2" y="0"/>
            <a:ext cx="3026833" cy="464185"/>
          </a:xfrm>
          <a:prstGeom prst="rect">
            <a:avLst/>
          </a:prstGeom>
        </p:spPr>
        <p:txBody>
          <a:bodyPr vert="horz" lIns="92937" tIns="46469" rIns="92937" bIns="46469" rtlCol="0"/>
          <a:lstStyle>
            <a:lvl1pPr algn="r">
              <a:defRPr sz="1200"/>
            </a:lvl1pPr>
          </a:lstStyle>
          <a:p>
            <a:fld id="{0E7F709D-DBA0-488E-8FE8-AAF6D10B74FB}" type="datetimeFigureOut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5"/>
            <a:ext cx="3026833" cy="464185"/>
          </a:xfrm>
          <a:prstGeom prst="rect">
            <a:avLst/>
          </a:prstGeom>
        </p:spPr>
        <p:txBody>
          <a:bodyPr vert="horz" lIns="92937" tIns="46469" rIns="92937" bIns="4646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2" y="8817905"/>
            <a:ext cx="3026833" cy="464185"/>
          </a:xfrm>
          <a:prstGeom prst="rect">
            <a:avLst/>
          </a:prstGeom>
        </p:spPr>
        <p:txBody>
          <a:bodyPr vert="horz" lIns="92937" tIns="46469" rIns="92937" bIns="46469" rtlCol="0" anchor="b"/>
          <a:lstStyle>
            <a:lvl1pPr algn="r">
              <a:defRPr sz="1200"/>
            </a:lvl1pPr>
          </a:lstStyle>
          <a:p>
            <a:fld id="{BE246602-1D12-4B2A-98F1-3D3F63C7E9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2288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7" tIns="46469" rIns="92937" bIns="4646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2" y="0"/>
            <a:ext cx="3026833" cy="464185"/>
          </a:xfrm>
          <a:prstGeom prst="rect">
            <a:avLst/>
          </a:prstGeom>
        </p:spPr>
        <p:txBody>
          <a:bodyPr vert="horz" lIns="92937" tIns="46469" rIns="92937" bIns="46469" rtlCol="0"/>
          <a:lstStyle>
            <a:lvl1pPr algn="r">
              <a:defRPr sz="1200"/>
            </a:lvl1pPr>
          </a:lstStyle>
          <a:p>
            <a:fld id="{F346E960-7B91-40F1-84E3-602CC838B288}" type="datetimeFigureOut">
              <a:rPr lang="en-US" smtClean="0"/>
              <a:pPr/>
              <a:t>12/24/2013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7" tIns="46469" rIns="92937" bIns="4646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1" y="4409759"/>
            <a:ext cx="5588000" cy="4177665"/>
          </a:xfrm>
          <a:prstGeom prst="rect">
            <a:avLst/>
          </a:prstGeom>
        </p:spPr>
        <p:txBody>
          <a:bodyPr vert="horz" lIns="92937" tIns="46469" rIns="92937" bIns="4646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5"/>
            <a:ext cx="3026833" cy="464185"/>
          </a:xfrm>
          <a:prstGeom prst="rect">
            <a:avLst/>
          </a:prstGeom>
        </p:spPr>
        <p:txBody>
          <a:bodyPr vert="horz" lIns="92937" tIns="46469" rIns="92937" bIns="4646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2" y="8817905"/>
            <a:ext cx="3026833" cy="464185"/>
          </a:xfrm>
          <a:prstGeom prst="rect">
            <a:avLst/>
          </a:prstGeom>
        </p:spPr>
        <p:txBody>
          <a:bodyPr vert="horz" lIns="92937" tIns="46469" rIns="92937" bIns="46469" rtlCol="0" anchor="b"/>
          <a:lstStyle>
            <a:lvl1pPr algn="r">
              <a:defRPr sz="1200"/>
            </a:lvl1pPr>
          </a:lstStyle>
          <a:p>
            <a:fld id="{86078D13-B9B8-404D-AA89-C22717CE45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2309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78D13-B9B8-404D-AA89-C22717CE456D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78D13-B9B8-404D-AA89-C22717CE456D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78D13-B9B8-404D-AA89-C22717CE456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78D13-B9B8-404D-AA89-C22717CE456D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B49587-7543-4091-BAF4-A6671674826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78D13-B9B8-404D-AA89-C22717CE456D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Comment about allocating funds for “X” number of staff to attend PRIME</a:t>
            </a:r>
            <a:r>
              <a:rPr lang="en-US" baseline="0" dirty="0" smtClean="0"/>
              <a:t> PI meeting and for participation in program monitoring and evaluation efforts, e.g.?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78D13-B9B8-404D-AA89-C22717CE456D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7874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78D13-B9B8-404D-AA89-C22717CE456D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78D13-B9B8-404D-AA89-C22717CE456D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78D13-B9B8-404D-AA89-C22717CE456D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78D13-B9B8-404D-AA89-C22717CE456D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Seeks proposals to synthesize, build and/or expand research foundations in all disciplinary communities supported by NSF.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78D13-B9B8-404D-AA89-C22717CE456D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78D13-B9B8-404D-AA89-C22717CE456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78D13-B9B8-404D-AA89-C22717CE456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Expanding</a:t>
            </a:r>
            <a:r>
              <a:rPr lang="en-US" baseline="0" dirty="0" smtClean="0"/>
              <a:t> knowledge in existing areas or being path breaking and innovative in new areas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78D13-B9B8-404D-AA89-C22717CE456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096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78D13-B9B8-404D-AA89-C22717CE456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78D13-B9B8-404D-AA89-C22717CE456D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bullet encompasses</a:t>
            </a:r>
            <a:r>
              <a:rPr lang="en-US" baseline="0" dirty="0" smtClean="0"/>
              <a:t> the idea of K-16, learning progressions, formal and informal, and f-t-f and cyber-enabled.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78D13-B9B8-404D-AA89-C22717CE456D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NSF Logo.psd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58" y="5791200"/>
            <a:ext cx="1048871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0292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 marL="742950" indent="-285750"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4pPr>
            <a:lvl5pPr marL="2057400" indent="-228600"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NSF Logo.psd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5129" y="152400"/>
            <a:ext cx="896471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76200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8517922" y="6477000"/>
            <a:ext cx="515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166C191-E90A-44F7-B07B-FE747CFD0862}" type="slidenum">
              <a:rPr lang="en-US" sz="12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SF Logo.psd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152400"/>
            <a:ext cx="1048871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76200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791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76200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295400"/>
            <a:ext cx="85344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5" r:id="rId4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sf.gov/pubs/2013/nsf13127/nsf13127.pdf" TargetMode="External"/><Relationship Id="rId3" Type="http://schemas.openxmlformats.org/officeDocument/2006/relationships/hyperlink" Target="http://www.nsf.gov/funding/pgm_summ.jsp?pims_id=504924" TargetMode="External"/><Relationship Id="rId7" Type="http://schemas.openxmlformats.org/officeDocument/2006/relationships/hyperlink" Target="http://www.nsf.gov/pubs/2013/nsf13126/nsf13126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sf.gov/publications/pub_summ.jsp?ods_key=nsf13001" TargetMode="External"/><Relationship Id="rId5" Type="http://schemas.openxmlformats.org/officeDocument/2006/relationships/hyperlink" Target="http://www.nsf.gov/pubs/2013/nsf13103/nsf13103.pdf" TargetMode="External"/><Relationship Id="rId4" Type="http://schemas.openxmlformats.org/officeDocument/2006/relationships/hyperlink" Target="http://www.nsf.gov/publications/pub_summ.jsp?WT.z_pims_id=504924&amp;ods_key=nsf13555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f.gov/funding/pgm_summ.jsp?pims_id=50492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f.gov/pubs/policydocs/pappguide/nsf13001/index.jsp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sf.gov/nsb/publications/2011/nsb1211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ECR@nsf.gov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sf.gov/funding/pgm_summ.jsp?pims_id=504924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sf.gov/awardsearch/progSearch.do?WT.si_n=ClickedAbstractsRecentAwards&amp;WT.si_x=1&amp;WT.si_cs=1&amp;WT.z_pims_id=504924&amp;SearchType=progSearch&amp;page=2&amp;QueryText=&amp;ProgOrganization=&amp;ProgOfficer=&amp;ProgEleCode=7980&amp;BooleanElement=true&amp;ProgRefCode=&amp;BooleanRef=true&amp;ProgProgram=&amp;ProgFoaCode=&amp;RestrictActive=on&amp;Search=Search#resul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90599"/>
            <a:ext cx="8382000" cy="4572001"/>
          </a:xfrm>
        </p:spPr>
        <p:txBody>
          <a:bodyPr anchor="t">
            <a:normAutofit/>
          </a:bodyPr>
          <a:lstStyle/>
          <a:p>
            <a:r>
              <a:rPr lang="en-US" sz="3600" dirty="0"/>
              <a:t>Directorate for Education and Human Resources (EHR</a:t>
            </a:r>
            <a:r>
              <a:rPr lang="en-US" sz="3600" dirty="0" smtClean="0"/>
              <a:t>)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EHR </a:t>
            </a:r>
            <a:r>
              <a:rPr lang="en-US" b="1" dirty="0"/>
              <a:t>Core Research </a:t>
            </a:r>
            <a:r>
              <a:rPr lang="en-US" dirty="0"/>
              <a:t>Program</a:t>
            </a:r>
            <a:r>
              <a:rPr lang="en-US" b="1" dirty="0"/>
              <a:t> (ECR)</a:t>
            </a:r>
            <a:br>
              <a:rPr lang="en-US" b="1" dirty="0"/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/>
              <a:t>Program </a:t>
            </a:r>
            <a:r>
              <a:rPr lang="en-US" sz="3600" dirty="0"/>
              <a:t>Announcement:</a:t>
            </a:r>
            <a:r>
              <a:rPr lang="en-US" sz="3600" b="1" dirty="0"/>
              <a:t> NSF 13-555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305800" cy="5029200"/>
          </a:xfrm>
        </p:spPr>
        <p:txBody>
          <a:bodyPr>
            <a:normAutofit/>
          </a:bodyPr>
          <a:lstStyle/>
          <a:p>
            <a:pPr marL="6858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/>
              <a:t> STEM learning</a:t>
            </a:r>
          </a:p>
          <a:p>
            <a:pPr marL="6858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/>
              <a:t> STEM learning environments</a:t>
            </a:r>
          </a:p>
          <a:p>
            <a:pPr marL="6858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/>
              <a:t> STEM workforce development</a:t>
            </a:r>
          </a:p>
          <a:p>
            <a:pPr marL="6858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/>
              <a:t> Broadening participation in STEM</a:t>
            </a:r>
            <a:r>
              <a:rPr lang="en-US" dirty="0" smtClean="0"/>
              <a:t>	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75438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EHR Core Research Areas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53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ECR entertains proposals on a wide range of learning issues, including:</a:t>
            </a:r>
          </a:p>
          <a:p>
            <a:r>
              <a:rPr lang="en-US" dirty="0" smtClean="0"/>
              <a:t>Learning of specific STEM disciplinary knowledge and practices</a:t>
            </a:r>
          </a:p>
          <a:p>
            <a:r>
              <a:rPr lang="en-US" dirty="0" smtClean="0"/>
              <a:t>Learning progressions, assessments and development</a:t>
            </a:r>
          </a:p>
          <a:p>
            <a:r>
              <a:rPr lang="en-US" dirty="0" smtClean="0"/>
              <a:t>Learning and engagement within and outside of formal schooling</a:t>
            </a:r>
          </a:p>
          <a:p>
            <a:r>
              <a:rPr lang="en-US" dirty="0" smtClean="0"/>
              <a:t>Dissemination of knowledge and learning in social networks</a:t>
            </a:r>
          </a:p>
          <a:p>
            <a:r>
              <a:rPr lang="en-US" dirty="0" smtClean="0"/>
              <a:t>Integration of research and knowledge across different theoretical perspectives</a:t>
            </a:r>
          </a:p>
          <a:p>
            <a:r>
              <a:rPr lang="en-US" dirty="0" smtClean="0"/>
              <a:t>Impacts of persistence and identity on learning.</a:t>
            </a:r>
          </a:p>
          <a:p>
            <a:pPr marL="0" indent="0">
              <a:buNone/>
            </a:pPr>
            <a:r>
              <a:rPr lang="en-US" dirty="0" smtClean="0"/>
              <a:t>Such issues may be addressed using:</a:t>
            </a:r>
          </a:p>
          <a:p>
            <a:r>
              <a:rPr lang="en-US" dirty="0" smtClean="0"/>
              <a:t>A range of theoretical and methodological approaches, including the use of “big data”</a:t>
            </a:r>
          </a:p>
          <a:p>
            <a:r>
              <a:rPr lang="en-US" dirty="0" smtClean="0"/>
              <a:t>Theories and methods at the frontiers of STEM disciplines and across disciplines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75438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STEM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5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ECR entertains proposals on a wide range of </a:t>
            </a:r>
            <a:r>
              <a:rPr lang="en-US" dirty="0" smtClean="0"/>
              <a:t>learning environment </a:t>
            </a:r>
            <a:r>
              <a:rPr lang="en-US" dirty="0"/>
              <a:t>issues, including: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Changing and emerging environments across a age groups and formal and informal settings, including cyberspace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Characteristics of learning environments and how they interact with or support multiple aspects of STEM learning</a:t>
            </a:r>
          </a:p>
          <a:p>
            <a:r>
              <a:rPr lang="en-US" dirty="0" smtClean="0"/>
              <a:t>Special focus on emerging learning environments and evidence-based approaches to undergraduate STEM instruction including blended </a:t>
            </a:r>
            <a:r>
              <a:rPr lang="en-US" dirty="0"/>
              <a:t>instruction, virtual reality, personalized learning </a:t>
            </a:r>
            <a:r>
              <a:rPr lang="en-US" dirty="0" smtClean="0"/>
              <a:t>environments</a:t>
            </a:r>
          </a:p>
          <a:p>
            <a:r>
              <a:rPr lang="en-US" dirty="0"/>
              <a:t>Such issues may be addressed </a:t>
            </a:r>
            <a:r>
              <a:rPr lang="en-US" dirty="0" smtClean="0"/>
              <a:t>using multiple theoretical and methodological perspectives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75438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STEM Learning Environments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3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ECR entertains proposals on a wide range of </a:t>
            </a:r>
            <a:r>
              <a:rPr lang="en-US" dirty="0" smtClean="0"/>
              <a:t>workforce development issues</a:t>
            </a:r>
            <a:r>
              <a:rPr lang="en-US" dirty="0"/>
              <a:t>, including: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Preparation of a diverse, globally-prepared and highly-skilled STEM workforce - including teachers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Focus on entire STEM workforce continuum, with an emphasis on retention and degree attainment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Emphasis on academic and non-academic STEM career pathways and transitions across changing contexts and climates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Connecting workplace expectations to design of interventions</a:t>
            </a:r>
          </a:p>
          <a:p>
            <a:r>
              <a:rPr lang="en-US" dirty="0" smtClean="0"/>
              <a:t>Special focus on public-private partnerships and working with stakeholders.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75438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STEM Workforce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79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334000"/>
          </a:xfrm>
        </p:spPr>
        <p:txBody>
          <a:bodyPr>
            <a:noAutofit/>
          </a:bodyPr>
          <a:lstStyle/>
          <a:p>
            <a:r>
              <a:rPr lang="en-US" sz="2800" dirty="0"/>
              <a:t>ECR entertains proposals on a wide range of </a:t>
            </a:r>
            <a:r>
              <a:rPr lang="en-US" sz="2800" dirty="0" smtClean="0"/>
              <a:t>broadening participation issues</a:t>
            </a:r>
            <a:r>
              <a:rPr lang="en-US" sz="2800" dirty="0"/>
              <a:t>, including: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Evidence gathering about practices </a:t>
            </a:r>
            <a:r>
              <a:rPr lang="en-US" sz="2400" dirty="0"/>
              <a:t>that broaden participation, retention, and success of individuals underrepresented in STEM 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Emphasis on academic transition points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Study of accessibility and the impacts of technology on diverse populations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Measures, </a:t>
            </a:r>
            <a:r>
              <a:rPr lang="en-US" sz="2400" dirty="0" smtClean="0"/>
              <a:t>methods </a:t>
            </a:r>
            <a:r>
              <a:rPr lang="en-US" sz="2400" dirty="0"/>
              <a:t>and metrics to assess impacts and outcomes of broadening participation and institutional capacity </a:t>
            </a:r>
            <a:r>
              <a:rPr lang="en-US" sz="2400" dirty="0" smtClean="0"/>
              <a:t>building</a:t>
            </a:r>
          </a:p>
          <a:p>
            <a:r>
              <a:rPr lang="en-US" sz="2800" dirty="0"/>
              <a:t>Special focus on public-private partnerships and working with stakeholders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7543800" cy="715962"/>
          </a:xfrm>
        </p:spPr>
        <p:txBody>
          <a:bodyPr>
            <a:noAutofit/>
          </a:bodyPr>
          <a:lstStyle/>
          <a:p>
            <a:r>
              <a:rPr lang="en-US" sz="3600" dirty="0" smtClean="0"/>
              <a:t>Broadening Participation in STEM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962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dirty="0" smtClean="0">
                <a:effectLst/>
              </a:rPr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419600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ECR </a:t>
            </a:r>
            <a:r>
              <a:rPr lang="en-US" sz="2800" b="1" dirty="0" smtClean="0">
                <a:hlinkClick r:id="rId3"/>
              </a:rPr>
              <a:t>program page on NSF website</a:t>
            </a:r>
            <a:endParaRPr lang="en-US" sz="2800" b="1" dirty="0" smtClean="0"/>
          </a:p>
          <a:p>
            <a:r>
              <a:rPr lang="en-US" sz="2800" b="1" dirty="0" smtClean="0"/>
              <a:t>ECR Program Announcement (</a:t>
            </a:r>
            <a:r>
              <a:rPr lang="en-US" sz="2800" b="1" dirty="0" smtClean="0">
                <a:hlinkClick r:id="rId4"/>
              </a:rPr>
              <a:t>NSF 13-555</a:t>
            </a:r>
            <a:r>
              <a:rPr lang="en-US" sz="2800" b="1" dirty="0" smtClean="0"/>
              <a:t>)</a:t>
            </a:r>
          </a:p>
          <a:p>
            <a:r>
              <a:rPr lang="en-US" sz="2800" b="1" dirty="0" smtClean="0"/>
              <a:t>FAQs on ECR (</a:t>
            </a:r>
            <a:r>
              <a:rPr lang="en-US" sz="2800" b="1" dirty="0" smtClean="0">
                <a:hlinkClick r:id="rId5"/>
              </a:rPr>
              <a:t>NSF 13-103</a:t>
            </a:r>
            <a:r>
              <a:rPr lang="en-US" sz="2800" b="1" dirty="0" smtClean="0"/>
              <a:t>)</a:t>
            </a:r>
          </a:p>
          <a:p>
            <a:r>
              <a:rPr lang="en-US" sz="2800" b="1" dirty="0" smtClean="0"/>
              <a:t>NSF Grant Proposal Guide (GPG) (</a:t>
            </a:r>
            <a:r>
              <a:rPr lang="en-US" sz="2800" b="1" dirty="0" smtClean="0">
                <a:hlinkClick r:id="rId6"/>
              </a:rPr>
              <a:t>NSF 13-1</a:t>
            </a:r>
            <a:r>
              <a:rPr lang="en-US" sz="2800" b="1" dirty="0" smtClean="0"/>
              <a:t>)</a:t>
            </a:r>
          </a:p>
          <a:p>
            <a:r>
              <a:rPr lang="en-US" sz="2800" b="1" i="1" dirty="0" smtClean="0"/>
              <a:t>Common Guidelines for Education Research and Development </a:t>
            </a:r>
            <a:r>
              <a:rPr lang="en-US" sz="2800" b="1" dirty="0" smtClean="0"/>
              <a:t>(</a:t>
            </a:r>
            <a:r>
              <a:rPr lang="en-US" sz="2800" b="1" dirty="0" smtClean="0">
                <a:hlinkClick r:id="rId7"/>
              </a:rPr>
              <a:t>NSF 13-126</a:t>
            </a:r>
            <a:r>
              <a:rPr lang="en-US" sz="2800" b="1" dirty="0" smtClean="0"/>
              <a:t>)</a:t>
            </a:r>
          </a:p>
          <a:p>
            <a:r>
              <a:rPr lang="en-US" sz="2800" b="1" dirty="0" smtClean="0"/>
              <a:t>FAQs on the </a:t>
            </a:r>
            <a:r>
              <a:rPr lang="en-US" sz="2800" b="1" i="1" dirty="0" smtClean="0"/>
              <a:t>Common Guidelines</a:t>
            </a:r>
            <a:r>
              <a:rPr lang="en-US" sz="2800" b="1" dirty="0" smtClean="0"/>
              <a:t>  (</a:t>
            </a:r>
            <a:r>
              <a:rPr lang="en-US" sz="2800" b="1" dirty="0" smtClean="0">
                <a:hlinkClick r:id="rId8"/>
              </a:rPr>
              <a:t>NSF 13-127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2072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8580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What do we mean by</a:t>
            </a:r>
            <a:br>
              <a:rPr lang="en-US" dirty="0" smtClean="0"/>
            </a:br>
            <a:r>
              <a:rPr lang="en-US" dirty="0" smtClean="0"/>
              <a:t> “Common Guidelines”?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148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GB" dirty="0">
                <a:cs typeface="Times New Roman" pitchFamily="18" charset="0"/>
              </a:rPr>
              <a:t>A cross-agency framework that </a:t>
            </a:r>
            <a:r>
              <a:rPr lang="en-GB" dirty="0" smtClean="0">
                <a:cs typeface="Times New Roman" pitchFamily="18" charset="0"/>
              </a:rPr>
              <a:t>describes:</a:t>
            </a:r>
          </a:p>
          <a:p>
            <a:pPr marL="566928" indent="-457200"/>
            <a:r>
              <a:rPr lang="en-GB" dirty="0" smtClean="0">
                <a:cs typeface="Times New Roman" pitchFamily="18" charset="0"/>
              </a:rPr>
              <a:t>Broad </a:t>
            </a:r>
            <a:r>
              <a:rPr lang="en-GB" dirty="0">
                <a:cs typeface="Times New Roman" pitchFamily="18" charset="0"/>
              </a:rPr>
              <a:t>types of research and development </a:t>
            </a:r>
            <a:endParaRPr lang="en-GB" dirty="0" smtClean="0">
              <a:cs typeface="Times New Roman" pitchFamily="18" charset="0"/>
            </a:endParaRPr>
          </a:p>
          <a:p>
            <a:pPr marL="566928" indent="-457200"/>
            <a:r>
              <a:rPr lang="en-GB" dirty="0" smtClean="0">
                <a:cs typeface="Times New Roman" pitchFamily="18" charset="0"/>
              </a:rPr>
              <a:t>The </a:t>
            </a:r>
            <a:r>
              <a:rPr lang="en-GB" dirty="0">
                <a:cs typeface="Times New Roman" pitchFamily="18" charset="0"/>
              </a:rPr>
              <a:t>expected </a:t>
            </a:r>
            <a:r>
              <a:rPr lang="en-GB" b="1" i="1" dirty="0">
                <a:cs typeface="Times New Roman" pitchFamily="18" charset="0"/>
              </a:rPr>
              <a:t>purposes, justifications, </a:t>
            </a:r>
            <a:r>
              <a:rPr lang="en-GB" dirty="0">
                <a:cs typeface="Times New Roman" pitchFamily="18" charset="0"/>
              </a:rPr>
              <a:t>and </a:t>
            </a:r>
            <a:r>
              <a:rPr lang="en-GB" b="1" i="1" dirty="0">
                <a:cs typeface="Times New Roman" pitchFamily="18" charset="0"/>
              </a:rPr>
              <a:t>contributions </a:t>
            </a:r>
            <a:r>
              <a:rPr lang="en-GB" dirty="0">
                <a:cs typeface="Times New Roman" pitchFamily="18" charset="0"/>
              </a:rPr>
              <a:t>of various types of research to knowledge generation about interventions and strategies for improving learning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08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dirty="0" smtClean="0"/>
              <a:t>Types of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181600"/>
          </a:xfrm>
        </p:spPr>
        <p:txBody>
          <a:bodyPr/>
          <a:lstStyle/>
          <a:p>
            <a:r>
              <a:rPr lang="en-US" sz="2600" dirty="0"/>
              <a:t>Foundational research and development studies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/>
              <a:t>Generate fundamental knowledge that may contribute to teaching and/or learning</a:t>
            </a:r>
          </a:p>
          <a:p>
            <a:r>
              <a:rPr lang="en-US" sz="2600" dirty="0" smtClean="0"/>
              <a:t>Early </a:t>
            </a:r>
            <a:r>
              <a:rPr lang="en-US" sz="2600" dirty="0"/>
              <a:t>stage/exploratory studies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Examine relationships among constructs to establish logical connections</a:t>
            </a:r>
          </a:p>
          <a:p>
            <a:r>
              <a:rPr lang="en-US" sz="2600" dirty="0"/>
              <a:t>Design and development studies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Design and iteratively develop particular interventions (programs, policies, practices or technologies); </a:t>
            </a:r>
            <a:r>
              <a:rPr lang="en-US" sz="2600" dirty="0" smtClean="0"/>
              <a:t>pilot test</a:t>
            </a:r>
          </a:p>
        </p:txBody>
      </p:sp>
    </p:spTree>
    <p:extLst>
      <p:ext uri="{BB962C8B-B14F-4D97-AF65-F5344CB8AC3E}">
        <p14:creationId xmlns:p14="http://schemas.microsoft.com/office/powerpoint/2010/main" val="124132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Types of </a:t>
            </a:r>
            <a:r>
              <a:rPr lang="en-US" dirty="0" smtClean="0"/>
              <a:t>Studies </a:t>
            </a:r>
            <a:r>
              <a:rPr lang="en-US" sz="3200" b="0" i="1" dirty="0" smtClean="0">
                <a:solidFill>
                  <a:schemeClr val="tx1"/>
                </a:solidFill>
                <a:effectLst/>
              </a:rPr>
              <a:t>(continued)</a:t>
            </a:r>
            <a:endParaRPr lang="en-US" sz="3200" b="0" i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4582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IMPACT STUDIES</a:t>
            </a:r>
          </a:p>
          <a:p>
            <a:r>
              <a:rPr lang="en-US" sz="2800" dirty="0" smtClean="0"/>
              <a:t>Efficacy </a:t>
            </a:r>
            <a:r>
              <a:rPr lang="en-US" sz="2800" dirty="0"/>
              <a:t>Studies</a:t>
            </a:r>
          </a:p>
          <a:p>
            <a:pPr lvl="1"/>
            <a:r>
              <a:rPr lang="en-US" dirty="0"/>
              <a:t>Estimate the impacts of strategies under optimal conditions </a:t>
            </a:r>
            <a:r>
              <a:rPr lang="en-US" dirty="0" smtClean="0"/>
              <a:t>of </a:t>
            </a:r>
            <a:r>
              <a:rPr lang="en-US" dirty="0"/>
              <a:t>implementation</a:t>
            </a:r>
          </a:p>
          <a:p>
            <a:r>
              <a:rPr lang="en-US" sz="2800" dirty="0"/>
              <a:t>Effectiveness Studies</a:t>
            </a:r>
          </a:p>
          <a:p>
            <a:pPr lvl="1"/>
            <a:r>
              <a:rPr lang="en-US" dirty="0"/>
              <a:t>Examine implementation and estimate impacts similar to  routine practice but still on a limited scale</a:t>
            </a:r>
          </a:p>
          <a:p>
            <a:r>
              <a:rPr lang="en-US" sz="2800" dirty="0"/>
              <a:t>Scale-up Studies</a:t>
            </a:r>
          </a:p>
          <a:p>
            <a:pPr lvl="1"/>
            <a:r>
              <a:rPr lang="en-US" dirty="0"/>
              <a:t>Explore implementation and estimates impacts under conditions that prevail under wide-scale adoption </a:t>
            </a:r>
          </a:p>
        </p:txBody>
      </p:sp>
    </p:spTree>
    <p:extLst>
      <p:ext uri="{BB962C8B-B14F-4D97-AF65-F5344CB8AC3E}">
        <p14:creationId xmlns:p14="http://schemas.microsoft.com/office/powerpoint/2010/main" val="270631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 algn="r"/>
            <a:fld id="{641919C3-2557-4EED-ACE7-6F33EB66AECD}" type="slidenum">
              <a:rPr lang="en-US" smtClean="0"/>
              <a:pPr algn="r"/>
              <a:t>19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5800" y="1371599"/>
            <a:ext cx="7975600" cy="4516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Fundamental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knowledge that may contribute to improved learning &amp; other education outcomes</a:t>
            </a:r>
          </a:p>
          <a:p>
            <a:pPr lvl="0" algn="l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Studies of this type:</a:t>
            </a:r>
          </a:p>
          <a:p>
            <a:pPr marL="850392" lvl="1" indent="-457200" algn="l">
              <a:spcBef>
                <a:spcPts val="324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Test, develop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or refine theories of teaching or learning</a:t>
            </a:r>
          </a:p>
          <a:p>
            <a:pPr marL="850392" lvl="1" indent="-457200" algn="l">
              <a:spcBef>
                <a:spcPts val="324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innovations in methodologies and/or technologies that influence &amp; inform research &amp; development in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contexts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87400" y="400050"/>
            <a:ext cx="7772400" cy="6477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defRPr>
            </a:lvl9pPr>
          </a:lstStyle>
          <a:p>
            <a:pPr algn="l"/>
            <a:r>
              <a:rPr lang="en-US" b="0" kern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Foundational Research</a:t>
            </a:r>
            <a:endParaRPr lang="en-US" b="0" kern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60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305800" cy="50292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Website:</a:t>
            </a:r>
            <a:r>
              <a:rPr lang="en-US" sz="2800" u="sng" dirty="0" smtClean="0">
                <a:hlinkClick r:id="rId3"/>
              </a:rPr>
              <a:t/>
            </a:r>
            <a:br>
              <a:rPr lang="en-US" sz="2800" u="sng" dirty="0" smtClean="0">
                <a:hlinkClick r:id="rId3"/>
              </a:rPr>
            </a:br>
            <a:r>
              <a:rPr lang="en-US" sz="2300" u="sng" dirty="0" smtClean="0">
                <a:hlinkClick r:id="rId3"/>
              </a:rPr>
              <a:t>http</a:t>
            </a:r>
            <a:r>
              <a:rPr lang="en-US" sz="2300" u="sng" dirty="0">
                <a:hlinkClick r:id="rId3"/>
              </a:rPr>
              <a:t>://www.nsf.gov/funding/pgm_summ.jsp?pims_id=504924</a:t>
            </a:r>
            <a:endParaRPr lang="en-US" sz="2300" u="sng" dirty="0"/>
          </a:p>
          <a:p>
            <a:endParaRPr lang="en-US" i="1" dirty="0">
              <a:solidFill>
                <a:srgbClr val="FF0000"/>
              </a:solidFill>
            </a:endParaRPr>
          </a:p>
          <a:p>
            <a:r>
              <a:rPr lang="en-US" dirty="0"/>
              <a:t>Full Proposal Target </a:t>
            </a:r>
            <a:r>
              <a:rPr lang="en-US" dirty="0" smtClean="0"/>
              <a:t>Date:  </a:t>
            </a:r>
            <a:r>
              <a:rPr lang="en-US" dirty="0" smtClean="0">
                <a:solidFill>
                  <a:srgbClr val="FF0000"/>
                </a:solidFill>
              </a:rPr>
              <a:t>February </a:t>
            </a:r>
            <a:r>
              <a:rPr lang="en-US" dirty="0">
                <a:solidFill>
                  <a:srgbClr val="FF0000"/>
                </a:solidFill>
              </a:rPr>
              <a:t>4, </a:t>
            </a:r>
            <a:r>
              <a:rPr lang="en-US" dirty="0" smtClean="0">
                <a:solidFill>
                  <a:srgbClr val="FF0000"/>
                </a:solidFill>
              </a:rPr>
              <a:t>2014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75438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EHR Core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57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 algn="r"/>
            <a:fld id="{641919C3-2557-4EED-ACE7-6F33EB66AECD}" type="slidenum">
              <a:rPr lang="en-US" smtClean="0"/>
              <a:pPr algn="r"/>
              <a:t>20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1981200"/>
            <a:ext cx="779780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algn="l">
              <a:spcBef>
                <a:spcPts val="400"/>
              </a:spcBef>
              <a:buSzPct val="100000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Studies of this type:</a:t>
            </a:r>
          </a:p>
          <a:p>
            <a:pPr marL="1024128" lvl="1" indent="-457200" algn="l">
              <a:spcBef>
                <a:spcPts val="4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Examine relationships among important constructs in education and learning</a:t>
            </a:r>
          </a:p>
          <a:p>
            <a:pPr marL="1024128" lvl="1" indent="-457200" algn="l">
              <a:spcBef>
                <a:spcPts val="4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Seek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establish logical connections that may form the basis for future interventions or strategies intended to improve education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24128" lvl="1" indent="-457200">
              <a:spcBef>
                <a:spcPts val="4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Connections are usually correlational rather than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causal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87400" y="400050"/>
            <a:ext cx="7772400" cy="12763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defRPr>
            </a:lvl9pPr>
          </a:lstStyle>
          <a:p>
            <a:pPr algn="l"/>
            <a:r>
              <a:rPr lang="en-US" b="0" kern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Early-Stage or Exploratory Research</a:t>
            </a:r>
            <a:endParaRPr lang="en-US" b="0" kern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44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7620000" cy="1249362"/>
          </a:xfrm>
        </p:spPr>
        <p:txBody>
          <a:bodyPr>
            <a:noAutofit/>
          </a:bodyPr>
          <a:lstStyle/>
          <a:p>
            <a:r>
              <a:rPr lang="en-US" dirty="0" smtClean="0">
                <a:cs typeface="Times New Roman" pitchFamily="18" charset="0"/>
              </a:rPr>
              <a:t>Important Features of Each Type of Research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1988457"/>
            <a:ext cx="3124200" cy="838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+mj-lt"/>
                <a:cs typeface="Times New Roman" pitchFamily="18" charset="0"/>
              </a:rPr>
              <a:t>Purpose</a:t>
            </a:r>
            <a:endParaRPr lang="en-US" sz="2800" b="1" dirty="0">
              <a:latin typeface="+mj-lt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52850" y="1981200"/>
            <a:ext cx="4572000" cy="83820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How does this type of research contribute to the evidence base?</a:t>
            </a:r>
            <a:endParaRPr lang="en-US" sz="2200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8650" y="3124200"/>
            <a:ext cx="3124200" cy="2590800"/>
          </a:xfrm>
          <a:prstGeom prst="rect">
            <a:avLst/>
          </a:prstGeom>
          <a:solidFill>
            <a:schemeClr val="accent2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+mj-lt"/>
                <a:cs typeface="Times New Roman" pitchFamily="18" charset="0"/>
              </a:rPr>
              <a:t>Justification</a:t>
            </a:r>
            <a:endParaRPr lang="en-US" sz="2800" b="1" dirty="0">
              <a:latin typeface="+mj-lt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52850" y="3124200"/>
            <a:ext cx="4552950" cy="259080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How should policy and practical significance be demonstrated?</a:t>
            </a:r>
          </a:p>
          <a:p>
            <a:endParaRPr lang="en-US" sz="22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What types of theoretical and/or empirical arguments should be made for conducting this study?</a:t>
            </a:r>
            <a:endParaRPr lang="en-US" sz="2200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7391400" y="5905500"/>
            <a:ext cx="1447800" cy="381000"/>
          </a:xfrm>
          <a:prstGeom prst="rect">
            <a:avLst/>
          </a:prstGeom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en-US" sz="2000" b="0" i="1" dirty="0" smtClean="0">
                <a:cs typeface="Times New Roman" pitchFamily="18" charset="0"/>
              </a:rPr>
              <a:t>(continued)</a:t>
            </a:r>
            <a:endParaRPr lang="en-US" sz="2000" b="0" i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59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7620000" cy="1249362"/>
          </a:xfrm>
        </p:spPr>
        <p:txBody>
          <a:bodyPr>
            <a:noAutofit/>
          </a:bodyPr>
          <a:lstStyle/>
          <a:p>
            <a:r>
              <a:rPr lang="en-US" dirty="0" smtClean="0">
                <a:cs typeface="Times New Roman" pitchFamily="18" charset="0"/>
              </a:rPr>
              <a:t>Important Features…</a:t>
            </a:r>
            <a:r>
              <a:rPr lang="en-US" sz="4400" dirty="0" smtClean="0">
                <a:cs typeface="Times New Roman" pitchFamily="18" charset="0"/>
              </a:rPr>
              <a:t>  </a:t>
            </a:r>
            <a:r>
              <a:rPr lang="en-US" b="0" i="1" dirty="0" smtClean="0">
                <a:solidFill>
                  <a:schemeClr val="tx1"/>
                </a:solidFill>
                <a:effectLst/>
                <a:cs typeface="Times New Roman" pitchFamily="18" charset="0"/>
              </a:rPr>
              <a:t>(continued)</a:t>
            </a:r>
            <a:endParaRPr lang="en-US" b="0" i="1" dirty="0"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1828800"/>
            <a:ext cx="3124200" cy="2743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+mj-lt"/>
                <a:cs typeface="Times New Roman" pitchFamily="18" charset="0"/>
              </a:rPr>
              <a:t>Outcomes</a:t>
            </a:r>
            <a:endParaRPr lang="en-US" sz="2800" b="1" dirty="0">
              <a:latin typeface="+mj-lt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33800" y="1828800"/>
            <a:ext cx="4191000" cy="274320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/>
            <a:r>
              <a:rPr lang="en-US" sz="22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Generally speaking, what types of outcomes (theory and empirical evidence) should the project produce?</a:t>
            </a:r>
          </a:p>
          <a:p>
            <a:pPr marL="171450"/>
            <a:endParaRPr lang="en-US" sz="2200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171450"/>
            <a:r>
              <a:rPr lang="en-US" sz="22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What are the key features of a research design for this type of study?</a:t>
            </a:r>
          </a:p>
          <a:p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16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962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Cover Sheet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Project Summary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State which of the four CORE area(s) are targeted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Table of Contents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Project Description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Restate which of the four CORE area(s) are targeted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Include Results from prior NSF Support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Sections of Proposal</a:t>
            </a:r>
            <a:endParaRPr lang="en-US" sz="31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1" y="5486400"/>
            <a:ext cx="7620000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Follow the NSF Grant Proposal Guide:  </a:t>
            </a: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www.nsf.gov/pubs/policydocs/pappguide/nsf13001/index.jsp</a:t>
            </a:r>
            <a:endParaRPr lang="en-US" sz="2000" dirty="0"/>
          </a:p>
          <a:p>
            <a:r>
              <a:rPr lang="en-US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143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References Cited</a:t>
            </a:r>
          </a:p>
          <a:p>
            <a:r>
              <a:rPr lang="en-US" dirty="0"/>
              <a:t>Biographical Sketch(es)</a:t>
            </a:r>
          </a:p>
          <a:p>
            <a:r>
              <a:rPr lang="en-US" dirty="0" smtClean="0"/>
              <a:t>Budget / Budget Justification</a:t>
            </a:r>
          </a:p>
          <a:p>
            <a:r>
              <a:rPr lang="en-US" dirty="0" smtClean="0"/>
              <a:t>Current and Pending Support</a:t>
            </a:r>
          </a:p>
          <a:p>
            <a:r>
              <a:rPr lang="en-US" dirty="0" smtClean="0"/>
              <a:t>Facilities, Equipment and Other Resources</a:t>
            </a:r>
          </a:p>
          <a:p>
            <a:r>
              <a:rPr lang="en-US" dirty="0" smtClean="0"/>
              <a:t>Supplemental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Post-doc Mentoring Plan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Data Management Plan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Sections of Proposal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9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Research design and methodology</a:t>
            </a:r>
            <a:endParaRPr lang="en-US" sz="2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Appropriate and rigorous research methods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Well-documented usable, and replicable models, frameworks, data, literature, and measures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Well-justified methods, consonant with theory, and suited to the stated questions or hypotheses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193930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Standard or continuing grants</a:t>
            </a:r>
          </a:p>
          <a:p>
            <a:r>
              <a:rPr lang="en-US" sz="3600" dirty="0" smtClean="0"/>
              <a:t>Estimate making 28 awards</a:t>
            </a:r>
          </a:p>
          <a:p>
            <a:r>
              <a:rPr lang="en-US" sz="3600" dirty="0" smtClean="0"/>
              <a:t>Funding amount is $20,000,000 (pending availability of funds)</a:t>
            </a:r>
          </a:p>
          <a:p>
            <a:r>
              <a:rPr lang="en-US" sz="3600" dirty="0" smtClean="0"/>
              <a:t>No PI limit</a:t>
            </a:r>
          </a:p>
          <a:p>
            <a:r>
              <a:rPr lang="en-US" sz="3600" dirty="0" smtClean="0"/>
              <a:t>No limit of number of proposals per organization</a:t>
            </a:r>
          </a:p>
          <a:p>
            <a:r>
              <a:rPr lang="en-US" sz="3600" dirty="0" smtClean="0"/>
              <a:t>No limit on number of proposals per PI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75438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Award and Eligibility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NSF projects should be of the highest quality and have the potential to advance, if not transform, the frontiers of knowledge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NSF projects, in the aggregate, should contribute more broadly to achieving societal goals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Meaningful assessment and evaluation of NSF funded projects should be based on appropriate metrics, and include both the broader impacts and intellectual merit of the project.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>
              <a:buNone/>
            </a:pPr>
            <a:endParaRPr lang="en-US" sz="4400" dirty="0" smtClean="0"/>
          </a:p>
          <a:p>
            <a:pPr marL="0" indent="0">
              <a:buNone/>
            </a:pPr>
            <a:endParaRPr lang="en-US" sz="3600" dirty="0" smtClean="0"/>
          </a:p>
          <a:p>
            <a:endParaRPr lang="en-US" sz="3600" dirty="0" smtClean="0">
              <a:solidFill>
                <a:srgbClr val="FF0000"/>
              </a:solidFill>
              <a:hlinkClick r:id="rId2"/>
            </a:endParaRPr>
          </a:p>
          <a:p>
            <a:pPr marL="0" indent="0">
              <a:buNone/>
            </a:pPr>
            <a:endParaRPr lang="en-US" sz="3600" dirty="0">
              <a:solidFill>
                <a:srgbClr val="FF0000"/>
              </a:solidFill>
              <a:hlinkClick r:id="rId2"/>
            </a:endParaRP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  <a:hlinkClick r:id="rId2"/>
            </a:endParaRPr>
          </a:p>
          <a:p>
            <a:pPr marL="0" indent="0">
              <a:buNone/>
            </a:pPr>
            <a:endParaRPr lang="en-US" sz="2800" dirty="0" smtClean="0">
              <a:solidFill>
                <a:srgbClr val="FF0000"/>
              </a:solidFill>
              <a:hlinkClick r:id="rId2"/>
            </a:endParaRP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</a:endParaRPr>
          </a:p>
          <a:p>
            <a:endParaRPr lang="en-US" sz="36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274638"/>
            <a:ext cx="7543800" cy="868362"/>
          </a:xfrm>
        </p:spPr>
        <p:txBody>
          <a:bodyPr/>
          <a:lstStyle/>
          <a:p>
            <a:r>
              <a:rPr lang="en-US" dirty="0"/>
              <a:t>NSF Merit Review </a:t>
            </a:r>
            <a:r>
              <a:rPr lang="en-US" dirty="0" smtClean="0"/>
              <a:t>Principles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98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000" b="1" dirty="0" smtClean="0"/>
              <a:t>Intellectual Merit </a:t>
            </a:r>
            <a:r>
              <a:rPr lang="en-US" sz="3000" b="0" dirty="0" smtClean="0"/>
              <a:t>– the potential to advance knowledge.</a:t>
            </a:r>
            <a:endParaRPr lang="en-US" sz="3000" b="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3000" b="1" dirty="0" smtClean="0"/>
              <a:t>Broader Impacts </a:t>
            </a:r>
            <a:r>
              <a:rPr lang="en-US" sz="3000" b="0" dirty="0" smtClean="0"/>
              <a:t>– the potential to benefit society and contribute to the achievement of specific, desired societal outcomes.</a:t>
            </a:r>
            <a:br>
              <a:rPr lang="en-US" sz="3000" b="0" dirty="0" smtClean="0"/>
            </a:br>
            <a:r>
              <a:rPr lang="en-US" sz="3000" b="0" dirty="0" smtClean="0"/>
              <a:t> </a:t>
            </a:r>
            <a:endParaRPr lang="en-US" sz="2800" b="1" i="1" dirty="0" smtClean="0"/>
          </a:p>
          <a:p>
            <a:pPr marL="0" indent="0">
              <a:buNone/>
            </a:pPr>
            <a:r>
              <a:rPr lang="en-US" sz="2600" dirty="0" smtClean="0"/>
              <a:t>Both criteria, </a:t>
            </a:r>
            <a:r>
              <a:rPr lang="en-US" sz="2600" b="1" dirty="0" smtClean="0"/>
              <a:t>Intellectual Merit</a:t>
            </a:r>
            <a:r>
              <a:rPr lang="en-US" sz="2600" dirty="0" smtClean="0"/>
              <a:t> and </a:t>
            </a:r>
            <a:r>
              <a:rPr lang="en-US" sz="2600" b="1" dirty="0" smtClean="0"/>
              <a:t>Broader Impact</a:t>
            </a:r>
            <a:r>
              <a:rPr lang="en-US" sz="2600" dirty="0" smtClean="0"/>
              <a:t>, will be given full consideration during the review and decision-making processes. Proposers must fully address </a:t>
            </a:r>
            <a:r>
              <a:rPr lang="en-US" sz="2600" b="1" dirty="0" smtClean="0"/>
              <a:t>both</a:t>
            </a:r>
            <a:r>
              <a:rPr lang="en-US" sz="2600" dirty="0" smtClean="0"/>
              <a:t> criteria.</a:t>
            </a:r>
            <a:endParaRPr lang="en-US" sz="2600" dirty="0"/>
          </a:p>
          <a:p>
            <a:pPr marL="457200" indent="-457200">
              <a:buFont typeface="Arial" pitchFamily="34" charset="0"/>
              <a:buChar char="•"/>
            </a:pPr>
            <a:endParaRPr lang="en-US" sz="2800" dirty="0"/>
          </a:p>
          <a:p>
            <a:pPr marL="0" indent="0">
              <a:buNone/>
            </a:pPr>
            <a:endParaRPr lang="en-US" sz="2800" b="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800" dirty="0"/>
          </a:p>
          <a:p>
            <a:pPr marL="457200" indent="-457200">
              <a:buFont typeface="Arial" pitchFamily="34" charset="0"/>
              <a:buChar char="•"/>
            </a:pPr>
            <a:endParaRPr lang="en-US" sz="2800" b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274638"/>
            <a:ext cx="7543800" cy="868362"/>
          </a:xfrm>
        </p:spPr>
        <p:txBody>
          <a:bodyPr/>
          <a:lstStyle/>
          <a:p>
            <a:r>
              <a:rPr lang="en-US" dirty="0"/>
              <a:t>NSF Merit Review Criteria</a:t>
            </a:r>
          </a:p>
        </p:txBody>
      </p:sp>
    </p:spTree>
    <p:extLst>
      <p:ext uri="{BB962C8B-B14F-4D97-AF65-F5344CB8AC3E}">
        <p14:creationId xmlns:p14="http://schemas.microsoft.com/office/powerpoint/2010/main" val="236554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What </a:t>
            </a:r>
            <a:r>
              <a:rPr lang="en-US" sz="2400" dirty="0"/>
              <a:t>is the potential for the proposed activity </a:t>
            </a:r>
            <a:r>
              <a:rPr lang="en-US" sz="2400" dirty="0" smtClean="0"/>
              <a:t>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Advance </a:t>
            </a:r>
            <a:r>
              <a:rPr lang="en-US" sz="2400" dirty="0"/>
              <a:t>knowledge and understanding within its own field or across different </a:t>
            </a:r>
            <a:r>
              <a:rPr lang="en-US" sz="2400" dirty="0" smtClean="0"/>
              <a:t>fields </a:t>
            </a:r>
            <a:r>
              <a:rPr lang="en-US" sz="2400" i="1" dirty="0" smtClean="0"/>
              <a:t>(Intellectual Merit)</a:t>
            </a:r>
            <a:r>
              <a:rPr lang="en-US" sz="2400" dirty="0" smtClean="0"/>
              <a:t>;</a:t>
            </a:r>
            <a:r>
              <a:rPr lang="en-US" sz="2400" i="1" dirty="0" smtClean="0"/>
              <a:t> </a:t>
            </a:r>
            <a:r>
              <a:rPr lang="en-US" sz="2400" dirty="0" smtClean="0"/>
              <a:t>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Benefit </a:t>
            </a:r>
            <a:r>
              <a:rPr lang="en-US" sz="2400" dirty="0"/>
              <a:t>society or advance desired societal </a:t>
            </a:r>
            <a:r>
              <a:rPr lang="en-US" sz="2400" dirty="0" smtClean="0"/>
              <a:t>outcomes </a:t>
            </a:r>
            <a:r>
              <a:rPr lang="en-US" sz="2400" i="1" dirty="0" smtClean="0"/>
              <a:t>(Broader Impacts)</a:t>
            </a:r>
            <a:r>
              <a:rPr lang="en-US" sz="2400" dirty="0" smtClean="0"/>
              <a:t>? </a:t>
            </a:r>
          </a:p>
          <a:p>
            <a:r>
              <a:rPr lang="en-US" sz="2400" dirty="0" smtClean="0"/>
              <a:t>To what extent does the proposed activity suggest and explore creative, original or potentially transformative concepts? </a:t>
            </a:r>
          </a:p>
          <a:p>
            <a:r>
              <a:rPr lang="en-US" sz="2400" dirty="0" smtClean="0"/>
              <a:t>Is </a:t>
            </a:r>
            <a:r>
              <a:rPr lang="en-US" sz="2400" dirty="0"/>
              <a:t>the plan for carrying out the proposed activities well-reasoned, well-organized, and based on a sound rationale? Does the plan incorporate a mechanism to assess success?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274638"/>
            <a:ext cx="7543800" cy="868362"/>
          </a:xfrm>
        </p:spPr>
        <p:txBody>
          <a:bodyPr/>
          <a:lstStyle/>
          <a:p>
            <a:r>
              <a:rPr lang="en-US" dirty="0"/>
              <a:t>Merit Review Considerations </a:t>
            </a:r>
          </a:p>
        </p:txBody>
      </p:sp>
    </p:spTree>
    <p:extLst>
      <p:ext uri="{BB962C8B-B14F-4D97-AF65-F5344CB8AC3E}">
        <p14:creationId xmlns:p14="http://schemas.microsoft.com/office/powerpoint/2010/main" val="73296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Introduced in 2013 to support </a:t>
            </a:r>
            <a:r>
              <a:rPr lang="en-US" b="1" dirty="0" smtClean="0"/>
              <a:t>foundational research </a:t>
            </a:r>
            <a:r>
              <a:rPr lang="en-US" dirty="0" smtClean="0"/>
              <a:t>in the following areas:	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STEM </a:t>
            </a:r>
            <a:r>
              <a:rPr lang="en-US" dirty="0"/>
              <a:t>learning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STEM learning environments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STEM workforce development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Broadening participation in STEM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Encourage integration across the four areas </a:t>
            </a:r>
            <a:r>
              <a:rPr lang="en-US" dirty="0"/>
              <a:t>and </a:t>
            </a:r>
            <a:r>
              <a:rPr lang="en-US" dirty="0" smtClean="0"/>
              <a:t>collaboration </a:t>
            </a:r>
            <a:r>
              <a:rPr lang="en-US" dirty="0"/>
              <a:t>among researchers in related disciplines, including social and behavioral </a:t>
            </a:r>
            <a:r>
              <a:rPr lang="en-US" dirty="0" smtClean="0"/>
              <a:t>sciences</a:t>
            </a:r>
            <a:r>
              <a:rPr lang="en-U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75438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EHR Core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62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>
              <a:lnSpc>
                <a:spcPct val="120000"/>
              </a:lnSpc>
            </a:pPr>
            <a:r>
              <a:rPr lang="en-US" sz="5100" dirty="0" smtClean="0">
                <a:solidFill>
                  <a:prstClr val="black"/>
                </a:solidFill>
              </a:rPr>
              <a:t>How </a:t>
            </a:r>
            <a:r>
              <a:rPr lang="en-US" sz="5100" dirty="0">
                <a:solidFill>
                  <a:prstClr val="black"/>
                </a:solidFill>
              </a:rPr>
              <a:t>well qualified is the individual, team, or organization to conduct the proposed activities?</a:t>
            </a:r>
          </a:p>
          <a:p>
            <a:pPr lvl="0">
              <a:lnSpc>
                <a:spcPct val="120000"/>
              </a:lnSpc>
            </a:pPr>
            <a:r>
              <a:rPr lang="en-US" sz="5100" dirty="0" smtClean="0">
                <a:solidFill>
                  <a:prstClr val="black"/>
                </a:solidFill>
              </a:rPr>
              <a:t>Are </a:t>
            </a:r>
            <a:r>
              <a:rPr lang="en-US" sz="5100" dirty="0">
                <a:solidFill>
                  <a:prstClr val="black"/>
                </a:solidFill>
              </a:rPr>
              <a:t>there adequate resources available to the PI (either at the home institution or through collaborations) to carry out the proposed activities</a:t>
            </a:r>
            <a:r>
              <a:rPr lang="en-US" sz="5100" dirty="0" smtClean="0">
                <a:solidFill>
                  <a:prstClr val="black"/>
                </a:solidFill>
              </a:rPr>
              <a:t>?</a:t>
            </a:r>
            <a:r>
              <a:rPr lang="en-US" sz="4500" dirty="0" smtClean="0">
                <a:solidFill>
                  <a:prstClr val="black"/>
                </a:solidFill>
              </a:rPr>
              <a:t/>
            </a:r>
            <a:br>
              <a:rPr lang="en-US" sz="4500" dirty="0" smtClean="0">
                <a:solidFill>
                  <a:prstClr val="black"/>
                </a:solidFill>
              </a:rPr>
            </a:br>
            <a:endParaRPr lang="en-US" sz="4500" dirty="0">
              <a:solidFill>
                <a:prstClr val="black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4400" b="1" dirty="0" smtClean="0"/>
              <a:t>Please Note: </a:t>
            </a:r>
            <a:r>
              <a:rPr lang="en-US" sz="4400" dirty="0" smtClean="0"/>
              <a:t>Reviewers </a:t>
            </a:r>
            <a:r>
              <a:rPr lang="en-US" sz="4400" dirty="0"/>
              <a:t>are also asked to review Facilities, Equipment and Other Resources, Data Management Plan, and Postdoctoral Researcher Mentoring </a:t>
            </a:r>
            <a:r>
              <a:rPr lang="en-US" sz="4400" dirty="0" smtClean="0"/>
              <a:t>Plan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7543800" cy="868362"/>
          </a:xfrm>
        </p:spPr>
        <p:txBody>
          <a:bodyPr/>
          <a:lstStyle/>
          <a:p>
            <a:r>
              <a:rPr lang="en-US" dirty="0"/>
              <a:t>Merit Review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256463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IRB </a:t>
            </a:r>
            <a:r>
              <a:rPr lang="en-US" dirty="0" smtClean="0"/>
              <a:t>exemption/approval documentation </a:t>
            </a:r>
            <a:r>
              <a:rPr lang="en-US" dirty="0"/>
              <a:t>is </a:t>
            </a:r>
            <a:r>
              <a:rPr lang="en-US" b="1" u="sng" dirty="0"/>
              <a:t>required</a:t>
            </a:r>
            <a:r>
              <a:rPr lang="en-US" dirty="0"/>
              <a:t> </a:t>
            </a:r>
            <a:r>
              <a:rPr lang="en-US" dirty="0" smtClean="0"/>
              <a:t>at the time of the award - in </a:t>
            </a:r>
            <a:r>
              <a:rPr lang="en-US" dirty="0"/>
              <a:t>order to receive </a:t>
            </a:r>
            <a:r>
              <a:rPr lang="en-US" dirty="0" smtClean="0"/>
              <a:t>funding</a:t>
            </a:r>
            <a:endParaRPr lang="en-US" dirty="0"/>
          </a:p>
          <a:p>
            <a:r>
              <a:rPr lang="en-US" dirty="0" smtClean="0"/>
              <a:t>Please </a:t>
            </a:r>
            <a:r>
              <a:rPr lang="en-US" dirty="0"/>
              <a:t>plan for </a:t>
            </a:r>
            <a:r>
              <a:rPr lang="en-US" dirty="0" smtClean="0"/>
              <a:t>the timing </a:t>
            </a:r>
            <a:r>
              <a:rPr lang="en-US" dirty="0"/>
              <a:t>necessary </a:t>
            </a:r>
            <a:r>
              <a:rPr lang="en-US" dirty="0" smtClean="0"/>
              <a:t>to obtain institutional </a:t>
            </a:r>
            <a:r>
              <a:rPr lang="en-US" dirty="0"/>
              <a:t>IRB </a:t>
            </a:r>
            <a:r>
              <a:rPr lang="en-US" dirty="0" smtClean="0"/>
              <a:t>approval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IMPORTANT:</a:t>
            </a:r>
            <a:r>
              <a:rPr lang="en-US" dirty="0" smtClean="0"/>
              <a:t> Human Subjects - IRB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0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 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2133600"/>
            <a:ext cx="7924800" cy="4191000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Address questions to the program via: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sz="4400" b="1" dirty="0" smtClean="0">
                <a:hlinkClick r:id="rId3"/>
              </a:rPr>
              <a:t>ECR@nsf.gov</a:t>
            </a:r>
            <a:endParaRPr lang="en-US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447800"/>
            <a:ext cx="4419600" cy="48307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6414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47800" y="457200"/>
            <a:ext cx="6400800" cy="1219200"/>
          </a:xfrm>
        </p:spPr>
        <p:txBody>
          <a:bodyPr anchor="ctr"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Questions?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1981200"/>
            <a:ext cx="800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Website:</a:t>
            </a:r>
            <a:r>
              <a:rPr lang="en-US" sz="3600" u="sng" dirty="0">
                <a:hlinkClick r:id="rId2"/>
              </a:rPr>
              <a:t/>
            </a:r>
            <a:br>
              <a:rPr lang="en-US" sz="3600" u="sng" dirty="0">
                <a:hlinkClick r:id="rId2"/>
              </a:rPr>
            </a:br>
            <a:r>
              <a:rPr lang="en-US" sz="2400" u="sng" dirty="0">
                <a:hlinkClick r:id="rId2"/>
              </a:rPr>
              <a:t>http://www.nsf.gov/funding/pgm_summ.jsp?pims_id=504924</a:t>
            </a:r>
            <a:endParaRPr lang="en-US" sz="2800" u="sng" dirty="0"/>
          </a:p>
          <a:p>
            <a:endParaRPr lang="en-US" sz="2400" i="1" dirty="0">
              <a:solidFill>
                <a:srgbClr val="FF0000"/>
              </a:solidFill>
            </a:endParaRPr>
          </a:p>
          <a:p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/>
              <a:t>Full </a:t>
            </a:r>
            <a:r>
              <a:rPr lang="en-US" sz="3200" dirty="0"/>
              <a:t>Proposal Target </a:t>
            </a:r>
            <a:r>
              <a:rPr lang="en-US" sz="3200" dirty="0" smtClean="0"/>
              <a:t>Date:  </a:t>
            </a:r>
            <a:r>
              <a:rPr lang="en-US" sz="3200" dirty="0" smtClean="0">
                <a:solidFill>
                  <a:srgbClr val="FF0000"/>
                </a:solidFill>
              </a:rPr>
              <a:t>February </a:t>
            </a:r>
            <a:r>
              <a:rPr lang="en-US" sz="3200" dirty="0">
                <a:solidFill>
                  <a:srgbClr val="FF0000"/>
                </a:solidFill>
              </a:rPr>
              <a:t>4, </a:t>
            </a:r>
            <a:r>
              <a:rPr lang="en-US" sz="3200" dirty="0" smtClean="0">
                <a:solidFill>
                  <a:srgbClr val="FF0000"/>
                </a:solidFill>
              </a:rPr>
              <a:t>2014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02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401638"/>
            <a:r>
              <a:rPr lang="en-US" dirty="0" smtClean="0"/>
              <a:t>Make strategic research investments in potentially transformative areas;</a:t>
            </a:r>
          </a:p>
          <a:p>
            <a:pPr marL="514350" indent="-401638"/>
            <a:r>
              <a:rPr lang="en-US" dirty="0" smtClean="0"/>
              <a:t>Accelerate development and growth of theory and methodology;</a:t>
            </a:r>
          </a:p>
          <a:p>
            <a:pPr marL="569912" indent="-457200"/>
            <a:r>
              <a:rPr lang="en-US" dirty="0" smtClean="0"/>
              <a:t>Address challenges of practice; </a:t>
            </a:r>
          </a:p>
          <a:p>
            <a:pPr marL="569912" indent="-457200"/>
            <a:r>
              <a:rPr lang="en-US" dirty="0" smtClean="0"/>
              <a:t>All in STEM Education, Broadening Participation, and Workforce Development!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7543800" cy="868362"/>
          </a:xfrm>
        </p:spPr>
        <p:txBody>
          <a:bodyPr/>
          <a:lstStyle/>
          <a:p>
            <a:r>
              <a:rPr lang="en-US" dirty="0" smtClean="0"/>
              <a:t>Goals of ECR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ECR projects 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Theory driven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Theory generating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Theory testing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And predictive</a:t>
            </a:r>
          </a:p>
          <a:p>
            <a:pPr lvl="1"/>
            <a:endParaRPr lang="en-US" dirty="0"/>
          </a:p>
          <a:p>
            <a:r>
              <a:rPr lang="en-US" dirty="0" smtClean="0">
                <a:hlinkClick r:id="rId2"/>
              </a:rPr>
              <a:t>What has been funded (recent awards made through this program, with abstracts)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ECR 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741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3600" b="1" dirty="0" smtClean="0"/>
              <a:t>Core Research Proposals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Maximum budget request:  $1.5M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 smtClean="0"/>
              <a:t>Maximum duration request: 5 years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US" sz="3600" b="1" dirty="0" smtClean="0"/>
              <a:t>Capacity Building Proposals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Maximum budget request:  $300K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 smtClean="0"/>
              <a:t>Maximum </a:t>
            </a:r>
            <a:r>
              <a:rPr lang="en-US" sz="3200" dirty="0"/>
              <a:t>duration request: </a:t>
            </a:r>
            <a:r>
              <a:rPr lang="en-US" sz="3200" dirty="0" smtClean="0"/>
              <a:t>3 years</a:t>
            </a:r>
            <a:br>
              <a:rPr lang="en-US" sz="3200" dirty="0" smtClean="0"/>
            </a:br>
            <a:endParaRPr lang="en-US" sz="32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274638"/>
            <a:ext cx="7543800" cy="868362"/>
          </a:xfrm>
        </p:spPr>
        <p:txBody>
          <a:bodyPr/>
          <a:lstStyle/>
          <a:p>
            <a:r>
              <a:rPr lang="en-US" dirty="0"/>
              <a:t>ECR Proposal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Identify issues and questions critical to the advancement and </a:t>
            </a:r>
            <a:r>
              <a:rPr lang="en-US" dirty="0"/>
              <a:t>the improvement of STEM </a:t>
            </a:r>
            <a:r>
              <a:rPr lang="en-US" dirty="0" smtClean="0"/>
              <a:t>learning and workforce participation.</a:t>
            </a:r>
            <a:endParaRPr lang="en-US" dirty="0"/>
          </a:p>
          <a:p>
            <a:r>
              <a:rPr lang="en-US" dirty="0" smtClean="0"/>
              <a:t>Propose to address these using a wide range of research methods and data gathering strategies.</a:t>
            </a:r>
          </a:p>
          <a:p>
            <a:r>
              <a:rPr lang="en-US" dirty="0" smtClean="0"/>
              <a:t>May expand knowledge in existing areas or or build </a:t>
            </a:r>
            <a:r>
              <a:rPr lang="en-US" dirty="0"/>
              <a:t>the base of research knowledge and </a:t>
            </a:r>
            <a:r>
              <a:rPr lang="en-US" dirty="0" smtClean="0"/>
              <a:t>evidence in new areas.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7543800" cy="868362"/>
          </a:xfrm>
        </p:spPr>
        <p:txBody>
          <a:bodyPr/>
          <a:lstStyle/>
          <a:p>
            <a:r>
              <a:rPr lang="en-US" dirty="0"/>
              <a:t>Core Research Proposals</a:t>
            </a:r>
          </a:p>
        </p:txBody>
      </p:sp>
    </p:spTree>
    <p:extLst>
      <p:ext uri="{BB962C8B-B14F-4D97-AF65-F5344CB8AC3E}">
        <p14:creationId xmlns:p14="http://schemas.microsoft.com/office/powerpoint/2010/main" val="197569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the </a:t>
            </a:r>
            <a:r>
              <a:rPr lang="en-US" dirty="0"/>
              <a:t>groundwork necessary for advancing research within the four core </a:t>
            </a:r>
            <a:r>
              <a:rPr lang="en-US" dirty="0" smtClean="0"/>
              <a:t>areas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Some examples: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Workshops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Syntheses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Development of new measures and instruments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7543800" cy="868362"/>
          </a:xfrm>
        </p:spPr>
        <p:txBody>
          <a:bodyPr>
            <a:normAutofit/>
          </a:bodyPr>
          <a:lstStyle/>
          <a:p>
            <a:r>
              <a:rPr lang="en-US" dirty="0"/>
              <a:t>Capacity Building </a:t>
            </a:r>
            <a:r>
              <a:rPr lang="en-US" dirty="0" smtClean="0"/>
              <a:t>Proposals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83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Learners range from pre-K children to older adults and from non-scientists to STEM doctoral students to the STEM workforce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Settings range from formal to informal, from virtual to outdoor field environments, and include institutional research and development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75438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Contexts for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C917F2CDB79845B8A2486D113439DB" ma:contentTypeVersion="0" ma:contentTypeDescription="Create a new document." ma:contentTypeScope="" ma:versionID="cc9820fdf9a5460ec79d31b0855203c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1F077C-8402-4BD9-BB78-BD1855D40A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29A431A-5F5A-4126-B6CC-9B0F3B4F2E23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2A02D4C-D607-4C46-88E7-0D605F9239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1789</TotalTime>
  <Words>1475</Words>
  <Application>Microsoft Office PowerPoint</Application>
  <PresentationFormat>On-screen Show (4:3)</PresentationFormat>
  <Paragraphs>228</Paragraphs>
  <Slides>33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Directorate for Education and Human Resources (EHR)  EHR Core Research Program (ECR)  Program Announcement: NSF 13-555 </vt:lpstr>
      <vt:lpstr>EHR Core Research</vt:lpstr>
      <vt:lpstr>EHR Core Research</vt:lpstr>
      <vt:lpstr>Goals of ECR</vt:lpstr>
      <vt:lpstr>ECR Projects</vt:lpstr>
      <vt:lpstr>ECR Proposal Types</vt:lpstr>
      <vt:lpstr>Core Research Proposals</vt:lpstr>
      <vt:lpstr>Capacity Building Proposals</vt:lpstr>
      <vt:lpstr>Contexts for Research</vt:lpstr>
      <vt:lpstr>EHR Core Research Areas</vt:lpstr>
      <vt:lpstr>STEM Learning</vt:lpstr>
      <vt:lpstr>STEM Learning Environments</vt:lpstr>
      <vt:lpstr>STEM Workforce Development</vt:lpstr>
      <vt:lpstr>Broadening Participation in STEM</vt:lpstr>
      <vt:lpstr>Resources</vt:lpstr>
      <vt:lpstr>What do we mean by  “Common Guidelines”?</vt:lpstr>
      <vt:lpstr>Types of Studies</vt:lpstr>
      <vt:lpstr>Types of Studies (continued)</vt:lpstr>
      <vt:lpstr>PowerPoint Presentation</vt:lpstr>
      <vt:lpstr>PowerPoint Presentation</vt:lpstr>
      <vt:lpstr>Important Features of Each Type of Research</vt:lpstr>
      <vt:lpstr>Important Features…  (continued)</vt:lpstr>
      <vt:lpstr>Sections of Proposal</vt:lpstr>
      <vt:lpstr>Sections of Proposal</vt:lpstr>
      <vt:lpstr>Additional Considerations</vt:lpstr>
      <vt:lpstr>Award and Eligibility Information</vt:lpstr>
      <vt:lpstr>NSF Merit Review Principles</vt:lpstr>
      <vt:lpstr>NSF Merit Review Criteria</vt:lpstr>
      <vt:lpstr>Merit Review Considerations </vt:lpstr>
      <vt:lpstr>Merit Review Considerations</vt:lpstr>
      <vt:lpstr>IMPORTANT: Human Subjects - IRB</vt:lpstr>
      <vt:lpstr>Program Contacts</vt:lpstr>
      <vt:lpstr>PowerPoint Presentation</vt:lpstr>
    </vt:vector>
  </TitlesOfParts>
  <Company>National Science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Webinar:  Promoting Research and Innovation in Methodologies for Evaluation (PRIME) Solicitation  NSF 10-615</dc:title>
  <dc:creator>lthursto</dc:creator>
  <cp:lastModifiedBy>wneufeld</cp:lastModifiedBy>
  <cp:revision>160</cp:revision>
  <cp:lastPrinted>2013-05-13T12:48:50Z</cp:lastPrinted>
  <dcterms:created xsi:type="dcterms:W3CDTF">2010-10-08T13:20:06Z</dcterms:created>
  <dcterms:modified xsi:type="dcterms:W3CDTF">2013-12-24T15:12:36Z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0x01010033C917F2CDB79845B8A2486D113439DB</vt:lpwstr>
  </property>
</Properties>
</file>