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B2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1896" autoAdjust="0"/>
  </p:normalViewPr>
  <p:slideViewPr>
    <p:cSldViewPr>
      <p:cViewPr varScale="1">
        <p:scale>
          <a:sx n="126" d="100"/>
          <a:sy n="126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4FD4290-1B5D-4BA0-BB87-A01A9159F491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34043E-32AD-4F37-8063-44F2C0A7EC8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963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B71798-5C65-4D49-BA48-134988842E9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C9C6A-D4BC-4EB8-8651-B4F048B93FF5}" type="datetimeFigureOut">
              <a:rPr lang="en-US" smtClean="0"/>
              <a:pPr/>
              <a:t>12/13/2013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58ECE-D7D3-428B-8052-20EB06690F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1000" contrast="-40000"/>
          </a:blip>
          <a:srcRect r="32786"/>
          <a:stretch>
            <a:fillRect/>
          </a:stretch>
        </p:blipFill>
        <p:spPr bwMode="auto">
          <a:xfrm>
            <a:off x="0" y="0"/>
            <a:ext cx="9144001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12" y="76200"/>
            <a:ext cx="698988" cy="689764"/>
          </a:xfrm>
          <a:prstGeom prst="rect">
            <a:avLst/>
          </a:prstGeom>
          <a:effectLst>
            <a:outerShdw blurRad="63500" sx="102000" sy="102000" algn="ctr" rotWithShape="0">
              <a:schemeClr val="tx2">
                <a:lumMod val="50000"/>
                <a:alpha val="66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0" y="6553201"/>
            <a:ext cx="9144000" cy="276999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</a:rPr>
              <a:t>Talks held at 4201 Wilson Blvd, Arlington, VA 22230                              Questions:  Contact  </a:t>
            </a:r>
            <a:r>
              <a:rPr lang="en-US" sz="1200" b="1" dirty="0" err="1" smtClean="0">
                <a:solidFill>
                  <a:schemeClr val="bg1"/>
                </a:solidFill>
              </a:rPr>
              <a:t>Cherrelle</a:t>
            </a:r>
            <a:r>
              <a:rPr lang="en-US" sz="1200" b="1" smtClean="0">
                <a:solidFill>
                  <a:schemeClr val="bg1"/>
                </a:solidFill>
              </a:rPr>
              <a:t> Dike at cdike@nsf.gov</a:t>
            </a:r>
            <a:r>
              <a:rPr lang="en-US" sz="1200" b="1" dirty="0" smtClean="0">
                <a:solidFill>
                  <a:schemeClr val="bg1"/>
                </a:solidFill>
              </a:rPr>
              <a:t>.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5" name="Title 6"/>
          <p:cNvSpPr txBox="1">
            <a:spLocks/>
          </p:cNvSpPr>
          <p:nvPr/>
        </p:nvSpPr>
        <p:spPr>
          <a:xfrm>
            <a:off x="702962" y="78182"/>
            <a:ext cx="84582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150" normalizeH="0" baseline="0" noProof="0" dirty="0" smtClean="0">
                <a:ln w="17780" cmpd="sng">
                  <a:solidFill>
                    <a:schemeClr val="tx2">
                      <a:lumMod val="50000"/>
                    </a:schemeClr>
                  </a:solidFill>
                  <a:prstDash val="solid"/>
                  <a:miter lim="800000"/>
                </a:ln>
                <a:gradFill>
                  <a:gsLst>
                    <a:gs pos="0">
                      <a:srgbClr val="FFF200"/>
                    </a:gs>
                    <a:gs pos="70000">
                      <a:schemeClr val="accent6">
                        <a:lumMod val="75000"/>
                      </a:schemeClr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Arial"/>
                <a:ea typeface="+mj-ea"/>
                <a:cs typeface="Arial"/>
              </a:rPr>
              <a:t>FY14 CISE DISTINGUISHED LECTURE SERIES </a:t>
            </a:r>
            <a:endParaRPr kumimoji="0" lang="en-US" sz="2400" b="1" i="0" u="none" strike="noStrike" kern="1200" cap="all" spc="0" normalizeH="0" baseline="0" noProof="0" dirty="0">
              <a:ln w="1905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2400" y="3815477"/>
            <a:ext cx="5791200" cy="2585323"/>
          </a:xfrm>
          <a:prstGeom prst="rect">
            <a:avLst/>
          </a:prstGeom>
          <a:solidFill>
            <a:srgbClr val="2B285E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91440" rIns="91440" bIns="91440" rtlCol="0" anchor="ctr">
            <a:spAutoFit/>
          </a:bodyPr>
          <a:lstStyle/>
          <a:p>
            <a:pPr algn="just"/>
            <a:r>
              <a:rPr lang="en-US" sz="1200" dirty="0">
                <a:latin typeface="Tw Cen MT Condensed Extra Bold" pitchFamily="34" charset="0"/>
              </a:rPr>
              <a:t>This </a:t>
            </a:r>
            <a:r>
              <a:rPr lang="en-US" sz="1200" dirty="0" smtClean="0">
                <a:latin typeface="Tw Cen MT Condensed Extra Bold" pitchFamily="34" charset="0"/>
              </a:rPr>
              <a:t>talk—suitable for </a:t>
            </a:r>
            <a:r>
              <a:rPr lang="en-US" sz="1200" dirty="0">
                <a:latin typeface="Tw Cen MT Condensed Extra Bold" pitchFamily="34" charset="0"/>
              </a:rPr>
              <a:t>a wide CS </a:t>
            </a:r>
            <a:r>
              <a:rPr lang="en-US" sz="1200" dirty="0" smtClean="0">
                <a:latin typeface="Tw Cen MT Condensed Extra Bold" pitchFamily="34" charset="0"/>
              </a:rPr>
              <a:t>audience—has </a:t>
            </a:r>
            <a:r>
              <a:rPr lang="en-US" sz="1200" dirty="0">
                <a:latin typeface="Tw Cen MT Condensed Extra Bold" pitchFamily="34" charset="0"/>
              </a:rPr>
              <a:t>two parts. The first </a:t>
            </a:r>
            <a:r>
              <a:rPr lang="en-US" sz="1200" dirty="0" smtClean="0">
                <a:latin typeface="Tw Cen MT Condensed Extra Bold" pitchFamily="34" charset="0"/>
              </a:rPr>
              <a:t>part will </a:t>
            </a:r>
            <a:r>
              <a:rPr lang="en-US" sz="1200" dirty="0">
                <a:latin typeface="Tw Cen MT Condensed Extra Bold" pitchFamily="34" charset="0"/>
              </a:rPr>
              <a:t>discuss possible directions for computer architecture research, </a:t>
            </a:r>
            <a:r>
              <a:rPr lang="en-US" sz="1200" dirty="0" smtClean="0">
                <a:latin typeface="Tw Cen MT Condensed Extra Bold" pitchFamily="34" charset="0"/>
              </a:rPr>
              <a:t>including architecture </a:t>
            </a:r>
            <a:r>
              <a:rPr lang="en-US" sz="1200" dirty="0">
                <a:latin typeface="Tw Cen MT Condensed Extra Bold" pitchFamily="34" charset="0"/>
              </a:rPr>
              <a:t>as infrastructure, energy first, impact of new technologies, </a:t>
            </a:r>
            <a:r>
              <a:rPr lang="en-US" sz="1200" dirty="0" smtClean="0">
                <a:latin typeface="Tw Cen MT Condensed Extra Bold" pitchFamily="34" charset="0"/>
              </a:rPr>
              <a:t>and cross</a:t>
            </a:r>
            <a:r>
              <a:rPr lang="en-US" sz="1200" dirty="0">
                <a:latin typeface="Tw Cen MT Condensed Extra Bold" pitchFamily="34" charset="0"/>
              </a:rPr>
              <a:t>-layer opportunities. This part is based on a 2012 Computing </a:t>
            </a:r>
            <a:r>
              <a:rPr lang="en-US" sz="1200" dirty="0" smtClean="0">
                <a:latin typeface="Tw Cen MT Condensed Extra Bold" pitchFamily="34" charset="0"/>
              </a:rPr>
              <a:t>Community Consortium </a:t>
            </a:r>
            <a:r>
              <a:rPr lang="en-US" sz="1200" dirty="0">
                <a:latin typeface="Tw Cen MT Condensed Extra Bold" pitchFamily="34" charset="0"/>
              </a:rPr>
              <a:t>(CCC) whitepaper effort led by </a:t>
            </a:r>
            <a:r>
              <a:rPr lang="en-US" sz="1200" dirty="0" smtClean="0">
                <a:latin typeface="Tw Cen MT Condensed Extra Bold" pitchFamily="34" charset="0"/>
              </a:rPr>
              <a:t>Hill. The </a:t>
            </a:r>
            <a:r>
              <a:rPr lang="en-US" sz="1200" dirty="0">
                <a:latin typeface="Tw Cen MT Condensed Extra Bold" pitchFamily="34" charset="0"/>
              </a:rPr>
              <a:t>second part of the talk is an example of the cross-layer research </a:t>
            </a:r>
            <a:r>
              <a:rPr lang="en-US" sz="1200" dirty="0" smtClean="0">
                <a:latin typeface="Tw Cen MT Condensed Extra Bold" pitchFamily="34" charset="0"/>
              </a:rPr>
              <a:t>advocated in </a:t>
            </a:r>
            <a:r>
              <a:rPr lang="en-US" sz="1200" dirty="0">
                <a:latin typeface="Tw Cen MT Condensed Extra Bold" pitchFamily="34" charset="0"/>
              </a:rPr>
              <a:t>the first part. Analysis shows that many “big-memory” </a:t>
            </a:r>
            <a:r>
              <a:rPr lang="en-US" sz="1200" dirty="0" smtClean="0">
                <a:latin typeface="Tw Cen MT Condensed Extra Bold" pitchFamily="34" charset="0"/>
              </a:rPr>
              <a:t>server workloads</a:t>
            </a:r>
            <a:r>
              <a:rPr lang="en-US" sz="1200" dirty="0">
                <a:latin typeface="Tw Cen MT Condensed Extra Bold" pitchFamily="34" charset="0"/>
              </a:rPr>
              <a:t>, such as databases, in-memory caches, and graph analytics, pay </a:t>
            </a:r>
            <a:r>
              <a:rPr lang="en-US" sz="1200" dirty="0" smtClean="0">
                <a:latin typeface="Tw Cen MT Condensed Extra Bold" pitchFamily="34" charset="0"/>
              </a:rPr>
              <a:t>a high </a:t>
            </a:r>
            <a:r>
              <a:rPr lang="en-US" sz="1200" dirty="0">
                <a:latin typeface="Tw Cen MT Condensed Extra Bold" pitchFamily="34" charset="0"/>
              </a:rPr>
              <a:t>cost for page-based virtual memory: up to 50% of execution time wasted</a:t>
            </a:r>
            <a:r>
              <a:rPr lang="en-US" sz="1200" dirty="0" smtClean="0">
                <a:latin typeface="Tw Cen MT Condensed Extra Bold" pitchFamily="34" charset="0"/>
              </a:rPr>
              <a:t>. Via </a:t>
            </a:r>
            <a:r>
              <a:rPr lang="en-US" sz="1200" dirty="0">
                <a:latin typeface="Tw Cen MT Condensed Extra Bold" pitchFamily="34" charset="0"/>
              </a:rPr>
              <a:t>small changes to the operating system (Linux) and hardware (x86-64 MMU)</a:t>
            </a:r>
            <a:r>
              <a:rPr lang="en-US" sz="1200" dirty="0" smtClean="0">
                <a:latin typeface="Tw Cen MT Condensed Extra Bold" pitchFamily="34" charset="0"/>
              </a:rPr>
              <a:t>, this </a:t>
            </a:r>
            <a:r>
              <a:rPr lang="en-US" sz="1200" dirty="0">
                <a:latin typeface="Tw Cen MT Condensed Extra Bold" pitchFamily="34" charset="0"/>
              </a:rPr>
              <a:t>work reduces execution time these workloads waste to less than 0.5%</a:t>
            </a:r>
            <a:r>
              <a:rPr lang="en-US" sz="1200" dirty="0" smtClean="0">
                <a:latin typeface="Tw Cen MT Condensed Extra Bold" pitchFamily="34" charset="0"/>
              </a:rPr>
              <a:t>. The </a:t>
            </a:r>
            <a:r>
              <a:rPr lang="en-US" sz="1200" dirty="0">
                <a:latin typeface="Tw Cen MT Condensed Extra Bold" pitchFamily="34" charset="0"/>
              </a:rPr>
              <a:t>key idea is to map part of a process’s linear virtual address space with </a:t>
            </a:r>
            <a:r>
              <a:rPr lang="en-US" sz="1200" dirty="0" smtClean="0">
                <a:latin typeface="Tw Cen MT Condensed Extra Bold" pitchFamily="34" charset="0"/>
              </a:rPr>
              <a:t>a new </a:t>
            </a:r>
            <a:r>
              <a:rPr lang="en-US" sz="1200" dirty="0">
                <a:latin typeface="Tw Cen MT Condensed Extra Bold" pitchFamily="34" charset="0"/>
              </a:rPr>
              <a:t>incarnation of segmentation, while providing compatibility by </a:t>
            </a:r>
            <a:r>
              <a:rPr lang="en-US" sz="1200" dirty="0" smtClean="0">
                <a:latin typeface="Tw Cen MT Condensed Extra Bold" pitchFamily="34" charset="0"/>
              </a:rPr>
              <a:t>mapping the </a:t>
            </a:r>
            <a:r>
              <a:rPr lang="en-US" sz="1200" dirty="0">
                <a:latin typeface="Tw Cen MT Condensed Extra Bold" pitchFamily="34" charset="0"/>
              </a:rPr>
              <a:t>rest of the virtual address space with paging</a:t>
            </a:r>
            <a:r>
              <a:rPr lang="en-US" sz="1200" dirty="0" smtClean="0">
                <a:latin typeface="Tw Cen MT Condensed Extra Bold" pitchFamily="34" charset="0"/>
              </a:rPr>
              <a:t>.</a:t>
            </a:r>
            <a:endParaRPr lang="en-US" sz="1200" dirty="0">
              <a:latin typeface="Tw Cen MT Condensed Extra Bold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5743" y="805934"/>
            <a:ext cx="6096000" cy="2893100"/>
          </a:xfrm>
        </p:spPr>
        <p:txBody>
          <a:bodyPr wrap="square" tIns="45720">
            <a:spAutoFit/>
          </a:bodyPr>
          <a:lstStyle/>
          <a:p>
            <a:r>
              <a:rPr lang="en-US" sz="32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21</a:t>
            </a:r>
            <a:r>
              <a:rPr lang="en-US" sz="3200" b="1" baseline="30000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st</a:t>
            </a:r>
            <a:r>
              <a:rPr lang="en-US" sz="32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 Century</a:t>
            </a:r>
            <a:br>
              <a:rPr lang="en-US" sz="32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32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Computer Architecture</a:t>
            </a:r>
            <a:r>
              <a:rPr lang="en-US" sz="48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sz="4800" b="1" dirty="0" smtClean="0">
                <a:ln w="3175" cap="rnd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Wednesday, 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Dec 18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, 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>2013</a:t>
            </a:r>
            <a:r>
              <a:rPr lang="en-US" sz="20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, </a:t>
            </a:r>
            <a:r>
              <a:rPr lang="en-US" sz="2000" b="1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10am 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(Rm. 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110)</a:t>
            </a:r>
            <a: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en-US" sz="20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1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  <a:t/>
            </a:r>
            <a:br>
              <a:rPr lang="en-US" sz="1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32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Mark D. Hill, Ph.D.</a:t>
            </a:r>
            <a:r>
              <a:rPr lang="en-US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/>
            </a:r>
            <a:br>
              <a:rPr lang="en-US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</a:br>
            <a:r>
              <a:rPr lang="en-U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Gene M. Amdahl Professor of Computer Sciences and </a:t>
            </a:r>
            <a:br>
              <a:rPr lang="en-U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Electrical &amp; Computer Engineering</a:t>
            </a:r>
            <a:br>
              <a:rPr lang="en-U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r>
              <a:rPr lang="en-US" sz="1800" b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University of Wisconsin-Madison</a:t>
            </a:r>
            <a:endParaRPr lang="en-US" sz="1800" b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36135"/>
          <a:stretch/>
        </p:blipFill>
        <p:spPr>
          <a:xfrm>
            <a:off x="6272784" y="838200"/>
            <a:ext cx="2542032" cy="264406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6096000" y="3338424"/>
            <a:ext cx="2895600" cy="30623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tIns="91440" bIns="91440">
            <a:spAutoFit/>
          </a:bodyPr>
          <a:lstStyle/>
          <a:p>
            <a:pPr algn="just"/>
            <a:r>
              <a:rPr lang="en-US" sz="1100" b="1" dirty="0" smtClean="0">
                <a:latin typeface="Tw Cen MT Condensed" pitchFamily="34" charset="0"/>
              </a:rPr>
              <a:t>Dr. Mark </a:t>
            </a:r>
            <a:r>
              <a:rPr lang="en-US" sz="1100" b="1" dirty="0">
                <a:latin typeface="Tw Cen MT Condensed" pitchFamily="34" charset="0"/>
              </a:rPr>
              <a:t>D. Hill </a:t>
            </a:r>
            <a:r>
              <a:rPr lang="en-US" sz="1100" b="1" dirty="0" smtClean="0">
                <a:latin typeface="Tw Cen MT Condensed" pitchFamily="34" charset="0"/>
              </a:rPr>
              <a:t>is </a:t>
            </a:r>
            <a:r>
              <a:rPr lang="en-US" sz="1100" b="1" dirty="0">
                <a:latin typeface="Tw Cen MT Condensed" pitchFamily="34" charset="0"/>
              </a:rPr>
              <a:t>the Gene </a:t>
            </a:r>
            <a:r>
              <a:rPr lang="en-US" sz="1100" b="1" dirty="0" smtClean="0">
                <a:latin typeface="Tw Cen MT Condensed" pitchFamily="34" charset="0"/>
              </a:rPr>
              <a:t>M. Amdahl </a:t>
            </a:r>
            <a:r>
              <a:rPr lang="en-US" sz="1100" b="1" dirty="0">
                <a:latin typeface="Tw Cen MT Condensed" pitchFamily="34" charset="0"/>
              </a:rPr>
              <a:t>Professor of Computer Sciences and Electrical &amp; Computer </a:t>
            </a:r>
            <a:r>
              <a:rPr lang="en-US" sz="1100" b="1" dirty="0" smtClean="0">
                <a:latin typeface="Tw Cen MT Condensed" pitchFamily="34" charset="0"/>
              </a:rPr>
              <a:t>Engineering at </a:t>
            </a:r>
            <a:r>
              <a:rPr lang="en-US" sz="1100" b="1" dirty="0">
                <a:latin typeface="Tw Cen MT Condensed" pitchFamily="34" charset="0"/>
              </a:rPr>
              <a:t>the University of Wisconsin</a:t>
            </a:r>
            <a:r>
              <a:rPr lang="en-US" sz="1100" b="1" dirty="0" smtClean="0">
                <a:latin typeface="Tw Cen MT Condensed" pitchFamily="34" charset="0"/>
              </a:rPr>
              <a:t>-Madison</a:t>
            </a:r>
            <a:r>
              <a:rPr lang="en-US" sz="1100" b="1" dirty="0">
                <a:latin typeface="Tw Cen MT Condensed" pitchFamily="34" charset="0"/>
              </a:rPr>
              <a:t>, where he also co-leads </a:t>
            </a:r>
            <a:r>
              <a:rPr lang="en-US" sz="1100" b="1" dirty="0" smtClean="0">
                <a:latin typeface="Tw Cen MT Condensed" pitchFamily="34" charset="0"/>
              </a:rPr>
              <a:t>the Wisconsin </a:t>
            </a:r>
            <a:r>
              <a:rPr lang="en-US" sz="1100" b="1" dirty="0" err="1" smtClean="0">
                <a:latin typeface="Tw Cen MT Condensed" pitchFamily="34" charset="0"/>
              </a:rPr>
              <a:t>Multifacet</a:t>
            </a:r>
            <a:r>
              <a:rPr lang="en-US" sz="1100" b="1" dirty="0" smtClean="0">
                <a:latin typeface="Tw Cen MT Condensed" pitchFamily="34" charset="0"/>
              </a:rPr>
              <a:t> project</a:t>
            </a:r>
            <a:r>
              <a:rPr lang="en-US" sz="1100" b="1" dirty="0">
                <a:latin typeface="Tw Cen MT Condensed" pitchFamily="34" charset="0"/>
              </a:rPr>
              <a:t>. His research interests include parallel computer system design</a:t>
            </a:r>
            <a:r>
              <a:rPr lang="en-US" sz="1100" b="1" dirty="0" smtClean="0">
                <a:latin typeface="Tw Cen MT Condensed" pitchFamily="34" charset="0"/>
              </a:rPr>
              <a:t>, memory </a:t>
            </a:r>
            <a:r>
              <a:rPr lang="en-US" sz="1100" b="1" dirty="0">
                <a:latin typeface="Tw Cen MT Condensed" pitchFamily="34" charset="0"/>
              </a:rPr>
              <a:t>system design, computer simulation, deterministic replay </a:t>
            </a:r>
            <a:r>
              <a:rPr lang="en-US" sz="1100" b="1" dirty="0" smtClean="0">
                <a:latin typeface="Tw Cen MT Condensed" pitchFamily="34" charset="0"/>
              </a:rPr>
              <a:t>and transactional </a:t>
            </a:r>
            <a:r>
              <a:rPr lang="en-US" sz="1100" b="1" dirty="0">
                <a:latin typeface="Tw Cen MT Condensed" pitchFamily="34" charset="0"/>
              </a:rPr>
              <a:t>memory. He earned a </a:t>
            </a:r>
            <a:r>
              <a:rPr lang="en-US" sz="1100" b="1" dirty="0" smtClean="0">
                <a:latin typeface="Tw Cen MT Condensed" pitchFamily="34" charset="0"/>
              </a:rPr>
              <a:t>Ph.D. </a:t>
            </a:r>
            <a:r>
              <a:rPr lang="en-US" sz="1100" b="1" dirty="0">
                <a:latin typeface="Tw Cen MT Condensed" pitchFamily="34" charset="0"/>
              </a:rPr>
              <a:t>from </a:t>
            </a:r>
            <a:r>
              <a:rPr lang="en-US" sz="1100" b="1" dirty="0" smtClean="0">
                <a:latin typeface="Tw Cen MT Condensed" pitchFamily="34" charset="0"/>
              </a:rPr>
              <a:t>the University </a:t>
            </a:r>
            <a:r>
              <a:rPr lang="en-US" sz="1100" b="1" dirty="0">
                <a:latin typeface="Tw Cen MT Condensed" pitchFamily="34" charset="0"/>
              </a:rPr>
              <a:t>of California</a:t>
            </a:r>
            <a:r>
              <a:rPr lang="en-US" sz="1100" b="1" dirty="0" smtClean="0">
                <a:latin typeface="Tw Cen MT Condensed" pitchFamily="34" charset="0"/>
              </a:rPr>
              <a:t>, Berkeley</a:t>
            </a:r>
            <a:r>
              <a:rPr lang="en-US" sz="1100" b="1" dirty="0">
                <a:latin typeface="Tw Cen MT Condensed" pitchFamily="34" charset="0"/>
              </a:rPr>
              <a:t>. He is an ACM Fellow, a Fellow of the IEEE, co-inventor on 30+ </a:t>
            </a:r>
            <a:r>
              <a:rPr lang="en-US" sz="1100" b="1" dirty="0" smtClean="0">
                <a:latin typeface="Tw Cen MT Condensed" pitchFamily="34" charset="0"/>
              </a:rPr>
              <a:t>patents</a:t>
            </a:r>
            <a:r>
              <a:rPr lang="en-US" sz="1100" b="1" dirty="0">
                <a:latin typeface="Tw Cen MT Condensed" pitchFamily="34" charset="0"/>
              </a:rPr>
              <a:t>, and ACM SIGARCH Distinguished Service Award recipient. Hill's </a:t>
            </a:r>
            <a:r>
              <a:rPr lang="en-US" sz="1100" b="1" dirty="0" smtClean="0">
                <a:latin typeface="Tw Cen MT Condensed" pitchFamily="34" charset="0"/>
              </a:rPr>
              <a:t>30</a:t>
            </a:r>
            <a:r>
              <a:rPr lang="en-US" sz="1100" b="1" dirty="0">
                <a:latin typeface="Tw Cen MT Condensed" pitchFamily="34" charset="0"/>
              </a:rPr>
              <a:t>-year career has been largely </a:t>
            </a:r>
            <a:r>
              <a:rPr lang="en-US" sz="1100" b="1" dirty="0" smtClean="0">
                <a:latin typeface="Tw Cen MT Condensed" pitchFamily="34" charset="0"/>
              </a:rPr>
              <a:t>supported by NSF.</a:t>
            </a:r>
            <a:endParaRPr lang="en-US" sz="1100" dirty="0">
              <a:latin typeface="Tw Cen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315</Words>
  <Application>Microsoft Office PowerPoint</Application>
  <PresentationFormat>On-screen Show (4:3)</PresentationFormat>
  <Paragraphs>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21st Century Computer Architecture  Wednesday, Dec 18, 2013, 10am (Rm. 110)  Mark D. Hill, Ph.D. Gene M. Amdahl Professor of Computer Sciences and  Electrical &amp; Computer Engineering University of Wisconsin-Madison</vt:lpstr>
    </vt:vector>
  </TitlesOfParts>
  <Company>National Science Foundation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FY12 NSF DISTINGUISHED LECTURE SERIES  IN CISE</dc:title>
  <dc:creator>shambrus</dc:creator>
  <cp:lastModifiedBy>kgeary</cp:lastModifiedBy>
  <cp:revision>64</cp:revision>
  <dcterms:created xsi:type="dcterms:W3CDTF">2011-09-15T15:47:32Z</dcterms:created>
  <dcterms:modified xsi:type="dcterms:W3CDTF">2013-12-13T20:22:33Z</dcterms:modified>
</cp:coreProperties>
</file>