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99" r:id="rId2"/>
    <p:sldId id="316" r:id="rId3"/>
    <p:sldId id="257" r:id="rId4"/>
    <p:sldId id="258" r:id="rId5"/>
    <p:sldId id="300" r:id="rId6"/>
    <p:sldId id="307" r:id="rId7"/>
    <p:sldId id="308" r:id="rId8"/>
    <p:sldId id="309" r:id="rId9"/>
    <p:sldId id="310" r:id="rId10"/>
    <p:sldId id="311" r:id="rId11"/>
    <p:sldId id="312" r:id="rId12"/>
    <p:sldId id="313" r:id="rId13"/>
    <p:sldId id="317" r:id="rId14"/>
    <p:sldId id="314" r:id="rId15"/>
    <p:sldId id="302" r:id="rId16"/>
    <p:sldId id="261" r:id="rId17"/>
    <p:sldId id="262" r:id="rId18"/>
    <p:sldId id="266" r:id="rId19"/>
    <p:sldId id="268" r:id="rId20"/>
    <p:sldId id="273" r:id="rId21"/>
    <p:sldId id="274" r:id="rId22"/>
    <p:sldId id="306" r:id="rId23"/>
    <p:sldId id="303" r:id="rId24"/>
    <p:sldId id="275" r:id="rId25"/>
    <p:sldId id="276" r:id="rId26"/>
    <p:sldId id="301" r:id="rId27"/>
    <p:sldId id="277" r:id="rId28"/>
    <p:sldId id="279" r:id="rId29"/>
    <p:sldId id="280" r:id="rId30"/>
    <p:sldId id="281" r:id="rId31"/>
    <p:sldId id="282" r:id="rId32"/>
    <p:sldId id="283" r:id="rId33"/>
    <p:sldId id="287" r:id="rId34"/>
    <p:sldId id="284" r:id="rId35"/>
    <p:sldId id="285" r:id="rId36"/>
    <p:sldId id="286" r:id="rId37"/>
    <p:sldId id="289" r:id="rId38"/>
    <p:sldId id="291" r:id="rId39"/>
    <p:sldId id="304" r:id="rId40"/>
    <p:sldId id="292" r:id="rId41"/>
    <p:sldId id="293" r:id="rId42"/>
    <p:sldId id="296" r:id="rId43"/>
    <p:sldId id="295" r:id="rId44"/>
    <p:sldId id="297" r:id="rId45"/>
    <p:sldId id="294" r:id="rId46"/>
    <p:sldId id="315" r:id="rId47"/>
    <p:sldId id="305" r:id="rId48"/>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1" autoAdjust="0"/>
    <p:restoredTop sz="94688" autoAdjust="0"/>
  </p:normalViewPr>
  <p:slideViewPr>
    <p:cSldViewPr>
      <p:cViewPr varScale="1">
        <p:scale>
          <a:sx n="74" d="100"/>
          <a:sy n="74" d="100"/>
        </p:scale>
        <p:origin x="-1038"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10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20893B87-DE6D-48E8-9E8D-607932DCCF19}" type="datetimeFigureOut">
              <a:rPr lang="en-US" smtClean="0"/>
              <a:t>01/18/2014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37D3ED40-A0D2-414E-B7E6-738F262D48A1}" type="slidenum">
              <a:rPr lang="en-US" smtClean="0"/>
              <a:t>‹#›</a:t>
            </a:fld>
            <a:endParaRPr lang="en-US"/>
          </a:p>
        </p:txBody>
      </p:sp>
    </p:spTree>
    <p:extLst>
      <p:ext uri="{BB962C8B-B14F-4D97-AF65-F5344CB8AC3E}">
        <p14:creationId xmlns:p14="http://schemas.microsoft.com/office/powerpoint/2010/main" val="1173286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p:nvPr>
        </p:nvSpPr>
        <p:spPr>
          <a:noFill/>
        </p:spPr>
        <p:txBody>
          <a:bodyPr/>
          <a:lstStyle/>
          <a:p>
            <a:pPr>
              <a:spcBef>
                <a:spcPts val="248"/>
              </a:spcBef>
              <a:tabLst>
                <a:tab pos="0" algn="l"/>
                <a:tab pos="914739" algn="l"/>
                <a:tab pos="1831050" algn="l"/>
                <a:tab pos="2745789" algn="l"/>
                <a:tab pos="3662098" algn="l"/>
                <a:tab pos="4576837" algn="l"/>
                <a:tab pos="5493148" algn="l"/>
                <a:tab pos="6407887" algn="l"/>
                <a:tab pos="7322626" algn="l"/>
                <a:tab pos="8240508" algn="l"/>
                <a:tab pos="9155247" algn="l"/>
                <a:tab pos="10071557" algn="l"/>
              </a:tabLst>
            </a:pPr>
            <a:fld id="{4BED7CC6-E80B-4CC8-B202-B46ABE23FE62}" type="slidenum">
              <a:rPr lang="en-GB" smtClean="0"/>
              <a:pPr>
                <a:spcBef>
                  <a:spcPts val="248"/>
                </a:spcBef>
                <a:tabLst>
                  <a:tab pos="0" algn="l"/>
                  <a:tab pos="914739" algn="l"/>
                  <a:tab pos="1831050" algn="l"/>
                  <a:tab pos="2745789" algn="l"/>
                  <a:tab pos="3662098" algn="l"/>
                  <a:tab pos="4576837" algn="l"/>
                  <a:tab pos="5493148" algn="l"/>
                  <a:tab pos="6407887" algn="l"/>
                  <a:tab pos="7322626" algn="l"/>
                  <a:tab pos="8240508" algn="l"/>
                  <a:tab pos="9155247" algn="l"/>
                  <a:tab pos="10071557" algn="l"/>
                </a:tabLst>
              </a:pPr>
              <a:t>1</a:t>
            </a:fld>
            <a:endParaRPr lang="en-GB" dirty="0" smtClean="0"/>
          </a:p>
        </p:txBody>
      </p:sp>
      <p:sp>
        <p:nvSpPr>
          <p:cNvPr id="100355" name="Rectangle 2"/>
          <p:cNvSpPr>
            <a:spLocks noGrp="1" noRot="1" noChangeAspect="1" noChangeArrowheads="1" noTextEdit="1"/>
          </p:cNvSpPr>
          <p:nvPr>
            <p:ph type="sldImg"/>
          </p:nvPr>
        </p:nvSpPr>
        <p:spPr>
          <a:xfrm>
            <a:off x="1120775" y="698500"/>
            <a:ext cx="4643438" cy="3484563"/>
          </a:xfrm>
          <a:ln/>
        </p:spPr>
      </p:sp>
      <p:sp>
        <p:nvSpPr>
          <p:cNvPr id="100356" name="Rectangle 3"/>
          <p:cNvSpPr>
            <a:spLocks noGrp="1" noChangeArrowheads="1"/>
          </p:cNvSpPr>
          <p:nvPr>
            <p:ph type="body" idx="1"/>
          </p:nvPr>
        </p:nvSpPr>
        <p:spPr>
          <a:xfrm>
            <a:off x="920478" y="4416820"/>
            <a:ext cx="5040858" cy="4182270"/>
          </a:xfrm>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p:nvPr>
        </p:nvSpPr>
        <p:spPr>
          <a:noFill/>
        </p:spPr>
        <p:txBody>
          <a:bodyPr/>
          <a:lstStyle/>
          <a:p>
            <a:fld id="{982D1E57-3D56-4A44-9869-F242CE668082}" type="slidenum">
              <a:rPr lang="en-GB"/>
              <a:pPr/>
              <a:t>5</a:t>
            </a:fld>
            <a:endParaRPr lang="en-GB"/>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04CACAEB-2C9D-4772-AF79-3F2081A240B9}" type="slidenum">
              <a:rPr lang="en-US" smtClean="0"/>
              <a:pPr/>
              <a:t>13</a:t>
            </a:fld>
            <a:endParaRPr lang="en-US"/>
          </a:p>
        </p:txBody>
      </p:sp>
    </p:spTree>
    <p:extLst>
      <p:ext uri="{BB962C8B-B14F-4D97-AF65-F5344CB8AC3E}">
        <p14:creationId xmlns:p14="http://schemas.microsoft.com/office/powerpoint/2010/main" val="2517912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7600" y="696913"/>
            <a:ext cx="4646613" cy="3486150"/>
          </a:xfr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6043FBC-8B78-4ED1-A15A-94111BB9F657}" type="slidenum">
              <a:rPr lang="en-US" smtClean="0"/>
              <a:pPr/>
              <a:t>14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7600" y="696913"/>
            <a:ext cx="4646613" cy="3486150"/>
          </a:xfr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6043FBC-8B78-4ED1-A15A-94111BB9F657}" type="slidenum">
              <a:rPr lang="en-US" smtClean="0"/>
              <a:pPr/>
              <a:t>22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7600" y="696913"/>
            <a:ext cx="4646613" cy="3486150"/>
          </a:xfr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26043FBC-8B78-4ED1-A15A-94111BB9F657}" type="slidenum">
              <a:rPr lang="en-US" smtClean="0"/>
              <a:pPr/>
              <a:t>47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99016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860247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627031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53263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7DFF01-21D9-4951-AB96-28EA8CC762B7}" type="datetimeFigureOut">
              <a:rPr lang="en-US" smtClean="0"/>
              <a:t>01/18/2014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177886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7DFF01-21D9-4951-AB96-28EA8CC762B7}" type="datetimeFigureOut">
              <a:rPr lang="en-US" smtClean="0"/>
              <a:t>01/18/2014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111888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7DFF01-21D9-4951-AB96-28EA8CC762B7}" type="datetimeFigureOut">
              <a:rPr lang="en-US" smtClean="0"/>
              <a:t>01/18/2014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54298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7DFF01-21D9-4951-AB96-28EA8CC762B7}" type="datetimeFigureOut">
              <a:rPr lang="en-US" smtClean="0"/>
              <a:t>01/18/2014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118554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DFF01-21D9-4951-AB96-28EA8CC762B7}" type="datetimeFigureOut">
              <a:rPr lang="en-US" smtClean="0"/>
              <a:t>01/18/2014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89995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7DFF01-21D9-4951-AB96-28EA8CC762B7}" type="datetimeFigureOut">
              <a:rPr lang="en-US" smtClean="0"/>
              <a:t>01/18/2014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3917737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7DFF01-21D9-4951-AB96-28EA8CC762B7}" type="datetimeFigureOut">
              <a:rPr lang="en-US" smtClean="0"/>
              <a:t>01/18/2014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16200-D48A-45B2-BFC7-BFE818345A4C}" type="slidenum">
              <a:rPr lang="en-US" smtClean="0"/>
              <a:t>‹#›</a:t>
            </a:fld>
            <a:endParaRPr lang="en-US"/>
          </a:p>
        </p:txBody>
      </p:sp>
    </p:spTree>
    <p:extLst>
      <p:ext uri="{BB962C8B-B14F-4D97-AF65-F5344CB8AC3E}">
        <p14:creationId xmlns:p14="http://schemas.microsoft.com/office/powerpoint/2010/main" val="1274779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DFF01-21D9-4951-AB96-28EA8CC762B7}" type="datetimeFigureOut">
              <a:rPr lang="en-US" smtClean="0"/>
              <a:t>01/18/2014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916200-D48A-45B2-BFC7-BFE818345A4C}" type="slidenum">
              <a:rPr lang="en-US" smtClean="0"/>
              <a:t>‹#›</a:t>
            </a:fld>
            <a:endParaRPr lang="en-US"/>
          </a:p>
        </p:txBody>
      </p:sp>
    </p:spTree>
    <p:extLst>
      <p:ext uri="{BB962C8B-B14F-4D97-AF65-F5344CB8AC3E}">
        <p14:creationId xmlns:p14="http://schemas.microsoft.com/office/powerpoint/2010/main" val="2594637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hyperlink" Target="https://www.inside.nsf.gov/nsf_highlights/images/original/UTEP1.jpg"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nsf.gov/bfa/dias/policy/dmpdocs/ehr.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nsf.gov/pubs/policydocs/pappguide/nsf13001/gpg_3ex1.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nsf.gov/pubs/2014/nsf14522/nsf14522.pdf" TargetMode="External"/><Relationship Id="rId7" Type="http://schemas.openxmlformats.org/officeDocument/2006/relationships/hyperlink" Target="http://www.mspnet.org/" TargetMode="External"/><Relationship Id="rId2" Type="http://schemas.openxmlformats.org/officeDocument/2006/relationships/hyperlink" Target="http://www.nsf.gov/funding/pgm_summ.jsp?pims_id=505006" TargetMode="External"/><Relationship Id="rId1" Type="http://schemas.openxmlformats.org/officeDocument/2006/relationships/slideLayout" Target="../slideLayouts/slideLayout2.xml"/><Relationship Id="rId6" Type="http://schemas.openxmlformats.org/officeDocument/2006/relationships/hyperlink" Target="https://www.nsf.gov/bfa/dias/policy/dmpdocs/ehr.pdf" TargetMode="External"/><Relationship Id="rId5" Type="http://schemas.openxmlformats.org/officeDocument/2006/relationships/hyperlink" Target="http://www.nsf.gov/pubs/2013/nsf13126/nsf13126.pdf" TargetMode="External"/><Relationship Id="rId4" Type="http://schemas.openxmlformats.org/officeDocument/2006/relationships/hyperlink" Target="http://www.nsf.gov/pubs/policydocs/pappguide/nsf14001/nsf14_1.pdf"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304800" y="304800"/>
            <a:ext cx="4876800" cy="2362200"/>
          </a:xfrm>
          <a:prstGeom prst="rect">
            <a:avLst/>
          </a:prstGeom>
          <a:noFill/>
          <a:ln w="9525">
            <a:noFill/>
            <a:miter lim="800000"/>
            <a:headEnd/>
            <a:tailEnd/>
          </a:ln>
        </p:spPr>
        <p:txBody>
          <a:bodyPr lIns="92075" tIns="46038" rIns="92075" bIns="46038" anchor="ctr"/>
          <a:lstStyle/>
          <a:p>
            <a:pPr>
              <a:buClr>
                <a:srgbClr val="000000"/>
              </a:buClr>
              <a:buFont typeface="Times New Roman" pitchFamily="18" charset="0"/>
              <a:buNone/>
            </a:pPr>
            <a:r>
              <a:rPr lang="en-US" sz="3200" b="1" dirty="0" smtClean="0">
                <a:solidFill>
                  <a:srgbClr val="000000"/>
                </a:solidFill>
                <a:cs typeface="Times New Roman" pitchFamily="18" charset="0"/>
              </a:rPr>
              <a:t>Science, Technology, Engineering, and Mathematics, including Computing, Partnerships (</a:t>
            </a:r>
            <a:r>
              <a:rPr lang="en-US" sz="3200" b="1" i="1" dirty="0" smtClean="0">
                <a:solidFill>
                  <a:srgbClr val="000000"/>
                </a:solidFill>
                <a:cs typeface="Times New Roman" pitchFamily="18" charset="0"/>
              </a:rPr>
              <a:t>STEM-C Partnerships</a:t>
            </a:r>
            <a:r>
              <a:rPr lang="en-US" sz="3200" b="1" dirty="0" smtClean="0">
                <a:solidFill>
                  <a:srgbClr val="000000"/>
                </a:solidFill>
                <a:cs typeface="Times New Roman" pitchFamily="18" charset="0"/>
              </a:rPr>
              <a:t>)</a:t>
            </a:r>
          </a:p>
        </p:txBody>
      </p:sp>
      <p:sp>
        <p:nvSpPr>
          <p:cNvPr id="22531" name="Rectangle 1027"/>
          <p:cNvSpPr>
            <a:spLocks noChangeArrowheads="1"/>
          </p:cNvSpPr>
          <p:nvPr/>
        </p:nvSpPr>
        <p:spPr bwMode="auto">
          <a:xfrm>
            <a:off x="2176463" y="1824038"/>
            <a:ext cx="9144000" cy="0"/>
          </a:xfrm>
          <a:prstGeom prst="rect">
            <a:avLst/>
          </a:prstGeom>
          <a:noFill/>
          <a:ln w="12700">
            <a:noFill/>
            <a:miter lim="800000"/>
            <a:headEnd type="none" w="sm" len="sm"/>
            <a:tailEnd type="none" w="sm" len="sm"/>
          </a:ln>
        </p:spPr>
        <p:txBody>
          <a:bodyPr>
            <a:spAutoFit/>
          </a:bodyPr>
          <a:lstStyle/>
          <a:p>
            <a:endParaRPr lang="en-US"/>
          </a:p>
        </p:txBody>
      </p:sp>
      <p:pic>
        <p:nvPicPr>
          <p:cNvPr id="22532" name="Picture 1028" descr="Teacher Leader FOCUS"/>
          <p:cNvPicPr>
            <a:picLocks noChangeAspect="1" noChangeArrowheads="1"/>
          </p:cNvPicPr>
          <p:nvPr/>
        </p:nvPicPr>
        <p:blipFill>
          <a:blip r:embed="rId3" cstate="print"/>
          <a:srcRect/>
          <a:stretch>
            <a:fillRect/>
          </a:stretch>
        </p:blipFill>
        <p:spPr bwMode="auto">
          <a:xfrm>
            <a:off x="5410200" y="381000"/>
            <a:ext cx="3581400" cy="2392363"/>
          </a:xfrm>
          <a:prstGeom prst="rect">
            <a:avLst/>
          </a:prstGeom>
          <a:noFill/>
          <a:ln w="38100">
            <a:solidFill>
              <a:srgbClr val="000099"/>
            </a:solidFill>
            <a:miter lim="800000"/>
            <a:headEnd/>
            <a:tailEnd/>
          </a:ln>
        </p:spPr>
      </p:pic>
      <p:sp>
        <p:nvSpPr>
          <p:cNvPr id="22533" name="Rectangle 1029"/>
          <p:cNvSpPr>
            <a:spLocks noChangeArrowheads="1"/>
          </p:cNvSpPr>
          <p:nvPr/>
        </p:nvSpPr>
        <p:spPr bwMode="auto">
          <a:xfrm>
            <a:off x="2171700" y="1624013"/>
            <a:ext cx="9144000" cy="0"/>
          </a:xfrm>
          <a:prstGeom prst="rect">
            <a:avLst/>
          </a:prstGeom>
          <a:noFill/>
          <a:ln w="12700">
            <a:noFill/>
            <a:miter lim="800000"/>
            <a:headEnd type="none" w="sm" len="sm"/>
            <a:tailEnd type="none" w="sm" len="sm"/>
          </a:ln>
        </p:spPr>
        <p:txBody>
          <a:bodyPr>
            <a:spAutoFit/>
          </a:bodyPr>
          <a:lstStyle/>
          <a:p>
            <a:endParaRPr lang="en-US"/>
          </a:p>
        </p:txBody>
      </p:sp>
      <p:sp>
        <p:nvSpPr>
          <p:cNvPr id="283655" name="Text Box 1031"/>
          <p:cNvSpPr txBox="1">
            <a:spLocks noChangeArrowheads="1"/>
          </p:cNvSpPr>
          <p:nvPr/>
        </p:nvSpPr>
        <p:spPr bwMode="auto">
          <a:xfrm>
            <a:off x="767080" y="2801303"/>
            <a:ext cx="8229600" cy="584775"/>
          </a:xfrm>
          <a:prstGeom prst="rect">
            <a:avLst/>
          </a:prstGeom>
          <a:noFill/>
          <a:ln w="12700">
            <a:noFill/>
            <a:miter lim="800000"/>
            <a:headEnd type="none" w="sm" len="sm"/>
            <a:tailEnd type="none" w="sm" len="sm"/>
          </a:ln>
          <a:effectLst/>
        </p:spPr>
        <p:txBody>
          <a:bodyPr>
            <a:spAutoFit/>
          </a:bodyPr>
          <a:lstStyle/>
          <a:p>
            <a:pPr algn="ctr">
              <a:spcBef>
                <a:spcPct val="50000"/>
              </a:spcBef>
              <a:buClrTx/>
              <a:buSzTx/>
              <a:buFontTx/>
              <a:buNone/>
              <a:defRPr/>
            </a:pPr>
            <a:r>
              <a:rPr lang="en-US" sz="3200" i="1" dirty="0">
                <a:solidFill>
                  <a:srgbClr val="000099"/>
                </a:solidFill>
                <a:effectLst>
                  <a:outerShdw blurRad="38100" dist="38100" dir="2700000" algn="tl">
                    <a:srgbClr val="C0C0C0"/>
                  </a:outerShdw>
                </a:effectLst>
                <a:cs typeface="Times New Roman" pitchFamily="18" charset="0"/>
              </a:rPr>
              <a:t>A Research and Development Effort</a:t>
            </a:r>
          </a:p>
        </p:txBody>
      </p:sp>
      <p:sp>
        <p:nvSpPr>
          <p:cNvPr id="22536" name="Text Box 1032"/>
          <p:cNvSpPr txBox="1">
            <a:spLocks noChangeArrowheads="1"/>
          </p:cNvSpPr>
          <p:nvPr/>
        </p:nvSpPr>
        <p:spPr bwMode="auto">
          <a:xfrm>
            <a:off x="5334000" y="3886200"/>
            <a:ext cx="3581400" cy="519113"/>
          </a:xfrm>
          <a:prstGeom prst="rect">
            <a:avLst/>
          </a:prstGeom>
          <a:noFill/>
          <a:ln w="9525">
            <a:noFill/>
            <a:miter lim="800000"/>
            <a:headEnd/>
            <a:tailEnd/>
          </a:ln>
        </p:spPr>
        <p:txBody>
          <a:bodyPr lIns="90000" tIns="46800" rIns="90000" bIns="46800">
            <a:spAutoFit/>
          </a:bodyPr>
          <a:lstStyle/>
          <a:p>
            <a:pPr>
              <a:spcBef>
                <a:spcPct val="50000"/>
              </a:spcBef>
            </a:pPr>
            <a:endParaRPr lang="en-US" sz="2800"/>
          </a:p>
        </p:txBody>
      </p:sp>
      <p:sp>
        <p:nvSpPr>
          <p:cNvPr id="22537" name="Text Box 1033"/>
          <p:cNvSpPr txBox="1">
            <a:spLocks noChangeArrowheads="1"/>
          </p:cNvSpPr>
          <p:nvPr/>
        </p:nvSpPr>
        <p:spPr bwMode="auto">
          <a:xfrm>
            <a:off x="3429000" y="3711725"/>
            <a:ext cx="5473700" cy="2618282"/>
          </a:xfrm>
          <a:prstGeom prst="rect">
            <a:avLst/>
          </a:prstGeom>
          <a:noFill/>
          <a:ln w="9525">
            <a:noFill/>
            <a:miter lim="800000"/>
            <a:headEnd/>
            <a:tailEnd/>
          </a:ln>
        </p:spPr>
        <p:txBody>
          <a:bodyPr wrap="square" lIns="90000" tIns="46800" rIns="90000" bIns="46800">
            <a:spAutoFit/>
          </a:bodyPr>
          <a:lstStyle/>
          <a:p>
            <a:pPr>
              <a:buClr>
                <a:srgbClr val="000000"/>
              </a:buClr>
              <a:buFont typeface="Times New Roman" pitchFamily="18" charset="0"/>
              <a:buNone/>
            </a:pPr>
            <a:r>
              <a:rPr lang="en-US" sz="3200" b="1" dirty="0">
                <a:solidFill>
                  <a:srgbClr val="000000"/>
                </a:solidFill>
                <a:cs typeface="Times New Roman" pitchFamily="18" charset="0"/>
              </a:rPr>
              <a:t>STEM-C Partnerships: MSP</a:t>
            </a:r>
          </a:p>
          <a:p>
            <a:pPr>
              <a:buClr>
                <a:srgbClr val="000000"/>
              </a:buClr>
              <a:buFont typeface="Times New Roman" pitchFamily="18" charset="0"/>
              <a:buNone/>
            </a:pPr>
            <a:r>
              <a:rPr lang="en-US" sz="3200" b="1" dirty="0">
                <a:solidFill>
                  <a:srgbClr val="000000"/>
                </a:solidFill>
                <a:cs typeface="Times New Roman" pitchFamily="18" charset="0"/>
              </a:rPr>
              <a:t>NSF 14-522</a:t>
            </a:r>
          </a:p>
          <a:p>
            <a:pPr>
              <a:spcBef>
                <a:spcPct val="50000"/>
              </a:spcBef>
            </a:pPr>
            <a:r>
              <a:rPr lang="en-US" sz="4000" b="0" i="1" dirty="0" smtClean="0">
                <a:solidFill>
                  <a:srgbClr val="000000"/>
                </a:solidFill>
              </a:rPr>
              <a:t>Partnerships Advancing K-12 STEM Education </a:t>
            </a:r>
            <a:endParaRPr lang="en-US" sz="4000" b="0" i="1" dirty="0">
              <a:solidFill>
                <a:srgbClr val="000000"/>
              </a:solidFill>
            </a:endParaRPr>
          </a:p>
        </p:txBody>
      </p:sp>
      <p:pic>
        <p:nvPicPr>
          <p:cNvPr id="10" name="Picture 2"/>
          <p:cNvPicPr>
            <a:picLocks noChangeAspect="1" noChangeArrowheads="1"/>
          </p:cNvPicPr>
          <p:nvPr/>
        </p:nvPicPr>
        <p:blipFill>
          <a:blip r:embed="rId4" cstate="print"/>
          <a:srcRect/>
          <a:stretch>
            <a:fillRect/>
          </a:stretch>
        </p:blipFill>
        <p:spPr bwMode="auto">
          <a:xfrm>
            <a:off x="1039812" y="3557116"/>
            <a:ext cx="2263775" cy="3017608"/>
          </a:xfrm>
          <a:prstGeom prst="rect">
            <a:avLst/>
          </a:prstGeom>
          <a:noFill/>
          <a:ln w="9525">
            <a:noFill/>
            <a:miter lim="800000"/>
            <a:headEnd/>
            <a:tailEnd/>
          </a:ln>
        </p:spPr>
      </p:pic>
    </p:spTree>
    <p:extLst>
      <p:ext uri="{BB962C8B-B14F-4D97-AF65-F5344CB8AC3E}">
        <p14:creationId xmlns:p14="http://schemas.microsoft.com/office/powerpoint/2010/main" val="293828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36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K-12 STEM Teacher Preparation</a:t>
            </a:r>
            <a:endParaRPr lang="en-US" b="1"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a:t>The focus is on innovations (</a:t>
            </a:r>
            <a:r>
              <a:rPr lang="en-US" b="1" i="1" dirty="0">
                <a:solidFill>
                  <a:schemeClr val="accent2"/>
                </a:solidFill>
              </a:rPr>
              <a:t>beyond common place</a:t>
            </a:r>
            <a:r>
              <a:rPr lang="en-US" dirty="0"/>
              <a:t>) </a:t>
            </a:r>
            <a:r>
              <a:rPr lang="en-US" u="sng" dirty="0"/>
              <a:t>in </a:t>
            </a:r>
            <a:r>
              <a:rPr lang="en-US" b="1" u="sng" dirty="0"/>
              <a:t>pre-service</a:t>
            </a:r>
            <a:r>
              <a:rPr lang="en-US" b="1" dirty="0"/>
              <a:t> education </a:t>
            </a:r>
            <a:r>
              <a:rPr lang="en-US" b="1" dirty="0" smtClean="0"/>
              <a:t>and induction</a:t>
            </a:r>
            <a:r>
              <a:rPr lang="en-US" dirty="0" smtClean="0"/>
              <a:t> </a:t>
            </a:r>
            <a:r>
              <a:rPr lang="en-US" dirty="0"/>
              <a:t>of K-12 teachers of science, mathematics, engineering, </a:t>
            </a:r>
            <a:r>
              <a:rPr lang="en-US" u="sng" dirty="0"/>
              <a:t>and/or</a:t>
            </a:r>
            <a:r>
              <a:rPr lang="en-US" dirty="0"/>
              <a:t> computer </a:t>
            </a:r>
            <a:r>
              <a:rPr lang="en-US" dirty="0" smtClean="0"/>
              <a:t>science </a:t>
            </a:r>
          </a:p>
          <a:p>
            <a:r>
              <a:rPr lang="en-US" dirty="0" smtClean="0"/>
              <a:t>Designing </a:t>
            </a:r>
            <a:r>
              <a:rPr lang="en-US" dirty="0"/>
              <a:t>and studying </a:t>
            </a:r>
            <a:r>
              <a:rPr lang="en-US" dirty="0" smtClean="0"/>
              <a:t>the </a:t>
            </a:r>
            <a:r>
              <a:rPr lang="en-US" b="1" dirty="0" smtClean="0"/>
              <a:t>effectiveness </a:t>
            </a:r>
            <a:r>
              <a:rPr lang="en-US" b="1" dirty="0"/>
              <a:t>of new teachers </a:t>
            </a:r>
            <a:r>
              <a:rPr lang="en-US" dirty="0"/>
              <a:t>in terms of results on student learning is encouraged as is attention to the needs of the </a:t>
            </a:r>
            <a:r>
              <a:rPr lang="en-US" dirty="0" smtClean="0"/>
              <a:t>next generation </a:t>
            </a:r>
            <a:r>
              <a:rPr lang="en-US" dirty="0"/>
              <a:t>of teachers to meet the </a:t>
            </a:r>
            <a:r>
              <a:rPr lang="en-US" b="1" dirty="0"/>
              <a:t>demands of diverse </a:t>
            </a:r>
            <a:r>
              <a:rPr lang="en-US" b="1" dirty="0" smtClean="0"/>
              <a:t>learners</a:t>
            </a:r>
            <a:r>
              <a:rPr lang="en-US" dirty="0" smtClean="0"/>
              <a:t> </a:t>
            </a:r>
          </a:p>
          <a:p>
            <a:r>
              <a:rPr lang="en-US" b="1" dirty="0" smtClean="0"/>
              <a:t>Supporting </a:t>
            </a:r>
            <a:r>
              <a:rPr lang="en-US" b="1" dirty="0"/>
              <a:t>STEM teachers</a:t>
            </a:r>
            <a:r>
              <a:rPr lang="en-US" dirty="0"/>
              <a:t> as professionals in </a:t>
            </a:r>
            <a:r>
              <a:rPr lang="en-US" dirty="0" smtClean="0"/>
              <a:t>practicing the </a:t>
            </a:r>
            <a:r>
              <a:rPr lang="en-US" dirty="0"/>
              <a:t>art of teaching, from pre-service </a:t>
            </a:r>
            <a:r>
              <a:rPr lang="en-US" u="sng" dirty="0"/>
              <a:t>through</a:t>
            </a:r>
            <a:r>
              <a:rPr lang="en-US" dirty="0"/>
              <a:t> induction years, is implicit in these </a:t>
            </a:r>
            <a:r>
              <a:rPr lang="en-US" dirty="0" smtClean="0"/>
              <a:t>projects </a:t>
            </a:r>
          </a:p>
          <a:p>
            <a:r>
              <a:rPr lang="en-US" dirty="0" smtClean="0"/>
              <a:t>The </a:t>
            </a:r>
            <a:r>
              <a:rPr lang="en-US" dirty="0"/>
              <a:t>STEM-C </a:t>
            </a:r>
            <a:r>
              <a:rPr lang="en-US" dirty="0" smtClean="0"/>
              <a:t>Partnerships program </a:t>
            </a:r>
            <a:r>
              <a:rPr lang="en-US" dirty="0"/>
              <a:t>is particularly interested in innovations in the STEM preparation and induction of </a:t>
            </a:r>
            <a:r>
              <a:rPr lang="en-US" b="1" dirty="0"/>
              <a:t>elementary </a:t>
            </a:r>
            <a:r>
              <a:rPr lang="en-US" b="1" dirty="0" smtClean="0"/>
              <a:t>teachers</a:t>
            </a:r>
            <a:endParaRPr lang="en-US" dirty="0"/>
          </a:p>
        </p:txBody>
      </p:sp>
    </p:spTree>
    <p:extLst>
      <p:ext uri="{BB962C8B-B14F-4D97-AF65-F5344CB8AC3E}">
        <p14:creationId xmlns:p14="http://schemas.microsoft.com/office/powerpoint/2010/main" val="137564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b="1" dirty="0" smtClean="0"/>
              <a:t>Targeted Partnerships: Prototype </a:t>
            </a:r>
            <a:r>
              <a:rPr lang="en-US" dirty="0" smtClean="0"/>
              <a:t/>
            </a:r>
            <a:br>
              <a:rPr lang="en-US" dirty="0" smtClean="0"/>
            </a:br>
            <a:r>
              <a:rPr lang="en-US" sz="3600" dirty="0" smtClean="0"/>
              <a:t>(up to $1.5 mil over 3 years)</a:t>
            </a:r>
            <a:endParaRPr lang="en-US" sz="3600" dirty="0"/>
          </a:p>
        </p:txBody>
      </p:sp>
      <p:sp>
        <p:nvSpPr>
          <p:cNvPr id="3" name="Content Placeholder 2"/>
          <p:cNvSpPr>
            <a:spLocks noGrp="1"/>
          </p:cNvSpPr>
          <p:nvPr>
            <p:ph idx="1"/>
          </p:nvPr>
        </p:nvSpPr>
        <p:spPr>
          <a:xfrm>
            <a:off x="457200" y="1371600"/>
            <a:ext cx="8229600" cy="5105400"/>
          </a:xfrm>
        </p:spPr>
        <p:txBody>
          <a:bodyPr>
            <a:normAutofit fontScale="62500" lnSpcReduction="20000"/>
          </a:bodyPr>
          <a:lstStyle/>
          <a:p>
            <a:r>
              <a:rPr lang="en-US" dirty="0" smtClean="0"/>
              <a:t>Explore </a:t>
            </a:r>
            <a:r>
              <a:rPr lang="en-US" b="1" dirty="0" smtClean="0"/>
              <a:t>potentially innovative educational approaches </a:t>
            </a:r>
            <a:r>
              <a:rPr lang="en-US" dirty="0" smtClean="0"/>
              <a:t>and strategies</a:t>
            </a:r>
          </a:p>
          <a:p>
            <a:r>
              <a:rPr lang="en-US" dirty="0" smtClean="0"/>
              <a:t>Challenge conventional thinking while building on existing educational research</a:t>
            </a:r>
          </a:p>
          <a:p>
            <a:r>
              <a:rPr lang="en-US" dirty="0" smtClean="0"/>
              <a:t>Examine relationship between </a:t>
            </a:r>
            <a:r>
              <a:rPr lang="en-US" b="1" dirty="0" smtClean="0"/>
              <a:t>malleable factors </a:t>
            </a:r>
            <a:r>
              <a:rPr lang="en-US" dirty="0" smtClean="0"/>
              <a:t>(such as student behavior, teacher practices, school programs, education policies) and </a:t>
            </a:r>
            <a:r>
              <a:rPr lang="en-US" b="1" dirty="0" smtClean="0"/>
              <a:t>education outcomes</a:t>
            </a:r>
          </a:p>
          <a:p>
            <a:r>
              <a:rPr lang="en-US" dirty="0" smtClean="0"/>
              <a:t>Should present a well-explicated </a:t>
            </a:r>
            <a:r>
              <a:rPr lang="en-US" b="1" dirty="0" smtClean="0"/>
              <a:t>theory of action</a:t>
            </a:r>
          </a:p>
          <a:p>
            <a:r>
              <a:rPr lang="en-US" dirty="0" smtClean="0"/>
              <a:t>Design framework should produce findings suitable for </a:t>
            </a:r>
            <a:r>
              <a:rPr lang="en-US" b="1" dirty="0" smtClean="0"/>
              <a:t>future broader implementation</a:t>
            </a:r>
          </a:p>
          <a:p>
            <a:r>
              <a:rPr lang="en-US" dirty="0" smtClean="0"/>
              <a:t>Should include a compelling rationale</a:t>
            </a:r>
          </a:p>
          <a:p>
            <a:pPr lvl="1"/>
            <a:r>
              <a:rPr lang="en-US" dirty="0" smtClean="0"/>
              <a:t>Specifies the </a:t>
            </a:r>
            <a:r>
              <a:rPr lang="en-US" b="1" dirty="0" smtClean="0"/>
              <a:t>practical problem </a:t>
            </a:r>
            <a:r>
              <a:rPr lang="en-US" dirty="0" smtClean="0"/>
              <a:t>the project is intended to address</a:t>
            </a:r>
          </a:p>
          <a:p>
            <a:pPr lvl="1"/>
            <a:r>
              <a:rPr lang="en-US" dirty="0" smtClean="0"/>
              <a:t>Justifies the </a:t>
            </a:r>
            <a:r>
              <a:rPr lang="en-US" b="1" dirty="0" smtClean="0"/>
              <a:t>importance</a:t>
            </a:r>
            <a:r>
              <a:rPr lang="en-US" dirty="0" smtClean="0"/>
              <a:t> of this problem</a:t>
            </a:r>
          </a:p>
          <a:p>
            <a:pPr lvl="1"/>
            <a:r>
              <a:rPr lang="en-US" dirty="0" smtClean="0"/>
              <a:t>Shows how the proposed research will </a:t>
            </a:r>
            <a:r>
              <a:rPr lang="en-US" b="1" dirty="0" smtClean="0"/>
              <a:t>inform the development </a:t>
            </a:r>
            <a:r>
              <a:rPr lang="en-US" dirty="0" smtClean="0"/>
              <a:t>of proposed approach and its </a:t>
            </a:r>
            <a:r>
              <a:rPr lang="en-US" b="1" dirty="0" smtClean="0"/>
              <a:t>potential for wider adoption</a:t>
            </a:r>
          </a:p>
          <a:p>
            <a:pPr lvl="1"/>
            <a:r>
              <a:rPr lang="en-US" dirty="0" smtClean="0"/>
              <a:t>Uses </a:t>
            </a:r>
            <a:r>
              <a:rPr lang="en-US" b="1" i="1" dirty="0" smtClean="0"/>
              <a:t>Common Guidelines for Education Research and Development</a:t>
            </a:r>
            <a:r>
              <a:rPr lang="en-US" dirty="0" smtClean="0"/>
              <a:t>, particularly related to Early Stage/Exploratory Research or preliminary Design and Development Research</a:t>
            </a:r>
          </a:p>
          <a:p>
            <a:pPr lvl="1"/>
            <a:r>
              <a:rPr lang="en-US" dirty="0" smtClean="0"/>
              <a:t>Strong </a:t>
            </a:r>
            <a:r>
              <a:rPr lang="en-US" b="1" dirty="0" smtClean="0"/>
              <a:t>theoretical and empirical rationale </a:t>
            </a:r>
            <a:r>
              <a:rPr lang="en-US" dirty="0" smtClean="0"/>
              <a:t>grounded in the STEM education literature</a:t>
            </a:r>
            <a:endParaRPr lang="en-US" dirty="0"/>
          </a:p>
        </p:txBody>
      </p:sp>
    </p:spTree>
    <p:extLst>
      <p:ext uri="{BB962C8B-B14F-4D97-AF65-F5344CB8AC3E}">
        <p14:creationId xmlns:p14="http://schemas.microsoft.com/office/powerpoint/2010/main" val="89764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r>
              <a:rPr lang="en-US" sz="4200" b="1" dirty="0" smtClean="0"/>
              <a:t>Targeted Partnerships: Implementation</a:t>
            </a:r>
            <a:r>
              <a:rPr lang="en-US" sz="4000" b="1" dirty="0" smtClean="0"/>
              <a:t> </a:t>
            </a:r>
            <a:r>
              <a:rPr lang="en-US" sz="3600" dirty="0" smtClean="0"/>
              <a:t>(up to $7.5 mil over 5 years</a:t>
            </a:r>
            <a:r>
              <a:rPr lang="en-US" dirty="0" smtClean="0"/>
              <a:t>)</a:t>
            </a:r>
            <a:endParaRPr lang="en-US" dirty="0"/>
          </a:p>
        </p:txBody>
      </p:sp>
      <p:sp>
        <p:nvSpPr>
          <p:cNvPr id="3" name="Content Placeholder 2"/>
          <p:cNvSpPr>
            <a:spLocks noGrp="1"/>
          </p:cNvSpPr>
          <p:nvPr>
            <p:ph idx="1"/>
          </p:nvPr>
        </p:nvSpPr>
        <p:spPr>
          <a:xfrm>
            <a:off x="457200" y="1524000"/>
            <a:ext cx="8229600" cy="4953000"/>
          </a:xfrm>
        </p:spPr>
        <p:txBody>
          <a:bodyPr>
            <a:normAutofit fontScale="62500" lnSpcReduction="20000"/>
          </a:bodyPr>
          <a:lstStyle/>
          <a:p>
            <a:r>
              <a:rPr lang="en-US" b="1" dirty="0" smtClean="0"/>
              <a:t>Develop</a:t>
            </a:r>
            <a:r>
              <a:rPr lang="en-US" dirty="0" smtClean="0"/>
              <a:t> and </a:t>
            </a:r>
            <a:r>
              <a:rPr lang="en-US" b="1" dirty="0" smtClean="0"/>
              <a:t>put into practice </a:t>
            </a:r>
            <a:r>
              <a:rPr lang="en-US" u="sng" dirty="0" smtClean="0"/>
              <a:t>innovative </a:t>
            </a:r>
            <a:r>
              <a:rPr lang="en-US" dirty="0" smtClean="0"/>
              <a:t>education approaches and strategies based on educational research</a:t>
            </a:r>
          </a:p>
          <a:p>
            <a:endParaRPr lang="en-US" sz="2200" dirty="0"/>
          </a:p>
          <a:p>
            <a:pPr marL="0" indent="0">
              <a:buNone/>
            </a:pPr>
            <a:r>
              <a:rPr lang="en-US" dirty="0" smtClean="0"/>
              <a:t>The Proposal should provide:</a:t>
            </a:r>
          </a:p>
          <a:p>
            <a:r>
              <a:rPr lang="en-US" dirty="0"/>
              <a:t>A</a:t>
            </a:r>
            <a:r>
              <a:rPr lang="en-US" dirty="0" smtClean="0"/>
              <a:t> description of the approaches to be implemented and the theory of action, including the relationship between key components</a:t>
            </a:r>
          </a:p>
          <a:p>
            <a:r>
              <a:rPr lang="en-US" dirty="0"/>
              <a:t>A</a:t>
            </a:r>
            <a:r>
              <a:rPr lang="en-US" dirty="0" smtClean="0"/>
              <a:t> compelling rationale that—</a:t>
            </a:r>
          </a:p>
          <a:p>
            <a:pPr lvl="1"/>
            <a:r>
              <a:rPr lang="en-US" dirty="0"/>
              <a:t>Specifies the </a:t>
            </a:r>
            <a:r>
              <a:rPr lang="en-US" b="1" dirty="0"/>
              <a:t>practical problem </a:t>
            </a:r>
            <a:r>
              <a:rPr lang="en-US" dirty="0"/>
              <a:t>the project is intended to address</a:t>
            </a:r>
          </a:p>
          <a:p>
            <a:pPr lvl="1"/>
            <a:r>
              <a:rPr lang="en-US" dirty="0"/>
              <a:t>Justifies the </a:t>
            </a:r>
            <a:r>
              <a:rPr lang="en-US" b="1" dirty="0"/>
              <a:t>importance</a:t>
            </a:r>
            <a:r>
              <a:rPr lang="en-US" dirty="0"/>
              <a:t> of this problem</a:t>
            </a:r>
          </a:p>
          <a:p>
            <a:pPr lvl="1"/>
            <a:r>
              <a:rPr lang="en-US" dirty="0" smtClean="0"/>
              <a:t>Describes how the proposed approach is different from existing practices</a:t>
            </a:r>
          </a:p>
          <a:p>
            <a:pPr lvl="1"/>
            <a:r>
              <a:rPr lang="en-US" dirty="0" smtClean="0"/>
              <a:t>Explains why the proposed approach/strategies have the potential to improve education outcomes or gain efficiencies for education systems beyond what current practices achieve.</a:t>
            </a:r>
            <a:r>
              <a:rPr lang="en-US" dirty="0"/>
              <a:t> </a:t>
            </a:r>
            <a:endParaRPr lang="en-US" dirty="0" smtClean="0"/>
          </a:p>
          <a:p>
            <a:pPr lvl="1"/>
            <a:r>
              <a:rPr lang="en-US" dirty="0" smtClean="0"/>
              <a:t>Uses the </a:t>
            </a:r>
            <a:r>
              <a:rPr lang="en-US" i="1" dirty="0" smtClean="0"/>
              <a:t>Common </a:t>
            </a:r>
            <a:r>
              <a:rPr lang="en-US" i="1" dirty="0"/>
              <a:t>Guidelines for Education Research and Development</a:t>
            </a:r>
            <a:r>
              <a:rPr lang="en-US" dirty="0"/>
              <a:t>, particularly related to Design and Development research or Efficacy or Effectiveness </a:t>
            </a:r>
            <a:r>
              <a:rPr lang="en-US" dirty="0" smtClean="0"/>
              <a:t>Research</a:t>
            </a:r>
          </a:p>
          <a:p>
            <a:pPr lvl="1"/>
            <a:r>
              <a:rPr lang="en-US" dirty="0" smtClean="0"/>
              <a:t>States a strong </a:t>
            </a:r>
            <a:r>
              <a:rPr lang="en-US" dirty="0"/>
              <a:t>theoretical and empirical rationale based on STEM education literature</a:t>
            </a:r>
          </a:p>
          <a:p>
            <a:pPr lvl="1"/>
            <a:endParaRPr lang="en-US" dirty="0"/>
          </a:p>
        </p:txBody>
      </p:sp>
    </p:spTree>
    <p:extLst>
      <p:ext uri="{BB962C8B-B14F-4D97-AF65-F5344CB8AC3E}">
        <p14:creationId xmlns:p14="http://schemas.microsoft.com/office/powerpoint/2010/main" val="273374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233"/>
            <a:ext cx="7924800" cy="563562"/>
          </a:xfrm>
        </p:spPr>
        <p:txBody>
          <a:bodyPr/>
          <a:lstStyle/>
          <a:p>
            <a:pPr algn="ctr"/>
            <a:r>
              <a:rPr lang="en-US" sz="2800" b="1" dirty="0">
                <a:latin typeface="Calisto MT"/>
                <a:cs typeface="Calisto MT"/>
              </a:rPr>
              <a:t>STEM-C: </a:t>
            </a:r>
            <a:r>
              <a:rPr lang="en-US" sz="2800" b="1" i="1" dirty="0">
                <a:latin typeface="Calisto MT"/>
                <a:cs typeface="Calisto MT"/>
              </a:rPr>
              <a:t>CE21</a:t>
            </a:r>
            <a:r>
              <a:rPr lang="en-US" sz="2800" b="1" dirty="0">
                <a:latin typeface="Calisto MT"/>
                <a:cs typeface="Calisto MT"/>
              </a:rPr>
              <a:t> and STEM-C: </a:t>
            </a:r>
            <a:r>
              <a:rPr lang="en-US" sz="2800" b="1" i="1" dirty="0">
                <a:latin typeface="Calisto MT"/>
                <a:cs typeface="Calisto MT"/>
              </a:rPr>
              <a:t>MSP</a:t>
            </a:r>
            <a:endParaRPr lang="en-US" dirty="0"/>
          </a:p>
        </p:txBody>
      </p:sp>
      <p:sp>
        <p:nvSpPr>
          <p:cNvPr id="3" name="Content Placeholder 2"/>
          <p:cNvSpPr>
            <a:spLocks noGrp="1"/>
          </p:cNvSpPr>
          <p:nvPr>
            <p:ph sz="quarter" idx="4294967295"/>
          </p:nvPr>
        </p:nvSpPr>
        <p:spPr>
          <a:xfrm>
            <a:off x="457200" y="609600"/>
            <a:ext cx="8458200" cy="5791200"/>
          </a:xfrm>
          <a:prstGeom prst="rect">
            <a:avLst/>
          </a:prstGeom>
        </p:spPr>
        <p:txBody>
          <a:bodyPr>
            <a:noAutofit/>
          </a:bodyPr>
          <a:lstStyle/>
          <a:p>
            <a:pPr marL="0" indent="0">
              <a:buNone/>
            </a:pPr>
            <a:endParaRPr lang="en-US" sz="800" dirty="0" smtClean="0">
              <a:solidFill>
                <a:srgbClr val="A2AFB1"/>
              </a:solidFill>
              <a:latin typeface="Calisto MT"/>
              <a:cs typeface="Calisto MT"/>
            </a:endParaRPr>
          </a:p>
          <a:p>
            <a:pPr marL="0" indent="0">
              <a:buNone/>
            </a:pPr>
            <a:r>
              <a:rPr lang="en-US" sz="2800" b="1" dirty="0" smtClean="0">
                <a:latin typeface="Calisto MT"/>
                <a:cs typeface="Calisto MT"/>
              </a:rPr>
              <a:t>STEM</a:t>
            </a:r>
            <a:r>
              <a:rPr lang="en-US" sz="2800" b="1" dirty="0">
                <a:latin typeface="Calisto MT"/>
                <a:cs typeface="Calisto MT"/>
              </a:rPr>
              <a:t>-</a:t>
            </a:r>
            <a:r>
              <a:rPr lang="en-US" sz="2800" b="1" dirty="0" smtClean="0">
                <a:latin typeface="Calisto MT"/>
                <a:cs typeface="Calisto MT"/>
              </a:rPr>
              <a:t>CP: </a:t>
            </a:r>
            <a:r>
              <a:rPr lang="en-US" sz="2800" b="1" i="1" dirty="0" smtClean="0">
                <a:latin typeface="Calisto MT"/>
                <a:cs typeface="Calisto MT"/>
              </a:rPr>
              <a:t>MSP </a:t>
            </a:r>
            <a:r>
              <a:rPr lang="en-US" sz="2800" b="1" dirty="0" smtClean="0">
                <a:latin typeface="Calisto MT"/>
                <a:cs typeface="Calisto MT"/>
              </a:rPr>
              <a:t>solicitation</a:t>
            </a:r>
          </a:p>
          <a:p>
            <a:pPr>
              <a:buSzPct val="50000"/>
              <a:buFont typeface="Wingdings" charset="2"/>
              <a:buChar char="Ø"/>
            </a:pPr>
            <a:r>
              <a:rPr lang="en-US" sz="2400" dirty="0" smtClean="0">
                <a:latin typeface="Calisto MT"/>
                <a:cs typeface="Calisto MT"/>
              </a:rPr>
              <a:t>adds</a:t>
            </a:r>
            <a:r>
              <a:rPr lang="en-US" sz="2400" dirty="0" smtClean="0">
                <a:solidFill>
                  <a:srgbClr val="DC9E1F"/>
                </a:solidFill>
                <a:latin typeface="Calisto MT"/>
                <a:cs typeface="Calisto MT"/>
              </a:rPr>
              <a:t> </a:t>
            </a:r>
            <a:r>
              <a:rPr lang="en-US" sz="2400" dirty="0" smtClean="0">
                <a:latin typeface="Calisto MT"/>
                <a:cs typeface="Calisto MT"/>
              </a:rPr>
              <a:t>emphasis </a:t>
            </a:r>
            <a:r>
              <a:rPr lang="en-US" sz="2400" dirty="0">
                <a:latin typeface="Calisto MT"/>
                <a:cs typeface="Calisto MT"/>
              </a:rPr>
              <a:t>on computer science education </a:t>
            </a:r>
            <a:r>
              <a:rPr lang="en-US" sz="2400" dirty="0" smtClean="0">
                <a:latin typeface="Calisto MT"/>
                <a:cs typeface="Calisto MT"/>
              </a:rPr>
              <a:t>but persists in prior MSP efforts to </a:t>
            </a:r>
            <a:r>
              <a:rPr lang="en-US" sz="2400" dirty="0">
                <a:latin typeface="Calisto MT"/>
                <a:cs typeface="Calisto MT"/>
              </a:rPr>
              <a:t>improve K-12 education in any of the </a:t>
            </a:r>
            <a:r>
              <a:rPr lang="en-US" sz="2400" b="1" dirty="0">
                <a:solidFill>
                  <a:schemeClr val="accent2"/>
                </a:solidFill>
                <a:latin typeface="Calisto MT"/>
                <a:cs typeface="Calisto MT"/>
              </a:rPr>
              <a:t>natural sciences, engineering, mathematics, or computer science</a:t>
            </a:r>
            <a:r>
              <a:rPr lang="en-US" sz="2400" dirty="0">
                <a:latin typeface="Calisto MT"/>
                <a:cs typeface="Calisto MT"/>
              </a:rPr>
              <a:t>, as well as interdisciplinary approaches</a:t>
            </a:r>
            <a:r>
              <a:rPr lang="en-US" sz="2400" dirty="0" smtClean="0">
                <a:latin typeface="Calisto MT"/>
                <a:cs typeface="Calisto MT"/>
              </a:rPr>
              <a:t>.</a:t>
            </a:r>
            <a:endParaRPr lang="en-US" sz="800" dirty="0" smtClean="0">
              <a:latin typeface="Calisto MT"/>
              <a:cs typeface="Calisto MT"/>
            </a:endParaRPr>
          </a:p>
          <a:p>
            <a:pPr>
              <a:buSzPct val="50000"/>
              <a:buFont typeface="Wingdings" charset="2"/>
              <a:buChar char="Ø"/>
            </a:pPr>
            <a:r>
              <a:rPr lang="en-US" sz="2400" b="1" dirty="0" smtClean="0">
                <a:latin typeface="Calisto MT"/>
                <a:cs typeface="Calisto MT"/>
              </a:rPr>
              <a:t>New track: </a:t>
            </a:r>
            <a:r>
              <a:rPr lang="en-US" sz="2400" b="1" i="1" dirty="0" smtClean="0">
                <a:latin typeface="Calisto MT"/>
                <a:cs typeface="Calisto MT"/>
              </a:rPr>
              <a:t>Computer </a:t>
            </a:r>
            <a:r>
              <a:rPr lang="en-US" sz="2400" b="1" i="1" dirty="0">
                <a:latin typeface="Calisto MT"/>
                <a:cs typeface="Calisto MT"/>
              </a:rPr>
              <a:t>Science Education Expansion </a:t>
            </a:r>
            <a:r>
              <a:rPr lang="en-US" sz="2400" dirty="0">
                <a:latin typeface="Calisto MT"/>
                <a:cs typeface="Calisto MT"/>
              </a:rPr>
              <a:t>– open </a:t>
            </a:r>
            <a:r>
              <a:rPr lang="en-US" sz="2400" dirty="0" smtClean="0">
                <a:latin typeface="Calisto MT"/>
                <a:cs typeface="Calisto MT"/>
              </a:rPr>
              <a:t>to previously </a:t>
            </a:r>
            <a:r>
              <a:rPr lang="en-US" sz="2400" dirty="0">
                <a:latin typeface="Calisto MT"/>
                <a:cs typeface="Calisto MT"/>
              </a:rPr>
              <a:t>funded MSP Partnerships </a:t>
            </a:r>
            <a:r>
              <a:rPr lang="en-US" sz="2400" dirty="0" smtClean="0">
                <a:latin typeface="Calisto MT"/>
                <a:cs typeface="Calisto MT"/>
              </a:rPr>
              <a:t>(at HS level)</a:t>
            </a:r>
            <a:r>
              <a:rPr lang="en-US" sz="2000" dirty="0" smtClean="0">
                <a:latin typeface="Calisto MT"/>
                <a:cs typeface="Calisto MT"/>
              </a:rPr>
              <a:t>. </a:t>
            </a:r>
          </a:p>
          <a:p>
            <a:pPr>
              <a:buSzPct val="50000"/>
              <a:buFont typeface="Wingdings" charset="2"/>
              <a:buChar char="Ø"/>
            </a:pPr>
            <a:r>
              <a:rPr lang="en-US" sz="2400" b="1" dirty="0">
                <a:latin typeface="Calisto MT"/>
                <a:cs typeface="Calisto MT"/>
              </a:rPr>
              <a:t>Targeted </a:t>
            </a:r>
            <a:r>
              <a:rPr lang="en-US" sz="2400" b="1" dirty="0" smtClean="0">
                <a:latin typeface="Calisto MT"/>
                <a:cs typeface="Calisto MT"/>
              </a:rPr>
              <a:t>Partnerships: </a:t>
            </a:r>
            <a:r>
              <a:rPr lang="en-US" sz="2400" dirty="0" smtClean="0">
                <a:latin typeface="Calisto MT"/>
                <a:cs typeface="Calisto MT"/>
              </a:rPr>
              <a:t>focal areas</a:t>
            </a:r>
          </a:p>
          <a:p>
            <a:pPr>
              <a:buSzPct val="50000"/>
              <a:buFont typeface="Wingdings" charset="2"/>
              <a:buChar char="Ø"/>
            </a:pPr>
            <a:endParaRPr lang="en-US" sz="1000" dirty="0" smtClean="0">
              <a:latin typeface="Calisto MT"/>
              <a:cs typeface="Calisto MT"/>
            </a:endParaRPr>
          </a:p>
          <a:p>
            <a:pPr lvl="1">
              <a:lnSpc>
                <a:spcPct val="50000"/>
              </a:lnSpc>
            </a:pPr>
            <a:r>
              <a:rPr lang="en-US" sz="2400" dirty="0" smtClean="0">
                <a:latin typeface="Calisto MT"/>
                <a:cs typeface="Calisto MT"/>
              </a:rPr>
              <a:t>Community </a:t>
            </a:r>
            <a:r>
              <a:rPr lang="en-US" sz="2400" dirty="0">
                <a:latin typeface="Calisto MT"/>
                <a:cs typeface="Calisto MT"/>
              </a:rPr>
              <a:t>Enterprise for STEM Teaching and Learning </a:t>
            </a:r>
            <a:endParaRPr lang="en-US" sz="2400" dirty="0" smtClean="0">
              <a:latin typeface="Calisto MT"/>
              <a:cs typeface="Calisto MT"/>
            </a:endParaRPr>
          </a:p>
          <a:p>
            <a:pPr lvl="1">
              <a:lnSpc>
                <a:spcPct val="50000"/>
              </a:lnSpc>
            </a:pPr>
            <a:endParaRPr lang="en-US" sz="800" dirty="0">
              <a:latin typeface="Calisto MT"/>
              <a:cs typeface="Calisto MT"/>
            </a:endParaRPr>
          </a:p>
          <a:p>
            <a:pPr lvl="1">
              <a:lnSpc>
                <a:spcPct val="50000"/>
              </a:lnSpc>
            </a:pPr>
            <a:r>
              <a:rPr lang="en-US" sz="2400" dirty="0">
                <a:latin typeface="Calisto MT"/>
                <a:cs typeface="Calisto MT"/>
              </a:rPr>
              <a:t>Current Issues Related to STEM </a:t>
            </a:r>
            <a:r>
              <a:rPr lang="en-US" sz="2400" dirty="0" smtClean="0">
                <a:latin typeface="Calisto MT"/>
                <a:cs typeface="Calisto MT"/>
              </a:rPr>
              <a:t>Content</a:t>
            </a:r>
          </a:p>
          <a:p>
            <a:pPr marL="457200" lvl="1" indent="0">
              <a:lnSpc>
                <a:spcPct val="50000"/>
              </a:lnSpc>
              <a:buNone/>
            </a:pPr>
            <a:endParaRPr lang="en-US" sz="800" dirty="0" smtClean="0">
              <a:latin typeface="Calisto MT"/>
              <a:cs typeface="Calisto MT"/>
            </a:endParaRPr>
          </a:p>
          <a:p>
            <a:pPr lvl="1">
              <a:lnSpc>
                <a:spcPct val="50000"/>
              </a:lnSpc>
            </a:pPr>
            <a:r>
              <a:rPr lang="en-US" sz="2400" dirty="0">
                <a:latin typeface="Calisto MT"/>
                <a:cs typeface="Calisto MT"/>
              </a:rPr>
              <a:t>Teaching and Learning in Computer </a:t>
            </a:r>
            <a:r>
              <a:rPr lang="en-US" sz="2400" dirty="0" smtClean="0">
                <a:latin typeface="Calisto MT"/>
                <a:cs typeface="Calisto MT"/>
              </a:rPr>
              <a:t>Science</a:t>
            </a:r>
          </a:p>
          <a:p>
            <a:pPr marL="457200" lvl="1" indent="0">
              <a:lnSpc>
                <a:spcPct val="50000"/>
              </a:lnSpc>
              <a:buNone/>
            </a:pPr>
            <a:endParaRPr lang="en-US" sz="800" dirty="0">
              <a:latin typeface="Calisto MT"/>
              <a:cs typeface="Calisto MT"/>
            </a:endParaRPr>
          </a:p>
          <a:p>
            <a:pPr lvl="1">
              <a:lnSpc>
                <a:spcPct val="50000"/>
              </a:lnSpc>
            </a:pPr>
            <a:r>
              <a:rPr lang="en-US" sz="2400" dirty="0">
                <a:latin typeface="Calisto MT"/>
                <a:cs typeface="Calisto MT"/>
              </a:rPr>
              <a:t>Identifying and Cultivating Exceptional </a:t>
            </a:r>
            <a:r>
              <a:rPr lang="en-US" sz="2400" dirty="0" smtClean="0">
                <a:latin typeface="Calisto MT"/>
                <a:cs typeface="Calisto MT"/>
              </a:rPr>
              <a:t>Talent</a:t>
            </a:r>
          </a:p>
          <a:p>
            <a:pPr marL="457200" lvl="1" indent="0">
              <a:lnSpc>
                <a:spcPct val="50000"/>
              </a:lnSpc>
              <a:buNone/>
            </a:pPr>
            <a:endParaRPr lang="en-US" sz="800" dirty="0">
              <a:latin typeface="Calisto MT"/>
              <a:cs typeface="Calisto MT"/>
            </a:endParaRPr>
          </a:p>
          <a:p>
            <a:pPr lvl="1">
              <a:lnSpc>
                <a:spcPct val="50000"/>
              </a:lnSpc>
            </a:pPr>
            <a:r>
              <a:rPr lang="en-US" sz="2400" dirty="0">
                <a:latin typeface="Calisto MT"/>
                <a:cs typeface="Calisto MT"/>
              </a:rPr>
              <a:t>K-12 STEM Teacher Preparation</a:t>
            </a:r>
          </a:p>
          <a:p>
            <a:pPr>
              <a:buSzPct val="50000"/>
              <a:buFont typeface="Wingdings" charset="2"/>
              <a:buChar char="Ø"/>
            </a:pPr>
            <a:endParaRPr lang="en-US" sz="2800" dirty="0"/>
          </a:p>
        </p:txBody>
      </p:sp>
    </p:spTree>
    <p:extLst>
      <p:ext uri="{BB962C8B-B14F-4D97-AF65-F5344CB8AC3E}">
        <p14:creationId xmlns:p14="http://schemas.microsoft.com/office/powerpoint/2010/main" val="24729682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3886200" cy="5334000"/>
          </a:xfrm>
        </p:spPr>
        <p:txBody>
          <a:bodyPr>
            <a:normAutofit/>
          </a:bodyPr>
          <a:lstStyle/>
          <a:p>
            <a:pPr>
              <a:spcBef>
                <a:spcPts val="1200"/>
              </a:spcBef>
              <a:buNone/>
            </a:pPr>
            <a:r>
              <a:rPr lang="en-US" sz="4400" dirty="0" smtClean="0">
                <a:solidFill>
                  <a:srgbClr val="0070C0"/>
                </a:solidFill>
                <a:effectLst>
                  <a:outerShdw blurRad="38100" dist="38100" dir="2700000" algn="tl">
                    <a:srgbClr val="000000">
                      <a:alpha val="43137"/>
                    </a:srgbClr>
                  </a:outerShdw>
                </a:effectLst>
              </a:rPr>
              <a:t>Questions?</a:t>
            </a:r>
            <a:br>
              <a:rPr lang="en-US" sz="4400" dirty="0" smtClean="0">
                <a:solidFill>
                  <a:srgbClr val="0070C0"/>
                </a:solidFill>
                <a:effectLst>
                  <a:outerShdw blurRad="38100" dist="38100" dir="2700000" algn="tl">
                    <a:srgbClr val="000000">
                      <a:alpha val="43137"/>
                    </a:srgbClr>
                  </a:outerShdw>
                </a:effectLst>
              </a:rPr>
            </a:br>
            <a:r>
              <a:rPr lang="en-US" sz="4400" dirty="0" smtClean="0">
                <a:solidFill>
                  <a:srgbClr val="0070C0"/>
                </a:solidFill>
                <a:effectLst>
                  <a:outerShdw blurRad="38100" dist="38100" dir="2700000" algn="tl">
                    <a:srgbClr val="000000">
                      <a:alpha val="43137"/>
                    </a:srgbClr>
                  </a:outerShdw>
                </a:effectLst>
              </a:rPr>
              <a:t/>
            </a:r>
            <a:br>
              <a:rPr lang="en-US" sz="4400" dirty="0" smtClean="0">
                <a:solidFill>
                  <a:srgbClr val="0070C0"/>
                </a:solidFill>
                <a:effectLst>
                  <a:outerShdw blurRad="38100" dist="38100" dir="2700000" algn="tl">
                    <a:srgbClr val="000000">
                      <a:alpha val="43137"/>
                    </a:srgbClr>
                  </a:outerShdw>
                </a:effectLst>
              </a:rPr>
            </a:br>
            <a:endParaRPr lang="en-US" sz="5400" dirty="0">
              <a:solidFill>
                <a:schemeClr val="accent1">
                  <a:lumMod val="75000"/>
                </a:schemeClr>
              </a:solidFill>
            </a:endParaRPr>
          </a:p>
        </p:txBody>
      </p:sp>
      <p:grpSp>
        <p:nvGrpSpPr>
          <p:cNvPr id="3" name="Group 14"/>
          <p:cNvGrpSpPr/>
          <p:nvPr/>
        </p:nvGrpSpPr>
        <p:grpSpPr>
          <a:xfrm>
            <a:off x="4495800" y="1524000"/>
            <a:ext cx="4053840" cy="3642360"/>
            <a:chOff x="5410200" y="1905000"/>
            <a:chExt cx="3048000" cy="2819400"/>
          </a:xfrm>
        </p:grpSpPr>
        <p:pic>
          <p:nvPicPr>
            <p:cNvPr id="5" name="Picture 4" descr="technology.png"/>
            <p:cNvPicPr>
              <a:picLocks noChangeAspect="1"/>
            </p:cNvPicPr>
            <p:nvPr/>
          </p:nvPicPr>
          <p:blipFill>
            <a:blip r:embed="rId3" cstate="print"/>
            <a:stretch>
              <a:fillRect/>
            </a:stretch>
          </p:blipFill>
          <p:spPr>
            <a:xfrm>
              <a:off x="5410200" y="2654208"/>
              <a:ext cx="3048000" cy="698592"/>
            </a:xfrm>
            <a:prstGeom prst="rect">
              <a:avLst/>
            </a:prstGeom>
          </p:spPr>
        </p:pic>
        <p:pic>
          <p:nvPicPr>
            <p:cNvPr id="6" name="Picture 5" descr="Science.png"/>
            <p:cNvPicPr>
              <a:picLocks noChangeAspect="1"/>
            </p:cNvPicPr>
            <p:nvPr/>
          </p:nvPicPr>
          <p:blipFill>
            <a:blip r:embed="rId4" cstate="print"/>
            <a:srcRect t="3939" b="52731"/>
            <a:stretch>
              <a:fillRect/>
            </a:stretch>
          </p:blipFill>
          <p:spPr>
            <a:xfrm>
              <a:off x="5596835" y="1905001"/>
              <a:ext cx="2782957" cy="799507"/>
            </a:xfrm>
            <a:prstGeom prst="rect">
              <a:avLst/>
            </a:prstGeom>
          </p:spPr>
        </p:pic>
        <p:pic>
          <p:nvPicPr>
            <p:cNvPr id="7" name="Picture 2"/>
            <p:cNvPicPr>
              <a:picLocks noChangeAspect="1" noChangeArrowheads="1"/>
            </p:cNvPicPr>
            <p:nvPr/>
          </p:nvPicPr>
          <p:blipFill>
            <a:blip r:embed="rId5" cstate="print"/>
            <a:srcRect/>
            <a:stretch>
              <a:fillRect/>
            </a:stretch>
          </p:blipFill>
          <p:spPr bwMode="auto">
            <a:xfrm>
              <a:off x="5596835" y="3352800"/>
              <a:ext cx="2782957" cy="532966"/>
            </a:xfrm>
            <a:prstGeom prst="rect">
              <a:avLst/>
            </a:prstGeom>
            <a:noFill/>
            <a:ln w="9525">
              <a:solidFill>
                <a:schemeClr val="bg1"/>
              </a:solidFill>
              <a:miter lim="800000"/>
              <a:headEnd/>
              <a:tailEnd/>
            </a:ln>
          </p:spPr>
        </p:pic>
        <p:pic>
          <p:nvPicPr>
            <p:cNvPr id="9" name="Picture 4" descr="P:\GOH\BECKY\PUBLICATIONS\EHR Inspirations\Drafts and pics\EHR Graphic\Highlight pics 2005-2011 for EHR Mag Graphic\math.jpg"/>
            <p:cNvPicPr>
              <a:picLocks noChangeAspect="1" noChangeArrowheads="1"/>
            </p:cNvPicPr>
            <p:nvPr/>
          </p:nvPicPr>
          <p:blipFill>
            <a:blip r:embed="rId6" cstate="print"/>
            <a:srcRect/>
            <a:stretch>
              <a:fillRect/>
            </a:stretch>
          </p:blipFill>
          <p:spPr bwMode="auto">
            <a:xfrm>
              <a:off x="5596835" y="3909646"/>
              <a:ext cx="2743200" cy="768449"/>
            </a:xfrm>
            <a:prstGeom prst="rect">
              <a:avLst/>
            </a:prstGeom>
            <a:noFill/>
          </p:spPr>
        </p:pic>
        <p:sp>
          <p:nvSpPr>
            <p:cNvPr id="11" name="Rectangle 10"/>
            <p:cNvSpPr/>
            <p:nvPr/>
          </p:nvSpPr>
          <p:spPr>
            <a:xfrm>
              <a:off x="5562600" y="1905000"/>
              <a:ext cx="2819400" cy="281940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01677354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Important Factors to Keep in Mind</a:t>
            </a:r>
            <a:endParaRPr lang="en-US" b="1"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r>
              <a:rPr lang="en-US" dirty="0" smtClean="0"/>
              <a:t>Improving K-12 STEM Education</a:t>
            </a:r>
          </a:p>
          <a:p>
            <a:pPr lvl="1"/>
            <a:r>
              <a:rPr lang="en-US" dirty="0" smtClean="0"/>
              <a:t>Teaching and Learning</a:t>
            </a:r>
          </a:p>
          <a:p>
            <a:pPr lvl="1"/>
            <a:r>
              <a:rPr lang="en-US" dirty="0" smtClean="0"/>
              <a:t>Student Outcomes</a:t>
            </a:r>
          </a:p>
          <a:p>
            <a:r>
              <a:rPr lang="en-US" dirty="0" smtClean="0"/>
              <a:t>Institutional Partnership</a:t>
            </a:r>
          </a:p>
          <a:p>
            <a:r>
              <a:rPr lang="en-US" dirty="0" smtClean="0"/>
              <a:t>Substantive Engagement of</a:t>
            </a:r>
          </a:p>
          <a:p>
            <a:pPr lvl="1"/>
            <a:r>
              <a:rPr lang="en-US" sz="2000" dirty="0" smtClean="0"/>
              <a:t>Mathematicians		- Scientists</a:t>
            </a:r>
          </a:p>
          <a:p>
            <a:pPr lvl="1"/>
            <a:r>
              <a:rPr lang="en-US" sz="2000" dirty="0" smtClean="0"/>
              <a:t>Engineers			- Computer Scientists</a:t>
            </a:r>
          </a:p>
          <a:p>
            <a:r>
              <a:rPr lang="en-US" dirty="0" smtClean="0"/>
              <a:t>Implementing + Knowledge Building (research)</a:t>
            </a:r>
          </a:p>
          <a:p>
            <a:r>
              <a:rPr lang="en-US" dirty="0" smtClean="0"/>
              <a:t>Resulting in</a:t>
            </a:r>
          </a:p>
          <a:p>
            <a:pPr lvl="1"/>
            <a:r>
              <a:rPr lang="en-US" dirty="0" smtClean="0"/>
              <a:t>Improved Student Outcomes</a:t>
            </a:r>
          </a:p>
          <a:p>
            <a:pPr lvl="1"/>
            <a:r>
              <a:rPr lang="en-US" dirty="0" smtClean="0"/>
              <a:t>Evidence-based Outcomes</a:t>
            </a:r>
          </a:p>
          <a:p>
            <a:pPr lvl="1"/>
            <a:r>
              <a:rPr lang="en-US" dirty="0" smtClean="0"/>
              <a:t>Identifiable Institutional Change for Each Core Partner</a:t>
            </a:r>
            <a:endParaRPr lang="en-US" dirty="0"/>
          </a:p>
        </p:txBody>
      </p:sp>
    </p:spTree>
    <p:extLst>
      <p:ext uri="{BB962C8B-B14F-4D97-AF65-F5344CB8AC3E}">
        <p14:creationId xmlns:p14="http://schemas.microsoft.com/office/powerpoint/2010/main" val="2009680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Attributes</a:t>
            </a:r>
            <a:endParaRPr lang="en-US" b="1"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r>
              <a:rPr lang="en-US" dirty="0" smtClean="0"/>
              <a:t>Centers on </a:t>
            </a:r>
            <a:r>
              <a:rPr lang="en-US" b="1" dirty="0" smtClean="0"/>
              <a:t>improving STEM learning</a:t>
            </a:r>
            <a:r>
              <a:rPr lang="en-US" dirty="0" smtClean="0"/>
              <a:t> by K-12 students</a:t>
            </a:r>
          </a:p>
          <a:p>
            <a:r>
              <a:rPr lang="en-US" b="1" dirty="0" smtClean="0"/>
              <a:t>Contributes to the literature </a:t>
            </a:r>
            <a:r>
              <a:rPr lang="en-US" dirty="0" smtClean="0"/>
              <a:t>on STEM teaching and learning, with an explicit research agenda</a:t>
            </a:r>
          </a:p>
          <a:p>
            <a:r>
              <a:rPr lang="en-US" dirty="0" smtClean="0"/>
              <a:t>Involves at least </a:t>
            </a:r>
            <a:r>
              <a:rPr lang="en-US" b="1" dirty="0" smtClean="0"/>
              <a:t>one K-12 school district </a:t>
            </a:r>
            <a:r>
              <a:rPr lang="en-US" dirty="0" smtClean="0"/>
              <a:t>and at least </a:t>
            </a:r>
            <a:r>
              <a:rPr lang="en-US" b="1" dirty="0" smtClean="0"/>
              <a:t>one institution/organization that is actively engaged in teacher education</a:t>
            </a:r>
            <a:r>
              <a:rPr lang="en-US" dirty="0" smtClean="0"/>
              <a:t> (pre-service and/or in-service) and which brings STEM disciplinary expertise</a:t>
            </a:r>
          </a:p>
          <a:p>
            <a:r>
              <a:rPr lang="en-US" dirty="0" smtClean="0"/>
              <a:t>Utilizes expertise of </a:t>
            </a:r>
            <a:r>
              <a:rPr lang="en-US" b="1" dirty="0" smtClean="0"/>
              <a:t>STEM disciplinary experts</a:t>
            </a:r>
            <a:r>
              <a:rPr lang="en-US" dirty="0" smtClean="0"/>
              <a:t>, </a:t>
            </a:r>
            <a:r>
              <a:rPr lang="en-US" b="1" dirty="0" smtClean="0"/>
              <a:t>educational researchers</a:t>
            </a:r>
            <a:r>
              <a:rPr lang="en-US" dirty="0" smtClean="0"/>
              <a:t>, and </a:t>
            </a:r>
            <a:r>
              <a:rPr lang="en-US" b="1" dirty="0" smtClean="0"/>
              <a:t>K-12 teachers and administrators</a:t>
            </a:r>
            <a:r>
              <a:rPr lang="en-US" dirty="0" smtClean="0"/>
              <a:t>, with individuals from the learning sciences</a:t>
            </a:r>
          </a:p>
          <a:p>
            <a:r>
              <a:rPr lang="en-US" b="1" dirty="0" smtClean="0"/>
              <a:t>Partnership Driven</a:t>
            </a:r>
            <a:r>
              <a:rPr lang="en-US" dirty="0" smtClean="0"/>
              <a:t>—mutually beneficial</a:t>
            </a:r>
          </a:p>
          <a:p>
            <a:r>
              <a:rPr lang="en-US" b="1" dirty="0" smtClean="0"/>
              <a:t>National Priorities</a:t>
            </a:r>
            <a:r>
              <a:rPr lang="en-US" dirty="0" smtClean="0"/>
              <a:t>—the project should address both identified local needs and issues of national import</a:t>
            </a:r>
            <a:endParaRPr lang="en-US" dirty="0"/>
          </a:p>
        </p:txBody>
      </p:sp>
    </p:spTree>
    <p:extLst>
      <p:ext uri="{BB962C8B-B14F-4D97-AF65-F5344CB8AC3E}">
        <p14:creationId xmlns:p14="http://schemas.microsoft.com/office/powerpoint/2010/main" val="1843071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Proposal Requirements </a:t>
            </a:r>
            <a:r>
              <a:rPr lang="en-US" sz="2400" i="1" dirty="0" smtClean="0"/>
              <a:t>speak to</a:t>
            </a:r>
            <a:endParaRPr lang="en-US" sz="2400" i="1" dirty="0"/>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r>
              <a:rPr lang="en-US" b="1" dirty="0" smtClean="0"/>
              <a:t>Innovative Strategies</a:t>
            </a:r>
            <a:r>
              <a:rPr lang="en-US" dirty="0" smtClean="0"/>
              <a:t>—beyond the commonplace</a:t>
            </a:r>
          </a:p>
          <a:p>
            <a:r>
              <a:rPr lang="en-US" b="1" dirty="0" smtClean="0"/>
              <a:t>Partnership Driven</a:t>
            </a:r>
            <a:r>
              <a:rPr lang="en-US" dirty="0" smtClean="0"/>
              <a:t>—leadership involvement of K-12 Core Partners, substantive engagement of disciplinary experts, with clearly defined roles</a:t>
            </a:r>
          </a:p>
          <a:p>
            <a:r>
              <a:rPr lang="en-US" b="1" dirty="0" smtClean="0"/>
              <a:t>Teacher Quality, Quantity and Diversity</a:t>
            </a:r>
            <a:r>
              <a:rPr lang="en-US" dirty="0" smtClean="0"/>
              <a:t>—Designed to increase the capacity of pre-service and/or in-service teachers to enhance student learning in STEM, attending to the diversity of the teacher workforce</a:t>
            </a:r>
          </a:p>
          <a:p>
            <a:r>
              <a:rPr lang="en-US" b="1" dirty="0" smtClean="0"/>
              <a:t>Challenging Courses and Curriculum</a:t>
            </a:r>
            <a:r>
              <a:rPr lang="en-US" dirty="0" smtClean="0"/>
              <a:t>—A description of what the K-12 students will be learning and/or the content and skills the pre-service or in-service teachers will learn</a:t>
            </a:r>
          </a:p>
          <a:p>
            <a:r>
              <a:rPr lang="en-US" b="1" dirty="0" smtClean="0"/>
              <a:t>Evidence-based Design and Outcomes</a:t>
            </a:r>
            <a:r>
              <a:rPr lang="en-US" dirty="0" smtClean="0"/>
              <a:t>—Links to current research and studies including theoretical foundations to inform the project design and the research agenda (See </a:t>
            </a:r>
            <a:r>
              <a:rPr lang="en-US" i="1" dirty="0" smtClean="0"/>
              <a:t>Common Guidelines for Education Research and Development</a:t>
            </a:r>
            <a:r>
              <a:rPr lang="en-US" dirty="0" smtClean="0"/>
              <a:t>)</a:t>
            </a:r>
          </a:p>
          <a:p>
            <a:r>
              <a:rPr lang="en-US" b="1" dirty="0" smtClean="0"/>
              <a:t>Institutional Change</a:t>
            </a:r>
            <a:r>
              <a:rPr lang="en-US" dirty="0" smtClean="0"/>
              <a:t>—Identifies institutional change that will result from the work for </a:t>
            </a:r>
            <a:r>
              <a:rPr lang="en-US" u="sng" dirty="0" smtClean="0"/>
              <a:t>each</a:t>
            </a:r>
            <a:r>
              <a:rPr lang="en-US" dirty="0" smtClean="0"/>
              <a:t> Core Partner which will contribute to sustainability of project goals (policies, practices, programs)</a:t>
            </a:r>
            <a:endParaRPr lang="en-US" dirty="0"/>
          </a:p>
        </p:txBody>
      </p:sp>
    </p:spTree>
    <p:extLst>
      <p:ext uri="{BB962C8B-B14F-4D97-AF65-F5344CB8AC3E}">
        <p14:creationId xmlns:p14="http://schemas.microsoft.com/office/powerpoint/2010/main" val="30926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Eligibility Information</a:t>
            </a:r>
            <a:endParaRPr lang="en-US" b="1" dirty="0"/>
          </a:p>
        </p:txBody>
      </p:sp>
      <p:sp>
        <p:nvSpPr>
          <p:cNvPr id="3" name="Content Placeholder 2"/>
          <p:cNvSpPr>
            <a:spLocks noGrp="1"/>
          </p:cNvSpPr>
          <p:nvPr>
            <p:ph idx="1"/>
          </p:nvPr>
        </p:nvSpPr>
        <p:spPr>
          <a:xfrm>
            <a:off x="457200" y="1295400"/>
            <a:ext cx="8229600" cy="5105400"/>
          </a:xfrm>
        </p:spPr>
        <p:txBody>
          <a:bodyPr>
            <a:normAutofit fontScale="85000" lnSpcReduction="20000"/>
          </a:bodyPr>
          <a:lstStyle/>
          <a:p>
            <a:pPr marL="0" indent="0">
              <a:buNone/>
            </a:pPr>
            <a:r>
              <a:rPr lang="en-US" dirty="0" smtClean="0"/>
              <a:t>The Partnership Leadership Team:</a:t>
            </a:r>
          </a:p>
          <a:p>
            <a:r>
              <a:rPr lang="en-US" b="1" dirty="0"/>
              <a:t>C</a:t>
            </a:r>
            <a:r>
              <a:rPr lang="en-US" b="1" dirty="0" smtClean="0"/>
              <a:t>ross-disciplinary teams </a:t>
            </a:r>
            <a:r>
              <a:rPr lang="en-US" dirty="0" smtClean="0"/>
              <a:t>including learning scientists, social scientists and education researchers, as well as STEM discipline-specific teachers, faculty, researchers and scientists</a:t>
            </a:r>
          </a:p>
          <a:p>
            <a:r>
              <a:rPr lang="en-US" dirty="0" smtClean="0"/>
              <a:t>The team of </a:t>
            </a:r>
            <a:r>
              <a:rPr lang="en-US" b="1" dirty="0" smtClean="0"/>
              <a:t>PI and co-PIs </a:t>
            </a:r>
            <a:r>
              <a:rPr lang="en-US" dirty="0" smtClean="0"/>
              <a:t>must include individuals who represent the various fields that are the focus of the study </a:t>
            </a:r>
          </a:p>
          <a:p>
            <a:pPr lvl="1"/>
            <a:r>
              <a:rPr lang="en-US" dirty="0" smtClean="0"/>
              <a:t>K-12 Core Partner organizational representative</a:t>
            </a:r>
          </a:p>
          <a:p>
            <a:pPr lvl="1"/>
            <a:r>
              <a:rPr lang="en-US" dirty="0" smtClean="0"/>
              <a:t>Individual with an advanced STEM degree from a Core </a:t>
            </a:r>
            <a:r>
              <a:rPr lang="en-US" dirty="0"/>
              <a:t>Partner (</a:t>
            </a:r>
            <a:r>
              <a:rPr lang="en-US" i="1" dirty="0"/>
              <a:t>an engineer, scientist, mathematician, or computer scientist</a:t>
            </a:r>
            <a:r>
              <a:rPr lang="en-US" dirty="0" smtClean="0"/>
              <a:t>)</a:t>
            </a:r>
          </a:p>
          <a:p>
            <a:pPr lvl="1"/>
            <a:r>
              <a:rPr lang="en-US" dirty="0" smtClean="0"/>
              <a:t>The PI must be an individual who can represent the Lead Institution</a:t>
            </a:r>
          </a:p>
        </p:txBody>
      </p:sp>
    </p:spTree>
    <p:extLst>
      <p:ext uri="{BB962C8B-B14F-4D97-AF65-F5344CB8AC3E}">
        <p14:creationId xmlns:p14="http://schemas.microsoft.com/office/powerpoint/2010/main" val="276173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Eligibility Information </a:t>
            </a:r>
            <a:r>
              <a:rPr lang="en-US" dirty="0" smtClean="0"/>
              <a:t>cont.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Limit on Number of Proposals per PI or Co-PI:</a:t>
            </a:r>
          </a:p>
          <a:p>
            <a:pPr marL="0" indent="0">
              <a:buNone/>
            </a:pPr>
            <a:endParaRPr lang="en-US" dirty="0" smtClean="0"/>
          </a:p>
          <a:p>
            <a:pPr marL="0" indent="0">
              <a:buNone/>
            </a:pPr>
            <a:r>
              <a:rPr lang="en-US" dirty="0" smtClean="0"/>
              <a:t>An </a:t>
            </a:r>
            <a:r>
              <a:rPr lang="en-US" dirty="0"/>
              <a:t>individual may serve as Principal Investigator or co-Principal Investigator on </a:t>
            </a:r>
            <a:r>
              <a:rPr lang="en-US" b="1" dirty="0"/>
              <a:t>only one </a:t>
            </a:r>
            <a:r>
              <a:rPr lang="en-US" b="1" dirty="0" smtClean="0"/>
              <a:t>Targeted </a:t>
            </a:r>
            <a:r>
              <a:rPr lang="en-US" dirty="0" smtClean="0"/>
              <a:t>STEM-C Partnership proposal (Prototype or Implementation) </a:t>
            </a:r>
            <a:r>
              <a:rPr lang="en-US" b="1" dirty="0" smtClean="0"/>
              <a:t>per focal area</a:t>
            </a:r>
            <a:endParaRPr lang="en-US" b="1" dirty="0"/>
          </a:p>
        </p:txBody>
      </p:sp>
    </p:spTree>
    <p:extLst>
      <p:ext uri="{BB962C8B-B14F-4D97-AF65-F5344CB8AC3E}">
        <p14:creationId xmlns:p14="http://schemas.microsoft.com/office/powerpoint/2010/main" val="2109692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PERMISSION TO RECORD</a:t>
            </a:r>
            <a:endParaRPr lang="en-US" dirty="0"/>
          </a:p>
        </p:txBody>
      </p:sp>
      <p:sp>
        <p:nvSpPr>
          <p:cNvPr id="3" name="Content Placeholder 2"/>
          <p:cNvSpPr>
            <a:spLocks noGrp="1"/>
          </p:cNvSpPr>
          <p:nvPr>
            <p:ph idx="1"/>
          </p:nvPr>
        </p:nvSpPr>
        <p:spPr/>
        <p:txBody>
          <a:bodyPr/>
          <a:lstStyle/>
          <a:p>
            <a:pPr marL="0" indent="0">
              <a:buNone/>
            </a:pPr>
            <a:r>
              <a:rPr lang="en-US" dirty="0" smtClean="0"/>
              <a:t>This webinar is being recorded.  </a:t>
            </a:r>
          </a:p>
          <a:p>
            <a:pPr marL="0" indent="0">
              <a:buNone/>
            </a:pPr>
            <a:endParaRPr lang="en-US" dirty="0"/>
          </a:p>
          <a:p>
            <a:pPr marL="0" indent="0" algn="r">
              <a:buNone/>
            </a:pPr>
            <a:r>
              <a:rPr lang="en-US" dirty="0" smtClean="0"/>
              <a:t>By participating in this webinar, you are giving permission that your comments may be recorded and shared.</a:t>
            </a:r>
            <a:endParaRPr lang="en-US" dirty="0"/>
          </a:p>
        </p:txBody>
      </p:sp>
    </p:spTree>
    <p:extLst>
      <p:ext uri="{BB962C8B-B14F-4D97-AF65-F5344CB8AC3E}">
        <p14:creationId xmlns:p14="http://schemas.microsoft.com/office/powerpoint/2010/main" val="3173249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Autofit/>
          </a:bodyPr>
          <a:lstStyle/>
          <a:p>
            <a:r>
              <a:rPr lang="en-US" sz="4000" b="1" dirty="0" smtClean="0"/>
              <a:t>Full Proposals include…</a:t>
            </a:r>
            <a:endParaRPr lang="en-US" sz="4000" b="1" dirty="0"/>
          </a:p>
        </p:txBody>
      </p:sp>
      <p:sp>
        <p:nvSpPr>
          <p:cNvPr id="3" name="Content Placeholder 2"/>
          <p:cNvSpPr>
            <a:spLocks noGrp="1"/>
          </p:cNvSpPr>
          <p:nvPr>
            <p:ph idx="1"/>
          </p:nvPr>
        </p:nvSpPr>
        <p:spPr>
          <a:xfrm>
            <a:off x="457200" y="1295400"/>
            <a:ext cx="8229600" cy="5257800"/>
          </a:xfrm>
        </p:spPr>
        <p:txBody>
          <a:bodyPr>
            <a:normAutofit fontScale="70000" lnSpcReduction="20000"/>
          </a:bodyPr>
          <a:lstStyle/>
          <a:p>
            <a:r>
              <a:rPr lang="en-US" dirty="0" smtClean="0"/>
              <a:t>Cover Sheet</a:t>
            </a:r>
          </a:p>
          <a:p>
            <a:r>
              <a:rPr lang="en-US" dirty="0" smtClean="0"/>
              <a:t>Project Summary</a:t>
            </a:r>
          </a:p>
          <a:p>
            <a:r>
              <a:rPr lang="en-US" dirty="0" smtClean="0"/>
              <a:t>Project Description</a:t>
            </a:r>
          </a:p>
          <a:p>
            <a:r>
              <a:rPr lang="en-US" dirty="0" smtClean="0"/>
              <a:t>References Cited</a:t>
            </a:r>
          </a:p>
          <a:p>
            <a:r>
              <a:rPr lang="en-US" dirty="0" smtClean="0"/>
              <a:t>Biographical Sketch(</a:t>
            </a:r>
            <a:r>
              <a:rPr lang="en-US" dirty="0" err="1" smtClean="0"/>
              <a:t>es</a:t>
            </a:r>
            <a:r>
              <a:rPr lang="en-US" dirty="0" smtClean="0"/>
              <a:t>)</a:t>
            </a:r>
          </a:p>
          <a:p>
            <a:r>
              <a:rPr lang="en-US" dirty="0" smtClean="0"/>
              <a:t>Budget</a:t>
            </a:r>
          </a:p>
          <a:p>
            <a:r>
              <a:rPr lang="en-US" dirty="0" smtClean="0"/>
              <a:t>Budget Justification</a:t>
            </a:r>
          </a:p>
          <a:p>
            <a:r>
              <a:rPr lang="en-US" dirty="0" smtClean="0"/>
              <a:t>Current and Pending Support</a:t>
            </a:r>
          </a:p>
          <a:p>
            <a:r>
              <a:rPr lang="en-US" dirty="0" smtClean="0"/>
              <a:t>Facilities/Equipment &amp; Other Resources</a:t>
            </a:r>
          </a:p>
          <a:p>
            <a:r>
              <a:rPr lang="en-US" dirty="0" smtClean="0"/>
              <a:t>Special Information and Supplementary Documentation</a:t>
            </a:r>
          </a:p>
          <a:p>
            <a:pPr lvl="1"/>
            <a:r>
              <a:rPr lang="en-US" dirty="0" smtClean="0"/>
              <a:t>Appendices (as described later)</a:t>
            </a:r>
          </a:p>
          <a:p>
            <a:pPr lvl="1"/>
            <a:r>
              <a:rPr lang="en-US" dirty="0" smtClean="0"/>
              <a:t>Data Management Plan</a:t>
            </a:r>
          </a:p>
          <a:p>
            <a:pPr lvl="1"/>
            <a:r>
              <a:rPr lang="en-US" dirty="0" smtClean="0"/>
              <a:t>Postdoctoral Mentoring Plan (if applicable)</a:t>
            </a:r>
          </a:p>
          <a:p>
            <a:endParaRPr lang="en-US" dirty="0"/>
          </a:p>
          <a:p>
            <a:r>
              <a:rPr lang="en-US" dirty="0" smtClean="0"/>
              <a:t>Must be in accordance with the </a:t>
            </a:r>
            <a:r>
              <a:rPr lang="en-US" i="1" dirty="0" smtClean="0"/>
              <a:t>Grant Proposal Guidelines NSF 14-1</a:t>
            </a:r>
            <a:endParaRPr lang="en-US" i="1" dirty="0"/>
          </a:p>
        </p:txBody>
      </p:sp>
    </p:spTree>
    <p:extLst>
      <p:ext uri="{BB962C8B-B14F-4D97-AF65-F5344CB8AC3E}">
        <p14:creationId xmlns:p14="http://schemas.microsoft.com/office/powerpoint/2010/main" val="13430360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Cover Sheet</a:t>
            </a:r>
            <a:endParaRPr lang="en-US" b="1" dirty="0"/>
          </a:p>
        </p:txBody>
      </p:sp>
      <p:sp>
        <p:nvSpPr>
          <p:cNvPr id="3" name="Content Placeholder 2"/>
          <p:cNvSpPr>
            <a:spLocks noGrp="1"/>
          </p:cNvSpPr>
          <p:nvPr>
            <p:ph idx="1"/>
          </p:nvPr>
        </p:nvSpPr>
        <p:spPr/>
        <p:txBody>
          <a:bodyPr/>
          <a:lstStyle/>
          <a:p>
            <a:r>
              <a:rPr lang="en-US" dirty="0" smtClean="0"/>
              <a:t>Select the NSF Unit Consideration</a:t>
            </a:r>
          </a:p>
          <a:p>
            <a:pPr lvl="1"/>
            <a:r>
              <a:rPr lang="en-US" sz="3200" b="1" dirty="0" smtClean="0"/>
              <a:t>Targeted</a:t>
            </a:r>
            <a:endParaRPr lang="en-US" sz="3200" dirty="0" smtClean="0"/>
          </a:p>
          <a:p>
            <a:r>
              <a:rPr lang="en-US" dirty="0" smtClean="0"/>
              <a:t>Check off Human Subjects box</a:t>
            </a:r>
          </a:p>
          <a:p>
            <a:pPr lvl="1"/>
            <a:r>
              <a:rPr lang="en-US" dirty="0" smtClean="0"/>
              <a:t>pending or </a:t>
            </a:r>
          </a:p>
          <a:p>
            <a:pPr lvl="1"/>
            <a:r>
              <a:rPr lang="en-US" dirty="0" smtClean="0"/>
              <a:t>indicate IRB approval date</a:t>
            </a:r>
            <a:endParaRPr lang="en-US" dirty="0"/>
          </a:p>
        </p:txBody>
      </p:sp>
    </p:spTree>
    <p:extLst>
      <p:ext uri="{BB962C8B-B14F-4D97-AF65-F5344CB8AC3E}">
        <p14:creationId xmlns:p14="http://schemas.microsoft.com/office/powerpoint/2010/main" val="23976458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3886200" cy="5334000"/>
          </a:xfrm>
        </p:spPr>
        <p:txBody>
          <a:bodyPr>
            <a:normAutofit/>
          </a:bodyPr>
          <a:lstStyle/>
          <a:p>
            <a:pPr>
              <a:spcBef>
                <a:spcPts val="1200"/>
              </a:spcBef>
              <a:buNone/>
            </a:pPr>
            <a:r>
              <a:rPr lang="en-US" sz="4400" dirty="0" smtClean="0">
                <a:solidFill>
                  <a:srgbClr val="0070C0"/>
                </a:solidFill>
                <a:effectLst>
                  <a:outerShdw blurRad="38100" dist="38100" dir="2700000" algn="tl">
                    <a:srgbClr val="000000">
                      <a:alpha val="43137"/>
                    </a:srgbClr>
                  </a:outerShdw>
                </a:effectLst>
              </a:rPr>
              <a:t>Questions?</a:t>
            </a:r>
            <a:br>
              <a:rPr lang="en-US" sz="4400" dirty="0" smtClean="0">
                <a:solidFill>
                  <a:srgbClr val="0070C0"/>
                </a:solidFill>
                <a:effectLst>
                  <a:outerShdw blurRad="38100" dist="38100" dir="2700000" algn="tl">
                    <a:srgbClr val="000000">
                      <a:alpha val="43137"/>
                    </a:srgbClr>
                  </a:outerShdw>
                </a:effectLst>
              </a:rPr>
            </a:br>
            <a:r>
              <a:rPr lang="en-US" sz="4400" dirty="0" smtClean="0">
                <a:solidFill>
                  <a:srgbClr val="0070C0"/>
                </a:solidFill>
                <a:effectLst>
                  <a:outerShdw blurRad="38100" dist="38100" dir="2700000" algn="tl">
                    <a:srgbClr val="000000">
                      <a:alpha val="43137"/>
                    </a:srgbClr>
                  </a:outerShdw>
                </a:effectLst>
              </a:rPr>
              <a:t/>
            </a:r>
            <a:br>
              <a:rPr lang="en-US" sz="4400" dirty="0" smtClean="0">
                <a:solidFill>
                  <a:srgbClr val="0070C0"/>
                </a:solidFill>
                <a:effectLst>
                  <a:outerShdw blurRad="38100" dist="38100" dir="2700000" algn="tl">
                    <a:srgbClr val="000000">
                      <a:alpha val="43137"/>
                    </a:srgbClr>
                  </a:outerShdw>
                </a:effectLst>
              </a:rPr>
            </a:br>
            <a:endParaRPr lang="en-US" sz="5400" dirty="0">
              <a:solidFill>
                <a:schemeClr val="accent1">
                  <a:lumMod val="75000"/>
                </a:schemeClr>
              </a:solidFill>
            </a:endParaRPr>
          </a:p>
        </p:txBody>
      </p:sp>
      <p:grpSp>
        <p:nvGrpSpPr>
          <p:cNvPr id="3" name="Group 14"/>
          <p:cNvGrpSpPr/>
          <p:nvPr/>
        </p:nvGrpSpPr>
        <p:grpSpPr>
          <a:xfrm>
            <a:off x="4495800" y="1524000"/>
            <a:ext cx="4053840" cy="3642360"/>
            <a:chOff x="5410200" y="1905000"/>
            <a:chExt cx="3048000" cy="2819400"/>
          </a:xfrm>
        </p:grpSpPr>
        <p:pic>
          <p:nvPicPr>
            <p:cNvPr id="5" name="Picture 4" descr="technology.png"/>
            <p:cNvPicPr>
              <a:picLocks noChangeAspect="1"/>
            </p:cNvPicPr>
            <p:nvPr/>
          </p:nvPicPr>
          <p:blipFill>
            <a:blip r:embed="rId3" cstate="print"/>
            <a:stretch>
              <a:fillRect/>
            </a:stretch>
          </p:blipFill>
          <p:spPr>
            <a:xfrm>
              <a:off x="5410200" y="2654208"/>
              <a:ext cx="3048000" cy="698592"/>
            </a:xfrm>
            <a:prstGeom prst="rect">
              <a:avLst/>
            </a:prstGeom>
          </p:spPr>
        </p:pic>
        <p:pic>
          <p:nvPicPr>
            <p:cNvPr id="6" name="Picture 5" descr="Science.png"/>
            <p:cNvPicPr>
              <a:picLocks noChangeAspect="1"/>
            </p:cNvPicPr>
            <p:nvPr/>
          </p:nvPicPr>
          <p:blipFill>
            <a:blip r:embed="rId4" cstate="print"/>
            <a:srcRect t="3939" b="52731"/>
            <a:stretch>
              <a:fillRect/>
            </a:stretch>
          </p:blipFill>
          <p:spPr>
            <a:xfrm>
              <a:off x="5596835" y="1905001"/>
              <a:ext cx="2782957" cy="799507"/>
            </a:xfrm>
            <a:prstGeom prst="rect">
              <a:avLst/>
            </a:prstGeom>
          </p:spPr>
        </p:pic>
        <p:pic>
          <p:nvPicPr>
            <p:cNvPr id="7" name="Picture 2"/>
            <p:cNvPicPr>
              <a:picLocks noChangeAspect="1" noChangeArrowheads="1"/>
            </p:cNvPicPr>
            <p:nvPr/>
          </p:nvPicPr>
          <p:blipFill>
            <a:blip r:embed="rId5" cstate="print"/>
            <a:srcRect/>
            <a:stretch>
              <a:fillRect/>
            </a:stretch>
          </p:blipFill>
          <p:spPr bwMode="auto">
            <a:xfrm>
              <a:off x="5596835" y="3352800"/>
              <a:ext cx="2782957" cy="532966"/>
            </a:xfrm>
            <a:prstGeom prst="rect">
              <a:avLst/>
            </a:prstGeom>
            <a:noFill/>
            <a:ln w="9525">
              <a:solidFill>
                <a:schemeClr val="bg1"/>
              </a:solidFill>
              <a:miter lim="800000"/>
              <a:headEnd/>
              <a:tailEnd/>
            </a:ln>
          </p:spPr>
        </p:pic>
        <p:pic>
          <p:nvPicPr>
            <p:cNvPr id="9" name="Picture 4" descr="P:\GOH\BECKY\PUBLICATIONS\EHR Inspirations\Drafts and pics\EHR Graphic\Highlight pics 2005-2011 for EHR Mag Graphic\math.jpg"/>
            <p:cNvPicPr>
              <a:picLocks noChangeAspect="1" noChangeArrowheads="1"/>
            </p:cNvPicPr>
            <p:nvPr/>
          </p:nvPicPr>
          <p:blipFill>
            <a:blip r:embed="rId6" cstate="print"/>
            <a:srcRect/>
            <a:stretch>
              <a:fillRect/>
            </a:stretch>
          </p:blipFill>
          <p:spPr bwMode="auto">
            <a:xfrm>
              <a:off x="5596835" y="3909646"/>
              <a:ext cx="2743200" cy="768449"/>
            </a:xfrm>
            <a:prstGeom prst="rect">
              <a:avLst/>
            </a:prstGeom>
            <a:noFill/>
          </p:spPr>
        </p:pic>
        <p:sp>
          <p:nvSpPr>
            <p:cNvPr id="11" name="Rectangle 10"/>
            <p:cNvSpPr/>
            <p:nvPr/>
          </p:nvSpPr>
          <p:spPr>
            <a:xfrm>
              <a:off x="5562600" y="1905000"/>
              <a:ext cx="2819400" cy="281940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7348916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Proposal Development and </a:t>
            </a:r>
            <a:br>
              <a:rPr lang="en-US" b="1" dirty="0" smtClean="0"/>
            </a:br>
            <a:r>
              <a:rPr lang="en-US" b="1" dirty="0" smtClean="0"/>
              <a:t>Review Criteria</a:t>
            </a:r>
            <a:endParaRPr lang="en-US" b="1" dirty="0"/>
          </a:p>
        </p:txBody>
      </p:sp>
      <p:sp>
        <p:nvSpPr>
          <p:cNvPr id="3" name="Content Placeholder 2"/>
          <p:cNvSpPr>
            <a:spLocks noGrp="1"/>
          </p:cNvSpPr>
          <p:nvPr>
            <p:ph idx="1"/>
          </p:nvPr>
        </p:nvSpPr>
        <p:spPr/>
        <p:txBody>
          <a:bodyPr/>
          <a:lstStyle/>
          <a:p>
            <a:pPr marL="0" indent="0">
              <a:buNone/>
            </a:pPr>
            <a:r>
              <a:rPr lang="en-US" dirty="0" smtClean="0"/>
              <a:t>The remainder of the slides focus on:</a:t>
            </a:r>
          </a:p>
          <a:p>
            <a:pPr marL="0" indent="0">
              <a:buNone/>
            </a:pPr>
            <a:endParaRPr lang="en-US" dirty="0" smtClean="0"/>
          </a:p>
          <a:p>
            <a:r>
              <a:rPr lang="en-US" dirty="0" smtClean="0"/>
              <a:t>Parts or the Proposal</a:t>
            </a:r>
          </a:p>
          <a:p>
            <a:r>
              <a:rPr lang="en-US" dirty="0" smtClean="0"/>
              <a:t>Review Criteria</a:t>
            </a:r>
          </a:p>
          <a:p>
            <a:r>
              <a:rPr lang="en-US" dirty="0" smtClean="0"/>
              <a:t>Tips for Success</a:t>
            </a:r>
            <a:endParaRPr lang="en-US" dirty="0"/>
          </a:p>
        </p:txBody>
      </p:sp>
      <p:pic>
        <p:nvPicPr>
          <p:cNvPr id="4" name="Picture 3" descr="Students videoconference with an astronomer in Kenya to learn how to remotely operate a telescope"/>
          <p:cNvPicPr>
            <a:picLocks noChangeAspect="1" noChangeArrowheads="1"/>
          </p:cNvPicPr>
          <p:nvPr/>
        </p:nvPicPr>
        <p:blipFill>
          <a:blip r:embed="rId2" cstate="print"/>
          <a:srcRect/>
          <a:stretch>
            <a:fillRect/>
          </a:stretch>
        </p:blipFill>
        <p:spPr bwMode="auto">
          <a:xfrm>
            <a:off x="4953000" y="2209800"/>
            <a:ext cx="3346450" cy="2103438"/>
          </a:xfrm>
          <a:prstGeom prst="rect">
            <a:avLst/>
          </a:prstGeom>
          <a:noFill/>
          <a:ln w="9525">
            <a:noFill/>
            <a:miter lim="800000"/>
            <a:headEnd/>
            <a:tailEnd/>
          </a:ln>
        </p:spPr>
      </p:pic>
      <p:pic>
        <p:nvPicPr>
          <p:cNvPr id="5" name="Picture 4" descr="https://www.inside.nsf.gov/nsf_highlights/images/nuggets/UTEP1.jpg">
            <a:hlinkClick r:id="rId3"/>
          </p:cNvPr>
          <p:cNvPicPr>
            <a:picLocks noChangeAspect="1" noChangeArrowheads="1"/>
          </p:cNvPicPr>
          <p:nvPr/>
        </p:nvPicPr>
        <p:blipFill>
          <a:blip r:embed="rId4" cstate="print"/>
          <a:srcRect l="3999" r="8000"/>
          <a:stretch>
            <a:fillRect/>
          </a:stretch>
        </p:blipFill>
        <p:spPr bwMode="auto">
          <a:xfrm>
            <a:off x="3897313" y="4079488"/>
            <a:ext cx="2728912" cy="2193925"/>
          </a:xfrm>
          <a:prstGeom prst="rect">
            <a:avLst/>
          </a:prstGeom>
          <a:noFill/>
          <a:ln w="9525">
            <a:noFill/>
            <a:miter lim="800000"/>
            <a:headEnd/>
            <a:tailEnd/>
          </a:ln>
        </p:spPr>
      </p:pic>
    </p:spTree>
    <p:extLst>
      <p:ext uri="{BB962C8B-B14F-4D97-AF65-F5344CB8AC3E}">
        <p14:creationId xmlns:p14="http://schemas.microsoft.com/office/powerpoint/2010/main" val="141862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Summary  </a:t>
            </a:r>
            <a:r>
              <a:rPr lang="en-US" dirty="0" smtClean="0"/>
              <a:t>(1 page)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Overview</a:t>
            </a:r>
          </a:p>
          <a:p>
            <a:pPr lvl="1"/>
            <a:r>
              <a:rPr lang="en-US" dirty="0" smtClean="0"/>
              <a:t>Title of proposed project</a:t>
            </a:r>
          </a:p>
          <a:p>
            <a:pPr lvl="1"/>
            <a:r>
              <a:rPr lang="en-US" dirty="0" smtClean="0"/>
              <a:t>Name of the Lead </a:t>
            </a:r>
            <a:r>
              <a:rPr lang="en-US" dirty="0"/>
              <a:t>P</a:t>
            </a:r>
            <a:r>
              <a:rPr lang="en-US" dirty="0" smtClean="0"/>
              <a:t>artner</a:t>
            </a:r>
          </a:p>
          <a:p>
            <a:pPr lvl="1"/>
            <a:r>
              <a:rPr lang="en-US" dirty="0" smtClean="0"/>
              <a:t>Name(s) of additional Core Partner(s)</a:t>
            </a:r>
          </a:p>
          <a:p>
            <a:pPr lvl="1"/>
            <a:r>
              <a:rPr lang="en-US" dirty="0" smtClean="0"/>
              <a:t>Name(s) of any supporting partner(s)</a:t>
            </a:r>
          </a:p>
          <a:p>
            <a:pPr lvl="1"/>
            <a:r>
              <a:rPr lang="en-US" dirty="0" smtClean="0"/>
              <a:t>Brief description of project vision, goals, and work</a:t>
            </a:r>
          </a:p>
          <a:p>
            <a:pPr lvl="1"/>
            <a:r>
              <a:rPr lang="en-US" dirty="0" smtClean="0"/>
              <a:t>Numbers of teachers to be directly engaged in the project</a:t>
            </a:r>
          </a:p>
          <a:p>
            <a:pPr lvl="1"/>
            <a:r>
              <a:rPr lang="en-US" dirty="0" smtClean="0"/>
              <a:t>Number of new teachers that will be prepared</a:t>
            </a:r>
          </a:p>
          <a:p>
            <a:pPr lvl="1"/>
            <a:r>
              <a:rPr lang="en-US" dirty="0" smtClean="0"/>
              <a:t>Number of students (including grade ranges) who will benefit</a:t>
            </a:r>
          </a:p>
          <a:p>
            <a:r>
              <a:rPr lang="en-US" b="1" dirty="0" smtClean="0"/>
              <a:t>Intellectual Merit</a:t>
            </a:r>
            <a:r>
              <a:rPr lang="en-US" dirty="0" smtClean="0"/>
              <a:t>—potential to advance knowledge</a:t>
            </a:r>
          </a:p>
          <a:p>
            <a:r>
              <a:rPr lang="en-US" b="1" dirty="0" smtClean="0"/>
              <a:t>Broader Impacts</a:t>
            </a:r>
            <a:r>
              <a:rPr lang="en-US" dirty="0" smtClean="0"/>
              <a:t>—potential to benefit society</a:t>
            </a:r>
          </a:p>
        </p:txBody>
      </p:sp>
    </p:spTree>
    <p:extLst>
      <p:ext uri="{BB962C8B-B14F-4D97-AF65-F5344CB8AC3E}">
        <p14:creationId xmlns:p14="http://schemas.microsoft.com/office/powerpoint/2010/main" val="3695494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b="1" dirty="0" smtClean="0"/>
              <a:t>Vision, Goals and Outcomes</a:t>
            </a:r>
            <a:endParaRPr lang="en-US" b="1"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dirty="0"/>
              <a:t>P</a:t>
            </a:r>
            <a:r>
              <a:rPr lang="en-US" dirty="0" smtClean="0"/>
              <a:t>roject’s </a:t>
            </a:r>
            <a:r>
              <a:rPr lang="en-US" b="1" dirty="0" smtClean="0"/>
              <a:t>vision, goals and anticipated outcomes</a:t>
            </a:r>
            <a:r>
              <a:rPr lang="en-US" dirty="0" smtClean="0"/>
              <a:t>, linked to the stated theory of action</a:t>
            </a:r>
          </a:p>
          <a:p>
            <a:r>
              <a:rPr lang="en-US" dirty="0" smtClean="0"/>
              <a:t>Project is informed by </a:t>
            </a:r>
            <a:r>
              <a:rPr lang="en-US" b="1" dirty="0" smtClean="0"/>
              <a:t>relevant baseline K-12 student and teacher data </a:t>
            </a:r>
            <a:r>
              <a:rPr lang="en-US" dirty="0" smtClean="0"/>
              <a:t>(include the data, along with quantitative outcome goals and annual benchmarks in the Supplementary Documentation section)</a:t>
            </a:r>
          </a:p>
          <a:p>
            <a:r>
              <a:rPr lang="en-US" dirty="0" smtClean="0"/>
              <a:t>For </a:t>
            </a:r>
            <a:r>
              <a:rPr lang="en-US" b="1" dirty="0" smtClean="0"/>
              <a:t>K-12 partner</a:t>
            </a:r>
            <a:r>
              <a:rPr lang="en-US" dirty="0" smtClean="0"/>
              <a:t>(s), include a </a:t>
            </a:r>
            <a:r>
              <a:rPr lang="en-US" dirty="0"/>
              <a:t>d</a:t>
            </a:r>
            <a:r>
              <a:rPr lang="en-US" dirty="0" smtClean="0"/>
              <a:t>escription of the context, policy endeavors, benefits, and contributions to the work of this Partner</a:t>
            </a:r>
          </a:p>
          <a:p>
            <a:r>
              <a:rPr lang="en-US" dirty="0" smtClean="0"/>
              <a:t>For other </a:t>
            </a:r>
            <a:r>
              <a:rPr lang="en-US" b="1" dirty="0" smtClean="0"/>
              <a:t>Core Partner</a:t>
            </a:r>
            <a:r>
              <a:rPr lang="en-US" dirty="0" smtClean="0"/>
              <a:t>(s), include a description of context, prior involvement of the STEM experts with K-12 education, relevant institutional policies that reward that involvement, how this work will benefit the Partner, and contributions of the work of this Partner</a:t>
            </a:r>
          </a:p>
          <a:p>
            <a:r>
              <a:rPr lang="en-US" dirty="0" smtClean="0"/>
              <a:t>Include evidence of </a:t>
            </a:r>
          </a:p>
          <a:p>
            <a:pPr lvl="1"/>
            <a:r>
              <a:rPr lang="en-US" dirty="0" smtClean="0"/>
              <a:t>An </a:t>
            </a:r>
            <a:r>
              <a:rPr lang="en-US" b="1" dirty="0" smtClean="0"/>
              <a:t>effective partnership</a:t>
            </a:r>
          </a:p>
          <a:p>
            <a:pPr lvl="1"/>
            <a:r>
              <a:rPr lang="en-US" dirty="0" smtClean="0"/>
              <a:t>Participation of all key stakeholders in planning, design, and management</a:t>
            </a:r>
          </a:p>
          <a:p>
            <a:pPr lvl="1"/>
            <a:r>
              <a:rPr lang="en-US" dirty="0" smtClean="0"/>
              <a:t>Sufficient </a:t>
            </a:r>
            <a:r>
              <a:rPr lang="en-US" b="1" dirty="0" smtClean="0"/>
              <a:t>capacity</a:t>
            </a:r>
            <a:r>
              <a:rPr lang="en-US" dirty="0" smtClean="0"/>
              <a:t> to support the scale and scope of the project</a:t>
            </a:r>
            <a:endParaRPr lang="en-US" dirty="0"/>
          </a:p>
        </p:txBody>
      </p:sp>
    </p:spTree>
    <p:extLst>
      <p:ext uri="{BB962C8B-B14F-4D97-AF65-F5344CB8AC3E}">
        <p14:creationId xmlns:p14="http://schemas.microsoft.com/office/powerpoint/2010/main" val="195226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Project Description </a:t>
            </a:r>
            <a:r>
              <a:rPr lang="en-US" dirty="0"/>
              <a:t>(15 pages</a:t>
            </a:r>
            <a:r>
              <a:rPr lang="en-US" dirty="0" smtClean="0"/>
              <a:t>)—</a:t>
            </a:r>
            <a:r>
              <a:rPr lang="en-US" b="1" i="1" dirty="0" smtClean="0"/>
              <a:t>Implementation Framework</a:t>
            </a:r>
            <a:endParaRPr lang="en-US" b="1" i="1" dirty="0"/>
          </a:p>
        </p:txBody>
      </p:sp>
      <p:sp>
        <p:nvSpPr>
          <p:cNvPr id="3" name="Content Placeholder 2"/>
          <p:cNvSpPr>
            <a:spLocks noGrp="1"/>
          </p:cNvSpPr>
          <p:nvPr>
            <p:ph idx="1"/>
          </p:nvPr>
        </p:nvSpPr>
        <p:spPr/>
        <p:txBody>
          <a:bodyPr/>
          <a:lstStyle/>
          <a:p>
            <a:pPr marL="0" indent="0">
              <a:buNone/>
            </a:pPr>
            <a:r>
              <a:rPr lang="en-US" b="1" dirty="0" smtClean="0"/>
              <a:t>Describe the activities and strategies that will occur to obtain the Partnership’s intended outcomes</a:t>
            </a:r>
          </a:p>
          <a:p>
            <a:r>
              <a:rPr lang="en-US" b="1" dirty="0" smtClean="0"/>
              <a:t>Clear </a:t>
            </a:r>
            <a:r>
              <a:rPr lang="en-US" b="1" dirty="0"/>
              <a:t>rationale </a:t>
            </a:r>
            <a:r>
              <a:rPr lang="en-US" dirty="0"/>
              <a:t>for strategic actions (beyond common approaches), tied to literature in STEM </a:t>
            </a:r>
            <a:r>
              <a:rPr lang="en-US" dirty="0" smtClean="0"/>
              <a:t>education</a:t>
            </a:r>
          </a:p>
          <a:p>
            <a:r>
              <a:rPr lang="en-US" b="1" dirty="0" smtClean="0"/>
              <a:t>What</a:t>
            </a:r>
            <a:r>
              <a:rPr lang="en-US" dirty="0" smtClean="0"/>
              <a:t> the Partnership intends to do</a:t>
            </a:r>
          </a:p>
          <a:p>
            <a:r>
              <a:rPr lang="en-US" b="1" dirty="0" smtClean="0"/>
              <a:t>How</a:t>
            </a:r>
            <a:r>
              <a:rPr lang="en-US" dirty="0" smtClean="0"/>
              <a:t> the Partnership will do it</a:t>
            </a:r>
            <a:endParaRPr lang="en-US" dirty="0"/>
          </a:p>
          <a:p>
            <a:endParaRPr lang="en-US" dirty="0"/>
          </a:p>
        </p:txBody>
      </p:sp>
    </p:spTree>
    <p:extLst>
      <p:ext uri="{BB962C8B-B14F-4D97-AF65-F5344CB8AC3E}">
        <p14:creationId xmlns:p14="http://schemas.microsoft.com/office/powerpoint/2010/main" val="283020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Project Description </a:t>
            </a:r>
            <a:r>
              <a:rPr lang="en-US" sz="3600" dirty="0" smtClean="0"/>
              <a:t>(15 pages)—</a:t>
            </a:r>
            <a:br>
              <a:rPr lang="en-US" sz="3600" dirty="0" smtClean="0"/>
            </a:br>
            <a:r>
              <a:rPr lang="en-US" sz="3600" b="1" i="1" dirty="0" smtClean="0"/>
              <a:t>Research Framework</a:t>
            </a:r>
            <a:endParaRPr lang="en-US" sz="3600" b="1" i="1" dirty="0"/>
          </a:p>
        </p:txBody>
      </p:sp>
      <p:sp>
        <p:nvSpPr>
          <p:cNvPr id="3" name="Content Placeholder 2"/>
          <p:cNvSpPr>
            <a:spLocks noGrp="1"/>
          </p:cNvSpPr>
          <p:nvPr>
            <p:ph idx="1"/>
          </p:nvPr>
        </p:nvSpPr>
        <p:spPr>
          <a:xfrm>
            <a:off x="457200" y="1600200"/>
            <a:ext cx="8229600" cy="4876800"/>
          </a:xfrm>
        </p:spPr>
        <p:txBody>
          <a:bodyPr>
            <a:noAutofit/>
          </a:bodyPr>
          <a:lstStyle/>
          <a:p>
            <a:r>
              <a:rPr lang="en-US" sz="2300" b="1" dirty="0" smtClean="0"/>
              <a:t>Research Questions</a:t>
            </a:r>
            <a:r>
              <a:rPr lang="en-US" sz="2300" dirty="0" smtClean="0"/>
              <a:t>, including how the project design will allow warranted claims about the contribution of partnership activities to the measured outcomes</a:t>
            </a:r>
          </a:p>
          <a:p>
            <a:r>
              <a:rPr lang="en-US" sz="2300" dirty="0" smtClean="0"/>
              <a:t>Methodology should be determined by the research questions</a:t>
            </a:r>
          </a:p>
          <a:p>
            <a:r>
              <a:rPr lang="en-US" sz="2300" dirty="0" smtClean="0"/>
              <a:t>Individual(s) who will conduct the research should be identified</a:t>
            </a:r>
          </a:p>
          <a:p>
            <a:r>
              <a:rPr lang="en-US" sz="2300" dirty="0" smtClean="0"/>
              <a:t>Must be </a:t>
            </a:r>
            <a:r>
              <a:rPr lang="en-US" sz="2300" b="1" dirty="0" smtClean="0"/>
              <a:t>beyond evaluation </a:t>
            </a:r>
            <a:r>
              <a:rPr lang="en-US" sz="2300" dirty="0" smtClean="0"/>
              <a:t>to evidence-producing (See </a:t>
            </a:r>
            <a:r>
              <a:rPr lang="en-US" sz="2300" i="1" dirty="0" smtClean="0"/>
              <a:t>Common Guidelines for Education Research and Development</a:t>
            </a:r>
            <a:r>
              <a:rPr lang="en-US" sz="2300" dirty="0" smtClean="0"/>
              <a:t>)</a:t>
            </a:r>
          </a:p>
          <a:p>
            <a:r>
              <a:rPr lang="en-US" sz="2300" dirty="0" smtClean="0"/>
              <a:t>Include </a:t>
            </a:r>
            <a:r>
              <a:rPr lang="en-US" sz="2300" b="1" dirty="0" smtClean="0"/>
              <a:t>research or evidence base</a:t>
            </a:r>
          </a:p>
          <a:p>
            <a:r>
              <a:rPr lang="en-US" sz="2300" b="1" dirty="0" smtClean="0"/>
              <a:t>Identify instruments </a:t>
            </a:r>
            <a:r>
              <a:rPr lang="en-US" sz="2300" dirty="0" smtClean="0"/>
              <a:t>used to measure outcomes</a:t>
            </a:r>
          </a:p>
          <a:p>
            <a:r>
              <a:rPr lang="en-US" sz="2300" b="1" dirty="0" smtClean="0"/>
              <a:t>Explain the logic </a:t>
            </a:r>
            <a:r>
              <a:rPr lang="en-US" sz="2300" dirty="0" smtClean="0"/>
              <a:t>from design to outcomes</a:t>
            </a:r>
          </a:p>
          <a:p>
            <a:r>
              <a:rPr lang="en-US" sz="2300" dirty="0" smtClean="0"/>
              <a:t>Describe </a:t>
            </a:r>
            <a:r>
              <a:rPr lang="en-US" sz="2300" b="1" dirty="0" smtClean="0"/>
              <a:t>how each partner contributes</a:t>
            </a:r>
            <a:r>
              <a:rPr lang="en-US" sz="2300" dirty="0" smtClean="0"/>
              <a:t>, especially STEM discipline experts</a:t>
            </a:r>
          </a:p>
        </p:txBody>
      </p:sp>
    </p:spTree>
    <p:extLst>
      <p:ext uri="{BB962C8B-B14F-4D97-AF65-F5344CB8AC3E}">
        <p14:creationId xmlns:p14="http://schemas.microsoft.com/office/powerpoint/2010/main" val="232756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b="1" i="1" dirty="0" smtClean="0"/>
              <a:t>Evaluation Plan</a:t>
            </a:r>
            <a:endParaRPr lang="en-US" b="1" i="1" dirty="0"/>
          </a:p>
        </p:txBody>
      </p:sp>
      <p:sp>
        <p:nvSpPr>
          <p:cNvPr id="3" name="Content Placeholder 2"/>
          <p:cNvSpPr>
            <a:spLocks noGrp="1"/>
          </p:cNvSpPr>
          <p:nvPr>
            <p:ph idx="1"/>
          </p:nvPr>
        </p:nvSpPr>
        <p:spPr/>
        <p:txBody>
          <a:bodyPr>
            <a:normAutofit fontScale="70000" lnSpcReduction="20000"/>
          </a:bodyPr>
          <a:lstStyle/>
          <a:p>
            <a:r>
              <a:rPr lang="en-US" dirty="0" smtClean="0"/>
              <a:t>All STEM-C Partnerships projects must be subject to a series of </a:t>
            </a:r>
            <a:r>
              <a:rPr lang="en-US" b="1" dirty="0" smtClean="0"/>
              <a:t>external, critical reviews</a:t>
            </a:r>
          </a:p>
          <a:p>
            <a:pPr lvl="1"/>
            <a:r>
              <a:rPr lang="en-US" dirty="0" smtClean="0"/>
              <a:t>This may include third-party evaluators, an external review panel, or advisory board</a:t>
            </a:r>
          </a:p>
          <a:p>
            <a:r>
              <a:rPr lang="en-US" dirty="0" smtClean="0"/>
              <a:t>Should be sufficiently independent and rigorous to </a:t>
            </a:r>
            <a:r>
              <a:rPr lang="en-US" b="1" dirty="0" smtClean="0"/>
              <a:t>influence</a:t>
            </a:r>
            <a:r>
              <a:rPr lang="en-US" dirty="0" smtClean="0"/>
              <a:t> the project’s activities and </a:t>
            </a:r>
            <a:r>
              <a:rPr lang="en-US" b="1" dirty="0" smtClean="0"/>
              <a:t>improve</a:t>
            </a:r>
            <a:r>
              <a:rPr lang="en-US" dirty="0" smtClean="0"/>
              <a:t> the quality of its findings</a:t>
            </a:r>
          </a:p>
          <a:p>
            <a:r>
              <a:rPr lang="en-US" dirty="0" smtClean="0"/>
              <a:t>Should include </a:t>
            </a:r>
            <a:r>
              <a:rPr lang="en-US" b="1" dirty="0" smtClean="0"/>
              <a:t>formative and summative </a:t>
            </a:r>
            <a:r>
              <a:rPr lang="en-US" dirty="0" smtClean="0"/>
              <a:t>components</a:t>
            </a:r>
          </a:p>
          <a:p>
            <a:r>
              <a:rPr lang="en-US" dirty="0" smtClean="0"/>
              <a:t>Summative evaluation should generate </a:t>
            </a:r>
            <a:r>
              <a:rPr lang="en-US" b="1" dirty="0" smtClean="0"/>
              <a:t>evidence of project impact </a:t>
            </a:r>
            <a:r>
              <a:rPr lang="en-US" dirty="0" smtClean="0"/>
              <a:t>vs. intended outcomes</a:t>
            </a:r>
          </a:p>
          <a:p>
            <a:r>
              <a:rPr lang="en-US" dirty="0" smtClean="0"/>
              <a:t>Successful proposals:</a:t>
            </a:r>
          </a:p>
          <a:p>
            <a:pPr lvl="1"/>
            <a:r>
              <a:rPr lang="en-US" dirty="0" smtClean="0"/>
              <a:t>Describe the </a:t>
            </a:r>
            <a:r>
              <a:rPr lang="en-US" b="1" dirty="0" smtClean="0"/>
              <a:t>expertise</a:t>
            </a:r>
            <a:r>
              <a:rPr lang="en-US" dirty="0" smtClean="0"/>
              <a:t> of the external reviewer(s)</a:t>
            </a:r>
          </a:p>
          <a:p>
            <a:pPr lvl="1"/>
            <a:r>
              <a:rPr lang="en-US" dirty="0" smtClean="0"/>
              <a:t>Explain how that expertise </a:t>
            </a:r>
            <a:r>
              <a:rPr lang="en-US" b="1" dirty="0" smtClean="0"/>
              <a:t>relates to the goals</a:t>
            </a:r>
            <a:r>
              <a:rPr lang="en-US" dirty="0" smtClean="0"/>
              <a:t> and objectives of the proposal</a:t>
            </a:r>
          </a:p>
          <a:p>
            <a:pPr lvl="1"/>
            <a:r>
              <a:rPr lang="en-US" dirty="0" smtClean="0"/>
              <a:t>Specify </a:t>
            </a:r>
            <a:r>
              <a:rPr lang="en-US" b="1" dirty="0" smtClean="0"/>
              <a:t>how the PI will report and use results </a:t>
            </a:r>
            <a:r>
              <a:rPr lang="en-US" dirty="0" smtClean="0"/>
              <a:t>of the project’s external, critical review process</a:t>
            </a:r>
            <a:endParaRPr lang="en-US" dirty="0"/>
          </a:p>
        </p:txBody>
      </p:sp>
    </p:spTree>
    <p:extLst>
      <p:ext uri="{BB962C8B-B14F-4D97-AF65-F5344CB8AC3E}">
        <p14:creationId xmlns:p14="http://schemas.microsoft.com/office/powerpoint/2010/main" val="376244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b="1" i="1" dirty="0" smtClean="0"/>
              <a:t>Management Plan</a:t>
            </a:r>
            <a:endParaRPr lang="en-US" b="1" i="1" dirty="0"/>
          </a:p>
        </p:txBody>
      </p:sp>
      <p:sp>
        <p:nvSpPr>
          <p:cNvPr id="3" name="Content Placeholder 2"/>
          <p:cNvSpPr>
            <a:spLocks noGrp="1"/>
          </p:cNvSpPr>
          <p:nvPr>
            <p:ph idx="1"/>
          </p:nvPr>
        </p:nvSpPr>
        <p:spPr/>
        <p:txBody>
          <a:bodyPr>
            <a:normAutofit fontScale="85000" lnSpcReduction="20000"/>
          </a:bodyPr>
          <a:lstStyle/>
          <a:p>
            <a:r>
              <a:rPr lang="en-US" dirty="0" smtClean="0"/>
              <a:t>Demonstrate that all partners are fully engaged</a:t>
            </a:r>
          </a:p>
          <a:p>
            <a:r>
              <a:rPr lang="en-US" dirty="0" smtClean="0"/>
              <a:t>Describe in detail the specific roles, responsibilities and time commitments of the members of the Partnership Leadership Team</a:t>
            </a:r>
          </a:p>
          <a:p>
            <a:r>
              <a:rPr lang="en-US" dirty="0" smtClean="0"/>
              <a:t>Provide the number of STEM experts who will be engaged in the work and describe their contributions (listed in a Disciplinary Partner table in the Supplementary Documentation)</a:t>
            </a:r>
          </a:p>
          <a:p>
            <a:r>
              <a:rPr lang="en-US" b="1" dirty="0"/>
              <a:t>Project Timeline </a:t>
            </a:r>
            <a:r>
              <a:rPr lang="en-US" dirty="0"/>
              <a:t>correlated with proposed action plan, quantitative outcome goals and annual benchmarks (which are described in the Supplementary Documentation section)</a:t>
            </a:r>
          </a:p>
          <a:p>
            <a:endParaRPr lang="en-US" dirty="0"/>
          </a:p>
        </p:txBody>
      </p:sp>
    </p:spTree>
    <p:extLst>
      <p:ext uri="{BB962C8B-B14F-4D97-AF65-F5344CB8AC3E}">
        <p14:creationId xmlns:p14="http://schemas.microsoft.com/office/powerpoint/2010/main" val="85484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Webinar Goal</a:t>
            </a:r>
            <a:endParaRPr lang="en-US" b="1" dirty="0"/>
          </a:p>
        </p:txBody>
      </p:sp>
      <p:sp>
        <p:nvSpPr>
          <p:cNvPr id="3" name="Content Placeholder 2"/>
          <p:cNvSpPr>
            <a:spLocks noGrp="1"/>
          </p:cNvSpPr>
          <p:nvPr>
            <p:ph idx="1"/>
          </p:nvPr>
        </p:nvSpPr>
        <p:spPr/>
        <p:txBody>
          <a:bodyPr/>
          <a:lstStyle/>
          <a:p>
            <a:pPr marL="0" indent="0">
              <a:buNone/>
            </a:pPr>
            <a:r>
              <a:rPr lang="en-US" dirty="0" smtClean="0"/>
              <a:t>To examine the details of the STEM-C Partnerships: MSP Solicitation 14-522 in order to assist you in writing a competitive proposal for submission on or before March 18, 2014 in the track for </a:t>
            </a:r>
          </a:p>
          <a:p>
            <a:pPr marL="0" indent="0" algn="ctr">
              <a:buNone/>
            </a:pPr>
            <a:r>
              <a:rPr lang="en-US" b="1" dirty="0" smtClean="0">
                <a:solidFill>
                  <a:srgbClr val="0070C0"/>
                </a:solidFill>
              </a:rPr>
              <a:t>Targeted Partnership Proposals</a:t>
            </a:r>
          </a:p>
          <a:p>
            <a:pPr marL="0" indent="0" algn="ctr">
              <a:buNone/>
            </a:pPr>
            <a:r>
              <a:rPr lang="en-US" sz="2800" b="1" i="1" dirty="0" smtClean="0"/>
              <a:t>In one of 5 focal areas</a:t>
            </a:r>
          </a:p>
        </p:txBody>
      </p:sp>
    </p:spTree>
    <p:extLst>
      <p:ext uri="{BB962C8B-B14F-4D97-AF65-F5344CB8AC3E}">
        <p14:creationId xmlns:p14="http://schemas.microsoft.com/office/powerpoint/2010/main" val="20616564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sz="4000" b="1" i="1" dirty="0" smtClean="0"/>
              <a:t>Institutional Change and Sustainability</a:t>
            </a:r>
            <a:endParaRPr lang="en-US" sz="4000" b="1" i="1" dirty="0"/>
          </a:p>
        </p:txBody>
      </p:sp>
      <p:sp>
        <p:nvSpPr>
          <p:cNvPr id="3" name="Content Placeholder 2"/>
          <p:cNvSpPr>
            <a:spLocks noGrp="1"/>
          </p:cNvSpPr>
          <p:nvPr>
            <p:ph idx="1"/>
          </p:nvPr>
        </p:nvSpPr>
        <p:spPr/>
        <p:txBody>
          <a:bodyPr/>
          <a:lstStyle/>
          <a:p>
            <a:r>
              <a:rPr lang="en-US" dirty="0" smtClean="0"/>
              <a:t>Describe how the proposed action plan will result in </a:t>
            </a:r>
            <a:r>
              <a:rPr lang="en-US" b="1" dirty="0" smtClean="0"/>
              <a:t>institutional change </a:t>
            </a:r>
            <a:r>
              <a:rPr lang="en-US" dirty="0" smtClean="0"/>
              <a:t>within each Core Partner organization</a:t>
            </a:r>
          </a:p>
          <a:p>
            <a:r>
              <a:rPr lang="en-US" dirty="0" smtClean="0"/>
              <a:t>Include plans to redirect </a:t>
            </a:r>
            <a:r>
              <a:rPr lang="en-US" b="1" dirty="0" smtClean="0"/>
              <a:t>resources</a:t>
            </a:r>
          </a:p>
          <a:p>
            <a:r>
              <a:rPr lang="en-US" dirty="0" smtClean="0"/>
              <a:t>Include plans to develop/revise and implement </a:t>
            </a:r>
            <a:r>
              <a:rPr lang="en-US" b="1" dirty="0" smtClean="0"/>
              <a:t>policies and practices </a:t>
            </a:r>
            <a:r>
              <a:rPr lang="en-US" dirty="0" smtClean="0"/>
              <a:t>critical for the work of the Partnership</a:t>
            </a:r>
            <a:endParaRPr lang="en-US" dirty="0"/>
          </a:p>
        </p:txBody>
      </p:sp>
    </p:spTree>
    <p:extLst>
      <p:ext uri="{BB962C8B-B14F-4D97-AF65-F5344CB8AC3E}">
        <p14:creationId xmlns:p14="http://schemas.microsoft.com/office/powerpoint/2010/main" val="42452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Project Description </a:t>
            </a:r>
            <a:r>
              <a:rPr lang="en-US" dirty="0" smtClean="0"/>
              <a:t>(15 pages)—</a:t>
            </a:r>
            <a:r>
              <a:rPr lang="en-US" b="1" i="1" dirty="0" smtClean="0"/>
              <a:t>Results from Prior NSF Support</a:t>
            </a:r>
            <a:endParaRPr lang="en-US" b="1" i="1" dirty="0"/>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r>
              <a:rPr lang="en-US" dirty="0" smtClean="0"/>
              <a:t>Limited to 5/15 pages</a:t>
            </a:r>
          </a:p>
          <a:p>
            <a:r>
              <a:rPr lang="en-US" dirty="0" smtClean="0"/>
              <a:t>Must include information on NSF awards received by a PI or co-PI within the last 5 years</a:t>
            </a:r>
          </a:p>
          <a:p>
            <a:r>
              <a:rPr lang="en-US" dirty="0" smtClean="0"/>
              <a:t>If a PI or co-PI has received more than one award, s/he must report on the </a:t>
            </a:r>
            <a:r>
              <a:rPr lang="en-US" u="sng" dirty="0" smtClean="0"/>
              <a:t>one</a:t>
            </a:r>
            <a:r>
              <a:rPr lang="en-US" dirty="0" smtClean="0"/>
              <a:t> award most closely related to the proposal</a:t>
            </a:r>
          </a:p>
          <a:p>
            <a:r>
              <a:rPr lang="en-US" dirty="0" smtClean="0"/>
              <a:t>Describe lessons learned including successes and failures</a:t>
            </a:r>
          </a:p>
          <a:p>
            <a:r>
              <a:rPr lang="en-US" dirty="0" smtClean="0"/>
              <a:t>Indicate how the proposed work differs from, builds on, or is otherwise informed by prior efforts, especially those supported by NSF</a:t>
            </a:r>
          </a:p>
          <a:p>
            <a:r>
              <a:rPr lang="en-US" dirty="0" smtClean="0"/>
              <a:t>Must include 6 items (see </a:t>
            </a:r>
            <a:r>
              <a:rPr lang="en-US" i="1" dirty="0" smtClean="0"/>
              <a:t>GPG NSF 14-1</a:t>
            </a:r>
            <a:r>
              <a:rPr lang="en-US" dirty="0" smtClean="0"/>
              <a:t>)</a:t>
            </a:r>
          </a:p>
          <a:p>
            <a:pPr lvl="1"/>
            <a:r>
              <a:rPr lang="en-US" dirty="0" smtClean="0"/>
              <a:t>NSF award number, amount and period of support</a:t>
            </a:r>
          </a:p>
          <a:p>
            <a:pPr lvl="1"/>
            <a:r>
              <a:rPr lang="en-US" dirty="0" smtClean="0"/>
              <a:t>Title of project</a:t>
            </a:r>
          </a:p>
          <a:p>
            <a:pPr lvl="1"/>
            <a:r>
              <a:rPr lang="en-US" dirty="0" smtClean="0"/>
              <a:t>Summary of the results of the completed work, including accomplishments, described in two </a:t>
            </a:r>
            <a:r>
              <a:rPr lang="en-US" u="sng" dirty="0" smtClean="0"/>
              <a:t>separate sections </a:t>
            </a:r>
            <a:r>
              <a:rPr lang="en-US" dirty="0" smtClean="0"/>
              <a:t>related to the Intellectual Merit and Broader Impacts</a:t>
            </a:r>
          </a:p>
          <a:p>
            <a:pPr lvl="1"/>
            <a:r>
              <a:rPr lang="en-US" dirty="0" smtClean="0"/>
              <a:t>Publications resulting form the NSF award</a:t>
            </a:r>
          </a:p>
          <a:p>
            <a:pPr lvl="1"/>
            <a:r>
              <a:rPr lang="en-US" dirty="0" smtClean="0"/>
              <a:t>Evidence of research products and their availability</a:t>
            </a:r>
          </a:p>
          <a:p>
            <a:pPr lvl="1"/>
            <a:r>
              <a:rPr lang="en-US" dirty="0" smtClean="0"/>
              <a:t>If the proposal is for renewed support, description of the relation of the completed work to the proposed work</a:t>
            </a:r>
            <a:endParaRPr lang="en-US" dirty="0"/>
          </a:p>
        </p:txBody>
      </p:sp>
    </p:spTree>
    <p:extLst>
      <p:ext uri="{BB962C8B-B14F-4D97-AF65-F5344CB8AC3E}">
        <p14:creationId xmlns:p14="http://schemas.microsoft.com/office/powerpoint/2010/main" val="279978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Biographical Sketches</a:t>
            </a:r>
            <a:endParaRPr lang="en-US" b="1" dirty="0"/>
          </a:p>
        </p:txBody>
      </p:sp>
      <p:sp>
        <p:nvSpPr>
          <p:cNvPr id="3" name="Content Placeholder 2"/>
          <p:cNvSpPr>
            <a:spLocks noGrp="1"/>
          </p:cNvSpPr>
          <p:nvPr>
            <p:ph idx="1"/>
          </p:nvPr>
        </p:nvSpPr>
        <p:spPr/>
        <p:txBody>
          <a:bodyPr/>
          <a:lstStyle/>
          <a:p>
            <a:r>
              <a:rPr lang="en-US" dirty="0" smtClean="0"/>
              <a:t>Provide a Biographical Sketch for the</a:t>
            </a:r>
          </a:p>
          <a:p>
            <a:pPr lvl="1"/>
            <a:r>
              <a:rPr lang="en-US" dirty="0" smtClean="0"/>
              <a:t>PI</a:t>
            </a:r>
          </a:p>
          <a:p>
            <a:pPr lvl="1"/>
            <a:r>
              <a:rPr lang="en-US" dirty="0" smtClean="0"/>
              <a:t>Co-PI(s)</a:t>
            </a:r>
          </a:p>
          <a:p>
            <a:pPr lvl="1"/>
            <a:r>
              <a:rPr lang="en-US" dirty="0" smtClean="0"/>
              <a:t>External Project Evaluator</a:t>
            </a:r>
          </a:p>
          <a:p>
            <a:r>
              <a:rPr lang="en-US" dirty="0" smtClean="0"/>
              <a:t>Must not exceed 2 pages per individual</a:t>
            </a:r>
          </a:p>
          <a:p>
            <a:r>
              <a:rPr lang="en-US" dirty="0" smtClean="0"/>
              <a:t>May include a list of up to 5 publications most closely related to the proposed endeavor</a:t>
            </a:r>
          </a:p>
        </p:txBody>
      </p:sp>
    </p:spTree>
    <p:extLst>
      <p:ext uri="{BB962C8B-B14F-4D97-AF65-F5344CB8AC3E}">
        <p14:creationId xmlns:p14="http://schemas.microsoft.com/office/powerpoint/2010/main" val="395186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Budget and Budget Justification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Must be consistent with the </a:t>
            </a:r>
            <a:r>
              <a:rPr lang="en-US" i="1" dirty="0" smtClean="0"/>
              <a:t>GPG NSF 14-1 </a:t>
            </a:r>
            <a:r>
              <a:rPr lang="en-US" dirty="0" smtClean="0"/>
              <a:t>and with the scope and complexity of the proposed activities</a:t>
            </a:r>
          </a:p>
          <a:p>
            <a:r>
              <a:rPr lang="en-US" dirty="0" smtClean="0"/>
              <a:t>Senior personnel salary compensation is limited to no more than two months of their regular salary in any one year, including compensation from all NSF-funded grants </a:t>
            </a:r>
          </a:p>
          <a:p>
            <a:pPr lvl="1"/>
            <a:r>
              <a:rPr lang="en-US" dirty="0" smtClean="0"/>
              <a:t>However, if any compensation for such personnel in excess of two months is anticipated, it must be disclosed in the proposal budget, justified in the budget justification, and must be specifically approved by NSF in the award</a:t>
            </a:r>
            <a:endParaRPr lang="en-US" dirty="0"/>
          </a:p>
        </p:txBody>
      </p:sp>
    </p:spTree>
    <p:extLst>
      <p:ext uri="{BB962C8B-B14F-4D97-AF65-F5344CB8AC3E}">
        <p14:creationId xmlns:p14="http://schemas.microsoft.com/office/powerpoint/2010/main" val="333520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and Pending Support</a:t>
            </a:r>
            <a:endParaRPr lang="en-US" b="1" dirty="0"/>
          </a:p>
        </p:txBody>
      </p:sp>
      <p:sp>
        <p:nvSpPr>
          <p:cNvPr id="3" name="Content Placeholder 2"/>
          <p:cNvSpPr>
            <a:spLocks noGrp="1"/>
          </p:cNvSpPr>
          <p:nvPr>
            <p:ph idx="1"/>
          </p:nvPr>
        </p:nvSpPr>
        <p:spPr/>
        <p:txBody>
          <a:bodyPr/>
          <a:lstStyle/>
          <a:p>
            <a:r>
              <a:rPr lang="en-US" dirty="0"/>
              <a:t>Include Current and Pending Support information for the Principal Investigator and all </a:t>
            </a:r>
            <a:r>
              <a:rPr lang="en-US" dirty="0" smtClean="0"/>
              <a:t>co-Principal Investigators</a:t>
            </a:r>
          </a:p>
          <a:p>
            <a:endParaRPr lang="en-US" dirty="0"/>
          </a:p>
        </p:txBody>
      </p:sp>
      <p:pic>
        <p:nvPicPr>
          <p:cNvPr id="5" name="Picture 6"/>
          <p:cNvPicPr>
            <a:picLocks noChangeAspect="1" noChangeArrowheads="1"/>
          </p:cNvPicPr>
          <p:nvPr/>
        </p:nvPicPr>
        <p:blipFill>
          <a:blip r:embed="rId2" cstate="print"/>
          <a:srcRect/>
          <a:stretch>
            <a:fillRect/>
          </a:stretch>
        </p:blipFill>
        <p:spPr bwMode="auto">
          <a:xfrm>
            <a:off x="3581400" y="4075403"/>
            <a:ext cx="2514600" cy="2339163"/>
          </a:xfrm>
          <a:prstGeom prst="rect">
            <a:avLst/>
          </a:prstGeom>
          <a:noFill/>
          <a:ln w="9525">
            <a:noFill/>
            <a:miter lim="800000"/>
            <a:headEnd/>
            <a:tailEnd/>
          </a:ln>
        </p:spPr>
      </p:pic>
      <p:pic>
        <p:nvPicPr>
          <p:cNvPr id="6" name="Picture 6" descr="https://www.inside.nsf.gov/nsf_highlights/images/nuggets/Picture215.jpg"/>
          <p:cNvPicPr>
            <a:picLocks noChangeArrowheads="1"/>
          </p:cNvPicPr>
          <p:nvPr/>
        </p:nvPicPr>
        <p:blipFill>
          <a:blip r:embed="rId3" cstate="print"/>
          <a:srcRect/>
          <a:stretch>
            <a:fillRect/>
          </a:stretch>
        </p:blipFill>
        <p:spPr bwMode="auto">
          <a:xfrm>
            <a:off x="5867400" y="2895600"/>
            <a:ext cx="2514600" cy="2209800"/>
          </a:xfrm>
          <a:prstGeom prst="rect">
            <a:avLst/>
          </a:prstGeom>
          <a:noFill/>
          <a:ln w="9525">
            <a:noFill/>
            <a:miter lim="800000"/>
            <a:headEnd/>
            <a:tailEnd/>
          </a:ln>
        </p:spPr>
      </p:pic>
    </p:spTree>
    <p:extLst>
      <p:ext uri="{BB962C8B-B14F-4D97-AF65-F5344CB8AC3E}">
        <p14:creationId xmlns:p14="http://schemas.microsoft.com/office/powerpoint/2010/main" val="40989465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Special Information and </a:t>
            </a:r>
            <a:br>
              <a:rPr lang="en-US" sz="3600" b="1" dirty="0" smtClean="0"/>
            </a:br>
            <a:r>
              <a:rPr lang="en-US" sz="3600" b="1" dirty="0" smtClean="0"/>
              <a:t>Supplementary Documentation</a:t>
            </a:r>
            <a:endParaRPr lang="en-US" sz="3600" b="1" dirty="0"/>
          </a:p>
        </p:txBody>
      </p:sp>
      <p:sp>
        <p:nvSpPr>
          <p:cNvPr id="3" name="Content Placeholder 2"/>
          <p:cNvSpPr>
            <a:spLocks noGrp="1"/>
          </p:cNvSpPr>
          <p:nvPr>
            <p:ph idx="1"/>
          </p:nvPr>
        </p:nvSpPr>
        <p:spPr/>
        <p:txBody>
          <a:bodyPr>
            <a:normAutofit fontScale="62500" lnSpcReduction="20000"/>
          </a:bodyPr>
          <a:lstStyle/>
          <a:p>
            <a:r>
              <a:rPr lang="en-US" dirty="0" smtClean="0"/>
              <a:t>Appendices uploaded as a separate PDF file not to exceed 25 pages</a:t>
            </a:r>
          </a:p>
          <a:p>
            <a:r>
              <a:rPr lang="en-US" dirty="0" smtClean="0"/>
              <a:t>Baseline Data for Students and Teachers</a:t>
            </a:r>
          </a:p>
          <a:p>
            <a:pPr lvl="1"/>
            <a:r>
              <a:rPr lang="en-US" dirty="0" smtClean="0"/>
              <a:t>Relative to student achievement or teacher capacity</a:t>
            </a:r>
          </a:p>
          <a:p>
            <a:pPr lvl="1"/>
            <a:r>
              <a:rPr lang="en-US" dirty="0" smtClean="0"/>
              <a:t>Disaggregated for students</a:t>
            </a:r>
          </a:p>
          <a:p>
            <a:pPr lvl="1"/>
            <a:r>
              <a:rPr lang="en-US" dirty="0" smtClean="0"/>
              <a:t>Demographics of teachers</a:t>
            </a:r>
          </a:p>
          <a:p>
            <a:r>
              <a:rPr lang="en-US" dirty="0" smtClean="0"/>
              <a:t>Annual Benchmarks and Outcome Goals</a:t>
            </a:r>
          </a:p>
          <a:p>
            <a:pPr lvl="1"/>
            <a:r>
              <a:rPr lang="en-US" dirty="0" smtClean="0"/>
              <a:t>Quantitative (and qualitative)</a:t>
            </a:r>
          </a:p>
          <a:p>
            <a:pPr lvl="1"/>
            <a:r>
              <a:rPr lang="en-US" dirty="0" smtClean="0"/>
              <a:t>Linked to project strategies/activities</a:t>
            </a:r>
          </a:p>
          <a:p>
            <a:r>
              <a:rPr lang="en-US" dirty="0" smtClean="0"/>
              <a:t>Partnership Leadership Team </a:t>
            </a:r>
          </a:p>
          <a:p>
            <a:pPr lvl="1"/>
            <a:r>
              <a:rPr lang="en-US" dirty="0" smtClean="0"/>
              <a:t>Describe roles and responsibilities and time committed</a:t>
            </a:r>
          </a:p>
          <a:p>
            <a:r>
              <a:rPr lang="en-US" dirty="0" smtClean="0"/>
              <a:t>Disciplinary Partners</a:t>
            </a:r>
          </a:p>
          <a:p>
            <a:pPr lvl="1"/>
            <a:r>
              <a:rPr lang="en-US" dirty="0" smtClean="0"/>
              <a:t>Describe roles and responsibilities and time committed</a:t>
            </a:r>
          </a:p>
          <a:p>
            <a:r>
              <a:rPr lang="en-US" dirty="0" smtClean="0"/>
              <a:t>Commitment to Institutional Change </a:t>
            </a:r>
          </a:p>
          <a:p>
            <a:pPr lvl="1"/>
            <a:r>
              <a:rPr lang="en-US" dirty="0" smtClean="0"/>
              <a:t>Letters from Senior Administrators in Core Partner institutions/organizations</a:t>
            </a:r>
          </a:p>
          <a:p>
            <a:r>
              <a:rPr lang="en-US" dirty="0" smtClean="0"/>
              <a:t>Other letters of Substantive Commitment</a:t>
            </a:r>
            <a:endParaRPr lang="en-US" dirty="0"/>
          </a:p>
        </p:txBody>
      </p:sp>
    </p:spTree>
    <p:extLst>
      <p:ext uri="{BB962C8B-B14F-4D97-AF65-F5344CB8AC3E}">
        <p14:creationId xmlns:p14="http://schemas.microsoft.com/office/powerpoint/2010/main" val="251816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Special Information and </a:t>
            </a:r>
            <a:br>
              <a:rPr lang="en-US" sz="3600" b="1" dirty="0" smtClean="0"/>
            </a:br>
            <a:r>
              <a:rPr lang="en-US" sz="3600" b="1" dirty="0" smtClean="0"/>
              <a:t>Supplementary Documentation</a:t>
            </a:r>
            <a:endParaRPr lang="en-US" sz="3600" b="1" dirty="0"/>
          </a:p>
        </p:txBody>
      </p:sp>
      <p:sp>
        <p:nvSpPr>
          <p:cNvPr id="3" name="Content Placeholder 2"/>
          <p:cNvSpPr>
            <a:spLocks noGrp="1"/>
          </p:cNvSpPr>
          <p:nvPr>
            <p:ph idx="1"/>
          </p:nvPr>
        </p:nvSpPr>
        <p:spPr/>
        <p:txBody>
          <a:bodyPr>
            <a:normAutofit fontScale="92500"/>
          </a:bodyPr>
          <a:lstStyle/>
          <a:p>
            <a:r>
              <a:rPr lang="en-US" dirty="0" smtClean="0"/>
              <a:t>Data Management Plan</a:t>
            </a:r>
          </a:p>
          <a:p>
            <a:pPr lvl="1"/>
            <a:r>
              <a:rPr lang="en-US" dirty="0" smtClean="0"/>
              <a:t>no more than 2 pages</a:t>
            </a:r>
          </a:p>
          <a:p>
            <a:pPr lvl="1"/>
            <a:r>
              <a:rPr lang="en-US" dirty="0" smtClean="0"/>
              <a:t>See the </a:t>
            </a:r>
            <a:r>
              <a:rPr lang="en-US" dirty="0" smtClean="0">
                <a:hlinkClick r:id="rId2"/>
              </a:rPr>
              <a:t>EHR DMP guidelines </a:t>
            </a:r>
            <a:r>
              <a:rPr lang="en-US" dirty="0" smtClean="0"/>
              <a:t>for more information:</a:t>
            </a:r>
          </a:p>
          <a:p>
            <a:r>
              <a:rPr lang="en-US" dirty="0" smtClean="0"/>
              <a:t>Postdoctoral Researcher Mentoring Plan</a:t>
            </a:r>
          </a:p>
          <a:p>
            <a:pPr lvl="1"/>
            <a:r>
              <a:rPr lang="en-US" dirty="0" smtClean="0"/>
              <a:t>Required if</a:t>
            </a:r>
            <a:r>
              <a:rPr lang="en-US" dirty="0"/>
              <a:t> </a:t>
            </a:r>
            <a:r>
              <a:rPr lang="en-US" dirty="0" smtClean="0"/>
              <a:t>there</a:t>
            </a:r>
            <a:r>
              <a:rPr lang="en-US" dirty="0"/>
              <a:t> </a:t>
            </a:r>
            <a:r>
              <a:rPr lang="en-US" dirty="0" smtClean="0"/>
              <a:t>is a funding request for one or more postdoctoral scholars on line B1 of the budget</a:t>
            </a:r>
            <a:endParaRPr lang="en-US" dirty="0"/>
          </a:p>
          <a:p>
            <a:pPr marL="457200" lvl="1" indent="0">
              <a:buNone/>
            </a:pPr>
            <a:endParaRPr lang="en-US" sz="2400" i="1" dirty="0" smtClean="0"/>
          </a:p>
          <a:p>
            <a:pPr marL="457200" lvl="1" indent="0">
              <a:buNone/>
            </a:pPr>
            <a:r>
              <a:rPr lang="en-US" sz="2400" i="1" dirty="0" smtClean="0"/>
              <a:t>Note: these do not apply to the 25 page supplementary documentation limitation</a:t>
            </a:r>
          </a:p>
        </p:txBody>
      </p:sp>
    </p:spTree>
    <p:extLst>
      <p:ext uri="{BB962C8B-B14F-4D97-AF65-F5344CB8AC3E}">
        <p14:creationId xmlns:p14="http://schemas.microsoft.com/office/powerpoint/2010/main" val="255067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Review Criteria</a:t>
            </a:r>
            <a:endParaRPr lang="en-US" b="1" dirty="0"/>
          </a:p>
        </p:txBody>
      </p:sp>
      <p:sp>
        <p:nvSpPr>
          <p:cNvPr id="3" name="Content Placeholder 2"/>
          <p:cNvSpPr>
            <a:spLocks noGrp="1"/>
          </p:cNvSpPr>
          <p:nvPr>
            <p:ph idx="1"/>
          </p:nvPr>
        </p:nvSpPr>
        <p:spPr/>
        <p:txBody>
          <a:bodyPr/>
          <a:lstStyle/>
          <a:p>
            <a:r>
              <a:rPr lang="en-US" dirty="0" smtClean="0"/>
              <a:t>An outline of the review process is available in the GPG as </a:t>
            </a:r>
            <a:r>
              <a:rPr lang="en-US" dirty="0" smtClean="0">
                <a:hlinkClick r:id="rId2"/>
              </a:rPr>
              <a:t>Exhibit III-1</a:t>
            </a:r>
            <a:r>
              <a:rPr lang="en-US" dirty="0" smtClean="0"/>
              <a:t>.</a:t>
            </a:r>
          </a:p>
          <a:p>
            <a:r>
              <a:rPr lang="en-US" dirty="0" smtClean="0"/>
              <a:t>NSF Merit Review Criteria:</a:t>
            </a:r>
          </a:p>
          <a:p>
            <a:pPr lvl="1"/>
            <a:r>
              <a:rPr lang="en-US" b="1" dirty="0" smtClean="0"/>
              <a:t>Intellectual Merit</a:t>
            </a:r>
            <a:r>
              <a:rPr lang="en-US" dirty="0" smtClean="0"/>
              <a:t>: the potential to advance knowledge</a:t>
            </a:r>
          </a:p>
          <a:p>
            <a:pPr lvl="1"/>
            <a:r>
              <a:rPr lang="en-US" b="1" dirty="0" smtClean="0"/>
              <a:t>Broader Impacts</a:t>
            </a:r>
            <a:r>
              <a:rPr lang="en-US" dirty="0" smtClean="0"/>
              <a:t>: the potential to benefit society and contribute to the achievement of specific, desired societal outcomes</a:t>
            </a:r>
          </a:p>
        </p:txBody>
      </p:sp>
    </p:spTree>
    <p:extLst>
      <p:ext uri="{BB962C8B-B14F-4D97-AF65-F5344CB8AC3E}">
        <p14:creationId xmlns:p14="http://schemas.microsoft.com/office/powerpoint/2010/main" val="3311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Merit Review Criteria: Intellectual Merit and Broader Impacts</a:t>
            </a:r>
            <a:endParaRPr lang="en-US" sz="3600" b="1" dirty="0"/>
          </a:p>
        </p:txBody>
      </p:sp>
      <p:sp>
        <p:nvSpPr>
          <p:cNvPr id="3" name="Content Placeholder 2"/>
          <p:cNvSpPr>
            <a:spLocks noGrp="1"/>
          </p:cNvSpPr>
          <p:nvPr>
            <p:ph idx="1"/>
          </p:nvPr>
        </p:nvSpPr>
        <p:spPr>
          <a:xfrm>
            <a:off x="457200" y="1447800"/>
            <a:ext cx="8229600" cy="5105400"/>
          </a:xfrm>
        </p:spPr>
        <p:txBody>
          <a:bodyPr>
            <a:normAutofit fontScale="70000" lnSpcReduction="20000"/>
          </a:bodyPr>
          <a:lstStyle/>
          <a:p>
            <a:pPr marL="0" indent="0">
              <a:buNone/>
            </a:pPr>
            <a:r>
              <a:rPr lang="en-US" dirty="0" smtClean="0"/>
              <a:t>The following element are considered in the review of </a:t>
            </a:r>
            <a:r>
              <a:rPr lang="en-US" u="sng" dirty="0" smtClean="0"/>
              <a:t>both</a:t>
            </a:r>
            <a:r>
              <a:rPr lang="en-US" dirty="0" smtClean="0"/>
              <a:t> criteria</a:t>
            </a:r>
          </a:p>
          <a:p>
            <a:pPr marL="514350" indent="-514350">
              <a:buFont typeface="+mj-lt"/>
              <a:buAutoNum type="arabicPeriod"/>
            </a:pPr>
            <a:r>
              <a:rPr lang="en-US" dirty="0" smtClean="0"/>
              <a:t>What is the potential for the proposed activity to</a:t>
            </a:r>
          </a:p>
          <a:p>
            <a:pPr marL="914400" lvl="1" indent="-514350">
              <a:buFont typeface="+mj-lt"/>
              <a:buAutoNum type="alphaLcPeriod"/>
            </a:pPr>
            <a:r>
              <a:rPr lang="en-US" dirty="0" smtClean="0"/>
              <a:t>Advance </a:t>
            </a:r>
            <a:r>
              <a:rPr lang="en-US" b="1" dirty="0" smtClean="0"/>
              <a:t>knowledge and understanding </a:t>
            </a:r>
            <a:r>
              <a:rPr lang="en-US" dirty="0" smtClean="0"/>
              <a:t>within its own field or across different fields (Intellectual Merit); and</a:t>
            </a:r>
          </a:p>
          <a:p>
            <a:pPr marL="914400" lvl="1" indent="-514350">
              <a:buFont typeface="+mj-lt"/>
              <a:buAutoNum type="alphaLcPeriod"/>
            </a:pPr>
            <a:r>
              <a:rPr lang="en-US" dirty="0" smtClean="0"/>
              <a:t>Benefit </a:t>
            </a:r>
            <a:r>
              <a:rPr lang="en-US" b="1" dirty="0" smtClean="0"/>
              <a:t>society</a:t>
            </a:r>
            <a:r>
              <a:rPr lang="en-US" dirty="0" smtClean="0"/>
              <a:t> or advance desired societal outcomes (Broader Impacts)?</a:t>
            </a:r>
          </a:p>
          <a:p>
            <a:pPr marL="514350" indent="-514350">
              <a:buFont typeface="+mj-lt"/>
              <a:buAutoNum type="arabicPeriod"/>
            </a:pPr>
            <a:r>
              <a:rPr lang="en-US" dirty="0" smtClean="0"/>
              <a:t>To what extent do the proposed activities suggest and explore </a:t>
            </a:r>
            <a:r>
              <a:rPr lang="en-US" b="1" dirty="0" smtClean="0"/>
              <a:t>creative</a:t>
            </a:r>
            <a:r>
              <a:rPr lang="en-US" dirty="0" smtClean="0"/>
              <a:t>, original, or potentially transformative concepts?</a:t>
            </a:r>
          </a:p>
          <a:p>
            <a:pPr marL="514350" indent="-514350">
              <a:buFont typeface="+mj-lt"/>
              <a:buAutoNum type="arabicPeriod"/>
            </a:pPr>
            <a:r>
              <a:rPr lang="en-US" dirty="0" smtClean="0"/>
              <a:t>Is the </a:t>
            </a:r>
            <a:r>
              <a:rPr lang="en-US" b="1" dirty="0" smtClean="0"/>
              <a:t>plan</a:t>
            </a:r>
            <a:r>
              <a:rPr lang="en-US" dirty="0" smtClean="0"/>
              <a:t> for carrying out the proposed activities well-reasoned, well-organized, and based on a sound rationale? Does the plan incorporate a mechanism to </a:t>
            </a:r>
            <a:r>
              <a:rPr lang="en-US" b="1" dirty="0" smtClean="0"/>
              <a:t>assess success</a:t>
            </a:r>
            <a:r>
              <a:rPr lang="en-US" dirty="0" smtClean="0"/>
              <a:t>? </a:t>
            </a:r>
          </a:p>
          <a:p>
            <a:pPr marL="514350" indent="-514350">
              <a:buFont typeface="+mj-lt"/>
              <a:buAutoNum type="arabicPeriod"/>
            </a:pPr>
            <a:r>
              <a:rPr lang="en-US" dirty="0" smtClean="0"/>
              <a:t>How </a:t>
            </a:r>
            <a:r>
              <a:rPr lang="en-US" b="1" dirty="0" smtClean="0"/>
              <a:t>well qualified </a:t>
            </a:r>
            <a:r>
              <a:rPr lang="en-US" dirty="0" smtClean="0"/>
              <a:t>is the individual, team, or organization to conduct the proposed activities? </a:t>
            </a:r>
          </a:p>
          <a:p>
            <a:pPr marL="514350" indent="-514350">
              <a:buFont typeface="+mj-lt"/>
              <a:buAutoNum type="arabicPeriod"/>
            </a:pPr>
            <a:r>
              <a:rPr lang="en-US" dirty="0" smtClean="0"/>
              <a:t>Are there </a:t>
            </a:r>
            <a:r>
              <a:rPr lang="en-US" b="1" dirty="0" smtClean="0"/>
              <a:t>adequate resources </a:t>
            </a:r>
            <a:r>
              <a:rPr lang="en-US" dirty="0" smtClean="0"/>
              <a:t>available to the PI (either at the home organization or through collaborations) to carry out the proposed activities?</a:t>
            </a:r>
          </a:p>
          <a:p>
            <a:pPr marL="0" indent="0">
              <a:buNone/>
            </a:pPr>
            <a:endParaRPr lang="en-US" dirty="0" smtClean="0"/>
          </a:p>
        </p:txBody>
      </p:sp>
    </p:spTree>
    <p:extLst>
      <p:ext uri="{BB962C8B-B14F-4D97-AF65-F5344CB8AC3E}">
        <p14:creationId xmlns:p14="http://schemas.microsoft.com/office/powerpoint/2010/main" val="139290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Merit Review Criteria cont.</a:t>
            </a:r>
            <a:endParaRPr lang="en-US" b="1" dirty="0"/>
          </a:p>
        </p:txBody>
      </p:sp>
      <p:sp>
        <p:nvSpPr>
          <p:cNvPr id="3" name="Content Placeholder 2"/>
          <p:cNvSpPr>
            <a:spLocks noGrp="1"/>
          </p:cNvSpPr>
          <p:nvPr>
            <p:ph idx="1"/>
          </p:nvPr>
        </p:nvSpPr>
        <p:spPr>
          <a:xfrm>
            <a:off x="457200" y="1219200"/>
            <a:ext cx="8229600" cy="5181600"/>
          </a:xfrm>
        </p:spPr>
        <p:txBody>
          <a:bodyPr>
            <a:normAutofit fontScale="55000" lnSpcReduction="20000"/>
          </a:bodyPr>
          <a:lstStyle/>
          <a:p>
            <a:pPr marL="0" indent="0">
              <a:buNone/>
            </a:pPr>
            <a:r>
              <a:rPr lang="en-US" dirty="0"/>
              <a:t>Broader impacts may be accomplished through the research itself, through the activities that are directly related to specific </a:t>
            </a:r>
            <a:r>
              <a:rPr lang="en-US" dirty="0" smtClean="0"/>
              <a:t>research projects</a:t>
            </a:r>
            <a:r>
              <a:rPr lang="en-US" dirty="0"/>
              <a:t>, or through activities that are supported by, but are complementary to, the project. </a:t>
            </a:r>
            <a:endParaRPr lang="en-US" dirty="0" smtClean="0"/>
          </a:p>
          <a:p>
            <a:pPr marL="0" indent="0">
              <a:buNone/>
            </a:pPr>
            <a:endParaRPr lang="en-US" dirty="0"/>
          </a:p>
          <a:p>
            <a:pPr marL="0" indent="0">
              <a:buNone/>
            </a:pPr>
            <a:r>
              <a:rPr lang="en-US" dirty="0" smtClean="0"/>
              <a:t>NSF </a:t>
            </a:r>
            <a:r>
              <a:rPr lang="en-US" dirty="0"/>
              <a:t>values the advancement of </a:t>
            </a:r>
            <a:r>
              <a:rPr lang="en-US" dirty="0" smtClean="0"/>
              <a:t>scientific knowledge </a:t>
            </a:r>
            <a:r>
              <a:rPr lang="en-US" dirty="0"/>
              <a:t>and activities that contribute to achievement of societally relevant outcomes. Such outcomes include, but are not </a:t>
            </a:r>
            <a:r>
              <a:rPr lang="en-US" dirty="0" smtClean="0"/>
              <a:t>limited to:</a:t>
            </a:r>
            <a:endParaRPr lang="en-US" dirty="0"/>
          </a:p>
          <a:p>
            <a:r>
              <a:rPr lang="en-US" dirty="0" smtClean="0"/>
              <a:t>full </a:t>
            </a:r>
            <a:r>
              <a:rPr lang="en-US" dirty="0"/>
              <a:t>participation of women, persons with disabilities, and underrepresented minorities in science, technology, engineering, </a:t>
            </a:r>
            <a:r>
              <a:rPr lang="en-US" dirty="0" smtClean="0"/>
              <a:t>and mathematics </a:t>
            </a:r>
            <a:r>
              <a:rPr lang="en-US" dirty="0"/>
              <a:t>(STEM); </a:t>
            </a:r>
            <a:endParaRPr lang="en-US" dirty="0" smtClean="0"/>
          </a:p>
          <a:p>
            <a:r>
              <a:rPr lang="en-US" dirty="0" smtClean="0"/>
              <a:t>improved </a:t>
            </a:r>
            <a:r>
              <a:rPr lang="en-US" dirty="0"/>
              <a:t>STEM education and educator development at any level; </a:t>
            </a:r>
            <a:endParaRPr lang="en-US" dirty="0" smtClean="0"/>
          </a:p>
          <a:p>
            <a:r>
              <a:rPr lang="en-US" dirty="0" smtClean="0"/>
              <a:t>increased </a:t>
            </a:r>
            <a:r>
              <a:rPr lang="en-US" dirty="0"/>
              <a:t>public scientific literacy </a:t>
            </a:r>
            <a:r>
              <a:rPr lang="en-US" dirty="0" smtClean="0"/>
              <a:t>and public </a:t>
            </a:r>
            <a:r>
              <a:rPr lang="en-US" dirty="0"/>
              <a:t>engagement with science and technology; </a:t>
            </a:r>
            <a:endParaRPr lang="en-US" dirty="0" smtClean="0"/>
          </a:p>
          <a:p>
            <a:r>
              <a:rPr lang="en-US" dirty="0" smtClean="0"/>
              <a:t>improved </a:t>
            </a:r>
            <a:r>
              <a:rPr lang="en-US" dirty="0"/>
              <a:t>well-being of individuals in society; </a:t>
            </a:r>
            <a:endParaRPr lang="en-US" dirty="0" smtClean="0"/>
          </a:p>
          <a:p>
            <a:r>
              <a:rPr lang="en-US" dirty="0" smtClean="0"/>
              <a:t>development </a:t>
            </a:r>
            <a:r>
              <a:rPr lang="en-US" dirty="0"/>
              <a:t>of a diverse, </a:t>
            </a:r>
            <a:r>
              <a:rPr lang="en-US" dirty="0" smtClean="0"/>
              <a:t>globally competitive </a:t>
            </a:r>
            <a:r>
              <a:rPr lang="en-US" dirty="0"/>
              <a:t>STEM workforce; </a:t>
            </a:r>
            <a:endParaRPr lang="en-US" dirty="0" smtClean="0"/>
          </a:p>
          <a:p>
            <a:r>
              <a:rPr lang="en-US" dirty="0" smtClean="0"/>
              <a:t>increased </a:t>
            </a:r>
            <a:r>
              <a:rPr lang="en-US" dirty="0"/>
              <a:t>partnerships between academia, industry, and others; </a:t>
            </a:r>
            <a:endParaRPr lang="en-US" dirty="0" smtClean="0"/>
          </a:p>
          <a:p>
            <a:r>
              <a:rPr lang="en-US" dirty="0" smtClean="0"/>
              <a:t>improved </a:t>
            </a:r>
            <a:r>
              <a:rPr lang="en-US" dirty="0"/>
              <a:t>national security; </a:t>
            </a:r>
            <a:endParaRPr lang="en-US" dirty="0" smtClean="0"/>
          </a:p>
          <a:p>
            <a:r>
              <a:rPr lang="en-US" dirty="0" smtClean="0"/>
              <a:t>Increased economic </a:t>
            </a:r>
            <a:r>
              <a:rPr lang="en-US" dirty="0"/>
              <a:t>competitiveness of the United States; and enhanced infrastructure for research and education.</a:t>
            </a:r>
          </a:p>
        </p:txBody>
      </p:sp>
    </p:spTree>
    <p:extLst>
      <p:ext uri="{BB962C8B-B14F-4D97-AF65-F5344CB8AC3E}">
        <p14:creationId xmlns:p14="http://schemas.microsoft.com/office/powerpoint/2010/main" val="76724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STEM-C Partnerships Program</a:t>
            </a:r>
            <a:endParaRPr lang="en-US" b="1" dirty="0"/>
          </a:p>
        </p:txBody>
      </p:sp>
      <p:sp>
        <p:nvSpPr>
          <p:cNvPr id="3" name="Content Placeholder 2"/>
          <p:cNvSpPr>
            <a:spLocks noGrp="1"/>
          </p:cNvSpPr>
          <p:nvPr>
            <p:ph idx="1"/>
          </p:nvPr>
        </p:nvSpPr>
        <p:spPr>
          <a:xfrm>
            <a:off x="457200" y="1371600"/>
            <a:ext cx="8229600" cy="4953000"/>
          </a:xfrm>
        </p:spPr>
        <p:txBody>
          <a:bodyPr>
            <a:noAutofit/>
          </a:bodyPr>
          <a:lstStyle/>
          <a:p>
            <a:pPr marL="0" lvl="0" indent="0">
              <a:buNone/>
            </a:pPr>
            <a:r>
              <a:rPr lang="en-US" sz="2400" dirty="0">
                <a:latin typeface="Calisto MT" panose="02040603050505030304" pitchFamily="18" charset="0"/>
              </a:rPr>
              <a:t>CE21 </a:t>
            </a:r>
            <a:r>
              <a:rPr lang="en-US" sz="2400" b="1" dirty="0">
                <a:solidFill>
                  <a:srgbClr val="0070C0"/>
                </a:solidFill>
                <a:latin typeface="Calisto MT" panose="02040603050505030304" pitchFamily="18" charset="0"/>
              </a:rPr>
              <a:t>+</a:t>
            </a:r>
            <a:r>
              <a:rPr lang="en-US" sz="2400" dirty="0">
                <a:latin typeface="Calisto MT" panose="02040603050505030304" pitchFamily="18" charset="0"/>
              </a:rPr>
              <a:t> Math Science Partnerships (MSP) </a:t>
            </a:r>
            <a:r>
              <a:rPr lang="en-US" sz="2400" b="1" dirty="0">
                <a:solidFill>
                  <a:srgbClr val="0070C0"/>
                </a:solidFill>
                <a:latin typeface="Calisto MT" panose="02040603050505030304" pitchFamily="18" charset="0"/>
              </a:rPr>
              <a:t>=</a:t>
            </a:r>
            <a:r>
              <a:rPr lang="en-US" sz="2400" b="1" dirty="0">
                <a:latin typeface="Calisto MT" panose="02040603050505030304" pitchFamily="18" charset="0"/>
              </a:rPr>
              <a:t> </a:t>
            </a:r>
            <a:r>
              <a:rPr lang="en-US" sz="2400" i="1" dirty="0">
                <a:latin typeface="Calisto MT" panose="02040603050505030304" pitchFamily="18" charset="0"/>
              </a:rPr>
              <a:t>Science, Technology, Engineering, Mathematics, </a:t>
            </a:r>
            <a:r>
              <a:rPr lang="en-US" sz="2400" dirty="0">
                <a:latin typeface="Calisto MT" panose="02040603050505030304" pitchFamily="18" charset="0"/>
              </a:rPr>
              <a:t>and </a:t>
            </a:r>
            <a:r>
              <a:rPr lang="en-US" sz="2400" i="1" dirty="0">
                <a:latin typeface="Calisto MT" panose="02040603050505030304" pitchFamily="18" charset="0"/>
              </a:rPr>
              <a:t>Computing Partnerships</a:t>
            </a:r>
            <a:r>
              <a:rPr lang="en-US" sz="2400" dirty="0">
                <a:latin typeface="Calisto MT" panose="02040603050505030304" pitchFamily="18" charset="0"/>
              </a:rPr>
              <a:t> (</a:t>
            </a:r>
            <a:r>
              <a:rPr lang="en-US" sz="2400" b="1" dirty="0">
                <a:solidFill>
                  <a:srgbClr val="0070C0"/>
                </a:solidFill>
                <a:latin typeface="Calisto MT" panose="02040603050505030304" pitchFamily="18" charset="0"/>
              </a:rPr>
              <a:t>STEM-CP</a:t>
            </a:r>
            <a:r>
              <a:rPr lang="en-US" sz="2400" dirty="0" smtClean="0">
                <a:latin typeface="Calisto MT" panose="02040603050505030304" pitchFamily="18" charset="0"/>
              </a:rPr>
              <a:t>)</a:t>
            </a:r>
            <a:endParaRPr lang="en-US" sz="2300" dirty="0" smtClean="0"/>
          </a:p>
          <a:p>
            <a:r>
              <a:rPr lang="en-US" sz="2300" dirty="0" smtClean="0"/>
              <a:t>Supports </a:t>
            </a:r>
            <a:r>
              <a:rPr lang="en-US" sz="2300" b="1" dirty="0" smtClean="0"/>
              <a:t>innovative partnerships,</a:t>
            </a:r>
            <a:r>
              <a:rPr lang="en-US" sz="2300" dirty="0" smtClean="0"/>
              <a:t> to improve teaching and learning in STEM disciplines, between </a:t>
            </a:r>
            <a:r>
              <a:rPr lang="en-US" sz="2300" b="1" dirty="0" smtClean="0">
                <a:solidFill>
                  <a:srgbClr val="FF0000"/>
                </a:solidFill>
              </a:rPr>
              <a:t>K-12 school districts </a:t>
            </a:r>
            <a:r>
              <a:rPr lang="en-US" sz="2300" dirty="0" smtClean="0"/>
              <a:t>and </a:t>
            </a:r>
            <a:r>
              <a:rPr lang="en-US" sz="2300" dirty="0"/>
              <a:t>an </a:t>
            </a:r>
            <a:r>
              <a:rPr lang="en-US" sz="2300" b="1" dirty="0">
                <a:solidFill>
                  <a:srgbClr val="FF0000"/>
                </a:solidFill>
              </a:rPr>
              <a:t>institution that brings disciplinary expertise in the natural sciences, mathematics, </a:t>
            </a:r>
            <a:r>
              <a:rPr lang="en-US" sz="2300" b="1" dirty="0" smtClean="0">
                <a:solidFill>
                  <a:srgbClr val="FF0000"/>
                </a:solidFill>
              </a:rPr>
              <a:t>engineering and/or </a:t>
            </a:r>
            <a:r>
              <a:rPr lang="en-US" sz="2300" b="1" dirty="0">
                <a:solidFill>
                  <a:srgbClr val="FF0000"/>
                </a:solidFill>
              </a:rPr>
              <a:t>computer science and is actively engaged in the production of STEM </a:t>
            </a:r>
            <a:r>
              <a:rPr lang="en-US" sz="2300" b="1" dirty="0" smtClean="0">
                <a:solidFill>
                  <a:srgbClr val="FF0000"/>
                </a:solidFill>
              </a:rPr>
              <a:t>teachers</a:t>
            </a:r>
          </a:p>
          <a:p>
            <a:r>
              <a:rPr lang="en-US" sz="2300" dirty="0" smtClean="0"/>
              <a:t>Is a </a:t>
            </a:r>
            <a:r>
              <a:rPr lang="en-US" sz="2300" b="1" dirty="0" smtClean="0"/>
              <a:t>research and development </a:t>
            </a:r>
            <a:r>
              <a:rPr lang="en-US" sz="2300" dirty="0" smtClean="0"/>
              <a:t>effort</a:t>
            </a:r>
          </a:p>
          <a:p>
            <a:r>
              <a:rPr lang="en-US" sz="2300" dirty="0" smtClean="0"/>
              <a:t>Seeks innovations in policies, pedagogies, programs and/or in STEM disciplinary courses that support </a:t>
            </a:r>
            <a:r>
              <a:rPr lang="en-US" sz="2300" b="1" dirty="0" smtClean="0"/>
              <a:t>pre-service STEM teachers, as well as in-service teachers</a:t>
            </a:r>
          </a:p>
          <a:p>
            <a:r>
              <a:rPr lang="en-US" sz="2300" dirty="0" smtClean="0"/>
              <a:t>Elevates the </a:t>
            </a:r>
            <a:r>
              <a:rPr lang="en-US" sz="2300" b="1" dirty="0" smtClean="0"/>
              <a:t>inclusion of computer science </a:t>
            </a:r>
            <a:r>
              <a:rPr lang="en-US" sz="2300" dirty="0" smtClean="0"/>
              <a:t>in K-12 education</a:t>
            </a:r>
          </a:p>
          <a:p>
            <a:endParaRPr lang="en-US" sz="2300" dirty="0"/>
          </a:p>
        </p:txBody>
      </p:sp>
    </p:spTree>
    <p:extLst>
      <p:ext uri="{BB962C8B-B14F-4D97-AF65-F5344CB8AC3E}">
        <p14:creationId xmlns:p14="http://schemas.microsoft.com/office/powerpoint/2010/main" val="27553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STEM-C Partnerships: MSP </a:t>
            </a:r>
            <a:br>
              <a:rPr lang="en-US" b="1" dirty="0" smtClean="0"/>
            </a:br>
            <a:r>
              <a:rPr lang="en-US" b="1" dirty="0" smtClean="0"/>
              <a:t>Specific Review Criteria</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Is science, mathematics, computer science, and/or engineering </a:t>
            </a:r>
            <a:r>
              <a:rPr lang="en-US" b="1" dirty="0" smtClean="0"/>
              <a:t>expertise from Core Partners </a:t>
            </a:r>
            <a:r>
              <a:rPr lang="en-US" dirty="0" smtClean="0"/>
              <a:t>deeply and broadly involved in the proposed work?</a:t>
            </a:r>
          </a:p>
          <a:p>
            <a:r>
              <a:rPr lang="en-US" dirty="0" smtClean="0"/>
              <a:t>Is the potential high for strategic </a:t>
            </a:r>
            <a:r>
              <a:rPr lang="en-US" b="1" dirty="0" smtClean="0"/>
              <a:t>impact on teaching and learning</a:t>
            </a:r>
            <a:r>
              <a:rPr lang="en-US" dirty="0" smtClean="0"/>
              <a:t> and is the research likely to be of high importance to STEM education?</a:t>
            </a:r>
          </a:p>
          <a:p>
            <a:r>
              <a:rPr lang="en-US" dirty="0" smtClean="0"/>
              <a:t>Does the proposal clearly identify one of the five </a:t>
            </a:r>
            <a:r>
              <a:rPr lang="en-US" b="1" dirty="0" smtClean="0"/>
              <a:t>focal area</a:t>
            </a:r>
            <a:r>
              <a:rPr lang="en-US" dirty="0" smtClean="0"/>
              <a:t>s and provide an implementation plan explicitly linked to the project’s state theory of action?</a:t>
            </a:r>
          </a:p>
        </p:txBody>
      </p:sp>
    </p:spTree>
    <p:extLst>
      <p:ext uri="{BB962C8B-B14F-4D97-AF65-F5344CB8AC3E}">
        <p14:creationId xmlns:p14="http://schemas.microsoft.com/office/powerpoint/2010/main" val="264638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t>
            </a:r>
            <a:r>
              <a:rPr lang="en-US" b="1" dirty="0"/>
              <a:t>M</a:t>
            </a:r>
            <a:r>
              <a:rPr lang="en-US" b="1" dirty="0" smtClean="0"/>
              <a:t>akes a Proposal Competitive?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Strong Partnership team</a:t>
            </a:r>
          </a:p>
          <a:p>
            <a:r>
              <a:rPr lang="en-US" dirty="0" smtClean="0"/>
              <a:t>Innovative/original ideas</a:t>
            </a:r>
          </a:p>
          <a:p>
            <a:r>
              <a:rPr lang="en-US" dirty="0" smtClean="0"/>
              <a:t>Succinct, focused project plan</a:t>
            </a:r>
            <a:endParaRPr lang="en-US" dirty="0" smtClean="0">
              <a:solidFill>
                <a:schemeClr val="bg1">
                  <a:lumMod val="65000"/>
                </a:schemeClr>
              </a:solidFill>
            </a:endParaRPr>
          </a:p>
          <a:p>
            <a:r>
              <a:rPr lang="en-US" dirty="0" smtClean="0"/>
              <a:t>Sufficient detail provided</a:t>
            </a:r>
          </a:p>
          <a:p>
            <a:r>
              <a:rPr lang="en-US" dirty="0" smtClean="0"/>
              <a:t>Solid evaluation plan</a:t>
            </a:r>
          </a:p>
          <a:p>
            <a:r>
              <a:rPr lang="en-US" dirty="0" smtClean="0"/>
              <a:t>Rationale and evidence of potential effectiveness</a:t>
            </a:r>
          </a:p>
          <a:p>
            <a:r>
              <a:rPr lang="en-US" dirty="0" smtClean="0"/>
              <a:t>Potential contribution to knowledge</a:t>
            </a:r>
          </a:p>
          <a:p>
            <a:r>
              <a:rPr lang="en-US" dirty="0" smtClean="0"/>
              <a:t>Likelihood of sustainability</a:t>
            </a:r>
          </a:p>
          <a:p>
            <a:r>
              <a:rPr lang="en-US" dirty="0" smtClean="0"/>
              <a:t>Appropriate budget consistent with the scope and complexity of the proposed work</a:t>
            </a:r>
            <a:endParaRPr lang="en-US" dirty="0"/>
          </a:p>
        </p:txBody>
      </p:sp>
    </p:spTree>
    <p:extLst>
      <p:ext uri="{BB962C8B-B14F-4D97-AF65-F5344CB8AC3E}">
        <p14:creationId xmlns:p14="http://schemas.microsoft.com/office/powerpoint/2010/main" val="3879329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Tips for Success</a:t>
            </a:r>
            <a:endParaRPr lang="en-US" b="1"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sz="2600" dirty="0" smtClean="0"/>
              <a:t>Read the program solicitation and GPG</a:t>
            </a:r>
          </a:p>
          <a:p>
            <a:r>
              <a:rPr lang="en-US" sz="2600" dirty="0" smtClean="0"/>
              <a:t>Test drive </a:t>
            </a:r>
            <a:r>
              <a:rPr lang="en-US" sz="2600" dirty="0" err="1" smtClean="0"/>
              <a:t>FastLane</a:t>
            </a:r>
            <a:endParaRPr lang="en-US" sz="2600" dirty="0" smtClean="0"/>
          </a:p>
          <a:p>
            <a:r>
              <a:rPr lang="en-US" dirty="0" smtClean="0"/>
              <a:t>Alert the Sponsored Research Office</a:t>
            </a:r>
          </a:p>
          <a:p>
            <a:r>
              <a:rPr lang="en-US" dirty="0" smtClean="0"/>
              <a:t>Follow page and font size limits</a:t>
            </a:r>
          </a:p>
          <a:p>
            <a:r>
              <a:rPr lang="en-US" dirty="0" smtClean="0"/>
              <a:t>Discuss other projects, advances in the field and related literature</a:t>
            </a:r>
          </a:p>
          <a:p>
            <a:r>
              <a:rPr lang="en-US" dirty="0" smtClean="0"/>
              <a:t>Provide detail, </a:t>
            </a:r>
            <a:r>
              <a:rPr lang="en-US" sz="3500" dirty="0" smtClean="0"/>
              <a:t>detai</a:t>
            </a:r>
            <a:r>
              <a:rPr lang="en-US" dirty="0" smtClean="0"/>
              <a:t>l, </a:t>
            </a:r>
            <a:r>
              <a:rPr lang="en-US" sz="3900" b="1" dirty="0" smtClean="0"/>
              <a:t>detail</a:t>
            </a:r>
            <a:r>
              <a:rPr lang="en-US" dirty="0" smtClean="0"/>
              <a:t>!</a:t>
            </a:r>
          </a:p>
          <a:p>
            <a:r>
              <a:rPr lang="en-US" dirty="0" smtClean="0"/>
              <a:t>Discuss RESULTS from </a:t>
            </a:r>
            <a:r>
              <a:rPr lang="en-US" i="1" dirty="0" smtClean="0"/>
              <a:t>relevant</a:t>
            </a:r>
            <a:r>
              <a:rPr lang="en-US" dirty="0" smtClean="0"/>
              <a:t> prior work funded by NSF</a:t>
            </a:r>
          </a:p>
          <a:p>
            <a:r>
              <a:rPr lang="en-US" dirty="0" smtClean="0"/>
              <a:t>Have a strong evaluation plan with timelines and benchmarks</a:t>
            </a:r>
            <a:endParaRPr lang="en-US" dirty="0"/>
          </a:p>
        </p:txBody>
      </p:sp>
    </p:spTree>
    <p:extLst>
      <p:ext uri="{BB962C8B-B14F-4D97-AF65-F5344CB8AC3E}">
        <p14:creationId xmlns:p14="http://schemas.microsoft.com/office/powerpoint/2010/main" val="346215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Tips for Success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Have an important </a:t>
            </a:r>
            <a:r>
              <a:rPr lang="en-US" b="1" dirty="0" smtClean="0"/>
              <a:t>research question </a:t>
            </a:r>
            <a:r>
              <a:rPr lang="en-US" dirty="0" smtClean="0"/>
              <a:t>or questions and a strong research design</a:t>
            </a:r>
          </a:p>
          <a:p>
            <a:r>
              <a:rPr lang="en-US" dirty="0" smtClean="0"/>
              <a:t>Put yourself in the reviewers’ place</a:t>
            </a:r>
          </a:p>
          <a:p>
            <a:r>
              <a:rPr lang="en-US" dirty="0" smtClean="0"/>
              <a:t>Have someone else read the proposal</a:t>
            </a:r>
          </a:p>
          <a:p>
            <a:r>
              <a:rPr lang="en-US" dirty="0" smtClean="0"/>
              <a:t>Spell check; grammar check</a:t>
            </a:r>
          </a:p>
          <a:p>
            <a:r>
              <a:rPr lang="en-US" dirty="0" smtClean="0"/>
              <a:t>Meet deadlines</a:t>
            </a:r>
          </a:p>
          <a:p>
            <a:r>
              <a:rPr lang="en-US" dirty="0" smtClean="0"/>
              <a:t>Follow NSF requirements for proposals involving Human Subjects</a:t>
            </a:r>
          </a:p>
          <a:p>
            <a:r>
              <a:rPr lang="en-US" dirty="0" smtClean="0"/>
              <a:t>Call or email NSF Program Officers (when clarification will assist you)</a:t>
            </a:r>
            <a:endParaRPr lang="en-US" dirty="0"/>
          </a:p>
        </p:txBody>
      </p:sp>
    </p:spTree>
    <p:extLst>
      <p:ext uri="{BB962C8B-B14F-4D97-AF65-F5344CB8AC3E}">
        <p14:creationId xmlns:p14="http://schemas.microsoft.com/office/powerpoint/2010/main" val="204381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Return Without Review</a:t>
            </a:r>
            <a:endParaRPr lang="en-US" b="1" dirty="0"/>
          </a:p>
        </p:txBody>
      </p:sp>
      <p:sp>
        <p:nvSpPr>
          <p:cNvPr id="3" name="Content Placeholder 2"/>
          <p:cNvSpPr>
            <a:spLocks noGrp="1"/>
          </p:cNvSpPr>
          <p:nvPr>
            <p:ph idx="1"/>
          </p:nvPr>
        </p:nvSpPr>
        <p:spPr/>
        <p:txBody>
          <a:bodyPr/>
          <a:lstStyle/>
          <a:p>
            <a:r>
              <a:rPr lang="en-US" dirty="0" smtClean="0"/>
              <a:t>Submitted </a:t>
            </a:r>
            <a:r>
              <a:rPr lang="en-US" dirty="0" smtClean="0">
                <a:solidFill>
                  <a:srgbClr val="FF0000"/>
                </a:solidFill>
              </a:rPr>
              <a:t>after deadline</a:t>
            </a:r>
          </a:p>
          <a:p>
            <a:r>
              <a:rPr lang="en-US" dirty="0" smtClean="0"/>
              <a:t>Fail to separately and explicitly address both </a:t>
            </a:r>
            <a:r>
              <a:rPr lang="en-US" dirty="0" smtClean="0">
                <a:solidFill>
                  <a:srgbClr val="FF0000"/>
                </a:solidFill>
              </a:rPr>
              <a:t>intellectual merit and broader impacts </a:t>
            </a:r>
            <a:r>
              <a:rPr lang="en-US" dirty="0" smtClean="0"/>
              <a:t>in the project summary</a:t>
            </a:r>
          </a:p>
          <a:p>
            <a:r>
              <a:rPr lang="en-US" dirty="0" smtClean="0"/>
              <a:t>Fail to follow </a:t>
            </a:r>
            <a:r>
              <a:rPr lang="en-US" dirty="0" smtClean="0">
                <a:solidFill>
                  <a:srgbClr val="FF0000"/>
                </a:solidFill>
              </a:rPr>
              <a:t>formatting requirements </a:t>
            </a:r>
            <a:r>
              <a:rPr lang="en-US" dirty="0" smtClean="0"/>
              <a:t>such as page limitation, font size and margin limits</a:t>
            </a:r>
          </a:p>
          <a:p>
            <a:r>
              <a:rPr lang="en-US" dirty="0" smtClean="0"/>
              <a:t>Fail to meet </a:t>
            </a:r>
            <a:r>
              <a:rPr lang="en-US" dirty="0" smtClean="0">
                <a:solidFill>
                  <a:srgbClr val="FF0000"/>
                </a:solidFill>
              </a:rPr>
              <a:t>eligibility requirements </a:t>
            </a:r>
            <a:r>
              <a:rPr lang="en-US" dirty="0" smtClean="0"/>
              <a:t>of the solicitation</a:t>
            </a:r>
            <a:endParaRPr lang="en-US" dirty="0"/>
          </a:p>
        </p:txBody>
      </p:sp>
    </p:spTree>
    <p:extLst>
      <p:ext uri="{BB962C8B-B14F-4D97-AF65-F5344CB8AC3E}">
        <p14:creationId xmlns:p14="http://schemas.microsoft.com/office/powerpoint/2010/main" val="325206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Resources</a:t>
            </a:r>
            <a:endParaRPr lang="en-US" b="1" dirty="0"/>
          </a:p>
        </p:txBody>
      </p:sp>
      <p:sp>
        <p:nvSpPr>
          <p:cNvPr id="3" name="Content Placeholder 2"/>
          <p:cNvSpPr>
            <a:spLocks noGrp="1"/>
          </p:cNvSpPr>
          <p:nvPr>
            <p:ph idx="1"/>
          </p:nvPr>
        </p:nvSpPr>
        <p:spPr/>
        <p:txBody>
          <a:bodyPr/>
          <a:lstStyle/>
          <a:p>
            <a:r>
              <a:rPr lang="en-US" dirty="0" smtClean="0"/>
              <a:t>STEM-C Partnerships: MSP </a:t>
            </a:r>
            <a:r>
              <a:rPr lang="en-US" dirty="0" smtClean="0">
                <a:hlinkClick r:id="rId2"/>
              </a:rPr>
              <a:t>Program Page</a:t>
            </a:r>
            <a:r>
              <a:rPr lang="en-US" dirty="0" smtClean="0"/>
              <a:t> and Solicitation </a:t>
            </a:r>
            <a:r>
              <a:rPr lang="en-US" dirty="0" smtClean="0">
                <a:hlinkClick r:id="rId3"/>
              </a:rPr>
              <a:t>NSF 14-522</a:t>
            </a:r>
            <a:endParaRPr lang="en-US" dirty="0" smtClean="0"/>
          </a:p>
          <a:p>
            <a:r>
              <a:rPr lang="en-US" dirty="0" smtClean="0"/>
              <a:t>Grant Proposal Guide </a:t>
            </a:r>
            <a:r>
              <a:rPr lang="en-US" dirty="0" smtClean="0">
                <a:hlinkClick r:id="rId4"/>
              </a:rPr>
              <a:t>NSF 14-1</a:t>
            </a:r>
            <a:endParaRPr lang="en-US" dirty="0" smtClean="0"/>
          </a:p>
          <a:p>
            <a:r>
              <a:rPr lang="en-US" dirty="0" smtClean="0"/>
              <a:t>Common Guidelines for Education Research and Evaluation </a:t>
            </a:r>
            <a:r>
              <a:rPr lang="en-US" dirty="0" smtClean="0">
                <a:hlinkClick r:id="rId5"/>
              </a:rPr>
              <a:t>NSF 13-126</a:t>
            </a:r>
            <a:endParaRPr lang="en-US" dirty="0" smtClean="0"/>
          </a:p>
          <a:p>
            <a:r>
              <a:rPr lang="en-US" dirty="0" smtClean="0"/>
              <a:t>Education and Human Resources </a:t>
            </a:r>
            <a:r>
              <a:rPr lang="en-US" dirty="0" smtClean="0">
                <a:hlinkClick r:id="rId6"/>
              </a:rPr>
              <a:t>Data Management Plan Guidelines</a:t>
            </a:r>
            <a:endParaRPr lang="en-US" dirty="0" smtClean="0"/>
          </a:p>
          <a:p>
            <a:r>
              <a:rPr lang="en-US" dirty="0" smtClean="0">
                <a:hlinkClick r:id="rId7"/>
              </a:rPr>
              <a:t>www.MSPnet.org</a:t>
            </a:r>
            <a:endParaRPr lang="en-US" dirty="0" smtClean="0"/>
          </a:p>
        </p:txBody>
      </p:sp>
    </p:spTree>
    <p:extLst>
      <p:ext uri="{BB962C8B-B14F-4D97-AF65-F5344CB8AC3E}">
        <p14:creationId xmlns:p14="http://schemas.microsoft.com/office/powerpoint/2010/main" val="23623260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smtClean="0"/>
              <a:t>STEM-C Partnerships: MSP</a:t>
            </a:r>
            <a:br>
              <a:rPr lang="en-US" b="1" dirty="0" smtClean="0"/>
            </a:br>
            <a:r>
              <a:rPr lang="en-US" b="1" dirty="0" smtClean="0"/>
              <a:t>Program Officers</a:t>
            </a:r>
            <a:endParaRPr lang="en-US" b="1" dirty="0"/>
          </a:p>
        </p:txBody>
      </p:sp>
      <p:sp>
        <p:nvSpPr>
          <p:cNvPr id="3" name="Content Placeholder 2"/>
          <p:cNvSpPr>
            <a:spLocks noGrp="1"/>
          </p:cNvSpPr>
          <p:nvPr>
            <p:ph idx="1"/>
          </p:nvPr>
        </p:nvSpPr>
        <p:spPr>
          <a:xfrm>
            <a:off x="457200" y="1447800"/>
            <a:ext cx="8229600" cy="4953000"/>
          </a:xfrm>
        </p:spPr>
        <p:txBody>
          <a:bodyPr>
            <a:noAutofit/>
          </a:bodyPr>
          <a:lstStyle/>
          <a:p>
            <a:r>
              <a:rPr lang="en-US" sz="2400" dirty="0"/>
              <a:t>Kathleen B. Bergin, telephone: (703) 292-5171, email: kbergin@nsf.gov</a:t>
            </a:r>
          </a:p>
          <a:p>
            <a:r>
              <a:rPr lang="en-US" sz="2400" dirty="0"/>
              <a:t>Janice Cuny, telephone: (703) 292-8900, email: jcuny@nsf.gov</a:t>
            </a:r>
          </a:p>
          <a:p>
            <a:r>
              <a:rPr lang="fr-FR" sz="2400" dirty="0"/>
              <a:t>Arlene M. de Strulle, </a:t>
            </a:r>
            <a:r>
              <a:rPr lang="fr-FR" sz="2400" dirty="0" err="1"/>
              <a:t>telephone</a:t>
            </a:r>
            <a:r>
              <a:rPr lang="fr-FR" sz="2400" dirty="0"/>
              <a:t>: (703) 292-8620, email: adestrul@nsf.gov</a:t>
            </a:r>
          </a:p>
          <a:p>
            <a:r>
              <a:rPr lang="en-US" sz="2400" dirty="0"/>
              <a:t>Valerie Barr, telephone: (703) 292-7855, email: vbarr@nsf.gov</a:t>
            </a:r>
          </a:p>
          <a:p>
            <a:r>
              <a:rPr lang="en-US" sz="2400" dirty="0"/>
              <a:t>John Haddock, telephone: (703) 292-4643, email: jhaddock@nsf.gov</a:t>
            </a:r>
          </a:p>
          <a:p>
            <a:r>
              <a:rPr lang="en-US" sz="2400" dirty="0"/>
              <a:t>Christopher Hoadley, telephone: (703) 292-7906, email: choadley@nsf.gov</a:t>
            </a:r>
          </a:p>
          <a:p>
            <a:r>
              <a:rPr lang="en-US" sz="2400" dirty="0"/>
              <a:t>Michael Jacobson, telephone: (703) 292-4641, email: mjacobso@nsf.gov</a:t>
            </a:r>
          </a:p>
        </p:txBody>
      </p:sp>
    </p:spTree>
    <p:extLst>
      <p:ext uri="{BB962C8B-B14F-4D97-AF65-F5344CB8AC3E}">
        <p14:creationId xmlns:p14="http://schemas.microsoft.com/office/powerpoint/2010/main" val="37192489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3886200" cy="5334000"/>
          </a:xfrm>
        </p:spPr>
        <p:txBody>
          <a:bodyPr>
            <a:normAutofit/>
          </a:bodyPr>
          <a:lstStyle/>
          <a:p>
            <a:pPr>
              <a:spcBef>
                <a:spcPts val="1200"/>
              </a:spcBef>
              <a:buNone/>
            </a:pPr>
            <a:r>
              <a:rPr lang="en-US" sz="4400" dirty="0" smtClean="0">
                <a:solidFill>
                  <a:srgbClr val="0070C0"/>
                </a:solidFill>
                <a:effectLst>
                  <a:outerShdw blurRad="38100" dist="38100" dir="2700000" algn="tl">
                    <a:srgbClr val="000000">
                      <a:alpha val="43137"/>
                    </a:srgbClr>
                  </a:outerShdw>
                </a:effectLst>
              </a:rPr>
              <a:t>Questions?</a:t>
            </a:r>
            <a:br>
              <a:rPr lang="en-US" sz="4400" dirty="0" smtClean="0">
                <a:solidFill>
                  <a:srgbClr val="0070C0"/>
                </a:solidFill>
                <a:effectLst>
                  <a:outerShdw blurRad="38100" dist="38100" dir="2700000" algn="tl">
                    <a:srgbClr val="000000">
                      <a:alpha val="43137"/>
                    </a:srgbClr>
                  </a:outerShdw>
                </a:effectLst>
              </a:rPr>
            </a:br>
            <a:r>
              <a:rPr lang="en-US" sz="4400" dirty="0" smtClean="0">
                <a:solidFill>
                  <a:srgbClr val="0070C0"/>
                </a:solidFill>
                <a:effectLst>
                  <a:outerShdw blurRad="38100" dist="38100" dir="2700000" algn="tl">
                    <a:srgbClr val="000000">
                      <a:alpha val="43137"/>
                    </a:srgbClr>
                  </a:outerShdw>
                </a:effectLst>
              </a:rPr>
              <a:t/>
            </a:r>
            <a:br>
              <a:rPr lang="en-US" sz="4400" dirty="0" smtClean="0">
                <a:solidFill>
                  <a:srgbClr val="0070C0"/>
                </a:solidFill>
                <a:effectLst>
                  <a:outerShdw blurRad="38100" dist="38100" dir="2700000" algn="tl">
                    <a:srgbClr val="000000">
                      <a:alpha val="43137"/>
                    </a:srgbClr>
                  </a:outerShdw>
                </a:effectLst>
              </a:rPr>
            </a:br>
            <a:r>
              <a:rPr lang="en-US" i="1" dirty="0" smtClean="0">
                <a:solidFill>
                  <a:srgbClr val="0070C0"/>
                </a:solidFill>
                <a:effectLst>
                  <a:outerShdw blurRad="38100" dist="38100" dir="2700000" algn="tl">
                    <a:srgbClr val="000000">
                      <a:alpha val="43137"/>
                    </a:srgbClr>
                  </a:outerShdw>
                </a:effectLst>
              </a:rPr>
              <a:t>Thank you for your participation</a:t>
            </a:r>
            <a:r>
              <a:rPr lang="en-US" sz="5400" dirty="0" smtClean="0">
                <a:solidFill>
                  <a:schemeClr val="accent1">
                    <a:lumMod val="75000"/>
                  </a:schemeClr>
                </a:solidFill>
              </a:rPr>
              <a:t/>
            </a:r>
            <a:br>
              <a:rPr lang="en-US" sz="5400" dirty="0" smtClean="0">
                <a:solidFill>
                  <a:schemeClr val="accent1">
                    <a:lumMod val="75000"/>
                  </a:schemeClr>
                </a:solidFill>
              </a:rPr>
            </a:br>
            <a:endParaRPr lang="en-US" sz="5400" dirty="0">
              <a:solidFill>
                <a:schemeClr val="accent1">
                  <a:lumMod val="75000"/>
                </a:schemeClr>
              </a:solidFill>
            </a:endParaRPr>
          </a:p>
        </p:txBody>
      </p:sp>
      <p:grpSp>
        <p:nvGrpSpPr>
          <p:cNvPr id="3" name="Group 14"/>
          <p:cNvGrpSpPr/>
          <p:nvPr/>
        </p:nvGrpSpPr>
        <p:grpSpPr>
          <a:xfrm>
            <a:off x="4495800" y="1524000"/>
            <a:ext cx="4053840" cy="3642360"/>
            <a:chOff x="5410200" y="1905000"/>
            <a:chExt cx="3048000" cy="2819400"/>
          </a:xfrm>
        </p:grpSpPr>
        <p:pic>
          <p:nvPicPr>
            <p:cNvPr id="5" name="Picture 4" descr="technology.png"/>
            <p:cNvPicPr>
              <a:picLocks noChangeAspect="1"/>
            </p:cNvPicPr>
            <p:nvPr/>
          </p:nvPicPr>
          <p:blipFill>
            <a:blip r:embed="rId3" cstate="print"/>
            <a:stretch>
              <a:fillRect/>
            </a:stretch>
          </p:blipFill>
          <p:spPr>
            <a:xfrm>
              <a:off x="5410200" y="2654208"/>
              <a:ext cx="3048000" cy="698592"/>
            </a:xfrm>
            <a:prstGeom prst="rect">
              <a:avLst/>
            </a:prstGeom>
          </p:spPr>
        </p:pic>
        <p:pic>
          <p:nvPicPr>
            <p:cNvPr id="6" name="Picture 5" descr="Science.png"/>
            <p:cNvPicPr>
              <a:picLocks noChangeAspect="1"/>
            </p:cNvPicPr>
            <p:nvPr/>
          </p:nvPicPr>
          <p:blipFill>
            <a:blip r:embed="rId4" cstate="print"/>
            <a:srcRect t="3939" b="52731"/>
            <a:stretch>
              <a:fillRect/>
            </a:stretch>
          </p:blipFill>
          <p:spPr>
            <a:xfrm>
              <a:off x="5596835" y="1905001"/>
              <a:ext cx="2782957" cy="799507"/>
            </a:xfrm>
            <a:prstGeom prst="rect">
              <a:avLst/>
            </a:prstGeom>
          </p:spPr>
        </p:pic>
        <p:pic>
          <p:nvPicPr>
            <p:cNvPr id="7" name="Picture 2"/>
            <p:cNvPicPr>
              <a:picLocks noChangeAspect="1" noChangeArrowheads="1"/>
            </p:cNvPicPr>
            <p:nvPr/>
          </p:nvPicPr>
          <p:blipFill>
            <a:blip r:embed="rId5" cstate="print"/>
            <a:srcRect/>
            <a:stretch>
              <a:fillRect/>
            </a:stretch>
          </p:blipFill>
          <p:spPr bwMode="auto">
            <a:xfrm>
              <a:off x="5596835" y="3352800"/>
              <a:ext cx="2782957" cy="532966"/>
            </a:xfrm>
            <a:prstGeom prst="rect">
              <a:avLst/>
            </a:prstGeom>
            <a:noFill/>
            <a:ln w="9525">
              <a:solidFill>
                <a:schemeClr val="bg1"/>
              </a:solidFill>
              <a:miter lim="800000"/>
              <a:headEnd/>
              <a:tailEnd/>
            </a:ln>
          </p:spPr>
        </p:pic>
        <p:pic>
          <p:nvPicPr>
            <p:cNvPr id="9" name="Picture 4" descr="P:\GOH\BECKY\PUBLICATIONS\EHR Inspirations\Drafts and pics\EHR Graphic\Highlight pics 2005-2011 for EHR Mag Graphic\math.jpg"/>
            <p:cNvPicPr>
              <a:picLocks noChangeAspect="1" noChangeArrowheads="1"/>
            </p:cNvPicPr>
            <p:nvPr/>
          </p:nvPicPr>
          <p:blipFill>
            <a:blip r:embed="rId6" cstate="print"/>
            <a:srcRect/>
            <a:stretch>
              <a:fillRect/>
            </a:stretch>
          </p:blipFill>
          <p:spPr bwMode="auto">
            <a:xfrm>
              <a:off x="5596835" y="3909646"/>
              <a:ext cx="2743200" cy="768449"/>
            </a:xfrm>
            <a:prstGeom prst="rect">
              <a:avLst/>
            </a:prstGeom>
            <a:noFill/>
          </p:spPr>
        </p:pic>
        <p:sp>
          <p:nvSpPr>
            <p:cNvPr id="11" name="Rectangle 10"/>
            <p:cNvSpPr/>
            <p:nvPr/>
          </p:nvSpPr>
          <p:spPr>
            <a:xfrm>
              <a:off x="5562600" y="1905000"/>
              <a:ext cx="2819400" cy="281940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8475182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90600" y="174625"/>
            <a:ext cx="7924800" cy="968375"/>
          </a:xfrm>
        </p:spPr>
        <p:txBody>
          <a:bodyPr>
            <a:normAutofit fontScale="90000"/>
          </a:bodyPr>
          <a:lstStyle/>
          <a:p>
            <a:r>
              <a:rPr lang="en-US" sz="3200" b="1" dirty="0" smtClean="0">
                <a:latin typeface="Arial" charset="0"/>
              </a:rPr>
              <a:t>STEM-C Partnerships</a:t>
            </a:r>
            <a:br>
              <a:rPr lang="en-US" sz="3200" b="1" dirty="0" smtClean="0">
                <a:latin typeface="Arial" charset="0"/>
              </a:rPr>
            </a:br>
            <a:r>
              <a:rPr lang="en-US" sz="3200" b="1" dirty="0" smtClean="0">
                <a:latin typeface="Arial" charset="0"/>
              </a:rPr>
              <a:t>Deadlines and </a:t>
            </a:r>
            <a:r>
              <a:rPr lang="en-US" sz="3200" b="1" i="1" dirty="0" smtClean="0">
                <a:latin typeface="Arial" charset="0"/>
              </a:rPr>
              <a:t>Brief Info</a:t>
            </a:r>
          </a:p>
        </p:txBody>
      </p:sp>
      <p:sp>
        <p:nvSpPr>
          <p:cNvPr id="37891" name="Rectangle 3"/>
          <p:cNvSpPr>
            <a:spLocks noGrp="1" noChangeArrowheads="1"/>
          </p:cNvSpPr>
          <p:nvPr>
            <p:ph type="body" idx="1"/>
          </p:nvPr>
        </p:nvSpPr>
        <p:spPr>
          <a:xfrm>
            <a:off x="762000" y="1219200"/>
            <a:ext cx="8382000" cy="5638800"/>
          </a:xfrm>
        </p:spPr>
        <p:txBody>
          <a:bodyPr/>
          <a:lstStyle/>
          <a:p>
            <a:pPr>
              <a:lnSpc>
                <a:spcPct val="85000"/>
              </a:lnSpc>
            </a:pPr>
            <a:r>
              <a:rPr lang="en-US" sz="2000" dirty="0" smtClean="0">
                <a:latin typeface="Arial" charset="0"/>
              </a:rPr>
              <a:t>2 solicitations, NSF 14-522 and NSF 14-523: </a:t>
            </a:r>
          </a:p>
          <a:p>
            <a:pPr lvl="1">
              <a:lnSpc>
                <a:spcPct val="85000"/>
              </a:lnSpc>
            </a:pPr>
            <a:r>
              <a:rPr lang="en-US" sz="2000" dirty="0" smtClean="0">
                <a:latin typeface="Arial" charset="0"/>
              </a:rPr>
              <a:t>STEM-CP: MSP </a:t>
            </a:r>
            <a:r>
              <a:rPr lang="en-US" sz="2000" dirty="0">
                <a:latin typeface="Arial" charset="0"/>
              </a:rPr>
              <a:t>&amp; </a:t>
            </a:r>
            <a:r>
              <a:rPr lang="en-US" sz="2000" dirty="0" smtClean="0">
                <a:latin typeface="Arial" charset="0"/>
              </a:rPr>
              <a:t>STEM-CP: CE21 </a:t>
            </a:r>
          </a:p>
          <a:p>
            <a:pPr marL="457200" lvl="1" indent="0">
              <a:lnSpc>
                <a:spcPct val="85000"/>
              </a:lnSpc>
              <a:buNone/>
            </a:pPr>
            <a:endParaRPr lang="en-US" sz="2000" dirty="0" smtClean="0">
              <a:latin typeface="Arial" charset="0"/>
            </a:endParaRPr>
          </a:p>
          <a:p>
            <a:pPr>
              <a:lnSpc>
                <a:spcPct val="85000"/>
              </a:lnSpc>
            </a:pPr>
            <a:r>
              <a:rPr lang="en-US" sz="2000" dirty="0" smtClean="0">
                <a:latin typeface="Arial" charset="0"/>
              </a:rPr>
              <a:t>Full proposals due: </a:t>
            </a:r>
            <a:r>
              <a:rPr lang="en-US" sz="2000" b="1" dirty="0" smtClean="0">
                <a:latin typeface="Arial" charset="0"/>
              </a:rPr>
              <a:t>March 18, 2014</a:t>
            </a:r>
          </a:p>
          <a:p>
            <a:pPr lvl="1">
              <a:lnSpc>
                <a:spcPct val="85000"/>
              </a:lnSpc>
            </a:pPr>
            <a:endParaRPr lang="en-US" sz="2000" dirty="0" smtClean="0">
              <a:latin typeface="Arial" charset="0"/>
            </a:endParaRPr>
          </a:p>
          <a:p>
            <a:pPr marL="0" indent="0">
              <a:lnSpc>
                <a:spcPct val="85000"/>
              </a:lnSpc>
              <a:buNone/>
            </a:pPr>
            <a:r>
              <a:rPr lang="en-US" sz="2000" dirty="0" smtClean="0">
                <a:latin typeface="Arial" charset="0"/>
              </a:rPr>
              <a:t>STEM-C Partnerships: MSP (NSF 14-522)</a:t>
            </a:r>
          </a:p>
          <a:p>
            <a:pPr marL="457200" lvl="1" indent="0">
              <a:lnSpc>
                <a:spcPct val="85000"/>
              </a:lnSpc>
              <a:buNone/>
            </a:pPr>
            <a:r>
              <a:rPr lang="en-US" sz="2000" dirty="0" smtClean="0">
                <a:latin typeface="Arial" charset="0"/>
              </a:rPr>
              <a:t>A. Targeted Partnerships </a:t>
            </a:r>
          </a:p>
          <a:p>
            <a:pPr marL="457200" lvl="1" indent="0">
              <a:lnSpc>
                <a:spcPct val="85000"/>
              </a:lnSpc>
              <a:buNone/>
            </a:pPr>
            <a:r>
              <a:rPr lang="en-US" sz="1800" dirty="0" smtClean="0">
                <a:latin typeface="Arial" charset="0"/>
              </a:rPr>
              <a:t>(Implementation: $7.5m over 5 years; Prototype: $1.5m over 3 years)</a:t>
            </a:r>
          </a:p>
          <a:p>
            <a:pPr marL="457200" lvl="1" indent="0">
              <a:lnSpc>
                <a:spcPct val="85000"/>
              </a:lnSpc>
              <a:buNone/>
            </a:pPr>
            <a:r>
              <a:rPr lang="en-US" sz="1800" b="1" dirty="0">
                <a:solidFill>
                  <a:srgbClr val="FF0000"/>
                </a:solidFill>
                <a:latin typeface="Arial" charset="0"/>
              </a:rPr>
              <a:t>Focal </a:t>
            </a:r>
            <a:r>
              <a:rPr lang="en-US" sz="1800" b="1" dirty="0" smtClean="0">
                <a:solidFill>
                  <a:srgbClr val="FF0000"/>
                </a:solidFill>
                <a:latin typeface="Arial" charset="0"/>
              </a:rPr>
              <a:t>Areas</a:t>
            </a:r>
          </a:p>
          <a:p>
            <a:pPr marL="1257300" lvl="2" indent="-457200">
              <a:lnSpc>
                <a:spcPct val="85000"/>
              </a:lnSpc>
              <a:buFont typeface="Times New Roman" pitchFamily="18" charset="0"/>
              <a:buAutoNum type="arabicParenR"/>
            </a:pPr>
            <a:r>
              <a:rPr lang="en-US" sz="1800" b="1" i="1" dirty="0"/>
              <a:t>Community Enterprise for STEM </a:t>
            </a:r>
            <a:r>
              <a:rPr lang="en-US" sz="1800" b="1" i="1" dirty="0" smtClean="0"/>
              <a:t>Teaching &amp; Learning </a:t>
            </a:r>
            <a:endParaRPr lang="en-US" sz="1800" b="1" i="1" dirty="0"/>
          </a:p>
          <a:p>
            <a:pPr marL="1257300" lvl="2" indent="-457200">
              <a:lnSpc>
                <a:spcPct val="85000"/>
              </a:lnSpc>
              <a:buFont typeface="Times New Roman" pitchFamily="18" charset="0"/>
              <a:buAutoNum type="arabicParenR"/>
            </a:pPr>
            <a:r>
              <a:rPr lang="en-US" sz="1800" b="1" i="1" dirty="0"/>
              <a:t>Current Issues Related to STEM Content</a:t>
            </a:r>
          </a:p>
          <a:p>
            <a:pPr marL="1257300" lvl="2" indent="-457200">
              <a:lnSpc>
                <a:spcPct val="85000"/>
              </a:lnSpc>
              <a:buFont typeface="Times New Roman" pitchFamily="18" charset="0"/>
              <a:buAutoNum type="arabicParenR"/>
            </a:pPr>
            <a:r>
              <a:rPr lang="en-US" sz="1800" b="1" i="1" dirty="0"/>
              <a:t>Teaching &amp; Learning In Computer Science </a:t>
            </a:r>
          </a:p>
          <a:p>
            <a:pPr marL="1257300" lvl="2" indent="-457200">
              <a:lnSpc>
                <a:spcPct val="85000"/>
              </a:lnSpc>
              <a:buFont typeface="Times New Roman" pitchFamily="18" charset="0"/>
              <a:buAutoNum type="arabicParenR"/>
            </a:pPr>
            <a:r>
              <a:rPr lang="en-US" sz="1800" b="1" i="1" dirty="0"/>
              <a:t>Identifying and Cultivating Exceptional Talent </a:t>
            </a:r>
          </a:p>
          <a:p>
            <a:pPr marL="1257300" lvl="2" indent="-457200">
              <a:lnSpc>
                <a:spcPct val="85000"/>
              </a:lnSpc>
              <a:buFont typeface="Times New Roman" pitchFamily="18" charset="0"/>
              <a:buAutoNum type="arabicParenR"/>
            </a:pPr>
            <a:r>
              <a:rPr lang="en-US" sz="1800" b="1" i="1" dirty="0"/>
              <a:t>K-12 STEM Teacher </a:t>
            </a:r>
            <a:r>
              <a:rPr lang="en-US" sz="1800" b="1" i="1" dirty="0" smtClean="0"/>
              <a:t>Preparation</a:t>
            </a:r>
            <a:endParaRPr lang="en-US" sz="2400" dirty="0" smtClean="0">
              <a:latin typeface="Arial" charset="0"/>
            </a:endParaRPr>
          </a:p>
          <a:p>
            <a:pPr marL="341313" lvl="1" indent="-341313">
              <a:lnSpc>
                <a:spcPct val="85000"/>
              </a:lnSpc>
              <a:spcBef>
                <a:spcPts val="1000"/>
              </a:spcBef>
              <a:buNone/>
            </a:pPr>
            <a:r>
              <a:rPr lang="en-US" sz="2400" dirty="0" smtClean="0">
                <a:latin typeface="Arial" charset="0"/>
              </a:rPr>
              <a:t>	</a:t>
            </a:r>
            <a:r>
              <a:rPr lang="en-US" sz="2000" dirty="0" smtClean="0">
                <a:latin typeface="Arial" charset="0"/>
              </a:rPr>
              <a:t>B. Computer Science Education Expansion ** ($500K supplements)</a:t>
            </a:r>
            <a:endParaRPr lang="en-US" sz="2400" dirty="0" smtClean="0">
              <a:latin typeface="Arial" charset="0"/>
            </a:endParaRPr>
          </a:p>
        </p:txBody>
      </p:sp>
    </p:spTree>
    <p:extLst>
      <p:ext uri="{BB962C8B-B14F-4D97-AF65-F5344CB8AC3E}">
        <p14:creationId xmlns:p14="http://schemas.microsoft.com/office/powerpoint/2010/main" val="314217113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Community Enterprise for STEM Teaching and Learning</a:t>
            </a:r>
            <a:endParaRPr lang="en-US" b="1" dirty="0"/>
          </a:p>
        </p:txBody>
      </p:sp>
      <p:sp>
        <p:nvSpPr>
          <p:cNvPr id="5" name="Content Placeholder 4"/>
          <p:cNvSpPr>
            <a:spLocks noGrp="1"/>
          </p:cNvSpPr>
          <p:nvPr>
            <p:ph idx="1"/>
          </p:nvPr>
        </p:nvSpPr>
        <p:spPr/>
        <p:txBody>
          <a:bodyPr>
            <a:normAutofit fontScale="62500" lnSpcReduction="20000"/>
          </a:bodyPr>
          <a:lstStyle/>
          <a:p>
            <a:r>
              <a:rPr lang="en-US" dirty="0" smtClean="0"/>
              <a:t>Expand the partnerships beyond </a:t>
            </a:r>
            <a:r>
              <a:rPr lang="en-US" dirty="0"/>
              <a:t>school districts and higher education in order to </a:t>
            </a:r>
            <a:r>
              <a:rPr lang="en-US" b="1" dirty="0"/>
              <a:t>provide and integrate necessary supports</a:t>
            </a:r>
            <a:r>
              <a:rPr lang="en-US" dirty="0"/>
              <a:t> for </a:t>
            </a:r>
            <a:r>
              <a:rPr lang="en-US" sz="4500" b="1" dirty="0"/>
              <a:t>students</a:t>
            </a:r>
            <a:r>
              <a:rPr lang="en-US" dirty="0"/>
              <a:t> so they </a:t>
            </a:r>
            <a:r>
              <a:rPr lang="en-US" dirty="0" smtClean="0"/>
              <a:t>can learn </a:t>
            </a:r>
            <a:r>
              <a:rPr lang="en-US" dirty="0"/>
              <a:t>challenging mathematics, science, engineering, and/or computer science. </a:t>
            </a:r>
            <a:endParaRPr lang="en-US" dirty="0" smtClean="0"/>
          </a:p>
          <a:p>
            <a:r>
              <a:rPr lang="en-US" dirty="0" smtClean="0"/>
              <a:t>These </a:t>
            </a:r>
            <a:r>
              <a:rPr lang="en-US" dirty="0"/>
              <a:t>projects involve K-12 school districts with other partners </a:t>
            </a:r>
            <a:r>
              <a:rPr lang="en-US" dirty="0" smtClean="0"/>
              <a:t>to provide </a:t>
            </a:r>
            <a:r>
              <a:rPr lang="en-US" b="1" dirty="0"/>
              <a:t>multifaceted resources</a:t>
            </a:r>
            <a:r>
              <a:rPr lang="en-US" dirty="0"/>
              <a:t> that </a:t>
            </a:r>
            <a:endParaRPr lang="en-US" dirty="0" smtClean="0"/>
          </a:p>
          <a:p>
            <a:pPr lvl="1"/>
            <a:r>
              <a:rPr lang="en-US" dirty="0" smtClean="0"/>
              <a:t>broaden </a:t>
            </a:r>
            <a:r>
              <a:rPr lang="en-US" dirty="0"/>
              <a:t>teaching and learning by incorporating </a:t>
            </a:r>
            <a:r>
              <a:rPr lang="en-US" b="1" dirty="0"/>
              <a:t>additional STEM assets </a:t>
            </a:r>
            <a:r>
              <a:rPr lang="en-US" dirty="0"/>
              <a:t>of </a:t>
            </a:r>
            <a:r>
              <a:rPr lang="en-US" dirty="0" smtClean="0"/>
              <a:t>the community</a:t>
            </a:r>
            <a:r>
              <a:rPr lang="en-US" dirty="0"/>
              <a:t>, such as institutions of higher </a:t>
            </a:r>
            <a:r>
              <a:rPr lang="en-US" dirty="0" smtClean="0"/>
              <a:t>education, museums/zoos/parks/aquariums</a:t>
            </a:r>
            <a:r>
              <a:rPr lang="en-US" dirty="0"/>
              <a:t>, science centers, business &amp; </a:t>
            </a:r>
            <a:r>
              <a:rPr lang="en-US" dirty="0" smtClean="0"/>
              <a:t>industry, or </a:t>
            </a:r>
            <a:r>
              <a:rPr lang="en-US" dirty="0"/>
              <a:t>national/state-funded science/engineering/technology laboratories and centers, </a:t>
            </a:r>
            <a:r>
              <a:rPr lang="en-US" b="1" i="1" dirty="0" smtClean="0"/>
              <a:t>and/or</a:t>
            </a:r>
          </a:p>
          <a:p>
            <a:pPr lvl="1"/>
            <a:r>
              <a:rPr lang="en-US" b="1" dirty="0" smtClean="0"/>
              <a:t>address </a:t>
            </a:r>
            <a:r>
              <a:rPr lang="en-US" b="1" dirty="0"/>
              <a:t>the social situations </a:t>
            </a:r>
            <a:r>
              <a:rPr lang="en-US" dirty="0" smtClean="0"/>
              <a:t>of students </a:t>
            </a:r>
            <a:r>
              <a:rPr lang="en-US" dirty="0"/>
              <a:t>by engaging necessary and important community entities, such as social services, family/parent </a:t>
            </a:r>
            <a:r>
              <a:rPr lang="en-US" dirty="0" smtClean="0"/>
              <a:t>organizations, before/after </a:t>
            </a:r>
            <a:r>
              <a:rPr lang="en-US" dirty="0"/>
              <a:t>school providers, or civic organizations. </a:t>
            </a:r>
            <a:endParaRPr lang="en-US" dirty="0" smtClean="0"/>
          </a:p>
          <a:p>
            <a:r>
              <a:rPr lang="en-US" dirty="0" smtClean="0"/>
              <a:t>The </a:t>
            </a:r>
            <a:r>
              <a:rPr lang="en-US" b="1" dirty="0"/>
              <a:t>research agenda </a:t>
            </a:r>
            <a:r>
              <a:rPr lang="en-US" dirty="0"/>
              <a:t>should be linked to the community aspect of </a:t>
            </a:r>
            <a:r>
              <a:rPr lang="en-US" dirty="0" smtClean="0"/>
              <a:t>the work</a:t>
            </a:r>
            <a:r>
              <a:rPr lang="en-US" dirty="0"/>
              <a:t>. Documenting learning across formal and informal educational settings is </a:t>
            </a:r>
            <a:r>
              <a:rPr lang="en-US" dirty="0" smtClean="0"/>
              <a:t>encouraged</a:t>
            </a:r>
            <a:endParaRPr lang="en-US" dirty="0"/>
          </a:p>
        </p:txBody>
      </p:sp>
    </p:spTree>
    <p:extLst>
      <p:ext uri="{BB962C8B-B14F-4D97-AF65-F5344CB8AC3E}">
        <p14:creationId xmlns:p14="http://schemas.microsoft.com/office/powerpoint/2010/main" val="220028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900" b="1" dirty="0" smtClean="0"/>
              <a:t>Current Issues Related to </a:t>
            </a:r>
            <a:r>
              <a:rPr lang="en-US" sz="3900" b="1" u="sng" dirty="0" smtClean="0"/>
              <a:t>STEM Content</a:t>
            </a:r>
            <a:endParaRPr lang="en-US" sz="3900" b="1" u="sng" dirty="0"/>
          </a:p>
        </p:txBody>
      </p:sp>
      <p:sp>
        <p:nvSpPr>
          <p:cNvPr id="3" name="Content Placeholder 2"/>
          <p:cNvSpPr>
            <a:spLocks noGrp="1"/>
          </p:cNvSpPr>
          <p:nvPr>
            <p:ph idx="1"/>
          </p:nvPr>
        </p:nvSpPr>
        <p:spPr/>
        <p:txBody>
          <a:bodyPr>
            <a:normAutofit fontScale="62500" lnSpcReduction="20000"/>
          </a:bodyPr>
          <a:lstStyle/>
          <a:p>
            <a:r>
              <a:rPr lang="en-US" dirty="0"/>
              <a:t>The focus is on </a:t>
            </a:r>
            <a:r>
              <a:rPr lang="en-US" b="1" dirty="0"/>
              <a:t>innovative solutions</a:t>
            </a:r>
            <a:r>
              <a:rPr lang="en-US" dirty="0"/>
              <a:t> related to current key issues in </a:t>
            </a:r>
            <a:r>
              <a:rPr lang="en-US" dirty="0" smtClean="0"/>
              <a:t>STEM education</a:t>
            </a:r>
            <a:r>
              <a:rPr lang="en-US" dirty="0"/>
              <a:t>, such as, but not limited to, Common Core State Standards, Next Generation Science Standards, engineering </a:t>
            </a:r>
            <a:r>
              <a:rPr lang="en-US" dirty="0" smtClean="0"/>
              <a:t>in the </a:t>
            </a:r>
            <a:r>
              <a:rPr lang="en-US" dirty="0"/>
              <a:t>K-12 curriculum (both stand-alone and in interdisciplinary contexts), or as identified in a recent National </a:t>
            </a:r>
            <a:r>
              <a:rPr lang="en-US" dirty="0" smtClean="0"/>
              <a:t>Research Council </a:t>
            </a:r>
            <a:r>
              <a:rPr lang="en-US" dirty="0"/>
              <a:t>report on successful K-12 STEM </a:t>
            </a:r>
            <a:r>
              <a:rPr lang="en-US" dirty="0" smtClean="0"/>
              <a:t>education</a:t>
            </a:r>
          </a:p>
          <a:p>
            <a:pPr marL="0" indent="0">
              <a:buNone/>
            </a:pPr>
            <a:endParaRPr lang="en-US" dirty="0" smtClean="0"/>
          </a:p>
          <a:p>
            <a:pPr marL="0" indent="0">
              <a:buNone/>
            </a:pPr>
            <a:r>
              <a:rPr lang="en-US" dirty="0" smtClean="0"/>
              <a:t>Proposals should:</a:t>
            </a:r>
          </a:p>
          <a:p>
            <a:pPr lvl="1"/>
            <a:r>
              <a:rPr lang="en-US" dirty="0" smtClean="0"/>
              <a:t>be </a:t>
            </a:r>
            <a:r>
              <a:rPr lang="en-US" b="1" dirty="0"/>
              <a:t>narrowly focused </a:t>
            </a:r>
            <a:r>
              <a:rPr lang="en-US" dirty="0"/>
              <a:t>on one or a few related foundational concepts of the STEM </a:t>
            </a:r>
            <a:r>
              <a:rPr lang="en-US" dirty="0" smtClean="0"/>
              <a:t>disciplines</a:t>
            </a:r>
          </a:p>
          <a:p>
            <a:pPr lvl="1"/>
            <a:r>
              <a:rPr lang="en-US" dirty="0" smtClean="0"/>
              <a:t>advance the </a:t>
            </a:r>
            <a:r>
              <a:rPr lang="en-US" b="1" dirty="0"/>
              <a:t>capacity of the STEM education system </a:t>
            </a:r>
            <a:r>
              <a:rPr lang="en-US" dirty="0"/>
              <a:t>to provide students with deep knowledge and facility related to these </a:t>
            </a:r>
            <a:r>
              <a:rPr lang="en-US" dirty="0" smtClean="0"/>
              <a:t>concepts</a:t>
            </a:r>
          </a:p>
          <a:p>
            <a:pPr marL="0" indent="0">
              <a:buNone/>
            </a:pPr>
            <a:endParaRPr lang="en-US" dirty="0" smtClean="0"/>
          </a:p>
          <a:p>
            <a:pPr marL="0" indent="0">
              <a:buNone/>
            </a:pPr>
            <a:r>
              <a:rPr lang="en-US" dirty="0" smtClean="0"/>
              <a:t>These </a:t>
            </a:r>
            <a:r>
              <a:rPr lang="en-US" dirty="0"/>
              <a:t>projects can also consider the </a:t>
            </a:r>
            <a:r>
              <a:rPr lang="en-US" b="1" dirty="0"/>
              <a:t>continuity</a:t>
            </a:r>
            <a:r>
              <a:rPr lang="en-US" dirty="0"/>
              <a:t> of college and career ready standards in specific content </a:t>
            </a:r>
            <a:r>
              <a:rPr lang="en-US" dirty="0" smtClean="0"/>
              <a:t>domains, especially </a:t>
            </a:r>
            <a:r>
              <a:rPr lang="en-US" dirty="0"/>
              <a:t>between high school and early postsecondary education.</a:t>
            </a:r>
          </a:p>
        </p:txBody>
      </p:sp>
    </p:spTree>
    <p:extLst>
      <p:ext uri="{BB962C8B-B14F-4D97-AF65-F5344CB8AC3E}">
        <p14:creationId xmlns:p14="http://schemas.microsoft.com/office/powerpoint/2010/main" val="422651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200" b="1" dirty="0" smtClean="0"/>
              <a:t>Teaching and Learning in Computer Science</a:t>
            </a:r>
            <a:endParaRPr lang="en-US" sz="3200" b="1"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marL="0" indent="0">
              <a:buNone/>
            </a:pPr>
            <a:r>
              <a:rPr lang="en-US" i="1" dirty="0" smtClean="0"/>
              <a:t>Proposals should</a:t>
            </a:r>
            <a:r>
              <a:rPr lang="en-US" dirty="0" smtClean="0"/>
              <a:t>:</a:t>
            </a:r>
          </a:p>
          <a:p>
            <a:r>
              <a:rPr lang="en-US" dirty="0" smtClean="0"/>
              <a:t>Contribute evidence-based </a:t>
            </a:r>
            <a:r>
              <a:rPr lang="en-US" dirty="0"/>
              <a:t>findings to the body </a:t>
            </a:r>
            <a:r>
              <a:rPr lang="en-US" dirty="0" smtClean="0"/>
              <a:t>of </a:t>
            </a:r>
            <a:r>
              <a:rPr lang="en-US" b="1" dirty="0" smtClean="0"/>
              <a:t>knowledge </a:t>
            </a:r>
            <a:r>
              <a:rPr lang="en-US" b="1" dirty="0"/>
              <a:t>on teaching and learning of computer science</a:t>
            </a:r>
            <a:r>
              <a:rPr lang="en-US" dirty="0"/>
              <a:t> within diverse teacher and student </a:t>
            </a:r>
            <a:r>
              <a:rPr lang="en-US" dirty="0" smtClean="0"/>
              <a:t>populations </a:t>
            </a:r>
          </a:p>
          <a:p>
            <a:r>
              <a:rPr lang="en-US" dirty="0" smtClean="0"/>
              <a:t>Expand </a:t>
            </a:r>
            <a:r>
              <a:rPr lang="en-US" b="1" dirty="0" smtClean="0"/>
              <a:t>computer </a:t>
            </a:r>
            <a:r>
              <a:rPr lang="en-US" b="1" dirty="0"/>
              <a:t>science opportunities </a:t>
            </a:r>
            <a:r>
              <a:rPr lang="en-US" dirty="0"/>
              <a:t>for K-12 students in school and/or outside of school </a:t>
            </a:r>
            <a:r>
              <a:rPr lang="en-US" dirty="0" smtClean="0"/>
              <a:t>while increasing </a:t>
            </a:r>
            <a:r>
              <a:rPr lang="en-US" dirty="0"/>
              <a:t>their knowledge of computing and/or computational skills, and computational thinking </a:t>
            </a:r>
            <a:r>
              <a:rPr lang="en-US" dirty="0" smtClean="0"/>
              <a:t>competencies</a:t>
            </a:r>
          </a:p>
          <a:p>
            <a:pPr marL="0" indent="0">
              <a:buNone/>
            </a:pPr>
            <a:r>
              <a:rPr lang="en-US" i="1" dirty="0" smtClean="0"/>
              <a:t>Proposals may</a:t>
            </a:r>
            <a:r>
              <a:rPr lang="en-US" dirty="0" smtClean="0"/>
              <a:t>:</a:t>
            </a:r>
          </a:p>
          <a:p>
            <a:r>
              <a:rPr lang="en-US" dirty="0"/>
              <a:t>C</a:t>
            </a:r>
            <a:r>
              <a:rPr lang="en-US" dirty="0" smtClean="0"/>
              <a:t>onduct </a:t>
            </a:r>
            <a:r>
              <a:rPr lang="en-US" b="1" dirty="0"/>
              <a:t>basic research </a:t>
            </a:r>
            <a:r>
              <a:rPr lang="en-US" dirty="0"/>
              <a:t>on the effects of teaching and learning of computational competencies </a:t>
            </a:r>
            <a:r>
              <a:rPr lang="en-US" dirty="0" smtClean="0"/>
              <a:t>in face-to-face </a:t>
            </a:r>
            <a:r>
              <a:rPr lang="en-US" dirty="0"/>
              <a:t>or online settings, including games and other virtual </a:t>
            </a:r>
            <a:r>
              <a:rPr lang="en-US" dirty="0" smtClean="0"/>
              <a:t>environments</a:t>
            </a:r>
          </a:p>
          <a:p>
            <a:r>
              <a:rPr lang="en-US" dirty="0"/>
              <a:t>D</a:t>
            </a:r>
            <a:r>
              <a:rPr lang="en-US" dirty="0" smtClean="0"/>
              <a:t>esign</a:t>
            </a:r>
            <a:r>
              <a:rPr lang="en-US" dirty="0"/>
              <a:t>, develop, </a:t>
            </a:r>
            <a:r>
              <a:rPr lang="en-US" dirty="0" smtClean="0"/>
              <a:t>test, validate</a:t>
            </a:r>
            <a:r>
              <a:rPr lang="en-US" dirty="0"/>
              <a:t>, and refine </a:t>
            </a:r>
            <a:r>
              <a:rPr lang="en-US" b="1" dirty="0"/>
              <a:t>materials, measurement tools, and methods</a:t>
            </a:r>
            <a:r>
              <a:rPr lang="en-US" dirty="0"/>
              <a:t> for teaching in specific learning </a:t>
            </a:r>
            <a:r>
              <a:rPr lang="en-US" dirty="0" smtClean="0"/>
              <a:t>contexts</a:t>
            </a:r>
          </a:p>
          <a:p>
            <a:r>
              <a:rPr lang="en-US" dirty="0"/>
              <a:t>I</a:t>
            </a:r>
            <a:r>
              <a:rPr lang="en-US" dirty="0" smtClean="0"/>
              <a:t>mplement promising </a:t>
            </a:r>
            <a:r>
              <a:rPr lang="en-US" b="1" dirty="0"/>
              <a:t>small-scale interventions </a:t>
            </a:r>
            <a:r>
              <a:rPr lang="en-US" dirty="0"/>
              <a:t>to study the efficacy of interventions with particular </a:t>
            </a:r>
            <a:r>
              <a:rPr lang="en-US" dirty="0" smtClean="0"/>
              <a:t>groups</a:t>
            </a:r>
            <a:endParaRPr lang="en-US" dirty="0"/>
          </a:p>
        </p:txBody>
      </p:sp>
    </p:spTree>
    <p:extLst>
      <p:ext uri="{BB962C8B-B14F-4D97-AF65-F5344CB8AC3E}">
        <p14:creationId xmlns:p14="http://schemas.microsoft.com/office/powerpoint/2010/main" val="23995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b="1" dirty="0" smtClean="0"/>
              <a:t>Identifying and Cultivating Exceptional Talent</a:t>
            </a:r>
            <a:endParaRPr lang="en-US" sz="3300" b="1" dirty="0"/>
          </a:p>
        </p:txBody>
      </p:sp>
      <p:sp>
        <p:nvSpPr>
          <p:cNvPr id="3" name="Content Placeholder 2"/>
          <p:cNvSpPr>
            <a:spLocks noGrp="1"/>
          </p:cNvSpPr>
          <p:nvPr>
            <p:ph idx="1"/>
          </p:nvPr>
        </p:nvSpPr>
        <p:spPr/>
        <p:txBody>
          <a:bodyPr>
            <a:normAutofit fontScale="77500" lnSpcReduction="20000"/>
          </a:bodyPr>
          <a:lstStyle/>
          <a:p>
            <a:r>
              <a:rPr lang="en-US" dirty="0"/>
              <a:t>The focus is on innovative mechanisms for both </a:t>
            </a:r>
            <a:r>
              <a:rPr lang="en-US" b="1" dirty="0"/>
              <a:t>identifying </a:t>
            </a:r>
            <a:r>
              <a:rPr lang="en-US" b="1" u="sng" dirty="0" smtClean="0"/>
              <a:t>and</a:t>
            </a:r>
            <a:r>
              <a:rPr lang="en-US" b="1" dirty="0" smtClean="0"/>
              <a:t> nurturing</a:t>
            </a:r>
            <a:r>
              <a:rPr lang="en-US" dirty="0" smtClean="0"/>
              <a:t> </a:t>
            </a:r>
            <a:r>
              <a:rPr lang="en-US" dirty="0"/>
              <a:t>"all types of talents" in "all demographics of students" with creative ways of thinking and applying </a:t>
            </a:r>
            <a:r>
              <a:rPr lang="en-US" dirty="0" smtClean="0"/>
              <a:t>conceptual understandings </a:t>
            </a:r>
            <a:r>
              <a:rPr lang="en-US" dirty="0"/>
              <a:t>in the STEM </a:t>
            </a:r>
            <a:r>
              <a:rPr lang="en-US" dirty="0" smtClean="0"/>
              <a:t>disciplines </a:t>
            </a:r>
          </a:p>
          <a:p>
            <a:r>
              <a:rPr lang="en-US" dirty="0" smtClean="0"/>
              <a:t>Provide students </a:t>
            </a:r>
            <a:r>
              <a:rPr lang="en-US" dirty="0"/>
              <a:t>with "</a:t>
            </a:r>
            <a:r>
              <a:rPr lang="en-US" b="1" dirty="0"/>
              <a:t>coordinated, proactive, </a:t>
            </a:r>
            <a:r>
              <a:rPr lang="en-US" b="1" dirty="0" smtClean="0"/>
              <a:t>sustained formal </a:t>
            </a:r>
            <a:r>
              <a:rPr lang="en-US" b="1" dirty="0"/>
              <a:t>and informal interventions </a:t>
            </a:r>
            <a:r>
              <a:rPr lang="en-US" dirty="0"/>
              <a:t>to develop their abilities...at a pace, depth, and breadth commensurate with their </a:t>
            </a:r>
            <a:r>
              <a:rPr lang="en-US" dirty="0" smtClean="0"/>
              <a:t>talents and </a:t>
            </a:r>
            <a:r>
              <a:rPr lang="en-US" dirty="0"/>
              <a:t>interests and in a fashion that elicits engagement, intellectual curiosity, and creative problem solving" </a:t>
            </a:r>
            <a:r>
              <a:rPr lang="en-US" b="1" dirty="0"/>
              <a:t>and</a:t>
            </a:r>
            <a:r>
              <a:rPr lang="en-US" dirty="0"/>
              <a:t> </a:t>
            </a:r>
            <a:endParaRPr lang="en-US" dirty="0" smtClean="0"/>
          </a:p>
          <a:p>
            <a:r>
              <a:rPr lang="en-US" dirty="0"/>
              <a:t>A</a:t>
            </a:r>
            <a:r>
              <a:rPr lang="en-US" dirty="0" smtClean="0"/>
              <a:t>ddress the </a:t>
            </a:r>
            <a:r>
              <a:rPr lang="en-US" b="1" dirty="0" smtClean="0"/>
              <a:t>implementation </a:t>
            </a:r>
            <a:r>
              <a:rPr lang="en-US" b="1" dirty="0"/>
              <a:t>of policies </a:t>
            </a:r>
            <a:r>
              <a:rPr lang="en-US" dirty="0"/>
              <a:t>that foster a culture that "nurtures...innovative thinking." (NSB, 2010)</a:t>
            </a:r>
          </a:p>
        </p:txBody>
      </p:sp>
    </p:spTree>
    <p:extLst>
      <p:ext uri="{BB962C8B-B14F-4D97-AF65-F5344CB8AC3E}">
        <p14:creationId xmlns:p14="http://schemas.microsoft.com/office/powerpoint/2010/main" val="305078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4399</TotalTime>
  <Words>3645</Words>
  <Application>Microsoft Office PowerPoint</Application>
  <PresentationFormat>On-screen Show (4:3)</PresentationFormat>
  <Paragraphs>361</Paragraphs>
  <Slides>47</Slides>
  <Notes>6</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PowerPoint Presentation</vt:lpstr>
      <vt:lpstr>PERMISSION TO RECORD</vt:lpstr>
      <vt:lpstr>Webinar Goal</vt:lpstr>
      <vt:lpstr>STEM-C Partnerships Program</vt:lpstr>
      <vt:lpstr>STEM-C Partnerships Deadlines and Brief Info</vt:lpstr>
      <vt:lpstr>Community Enterprise for STEM Teaching and Learning</vt:lpstr>
      <vt:lpstr>Current Issues Related to STEM Content</vt:lpstr>
      <vt:lpstr>Teaching and Learning in Computer Science</vt:lpstr>
      <vt:lpstr>Identifying and Cultivating Exceptional Talent</vt:lpstr>
      <vt:lpstr>K-12 STEM Teacher Preparation</vt:lpstr>
      <vt:lpstr>Targeted Partnerships: Prototype  (up to $1.5 mil over 3 years)</vt:lpstr>
      <vt:lpstr>Targeted Partnerships: Implementation (up to $7.5 mil over 5 years)</vt:lpstr>
      <vt:lpstr>STEM-C: CE21 and STEM-C: MSP</vt:lpstr>
      <vt:lpstr>Questions?  </vt:lpstr>
      <vt:lpstr>Important Factors to Keep in Mind</vt:lpstr>
      <vt:lpstr>Project Attributes</vt:lpstr>
      <vt:lpstr>Proposal Requirements speak to</vt:lpstr>
      <vt:lpstr>Eligibility Information</vt:lpstr>
      <vt:lpstr>Eligibility Information cont.</vt:lpstr>
      <vt:lpstr>Full Proposals include…</vt:lpstr>
      <vt:lpstr>Cover Sheet</vt:lpstr>
      <vt:lpstr>Questions?  </vt:lpstr>
      <vt:lpstr>Proposal Development and  Review Criteria</vt:lpstr>
      <vt:lpstr>Project Summary  (1 page)</vt:lpstr>
      <vt:lpstr>Project Description (15 pages)—Vision, Goals and Outcomes</vt:lpstr>
      <vt:lpstr>Project Description (15 pages)—Implementation Framework</vt:lpstr>
      <vt:lpstr>Project Description (15 pages)— Research Framework</vt:lpstr>
      <vt:lpstr>Project Description (15 pages)—Evaluation Plan</vt:lpstr>
      <vt:lpstr>Project Description (15 pages)—Management Plan</vt:lpstr>
      <vt:lpstr>Project Description (15 pages)—Institutional Change and Sustainability</vt:lpstr>
      <vt:lpstr>Project Description (15 pages)—Results from Prior NSF Support</vt:lpstr>
      <vt:lpstr>Biographical Sketches</vt:lpstr>
      <vt:lpstr>Budget and Budget Justification</vt:lpstr>
      <vt:lpstr>Current and Pending Support</vt:lpstr>
      <vt:lpstr>Special Information and  Supplementary Documentation</vt:lpstr>
      <vt:lpstr>Special Information and  Supplementary Documentation</vt:lpstr>
      <vt:lpstr>Review Criteria</vt:lpstr>
      <vt:lpstr>Merit Review Criteria: Intellectual Merit and Broader Impacts</vt:lpstr>
      <vt:lpstr>Merit Review Criteria cont.</vt:lpstr>
      <vt:lpstr>STEM-C Partnerships: MSP  Specific Review Criteria</vt:lpstr>
      <vt:lpstr>What Makes a Proposal Competitive?</vt:lpstr>
      <vt:lpstr>Tips for Success</vt:lpstr>
      <vt:lpstr>Tips for Success</vt:lpstr>
      <vt:lpstr>Return Without Review</vt:lpstr>
      <vt:lpstr>Additional Resources</vt:lpstr>
      <vt:lpstr>STEM-C Partnerships: MSP Program Officers</vt:lpstr>
      <vt:lpstr>Questions?  Thank you for your participation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STEM-C Partnerships: MSP</dc:title>
  <dc:creator>Sansom,Rebecca</dc:creator>
  <cp:lastModifiedBy>wneufeld</cp:lastModifiedBy>
  <cp:revision>171</cp:revision>
  <cp:lastPrinted>2014-01-05T22:07:28Z</cp:lastPrinted>
  <dcterms:created xsi:type="dcterms:W3CDTF">2013-12-30T19:20:42Z</dcterms:created>
  <dcterms:modified xsi:type="dcterms:W3CDTF">2014-01-18T17:46:57Z</dcterms:modified>
</cp:coreProperties>
</file>