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</p:sldMasterIdLst>
  <p:notesMasterIdLst>
    <p:notesMasterId r:id="rId13"/>
  </p:notesMasterIdLst>
  <p:handoutMasterIdLst>
    <p:handoutMasterId r:id="rId14"/>
  </p:handoutMasterIdLst>
  <p:sldIdLst>
    <p:sldId id="270" r:id="rId3"/>
    <p:sldId id="383" r:id="rId4"/>
    <p:sldId id="384" r:id="rId5"/>
    <p:sldId id="387" r:id="rId6"/>
    <p:sldId id="388" r:id="rId7"/>
    <p:sldId id="389" r:id="rId8"/>
    <p:sldId id="390" r:id="rId9"/>
    <p:sldId id="391" r:id="rId10"/>
    <p:sldId id="392" r:id="rId11"/>
    <p:sldId id="39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E6FF"/>
    <a:srgbClr val="3BC3FF"/>
    <a:srgbClr val="5A54FF"/>
    <a:srgbClr val="FBFBFB"/>
    <a:srgbClr val="A0F2FF"/>
    <a:srgbClr val="7EAF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5" autoAdjust="0"/>
  </p:normalViewPr>
  <p:slideViewPr>
    <p:cSldViewPr>
      <p:cViewPr>
        <p:scale>
          <a:sx n="83" d="100"/>
          <a:sy n="83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C11260-44AF-47BF-B23A-FA09E29332EF}" type="datetimeFigureOut">
              <a:rPr lang="en-US" smtClean="0"/>
              <a:pPr/>
              <a:t>04/29/2014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87E40BE-367C-4B37-9657-EF54473D94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5163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78C9579-46AF-46B3-9C19-50A178864991}" type="datetimeFigureOut">
              <a:rPr lang="en-US" smtClean="0"/>
              <a:pPr/>
              <a:t>04/29/2014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4C9B48-783B-46E5-AA89-054FF5DFA7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279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C9B48-783B-46E5-AA89-054FF5DFA72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00088"/>
            <a:ext cx="8763000" cy="4429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6900" y="1384300"/>
            <a:ext cx="4083050" cy="4940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32350" y="1384300"/>
            <a:ext cx="4083050" cy="4940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D569-993E-4122-8842-C5709BAC0C80}" type="slidenum">
              <a:rPr lang="en-US"/>
              <a:pPr>
                <a:defRPr/>
              </a:pPr>
              <a:t>‹#›</a:t>
            </a:fld>
            <a:endParaRPr lang="en-US" sz="1400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5962"/>
            <a:ext cx="8229600" cy="8080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381E39-AF51-46B8-B04E-9471721975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SF_PresoDesign_v01a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6085" y="3043"/>
            <a:ext cx="9135887" cy="68549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SF_PresoDesign_v01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2028" y="0"/>
            <a:ext cx="9135885" cy="68549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1676401"/>
            <a:ext cx="533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National Science </a:t>
            </a:r>
            <a:r>
              <a:rPr lang="en-US" sz="3600" dirty="0">
                <a:solidFill>
                  <a:schemeClr val="bg1"/>
                </a:solidFill>
              </a:rPr>
              <a:t>Foundation Research Traineeship (NRT)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 Webinar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dirty="0" smtClean="0"/>
              <a:t>Questions submitted by Webinar participants</a:t>
            </a:r>
          </a:p>
          <a:p>
            <a:endParaRPr lang="en-US" dirty="0"/>
          </a:p>
          <a:p>
            <a:r>
              <a:rPr lang="en-US" dirty="0" smtClean="0"/>
              <a:t>Additional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60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NRT responds to calls for stakeholders for new approaches to STEM graduate education. </a:t>
            </a:r>
          </a:p>
          <a:p>
            <a:endParaRPr lang="en-US" dirty="0" smtClean="0"/>
          </a:p>
          <a:p>
            <a:r>
              <a:rPr lang="en-US" dirty="0" smtClean="0"/>
              <a:t>NRT encourages proposals that develop, implement, and scale-up innovative and effective STEM graduate training models and practices while fostering fundamental research advances in support of national priorities.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31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Catalyze and advance cutting-edge interdisciplinary research in high priority areas.</a:t>
            </a:r>
          </a:p>
          <a:p>
            <a:r>
              <a:rPr lang="en-US" dirty="0" smtClean="0"/>
              <a:t>Prepare STEM graduate students more effectively for successful careers within or outside academe.</a:t>
            </a:r>
          </a:p>
          <a:p>
            <a:r>
              <a:rPr lang="en-US" dirty="0" smtClean="0"/>
              <a:t>Develop models and knowledge that will promote transformative improvements in graduate education.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11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NRT Research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Data-Enabled Science and Engineering (DESE) theme</a:t>
            </a:r>
          </a:p>
          <a:p>
            <a:pPr lvl="1"/>
            <a:r>
              <a:rPr lang="en-US" dirty="0" smtClean="0"/>
              <a:t>Address fundamental challenges in data-enabled science and engineering</a:t>
            </a:r>
          </a:p>
          <a:p>
            <a:pPr lvl="1"/>
            <a:r>
              <a:rPr lang="en-US" dirty="0" smtClean="0"/>
              <a:t>Provide for educating the next generation of researchers in this space</a:t>
            </a:r>
          </a:p>
          <a:p>
            <a:endParaRPr lang="en-US" dirty="0" smtClean="0"/>
          </a:p>
          <a:p>
            <a:r>
              <a:rPr lang="en-US" dirty="0" smtClean="0"/>
              <a:t>Other crosscutting, interdisciplinary theme</a:t>
            </a:r>
          </a:p>
          <a:p>
            <a:pPr lvl="1"/>
            <a:r>
              <a:rPr lang="en-US" dirty="0" smtClean="0"/>
              <a:t>Align with national STEM priority research areas</a:t>
            </a:r>
          </a:p>
          <a:p>
            <a:pPr lvl="1"/>
            <a:r>
              <a:rPr lang="en-US" dirty="0" smtClean="0"/>
              <a:t>Have high potential for development of innovative practices of graduate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20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Trainee?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 smtClean="0"/>
              <a:t>STEM graduate student, irrespective of whether he/she is supported with an NRT stipend, research assistantship, teaching assistantship, or other funding, who is accepted into the program and required to complete all the required elements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8399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Intellectual Merit</a:t>
            </a:r>
          </a:p>
          <a:p>
            <a:r>
              <a:rPr lang="en-US" dirty="0" smtClean="0"/>
              <a:t>Broader Impacts</a:t>
            </a:r>
          </a:p>
          <a:p>
            <a:r>
              <a:rPr lang="en-US" dirty="0" smtClean="0"/>
              <a:t>Additional Review Criteria</a:t>
            </a:r>
          </a:p>
          <a:p>
            <a:pPr lvl="1"/>
            <a:r>
              <a:rPr lang="en-US" dirty="0" smtClean="0"/>
              <a:t>Integration of Science and Education</a:t>
            </a:r>
          </a:p>
          <a:p>
            <a:pPr lvl="1"/>
            <a:r>
              <a:rPr lang="en-US" dirty="0" err="1" smtClean="0"/>
              <a:t>Interdisciplinarity</a:t>
            </a:r>
            <a:endParaRPr lang="en-US" dirty="0" smtClean="0"/>
          </a:p>
          <a:p>
            <a:pPr lvl="1"/>
            <a:r>
              <a:rPr lang="en-US" dirty="0" smtClean="0"/>
              <a:t>Integrating Diversity into NSF Program, Projects, and Activities</a:t>
            </a:r>
          </a:p>
          <a:p>
            <a:pPr lvl="1"/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Sustainability</a:t>
            </a:r>
          </a:p>
          <a:p>
            <a:pPr lvl="1"/>
            <a:r>
              <a:rPr lang="en-US" dirty="0" smtClean="0"/>
              <a:t>Model Dissemination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19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Up to $3,000,000 (total) for up to five years</a:t>
            </a:r>
          </a:p>
          <a:p>
            <a:pPr lvl="1"/>
            <a:r>
              <a:rPr lang="en-US" dirty="0" smtClean="0"/>
              <a:t>Direct costs for trainee support and programmatic elements must be commensurate with the goals of the proposal.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Stipend requirements</a:t>
            </a:r>
          </a:p>
          <a:p>
            <a:pPr lvl="1"/>
            <a:r>
              <a:rPr lang="en-US" dirty="0" smtClean="0"/>
              <a:t>For trainees whose research is aligned with the project’s research theme</a:t>
            </a:r>
          </a:p>
          <a:p>
            <a:pPr lvl="1"/>
            <a:r>
              <a:rPr lang="en-US" dirty="0" smtClean="0"/>
              <a:t>Minimum of $32,000 for 12-month appointment</a:t>
            </a:r>
          </a:p>
          <a:p>
            <a:pPr lvl="1"/>
            <a:r>
              <a:rPr lang="en-US" dirty="0" smtClean="0"/>
              <a:t>No charge for tuition and any other required costs of education while receiving NRT stipend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8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763000" cy="8080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Number of Proposals per Organization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dirty="0" smtClean="0"/>
              <a:t>Institution may submit two proposals 	</a:t>
            </a:r>
          </a:p>
          <a:p>
            <a:pPr lvl="1"/>
            <a:r>
              <a:rPr lang="en-US" dirty="0" smtClean="0"/>
              <a:t>At least one proposal must have a DESE theme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Proposers must designate either DESE or other cross-cutting, interdisciplinary theme in the title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136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NRT Features Distinct from IGERT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Emphasis on training for multiple career pathways</a:t>
            </a:r>
          </a:p>
          <a:p>
            <a:r>
              <a:rPr lang="en-US" dirty="0" smtClean="0"/>
              <a:t>Rotating priority research themes</a:t>
            </a:r>
          </a:p>
          <a:p>
            <a:r>
              <a:rPr lang="en-US" dirty="0" smtClean="0"/>
              <a:t>Inclusion of both master’s and doctoral students</a:t>
            </a:r>
          </a:p>
          <a:p>
            <a:r>
              <a:rPr lang="en-US" dirty="0" smtClean="0"/>
              <a:t>Broad definition of “trainee” </a:t>
            </a:r>
          </a:p>
          <a:p>
            <a:r>
              <a:rPr lang="en-US" dirty="0"/>
              <a:t>I</a:t>
            </a:r>
            <a:r>
              <a:rPr lang="en-US" dirty="0" smtClean="0"/>
              <a:t>ncreased programmatic and budgetary flexibility</a:t>
            </a:r>
          </a:p>
        </p:txBody>
      </p:sp>
    </p:spTree>
    <p:extLst>
      <p:ext uri="{BB962C8B-B14F-4D97-AF65-F5344CB8AC3E}">
        <p14:creationId xmlns:p14="http://schemas.microsoft.com/office/powerpoint/2010/main" val="278215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20000"/>
          </a:spcBef>
          <a:spcAft>
            <a:spcPct val="2500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20000"/>
          </a:spcBef>
          <a:spcAft>
            <a:spcPct val="2500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20000"/>
          </a:spcBef>
          <a:spcAft>
            <a:spcPct val="2500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20000"/>
          </a:spcBef>
          <a:spcAft>
            <a:spcPct val="2500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3546</TotalTime>
  <Words>344</Words>
  <Application>Microsoft Office PowerPoint</Application>
  <PresentationFormat>On-screen Show (4:3)</PresentationFormat>
  <Paragraphs>56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1_Default Design</vt:lpstr>
      <vt:lpstr>PowerPoint Presentation</vt:lpstr>
      <vt:lpstr>Why NRT?</vt:lpstr>
      <vt:lpstr>NRT Goals</vt:lpstr>
      <vt:lpstr>NRT Research Themes</vt:lpstr>
      <vt:lpstr>What is a Trainee?</vt:lpstr>
      <vt:lpstr>Review Criteria</vt:lpstr>
      <vt:lpstr>Budget</vt:lpstr>
      <vt:lpstr>Number of Proposals per Organization</vt:lpstr>
      <vt:lpstr> NRT Features Distinct from IGERT </vt:lpstr>
      <vt:lpstr>NRT Questions</vt:lpstr>
    </vt:vector>
  </TitlesOfParts>
  <Company>National Science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NSF Merit Review  Criteria Revision   Background</dc:title>
  <dc:creator>jleffler</dc:creator>
  <cp:lastModifiedBy>Leila Afshar</cp:lastModifiedBy>
  <cp:revision>183</cp:revision>
  <cp:lastPrinted>2014-04-23T19:22:30Z</cp:lastPrinted>
  <dcterms:created xsi:type="dcterms:W3CDTF">2012-09-14T18:42:58Z</dcterms:created>
  <dcterms:modified xsi:type="dcterms:W3CDTF">2014-04-29T19:39:35Z</dcterms:modified>
</cp:coreProperties>
</file>