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2"/>
  </p:sldMasterIdLst>
  <p:notesMasterIdLst>
    <p:notesMasterId r:id="rId40"/>
  </p:notesMasterIdLst>
  <p:handoutMasterIdLst>
    <p:handoutMasterId r:id="rId41"/>
  </p:handoutMasterIdLst>
  <p:sldIdLst>
    <p:sldId id="256" r:id="rId3"/>
    <p:sldId id="442" r:id="rId4"/>
    <p:sldId id="289" r:id="rId5"/>
    <p:sldId id="315" r:id="rId6"/>
    <p:sldId id="306" r:id="rId7"/>
    <p:sldId id="424" r:id="rId8"/>
    <p:sldId id="443" r:id="rId9"/>
    <p:sldId id="435" r:id="rId10"/>
    <p:sldId id="436" r:id="rId11"/>
    <p:sldId id="437" r:id="rId12"/>
    <p:sldId id="444" r:id="rId13"/>
    <p:sldId id="425" r:id="rId14"/>
    <p:sldId id="439" r:id="rId15"/>
    <p:sldId id="428" r:id="rId16"/>
    <p:sldId id="427" r:id="rId17"/>
    <p:sldId id="429" r:id="rId18"/>
    <p:sldId id="316" r:id="rId19"/>
    <p:sldId id="421" r:id="rId20"/>
    <p:sldId id="361" r:id="rId21"/>
    <p:sldId id="362" r:id="rId22"/>
    <p:sldId id="430" r:id="rId23"/>
    <p:sldId id="440" r:id="rId24"/>
    <p:sldId id="431" r:id="rId25"/>
    <p:sldId id="432" r:id="rId26"/>
    <p:sldId id="433" r:id="rId27"/>
    <p:sldId id="441" r:id="rId28"/>
    <p:sldId id="434" r:id="rId29"/>
    <p:sldId id="369" r:id="rId30"/>
    <p:sldId id="370" r:id="rId31"/>
    <p:sldId id="403" r:id="rId32"/>
    <p:sldId id="374" r:id="rId33"/>
    <p:sldId id="438" r:id="rId34"/>
    <p:sldId id="445" r:id="rId35"/>
    <p:sldId id="419" r:id="rId36"/>
    <p:sldId id="420" r:id="rId37"/>
    <p:sldId id="414" r:id="rId38"/>
    <p:sldId id="446" r:id="rId39"/>
  </p:sldIdLst>
  <p:sldSz cx="9144000" cy="6858000" type="screen4x3"/>
  <p:notesSz cx="7010400" cy="9296400"/>
  <p:embeddedFontLst>
    <p:embeddedFont>
      <p:font typeface="Segoe UI" panose="020B0502040204020203" pitchFamily="34" charset="0"/>
      <p:regular r:id="rId42"/>
      <p:bold r:id="rId43"/>
      <p:italic r:id="rId44"/>
      <p:boldItalic r:id="rId45"/>
    </p:embeddedFont>
    <p:embeddedFont>
      <p:font typeface="Trebuchet MS" panose="020B0603020202020204" pitchFamily="34" charset="0"/>
      <p:regular r:id="rId46"/>
      <p:bold r:id="rId47"/>
      <p:italic r:id="rId48"/>
      <p:boldItalic r:id="rId49"/>
    </p:embeddedFont>
    <p:embeddedFont>
      <p:font typeface="Calibri" panose="020F0502020204030204" pitchFamily="34" charset="0"/>
      <p:regular r:id="rId50"/>
      <p:bold r:id="rId51"/>
      <p:italic r:id="rId52"/>
      <p:boldItalic r:id="rId53"/>
    </p:embeddedFont>
    <p:embeddedFont>
      <p:font typeface="Century Gothic" panose="020B0502020202020204" pitchFamily="34" charset="0"/>
      <p:regular r:id="rId54"/>
      <p:bold r:id="rId55"/>
      <p:italic r:id="rId56"/>
      <p:boldItalic r:id="rId57"/>
    </p:embeddedFont>
    <p:embeddedFont>
      <p:font typeface="Perpetua" panose="02020502060401020303" pitchFamily="18" charset="0"/>
      <p:regular r:id="rId58"/>
      <p:bold r:id="rId59"/>
      <p:italic r:id="rId60"/>
      <p:boldItalic r:id="rId6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74187" autoAdjust="0"/>
  </p:normalViewPr>
  <p:slideViewPr>
    <p:cSldViewPr>
      <p:cViewPr varScale="1">
        <p:scale>
          <a:sx n="51" d="100"/>
          <a:sy n="51" d="100"/>
        </p:scale>
        <p:origin x="-125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1" d="100"/>
          <a:sy n="101" d="100"/>
        </p:scale>
        <p:origin x="-3576"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54" Type="http://schemas.openxmlformats.org/officeDocument/2006/relationships/font" Target="fonts/font13.fntdata"/><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font" Target="fonts/font1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8.fntdata"/><Relationship Id="rId57" Type="http://schemas.openxmlformats.org/officeDocument/2006/relationships/font" Target="fonts/font16.fntdata"/><Relationship Id="rId61" Type="http://schemas.openxmlformats.org/officeDocument/2006/relationships/font" Target="fonts/font20.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font" Target="fonts/font19.fntdata"/><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font" Target="fonts/font10.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5.fntdata"/><Relationship Id="rId59" Type="http://schemas.openxmlformats.org/officeDocument/2006/relationships/font" Target="fonts/font18.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288B8DF-24AD-4F40-BBFC-89725AEAF415}" type="datetimeFigureOut">
              <a:rPr lang="en-US" smtClean="0"/>
              <a:pPr/>
              <a:t>05/07/2014</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F2352DE-026B-4B56-8316-D39959E3BD60}" type="slidenum">
              <a:rPr lang="en-US" smtClean="0"/>
              <a:pPr/>
              <a:t>‹#›</a:t>
            </a:fld>
            <a:endParaRPr lang="en-US" dirty="0"/>
          </a:p>
        </p:txBody>
      </p:sp>
    </p:spTree>
    <p:extLst>
      <p:ext uri="{BB962C8B-B14F-4D97-AF65-F5344CB8AC3E}">
        <p14:creationId xmlns:p14="http://schemas.microsoft.com/office/powerpoint/2010/main" val="1842047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CD9D4B4-0EC2-42AE-ABEC-26842DCC58CF}" type="datetimeFigureOut">
              <a:rPr lang="en-US" smtClean="0"/>
              <a:pPr/>
              <a:t>05/07/2014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91105E4-9E70-4B8C-B294-1B0219D99967}" type="slidenum">
              <a:rPr lang="en-US" smtClean="0"/>
              <a:pPr/>
              <a:t>‹#›</a:t>
            </a:fld>
            <a:endParaRPr lang="en-US" dirty="0"/>
          </a:p>
        </p:txBody>
      </p:sp>
    </p:spTree>
    <p:extLst>
      <p:ext uri="{BB962C8B-B14F-4D97-AF65-F5344CB8AC3E}">
        <p14:creationId xmlns:p14="http://schemas.microsoft.com/office/powerpoint/2010/main" val="128264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b="1"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1</a:t>
            </a:fld>
            <a:endParaRPr lang="en-US" dirty="0"/>
          </a:p>
        </p:txBody>
      </p:sp>
    </p:spTree>
    <p:extLst>
      <p:ext uri="{BB962C8B-B14F-4D97-AF65-F5344CB8AC3E}">
        <p14:creationId xmlns:p14="http://schemas.microsoft.com/office/powerpoint/2010/main" val="22458535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baseline="0" dirty="0" smtClean="0"/>
          </a:p>
          <a:p>
            <a:r>
              <a:rPr lang="en-US" baseline="0" dirty="0" smtClean="0"/>
              <a:t>	</a:t>
            </a:r>
          </a:p>
          <a:p>
            <a:endParaRPr lang="en-US" baseline="0" dirty="0" smtClean="0"/>
          </a:p>
          <a:p>
            <a:r>
              <a:rPr lang="en-US" baseline="0" dirty="0" smtClean="0"/>
              <a:t>	</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10</a:t>
            </a:fld>
            <a:endParaRPr lang="en-US" dirty="0"/>
          </a:p>
        </p:txBody>
      </p:sp>
    </p:spTree>
    <p:extLst>
      <p:ext uri="{BB962C8B-B14F-4D97-AF65-F5344CB8AC3E}">
        <p14:creationId xmlns:p14="http://schemas.microsoft.com/office/powerpoint/2010/main" val="2331315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11</a:t>
            </a:fld>
            <a:endParaRPr lang="en-US" dirty="0"/>
          </a:p>
        </p:txBody>
      </p:sp>
    </p:spTree>
    <p:extLst>
      <p:ext uri="{BB962C8B-B14F-4D97-AF65-F5344CB8AC3E}">
        <p14:creationId xmlns:p14="http://schemas.microsoft.com/office/powerpoint/2010/main" val="4146369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baseline="0" dirty="0" smtClean="0"/>
          </a:p>
          <a:p>
            <a:r>
              <a:rPr lang="en-US" baseline="0" dirty="0" smtClean="0"/>
              <a:t>	</a:t>
            </a:r>
          </a:p>
          <a:p>
            <a:endParaRPr lang="en-US" baseline="0" dirty="0" smtClean="0"/>
          </a:p>
          <a:p>
            <a:r>
              <a:rPr lang="en-US" baseline="0" dirty="0" smtClean="0"/>
              <a:t>	</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12</a:t>
            </a:fld>
            <a:endParaRPr lang="en-US" dirty="0"/>
          </a:p>
        </p:txBody>
      </p:sp>
    </p:spTree>
    <p:extLst>
      <p:ext uri="{BB962C8B-B14F-4D97-AF65-F5344CB8AC3E}">
        <p14:creationId xmlns:p14="http://schemas.microsoft.com/office/powerpoint/2010/main" val="1430953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baseline="0" dirty="0" smtClean="0"/>
          </a:p>
          <a:p>
            <a:r>
              <a:rPr lang="en-US" baseline="0" dirty="0" smtClean="0"/>
              <a:t>	</a:t>
            </a:r>
          </a:p>
          <a:p>
            <a:endParaRPr lang="en-US" baseline="0" dirty="0" smtClean="0"/>
          </a:p>
          <a:p>
            <a:r>
              <a:rPr lang="en-US" baseline="0" dirty="0" smtClean="0"/>
              <a:t>	</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13</a:t>
            </a:fld>
            <a:endParaRPr lang="en-US" dirty="0"/>
          </a:p>
        </p:txBody>
      </p:sp>
    </p:spTree>
    <p:extLst>
      <p:ext uri="{BB962C8B-B14F-4D97-AF65-F5344CB8AC3E}">
        <p14:creationId xmlns:p14="http://schemas.microsoft.com/office/powerpoint/2010/main" val="1465716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baseline="0" dirty="0" smtClean="0"/>
          </a:p>
          <a:p>
            <a:r>
              <a:rPr lang="en-US" baseline="0" dirty="0" smtClean="0"/>
              <a:t>	</a:t>
            </a:r>
          </a:p>
          <a:p>
            <a:endParaRPr lang="en-US" baseline="0" dirty="0" smtClean="0"/>
          </a:p>
          <a:p>
            <a:r>
              <a:rPr lang="en-US" baseline="0" dirty="0" smtClean="0"/>
              <a:t>	</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14</a:t>
            </a:fld>
            <a:endParaRPr lang="en-US" dirty="0"/>
          </a:p>
        </p:txBody>
      </p:sp>
    </p:spTree>
    <p:extLst>
      <p:ext uri="{BB962C8B-B14F-4D97-AF65-F5344CB8AC3E}">
        <p14:creationId xmlns:p14="http://schemas.microsoft.com/office/powerpoint/2010/main" val="580655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baseline="0" dirty="0" smtClean="0"/>
          </a:p>
          <a:p>
            <a:r>
              <a:rPr lang="en-US" baseline="0" dirty="0" smtClean="0"/>
              <a:t>	</a:t>
            </a:r>
          </a:p>
          <a:p>
            <a:endParaRPr lang="en-US" baseline="0" dirty="0" smtClean="0"/>
          </a:p>
          <a:p>
            <a:r>
              <a:rPr lang="en-US" baseline="0" dirty="0" smtClean="0"/>
              <a:t>	</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15</a:t>
            </a:fld>
            <a:endParaRPr lang="en-US" dirty="0"/>
          </a:p>
        </p:txBody>
      </p:sp>
    </p:spTree>
    <p:extLst>
      <p:ext uri="{BB962C8B-B14F-4D97-AF65-F5344CB8AC3E}">
        <p14:creationId xmlns:p14="http://schemas.microsoft.com/office/powerpoint/2010/main" val="38114988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baseline="0" dirty="0" smtClean="0"/>
          </a:p>
          <a:p>
            <a:r>
              <a:rPr lang="en-US" baseline="0" dirty="0" smtClean="0"/>
              <a:t>	</a:t>
            </a:r>
          </a:p>
          <a:p>
            <a:endParaRPr lang="en-US" baseline="0" dirty="0" smtClean="0"/>
          </a:p>
          <a:p>
            <a:r>
              <a:rPr lang="en-US" baseline="0" dirty="0" smtClean="0"/>
              <a:t>	</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16</a:t>
            </a:fld>
            <a:endParaRPr lang="en-US" dirty="0"/>
          </a:p>
        </p:txBody>
      </p:sp>
    </p:spTree>
    <p:extLst>
      <p:ext uri="{BB962C8B-B14F-4D97-AF65-F5344CB8AC3E}">
        <p14:creationId xmlns:p14="http://schemas.microsoft.com/office/powerpoint/2010/main" val="13726912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17</a:t>
            </a:fld>
            <a:endParaRPr lang="en-US" dirty="0"/>
          </a:p>
        </p:txBody>
      </p:sp>
    </p:spTree>
    <p:extLst>
      <p:ext uri="{BB962C8B-B14F-4D97-AF65-F5344CB8AC3E}">
        <p14:creationId xmlns:p14="http://schemas.microsoft.com/office/powerpoint/2010/main" val="11560211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p:txBody>
      </p:sp>
      <p:sp>
        <p:nvSpPr>
          <p:cNvPr id="4" name="Slide Number Placeholder 3"/>
          <p:cNvSpPr>
            <a:spLocks noGrp="1"/>
          </p:cNvSpPr>
          <p:nvPr>
            <p:ph type="sldNum" sz="quarter" idx="10"/>
          </p:nvPr>
        </p:nvSpPr>
        <p:spPr/>
        <p:txBody>
          <a:bodyPr/>
          <a:lstStyle/>
          <a:p>
            <a:fld id="{391105E4-9E70-4B8C-B294-1B0219D99967}" type="slidenum">
              <a:rPr lang="en-US" smtClean="0"/>
              <a:pPr/>
              <a:t>18</a:t>
            </a:fld>
            <a:endParaRPr lang="en-US" dirty="0"/>
          </a:p>
        </p:txBody>
      </p:sp>
    </p:spTree>
    <p:extLst>
      <p:ext uri="{BB962C8B-B14F-4D97-AF65-F5344CB8AC3E}">
        <p14:creationId xmlns:p14="http://schemas.microsoft.com/office/powerpoint/2010/main" val="12730545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0B49587-7543-4091-BAF4-A66716748267}" type="slidenum">
              <a:rPr lang="en-US" smtClean="0"/>
              <a:pPr>
                <a:defRPr/>
              </a:pPr>
              <a:t>19</a:t>
            </a:fld>
            <a:endParaRPr lang="en-US" dirty="0"/>
          </a:p>
        </p:txBody>
      </p:sp>
    </p:spTree>
    <p:extLst>
      <p:ext uri="{BB962C8B-B14F-4D97-AF65-F5344CB8AC3E}">
        <p14:creationId xmlns:p14="http://schemas.microsoft.com/office/powerpoint/2010/main" val="4282364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2</a:t>
            </a:fld>
            <a:endParaRPr lang="en-US" dirty="0"/>
          </a:p>
        </p:txBody>
      </p:sp>
    </p:spTree>
    <p:extLst>
      <p:ext uri="{BB962C8B-B14F-4D97-AF65-F5344CB8AC3E}">
        <p14:creationId xmlns:p14="http://schemas.microsoft.com/office/powerpoint/2010/main" val="23015630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70B49587-7543-4091-BAF4-A66716748267}" type="slidenum">
              <a:rPr lang="en-US" smtClean="0"/>
              <a:pPr>
                <a:defRPr/>
              </a:pPr>
              <a:t>20</a:t>
            </a:fld>
            <a:endParaRPr lang="en-US" dirty="0"/>
          </a:p>
        </p:txBody>
      </p:sp>
    </p:spTree>
    <p:extLst>
      <p:ext uri="{BB962C8B-B14F-4D97-AF65-F5344CB8AC3E}">
        <p14:creationId xmlns:p14="http://schemas.microsoft.com/office/powerpoint/2010/main" val="37715581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70B49587-7543-4091-BAF4-A66716748267}" type="slidenum">
              <a:rPr lang="en-US" smtClean="0"/>
              <a:pPr>
                <a:defRPr/>
              </a:pPr>
              <a:t>21</a:t>
            </a:fld>
            <a:endParaRPr lang="en-US" dirty="0"/>
          </a:p>
        </p:txBody>
      </p:sp>
    </p:spTree>
    <p:extLst>
      <p:ext uri="{BB962C8B-B14F-4D97-AF65-F5344CB8AC3E}">
        <p14:creationId xmlns:p14="http://schemas.microsoft.com/office/powerpoint/2010/main" val="28232819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70B49587-7543-4091-BAF4-A66716748267}" type="slidenum">
              <a:rPr lang="en-US" smtClean="0"/>
              <a:pPr>
                <a:defRPr/>
              </a:pPr>
              <a:t>22</a:t>
            </a:fld>
            <a:endParaRPr lang="en-US" dirty="0"/>
          </a:p>
        </p:txBody>
      </p:sp>
    </p:spTree>
    <p:extLst>
      <p:ext uri="{BB962C8B-B14F-4D97-AF65-F5344CB8AC3E}">
        <p14:creationId xmlns:p14="http://schemas.microsoft.com/office/powerpoint/2010/main" val="28232819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70B49587-7543-4091-BAF4-A66716748267}" type="slidenum">
              <a:rPr lang="en-US" smtClean="0"/>
              <a:pPr>
                <a:defRPr/>
              </a:pPr>
              <a:t>23</a:t>
            </a:fld>
            <a:endParaRPr lang="en-US" dirty="0"/>
          </a:p>
        </p:txBody>
      </p:sp>
    </p:spTree>
    <p:extLst>
      <p:ext uri="{BB962C8B-B14F-4D97-AF65-F5344CB8AC3E}">
        <p14:creationId xmlns:p14="http://schemas.microsoft.com/office/powerpoint/2010/main" val="17465961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70B49587-7543-4091-BAF4-A66716748267}" type="slidenum">
              <a:rPr lang="en-US" smtClean="0"/>
              <a:pPr>
                <a:defRPr/>
              </a:pPr>
              <a:t>24</a:t>
            </a:fld>
            <a:endParaRPr lang="en-US" dirty="0"/>
          </a:p>
        </p:txBody>
      </p:sp>
    </p:spTree>
    <p:extLst>
      <p:ext uri="{BB962C8B-B14F-4D97-AF65-F5344CB8AC3E}">
        <p14:creationId xmlns:p14="http://schemas.microsoft.com/office/powerpoint/2010/main" val="8010787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70B49587-7543-4091-BAF4-A66716748267}" type="slidenum">
              <a:rPr lang="en-US" smtClean="0"/>
              <a:pPr>
                <a:defRPr/>
              </a:pPr>
              <a:t>25</a:t>
            </a:fld>
            <a:endParaRPr lang="en-US" dirty="0"/>
          </a:p>
        </p:txBody>
      </p:sp>
    </p:spTree>
    <p:extLst>
      <p:ext uri="{BB962C8B-B14F-4D97-AF65-F5344CB8AC3E}">
        <p14:creationId xmlns:p14="http://schemas.microsoft.com/office/powerpoint/2010/main" val="26271166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70B49587-7543-4091-BAF4-A66716748267}" type="slidenum">
              <a:rPr lang="en-US" smtClean="0"/>
              <a:pPr>
                <a:defRPr/>
              </a:pPr>
              <a:t>26</a:t>
            </a:fld>
            <a:endParaRPr lang="en-US" dirty="0"/>
          </a:p>
        </p:txBody>
      </p:sp>
    </p:spTree>
    <p:extLst>
      <p:ext uri="{BB962C8B-B14F-4D97-AF65-F5344CB8AC3E}">
        <p14:creationId xmlns:p14="http://schemas.microsoft.com/office/powerpoint/2010/main" val="26271166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70B49587-7543-4091-BAF4-A66716748267}" type="slidenum">
              <a:rPr lang="en-US" smtClean="0"/>
              <a:pPr>
                <a:defRPr/>
              </a:pPr>
              <a:t>27</a:t>
            </a:fld>
            <a:endParaRPr lang="en-US" dirty="0"/>
          </a:p>
        </p:txBody>
      </p:sp>
    </p:spTree>
    <p:extLst>
      <p:ext uri="{BB962C8B-B14F-4D97-AF65-F5344CB8AC3E}">
        <p14:creationId xmlns:p14="http://schemas.microsoft.com/office/powerpoint/2010/main" val="12133735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0B49587-7543-4091-BAF4-A66716748267}" type="slidenum">
              <a:rPr lang="en-US" smtClean="0"/>
              <a:pPr>
                <a:defRPr/>
              </a:pPr>
              <a:t>28</a:t>
            </a:fld>
            <a:endParaRPr lang="en-US" dirty="0"/>
          </a:p>
        </p:txBody>
      </p:sp>
    </p:spTree>
    <p:extLst>
      <p:ext uri="{BB962C8B-B14F-4D97-AF65-F5344CB8AC3E}">
        <p14:creationId xmlns:p14="http://schemas.microsoft.com/office/powerpoint/2010/main" val="38536180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0B49587-7543-4091-BAF4-A66716748267}" type="slidenum">
              <a:rPr lang="en-US" smtClean="0"/>
              <a:pPr>
                <a:defRPr/>
              </a:pPr>
              <a:t>29</a:t>
            </a:fld>
            <a:endParaRPr lang="en-US" dirty="0"/>
          </a:p>
        </p:txBody>
      </p:sp>
    </p:spTree>
    <p:extLst>
      <p:ext uri="{BB962C8B-B14F-4D97-AF65-F5344CB8AC3E}">
        <p14:creationId xmlns:p14="http://schemas.microsoft.com/office/powerpoint/2010/main" val="765441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t>
            </a:r>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3</a:t>
            </a:fld>
            <a:endParaRPr lang="en-US" dirty="0"/>
          </a:p>
        </p:txBody>
      </p:sp>
    </p:spTree>
    <p:extLst>
      <p:ext uri="{BB962C8B-B14F-4D97-AF65-F5344CB8AC3E}">
        <p14:creationId xmlns:p14="http://schemas.microsoft.com/office/powerpoint/2010/main" val="23015630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t>
            </a:r>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30</a:t>
            </a:fld>
            <a:endParaRPr lang="en-US" dirty="0"/>
          </a:p>
        </p:txBody>
      </p:sp>
    </p:spTree>
    <p:extLst>
      <p:ext uri="{BB962C8B-B14F-4D97-AF65-F5344CB8AC3E}">
        <p14:creationId xmlns:p14="http://schemas.microsoft.com/office/powerpoint/2010/main" val="5137382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31</a:t>
            </a:fld>
            <a:endParaRPr lang="en-US" dirty="0"/>
          </a:p>
        </p:txBody>
      </p:sp>
    </p:spTree>
    <p:extLst>
      <p:ext uri="{BB962C8B-B14F-4D97-AF65-F5344CB8AC3E}">
        <p14:creationId xmlns:p14="http://schemas.microsoft.com/office/powerpoint/2010/main" val="7728918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32</a:t>
            </a:fld>
            <a:endParaRPr lang="en-US" dirty="0"/>
          </a:p>
        </p:txBody>
      </p:sp>
    </p:spTree>
    <p:extLst>
      <p:ext uri="{BB962C8B-B14F-4D97-AF65-F5344CB8AC3E}">
        <p14:creationId xmlns:p14="http://schemas.microsoft.com/office/powerpoint/2010/main" val="24201268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33</a:t>
            </a:fld>
            <a:endParaRPr lang="en-US" dirty="0"/>
          </a:p>
        </p:txBody>
      </p:sp>
    </p:spTree>
    <p:extLst>
      <p:ext uri="{BB962C8B-B14F-4D97-AF65-F5344CB8AC3E}">
        <p14:creationId xmlns:p14="http://schemas.microsoft.com/office/powerpoint/2010/main" val="31911881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34</a:t>
            </a:fld>
            <a:endParaRPr lang="en-US" dirty="0"/>
          </a:p>
        </p:txBody>
      </p:sp>
    </p:spTree>
    <p:extLst>
      <p:ext uri="{BB962C8B-B14F-4D97-AF65-F5344CB8AC3E}">
        <p14:creationId xmlns:p14="http://schemas.microsoft.com/office/powerpoint/2010/main" val="31911881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35</a:t>
            </a:fld>
            <a:endParaRPr lang="en-US" dirty="0"/>
          </a:p>
        </p:txBody>
      </p:sp>
    </p:spTree>
    <p:extLst>
      <p:ext uri="{BB962C8B-B14F-4D97-AF65-F5344CB8AC3E}">
        <p14:creationId xmlns:p14="http://schemas.microsoft.com/office/powerpoint/2010/main" val="32029253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36</a:t>
            </a:fld>
            <a:endParaRPr lang="en-US" dirty="0"/>
          </a:p>
        </p:txBody>
      </p:sp>
    </p:spTree>
    <p:extLst>
      <p:ext uri="{BB962C8B-B14F-4D97-AF65-F5344CB8AC3E}">
        <p14:creationId xmlns:p14="http://schemas.microsoft.com/office/powerpoint/2010/main" val="16243550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37</a:t>
            </a:fld>
            <a:endParaRPr lang="en-US" dirty="0"/>
          </a:p>
        </p:txBody>
      </p:sp>
    </p:spTree>
    <p:extLst>
      <p:ext uri="{BB962C8B-B14F-4D97-AF65-F5344CB8AC3E}">
        <p14:creationId xmlns:p14="http://schemas.microsoft.com/office/powerpoint/2010/main" val="1624355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4</a:t>
            </a:fld>
            <a:endParaRPr lang="en-US" dirty="0"/>
          </a:p>
        </p:txBody>
      </p:sp>
    </p:spTree>
    <p:extLst>
      <p:ext uri="{BB962C8B-B14F-4D97-AF65-F5344CB8AC3E}">
        <p14:creationId xmlns:p14="http://schemas.microsoft.com/office/powerpoint/2010/main" val="4146369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baseline="0" dirty="0" smtClean="0"/>
          </a:p>
          <a:p>
            <a:r>
              <a:rPr lang="en-US" baseline="0" dirty="0" smtClean="0"/>
              <a:t>	</a:t>
            </a:r>
          </a:p>
          <a:p>
            <a:endParaRPr lang="en-US" baseline="0" dirty="0" smtClean="0"/>
          </a:p>
          <a:p>
            <a:r>
              <a:rPr lang="en-US" baseline="0" dirty="0" smtClean="0"/>
              <a:t>	</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5</a:t>
            </a:fld>
            <a:endParaRPr lang="en-US" dirty="0"/>
          </a:p>
        </p:txBody>
      </p:sp>
    </p:spTree>
    <p:extLst>
      <p:ext uri="{BB962C8B-B14F-4D97-AF65-F5344CB8AC3E}">
        <p14:creationId xmlns:p14="http://schemas.microsoft.com/office/powerpoint/2010/main" val="311132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baseline="0" dirty="0" smtClean="0"/>
          </a:p>
          <a:p>
            <a:r>
              <a:rPr lang="en-US" baseline="0" dirty="0" smtClean="0"/>
              <a:t>	</a:t>
            </a:r>
          </a:p>
          <a:p>
            <a:endParaRPr lang="en-US" baseline="0" dirty="0" smtClean="0"/>
          </a:p>
          <a:p>
            <a:r>
              <a:rPr lang="en-US" baseline="0" dirty="0" smtClean="0"/>
              <a:t>	</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6</a:t>
            </a:fld>
            <a:endParaRPr lang="en-US" dirty="0"/>
          </a:p>
        </p:txBody>
      </p:sp>
    </p:spTree>
    <p:extLst>
      <p:ext uri="{BB962C8B-B14F-4D97-AF65-F5344CB8AC3E}">
        <p14:creationId xmlns:p14="http://schemas.microsoft.com/office/powerpoint/2010/main" val="383155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7</a:t>
            </a:fld>
            <a:endParaRPr lang="en-US" dirty="0"/>
          </a:p>
        </p:txBody>
      </p:sp>
    </p:spTree>
    <p:extLst>
      <p:ext uri="{BB962C8B-B14F-4D97-AF65-F5344CB8AC3E}">
        <p14:creationId xmlns:p14="http://schemas.microsoft.com/office/powerpoint/2010/main" val="4146369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baseline="0" dirty="0" smtClean="0"/>
          </a:p>
          <a:p>
            <a:r>
              <a:rPr lang="en-US" baseline="0" dirty="0" smtClean="0"/>
              <a:t>	</a:t>
            </a:r>
          </a:p>
          <a:p>
            <a:endParaRPr lang="en-US" baseline="0" dirty="0" smtClean="0"/>
          </a:p>
          <a:p>
            <a:r>
              <a:rPr lang="en-US" baseline="0" dirty="0" smtClean="0"/>
              <a:t>	</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8</a:t>
            </a:fld>
            <a:endParaRPr lang="en-US" dirty="0"/>
          </a:p>
        </p:txBody>
      </p:sp>
    </p:spTree>
    <p:extLst>
      <p:ext uri="{BB962C8B-B14F-4D97-AF65-F5344CB8AC3E}">
        <p14:creationId xmlns:p14="http://schemas.microsoft.com/office/powerpoint/2010/main" val="2705886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baseline="0" dirty="0" smtClean="0"/>
          </a:p>
          <a:p>
            <a:r>
              <a:rPr lang="en-US" baseline="0" dirty="0" smtClean="0"/>
              <a:t>	</a:t>
            </a:r>
          </a:p>
          <a:p>
            <a:endParaRPr lang="en-US" baseline="0" dirty="0" smtClean="0"/>
          </a:p>
          <a:p>
            <a:r>
              <a:rPr lang="en-US" baseline="0" dirty="0" smtClean="0"/>
              <a:t>	</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9</a:t>
            </a:fld>
            <a:endParaRPr lang="en-US" dirty="0"/>
          </a:p>
        </p:txBody>
      </p:sp>
    </p:spTree>
    <p:extLst>
      <p:ext uri="{BB962C8B-B14F-4D97-AF65-F5344CB8AC3E}">
        <p14:creationId xmlns:p14="http://schemas.microsoft.com/office/powerpoint/2010/main" val="10398307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12" name="Picture 11" descr="back_ground_element.png"/>
          <p:cNvPicPr>
            <a:picLocks noChangeAspect="1"/>
          </p:cNvPicPr>
          <p:nvPr userDrawn="1"/>
        </p:nvPicPr>
        <p:blipFill>
          <a:blip r:embed="rId2" cstate="print"/>
          <a:stretch>
            <a:fillRect/>
          </a:stretch>
        </p:blipFill>
        <p:spPr>
          <a:xfrm>
            <a:off x="0" y="0"/>
            <a:ext cx="9144000" cy="6858000"/>
          </a:xfrm>
          <a:prstGeom prst="rect">
            <a:avLst/>
          </a:prstGeom>
        </p:spPr>
      </p:pic>
      <p:pic>
        <p:nvPicPr>
          <p:cNvPr id="9" name="Picture 8" descr="upper_swoosh_graphic_element.png"/>
          <p:cNvPicPr>
            <a:picLocks noChangeAspect="1"/>
          </p:cNvPicPr>
          <p:nvPr userDrawn="1"/>
        </p:nvPicPr>
        <p:blipFill>
          <a:blip r:embed="rId3" cstate="print"/>
          <a:stretch>
            <a:fillRect/>
          </a:stretch>
        </p:blipFill>
        <p:spPr>
          <a:xfrm>
            <a:off x="0" y="0"/>
            <a:ext cx="9144000" cy="6858000"/>
          </a:xfrm>
          <a:prstGeom prst="rect">
            <a:avLst/>
          </a:prstGeom>
        </p:spPr>
      </p:pic>
      <p:pic>
        <p:nvPicPr>
          <p:cNvPr id="7" name="Picture 6" descr="lower_swoosh_graphic_element.png"/>
          <p:cNvPicPr>
            <a:picLocks noChangeAspect="1"/>
          </p:cNvPicPr>
          <p:nvPr userDrawn="1"/>
        </p:nvPicPr>
        <p:blipFill>
          <a:blip r:embed="rId4" cstate="print"/>
          <a:stretch>
            <a:fillRect/>
          </a:stretch>
        </p:blipFill>
        <p:spPr>
          <a:xfrm>
            <a:off x="0" y="0"/>
            <a:ext cx="9144000" cy="6858000"/>
          </a:xfrm>
          <a:prstGeom prst="rect">
            <a:avLst/>
          </a:prstGeom>
        </p:spPr>
      </p:pic>
      <p:pic>
        <p:nvPicPr>
          <p:cNvPr id="10" name="Picture 9" descr="atom_element_large.png"/>
          <p:cNvPicPr>
            <a:picLocks noChangeAspect="1"/>
          </p:cNvPicPr>
          <p:nvPr userDrawn="1"/>
        </p:nvPicPr>
        <p:blipFill>
          <a:blip r:embed="rId5" cstate="print"/>
          <a:stretch>
            <a:fillRect/>
          </a:stretch>
        </p:blipFill>
        <p:spPr>
          <a:xfrm>
            <a:off x="-3733800" y="-152400"/>
            <a:ext cx="9144000" cy="9753599"/>
          </a:xfrm>
          <a:prstGeom prst="rect">
            <a:avLst/>
          </a:prstGeom>
        </p:spPr>
      </p:pic>
      <p:sp>
        <p:nvSpPr>
          <p:cNvPr id="2" name="Title 1"/>
          <p:cNvSpPr>
            <a:spLocks noGrp="1"/>
          </p:cNvSpPr>
          <p:nvPr>
            <p:ph type="ctrTitle"/>
          </p:nvPr>
        </p:nvSpPr>
        <p:spPr>
          <a:xfrm>
            <a:off x="3886200" y="1371601"/>
            <a:ext cx="7772400" cy="860425"/>
          </a:xfrm>
        </p:spPr>
        <p:txBody>
          <a:bodyPr anchor="b" anchorCtr="0"/>
          <a:lstStyle>
            <a:lvl1pPr algn="l">
              <a:buFontTx/>
              <a:buNone/>
              <a:defRPr>
                <a:solidFill>
                  <a:schemeClr val="accent6">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904800" y="2090399"/>
            <a:ext cx="7753800" cy="1752600"/>
          </a:xfrm>
          <a:effectLst>
            <a:reflection blurRad="6350" stA="52000" endA="300" endPos="35000" dir="5400000" sy="-100000" algn="bl" rotWithShape="0"/>
          </a:effectLst>
        </p:spPr>
        <p:txBody>
          <a:bodyPr>
            <a:normAutofit/>
          </a:bodyPr>
          <a:lstStyle>
            <a:lvl1pPr marL="0" indent="0" algn="l">
              <a:buNone/>
              <a:defRPr sz="2400">
                <a:solidFill>
                  <a:schemeClr val="accent6">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81582BD6-FC20-4557-852B-8433F8572D30}" type="slidenum">
              <a:rPr lang="en-US" smtClean="0"/>
              <a:pPr/>
              <a:t>‹#›</a:t>
            </a:fld>
            <a:endParaRPr lang="en-US" dirty="0"/>
          </a:p>
        </p:txBody>
      </p:sp>
      <p:sp>
        <p:nvSpPr>
          <p:cNvPr id="6" name="Footer Placeholder 5"/>
          <p:cNvSpPr>
            <a:spLocks noGrp="1"/>
          </p:cNvSpPr>
          <p:nvPr>
            <p:ph type="ftr" sz="quarter" idx="11"/>
          </p:nvPr>
        </p:nvSpPr>
        <p:spPr/>
        <p:txBody>
          <a:bodyPr/>
          <a:lstStyle/>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93837"/>
            <a:ext cx="5111751"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2089" y="1798638"/>
            <a:ext cx="2855913"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Slide Number Placeholder 11"/>
          <p:cNvSpPr>
            <a:spLocks noGrp="1"/>
          </p:cNvSpPr>
          <p:nvPr>
            <p:ph type="sldNum" sz="quarter" idx="14"/>
          </p:nvPr>
        </p:nvSpPr>
        <p:spPr/>
        <p:txBody>
          <a:bodyPr/>
          <a:lstStyle/>
          <a:p>
            <a:fld id="{81582BD6-FC20-4557-852B-8433F8572D30}" type="slidenum">
              <a:rPr lang="en-US" smtClean="0"/>
              <a:pPr/>
              <a:t>‹#›</a:t>
            </a:fld>
            <a:endParaRPr lang="en-US" dirty="0"/>
          </a:p>
        </p:txBody>
      </p:sp>
      <p:sp>
        <p:nvSpPr>
          <p:cNvPr id="13" name="Footer Placeholder 12"/>
          <p:cNvSpPr>
            <a:spLocks noGrp="1"/>
          </p:cNvSpPr>
          <p:nvPr>
            <p:ph type="ftr" sz="quarter" idx="15"/>
          </p:nvPr>
        </p:nvSpPr>
        <p:spPr/>
        <p:txBody>
          <a:bodyPr/>
          <a:lstStyle/>
          <a:p>
            <a:endParaRPr lang="en-US" dirty="0"/>
          </a:p>
        </p:txBody>
      </p:sp>
      <p:sp>
        <p:nvSpPr>
          <p:cNvPr id="14" name="Title 13"/>
          <p:cNvSpPr>
            <a:spLocks noGrp="1"/>
          </p:cNvSpPr>
          <p:nvPr>
            <p:ph type="title"/>
          </p:nvPr>
        </p:nvSpPr>
        <p:spPr>
          <a:xfrm>
            <a:off x="-76200" y="549601"/>
            <a:ext cx="8229600" cy="639763"/>
          </a:xfrm>
        </p:spPr>
        <p:txBody>
          <a:bodyPr/>
          <a:lstStyle>
            <a:lvl1pPr>
              <a:defRPr>
                <a:solidFill>
                  <a:schemeClr val="accent6">
                    <a:lumMod val="50000"/>
                  </a:schemeClr>
                </a:solidFill>
              </a:defRPr>
            </a:lvl1pPr>
          </a:lstStyle>
          <a:p>
            <a:r>
              <a:rPr lang="en-US" smtClean="0"/>
              <a:t>Click to edit Master title style</a:t>
            </a:r>
            <a:endParaRPr lang="en-US" dirty="0"/>
          </a:p>
        </p:txBody>
      </p:sp>
      <p:sp>
        <p:nvSpPr>
          <p:cNvPr id="15" name="Text Placeholder 10"/>
          <p:cNvSpPr>
            <a:spLocks noGrp="1"/>
          </p:cNvSpPr>
          <p:nvPr>
            <p:ph type="body" sz="quarter" idx="13"/>
          </p:nvPr>
        </p:nvSpPr>
        <p:spPr>
          <a:xfrm>
            <a:off x="130800" y="1066800"/>
            <a:ext cx="8251200" cy="457200"/>
          </a:xfrm>
        </p:spPr>
        <p:txBody>
          <a:bodyPr>
            <a:normAutofit/>
          </a:bodyPr>
          <a:lstStyle>
            <a:lvl1pPr>
              <a:buFontTx/>
              <a:buNone/>
              <a:defRPr sz="2400">
                <a:solidFill>
                  <a:schemeClr val="accent6">
                    <a:lumMod val="75000"/>
                  </a:schemeClr>
                </a:solidFill>
              </a:defRPr>
            </a:lvl1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estions contac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1"/>
            <a:ext cx="5111751" cy="4678363"/>
          </a:xfrm>
        </p:spPr>
        <p:txBody>
          <a:bodyPr/>
          <a:lstStyle>
            <a:lvl1pPr>
              <a:buClr>
                <a:schemeClr val="tx1">
                  <a:lumMod val="95000"/>
                  <a:lumOff val="5000"/>
                </a:schemeClr>
              </a:buClr>
              <a:defRPr sz="3200">
                <a:solidFill>
                  <a:schemeClr val="tx1">
                    <a:lumMod val="95000"/>
                    <a:lumOff val="5000"/>
                  </a:schemeClr>
                </a:solidFill>
              </a:defRPr>
            </a:lvl1pPr>
            <a:lvl2pPr>
              <a:buClr>
                <a:schemeClr val="tx1">
                  <a:lumMod val="95000"/>
                  <a:lumOff val="5000"/>
                </a:schemeClr>
              </a:buClr>
              <a:defRPr sz="2800">
                <a:solidFill>
                  <a:schemeClr val="tx1">
                    <a:lumMod val="95000"/>
                    <a:lumOff val="5000"/>
                  </a:schemeClr>
                </a:solidFill>
              </a:defRPr>
            </a:lvl2pPr>
            <a:lvl3pPr>
              <a:buClr>
                <a:schemeClr val="tx1">
                  <a:lumMod val="95000"/>
                  <a:lumOff val="5000"/>
                </a:schemeClr>
              </a:buClr>
              <a:defRPr sz="2400">
                <a:solidFill>
                  <a:schemeClr val="tx1">
                    <a:lumMod val="95000"/>
                    <a:lumOff val="5000"/>
                  </a:schemeClr>
                </a:solidFill>
              </a:defRPr>
            </a:lvl3pPr>
            <a:lvl4pPr>
              <a:buClr>
                <a:schemeClr val="tx1">
                  <a:lumMod val="95000"/>
                  <a:lumOff val="5000"/>
                </a:schemeClr>
              </a:buClr>
              <a:defRPr sz="2000">
                <a:solidFill>
                  <a:schemeClr val="tx1">
                    <a:lumMod val="95000"/>
                    <a:lumOff val="5000"/>
                  </a:schemeClr>
                </a:solidFill>
              </a:defRPr>
            </a:lvl4pPr>
            <a:lvl5pPr>
              <a:buClr>
                <a:schemeClr val="tx1">
                  <a:lumMod val="95000"/>
                  <a:lumOff val="5000"/>
                </a:schemeClr>
              </a:buClr>
              <a:defRPr sz="2000">
                <a:solidFill>
                  <a:schemeClr val="tx1">
                    <a:lumMod val="95000"/>
                    <a:lumOff val="5000"/>
                  </a:schemeClr>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62601" y="1524001"/>
            <a:ext cx="2855913" cy="4373563"/>
          </a:xfrm>
        </p:spPr>
        <p:txBody>
          <a:bodyPr/>
          <a:lstStyle>
            <a:lvl1pPr marL="0" indent="0">
              <a:lnSpc>
                <a:spcPts val="1600"/>
              </a:lnSpc>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Slide Number Placeholder 11"/>
          <p:cNvSpPr>
            <a:spLocks noGrp="1"/>
          </p:cNvSpPr>
          <p:nvPr>
            <p:ph type="sldNum" sz="quarter" idx="14"/>
          </p:nvPr>
        </p:nvSpPr>
        <p:spPr/>
        <p:txBody>
          <a:bodyPr/>
          <a:lstStyle/>
          <a:p>
            <a:fld id="{81582BD6-FC20-4557-852B-8433F8572D30}" type="slidenum">
              <a:rPr lang="en-US" smtClean="0"/>
              <a:pPr/>
              <a:t>‹#›</a:t>
            </a:fld>
            <a:endParaRPr lang="en-US" dirty="0"/>
          </a:p>
        </p:txBody>
      </p:sp>
      <p:sp>
        <p:nvSpPr>
          <p:cNvPr id="13" name="Footer Placeholder 12"/>
          <p:cNvSpPr>
            <a:spLocks noGrp="1"/>
          </p:cNvSpPr>
          <p:nvPr>
            <p:ph type="ftr" sz="quarter" idx="15"/>
          </p:nvPr>
        </p:nvSpPr>
        <p:spPr/>
        <p:txBody>
          <a:bodyPr/>
          <a:lstStyle/>
          <a:p>
            <a:endParaRPr lang="en-US" dirty="0"/>
          </a:p>
        </p:txBody>
      </p:sp>
      <p:sp>
        <p:nvSpPr>
          <p:cNvPr id="14" name="Title 13"/>
          <p:cNvSpPr>
            <a:spLocks noGrp="1"/>
          </p:cNvSpPr>
          <p:nvPr>
            <p:ph type="title"/>
          </p:nvPr>
        </p:nvSpPr>
        <p:spPr>
          <a:xfrm>
            <a:off x="0" y="457201"/>
            <a:ext cx="6858000" cy="639763"/>
          </a:xfrm>
        </p:spPr>
        <p:txBody>
          <a:bodyPr/>
          <a:lstStyle>
            <a:lvl1pPr>
              <a:buClr>
                <a:schemeClr val="tx1">
                  <a:lumMod val="95000"/>
                  <a:lumOff val="5000"/>
                </a:schemeClr>
              </a:buClr>
              <a:defRPr sz="2800">
                <a:solidFill>
                  <a:schemeClr val="accent6">
                    <a:lumMod val="50000"/>
                  </a:schemeClr>
                </a:solidFill>
              </a:defRPr>
            </a:lvl1pPr>
          </a:lstStyle>
          <a:p>
            <a:r>
              <a:rPr lang="en-US" smtClean="0"/>
              <a:t>Click to edit Master title style</a:t>
            </a:r>
            <a:endParaRPr lang="en-US" dirty="0"/>
          </a:p>
        </p:txBody>
      </p:sp>
      <p:sp>
        <p:nvSpPr>
          <p:cNvPr id="15" name="Text Placeholder 10"/>
          <p:cNvSpPr>
            <a:spLocks noGrp="1"/>
          </p:cNvSpPr>
          <p:nvPr>
            <p:ph type="body" sz="quarter" idx="13"/>
          </p:nvPr>
        </p:nvSpPr>
        <p:spPr>
          <a:xfrm>
            <a:off x="210600" y="974400"/>
            <a:ext cx="6876000" cy="457200"/>
          </a:xfrm>
        </p:spPr>
        <p:txBody>
          <a:bodyPr>
            <a:normAutofit/>
          </a:bodyPr>
          <a:lstStyle>
            <a:lvl1pPr>
              <a:buFontTx/>
              <a:buNone/>
              <a:defRPr sz="2000">
                <a:solidFill>
                  <a:schemeClr val="accent6">
                    <a:lumMod val="75000"/>
                  </a:schemeClr>
                </a:solidFill>
              </a:defRPr>
            </a:lvl1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0" y="4724401"/>
            <a:ext cx="3962400" cy="338139"/>
          </a:xfrm>
        </p:spPr>
        <p:txBody>
          <a:bodyPr anchor="b"/>
          <a:lstStyle>
            <a:lvl1pPr algn="l">
              <a:defRPr sz="1800" b="1"/>
            </a:lvl1pPr>
          </a:lstStyle>
          <a:p>
            <a:r>
              <a:rPr lang="en-US" smtClean="0"/>
              <a:t>Click to edit Master title style</a:t>
            </a:r>
            <a:endParaRPr lang="en-US" dirty="0"/>
          </a:p>
        </p:txBody>
      </p:sp>
      <p:sp>
        <p:nvSpPr>
          <p:cNvPr id="3" name="Picture Placeholder 2"/>
          <p:cNvSpPr>
            <a:spLocks noGrp="1"/>
          </p:cNvSpPr>
          <p:nvPr>
            <p:ph type="pic" idx="1"/>
          </p:nvPr>
        </p:nvSpPr>
        <p:spPr>
          <a:xfrm>
            <a:off x="1143000" y="304800"/>
            <a:ext cx="6934200" cy="4267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953000" y="5029202"/>
            <a:ext cx="3962400" cy="804863"/>
          </a:xfrm>
        </p:spPr>
        <p:txBody>
          <a:bodyPr>
            <a:normAutofit/>
          </a:bodyPr>
          <a:lstStyle>
            <a:lvl1pPr marL="0" indent="0">
              <a:lnSpc>
                <a:spcPts val="1400"/>
              </a:lnSpc>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7"/>
          <p:cNvSpPr>
            <a:spLocks noGrp="1"/>
          </p:cNvSpPr>
          <p:nvPr>
            <p:ph type="sldNum" sz="quarter" idx="10"/>
          </p:nvPr>
        </p:nvSpPr>
        <p:spPr/>
        <p:txBody>
          <a:bodyPr/>
          <a:lstStyle/>
          <a:p>
            <a:fld id="{81582BD6-FC20-4557-852B-8433F8572D30}" type="slidenum">
              <a:rPr lang="en-US" smtClean="0"/>
              <a:pPr/>
              <a:t>‹#›</a:t>
            </a:fld>
            <a:endParaRPr lang="en-US" dirty="0"/>
          </a:p>
        </p:txBody>
      </p:sp>
      <p:sp>
        <p:nvSpPr>
          <p:cNvPr id="9" name="Footer Placeholder 8"/>
          <p:cNvSpPr>
            <a:spLocks noGrp="1"/>
          </p:cNvSpPr>
          <p:nvPr>
            <p:ph type="ftr" sz="quarter" idx="11"/>
          </p:nvPr>
        </p:nvSpPr>
        <p:spPr/>
        <p:txBody>
          <a:bodyPr/>
          <a:lstStyle/>
          <a:p>
            <a:endParaRPr lang="en-US" dirty="0"/>
          </a:p>
        </p:txBody>
      </p:sp>
      <p:pic>
        <p:nvPicPr>
          <p:cNvPr id="7" name="Picture 6" descr="upper_swoosh_graphic_element_reverse.png"/>
          <p:cNvPicPr>
            <a:picLocks noChangeAspect="1"/>
          </p:cNvPicPr>
          <p:nvPr userDrawn="1"/>
        </p:nvPicPr>
        <p:blipFill>
          <a:blip r:embed="rId2" cstate="print"/>
          <a:stretch>
            <a:fillRect/>
          </a:stretch>
        </p:blipFill>
        <p:spPr>
          <a:xfrm>
            <a:off x="0" y="0"/>
            <a:ext cx="9144000" cy="6858000"/>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81582BD6-FC20-4557-852B-8433F8572D30}"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48600" y="503240"/>
            <a:ext cx="1219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03237"/>
            <a:ext cx="7162800" cy="6278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0" y="6364288"/>
            <a:ext cx="1905000" cy="317500"/>
          </a:xfrm>
          <a:prstGeom prst="rect">
            <a:avLst/>
          </a:prstGeom>
        </p:spPr>
        <p:txBody>
          <a:bodyPr/>
          <a:lstStyle>
            <a:lvl1pPr>
              <a:defRPr/>
            </a:lvl1pPr>
          </a:lstStyle>
          <a:p>
            <a:endParaRPr lang="en-US" dirty="0"/>
          </a:p>
        </p:txBody>
      </p:sp>
      <p:sp>
        <p:nvSpPr>
          <p:cNvPr id="5" name="Slide Number Placeholder 4"/>
          <p:cNvSpPr>
            <a:spLocks noGrp="1"/>
          </p:cNvSpPr>
          <p:nvPr>
            <p:ph type="sldNum" sz="quarter" idx="11"/>
          </p:nvPr>
        </p:nvSpPr>
        <p:spPr/>
        <p:txBody>
          <a:bodyPr/>
          <a:lstStyle>
            <a:lvl1pPr>
              <a:defRPr/>
            </a:lvl1pPr>
          </a:lstStyle>
          <a:p>
            <a:fld id="{726EEB23-4B8A-44FC-BB2B-80C71E434A72}" type="slidenum">
              <a:rPr lang="en-US"/>
              <a:pPr/>
              <a:t>‹#›</a:t>
            </a:fld>
            <a:endParaRPr lang="en-US" dirty="0">
              <a:latin typeface="Trebuchet MS" pitchFamily="34" charset="0"/>
            </a:endParaRPr>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722436"/>
            <a:ext cx="8305800" cy="4525965"/>
          </a:xfrm>
        </p:spPr>
        <p:txBody>
          <a:bodyPr/>
          <a:lstStyle>
            <a:lvl1pPr marL="173038" indent="-173038">
              <a:lnSpc>
                <a:spcPts val="2600"/>
              </a:lnSpc>
              <a:buClr>
                <a:schemeClr val="accent6">
                  <a:lumMod val="50000"/>
                </a:schemeClr>
              </a:buClr>
              <a:buFont typeface="Arial" pitchFamily="34" charset="0"/>
              <a:buChar char="•"/>
              <a:defRPr sz="2400" b="0">
                <a:solidFill>
                  <a:schemeClr val="accent6">
                    <a:lumMod val="75000"/>
                  </a:schemeClr>
                </a:solidFill>
              </a:defRPr>
            </a:lvl1pPr>
            <a:lvl2pPr marL="684213" indent="-227013">
              <a:lnSpc>
                <a:spcPts val="2600"/>
              </a:lnSpc>
              <a:buClr>
                <a:schemeClr val="accent6">
                  <a:lumMod val="50000"/>
                </a:schemeClr>
              </a:buClr>
              <a:defRPr sz="2000">
                <a:solidFill>
                  <a:schemeClr val="accent6">
                    <a:lumMod val="75000"/>
                  </a:schemeClr>
                </a:solidFill>
              </a:defRPr>
            </a:lvl2pPr>
            <a:lvl3pPr marL="1087438" indent="-173038">
              <a:lnSpc>
                <a:spcPts val="2600"/>
              </a:lnSpc>
              <a:buClr>
                <a:schemeClr val="accent6">
                  <a:lumMod val="50000"/>
                </a:schemeClr>
              </a:buClr>
              <a:defRPr sz="1800">
                <a:solidFill>
                  <a:schemeClr val="accent6">
                    <a:lumMod val="75000"/>
                  </a:schemeClr>
                </a:solidFill>
              </a:defRPr>
            </a:lvl3pPr>
            <a:lvl4pPr marL="1541463" indent="-169863">
              <a:lnSpc>
                <a:spcPts val="2600"/>
              </a:lnSpc>
              <a:buClr>
                <a:schemeClr val="accent6">
                  <a:lumMod val="50000"/>
                </a:schemeClr>
              </a:buClr>
              <a:defRPr sz="1600">
                <a:solidFill>
                  <a:schemeClr val="accent6">
                    <a:lumMod val="75000"/>
                  </a:schemeClr>
                </a:solidFill>
              </a:defRPr>
            </a:lvl4pPr>
            <a:lvl5pPr marL="2001838" indent="-173038">
              <a:lnSpc>
                <a:spcPts val="2600"/>
              </a:lnSpc>
              <a:buClr>
                <a:schemeClr val="accent6">
                  <a:lumMod val="50000"/>
                </a:schemeClr>
              </a:buClr>
              <a:defRPr sz="1400">
                <a:solidFill>
                  <a:schemeClr val="accent6">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152400" y="1096636"/>
            <a:ext cx="8251200" cy="457200"/>
          </a:xfrm>
        </p:spPr>
        <p:txBody>
          <a:bodyPr>
            <a:normAutofit/>
          </a:bodyPr>
          <a:lstStyle>
            <a:lvl1pPr>
              <a:buClr>
                <a:schemeClr val="accent6">
                  <a:lumMod val="50000"/>
                </a:schemeClr>
              </a:buClr>
              <a:buFont typeface="Arial" pitchFamily="34" charset="0"/>
              <a:buChar char="•"/>
              <a:defRPr sz="2400">
                <a:solidFill>
                  <a:schemeClr val="accent6">
                    <a:lumMod val="75000"/>
                  </a:schemeClr>
                </a:solidFill>
              </a:defRPr>
            </a:lvl1pPr>
          </a:lstStyle>
          <a:p>
            <a:pPr lvl="0"/>
            <a:r>
              <a:rPr lang="en-US" smtClean="0"/>
              <a:t>Click to edit Master text styles</a:t>
            </a:r>
          </a:p>
        </p:txBody>
      </p:sp>
      <p:sp>
        <p:nvSpPr>
          <p:cNvPr id="10" name="Footer Placeholder 4"/>
          <p:cNvSpPr>
            <a:spLocks noGrp="1"/>
          </p:cNvSpPr>
          <p:nvPr>
            <p:ph type="ftr" sz="quarter" idx="3"/>
          </p:nvPr>
        </p:nvSpPr>
        <p:spPr>
          <a:xfrm>
            <a:off x="6248400" y="6653838"/>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p>
        </p:txBody>
      </p:sp>
      <p:sp>
        <p:nvSpPr>
          <p:cNvPr id="12" name="Slide Number Placeholder 5"/>
          <p:cNvSpPr>
            <a:spLocks noGrp="1"/>
          </p:cNvSpPr>
          <p:nvPr>
            <p:ph type="sldNum" sz="quarter" idx="4"/>
          </p:nvPr>
        </p:nvSpPr>
        <p:spPr>
          <a:xfrm>
            <a:off x="76200" y="6638076"/>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pPr/>
              <a:t>‹#›</a:t>
            </a:fld>
            <a:endParaRPr lang="en-US" dirty="0"/>
          </a:p>
        </p:txBody>
      </p:sp>
      <p:sp>
        <p:nvSpPr>
          <p:cNvPr id="16" name="Title 15"/>
          <p:cNvSpPr>
            <a:spLocks noGrp="1"/>
          </p:cNvSpPr>
          <p:nvPr>
            <p:ph type="title"/>
          </p:nvPr>
        </p:nvSpPr>
        <p:spPr>
          <a:xfrm>
            <a:off x="-76200" y="579437"/>
            <a:ext cx="8229600" cy="639763"/>
          </a:xfrm>
        </p:spPr>
        <p:txBody>
          <a:bodyPr/>
          <a:lstStyle>
            <a:lvl1pPr>
              <a:buClr>
                <a:schemeClr val="accent6">
                  <a:lumMod val="50000"/>
                </a:schemeClr>
              </a:buClr>
              <a:defRPr>
                <a:solidFill>
                  <a:schemeClr val="accent6">
                    <a:lumMod val="50000"/>
                  </a:schemeClr>
                </a:solidFill>
              </a:defRPr>
            </a:lvl1pPr>
          </a:lstStyle>
          <a:p>
            <a:r>
              <a:rPr lang="en-US" smtClean="0"/>
              <a:t>Click to edit Master title style</a:t>
            </a:r>
            <a:endParaRPr lang="en-US"/>
          </a:p>
        </p:txBody>
      </p:sp>
      <p:pic>
        <p:nvPicPr>
          <p:cNvPr id="7" name="Picture 2" descr="http://www.nsf.gov/images/logos/nsf1.gif"/>
          <p:cNvPicPr>
            <a:picLocks noChangeAspect="1" noChangeArrowheads="1"/>
          </p:cNvPicPr>
          <p:nvPr userDrawn="1"/>
        </p:nvPicPr>
        <p:blipFill>
          <a:blip r:embed="rId2" cstate="print"/>
          <a:srcRect/>
          <a:stretch>
            <a:fillRect/>
          </a:stretch>
        </p:blipFill>
        <p:spPr bwMode="auto">
          <a:xfrm>
            <a:off x="457200" y="6096000"/>
            <a:ext cx="838200" cy="762000"/>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9" name="Text Placeholder 8"/>
          <p:cNvSpPr>
            <a:spLocks noGrp="1"/>
          </p:cNvSpPr>
          <p:nvPr>
            <p:ph type="body" sz="quarter" idx="15"/>
          </p:nvPr>
        </p:nvSpPr>
        <p:spPr>
          <a:xfrm>
            <a:off x="2133600" y="27492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7" name="Title 6"/>
          <p:cNvSpPr>
            <a:spLocks noGrp="1"/>
          </p:cNvSpPr>
          <p:nvPr>
            <p:ph type="title"/>
          </p:nvPr>
        </p:nvSpPr>
        <p:spPr>
          <a:xfrm>
            <a:off x="-76200" y="549601"/>
            <a:ext cx="8229600" cy="639763"/>
          </a:xfrm>
        </p:spPr>
        <p:txBody>
          <a:bodyPr/>
          <a:lstStyle/>
          <a:p>
            <a:r>
              <a:rPr lang="en-US" smtClean="0"/>
              <a:t>Click to edit Master title style</a:t>
            </a:r>
            <a:endParaRPr lang="en-US" dirty="0"/>
          </a:p>
        </p:txBody>
      </p:sp>
      <p:sp>
        <p:nvSpPr>
          <p:cNvPr id="8" name="Text Placeholder 10"/>
          <p:cNvSpPr>
            <a:spLocks noGrp="1"/>
          </p:cNvSpPr>
          <p:nvPr>
            <p:ph type="body" sz="quarter" idx="13"/>
          </p:nvPr>
        </p:nvSpPr>
        <p:spPr>
          <a:xfrm>
            <a:off x="130800" y="1066800"/>
            <a:ext cx="8251200" cy="457200"/>
          </a:xfrm>
        </p:spPr>
        <p:txBody>
          <a:bodyPr>
            <a:normAutofit/>
          </a:bodyPr>
          <a:lstStyle>
            <a:lvl1pPr>
              <a:buFontTx/>
              <a:buNone/>
              <a:defRPr sz="2400">
                <a:solidFill>
                  <a:schemeClr val="accent6">
                    <a:lumMod val="75000"/>
                  </a:schemeClr>
                </a:solidFill>
              </a:defRPr>
            </a:lvl1pPr>
          </a:lstStyle>
          <a:p>
            <a:pPr lvl="0"/>
            <a:r>
              <a:rPr lang="en-US" smtClean="0"/>
              <a:t>Click to edit Master text styles</a:t>
            </a:r>
          </a:p>
        </p:txBody>
      </p:sp>
      <p:sp>
        <p:nvSpPr>
          <p:cNvPr id="12" name="Text Placeholder 8"/>
          <p:cNvSpPr>
            <a:spLocks noGrp="1"/>
          </p:cNvSpPr>
          <p:nvPr>
            <p:ph type="body" sz="quarter" idx="16"/>
          </p:nvPr>
        </p:nvSpPr>
        <p:spPr>
          <a:xfrm>
            <a:off x="2133600" y="13308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4" name="Text Placeholder 8"/>
          <p:cNvSpPr>
            <a:spLocks noGrp="1"/>
          </p:cNvSpPr>
          <p:nvPr>
            <p:ph type="body" sz="quarter" idx="17"/>
          </p:nvPr>
        </p:nvSpPr>
        <p:spPr>
          <a:xfrm>
            <a:off x="2133600" y="20400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5" name="Text Placeholder 8"/>
          <p:cNvSpPr>
            <a:spLocks noGrp="1"/>
          </p:cNvSpPr>
          <p:nvPr>
            <p:ph type="body" sz="quarter" idx="18"/>
          </p:nvPr>
        </p:nvSpPr>
        <p:spPr>
          <a:xfrm>
            <a:off x="2133600" y="33882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6" name="Text Placeholder 8"/>
          <p:cNvSpPr>
            <a:spLocks noGrp="1"/>
          </p:cNvSpPr>
          <p:nvPr>
            <p:ph type="body" sz="quarter" idx="19"/>
          </p:nvPr>
        </p:nvSpPr>
        <p:spPr>
          <a:xfrm>
            <a:off x="2133600" y="40974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7" name="Text Placeholder 8"/>
          <p:cNvSpPr>
            <a:spLocks noGrp="1"/>
          </p:cNvSpPr>
          <p:nvPr>
            <p:ph type="body" sz="quarter" idx="20"/>
          </p:nvPr>
        </p:nvSpPr>
        <p:spPr>
          <a:xfrm>
            <a:off x="2133600" y="4876800"/>
            <a:ext cx="6629400" cy="838200"/>
          </a:xfrm>
        </p:spPr>
        <p:txBody>
          <a:bodyPr>
            <a:normAutofit/>
          </a:bodyPr>
          <a:lstStyle>
            <a:lvl1pPr marL="57150" indent="0">
              <a:buFontTx/>
              <a:buNone/>
              <a:defRPr sz="1800" baseline="0"/>
            </a:lvl1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871788"/>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685800" y="1371602"/>
            <a:ext cx="7772400" cy="1500187"/>
          </a:xfrm>
        </p:spPr>
        <p:txBody>
          <a:bodyPr anchor="b"/>
          <a:lstStyle>
            <a:lvl1pPr marL="0" indent="0">
              <a:buNone/>
              <a:defRPr sz="2000">
                <a:solidFill>
                  <a:schemeClr val="bg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Slide Number Placeholder 9"/>
          <p:cNvSpPr>
            <a:spLocks noGrp="1"/>
          </p:cNvSpPr>
          <p:nvPr>
            <p:ph type="sldNum" sz="quarter" idx="10"/>
          </p:nvPr>
        </p:nvSpPr>
        <p:spPr/>
        <p:txBody>
          <a:bodyPr/>
          <a:lstStyle/>
          <a:p>
            <a:fld id="{81582BD6-FC20-4557-852B-8433F8572D30}" type="slidenum">
              <a:rPr lang="en-US" smtClean="0"/>
              <a:pPr/>
              <a:t>‹#›</a:t>
            </a:fld>
            <a:endParaRPr lang="en-US" dirty="0"/>
          </a:p>
        </p:txBody>
      </p:sp>
      <p:sp>
        <p:nvSpPr>
          <p:cNvPr id="11" name="Footer Placeholder 10"/>
          <p:cNvSpPr>
            <a:spLocks noGrp="1"/>
          </p:cNvSpPr>
          <p:nvPr>
            <p:ph type="ftr" sz="quarter" idx="11"/>
          </p:nvPr>
        </p:nvSpPr>
        <p:spPr/>
        <p:txBody>
          <a:body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6200" y="1722436"/>
            <a:ext cx="4038600" cy="4525964"/>
          </a:xfrm>
        </p:spPr>
        <p:txBody>
          <a:bodyPr/>
          <a:lstStyle>
            <a:lvl1pPr>
              <a:buClr>
                <a:schemeClr val="accent6">
                  <a:lumMod val="50000"/>
                </a:schemeClr>
              </a:buClr>
              <a:defRPr sz="2400"/>
            </a:lvl1pPr>
            <a:lvl2pPr>
              <a:buClr>
                <a:schemeClr val="accent6">
                  <a:lumMod val="50000"/>
                </a:schemeClr>
              </a:buClr>
              <a:defRPr sz="2000"/>
            </a:lvl2pPr>
            <a:lvl3pPr>
              <a:buClr>
                <a:schemeClr val="accent6">
                  <a:lumMod val="50000"/>
                </a:schemeClr>
              </a:buClr>
              <a:defRPr sz="2000"/>
            </a:lvl3pPr>
            <a:lvl4pPr>
              <a:buClr>
                <a:schemeClr val="accent6">
                  <a:lumMod val="50000"/>
                </a:schemeClr>
              </a:buClr>
              <a:defRPr sz="1800"/>
            </a:lvl4pPr>
            <a:lvl5pPr>
              <a:buClr>
                <a:schemeClr val="accent6">
                  <a:lumMod val="50000"/>
                </a:schemeClr>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67200" y="1722436"/>
            <a:ext cx="4038600" cy="4525964"/>
          </a:xfrm>
        </p:spPr>
        <p:txBody>
          <a:bodyPr/>
          <a:lstStyle>
            <a:lvl1pPr>
              <a:buClr>
                <a:schemeClr val="accent6">
                  <a:lumMod val="50000"/>
                </a:schemeClr>
              </a:buClr>
              <a:defRPr sz="2400"/>
            </a:lvl1pPr>
            <a:lvl2pPr>
              <a:buClr>
                <a:schemeClr val="accent6">
                  <a:lumMod val="50000"/>
                </a:schemeClr>
              </a:buClr>
              <a:defRPr sz="2000"/>
            </a:lvl2pPr>
            <a:lvl3pPr>
              <a:buClr>
                <a:schemeClr val="accent6">
                  <a:lumMod val="50000"/>
                </a:schemeClr>
              </a:buClr>
              <a:defRPr sz="2000"/>
            </a:lvl3pPr>
            <a:lvl4pPr>
              <a:buClr>
                <a:schemeClr val="accent6">
                  <a:lumMod val="50000"/>
                </a:schemeClr>
              </a:buClr>
              <a:defRPr sz="1800"/>
            </a:lvl4pPr>
            <a:lvl5pPr>
              <a:buClr>
                <a:schemeClr val="accent6">
                  <a:lumMod val="50000"/>
                </a:schemeClr>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4"/>
          </p:nvPr>
        </p:nvSpPr>
        <p:spPr>
          <a:xfrm>
            <a:off x="457200" y="6638076"/>
            <a:ext cx="2133600" cy="365125"/>
          </a:xfrm>
        </p:spPr>
        <p:txBody>
          <a:bodyPr/>
          <a:lstStyle/>
          <a:p>
            <a:fld id="{81582BD6-FC20-4557-852B-8433F8572D30}" type="slidenum">
              <a:rPr lang="en-US" smtClean="0"/>
              <a:pPr/>
              <a:t>‹#›</a:t>
            </a:fld>
            <a:endParaRPr lang="en-US" dirty="0"/>
          </a:p>
        </p:txBody>
      </p:sp>
      <p:sp>
        <p:nvSpPr>
          <p:cNvPr id="10" name="Footer Placeholder 9"/>
          <p:cNvSpPr>
            <a:spLocks noGrp="1"/>
          </p:cNvSpPr>
          <p:nvPr>
            <p:ph type="ftr" sz="quarter" idx="15"/>
          </p:nvPr>
        </p:nvSpPr>
        <p:spPr/>
        <p:txBody>
          <a:bodyPr/>
          <a:lstStyle/>
          <a:p>
            <a:endParaRPr lang="en-US" dirty="0"/>
          </a:p>
        </p:txBody>
      </p:sp>
      <p:sp>
        <p:nvSpPr>
          <p:cNvPr id="12" name="Title 11"/>
          <p:cNvSpPr>
            <a:spLocks noGrp="1"/>
          </p:cNvSpPr>
          <p:nvPr>
            <p:ph type="title"/>
          </p:nvPr>
        </p:nvSpPr>
        <p:spPr>
          <a:xfrm>
            <a:off x="-76200" y="579436"/>
            <a:ext cx="8229600" cy="639763"/>
          </a:xfrm>
        </p:spPr>
        <p:txBody>
          <a:bodyPr/>
          <a:lstStyle/>
          <a:p>
            <a:r>
              <a:rPr lang="en-US" smtClean="0"/>
              <a:t>Click to edit Master title style</a:t>
            </a:r>
            <a:endParaRPr lang="en-US"/>
          </a:p>
        </p:txBody>
      </p:sp>
      <p:sp>
        <p:nvSpPr>
          <p:cNvPr id="13" name="Text Placeholder 10"/>
          <p:cNvSpPr>
            <a:spLocks noGrp="1"/>
          </p:cNvSpPr>
          <p:nvPr>
            <p:ph type="body" sz="quarter" idx="13"/>
          </p:nvPr>
        </p:nvSpPr>
        <p:spPr>
          <a:xfrm>
            <a:off x="130800" y="1096635"/>
            <a:ext cx="8251200" cy="457200"/>
          </a:xfrm>
        </p:spPr>
        <p:txBody>
          <a:bodyPr>
            <a:normAutofit/>
          </a:bodyPr>
          <a:lstStyle>
            <a:lvl1pPr>
              <a:buFontTx/>
              <a:buNone/>
              <a:defRPr sz="2400">
                <a:solidFill>
                  <a:schemeClr val="accent6">
                    <a:lumMod val="75000"/>
                  </a:schemeClr>
                </a:solidFill>
              </a:defRPr>
            </a:lvl1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5" name="Content Placeholder 2"/>
          <p:cNvSpPr>
            <a:spLocks noGrp="1"/>
          </p:cNvSpPr>
          <p:nvPr>
            <p:ph sz="half" idx="1"/>
          </p:nvPr>
        </p:nvSpPr>
        <p:spPr>
          <a:xfrm>
            <a:off x="457200" y="1905000"/>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6" name="Content Placeholder 3"/>
          <p:cNvSpPr>
            <a:spLocks noGrp="1"/>
          </p:cNvSpPr>
          <p:nvPr>
            <p:ph sz="half" idx="2"/>
          </p:nvPr>
        </p:nvSpPr>
        <p:spPr>
          <a:xfrm>
            <a:off x="2971800" y="1905000"/>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Content Placeholder 2"/>
          <p:cNvSpPr>
            <a:spLocks noGrp="1"/>
          </p:cNvSpPr>
          <p:nvPr>
            <p:ph sz="half" idx="14"/>
          </p:nvPr>
        </p:nvSpPr>
        <p:spPr>
          <a:xfrm>
            <a:off x="457200" y="3505199"/>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15"/>
          </p:nvPr>
        </p:nvSpPr>
        <p:spPr>
          <a:xfrm>
            <a:off x="2971800" y="3505199"/>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1" name="Title 10"/>
          <p:cNvSpPr>
            <a:spLocks noGrp="1"/>
          </p:cNvSpPr>
          <p:nvPr>
            <p:ph type="title"/>
          </p:nvPr>
        </p:nvSpPr>
        <p:spPr>
          <a:xfrm>
            <a:off x="-76200" y="549601"/>
            <a:ext cx="8229600" cy="639763"/>
          </a:xfrm>
        </p:spPr>
        <p:txBody>
          <a:bodyPr/>
          <a:lstStyle/>
          <a:p>
            <a:r>
              <a:rPr lang="en-US" smtClean="0"/>
              <a:t>Click to edit Master title style</a:t>
            </a:r>
            <a:endParaRPr lang="en-US"/>
          </a:p>
        </p:txBody>
      </p:sp>
      <p:sp>
        <p:nvSpPr>
          <p:cNvPr id="12" name="Text Placeholder 10"/>
          <p:cNvSpPr>
            <a:spLocks noGrp="1"/>
          </p:cNvSpPr>
          <p:nvPr>
            <p:ph type="body" sz="quarter" idx="13"/>
          </p:nvPr>
        </p:nvSpPr>
        <p:spPr>
          <a:xfrm>
            <a:off x="130800" y="10668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9" name="Content Placeholder 2"/>
          <p:cNvSpPr>
            <a:spLocks noGrp="1"/>
          </p:cNvSpPr>
          <p:nvPr>
            <p:ph sz="half" idx="1"/>
          </p:nvPr>
        </p:nvSpPr>
        <p:spPr>
          <a:xfrm>
            <a:off x="76200" y="34290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2"/>
          </p:nvPr>
        </p:nvSpPr>
        <p:spPr>
          <a:xfrm>
            <a:off x="2857500" y="34290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1" name="Content Placeholder 3"/>
          <p:cNvSpPr>
            <a:spLocks noGrp="1"/>
          </p:cNvSpPr>
          <p:nvPr>
            <p:ph sz="half" idx="14"/>
          </p:nvPr>
        </p:nvSpPr>
        <p:spPr>
          <a:xfrm>
            <a:off x="5638800" y="34290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5" name="Content Placeholder 2"/>
          <p:cNvSpPr>
            <a:spLocks noGrp="1"/>
          </p:cNvSpPr>
          <p:nvPr>
            <p:ph sz="half" idx="15"/>
          </p:nvPr>
        </p:nvSpPr>
        <p:spPr>
          <a:xfrm>
            <a:off x="76200" y="1447802"/>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6" name="Content Placeholder 3"/>
          <p:cNvSpPr>
            <a:spLocks noGrp="1"/>
          </p:cNvSpPr>
          <p:nvPr>
            <p:ph sz="half" idx="16"/>
          </p:nvPr>
        </p:nvSpPr>
        <p:spPr>
          <a:xfrm>
            <a:off x="2857500" y="1447802"/>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7" name="Content Placeholder 3"/>
          <p:cNvSpPr>
            <a:spLocks noGrp="1"/>
          </p:cNvSpPr>
          <p:nvPr>
            <p:ph sz="half" idx="17"/>
          </p:nvPr>
        </p:nvSpPr>
        <p:spPr>
          <a:xfrm>
            <a:off x="5638800" y="1447802"/>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9" name="Title 18"/>
          <p:cNvSpPr>
            <a:spLocks noGrp="1"/>
          </p:cNvSpPr>
          <p:nvPr>
            <p:ph type="title"/>
          </p:nvPr>
        </p:nvSpPr>
        <p:spPr>
          <a:xfrm>
            <a:off x="-76200" y="549601"/>
            <a:ext cx="8229600" cy="639763"/>
          </a:xfrm>
        </p:spPr>
        <p:txBody>
          <a:bodyPr/>
          <a:lstStyle/>
          <a:p>
            <a:r>
              <a:rPr lang="en-US" smtClean="0"/>
              <a:t>Click to edit Master title style</a:t>
            </a:r>
            <a:endParaRPr lang="en-US" dirty="0"/>
          </a:p>
        </p:txBody>
      </p:sp>
      <p:sp>
        <p:nvSpPr>
          <p:cNvPr id="20" name="Text Placeholder 10"/>
          <p:cNvSpPr>
            <a:spLocks noGrp="1"/>
          </p:cNvSpPr>
          <p:nvPr>
            <p:ph type="body" sz="quarter" idx="13"/>
          </p:nvPr>
        </p:nvSpPr>
        <p:spPr>
          <a:xfrm>
            <a:off x="130800" y="1066800"/>
            <a:ext cx="8251200" cy="457200"/>
          </a:xfrm>
        </p:spPr>
        <p:txBody>
          <a:bodyPr>
            <a:normAutofit/>
          </a:bodyPr>
          <a:lstStyle>
            <a:lvl1pPr>
              <a:buFontTx/>
              <a:buNone/>
              <a:defRPr sz="2400">
                <a:solidFill>
                  <a:schemeClr val="accent6">
                    <a:lumMod val="75000"/>
                  </a:schemeClr>
                </a:solidFill>
              </a:defRPr>
            </a:lvl1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1" y="2560638"/>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tx1">
                    <a:lumMod val="95000"/>
                    <a:lumOff val="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201" y="2865438"/>
            <a:ext cx="4040188" cy="4068763"/>
          </a:xfrm>
        </p:spPr>
        <p:txBody>
          <a:bodyPr/>
          <a:lstStyle>
            <a:lvl1pPr>
              <a:lnSpc>
                <a:spcPct val="100000"/>
              </a:lnSpc>
              <a:buClr>
                <a:schemeClr val="accent6">
                  <a:lumMod val="50000"/>
                </a:schemeClr>
              </a:buClr>
              <a:defRPr sz="2000">
                <a:solidFill>
                  <a:schemeClr val="accent6">
                    <a:lumMod val="75000"/>
                  </a:schemeClr>
                </a:solidFill>
              </a:defRPr>
            </a:lvl1pPr>
            <a:lvl2pPr>
              <a:lnSpc>
                <a:spcPct val="100000"/>
              </a:lnSpc>
              <a:buClr>
                <a:schemeClr val="accent6">
                  <a:lumMod val="50000"/>
                </a:schemeClr>
              </a:buClr>
              <a:defRPr sz="2000">
                <a:solidFill>
                  <a:schemeClr val="accent6">
                    <a:lumMod val="75000"/>
                  </a:schemeClr>
                </a:solidFill>
              </a:defRPr>
            </a:lvl2pPr>
            <a:lvl3pPr>
              <a:lnSpc>
                <a:spcPct val="100000"/>
              </a:lnSpc>
              <a:buClr>
                <a:schemeClr val="accent6">
                  <a:lumMod val="50000"/>
                </a:schemeClr>
              </a:buClr>
              <a:defRPr sz="1800">
                <a:solidFill>
                  <a:schemeClr val="accent6">
                    <a:lumMod val="75000"/>
                  </a:schemeClr>
                </a:solidFill>
              </a:defRPr>
            </a:lvl3pPr>
            <a:lvl4pPr>
              <a:lnSpc>
                <a:spcPct val="100000"/>
              </a:lnSpc>
              <a:buClr>
                <a:schemeClr val="accent6">
                  <a:lumMod val="50000"/>
                </a:schemeClr>
              </a:buClr>
              <a:defRPr sz="1600">
                <a:solidFill>
                  <a:schemeClr val="accent6">
                    <a:lumMod val="75000"/>
                  </a:schemeClr>
                </a:solidFill>
              </a:defRPr>
            </a:lvl4pPr>
            <a:lvl5pPr>
              <a:lnSpc>
                <a:spcPct val="100000"/>
              </a:lnSpc>
              <a:buClr>
                <a:schemeClr val="accent6">
                  <a:lumMod val="50000"/>
                </a:schemeClr>
              </a:buClr>
              <a:defRPr sz="1600">
                <a:solidFill>
                  <a:schemeClr val="accent6">
                    <a:lumMod val="75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491041" y="2865438"/>
            <a:ext cx="4041775" cy="4068763"/>
          </a:xfrm>
        </p:spPr>
        <p:txBody>
          <a:bodyPr/>
          <a:lstStyle>
            <a:lvl1pPr>
              <a:buClr>
                <a:schemeClr val="accent6">
                  <a:lumMod val="50000"/>
                </a:schemeClr>
              </a:buClr>
              <a:defRPr sz="2000">
                <a:solidFill>
                  <a:schemeClr val="accent6">
                    <a:lumMod val="75000"/>
                  </a:schemeClr>
                </a:solidFill>
              </a:defRPr>
            </a:lvl1pPr>
            <a:lvl2pPr>
              <a:buClr>
                <a:schemeClr val="accent6">
                  <a:lumMod val="50000"/>
                </a:schemeClr>
              </a:buClr>
              <a:defRPr sz="2000">
                <a:solidFill>
                  <a:schemeClr val="accent6">
                    <a:lumMod val="75000"/>
                  </a:schemeClr>
                </a:solidFill>
              </a:defRPr>
            </a:lvl2pPr>
            <a:lvl3pPr>
              <a:buClr>
                <a:schemeClr val="accent6">
                  <a:lumMod val="50000"/>
                </a:schemeClr>
              </a:buClr>
              <a:defRPr sz="1800">
                <a:solidFill>
                  <a:schemeClr val="accent6">
                    <a:lumMod val="75000"/>
                  </a:schemeClr>
                </a:solidFill>
              </a:defRPr>
            </a:lvl3pPr>
            <a:lvl4pPr>
              <a:buClr>
                <a:schemeClr val="accent6">
                  <a:lumMod val="50000"/>
                </a:schemeClr>
              </a:buClr>
              <a:defRPr sz="1600">
                <a:solidFill>
                  <a:schemeClr val="accent6">
                    <a:lumMod val="75000"/>
                  </a:schemeClr>
                </a:solidFill>
              </a:defRPr>
            </a:lvl4pPr>
            <a:lvl5pPr>
              <a:buClr>
                <a:schemeClr val="accent6">
                  <a:lumMod val="50000"/>
                </a:schemeClr>
              </a:buClr>
              <a:defRPr sz="1600">
                <a:solidFill>
                  <a:schemeClr val="accent6">
                    <a:lumMod val="75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2"/>
          </p:nvPr>
        </p:nvSpPr>
        <p:spPr>
          <a:xfrm>
            <a:off x="4494213" y="2560639"/>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tx1">
                    <a:lumMod val="95000"/>
                    <a:lumOff val="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Slide Number Placeholder 9"/>
          <p:cNvSpPr>
            <a:spLocks noGrp="1"/>
          </p:cNvSpPr>
          <p:nvPr>
            <p:ph type="sldNum" sz="quarter" idx="14"/>
          </p:nvPr>
        </p:nvSpPr>
        <p:spPr/>
        <p:txBody>
          <a:bodyPr/>
          <a:lstStyle/>
          <a:p>
            <a:fld id="{81582BD6-FC20-4557-852B-8433F8572D30}" type="slidenum">
              <a:rPr lang="en-US" smtClean="0"/>
              <a:pPr/>
              <a:t>‹#›</a:t>
            </a:fld>
            <a:endParaRPr lang="en-US" dirty="0"/>
          </a:p>
        </p:txBody>
      </p:sp>
      <p:sp>
        <p:nvSpPr>
          <p:cNvPr id="11" name="Footer Placeholder 10"/>
          <p:cNvSpPr>
            <a:spLocks noGrp="1"/>
          </p:cNvSpPr>
          <p:nvPr>
            <p:ph type="ftr" sz="quarter" idx="15"/>
          </p:nvPr>
        </p:nvSpPr>
        <p:spPr/>
        <p:txBody>
          <a:bodyPr/>
          <a:lstStyle/>
          <a:p>
            <a:endParaRPr lang="en-US" dirty="0"/>
          </a:p>
        </p:txBody>
      </p:sp>
      <p:sp>
        <p:nvSpPr>
          <p:cNvPr id="17" name="Title 16"/>
          <p:cNvSpPr>
            <a:spLocks noGrp="1"/>
          </p:cNvSpPr>
          <p:nvPr>
            <p:ph type="title"/>
          </p:nvPr>
        </p:nvSpPr>
        <p:spPr>
          <a:xfrm>
            <a:off x="-76200" y="625801"/>
            <a:ext cx="8229600" cy="639763"/>
          </a:xfrm>
        </p:spPr>
        <p:txBody>
          <a:bodyPr/>
          <a:lstStyle>
            <a:lvl1pPr>
              <a:defRPr>
                <a:solidFill>
                  <a:schemeClr val="accent6">
                    <a:lumMod val="50000"/>
                  </a:schemeClr>
                </a:solidFill>
              </a:defRPr>
            </a:lvl1pPr>
          </a:lstStyle>
          <a:p>
            <a:r>
              <a:rPr lang="en-US" smtClean="0"/>
              <a:t>Click to edit Master title style</a:t>
            </a:r>
            <a:endParaRPr lang="en-US" dirty="0"/>
          </a:p>
        </p:txBody>
      </p:sp>
      <p:sp>
        <p:nvSpPr>
          <p:cNvPr id="18" name="Text Placeholder 10"/>
          <p:cNvSpPr>
            <a:spLocks noGrp="1"/>
          </p:cNvSpPr>
          <p:nvPr>
            <p:ph type="body" sz="quarter" idx="13"/>
          </p:nvPr>
        </p:nvSpPr>
        <p:spPr>
          <a:xfrm>
            <a:off x="130800" y="1143000"/>
            <a:ext cx="8251200" cy="457200"/>
          </a:xfrm>
        </p:spPr>
        <p:txBody>
          <a:bodyPr>
            <a:normAutofit/>
          </a:bodyPr>
          <a:lstStyle>
            <a:lvl1pPr>
              <a:buFontTx/>
              <a:buNone/>
              <a:defRPr sz="2400">
                <a:solidFill>
                  <a:schemeClr val="accent6">
                    <a:lumMod val="75000"/>
                  </a:schemeClr>
                </a:solidFill>
              </a:defRPr>
            </a:lvl1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Slide Number Placeholder 8"/>
          <p:cNvSpPr>
            <a:spLocks noGrp="1"/>
          </p:cNvSpPr>
          <p:nvPr>
            <p:ph type="sldNum" sz="quarter" idx="14"/>
          </p:nvPr>
        </p:nvSpPr>
        <p:spPr/>
        <p:txBody>
          <a:bodyPr/>
          <a:lstStyle/>
          <a:p>
            <a:fld id="{81582BD6-FC20-4557-852B-8433F8572D30}" type="slidenum">
              <a:rPr lang="en-US" smtClean="0"/>
              <a:pPr/>
              <a:t>‹#›</a:t>
            </a:fld>
            <a:endParaRPr lang="en-US" dirty="0"/>
          </a:p>
        </p:txBody>
      </p:sp>
      <p:sp>
        <p:nvSpPr>
          <p:cNvPr id="10" name="Footer Placeholder 9"/>
          <p:cNvSpPr>
            <a:spLocks noGrp="1"/>
          </p:cNvSpPr>
          <p:nvPr>
            <p:ph type="ftr" sz="quarter" idx="15"/>
          </p:nvPr>
        </p:nvSpPr>
        <p:spPr/>
        <p:txBody>
          <a:bodyPr/>
          <a:lstStyle/>
          <a:p>
            <a:endParaRPr lang="en-US" dirty="0"/>
          </a:p>
        </p:txBody>
      </p:sp>
      <p:sp>
        <p:nvSpPr>
          <p:cNvPr id="13" name="Title 12"/>
          <p:cNvSpPr>
            <a:spLocks noGrp="1"/>
          </p:cNvSpPr>
          <p:nvPr>
            <p:ph type="title"/>
          </p:nvPr>
        </p:nvSpPr>
        <p:spPr>
          <a:xfrm>
            <a:off x="1219200" y="457201"/>
            <a:ext cx="8229600" cy="639763"/>
          </a:xfrm>
        </p:spPr>
        <p:txBody>
          <a:bodyPr/>
          <a:lstStyle/>
          <a:p>
            <a:r>
              <a:rPr lang="en-US" smtClean="0"/>
              <a:t>Click to edit Master title style</a:t>
            </a:r>
            <a:endParaRPr lang="en-US"/>
          </a:p>
        </p:txBody>
      </p:sp>
      <p:sp>
        <p:nvSpPr>
          <p:cNvPr id="14" name="Text Placeholder 10"/>
          <p:cNvSpPr>
            <a:spLocks noGrp="1"/>
          </p:cNvSpPr>
          <p:nvPr>
            <p:ph type="body" sz="quarter" idx="13"/>
          </p:nvPr>
        </p:nvSpPr>
        <p:spPr>
          <a:xfrm>
            <a:off x="914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16" descr="upper_swoosh_graphic_element_reverse.png"/>
          <p:cNvPicPr>
            <a:picLocks noChangeAspect="1"/>
          </p:cNvPicPr>
          <p:nvPr/>
        </p:nvPicPr>
        <p:blipFill>
          <a:blip r:embed="rId18" cstate="print"/>
          <a:stretch>
            <a:fillRect/>
          </a:stretch>
        </p:blipFill>
        <p:spPr>
          <a:xfrm>
            <a:off x="0" y="0"/>
            <a:ext cx="9144000" cy="6858000"/>
          </a:xfrm>
          <a:prstGeom prst="rect">
            <a:avLst/>
          </a:prstGeom>
        </p:spPr>
      </p:pic>
      <p:pic>
        <p:nvPicPr>
          <p:cNvPr id="16" name="Picture 15" descr="back_ground_element.png"/>
          <p:cNvPicPr>
            <a:picLocks noChangeAspect="1"/>
          </p:cNvPicPr>
          <p:nvPr/>
        </p:nvPicPr>
        <p:blipFill>
          <a:blip r:embed="rId19"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83400" y="685801"/>
            <a:ext cx="8229600" cy="639763"/>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 y="1341765"/>
            <a:ext cx="8229600" cy="505936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3"/>
          </p:nvPr>
        </p:nvSpPr>
        <p:spPr>
          <a:xfrm>
            <a:off x="6248400" y="6653838"/>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p>
        </p:txBody>
      </p:sp>
      <p:sp>
        <p:nvSpPr>
          <p:cNvPr id="11" name="Slide Number Placeholder 5"/>
          <p:cNvSpPr>
            <a:spLocks noGrp="1"/>
          </p:cNvSpPr>
          <p:nvPr>
            <p:ph type="sldNum" sz="quarter" idx="4"/>
          </p:nvPr>
        </p:nvSpPr>
        <p:spPr>
          <a:xfrm>
            <a:off x="76200" y="6638076"/>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pPr/>
              <a:t>‹#›</a:t>
            </a:fld>
            <a:endParaRPr lang="en-US" dirty="0"/>
          </a:p>
        </p:txBody>
      </p:sp>
      <p:sp>
        <p:nvSpPr>
          <p:cNvPr id="7" name="TextBox 6"/>
          <p:cNvSpPr txBox="1"/>
          <p:nvPr/>
        </p:nvSpPr>
        <p:spPr>
          <a:xfrm>
            <a:off x="5257800" y="2895600"/>
            <a:ext cx="1219200" cy="10668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
        <p:nvSpPr>
          <p:cNvPr id="8" name="TextBox 7"/>
          <p:cNvSpPr txBox="1"/>
          <p:nvPr/>
        </p:nvSpPr>
        <p:spPr>
          <a:xfrm>
            <a:off x="5410200" y="2667000"/>
            <a:ext cx="1447800" cy="13716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pic>
        <p:nvPicPr>
          <p:cNvPr id="13" name="Picture 2" descr="http://www.nsf.gov/images/logos/nsf1.gif"/>
          <p:cNvPicPr>
            <a:picLocks noChangeAspect="1" noChangeArrowheads="1"/>
          </p:cNvPicPr>
          <p:nvPr userDrawn="1"/>
        </p:nvPicPr>
        <p:blipFill>
          <a:blip r:embed="rId20" cstate="print"/>
          <a:srcRect/>
          <a:stretch>
            <a:fillRect/>
          </a:stretch>
        </p:blipFill>
        <p:spPr bwMode="auto">
          <a:xfrm>
            <a:off x="457200" y="6096000"/>
            <a:ext cx="838200" cy="762000"/>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61" r:id="rId6"/>
    <p:sldLayoutId id="2147483662" r:id="rId7"/>
    <p:sldLayoutId id="2147483653" r:id="rId8"/>
    <p:sldLayoutId id="2147483654" r:id="rId9"/>
    <p:sldLayoutId id="2147483655" r:id="rId10"/>
    <p:sldLayoutId id="2147483656" r:id="rId11"/>
    <p:sldLayoutId id="2147483664" r:id="rId12"/>
    <p:sldLayoutId id="2147483657" r:id="rId13"/>
    <p:sldLayoutId id="2147483658" r:id="rId14"/>
    <p:sldLayoutId id="2147483659" r:id="rId15"/>
    <p:sldLayoutId id="2147483671" r:id="rId16"/>
  </p:sldLayoutIdLst>
  <p:hf hdr="0" ftr="0" dt="0"/>
  <p:txStyles>
    <p:titleStyle>
      <a:lvl1pPr algn="l" defTabSz="914400" rtl="0" eaLnBrk="1" latinLnBrk="0" hangingPunct="1">
        <a:spcBef>
          <a:spcPct val="0"/>
        </a:spcBef>
        <a:buClr>
          <a:schemeClr val="accent6">
            <a:lumMod val="50000"/>
          </a:schemeClr>
        </a:buClr>
        <a:buFont typeface="Arial" pitchFamily="34" charset="0"/>
        <a:buChar char="•"/>
        <a:defRPr sz="3600" b="1" kern="1200" baseline="0">
          <a:solidFill>
            <a:schemeClr val="accent6">
              <a:lumMod val="50000"/>
            </a:schemeClr>
          </a:solidFill>
          <a:latin typeface="+mj-lt"/>
          <a:ea typeface="+mj-ea"/>
          <a:cs typeface="Segoe UI" pitchFamily="34" charset="0"/>
        </a:defRPr>
      </a:lvl1pPr>
    </p:titleStyle>
    <p:bodyStyle>
      <a:lvl1pPr marL="173038" indent="-173038" algn="l" defTabSz="914400" rtl="0" eaLnBrk="1" latinLnBrk="0" hangingPunct="1">
        <a:lnSpc>
          <a:spcPct val="100000"/>
        </a:lnSpc>
        <a:spcBef>
          <a:spcPct val="20000"/>
        </a:spcBef>
        <a:buClr>
          <a:schemeClr val="accent6">
            <a:lumMod val="50000"/>
          </a:schemeClr>
        </a:buClr>
        <a:buSzPct val="70000"/>
        <a:buFont typeface="Arial" pitchFamily="34" charset="0"/>
        <a:buChar char="•"/>
        <a:defRPr sz="3200" kern="1200">
          <a:solidFill>
            <a:schemeClr val="accent6">
              <a:lumMod val="75000"/>
            </a:schemeClr>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accent6">
            <a:lumMod val="50000"/>
          </a:schemeClr>
        </a:buClr>
        <a:buSzPct val="70000"/>
        <a:buFont typeface="Arial" pitchFamily="34" charset="0"/>
        <a:buChar char="•"/>
        <a:defRPr sz="2800" kern="1200">
          <a:solidFill>
            <a:schemeClr val="accent6">
              <a:lumMod val="75000"/>
            </a:schemeClr>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accent6">
            <a:lumMod val="50000"/>
          </a:schemeClr>
        </a:buClr>
        <a:buSzPct val="70000"/>
        <a:buFont typeface="Arial" pitchFamily="34" charset="0"/>
        <a:buChar char="•"/>
        <a:defRPr sz="2400" kern="1200">
          <a:solidFill>
            <a:schemeClr val="accent6">
              <a:lumMod val="75000"/>
            </a:schemeClr>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accent6">
            <a:lumMod val="50000"/>
          </a:schemeClr>
        </a:buClr>
        <a:buSzPct val="70000"/>
        <a:buFont typeface="Arial" pitchFamily="34" charset="0"/>
        <a:buChar char="•"/>
        <a:defRPr sz="2000" kern="1200">
          <a:solidFill>
            <a:schemeClr val="accent6">
              <a:lumMod val="75000"/>
            </a:schemeClr>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accent6">
            <a:lumMod val="50000"/>
          </a:schemeClr>
        </a:buClr>
        <a:buSzPct val="70000"/>
        <a:buFont typeface="Arial" pitchFamily="34" charset="0"/>
        <a:buChar char="•"/>
        <a:defRPr sz="2000" kern="1200">
          <a:solidFill>
            <a:schemeClr val="accent6">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www.fastlane.nsf.gov/" TargetMode="External"/><Relationship Id="rId2" Type="http://schemas.openxmlformats.org/officeDocument/2006/relationships/notesSlide" Target="../notesSlides/notesSlide18.xml"/><Relationship Id="rId1" Type="http://schemas.openxmlformats.org/officeDocument/2006/relationships/slideLayout" Target="../slideLayouts/slideLayout16.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informalscience.org/nsf-aisl"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informalscience.org/about/informal-science-education/resources" TargetMode="External"/><Relationship Id="rId4" Type="http://schemas.openxmlformats.org/officeDocument/2006/relationships/hyperlink" Target="http://informalscience.org/evaluation/evaluation-resources"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www.nsf.gov/awardsearch/"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www.nsf.gov/bfa/dias/policy/" TargetMode="External"/><Relationship Id="rId4" Type="http://schemas.openxmlformats.org/officeDocument/2006/relationships/hyperlink" Target="http://www.nsf.gov/funding/pgm_summ.jsp?pims_id=504793"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0" y="4092575"/>
            <a:ext cx="4572000" cy="327025"/>
          </a:xfrm>
        </p:spPr>
        <p:txBody>
          <a:bodyPr/>
          <a:lstStyle/>
          <a:p>
            <a:pPr algn="ctr"/>
            <a:r>
              <a:rPr lang="en-US" dirty="0" smtClean="0"/>
              <a:t/>
            </a:r>
            <a:br>
              <a:rPr lang="en-US" dirty="0" smtClean="0"/>
            </a:br>
            <a:r>
              <a:rPr lang="en-US" dirty="0" smtClean="0"/>
              <a:t/>
            </a:r>
            <a:br>
              <a:rPr lang="en-US" dirty="0" smtClean="0"/>
            </a:br>
            <a:r>
              <a:rPr lang="en-US" dirty="0" smtClean="0"/>
              <a:t/>
            </a:r>
            <a:br>
              <a:rPr lang="en-US" dirty="0" smtClean="0"/>
            </a:br>
            <a:r>
              <a:rPr lang="en-US" dirty="0" smtClean="0">
                <a:solidFill>
                  <a:schemeClr val="tx1"/>
                </a:solidFill>
              </a:rPr>
              <a:t>Program Overview</a:t>
            </a:r>
            <a:r>
              <a:rPr lang="en-US" dirty="0" smtClean="0">
                <a:solidFill>
                  <a:schemeClr val="tx1"/>
                </a:solidFill>
                <a:effectLst>
                  <a:outerShdw blurRad="38100" dist="38100" dir="2700000" algn="tl">
                    <a:srgbClr val="000000">
                      <a:alpha val="43137"/>
                    </a:srgbClr>
                  </a:outerShdw>
                </a:effectLst>
              </a:rPr>
              <a:t/>
            </a:r>
            <a:br>
              <a:rPr lang="en-US" dirty="0" smtClean="0">
                <a:solidFill>
                  <a:schemeClr val="tx1"/>
                </a:solidFill>
                <a:effectLst>
                  <a:outerShdw blurRad="38100" dist="38100" dir="2700000" algn="tl">
                    <a:srgbClr val="000000">
                      <a:alpha val="43137"/>
                    </a:srgbClr>
                  </a:outerShdw>
                </a:effectLst>
              </a:rPr>
            </a:br>
            <a:r>
              <a:rPr lang="en-US" dirty="0" smtClean="0">
                <a:solidFill>
                  <a:schemeClr val="tx1"/>
                </a:solidFill>
                <a:effectLst>
                  <a:outerShdw blurRad="38100" dist="38100" dir="2700000" algn="tl">
                    <a:srgbClr val="000000">
                      <a:alpha val="43137"/>
                    </a:srgbClr>
                  </a:outerShdw>
                </a:effectLst>
              </a:rPr>
              <a:t/>
            </a:r>
            <a:br>
              <a:rPr lang="en-US" dirty="0" smtClean="0">
                <a:solidFill>
                  <a:schemeClr val="tx1"/>
                </a:solidFill>
                <a:effectLst>
                  <a:outerShdw blurRad="38100" dist="38100" dir="2700000" algn="tl">
                    <a:srgbClr val="000000">
                      <a:alpha val="43137"/>
                    </a:srgbClr>
                  </a:outerShdw>
                </a:effectLst>
              </a:rPr>
            </a:br>
            <a:r>
              <a:rPr lang="en-US" dirty="0" smtClean="0">
                <a:solidFill>
                  <a:schemeClr val="tx1"/>
                </a:solidFill>
                <a:effectLst>
                  <a:outerShdw blurRad="38100" dist="38100" dir="2700000" algn="tl">
                    <a:srgbClr val="000000">
                      <a:alpha val="43137"/>
                    </a:srgbClr>
                  </a:outerShdw>
                </a:effectLst>
              </a:rPr>
              <a:t>Science Learning+</a:t>
            </a:r>
            <a:br>
              <a:rPr lang="en-US" dirty="0" smtClean="0">
                <a:solidFill>
                  <a:schemeClr val="tx1"/>
                </a:solidFill>
                <a:effectLst>
                  <a:outerShdw blurRad="38100" dist="38100" dir="2700000" algn="tl">
                    <a:srgbClr val="000000">
                      <a:alpha val="43137"/>
                    </a:srgbClr>
                  </a:outerShdw>
                </a:effectLst>
              </a:rPr>
            </a:br>
            <a:r>
              <a:rPr lang="en-US" dirty="0" smtClean="0">
                <a:solidFill>
                  <a:schemeClr val="tx1"/>
                </a:solidFill>
                <a:effectLst>
                  <a:outerShdw blurRad="38100" dist="38100" dir="2700000" algn="tl">
                    <a:srgbClr val="000000">
                      <a:alpha val="43137"/>
                    </a:srgbClr>
                  </a:outerShdw>
                </a:effectLst>
              </a:rPr>
              <a:t>Network Planning Proposals</a:t>
            </a:r>
            <a:r>
              <a:rPr lang="en-US" dirty="0" smtClean="0"/>
              <a:t/>
            </a:r>
            <a:br>
              <a:rPr lang="en-US" dirty="0" smtClean="0"/>
            </a:br>
            <a:endParaRPr lang="en-US" dirty="0"/>
          </a:p>
        </p:txBody>
      </p:sp>
      <p:sp>
        <p:nvSpPr>
          <p:cNvPr id="3" name="Subtitle 2"/>
          <p:cNvSpPr>
            <a:spLocks noGrp="1"/>
          </p:cNvSpPr>
          <p:nvPr>
            <p:ph type="subTitle" idx="1"/>
          </p:nvPr>
        </p:nvSpPr>
        <p:spPr>
          <a:xfrm>
            <a:off x="4724400" y="3886200"/>
            <a:ext cx="4324800" cy="1447800"/>
          </a:xfrm>
          <a:effectLst/>
        </p:spPr>
        <p:txBody>
          <a:bodyPr>
            <a:normAutofit/>
          </a:bodyPr>
          <a:lstStyle/>
          <a:p>
            <a:pPr algn="ctr"/>
            <a:r>
              <a:rPr lang="en-US" sz="2000" i="1" dirty="0" smtClean="0">
                <a:solidFill>
                  <a:schemeClr val="tx1"/>
                </a:solidFill>
                <a:latin typeface="Arial"/>
                <a:cs typeface="Arial"/>
              </a:rPr>
              <a:t>in</a:t>
            </a:r>
          </a:p>
          <a:p>
            <a:pPr algn="ctr"/>
            <a:r>
              <a:rPr lang="en-US" sz="2000" i="1" dirty="0" smtClean="0">
                <a:solidFill>
                  <a:schemeClr val="tx1"/>
                </a:solidFill>
                <a:latin typeface="Arial"/>
                <a:cs typeface="Arial"/>
              </a:rPr>
              <a:t>AISL SOLICITATION (#14-555)</a:t>
            </a:r>
          </a:p>
          <a:p>
            <a:pPr algn="ctr"/>
            <a:r>
              <a:rPr lang="en-US" sz="2000" i="1" dirty="0" smtClean="0">
                <a:solidFill>
                  <a:schemeClr val="tx1"/>
                </a:solidFill>
                <a:latin typeface="Arial"/>
                <a:cs typeface="Arial"/>
              </a:rPr>
              <a:t>(Advancing </a:t>
            </a:r>
            <a:r>
              <a:rPr lang="en-US" sz="2000" i="1" dirty="0">
                <a:solidFill>
                  <a:schemeClr val="tx1"/>
                </a:solidFill>
                <a:latin typeface="Arial"/>
                <a:cs typeface="Arial"/>
              </a:rPr>
              <a:t>Informal                            STEM </a:t>
            </a:r>
            <a:r>
              <a:rPr lang="en-US" sz="2000" i="1" dirty="0" smtClean="0">
                <a:solidFill>
                  <a:schemeClr val="tx1"/>
                </a:solidFill>
                <a:latin typeface="Arial"/>
                <a:cs typeface="Arial"/>
              </a:rPr>
              <a:t>Learning)</a:t>
            </a:r>
            <a:endParaRPr lang="en-US" sz="2000" i="1" dirty="0">
              <a:solidFill>
                <a:schemeClr val="tx1"/>
              </a:solidFill>
              <a:latin typeface="Arial"/>
              <a:cs typeface="Arial"/>
            </a:endParaRPr>
          </a:p>
          <a:p>
            <a:endParaRPr lang="en-US" sz="2000" b="1" i="1" dirty="0"/>
          </a:p>
        </p:txBody>
      </p:sp>
      <p:sp>
        <p:nvSpPr>
          <p:cNvPr id="4" name="TextBox 3"/>
          <p:cNvSpPr txBox="1"/>
          <p:nvPr/>
        </p:nvSpPr>
        <p:spPr>
          <a:xfrm>
            <a:off x="6096000" y="6400800"/>
            <a:ext cx="2971800" cy="228600"/>
          </a:xfrm>
          <a:prstGeom prst="rect">
            <a:avLst/>
          </a:prstGeom>
        </p:spPr>
        <p:txBody>
          <a:bodyPr vert="horz" wrap="square" lIns="91440" tIns="45720" rIns="91440" bIns="45720" rtlCol="0" anchor="ctr">
            <a:noAutofit/>
          </a:bodyPr>
          <a:lstStyle/>
          <a:p>
            <a:pPr>
              <a:spcBef>
                <a:spcPct val="0"/>
              </a:spcBef>
            </a:pPr>
            <a:endParaRPr kumimoji="0" lang="en-US" sz="16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pic>
        <p:nvPicPr>
          <p:cNvPr id="14338" name="Picture 2" descr="http://www.nsf.gov/images/logos/nsf1.gif"/>
          <p:cNvPicPr>
            <a:picLocks noChangeAspect="1" noChangeArrowheads="1"/>
          </p:cNvPicPr>
          <p:nvPr/>
        </p:nvPicPr>
        <p:blipFill>
          <a:blip r:embed="rId3" cstate="print"/>
          <a:srcRect/>
          <a:stretch>
            <a:fillRect/>
          </a:stretch>
        </p:blipFill>
        <p:spPr bwMode="auto">
          <a:xfrm>
            <a:off x="228601" y="3505200"/>
            <a:ext cx="1302123" cy="1066800"/>
          </a:xfrm>
          <a:prstGeom prst="rect">
            <a:avLst/>
          </a:prstGeom>
          <a:noFill/>
        </p:spPr>
      </p:pic>
      <p:sp>
        <p:nvSpPr>
          <p:cNvPr id="9" name="Sun 8"/>
          <p:cNvSpPr/>
          <p:nvPr/>
        </p:nvSpPr>
        <p:spPr>
          <a:xfrm>
            <a:off x="4724400" y="1905000"/>
            <a:ext cx="4191000" cy="45719"/>
          </a:xfrm>
          <a:prstGeom prst="sun">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8314361" y="6110644"/>
            <a:ext cx="914400" cy="914400"/>
          </a:xfrm>
          <a:prstGeom prst="rect">
            <a:avLst/>
          </a:prstGeom>
        </p:spPr>
        <p:txBody>
          <a:bodyPr vert="horz" wrap="non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81000" y="1447800"/>
            <a:ext cx="8305800" cy="5105400"/>
          </a:xfrm>
        </p:spPr>
        <p:txBody>
          <a:bodyPr>
            <a:normAutofit/>
          </a:bodyPr>
          <a:lstStyle/>
          <a:p>
            <a:pPr marL="0" indent="0">
              <a:spcBef>
                <a:spcPts val="0"/>
              </a:spcBef>
              <a:buNone/>
            </a:pPr>
            <a:r>
              <a:rPr lang="en-GB" b="1" dirty="0">
                <a:solidFill>
                  <a:schemeClr val="tx1"/>
                </a:solidFill>
              </a:rPr>
              <a:t>Share knowledge and </a:t>
            </a:r>
            <a:r>
              <a:rPr lang="en-GB" b="1" dirty="0" smtClean="0">
                <a:solidFill>
                  <a:schemeClr val="tx1"/>
                </a:solidFill>
              </a:rPr>
              <a:t>experience by:</a:t>
            </a:r>
            <a:endParaRPr lang="en-US" sz="2000" b="1" dirty="0">
              <a:solidFill>
                <a:schemeClr val="tx1"/>
              </a:solidFill>
            </a:endParaRPr>
          </a:p>
          <a:p>
            <a:pPr>
              <a:spcBef>
                <a:spcPts val="0"/>
              </a:spcBef>
            </a:pPr>
            <a:r>
              <a:rPr lang="en-GB" sz="2000" b="1" dirty="0" smtClean="0">
                <a:solidFill>
                  <a:schemeClr val="tx1"/>
                </a:solidFill>
              </a:rPr>
              <a:t>encouraging </a:t>
            </a:r>
            <a:r>
              <a:rPr lang="en-GB" sz="2000" b="1" dirty="0">
                <a:solidFill>
                  <a:schemeClr val="tx1"/>
                </a:solidFill>
              </a:rPr>
              <a:t>the sharing of knowledge and skills relating to informal STEM learning, between researchers and practitioners, across different countries </a:t>
            </a:r>
            <a:r>
              <a:rPr lang="en-GB" sz="2000" b="1" dirty="0" smtClean="0">
                <a:solidFill>
                  <a:schemeClr val="tx1"/>
                </a:solidFill>
              </a:rPr>
              <a:t>and </a:t>
            </a:r>
            <a:r>
              <a:rPr lang="en-GB" sz="2000" b="1" dirty="0">
                <a:solidFill>
                  <a:schemeClr val="tx1"/>
                </a:solidFill>
              </a:rPr>
              <a:t>across different areas of research expertise. </a:t>
            </a:r>
            <a:endParaRPr lang="en-GB" sz="2000" b="1" dirty="0" smtClean="0">
              <a:solidFill>
                <a:schemeClr val="tx1"/>
              </a:solidFill>
            </a:endParaRPr>
          </a:p>
          <a:p>
            <a:pPr>
              <a:spcBef>
                <a:spcPts val="0"/>
              </a:spcBef>
            </a:pPr>
            <a:endParaRPr lang="en-GB" sz="2000" b="1" dirty="0">
              <a:solidFill>
                <a:schemeClr val="tx1"/>
              </a:solidFill>
            </a:endParaRPr>
          </a:p>
          <a:p>
            <a:pPr marL="1588" indent="-1588">
              <a:spcBef>
                <a:spcPts val="0"/>
              </a:spcBef>
              <a:buNone/>
            </a:pPr>
            <a:r>
              <a:rPr lang="en-GB" sz="2000" b="1" dirty="0" smtClean="0">
                <a:solidFill>
                  <a:schemeClr val="tx1"/>
                </a:solidFill>
              </a:rPr>
              <a:t>PLEASE NOTE – SL+ is not an effort to understand the impact of a single type of experience or the impact at a single location. Other AISL program types support this.  Rather, SL+ seeks proposals that will deepen and broaden our understanding of how the range of in-school and out-of-school experiences impact learning and learning environments, help design and build better evaluation tools and enrich relationships between practitioners  and researchers to accomplish this.</a:t>
            </a:r>
            <a:endParaRPr lang="en-US" sz="2000" b="1" dirty="0">
              <a:solidFill>
                <a:schemeClr val="tx1"/>
              </a:solidFill>
            </a:endParaRPr>
          </a:p>
          <a:p>
            <a:pPr marL="0" indent="0">
              <a:buNone/>
            </a:pPr>
            <a:endParaRPr lang="en-US" sz="1800" dirty="0" smtClean="0"/>
          </a:p>
          <a:p>
            <a:endParaRPr lang="en-US" sz="1800" dirty="0" smtClean="0"/>
          </a:p>
          <a:p>
            <a:pPr>
              <a:buNone/>
            </a:pPr>
            <a:endParaRPr lang="en-US" sz="1800" dirty="0" smtClean="0"/>
          </a:p>
          <a:p>
            <a:pPr>
              <a:buNone/>
            </a:pPr>
            <a:endParaRPr lang="en-US" dirty="0" smtClean="0">
              <a:solidFill>
                <a:schemeClr val="accent6">
                  <a:lumMod val="75000"/>
                </a:schemeClr>
              </a:solidFill>
            </a:endParaRPr>
          </a:p>
        </p:txBody>
      </p:sp>
      <p:sp>
        <p:nvSpPr>
          <p:cNvPr id="8" name="Text Placeholder 7"/>
          <p:cNvSpPr>
            <a:spLocks noGrp="1"/>
          </p:cNvSpPr>
          <p:nvPr>
            <p:ph type="body" sz="quarter" idx="13"/>
          </p:nvPr>
        </p:nvSpPr>
        <p:spPr>
          <a:xfrm>
            <a:off x="152400" y="1050600"/>
            <a:ext cx="8251200" cy="457200"/>
          </a:xfrm>
        </p:spPr>
        <p:txBody>
          <a:bodyPr/>
          <a:lstStyle/>
          <a:p>
            <a:pPr>
              <a:buNone/>
            </a:pPr>
            <a:endParaRPr lang="en-US" dirty="0"/>
          </a:p>
          <a:p>
            <a:pPr>
              <a:buNone/>
            </a:pPr>
            <a:endParaRPr lang="en-US" dirty="0">
              <a:solidFill>
                <a:schemeClr val="accent6">
                  <a:lumMod val="75000"/>
                </a:schemeClr>
              </a:solidFill>
            </a:endParaRPr>
          </a:p>
        </p:txBody>
      </p:sp>
      <p:sp>
        <p:nvSpPr>
          <p:cNvPr id="6" name="Title 5"/>
          <p:cNvSpPr>
            <a:spLocks noGrp="1"/>
          </p:cNvSpPr>
          <p:nvPr>
            <p:ph type="title"/>
          </p:nvPr>
        </p:nvSpPr>
        <p:spPr>
          <a:xfrm>
            <a:off x="152400" y="533401"/>
            <a:ext cx="8534400" cy="639763"/>
          </a:xfrm>
        </p:spPr>
        <p:txBody>
          <a:bodyPr/>
          <a:lstStyle/>
          <a:p>
            <a:pPr algn="ctr">
              <a:buNone/>
            </a:pPr>
            <a:r>
              <a:rPr lang="en-US" sz="3200" dirty="0" smtClean="0">
                <a:solidFill>
                  <a:schemeClr val="tx1"/>
                </a:solidFill>
                <a:effectLst>
                  <a:outerShdw blurRad="38100" dist="38100" dir="2700000" algn="tl">
                    <a:srgbClr val="000000">
                      <a:alpha val="43137"/>
                    </a:srgbClr>
                  </a:outerShdw>
                </a:effectLst>
              </a:rPr>
              <a:t>Characteristics of Science Learning+ Proposals</a:t>
            </a:r>
            <a:endParaRPr lang="en-US" sz="3200" dirty="0">
              <a:solidFill>
                <a:schemeClr val="accent6">
                  <a:lumMod val="50000"/>
                </a:schemeClr>
              </a:solidFill>
              <a:effectLst>
                <a:outerShdw blurRad="38100" dist="38100" dir="2700000" algn="tl">
                  <a:srgbClr val="000000">
                    <a:alpha val="43137"/>
                  </a:srgbClr>
                </a:outerShdw>
              </a:effectLst>
            </a:endParaRPr>
          </a:p>
        </p:txBody>
      </p:sp>
      <p:pic>
        <p:nvPicPr>
          <p:cNvPr id="15" name="Picture 14" descr="atom_element_small.png"/>
          <p:cNvPicPr>
            <a:picLocks noChangeAspect="1"/>
          </p:cNvPicPr>
          <p:nvPr/>
        </p:nvPicPr>
        <p:blipFill>
          <a:blip r:embed="rId3" cstate="print"/>
          <a:stretch>
            <a:fillRect/>
          </a:stretch>
        </p:blipFill>
        <p:spPr>
          <a:xfrm>
            <a:off x="7829967" y="5791200"/>
            <a:ext cx="1314033" cy="1066800"/>
          </a:xfrm>
          <a:prstGeom prst="rect">
            <a:avLst/>
          </a:prstGeom>
        </p:spPr>
      </p:pic>
      <p:sp>
        <p:nvSpPr>
          <p:cNvPr id="2" name="Slide Number Placeholder 1"/>
          <p:cNvSpPr>
            <a:spLocks noGrp="1"/>
          </p:cNvSpPr>
          <p:nvPr>
            <p:ph type="sldNum" sz="quarter" idx="4"/>
          </p:nvPr>
        </p:nvSpPr>
        <p:spPr/>
        <p:txBody>
          <a:bodyPr/>
          <a:lstStyle/>
          <a:p>
            <a:fld id="{81582BD6-FC20-4557-852B-8433F8572D30}" type="slidenum">
              <a:rPr lang="en-US" smtClean="0"/>
              <a:pPr/>
              <a:t>10</a:t>
            </a:fld>
            <a:endParaRPr lang="en-US" dirty="0"/>
          </a:p>
        </p:txBody>
      </p:sp>
    </p:spTree>
    <p:extLst>
      <p:ext uri="{BB962C8B-B14F-4D97-AF65-F5344CB8AC3E}">
        <p14:creationId xmlns:p14="http://schemas.microsoft.com/office/powerpoint/2010/main" val="42759784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76800" y="3635375"/>
            <a:ext cx="4038600" cy="860425"/>
          </a:xfrm>
        </p:spPr>
        <p:txBody>
          <a:bodyPr/>
          <a:lstStyle/>
          <a:p>
            <a:pPr lvl="1" algn="ctr" rtl="0">
              <a:spcBef>
                <a:spcPct val="0"/>
              </a:spcBef>
              <a:buClr>
                <a:schemeClr val="accent6">
                  <a:lumMod val="50000"/>
                </a:schemeClr>
              </a:buClr>
            </a:pP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sz="3200" b="1" dirty="0" smtClean="0"/>
              <a:t>Science Learning+ is a  </a:t>
            </a:r>
            <a:br>
              <a:rPr lang="en-US" sz="3200" b="1" dirty="0" smtClean="0"/>
            </a:br>
            <a:r>
              <a:rPr lang="en-US" sz="3200" b="1" dirty="0" smtClean="0">
                <a:latin typeface="+mj-lt"/>
              </a:rPr>
              <a:t>Two Phase Process</a:t>
            </a:r>
            <a:r>
              <a:rPr lang="en-US" sz="3200" b="1" dirty="0" smtClean="0"/>
              <a:t/>
            </a:r>
            <a:br>
              <a:rPr lang="en-US" sz="3200" b="1" dirty="0" smtClean="0"/>
            </a:br>
            <a:r>
              <a:rPr lang="en-US" sz="4200" dirty="0" smtClean="0"/>
              <a:t/>
            </a:r>
            <a:br>
              <a:rPr lang="en-US" sz="4200" dirty="0" smtClean="0"/>
            </a:br>
            <a:endParaRPr lang="en-US" sz="4200" dirty="0"/>
          </a:p>
        </p:txBody>
      </p:sp>
      <p:sp>
        <p:nvSpPr>
          <p:cNvPr id="4" name="TextBox 3"/>
          <p:cNvSpPr txBox="1"/>
          <p:nvPr/>
        </p:nvSpPr>
        <p:spPr>
          <a:xfrm>
            <a:off x="6096000" y="6400800"/>
            <a:ext cx="2971800" cy="228600"/>
          </a:xfrm>
          <a:prstGeom prst="rect">
            <a:avLst/>
          </a:prstGeom>
        </p:spPr>
        <p:txBody>
          <a:bodyPr vert="horz" wrap="square" lIns="91440" tIns="45720" rIns="91440" bIns="45720" rtlCol="0" anchor="ctr">
            <a:noAutofit/>
          </a:bodyPr>
          <a:lstStyle/>
          <a:p>
            <a:pPr>
              <a:spcBef>
                <a:spcPct val="0"/>
              </a:spcBef>
            </a:pPr>
            <a:endParaRPr kumimoji="0" lang="en-US" sz="16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pic>
        <p:nvPicPr>
          <p:cNvPr id="14338" name="Picture 2" descr="http://www.nsf.gov/images/logos/nsf1.gif"/>
          <p:cNvPicPr>
            <a:picLocks noChangeAspect="1" noChangeArrowheads="1"/>
          </p:cNvPicPr>
          <p:nvPr/>
        </p:nvPicPr>
        <p:blipFill>
          <a:blip r:embed="rId3" cstate="print"/>
          <a:srcRect/>
          <a:stretch>
            <a:fillRect/>
          </a:stretch>
        </p:blipFill>
        <p:spPr bwMode="auto">
          <a:xfrm>
            <a:off x="228601" y="3505200"/>
            <a:ext cx="1302123" cy="10668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81000" y="1524000"/>
            <a:ext cx="8305800" cy="5105400"/>
          </a:xfrm>
        </p:spPr>
        <p:txBody>
          <a:bodyPr>
            <a:normAutofit/>
          </a:bodyPr>
          <a:lstStyle/>
          <a:p>
            <a:r>
              <a:rPr lang="en-US" sz="2000" b="1" dirty="0" smtClean="0">
                <a:solidFill>
                  <a:schemeClr val="tx1"/>
                </a:solidFill>
              </a:rPr>
              <a:t>Phase 1- Planning Grants - </a:t>
            </a:r>
            <a:r>
              <a:rPr lang="en-US" sz="2000" b="1" dirty="0">
                <a:solidFill>
                  <a:schemeClr val="tx1"/>
                </a:solidFill>
              </a:rPr>
              <a:t>Short-term (1-year) Planning Grants of up to $115,000 to enable groups of people and organizations in the UK and/or US to meet with each other and develop ideas and strategies. The </a:t>
            </a:r>
            <a:r>
              <a:rPr lang="en-US" sz="2000" b="1" dirty="0" smtClean="0">
                <a:solidFill>
                  <a:schemeClr val="tx1"/>
                </a:solidFill>
              </a:rPr>
              <a:t>intent is </a:t>
            </a:r>
            <a:r>
              <a:rPr lang="en-US" sz="2000" b="1" dirty="0">
                <a:solidFill>
                  <a:schemeClr val="tx1"/>
                </a:solidFill>
              </a:rPr>
              <a:t>to fund up to </a:t>
            </a:r>
            <a:r>
              <a:rPr lang="en-US" sz="2000" b="1" dirty="0" smtClean="0">
                <a:solidFill>
                  <a:schemeClr val="tx1"/>
                </a:solidFill>
              </a:rPr>
              <a:t>10 </a:t>
            </a:r>
            <a:r>
              <a:rPr lang="en-US" sz="2000" b="1" dirty="0">
                <a:solidFill>
                  <a:schemeClr val="tx1"/>
                </a:solidFill>
              </a:rPr>
              <a:t>Planning Grants in FY </a:t>
            </a:r>
            <a:r>
              <a:rPr lang="en-US" sz="2000" b="1" dirty="0" smtClean="0">
                <a:solidFill>
                  <a:schemeClr val="tx1"/>
                </a:solidFill>
              </a:rPr>
              <a:t>15 (5 funded by NSF and 5 funded by The Wellcome Trust).</a:t>
            </a:r>
          </a:p>
          <a:p>
            <a:r>
              <a:rPr lang="en-US" sz="2000" b="1" dirty="0" smtClean="0">
                <a:solidFill>
                  <a:schemeClr val="tx1"/>
                </a:solidFill>
              </a:rPr>
              <a:t>Proposals from lead institutions in the US are submitted to NSF, with funding for non-US institutions done via subcontracts. Proposals from lead institutions in the UK are submitted to The Wellcome Trust, with funding for non-UK institutions done via subcontracts.</a:t>
            </a:r>
          </a:p>
          <a:p>
            <a:r>
              <a:rPr lang="en-US" b="1" u="sng" dirty="0" smtClean="0">
                <a:solidFill>
                  <a:schemeClr val="tx1"/>
                </a:solidFill>
              </a:rPr>
              <a:t>The Deadline for SL+ Planning Proposals is July 10, 2014</a:t>
            </a:r>
            <a:r>
              <a:rPr lang="en-US" b="1" dirty="0" smtClean="0">
                <a:solidFill>
                  <a:schemeClr val="tx1"/>
                </a:solidFill>
              </a:rPr>
              <a:t>.  Proposal must be submitted by 5:00pm local time at the lead institution’s location.</a:t>
            </a:r>
          </a:p>
          <a:p>
            <a:endParaRPr lang="en-US" sz="1800" dirty="0"/>
          </a:p>
          <a:p>
            <a:pPr marL="0" indent="0">
              <a:buNone/>
            </a:pPr>
            <a:endParaRPr lang="en-US" sz="1800" dirty="0" smtClean="0"/>
          </a:p>
          <a:p>
            <a:endParaRPr lang="en-US" sz="1800" dirty="0" smtClean="0"/>
          </a:p>
          <a:p>
            <a:pPr>
              <a:buNone/>
            </a:pPr>
            <a:endParaRPr lang="en-US" sz="1800" dirty="0" smtClean="0"/>
          </a:p>
          <a:p>
            <a:pPr>
              <a:buNone/>
            </a:pPr>
            <a:endParaRPr lang="en-US" dirty="0" smtClean="0">
              <a:solidFill>
                <a:schemeClr val="accent6">
                  <a:lumMod val="75000"/>
                </a:schemeClr>
              </a:solidFill>
            </a:endParaRPr>
          </a:p>
        </p:txBody>
      </p:sp>
      <p:sp>
        <p:nvSpPr>
          <p:cNvPr id="8" name="Text Placeholder 7"/>
          <p:cNvSpPr>
            <a:spLocks noGrp="1"/>
          </p:cNvSpPr>
          <p:nvPr>
            <p:ph type="body" sz="quarter" idx="13"/>
          </p:nvPr>
        </p:nvSpPr>
        <p:spPr>
          <a:xfrm>
            <a:off x="152400" y="1050600"/>
            <a:ext cx="8251200" cy="457200"/>
          </a:xfrm>
        </p:spPr>
        <p:txBody>
          <a:bodyPr/>
          <a:lstStyle/>
          <a:p>
            <a:pPr>
              <a:buNone/>
            </a:pPr>
            <a:endParaRPr lang="en-US" dirty="0"/>
          </a:p>
          <a:p>
            <a:pPr>
              <a:buNone/>
            </a:pPr>
            <a:endParaRPr lang="en-US" dirty="0">
              <a:solidFill>
                <a:schemeClr val="accent6">
                  <a:lumMod val="75000"/>
                </a:schemeClr>
              </a:solidFill>
            </a:endParaRPr>
          </a:p>
        </p:txBody>
      </p:sp>
      <p:sp>
        <p:nvSpPr>
          <p:cNvPr id="6" name="Title 5"/>
          <p:cNvSpPr>
            <a:spLocks noGrp="1"/>
          </p:cNvSpPr>
          <p:nvPr>
            <p:ph type="title"/>
          </p:nvPr>
        </p:nvSpPr>
        <p:spPr>
          <a:xfrm>
            <a:off x="152400" y="533401"/>
            <a:ext cx="8534400" cy="639763"/>
          </a:xfrm>
        </p:spPr>
        <p:txBody>
          <a:bodyPr/>
          <a:lstStyle/>
          <a:p>
            <a:pPr>
              <a:buNone/>
            </a:pPr>
            <a:r>
              <a:rPr lang="en-US" dirty="0" smtClean="0">
                <a:solidFill>
                  <a:schemeClr val="tx1"/>
                </a:solidFill>
                <a:effectLst>
                  <a:outerShdw blurRad="38100" dist="38100" dir="2700000" algn="tl">
                    <a:srgbClr val="000000">
                      <a:alpha val="43137"/>
                    </a:srgbClr>
                  </a:outerShdw>
                </a:effectLst>
              </a:rPr>
              <a:t>Phase 1 – Planning Grants</a:t>
            </a:r>
            <a:endParaRPr lang="en-US" dirty="0">
              <a:solidFill>
                <a:schemeClr val="tx1"/>
              </a:solidFill>
              <a:effectLst>
                <a:outerShdw blurRad="38100" dist="38100" dir="2700000" algn="tl">
                  <a:srgbClr val="000000">
                    <a:alpha val="43137"/>
                  </a:srgbClr>
                </a:outerShdw>
              </a:effectLst>
            </a:endParaRPr>
          </a:p>
        </p:txBody>
      </p:sp>
      <p:pic>
        <p:nvPicPr>
          <p:cNvPr id="15" name="Picture 14" descr="atom_element_small.png"/>
          <p:cNvPicPr>
            <a:picLocks noChangeAspect="1"/>
          </p:cNvPicPr>
          <p:nvPr/>
        </p:nvPicPr>
        <p:blipFill>
          <a:blip r:embed="rId3" cstate="print"/>
          <a:stretch>
            <a:fillRect/>
          </a:stretch>
        </p:blipFill>
        <p:spPr>
          <a:xfrm>
            <a:off x="7829967" y="5791200"/>
            <a:ext cx="1314033" cy="1066800"/>
          </a:xfrm>
          <a:prstGeom prst="rect">
            <a:avLst/>
          </a:prstGeom>
        </p:spPr>
      </p:pic>
      <p:sp>
        <p:nvSpPr>
          <p:cNvPr id="2" name="Slide Number Placeholder 1"/>
          <p:cNvSpPr>
            <a:spLocks noGrp="1"/>
          </p:cNvSpPr>
          <p:nvPr>
            <p:ph type="sldNum" sz="quarter" idx="4"/>
          </p:nvPr>
        </p:nvSpPr>
        <p:spPr/>
        <p:txBody>
          <a:bodyPr/>
          <a:lstStyle/>
          <a:p>
            <a:fld id="{81582BD6-FC20-4557-852B-8433F8572D30}" type="slidenum">
              <a:rPr lang="en-US" smtClean="0"/>
              <a:pPr/>
              <a:t>12</a:t>
            </a:fld>
            <a:endParaRPr lang="en-US" dirty="0"/>
          </a:p>
        </p:txBody>
      </p:sp>
    </p:spTree>
    <p:extLst>
      <p:ext uri="{BB962C8B-B14F-4D97-AF65-F5344CB8AC3E}">
        <p14:creationId xmlns:p14="http://schemas.microsoft.com/office/powerpoint/2010/main" val="36587381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81000" y="1524000"/>
            <a:ext cx="8305800" cy="5105400"/>
          </a:xfrm>
        </p:spPr>
        <p:txBody>
          <a:bodyPr>
            <a:normAutofit/>
          </a:bodyPr>
          <a:lstStyle/>
          <a:p>
            <a:pPr lvl="0">
              <a:spcBef>
                <a:spcPts val="1200"/>
              </a:spcBef>
            </a:pPr>
            <a:r>
              <a:rPr lang="en-US" b="1" dirty="0">
                <a:solidFill>
                  <a:schemeClr val="tx1"/>
                </a:solidFill>
              </a:rPr>
              <a:t>have a strong research hypothesis or design-based strategy informed by current evidence to be developed into a collaborative research proposal for Phase </a:t>
            </a:r>
            <a:r>
              <a:rPr lang="en-US" b="1" dirty="0" smtClean="0">
                <a:solidFill>
                  <a:schemeClr val="tx1"/>
                </a:solidFill>
              </a:rPr>
              <a:t>2</a:t>
            </a:r>
            <a:endParaRPr lang="en-US" b="1" dirty="0">
              <a:solidFill>
                <a:schemeClr val="tx1"/>
              </a:solidFill>
            </a:endParaRPr>
          </a:p>
          <a:p>
            <a:pPr lvl="0">
              <a:spcBef>
                <a:spcPts val="1200"/>
              </a:spcBef>
            </a:pPr>
            <a:r>
              <a:rPr lang="en-US" b="1" dirty="0">
                <a:solidFill>
                  <a:schemeClr val="tx1"/>
                </a:solidFill>
              </a:rPr>
              <a:t>identify the steps and actions to further refine and develop the research </a:t>
            </a:r>
            <a:r>
              <a:rPr lang="en-US" b="1" dirty="0" smtClean="0">
                <a:solidFill>
                  <a:schemeClr val="tx1"/>
                </a:solidFill>
              </a:rPr>
              <a:t>questions </a:t>
            </a:r>
            <a:r>
              <a:rPr lang="en-US" b="1" dirty="0">
                <a:solidFill>
                  <a:schemeClr val="tx1"/>
                </a:solidFill>
              </a:rPr>
              <a:t>and </a:t>
            </a:r>
            <a:r>
              <a:rPr lang="en-US" b="1" dirty="0" smtClean="0">
                <a:solidFill>
                  <a:schemeClr val="tx1"/>
                </a:solidFill>
              </a:rPr>
              <a:t>methods</a:t>
            </a:r>
            <a:endParaRPr lang="en-US" b="1" dirty="0">
              <a:solidFill>
                <a:schemeClr val="tx1"/>
              </a:solidFill>
            </a:endParaRPr>
          </a:p>
          <a:p>
            <a:pPr lvl="0">
              <a:spcBef>
                <a:spcPts val="1200"/>
              </a:spcBef>
            </a:pPr>
            <a:r>
              <a:rPr lang="en-US" b="1" dirty="0">
                <a:solidFill>
                  <a:schemeClr val="tx1"/>
                </a:solidFill>
              </a:rPr>
              <a:t>involve collaborations between </a:t>
            </a:r>
            <a:r>
              <a:rPr lang="en-US" b="1" dirty="0" smtClean="0">
                <a:solidFill>
                  <a:schemeClr val="tx1"/>
                </a:solidFill>
              </a:rPr>
              <a:t>informal science learning researchers and practitioners</a:t>
            </a:r>
            <a:endParaRPr lang="en-US" b="1" dirty="0">
              <a:solidFill>
                <a:schemeClr val="tx1"/>
              </a:solidFill>
            </a:endParaRPr>
          </a:p>
          <a:p>
            <a:pPr lvl="0">
              <a:spcBef>
                <a:spcPts val="1200"/>
              </a:spcBef>
            </a:pPr>
            <a:r>
              <a:rPr lang="en-US" b="1" dirty="0" smtClean="0">
                <a:solidFill>
                  <a:schemeClr val="tx1"/>
                </a:solidFill>
              </a:rPr>
              <a:t>Involve or identify </a:t>
            </a:r>
            <a:r>
              <a:rPr lang="en-US" b="1" dirty="0">
                <a:solidFill>
                  <a:schemeClr val="tx1"/>
                </a:solidFill>
              </a:rPr>
              <a:t>other partners required to address the research </a:t>
            </a:r>
            <a:r>
              <a:rPr lang="en-US" b="1" dirty="0" smtClean="0">
                <a:solidFill>
                  <a:schemeClr val="tx1"/>
                </a:solidFill>
              </a:rPr>
              <a:t>questions </a:t>
            </a:r>
            <a:r>
              <a:rPr lang="en-US" b="1" dirty="0">
                <a:solidFill>
                  <a:schemeClr val="tx1"/>
                </a:solidFill>
              </a:rPr>
              <a:t>and the steps to bring them on </a:t>
            </a:r>
            <a:r>
              <a:rPr lang="en-US" b="1" dirty="0" smtClean="0">
                <a:solidFill>
                  <a:schemeClr val="tx1"/>
                </a:solidFill>
              </a:rPr>
              <a:t>board for Phase 2 proposal</a:t>
            </a:r>
          </a:p>
          <a:p>
            <a:pPr lvl="0"/>
            <a:endParaRPr lang="en-US" sz="1800" dirty="0"/>
          </a:p>
          <a:p>
            <a:pPr lvl="0"/>
            <a:endParaRPr lang="en-US" sz="1800" dirty="0"/>
          </a:p>
          <a:p>
            <a:endParaRPr lang="en-US" sz="1800" dirty="0" smtClean="0"/>
          </a:p>
          <a:p>
            <a:endParaRPr lang="en-US" sz="1800" dirty="0" smtClean="0"/>
          </a:p>
          <a:p>
            <a:pPr>
              <a:buNone/>
            </a:pPr>
            <a:endParaRPr lang="en-US" sz="1800" dirty="0" smtClean="0"/>
          </a:p>
          <a:p>
            <a:pPr>
              <a:buNone/>
            </a:pPr>
            <a:endParaRPr lang="en-US" dirty="0" smtClean="0">
              <a:solidFill>
                <a:schemeClr val="accent6">
                  <a:lumMod val="75000"/>
                </a:schemeClr>
              </a:solidFill>
            </a:endParaRPr>
          </a:p>
        </p:txBody>
      </p:sp>
      <p:sp>
        <p:nvSpPr>
          <p:cNvPr id="8" name="Text Placeholder 7"/>
          <p:cNvSpPr>
            <a:spLocks noGrp="1"/>
          </p:cNvSpPr>
          <p:nvPr>
            <p:ph type="body" sz="quarter" idx="13"/>
          </p:nvPr>
        </p:nvSpPr>
        <p:spPr>
          <a:xfrm>
            <a:off x="152400" y="1050600"/>
            <a:ext cx="8251200" cy="457200"/>
          </a:xfrm>
        </p:spPr>
        <p:txBody>
          <a:bodyPr/>
          <a:lstStyle/>
          <a:p>
            <a:pPr>
              <a:buNone/>
            </a:pPr>
            <a:endParaRPr lang="en-US" dirty="0"/>
          </a:p>
          <a:p>
            <a:pPr>
              <a:buNone/>
            </a:pPr>
            <a:endParaRPr lang="en-US" dirty="0">
              <a:solidFill>
                <a:schemeClr val="accent6">
                  <a:lumMod val="75000"/>
                </a:schemeClr>
              </a:solidFill>
            </a:endParaRPr>
          </a:p>
        </p:txBody>
      </p:sp>
      <p:sp>
        <p:nvSpPr>
          <p:cNvPr id="6" name="Title 5"/>
          <p:cNvSpPr>
            <a:spLocks noGrp="1"/>
          </p:cNvSpPr>
          <p:nvPr>
            <p:ph type="title"/>
          </p:nvPr>
        </p:nvSpPr>
        <p:spPr>
          <a:xfrm>
            <a:off x="152400" y="533401"/>
            <a:ext cx="8534400" cy="639763"/>
          </a:xfrm>
        </p:spPr>
        <p:txBody>
          <a:bodyPr/>
          <a:lstStyle/>
          <a:p>
            <a:pPr>
              <a:buNone/>
            </a:pPr>
            <a:r>
              <a:rPr lang="en-US" dirty="0" smtClean="0">
                <a:solidFill>
                  <a:schemeClr val="tx1"/>
                </a:solidFill>
                <a:effectLst>
                  <a:outerShdw blurRad="38100" dist="38100" dir="2700000" algn="tl">
                    <a:srgbClr val="000000">
                      <a:alpha val="43137"/>
                    </a:srgbClr>
                  </a:outerShdw>
                </a:effectLst>
              </a:rPr>
              <a:t>Phase 1 Planning Proposals Will:</a:t>
            </a:r>
            <a:endParaRPr lang="en-US" dirty="0">
              <a:solidFill>
                <a:schemeClr val="tx1"/>
              </a:solidFill>
              <a:effectLst>
                <a:outerShdw blurRad="38100" dist="38100" dir="2700000" algn="tl">
                  <a:srgbClr val="000000">
                    <a:alpha val="43137"/>
                  </a:srgbClr>
                </a:outerShdw>
              </a:effectLst>
            </a:endParaRPr>
          </a:p>
        </p:txBody>
      </p:sp>
      <p:pic>
        <p:nvPicPr>
          <p:cNvPr id="15" name="Picture 14" descr="atom_element_small.png"/>
          <p:cNvPicPr>
            <a:picLocks noChangeAspect="1"/>
          </p:cNvPicPr>
          <p:nvPr/>
        </p:nvPicPr>
        <p:blipFill>
          <a:blip r:embed="rId3" cstate="print"/>
          <a:stretch>
            <a:fillRect/>
          </a:stretch>
        </p:blipFill>
        <p:spPr>
          <a:xfrm>
            <a:off x="7829967" y="5791200"/>
            <a:ext cx="1314033" cy="1066800"/>
          </a:xfrm>
          <a:prstGeom prst="rect">
            <a:avLst/>
          </a:prstGeom>
        </p:spPr>
      </p:pic>
      <p:sp>
        <p:nvSpPr>
          <p:cNvPr id="2" name="Slide Number Placeholder 1"/>
          <p:cNvSpPr>
            <a:spLocks noGrp="1"/>
          </p:cNvSpPr>
          <p:nvPr>
            <p:ph type="sldNum" sz="quarter" idx="4"/>
          </p:nvPr>
        </p:nvSpPr>
        <p:spPr/>
        <p:txBody>
          <a:bodyPr/>
          <a:lstStyle/>
          <a:p>
            <a:fld id="{81582BD6-FC20-4557-852B-8433F8572D30}" type="slidenum">
              <a:rPr lang="en-US" smtClean="0"/>
              <a:pPr/>
              <a:t>13</a:t>
            </a:fld>
            <a:endParaRPr lang="en-US" dirty="0"/>
          </a:p>
        </p:txBody>
      </p:sp>
    </p:spTree>
    <p:extLst>
      <p:ext uri="{BB962C8B-B14F-4D97-AF65-F5344CB8AC3E}">
        <p14:creationId xmlns:p14="http://schemas.microsoft.com/office/powerpoint/2010/main" val="39157052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685800" y="2209800"/>
            <a:ext cx="7620000" cy="5105400"/>
          </a:xfrm>
        </p:spPr>
        <p:txBody>
          <a:bodyPr>
            <a:normAutofit/>
          </a:bodyPr>
          <a:lstStyle/>
          <a:p>
            <a:r>
              <a:rPr lang="en-US" b="1" dirty="0" smtClean="0">
                <a:solidFill>
                  <a:schemeClr val="tx1"/>
                </a:solidFill>
              </a:rPr>
              <a:t>UK/US </a:t>
            </a:r>
            <a:r>
              <a:rPr lang="en-US" b="1" dirty="0">
                <a:solidFill>
                  <a:schemeClr val="tx1"/>
                </a:solidFill>
              </a:rPr>
              <a:t>collaborations are strongly encouraged, but not essential in Phase </a:t>
            </a:r>
            <a:r>
              <a:rPr lang="en-US" b="1" dirty="0" smtClean="0">
                <a:solidFill>
                  <a:schemeClr val="tx1"/>
                </a:solidFill>
              </a:rPr>
              <a:t>1, but you should be aware that US/UK partnerships are required or Phase 2, so Planning Proposals should identify how such partnerships will be developed. </a:t>
            </a:r>
            <a:endParaRPr lang="en-US" b="1" dirty="0">
              <a:solidFill>
                <a:schemeClr val="tx1"/>
              </a:solidFill>
            </a:endParaRPr>
          </a:p>
          <a:p>
            <a:pPr lvl="0"/>
            <a:endParaRPr lang="en-US" sz="1800" dirty="0"/>
          </a:p>
          <a:p>
            <a:endParaRPr lang="en-US" sz="1800" dirty="0" smtClean="0"/>
          </a:p>
          <a:p>
            <a:pPr marL="0" indent="0">
              <a:buNone/>
            </a:pPr>
            <a:endParaRPr lang="en-US" sz="1800" dirty="0" smtClean="0"/>
          </a:p>
          <a:p>
            <a:pPr>
              <a:buNone/>
            </a:pPr>
            <a:endParaRPr lang="en-US" sz="1800" dirty="0" smtClean="0"/>
          </a:p>
          <a:p>
            <a:pPr>
              <a:buNone/>
            </a:pPr>
            <a:endParaRPr lang="en-US" dirty="0" smtClean="0">
              <a:solidFill>
                <a:schemeClr val="accent6">
                  <a:lumMod val="75000"/>
                </a:schemeClr>
              </a:solidFill>
            </a:endParaRPr>
          </a:p>
        </p:txBody>
      </p:sp>
      <p:sp>
        <p:nvSpPr>
          <p:cNvPr id="8" name="Text Placeholder 7"/>
          <p:cNvSpPr>
            <a:spLocks noGrp="1"/>
          </p:cNvSpPr>
          <p:nvPr>
            <p:ph type="body" sz="quarter" idx="13"/>
          </p:nvPr>
        </p:nvSpPr>
        <p:spPr>
          <a:xfrm>
            <a:off x="152400" y="1295400"/>
            <a:ext cx="8251200" cy="457200"/>
          </a:xfrm>
        </p:spPr>
        <p:txBody>
          <a:bodyPr/>
          <a:lstStyle/>
          <a:p>
            <a:pPr>
              <a:buNone/>
            </a:pPr>
            <a:endParaRPr lang="en-US" dirty="0"/>
          </a:p>
          <a:p>
            <a:pPr>
              <a:buNone/>
            </a:pPr>
            <a:endParaRPr lang="en-US" dirty="0">
              <a:solidFill>
                <a:schemeClr val="accent6">
                  <a:lumMod val="75000"/>
                </a:schemeClr>
              </a:solidFill>
            </a:endParaRPr>
          </a:p>
        </p:txBody>
      </p:sp>
      <p:sp>
        <p:nvSpPr>
          <p:cNvPr id="6" name="Title 5"/>
          <p:cNvSpPr>
            <a:spLocks noGrp="1"/>
          </p:cNvSpPr>
          <p:nvPr>
            <p:ph type="title"/>
          </p:nvPr>
        </p:nvSpPr>
        <p:spPr>
          <a:xfrm>
            <a:off x="152400" y="960437"/>
            <a:ext cx="8534400" cy="639763"/>
          </a:xfrm>
        </p:spPr>
        <p:txBody>
          <a:bodyPr/>
          <a:lstStyle/>
          <a:p>
            <a:pPr>
              <a:buNone/>
            </a:pPr>
            <a:r>
              <a:rPr lang="en-US" dirty="0" smtClean="0">
                <a:solidFill>
                  <a:schemeClr val="tx1"/>
                </a:solidFill>
                <a:effectLst>
                  <a:outerShdw blurRad="38100" dist="38100" dir="2700000" algn="tl">
                    <a:srgbClr val="000000">
                      <a:alpha val="43137"/>
                    </a:srgbClr>
                  </a:outerShdw>
                </a:effectLst>
              </a:rPr>
              <a:t>Phase 1 Planning Proposals:</a:t>
            </a:r>
            <a:endParaRPr lang="en-US" dirty="0">
              <a:solidFill>
                <a:schemeClr val="tx1"/>
              </a:solidFill>
              <a:effectLst>
                <a:outerShdw blurRad="38100" dist="38100" dir="2700000" algn="tl">
                  <a:srgbClr val="000000">
                    <a:alpha val="43137"/>
                  </a:srgbClr>
                </a:outerShdw>
              </a:effectLst>
            </a:endParaRPr>
          </a:p>
        </p:txBody>
      </p:sp>
      <p:pic>
        <p:nvPicPr>
          <p:cNvPr id="15" name="Picture 14" descr="atom_element_small.png"/>
          <p:cNvPicPr>
            <a:picLocks noChangeAspect="1"/>
          </p:cNvPicPr>
          <p:nvPr/>
        </p:nvPicPr>
        <p:blipFill>
          <a:blip r:embed="rId3" cstate="print"/>
          <a:stretch>
            <a:fillRect/>
          </a:stretch>
        </p:blipFill>
        <p:spPr>
          <a:xfrm>
            <a:off x="7829967" y="5791200"/>
            <a:ext cx="1314033" cy="1066800"/>
          </a:xfrm>
          <a:prstGeom prst="rect">
            <a:avLst/>
          </a:prstGeom>
        </p:spPr>
      </p:pic>
      <p:sp>
        <p:nvSpPr>
          <p:cNvPr id="2" name="Slide Number Placeholder 1"/>
          <p:cNvSpPr>
            <a:spLocks noGrp="1"/>
          </p:cNvSpPr>
          <p:nvPr>
            <p:ph type="sldNum" sz="quarter" idx="4"/>
          </p:nvPr>
        </p:nvSpPr>
        <p:spPr/>
        <p:txBody>
          <a:bodyPr/>
          <a:lstStyle/>
          <a:p>
            <a:fld id="{81582BD6-FC20-4557-852B-8433F8572D30}" type="slidenum">
              <a:rPr lang="en-US" smtClean="0"/>
              <a:pPr/>
              <a:t>14</a:t>
            </a:fld>
            <a:endParaRPr lang="en-US" dirty="0"/>
          </a:p>
        </p:txBody>
      </p:sp>
    </p:spTree>
    <p:extLst>
      <p:ext uri="{BB962C8B-B14F-4D97-AF65-F5344CB8AC3E}">
        <p14:creationId xmlns:p14="http://schemas.microsoft.com/office/powerpoint/2010/main" val="40027016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81000" y="1524000"/>
            <a:ext cx="8305800" cy="5105400"/>
          </a:xfrm>
        </p:spPr>
        <p:txBody>
          <a:bodyPr>
            <a:normAutofit/>
          </a:bodyPr>
          <a:lstStyle/>
          <a:p>
            <a:r>
              <a:rPr lang="en-US" b="1" dirty="0" smtClean="0">
                <a:solidFill>
                  <a:schemeClr val="tx1"/>
                </a:solidFill>
              </a:rPr>
              <a:t>Phase 2 - Partnership Grants - Longer-term research grants of up to $2.4 million for up to five years. While these will typically build on relationships established in Phase 1, successful funding in Phase 1 would not guarantee funding in Phase 2. </a:t>
            </a:r>
          </a:p>
          <a:p>
            <a:endParaRPr lang="en-US" b="1" dirty="0">
              <a:solidFill>
                <a:schemeClr val="tx1"/>
              </a:solidFill>
            </a:endParaRPr>
          </a:p>
          <a:p>
            <a:r>
              <a:rPr lang="en-US" b="1" dirty="0" smtClean="0">
                <a:solidFill>
                  <a:schemeClr val="tx1"/>
                </a:solidFill>
              </a:rPr>
              <a:t>In addition, Phase 2 will be open to new applicants (and any who were unsuccessful in receiving Phase 1 grants). The plan is to fund up to five Partnership Grants in FY 16 (Some funded by NSF and some by the Wellcome Trust)</a:t>
            </a:r>
          </a:p>
          <a:p>
            <a:endParaRPr lang="en-US" sz="1800" dirty="0"/>
          </a:p>
          <a:p>
            <a:pPr marL="0" indent="0">
              <a:buNone/>
            </a:pPr>
            <a:endParaRPr lang="en-US" sz="1800" dirty="0" smtClean="0"/>
          </a:p>
          <a:p>
            <a:endParaRPr lang="en-US" sz="1800" dirty="0" smtClean="0"/>
          </a:p>
          <a:p>
            <a:pPr>
              <a:buNone/>
            </a:pPr>
            <a:endParaRPr lang="en-US" sz="1800" dirty="0" smtClean="0"/>
          </a:p>
          <a:p>
            <a:pPr>
              <a:buNone/>
            </a:pPr>
            <a:endParaRPr lang="en-US" dirty="0" smtClean="0">
              <a:solidFill>
                <a:schemeClr val="accent6">
                  <a:lumMod val="75000"/>
                </a:schemeClr>
              </a:solidFill>
            </a:endParaRPr>
          </a:p>
        </p:txBody>
      </p:sp>
      <p:sp>
        <p:nvSpPr>
          <p:cNvPr id="8" name="Text Placeholder 7"/>
          <p:cNvSpPr>
            <a:spLocks noGrp="1"/>
          </p:cNvSpPr>
          <p:nvPr>
            <p:ph type="body" sz="quarter" idx="13"/>
          </p:nvPr>
        </p:nvSpPr>
        <p:spPr>
          <a:xfrm>
            <a:off x="152400" y="1050600"/>
            <a:ext cx="8251200" cy="457200"/>
          </a:xfrm>
        </p:spPr>
        <p:txBody>
          <a:bodyPr/>
          <a:lstStyle/>
          <a:p>
            <a:pPr>
              <a:buNone/>
            </a:pPr>
            <a:endParaRPr lang="en-US" dirty="0"/>
          </a:p>
          <a:p>
            <a:pPr>
              <a:buNone/>
            </a:pPr>
            <a:endParaRPr lang="en-US" dirty="0">
              <a:solidFill>
                <a:schemeClr val="accent6">
                  <a:lumMod val="75000"/>
                </a:schemeClr>
              </a:solidFill>
            </a:endParaRPr>
          </a:p>
        </p:txBody>
      </p:sp>
      <p:sp>
        <p:nvSpPr>
          <p:cNvPr id="6" name="Title 5"/>
          <p:cNvSpPr>
            <a:spLocks noGrp="1"/>
          </p:cNvSpPr>
          <p:nvPr>
            <p:ph type="title"/>
          </p:nvPr>
        </p:nvSpPr>
        <p:spPr>
          <a:xfrm>
            <a:off x="152400" y="533401"/>
            <a:ext cx="8534400" cy="639763"/>
          </a:xfrm>
        </p:spPr>
        <p:txBody>
          <a:bodyPr/>
          <a:lstStyle/>
          <a:p>
            <a:pPr>
              <a:buNone/>
            </a:pPr>
            <a:r>
              <a:rPr lang="en-US" dirty="0" smtClean="0">
                <a:solidFill>
                  <a:schemeClr val="tx1"/>
                </a:solidFill>
                <a:effectLst>
                  <a:outerShdw blurRad="38100" dist="38100" dir="2700000" algn="tl">
                    <a:srgbClr val="000000">
                      <a:alpha val="43137"/>
                    </a:srgbClr>
                  </a:outerShdw>
                </a:effectLst>
              </a:rPr>
              <a:t>Two Phase Process</a:t>
            </a:r>
            <a:endParaRPr lang="en-US" dirty="0">
              <a:solidFill>
                <a:schemeClr val="tx1"/>
              </a:solidFill>
              <a:effectLst>
                <a:outerShdw blurRad="38100" dist="38100" dir="2700000" algn="tl">
                  <a:srgbClr val="000000">
                    <a:alpha val="43137"/>
                  </a:srgbClr>
                </a:outerShdw>
              </a:effectLst>
            </a:endParaRPr>
          </a:p>
        </p:txBody>
      </p:sp>
      <p:pic>
        <p:nvPicPr>
          <p:cNvPr id="15" name="Picture 14" descr="atom_element_small.png"/>
          <p:cNvPicPr>
            <a:picLocks noChangeAspect="1"/>
          </p:cNvPicPr>
          <p:nvPr/>
        </p:nvPicPr>
        <p:blipFill>
          <a:blip r:embed="rId3" cstate="print"/>
          <a:stretch>
            <a:fillRect/>
          </a:stretch>
        </p:blipFill>
        <p:spPr>
          <a:xfrm>
            <a:off x="7829967" y="5791200"/>
            <a:ext cx="1314033" cy="1066800"/>
          </a:xfrm>
          <a:prstGeom prst="rect">
            <a:avLst/>
          </a:prstGeom>
        </p:spPr>
      </p:pic>
      <p:sp>
        <p:nvSpPr>
          <p:cNvPr id="2" name="Slide Number Placeholder 1"/>
          <p:cNvSpPr>
            <a:spLocks noGrp="1"/>
          </p:cNvSpPr>
          <p:nvPr>
            <p:ph type="sldNum" sz="quarter" idx="4"/>
          </p:nvPr>
        </p:nvSpPr>
        <p:spPr/>
        <p:txBody>
          <a:bodyPr/>
          <a:lstStyle/>
          <a:p>
            <a:fld id="{81582BD6-FC20-4557-852B-8433F8572D30}" type="slidenum">
              <a:rPr lang="en-US" smtClean="0"/>
              <a:pPr/>
              <a:t>15</a:t>
            </a:fld>
            <a:endParaRPr lang="en-US" dirty="0"/>
          </a:p>
        </p:txBody>
      </p:sp>
    </p:spTree>
    <p:extLst>
      <p:ext uri="{BB962C8B-B14F-4D97-AF65-F5344CB8AC3E}">
        <p14:creationId xmlns:p14="http://schemas.microsoft.com/office/powerpoint/2010/main" val="8622349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81000" y="1520238"/>
            <a:ext cx="8305800" cy="5105400"/>
          </a:xfrm>
        </p:spPr>
        <p:txBody>
          <a:bodyPr>
            <a:normAutofit/>
          </a:bodyPr>
          <a:lstStyle/>
          <a:p>
            <a:pPr marL="0" indent="0">
              <a:buNone/>
            </a:pPr>
            <a:r>
              <a:rPr lang="en-US" b="1" u="sng" dirty="0">
                <a:solidFill>
                  <a:schemeClr val="tx1"/>
                </a:solidFill>
              </a:rPr>
              <a:t>The Deadline for SL+ Partnership Proposals is To Be Determined</a:t>
            </a:r>
            <a:r>
              <a:rPr lang="en-US" b="1" dirty="0">
                <a:solidFill>
                  <a:schemeClr val="tx1"/>
                </a:solidFill>
              </a:rPr>
              <a:t>.  A separate Dear Colleague Letter will be issued during the coming year that will provide the deadline and more details about the criteria for submitting Partnership Proposals</a:t>
            </a:r>
            <a:r>
              <a:rPr lang="en-US" b="1" dirty="0" smtClean="0">
                <a:solidFill>
                  <a:schemeClr val="tx1"/>
                </a:solidFill>
              </a:rPr>
              <a:t>.</a:t>
            </a:r>
          </a:p>
          <a:p>
            <a:endParaRPr lang="en-US" sz="1800" dirty="0"/>
          </a:p>
          <a:p>
            <a:pPr marL="0" indent="0">
              <a:buNone/>
            </a:pPr>
            <a:r>
              <a:rPr lang="en-US" sz="3600" b="1" dirty="0" smtClean="0">
                <a:solidFill>
                  <a:schemeClr val="tx1"/>
                </a:solidFill>
              </a:rPr>
              <a:t>Phase two proposals will:</a:t>
            </a:r>
            <a:endParaRPr lang="en-US" sz="1800" dirty="0"/>
          </a:p>
          <a:p>
            <a:pPr lvl="0"/>
            <a:r>
              <a:rPr lang="en-US" b="1" dirty="0" smtClean="0">
                <a:solidFill>
                  <a:schemeClr val="tx1"/>
                </a:solidFill>
              </a:rPr>
              <a:t>need </a:t>
            </a:r>
            <a:r>
              <a:rPr lang="en-US" b="1" dirty="0">
                <a:solidFill>
                  <a:schemeClr val="tx1"/>
                </a:solidFill>
              </a:rPr>
              <a:t>to address some of the key research </a:t>
            </a:r>
            <a:r>
              <a:rPr lang="en-US" b="1" dirty="0" smtClean="0">
                <a:solidFill>
                  <a:schemeClr val="tx1"/>
                </a:solidFill>
              </a:rPr>
              <a:t>priorities  </a:t>
            </a:r>
            <a:endParaRPr lang="en-US" b="1" dirty="0">
              <a:solidFill>
                <a:schemeClr val="tx1"/>
              </a:solidFill>
            </a:endParaRPr>
          </a:p>
          <a:p>
            <a:pPr lvl="0"/>
            <a:r>
              <a:rPr lang="en-US" b="1" dirty="0" smtClean="0">
                <a:solidFill>
                  <a:schemeClr val="tx1"/>
                </a:solidFill>
              </a:rPr>
              <a:t>Include both </a:t>
            </a:r>
            <a:r>
              <a:rPr lang="en-US" b="1" dirty="0">
                <a:solidFill>
                  <a:schemeClr val="tx1"/>
                </a:solidFill>
              </a:rPr>
              <a:t>UK and US </a:t>
            </a:r>
            <a:r>
              <a:rPr lang="en-US" b="1" dirty="0" smtClean="0">
                <a:solidFill>
                  <a:schemeClr val="tx1"/>
                </a:solidFill>
              </a:rPr>
              <a:t>partners</a:t>
            </a:r>
          </a:p>
          <a:p>
            <a:pPr lvl="0"/>
            <a:r>
              <a:rPr lang="en-US" b="1" dirty="0" smtClean="0">
                <a:solidFill>
                  <a:schemeClr val="tx1"/>
                </a:solidFill>
              </a:rPr>
              <a:t>Involve experts </a:t>
            </a:r>
            <a:r>
              <a:rPr lang="en-US" b="1" dirty="0">
                <a:solidFill>
                  <a:schemeClr val="tx1"/>
                </a:solidFill>
              </a:rPr>
              <a:t>from more than one academic </a:t>
            </a:r>
            <a:r>
              <a:rPr lang="en-US" b="1" dirty="0" smtClean="0">
                <a:solidFill>
                  <a:schemeClr val="tx1"/>
                </a:solidFill>
              </a:rPr>
              <a:t>area</a:t>
            </a:r>
            <a:endParaRPr lang="en-US" b="1" dirty="0">
              <a:solidFill>
                <a:schemeClr val="tx1"/>
              </a:solidFill>
            </a:endParaRPr>
          </a:p>
          <a:p>
            <a:pPr lvl="0"/>
            <a:r>
              <a:rPr lang="en-US" b="1" dirty="0" smtClean="0">
                <a:solidFill>
                  <a:schemeClr val="tx1"/>
                </a:solidFill>
              </a:rPr>
              <a:t>Explore more </a:t>
            </a:r>
            <a:r>
              <a:rPr lang="en-US" b="1" dirty="0">
                <a:solidFill>
                  <a:schemeClr val="tx1"/>
                </a:solidFill>
              </a:rPr>
              <a:t>than one informal learning </a:t>
            </a:r>
            <a:r>
              <a:rPr lang="en-US" b="1" dirty="0" smtClean="0">
                <a:solidFill>
                  <a:schemeClr val="tx1"/>
                </a:solidFill>
              </a:rPr>
              <a:t>environment</a:t>
            </a:r>
            <a:r>
              <a:rPr lang="en-US" sz="1800" dirty="0" smtClean="0"/>
              <a:t> </a:t>
            </a:r>
            <a:endParaRPr lang="en-US" sz="1800" dirty="0"/>
          </a:p>
          <a:p>
            <a:endParaRPr lang="en-US" sz="1800" dirty="0" smtClean="0"/>
          </a:p>
          <a:p>
            <a:endParaRPr lang="en-US" sz="1800" dirty="0" smtClean="0"/>
          </a:p>
          <a:p>
            <a:pPr>
              <a:buNone/>
            </a:pPr>
            <a:endParaRPr lang="en-US" sz="1800" dirty="0" smtClean="0"/>
          </a:p>
          <a:p>
            <a:pPr>
              <a:buNone/>
            </a:pPr>
            <a:endParaRPr lang="en-US" dirty="0" smtClean="0">
              <a:solidFill>
                <a:schemeClr val="accent6">
                  <a:lumMod val="75000"/>
                </a:schemeClr>
              </a:solidFill>
            </a:endParaRPr>
          </a:p>
        </p:txBody>
      </p:sp>
      <p:sp>
        <p:nvSpPr>
          <p:cNvPr id="8" name="Text Placeholder 7"/>
          <p:cNvSpPr>
            <a:spLocks noGrp="1"/>
          </p:cNvSpPr>
          <p:nvPr>
            <p:ph type="body" sz="quarter" idx="13"/>
          </p:nvPr>
        </p:nvSpPr>
        <p:spPr>
          <a:xfrm>
            <a:off x="152400" y="1050600"/>
            <a:ext cx="8251200" cy="457200"/>
          </a:xfrm>
        </p:spPr>
        <p:txBody>
          <a:bodyPr/>
          <a:lstStyle/>
          <a:p>
            <a:pPr>
              <a:buNone/>
            </a:pPr>
            <a:endParaRPr lang="en-US" dirty="0"/>
          </a:p>
          <a:p>
            <a:pPr>
              <a:buNone/>
            </a:pPr>
            <a:endParaRPr lang="en-US" dirty="0">
              <a:solidFill>
                <a:schemeClr val="accent6">
                  <a:lumMod val="75000"/>
                </a:schemeClr>
              </a:solidFill>
            </a:endParaRPr>
          </a:p>
        </p:txBody>
      </p:sp>
      <p:sp>
        <p:nvSpPr>
          <p:cNvPr id="6" name="Title 5"/>
          <p:cNvSpPr>
            <a:spLocks noGrp="1"/>
          </p:cNvSpPr>
          <p:nvPr>
            <p:ph type="title"/>
          </p:nvPr>
        </p:nvSpPr>
        <p:spPr>
          <a:xfrm>
            <a:off x="152400" y="533401"/>
            <a:ext cx="8534400" cy="639763"/>
          </a:xfrm>
        </p:spPr>
        <p:txBody>
          <a:bodyPr/>
          <a:lstStyle/>
          <a:p>
            <a:pPr>
              <a:buNone/>
            </a:pPr>
            <a:r>
              <a:rPr lang="en-US" dirty="0" smtClean="0">
                <a:effectLst>
                  <a:outerShdw blurRad="38100" dist="38100" dir="2700000" algn="tl">
                    <a:srgbClr val="000000">
                      <a:alpha val="43137"/>
                    </a:srgbClr>
                  </a:outerShdw>
                </a:effectLst>
              </a:rPr>
              <a:t>Two Phase Process</a:t>
            </a:r>
            <a:endParaRPr lang="en-US" dirty="0">
              <a:solidFill>
                <a:schemeClr val="accent6">
                  <a:lumMod val="50000"/>
                </a:schemeClr>
              </a:solidFill>
              <a:effectLst>
                <a:outerShdw blurRad="38100" dist="38100" dir="2700000" algn="tl">
                  <a:srgbClr val="000000">
                    <a:alpha val="43137"/>
                  </a:srgbClr>
                </a:outerShdw>
              </a:effectLst>
            </a:endParaRPr>
          </a:p>
        </p:txBody>
      </p:sp>
      <p:pic>
        <p:nvPicPr>
          <p:cNvPr id="15" name="Picture 14" descr="atom_element_small.png"/>
          <p:cNvPicPr>
            <a:picLocks noChangeAspect="1"/>
          </p:cNvPicPr>
          <p:nvPr/>
        </p:nvPicPr>
        <p:blipFill>
          <a:blip r:embed="rId3" cstate="print"/>
          <a:stretch>
            <a:fillRect/>
          </a:stretch>
        </p:blipFill>
        <p:spPr>
          <a:xfrm>
            <a:off x="7829967" y="5791200"/>
            <a:ext cx="1314033" cy="1066800"/>
          </a:xfrm>
          <a:prstGeom prst="rect">
            <a:avLst/>
          </a:prstGeom>
        </p:spPr>
      </p:pic>
      <p:sp>
        <p:nvSpPr>
          <p:cNvPr id="2" name="Slide Number Placeholder 1"/>
          <p:cNvSpPr>
            <a:spLocks noGrp="1"/>
          </p:cNvSpPr>
          <p:nvPr>
            <p:ph type="sldNum" sz="quarter" idx="4"/>
          </p:nvPr>
        </p:nvSpPr>
        <p:spPr/>
        <p:txBody>
          <a:bodyPr/>
          <a:lstStyle/>
          <a:p>
            <a:fld id="{81582BD6-FC20-4557-852B-8433F8572D30}" type="slidenum">
              <a:rPr lang="en-US" smtClean="0"/>
              <a:pPr/>
              <a:t>16</a:t>
            </a:fld>
            <a:endParaRPr lang="en-US" dirty="0"/>
          </a:p>
        </p:txBody>
      </p:sp>
    </p:spTree>
    <p:extLst>
      <p:ext uri="{BB962C8B-B14F-4D97-AF65-F5344CB8AC3E}">
        <p14:creationId xmlns:p14="http://schemas.microsoft.com/office/powerpoint/2010/main" val="22050984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24400" y="1577975"/>
            <a:ext cx="4038600" cy="4137025"/>
          </a:xfrm>
        </p:spPr>
        <p:txBody>
          <a:bodyPr anchor="t"/>
          <a:lstStyle/>
          <a:p>
            <a:pPr algn="ctr"/>
            <a:r>
              <a:rPr lang="en-US" sz="2800" dirty="0" smtClean="0">
                <a:solidFill>
                  <a:schemeClr val="tx1"/>
                </a:solidFill>
                <a:effectLst>
                  <a:outerShdw blurRad="38100" dist="38100" dir="2700000" algn="tl">
                    <a:srgbClr val="000000">
                      <a:alpha val="43137"/>
                    </a:srgbClr>
                  </a:outerShdw>
                </a:effectLst>
              </a:rPr>
              <a:t/>
            </a:r>
            <a:br>
              <a:rPr lang="en-US" sz="2800" dirty="0" smtClean="0">
                <a:solidFill>
                  <a:schemeClr val="tx1"/>
                </a:solidFill>
                <a:effectLst>
                  <a:outerShdw blurRad="38100" dist="38100" dir="2700000" algn="tl">
                    <a:srgbClr val="000000">
                      <a:alpha val="43137"/>
                    </a:srgbClr>
                  </a:outerShdw>
                </a:effectLst>
              </a:rPr>
            </a:br>
            <a:r>
              <a:rPr lang="en-US" sz="2800" dirty="0" smtClean="0">
                <a:solidFill>
                  <a:schemeClr val="tx1"/>
                </a:solidFill>
                <a:effectLst>
                  <a:outerShdw blurRad="38100" dist="38100" dir="2700000" algn="tl">
                    <a:srgbClr val="000000">
                      <a:alpha val="43137"/>
                    </a:srgbClr>
                  </a:outerShdw>
                </a:effectLst>
              </a:rPr>
              <a:t>Preparing  Competitive Proposals</a:t>
            </a:r>
            <a:r>
              <a:rPr lang="en-US" sz="2400" dirty="0" smtClean="0">
                <a:solidFill>
                  <a:schemeClr val="tx1"/>
                </a:solidFill>
                <a:effectLst>
                  <a:outerShdw blurRad="38100" dist="38100" dir="2700000" algn="tl">
                    <a:srgbClr val="000000">
                      <a:alpha val="43137"/>
                    </a:srgbClr>
                  </a:outerShdw>
                </a:effectLst>
              </a:rPr>
              <a:t/>
            </a:r>
            <a:br>
              <a:rPr lang="en-US" sz="2400" dirty="0" smtClean="0">
                <a:solidFill>
                  <a:schemeClr val="tx1"/>
                </a:solidFill>
                <a:effectLst>
                  <a:outerShdw blurRad="38100" dist="38100" dir="2700000" algn="tl">
                    <a:srgbClr val="000000">
                      <a:alpha val="43137"/>
                    </a:srgbClr>
                  </a:outerShdw>
                </a:effectLst>
              </a:rPr>
            </a:br>
            <a:r>
              <a:rPr lang="en-US" dirty="0" smtClean="0">
                <a:solidFill>
                  <a:schemeClr val="tx1"/>
                </a:solidFill>
                <a:effectLst>
                  <a:outerShdw blurRad="38100" dist="38100" dir="2700000" algn="tl">
                    <a:srgbClr val="000000">
                      <a:alpha val="43137"/>
                    </a:srgbClr>
                  </a:outerShdw>
                </a:effectLst>
              </a:rPr>
              <a:t/>
            </a:r>
            <a:br>
              <a:rPr lang="en-US" dirty="0" smtClean="0">
                <a:solidFill>
                  <a:schemeClr val="tx1"/>
                </a:solidFill>
                <a:effectLst>
                  <a:outerShdw blurRad="38100" dist="38100" dir="2700000" algn="tl">
                    <a:srgbClr val="000000">
                      <a:alpha val="43137"/>
                    </a:srgbClr>
                  </a:outerShdw>
                </a:effectLst>
              </a:rPr>
            </a:br>
            <a:endParaRPr lang="en-US" sz="2400" dirty="0">
              <a:solidFill>
                <a:srgbClr val="0070C0"/>
              </a:solidFill>
              <a:effectLst>
                <a:outerShdw blurRad="38100" dist="38100" dir="2700000" algn="tl">
                  <a:srgbClr val="000000">
                    <a:alpha val="43137"/>
                  </a:srgbClr>
                </a:outerShdw>
              </a:effectLst>
            </a:endParaRPr>
          </a:p>
        </p:txBody>
      </p:sp>
      <p:sp>
        <p:nvSpPr>
          <p:cNvPr id="4" name="TextBox 3"/>
          <p:cNvSpPr txBox="1"/>
          <p:nvPr/>
        </p:nvSpPr>
        <p:spPr>
          <a:xfrm>
            <a:off x="6096000" y="6400800"/>
            <a:ext cx="2971800" cy="228600"/>
          </a:xfrm>
          <a:prstGeom prst="rect">
            <a:avLst/>
          </a:prstGeom>
        </p:spPr>
        <p:txBody>
          <a:bodyPr vert="horz" wrap="square" lIns="91440" tIns="45720" rIns="91440" bIns="45720" rtlCol="0" anchor="ctr">
            <a:noAutofit/>
          </a:bodyPr>
          <a:lstStyle/>
          <a:p>
            <a:pPr>
              <a:spcBef>
                <a:spcPct val="0"/>
              </a:spcBef>
            </a:pPr>
            <a:endParaRPr kumimoji="0" lang="en-US" sz="16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pic>
        <p:nvPicPr>
          <p:cNvPr id="14338" name="Picture 2" descr="http://www.nsf.gov/images/logos/nsf1.gif"/>
          <p:cNvPicPr>
            <a:picLocks noChangeAspect="1" noChangeArrowheads="1"/>
          </p:cNvPicPr>
          <p:nvPr/>
        </p:nvPicPr>
        <p:blipFill>
          <a:blip r:embed="rId3" cstate="print"/>
          <a:srcRect/>
          <a:stretch>
            <a:fillRect/>
          </a:stretch>
        </p:blipFill>
        <p:spPr bwMode="auto">
          <a:xfrm>
            <a:off x="228601" y="3505200"/>
            <a:ext cx="1302123" cy="10668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None/>
            </a:pPr>
            <a:r>
              <a:rPr lang="en-US" dirty="0" smtClean="0">
                <a:solidFill>
                  <a:schemeClr val="tx1"/>
                </a:solidFill>
              </a:rPr>
              <a:t>Preparing to Submit a Proposal</a:t>
            </a:r>
            <a:endParaRPr lang="en-US" dirty="0">
              <a:solidFill>
                <a:schemeClr val="tx1"/>
              </a:solidFill>
            </a:endParaRPr>
          </a:p>
        </p:txBody>
      </p:sp>
      <p:sp>
        <p:nvSpPr>
          <p:cNvPr id="3" name="Content Placeholder 2"/>
          <p:cNvSpPr>
            <a:spLocks noGrp="1"/>
          </p:cNvSpPr>
          <p:nvPr>
            <p:ph idx="1"/>
          </p:nvPr>
        </p:nvSpPr>
        <p:spPr>
          <a:xfrm>
            <a:off x="381000" y="1828799"/>
            <a:ext cx="8229600" cy="4572329"/>
          </a:xfrm>
        </p:spPr>
        <p:txBody>
          <a:bodyPr>
            <a:normAutofit/>
          </a:bodyPr>
          <a:lstStyle/>
          <a:p>
            <a:r>
              <a:rPr lang="en-US" b="1" i="1" dirty="0" smtClean="0">
                <a:solidFill>
                  <a:srgbClr val="0070C0"/>
                </a:solidFill>
                <a:hlinkClick r:id="rId3"/>
              </a:rPr>
              <a:t>www.fastlane.nsf.gov</a:t>
            </a:r>
            <a:r>
              <a:rPr lang="en-US" b="1" i="1" dirty="0">
                <a:solidFill>
                  <a:schemeClr val="tx1"/>
                </a:solidFill>
              </a:rPr>
              <a:t> </a:t>
            </a:r>
            <a:r>
              <a:rPr lang="en-US" b="1" i="1" dirty="0" smtClean="0">
                <a:solidFill>
                  <a:schemeClr val="tx1"/>
                </a:solidFill>
              </a:rPr>
              <a:t>- </a:t>
            </a:r>
            <a:r>
              <a:rPr lang="en-US" b="1" dirty="0" smtClean="0">
                <a:solidFill>
                  <a:schemeClr val="tx1"/>
                </a:solidFill>
              </a:rPr>
              <a:t>1-800-673-6188</a:t>
            </a:r>
            <a:endParaRPr lang="en-US" b="1" dirty="0">
              <a:solidFill>
                <a:schemeClr val="tx1"/>
              </a:solidFill>
            </a:endParaRPr>
          </a:p>
          <a:p>
            <a:pPr marL="0" indent="0">
              <a:buNone/>
            </a:pPr>
            <a:r>
              <a:rPr lang="en-US" sz="1800" b="1" dirty="0" smtClean="0">
                <a:solidFill>
                  <a:schemeClr val="tx1"/>
                </a:solidFill>
              </a:rPr>
              <a:t>       (</a:t>
            </a:r>
            <a:r>
              <a:rPr lang="en-US" sz="1800" b="1" dirty="0">
                <a:solidFill>
                  <a:schemeClr val="tx1"/>
                </a:solidFill>
              </a:rPr>
              <a:t>7 AM to 9 PM Eastern Time • M-F</a:t>
            </a:r>
            <a:r>
              <a:rPr lang="en-US" sz="1800" b="1" dirty="0" smtClean="0">
                <a:solidFill>
                  <a:schemeClr val="tx1"/>
                </a:solidFill>
              </a:rPr>
              <a:t>)</a:t>
            </a:r>
          </a:p>
          <a:p>
            <a:r>
              <a:rPr lang="en-US" b="1" dirty="0" smtClean="0">
                <a:solidFill>
                  <a:schemeClr val="tx1"/>
                </a:solidFill>
              </a:rPr>
              <a:t>Submit proposals early</a:t>
            </a:r>
          </a:p>
          <a:p>
            <a:r>
              <a:rPr lang="en-US" b="1" dirty="0" smtClean="0">
                <a:solidFill>
                  <a:schemeClr val="tx1"/>
                </a:solidFill>
              </a:rPr>
              <a:t>Complete the required sections</a:t>
            </a:r>
          </a:p>
          <a:p>
            <a:r>
              <a:rPr lang="en-US" b="1" dirty="0" smtClean="0">
                <a:solidFill>
                  <a:schemeClr val="tx1"/>
                </a:solidFill>
              </a:rPr>
              <a:t>Check your proposal for compliance - just hit the button in Fastlane</a:t>
            </a:r>
            <a:r>
              <a:rPr lang="en-US" dirty="0"/>
              <a:t/>
            </a:r>
            <a:br>
              <a:rPr lang="en-US" dirty="0"/>
            </a:br>
            <a:endParaRPr lang="en-US" dirty="0"/>
          </a:p>
        </p:txBody>
      </p:sp>
      <p:sp>
        <p:nvSpPr>
          <p:cNvPr id="4" name="Slide Number Placeholder 3"/>
          <p:cNvSpPr>
            <a:spLocks noGrp="1"/>
          </p:cNvSpPr>
          <p:nvPr>
            <p:ph type="sldNum" sz="quarter" idx="11"/>
          </p:nvPr>
        </p:nvSpPr>
        <p:spPr/>
        <p:txBody>
          <a:bodyPr/>
          <a:lstStyle/>
          <a:p>
            <a:fld id="{726EEB23-4B8A-44FC-BB2B-80C71E434A72}" type="slidenum">
              <a:rPr lang="en-US" smtClean="0"/>
              <a:pPr/>
              <a:t>18</a:t>
            </a:fld>
            <a:endParaRPr lang="en-US" dirty="0">
              <a:latin typeface="Trebuchet MS" pitchFamily="34" charset="0"/>
            </a:endParaRPr>
          </a:p>
        </p:txBody>
      </p:sp>
      <p:pic>
        <p:nvPicPr>
          <p:cNvPr id="6" name="Picture 5" descr="atom_element_small.png"/>
          <p:cNvPicPr>
            <a:picLocks noChangeAspect="1"/>
          </p:cNvPicPr>
          <p:nvPr/>
        </p:nvPicPr>
        <p:blipFill>
          <a:blip r:embed="rId4" cstate="print"/>
          <a:stretch>
            <a:fillRect/>
          </a:stretch>
        </p:blipFill>
        <p:spPr>
          <a:xfrm>
            <a:off x="7829967" y="5791200"/>
            <a:ext cx="1314033" cy="1066800"/>
          </a:xfrm>
          <a:prstGeom prst="rect">
            <a:avLst/>
          </a:prstGeom>
        </p:spPr>
      </p:pic>
    </p:spTree>
    <p:extLst>
      <p:ext uri="{BB962C8B-B14F-4D97-AF65-F5344CB8AC3E}">
        <p14:creationId xmlns:p14="http://schemas.microsoft.com/office/powerpoint/2010/main" val="767158927"/>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13272"/>
            <a:ext cx="8610600" cy="838200"/>
          </a:xfrm>
        </p:spPr>
        <p:txBody>
          <a:bodyPr/>
          <a:lstStyle/>
          <a:p>
            <a:pPr>
              <a:buNone/>
            </a:pPr>
            <a:r>
              <a:rPr lang="en-US" sz="3200" dirty="0" smtClean="0">
                <a:solidFill>
                  <a:schemeClr val="tx1"/>
                </a:solidFill>
                <a:effectLst/>
              </a:rPr>
              <a:t>Project Summary </a:t>
            </a:r>
            <a:endParaRPr lang="en-US" sz="3200" dirty="0">
              <a:solidFill>
                <a:schemeClr val="tx1"/>
              </a:solidFill>
              <a:effectLst/>
            </a:endParaRPr>
          </a:p>
        </p:txBody>
      </p:sp>
      <p:sp>
        <p:nvSpPr>
          <p:cNvPr id="3" name="Content Placeholder 2"/>
          <p:cNvSpPr>
            <a:spLocks noGrp="1"/>
          </p:cNvSpPr>
          <p:nvPr>
            <p:ph idx="1"/>
          </p:nvPr>
        </p:nvSpPr>
        <p:spPr>
          <a:xfrm>
            <a:off x="457200" y="1143000"/>
            <a:ext cx="8382000" cy="4724400"/>
          </a:xfrm>
        </p:spPr>
        <p:txBody>
          <a:bodyPr>
            <a:normAutofit/>
          </a:bodyPr>
          <a:lstStyle/>
          <a:p>
            <a:pPr marL="457200" lvl="1" indent="0">
              <a:buNone/>
            </a:pPr>
            <a:endParaRPr lang="en-US" sz="3200" b="1" dirty="0" smtClean="0">
              <a:solidFill>
                <a:schemeClr val="tx1"/>
              </a:solidFill>
            </a:endParaRPr>
          </a:p>
          <a:p>
            <a:pPr marL="457200" lvl="1" indent="0">
              <a:buNone/>
            </a:pPr>
            <a:r>
              <a:rPr lang="en-US" sz="3200" b="1" dirty="0" smtClean="0">
                <a:solidFill>
                  <a:schemeClr val="tx1"/>
                </a:solidFill>
              </a:rPr>
              <a:t>Overview:</a:t>
            </a:r>
          </a:p>
          <a:p>
            <a:pPr marL="457200" lvl="1" indent="0">
              <a:buNone/>
            </a:pPr>
            <a:r>
              <a:rPr lang="en-US" sz="2400" b="1" dirty="0" smtClean="0">
                <a:solidFill>
                  <a:schemeClr val="tx1"/>
                </a:solidFill>
              </a:rPr>
              <a:t>Describe type of activity that will result, objectives &amp; methods</a:t>
            </a:r>
          </a:p>
          <a:p>
            <a:pPr marL="457200" lvl="1" indent="0">
              <a:buNone/>
            </a:pPr>
            <a:endParaRPr lang="en-US" b="1" dirty="0" smtClean="0">
              <a:solidFill>
                <a:schemeClr val="tx1"/>
              </a:solidFill>
            </a:endParaRPr>
          </a:p>
          <a:p>
            <a:pPr marL="457200" lvl="1" indent="0">
              <a:buNone/>
            </a:pPr>
            <a:r>
              <a:rPr lang="en-US" sz="3200" b="1" dirty="0" smtClean="0">
                <a:solidFill>
                  <a:schemeClr val="tx1"/>
                </a:solidFill>
              </a:rPr>
              <a:t>Intellectual Merit and Broader Impacts:</a:t>
            </a:r>
          </a:p>
          <a:p>
            <a:pPr marL="400050" lvl="1" indent="0">
              <a:buNone/>
            </a:pPr>
            <a:r>
              <a:rPr lang="en-US" sz="2400" b="1" dirty="0">
                <a:solidFill>
                  <a:schemeClr val="tx1"/>
                </a:solidFill>
              </a:rPr>
              <a:t> </a:t>
            </a:r>
            <a:r>
              <a:rPr lang="en-US" sz="2400" b="1" dirty="0" smtClean="0">
                <a:solidFill>
                  <a:schemeClr val="tx1"/>
                </a:solidFill>
              </a:rPr>
              <a:t>Must include separate statements on each of     </a:t>
            </a:r>
          </a:p>
          <a:p>
            <a:pPr marL="400050" lvl="1" indent="0">
              <a:buNone/>
            </a:pPr>
            <a:r>
              <a:rPr lang="en-US" sz="2400" b="1" dirty="0" smtClean="0">
                <a:solidFill>
                  <a:schemeClr val="tx1"/>
                </a:solidFill>
              </a:rPr>
              <a:t> these two NSB required criteria</a:t>
            </a:r>
          </a:p>
          <a:p>
            <a:pPr marL="400050" lvl="1" indent="0">
              <a:buNone/>
            </a:pPr>
            <a:endParaRPr lang="en-US" sz="2200" dirty="0" smtClean="0">
              <a:solidFill>
                <a:schemeClr val="tx2"/>
              </a:solidFill>
            </a:endParaRPr>
          </a:p>
        </p:txBody>
      </p:sp>
      <p:sp>
        <p:nvSpPr>
          <p:cNvPr id="4" name="Slide Number Placeholder 3"/>
          <p:cNvSpPr>
            <a:spLocks noGrp="1"/>
          </p:cNvSpPr>
          <p:nvPr>
            <p:ph type="sldNum" sz="quarter" idx="11"/>
          </p:nvPr>
        </p:nvSpPr>
        <p:spPr/>
        <p:txBody>
          <a:bodyPr/>
          <a:lstStyle/>
          <a:p>
            <a:fld id="{726EEB23-4B8A-44FC-BB2B-80C71E434A72}" type="slidenum">
              <a:rPr lang="en-US" smtClean="0"/>
              <a:pPr/>
              <a:t>19</a:t>
            </a:fld>
            <a:endParaRPr lang="en-US" dirty="0">
              <a:latin typeface="Trebuchet MS" pitchFamily="34" charset="0"/>
            </a:endParaRPr>
          </a:p>
        </p:txBody>
      </p:sp>
      <p:pic>
        <p:nvPicPr>
          <p:cNvPr id="6" name="Picture 5" descr="atom_element_small.png"/>
          <p:cNvPicPr>
            <a:picLocks noChangeAspect="1"/>
          </p:cNvPicPr>
          <p:nvPr/>
        </p:nvPicPr>
        <p:blipFill>
          <a:blip r:embed="rId3" cstate="print"/>
          <a:stretch>
            <a:fillRect/>
          </a:stretch>
        </p:blipFill>
        <p:spPr>
          <a:xfrm>
            <a:off x="7829967" y="5791200"/>
            <a:ext cx="1314033" cy="1066800"/>
          </a:xfrm>
          <a:prstGeom prst="rect">
            <a:avLst/>
          </a:prstGeom>
        </p:spPr>
      </p:pic>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33400" y="1524000"/>
            <a:ext cx="8305800" cy="4953000"/>
          </a:xfrm>
        </p:spPr>
        <p:txBody>
          <a:bodyPr>
            <a:normAutofit fontScale="92500"/>
          </a:bodyPr>
          <a:lstStyle/>
          <a:p>
            <a:pPr marL="1588" indent="-1588">
              <a:buNone/>
            </a:pPr>
            <a:r>
              <a:rPr lang="en-US" sz="2000" b="1" dirty="0" smtClean="0">
                <a:solidFill>
                  <a:schemeClr val="tx1"/>
                </a:solidFill>
              </a:rPr>
              <a:t>This PowerPoint and the accompanying audio presentation give you more information regarding Science Learning+ (SL+), the new Program Type within the AISL Solicitation.</a:t>
            </a:r>
          </a:p>
          <a:p>
            <a:pPr marL="1588" indent="-1588">
              <a:buNone/>
            </a:pPr>
            <a:endParaRPr lang="en-US" sz="2000" b="1" dirty="0" smtClean="0">
              <a:solidFill>
                <a:schemeClr val="tx1"/>
              </a:solidFill>
            </a:endParaRPr>
          </a:p>
          <a:p>
            <a:pPr marL="1588" indent="-1588">
              <a:buNone/>
            </a:pPr>
            <a:r>
              <a:rPr lang="en-US" sz="2000" b="1" dirty="0" smtClean="0">
                <a:solidFill>
                  <a:schemeClr val="tx1"/>
                </a:solidFill>
              </a:rPr>
              <a:t>Please listen to the audio commentary as you progress through the slides, so that you will be prepared for the Q &amp; A session on Thursday, May 15. Rick Duschl and Dennis Schatz, Program Directors at NSF in charge of the SL+ initiative, will be available to answer question on the 15</a:t>
            </a:r>
            <a:r>
              <a:rPr lang="en-US" sz="2000" b="1" baseline="30000" dirty="0" smtClean="0">
                <a:solidFill>
                  <a:schemeClr val="tx1"/>
                </a:solidFill>
              </a:rPr>
              <a:t>th</a:t>
            </a:r>
            <a:r>
              <a:rPr lang="en-US" sz="2000" b="1" dirty="0" smtClean="0">
                <a:solidFill>
                  <a:schemeClr val="tx1"/>
                </a:solidFill>
              </a:rPr>
              <a:t> from 1:00pm to 2:30pm ET – see call-in information below:</a:t>
            </a:r>
          </a:p>
          <a:p>
            <a:pPr marL="1588" indent="-1588">
              <a:buNone/>
            </a:pPr>
            <a:endParaRPr lang="en-US" sz="800" b="1" dirty="0" smtClean="0">
              <a:solidFill>
                <a:schemeClr val="tx1"/>
              </a:solidFill>
            </a:endParaRPr>
          </a:p>
          <a:p>
            <a:pPr algn="ctr">
              <a:lnSpc>
                <a:spcPct val="120000"/>
              </a:lnSpc>
              <a:buNone/>
            </a:pPr>
            <a:r>
              <a:rPr lang="en-US" sz="2000" b="1" dirty="0" smtClean="0">
                <a:solidFill>
                  <a:schemeClr val="tx1"/>
                </a:solidFill>
              </a:rPr>
              <a:t>Science Learning+ Q &amp; A Session</a:t>
            </a:r>
          </a:p>
          <a:p>
            <a:pPr algn="ctr">
              <a:lnSpc>
                <a:spcPct val="120000"/>
              </a:lnSpc>
              <a:buNone/>
            </a:pPr>
            <a:r>
              <a:rPr lang="en-US" sz="2000" b="1" dirty="0" smtClean="0">
                <a:solidFill>
                  <a:schemeClr val="tx1"/>
                </a:solidFill>
              </a:rPr>
              <a:t>Thursday, May 15, 2014 from 1:00pm 2:30pm ET</a:t>
            </a:r>
          </a:p>
          <a:p>
            <a:pPr algn="ctr">
              <a:lnSpc>
                <a:spcPct val="120000"/>
              </a:lnSpc>
              <a:buNone/>
            </a:pPr>
            <a:r>
              <a:rPr lang="en-US" sz="2000" b="1" u="sng" dirty="0" smtClean="0">
                <a:solidFill>
                  <a:schemeClr val="tx1"/>
                </a:solidFill>
              </a:rPr>
              <a:t>Toll –free number = 866-844-9416;  Passcode = EHR#</a:t>
            </a:r>
          </a:p>
          <a:p>
            <a:endParaRPr lang="en-US" dirty="0"/>
          </a:p>
        </p:txBody>
      </p:sp>
      <p:sp>
        <p:nvSpPr>
          <p:cNvPr id="2" name="Title 1"/>
          <p:cNvSpPr>
            <a:spLocks noGrp="1"/>
          </p:cNvSpPr>
          <p:nvPr>
            <p:ph type="title"/>
          </p:nvPr>
        </p:nvSpPr>
        <p:spPr>
          <a:xfrm>
            <a:off x="228600" y="762000"/>
            <a:ext cx="7924800" cy="639763"/>
          </a:xfrm>
        </p:spPr>
        <p:txBody>
          <a:bodyPr/>
          <a:lstStyle/>
          <a:p>
            <a:pPr>
              <a:buNone/>
            </a:pPr>
            <a:r>
              <a:rPr lang="en-US" dirty="0" smtClean="0">
                <a:solidFill>
                  <a:schemeClr val="tx1"/>
                </a:solidFill>
                <a:effectLst>
                  <a:outerShdw blurRad="38100" dist="38100" dir="2700000" algn="tl">
                    <a:srgbClr val="000000">
                      <a:alpha val="43137"/>
                    </a:srgbClr>
                  </a:outerShdw>
                </a:effectLst>
              </a:rPr>
              <a:t>WELCOME</a:t>
            </a:r>
            <a:endParaRPr lang="en-US" dirty="0">
              <a:solidFill>
                <a:schemeClr val="tx1"/>
              </a:solidFill>
              <a:effectLst>
                <a:outerShdw blurRad="38100" dist="38100" dir="2700000" algn="tl">
                  <a:srgbClr val="000000">
                    <a:alpha val="43137"/>
                  </a:srgbClr>
                </a:outerShdw>
              </a:effectLst>
            </a:endParaRPr>
          </a:p>
        </p:txBody>
      </p:sp>
      <p:sp>
        <p:nvSpPr>
          <p:cNvPr id="6" name="TextBox 5"/>
          <p:cNvSpPr txBox="1"/>
          <p:nvPr/>
        </p:nvSpPr>
        <p:spPr>
          <a:xfrm>
            <a:off x="7747000" y="3429000"/>
            <a:ext cx="914400" cy="914400"/>
          </a:xfrm>
          <a:prstGeom prst="rect">
            <a:avLst/>
          </a:prstGeom>
        </p:spPr>
        <p:txBody>
          <a:bodyPr vert="horz" wrap="non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
        <p:nvSpPr>
          <p:cNvPr id="3" name="Slide Number Placeholder 2"/>
          <p:cNvSpPr>
            <a:spLocks noGrp="1"/>
          </p:cNvSpPr>
          <p:nvPr>
            <p:ph type="sldNum" sz="quarter" idx="4"/>
          </p:nvPr>
        </p:nvSpPr>
        <p:spPr/>
        <p:txBody>
          <a:bodyPr/>
          <a:lstStyle/>
          <a:p>
            <a:fld id="{81582BD6-FC20-4557-852B-8433F8572D30}"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13272"/>
            <a:ext cx="7772400" cy="990600"/>
          </a:xfrm>
        </p:spPr>
        <p:txBody>
          <a:bodyPr/>
          <a:lstStyle/>
          <a:p>
            <a:pPr>
              <a:buNone/>
            </a:pPr>
            <a:r>
              <a:rPr lang="en-US" sz="3200" dirty="0" smtClean="0">
                <a:solidFill>
                  <a:schemeClr val="tx1"/>
                </a:solidFill>
                <a:effectLst>
                  <a:outerShdw blurRad="38100" dist="38100" dir="2700000" algn="tl">
                    <a:srgbClr val="000000">
                      <a:alpha val="43137"/>
                    </a:srgbClr>
                  </a:outerShdw>
                </a:effectLst>
              </a:rPr>
              <a:t>Project Narrative</a:t>
            </a:r>
            <a:endParaRPr lang="en-US" sz="3200"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914400" y="1905000"/>
            <a:ext cx="7543800" cy="4724400"/>
          </a:xfrm>
        </p:spPr>
        <p:txBody>
          <a:bodyPr/>
          <a:lstStyle/>
          <a:p>
            <a:pPr>
              <a:buNone/>
            </a:pPr>
            <a:r>
              <a:rPr lang="en-US" b="1" dirty="0" smtClean="0">
                <a:solidFill>
                  <a:schemeClr val="tx1"/>
                </a:solidFill>
              </a:rPr>
              <a:t> The Planning Proposal narrative </a:t>
            </a:r>
            <a:r>
              <a:rPr lang="en-US" b="1" dirty="0">
                <a:solidFill>
                  <a:schemeClr val="tx1"/>
                </a:solidFill>
              </a:rPr>
              <a:t>is limited to 6 single-spaced pages </a:t>
            </a:r>
            <a:r>
              <a:rPr lang="en-US" b="1" dirty="0" smtClean="0">
                <a:solidFill>
                  <a:schemeClr val="tx1"/>
                </a:solidFill>
              </a:rPr>
              <a:t>and </a:t>
            </a:r>
            <a:r>
              <a:rPr lang="en-US" b="1" dirty="0">
                <a:solidFill>
                  <a:schemeClr val="tx1"/>
                </a:solidFill>
              </a:rPr>
              <a:t>should include the following information in section headings labeled A through </a:t>
            </a:r>
            <a:r>
              <a:rPr lang="en-US" b="1" dirty="0" smtClean="0">
                <a:solidFill>
                  <a:schemeClr val="tx1"/>
                </a:solidFill>
              </a:rPr>
              <a:t>E</a:t>
            </a:r>
            <a:endParaRPr lang="en-US" b="1" dirty="0">
              <a:solidFill>
                <a:schemeClr val="tx1"/>
              </a:solidFill>
            </a:endParaRPr>
          </a:p>
        </p:txBody>
      </p:sp>
      <p:sp>
        <p:nvSpPr>
          <p:cNvPr id="4" name="Slide Number Placeholder 3"/>
          <p:cNvSpPr>
            <a:spLocks noGrp="1"/>
          </p:cNvSpPr>
          <p:nvPr>
            <p:ph type="sldNum" sz="quarter" idx="11"/>
          </p:nvPr>
        </p:nvSpPr>
        <p:spPr/>
        <p:txBody>
          <a:bodyPr/>
          <a:lstStyle/>
          <a:p>
            <a:fld id="{726EEB23-4B8A-44FC-BB2B-80C71E434A72}" type="slidenum">
              <a:rPr lang="en-US" smtClean="0"/>
              <a:pPr/>
              <a:t>20</a:t>
            </a:fld>
            <a:endParaRPr lang="en-US" dirty="0">
              <a:latin typeface="Trebuchet MS" pitchFamily="34" charset="0"/>
            </a:endParaRPr>
          </a:p>
        </p:txBody>
      </p:sp>
      <p:pic>
        <p:nvPicPr>
          <p:cNvPr id="6" name="Picture 5" descr="atom_element_small.png"/>
          <p:cNvPicPr>
            <a:picLocks noChangeAspect="1"/>
          </p:cNvPicPr>
          <p:nvPr/>
        </p:nvPicPr>
        <p:blipFill>
          <a:blip r:embed="rId3" cstate="print"/>
          <a:stretch>
            <a:fillRect/>
          </a:stretch>
        </p:blipFill>
        <p:spPr>
          <a:xfrm>
            <a:off x="7829967" y="5791200"/>
            <a:ext cx="1314033" cy="1066800"/>
          </a:xfrm>
          <a:prstGeom prst="rect">
            <a:avLst/>
          </a:prstGeom>
        </p:spPr>
      </p:pic>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13272"/>
            <a:ext cx="7772400" cy="990600"/>
          </a:xfrm>
        </p:spPr>
        <p:txBody>
          <a:bodyPr/>
          <a:lstStyle/>
          <a:p>
            <a:pPr>
              <a:buNone/>
            </a:pPr>
            <a:r>
              <a:rPr lang="en-US" sz="3200" dirty="0" smtClean="0">
                <a:solidFill>
                  <a:schemeClr val="tx1"/>
                </a:solidFill>
                <a:effectLst>
                  <a:outerShdw blurRad="38100" dist="38100" dir="2700000" algn="tl">
                    <a:srgbClr val="000000">
                      <a:alpha val="43137"/>
                    </a:srgbClr>
                  </a:outerShdw>
                </a:effectLst>
              </a:rPr>
              <a:t>Project Rationale</a:t>
            </a:r>
            <a:endParaRPr lang="en-US" sz="3200"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914400" y="1524000"/>
            <a:ext cx="7543800" cy="4724400"/>
          </a:xfrm>
        </p:spPr>
        <p:txBody>
          <a:bodyPr>
            <a:normAutofit fontScale="92500" lnSpcReduction="20000"/>
          </a:bodyPr>
          <a:lstStyle/>
          <a:p>
            <a:pPr lvl="0"/>
            <a:r>
              <a:rPr lang="en-US" sz="2800" b="1" dirty="0">
                <a:solidFill>
                  <a:schemeClr val="tx1"/>
                </a:solidFill>
              </a:rPr>
              <a:t>Explain how the proposed project builds on fundamental research in STEM </a:t>
            </a:r>
            <a:r>
              <a:rPr lang="en-US" sz="2800" b="1" dirty="0" smtClean="0">
                <a:solidFill>
                  <a:schemeClr val="tx1"/>
                </a:solidFill>
              </a:rPr>
              <a:t>learning, </a:t>
            </a:r>
            <a:r>
              <a:rPr lang="en-US" sz="2800" b="1" dirty="0">
                <a:solidFill>
                  <a:schemeClr val="tx1"/>
                </a:solidFill>
              </a:rPr>
              <a:t>and prior research and development efforts. Provide theoretical and empirical justification for proposed effort.  </a:t>
            </a:r>
            <a:endParaRPr lang="en-US" sz="2800" b="1" dirty="0" smtClean="0">
              <a:solidFill>
                <a:schemeClr val="tx1"/>
              </a:solidFill>
            </a:endParaRPr>
          </a:p>
          <a:p>
            <a:pPr lvl="0"/>
            <a:endParaRPr lang="en-US" sz="2800" b="1" dirty="0">
              <a:solidFill>
                <a:schemeClr val="tx1"/>
              </a:solidFill>
            </a:endParaRPr>
          </a:p>
          <a:p>
            <a:pPr lvl="0"/>
            <a:r>
              <a:rPr lang="en-US" sz="2800" b="1" dirty="0">
                <a:solidFill>
                  <a:schemeClr val="tx1"/>
                </a:solidFill>
              </a:rPr>
              <a:t>Provide the rationale for researching this particular area. How does it relate to the Funding Objectives and Priorities?  Explicitly discuss how the project is innovative, and how it will advance the evidence base for knowledge, practice, capacity, or other critical aspects of informal STEM learning or learning environments.</a:t>
            </a:r>
          </a:p>
          <a:p>
            <a:pPr>
              <a:buNone/>
            </a:pPr>
            <a:endParaRPr lang="en-US" dirty="0"/>
          </a:p>
        </p:txBody>
      </p:sp>
      <p:sp>
        <p:nvSpPr>
          <p:cNvPr id="4" name="Slide Number Placeholder 3"/>
          <p:cNvSpPr>
            <a:spLocks noGrp="1"/>
          </p:cNvSpPr>
          <p:nvPr>
            <p:ph type="sldNum" sz="quarter" idx="11"/>
          </p:nvPr>
        </p:nvSpPr>
        <p:spPr/>
        <p:txBody>
          <a:bodyPr/>
          <a:lstStyle/>
          <a:p>
            <a:fld id="{726EEB23-4B8A-44FC-BB2B-80C71E434A72}" type="slidenum">
              <a:rPr lang="en-US" smtClean="0"/>
              <a:pPr/>
              <a:t>21</a:t>
            </a:fld>
            <a:endParaRPr lang="en-US" dirty="0">
              <a:latin typeface="Trebuchet MS" pitchFamily="34" charset="0"/>
            </a:endParaRPr>
          </a:p>
        </p:txBody>
      </p:sp>
      <p:pic>
        <p:nvPicPr>
          <p:cNvPr id="6" name="Picture 5" descr="atom_element_small.png"/>
          <p:cNvPicPr>
            <a:picLocks noChangeAspect="1"/>
          </p:cNvPicPr>
          <p:nvPr/>
        </p:nvPicPr>
        <p:blipFill>
          <a:blip r:embed="rId3" cstate="print"/>
          <a:stretch>
            <a:fillRect/>
          </a:stretch>
        </p:blipFill>
        <p:spPr>
          <a:xfrm>
            <a:off x="7829967" y="5791200"/>
            <a:ext cx="1314033" cy="1066800"/>
          </a:xfrm>
          <a:prstGeom prst="rect">
            <a:avLst/>
          </a:prstGeom>
        </p:spPr>
      </p:pic>
    </p:spTree>
    <p:extLst>
      <p:ext uri="{BB962C8B-B14F-4D97-AF65-F5344CB8AC3E}">
        <p14:creationId xmlns:p14="http://schemas.microsoft.com/office/powerpoint/2010/main" val="2242293655"/>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7772400" cy="990600"/>
          </a:xfrm>
        </p:spPr>
        <p:txBody>
          <a:bodyPr/>
          <a:lstStyle/>
          <a:p>
            <a:pPr>
              <a:buNone/>
            </a:pPr>
            <a:r>
              <a:rPr lang="en-US" sz="3200" dirty="0" smtClean="0">
                <a:solidFill>
                  <a:schemeClr val="tx1"/>
                </a:solidFill>
                <a:effectLst>
                  <a:outerShdw blurRad="38100" dist="38100" dir="2700000" algn="tl">
                    <a:srgbClr val="000000">
                      <a:alpha val="43137"/>
                    </a:srgbClr>
                  </a:outerShdw>
                </a:effectLst>
              </a:rPr>
              <a:t>Project Rationale</a:t>
            </a:r>
            <a:endParaRPr lang="en-US" sz="3200"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914400" y="1600200"/>
            <a:ext cx="7543800" cy="4724400"/>
          </a:xfrm>
        </p:spPr>
        <p:txBody>
          <a:bodyPr>
            <a:normAutofit fontScale="85000" lnSpcReduction="20000"/>
          </a:bodyPr>
          <a:lstStyle/>
          <a:p>
            <a:pPr lvl="0"/>
            <a:r>
              <a:rPr lang="en-US" b="1" dirty="0" smtClean="0">
                <a:solidFill>
                  <a:schemeClr val="tx1"/>
                </a:solidFill>
              </a:rPr>
              <a:t>Identify </a:t>
            </a:r>
            <a:r>
              <a:rPr lang="en-US" b="1" dirty="0">
                <a:solidFill>
                  <a:schemeClr val="tx1"/>
                </a:solidFill>
              </a:rPr>
              <a:t>the STEM content area(s) covered in the proposed project. STEM content may focus on any areas of STEM that NSF supports, including interdisciplinary learning and learning that positions STEM within meaningful personal, cultural or societal frameworks</a:t>
            </a:r>
            <a:r>
              <a:rPr lang="en-US" b="1" dirty="0" smtClean="0">
                <a:solidFill>
                  <a:schemeClr val="tx1"/>
                </a:solidFill>
              </a:rPr>
              <a:t>.</a:t>
            </a:r>
          </a:p>
          <a:p>
            <a:pPr lvl="0"/>
            <a:endParaRPr lang="en-US" b="1" dirty="0">
              <a:solidFill>
                <a:schemeClr val="tx1"/>
              </a:solidFill>
            </a:endParaRPr>
          </a:p>
          <a:p>
            <a:pPr lvl="0"/>
            <a:r>
              <a:rPr lang="en-US" b="1" dirty="0">
                <a:solidFill>
                  <a:schemeClr val="tx1"/>
                </a:solidFill>
              </a:rPr>
              <a:t>If applicable, describe results of relevant prior NSF support of senior project personnel within the past five years, such that reviewers can judge the quality and impact of that work. </a:t>
            </a:r>
          </a:p>
          <a:p>
            <a:pPr>
              <a:buNone/>
            </a:pPr>
            <a:endParaRPr lang="en-US" dirty="0"/>
          </a:p>
        </p:txBody>
      </p:sp>
      <p:sp>
        <p:nvSpPr>
          <p:cNvPr id="4" name="Slide Number Placeholder 3"/>
          <p:cNvSpPr>
            <a:spLocks noGrp="1"/>
          </p:cNvSpPr>
          <p:nvPr>
            <p:ph type="sldNum" sz="quarter" idx="11"/>
          </p:nvPr>
        </p:nvSpPr>
        <p:spPr/>
        <p:txBody>
          <a:bodyPr/>
          <a:lstStyle/>
          <a:p>
            <a:fld id="{726EEB23-4B8A-44FC-BB2B-80C71E434A72}" type="slidenum">
              <a:rPr lang="en-US" smtClean="0"/>
              <a:pPr/>
              <a:t>22</a:t>
            </a:fld>
            <a:endParaRPr lang="en-US" dirty="0">
              <a:latin typeface="Trebuchet MS" pitchFamily="34" charset="0"/>
            </a:endParaRPr>
          </a:p>
        </p:txBody>
      </p:sp>
      <p:pic>
        <p:nvPicPr>
          <p:cNvPr id="6" name="Picture 5" descr="atom_element_small.png"/>
          <p:cNvPicPr>
            <a:picLocks noChangeAspect="1"/>
          </p:cNvPicPr>
          <p:nvPr/>
        </p:nvPicPr>
        <p:blipFill>
          <a:blip r:embed="rId3" cstate="print"/>
          <a:stretch>
            <a:fillRect/>
          </a:stretch>
        </p:blipFill>
        <p:spPr>
          <a:xfrm>
            <a:off x="7829967" y="5791200"/>
            <a:ext cx="1314033" cy="1066800"/>
          </a:xfrm>
          <a:prstGeom prst="rect">
            <a:avLst/>
          </a:prstGeom>
        </p:spPr>
      </p:pic>
    </p:spTree>
    <p:extLst>
      <p:ext uri="{BB962C8B-B14F-4D97-AF65-F5344CB8AC3E}">
        <p14:creationId xmlns:p14="http://schemas.microsoft.com/office/powerpoint/2010/main" val="2242293655"/>
      </p:ext>
    </p:ext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13272"/>
            <a:ext cx="7772400" cy="990600"/>
          </a:xfrm>
        </p:spPr>
        <p:txBody>
          <a:bodyPr/>
          <a:lstStyle/>
          <a:p>
            <a:pPr>
              <a:buNone/>
            </a:pPr>
            <a:r>
              <a:rPr lang="en-US" sz="3200" dirty="0" smtClean="0">
                <a:solidFill>
                  <a:schemeClr val="tx1"/>
                </a:solidFill>
                <a:effectLst>
                  <a:outerShdw blurRad="38100" dist="38100" dir="2700000" algn="tl">
                    <a:srgbClr val="000000">
                      <a:alpha val="43137"/>
                    </a:srgbClr>
                  </a:outerShdw>
                </a:effectLst>
              </a:rPr>
              <a:t>Project Objectives</a:t>
            </a:r>
            <a:endParaRPr lang="en-US" sz="3200"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914400" y="1905000"/>
            <a:ext cx="7543800" cy="4724400"/>
          </a:xfrm>
        </p:spPr>
        <p:txBody>
          <a:bodyPr/>
          <a:lstStyle/>
          <a:p>
            <a:pPr indent="-1588">
              <a:buNone/>
            </a:pPr>
            <a:r>
              <a:rPr lang="en-US" b="1" dirty="0" smtClean="0">
                <a:solidFill>
                  <a:schemeClr val="tx1"/>
                </a:solidFill>
              </a:rPr>
              <a:t>Provide </a:t>
            </a:r>
            <a:r>
              <a:rPr lang="en-US" b="1" dirty="0">
                <a:solidFill>
                  <a:schemeClr val="tx1"/>
                </a:solidFill>
              </a:rPr>
              <a:t>a detailed description of the project’s objectives and how they relate to the aims of the Science Learning+ program.</a:t>
            </a:r>
          </a:p>
        </p:txBody>
      </p:sp>
      <p:sp>
        <p:nvSpPr>
          <p:cNvPr id="4" name="Slide Number Placeholder 3"/>
          <p:cNvSpPr>
            <a:spLocks noGrp="1"/>
          </p:cNvSpPr>
          <p:nvPr>
            <p:ph type="sldNum" sz="quarter" idx="11"/>
          </p:nvPr>
        </p:nvSpPr>
        <p:spPr/>
        <p:txBody>
          <a:bodyPr/>
          <a:lstStyle/>
          <a:p>
            <a:fld id="{726EEB23-4B8A-44FC-BB2B-80C71E434A72}" type="slidenum">
              <a:rPr lang="en-US" smtClean="0"/>
              <a:pPr/>
              <a:t>23</a:t>
            </a:fld>
            <a:endParaRPr lang="en-US" dirty="0">
              <a:latin typeface="Trebuchet MS" pitchFamily="34" charset="0"/>
            </a:endParaRPr>
          </a:p>
        </p:txBody>
      </p:sp>
      <p:pic>
        <p:nvPicPr>
          <p:cNvPr id="6" name="Picture 5" descr="atom_element_small.png"/>
          <p:cNvPicPr>
            <a:picLocks noChangeAspect="1"/>
          </p:cNvPicPr>
          <p:nvPr/>
        </p:nvPicPr>
        <p:blipFill>
          <a:blip r:embed="rId3" cstate="print"/>
          <a:stretch>
            <a:fillRect/>
          </a:stretch>
        </p:blipFill>
        <p:spPr>
          <a:xfrm>
            <a:off x="7829967" y="5791200"/>
            <a:ext cx="1314033" cy="1066800"/>
          </a:xfrm>
          <a:prstGeom prst="rect">
            <a:avLst/>
          </a:prstGeom>
        </p:spPr>
      </p:pic>
    </p:spTree>
    <p:extLst>
      <p:ext uri="{BB962C8B-B14F-4D97-AF65-F5344CB8AC3E}">
        <p14:creationId xmlns:p14="http://schemas.microsoft.com/office/powerpoint/2010/main" val="317729659"/>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13272"/>
            <a:ext cx="7772400" cy="990600"/>
          </a:xfrm>
        </p:spPr>
        <p:txBody>
          <a:bodyPr/>
          <a:lstStyle/>
          <a:p>
            <a:pPr>
              <a:buNone/>
            </a:pPr>
            <a:r>
              <a:rPr lang="en-US" sz="3200" dirty="0" smtClean="0">
                <a:solidFill>
                  <a:schemeClr val="tx1"/>
                </a:solidFill>
                <a:effectLst>
                  <a:outerShdw blurRad="38100" dist="38100" dir="2700000" algn="tl">
                    <a:srgbClr val="000000">
                      <a:alpha val="43137"/>
                    </a:srgbClr>
                  </a:outerShdw>
                </a:effectLst>
              </a:rPr>
              <a:t>Project Design</a:t>
            </a:r>
            <a:endParaRPr lang="en-US" sz="3200"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914400" y="1676400"/>
            <a:ext cx="7543800" cy="4724400"/>
          </a:xfrm>
        </p:spPr>
        <p:txBody>
          <a:bodyPr>
            <a:normAutofit lnSpcReduction="10000"/>
          </a:bodyPr>
          <a:lstStyle/>
          <a:p>
            <a:pPr lvl="0"/>
            <a:r>
              <a:rPr lang="en-US" b="1" dirty="0">
                <a:solidFill>
                  <a:schemeClr val="tx1"/>
                </a:solidFill>
              </a:rPr>
              <a:t>Provide the steps and actions to be taken to further refine and develop the research question(s) and </a:t>
            </a:r>
            <a:r>
              <a:rPr lang="en-US" b="1" dirty="0" smtClean="0">
                <a:solidFill>
                  <a:schemeClr val="tx1"/>
                </a:solidFill>
              </a:rPr>
              <a:t>methods</a:t>
            </a:r>
            <a:endParaRPr lang="en-US" b="1" dirty="0">
              <a:solidFill>
                <a:schemeClr val="tx1"/>
              </a:solidFill>
            </a:endParaRPr>
          </a:p>
          <a:p>
            <a:pPr lvl="0"/>
            <a:r>
              <a:rPr lang="en-US" b="1" dirty="0">
                <a:solidFill>
                  <a:schemeClr val="tx1"/>
                </a:solidFill>
              </a:rPr>
              <a:t>Identify other partners required to address the research question, and the steps </a:t>
            </a:r>
            <a:r>
              <a:rPr lang="en-US" b="1" dirty="0" smtClean="0">
                <a:solidFill>
                  <a:schemeClr val="tx1"/>
                </a:solidFill>
              </a:rPr>
              <a:t>that will </a:t>
            </a:r>
            <a:r>
              <a:rPr lang="en-US" b="1" dirty="0">
                <a:solidFill>
                  <a:schemeClr val="tx1"/>
                </a:solidFill>
              </a:rPr>
              <a:t>be taken to bring them on </a:t>
            </a:r>
            <a:r>
              <a:rPr lang="en-US" b="1" dirty="0" smtClean="0">
                <a:solidFill>
                  <a:schemeClr val="tx1"/>
                </a:solidFill>
              </a:rPr>
              <a:t>board</a:t>
            </a:r>
            <a:endParaRPr lang="en-US" b="1" dirty="0">
              <a:solidFill>
                <a:schemeClr val="tx1"/>
              </a:solidFill>
            </a:endParaRPr>
          </a:p>
          <a:p>
            <a:r>
              <a:rPr lang="en-US" b="1" dirty="0">
                <a:solidFill>
                  <a:schemeClr val="tx1"/>
                </a:solidFill>
              </a:rPr>
              <a:t>Provide timescales and key milestones for the </a:t>
            </a:r>
            <a:r>
              <a:rPr lang="en-US" b="1" dirty="0" smtClean="0">
                <a:solidFill>
                  <a:schemeClr val="tx1"/>
                </a:solidFill>
              </a:rPr>
              <a:t>project</a:t>
            </a:r>
            <a:endParaRPr lang="en-US" b="1" dirty="0">
              <a:solidFill>
                <a:schemeClr val="tx1"/>
              </a:solidFill>
            </a:endParaRPr>
          </a:p>
        </p:txBody>
      </p:sp>
      <p:sp>
        <p:nvSpPr>
          <p:cNvPr id="4" name="Slide Number Placeholder 3"/>
          <p:cNvSpPr>
            <a:spLocks noGrp="1"/>
          </p:cNvSpPr>
          <p:nvPr>
            <p:ph type="sldNum" sz="quarter" idx="11"/>
          </p:nvPr>
        </p:nvSpPr>
        <p:spPr/>
        <p:txBody>
          <a:bodyPr/>
          <a:lstStyle/>
          <a:p>
            <a:fld id="{726EEB23-4B8A-44FC-BB2B-80C71E434A72}" type="slidenum">
              <a:rPr lang="en-US" smtClean="0"/>
              <a:pPr/>
              <a:t>24</a:t>
            </a:fld>
            <a:endParaRPr lang="en-US" dirty="0">
              <a:latin typeface="Trebuchet MS" pitchFamily="34" charset="0"/>
            </a:endParaRPr>
          </a:p>
        </p:txBody>
      </p:sp>
      <p:pic>
        <p:nvPicPr>
          <p:cNvPr id="6" name="Picture 5" descr="atom_element_small.png"/>
          <p:cNvPicPr>
            <a:picLocks noChangeAspect="1"/>
          </p:cNvPicPr>
          <p:nvPr/>
        </p:nvPicPr>
        <p:blipFill>
          <a:blip r:embed="rId3" cstate="print"/>
          <a:stretch>
            <a:fillRect/>
          </a:stretch>
        </p:blipFill>
        <p:spPr>
          <a:xfrm>
            <a:off x="7829967" y="5791200"/>
            <a:ext cx="1314033" cy="1066800"/>
          </a:xfrm>
          <a:prstGeom prst="rect">
            <a:avLst/>
          </a:prstGeom>
        </p:spPr>
      </p:pic>
    </p:spTree>
    <p:extLst>
      <p:ext uri="{BB962C8B-B14F-4D97-AF65-F5344CB8AC3E}">
        <p14:creationId xmlns:p14="http://schemas.microsoft.com/office/powerpoint/2010/main" val="2542998101"/>
      </p:ext>
    </p:extLst>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13272"/>
            <a:ext cx="7772400" cy="990600"/>
          </a:xfrm>
        </p:spPr>
        <p:txBody>
          <a:bodyPr/>
          <a:lstStyle/>
          <a:p>
            <a:pPr>
              <a:buNone/>
            </a:pPr>
            <a:r>
              <a:rPr lang="en-US" sz="3200" dirty="0" smtClean="0">
                <a:solidFill>
                  <a:schemeClr val="tx1"/>
                </a:solidFill>
                <a:effectLst>
                  <a:outerShdw blurRad="38100" dist="38100" dir="2700000" algn="tl">
                    <a:srgbClr val="000000">
                      <a:alpha val="43137"/>
                    </a:srgbClr>
                  </a:outerShdw>
                </a:effectLst>
              </a:rPr>
              <a:t>Project Management</a:t>
            </a:r>
            <a:endParaRPr lang="en-US" sz="3200"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914400" y="1676400"/>
            <a:ext cx="7543800" cy="4724400"/>
          </a:xfrm>
        </p:spPr>
        <p:txBody>
          <a:bodyPr>
            <a:normAutofit fontScale="77500" lnSpcReduction="20000"/>
          </a:bodyPr>
          <a:lstStyle/>
          <a:p>
            <a:pPr lvl="0"/>
            <a:r>
              <a:rPr lang="en-US" b="1" dirty="0">
                <a:solidFill>
                  <a:schemeClr val="tx1"/>
                </a:solidFill>
              </a:rPr>
              <a:t>Explain how the project team and partners will work collaboratively to achieve project </a:t>
            </a:r>
            <a:r>
              <a:rPr lang="en-US" b="1" dirty="0" smtClean="0">
                <a:solidFill>
                  <a:schemeClr val="tx1"/>
                </a:solidFill>
              </a:rPr>
              <a:t>outcomes.</a:t>
            </a:r>
          </a:p>
          <a:p>
            <a:pPr lvl="0"/>
            <a:endParaRPr lang="en-US" b="1" dirty="0">
              <a:solidFill>
                <a:schemeClr val="tx1"/>
              </a:solidFill>
            </a:endParaRPr>
          </a:p>
          <a:p>
            <a:pPr lvl="0"/>
            <a:r>
              <a:rPr lang="en-US" b="1" dirty="0">
                <a:solidFill>
                  <a:schemeClr val="tx1"/>
                </a:solidFill>
              </a:rPr>
              <a:t>Describe members of the team, including collaborators, senior personnel, advisory committee members, consultants, and contractors.  Delineate the relevant experience and expertise that team members provide in STEM content, learning research, informal STEM learning, knowledge of target audiences, media, research and </a:t>
            </a:r>
            <a:r>
              <a:rPr lang="en-US" b="1" dirty="0" smtClean="0">
                <a:solidFill>
                  <a:schemeClr val="tx1"/>
                </a:solidFill>
              </a:rPr>
              <a:t>evaluation-and </a:t>
            </a:r>
            <a:r>
              <a:rPr lang="en-US" b="1" dirty="0">
                <a:solidFill>
                  <a:schemeClr val="tx1"/>
                </a:solidFill>
              </a:rPr>
              <a:t>how the project maximizes the use of appropriate collaborative efforts</a:t>
            </a:r>
            <a:r>
              <a:rPr lang="en-US" b="1" dirty="0" smtClean="0">
                <a:solidFill>
                  <a:schemeClr val="tx1"/>
                </a:solidFill>
              </a:rPr>
              <a:t>.</a:t>
            </a:r>
            <a:endParaRPr lang="en-US" b="1" dirty="0">
              <a:solidFill>
                <a:schemeClr val="tx1"/>
              </a:solidFill>
            </a:endParaRPr>
          </a:p>
        </p:txBody>
      </p:sp>
      <p:sp>
        <p:nvSpPr>
          <p:cNvPr id="4" name="Slide Number Placeholder 3"/>
          <p:cNvSpPr>
            <a:spLocks noGrp="1"/>
          </p:cNvSpPr>
          <p:nvPr>
            <p:ph type="sldNum" sz="quarter" idx="11"/>
          </p:nvPr>
        </p:nvSpPr>
        <p:spPr/>
        <p:txBody>
          <a:bodyPr/>
          <a:lstStyle/>
          <a:p>
            <a:fld id="{726EEB23-4B8A-44FC-BB2B-80C71E434A72}" type="slidenum">
              <a:rPr lang="en-US" smtClean="0"/>
              <a:pPr/>
              <a:t>25</a:t>
            </a:fld>
            <a:endParaRPr lang="en-US" dirty="0">
              <a:latin typeface="Trebuchet MS" pitchFamily="34" charset="0"/>
            </a:endParaRPr>
          </a:p>
        </p:txBody>
      </p:sp>
      <p:pic>
        <p:nvPicPr>
          <p:cNvPr id="6" name="Picture 5" descr="atom_element_small.png"/>
          <p:cNvPicPr>
            <a:picLocks noChangeAspect="1"/>
          </p:cNvPicPr>
          <p:nvPr/>
        </p:nvPicPr>
        <p:blipFill>
          <a:blip r:embed="rId3" cstate="print"/>
          <a:stretch>
            <a:fillRect/>
          </a:stretch>
        </p:blipFill>
        <p:spPr>
          <a:xfrm>
            <a:off x="7829967" y="5791200"/>
            <a:ext cx="1314033" cy="1066800"/>
          </a:xfrm>
          <a:prstGeom prst="rect">
            <a:avLst/>
          </a:prstGeom>
        </p:spPr>
      </p:pic>
    </p:spTree>
    <p:extLst>
      <p:ext uri="{BB962C8B-B14F-4D97-AF65-F5344CB8AC3E}">
        <p14:creationId xmlns:p14="http://schemas.microsoft.com/office/powerpoint/2010/main" val="58923901"/>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13272"/>
            <a:ext cx="7772400" cy="990600"/>
          </a:xfrm>
        </p:spPr>
        <p:txBody>
          <a:bodyPr/>
          <a:lstStyle/>
          <a:p>
            <a:pPr>
              <a:buNone/>
            </a:pPr>
            <a:r>
              <a:rPr lang="en-US" sz="3200" dirty="0" smtClean="0">
                <a:solidFill>
                  <a:schemeClr val="tx1"/>
                </a:solidFill>
                <a:effectLst>
                  <a:outerShdw blurRad="38100" dist="38100" dir="2700000" algn="tl">
                    <a:srgbClr val="000000">
                      <a:alpha val="43137"/>
                    </a:srgbClr>
                  </a:outerShdw>
                </a:effectLst>
              </a:rPr>
              <a:t>Project Management</a:t>
            </a:r>
            <a:endParaRPr lang="en-US" sz="3200"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914400" y="1905000"/>
            <a:ext cx="7543800" cy="4724400"/>
          </a:xfrm>
        </p:spPr>
        <p:txBody>
          <a:bodyPr>
            <a:normAutofit/>
          </a:bodyPr>
          <a:lstStyle/>
          <a:p>
            <a:r>
              <a:rPr lang="en-US" sz="2400" b="1" dirty="0" smtClean="0">
                <a:solidFill>
                  <a:schemeClr val="tx1"/>
                </a:solidFill>
              </a:rPr>
              <a:t>Provide </a:t>
            </a:r>
            <a:r>
              <a:rPr lang="en-US" sz="2400" b="1" dirty="0">
                <a:solidFill>
                  <a:schemeClr val="tx1"/>
                </a:solidFill>
              </a:rPr>
              <a:t>information on collaborations with key individuals or groups connected to the proposal (e.g., practitioners, research scientists, science of learning researchers, evaluators, community groups, industry, graduate and undergraduate students, content or context specialists, co-designers, advisors, or presenters who engage directly with public audiences).</a:t>
            </a:r>
          </a:p>
        </p:txBody>
      </p:sp>
      <p:sp>
        <p:nvSpPr>
          <p:cNvPr id="4" name="Slide Number Placeholder 3"/>
          <p:cNvSpPr>
            <a:spLocks noGrp="1"/>
          </p:cNvSpPr>
          <p:nvPr>
            <p:ph type="sldNum" sz="quarter" idx="11"/>
          </p:nvPr>
        </p:nvSpPr>
        <p:spPr/>
        <p:txBody>
          <a:bodyPr/>
          <a:lstStyle/>
          <a:p>
            <a:fld id="{726EEB23-4B8A-44FC-BB2B-80C71E434A72}" type="slidenum">
              <a:rPr lang="en-US" smtClean="0"/>
              <a:pPr/>
              <a:t>26</a:t>
            </a:fld>
            <a:endParaRPr lang="en-US" dirty="0">
              <a:latin typeface="Trebuchet MS" pitchFamily="34" charset="0"/>
            </a:endParaRPr>
          </a:p>
        </p:txBody>
      </p:sp>
      <p:pic>
        <p:nvPicPr>
          <p:cNvPr id="6" name="Picture 5" descr="atom_element_small.png"/>
          <p:cNvPicPr>
            <a:picLocks noChangeAspect="1"/>
          </p:cNvPicPr>
          <p:nvPr/>
        </p:nvPicPr>
        <p:blipFill>
          <a:blip r:embed="rId3" cstate="print"/>
          <a:stretch>
            <a:fillRect/>
          </a:stretch>
        </p:blipFill>
        <p:spPr>
          <a:xfrm>
            <a:off x="7829967" y="5791200"/>
            <a:ext cx="1314033" cy="1066800"/>
          </a:xfrm>
          <a:prstGeom prst="rect">
            <a:avLst/>
          </a:prstGeom>
        </p:spPr>
      </p:pic>
    </p:spTree>
    <p:extLst>
      <p:ext uri="{BB962C8B-B14F-4D97-AF65-F5344CB8AC3E}">
        <p14:creationId xmlns:p14="http://schemas.microsoft.com/office/powerpoint/2010/main" val="58923901"/>
      </p:ext>
    </p:extLst>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13272"/>
            <a:ext cx="7772400" cy="990600"/>
          </a:xfrm>
        </p:spPr>
        <p:txBody>
          <a:bodyPr/>
          <a:lstStyle/>
          <a:p>
            <a:pPr>
              <a:buNone/>
            </a:pPr>
            <a:r>
              <a:rPr lang="en-US" sz="3200" dirty="0" smtClean="0">
                <a:solidFill>
                  <a:schemeClr val="tx1"/>
                </a:solidFill>
                <a:effectLst>
                  <a:outerShdw blurRad="38100" dist="38100" dir="2700000" algn="tl">
                    <a:srgbClr val="000000">
                      <a:alpha val="43137"/>
                    </a:srgbClr>
                  </a:outerShdw>
                </a:effectLst>
              </a:rPr>
              <a:t>Broader Impacts</a:t>
            </a:r>
            <a:endParaRPr lang="en-US" sz="3200"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914400" y="1676400"/>
            <a:ext cx="7543800" cy="4724400"/>
          </a:xfrm>
        </p:spPr>
        <p:txBody>
          <a:bodyPr>
            <a:normAutofit/>
          </a:bodyPr>
          <a:lstStyle/>
          <a:p>
            <a:r>
              <a:rPr lang="en-US" b="1" dirty="0" smtClean="0">
                <a:solidFill>
                  <a:schemeClr val="tx1"/>
                </a:solidFill>
              </a:rPr>
              <a:t>As noted </a:t>
            </a:r>
            <a:r>
              <a:rPr lang="en-US" b="1" dirty="0">
                <a:solidFill>
                  <a:schemeClr val="tx1"/>
                </a:solidFill>
              </a:rPr>
              <a:t>in the GPG, the Project Description must contain, as a separate section within the narrative, a discussion of the broader impacts of the proposed activities.  </a:t>
            </a:r>
            <a:endParaRPr lang="en-US" b="1" dirty="0" smtClean="0">
              <a:solidFill>
                <a:schemeClr val="tx1"/>
              </a:solidFill>
            </a:endParaRPr>
          </a:p>
          <a:p>
            <a:r>
              <a:rPr lang="en-US" b="1" dirty="0" smtClean="0">
                <a:solidFill>
                  <a:schemeClr val="tx1"/>
                </a:solidFill>
              </a:rPr>
              <a:t>This </a:t>
            </a:r>
            <a:r>
              <a:rPr lang="en-US" b="1" dirty="0">
                <a:solidFill>
                  <a:schemeClr val="tx1"/>
                </a:solidFill>
              </a:rPr>
              <a:t>section, labeled “Broader Impacts,” may be placed anywhere within the project </a:t>
            </a:r>
            <a:r>
              <a:rPr lang="en-US" b="1" dirty="0" smtClean="0">
                <a:solidFill>
                  <a:schemeClr val="tx1"/>
                </a:solidFill>
              </a:rPr>
              <a:t>narrative</a:t>
            </a:r>
            <a:r>
              <a:rPr lang="en-US" b="1" dirty="0">
                <a:solidFill>
                  <a:schemeClr val="tx1"/>
                </a:solidFill>
              </a:rPr>
              <a:t>.</a:t>
            </a:r>
          </a:p>
        </p:txBody>
      </p:sp>
      <p:sp>
        <p:nvSpPr>
          <p:cNvPr id="4" name="Slide Number Placeholder 3"/>
          <p:cNvSpPr>
            <a:spLocks noGrp="1"/>
          </p:cNvSpPr>
          <p:nvPr>
            <p:ph type="sldNum" sz="quarter" idx="11"/>
          </p:nvPr>
        </p:nvSpPr>
        <p:spPr/>
        <p:txBody>
          <a:bodyPr/>
          <a:lstStyle/>
          <a:p>
            <a:fld id="{726EEB23-4B8A-44FC-BB2B-80C71E434A72}" type="slidenum">
              <a:rPr lang="en-US" smtClean="0"/>
              <a:pPr/>
              <a:t>27</a:t>
            </a:fld>
            <a:endParaRPr lang="en-US" dirty="0">
              <a:latin typeface="Trebuchet MS" pitchFamily="34" charset="0"/>
            </a:endParaRPr>
          </a:p>
        </p:txBody>
      </p:sp>
      <p:pic>
        <p:nvPicPr>
          <p:cNvPr id="6" name="Picture 5" descr="atom_element_small.png"/>
          <p:cNvPicPr>
            <a:picLocks noChangeAspect="1"/>
          </p:cNvPicPr>
          <p:nvPr/>
        </p:nvPicPr>
        <p:blipFill>
          <a:blip r:embed="rId3" cstate="print"/>
          <a:stretch>
            <a:fillRect/>
          </a:stretch>
        </p:blipFill>
        <p:spPr>
          <a:xfrm>
            <a:off x="7829967" y="5791200"/>
            <a:ext cx="1314033" cy="1066800"/>
          </a:xfrm>
          <a:prstGeom prst="rect">
            <a:avLst/>
          </a:prstGeom>
        </p:spPr>
      </p:pic>
    </p:spTree>
    <p:extLst>
      <p:ext uri="{BB962C8B-B14F-4D97-AF65-F5344CB8AC3E}">
        <p14:creationId xmlns:p14="http://schemas.microsoft.com/office/powerpoint/2010/main" val="757644235"/>
      </p:ext>
    </p:extLst>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None/>
            </a:pPr>
            <a:r>
              <a:rPr lang="en-US" sz="3200" dirty="0" smtClean="0">
                <a:solidFill>
                  <a:schemeClr val="tx1"/>
                </a:solidFill>
                <a:effectLst>
                  <a:outerShdw blurRad="38100" dist="38100" dir="2700000" algn="tl">
                    <a:srgbClr val="000000">
                      <a:alpha val="43137"/>
                    </a:srgbClr>
                  </a:outerShdw>
                </a:effectLst>
              </a:rPr>
              <a:t>Supplementary Documents</a:t>
            </a:r>
            <a:endParaRPr lang="en-US" sz="3200"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1676400"/>
            <a:ext cx="7620000" cy="4419600"/>
          </a:xfrm>
        </p:spPr>
        <p:txBody>
          <a:bodyPr>
            <a:normAutofit/>
          </a:bodyPr>
          <a:lstStyle/>
          <a:p>
            <a:pPr>
              <a:lnSpc>
                <a:spcPct val="150000"/>
              </a:lnSpc>
            </a:pPr>
            <a:r>
              <a:rPr lang="en-US" sz="2400" b="1" dirty="0" smtClean="0">
                <a:solidFill>
                  <a:schemeClr val="tx1"/>
                </a:solidFill>
              </a:rPr>
              <a:t>Brief letters of commitment or cooperation</a:t>
            </a:r>
          </a:p>
          <a:p>
            <a:pPr>
              <a:lnSpc>
                <a:spcPct val="150000"/>
              </a:lnSpc>
            </a:pPr>
            <a:r>
              <a:rPr lang="en-US" sz="2400" b="1" dirty="0" smtClean="0">
                <a:solidFill>
                  <a:schemeClr val="tx1"/>
                </a:solidFill>
              </a:rPr>
              <a:t>Data Management Plan (Required)</a:t>
            </a:r>
          </a:p>
          <a:p>
            <a:pPr>
              <a:lnSpc>
                <a:spcPct val="150000"/>
              </a:lnSpc>
            </a:pPr>
            <a:r>
              <a:rPr lang="en-US" sz="2400" b="1" dirty="0" smtClean="0">
                <a:solidFill>
                  <a:schemeClr val="tx1"/>
                </a:solidFill>
              </a:rPr>
              <a:t>Post Doc Mentoring Plan (If  Post Doc is included in the budget</a:t>
            </a:r>
          </a:p>
        </p:txBody>
      </p:sp>
      <p:sp>
        <p:nvSpPr>
          <p:cNvPr id="4" name="TextBox 3"/>
          <p:cNvSpPr txBox="1"/>
          <p:nvPr/>
        </p:nvSpPr>
        <p:spPr>
          <a:xfrm>
            <a:off x="7216683" y="3074378"/>
            <a:ext cx="914400" cy="914400"/>
          </a:xfrm>
          <a:prstGeom prst="rect">
            <a:avLst/>
          </a:prstGeom>
        </p:spPr>
        <p:txBody>
          <a:bodyPr vert="horz" wrap="non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
        <p:nvSpPr>
          <p:cNvPr id="5" name="Slide Number Placeholder 4"/>
          <p:cNvSpPr>
            <a:spLocks noGrp="1"/>
          </p:cNvSpPr>
          <p:nvPr>
            <p:ph type="sldNum" sz="quarter" idx="11"/>
          </p:nvPr>
        </p:nvSpPr>
        <p:spPr/>
        <p:txBody>
          <a:bodyPr/>
          <a:lstStyle/>
          <a:p>
            <a:fld id="{726EEB23-4B8A-44FC-BB2B-80C71E434A72}" type="slidenum">
              <a:rPr lang="en-US" smtClean="0"/>
              <a:pPr/>
              <a:t>28</a:t>
            </a:fld>
            <a:endParaRPr lang="en-US" dirty="0">
              <a:latin typeface="Trebuchet MS" pitchFamily="34" charset="0"/>
            </a:endParaRPr>
          </a:p>
        </p:txBody>
      </p:sp>
      <p:pic>
        <p:nvPicPr>
          <p:cNvPr id="7" name="Picture 6" descr="atom_element_small.png"/>
          <p:cNvPicPr>
            <a:picLocks noChangeAspect="1"/>
          </p:cNvPicPr>
          <p:nvPr/>
        </p:nvPicPr>
        <p:blipFill>
          <a:blip r:embed="rId3" cstate="print"/>
          <a:stretch>
            <a:fillRect/>
          </a:stretch>
        </p:blipFill>
        <p:spPr>
          <a:xfrm>
            <a:off x="7829967" y="5791200"/>
            <a:ext cx="1314033" cy="1066800"/>
          </a:xfrm>
          <a:prstGeom prst="rect">
            <a:avLst/>
          </a:prstGeom>
        </p:spPr>
      </p:pic>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7772400" cy="762000"/>
          </a:xfrm>
        </p:spPr>
        <p:txBody>
          <a:bodyPr/>
          <a:lstStyle/>
          <a:p>
            <a:pPr>
              <a:buNone/>
            </a:pPr>
            <a:r>
              <a:rPr lang="en-US" sz="3600" dirty="0" smtClean="0">
                <a:solidFill>
                  <a:schemeClr val="tx1"/>
                </a:solidFill>
                <a:effectLst>
                  <a:outerShdw blurRad="38100" dist="38100" dir="2700000" algn="tl">
                    <a:srgbClr val="000000">
                      <a:alpha val="43137"/>
                    </a:srgbClr>
                  </a:outerShdw>
                </a:effectLst>
              </a:rPr>
              <a:t>Budget</a:t>
            </a:r>
            <a:endParaRPr lang="en-US" sz="3600"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85800" y="1752600"/>
            <a:ext cx="8458200" cy="4191000"/>
          </a:xfrm>
        </p:spPr>
        <p:txBody>
          <a:bodyPr>
            <a:normAutofit/>
          </a:bodyPr>
          <a:lstStyle/>
          <a:p>
            <a:pPr fontAlgn="auto">
              <a:spcAft>
                <a:spcPts val="0"/>
              </a:spcAft>
              <a:buFont typeface="Arial"/>
              <a:buChar char="•"/>
              <a:defRPr/>
            </a:pPr>
            <a:r>
              <a:rPr lang="en-US" sz="2400" b="1" dirty="0" smtClean="0">
                <a:solidFill>
                  <a:schemeClr val="tx1"/>
                </a:solidFill>
              </a:rPr>
              <a:t>Should be consistent with level of work </a:t>
            </a:r>
            <a:r>
              <a:rPr lang="en-US" sz="2400" dirty="0" smtClean="0">
                <a:solidFill>
                  <a:schemeClr val="tx1"/>
                </a:solidFill>
              </a:rPr>
              <a:t>– you do not have to request the maximum!</a:t>
            </a:r>
          </a:p>
          <a:p>
            <a:pPr fontAlgn="auto">
              <a:spcAft>
                <a:spcPts val="0"/>
              </a:spcAft>
              <a:buFont typeface="Arial"/>
              <a:buChar char="•"/>
              <a:defRPr/>
            </a:pPr>
            <a:r>
              <a:rPr lang="en-US" sz="2400" b="1" dirty="0" smtClean="0">
                <a:solidFill>
                  <a:schemeClr val="tx1"/>
                </a:solidFill>
              </a:rPr>
              <a:t>Two months salary:  </a:t>
            </a:r>
            <a:r>
              <a:rPr lang="en-US" sz="2400" dirty="0" smtClean="0">
                <a:solidFill>
                  <a:schemeClr val="tx1"/>
                </a:solidFill>
              </a:rPr>
              <a:t>No more than two months of salary for senior personnel on all NSF grants without a justification</a:t>
            </a:r>
          </a:p>
          <a:p>
            <a:pPr fontAlgn="auto">
              <a:spcAft>
                <a:spcPts val="0"/>
              </a:spcAft>
              <a:buFont typeface="Arial"/>
              <a:buChar char="•"/>
              <a:defRPr/>
            </a:pPr>
            <a:r>
              <a:rPr lang="en-US" sz="2400" b="1" dirty="0" smtClean="0">
                <a:solidFill>
                  <a:schemeClr val="tx1"/>
                </a:solidFill>
              </a:rPr>
              <a:t>Indirect cost rates: </a:t>
            </a:r>
            <a:r>
              <a:rPr lang="en-US" sz="2400" dirty="0" smtClean="0">
                <a:solidFill>
                  <a:schemeClr val="tx1"/>
                </a:solidFill>
              </a:rPr>
              <a:t>Set by the institution and auditors and is non-negotiable.  </a:t>
            </a:r>
          </a:p>
          <a:p>
            <a:pPr fontAlgn="auto">
              <a:spcAft>
                <a:spcPts val="0"/>
              </a:spcAft>
              <a:buFont typeface="Arial"/>
              <a:buChar char="•"/>
              <a:defRPr/>
            </a:pPr>
            <a:r>
              <a:rPr lang="en-US" sz="2400" b="1" dirty="0" smtClean="0">
                <a:solidFill>
                  <a:schemeClr val="tx1"/>
                </a:solidFill>
              </a:rPr>
              <a:t>No</a:t>
            </a:r>
            <a:r>
              <a:rPr lang="en-US" sz="2400" dirty="0" smtClean="0">
                <a:solidFill>
                  <a:schemeClr val="tx1"/>
                </a:solidFill>
              </a:rPr>
              <a:t> </a:t>
            </a:r>
            <a:r>
              <a:rPr lang="en-US" sz="2400" b="1" dirty="0" smtClean="0">
                <a:solidFill>
                  <a:schemeClr val="tx1"/>
                </a:solidFill>
              </a:rPr>
              <a:t>cost sharing allowed.</a:t>
            </a:r>
          </a:p>
        </p:txBody>
      </p:sp>
      <p:sp>
        <p:nvSpPr>
          <p:cNvPr id="4" name="Slide Number Placeholder 3"/>
          <p:cNvSpPr>
            <a:spLocks noGrp="1"/>
          </p:cNvSpPr>
          <p:nvPr>
            <p:ph type="sldNum" sz="quarter" idx="11"/>
          </p:nvPr>
        </p:nvSpPr>
        <p:spPr/>
        <p:txBody>
          <a:bodyPr/>
          <a:lstStyle/>
          <a:p>
            <a:fld id="{726EEB23-4B8A-44FC-BB2B-80C71E434A72}" type="slidenum">
              <a:rPr lang="en-US" smtClean="0"/>
              <a:pPr/>
              <a:t>29</a:t>
            </a:fld>
            <a:endParaRPr lang="en-US" dirty="0">
              <a:latin typeface="Trebuchet MS" pitchFamily="34" charset="0"/>
            </a:endParaRPr>
          </a:p>
        </p:txBody>
      </p:sp>
      <p:sp>
        <p:nvSpPr>
          <p:cNvPr id="5" name="TextBox 4"/>
          <p:cNvSpPr txBox="1"/>
          <p:nvPr/>
        </p:nvSpPr>
        <p:spPr>
          <a:xfrm>
            <a:off x="7620000" y="79872"/>
            <a:ext cx="914400" cy="533400"/>
          </a:xfrm>
          <a:prstGeom prst="rect">
            <a:avLst/>
          </a:prstGeom>
        </p:spPr>
        <p:txBody>
          <a:bodyPr vert="horz" wrap="non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lang="en-US" sz="1400" dirty="0" smtClean="0">
                <a:solidFill>
                  <a:schemeClr val="accent6">
                    <a:lumMod val="75000"/>
                  </a:schemeClr>
                </a:solidFill>
                <a:latin typeface="Perpetua" pitchFamily="18" charset="0"/>
                <a:ea typeface="+mj-ea"/>
                <a:cs typeface="+mj-cs"/>
              </a:rPr>
              <a:t>13-608 p. 9</a:t>
            </a:r>
            <a:endParaRPr kumimoji="0" lang="en-US" sz="1400" b="0" i="0" u="none" strike="noStrike" kern="1200" cap="none" spc="0" normalizeH="0" baseline="0" noProof="0" dirty="0" smtClean="0">
              <a:ln>
                <a:noFill/>
              </a:ln>
              <a:solidFill>
                <a:schemeClr val="accent6">
                  <a:lumMod val="75000"/>
                </a:schemeClr>
              </a:solidFill>
              <a:effectLst/>
              <a:uLnTx/>
              <a:uFillTx/>
              <a:latin typeface="Perpetua" pitchFamily="18" charset="0"/>
              <a:ea typeface="+mj-ea"/>
              <a:cs typeface="+mj-cs"/>
            </a:endParaRPr>
          </a:p>
        </p:txBody>
      </p:sp>
      <p:pic>
        <p:nvPicPr>
          <p:cNvPr id="6" name="Picture 5" descr="atom_element_small.png"/>
          <p:cNvPicPr>
            <a:picLocks noChangeAspect="1"/>
          </p:cNvPicPr>
          <p:nvPr/>
        </p:nvPicPr>
        <p:blipFill>
          <a:blip r:embed="rId3" cstate="print"/>
          <a:stretch>
            <a:fillRect/>
          </a:stretch>
        </p:blipFill>
        <p:spPr>
          <a:xfrm>
            <a:off x="7829967" y="5791200"/>
            <a:ext cx="1314033" cy="1066800"/>
          </a:xfrm>
          <a:prstGeom prst="rect">
            <a:avLst/>
          </a:prstGeom>
        </p:spPr>
      </p:pic>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752601"/>
            <a:ext cx="8305800" cy="3962399"/>
          </a:xfrm>
        </p:spPr>
        <p:txBody>
          <a:bodyPr>
            <a:normAutofit fontScale="92500" lnSpcReduction="10000"/>
          </a:bodyPr>
          <a:lstStyle/>
          <a:p>
            <a:pPr marL="455613" lvl="1" indent="-341313">
              <a:lnSpc>
                <a:spcPct val="90000"/>
              </a:lnSpc>
            </a:pPr>
            <a:r>
              <a:rPr lang="en-US" sz="3200" b="1" dirty="0" smtClean="0">
                <a:solidFill>
                  <a:schemeClr val="tx1"/>
                </a:solidFill>
              </a:rPr>
              <a:t>Science Learning+ and Its Relationship to Overall AISL Program</a:t>
            </a:r>
          </a:p>
          <a:p>
            <a:pPr marL="455613" lvl="1" indent="-341313">
              <a:lnSpc>
                <a:spcPct val="90000"/>
              </a:lnSpc>
            </a:pPr>
            <a:r>
              <a:rPr lang="en-US" sz="3200" b="1" dirty="0" smtClean="0">
                <a:solidFill>
                  <a:schemeClr val="tx1"/>
                </a:solidFill>
              </a:rPr>
              <a:t>Characteristics and Goals of Science Learning+ Proposals</a:t>
            </a:r>
          </a:p>
          <a:p>
            <a:pPr marL="455613" lvl="1" indent="-341313">
              <a:lnSpc>
                <a:spcPct val="90000"/>
              </a:lnSpc>
            </a:pPr>
            <a:r>
              <a:rPr lang="en-US" sz="3200" b="1" dirty="0" smtClean="0">
                <a:solidFill>
                  <a:schemeClr val="tx1"/>
                </a:solidFill>
              </a:rPr>
              <a:t>Science Learning+ is a Two Phase Process</a:t>
            </a:r>
          </a:p>
          <a:p>
            <a:pPr marL="341313" lvl="1">
              <a:lnSpc>
                <a:spcPct val="90000"/>
              </a:lnSpc>
            </a:pPr>
            <a:r>
              <a:rPr lang="en-US" sz="3200" b="1" dirty="0" smtClean="0">
                <a:solidFill>
                  <a:schemeClr val="tx1"/>
                </a:solidFill>
              </a:rPr>
              <a:t> Preparing Competitive Proposals</a:t>
            </a:r>
          </a:p>
          <a:p>
            <a:pPr marL="341313" lvl="1">
              <a:lnSpc>
                <a:spcPct val="90000"/>
              </a:lnSpc>
            </a:pPr>
            <a:r>
              <a:rPr lang="en-US" sz="3200" b="1" dirty="0" smtClean="0">
                <a:solidFill>
                  <a:schemeClr val="tx1"/>
                </a:solidFill>
              </a:rPr>
              <a:t> Review Process &amp; Merit Review Criteria</a:t>
            </a:r>
          </a:p>
          <a:p>
            <a:pPr marL="341313" lvl="1">
              <a:lnSpc>
                <a:spcPct val="90000"/>
              </a:lnSpc>
            </a:pPr>
            <a:r>
              <a:rPr lang="en-US" sz="3200" b="1" dirty="0" smtClean="0">
                <a:solidFill>
                  <a:schemeClr val="tx1"/>
                </a:solidFill>
              </a:rPr>
              <a:t> Q &amp; A Session</a:t>
            </a:r>
          </a:p>
          <a:p>
            <a:endParaRPr lang="en-US" sz="2000" dirty="0" smtClean="0"/>
          </a:p>
          <a:p>
            <a:endParaRPr lang="en-US" sz="2000" dirty="0" smtClean="0"/>
          </a:p>
        </p:txBody>
      </p:sp>
      <p:sp>
        <p:nvSpPr>
          <p:cNvPr id="2" name="Title 1"/>
          <p:cNvSpPr>
            <a:spLocks noGrp="1"/>
          </p:cNvSpPr>
          <p:nvPr>
            <p:ph type="title"/>
          </p:nvPr>
        </p:nvSpPr>
        <p:spPr>
          <a:xfrm>
            <a:off x="228600" y="960437"/>
            <a:ext cx="7924800" cy="639763"/>
          </a:xfrm>
        </p:spPr>
        <p:txBody>
          <a:bodyPr/>
          <a:lstStyle/>
          <a:p>
            <a:pPr>
              <a:buNone/>
            </a:pPr>
            <a:r>
              <a:rPr lang="en-US" dirty="0" smtClean="0">
                <a:solidFill>
                  <a:schemeClr val="tx1"/>
                </a:solidFill>
                <a:effectLst>
                  <a:outerShdw blurRad="38100" dist="38100" dir="2700000" algn="tl">
                    <a:srgbClr val="000000">
                      <a:alpha val="43137"/>
                    </a:srgbClr>
                  </a:outerShdw>
                </a:effectLst>
              </a:rPr>
              <a:t>PowerPoint Overview</a:t>
            </a:r>
            <a:endParaRPr lang="en-US" dirty="0">
              <a:solidFill>
                <a:schemeClr val="tx1"/>
              </a:solidFill>
              <a:effectLst>
                <a:outerShdw blurRad="38100" dist="38100" dir="2700000" algn="tl">
                  <a:srgbClr val="000000">
                    <a:alpha val="43137"/>
                  </a:srgbClr>
                </a:outerShdw>
              </a:effectLst>
            </a:endParaRPr>
          </a:p>
        </p:txBody>
      </p:sp>
      <p:pic>
        <p:nvPicPr>
          <p:cNvPr id="7" name="Picture 6" descr="atom_element_small.png"/>
          <p:cNvPicPr>
            <a:picLocks noChangeAspect="1"/>
          </p:cNvPicPr>
          <p:nvPr/>
        </p:nvPicPr>
        <p:blipFill>
          <a:blip r:embed="rId3" cstate="print"/>
          <a:stretch>
            <a:fillRect/>
          </a:stretch>
        </p:blipFill>
        <p:spPr>
          <a:xfrm>
            <a:off x="6019800" y="4800600"/>
            <a:ext cx="2971800" cy="2412662"/>
          </a:xfrm>
          <a:prstGeom prst="rect">
            <a:avLst/>
          </a:prstGeom>
        </p:spPr>
      </p:pic>
      <p:sp>
        <p:nvSpPr>
          <p:cNvPr id="6" name="TextBox 5"/>
          <p:cNvSpPr txBox="1"/>
          <p:nvPr/>
        </p:nvSpPr>
        <p:spPr>
          <a:xfrm>
            <a:off x="7747000" y="3429000"/>
            <a:ext cx="914400" cy="914400"/>
          </a:xfrm>
          <a:prstGeom prst="rect">
            <a:avLst/>
          </a:prstGeom>
        </p:spPr>
        <p:txBody>
          <a:bodyPr vert="horz" wrap="non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
        <p:nvSpPr>
          <p:cNvPr id="3" name="Slide Number Placeholder 2"/>
          <p:cNvSpPr>
            <a:spLocks noGrp="1"/>
          </p:cNvSpPr>
          <p:nvPr>
            <p:ph type="sldNum" sz="quarter" idx="4"/>
          </p:nvPr>
        </p:nvSpPr>
        <p:spPr/>
        <p:txBody>
          <a:bodyPr/>
          <a:lstStyle/>
          <a:p>
            <a:fld id="{81582BD6-FC20-4557-852B-8433F8572D30}"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24400" y="2209800"/>
            <a:ext cx="4038600" cy="860425"/>
          </a:xfrm>
        </p:spPr>
        <p:txBody>
          <a:bodyPr/>
          <a:lstStyle/>
          <a:p>
            <a:r>
              <a:rPr lang="en-US" dirty="0" smtClean="0">
                <a:solidFill>
                  <a:schemeClr val="tx1"/>
                </a:solidFill>
                <a:effectLst>
                  <a:outerShdw blurRad="38100" dist="38100" dir="2700000" algn="tl">
                    <a:srgbClr val="000000">
                      <a:alpha val="43137"/>
                    </a:srgbClr>
                  </a:outerShdw>
                </a:effectLst>
              </a:rPr>
              <a:t/>
            </a:r>
            <a:br>
              <a:rPr lang="en-US" dirty="0" smtClean="0">
                <a:solidFill>
                  <a:schemeClr val="tx1"/>
                </a:solidFill>
                <a:effectLst>
                  <a:outerShdw blurRad="38100" dist="38100" dir="2700000" algn="tl">
                    <a:srgbClr val="000000">
                      <a:alpha val="43137"/>
                    </a:srgbClr>
                  </a:outerShdw>
                </a:effectLst>
              </a:rPr>
            </a:br>
            <a:r>
              <a:rPr lang="en-US" sz="4000" dirty="0" smtClean="0">
                <a:solidFill>
                  <a:schemeClr val="tx1"/>
                </a:solidFill>
                <a:effectLst>
                  <a:outerShdw blurRad="38100" dist="38100" dir="2700000" algn="tl">
                    <a:srgbClr val="000000">
                      <a:alpha val="43137"/>
                    </a:srgbClr>
                  </a:outerShdw>
                </a:effectLst>
              </a:rPr>
              <a:t>Review Process</a:t>
            </a:r>
            <a:r>
              <a:rPr lang="en-US" dirty="0" smtClean="0">
                <a:solidFill>
                  <a:schemeClr val="tx1"/>
                </a:solidFill>
                <a:effectLst>
                  <a:outerShdw blurRad="38100" dist="38100" dir="2700000" algn="tl">
                    <a:srgbClr val="000000">
                      <a:alpha val="43137"/>
                    </a:srgbClr>
                  </a:outerShdw>
                </a:effectLst>
              </a:rPr>
              <a:t/>
            </a:r>
            <a:br>
              <a:rPr lang="en-US" dirty="0" smtClean="0">
                <a:solidFill>
                  <a:schemeClr val="tx1"/>
                </a:solidFill>
                <a:effectLst>
                  <a:outerShdw blurRad="38100" dist="38100" dir="2700000" algn="tl">
                    <a:srgbClr val="000000">
                      <a:alpha val="43137"/>
                    </a:srgbClr>
                  </a:outerShdw>
                </a:effectLst>
              </a:rPr>
            </a:br>
            <a:endParaRPr lang="en-US" dirty="0">
              <a:solidFill>
                <a:schemeClr val="tx1"/>
              </a:solidFill>
              <a:effectLst>
                <a:outerShdw blurRad="38100" dist="38100" dir="2700000" algn="tl">
                  <a:srgbClr val="000000">
                    <a:alpha val="43137"/>
                  </a:srgbClr>
                </a:outerShdw>
              </a:effectLst>
            </a:endParaRPr>
          </a:p>
        </p:txBody>
      </p:sp>
      <p:sp>
        <p:nvSpPr>
          <p:cNvPr id="4" name="TextBox 3"/>
          <p:cNvSpPr txBox="1"/>
          <p:nvPr/>
        </p:nvSpPr>
        <p:spPr>
          <a:xfrm>
            <a:off x="6096000" y="6400800"/>
            <a:ext cx="2971800" cy="228600"/>
          </a:xfrm>
          <a:prstGeom prst="rect">
            <a:avLst/>
          </a:prstGeom>
        </p:spPr>
        <p:txBody>
          <a:bodyPr vert="horz" wrap="square" lIns="91440" tIns="45720" rIns="91440" bIns="45720" rtlCol="0" anchor="ctr">
            <a:noAutofit/>
          </a:bodyPr>
          <a:lstStyle/>
          <a:p>
            <a:pPr>
              <a:spcBef>
                <a:spcPct val="0"/>
              </a:spcBef>
            </a:pPr>
            <a:endParaRPr kumimoji="0" lang="en-US" sz="16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pic>
        <p:nvPicPr>
          <p:cNvPr id="14338" name="Picture 2" descr="http://www.nsf.gov/images/logos/nsf1.gif"/>
          <p:cNvPicPr>
            <a:picLocks noChangeAspect="1" noChangeArrowheads="1"/>
          </p:cNvPicPr>
          <p:nvPr/>
        </p:nvPicPr>
        <p:blipFill>
          <a:blip r:embed="rId3" cstate="print"/>
          <a:srcRect/>
          <a:stretch>
            <a:fillRect/>
          </a:stretch>
        </p:blipFill>
        <p:spPr bwMode="auto">
          <a:xfrm>
            <a:off x="228601" y="3505200"/>
            <a:ext cx="1302123" cy="10668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13272"/>
            <a:ext cx="8229600" cy="639763"/>
          </a:xfrm>
        </p:spPr>
        <p:txBody>
          <a:bodyPr/>
          <a:lstStyle/>
          <a:p>
            <a:pPr>
              <a:buNone/>
            </a:pPr>
            <a:r>
              <a:rPr lang="en-US" sz="3200" dirty="0" smtClean="0">
                <a:solidFill>
                  <a:schemeClr val="tx1"/>
                </a:solidFill>
                <a:effectLst>
                  <a:outerShdw blurRad="38100" dist="38100" dir="2700000" algn="tl">
                    <a:srgbClr val="000000">
                      <a:alpha val="43137"/>
                    </a:srgbClr>
                  </a:outerShdw>
                </a:effectLst>
              </a:rPr>
              <a:t>Proposal Review Process</a:t>
            </a:r>
            <a:endParaRPr lang="en-US" sz="3200"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914400" y="1600200"/>
            <a:ext cx="7543800" cy="4724400"/>
          </a:xfrm>
        </p:spPr>
        <p:txBody>
          <a:bodyPr>
            <a:normAutofit/>
          </a:bodyPr>
          <a:lstStyle/>
          <a:p>
            <a:r>
              <a:rPr lang="en-US" sz="2400" b="1" dirty="0" smtClean="0">
                <a:solidFill>
                  <a:schemeClr val="tx1"/>
                </a:solidFill>
              </a:rPr>
              <a:t>Proposals are reviewed in panels with a range of external experts  (e.g. educational researchers, content experts, ISE educators, developers)</a:t>
            </a:r>
          </a:p>
          <a:p>
            <a:pPr>
              <a:lnSpc>
                <a:spcPct val="150000"/>
              </a:lnSpc>
            </a:pPr>
            <a:r>
              <a:rPr lang="en-US" sz="2400" b="1" dirty="0" smtClean="0">
                <a:solidFill>
                  <a:schemeClr val="tx1"/>
                </a:solidFill>
              </a:rPr>
              <a:t>Each proposal will have 3-4 reviews</a:t>
            </a:r>
          </a:p>
          <a:p>
            <a:pPr>
              <a:lnSpc>
                <a:spcPct val="150000"/>
              </a:lnSpc>
            </a:pPr>
            <a:r>
              <a:rPr lang="en-US" sz="2400" b="1" dirty="0" smtClean="0">
                <a:solidFill>
                  <a:schemeClr val="tx1"/>
                </a:solidFill>
              </a:rPr>
              <a:t>Each reviewer rates each proposal as   Excellent, Very Good, Good, Fair or Poor</a:t>
            </a:r>
          </a:p>
          <a:p>
            <a:r>
              <a:rPr lang="en-US" sz="2400" b="1" dirty="0" smtClean="0">
                <a:solidFill>
                  <a:schemeClr val="tx1"/>
                </a:solidFill>
              </a:rPr>
              <a:t>This </a:t>
            </a:r>
            <a:r>
              <a:rPr lang="en-US" sz="2400" b="1" dirty="0">
                <a:solidFill>
                  <a:schemeClr val="tx1"/>
                </a:solidFill>
              </a:rPr>
              <a:t>is advisory to NSF with respect to what proposal to </a:t>
            </a:r>
            <a:r>
              <a:rPr lang="en-US" sz="2400" b="1" dirty="0" smtClean="0">
                <a:solidFill>
                  <a:schemeClr val="tx1"/>
                </a:solidFill>
              </a:rPr>
              <a:t>fund</a:t>
            </a:r>
            <a:endParaRPr lang="en-US" sz="2400" b="1" dirty="0">
              <a:solidFill>
                <a:schemeClr val="tx1"/>
              </a:solidFill>
            </a:endParaRPr>
          </a:p>
          <a:p>
            <a:endParaRPr lang="en-US" sz="2800" dirty="0"/>
          </a:p>
        </p:txBody>
      </p:sp>
      <p:sp>
        <p:nvSpPr>
          <p:cNvPr id="4" name="Slide Number Placeholder 3"/>
          <p:cNvSpPr>
            <a:spLocks noGrp="1"/>
          </p:cNvSpPr>
          <p:nvPr>
            <p:ph type="sldNum" sz="quarter" idx="11"/>
          </p:nvPr>
        </p:nvSpPr>
        <p:spPr/>
        <p:txBody>
          <a:bodyPr/>
          <a:lstStyle/>
          <a:p>
            <a:fld id="{726EEB23-4B8A-44FC-BB2B-80C71E434A72}" type="slidenum">
              <a:rPr lang="en-US" smtClean="0"/>
              <a:pPr/>
              <a:t>31</a:t>
            </a:fld>
            <a:endParaRPr lang="en-US" dirty="0">
              <a:latin typeface="Trebuchet MS" pitchFamily="34" charset="0"/>
            </a:endParaRPr>
          </a:p>
        </p:txBody>
      </p:sp>
      <p:sp>
        <p:nvSpPr>
          <p:cNvPr id="5" name="TextBox 4"/>
          <p:cNvSpPr txBox="1"/>
          <p:nvPr/>
        </p:nvSpPr>
        <p:spPr>
          <a:xfrm>
            <a:off x="7620000" y="79872"/>
            <a:ext cx="914400" cy="533400"/>
          </a:xfrm>
          <a:prstGeom prst="rect">
            <a:avLst/>
          </a:prstGeom>
        </p:spPr>
        <p:txBody>
          <a:bodyPr vert="horz" wrap="non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lang="en-US" sz="1400" dirty="0" smtClean="0">
                <a:solidFill>
                  <a:schemeClr val="accent6">
                    <a:lumMod val="75000"/>
                  </a:schemeClr>
                </a:solidFill>
                <a:latin typeface="Perpetua" pitchFamily="18" charset="0"/>
                <a:ea typeface="+mj-ea"/>
                <a:cs typeface="+mj-cs"/>
              </a:rPr>
              <a:t>13-608 p.12</a:t>
            </a:r>
            <a:endParaRPr kumimoji="0" lang="en-US" sz="1400" b="0" i="0" u="none" strike="noStrike" kern="1200" cap="none" spc="0" normalizeH="0" baseline="0" noProof="0" dirty="0" smtClean="0">
              <a:ln>
                <a:noFill/>
              </a:ln>
              <a:solidFill>
                <a:schemeClr val="accent6">
                  <a:lumMod val="75000"/>
                </a:schemeClr>
              </a:solidFill>
              <a:effectLst/>
              <a:uLnTx/>
              <a:uFillTx/>
              <a:latin typeface="Perpetua" pitchFamily="18" charset="0"/>
              <a:ea typeface="+mj-ea"/>
              <a:cs typeface="+mj-cs"/>
            </a:endParaRPr>
          </a:p>
        </p:txBody>
      </p:sp>
      <p:pic>
        <p:nvPicPr>
          <p:cNvPr id="6" name="Picture 5" descr="atom_element_small.png"/>
          <p:cNvPicPr>
            <a:picLocks noChangeAspect="1"/>
          </p:cNvPicPr>
          <p:nvPr/>
        </p:nvPicPr>
        <p:blipFill>
          <a:blip r:embed="rId3" cstate="print"/>
          <a:stretch>
            <a:fillRect/>
          </a:stretch>
        </p:blipFill>
        <p:spPr>
          <a:xfrm>
            <a:off x="7829967" y="5791200"/>
            <a:ext cx="1314033" cy="1066800"/>
          </a:xfrm>
          <a:prstGeom prst="rect">
            <a:avLst/>
          </a:prstGeom>
        </p:spPr>
      </p:pic>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13272"/>
            <a:ext cx="8229600" cy="639763"/>
          </a:xfrm>
        </p:spPr>
        <p:txBody>
          <a:bodyPr/>
          <a:lstStyle/>
          <a:p>
            <a:pPr>
              <a:buNone/>
            </a:pPr>
            <a:r>
              <a:rPr lang="en-US" sz="3200" dirty="0" smtClean="0">
                <a:solidFill>
                  <a:schemeClr val="tx1"/>
                </a:solidFill>
                <a:effectLst>
                  <a:outerShdw blurRad="38100" dist="38100" dir="2700000" algn="tl">
                    <a:srgbClr val="000000">
                      <a:alpha val="43137"/>
                    </a:srgbClr>
                  </a:outerShdw>
                </a:effectLst>
              </a:rPr>
              <a:t>Proposal Review Process (SL+ only)</a:t>
            </a:r>
            <a:endParaRPr lang="en-US" sz="3200"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914400" y="1447800"/>
            <a:ext cx="7543800" cy="4724400"/>
          </a:xfrm>
        </p:spPr>
        <p:txBody>
          <a:bodyPr>
            <a:normAutofit fontScale="85000" lnSpcReduction="20000"/>
          </a:bodyPr>
          <a:lstStyle/>
          <a:p>
            <a:r>
              <a:rPr lang="en-US" sz="2800" b="1" dirty="0">
                <a:solidFill>
                  <a:schemeClr val="tx1"/>
                </a:solidFill>
              </a:rPr>
              <a:t>T</a:t>
            </a:r>
            <a:r>
              <a:rPr lang="en-US" sz="2800" b="1" dirty="0" smtClean="0">
                <a:solidFill>
                  <a:schemeClr val="tx1"/>
                </a:solidFill>
              </a:rPr>
              <a:t>he </a:t>
            </a:r>
            <a:r>
              <a:rPr lang="en-US" sz="2800" b="1" dirty="0">
                <a:solidFill>
                  <a:schemeClr val="tx1"/>
                </a:solidFill>
              </a:rPr>
              <a:t>recommendations of the NSF Program Officer and unattributed reviews will be share with a committee jointly identified by NSF and the Wellcome Trust. </a:t>
            </a:r>
            <a:endParaRPr lang="en-US" sz="2800" b="1" dirty="0" smtClean="0">
              <a:solidFill>
                <a:schemeClr val="tx1"/>
              </a:solidFill>
            </a:endParaRPr>
          </a:p>
          <a:p>
            <a:endParaRPr lang="en-US" sz="2800" b="1" dirty="0" smtClean="0">
              <a:solidFill>
                <a:schemeClr val="tx1"/>
              </a:solidFill>
            </a:endParaRPr>
          </a:p>
          <a:p>
            <a:r>
              <a:rPr lang="en-US" sz="2800" b="1" dirty="0" smtClean="0">
                <a:solidFill>
                  <a:schemeClr val="tx1"/>
                </a:solidFill>
              </a:rPr>
              <a:t>The </a:t>
            </a:r>
            <a:r>
              <a:rPr lang="en-US" sz="2800" b="1" dirty="0">
                <a:solidFill>
                  <a:schemeClr val="tx1"/>
                </a:solidFill>
              </a:rPr>
              <a:t>committee will provide further advice regarding the quality and relative strength of the proposals.  </a:t>
            </a:r>
            <a:endParaRPr lang="en-US" sz="2800" b="1" dirty="0" smtClean="0">
              <a:solidFill>
                <a:schemeClr val="tx1"/>
              </a:solidFill>
            </a:endParaRPr>
          </a:p>
          <a:p>
            <a:endParaRPr lang="en-US" sz="2800" b="1" dirty="0" smtClean="0">
              <a:solidFill>
                <a:schemeClr val="tx1"/>
              </a:solidFill>
            </a:endParaRPr>
          </a:p>
          <a:p>
            <a:r>
              <a:rPr lang="en-US" sz="2800" b="1" dirty="0" smtClean="0">
                <a:solidFill>
                  <a:schemeClr val="tx1"/>
                </a:solidFill>
              </a:rPr>
              <a:t>NSF </a:t>
            </a:r>
            <a:r>
              <a:rPr lang="en-US" sz="2800" b="1" dirty="0">
                <a:solidFill>
                  <a:schemeClr val="tx1"/>
                </a:solidFill>
              </a:rPr>
              <a:t>Program Officers participating in the committee deliberations will consider the advice of the committee and will formulate a final recommendation regarding which proposals should be funded by NSF.</a:t>
            </a:r>
          </a:p>
        </p:txBody>
      </p:sp>
      <p:sp>
        <p:nvSpPr>
          <p:cNvPr id="4" name="Slide Number Placeholder 3"/>
          <p:cNvSpPr>
            <a:spLocks noGrp="1"/>
          </p:cNvSpPr>
          <p:nvPr>
            <p:ph type="sldNum" sz="quarter" idx="11"/>
          </p:nvPr>
        </p:nvSpPr>
        <p:spPr/>
        <p:txBody>
          <a:bodyPr/>
          <a:lstStyle/>
          <a:p>
            <a:fld id="{726EEB23-4B8A-44FC-BB2B-80C71E434A72}" type="slidenum">
              <a:rPr lang="en-US" smtClean="0"/>
              <a:pPr/>
              <a:t>32</a:t>
            </a:fld>
            <a:endParaRPr lang="en-US" dirty="0">
              <a:latin typeface="Trebuchet MS" pitchFamily="34" charset="0"/>
            </a:endParaRPr>
          </a:p>
        </p:txBody>
      </p:sp>
      <p:sp>
        <p:nvSpPr>
          <p:cNvPr id="5" name="TextBox 4"/>
          <p:cNvSpPr txBox="1"/>
          <p:nvPr/>
        </p:nvSpPr>
        <p:spPr>
          <a:xfrm>
            <a:off x="7620000" y="79872"/>
            <a:ext cx="914400" cy="533400"/>
          </a:xfrm>
          <a:prstGeom prst="rect">
            <a:avLst/>
          </a:prstGeom>
        </p:spPr>
        <p:txBody>
          <a:bodyPr vert="horz" wrap="non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lang="en-US" sz="1400" dirty="0" smtClean="0">
                <a:solidFill>
                  <a:schemeClr val="accent6">
                    <a:lumMod val="75000"/>
                  </a:schemeClr>
                </a:solidFill>
                <a:latin typeface="Perpetua" pitchFamily="18" charset="0"/>
                <a:ea typeface="+mj-ea"/>
                <a:cs typeface="+mj-cs"/>
              </a:rPr>
              <a:t>13-608 p.12</a:t>
            </a:r>
            <a:endParaRPr kumimoji="0" lang="en-US" sz="1400" b="0" i="0" u="none" strike="noStrike" kern="1200" cap="none" spc="0" normalizeH="0" baseline="0" noProof="0" dirty="0" smtClean="0">
              <a:ln>
                <a:noFill/>
              </a:ln>
              <a:solidFill>
                <a:schemeClr val="accent6">
                  <a:lumMod val="75000"/>
                </a:schemeClr>
              </a:solidFill>
              <a:effectLst/>
              <a:uLnTx/>
              <a:uFillTx/>
              <a:latin typeface="Perpetua" pitchFamily="18" charset="0"/>
              <a:ea typeface="+mj-ea"/>
              <a:cs typeface="+mj-cs"/>
            </a:endParaRPr>
          </a:p>
        </p:txBody>
      </p:sp>
      <p:pic>
        <p:nvPicPr>
          <p:cNvPr id="6" name="Picture 5" descr="atom_element_small.png"/>
          <p:cNvPicPr>
            <a:picLocks noChangeAspect="1"/>
          </p:cNvPicPr>
          <p:nvPr/>
        </p:nvPicPr>
        <p:blipFill>
          <a:blip r:embed="rId3" cstate="print"/>
          <a:stretch>
            <a:fillRect/>
          </a:stretch>
        </p:blipFill>
        <p:spPr>
          <a:xfrm>
            <a:off x="7829967" y="5791200"/>
            <a:ext cx="1314033" cy="1066800"/>
          </a:xfrm>
          <a:prstGeom prst="rect">
            <a:avLst/>
          </a:prstGeom>
        </p:spPr>
      </p:pic>
    </p:spTree>
    <p:extLst>
      <p:ext uri="{BB962C8B-B14F-4D97-AF65-F5344CB8AC3E}">
        <p14:creationId xmlns:p14="http://schemas.microsoft.com/office/powerpoint/2010/main" val="2235481246"/>
      </p:ext>
    </p:extLst>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600201"/>
            <a:ext cx="8305800" cy="4648200"/>
          </a:xfrm>
        </p:spPr>
        <p:txBody>
          <a:bodyPr>
            <a:normAutofit/>
          </a:bodyPr>
          <a:lstStyle/>
          <a:p>
            <a:pPr marL="1588" indent="-1588">
              <a:buNone/>
            </a:pPr>
            <a:r>
              <a:rPr lang="en-US" sz="2800" b="1" dirty="0" smtClean="0">
                <a:solidFill>
                  <a:schemeClr val="tx1"/>
                </a:solidFill>
              </a:rPr>
              <a:t>Science Learning+ has developed an Internet site where people can connect with other practitioners and researchers to find individuals with similar interests and appropriate expertise</a:t>
            </a:r>
          </a:p>
          <a:p>
            <a:pPr marL="1588" indent="-1588">
              <a:buNone/>
            </a:pPr>
            <a:endParaRPr lang="en-US" sz="2800" b="1" dirty="0" smtClean="0">
              <a:solidFill>
                <a:schemeClr val="tx1"/>
              </a:solidFill>
            </a:endParaRPr>
          </a:p>
          <a:p>
            <a:pPr marL="1588" indent="-1588">
              <a:buNone/>
            </a:pPr>
            <a:r>
              <a:rPr lang="en-US" sz="2800" b="1" dirty="0" smtClean="0">
                <a:solidFill>
                  <a:schemeClr val="tx1"/>
                </a:solidFill>
              </a:rPr>
              <a:t>Please visit the website at:</a:t>
            </a:r>
          </a:p>
          <a:p>
            <a:pPr marL="1588" indent="-1588">
              <a:buNone/>
            </a:pPr>
            <a:endParaRPr lang="en-US" sz="2800" b="1" dirty="0" smtClean="0">
              <a:solidFill>
                <a:schemeClr val="tx1"/>
              </a:solidFill>
            </a:endParaRPr>
          </a:p>
          <a:p>
            <a:pPr marL="1588" indent="-1588" algn="ctr">
              <a:buNone/>
            </a:pPr>
            <a:r>
              <a:rPr lang="en-US" sz="2800" b="1" dirty="0" smtClean="0">
                <a:solidFill>
                  <a:schemeClr val="tx1"/>
                </a:solidFill>
              </a:rPr>
              <a:t>[Web address to go here]</a:t>
            </a:r>
          </a:p>
        </p:txBody>
      </p:sp>
      <p:sp>
        <p:nvSpPr>
          <p:cNvPr id="4" name="Slide Number Placeholder 3"/>
          <p:cNvSpPr>
            <a:spLocks noGrp="1"/>
          </p:cNvSpPr>
          <p:nvPr>
            <p:ph type="sldNum" sz="quarter" idx="4"/>
          </p:nvPr>
        </p:nvSpPr>
        <p:spPr/>
        <p:txBody>
          <a:bodyPr/>
          <a:lstStyle/>
          <a:p>
            <a:fld id="{81582BD6-FC20-4557-852B-8433F8572D30}" type="slidenum">
              <a:rPr lang="en-US" smtClean="0"/>
              <a:pPr/>
              <a:t>33</a:t>
            </a:fld>
            <a:endParaRPr lang="en-US" dirty="0"/>
          </a:p>
        </p:txBody>
      </p:sp>
      <p:sp>
        <p:nvSpPr>
          <p:cNvPr id="5" name="Title 4"/>
          <p:cNvSpPr>
            <a:spLocks noGrp="1"/>
          </p:cNvSpPr>
          <p:nvPr>
            <p:ph type="title"/>
          </p:nvPr>
        </p:nvSpPr>
        <p:spPr>
          <a:xfrm>
            <a:off x="533400" y="838200"/>
            <a:ext cx="8229600" cy="609600"/>
          </a:xfrm>
        </p:spPr>
        <p:txBody>
          <a:bodyPr/>
          <a:lstStyle/>
          <a:p>
            <a:pPr>
              <a:buNone/>
            </a:pPr>
            <a:r>
              <a:rPr lang="en-US" dirty="0" smtClean="0">
                <a:solidFill>
                  <a:schemeClr val="tx1"/>
                </a:solidFill>
              </a:rPr>
              <a:t>Resources</a:t>
            </a:r>
            <a:r>
              <a:rPr lang="en-US" dirty="0" smtClean="0"/>
              <a:t> </a:t>
            </a:r>
            <a:r>
              <a:rPr lang="en-US" dirty="0"/>
              <a:t/>
            </a:r>
            <a:br>
              <a:rPr lang="en-US" dirty="0"/>
            </a:br>
            <a:endParaRPr lang="en-US" dirty="0"/>
          </a:p>
        </p:txBody>
      </p:sp>
      <p:pic>
        <p:nvPicPr>
          <p:cNvPr id="6" name="Picture 5" descr="atom_element_small.png"/>
          <p:cNvPicPr>
            <a:picLocks noChangeAspect="1"/>
          </p:cNvPicPr>
          <p:nvPr/>
        </p:nvPicPr>
        <p:blipFill>
          <a:blip r:embed="rId3" cstate="print"/>
          <a:stretch>
            <a:fillRect/>
          </a:stretch>
        </p:blipFill>
        <p:spPr>
          <a:xfrm>
            <a:off x="7829967" y="5791200"/>
            <a:ext cx="1314033" cy="1066800"/>
          </a:xfrm>
          <a:prstGeom prst="rect">
            <a:avLst/>
          </a:prstGeom>
        </p:spPr>
      </p:pic>
    </p:spTree>
    <p:extLst>
      <p:ext uri="{BB962C8B-B14F-4D97-AF65-F5344CB8AC3E}">
        <p14:creationId xmlns:p14="http://schemas.microsoft.com/office/powerpoint/2010/main" val="35382605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600201"/>
            <a:ext cx="8305800" cy="4648200"/>
          </a:xfrm>
        </p:spPr>
        <p:txBody>
          <a:bodyPr>
            <a:normAutofit fontScale="85000" lnSpcReduction="10000"/>
          </a:bodyPr>
          <a:lstStyle/>
          <a:p>
            <a:r>
              <a:rPr lang="en-US" dirty="0" smtClean="0">
                <a:solidFill>
                  <a:schemeClr val="tx1"/>
                </a:solidFill>
              </a:rPr>
              <a:t>CAISE InformalScience.org website: redesigned </a:t>
            </a:r>
            <a:r>
              <a:rPr lang="en-US" dirty="0">
                <a:solidFill>
                  <a:schemeClr val="tx1"/>
                </a:solidFill>
              </a:rPr>
              <a:t>and now compiles a large number of previously independent websites.</a:t>
            </a:r>
          </a:p>
          <a:p>
            <a:r>
              <a:rPr lang="en-US" dirty="0" smtClean="0">
                <a:solidFill>
                  <a:schemeClr val="tx1"/>
                </a:solidFill>
              </a:rPr>
              <a:t>Resource </a:t>
            </a:r>
            <a:r>
              <a:rPr lang="en-US" dirty="0">
                <a:solidFill>
                  <a:schemeClr val="tx1"/>
                </a:solidFill>
              </a:rPr>
              <a:t>for potential </a:t>
            </a:r>
            <a:r>
              <a:rPr lang="en-US" dirty="0" smtClean="0">
                <a:solidFill>
                  <a:schemeClr val="tx1"/>
                </a:solidFill>
              </a:rPr>
              <a:t>AISL PIs: </a:t>
            </a:r>
            <a:r>
              <a:rPr lang="en-US" u="sng" dirty="0" smtClean="0">
                <a:solidFill>
                  <a:srgbClr val="00B0F0"/>
                </a:solidFill>
                <a:hlinkClick r:id="rId3"/>
              </a:rPr>
              <a:t>http</a:t>
            </a:r>
            <a:r>
              <a:rPr lang="en-US" u="sng" dirty="0">
                <a:solidFill>
                  <a:srgbClr val="00B0F0"/>
                </a:solidFill>
                <a:hlinkClick r:id="rId3"/>
              </a:rPr>
              <a:t>://informalscience.org/nsf-aisl</a:t>
            </a:r>
            <a:r>
              <a:rPr lang="en-US" dirty="0">
                <a:solidFill>
                  <a:srgbClr val="00B0F0"/>
                </a:solidFill>
              </a:rPr>
              <a:t> </a:t>
            </a:r>
            <a:r>
              <a:rPr lang="en-US" dirty="0">
                <a:solidFill>
                  <a:schemeClr val="tx1"/>
                </a:solidFill>
              </a:rPr>
              <a:t>(or just look for NSF AISL in the upper middle on the </a:t>
            </a:r>
            <a:r>
              <a:rPr lang="en-US" dirty="0" smtClean="0">
                <a:solidFill>
                  <a:schemeClr val="tx1"/>
                </a:solidFill>
              </a:rPr>
              <a:t>informalscience.org </a:t>
            </a:r>
            <a:r>
              <a:rPr lang="en-US" dirty="0">
                <a:solidFill>
                  <a:schemeClr val="tx1"/>
                </a:solidFill>
              </a:rPr>
              <a:t>homepage).  </a:t>
            </a:r>
          </a:p>
          <a:p>
            <a:r>
              <a:rPr lang="en-US" dirty="0">
                <a:solidFill>
                  <a:schemeClr val="tx1"/>
                </a:solidFill>
              </a:rPr>
              <a:t>Midway down the NSF AISL page is </a:t>
            </a:r>
            <a:r>
              <a:rPr lang="en-US" b="1" dirty="0">
                <a:solidFill>
                  <a:schemeClr val="tx1"/>
                </a:solidFill>
              </a:rPr>
              <a:t>Resources for Working with National Science Foundation Support</a:t>
            </a:r>
            <a:r>
              <a:rPr lang="en-US" dirty="0">
                <a:solidFill>
                  <a:schemeClr val="tx1"/>
                </a:solidFill>
              </a:rPr>
              <a:t>, which includes </a:t>
            </a:r>
            <a:r>
              <a:rPr lang="en-US" dirty="0" smtClean="0">
                <a:solidFill>
                  <a:schemeClr val="tx1"/>
                </a:solidFill>
              </a:rPr>
              <a:t>many </a:t>
            </a:r>
            <a:r>
              <a:rPr lang="en-US" dirty="0">
                <a:solidFill>
                  <a:schemeClr val="tx1"/>
                </a:solidFill>
              </a:rPr>
              <a:t>evaluation resources as does </a:t>
            </a:r>
            <a:r>
              <a:rPr lang="en-US" u="sng" dirty="0">
                <a:hlinkClick r:id="rId4"/>
              </a:rPr>
              <a:t>http://</a:t>
            </a:r>
            <a:r>
              <a:rPr lang="en-US" u="sng" dirty="0" smtClean="0">
                <a:hlinkClick r:id="rId4"/>
              </a:rPr>
              <a:t>informalscience.org/evaluation/evaluation-resources</a:t>
            </a:r>
            <a:endParaRPr lang="en-US" dirty="0"/>
          </a:p>
          <a:p>
            <a:r>
              <a:rPr lang="en-US" dirty="0">
                <a:solidFill>
                  <a:schemeClr val="tx1"/>
                </a:solidFill>
              </a:rPr>
              <a:t>There are other proposal related resources, including CAISE-produced ones at </a:t>
            </a:r>
            <a:r>
              <a:rPr lang="en-US" u="sng" dirty="0">
                <a:hlinkClick r:id="rId5"/>
              </a:rPr>
              <a:t>http://informalscience.org/about/informal-science-education/resources</a:t>
            </a:r>
            <a:r>
              <a:rPr lang="en-US" dirty="0"/>
              <a:t>.</a:t>
            </a:r>
          </a:p>
          <a:p>
            <a:endParaRPr lang="en-US" dirty="0"/>
          </a:p>
        </p:txBody>
      </p:sp>
      <p:sp>
        <p:nvSpPr>
          <p:cNvPr id="4" name="Slide Number Placeholder 3"/>
          <p:cNvSpPr>
            <a:spLocks noGrp="1"/>
          </p:cNvSpPr>
          <p:nvPr>
            <p:ph type="sldNum" sz="quarter" idx="4"/>
          </p:nvPr>
        </p:nvSpPr>
        <p:spPr/>
        <p:txBody>
          <a:bodyPr/>
          <a:lstStyle/>
          <a:p>
            <a:fld id="{81582BD6-FC20-4557-852B-8433F8572D30}" type="slidenum">
              <a:rPr lang="en-US" smtClean="0"/>
              <a:pPr/>
              <a:t>34</a:t>
            </a:fld>
            <a:endParaRPr lang="en-US" dirty="0"/>
          </a:p>
        </p:txBody>
      </p:sp>
      <p:sp>
        <p:nvSpPr>
          <p:cNvPr id="5" name="Title 4"/>
          <p:cNvSpPr>
            <a:spLocks noGrp="1"/>
          </p:cNvSpPr>
          <p:nvPr>
            <p:ph type="title"/>
          </p:nvPr>
        </p:nvSpPr>
        <p:spPr>
          <a:xfrm>
            <a:off x="533400" y="838200"/>
            <a:ext cx="8229600" cy="609600"/>
          </a:xfrm>
        </p:spPr>
        <p:txBody>
          <a:bodyPr/>
          <a:lstStyle/>
          <a:p>
            <a:pPr>
              <a:buNone/>
            </a:pPr>
            <a:r>
              <a:rPr lang="en-US" dirty="0" smtClean="0">
                <a:solidFill>
                  <a:schemeClr val="tx1"/>
                </a:solidFill>
              </a:rPr>
              <a:t>Other Resources</a:t>
            </a:r>
            <a:r>
              <a:rPr lang="en-US" dirty="0" smtClean="0"/>
              <a:t> </a:t>
            </a:r>
            <a:r>
              <a:rPr lang="en-US" dirty="0"/>
              <a:t/>
            </a:r>
            <a:br>
              <a:rPr lang="en-US" dirty="0"/>
            </a:br>
            <a:endParaRPr lang="en-US" dirty="0"/>
          </a:p>
        </p:txBody>
      </p:sp>
      <p:pic>
        <p:nvPicPr>
          <p:cNvPr id="6" name="Picture 5" descr="atom_element_small.png"/>
          <p:cNvPicPr>
            <a:picLocks noChangeAspect="1"/>
          </p:cNvPicPr>
          <p:nvPr/>
        </p:nvPicPr>
        <p:blipFill>
          <a:blip r:embed="rId6" cstate="print"/>
          <a:stretch>
            <a:fillRect/>
          </a:stretch>
        </p:blipFill>
        <p:spPr>
          <a:xfrm>
            <a:off x="7829967" y="5791200"/>
            <a:ext cx="1314033" cy="1066800"/>
          </a:xfrm>
          <a:prstGeom prst="rect">
            <a:avLst/>
          </a:prstGeom>
        </p:spPr>
      </p:pic>
    </p:spTree>
    <p:extLst>
      <p:ext uri="{BB962C8B-B14F-4D97-AF65-F5344CB8AC3E}">
        <p14:creationId xmlns:p14="http://schemas.microsoft.com/office/powerpoint/2010/main" val="35382605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524000"/>
            <a:ext cx="8458200" cy="4724401"/>
          </a:xfrm>
        </p:spPr>
        <p:txBody>
          <a:bodyPr/>
          <a:lstStyle/>
          <a:p>
            <a:r>
              <a:rPr lang="en-US" dirty="0" smtClean="0">
                <a:solidFill>
                  <a:schemeClr val="tx1"/>
                </a:solidFill>
              </a:rPr>
              <a:t>What has AISL funded? </a:t>
            </a:r>
            <a:r>
              <a:rPr lang="en-US" dirty="0">
                <a:hlinkClick r:id="rId3"/>
              </a:rPr>
              <a:t>http://www.nsf.gov/awardsearch/</a:t>
            </a:r>
            <a:endParaRPr lang="en-US" dirty="0"/>
          </a:p>
          <a:p>
            <a:pPr lvl="1"/>
            <a:r>
              <a:rPr lang="en-US" dirty="0" smtClean="0">
                <a:solidFill>
                  <a:schemeClr val="tx1"/>
                </a:solidFill>
              </a:rPr>
              <a:t>Put in AISL to see the vast range of what has recently been funded or just click on the link from the </a:t>
            </a:r>
            <a:r>
              <a:rPr lang="en-US" dirty="0">
                <a:solidFill>
                  <a:schemeClr val="tx1"/>
                </a:solidFill>
              </a:rPr>
              <a:t>AISL webpage: </a:t>
            </a:r>
            <a:r>
              <a:rPr lang="en-US" dirty="0">
                <a:hlinkClick r:id="rId4"/>
              </a:rPr>
              <a:t>http://</a:t>
            </a:r>
            <a:r>
              <a:rPr lang="en-US" dirty="0" smtClean="0">
                <a:hlinkClick r:id="rId4"/>
              </a:rPr>
              <a:t>www.nsf.gov/funding/pgm_summ.jsp?pims_id=504793</a:t>
            </a:r>
            <a:endParaRPr lang="en-US" dirty="0" smtClean="0"/>
          </a:p>
          <a:p>
            <a:pPr lvl="1"/>
            <a:r>
              <a:rPr lang="en-US" dirty="0" smtClean="0">
                <a:solidFill>
                  <a:schemeClr val="tx1"/>
                </a:solidFill>
              </a:rPr>
              <a:t>Also try key words related to your proposal topic/area; there are many search options to explore</a:t>
            </a:r>
          </a:p>
          <a:p>
            <a:pPr marL="457200" lvl="1" indent="0">
              <a:buNone/>
            </a:pPr>
            <a:endParaRPr lang="en-US" dirty="0" smtClean="0"/>
          </a:p>
          <a:p>
            <a:r>
              <a:rPr lang="en-US" dirty="0" smtClean="0">
                <a:solidFill>
                  <a:schemeClr val="tx1"/>
                </a:solidFill>
              </a:rPr>
              <a:t>NSF Grant </a:t>
            </a:r>
            <a:r>
              <a:rPr lang="en-US" dirty="0">
                <a:solidFill>
                  <a:schemeClr val="tx1"/>
                </a:solidFill>
              </a:rPr>
              <a:t>P</a:t>
            </a:r>
            <a:r>
              <a:rPr lang="en-US" dirty="0" smtClean="0">
                <a:solidFill>
                  <a:schemeClr val="tx1"/>
                </a:solidFill>
              </a:rPr>
              <a:t>roposal </a:t>
            </a:r>
            <a:r>
              <a:rPr lang="en-US" dirty="0">
                <a:solidFill>
                  <a:schemeClr val="tx1"/>
                </a:solidFill>
              </a:rPr>
              <a:t>G</a:t>
            </a:r>
            <a:r>
              <a:rPr lang="en-US" dirty="0" smtClean="0">
                <a:solidFill>
                  <a:schemeClr val="tx1"/>
                </a:solidFill>
              </a:rPr>
              <a:t>uide (GPG) is very helpful as are FAQs: </a:t>
            </a:r>
            <a:r>
              <a:rPr lang="en-US" dirty="0" smtClean="0">
                <a:hlinkClick r:id="rId5"/>
              </a:rPr>
              <a:t>http</a:t>
            </a:r>
            <a:r>
              <a:rPr lang="en-US" dirty="0">
                <a:hlinkClick r:id="rId5"/>
              </a:rPr>
              <a:t>://www.nsf.gov/bfa/dias/policy/</a:t>
            </a:r>
            <a:r>
              <a:rPr lang="en-US" dirty="0"/>
              <a:t>  </a:t>
            </a:r>
            <a:endParaRPr lang="en-US" dirty="0" smtClean="0"/>
          </a:p>
          <a:p>
            <a:pPr lvl="1"/>
            <a:r>
              <a:rPr lang="en-US" dirty="0" smtClean="0">
                <a:solidFill>
                  <a:schemeClr val="tx1"/>
                </a:solidFill>
              </a:rPr>
              <a:t>IRB and other information is also on this page.</a:t>
            </a:r>
            <a:endParaRPr lang="en-US" dirty="0">
              <a:solidFill>
                <a:schemeClr val="tx1"/>
              </a:solidFill>
            </a:endParaRPr>
          </a:p>
          <a:p>
            <a:endParaRPr lang="en-US" dirty="0" smtClean="0"/>
          </a:p>
          <a:p>
            <a:endParaRPr lang="en-US" dirty="0"/>
          </a:p>
        </p:txBody>
      </p:sp>
      <p:sp>
        <p:nvSpPr>
          <p:cNvPr id="4" name="Slide Number Placeholder 3"/>
          <p:cNvSpPr>
            <a:spLocks noGrp="1"/>
          </p:cNvSpPr>
          <p:nvPr>
            <p:ph type="sldNum" sz="quarter" idx="4"/>
          </p:nvPr>
        </p:nvSpPr>
        <p:spPr/>
        <p:txBody>
          <a:bodyPr/>
          <a:lstStyle/>
          <a:p>
            <a:fld id="{81582BD6-FC20-4557-852B-8433F8572D30}" type="slidenum">
              <a:rPr lang="en-US" smtClean="0"/>
              <a:pPr/>
              <a:t>35</a:t>
            </a:fld>
            <a:endParaRPr lang="en-US" dirty="0"/>
          </a:p>
        </p:txBody>
      </p:sp>
      <p:sp>
        <p:nvSpPr>
          <p:cNvPr id="5" name="Title 4"/>
          <p:cNvSpPr>
            <a:spLocks noGrp="1"/>
          </p:cNvSpPr>
          <p:nvPr>
            <p:ph type="title"/>
          </p:nvPr>
        </p:nvSpPr>
        <p:spPr>
          <a:xfrm>
            <a:off x="685800" y="579437"/>
            <a:ext cx="8001000" cy="639763"/>
          </a:xfrm>
        </p:spPr>
        <p:txBody>
          <a:bodyPr/>
          <a:lstStyle/>
          <a:p>
            <a:pPr>
              <a:buNone/>
            </a:pPr>
            <a:r>
              <a:rPr lang="en-US" dirty="0" smtClean="0">
                <a:solidFill>
                  <a:schemeClr val="tx1"/>
                </a:solidFill>
              </a:rPr>
              <a:t>Other Resources</a:t>
            </a:r>
            <a:endParaRPr lang="en-US" dirty="0">
              <a:solidFill>
                <a:schemeClr val="tx1"/>
              </a:solidFill>
            </a:endParaRPr>
          </a:p>
        </p:txBody>
      </p:sp>
      <p:pic>
        <p:nvPicPr>
          <p:cNvPr id="6" name="Picture 5" descr="atom_element_small.png"/>
          <p:cNvPicPr>
            <a:picLocks noChangeAspect="1"/>
          </p:cNvPicPr>
          <p:nvPr/>
        </p:nvPicPr>
        <p:blipFill>
          <a:blip r:embed="rId6" cstate="print"/>
          <a:stretch>
            <a:fillRect/>
          </a:stretch>
        </p:blipFill>
        <p:spPr>
          <a:xfrm>
            <a:off x="7829967" y="5791200"/>
            <a:ext cx="1314033" cy="1066800"/>
          </a:xfrm>
          <a:prstGeom prst="rect">
            <a:avLst/>
          </a:prstGeom>
        </p:spPr>
      </p:pic>
    </p:spTree>
    <p:extLst>
      <p:ext uri="{BB962C8B-B14F-4D97-AF65-F5344CB8AC3E}">
        <p14:creationId xmlns:p14="http://schemas.microsoft.com/office/powerpoint/2010/main" val="16480775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1582BD6-FC20-4557-852B-8433F8572D30}" type="slidenum">
              <a:rPr lang="en-US" smtClean="0"/>
              <a:pPr/>
              <a:t>36</a:t>
            </a:fld>
            <a:endParaRPr lang="en-US" dirty="0"/>
          </a:p>
        </p:txBody>
      </p:sp>
      <p:sp>
        <p:nvSpPr>
          <p:cNvPr id="3" name="TextBox 2"/>
          <p:cNvSpPr txBox="1"/>
          <p:nvPr/>
        </p:nvSpPr>
        <p:spPr>
          <a:xfrm>
            <a:off x="304800" y="838200"/>
            <a:ext cx="6629400" cy="10668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sz="3600" b="1" i="0" u="none" strike="noStrike" kern="1200" cap="none" spc="0" normalizeH="0" baseline="0" noProof="0" dirty="0" smtClean="0">
                <a:ln>
                  <a:noFill/>
                </a:ln>
                <a:solidFill>
                  <a:schemeClr val="tx1"/>
                </a:solidFill>
                <a:effectLst/>
                <a:uLnTx/>
                <a:uFillTx/>
                <a:latin typeface="+mj-lt"/>
                <a:ea typeface="+mj-ea"/>
                <a:cs typeface="+mj-cs"/>
              </a:rPr>
              <a:t>Opportunity to Ask</a:t>
            </a:r>
            <a:r>
              <a:rPr kumimoji="0" lang="en-US" sz="3600" b="1" i="0" u="none" strike="noStrike" kern="1200" cap="none" spc="0" normalizeH="0" noProof="0" dirty="0" smtClean="0">
                <a:ln>
                  <a:noFill/>
                </a:ln>
                <a:solidFill>
                  <a:schemeClr val="tx1"/>
                </a:solidFill>
                <a:effectLst/>
                <a:uLnTx/>
                <a:uFillTx/>
                <a:latin typeface="+mj-lt"/>
                <a:ea typeface="+mj-ea"/>
                <a:cs typeface="+mj-cs"/>
              </a:rPr>
              <a:t> Questions</a:t>
            </a:r>
            <a:endParaRPr kumimoji="0" lang="en-US" sz="3600" b="1"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4" name="Picture 3" descr="atom_element_small.png"/>
          <p:cNvPicPr>
            <a:picLocks noChangeAspect="1"/>
          </p:cNvPicPr>
          <p:nvPr/>
        </p:nvPicPr>
        <p:blipFill>
          <a:blip r:embed="rId3" cstate="print"/>
          <a:stretch>
            <a:fillRect/>
          </a:stretch>
        </p:blipFill>
        <p:spPr>
          <a:xfrm>
            <a:off x="7829967" y="5791200"/>
            <a:ext cx="1314033" cy="1066800"/>
          </a:xfrm>
          <a:prstGeom prst="rect">
            <a:avLst/>
          </a:prstGeom>
        </p:spPr>
      </p:pic>
      <p:sp>
        <p:nvSpPr>
          <p:cNvPr id="5" name="TextBox 4"/>
          <p:cNvSpPr txBox="1"/>
          <p:nvPr/>
        </p:nvSpPr>
        <p:spPr>
          <a:xfrm>
            <a:off x="381000" y="2133600"/>
            <a:ext cx="8305800" cy="3276600"/>
          </a:xfrm>
          <a:prstGeom prst="rect">
            <a:avLst/>
          </a:prstGeom>
        </p:spPr>
        <p:txBody>
          <a:bodyPr vert="horz" wrap="none" lIns="91440" tIns="45720" rIns="91440" bIns="45720" rtlCol="0" anchor="ctr">
            <a:normAutofit/>
          </a:bodyPr>
          <a:lstStyle/>
          <a:p>
            <a:pPr marL="1588" indent="-1588" algn="ctr">
              <a:buNone/>
            </a:pPr>
            <a:r>
              <a:rPr kumimoji="0" lang="en-US" sz="2400" b="1" i="0" u="none" strike="noStrike" kern="1200" cap="none" spc="0" normalizeH="0" baseline="0" noProof="0" dirty="0" smtClean="0">
                <a:ln>
                  <a:noFill/>
                </a:ln>
                <a:solidFill>
                  <a:schemeClr val="tx1"/>
                </a:solidFill>
                <a:effectLst/>
                <a:uLnTx/>
                <a:uFillTx/>
                <a:latin typeface="+mj-lt"/>
                <a:ea typeface="+mj-ea"/>
                <a:cs typeface="+mj-cs"/>
              </a:rPr>
              <a:t>Join Richard Duschl and Dennis Schatz, </a:t>
            </a:r>
          </a:p>
          <a:p>
            <a:pPr marL="1588" indent="-1588" algn="ctr">
              <a:buNone/>
            </a:pPr>
            <a:r>
              <a:rPr lang="en-US" sz="2400" b="1" dirty="0" smtClean="0">
                <a:latin typeface="+mj-lt"/>
              </a:rPr>
              <a:t>Program Directors at NSF in charge of the SL+ initiative, </a:t>
            </a:r>
          </a:p>
          <a:p>
            <a:pPr marL="1588" indent="-1588" algn="ctr">
              <a:buNone/>
            </a:pPr>
            <a:r>
              <a:rPr lang="en-US" sz="2400" b="1" dirty="0" smtClean="0">
                <a:latin typeface="+mj-lt"/>
              </a:rPr>
              <a:t>for Q &amp; A session:</a:t>
            </a:r>
          </a:p>
          <a:p>
            <a:pPr>
              <a:buNone/>
            </a:pPr>
            <a:endParaRPr lang="en-US" sz="2400" b="1" dirty="0" smtClean="0">
              <a:latin typeface="+mj-lt"/>
            </a:endParaRPr>
          </a:p>
          <a:p>
            <a:pPr algn="ctr">
              <a:buNone/>
            </a:pPr>
            <a:r>
              <a:rPr lang="en-US" sz="2400" b="1" dirty="0" smtClean="0">
                <a:latin typeface="+mj-lt"/>
              </a:rPr>
              <a:t>Thursday, May 15, 2014 from 1:00pm 2:30pm ET</a:t>
            </a:r>
          </a:p>
          <a:p>
            <a:pPr algn="ctr">
              <a:buNone/>
            </a:pPr>
            <a:endParaRPr lang="en-US" sz="2400" b="1" u="sng" dirty="0" smtClean="0">
              <a:latin typeface="+mj-lt"/>
            </a:endParaRPr>
          </a:p>
          <a:p>
            <a:pPr algn="ctr">
              <a:lnSpc>
                <a:spcPct val="120000"/>
              </a:lnSpc>
              <a:buNone/>
            </a:pPr>
            <a:r>
              <a:rPr lang="en-US" sz="2400" b="1" u="sng" dirty="0" smtClean="0"/>
              <a:t>Toll –free number = 866-844-9416; passcode = EHR#</a:t>
            </a:r>
          </a:p>
        </p:txBody>
      </p:sp>
    </p:spTree>
    <p:extLst>
      <p:ext uri="{BB962C8B-B14F-4D97-AF65-F5344CB8AC3E}">
        <p14:creationId xmlns:p14="http://schemas.microsoft.com/office/powerpoint/2010/main" val="29952560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1582BD6-FC20-4557-852B-8433F8572D30}" type="slidenum">
              <a:rPr lang="en-US" smtClean="0"/>
              <a:pPr/>
              <a:t>37</a:t>
            </a:fld>
            <a:endParaRPr lang="en-US" dirty="0"/>
          </a:p>
        </p:txBody>
      </p:sp>
      <p:sp>
        <p:nvSpPr>
          <p:cNvPr id="3" name="TextBox 2"/>
          <p:cNvSpPr txBox="1"/>
          <p:nvPr/>
        </p:nvSpPr>
        <p:spPr>
          <a:xfrm>
            <a:off x="304800" y="1066800"/>
            <a:ext cx="6629400" cy="1066800"/>
          </a:xfrm>
          <a:prstGeom prst="rect">
            <a:avLst/>
          </a:prstGeom>
        </p:spPr>
        <p:txBody>
          <a:bodyPr vert="horz" wrap="square" lIns="91440" tIns="45720" rIns="91440" bIns="45720" rtlCol="0" anchor="ctr">
            <a:normAutofit fontScale="92500"/>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sz="3600" b="1" i="0" u="none" strike="noStrike" kern="1200" cap="none" spc="0" normalizeH="0" baseline="0" noProof="0" dirty="0" smtClean="0">
                <a:ln>
                  <a:noFill/>
                </a:ln>
                <a:solidFill>
                  <a:schemeClr val="tx1"/>
                </a:solidFill>
                <a:effectLst/>
                <a:uLnTx/>
                <a:uFillTx/>
                <a:latin typeface="+mj-lt"/>
                <a:ea typeface="+mj-ea"/>
                <a:cs typeface="+mj-cs"/>
              </a:rPr>
              <a:t>Open Space Networking Event</a:t>
            </a:r>
          </a:p>
        </p:txBody>
      </p:sp>
      <p:pic>
        <p:nvPicPr>
          <p:cNvPr id="4" name="Picture 3" descr="atom_element_small.png"/>
          <p:cNvPicPr>
            <a:picLocks noChangeAspect="1"/>
          </p:cNvPicPr>
          <p:nvPr/>
        </p:nvPicPr>
        <p:blipFill>
          <a:blip r:embed="rId3" cstate="print"/>
          <a:stretch>
            <a:fillRect/>
          </a:stretch>
        </p:blipFill>
        <p:spPr>
          <a:xfrm>
            <a:off x="7829967" y="5791200"/>
            <a:ext cx="1314033" cy="1066800"/>
          </a:xfrm>
          <a:prstGeom prst="rect">
            <a:avLst/>
          </a:prstGeom>
        </p:spPr>
      </p:pic>
      <p:sp>
        <p:nvSpPr>
          <p:cNvPr id="5" name="TextBox 4"/>
          <p:cNvSpPr txBox="1"/>
          <p:nvPr/>
        </p:nvSpPr>
        <p:spPr>
          <a:xfrm>
            <a:off x="381000" y="2133600"/>
            <a:ext cx="8305800" cy="3276600"/>
          </a:xfrm>
          <a:prstGeom prst="rect">
            <a:avLst/>
          </a:prstGeom>
        </p:spPr>
        <p:txBody>
          <a:bodyPr vert="horz" wrap="none" lIns="91440" tIns="45720" rIns="91440" bIns="45720" rtlCol="0" anchor="ctr">
            <a:normAutofit/>
          </a:bodyPr>
          <a:lstStyle/>
          <a:p>
            <a:pPr marL="1588" indent="-1588" algn="ctr">
              <a:buNone/>
            </a:pPr>
            <a:endParaRPr kumimoji="0" lang="en-US" sz="2400" b="1"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6" name="TextBox 5"/>
          <p:cNvSpPr txBox="1"/>
          <p:nvPr/>
        </p:nvSpPr>
        <p:spPr>
          <a:xfrm>
            <a:off x="457200" y="2057400"/>
            <a:ext cx="8229600" cy="2819400"/>
          </a:xfrm>
          <a:prstGeom prst="rect">
            <a:avLst/>
          </a:prstGeom>
        </p:spPr>
        <p:txBody>
          <a:bodyPr vert="horz" wrap="none" lIns="91440" tIns="45720" rIns="91440" bIns="45720" rtlCol="0" anchor="ctr">
            <a:norm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3200" b="1" i="0" u="none" strike="noStrike" kern="1200" cap="none" spc="0" normalizeH="0" baseline="0" noProof="0" dirty="0" smtClean="0">
                <a:ln>
                  <a:noFill/>
                </a:ln>
                <a:solidFill>
                  <a:schemeClr val="tx1"/>
                </a:solidFill>
                <a:effectLst/>
                <a:uLnTx/>
                <a:uFillTx/>
                <a:latin typeface="+mj-lt"/>
                <a:ea typeface="+mj-ea"/>
                <a:cs typeface="+mj-cs"/>
              </a:rPr>
              <a:t>More</a:t>
            </a:r>
            <a:r>
              <a:rPr kumimoji="0" lang="en-US" sz="3200" b="1" i="0" u="none" strike="noStrike" kern="1200" cap="none" spc="0" normalizeH="0" noProof="0" dirty="0" smtClean="0">
                <a:ln>
                  <a:noFill/>
                </a:ln>
                <a:solidFill>
                  <a:schemeClr val="tx1"/>
                </a:solidFill>
                <a:effectLst/>
                <a:uLnTx/>
                <a:uFillTx/>
                <a:latin typeface="+mj-lt"/>
                <a:ea typeface="+mj-ea"/>
                <a:cs typeface="+mj-cs"/>
              </a:rPr>
              <a:t> details about the May 23</a:t>
            </a:r>
            <a:r>
              <a:rPr kumimoji="0" lang="en-US" sz="3200" b="1" i="0" u="none" strike="noStrike" kern="1200" cap="none" spc="0" normalizeH="0" baseline="30000" noProof="0" dirty="0" smtClean="0">
                <a:ln>
                  <a:noFill/>
                </a:ln>
                <a:solidFill>
                  <a:schemeClr val="tx1"/>
                </a:solidFill>
                <a:effectLst/>
                <a:uLnTx/>
                <a:uFillTx/>
                <a:latin typeface="+mj-lt"/>
                <a:ea typeface="+mj-ea"/>
                <a:cs typeface="+mj-cs"/>
              </a:rPr>
              <a:t>rd</a:t>
            </a:r>
            <a:r>
              <a:rPr kumimoji="0" lang="en-US" sz="3200" b="1" i="0" u="none" strike="noStrike" kern="1200" cap="none" spc="0" normalizeH="0" noProof="0" dirty="0" smtClean="0">
                <a:ln>
                  <a:noFill/>
                </a:ln>
                <a:solidFill>
                  <a:schemeClr val="tx1"/>
                </a:solidFill>
                <a:effectLst/>
                <a:uLnTx/>
                <a:uFillTx/>
                <a:latin typeface="+mj-lt"/>
                <a:ea typeface="+mj-ea"/>
                <a:cs typeface="+mj-cs"/>
              </a:rPr>
              <a:t> event </a:t>
            </a:r>
          </a:p>
          <a:p>
            <a:pPr marL="0" marR="0" indent="0" algn="ctr" defTabSz="914400" rtl="0" eaLnBrk="1" fontAlgn="auto" latinLnBrk="0" hangingPunct="1">
              <a:lnSpc>
                <a:spcPct val="100000"/>
              </a:lnSpc>
              <a:spcBef>
                <a:spcPct val="0"/>
              </a:spcBef>
              <a:spcAft>
                <a:spcPts val="0"/>
              </a:spcAft>
              <a:buClrTx/>
              <a:buSzTx/>
              <a:buFontTx/>
              <a:buNone/>
              <a:tabLst/>
            </a:pPr>
            <a:r>
              <a:rPr kumimoji="0" lang="en-US" sz="3200" b="1" i="0" u="none" strike="noStrike" kern="1200" cap="none" spc="0" normalizeH="0" noProof="0" dirty="0" smtClean="0">
                <a:ln>
                  <a:noFill/>
                </a:ln>
                <a:solidFill>
                  <a:schemeClr val="tx1"/>
                </a:solidFill>
                <a:effectLst/>
                <a:uLnTx/>
                <a:uFillTx/>
                <a:latin typeface="+mj-lt"/>
                <a:ea typeface="+mj-ea"/>
                <a:cs typeface="+mj-cs"/>
              </a:rPr>
              <a:t>will be posted when they are available</a:t>
            </a:r>
            <a:endParaRPr kumimoji="0" lang="en-US" sz="3200" b="1" i="0" u="none" strike="noStrike" kern="1200" cap="none" spc="0" normalizeH="0" baseline="0" noProof="0" dirty="0" smtClean="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995256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40086" y="4477657"/>
            <a:ext cx="4038600" cy="860425"/>
          </a:xfrm>
        </p:spPr>
        <p:txBody>
          <a:bodyPr/>
          <a:lstStyle/>
          <a:p>
            <a:pPr lvl="1" algn="l" rtl="0">
              <a:spcBef>
                <a:spcPct val="0"/>
              </a:spcBef>
              <a:buClr>
                <a:schemeClr val="accent6">
                  <a:lumMod val="50000"/>
                </a:schemeClr>
              </a:buClr>
            </a:pP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sz="3200" b="1" dirty="0" smtClean="0">
                <a:latin typeface="+mj-lt"/>
              </a:rPr>
              <a:t>Science Learning+ and Its Relationship to Overall AISL Program</a:t>
            </a:r>
            <a:r>
              <a:rPr lang="en-US" sz="3200" b="1" dirty="0" smtClean="0"/>
              <a:t/>
            </a:r>
            <a:br>
              <a:rPr lang="en-US" sz="3200" b="1" dirty="0" smtClean="0"/>
            </a:br>
            <a:r>
              <a:rPr lang="en-US" sz="4200" dirty="0" smtClean="0"/>
              <a:t/>
            </a:r>
            <a:br>
              <a:rPr lang="en-US" sz="4200" dirty="0" smtClean="0"/>
            </a:br>
            <a:endParaRPr lang="en-US" sz="4200" dirty="0"/>
          </a:p>
        </p:txBody>
      </p:sp>
      <p:sp>
        <p:nvSpPr>
          <p:cNvPr id="4" name="TextBox 3"/>
          <p:cNvSpPr txBox="1"/>
          <p:nvPr/>
        </p:nvSpPr>
        <p:spPr>
          <a:xfrm>
            <a:off x="6096000" y="6400800"/>
            <a:ext cx="2971800" cy="228600"/>
          </a:xfrm>
          <a:prstGeom prst="rect">
            <a:avLst/>
          </a:prstGeom>
        </p:spPr>
        <p:txBody>
          <a:bodyPr vert="horz" wrap="square" lIns="91440" tIns="45720" rIns="91440" bIns="45720" rtlCol="0" anchor="ctr">
            <a:noAutofit/>
          </a:bodyPr>
          <a:lstStyle/>
          <a:p>
            <a:pPr>
              <a:spcBef>
                <a:spcPct val="0"/>
              </a:spcBef>
            </a:pPr>
            <a:endParaRPr kumimoji="0" lang="en-US" sz="16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pic>
        <p:nvPicPr>
          <p:cNvPr id="14338" name="Picture 2" descr="http://www.nsf.gov/images/logos/nsf1.gif"/>
          <p:cNvPicPr>
            <a:picLocks noChangeAspect="1" noChangeArrowheads="1"/>
          </p:cNvPicPr>
          <p:nvPr/>
        </p:nvPicPr>
        <p:blipFill>
          <a:blip r:embed="rId3" cstate="print"/>
          <a:srcRect/>
          <a:stretch>
            <a:fillRect/>
          </a:stretch>
        </p:blipFill>
        <p:spPr bwMode="auto">
          <a:xfrm>
            <a:off x="228601" y="3505200"/>
            <a:ext cx="1302123" cy="10668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81000" y="1371600"/>
            <a:ext cx="8305800" cy="5105400"/>
          </a:xfrm>
        </p:spPr>
        <p:txBody>
          <a:bodyPr>
            <a:normAutofit/>
          </a:bodyPr>
          <a:lstStyle/>
          <a:p>
            <a:pPr>
              <a:lnSpc>
                <a:spcPct val="100000"/>
              </a:lnSpc>
            </a:pPr>
            <a:r>
              <a:rPr lang="en-US" b="1" dirty="0" smtClean="0">
                <a:solidFill>
                  <a:schemeClr val="tx1"/>
                </a:solidFill>
              </a:rPr>
              <a:t>Science Learning+ (SL+) is one of six program types listed in the AISL Solicitation (NSF14-555)</a:t>
            </a:r>
          </a:p>
          <a:p>
            <a:pPr>
              <a:lnSpc>
                <a:spcPct val="100000"/>
              </a:lnSpc>
            </a:pPr>
            <a:endParaRPr lang="en-US" sz="800" b="1" dirty="0" smtClean="0">
              <a:solidFill>
                <a:schemeClr val="tx1"/>
              </a:solidFill>
            </a:endParaRPr>
          </a:p>
          <a:p>
            <a:pPr>
              <a:lnSpc>
                <a:spcPct val="100000"/>
              </a:lnSpc>
            </a:pPr>
            <a:r>
              <a:rPr lang="en-US" b="1" dirty="0" smtClean="0">
                <a:solidFill>
                  <a:schemeClr val="tx1"/>
                </a:solidFill>
              </a:rPr>
              <a:t>The other five program types continue to have the same deadline as given in the last solicitation (NSF13-306) of November 14, 2014</a:t>
            </a:r>
          </a:p>
          <a:p>
            <a:pPr>
              <a:lnSpc>
                <a:spcPct val="100000"/>
              </a:lnSpc>
            </a:pPr>
            <a:endParaRPr lang="en-US" sz="800" b="1" dirty="0" smtClean="0">
              <a:solidFill>
                <a:schemeClr val="tx1"/>
              </a:solidFill>
            </a:endParaRPr>
          </a:p>
          <a:p>
            <a:pPr>
              <a:lnSpc>
                <a:spcPct val="100000"/>
              </a:lnSpc>
            </a:pPr>
            <a:r>
              <a:rPr lang="en-US" b="1" dirty="0" smtClean="0">
                <a:solidFill>
                  <a:schemeClr val="tx1"/>
                </a:solidFill>
              </a:rPr>
              <a:t>Only the SL+ Program Type has a different deadline, with SL+ Planning Proposals due July 10, 2014</a:t>
            </a:r>
          </a:p>
          <a:p>
            <a:pPr>
              <a:lnSpc>
                <a:spcPct val="100000"/>
              </a:lnSpc>
            </a:pPr>
            <a:endParaRPr lang="en-US" sz="800" b="1" dirty="0" smtClean="0">
              <a:solidFill>
                <a:schemeClr val="tx1"/>
              </a:solidFill>
            </a:endParaRPr>
          </a:p>
          <a:p>
            <a:pPr>
              <a:lnSpc>
                <a:spcPct val="100000"/>
              </a:lnSpc>
            </a:pPr>
            <a:r>
              <a:rPr lang="en-US" b="1" dirty="0" smtClean="0">
                <a:solidFill>
                  <a:schemeClr val="tx1"/>
                </a:solidFill>
              </a:rPr>
              <a:t>As one of six program types, the funding of SL+ projects comes from the total funds allocated to support AISL grants</a:t>
            </a:r>
          </a:p>
          <a:p>
            <a:endParaRPr lang="en-US" sz="1800" dirty="0" smtClean="0"/>
          </a:p>
          <a:p>
            <a:endParaRPr lang="en-US" sz="1800" dirty="0" smtClean="0"/>
          </a:p>
          <a:p>
            <a:pPr>
              <a:buNone/>
            </a:pPr>
            <a:endParaRPr lang="en-US" sz="1800" dirty="0" smtClean="0"/>
          </a:p>
          <a:p>
            <a:pPr>
              <a:buNone/>
            </a:pPr>
            <a:endParaRPr lang="en-US" dirty="0" smtClean="0">
              <a:solidFill>
                <a:schemeClr val="accent6">
                  <a:lumMod val="75000"/>
                </a:schemeClr>
              </a:solidFill>
            </a:endParaRPr>
          </a:p>
        </p:txBody>
      </p:sp>
      <p:sp>
        <p:nvSpPr>
          <p:cNvPr id="8" name="Text Placeholder 7"/>
          <p:cNvSpPr>
            <a:spLocks noGrp="1"/>
          </p:cNvSpPr>
          <p:nvPr>
            <p:ph type="body" sz="quarter" idx="13"/>
          </p:nvPr>
        </p:nvSpPr>
        <p:spPr>
          <a:xfrm>
            <a:off x="152400" y="1050600"/>
            <a:ext cx="8251200" cy="457200"/>
          </a:xfrm>
        </p:spPr>
        <p:txBody>
          <a:bodyPr/>
          <a:lstStyle/>
          <a:p>
            <a:pPr>
              <a:buNone/>
            </a:pPr>
            <a:endParaRPr lang="en-US" dirty="0"/>
          </a:p>
          <a:p>
            <a:pPr>
              <a:buNone/>
            </a:pPr>
            <a:endParaRPr lang="en-US" dirty="0">
              <a:solidFill>
                <a:schemeClr val="accent6">
                  <a:lumMod val="75000"/>
                </a:schemeClr>
              </a:solidFill>
            </a:endParaRPr>
          </a:p>
        </p:txBody>
      </p:sp>
      <p:sp>
        <p:nvSpPr>
          <p:cNvPr id="6" name="Title 5"/>
          <p:cNvSpPr>
            <a:spLocks noGrp="1"/>
          </p:cNvSpPr>
          <p:nvPr>
            <p:ph type="title"/>
          </p:nvPr>
        </p:nvSpPr>
        <p:spPr>
          <a:xfrm>
            <a:off x="152400" y="533401"/>
            <a:ext cx="8534400" cy="639763"/>
          </a:xfrm>
        </p:spPr>
        <p:txBody>
          <a:bodyPr/>
          <a:lstStyle/>
          <a:p>
            <a:pPr>
              <a:buNone/>
            </a:pPr>
            <a:r>
              <a:rPr lang="en-US" dirty="0" smtClean="0">
                <a:solidFill>
                  <a:schemeClr val="tx1"/>
                </a:solidFill>
                <a:effectLst>
                  <a:outerShdw blurRad="38100" dist="38100" dir="2700000" algn="tl">
                    <a:srgbClr val="000000">
                      <a:alpha val="43137"/>
                    </a:srgbClr>
                  </a:outerShdw>
                </a:effectLst>
              </a:rPr>
              <a:t>Relationship to Overall AISL Program</a:t>
            </a:r>
            <a:endParaRPr lang="en-US" dirty="0">
              <a:solidFill>
                <a:schemeClr val="tx1"/>
              </a:solidFill>
              <a:effectLst>
                <a:outerShdw blurRad="38100" dist="38100" dir="2700000" algn="tl">
                  <a:srgbClr val="000000">
                    <a:alpha val="43137"/>
                  </a:srgbClr>
                </a:outerShdw>
              </a:effectLst>
            </a:endParaRPr>
          </a:p>
        </p:txBody>
      </p:sp>
      <p:pic>
        <p:nvPicPr>
          <p:cNvPr id="15" name="Picture 14" descr="atom_element_small.png"/>
          <p:cNvPicPr>
            <a:picLocks noChangeAspect="1"/>
          </p:cNvPicPr>
          <p:nvPr/>
        </p:nvPicPr>
        <p:blipFill>
          <a:blip r:embed="rId3" cstate="print"/>
          <a:stretch>
            <a:fillRect/>
          </a:stretch>
        </p:blipFill>
        <p:spPr>
          <a:xfrm>
            <a:off x="7829967" y="5791200"/>
            <a:ext cx="1314033" cy="1066800"/>
          </a:xfrm>
          <a:prstGeom prst="rect">
            <a:avLst/>
          </a:prstGeom>
        </p:spPr>
      </p:pic>
      <p:sp>
        <p:nvSpPr>
          <p:cNvPr id="2" name="Slide Number Placeholder 1"/>
          <p:cNvSpPr>
            <a:spLocks noGrp="1"/>
          </p:cNvSpPr>
          <p:nvPr>
            <p:ph type="sldNum" sz="quarter" idx="4"/>
          </p:nvPr>
        </p:nvSpPr>
        <p:spPr/>
        <p:txBody>
          <a:bodyPr/>
          <a:lstStyle/>
          <a:p>
            <a:fld id="{81582BD6-FC20-4557-852B-8433F8572D30}" type="slidenum">
              <a:rPr lang="en-US" smtClean="0"/>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81000" y="1219200"/>
            <a:ext cx="8305800" cy="5105400"/>
          </a:xfrm>
        </p:spPr>
        <p:txBody>
          <a:bodyPr>
            <a:normAutofit/>
          </a:bodyPr>
          <a:lstStyle/>
          <a:p>
            <a:r>
              <a:rPr lang="en-GB" b="1" dirty="0" smtClean="0">
                <a:solidFill>
                  <a:schemeClr val="tx1"/>
                </a:solidFill>
              </a:rPr>
              <a:t>SL+ </a:t>
            </a:r>
            <a:r>
              <a:rPr lang="en-GB" b="1" dirty="0">
                <a:solidFill>
                  <a:schemeClr val="tx1"/>
                </a:solidFill>
              </a:rPr>
              <a:t>is an international partnership </a:t>
            </a:r>
            <a:r>
              <a:rPr lang="en-GB" b="1" dirty="0" smtClean="0">
                <a:solidFill>
                  <a:schemeClr val="tx1"/>
                </a:solidFill>
              </a:rPr>
              <a:t>established by </a:t>
            </a:r>
            <a:r>
              <a:rPr lang="en-GB" b="1" dirty="0">
                <a:solidFill>
                  <a:schemeClr val="tx1"/>
                </a:solidFill>
              </a:rPr>
              <a:t>NSF </a:t>
            </a:r>
            <a:r>
              <a:rPr lang="en-GB" b="1" dirty="0" smtClean="0">
                <a:solidFill>
                  <a:schemeClr val="tx1"/>
                </a:solidFill>
              </a:rPr>
              <a:t>, </a:t>
            </a:r>
            <a:r>
              <a:rPr lang="en-GB" b="1" dirty="0">
                <a:solidFill>
                  <a:schemeClr val="tx1"/>
                </a:solidFill>
              </a:rPr>
              <a:t>the UK-based Wellcome Trust and the UK ESRC (Economic and Social Research Council) in collaboration with the MacArthur Foundation, the Gordon and Betty Moore Foundation, and the Noyce Foundation. </a:t>
            </a:r>
            <a:endParaRPr lang="en-GB" b="1" dirty="0" smtClean="0">
              <a:solidFill>
                <a:schemeClr val="tx1"/>
              </a:solidFill>
            </a:endParaRPr>
          </a:p>
          <a:p>
            <a:endParaRPr lang="en-GB" sz="800" b="1" dirty="0" smtClean="0">
              <a:solidFill>
                <a:schemeClr val="tx1"/>
              </a:solidFill>
            </a:endParaRPr>
          </a:p>
          <a:p>
            <a:r>
              <a:rPr lang="en-GB" b="1" dirty="0" smtClean="0">
                <a:solidFill>
                  <a:schemeClr val="tx1"/>
                </a:solidFill>
              </a:rPr>
              <a:t>Half of the $14.4 million for the program over six years will come from NSF and half will come from combined funds from The Wellcome Trust and ESRC.</a:t>
            </a:r>
          </a:p>
          <a:p>
            <a:endParaRPr lang="en-GB" sz="800" b="1" dirty="0" smtClean="0">
              <a:solidFill>
                <a:schemeClr val="tx1"/>
              </a:solidFill>
            </a:endParaRPr>
          </a:p>
          <a:p>
            <a:r>
              <a:rPr lang="en-GB" b="1" dirty="0" smtClean="0">
                <a:solidFill>
                  <a:schemeClr val="tx1"/>
                </a:solidFill>
              </a:rPr>
              <a:t>NSF will fund projects with lead institutions in the US, while The Wellcome Trust will fund projects with lead institutions in the UK.</a:t>
            </a:r>
            <a:endParaRPr lang="en-US" b="1" dirty="0">
              <a:solidFill>
                <a:schemeClr val="tx1"/>
              </a:solidFill>
            </a:endParaRPr>
          </a:p>
        </p:txBody>
      </p:sp>
      <p:sp>
        <p:nvSpPr>
          <p:cNvPr id="8" name="Text Placeholder 7"/>
          <p:cNvSpPr>
            <a:spLocks noGrp="1"/>
          </p:cNvSpPr>
          <p:nvPr>
            <p:ph type="body" sz="quarter" idx="13"/>
          </p:nvPr>
        </p:nvSpPr>
        <p:spPr>
          <a:xfrm>
            <a:off x="152400" y="1050600"/>
            <a:ext cx="8251200" cy="457200"/>
          </a:xfrm>
        </p:spPr>
        <p:txBody>
          <a:bodyPr/>
          <a:lstStyle/>
          <a:p>
            <a:pPr>
              <a:buNone/>
            </a:pPr>
            <a:endParaRPr lang="en-US" dirty="0"/>
          </a:p>
          <a:p>
            <a:pPr>
              <a:buNone/>
            </a:pPr>
            <a:endParaRPr lang="en-US" dirty="0">
              <a:solidFill>
                <a:schemeClr val="accent6">
                  <a:lumMod val="75000"/>
                </a:schemeClr>
              </a:solidFill>
            </a:endParaRPr>
          </a:p>
        </p:txBody>
      </p:sp>
      <p:sp>
        <p:nvSpPr>
          <p:cNvPr id="6" name="Title 5"/>
          <p:cNvSpPr>
            <a:spLocks noGrp="1"/>
          </p:cNvSpPr>
          <p:nvPr>
            <p:ph type="title"/>
          </p:nvPr>
        </p:nvSpPr>
        <p:spPr>
          <a:xfrm>
            <a:off x="152400" y="533401"/>
            <a:ext cx="8534400" cy="639763"/>
          </a:xfrm>
        </p:spPr>
        <p:txBody>
          <a:bodyPr/>
          <a:lstStyle/>
          <a:p>
            <a:pPr>
              <a:buNone/>
            </a:pPr>
            <a:r>
              <a:rPr lang="en-US" dirty="0" smtClean="0">
                <a:solidFill>
                  <a:schemeClr val="tx1"/>
                </a:solidFill>
                <a:effectLst>
                  <a:outerShdw blurRad="38100" dist="38100" dir="2700000" algn="tl">
                    <a:srgbClr val="000000">
                      <a:alpha val="43137"/>
                    </a:srgbClr>
                  </a:outerShdw>
                </a:effectLst>
              </a:rPr>
              <a:t>An International Partnership</a:t>
            </a:r>
            <a:endParaRPr lang="en-US" dirty="0">
              <a:solidFill>
                <a:schemeClr val="tx1"/>
              </a:solidFill>
              <a:effectLst>
                <a:outerShdw blurRad="38100" dist="38100" dir="2700000" algn="tl">
                  <a:srgbClr val="000000">
                    <a:alpha val="43137"/>
                  </a:srgbClr>
                </a:outerShdw>
              </a:effectLst>
            </a:endParaRPr>
          </a:p>
        </p:txBody>
      </p:sp>
      <p:pic>
        <p:nvPicPr>
          <p:cNvPr id="15" name="Picture 14" descr="atom_element_small.png"/>
          <p:cNvPicPr>
            <a:picLocks noChangeAspect="1"/>
          </p:cNvPicPr>
          <p:nvPr/>
        </p:nvPicPr>
        <p:blipFill>
          <a:blip r:embed="rId3" cstate="print"/>
          <a:stretch>
            <a:fillRect/>
          </a:stretch>
        </p:blipFill>
        <p:spPr>
          <a:xfrm>
            <a:off x="7829967" y="5791200"/>
            <a:ext cx="1314033" cy="1066800"/>
          </a:xfrm>
          <a:prstGeom prst="rect">
            <a:avLst/>
          </a:prstGeom>
        </p:spPr>
      </p:pic>
      <p:sp>
        <p:nvSpPr>
          <p:cNvPr id="2" name="Slide Number Placeholder 1"/>
          <p:cNvSpPr>
            <a:spLocks noGrp="1"/>
          </p:cNvSpPr>
          <p:nvPr>
            <p:ph type="sldNum" sz="quarter" idx="4"/>
          </p:nvPr>
        </p:nvSpPr>
        <p:spPr/>
        <p:txBody>
          <a:bodyPr/>
          <a:lstStyle/>
          <a:p>
            <a:fld id="{81582BD6-FC20-4557-852B-8433F8572D30}" type="slidenum">
              <a:rPr lang="en-US" smtClean="0"/>
              <a:pPr/>
              <a:t>6</a:t>
            </a:fld>
            <a:endParaRPr lang="en-US" dirty="0"/>
          </a:p>
        </p:txBody>
      </p:sp>
    </p:spTree>
    <p:extLst>
      <p:ext uri="{BB962C8B-B14F-4D97-AF65-F5344CB8AC3E}">
        <p14:creationId xmlns:p14="http://schemas.microsoft.com/office/powerpoint/2010/main" val="3786285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24400" y="2057400"/>
            <a:ext cx="5257800" cy="860425"/>
          </a:xfrm>
        </p:spPr>
        <p:txBody>
          <a:bodyPr/>
          <a:lstStyle/>
          <a:p>
            <a:pPr lvl="1" algn="l" rtl="0">
              <a:spcBef>
                <a:spcPct val="0"/>
              </a:spcBef>
              <a:buClr>
                <a:schemeClr val="accent6">
                  <a:lumMod val="50000"/>
                </a:schemeClr>
              </a:buClr>
            </a:pP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sz="3200" b="1" dirty="0" smtClean="0">
                <a:latin typeface="+mj-lt"/>
              </a:rPr>
              <a:t>Characteristics and Goals of Science Learning+ Proposals</a:t>
            </a:r>
            <a:endParaRPr lang="en-US" sz="4200" dirty="0"/>
          </a:p>
        </p:txBody>
      </p:sp>
      <p:sp>
        <p:nvSpPr>
          <p:cNvPr id="4" name="TextBox 3"/>
          <p:cNvSpPr txBox="1"/>
          <p:nvPr/>
        </p:nvSpPr>
        <p:spPr>
          <a:xfrm>
            <a:off x="6096000" y="6400800"/>
            <a:ext cx="2971800" cy="228600"/>
          </a:xfrm>
          <a:prstGeom prst="rect">
            <a:avLst/>
          </a:prstGeom>
        </p:spPr>
        <p:txBody>
          <a:bodyPr vert="horz" wrap="square" lIns="91440" tIns="45720" rIns="91440" bIns="45720" rtlCol="0" anchor="ctr">
            <a:noAutofit/>
          </a:bodyPr>
          <a:lstStyle/>
          <a:p>
            <a:pPr>
              <a:spcBef>
                <a:spcPct val="0"/>
              </a:spcBef>
            </a:pPr>
            <a:endParaRPr kumimoji="0" lang="en-US" sz="16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pic>
        <p:nvPicPr>
          <p:cNvPr id="14338" name="Picture 2" descr="http://www.nsf.gov/images/logos/nsf1.gif"/>
          <p:cNvPicPr>
            <a:picLocks noChangeAspect="1" noChangeArrowheads="1"/>
          </p:cNvPicPr>
          <p:nvPr/>
        </p:nvPicPr>
        <p:blipFill>
          <a:blip r:embed="rId3" cstate="print"/>
          <a:srcRect/>
          <a:stretch>
            <a:fillRect/>
          </a:stretch>
        </p:blipFill>
        <p:spPr bwMode="auto">
          <a:xfrm>
            <a:off x="228601" y="3505200"/>
            <a:ext cx="1302123" cy="10668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81000" y="1524000"/>
            <a:ext cx="8305800" cy="5105400"/>
          </a:xfrm>
        </p:spPr>
        <p:txBody>
          <a:bodyPr>
            <a:normAutofit/>
          </a:bodyPr>
          <a:lstStyle/>
          <a:p>
            <a:pPr marL="0" indent="0">
              <a:spcBef>
                <a:spcPts val="0"/>
              </a:spcBef>
              <a:buNone/>
            </a:pPr>
            <a:r>
              <a:rPr lang="en-GB" b="1" dirty="0">
                <a:solidFill>
                  <a:schemeClr val="tx1"/>
                </a:solidFill>
              </a:rPr>
              <a:t>Strengthen the research and knowledge </a:t>
            </a:r>
            <a:r>
              <a:rPr lang="en-GB" b="1" dirty="0" smtClean="0">
                <a:solidFill>
                  <a:schemeClr val="tx1"/>
                </a:solidFill>
              </a:rPr>
              <a:t>base by:</a:t>
            </a:r>
          </a:p>
          <a:p>
            <a:pPr marL="0" indent="0">
              <a:spcBef>
                <a:spcPts val="0"/>
              </a:spcBef>
              <a:buNone/>
            </a:pPr>
            <a:endParaRPr lang="en-US" sz="800" b="1" dirty="0">
              <a:solidFill>
                <a:schemeClr val="tx1"/>
              </a:solidFill>
            </a:endParaRPr>
          </a:p>
          <a:p>
            <a:pPr lvl="0">
              <a:spcBef>
                <a:spcPts val="0"/>
              </a:spcBef>
            </a:pPr>
            <a:r>
              <a:rPr lang="en-GB" b="1" dirty="0" smtClean="0">
                <a:solidFill>
                  <a:schemeClr val="tx1"/>
                </a:solidFill>
              </a:rPr>
              <a:t>researching </a:t>
            </a:r>
            <a:r>
              <a:rPr lang="en-GB" b="1" dirty="0">
                <a:solidFill>
                  <a:schemeClr val="tx1"/>
                </a:solidFill>
              </a:rPr>
              <a:t>the value and impacts of informal STEM experiences, </a:t>
            </a:r>
            <a:r>
              <a:rPr lang="en-GB" b="1" u="sng" dirty="0">
                <a:solidFill>
                  <a:schemeClr val="tx1"/>
                </a:solidFill>
              </a:rPr>
              <a:t>especially upon young people aged from birth to 19 </a:t>
            </a:r>
            <a:r>
              <a:rPr lang="en-GB" b="1" u="sng" dirty="0" smtClean="0">
                <a:solidFill>
                  <a:schemeClr val="tx1"/>
                </a:solidFill>
              </a:rPr>
              <a:t>years</a:t>
            </a:r>
            <a:endParaRPr lang="en-GB" b="1" u="sng" dirty="0">
              <a:solidFill>
                <a:schemeClr val="tx1"/>
              </a:solidFill>
            </a:endParaRPr>
          </a:p>
          <a:p>
            <a:pPr lvl="0">
              <a:spcBef>
                <a:spcPts val="0"/>
              </a:spcBef>
            </a:pPr>
            <a:endParaRPr lang="en-US" b="1" dirty="0">
              <a:solidFill>
                <a:schemeClr val="tx1"/>
              </a:solidFill>
            </a:endParaRPr>
          </a:p>
          <a:p>
            <a:pPr lvl="0">
              <a:spcBef>
                <a:spcPts val="0"/>
              </a:spcBef>
            </a:pPr>
            <a:r>
              <a:rPr lang="en-GB" b="1" dirty="0" smtClean="0">
                <a:solidFill>
                  <a:schemeClr val="tx1"/>
                </a:solidFill>
              </a:rPr>
              <a:t>developing </a:t>
            </a:r>
            <a:r>
              <a:rPr lang="en-GB" b="1" dirty="0">
                <a:solidFill>
                  <a:schemeClr val="tx1"/>
                </a:solidFill>
              </a:rPr>
              <a:t>a theoretical understanding of the processes which lead to these </a:t>
            </a:r>
            <a:r>
              <a:rPr lang="en-GB" b="1" dirty="0" smtClean="0">
                <a:solidFill>
                  <a:schemeClr val="tx1"/>
                </a:solidFill>
              </a:rPr>
              <a:t>impacts</a:t>
            </a:r>
          </a:p>
          <a:p>
            <a:pPr lvl="0">
              <a:spcBef>
                <a:spcPts val="0"/>
              </a:spcBef>
            </a:pPr>
            <a:endParaRPr lang="en-US" b="1" dirty="0">
              <a:solidFill>
                <a:schemeClr val="tx1"/>
              </a:solidFill>
            </a:endParaRPr>
          </a:p>
          <a:p>
            <a:pPr lvl="0">
              <a:spcBef>
                <a:spcPts val="0"/>
              </a:spcBef>
            </a:pPr>
            <a:r>
              <a:rPr lang="en-GB" b="1" dirty="0" smtClean="0">
                <a:solidFill>
                  <a:schemeClr val="tx1"/>
                </a:solidFill>
              </a:rPr>
              <a:t>developing </a:t>
            </a:r>
            <a:r>
              <a:rPr lang="en-GB" b="1" dirty="0">
                <a:solidFill>
                  <a:schemeClr val="tx1"/>
                </a:solidFill>
              </a:rPr>
              <a:t>better methodologies to measure the impacts of informal STEM experiences especially upon learning and mediation of </a:t>
            </a:r>
            <a:r>
              <a:rPr lang="en-GB" b="1" dirty="0" smtClean="0">
                <a:solidFill>
                  <a:schemeClr val="tx1"/>
                </a:solidFill>
              </a:rPr>
              <a:t>learning</a:t>
            </a:r>
          </a:p>
          <a:p>
            <a:pPr lvl="0">
              <a:spcBef>
                <a:spcPts val="0"/>
              </a:spcBef>
            </a:pPr>
            <a:endParaRPr lang="en-US" b="1" dirty="0">
              <a:solidFill>
                <a:schemeClr val="tx1"/>
              </a:solidFill>
            </a:endParaRPr>
          </a:p>
          <a:p>
            <a:pPr>
              <a:spcBef>
                <a:spcPts val="0"/>
              </a:spcBef>
            </a:pPr>
            <a:r>
              <a:rPr lang="en-GB" b="1" dirty="0" smtClean="0">
                <a:solidFill>
                  <a:schemeClr val="tx1"/>
                </a:solidFill>
              </a:rPr>
              <a:t>building </a:t>
            </a:r>
            <a:r>
              <a:rPr lang="en-GB" b="1" dirty="0">
                <a:solidFill>
                  <a:schemeClr val="tx1"/>
                </a:solidFill>
              </a:rPr>
              <a:t>research capacity in informal STEM </a:t>
            </a:r>
            <a:r>
              <a:rPr lang="en-GB" b="1" dirty="0" smtClean="0">
                <a:solidFill>
                  <a:schemeClr val="tx1"/>
                </a:solidFill>
              </a:rPr>
              <a:t>learning</a:t>
            </a:r>
            <a:endParaRPr lang="en-US" b="1" dirty="0">
              <a:solidFill>
                <a:schemeClr val="tx1"/>
              </a:solidFill>
            </a:endParaRPr>
          </a:p>
          <a:p>
            <a:pPr marL="0" indent="0">
              <a:buNone/>
            </a:pPr>
            <a:endParaRPr lang="en-US" sz="1800" dirty="0" smtClean="0"/>
          </a:p>
          <a:p>
            <a:endParaRPr lang="en-US" sz="1800" dirty="0" smtClean="0"/>
          </a:p>
          <a:p>
            <a:pPr>
              <a:buNone/>
            </a:pPr>
            <a:endParaRPr lang="en-US" sz="1800" dirty="0" smtClean="0"/>
          </a:p>
          <a:p>
            <a:pPr>
              <a:buNone/>
            </a:pPr>
            <a:endParaRPr lang="en-US" dirty="0" smtClean="0">
              <a:solidFill>
                <a:schemeClr val="accent6">
                  <a:lumMod val="75000"/>
                </a:schemeClr>
              </a:solidFill>
            </a:endParaRPr>
          </a:p>
        </p:txBody>
      </p:sp>
      <p:sp>
        <p:nvSpPr>
          <p:cNvPr id="8" name="Text Placeholder 7"/>
          <p:cNvSpPr>
            <a:spLocks noGrp="1"/>
          </p:cNvSpPr>
          <p:nvPr>
            <p:ph type="body" sz="quarter" idx="13"/>
          </p:nvPr>
        </p:nvSpPr>
        <p:spPr>
          <a:xfrm>
            <a:off x="152400" y="1050600"/>
            <a:ext cx="8251200" cy="457200"/>
          </a:xfrm>
        </p:spPr>
        <p:txBody>
          <a:bodyPr/>
          <a:lstStyle/>
          <a:p>
            <a:pPr>
              <a:buNone/>
            </a:pPr>
            <a:endParaRPr lang="en-US" dirty="0"/>
          </a:p>
          <a:p>
            <a:pPr>
              <a:buNone/>
            </a:pPr>
            <a:endParaRPr lang="en-US" dirty="0">
              <a:solidFill>
                <a:schemeClr val="accent6">
                  <a:lumMod val="75000"/>
                </a:schemeClr>
              </a:solidFill>
            </a:endParaRPr>
          </a:p>
        </p:txBody>
      </p:sp>
      <p:sp>
        <p:nvSpPr>
          <p:cNvPr id="6" name="Title 5"/>
          <p:cNvSpPr>
            <a:spLocks noGrp="1"/>
          </p:cNvSpPr>
          <p:nvPr>
            <p:ph type="title"/>
          </p:nvPr>
        </p:nvSpPr>
        <p:spPr>
          <a:xfrm>
            <a:off x="228600" y="533400"/>
            <a:ext cx="8534400" cy="639763"/>
          </a:xfrm>
        </p:spPr>
        <p:txBody>
          <a:bodyPr/>
          <a:lstStyle/>
          <a:p>
            <a:pPr algn="ctr">
              <a:buNone/>
            </a:pPr>
            <a:r>
              <a:rPr lang="en-US" dirty="0" smtClean="0">
                <a:solidFill>
                  <a:schemeClr val="tx1"/>
                </a:solidFill>
                <a:effectLst>
                  <a:outerShdw blurRad="38100" dist="38100" dir="2700000" algn="tl">
                    <a:srgbClr val="000000">
                      <a:alpha val="43137"/>
                    </a:srgbClr>
                  </a:outerShdw>
                </a:effectLst>
              </a:rPr>
              <a:t>Characteristics of Science Learning+ Proposals</a:t>
            </a:r>
            <a:endParaRPr lang="en-US" dirty="0">
              <a:solidFill>
                <a:schemeClr val="tx1"/>
              </a:solidFill>
              <a:effectLst>
                <a:outerShdw blurRad="38100" dist="38100" dir="2700000" algn="tl">
                  <a:srgbClr val="000000">
                    <a:alpha val="43137"/>
                  </a:srgbClr>
                </a:outerShdw>
              </a:effectLst>
            </a:endParaRPr>
          </a:p>
        </p:txBody>
      </p:sp>
      <p:pic>
        <p:nvPicPr>
          <p:cNvPr id="15" name="Picture 14" descr="atom_element_small.png"/>
          <p:cNvPicPr>
            <a:picLocks noChangeAspect="1"/>
          </p:cNvPicPr>
          <p:nvPr/>
        </p:nvPicPr>
        <p:blipFill>
          <a:blip r:embed="rId3" cstate="print"/>
          <a:stretch>
            <a:fillRect/>
          </a:stretch>
        </p:blipFill>
        <p:spPr>
          <a:xfrm>
            <a:off x="7746583" y="5771849"/>
            <a:ext cx="1314033" cy="1066800"/>
          </a:xfrm>
          <a:prstGeom prst="rect">
            <a:avLst/>
          </a:prstGeom>
        </p:spPr>
      </p:pic>
      <p:sp>
        <p:nvSpPr>
          <p:cNvPr id="2" name="Slide Number Placeholder 1"/>
          <p:cNvSpPr>
            <a:spLocks noGrp="1"/>
          </p:cNvSpPr>
          <p:nvPr>
            <p:ph type="sldNum" sz="quarter" idx="4"/>
          </p:nvPr>
        </p:nvSpPr>
        <p:spPr/>
        <p:txBody>
          <a:bodyPr/>
          <a:lstStyle/>
          <a:p>
            <a:fld id="{81582BD6-FC20-4557-852B-8433F8572D30}" type="slidenum">
              <a:rPr lang="en-US" smtClean="0"/>
              <a:pPr/>
              <a:t>8</a:t>
            </a:fld>
            <a:endParaRPr lang="en-US" dirty="0"/>
          </a:p>
        </p:txBody>
      </p:sp>
    </p:spTree>
    <p:extLst>
      <p:ext uri="{BB962C8B-B14F-4D97-AF65-F5344CB8AC3E}">
        <p14:creationId xmlns:p14="http://schemas.microsoft.com/office/powerpoint/2010/main" val="26757289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81000" y="1752600"/>
            <a:ext cx="8305800" cy="5105400"/>
          </a:xfrm>
        </p:spPr>
        <p:txBody>
          <a:bodyPr>
            <a:normAutofit/>
          </a:bodyPr>
          <a:lstStyle/>
          <a:p>
            <a:pPr marL="0" indent="0">
              <a:spcBef>
                <a:spcPts val="0"/>
              </a:spcBef>
              <a:buNone/>
            </a:pPr>
            <a:r>
              <a:rPr lang="en-GB" b="1" dirty="0" smtClean="0">
                <a:solidFill>
                  <a:schemeClr val="tx1"/>
                </a:solidFill>
              </a:rPr>
              <a:t>Bridge </a:t>
            </a:r>
            <a:r>
              <a:rPr lang="en-GB" b="1" dirty="0">
                <a:solidFill>
                  <a:schemeClr val="tx1"/>
                </a:solidFill>
              </a:rPr>
              <a:t>the practice and research </a:t>
            </a:r>
            <a:r>
              <a:rPr lang="en-GB" b="1" dirty="0" smtClean="0">
                <a:solidFill>
                  <a:schemeClr val="tx1"/>
                </a:solidFill>
              </a:rPr>
              <a:t>gap by:</a:t>
            </a:r>
          </a:p>
          <a:p>
            <a:pPr marL="0" indent="0">
              <a:spcBef>
                <a:spcPts val="0"/>
              </a:spcBef>
              <a:buNone/>
            </a:pPr>
            <a:r>
              <a:rPr lang="en-GB" b="1" dirty="0">
                <a:solidFill>
                  <a:schemeClr val="tx1"/>
                </a:solidFill>
              </a:rPr>
              <a:t> </a:t>
            </a:r>
            <a:endParaRPr lang="en-US" dirty="0">
              <a:solidFill>
                <a:schemeClr val="tx1"/>
              </a:solidFill>
            </a:endParaRPr>
          </a:p>
          <a:p>
            <a:pPr lvl="0">
              <a:spcBef>
                <a:spcPts val="0"/>
              </a:spcBef>
            </a:pPr>
            <a:r>
              <a:rPr lang="en-GB" b="1" dirty="0" smtClean="0">
                <a:solidFill>
                  <a:schemeClr val="tx1"/>
                </a:solidFill>
              </a:rPr>
              <a:t>increasing </a:t>
            </a:r>
            <a:r>
              <a:rPr lang="en-GB" b="1" dirty="0">
                <a:solidFill>
                  <a:schemeClr val="tx1"/>
                </a:solidFill>
              </a:rPr>
              <a:t>partnerships, understanding and influence between researchers and </a:t>
            </a:r>
            <a:r>
              <a:rPr lang="en-GB" b="1" dirty="0" smtClean="0">
                <a:solidFill>
                  <a:schemeClr val="tx1"/>
                </a:solidFill>
              </a:rPr>
              <a:t>practitioners</a:t>
            </a:r>
          </a:p>
          <a:p>
            <a:pPr lvl="0">
              <a:spcBef>
                <a:spcPts val="0"/>
              </a:spcBef>
            </a:pPr>
            <a:endParaRPr lang="en-GB" b="1" dirty="0">
              <a:solidFill>
                <a:schemeClr val="tx1"/>
              </a:solidFill>
            </a:endParaRPr>
          </a:p>
          <a:p>
            <a:pPr lvl="0">
              <a:spcBef>
                <a:spcPts val="0"/>
              </a:spcBef>
            </a:pPr>
            <a:r>
              <a:rPr lang="en-GB" b="1" dirty="0" smtClean="0">
                <a:solidFill>
                  <a:schemeClr val="tx1"/>
                </a:solidFill>
              </a:rPr>
              <a:t>developing </a:t>
            </a:r>
            <a:r>
              <a:rPr lang="en-GB" b="1" dirty="0">
                <a:solidFill>
                  <a:schemeClr val="tx1"/>
                </a:solidFill>
              </a:rPr>
              <a:t>collaborations among institutions and individuals engaged in informal STEM </a:t>
            </a:r>
            <a:r>
              <a:rPr lang="en-GB" b="1" dirty="0" smtClean="0">
                <a:solidFill>
                  <a:schemeClr val="tx1"/>
                </a:solidFill>
              </a:rPr>
              <a:t>experiences</a:t>
            </a:r>
          </a:p>
          <a:p>
            <a:pPr lvl="0">
              <a:spcBef>
                <a:spcPts val="0"/>
              </a:spcBef>
            </a:pPr>
            <a:endParaRPr lang="en-US" b="1" dirty="0">
              <a:solidFill>
                <a:schemeClr val="tx1"/>
              </a:solidFill>
            </a:endParaRPr>
          </a:p>
          <a:p>
            <a:pPr>
              <a:spcBef>
                <a:spcPts val="0"/>
              </a:spcBef>
            </a:pPr>
            <a:r>
              <a:rPr lang="en-GB" b="1" dirty="0" smtClean="0">
                <a:solidFill>
                  <a:schemeClr val="tx1"/>
                </a:solidFill>
              </a:rPr>
              <a:t>translating, communicating </a:t>
            </a:r>
            <a:r>
              <a:rPr lang="en-GB" b="1" dirty="0">
                <a:solidFill>
                  <a:schemeClr val="tx1"/>
                </a:solidFill>
              </a:rPr>
              <a:t>and </a:t>
            </a:r>
            <a:r>
              <a:rPr lang="en-GB" b="1" dirty="0" smtClean="0">
                <a:solidFill>
                  <a:schemeClr val="tx1"/>
                </a:solidFill>
              </a:rPr>
              <a:t>documenting </a:t>
            </a:r>
            <a:r>
              <a:rPr lang="en-GB" b="1" dirty="0">
                <a:solidFill>
                  <a:schemeClr val="tx1"/>
                </a:solidFill>
              </a:rPr>
              <a:t>the outcomes of research into </a:t>
            </a:r>
            <a:r>
              <a:rPr lang="en-GB" b="1" dirty="0" smtClean="0">
                <a:solidFill>
                  <a:schemeClr val="tx1"/>
                </a:solidFill>
              </a:rPr>
              <a:t>practice</a:t>
            </a:r>
            <a:endParaRPr lang="en-US" b="1" dirty="0">
              <a:solidFill>
                <a:schemeClr val="tx1"/>
              </a:solidFill>
            </a:endParaRPr>
          </a:p>
          <a:p>
            <a:pPr marL="0" indent="0">
              <a:buNone/>
            </a:pPr>
            <a:endParaRPr lang="en-US" sz="1800" dirty="0" smtClean="0"/>
          </a:p>
          <a:p>
            <a:endParaRPr lang="en-US" sz="1800" dirty="0" smtClean="0"/>
          </a:p>
          <a:p>
            <a:pPr>
              <a:buNone/>
            </a:pPr>
            <a:endParaRPr lang="en-US" sz="1800" dirty="0" smtClean="0"/>
          </a:p>
          <a:p>
            <a:pPr>
              <a:buNone/>
            </a:pPr>
            <a:endParaRPr lang="en-US" dirty="0" smtClean="0">
              <a:solidFill>
                <a:schemeClr val="accent6">
                  <a:lumMod val="75000"/>
                </a:schemeClr>
              </a:solidFill>
            </a:endParaRPr>
          </a:p>
        </p:txBody>
      </p:sp>
      <p:sp>
        <p:nvSpPr>
          <p:cNvPr id="8" name="Text Placeholder 7"/>
          <p:cNvSpPr>
            <a:spLocks noGrp="1"/>
          </p:cNvSpPr>
          <p:nvPr>
            <p:ph type="body" sz="quarter" idx="13"/>
          </p:nvPr>
        </p:nvSpPr>
        <p:spPr>
          <a:xfrm>
            <a:off x="152400" y="1050600"/>
            <a:ext cx="8251200" cy="457200"/>
          </a:xfrm>
        </p:spPr>
        <p:txBody>
          <a:bodyPr/>
          <a:lstStyle/>
          <a:p>
            <a:pPr>
              <a:buNone/>
            </a:pPr>
            <a:endParaRPr lang="en-US" dirty="0"/>
          </a:p>
          <a:p>
            <a:pPr>
              <a:buNone/>
            </a:pPr>
            <a:endParaRPr lang="en-US" dirty="0">
              <a:solidFill>
                <a:schemeClr val="accent6">
                  <a:lumMod val="75000"/>
                </a:schemeClr>
              </a:solidFill>
            </a:endParaRPr>
          </a:p>
        </p:txBody>
      </p:sp>
      <p:sp>
        <p:nvSpPr>
          <p:cNvPr id="6" name="Title 5"/>
          <p:cNvSpPr>
            <a:spLocks noGrp="1"/>
          </p:cNvSpPr>
          <p:nvPr>
            <p:ph type="title"/>
          </p:nvPr>
        </p:nvSpPr>
        <p:spPr>
          <a:xfrm>
            <a:off x="152400" y="533401"/>
            <a:ext cx="8534400" cy="639763"/>
          </a:xfrm>
        </p:spPr>
        <p:txBody>
          <a:bodyPr/>
          <a:lstStyle/>
          <a:p>
            <a:pPr algn="ctr">
              <a:buNone/>
            </a:pPr>
            <a:r>
              <a:rPr lang="en-US" dirty="0" smtClean="0">
                <a:solidFill>
                  <a:schemeClr val="tx1"/>
                </a:solidFill>
                <a:effectLst>
                  <a:outerShdw blurRad="38100" dist="38100" dir="2700000" algn="tl">
                    <a:srgbClr val="000000">
                      <a:alpha val="43137"/>
                    </a:srgbClr>
                  </a:outerShdw>
                </a:effectLst>
              </a:rPr>
              <a:t>Characteristics of Science Learning+ Proposals</a:t>
            </a:r>
            <a:endParaRPr lang="en-US" dirty="0">
              <a:solidFill>
                <a:schemeClr val="tx1"/>
              </a:solidFill>
              <a:effectLst>
                <a:outerShdw blurRad="38100" dist="38100" dir="2700000" algn="tl">
                  <a:srgbClr val="000000">
                    <a:alpha val="43137"/>
                  </a:srgbClr>
                </a:outerShdw>
              </a:effectLst>
            </a:endParaRPr>
          </a:p>
        </p:txBody>
      </p:sp>
      <p:pic>
        <p:nvPicPr>
          <p:cNvPr id="15" name="Picture 14" descr="atom_element_small.png"/>
          <p:cNvPicPr>
            <a:picLocks noChangeAspect="1"/>
          </p:cNvPicPr>
          <p:nvPr/>
        </p:nvPicPr>
        <p:blipFill>
          <a:blip r:embed="rId3" cstate="print"/>
          <a:stretch>
            <a:fillRect/>
          </a:stretch>
        </p:blipFill>
        <p:spPr>
          <a:xfrm>
            <a:off x="7829967" y="5791200"/>
            <a:ext cx="1314033" cy="1066800"/>
          </a:xfrm>
          <a:prstGeom prst="rect">
            <a:avLst/>
          </a:prstGeom>
        </p:spPr>
      </p:pic>
      <p:sp>
        <p:nvSpPr>
          <p:cNvPr id="2" name="Slide Number Placeholder 1"/>
          <p:cNvSpPr>
            <a:spLocks noGrp="1"/>
          </p:cNvSpPr>
          <p:nvPr>
            <p:ph type="sldNum" sz="quarter" idx="4"/>
          </p:nvPr>
        </p:nvSpPr>
        <p:spPr/>
        <p:txBody>
          <a:bodyPr/>
          <a:lstStyle/>
          <a:p>
            <a:fld id="{81582BD6-FC20-4557-852B-8433F8572D30}" type="slidenum">
              <a:rPr lang="en-US" smtClean="0"/>
              <a:pPr/>
              <a:t>9</a:t>
            </a:fld>
            <a:endParaRPr lang="en-US" dirty="0"/>
          </a:p>
        </p:txBody>
      </p:sp>
    </p:spTree>
    <p:extLst>
      <p:ext uri="{BB962C8B-B14F-4D97-AF65-F5344CB8AC3E}">
        <p14:creationId xmlns:p14="http://schemas.microsoft.com/office/powerpoint/2010/main" val="1489119304"/>
      </p:ext>
    </p:extLst>
  </p:cSld>
  <p:clrMapOvr>
    <a:masterClrMapping/>
  </p:clrMapOvr>
  <p:timing>
    <p:tnLst>
      <p:par>
        <p:cTn id="1" dur="indefinite" restart="never" nodeType="tmRoot"/>
      </p:par>
    </p:tnLst>
  </p:timing>
</p:sld>
</file>

<file path=ppt/theme/theme1.xml><?xml version="1.0" encoding="utf-8"?>
<a:theme xmlns:a="http://schemas.openxmlformats.org/drawingml/2006/main" name="PM_atom_molecule">
  <a:themeElements>
    <a:clrScheme name="Custom 1">
      <a:dk1>
        <a:sysClr val="windowText" lastClr="000000"/>
      </a:dk1>
      <a:lt1>
        <a:sysClr val="window" lastClr="FFFFFF"/>
      </a:lt1>
      <a:dk2>
        <a:srgbClr val="323232"/>
      </a:dk2>
      <a:lt2>
        <a:srgbClr val="E3DED1"/>
      </a:lt2>
      <a:accent1>
        <a:srgbClr val="F07F09"/>
      </a:accent1>
      <a:accent2>
        <a:srgbClr val="E7DD3B"/>
      </a:accent2>
      <a:accent3>
        <a:srgbClr val="1B587C"/>
      </a:accent3>
      <a:accent4>
        <a:srgbClr val="7BCD31"/>
      </a:accent4>
      <a:accent5>
        <a:srgbClr val="30C5A0"/>
      </a:accent5>
      <a:accent6>
        <a:srgbClr val="8931BB"/>
      </a:accent6>
      <a:hlink>
        <a:srgbClr val="6B9F25"/>
      </a:hlink>
      <a:folHlink>
        <a:srgbClr val="B26B0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2400" b="0" i="0" u="none" strike="noStrike" kern="1200" cap="none" spc="0" normalizeH="0" baseline="0" noProof="0" dirty="0" smtClean="0">
            <a:ln>
              <a:noFill/>
            </a:ln>
            <a:solidFill>
              <a:schemeClr val="tx1"/>
            </a:solidFill>
            <a:effectLst/>
            <a:uLnTx/>
            <a:uFillTx/>
            <a:latin typeface="Perpetua" pitchFamily="18" charset="0"/>
            <a:ea typeface="+mj-ea"/>
            <a:cs typeface="+mj-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3859DFF-5CB2-4874-AADB-9CD9AD08B6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10269</TotalTime>
  <Words>2117</Words>
  <Application>Microsoft Office PowerPoint</Application>
  <PresentationFormat>On-screen Show (4:3)</PresentationFormat>
  <Paragraphs>329</Paragraphs>
  <Slides>37</Slides>
  <Notes>37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Segoe UI</vt:lpstr>
      <vt:lpstr>Trebuchet MS</vt:lpstr>
      <vt:lpstr>Calibri</vt:lpstr>
      <vt:lpstr>Century Gothic</vt:lpstr>
      <vt:lpstr>Perpetua</vt:lpstr>
      <vt:lpstr>PM_atom_molecule</vt:lpstr>
      <vt:lpstr>   Program Overview  Science Learning+ Network Planning Proposals </vt:lpstr>
      <vt:lpstr>WELCOME</vt:lpstr>
      <vt:lpstr>PowerPoint Overview</vt:lpstr>
      <vt:lpstr>             Science Learning+ and Its Relationship to Overall AISL Program  </vt:lpstr>
      <vt:lpstr>Relationship to Overall AISL Program</vt:lpstr>
      <vt:lpstr>An International Partnership</vt:lpstr>
      <vt:lpstr>           Characteristics and Goals of Science Learning+ Proposals</vt:lpstr>
      <vt:lpstr>Characteristics of Science Learning+ Proposals</vt:lpstr>
      <vt:lpstr>Characteristics of Science Learning+ Proposals</vt:lpstr>
      <vt:lpstr>Characteristics of Science Learning+ Proposals</vt:lpstr>
      <vt:lpstr>             Science Learning+ is a   Two Phase Process  </vt:lpstr>
      <vt:lpstr>Phase 1 – Planning Grants</vt:lpstr>
      <vt:lpstr>Phase 1 Planning Proposals Will:</vt:lpstr>
      <vt:lpstr>Phase 1 Planning Proposals:</vt:lpstr>
      <vt:lpstr>Two Phase Process</vt:lpstr>
      <vt:lpstr>Two Phase Process</vt:lpstr>
      <vt:lpstr> Preparing  Competitive Proposals  </vt:lpstr>
      <vt:lpstr>Preparing to Submit a Proposal</vt:lpstr>
      <vt:lpstr>Project Summary </vt:lpstr>
      <vt:lpstr>Project Narrative</vt:lpstr>
      <vt:lpstr>Project Rationale</vt:lpstr>
      <vt:lpstr>Project Rationale</vt:lpstr>
      <vt:lpstr>Project Objectives</vt:lpstr>
      <vt:lpstr>Project Design</vt:lpstr>
      <vt:lpstr>Project Management</vt:lpstr>
      <vt:lpstr>Project Management</vt:lpstr>
      <vt:lpstr>Broader Impacts</vt:lpstr>
      <vt:lpstr>Supplementary Documents</vt:lpstr>
      <vt:lpstr>Budget</vt:lpstr>
      <vt:lpstr> Review Process </vt:lpstr>
      <vt:lpstr>Proposal Review Process</vt:lpstr>
      <vt:lpstr>Proposal Review Process (SL+ only)</vt:lpstr>
      <vt:lpstr>Resources  </vt:lpstr>
      <vt:lpstr>Other Resources  </vt:lpstr>
      <vt:lpstr>Other Resources</vt:lpstr>
      <vt:lpstr>PowerPoint Presentation</vt:lpstr>
      <vt:lpstr>PowerPoint Presentation</vt:lpstr>
    </vt:vector>
  </TitlesOfParts>
  <Company>National Science Foundation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Atom Molecule</dc:title>
  <dc:creator>Pamela Brooks-Pope</dc:creator>
  <cp:lastModifiedBy>wneufeld</cp:lastModifiedBy>
  <cp:revision>281</cp:revision>
  <cp:lastPrinted>2013-11-01T16:38:50Z</cp:lastPrinted>
  <dcterms:created xsi:type="dcterms:W3CDTF">2013-11-01T09:57:09Z</dcterms:created>
  <dcterms:modified xsi:type="dcterms:W3CDTF">2014-05-08T00:44:12Z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TC018572849991</vt:lpwstr>
  </property>
</Properties>
</file>