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313" r:id="rId2"/>
    <p:sldId id="314" r:id="rId3"/>
    <p:sldId id="317" r:id="rId4"/>
    <p:sldId id="318" r:id="rId5"/>
    <p:sldId id="324" r:id="rId6"/>
    <p:sldId id="320" r:id="rId7"/>
    <p:sldId id="321" r:id="rId8"/>
    <p:sldId id="334" r:id="rId9"/>
    <p:sldId id="325" r:id="rId10"/>
    <p:sldId id="322" r:id="rId11"/>
    <p:sldId id="323" r:id="rId12"/>
    <p:sldId id="326" r:id="rId13"/>
    <p:sldId id="330" r:id="rId14"/>
    <p:sldId id="331" r:id="rId15"/>
    <p:sldId id="335" r:id="rId16"/>
    <p:sldId id="327" r:id="rId17"/>
    <p:sldId id="328" r:id="rId18"/>
    <p:sldId id="329" r:id="rId19"/>
    <p:sldId id="333" r:id="rId20"/>
    <p:sldId id="332"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303" autoAdjust="0"/>
  </p:normalViewPr>
  <p:slideViewPr>
    <p:cSldViewPr snapToGrid="0">
      <p:cViewPr>
        <p:scale>
          <a:sx n="75" d="100"/>
          <a:sy n="75" d="100"/>
        </p:scale>
        <p:origin x="-2592" y="-320"/>
      </p:cViewPr>
      <p:guideLst>
        <p:guide orient="horz" pos="1000"/>
        <p:guide pos="2880"/>
      </p:guideLst>
    </p:cSldViewPr>
  </p:slideViewPr>
  <p:notesTextViewPr>
    <p:cViewPr>
      <p:scale>
        <a:sx n="1" d="1"/>
        <a:sy n="1" d="1"/>
      </p:scale>
      <p:origin x="0" y="0"/>
    </p:cViewPr>
  </p:notesTextViewPr>
  <p:sorterViewPr>
    <p:cViewPr>
      <p:scale>
        <a:sx n="200" d="100"/>
        <a:sy n="200" d="100"/>
      </p:scale>
      <p:origin x="0" y="11440"/>
    </p:cViewPr>
  </p:sorterViewPr>
  <p:notesViewPr>
    <p:cSldViewPr snapToGrid="0">
      <p:cViewPr>
        <p:scale>
          <a:sx n="150" d="100"/>
          <a:sy n="150" d="100"/>
        </p:scale>
        <p:origin x="-2368" y="28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515DEFF-5CD6-2B43-A0B2-6AB6F51A32C0}" type="datetime1">
              <a:rPr lang="en-US" smtClean="0"/>
              <a:t>7/25/14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9570CE4-501B-0B48-B29F-BAE20E98341A}" type="slidenum">
              <a:rPr lang="en-US" smtClean="0"/>
              <a:t>‹#›</a:t>
            </a:fld>
            <a:endParaRPr lang="en-US"/>
          </a:p>
        </p:txBody>
      </p:sp>
    </p:spTree>
    <p:extLst>
      <p:ext uri="{BB962C8B-B14F-4D97-AF65-F5344CB8AC3E}">
        <p14:creationId xmlns:p14="http://schemas.microsoft.com/office/powerpoint/2010/main" val="24441771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6C50803-05DF-0B4A-931E-5A3AE8916759}" type="datetime1">
              <a:rPr lang="en-US" smtClean="0"/>
              <a:t>7/25/14</a:t>
            </a:fld>
            <a:endParaRPr lang="en-US"/>
          </a:p>
        </p:txBody>
      </p:sp>
      <p:sp>
        <p:nvSpPr>
          <p:cNvPr id="4" name="Slide Image Placeholder 3"/>
          <p:cNvSpPr>
            <a:spLocks noGrp="1" noRot="1" noChangeAspect="1"/>
          </p:cNvSpPr>
          <p:nvPr>
            <p:ph type="sldImg" idx="2"/>
          </p:nvPr>
        </p:nvSpPr>
        <p:spPr>
          <a:xfrm>
            <a:off x="1181100" y="696913"/>
            <a:ext cx="4314825" cy="3236119"/>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1" y="4067175"/>
            <a:ext cx="7010400" cy="4743450"/>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CD141EE-0B66-6B40-885A-55E26929B4E0}" type="slidenum">
              <a:rPr lang="en-US" smtClean="0"/>
              <a:t>‹#›</a:t>
            </a:fld>
            <a:endParaRPr lang="en-US"/>
          </a:p>
        </p:txBody>
      </p:sp>
    </p:spTree>
    <p:extLst>
      <p:ext uri="{BB962C8B-B14F-4D97-AF65-F5344CB8AC3E}">
        <p14:creationId xmlns:p14="http://schemas.microsoft.com/office/powerpoint/2010/main" val="349414698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6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a:xfrm>
            <a:off x="711426" y="4663694"/>
            <a:ext cx="5582356" cy="3434503"/>
          </a:xfrm>
        </p:spPr>
        <p:txBody>
          <a:bodyPr/>
          <a:lstStyle/>
          <a:p>
            <a:r>
              <a:rPr lang="en-US" sz="1200" dirty="0" smtClean="0">
                <a:solidFill>
                  <a:schemeClr val="tx1"/>
                </a:solidFill>
                <a:latin typeface="Calibri (Body)"/>
                <a:cs typeface="Calibri (Body)"/>
              </a:rPr>
              <a:t>Welcome to the NSF Webinar on our the Computer and Information Science and Engineering</a:t>
            </a:r>
            <a:r>
              <a:rPr lang="en-US" sz="1200" baseline="0" dirty="0" smtClean="0">
                <a:solidFill>
                  <a:schemeClr val="tx1"/>
                </a:solidFill>
                <a:latin typeface="Calibri (Body)"/>
                <a:cs typeface="Calibri (Body)"/>
              </a:rPr>
              <a:t> Research Initiation Initiative (CRII)</a:t>
            </a:r>
            <a:r>
              <a:rPr lang="en-US" sz="1200" dirty="0" smtClean="0">
                <a:solidFill>
                  <a:schemeClr val="tx1"/>
                </a:solidFill>
                <a:latin typeface="Calibri (Body)"/>
                <a:cs typeface="Calibri (Body)"/>
              </a:rPr>
              <a:t>. </a:t>
            </a:r>
          </a:p>
          <a:p>
            <a:endParaRPr lang="en-US" sz="1200" dirty="0">
              <a:solidFill>
                <a:schemeClr val="tx1"/>
              </a:solidFill>
              <a:latin typeface="Calibri (Body)"/>
              <a:cs typeface="Calibri (Body)"/>
            </a:endParaRPr>
          </a:p>
          <a:p>
            <a:r>
              <a:rPr lang="en-US" sz="1200" dirty="0" smtClean="0">
                <a:solidFill>
                  <a:schemeClr val="tx1"/>
                </a:solidFill>
                <a:latin typeface="Calibri (Body)"/>
                <a:cs typeface="Calibri (Body)"/>
              </a:rPr>
              <a:t>I </a:t>
            </a:r>
            <a:r>
              <a:rPr lang="en-US" sz="1200" dirty="0">
                <a:solidFill>
                  <a:schemeClr val="tx1"/>
                </a:solidFill>
                <a:latin typeface="Calibri (Body)"/>
                <a:cs typeface="Calibri (Body)"/>
              </a:rPr>
              <a:t>am </a:t>
            </a:r>
            <a:r>
              <a:rPr lang="en-US" sz="1200" dirty="0" err="1" smtClean="0">
                <a:solidFill>
                  <a:schemeClr val="tx1"/>
                </a:solidFill>
                <a:latin typeface="Calibri (Body)"/>
                <a:cs typeface="Calibri (Body)"/>
              </a:rPr>
              <a:t>Farnam</a:t>
            </a:r>
            <a:r>
              <a:rPr lang="en-US" sz="1200" dirty="0" smtClean="0">
                <a:solidFill>
                  <a:schemeClr val="tx1"/>
                </a:solidFill>
                <a:latin typeface="Calibri (Body)"/>
                <a:cs typeface="Calibri (Body)"/>
              </a:rPr>
              <a:t> </a:t>
            </a:r>
            <a:r>
              <a:rPr lang="en-US" sz="1200" dirty="0" err="1" smtClean="0">
                <a:solidFill>
                  <a:schemeClr val="tx1"/>
                </a:solidFill>
                <a:latin typeface="Calibri (Body)"/>
                <a:cs typeface="Calibri (Body)"/>
              </a:rPr>
              <a:t>Jahanian</a:t>
            </a:r>
            <a:r>
              <a:rPr lang="en-US" sz="1200" dirty="0" smtClean="0">
                <a:solidFill>
                  <a:schemeClr val="tx1"/>
                </a:solidFill>
                <a:latin typeface="Calibri (Body)"/>
                <a:cs typeface="Calibri (Body)"/>
              </a:rPr>
              <a:t>, </a:t>
            </a:r>
            <a:r>
              <a:rPr lang="en-US" sz="1200" dirty="0">
                <a:solidFill>
                  <a:schemeClr val="tx1"/>
                </a:solidFill>
                <a:latin typeface="Calibri (Body)"/>
                <a:cs typeface="Calibri (Body)"/>
              </a:rPr>
              <a:t>the </a:t>
            </a:r>
            <a:r>
              <a:rPr lang="en-US" sz="1200" dirty="0" smtClean="0">
                <a:solidFill>
                  <a:schemeClr val="tx1"/>
                </a:solidFill>
                <a:latin typeface="Calibri (Body)"/>
                <a:cs typeface="Calibri (Body)"/>
              </a:rPr>
              <a:t>assistant director </a:t>
            </a:r>
            <a:r>
              <a:rPr lang="en-US" sz="1200" dirty="0">
                <a:solidFill>
                  <a:schemeClr val="tx1"/>
                </a:solidFill>
                <a:latin typeface="Calibri (Body)"/>
                <a:cs typeface="Calibri (Body)"/>
              </a:rPr>
              <a:t>of </a:t>
            </a:r>
            <a:r>
              <a:rPr lang="en-US" sz="1200" dirty="0" smtClean="0">
                <a:solidFill>
                  <a:schemeClr val="tx1"/>
                </a:solidFill>
                <a:latin typeface="Calibri (Body)"/>
                <a:cs typeface="Calibri (Body)"/>
              </a:rPr>
              <a:t>NSF’s Computer and Information Science and Engineering Directorate.  And seated next to me are</a:t>
            </a:r>
            <a:r>
              <a:rPr lang="en-US" sz="1200" baseline="0" dirty="0" smtClean="0">
                <a:solidFill>
                  <a:schemeClr val="tx1"/>
                </a:solidFill>
                <a:latin typeface="Calibri (Body)"/>
                <a:cs typeface="Calibri (Body)"/>
              </a:rPr>
              <a:t> Jeremy Epstein and </a:t>
            </a:r>
            <a:r>
              <a:rPr lang="en-US" sz="1200" baseline="0" dirty="0" err="1" smtClean="0">
                <a:solidFill>
                  <a:schemeClr val="tx1"/>
                </a:solidFill>
                <a:latin typeface="Calibri (Body)"/>
                <a:cs typeface="Calibri (Body)"/>
              </a:rPr>
              <a:t>Almadena</a:t>
            </a:r>
            <a:r>
              <a:rPr lang="en-US" sz="1200" baseline="0" dirty="0" smtClean="0">
                <a:solidFill>
                  <a:schemeClr val="tx1"/>
                </a:solidFill>
                <a:latin typeface="Calibri (Body)"/>
                <a:cs typeface="Calibri (Body)"/>
              </a:rPr>
              <a:t> </a:t>
            </a:r>
            <a:r>
              <a:rPr lang="en-US" sz="1200" dirty="0" err="1" smtClean="0">
                <a:solidFill>
                  <a:schemeClr val="tx1"/>
                </a:solidFill>
                <a:latin typeface="Calibri (Body)"/>
                <a:cs typeface="Calibri (Body)"/>
              </a:rPr>
              <a:t>Chtchelkanova</a:t>
            </a:r>
            <a:r>
              <a:rPr lang="en-US" sz="1200" baseline="0" dirty="0" smtClean="0">
                <a:solidFill>
                  <a:schemeClr val="tx1"/>
                </a:solidFill>
                <a:latin typeface="Calibri (Body)"/>
                <a:cs typeface="Calibri (Body)"/>
              </a:rPr>
              <a:t>, program officers for the CRII program.</a:t>
            </a:r>
            <a:endParaRPr lang="en-US" sz="1200" dirty="0" smtClean="0">
              <a:solidFill>
                <a:schemeClr val="tx1"/>
              </a:solidFill>
              <a:latin typeface="Calibri (Body)"/>
              <a:cs typeface="Calibri (Body)"/>
            </a:endParaRPr>
          </a:p>
          <a:p>
            <a:endParaRPr lang="en-US" sz="1200" dirty="0">
              <a:solidFill>
                <a:schemeClr val="tx1"/>
              </a:solidFill>
              <a:latin typeface="Calibri (Body)"/>
              <a:cs typeface="Calibri (Body)"/>
            </a:endParaRPr>
          </a:p>
          <a:p>
            <a:endParaRPr lang="en-US" sz="1200" dirty="0">
              <a:solidFill>
                <a:schemeClr val="tx1"/>
              </a:solidFill>
              <a:latin typeface="Calibri (Body)"/>
              <a:cs typeface="Calibri (Body)"/>
            </a:endParaRPr>
          </a:p>
        </p:txBody>
      </p:sp>
      <p:sp>
        <p:nvSpPr>
          <p:cNvPr id="4" name="Slide Number Placeholder 3"/>
          <p:cNvSpPr>
            <a:spLocks noGrp="1"/>
          </p:cNvSpPr>
          <p:nvPr>
            <p:ph type="sldNum" sz="quarter" idx="10"/>
          </p:nvPr>
        </p:nvSpPr>
        <p:spPr/>
        <p:txBody>
          <a:bodyPr/>
          <a:lstStyle/>
          <a:p>
            <a:fld id="{CCD141EE-0B66-6B40-885A-55E26929B4E0}" type="slidenum">
              <a:rPr lang="en-US" smtClean="0"/>
              <a:t>1</a:t>
            </a:fld>
            <a:endParaRPr lang="en-US"/>
          </a:p>
        </p:txBody>
      </p:sp>
    </p:spTree>
    <p:extLst>
      <p:ext uri="{BB962C8B-B14F-4D97-AF65-F5344CB8AC3E}">
        <p14:creationId xmlns:p14="http://schemas.microsoft.com/office/powerpoint/2010/main" val="386127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smtClean="0"/>
              <a:t>Proposals will be reviewed using the standard NSF merit review process, which</a:t>
            </a:r>
            <a:r>
              <a:rPr lang="en-US" baseline="0" dirty="0" smtClean="0"/>
              <a:t> will include consideration of both intellectual merit and broader impact.  Unlike CAREER proposals, there is not a specific educational component required.</a:t>
            </a:r>
          </a:p>
          <a:p>
            <a:endParaRPr lang="en-US" baseline="0" dirty="0" smtClean="0"/>
          </a:p>
          <a:p>
            <a:r>
              <a:rPr lang="en-US" dirty="0" smtClean="0"/>
              <a:t>Factors</a:t>
            </a:r>
            <a:r>
              <a:rPr lang="en-US" baseline="0" dirty="0" smtClean="0"/>
              <a:t> that will be considered in the review process include relevance to one or more of the CISE programs (as mentioned on the previous slide), the appropriateness of the research to a 2 year window, the potential to produce sufficient preliminary research to help you prepare for other research awards such as CAREER, and whether the activities are appropriate to help you achieve research independence.</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10</a:t>
            </a:fld>
            <a:endParaRPr lang="en-US"/>
          </a:p>
        </p:txBody>
      </p:sp>
    </p:spTree>
    <p:extLst>
      <p:ext uri="{BB962C8B-B14F-4D97-AF65-F5344CB8AC3E}">
        <p14:creationId xmlns:p14="http://schemas.microsoft.com/office/powerpoint/2010/main" val="3733960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smtClean="0"/>
              <a:t>The</a:t>
            </a:r>
            <a:r>
              <a:rPr lang="en-US" baseline="0" dirty="0" smtClean="0"/>
              <a:t> budget is intended to mostly be spent on students, including both undergraduates and graduates.  Some fraction may go to specialized equipment, such as unique hardware or software.  Ordinary laptops and servers should not be included in the budget.  Some travel funds are expected.  No funds may go to the PI, whether for summer salary, course buyouts, or academic year support.  As noted, the total must not exceed $175,000.  REU supplements may be embedded in the proposal (see the GPG for instructions) in which case the budget can exceed $175,000 by the amount of the REU supplement.  REU supplements can also be added after the fact, following standard NSF policies.</a:t>
            </a:r>
          </a:p>
        </p:txBody>
      </p:sp>
      <p:sp>
        <p:nvSpPr>
          <p:cNvPr id="4" name="Slide Number Placeholder 3"/>
          <p:cNvSpPr>
            <a:spLocks noGrp="1"/>
          </p:cNvSpPr>
          <p:nvPr>
            <p:ph type="sldNum" sz="quarter" idx="10"/>
          </p:nvPr>
        </p:nvSpPr>
        <p:spPr/>
        <p:txBody>
          <a:bodyPr/>
          <a:lstStyle/>
          <a:p>
            <a:fld id="{CCD141EE-0B66-6B40-885A-55E26929B4E0}" type="slidenum">
              <a:rPr lang="en-US" smtClean="0"/>
              <a:t>11</a:t>
            </a:fld>
            <a:endParaRPr lang="en-US"/>
          </a:p>
        </p:txBody>
      </p:sp>
    </p:spTree>
    <p:extLst>
      <p:ext uri="{BB962C8B-B14F-4D97-AF65-F5344CB8AC3E}">
        <p14:creationId xmlns:p14="http://schemas.microsoft.com/office/powerpoint/2010/main" val="40836393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smtClean="0"/>
              <a:t>I’m going to go over just</a:t>
            </a:r>
            <a:r>
              <a:rPr lang="en-US" baseline="0" dirty="0" smtClean="0"/>
              <a:t> a few of the common questions we’ve been hearing a lot over the past few months, and then will open the phones.</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12</a:t>
            </a:fld>
            <a:endParaRPr lang="en-US"/>
          </a:p>
        </p:txBody>
      </p:sp>
    </p:spTree>
    <p:extLst>
      <p:ext uri="{BB962C8B-B14F-4D97-AF65-F5344CB8AC3E}">
        <p14:creationId xmlns:p14="http://schemas.microsoft.com/office/powerpoint/2010/main" val="2230671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smtClean="0"/>
              <a:t>(Just read the Q&amp;A, no elaboration.)</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13</a:t>
            </a:fld>
            <a:endParaRPr lang="en-US"/>
          </a:p>
        </p:txBody>
      </p:sp>
    </p:spTree>
    <p:extLst>
      <p:ext uri="{BB962C8B-B14F-4D97-AF65-F5344CB8AC3E}">
        <p14:creationId xmlns:p14="http://schemas.microsoft.com/office/powerpoint/2010/main" val="343007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14</a:t>
            </a:fld>
            <a:endParaRPr lang="en-US"/>
          </a:p>
        </p:txBody>
      </p:sp>
    </p:spTree>
    <p:extLst>
      <p:ext uri="{BB962C8B-B14F-4D97-AF65-F5344CB8AC3E}">
        <p14:creationId xmlns:p14="http://schemas.microsoft.com/office/powerpoint/2010/main" val="16903649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141EE-0B66-6B40-885A-55E26929B4E0}" type="slidenum">
              <a:rPr lang="en-US" smtClean="0"/>
              <a:t>15</a:t>
            </a:fld>
            <a:endParaRPr lang="en-US"/>
          </a:p>
        </p:txBody>
      </p:sp>
    </p:spTree>
    <p:extLst>
      <p:ext uri="{BB962C8B-B14F-4D97-AF65-F5344CB8AC3E}">
        <p14:creationId xmlns:p14="http://schemas.microsoft.com/office/powerpoint/2010/main" val="3206835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141EE-0B66-6B40-885A-55E26929B4E0}" type="slidenum">
              <a:rPr lang="en-US" smtClean="0"/>
              <a:t>16</a:t>
            </a:fld>
            <a:endParaRPr lang="en-US"/>
          </a:p>
        </p:txBody>
      </p:sp>
    </p:spTree>
    <p:extLst>
      <p:ext uri="{BB962C8B-B14F-4D97-AF65-F5344CB8AC3E}">
        <p14:creationId xmlns:p14="http://schemas.microsoft.com/office/powerpoint/2010/main" val="5828698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141EE-0B66-6B40-885A-55E26929B4E0}" type="slidenum">
              <a:rPr lang="en-US" smtClean="0"/>
              <a:t>17</a:t>
            </a:fld>
            <a:endParaRPr lang="en-US"/>
          </a:p>
        </p:txBody>
      </p:sp>
    </p:spTree>
    <p:extLst>
      <p:ext uri="{BB962C8B-B14F-4D97-AF65-F5344CB8AC3E}">
        <p14:creationId xmlns:p14="http://schemas.microsoft.com/office/powerpoint/2010/main" val="22842472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smtClean="0"/>
              <a:t>Thanks for listening to this summary of the program.  My colleague</a:t>
            </a:r>
            <a:r>
              <a:rPr lang="en-US" baseline="0" dirty="0" smtClean="0"/>
              <a:t> </a:t>
            </a:r>
            <a:r>
              <a:rPr lang="en-US" baseline="0" dirty="0" err="1" smtClean="0"/>
              <a:t>Almadena</a:t>
            </a:r>
            <a:r>
              <a:rPr lang="en-US" baseline="0" dirty="0" smtClean="0"/>
              <a:t> </a:t>
            </a:r>
            <a:r>
              <a:rPr lang="en-US" dirty="0" err="1" smtClean="0">
                <a:solidFill>
                  <a:srgbClr val="0000FF"/>
                </a:solidFill>
              </a:rPr>
              <a:t>Chtchelkanova</a:t>
            </a:r>
            <a:r>
              <a:rPr lang="en-US" dirty="0" smtClean="0">
                <a:solidFill>
                  <a:srgbClr val="0000FF"/>
                </a:solidFill>
              </a:rPr>
              <a:t> and I will be happy to answer your questions.  Operator, please open the phone lines.</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18</a:t>
            </a:fld>
            <a:endParaRPr lang="en-US"/>
          </a:p>
        </p:txBody>
      </p:sp>
    </p:spTree>
    <p:extLst>
      <p:ext uri="{BB962C8B-B14F-4D97-AF65-F5344CB8AC3E}">
        <p14:creationId xmlns:p14="http://schemas.microsoft.com/office/powerpoint/2010/main" val="17666994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141EE-0B66-6B40-885A-55E26929B4E0}" type="slidenum">
              <a:rPr lang="en-US" smtClean="0"/>
              <a:t>19</a:t>
            </a:fld>
            <a:endParaRPr lang="en-US"/>
          </a:p>
        </p:txBody>
      </p:sp>
    </p:spTree>
    <p:extLst>
      <p:ext uri="{BB962C8B-B14F-4D97-AF65-F5344CB8AC3E}">
        <p14:creationId xmlns:p14="http://schemas.microsoft.com/office/powerpoint/2010/main" val="2838244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a:xfrm>
            <a:off x="566025" y="4668859"/>
            <a:ext cx="5893929" cy="4183380"/>
          </a:xfrm>
        </p:spPr>
        <p:txBody>
          <a:bodyPr/>
          <a:lstStyle/>
          <a:p>
            <a:r>
              <a:rPr lang="en-US" dirty="0" smtClean="0"/>
              <a:t>I’m going to briefly summarize</a:t>
            </a:r>
            <a:r>
              <a:rPr lang="en-US" baseline="0" dirty="0" smtClean="0"/>
              <a:t> the goals of the program, requirements for eligibility, areas of interest to the program, the submission process, review process, and a few of the frequently asked questions.  Everything I tell you is a synopsis of the solicitation, which has more details.  The recently released FAQ also has many questions and answers; if we don’t cover whatever questions you have today, please check the FAQ.  If you don</a:t>
            </a:r>
            <a:r>
              <a:rPr lang="fr-FR" baseline="0" dirty="0" smtClean="0"/>
              <a:t>’</a:t>
            </a:r>
            <a:r>
              <a:rPr lang="en-US" baseline="0" dirty="0" smtClean="0"/>
              <a:t>t’ find the answer there, please contact </a:t>
            </a:r>
            <a:r>
              <a:rPr lang="en-US" baseline="0" dirty="0" err="1" smtClean="0"/>
              <a:t>Almadena</a:t>
            </a:r>
            <a:r>
              <a:rPr lang="en-US" baseline="0" dirty="0" smtClean="0"/>
              <a:t>, Ephraim, or me – our contact information is on the CRII web site, and will also be on the last slide of this presentation.</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Before I get into the slides, I’ll mention that these slides will be posted</a:t>
            </a:r>
            <a:r>
              <a:rPr lang="en-US" baseline="0" dirty="0" smtClean="0"/>
              <a:t> to the NSF website after the conclusion of this webinar.  We’re going to try to keep this to an hour, but can stay longer if needed for Q&amp;A.</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CCD141EE-0B66-6B40-885A-55E26929B4E0}" type="slidenum">
              <a:rPr lang="en-US" smtClean="0"/>
              <a:t>2</a:t>
            </a:fld>
            <a:endParaRPr lang="en-US"/>
          </a:p>
        </p:txBody>
      </p:sp>
    </p:spTree>
    <p:extLst>
      <p:ext uri="{BB962C8B-B14F-4D97-AF65-F5344CB8AC3E}">
        <p14:creationId xmlns:p14="http://schemas.microsoft.com/office/powerpoint/2010/main" val="21653509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smtClean="0"/>
              <a:t>Thanks for participating in this webinar. We hope the CRII program will enable new faculty members to initiate independent research</a:t>
            </a:r>
            <a:r>
              <a:rPr lang="en-US" baseline="0" dirty="0" smtClean="0"/>
              <a:t> through funding students and related support.</a:t>
            </a:r>
            <a:endParaRPr lang="en-US" dirty="0" smtClean="0"/>
          </a:p>
          <a:p>
            <a:endParaRPr lang="en-US" dirty="0" smtClean="0"/>
          </a:p>
          <a:p>
            <a:r>
              <a:rPr lang="en-US" dirty="0" smtClean="0"/>
              <a:t>The slides and audio will be posted to the CISE</a:t>
            </a:r>
            <a:r>
              <a:rPr lang="en-US" baseline="0" dirty="0" smtClean="0"/>
              <a:t> web site in the next few days.</a:t>
            </a:r>
          </a:p>
          <a:p>
            <a:endParaRPr lang="en-US" baseline="0" dirty="0" smtClean="0"/>
          </a:p>
          <a:p>
            <a:r>
              <a:rPr lang="en-US" baseline="0" dirty="0" smtClean="0"/>
              <a:t>As a final reminder, proposals are due September 24, but if your two-year anniversary date comes sooner, then that is your deadline. </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20</a:t>
            </a:fld>
            <a:endParaRPr lang="en-US"/>
          </a:p>
        </p:txBody>
      </p:sp>
    </p:spTree>
    <p:extLst>
      <p:ext uri="{BB962C8B-B14F-4D97-AF65-F5344CB8AC3E}">
        <p14:creationId xmlns:p14="http://schemas.microsoft.com/office/powerpoint/2010/main" val="3688696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 of this program,</a:t>
            </a:r>
            <a:r>
              <a:rPr lang="en-US" baseline="0" dirty="0" smtClean="0"/>
              <a:t> as </a:t>
            </a:r>
            <a:r>
              <a:rPr lang="en-US" baseline="0" dirty="0" err="1" smtClean="0"/>
              <a:t>Farnam</a:t>
            </a:r>
            <a:r>
              <a:rPr lang="en-US" baseline="0" dirty="0" smtClean="0"/>
              <a:t> described,</a:t>
            </a:r>
            <a:r>
              <a:rPr lang="en-US" dirty="0" smtClean="0"/>
              <a:t> is to support researchers</a:t>
            </a:r>
            <a:r>
              <a:rPr lang="en-US" baseline="0" dirty="0" smtClean="0"/>
              <a:t> in the first two years of their academic positions, so they can establish their own research programs independent of their advisors.  The funds provided are intended to allow you to hire graduate or undergraduate students to get your research program going, including acquiring data, developing algorithms and approaches, building prototypes, and developing collaborations within or across research disciplines.</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3</a:t>
            </a:fld>
            <a:endParaRPr lang="en-US"/>
          </a:p>
        </p:txBody>
      </p:sp>
    </p:spTree>
    <p:extLst>
      <p:ext uri="{BB962C8B-B14F-4D97-AF65-F5344CB8AC3E}">
        <p14:creationId xmlns:p14="http://schemas.microsoft.com/office/powerpoint/2010/main" val="1463461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Eligibility</a:t>
            </a:r>
            <a:r>
              <a:rPr lang="en-US" baseline="0" dirty="0" smtClean="0"/>
              <a:t> for this program has been the #1 </a:t>
            </a:r>
            <a:r>
              <a:rPr lang="en-US" baseline="0" dirty="0" err="1" smtClean="0"/>
              <a:t>itemwe’ve</a:t>
            </a:r>
            <a:r>
              <a:rPr lang="en-US" baseline="0" dirty="0" smtClean="0"/>
              <a:t> received questions about over the past two months since the program was announced.  In short, there are three parts to eligibility.  </a:t>
            </a:r>
          </a:p>
          <a:p>
            <a:endParaRPr lang="en-US" baseline="0" dirty="0" smtClean="0"/>
          </a:p>
          <a:p>
            <a:r>
              <a:rPr lang="en-US" baseline="0" dirty="0" smtClean="0"/>
              <a:t>First, you must be in an academic position – not a postdoc or research associate – at a university or two-year or four-year college.  It doesn’t matter if your position is tenured, tenure-track, or neither, nor does your title such as assistant or associate professor.  Your primary appointment must be in an area supported by CISE – computer science, information science, or electrical or computer engineering being most common, but not exclusive.  For example, you could be in a mechanical engineering department if your research is in the computing aspects of robotics or smart cars.</a:t>
            </a:r>
          </a:p>
          <a:p>
            <a:endParaRPr lang="en-US" baseline="0" dirty="0" smtClean="0"/>
          </a:p>
          <a:p>
            <a:r>
              <a:rPr lang="en-US" baseline="0" dirty="0" smtClean="0"/>
              <a:t>Second, you must have been in an academic position for no more than two years since your PhD, not counting family or medical leave.  Positions in government or industry do not count against the two year limit.  Neither do positions as postdocs or research associates.  However, academic positions held overseas, whether tenure-track, tenured, or not, do count towards the two year limit.</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4</a:t>
            </a:fld>
            <a:endParaRPr lang="en-US"/>
          </a:p>
        </p:txBody>
      </p:sp>
    </p:spTree>
    <p:extLst>
      <p:ext uri="{BB962C8B-B14F-4D97-AF65-F5344CB8AC3E}">
        <p14:creationId xmlns:p14="http://schemas.microsoft.com/office/powerpoint/2010/main" val="3846856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third part of</a:t>
            </a:r>
            <a:r>
              <a:rPr lang="en-US" baseline="0" dirty="0" smtClean="0"/>
              <a:t> eligibility is that you have not received any grants from NSF or other government agencies in the PI role.  Being in the co-PI role does not disqualify, nor do any of these other types of NSF grants.  Additionally, awards from your university or contracts from a company or private foundation, do not disqualify.  Note that if you have a collaborative NSF grant, the lead PI from each institution is considered a PI, so even being the PI from a non-lead institution would disqualify.</a:t>
            </a:r>
          </a:p>
          <a:p>
            <a:endParaRPr lang="en-US" baseline="0" dirty="0" smtClean="0"/>
          </a:p>
          <a:p>
            <a:r>
              <a:rPr lang="en-US" baseline="0" dirty="0" smtClean="0"/>
              <a:t>The two questions in determining eligibility are (1) where does the money come from and (2) what is your role.  The amount of money involved does not matter – be it small or large.</a:t>
            </a:r>
          </a:p>
          <a:p>
            <a:endParaRPr lang="en-US" baseline="0" dirty="0" smtClean="0"/>
          </a:p>
          <a:p>
            <a:r>
              <a:rPr lang="en-US" baseline="0" dirty="0" smtClean="0"/>
              <a:t>Note that the rule is as of time of award, not as of time of submission.  So if your proposal is selected for an award, the NSF program officer will ask you to certify that you have not received any disqualifying grants.</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5</a:t>
            </a:fld>
            <a:endParaRPr lang="en-US"/>
          </a:p>
        </p:txBody>
      </p:sp>
    </p:spTree>
    <p:extLst>
      <p:ext uri="{BB962C8B-B14F-4D97-AF65-F5344CB8AC3E}">
        <p14:creationId xmlns:p14="http://schemas.microsoft.com/office/powerpoint/2010/main" val="3944456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I said earlier, this program is open to faculty</a:t>
            </a:r>
            <a:r>
              <a:rPr lang="en-US" baseline="0" dirty="0" smtClean="0"/>
              <a:t> doing research in any of the areas supported by CISE.  This slide lists the current CISE programs that are accepting CRII submissions.  Your proposal must list at least one program which is relevant to your research proposal.  Descriptions of each of the programs can be found on the NSF web site.</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6</a:t>
            </a:fld>
            <a:endParaRPr lang="en-US"/>
          </a:p>
        </p:txBody>
      </p:sp>
    </p:spTree>
    <p:extLst>
      <p:ext uri="{BB962C8B-B14F-4D97-AF65-F5344CB8AC3E}">
        <p14:creationId xmlns:p14="http://schemas.microsoft.com/office/powerpoint/2010/main" val="984824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smtClean="0"/>
              <a:t>As described in the solicitation, proposals are limited to 10 pages,</a:t>
            </a:r>
            <a:r>
              <a:rPr lang="en-US" baseline="0" dirty="0" smtClean="0"/>
              <a:t> not the 15 page limit most typical for NSF proposals.  I am not going to review the rules for fonts and margins – please see the NSF Grant Proposal Guide for instructions.  Trying to squeeze in more text by reducing fonts or margins is not only frustrating to reviewers, but is also likely to have your proposal returned without review.</a:t>
            </a:r>
          </a:p>
          <a:p>
            <a:endParaRPr lang="en-US" baseline="0" dirty="0" smtClean="0"/>
          </a:p>
          <a:p>
            <a:r>
              <a:rPr lang="en-US" baseline="0" dirty="0" smtClean="0"/>
              <a:t>A few other points on submission: No co-</a:t>
            </a:r>
            <a:r>
              <a:rPr lang="en-US" baseline="0" dirty="0" err="1" smtClean="0"/>
              <a:t>Pis</a:t>
            </a:r>
            <a:r>
              <a:rPr lang="en-US" baseline="0" dirty="0" smtClean="0"/>
              <a:t> or other senior personnel are permitted, however, consultants and </a:t>
            </a:r>
            <a:r>
              <a:rPr lang="en-US" baseline="0" dirty="0" err="1" smtClean="0"/>
              <a:t>subawardees</a:t>
            </a:r>
            <a:r>
              <a:rPr lang="en-US" baseline="0" dirty="0" smtClean="0"/>
              <a:t> are allowed.  The proposal must be for no more than $175,000 over 2 years.  You may only submit one CRII proposal.  A common question is whether a PI may submit both a CRII and CAREER proposal; the answer is yes.</a:t>
            </a:r>
          </a:p>
          <a:p>
            <a:endParaRPr lang="en-US" baseline="0" dirty="0" smtClean="0"/>
          </a:p>
          <a:p>
            <a:r>
              <a:rPr lang="en-US" baseline="0" dirty="0" smtClean="0"/>
              <a:t>An important point with respect to eligibility is the two year rule.  If you started your academic appointment on Sep 1 2012 (for example), you may submit to this solicitation, but ONLY if your submission is received by Sep 1 2014.  If you wait until the Sep 24 2014 deadline, you will be ineligible, unless part of your time was spent on family or medical leave.  </a:t>
            </a:r>
          </a:p>
        </p:txBody>
      </p:sp>
      <p:sp>
        <p:nvSpPr>
          <p:cNvPr id="4" name="Slide Number Placeholder 3"/>
          <p:cNvSpPr>
            <a:spLocks noGrp="1"/>
          </p:cNvSpPr>
          <p:nvPr>
            <p:ph type="sldNum" sz="quarter" idx="10"/>
          </p:nvPr>
        </p:nvSpPr>
        <p:spPr/>
        <p:txBody>
          <a:bodyPr/>
          <a:lstStyle/>
          <a:p>
            <a:fld id="{CCD141EE-0B66-6B40-885A-55E26929B4E0}" type="slidenum">
              <a:rPr lang="en-US" smtClean="0"/>
              <a:t>7</a:t>
            </a:fld>
            <a:endParaRPr lang="en-US"/>
          </a:p>
        </p:txBody>
      </p:sp>
    </p:spTree>
    <p:extLst>
      <p:ext uri="{BB962C8B-B14F-4D97-AF65-F5344CB8AC3E}">
        <p14:creationId xmlns:p14="http://schemas.microsoft.com/office/powerpoint/2010/main" val="17332439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Data Management Plan is required to be submitted as a supplementary document in </a:t>
            </a:r>
            <a:r>
              <a:rPr lang="en-US" baseline="0" dirty="0" err="1" smtClean="0"/>
              <a:t>Fastlane</a:t>
            </a:r>
            <a:r>
              <a:rPr lang="en-US" baseline="0" dirty="0" smtClean="0"/>
              <a:t>.  If you have included postdocs in your budget, you must also have a one-page postdoc mentoring plan, submitted as a supplementary document.</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Your proposal must include a letter from your department chair certifying that you meet the eligibility requirement, including the two-year rule.  If you joined your institution prior to Sep 24 2012 (two years before the solicitation due date), the department chair letter must state the exact date when you joined, and if you are using the medical or family exemption, should explain that time window.</a:t>
            </a:r>
            <a:endParaRPr lang="en-US" dirty="0" smtClean="0"/>
          </a:p>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8</a:t>
            </a:fld>
            <a:endParaRPr lang="en-US"/>
          </a:p>
        </p:txBody>
      </p:sp>
    </p:spTree>
    <p:extLst>
      <p:ext uri="{BB962C8B-B14F-4D97-AF65-F5344CB8AC3E}">
        <p14:creationId xmlns:p14="http://schemas.microsoft.com/office/powerpoint/2010/main" val="3185370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smtClean="0"/>
              <a:t>As previously noted, every proposal must be targeted</a:t>
            </a:r>
            <a:r>
              <a:rPr lang="en-US" baseline="0" dirty="0" smtClean="0"/>
              <a:t> at one or more of these CISE programs.  The title of your proposal should begin with the string CRII:, followed by the acronyms (in parentheses on this slide) of the program or programs that are appropriate.  We suggest one or two programs, although there is no limit.  This program name does not guarantee which program will look at your proposal, but will help us find the most appropriate program officer to manage your proposal.</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9</a:t>
            </a:fld>
            <a:endParaRPr lang="en-US"/>
          </a:p>
        </p:txBody>
      </p:sp>
    </p:spTree>
    <p:extLst>
      <p:ext uri="{BB962C8B-B14F-4D97-AF65-F5344CB8AC3E}">
        <p14:creationId xmlns:p14="http://schemas.microsoft.com/office/powerpoint/2010/main" val="3484664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p>
            <a:fld id="{6C7C1EEA-212F-4468-815A-2B2EAEE9D74C}" type="slidenum">
              <a:rPr lang="en-US" smtClean="0"/>
              <a:t>‹#›</a:t>
            </a:fld>
            <a:endParaRPr lang="en-US"/>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12"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2167169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6C7C1EEA-212F-4468-815A-2B2EAEE9D74C}" type="slidenum">
              <a:rPr lang="en-US" smtClean="0"/>
              <a:t>‹#›</a:t>
            </a:fld>
            <a:endParaRPr lang="en-US"/>
          </a:p>
        </p:txBody>
      </p:sp>
      <p:sp>
        <p:nvSpPr>
          <p:cNvPr id="7"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1793242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6C7C1EEA-212F-4468-815A-2B2EAEE9D74C}" type="slidenum">
              <a:rPr lang="en-US" smtClean="0"/>
              <a:t>‹#›</a:t>
            </a:fld>
            <a:endParaRPr lang="en-US"/>
          </a:p>
        </p:txBody>
      </p:sp>
      <p:sp>
        <p:nvSpPr>
          <p:cNvPr id="7"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3738961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6C7C1EEA-212F-4468-815A-2B2EAEE9D74C}" type="slidenum">
              <a:rPr lang="en-US" smtClean="0"/>
              <a:t>‹#›</a:t>
            </a:fld>
            <a:endParaRPr lang="en-US"/>
          </a:p>
        </p:txBody>
      </p:sp>
      <p:sp>
        <p:nvSpPr>
          <p:cNvPr id="7"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4262632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6C7C1EEA-212F-4468-815A-2B2EAEE9D74C}" type="slidenum">
              <a:rPr lang="en-US" smtClean="0"/>
              <a:t>‹#›</a:t>
            </a:fld>
            <a:endParaRPr lang="en-US"/>
          </a:p>
        </p:txBody>
      </p:sp>
      <p:sp>
        <p:nvSpPr>
          <p:cNvPr id="7"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4077306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6C7C1EEA-212F-4468-815A-2B2EAEE9D74C}" type="slidenum">
              <a:rPr lang="en-US" smtClean="0"/>
              <a:t>‹#›</a:t>
            </a:fld>
            <a:endParaRPr lang="en-US"/>
          </a:p>
        </p:txBody>
      </p:sp>
      <p:sp>
        <p:nvSpPr>
          <p:cNvPr id="10"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11" name="Date Placeholder 3"/>
          <p:cNvSpPr>
            <a:spLocks noGrp="1"/>
          </p:cNvSpPr>
          <p:nvPr>
            <p:ph type="dt" sz="half" idx="13"/>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2666736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6C7C1EEA-212F-4468-815A-2B2EAEE9D74C}" type="slidenum">
              <a:rPr lang="en-US" smtClean="0"/>
              <a:t>‹#›</a:t>
            </a:fld>
            <a:endParaRPr lang="en-US"/>
          </a:p>
        </p:txBody>
      </p:sp>
      <p:sp>
        <p:nvSpPr>
          <p:cNvPr id="10" name="Footer Placeholder 4"/>
          <p:cNvSpPr>
            <a:spLocks noGrp="1"/>
          </p:cNvSpPr>
          <p:nvPr>
            <p:ph type="ftr" sz="quarter" idx="1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11" name="Date Placeholder 3"/>
          <p:cNvSpPr>
            <a:spLocks noGrp="1"/>
          </p:cNvSpPr>
          <p:nvPr>
            <p:ph type="dt" sz="half" idx="14"/>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2473687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6C7C1EEA-212F-4468-815A-2B2EAEE9D74C}" type="slidenum">
              <a:rPr lang="en-US" smtClean="0"/>
              <a:t>‹#›</a:t>
            </a:fld>
            <a:endParaRPr lang="en-US"/>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552901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C7C1EEA-212F-4468-815A-2B2EAEE9D74C}" type="slidenum">
              <a:rPr lang="en-US" smtClean="0"/>
              <a:t>‹#›</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6"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3831894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6C7C1EEA-212F-4468-815A-2B2EAEE9D74C}" type="slidenum">
              <a:rPr lang="en-US" smtClean="0"/>
              <a:t>‹#›</a:t>
            </a:fld>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9" name="Date Placeholder 3"/>
          <p:cNvSpPr>
            <a:spLocks noGrp="1"/>
          </p:cNvSpPr>
          <p:nvPr>
            <p:ph type="dt" sz="half" idx="13"/>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3285211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6C7C1EEA-212F-4468-815A-2B2EAEE9D74C}" type="slidenum">
              <a:rPr lang="en-US" smtClean="0"/>
              <a:t>‹#›</a:t>
            </a:fld>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9" name="Date Placeholder 3"/>
          <p:cNvSpPr>
            <a:spLocks noGrp="1"/>
          </p:cNvSpPr>
          <p:nvPr>
            <p:ph type="dt" sz="half" idx="13"/>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25939135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000090"/>
                </a:solidFill>
              </a:defRPr>
            </a:lvl1pPr>
          </a:lstStyle>
          <a:p>
            <a:r>
              <a:rPr lang="en-US" dirty="0" smtClean="0"/>
              <a:t>CRII Program Webinar</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000090"/>
                </a:solidFill>
              </a:defRPr>
            </a:lvl1pPr>
          </a:lstStyle>
          <a:p>
            <a:fld id="{6C7C1EEA-212F-4468-815A-2B2EAEE9D74C}" type="slidenum">
              <a:rPr lang="en-US" smtClean="0"/>
              <a:pPr/>
              <a:t>‹#›</a:t>
            </a:fld>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000090"/>
                </a:solidFill>
              </a:defRPr>
            </a:lvl1pPr>
          </a:lstStyle>
          <a:p>
            <a:r>
              <a:rPr lang="en-US" dirty="0" smtClean="0"/>
              <a:t>28 July 2014</a:t>
            </a:r>
            <a:endParaRPr lang="en-US" dirty="0"/>
          </a:p>
        </p:txBody>
      </p:sp>
    </p:spTree>
    <p:extLst>
      <p:ext uri="{BB962C8B-B14F-4D97-AF65-F5344CB8AC3E}">
        <p14:creationId xmlns:p14="http://schemas.microsoft.com/office/powerpoint/2010/main" val="2461517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hyperlink" Target="mailto:jepstein@nsf.gov" TargetMode="External"/><Relationship Id="rId4" Type="http://schemas.openxmlformats.org/officeDocument/2006/relationships/hyperlink" Target="mailto:achtchel@nsf.gov" TargetMode="External"/><Relationship Id="rId5" Type="http://schemas.openxmlformats.org/officeDocument/2006/relationships/hyperlink" Target="mailto:eglinert@nsf.gov" TargetMode="External"/><Relationship Id="rId6" Type="http://schemas.openxmlformats.org/officeDocument/2006/relationships/hyperlink" Target="http://www.nsf.gov/funding/pgm_summ.jsp?pims_id=504952" TargetMode="External"/><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3" y="1378065"/>
            <a:ext cx="7772400" cy="1828800"/>
          </a:xfrm>
        </p:spPr>
        <p:txBody>
          <a:bodyPr>
            <a:noAutofit/>
          </a:bodyPr>
          <a:lstStyle/>
          <a:p>
            <a:r>
              <a:rPr lang="en-US" sz="3600" b="1" dirty="0">
                <a:solidFill>
                  <a:schemeClr val="tx2">
                    <a:lumMod val="75000"/>
                  </a:schemeClr>
                </a:solidFill>
              </a:rPr>
              <a:t>Computer and Information Science and Engineering (CISE) Research Initiation Initiative (CRII) </a:t>
            </a:r>
            <a:endParaRPr lang="en-US" sz="3600" dirty="0">
              <a:solidFill>
                <a:schemeClr val="accent1">
                  <a:lumMod val="50000"/>
                </a:schemeClr>
              </a:solidFill>
            </a:endParaRPr>
          </a:p>
        </p:txBody>
      </p:sp>
      <p:sp>
        <p:nvSpPr>
          <p:cNvPr id="3" name="Subtitle 2"/>
          <p:cNvSpPr>
            <a:spLocks noGrp="1"/>
          </p:cNvSpPr>
          <p:nvPr>
            <p:ph type="subTitle" idx="1"/>
          </p:nvPr>
        </p:nvSpPr>
        <p:spPr>
          <a:xfrm>
            <a:off x="0" y="3742266"/>
            <a:ext cx="9144000" cy="3115734"/>
          </a:xfrm>
        </p:spPr>
        <p:txBody>
          <a:bodyPr anchor="ctr">
            <a:noAutofit/>
          </a:bodyPr>
          <a:lstStyle/>
          <a:p>
            <a:pPr>
              <a:lnSpc>
                <a:spcPct val="70000"/>
              </a:lnSpc>
              <a:spcBef>
                <a:spcPts val="600"/>
              </a:spcBef>
            </a:pPr>
            <a:r>
              <a:rPr lang="en-US" sz="1800" dirty="0" err="1" smtClean="0">
                <a:solidFill>
                  <a:srgbClr val="0000FF"/>
                </a:solidFill>
              </a:rPr>
              <a:t>Farnam</a:t>
            </a:r>
            <a:r>
              <a:rPr lang="en-US" sz="1800" dirty="0" smtClean="0">
                <a:solidFill>
                  <a:srgbClr val="0000FF"/>
                </a:solidFill>
              </a:rPr>
              <a:t> </a:t>
            </a:r>
            <a:r>
              <a:rPr lang="en-US" sz="1800" dirty="0" err="1" smtClean="0">
                <a:solidFill>
                  <a:srgbClr val="0000FF"/>
                </a:solidFill>
              </a:rPr>
              <a:t>Jahanian</a:t>
            </a:r>
            <a:r>
              <a:rPr lang="en-US" sz="1800" dirty="0" smtClean="0">
                <a:solidFill>
                  <a:srgbClr val="0000FF"/>
                </a:solidFill>
              </a:rPr>
              <a:t>, Jeremy Epstein, </a:t>
            </a:r>
            <a:r>
              <a:rPr lang="en-US" sz="1800" dirty="0" err="1" smtClean="0">
                <a:solidFill>
                  <a:srgbClr val="0000FF"/>
                </a:solidFill>
              </a:rPr>
              <a:t>Almadena</a:t>
            </a:r>
            <a:r>
              <a:rPr lang="en-US" sz="1800" dirty="0" smtClean="0">
                <a:solidFill>
                  <a:srgbClr val="0000FF"/>
                </a:solidFill>
              </a:rPr>
              <a:t> </a:t>
            </a:r>
            <a:r>
              <a:rPr lang="en-US" sz="1800" dirty="0" err="1" smtClean="0">
                <a:solidFill>
                  <a:srgbClr val="0000FF"/>
                </a:solidFill>
              </a:rPr>
              <a:t>Chtchelkanova</a:t>
            </a:r>
            <a:r>
              <a:rPr lang="en-US" sz="1800" dirty="0" smtClean="0">
                <a:solidFill>
                  <a:srgbClr val="0000FF"/>
                </a:solidFill>
              </a:rPr>
              <a:t>, Ephraim </a:t>
            </a:r>
            <a:r>
              <a:rPr lang="en-US" sz="1800" dirty="0" err="1" smtClean="0">
                <a:solidFill>
                  <a:srgbClr val="0000FF"/>
                </a:solidFill>
              </a:rPr>
              <a:t>Glinert</a:t>
            </a:r>
            <a:endParaRPr lang="en-US" sz="1800" dirty="0" smtClean="0">
              <a:solidFill>
                <a:schemeClr val="tx1"/>
              </a:solidFill>
            </a:endParaRPr>
          </a:p>
          <a:p>
            <a:pPr>
              <a:lnSpc>
                <a:spcPct val="70000"/>
              </a:lnSpc>
              <a:spcBef>
                <a:spcPts val="600"/>
              </a:spcBef>
            </a:pPr>
            <a:r>
              <a:rPr lang="en-US" sz="2000" dirty="0" smtClean="0">
                <a:solidFill>
                  <a:schemeClr val="tx1"/>
                </a:solidFill>
              </a:rPr>
              <a:t>Directorate for Computer and Information Science and Engineering</a:t>
            </a:r>
          </a:p>
          <a:p>
            <a:pPr>
              <a:lnSpc>
                <a:spcPct val="70000"/>
              </a:lnSpc>
              <a:spcBef>
                <a:spcPts val="600"/>
              </a:spcBef>
            </a:pPr>
            <a:r>
              <a:rPr lang="en-US" sz="2400" b="1" spc="-300" dirty="0" smtClean="0">
                <a:solidFill>
                  <a:schemeClr val="tx1"/>
                </a:solidFill>
              </a:rPr>
              <a:t>N a t i o n a l    S c i e n c e    F o u n d a t i o n</a:t>
            </a:r>
          </a:p>
          <a:p>
            <a:pPr>
              <a:spcBef>
                <a:spcPts val="0"/>
              </a:spcBef>
            </a:pPr>
            <a:endParaRPr lang="en-US" sz="1400" b="1" dirty="0" smtClean="0">
              <a:solidFill>
                <a:schemeClr val="tx1"/>
              </a:solidFill>
            </a:endParaRPr>
          </a:p>
          <a:p>
            <a:pPr>
              <a:spcBef>
                <a:spcPts val="0"/>
              </a:spcBef>
            </a:pPr>
            <a:endParaRPr lang="en-US" sz="1400" b="1" dirty="0">
              <a:solidFill>
                <a:schemeClr val="tx1"/>
              </a:solidFill>
            </a:endParaRPr>
          </a:p>
          <a:p>
            <a:pPr>
              <a:spcBef>
                <a:spcPts val="0"/>
              </a:spcBef>
            </a:pPr>
            <a:r>
              <a:rPr lang="en-US" sz="1600" b="1" dirty="0" smtClean="0">
                <a:solidFill>
                  <a:schemeClr val="tx1"/>
                </a:solidFill>
              </a:rPr>
              <a:t>28 July 2014</a:t>
            </a:r>
          </a:p>
        </p:txBody>
      </p:sp>
      <p:sp>
        <p:nvSpPr>
          <p:cNvPr id="4" name="TextBox 3"/>
          <p:cNvSpPr txBox="1"/>
          <p:nvPr/>
        </p:nvSpPr>
        <p:spPr>
          <a:xfrm>
            <a:off x="2003194" y="381000"/>
            <a:ext cx="5137625" cy="461665"/>
          </a:xfrm>
          <a:prstGeom prst="rect">
            <a:avLst/>
          </a:prstGeom>
          <a:noFill/>
        </p:spPr>
        <p:txBody>
          <a:bodyPr wrap="none" rtlCol="0">
            <a:spAutoFit/>
          </a:bodyPr>
          <a:lstStyle/>
          <a:p>
            <a:pPr algn="ctr"/>
            <a:r>
              <a:rPr lang="en-US" sz="2400" dirty="0" smtClean="0">
                <a:solidFill>
                  <a:srgbClr val="0000FF"/>
                </a:solidFill>
              </a:rPr>
              <a:t>NSF Webinar on NSF Solicitation 14-562</a:t>
            </a:r>
            <a:endParaRPr lang="en-US" sz="2400" dirty="0">
              <a:solidFill>
                <a:srgbClr val="0000FF"/>
              </a:solidFill>
            </a:endParaRPr>
          </a:p>
        </p:txBody>
      </p:sp>
    </p:spTree>
    <p:extLst>
      <p:ext uri="{BB962C8B-B14F-4D97-AF65-F5344CB8AC3E}">
        <p14:creationId xmlns:p14="http://schemas.microsoft.com/office/powerpoint/2010/main" val="202055251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Review Process</a:t>
            </a:r>
            <a:endParaRPr lang="en-US" dirty="0"/>
          </a:p>
        </p:txBody>
      </p:sp>
      <p:sp>
        <p:nvSpPr>
          <p:cNvPr id="3" name="Content Placeholder 2"/>
          <p:cNvSpPr>
            <a:spLocks noGrp="1"/>
          </p:cNvSpPr>
          <p:nvPr>
            <p:ph idx="1"/>
          </p:nvPr>
        </p:nvSpPr>
        <p:spPr/>
        <p:txBody>
          <a:bodyPr>
            <a:normAutofit fontScale="92500" lnSpcReduction="20000"/>
          </a:bodyPr>
          <a:lstStyle/>
          <a:p>
            <a:r>
              <a:rPr lang="en-US" dirty="0"/>
              <a:t>Proposals will be reviewed through standard NSF </a:t>
            </a:r>
            <a:r>
              <a:rPr lang="en-US" dirty="0" smtClean="0"/>
              <a:t>merit review process including Intellectual Merit and Broader Impact criteria</a:t>
            </a:r>
            <a:endParaRPr lang="en-US" dirty="0"/>
          </a:p>
          <a:p>
            <a:r>
              <a:rPr lang="en-US" dirty="0"/>
              <a:t>Factors to be considered:</a:t>
            </a:r>
          </a:p>
          <a:p>
            <a:pPr lvl="1"/>
            <a:r>
              <a:rPr lang="en-US" dirty="0" smtClean="0"/>
              <a:t>Relevance to one or more CISE programs</a:t>
            </a:r>
          </a:p>
          <a:p>
            <a:pPr lvl="1"/>
            <a:r>
              <a:rPr lang="en-US" dirty="0" smtClean="0"/>
              <a:t>Appropriateness </a:t>
            </a:r>
            <a:r>
              <a:rPr lang="en-US" dirty="0"/>
              <a:t>to 2-year timeline</a:t>
            </a:r>
          </a:p>
          <a:p>
            <a:pPr lvl="1"/>
            <a:r>
              <a:rPr lang="en-US" dirty="0"/>
              <a:t>Potential of activities to produce sufficient preliminary results to serve as the basis for future competitive research proposals (e.g., CAREER)</a:t>
            </a:r>
          </a:p>
          <a:p>
            <a:pPr lvl="1"/>
            <a:r>
              <a:rPr lang="en-US" dirty="0"/>
              <a:t>Whether the activities are necessary and critical steps for the PI to achieve research independence</a:t>
            </a:r>
          </a:p>
          <a:p>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10</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146108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Details</a:t>
            </a:r>
            <a:endParaRPr lang="en-US" dirty="0"/>
          </a:p>
        </p:txBody>
      </p:sp>
      <p:sp>
        <p:nvSpPr>
          <p:cNvPr id="3" name="Content Placeholder 2"/>
          <p:cNvSpPr>
            <a:spLocks noGrp="1"/>
          </p:cNvSpPr>
          <p:nvPr>
            <p:ph idx="1"/>
          </p:nvPr>
        </p:nvSpPr>
        <p:spPr/>
        <p:txBody>
          <a:bodyPr>
            <a:normAutofit fontScale="92500" lnSpcReduction="10000"/>
          </a:bodyPr>
          <a:lstStyle/>
          <a:p>
            <a:r>
              <a:rPr lang="en-US" dirty="0"/>
              <a:t>Up to $175,000 / 2 years</a:t>
            </a:r>
          </a:p>
          <a:p>
            <a:r>
              <a:rPr lang="en-US" dirty="0" smtClean="0"/>
              <a:t>Eligible </a:t>
            </a:r>
            <a:r>
              <a:rPr lang="en-US" dirty="0"/>
              <a:t>for Research Experience for Undergraduates (REU) supplements </a:t>
            </a:r>
            <a:endParaRPr lang="en-US" dirty="0" smtClean="0"/>
          </a:p>
          <a:p>
            <a:r>
              <a:rPr lang="en-US" dirty="0" smtClean="0"/>
              <a:t>25</a:t>
            </a:r>
            <a:r>
              <a:rPr lang="en-US" dirty="0"/>
              <a:t>-30 </a:t>
            </a:r>
            <a:r>
              <a:rPr lang="en-US" dirty="0" smtClean="0"/>
              <a:t>awards are anticipated, subject to availability of funds</a:t>
            </a:r>
            <a:endParaRPr lang="en-US" dirty="0"/>
          </a:p>
          <a:p>
            <a:r>
              <a:rPr lang="en-US" dirty="0"/>
              <a:t>Funding for students, equipment, </a:t>
            </a:r>
            <a:r>
              <a:rPr lang="en-US" dirty="0" smtClean="0"/>
              <a:t>travel</a:t>
            </a:r>
          </a:p>
          <a:p>
            <a:r>
              <a:rPr lang="en-US" dirty="0"/>
              <a:t>No summer salary, course buyouts, or academic year salary costs are </a:t>
            </a:r>
            <a:r>
              <a:rPr lang="en-US" dirty="0" smtClean="0"/>
              <a:t>allowed</a:t>
            </a:r>
          </a:p>
          <a:p>
            <a:r>
              <a:rPr lang="en-US" dirty="0" smtClean="0"/>
              <a:t>Most </a:t>
            </a:r>
            <a:r>
              <a:rPr lang="en-US" dirty="0"/>
              <a:t>of the funds should go to student(s</a:t>
            </a:r>
            <a:r>
              <a:rPr lang="en-US" dirty="0" smtClean="0"/>
              <a:t>)</a:t>
            </a:r>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11</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297047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0000"/>
                </a:solidFill>
              </a:rPr>
              <a:t>Frequently Asked Questions</a:t>
            </a:r>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12</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3940970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a:solidFill>
                  <a:schemeClr val="accent1">
                    <a:lumMod val="50000"/>
                  </a:schemeClr>
                </a:solidFill>
              </a:rPr>
              <a:t>Frequently Asked Questions</a:t>
            </a:r>
            <a:r>
              <a:rPr lang="en-US" b="1" dirty="0">
                <a:solidFill>
                  <a:schemeClr val="accent1">
                    <a:lumMod val="50000"/>
                  </a:schemeClr>
                </a:solidFill>
              </a:rPr>
              <a:t/>
            </a:r>
            <a:br>
              <a:rPr lang="en-US" b="1" dirty="0">
                <a:solidFill>
                  <a:schemeClr val="accent1">
                    <a:lumMod val="50000"/>
                  </a:schemeClr>
                </a:solidFill>
              </a:rPr>
            </a:br>
            <a:r>
              <a:rPr lang="en-US" b="1" dirty="0" smtClean="0">
                <a:solidFill>
                  <a:schemeClr val="accent1">
                    <a:lumMod val="50000"/>
                  </a:schemeClr>
                </a:solidFill>
              </a:rPr>
              <a:t>Eligibility</a:t>
            </a:r>
            <a:endParaRPr lang="en-US" dirty="0"/>
          </a:p>
        </p:txBody>
      </p:sp>
      <p:sp>
        <p:nvSpPr>
          <p:cNvPr id="3" name="Content Placeholder 2"/>
          <p:cNvSpPr>
            <a:spLocks noGrp="1"/>
          </p:cNvSpPr>
          <p:nvPr>
            <p:ph idx="1"/>
          </p:nvPr>
        </p:nvSpPr>
        <p:spPr/>
        <p:txBody>
          <a:bodyPr>
            <a:normAutofit lnSpcReduction="10000"/>
          </a:bodyPr>
          <a:lstStyle/>
          <a:p>
            <a:pPr marL="508000" indent="-508000">
              <a:spcBef>
                <a:spcPts val="0"/>
              </a:spcBef>
              <a:buNone/>
            </a:pPr>
            <a:r>
              <a:rPr lang="en-US" b="1" dirty="0"/>
              <a:t>Q:  </a:t>
            </a:r>
            <a:r>
              <a:rPr lang="en-US" b="1" dirty="0" smtClean="0"/>
              <a:t>Is a tenure-track appointment required?</a:t>
            </a:r>
            <a:endParaRPr lang="en-US" b="1" dirty="0"/>
          </a:p>
          <a:p>
            <a:pPr marL="508000" indent="-508000">
              <a:spcBef>
                <a:spcPts val="0"/>
              </a:spcBef>
              <a:buNone/>
            </a:pPr>
            <a:r>
              <a:rPr lang="en-US" i="1" dirty="0">
                <a:solidFill>
                  <a:srgbClr val="FF0000"/>
                </a:solidFill>
              </a:rPr>
              <a:t>A:  No; eligible PIs must be in the first two years of a tenure-track </a:t>
            </a:r>
            <a:r>
              <a:rPr lang="en-US" i="1" u="sng" dirty="0">
                <a:solidFill>
                  <a:srgbClr val="FF0000"/>
                </a:solidFill>
              </a:rPr>
              <a:t>or</a:t>
            </a:r>
            <a:r>
              <a:rPr lang="en-US" i="1" dirty="0">
                <a:solidFill>
                  <a:srgbClr val="FF0000"/>
                </a:solidFill>
              </a:rPr>
              <a:t> research science </a:t>
            </a:r>
            <a:r>
              <a:rPr lang="en-US" i="1" u="sng" dirty="0">
                <a:solidFill>
                  <a:srgbClr val="FF0000"/>
                </a:solidFill>
              </a:rPr>
              <a:t>or</a:t>
            </a:r>
            <a:r>
              <a:rPr lang="en-US" i="1" dirty="0">
                <a:solidFill>
                  <a:srgbClr val="FF0000"/>
                </a:solidFill>
              </a:rPr>
              <a:t> education position (or equivalent).</a:t>
            </a:r>
            <a:endParaRPr lang="en-US" i="1" dirty="0" smtClean="0">
              <a:solidFill>
                <a:srgbClr val="FF0000"/>
              </a:solidFill>
            </a:endParaRPr>
          </a:p>
          <a:p>
            <a:pPr marL="508000" indent="-508000">
              <a:spcBef>
                <a:spcPts val="0"/>
              </a:spcBef>
              <a:buNone/>
            </a:pPr>
            <a:r>
              <a:rPr lang="en-US" b="1" dirty="0"/>
              <a:t>Q:  </a:t>
            </a:r>
            <a:r>
              <a:rPr lang="en-US" b="1" dirty="0" smtClean="0"/>
              <a:t>Does receiving an EAGER as a PI disqualify me?</a:t>
            </a:r>
            <a:endParaRPr lang="en-US" b="1" dirty="0"/>
          </a:p>
          <a:p>
            <a:pPr marL="508000" indent="-508000">
              <a:spcBef>
                <a:spcPts val="0"/>
              </a:spcBef>
              <a:buNone/>
            </a:pPr>
            <a:r>
              <a:rPr lang="en-US" i="1" dirty="0">
                <a:solidFill>
                  <a:srgbClr val="FF0000"/>
                </a:solidFill>
              </a:rPr>
              <a:t>A:  </a:t>
            </a:r>
            <a:r>
              <a:rPr lang="en-US" i="1" dirty="0" smtClean="0">
                <a:solidFill>
                  <a:srgbClr val="FF0000"/>
                </a:solidFill>
              </a:rPr>
              <a:t>Yes, any grant from an agency as a PI (or as a  PI from a non-lead institution), regardless of size (with exceptions previously noted) disqualifies the PI.</a:t>
            </a:r>
            <a:endParaRPr lang="en-US" i="1" dirty="0">
              <a:solidFill>
                <a:srgbClr val="FF0000"/>
              </a:solidFill>
            </a:endParaRPr>
          </a:p>
          <a:p>
            <a:pPr marL="508000" indent="-508000">
              <a:spcBef>
                <a:spcPts val="0"/>
              </a:spcBef>
              <a:buNone/>
            </a:pPr>
            <a:endParaRPr lang="en-US" i="1" dirty="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13</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3866146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a:solidFill>
                  <a:schemeClr val="accent1">
                    <a:lumMod val="50000"/>
                  </a:schemeClr>
                </a:solidFill>
              </a:rPr>
              <a:t>Frequently Asked Questions</a:t>
            </a:r>
            <a:r>
              <a:rPr lang="en-US" sz="3100" b="1" dirty="0">
                <a:solidFill>
                  <a:schemeClr val="accent1">
                    <a:lumMod val="50000"/>
                  </a:schemeClr>
                </a:solidFill>
              </a:rPr>
              <a:t/>
            </a:r>
            <a:br>
              <a:rPr lang="en-US" sz="3100" b="1" dirty="0">
                <a:solidFill>
                  <a:schemeClr val="accent1">
                    <a:lumMod val="50000"/>
                  </a:schemeClr>
                </a:solidFill>
              </a:rPr>
            </a:br>
            <a:r>
              <a:rPr lang="en-US" b="1" dirty="0">
                <a:solidFill>
                  <a:schemeClr val="accent1">
                    <a:lumMod val="50000"/>
                  </a:schemeClr>
                </a:solidFill>
              </a:rPr>
              <a:t>Proposal Submission Related</a:t>
            </a:r>
            <a:endParaRPr lang="en-US" dirty="0"/>
          </a:p>
        </p:txBody>
      </p:sp>
      <p:sp>
        <p:nvSpPr>
          <p:cNvPr id="3" name="Content Placeholder 2"/>
          <p:cNvSpPr>
            <a:spLocks noGrp="1"/>
          </p:cNvSpPr>
          <p:nvPr>
            <p:ph idx="1"/>
          </p:nvPr>
        </p:nvSpPr>
        <p:spPr/>
        <p:txBody>
          <a:bodyPr>
            <a:normAutofit fontScale="92500" lnSpcReduction="20000"/>
          </a:bodyPr>
          <a:lstStyle/>
          <a:p>
            <a:pPr marL="508000" indent="-508000">
              <a:spcBef>
                <a:spcPts val="0"/>
              </a:spcBef>
              <a:buNone/>
            </a:pPr>
            <a:r>
              <a:rPr lang="en-US" b="1" dirty="0"/>
              <a:t>Q:  </a:t>
            </a:r>
            <a:r>
              <a:rPr lang="en-US" b="1" dirty="0" smtClean="0"/>
              <a:t>What are appropriate uses of funds for faculty at 2-year and undergraduate-only institutions?</a:t>
            </a:r>
            <a:endParaRPr lang="en-US" b="1" dirty="0"/>
          </a:p>
          <a:p>
            <a:pPr marL="508000" indent="-508000">
              <a:spcBef>
                <a:spcPts val="0"/>
              </a:spcBef>
              <a:buNone/>
            </a:pPr>
            <a:r>
              <a:rPr lang="en-US" i="1" dirty="0">
                <a:solidFill>
                  <a:srgbClr val="FF0000"/>
                </a:solidFill>
              </a:rPr>
              <a:t>A:  </a:t>
            </a:r>
            <a:r>
              <a:rPr lang="en-US" i="1" dirty="0" smtClean="0">
                <a:solidFill>
                  <a:srgbClr val="FF0000"/>
                </a:solidFill>
              </a:rPr>
              <a:t>Funds may be allocated to undergraduate support.  The proposal should describe a mentoring plan as well </a:t>
            </a:r>
            <a:r>
              <a:rPr lang="en-US" i="1" dirty="0">
                <a:solidFill>
                  <a:srgbClr val="FF0000"/>
                </a:solidFill>
              </a:rPr>
              <a:t>as </a:t>
            </a:r>
            <a:r>
              <a:rPr lang="en-US" i="1" dirty="0" smtClean="0">
                <a:solidFill>
                  <a:srgbClr val="FF0000"/>
                </a:solidFill>
              </a:rPr>
              <a:t>strategies for </a:t>
            </a:r>
            <a:r>
              <a:rPr lang="en-US" i="1" dirty="0">
                <a:solidFill>
                  <a:srgbClr val="FF0000"/>
                </a:solidFill>
              </a:rPr>
              <a:t>integrating </a:t>
            </a:r>
            <a:r>
              <a:rPr lang="en-US" i="1" dirty="0" smtClean="0">
                <a:solidFill>
                  <a:srgbClr val="FF0000"/>
                </a:solidFill>
              </a:rPr>
              <a:t>the undergraduates into </a:t>
            </a:r>
            <a:r>
              <a:rPr lang="en-US" i="1" dirty="0">
                <a:solidFill>
                  <a:srgbClr val="FF0000"/>
                </a:solidFill>
              </a:rPr>
              <a:t>a research group given their heavy course </a:t>
            </a:r>
            <a:r>
              <a:rPr lang="en-US" i="1" dirty="0" smtClean="0">
                <a:solidFill>
                  <a:srgbClr val="FF0000"/>
                </a:solidFill>
              </a:rPr>
              <a:t>load.</a:t>
            </a:r>
          </a:p>
          <a:p>
            <a:pPr marL="508000" indent="-508000">
              <a:spcBef>
                <a:spcPts val="0"/>
              </a:spcBef>
              <a:buNone/>
            </a:pPr>
            <a:r>
              <a:rPr lang="en-US" b="1" dirty="0" smtClean="0"/>
              <a:t>Q</a:t>
            </a:r>
            <a:r>
              <a:rPr lang="en-US" b="1" dirty="0"/>
              <a:t>:  </a:t>
            </a:r>
            <a:r>
              <a:rPr lang="en-US" b="1" dirty="0" smtClean="0"/>
              <a:t>Does submitting to CRII prevent a future CAREER award?</a:t>
            </a:r>
            <a:endParaRPr lang="en-US" b="1" dirty="0"/>
          </a:p>
          <a:p>
            <a:pPr marL="508000" indent="-508000">
              <a:spcBef>
                <a:spcPts val="0"/>
              </a:spcBef>
              <a:buNone/>
            </a:pPr>
            <a:r>
              <a:rPr lang="en-US" i="1" dirty="0">
                <a:solidFill>
                  <a:srgbClr val="FF0000"/>
                </a:solidFill>
              </a:rPr>
              <a:t>A:  No, </a:t>
            </a:r>
            <a:r>
              <a:rPr lang="en-US" i="1" dirty="0" smtClean="0">
                <a:solidFill>
                  <a:srgbClr val="FF0000"/>
                </a:solidFill>
              </a:rPr>
              <a:t>we expect that many CRII awardees will subsequently submit CAREER proposals.</a:t>
            </a:r>
            <a:endParaRPr lang="en-US" i="1" dirty="0">
              <a:solidFill>
                <a:srgbClr val="FF0000"/>
              </a:solidFill>
            </a:endParaRPr>
          </a:p>
          <a:p>
            <a:pPr marL="508000" indent="-508000">
              <a:spcBef>
                <a:spcPts val="0"/>
              </a:spcBef>
              <a:buNone/>
            </a:pPr>
            <a:endParaRPr lang="en-US" i="1" dirty="0">
              <a:solidFill>
                <a:srgbClr val="FF0000"/>
              </a:solidFill>
            </a:endParaRPr>
          </a:p>
          <a:p>
            <a:pPr marL="508000" indent="-508000">
              <a:spcBef>
                <a:spcPts val="0"/>
              </a:spcBef>
              <a:buNone/>
            </a:pPr>
            <a:endParaRPr lang="en-US" i="1" dirty="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14</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458229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a:solidFill>
                  <a:schemeClr val="accent1">
                    <a:lumMod val="50000"/>
                  </a:schemeClr>
                </a:solidFill>
              </a:rPr>
              <a:t>Frequently Asked Questions</a:t>
            </a:r>
            <a:r>
              <a:rPr lang="en-US" sz="3100" b="1" dirty="0">
                <a:solidFill>
                  <a:schemeClr val="accent1">
                    <a:lumMod val="50000"/>
                  </a:schemeClr>
                </a:solidFill>
              </a:rPr>
              <a:t/>
            </a:r>
            <a:br>
              <a:rPr lang="en-US" sz="3100" b="1" dirty="0">
                <a:solidFill>
                  <a:schemeClr val="accent1">
                    <a:lumMod val="50000"/>
                  </a:schemeClr>
                </a:solidFill>
              </a:rPr>
            </a:br>
            <a:r>
              <a:rPr lang="en-US" b="1" dirty="0">
                <a:solidFill>
                  <a:schemeClr val="accent1">
                    <a:lumMod val="50000"/>
                  </a:schemeClr>
                </a:solidFill>
              </a:rPr>
              <a:t>Proposal Submission Related</a:t>
            </a:r>
            <a:endParaRPr lang="en-US" dirty="0"/>
          </a:p>
        </p:txBody>
      </p:sp>
      <p:sp>
        <p:nvSpPr>
          <p:cNvPr id="3" name="Content Placeholder 2"/>
          <p:cNvSpPr>
            <a:spLocks noGrp="1"/>
          </p:cNvSpPr>
          <p:nvPr>
            <p:ph idx="1"/>
          </p:nvPr>
        </p:nvSpPr>
        <p:spPr/>
        <p:txBody>
          <a:bodyPr>
            <a:normAutofit lnSpcReduction="10000"/>
          </a:bodyPr>
          <a:lstStyle/>
          <a:p>
            <a:pPr marL="508000" indent="-508000">
              <a:spcBef>
                <a:spcPts val="0"/>
              </a:spcBef>
              <a:buNone/>
            </a:pPr>
            <a:r>
              <a:rPr lang="en-US" b="1" dirty="0"/>
              <a:t>Q:  May I submit to CAREER and CRII in the same year?</a:t>
            </a:r>
          </a:p>
          <a:p>
            <a:pPr marL="508000" indent="-508000">
              <a:spcBef>
                <a:spcPts val="0"/>
              </a:spcBef>
              <a:buNone/>
            </a:pPr>
            <a:r>
              <a:rPr lang="en-US" i="1" dirty="0">
                <a:solidFill>
                  <a:srgbClr val="FF0000"/>
                </a:solidFill>
              </a:rPr>
              <a:t>A: Yes, you may (provided the two proposals are substantially different). However, the CRII program is intended to provide faculty with resources to enable them to begin their research and achieve preliminary results that will, in turn, allow them when ready to write proposals that are more likely to succeed in very competitive programs such as CAREER.</a:t>
            </a:r>
          </a:p>
          <a:p>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15</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2460233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a:solidFill>
                  <a:schemeClr val="accent1">
                    <a:lumMod val="50000"/>
                  </a:schemeClr>
                </a:solidFill>
              </a:rPr>
              <a:t>Frequently Asked Questions</a:t>
            </a:r>
            <a:br>
              <a:rPr lang="en-US" sz="3100" b="1" dirty="0">
                <a:solidFill>
                  <a:schemeClr val="accent1">
                    <a:lumMod val="50000"/>
                  </a:schemeClr>
                </a:solidFill>
              </a:rPr>
            </a:br>
            <a:r>
              <a:rPr lang="en-US" b="1" dirty="0">
                <a:solidFill>
                  <a:schemeClr val="accent1">
                    <a:lumMod val="50000"/>
                  </a:schemeClr>
                </a:solidFill>
              </a:rPr>
              <a:t>Proposal Submission Related</a:t>
            </a:r>
            <a:endParaRPr lang="en-US" dirty="0"/>
          </a:p>
        </p:txBody>
      </p:sp>
      <p:sp>
        <p:nvSpPr>
          <p:cNvPr id="3" name="Content Placeholder 2"/>
          <p:cNvSpPr>
            <a:spLocks noGrp="1"/>
          </p:cNvSpPr>
          <p:nvPr>
            <p:ph idx="1"/>
          </p:nvPr>
        </p:nvSpPr>
        <p:spPr/>
        <p:txBody>
          <a:bodyPr>
            <a:normAutofit fontScale="92500"/>
          </a:bodyPr>
          <a:lstStyle/>
          <a:p>
            <a:pPr marL="508000" indent="-508000">
              <a:spcBef>
                <a:spcPts val="0"/>
              </a:spcBef>
              <a:buNone/>
            </a:pPr>
            <a:r>
              <a:rPr lang="en-US" b="1" dirty="0"/>
              <a:t>Q:  </a:t>
            </a:r>
            <a:r>
              <a:rPr lang="en-US" b="1" dirty="0" smtClean="0"/>
              <a:t>May I </a:t>
            </a:r>
            <a:r>
              <a:rPr lang="en-US" b="1" dirty="0"/>
              <a:t>submit the same proposal to CRII as another program?</a:t>
            </a:r>
          </a:p>
          <a:p>
            <a:pPr marL="508000" indent="-508000">
              <a:spcBef>
                <a:spcPts val="0"/>
              </a:spcBef>
              <a:buNone/>
            </a:pPr>
            <a:r>
              <a:rPr lang="en-US" i="1" dirty="0">
                <a:solidFill>
                  <a:srgbClr val="FF0000"/>
                </a:solidFill>
              </a:rPr>
              <a:t>A:  No, the same proposal may not be submitted twice.</a:t>
            </a:r>
          </a:p>
          <a:p>
            <a:pPr marL="508000" indent="-508000">
              <a:spcBef>
                <a:spcPts val="0"/>
              </a:spcBef>
              <a:buNone/>
            </a:pPr>
            <a:endParaRPr lang="en-US" sz="1400" i="1" dirty="0">
              <a:solidFill>
                <a:srgbClr val="FF0000"/>
              </a:solidFill>
            </a:endParaRPr>
          </a:p>
          <a:p>
            <a:pPr marL="457200" indent="-457200">
              <a:spcBef>
                <a:spcPts val="0"/>
              </a:spcBef>
              <a:buNone/>
            </a:pPr>
            <a:r>
              <a:rPr lang="en-US" b="1" dirty="0"/>
              <a:t>Q:  Does a submission to CRII count towards the 2 proposal limit for CISE core programs or other CISE programs?</a:t>
            </a:r>
          </a:p>
          <a:p>
            <a:pPr marL="508000" indent="-508000">
              <a:spcBef>
                <a:spcPts val="0"/>
              </a:spcBef>
              <a:buNone/>
            </a:pPr>
            <a:r>
              <a:rPr lang="en-US" i="1" dirty="0">
                <a:solidFill>
                  <a:srgbClr val="FF0000"/>
                </a:solidFill>
              </a:rPr>
              <a:t>A:  No, you can submit 1 proposal to CRII without impact on the limits in any other solicitation.</a:t>
            </a:r>
          </a:p>
          <a:p>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16</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1782107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a:solidFill>
                  <a:schemeClr val="accent1">
                    <a:lumMod val="50000"/>
                  </a:schemeClr>
                </a:solidFill>
              </a:rPr>
              <a:t>Frequently Asked Questions</a:t>
            </a:r>
            <a:r>
              <a:rPr lang="en-US" b="1" dirty="0">
                <a:solidFill>
                  <a:schemeClr val="accent1">
                    <a:lumMod val="50000"/>
                  </a:schemeClr>
                </a:solidFill>
              </a:rPr>
              <a:t/>
            </a:r>
            <a:br>
              <a:rPr lang="en-US" b="1" dirty="0">
                <a:solidFill>
                  <a:schemeClr val="accent1">
                    <a:lumMod val="50000"/>
                  </a:schemeClr>
                </a:solidFill>
              </a:rPr>
            </a:br>
            <a:r>
              <a:rPr lang="en-US" b="1" dirty="0">
                <a:solidFill>
                  <a:schemeClr val="accent1">
                    <a:lumMod val="50000"/>
                  </a:schemeClr>
                </a:solidFill>
              </a:rPr>
              <a:t>Award Related</a:t>
            </a:r>
            <a:endParaRPr lang="en-US" dirty="0"/>
          </a:p>
        </p:txBody>
      </p:sp>
      <p:sp>
        <p:nvSpPr>
          <p:cNvPr id="3" name="Content Placeholder 2"/>
          <p:cNvSpPr>
            <a:spLocks noGrp="1"/>
          </p:cNvSpPr>
          <p:nvPr>
            <p:ph idx="1"/>
          </p:nvPr>
        </p:nvSpPr>
        <p:spPr/>
        <p:txBody>
          <a:bodyPr/>
          <a:lstStyle/>
          <a:p>
            <a:pPr marL="406400" indent="-406400">
              <a:spcBef>
                <a:spcPts val="0"/>
              </a:spcBef>
              <a:buNone/>
            </a:pPr>
            <a:r>
              <a:rPr lang="en-US" b="1" dirty="0"/>
              <a:t>Q:  How many awards will be made?</a:t>
            </a:r>
            <a:endParaRPr lang="en-US" dirty="0"/>
          </a:p>
          <a:p>
            <a:pPr marL="406400" indent="-406400">
              <a:spcBef>
                <a:spcPts val="0"/>
              </a:spcBef>
              <a:buNone/>
            </a:pPr>
            <a:r>
              <a:rPr lang="en-US" i="1" dirty="0">
                <a:solidFill>
                  <a:srgbClr val="FF0000"/>
                </a:solidFill>
              </a:rPr>
              <a:t>A:  We expect to make </a:t>
            </a:r>
            <a:r>
              <a:rPr lang="en-US" i="1" dirty="0" smtClean="0">
                <a:solidFill>
                  <a:srgbClr val="FF0000"/>
                </a:solidFill>
              </a:rPr>
              <a:t>25-30 CRII awards</a:t>
            </a:r>
            <a:r>
              <a:rPr lang="en-US" i="1" dirty="0">
                <a:solidFill>
                  <a:srgbClr val="FF0000"/>
                </a:solidFill>
              </a:rPr>
              <a:t>, subject to the availability of funds.</a:t>
            </a:r>
          </a:p>
          <a:p>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17</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2418400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For further questions</a:t>
            </a:r>
            <a:endParaRPr lang="en-US" dirty="0"/>
          </a:p>
        </p:txBody>
      </p:sp>
      <p:sp>
        <p:nvSpPr>
          <p:cNvPr id="3" name="Content Placeholder 2"/>
          <p:cNvSpPr>
            <a:spLocks noGrp="1"/>
          </p:cNvSpPr>
          <p:nvPr>
            <p:ph idx="1"/>
          </p:nvPr>
        </p:nvSpPr>
        <p:spPr/>
        <p:txBody>
          <a:bodyPr>
            <a:normAutofit fontScale="70000" lnSpcReduction="20000"/>
          </a:bodyPr>
          <a:lstStyle/>
          <a:p>
            <a:pPr marL="0" indent="0" algn="ctr">
              <a:spcBef>
                <a:spcPts val="0"/>
              </a:spcBef>
              <a:buNone/>
            </a:pPr>
            <a:endParaRPr lang="en-US" sz="1050" dirty="0"/>
          </a:p>
          <a:p>
            <a:pPr marL="0" indent="0" algn="ctr">
              <a:spcBef>
                <a:spcPts val="0"/>
              </a:spcBef>
              <a:buNone/>
            </a:pPr>
            <a:r>
              <a:rPr lang="en-US" sz="3600" dirty="0"/>
              <a:t>If you have additional questions after the webinar concludes, please send them via email to</a:t>
            </a:r>
          </a:p>
          <a:p>
            <a:pPr marL="0" indent="0" algn="ctr">
              <a:spcBef>
                <a:spcPts val="0"/>
              </a:spcBef>
              <a:buNone/>
            </a:pPr>
            <a:endParaRPr lang="en-US" sz="1050" dirty="0"/>
          </a:p>
          <a:p>
            <a:pPr marL="0" indent="0" algn="ctr">
              <a:spcBef>
                <a:spcPts val="0"/>
              </a:spcBef>
              <a:buNone/>
            </a:pPr>
            <a:r>
              <a:rPr lang="en-US" dirty="0" smtClean="0">
                <a:solidFill>
                  <a:srgbClr val="0000FF"/>
                </a:solidFill>
              </a:rPr>
              <a:t>Jeremy Epstein, NSF CISE/CNS, 703-292-8338, </a:t>
            </a:r>
            <a:r>
              <a:rPr lang="en-US" dirty="0" smtClean="0">
                <a:solidFill>
                  <a:srgbClr val="0000FF"/>
                </a:solidFill>
                <a:hlinkClick r:id="rId3"/>
              </a:rPr>
              <a:t>jepstein@nsf.gov</a:t>
            </a:r>
            <a:endParaRPr lang="en-US" dirty="0" smtClean="0">
              <a:solidFill>
                <a:srgbClr val="0000FF"/>
              </a:solidFill>
            </a:endParaRPr>
          </a:p>
          <a:p>
            <a:pPr marL="0" indent="0" algn="ctr">
              <a:spcBef>
                <a:spcPts val="0"/>
              </a:spcBef>
              <a:buNone/>
            </a:pPr>
            <a:r>
              <a:rPr lang="en-US" dirty="0" err="1" smtClean="0">
                <a:solidFill>
                  <a:srgbClr val="0000FF"/>
                </a:solidFill>
              </a:rPr>
              <a:t>Almadena</a:t>
            </a:r>
            <a:r>
              <a:rPr lang="en-US" dirty="0">
                <a:solidFill>
                  <a:srgbClr val="0000FF"/>
                </a:solidFill>
              </a:rPr>
              <a:t> </a:t>
            </a:r>
            <a:r>
              <a:rPr lang="en-US" dirty="0" err="1">
                <a:solidFill>
                  <a:srgbClr val="0000FF"/>
                </a:solidFill>
              </a:rPr>
              <a:t>Chtchelkanova</a:t>
            </a:r>
            <a:r>
              <a:rPr lang="en-US" dirty="0">
                <a:solidFill>
                  <a:srgbClr val="0000FF"/>
                </a:solidFill>
              </a:rPr>
              <a:t>, </a:t>
            </a:r>
            <a:r>
              <a:rPr lang="en-US" dirty="0" smtClean="0">
                <a:solidFill>
                  <a:srgbClr val="0000FF"/>
                </a:solidFill>
              </a:rPr>
              <a:t>CISE/CCF, 703-292-8910 </a:t>
            </a:r>
            <a:r>
              <a:rPr lang="en-US" dirty="0" smtClean="0">
                <a:solidFill>
                  <a:srgbClr val="0000FF"/>
                </a:solidFill>
                <a:hlinkClick r:id="rId4"/>
              </a:rPr>
              <a:t>achtchel</a:t>
            </a:r>
            <a:r>
              <a:rPr lang="en-US" dirty="0">
                <a:solidFill>
                  <a:srgbClr val="0000FF"/>
                </a:solidFill>
                <a:hlinkClick r:id="rId4"/>
              </a:rPr>
              <a:t>@</a:t>
            </a:r>
            <a:r>
              <a:rPr lang="en-US" dirty="0" smtClean="0">
                <a:solidFill>
                  <a:srgbClr val="0000FF"/>
                </a:solidFill>
                <a:hlinkClick r:id="rId4"/>
              </a:rPr>
              <a:t>nsf.gov</a:t>
            </a:r>
            <a:endParaRPr lang="en-US" dirty="0" smtClean="0">
              <a:solidFill>
                <a:srgbClr val="0000FF"/>
              </a:solidFill>
            </a:endParaRPr>
          </a:p>
          <a:p>
            <a:pPr marL="0" indent="0" algn="ctr">
              <a:spcBef>
                <a:spcPts val="0"/>
              </a:spcBef>
              <a:buNone/>
            </a:pPr>
            <a:r>
              <a:rPr lang="en-US" dirty="0" smtClean="0">
                <a:solidFill>
                  <a:srgbClr val="0000FF"/>
                </a:solidFill>
              </a:rPr>
              <a:t>Ephraim </a:t>
            </a:r>
            <a:r>
              <a:rPr lang="en-US" dirty="0" err="1" smtClean="0">
                <a:solidFill>
                  <a:srgbClr val="0000FF"/>
                </a:solidFill>
              </a:rPr>
              <a:t>Glinert</a:t>
            </a:r>
            <a:r>
              <a:rPr lang="en-US" dirty="0">
                <a:solidFill>
                  <a:srgbClr val="0000FF"/>
                </a:solidFill>
              </a:rPr>
              <a:t>, CISE/IIS, 703-292-8930, </a:t>
            </a:r>
            <a:r>
              <a:rPr lang="en-US" dirty="0">
                <a:solidFill>
                  <a:srgbClr val="0000FF"/>
                </a:solidFill>
                <a:hlinkClick r:id="rId5"/>
              </a:rPr>
              <a:t>eglinert@</a:t>
            </a:r>
            <a:r>
              <a:rPr lang="en-US" dirty="0" smtClean="0">
                <a:solidFill>
                  <a:srgbClr val="0000FF"/>
                </a:solidFill>
                <a:hlinkClick r:id="rId5"/>
              </a:rPr>
              <a:t>nsf.gov</a:t>
            </a:r>
            <a:r>
              <a:rPr lang="en-US" dirty="0" smtClean="0">
                <a:solidFill>
                  <a:srgbClr val="0000FF"/>
                </a:solidFill>
              </a:rPr>
              <a:t> </a:t>
            </a:r>
          </a:p>
          <a:p>
            <a:pPr marL="0" indent="0" algn="ctr">
              <a:spcBef>
                <a:spcPts val="0"/>
              </a:spcBef>
              <a:buNone/>
            </a:pPr>
            <a:endParaRPr lang="en-US" sz="1050" dirty="0"/>
          </a:p>
          <a:p>
            <a:pPr marL="0" indent="0" algn="ctr">
              <a:spcBef>
                <a:spcPts val="0"/>
              </a:spcBef>
              <a:buNone/>
            </a:pPr>
            <a:r>
              <a:rPr lang="en-US" sz="3600" dirty="0"/>
              <a:t>with the subject line starting with </a:t>
            </a:r>
            <a:r>
              <a:rPr lang="en-US" sz="3600" dirty="0" smtClean="0"/>
              <a:t>“CRII:</a:t>
            </a:r>
            <a:r>
              <a:rPr lang="en-US" sz="3600" dirty="0"/>
              <a:t>” </a:t>
            </a:r>
          </a:p>
          <a:p>
            <a:pPr>
              <a:spcBef>
                <a:spcPts val="0"/>
              </a:spcBef>
            </a:pPr>
            <a:endParaRPr lang="en-US" sz="3600" dirty="0"/>
          </a:p>
          <a:p>
            <a:pPr marL="0" indent="0" algn="ctr">
              <a:spcBef>
                <a:spcPts val="0"/>
              </a:spcBef>
              <a:buNone/>
            </a:pPr>
            <a:r>
              <a:rPr lang="en-US" sz="3600" dirty="0"/>
              <a:t>The presentation will be available following the WEBINAR at</a:t>
            </a:r>
          </a:p>
          <a:p>
            <a:pPr marL="0" indent="0" algn="ctr">
              <a:spcBef>
                <a:spcPts val="0"/>
              </a:spcBef>
              <a:buNone/>
            </a:pPr>
            <a:r>
              <a:rPr lang="en-US" u="sng" dirty="0">
                <a:solidFill>
                  <a:srgbClr val="0000FF"/>
                </a:solidFill>
                <a:hlinkClick r:id="rId6"/>
              </a:rPr>
              <a:t>http://www.nsf.gov/funding/pgm_summ.jsp?pims_id=</a:t>
            </a:r>
            <a:r>
              <a:rPr lang="en-US" u="sng" dirty="0" smtClean="0">
                <a:solidFill>
                  <a:srgbClr val="0000FF"/>
                </a:solidFill>
                <a:hlinkClick r:id="rId6"/>
              </a:rPr>
              <a:t>504952</a:t>
            </a:r>
            <a:endParaRPr lang="en-US" u="sng" dirty="0">
              <a:solidFill>
                <a:srgbClr val="0000FF"/>
              </a:solidFill>
            </a:endParaRPr>
          </a:p>
          <a:p>
            <a:pPr marL="0" indent="0" algn="ctr">
              <a:spcBef>
                <a:spcPts val="0"/>
              </a:spcBef>
              <a:buNone/>
            </a:pPr>
            <a:endParaRPr lang="en-US" sz="700" u="sng" dirty="0" smtClean="0">
              <a:solidFill>
                <a:srgbClr val="0000FF"/>
              </a:solidFill>
            </a:endParaRPr>
          </a:p>
          <a:p>
            <a:pPr marL="0" indent="0" algn="ctr">
              <a:spcBef>
                <a:spcPts val="0"/>
              </a:spcBef>
              <a:buNone/>
            </a:pPr>
            <a:endParaRPr lang="en-US" sz="700" dirty="0"/>
          </a:p>
          <a:p>
            <a:pPr marL="0" indent="0" algn="ctr">
              <a:spcBef>
                <a:spcPts val="0"/>
              </a:spcBef>
              <a:buNone/>
            </a:pPr>
            <a:r>
              <a:rPr lang="en-US" sz="3600" dirty="0"/>
              <a:t>The solicitation is available at </a:t>
            </a:r>
          </a:p>
          <a:p>
            <a:pPr marL="0" indent="0" algn="ctr">
              <a:spcBef>
                <a:spcPts val="0"/>
              </a:spcBef>
              <a:buNone/>
            </a:pPr>
            <a:endParaRPr lang="en-US" sz="800" dirty="0"/>
          </a:p>
          <a:p>
            <a:pPr marL="0" indent="0" algn="ctr">
              <a:spcBef>
                <a:spcPts val="0"/>
              </a:spcBef>
              <a:buNone/>
            </a:pPr>
            <a:r>
              <a:rPr lang="en-US" u="sng" dirty="0">
                <a:solidFill>
                  <a:srgbClr val="0000FF"/>
                </a:solidFill>
              </a:rPr>
              <a:t>http://</a:t>
            </a:r>
            <a:r>
              <a:rPr lang="en-US" u="sng" dirty="0" err="1">
                <a:solidFill>
                  <a:srgbClr val="0000FF"/>
                </a:solidFill>
              </a:rPr>
              <a:t>www.nsf.gov</a:t>
            </a:r>
            <a:r>
              <a:rPr lang="en-US" u="sng" dirty="0">
                <a:solidFill>
                  <a:srgbClr val="0000FF"/>
                </a:solidFill>
              </a:rPr>
              <a:t>/pubs/2014/nsf14562/nsf14562.htm</a:t>
            </a:r>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18</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158775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C7C1EEA-212F-4468-815A-2B2EAEE9D74C}" type="slidenum">
              <a:rPr lang="en-US" smtClean="0"/>
              <a:t>19</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
        <p:nvSpPr>
          <p:cNvPr id="9" name="Title 1"/>
          <p:cNvSpPr txBox="1">
            <a:spLocks/>
          </p:cNvSpPr>
          <p:nvPr/>
        </p:nvSpPr>
        <p:spPr>
          <a:xfrm>
            <a:off x="419100" y="1813152"/>
            <a:ext cx="8331200" cy="2593748"/>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80000"/>
              </a:lnSpc>
            </a:pPr>
            <a:r>
              <a:rPr lang="en-US" sz="4800" b="1" smtClean="0">
                <a:solidFill>
                  <a:srgbClr val="000000"/>
                </a:solidFill>
              </a:rPr>
              <a:t>Q u e s t i o n s  ?</a:t>
            </a:r>
            <a:br>
              <a:rPr lang="en-US" sz="4800" b="1" smtClean="0">
                <a:solidFill>
                  <a:srgbClr val="000000"/>
                </a:solidFill>
              </a:rPr>
            </a:br>
            <a:r>
              <a:rPr lang="en-US" b="1" smtClean="0">
                <a:solidFill>
                  <a:srgbClr val="000000"/>
                </a:solidFill>
              </a:rPr>
              <a:t/>
            </a:r>
            <a:br>
              <a:rPr lang="en-US" b="1" smtClean="0">
                <a:solidFill>
                  <a:srgbClr val="000000"/>
                </a:solidFill>
              </a:rPr>
            </a:br>
            <a:r>
              <a:rPr lang="en-US" b="1" smtClean="0">
                <a:solidFill>
                  <a:srgbClr val="000000"/>
                </a:solidFill>
              </a:rPr>
              <a:t/>
            </a:r>
            <a:br>
              <a:rPr lang="en-US" b="1" smtClean="0">
                <a:solidFill>
                  <a:srgbClr val="000000"/>
                </a:solidFill>
              </a:rPr>
            </a:br>
            <a:r>
              <a:rPr lang="en-US" sz="4000" b="1" smtClean="0">
                <a:solidFill>
                  <a:srgbClr val="0000FF"/>
                </a:solidFill>
              </a:rPr>
              <a:t>The telephone line is now open </a:t>
            </a:r>
            <a:endParaRPr lang="en-US" b="1" dirty="0">
              <a:solidFill>
                <a:srgbClr val="0000FF"/>
              </a:solidFill>
            </a:endParaRPr>
          </a:p>
        </p:txBody>
      </p:sp>
    </p:spTree>
    <p:extLst>
      <p:ext uri="{BB962C8B-B14F-4D97-AF65-F5344CB8AC3E}">
        <p14:creationId xmlns:p14="http://schemas.microsoft.com/office/powerpoint/2010/main" val="1415604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855108" y="1450975"/>
            <a:ext cx="5447392" cy="4525963"/>
          </a:xfrm>
        </p:spPr>
        <p:txBody>
          <a:bodyPr anchor="ctr" anchorCtr="0">
            <a:normAutofit/>
          </a:bodyPr>
          <a:lstStyle/>
          <a:p>
            <a:r>
              <a:rPr lang="en-US" dirty="0" smtClean="0"/>
              <a:t>Goals of the program</a:t>
            </a:r>
          </a:p>
          <a:p>
            <a:r>
              <a:rPr lang="en-US" dirty="0" smtClean="0"/>
              <a:t>Eligibility</a:t>
            </a:r>
          </a:p>
          <a:p>
            <a:r>
              <a:rPr lang="en-US" dirty="0" smtClean="0"/>
              <a:t>Areas of interest</a:t>
            </a:r>
          </a:p>
          <a:p>
            <a:r>
              <a:rPr lang="en-US" dirty="0" smtClean="0"/>
              <a:t>Submission process</a:t>
            </a:r>
            <a:endParaRPr lang="en-US" dirty="0"/>
          </a:p>
          <a:p>
            <a:r>
              <a:rPr lang="en-US" dirty="0" smtClean="0"/>
              <a:t>Review process</a:t>
            </a:r>
          </a:p>
          <a:p>
            <a:r>
              <a:rPr lang="en-US" dirty="0" smtClean="0"/>
              <a:t>Frequently Asked Questions</a:t>
            </a:r>
          </a:p>
          <a:p>
            <a:r>
              <a:rPr lang="en-US" dirty="0"/>
              <a:t>Program Director c</a:t>
            </a:r>
            <a:r>
              <a:rPr lang="en-US" dirty="0" smtClean="0"/>
              <a:t>ontacts</a:t>
            </a:r>
            <a:endParaRPr lang="en-US" dirty="0"/>
          </a:p>
        </p:txBody>
      </p:sp>
      <p:sp>
        <p:nvSpPr>
          <p:cNvPr id="4" name="Footer Placeholder 3"/>
          <p:cNvSpPr>
            <a:spLocks noGrp="1"/>
          </p:cNvSpPr>
          <p:nvPr>
            <p:ph type="ftr" sz="quarter" idx="3"/>
          </p:nvPr>
        </p:nvSpPr>
        <p:spPr>
          <a:xfrm>
            <a:off x="3124200" y="6356350"/>
            <a:ext cx="2895600" cy="365125"/>
          </a:xfrm>
        </p:spPr>
        <p:txBody>
          <a:bodyPr/>
          <a:lstStyle/>
          <a:p>
            <a:r>
              <a:rPr lang="en-US" dirty="0" smtClean="0"/>
              <a:t>NSF CRII Webinar</a:t>
            </a:r>
          </a:p>
        </p:txBody>
      </p:sp>
      <p:sp>
        <p:nvSpPr>
          <p:cNvPr id="5" name="Slide Number Placeholder 4"/>
          <p:cNvSpPr>
            <a:spLocks noGrp="1"/>
          </p:cNvSpPr>
          <p:nvPr>
            <p:ph type="sldNum" sz="quarter" idx="12"/>
          </p:nvPr>
        </p:nvSpPr>
        <p:spPr/>
        <p:txBody>
          <a:bodyPr/>
          <a:lstStyle/>
          <a:p>
            <a:fld id="{6C7C1EEA-212F-4468-815A-2B2EAEE9D74C}" type="slidenum">
              <a:rPr lang="en-US" smtClean="0"/>
              <a:t>2</a:t>
            </a:fld>
            <a:endParaRPr lang="en-US"/>
          </a:p>
        </p:txBody>
      </p:sp>
      <p:sp>
        <p:nvSpPr>
          <p:cNvPr id="6" name="Date Placeholder 5"/>
          <p:cNvSpPr>
            <a:spLocks noGrp="1"/>
          </p:cNvSpPr>
          <p:nvPr>
            <p:ph type="dt" sz="half" idx="2"/>
          </p:nvPr>
        </p:nvSpPr>
        <p:spPr>
          <a:xfrm>
            <a:off x="457200" y="6356350"/>
            <a:ext cx="2133600" cy="365125"/>
          </a:xfrm>
        </p:spPr>
        <p:txBody>
          <a:bodyPr/>
          <a:lstStyle/>
          <a:p>
            <a:r>
              <a:rPr lang="en-US" dirty="0" smtClean="0"/>
              <a:t>28 July 2014</a:t>
            </a:r>
            <a:endParaRPr lang="en-US" dirty="0"/>
          </a:p>
        </p:txBody>
      </p:sp>
    </p:spTree>
    <p:extLst>
      <p:ext uri="{BB962C8B-B14F-4D97-AF65-F5344CB8AC3E}">
        <p14:creationId xmlns:p14="http://schemas.microsoft.com/office/powerpoint/2010/main" val="424674082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Takeaways</a:t>
            </a:r>
            <a:endParaRPr lang="en-US" dirty="0"/>
          </a:p>
        </p:txBody>
      </p:sp>
      <p:sp>
        <p:nvSpPr>
          <p:cNvPr id="3" name="Content Placeholder 2"/>
          <p:cNvSpPr>
            <a:spLocks noGrp="1"/>
          </p:cNvSpPr>
          <p:nvPr>
            <p:ph idx="1"/>
          </p:nvPr>
        </p:nvSpPr>
        <p:spPr/>
        <p:txBody>
          <a:bodyPr/>
          <a:lstStyle/>
          <a:p>
            <a:r>
              <a:rPr lang="en-US" dirty="0"/>
              <a:t>CRII is for new faculty members to initiate independent research through funding students, equipment, and travel</a:t>
            </a:r>
          </a:p>
          <a:p>
            <a:r>
              <a:rPr lang="en-US" dirty="0"/>
              <a:t>Proposals due </a:t>
            </a:r>
            <a:r>
              <a:rPr lang="en-US" dirty="0">
                <a:solidFill>
                  <a:srgbClr val="FF0000"/>
                </a:solidFill>
              </a:rPr>
              <a:t>24 Sep 2014 to NSF</a:t>
            </a:r>
          </a:p>
          <a:p>
            <a:r>
              <a:rPr lang="en-US" dirty="0"/>
              <a:t>Contact an NSF program officer with questions!</a:t>
            </a:r>
          </a:p>
          <a:p>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20</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4228889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Goals</a:t>
            </a:r>
            <a:endParaRPr lang="en-US" dirty="0"/>
          </a:p>
        </p:txBody>
      </p:sp>
      <p:sp>
        <p:nvSpPr>
          <p:cNvPr id="3" name="Content Placeholder 2"/>
          <p:cNvSpPr>
            <a:spLocks noGrp="1"/>
          </p:cNvSpPr>
          <p:nvPr>
            <p:ph idx="1"/>
          </p:nvPr>
        </p:nvSpPr>
        <p:spPr/>
        <p:txBody>
          <a:bodyPr>
            <a:normAutofit fontScale="92500" lnSpcReduction="10000"/>
          </a:bodyPr>
          <a:lstStyle/>
          <a:p>
            <a:pPr>
              <a:spcBef>
                <a:spcPts val="1968"/>
              </a:spcBef>
            </a:pPr>
            <a:r>
              <a:rPr lang="en-US" dirty="0"/>
              <a:t>Encouraging research independence immediately upon obtaining one's first academic position</a:t>
            </a:r>
          </a:p>
          <a:p>
            <a:pPr>
              <a:spcBef>
                <a:spcPts val="1968"/>
              </a:spcBef>
            </a:pPr>
            <a:r>
              <a:rPr lang="en-US" dirty="0"/>
              <a:t>Undertake exploratory investigations</a:t>
            </a:r>
          </a:p>
          <a:p>
            <a:pPr>
              <a:spcBef>
                <a:spcPts val="1968"/>
              </a:spcBef>
            </a:pPr>
            <a:r>
              <a:rPr lang="en-US" dirty="0"/>
              <a:t>Acquire and test preliminary data</a:t>
            </a:r>
          </a:p>
          <a:p>
            <a:pPr>
              <a:spcBef>
                <a:spcPts val="1968"/>
              </a:spcBef>
            </a:pPr>
            <a:r>
              <a:rPr lang="en-US" dirty="0"/>
              <a:t>Develop collaborations within or across research disciplines</a:t>
            </a:r>
          </a:p>
          <a:p>
            <a:pPr>
              <a:spcBef>
                <a:spcPts val="1968"/>
              </a:spcBef>
            </a:pPr>
            <a:r>
              <a:rPr lang="en-US" dirty="0"/>
              <a:t>Develop new algorithms, approaches, and system designs/</a:t>
            </a:r>
            <a:r>
              <a:rPr lang="en-US" dirty="0" smtClean="0"/>
              <a:t>prototypes</a:t>
            </a:r>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3</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2860725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Eligibility</a:t>
            </a:r>
            <a:endParaRPr lang="en-US" dirty="0"/>
          </a:p>
        </p:txBody>
      </p:sp>
      <p:sp>
        <p:nvSpPr>
          <p:cNvPr id="3" name="Content Placeholder 2"/>
          <p:cNvSpPr>
            <a:spLocks noGrp="1"/>
          </p:cNvSpPr>
          <p:nvPr>
            <p:ph idx="1"/>
          </p:nvPr>
        </p:nvSpPr>
        <p:spPr/>
        <p:txBody>
          <a:bodyPr>
            <a:normAutofit lnSpcReduction="10000"/>
          </a:bodyPr>
          <a:lstStyle/>
          <a:p>
            <a:pPr marL="342900" lvl="1" indent="-342900">
              <a:buFont typeface="Arial" panose="020B0604020202020204" pitchFamily="34" charset="0"/>
              <a:buChar char="•"/>
            </a:pPr>
            <a:r>
              <a:rPr lang="en-US" sz="2400" dirty="0" smtClean="0"/>
              <a:t>Primary </a:t>
            </a:r>
            <a:r>
              <a:rPr lang="en-US" sz="2400" dirty="0"/>
              <a:t>appointment in a computer science, information science, or electrical or computing engineering department, or in a related field of computational science (where the PI would normally submit proposals to CISE programs</a:t>
            </a:r>
            <a:r>
              <a:rPr lang="en-US" sz="2400" dirty="0" smtClean="0"/>
              <a:t>)</a:t>
            </a:r>
            <a:endParaRPr lang="en-US" sz="2400" dirty="0"/>
          </a:p>
          <a:p>
            <a:pPr marL="342900" lvl="1" indent="-342900">
              <a:buFont typeface="Arial" panose="020B0604020202020204" pitchFamily="34" charset="0"/>
              <a:buChar char="•"/>
            </a:pPr>
            <a:r>
              <a:rPr lang="en-US" sz="2400" dirty="0" smtClean="0"/>
              <a:t>Must </a:t>
            </a:r>
            <a:r>
              <a:rPr lang="en-US" sz="2400" dirty="0"/>
              <a:t>be in academic position at a 2 or 4 year college or university accredited in, and having a campus located in, the US</a:t>
            </a:r>
          </a:p>
          <a:p>
            <a:pPr marL="342900" lvl="1" indent="-342900">
              <a:buFont typeface="Arial" panose="020B0604020202020204" pitchFamily="34" charset="0"/>
              <a:buChar char="•"/>
            </a:pPr>
            <a:r>
              <a:rPr lang="en-US" sz="2400" dirty="0"/>
              <a:t>No more than 2 years in academic positions after PhD, not counting family or medical leave</a:t>
            </a:r>
          </a:p>
          <a:p>
            <a:pPr marL="742950" lvl="2" indent="-342900"/>
            <a:r>
              <a:rPr lang="en-US" sz="2000" dirty="0"/>
              <a:t>Positions in </a:t>
            </a:r>
            <a:r>
              <a:rPr lang="en-US" sz="2000" dirty="0" smtClean="0"/>
              <a:t>government/industry </a:t>
            </a:r>
            <a:r>
              <a:rPr lang="en-US" sz="2000" dirty="0"/>
              <a:t>or as </a:t>
            </a:r>
            <a:r>
              <a:rPr lang="en-US" sz="2000" dirty="0" smtClean="0"/>
              <a:t>postdoc or research associate </a:t>
            </a:r>
            <a:r>
              <a:rPr lang="en-US" sz="2000" dirty="0"/>
              <a:t>do not count towards 2 year timeline</a:t>
            </a:r>
          </a:p>
          <a:p>
            <a:pPr marL="742950" lvl="2" indent="-342900"/>
            <a:r>
              <a:rPr lang="en-US" sz="2000" dirty="0"/>
              <a:t>Positions in academia overseas </a:t>
            </a:r>
            <a:r>
              <a:rPr lang="en-US" sz="2000" u="sng" dirty="0"/>
              <a:t>do</a:t>
            </a:r>
            <a:r>
              <a:rPr lang="en-US" sz="2000" dirty="0"/>
              <a:t> </a:t>
            </a:r>
            <a:r>
              <a:rPr lang="en-US" sz="2000" dirty="0" smtClean="0"/>
              <a:t>count</a:t>
            </a:r>
          </a:p>
        </p:txBody>
      </p:sp>
      <p:sp>
        <p:nvSpPr>
          <p:cNvPr id="4" name="Slide Number Placeholder 3"/>
          <p:cNvSpPr>
            <a:spLocks noGrp="1"/>
          </p:cNvSpPr>
          <p:nvPr>
            <p:ph type="sldNum" sz="quarter" idx="12"/>
          </p:nvPr>
        </p:nvSpPr>
        <p:spPr/>
        <p:txBody>
          <a:bodyPr/>
          <a:lstStyle/>
          <a:p>
            <a:fld id="{6C7C1EEA-212F-4468-815A-2B2EAEE9D74C}" type="slidenum">
              <a:rPr lang="en-US" smtClean="0"/>
              <a:t>4</a:t>
            </a:fld>
            <a:endParaRPr lang="en-US" dirty="0"/>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905108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Eligibility (</a:t>
            </a:r>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At </a:t>
            </a:r>
            <a:r>
              <a:rPr lang="en-US" b="1" dirty="0"/>
              <a:t>the time of the award</a:t>
            </a:r>
            <a:r>
              <a:rPr lang="en-US" dirty="0"/>
              <a:t>, the PI may not have received any other grants in the PI role from any institution or </a:t>
            </a:r>
            <a:r>
              <a:rPr lang="en-US" dirty="0" smtClean="0"/>
              <a:t>agency</a:t>
            </a:r>
          </a:p>
          <a:p>
            <a:r>
              <a:rPr lang="en-US" dirty="0" smtClean="0"/>
              <a:t>Following do </a:t>
            </a:r>
            <a:r>
              <a:rPr lang="en-US" dirty="0" smtClean="0">
                <a:solidFill>
                  <a:srgbClr val="FF0000"/>
                </a:solidFill>
              </a:rPr>
              <a:t>NOT</a:t>
            </a:r>
            <a:r>
              <a:rPr lang="en-US" dirty="0" smtClean="0"/>
              <a:t> disqualify:</a:t>
            </a:r>
          </a:p>
          <a:p>
            <a:pPr lvl="1"/>
            <a:r>
              <a:rPr lang="en-US" dirty="0" smtClean="0"/>
              <a:t>Award </a:t>
            </a:r>
            <a:r>
              <a:rPr lang="en-US" dirty="0"/>
              <a:t>as a co-PI or Senior Personnel on another </a:t>
            </a:r>
            <a:r>
              <a:rPr lang="en-US" dirty="0" smtClean="0"/>
              <a:t>grant;</a:t>
            </a:r>
          </a:p>
          <a:p>
            <a:pPr lvl="1"/>
            <a:r>
              <a:rPr lang="en-US" dirty="0" smtClean="0"/>
              <a:t>Workshop </a:t>
            </a:r>
            <a:r>
              <a:rPr lang="en-US" dirty="0"/>
              <a:t>or student conference travel awards;</a:t>
            </a:r>
          </a:p>
          <a:p>
            <a:pPr lvl="1"/>
            <a:r>
              <a:rPr lang="en-US" dirty="0"/>
              <a:t>Doctoral dissertation improvement grants;</a:t>
            </a:r>
          </a:p>
          <a:p>
            <a:pPr lvl="1"/>
            <a:r>
              <a:rPr lang="en-US" dirty="0"/>
              <a:t>Post doctoral research fellowship awards, such as SEES Fellows or CI Fellows;</a:t>
            </a:r>
          </a:p>
          <a:p>
            <a:pPr lvl="1"/>
            <a:r>
              <a:rPr lang="en-US" dirty="0"/>
              <a:t>A Graduate Research Fellowship or similar fellowship award from NSF;</a:t>
            </a:r>
          </a:p>
          <a:p>
            <a:pPr lvl="1"/>
            <a:r>
              <a:rPr lang="en-US" dirty="0"/>
              <a:t>REU or RET awards; </a:t>
            </a:r>
          </a:p>
          <a:p>
            <a:pPr lvl="1"/>
            <a:r>
              <a:rPr lang="en-US" dirty="0"/>
              <a:t>SBIR or STTR awards that were received while the PI worked in </a:t>
            </a:r>
            <a:r>
              <a:rPr lang="en-US" dirty="0" smtClean="0"/>
              <a:t>industry;</a:t>
            </a:r>
          </a:p>
          <a:p>
            <a:pPr lvl="1"/>
            <a:r>
              <a:rPr lang="en-US" dirty="0" smtClean="0"/>
              <a:t>Awards from PI’s university;</a:t>
            </a:r>
          </a:p>
          <a:p>
            <a:pPr lvl="1"/>
            <a:r>
              <a:rPr lang="en-US" dirty="0" smtClean="0"/>
              <a:t>Awards from companies or private foundations</a:t>
            </a:r>
            <a:endParaRPr lang="en-US" dirty="0"/>
          </a:p>
          <a:p>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5</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1543277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Areas of Interest</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Anything that fits within any of the NSF CISE research programs:</a:t>
            </a:r>
          </a:p>
          <a:p>
            <a:pPr lvl="1"/>
            <a:r>
              <a:rPr lang="en-US" dirty="0" err="1"/>
              <a:t>Cyberinfrastructure</a:t>
            </a:r>
            <a:r>
              <a:rPr lang="en-US" dirty="0"/>
              <a:t> (CI)</a:t>
            </a:r>
          </a:p>
          <a:p>
            <a:pPr lvl="1"/>
            <a:r>
              <a:rPr lang="en-US" dirty="0"/>
              <a:t>Algorithmic Foundations (AF)</a:t>
            </a:r>
          </a:p>
          <a:p>
            <a:pPr lvl="1"/>
            <a:r>
              <a:rPr lang="en-US" dirty="0"/>
              <a:t>Communications and Information Foundations (CIF)</a:t>
            </a:r>
          </a:p>
          <a:p>
            <a:pPr lvl="1"/>
            <a:r>
              <a:rPr lang="en-US" dirty="0"/>
              <a:t>Software and Hardware Foundations (SHF)</a:t>
            </a:r>
          </a:p>
          <a:p>
            <a:pPr lvl="1"/>
            <a:r>
              <a:rPr lang="en-US" dirty="0"/>
              <a:t>Computer Systems Research (CSR)</a:t>
            </a:r>
          </a:p>
          <a:p>
            <a:pPr lvl="1"/>
            <a:r>
              <a:rPr lang="en-US" dirty="0"/>
              <a:t>Networking Technology and Systems (</a:t>
            </a:r>
            <a:r>
              <a:rPr lang="en-US" dirty="0" err="1"/>
              <a:t>NeTS</a:t>
            </a:r>
            <a:r>
              <a:rPr lang="en-US" dirty="0"/>
              <a:t>)</a:t>
            </a:r>
          </a:p>
          <a:p>
            <a:pPr lvl="1"/>
            <a:r>
              <a:rPr lang="en-US" dirty="0"/>
              <a:t>Information Integration and Informatics (III)</a:t>
            </a:r>
          </a:p>
          <a:p>
            <a:pPr lvl="1"/>
            <a:r>
              <a:rPr lang="en-US" dirty="0"/>
              <a:t>Cyber-Human Systems (CHS)</a:t>
            </a:r>
          </a:p>
          <a:p>
            <a:pPr lvl="1"/>
            <a:r>
              <a:rPr lang="en-US" dirty="0"/>
              <a:t>Robust Intelligence (RI)</a:t>
            </a:r>
          </a:p>
          <a:p>
            <a:pPr lvl="1"/>
            <a:r>
              <a:rPr lang="en-US" dirty="0"/>
              <a:t>Computing Education for the 21</a:t>
            </a:r>
            <a:r>
              <a:rPr lang="en-US" baseline="30000" dirty="0"/>
              <a:t>st</a:t>
            </a:r>
            <a:r>
              <a:rPr lang="en-US" dirty="0"/>
              <a:t> Century (CE21)</a:t>
            </a:r>
          </a:p>
          <a:p>
            <a:pPr lvl="1"/>
            <a:r>
              <a:rPr lang="en-US" dirty="0" err="1"/>
              <a:t>Cyberlearning</a:t>
            </a:r>
            <a:r>
              <a:rPr lang="en-US" dirty="0"/>
              <a:t> and Future Learning Technologies (</a:t>
            </a:r>
            <a:r>
              <a:rPr lang="en-US" dirty="0" err="1"/>
              <a:t>Cyberlearning</a:t>
            </a:r>
            <a:r>
              <a:rPr lang="en-US" dirty="0"/>
              <a:t>)</a:t>
            </a:r>
          </a:p>
          <a:p>
            <a:pPr lvl="1"/>
            <a:r>
              <a:rPr lang="en-US" dirty="0"/>
              <a:t>Cyber-Physical Systems (CPS)</a:t>
            </a:r>
          </a:p>
          <a:p>
            <a:pPr lvl="1"/>
            <a:r>
              <a:rPr lang="en-US" dirty="0"/>
              <a:t>Secure and Trustworthy Cyberspace (SaTC)</a:t>
            </a:r>
          </a:p>
          <a:p>
            <a:pPr lvl="1"/>
            <a:r>
              <a:rPr lang="en-US" dirty="0"/>
              <a:t>Smart and Connected Health (SCH)</a:t>
            </a:r>
          </a:p>
          <a:p>
            <a:r>
              <a:rPr lang="en-US" dirty="0" smtClean="0"/>
              <a:t>Program sites have more information on topics for each program</a:t>
            </a:r>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6</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1456543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Details</a:t>
            </a:r>
            <a:endParaRPr lang="en-US" dirty="0"/>
          </a:p>
        </p:txBody>
      </p:sp>
      <p:sp>
        <p:nvSpPr>
          <p:cNvPr id="3" name="Content Placeholder 2"/>
          <p:cNvSpPr>
            <a:spLocks noGrp="1"/>
          </p:cNvSpPr>
          <p:nvPr>
            <p:ph idx="1"/>
          </p:nvPr>
        </p:nvSpPr>
        <p:spPr>
          <a:xfrm>
            <a:off x="457200" y="1600200"/>
            <a:ext cx="8229600" cy="4749799"/>
          </a:xfrm>
        </p:spPr>
        <p:txBody>
          <a:bodyPr>
            <a:normAutofit fontScale="92500" lnSpcReduction="10000"/>
          </a:bodyPr>
          <a:lstStyle/>
          <a:p>
            <a:pPr>
              <a:lnSpc>
                <a:spcPct val="110000"/>
              </a:lnSpc>
            </a:pPr>
            <a:r>
              <a:rPr lang="en-US" sz="2400" dirty="0" smtClean="0"/>
              <a:t>Project summary plus </a:t>
            </a:r>
            <a:r>
              <a:rPr lang="en-US" sz="2400" dirty="0" smtClean="0">
                <a:solidFill>
                  <a:srgbClr val="FF0000"/>
                </a:solidFill>
              </a:rPr>
              <a:t>10 pages </a:t>
            </a:r>
            <a:r>
              <a:rPr lang="en-US" sz="2400" dirty="0" smtClean="0"/>
              <a:t>of project description; see GPG for standard NSF font &amp; margin limits </a:t>
            </a:r>
          </a:p>
          <a:p>
            <a:pPr>
              <a:lnSpc>
                <a:spcPct val="110000"/>
              </a:lnSpc>
            </a:pPr>
            <a:r>
              <a:rPr lang="en-US" sz="2400" dirty="0" smtClean="0"/>
              <a:t>No co-PIs or other senior personnel permitted</a:t>
            </a:r>
          </a:p>
          <a:p>
            <a:pPr>
              <a:lnSpc>
                <a:spcPct val="110000"/>
              </a:lnSpc>
            </a:pPr>
            <a:r>
              <a:rPr lang="en-US" sz="2400" dirty="0" smtClean="0"/>
              <a:t>Postdocs are allowed</a:t>
            </a:r>
          </a:p>
          <a:p>
            <a:pPr>
              <a:lnSpc>
                <a:spcPct val="110000"/>
              </a:lnSpc>
            </a:pPr>
            <a:r>
              <a:rPr lang="en-US" sz="2400" dirty="0" smtClean="0"/>
              <a:t>Proposals </a:t>
            </a:r>
            <a:r>
              <a:rPr lang="en-US" sz="2400" dirty="0"/>
              <a:t>(&lt; $175,000 for 2 years)</a:t>
            </a:r>
          </a:p>
          <a:p>
            <a:pPr>
              <a:lnSpc>
                <a:spcPct val="110000"/>
              </a:lnSpc>
            </a:pPr>
            <a:r>
              <a:rPr lang="en-US" sz="2400" dirty="0"/>
              <a:t>Submit proposal to NSF, deadline: </a:t>
            </a:r>
            <a:r>
              <a:rPr lang="en-US" sz="2400" dirty="0">
                <a:solidFill>
                  <a:srgbClr val="FF0000"/>
                </a:solidFill>
              </a:rPr>
              <a:t>24 September 2014</a:t>
            </a:r>
          </a:p>
          <a:p>
            <a:pPr>
              <a:lnSpc>
                <a:spcPct val="110000"/>
              </a:lnSpc>
            </a:pPr>
            <a:r>
              <a:rPr lang="en-US" sz="2400" dirty="0" smtClean="0"/>
              <a:t>If 2-year anniversary date is sooner, then that date, rather than 24 September</a:t>
            </a:r>
          </a:p>
          <a:p>
            <a:pPr>
              <a:lnSpc>
                <a:spcPct val="110000"/>
              </a:lnSpc>
            </a:pPr>
            <a:r>
              <a:rPr lang="en-US" sz="2400" dirty="0" smtClean="0"/>
              <a:t>Limit </a:t>
            </a:r>
            <a:r>
              <a:rPr lang="en-US" sz="2400" dirty="0"/>
              <a:t>of </a:t>
            </a:r>
            <a:r>
              <a:rPr lang="en-US" sz="2400" dirty="0">
                <a:solidFill>
                  <a:srgbClr val="FF0000"/>
                </a:solidFill>
              </a:rPr>
              <a:t>1 proposal per PI</a:t>
            </a:r>
            <a:endParaRPr lang="en-US" sz="2400" dirty="0"/>
          </a:p>
          <a:p>
            <a:pPr marL="685800" lvl="1"/>
            <a:r>
              <a:rPr lang="en-US" sz="2400" b="1" dirty="0"/>
              <a:t>Note</a:t>
            </a:r>
            <a:r>
              <a:rPr lang="en-US" sz="2400" dirty="0"/>
              <a:t>: </a:t>
            </a:r>
            <a:r>
              <a:rPr lang="en-US" sz="2400" dirty="0">
                <a:solidFill>
                  <a:srgbClr val="FF0000"/>
                </a:solidFill>
              </a:rPr>
              <a:t>this limit is </a:t>
            </a:r>
            <a:r>
              <a:rPr lang="en-US" sz="2400" u="sng" dirty="0">
                <a:solidFill>
                  <a:srgbClr val="FF0000"/>
                </a:solidFill>
              </a:rPr>
              <a:t>distinct</a:t>
            </a:r>
            <a:r>
              <a:rPr lang="en-US" sz="2400" dirty="0">
                <a:solidFill>
                  <a:srgbClr val="FF0000"/>
                </a:solidFill>
              </a:rPr>
              <a:t> </a:t>
            </a:r>
            <a:r>
              <a:rPr lang="en-US" sz="2400" dirty="0" smtClean="0">
                <a:solidFill>
                  <a:srgbClr val="FF0000"/>
                </a:solidFill>
              </a:rPr>
              <a:t>from the </a:t>
            </a:r>
            <a:r>
              <a:rPr lang="en-US" sz="2400" dirty="0">
                <a:solidFill>
                  <a:srgbClr val="FF0000"/>
                </a:solidFill>
              </a:rPr>
              <a:t>PI limit in any other </a:t>
            </a:r>
            <a:r>
              <a:rPr lang="en-US" sz="2400" dirty="0" smtClean="0">
                <a:solidFill>
                  <a:srgbClr val="FF0000"/>
                </a:solidFill>
              </a:rPr>
              <a:t>NSF solicitation</a:t>
            </a:r>
            <a:endParaRPr lang="en-US" sz="2400" dirty="0">
              <a:solidFill>
                <a:srgbClr val="FF0000"/>
              </a:solidFill>
            </a:endParaRPr>
          </a:p>
          <a:p>
            <a:pPr>
              <a:lnSpc>
                <a:spcPct val="110000"/>
              </a:lnSpc>
            </a:pPr>
            <a:r>
              <a:rPr lang="en-US" sz="2400" dirty="0"/>
              <a:t>No classified proposals will be </a:t>
            </a:r>
            <a:r>
              <a:rPr lang="en-US" sz="2400" dirty="0" smtClean="0"/>
              <a:t>accepted</a:t>
            </a:r>
            <a:endParaRPr lang="en-US" sz="2400" dirty="0"/>
          </a:p>
        </p:txBody>
      </p:sp>
      <p:sp>
        <p:nvSpPr>
          <p:cNvPr id="4" name="Slide Number Placeholder 3"/>
          <p:cNvSpPr>
            <a:spLocks noGrp="1"/>
          </p:cNvSpPr>
          <p:nvPr>
            <p:ph type="sldNum" sz="quarter" idx="12"/>
          </p:nvPr>
        </p:nvSpPr>
        <p:spPr/>
        <p:txBody>
          <a:bodyPr/>
          <a:lstStyle/>
          <a:p>
            <a:fld id="{6C7C1EEA-212F-4468-815A-2B2EAEE9D74C}" type="slidenum">
              <a:rPr lang="en-US" smtClean="0"/>
              <a:t>7</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399169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a:t>
            </a:r>
            <a:r>
              <a:rPr lang="en-US" dirty="0" smtClean="0"/>
              <a:t>Details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Data Management Plan</a:t>
            </a:r>
          </a:p>
          <a:p>
            <a:r>
              <a:rPr lang="en-US" dirty="0" smtClean="0"/>
              <a:t>Postdoc </a:t>
            </a:r>
            <a:r>
              <a:rPr lang="en-US" dirty="0"/>
              <a:t>M</a:t>
            </a:r>
            <a:r>
              <a:rPr lang="en-US" dirty="0" smtClean="0"/>
              <a:t>entoring Plan</a:t>
            </a:r>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8</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
        <p:nvSpPr>
          <p:cNvPr id="7" name="Content Placeholder 3"/>
          <p:cNvSpPr txBox="1">
            <a:spLocks/>
          </p:cNvSpPr>
          <p:nvPr/>
        </p:nvSpPr>
        <p:spPr>
          <a:xfrm>
            <a:off x="361950" y="4097869"/>
            <a:ext cx="8420100" cy="2302926"/>
          </a:xfrm>
          <a:prstGeom prst="rect">
            <a:avLst/>
          </a:prstGeom>
          <a:ln>
            <a:solidFill>
              <a:srgbClr val="FF0000"/>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90000"/>
              </a:lnSpc>
              <a:buNone/>
            </a:pPr>
            <a:r>
              <a:rPr lang="en-US" sz="2800" dirty="0" smtClean="0">
                <a:solidFill>
                  <a:srgbClr val="FF0000"/>
                </a:solidFill>
              </a:rPr>
              <a:t>Must upload </a:t>
            </a:r>
            <a:r>
              <a:rPr lang="en-US" sz="2800" i="1" dirty="0" smtClean="0">
                <a:solidFill>
                  <a:srgbClr val="FF0000"/>
                </a:solidFill>
              </a:rPr>
              <a:t>Department Chair letter </a:t>
            </a:r>
            <a:r>
              <a:rPr lang="en-US" sz="2800" dirty="0" smtClean="0">
                <a:solidFill>
                  <a:srgbClr val="FF0000"/>
                </a:solidFill>
              </a:rPr>
              <a:t>that certifies that </a:t>
            </a:r>
            <a:r>
              <a:rPr lang="en-US" sz="2800" dirty="0">
                <a:solidFill>
                  <a:srgbClr val="FF0000"/>
                </a:solidFill>
              </a:rPr>
              <a:t>the PI meets the eligibility criteria, including that he or she is in the first two years of a tenure-track or research science or education position (or equivalent</a:t>
            </a:r>
            <a:r>
              <a:rPr lang="en-US" sz="2800" dirty="0" smtClean="0">
                <a:solidFill>
                  <a:srgbClr val="FF0000"/>
                </a:solidFill>
              </a:rPr>
              <a:t>).  If two year anniversary is earlier than Sep 24 2014, include exact date.</a:t>
            </a:r>
          </a:p>
        </p:txBody>
      </p:sp>
    </p:spTree>
    <p:extLst>
      <p:ext uri="{BB962C8B-B14F-4D97-AF65-F5344CB8AC3E}">
        <p14:creationId xmlns:p14="http://schemas.microsoft.com/office/powerpoint/2010/main" val="123537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Title</a:t>
            </a:r>
            <a:endParaRPr lang="en-US" dirty="0"/>
          </a:p>
        </p:txBody>
      </p:sp>
      <p:sp>
        <p:nvSpPr>
          <p:cNvPr id="3" name="Content Placeholder 2"/>
          <p:cNvSpPr>
            <a:spLocks noGrp="1"/>
          </p:cNvSpPr>
          <p:nvPr>
            <p:ph idx="1"/>
          </p:nvPr>
        </p:nvSpPr>
        <p:spPr/>
        <p:txBody>
          <a:bodyPr>
            <a:normAutofit fontScale="55000" lnSpcReduction="20000"/>
          </a:bodyPr>
          <a:lstStyle/>
          <a:p>
            <a:pPr>
              <a:lnSpc>
                <a:spcPct val="110000"/>
              </a:lnSpc>
            </a:pPr>
            <a:r>
              <a:rPr lang="en-US" dirty="0"/>
              <a:t>Begin </a:t>
            </a:r>
            <a:r>
              <a:rPr lang="en-US" dirty="0" smtClean="0"/>
              <a:t>proposal title </a:t>
            </a:r>
            <a:r>
              <a:rPr lang="en-US" dirty="0"/>
              <a:t>with </a:t>
            </a:r>
            <a:r>
              <a:rPr lang="en-US" b="1" dirty="0"/>
              <a:t>CRII:</a:t>
            </a:r>
            <a:r>
              <a:rPr lang="en-US" dirty="0"/>
              <a:t> followed by the </a:t>
            </a:r>
            <a:r>
              <a:rPr lang="en-US" dirty="0" smtClean="0"/>
              <a:t>acronym of </a:t>
            </a:r>
            <a:r>
              <a:rPr lang="en-US" dirty="0"/>
              <a:t>the program most appropriate to your proposal</a:t>
            </a:r>
          </a:p>
          <a:p>
            <a:pPr lvl="1"/>
            <a:r>
              <a:rPr lang="en-US" dirty="0" err="1"/>
              <a:t>Cyberinfrastructure</a:t>
            </a:r>
            <a:r>
              <a:rPr lang="en-US" dirty="0"/>
              <a:t> (CI)</a:t>
            </a:r>
          </a:p>
          <a:p>
            <a:pPr lvl="1"/>
            <a:r>
              <a:rPr lang="en-US" dirty="0"/>
              <a:t>Algorithmic Foundations (AF)</a:t>
            </a:r>
          </a:p>
          <a:p>
            <a:pPr lvl="1"/>
            <a:r>
              <a:rPr lang="en-US" dirty="0"/>
              <a:t>Communications and Information Foundations (CIF)</a:t>
            </a:r>
          </a:p>
          <a:p>
            <a:pPr lvl="1"/>
            <a:r>
              <a:rPr lang="en-US" dirty="0"/>
              <a:t>Software and Hardware Foundations (SHF)</a:t>
            </a:r>
          </a:p>
          <a:p>
            <a:pPr lvl="1"/>
            <a:r>
              <a:rPr lang="en-US" dirty="0"/>
              <a:t>Computer Systems Research (CSR)</a:t>
            </a:r>
          </a:p>
          <a:p>
            <a:pPr lvl="1"/>
            <a:r>
              <a:rPr lang="en-US" dirty="0"/>
              <a:t>Networking Technology and Systems (</a:t>
            </a:r>
            <a:r>
              <a:rPr lang="en-US" dirty="0" err="1"/>
              <a:t>NeTS</a:t>
            </a:r>
            <a:r>
              <a:rPr lang="en-US" dirty="0"/>
              <a:t>)</a:t>
            </a:r>
          </a:p>
          <a:p>
            <a:pPr lvl="1"/>
            <a:r>
              <a:rPr lang="en-US" dirty="0"/>
              <a:t>Information Integration and Informatics (III)</a:t>
            </a:r>
          </a:p>
          <a:p>
            <a:pPr lvl="1"/>
            <a:r>
              <a:rPr lang="en-US" dirty="0"/>
              <a:t>Cyber-Human Systems (CHS)</a:t>
            </a:r>
          </a:p>
          <a:p>
            <a:pPr lvl="1"/>
            <a:r>
              <a:rPr lang="en-US" dirty="0"/>
              <a:t>Robust Intelligence (RI)</a:t>
            </a:r>
          </a:p>
          <a:p>
            <a:pPr lvl="1"/>
            <a:r>
              <a:rPr lang="en-US" dirty="0"/>
              <a:t>Computing Education for the 21</a:t>
            </a:r>
            <a:r>
              <a:rPr lang="en-US" baseline="30000" dirty="0"/>
              <a:t>st</a:t>
            </a:r>
            <a:r>
              <a:rPr lang="en-US" dirty="0"/>
              <a:t> Century (CE21)</a:t>
            </a:r>
          </a:p>
          <a:p>
            <a:pPr lvl="1"/>
            <a:r>
              <a:rPr lang="en-US" dirty="0" err="1"/>
              <a:t>Cyberlearning</a:t>
            </a:r>
            <a:r>
              <a:rPr lang="en-US" dirty="0"/>
              <a:t> and Future Learning Technologies (</a:t>
            </a:r>
            <a:r>
              <a:rPr lang="en-US" dirty="0" err="1"/>
              <a:t>Cyberlearning</a:t>
            </a:r>
            <a:r>
              <a:rPr lang="en-US" dirty="0"/>
              <a:t>)</a:t>
            </a:r>
          </a:p>
          <a:p>
            <a:pPr lvl="1"/>
            <a:r>
              <a:rPr lang="en-US" dirty="0"/>
              <a:t>Cyber-Physical Systems (CPS)</a:t>
            </a:r>
          </a:p>
          <a:p>
            <a:pPr lvl="1"/>
            <a:r>
              <a:rPr lang="en-US" dirty="0"/>
              <a:t>Secure and Trustworthy Cyberspace (SaTC)</a:t>
            </a:r>
          </a:p>
          <a:p>
            <a:pPr lvl="1"/>
            <a:r>
              <a:rPr lang="en-US" dirty="0"/>
              <a:t>Smart and Connected Health (SCH)</a:t>
            </a:r>
          </a:p>
          <a:p>
            <a:pPr>
              <a:lnSpc>
                <a:spcPct val="110000"/>
              </a:lnSpc>
            </a:pPr>
            <a:r>
              <a:rPr lang="en-US" dirty="0" smtClean="0"/>
              <a:t>More than one program is permitted</a:t>
            </a:r>
          </a:p>
          <a:p>
            <a:pPr>
              <a:lnSpc>
                <a:spcPct val="110000"/>
              </a:lnSpc>
            </a:pPr>
            <a:r>
              <a:rPr lang="en-US" dirty="0" smtClean="0"/>
              <a:t>Ex</a:t>
            </a:r>
            <a:r>
              <a:rPr lang="en-US" dirty="0"/>
              <a:t>: </a:t>
            </a:r>
            <a:r>
              <a:rPr lang="en-US" i="1" dirty="0"/>
              <a:t>CRII: </a:t>
            </a:r>
            <a:r>
              <a:rPr lang="en-US" i="1" dirty="0" smtClean="0"/>
              <a:t>SaTC CPS: Securing </a:t>
            </a:r>
            <a:r>
              <a:rPr lang="en-US" i="1" dirty="0"/>
              <a:t>Espresso Makers Against Caffeine </a:t>
            </a:r>
            <a:r>
              <a:rPr lang="en-US" i="1" dirty="0" smtClean="0"/>
              <a:t>Loss</a:t>
            </a:r>
            <a:endParaRPr lang="en-US" i="1" dirty="0"/>
          </a:p>
          <a:p>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9</a:t>
            </a:fld>
            <a:endParaRPr lang="en-US"/>
          </a:p>
        </p:txBody>
      </p:sp>
      <p:sp>
        <p:nvSpPr>
          <p:cNvPr id="5" name="Footer Placeholder 4"/>
          <p:cNvSpPr>
            <a:spLocks noGrp="1"/>
          </p:cNvSpPr>
          <p:nvPr>
            <p:ph type="ftr" sz="quarter" idx="3"/>
          </p:nvPr>
        </p:nvSpPr>
        <p:spPr/>
        <p:txBody>
          <a:bodyPr/>
          <a:lstStyle/>
          <a:p>
            <a:r>
              <a:rPr lang="en-US" smtClean="0"/>
              <a:t>CRII Program Webinar</a:t>
            </a:r>
            <a:endParaRPr lang="en-US" dirty="0"/>
          </a:p>
        </p:txBody>
      </p:sp>
      <p:sp>
        <p:nvSpPr>
          <p:cNvPr id="6" name="Date Placeholder 5"/>
          <p:cNvSpPr>
            <a:spLocks noGrp="1"/>
          </p:cNvSpPr>
          <p:nvPr>
            <p:ph type="dt" sz="half" idx="2"/>
          </p:nvPr>
        </p:nvSpPr>
        <p:spPr/>
        <p:txBody>
          <a:bodyPr/>
          <a:lstStyle/>
          <a:p>
            <a:r>
              <a:rPr lang="en-US" smtClean="0"/>
              <a:t>28 July 2014</a:t>
            </a:r>
            <a:endParaRPr lang="en-US" dirty="0"/>
          </a:p>
        </p:txBody>
      </p:sp>
    </p:spTree>
    <p:extLst>
      <p:ext uri="{BB962C8B-B14F-4D97-AF65-F5344CB8AC3E}">
        <p14:creationId xmlns:p14="http://schemas.microsoft.com/office/powerpoint/2010/main" val="889353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13606</TotalTime>
  <Words>3181</Words>
  <Application>Microsoft Macintosh PowerPoint</Application>
  <PresentationFormat>On-screen Show (4:3)</PresentationFormat>
  <Paragraphs>265</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Computer and Information Science and Engineering (CISE) Research Initiation Initiative (CRII) </vt:lpstr>
      <vt:lpstr>Outline</vt:lpstr>
      <vt:lpstr>Program Goals</vt:lpstr>
      <vt:lpstr>Program Eligibility</vt:lpstr>
      <vt:lpstr>Program Eligibility (cont)</vt:lpstr>
      <vt:lpstr>Areas of Interest</vt:lpstr>
      <vt:lpstr>Submission Details</vt:lpstr>
      <vt:lpstr>Submission Details (cont)</vt:lpstr>
      <vt:lpstr>Submission Title</vt:lpstr>
      <vt:lpstr>Proposal Review Process</vt:lpstr>
      <vt:lpstr>Budget Details</vt:lpstr>
      <vt:lpstr>Frequently Asked Questions</vt:lpstr>
      <vt:lpstr>Frequently Asked Questions Eligibility</vt:lpstr>
      <vt:lpstr>Frequently Asked Questions Proposal Submission Related</vt:lpstr>
      <vt:lpstr>Frequently Asked Questions Proposal Submission Related</vt:lpstr>
      <vt:lpstr>Frequently Asked Questions Proposal Submission Related</vt:lpstr>
      <vt:lpstr>Frequently Asked Questions Award Related</vt:lpstr>
      <vt:lpstr>For further questions</vt:lpstr>
      <vt:lpstr>PowerPoint Presentation</vt:lpstr>
      <vt:lpstr>Takeaways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NSF, SRC Partnering on Trustworthy and Secure Semiconductors and Systems (T3S)</dc:title>
  <dc:creator>Nina Amla</dc:creator>
  <cp:lastModifiedBy>Jeremy Epstein</cp:lastModifiedBy>
  <cp:revision>345</cp:revision>
  <cp:lastPrinted>2014-07-27T12:29:48Z</cp:lastPrinted>
  <dcterms:created xsi:type="dcterms:W3CDTF">2013-11-05T17:48:12Z</dcterms:created>
  <dcterms:modified xsi:type="dcterms:W3CDTF">2014-07-27T12:31:22Z</dcterms:modified>
</cp:coreProperties>
</file>