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8" r:id="rId4"/>
  </p:sldMasterIdLst>
  <p:notesMasterIdLst>
    <p:notesMasterId r:id="rId29"/>
  </p:notesMasterIdLst>
  <p:handoutMasterIdLst>
    <p:handoutMasterId r:id="rId30"/>
  </p:handoutMasterIdLst>
  <p:sldIdLst>
    <p:sldId id="256" r:id="rId5"/>
    <p:sldId id="342" r:id="rId6"/>
    <p:sldId id="288" r:id="rId7"/>
    <p:sldId id="324" r:id="rId8"/>
    <p:sldId id="267" r:id="rId9"/>
    <p:sldId id="341" r:id="rId10"/>
    <p:sldId id="326" r:id="rId11"/>
    <p:sldId id="322" r:id="rId12"/>
    <p:sldId id="296" r:id="rId13"/>
    <p:sldId id="343" r:id="rId14"/>
    <p:sldId id="323" r:id="rId15"/>
    <p:sldId id="336" r:id="rId16"/>
    <p:sldId id="327" r:id="rId17"/>
    <p:sldId id="306" r:id="rId18"/>
    <p:sldId id="290" r:id="rId19"/>
    <p:sldId id="289" r:id="rId20"/>
    <p:sldId id="344" r:id="rId21"/>
    <p:sldId id="315" r:id="rId22"/>
    <p:sldId id="316" r:id="rId23"/>
    <p:sldId id="317" r:id="rId24"/>
    <p:sldId id="318" r:id="rId25"/>
    <p:sldId id="325" r:id="rId26"/>
    <p:sldId id="292" r:id="rId27"/>
    <p:sldId id="320" r:id="rId28"/>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1" id="{7D3B90A1-488E-4819-A238-8A9DFF148A11}">
          <p14:sldIdLst>
            <p14:sldId id="256"/>
            <p14:sldId id="342"/>
            <p14:sldId id="288"/>
            <p14:sldId id="324"/>
            <p14:sldId id="267"/>
            <p14:sldId id="341"/>
            <p14:sldId id="326"/>
            <p14:sldId id="322"/>
            <p14:sldId id="296"/>
            <p14:sldId id="343"/>
            <p14:sldId id="323"/>
            <p14:sldId id="336"/>
          </p14:sldIdLst>
        </p14:section>
        <p14:section name="Section 3" id="{1DDBBA5B-71DD-41EB-AB70-6322A96E7C6B}">
          <p14:sldIdLst>
            <p14:sldId id="327"/>
            <p14:sldId id="306"/>
            <p14:sldId id="290"/>
            <p14:sldId id="289"/>
            <p14:sldId id="344"/>
            <p14:sldId id="315"/>
            <p14:sldId id="316"/>
            <p14:sldId id="317"/>
            <p14:sldId id="318"/>
            <p14:sldId id="325"/>
            <p14:sldId id="292"/>
            <p14:sldId id="320"/>
          </p14:sldIdLst>
        </p14:section>
        <p14:section name="Support Material" id="{8B94D3A1-0104-4D04-9DAE-D501EC2C34FF}">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stoel" initials="Cfs" lastIdx="2" clrIdx="0"/>
  <p:cmAuthor id="1" name="Connie Kubo Della-Piana" initials="ckpd"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009999"/>
    <a:srgbClr val="6600CC"/>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50" autoAdjust="0"/>
  </p:normalViewPr>
  <p:slideViewPr>
    <p:cSldViewPr>
      <p:cViewPr varScale="1">
        <p:scale>
          <a:sx n="75" d="100"/>
          <a:sy n="75" d="100"/>
        </p:scale>
        <p:origin x="-1094" y="-77"/>
      </p:cViewPr>
      <p:guideLst>
        <p:guide orient="horz" pos="2160"/>
        <p:guide pos="2880"/>
      </p:guideLst>
    </p:cSldViewPr>
  </p:slideViewPr>
  <p:outlineViewPr>
    <p:cViewPr>
      <p:scale>
        <a:sx n="33" d="100"/>
        <a:sy n="33" d="100"/>
      </p:scale>
      <p:origin x="0" y="29050"/>
    </p:cViewPr>
  </p:outlineViewPr>
  <p:notesTextViewPr>
    <p:cViewPr>
      <p:scale>
        <a:sx n="100" d="100"/>
        <a:sy n="100" d="100"/>
      </p:scale>
      <p:origin x="0" y="0"/>
    </p:cViewPr>
  </p:notesTextViewPr>
  <p:sorterViewPr>
    <p:cViewPr>
      <p:scale>
        <a:sx n="144" d="100"/>
        <a:sy n="144" d="100"/>
      </p:scale>
      <p:origin x="0" y="57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37" tIns="46469" rIns="92937" bIns="46469" rtlCol="0"/>
          <a:lstStyle>
            <a:lvl1pPr algn="l">
              <a:defRPr sz="1200"/>
            </a:lvl1pPr>
          </a:lstStyle>
          <a:p>
            <a:endParaRPr lang="en-US" dirty="0"/>
          </a:p>
        </p:txBody>
      </p:sp>
      <p:sp>
        <p:nvSpPr>
          <p:cNvPr id="3" name="Date Placeholder 2"/>
          <p:cNvSpPr>
            <a:spLocks noGrp="1"/>
          </p:cNvSpPr>
          <p:nvPr>
            <p:ph type="dt" sz="quarter" idx="1"/>
          </p:nvPr>
        </p:nvSpPr>
        <p:spPr>
          <a:xfrm>
            <a:off x="3956552" y="0"/>
            <a:ext cx="3026833" cy="464185"/>
          </a:xfrm>
          <a:prstGeom prst="rect">
            <a:avLst/>
          </a:prstGeom>
        </p:spPr>
        <p:txBody>
          <a:bodyPr vert="horz" lIns="92937" tIns="46469" rIns="92937" bIns="46469" rtlCol="0"/>
          <a:lstStyle>
            <a:lvl1pPr algn="r">
              <a:defRPr sz="1200"/>
            </a:lvl1pPr>
          </a:lstStyle>
          <a:p>
            <a:fld id="{0E7F709D-DBA0-488E-8FE8-AAF6D10B74FB}" type="datetimeFigureOut">
              <a:rPr lang="en-US" smtClean="0"/>
              <a:pPr/>
              <a:t>11/17/2014</a:t>
            </a:fld>
            <a:endParaRPr lang="en-US" dirty="0"/>
          </a:p>
        </p:txBody>
      </p:sp>
      <p:sp>
        <p:nvSpPr>
          <p:cNvPr id="4" name="Footer Placeholder 3"/>
          <p:cNvSpPr>
            <a:spLocks noGrp="1"/>
          </p:cNvSpPr>
          <p:nvPr>
            <p:ph type="ftr" sz="quarter" idx="2"/>
          </p:nvPr>
        </p:nvSpPr>
        <p:spPr>
          <a:xfrm>
            <a:off x="0" y="8817905"/>
            <a:ext cx="3026833" cy="464185"/>
          </a:xfrm>
          <a:prstGeom prst="rect">
            <a:avLst/>
          </a:prstGeom>
        </p:spPr>
        <p:txBody>
          <a:bodyPr vert="horz" lIns="92937" tIns="46469" rIns="92937" bIns="4646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552" y="8817905"/>
            <a:ext cx="3026833" cy="464185"/>
          </a:xfrm>
          <a:prstGeom prst="rect">
            <a:avLst/>
          </a:prstGeom>
        </p:spPr>
        <p:txBody>
          <a:bodyPr vert="horz" lIns="92937" tIns="46469" rIns="92937" bIns="46469" rtlCol="0" anchor="b"/>
          <a:lstStyle>
            <a:lvl1pPr algn="r">
              <a:defRPr sz="1200"/>
            </a:lvl1pPr>
          </a:lstStyle>
          <a:p>
            <a:fld id="{BE246602-1D12-4B2A-98F1-3D3F63C7E94F}" type="slidenum">
              <a:rPr lang="en-US" smtClean="0"/>
              <a:pPr/>
              <a:t>‹#›</a:t>
            </a:fld>
            <a:endParaRPr lang="en-US" dirty="0"/>
          </a:p>
        </p:txBody>
      </p:sp>
    </p:spTree>
    <p:extLst>
      <p:ext uri="{BB962C8B-B14F-4D97-AF65-F5344CB8AC3E}">
        <p14:creationId xmlns:p14="http://schemas.microsoft.com/office/powerpoint/2010/main" val="20632288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37" tIns="46469" rIns="92937" bIns="46469" rtlCol="0"/>
          <a:lstStyle>
            <a:lvl1pPr algn="l">
              <a:defRPr sz="1200"/>
            </a:lvl1pPr>
          </a:lstStyle>
          <a:p>
            <a:endParaRPr lang="en-US" dirty="0"/>
          </a:p>
        </p:txBody>
      </p:sp>
      <p:sp>
        <p:nvSpPr>
          <p:cNvPr id="3" name="Date Placeholder 2"/>
          <p:cNvSpPr>
            <a:spLocks noGrp="1"/>
          </p:cNvSpPr>
          <p:nvPr>
            <p:ph type="dt" idx="1"/>
          </p:nvPr>
        </p:nvSpPr>
        <p:spPr>
          <a:xfrm>
            <a:off x="3956552" y="0"/>
            <a:ext cx="3026833" cy="464185"/>
          </a:xfrm>
          <a:prstGeom prst="rect">
            <a:avLst/>
          </a:prstGeom>
        </p:spPr>
        <p:txBody>
          <a:bodyPr vert="horz" lIns="92937" tIns="46469" rIns="92937" bIns="46469" rtlCol="0"/>
          <a:lstStyle>
            <a:lvl1pPr algn="r">
              <a:defRPr sz="1200"/>
            </a:lvl1pPr>
          </a:lstStyle>
          <a:p>
            <a:fld id="{F346E960-7B91-40F1-84E3-602CC838B288}" type="datetimeFigureOut">
              <a:rPr lang="en-US" smtClean="0"/>
              <a:pPr/>
              <a:t>11/17/2014</a:t>
            </a:fld>
            <a:endParaRPr lang="en-US" dirty="0"/>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2937" tIns="46469" rIns="92937" bIns="46469" rtlCol="0" anchor="ctr"/>
          <a:lstStyle/>
          <a:p>
            <a:endParaRPr lang="en-US" dirty="0"/>
          </a:p>
        </p:txBody>
      </p:sp>
      <p:sp>
        <p:nvSpPr>
          <p:cNvPr id="5" name="Notes Placeholder 4"/>
          <p:cNvSpPr>
            <a:spLocks noGrp="1"/>
          </p:cNvSpPr>
          <p:nvPr>
            <p:ph type="body" sz="quarter" idx="3"/>
          </p:nvPr>
        </p:nvSpPr>
        <p:spPr>
          <a:xfrm>
            <a:off x="698501" y="4409759"/>
            <a:ext cx="5588000" cy="4177665"/>
          </a:xfrm>
          <a:prstGeom prst="rect">
            <a:avLst/>
          </a:prstGeom>
        </p:spPr>
        <p:txBody>
          <a:bodyPr vert="horz" lIns="92937" tIns="46469" rIns="92937" bIns="4646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5"/>
            <a:ext cx="3026833" cy="464185"/>
          </a:xfrm>
          <a:prstGeom prst="rect">
            <a:avLst/>
          </a:prstGeom>
        </p:spPr>
        <p:txBody>
          <a:bodyPr vert="horz" lIns="92937" tIns="46469" rIns="92937" bIns="4646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2" y="8817905"/>
            <a:ext cx="3026833" cy="464185"/>
          </a:xfrm>
          <a:prstGeom prst="rect">
            <a:avLst/>
          </a:prstGeom>
        </p:spPr>
        <p:txBody>
          <a:bodyPr vert="horz" lIns="92937" tIns="46469" rIns="92937" bIns="46469" rtlCol="0" anchor="b"/>
          <a:lstStyle>
            <a:lvl1pPr algn="r">
              <a:defRPr sz="1200"/>
            </a:lvl1pPr>
          </a:lstStyle>
          <a:p>
            <a:fld id="{86078D13-B9B8-404D-AA89-C22717CE456D}" type="slidenum">
              <a:rPr lang="en-US" smtClean="0"/>
              <a:pPr/>
              <a:t>‹#›</a:t>
            </a:fld>
            <a:endParaRPr lang="en-US" dirty="0"/>
          </a:p>
        </p:txBody>
      </p:sp>
    </p:spTree>
    <p:extLst>
      <p:ext uri="{BB962C8B-B14F-4D97-AF65-F5344CB8AC3E}">
        <p14:creationId xmlns:p14="http://schemas.microsoft.com/office/powerpoint/2010/main" val="346423098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078D13-B9B8-404D-AA89-C22717CE456D}"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078D13-B9B8-404D-AA89-C22717CE456D}" type="slidenum">
              <a:rPr lang="en-US" smtClean="0"/>
              <a:pPr/>
              <a:t>14</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078D13-B9B8-404D-AA89-C22717CE456D}" type="slidenum">
              <a:rPr lang="en-US" smtClean="0"/>
              <a:pPr/>
              <a:t>15</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Comment about allocating funds for “X” number of staff to attend PRIME</a:t>
            </a:r>
            <a:r>
              <a:rPr lang="en-US" baseline="0" dirty="0" smtClean="0"/>
              <a:t> PI meeting and for participation in program monitoring and evaluation efforts, e.g.?</a:t>
            </a:r>
            <a:endParaRPr lang="en-US" dirty="0"/>
          </a:p>
        </p:txBody>
      </p:sp>
      <p:sp>
        <p:nvSpPr>
          <p:cNvPr id="4" name="Slide Number Placeholder 3"/>
          <p:cNvSpPr>
            <a:spLocks noGrp="1"/>
          </p:cNvSpPr>
          <p:nvPr>
            <p:ph type="sldNum" sz="quarter" idx="10"/>
          </p:nvPr>
        </p:nvSpPr>
        <p:spPr/>
        <p:txBody>
          <a:bodyPr/>
          <a:lstStyle/>
          <a:p>
            <a:fld id="{86078D13-B9B8-404D-AA89-C22717CE456D}" type="slidenum">
              <a:rPr lang="en-US" smtClean="0"/>
              <a:pPr/>
              <a:t>16</a:t>
            </a:fld>
            <a:endParaRPr lang="en-US" dirty="0"/>
          </a:p>
        </p:txBody>
      </p:sp>
    </p:spTree>
    <p:extLst>
      <p:ext uri="{BB962C8B-B14F-4D97-AF65-F5344CB8AC3E}">
        <p14:creationId xmlns:p14="http://schemas.microsoft.com/office/powerpoint/2010/main" val="1259787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078D13-B9B8-404D-AA89-C22717CE456D}" type="slidenum">
              <a:rPr lang="en-US" smtClean="0"/>
              <a:pPr/>
              <a:t>17</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078D13-B9B8-404D-AA89-C22717CE456D}" type="slidenum">
              <a:rPr lang="en-US" smtClean="0"/>
              <a:pPr/>
              <a:t>23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revised version of the </a:t>
            </a:r>
            <a:r>
              <a:rPr lang="en-US" i="1" dirty="0" smtClean="0"/>
              <a:t>NSF Proposal &amp; Award Policies &amp; Procedures Guide</a:t>
            </a:r>
            <a:r>
              <a:rPr lang="en-US" dirty="0" smtClean="0"/>
              <a:t> (PAPPG) (NSF 15-1), is effective for proposals submitted, or due, on or after December 26, 2014. The PAPPG is consistent with, and, implements the new Uniform Administrative Requirements, Cost Principles, and Audit Requirements for Federal Awards (Uniform Guidance) (2 CFR § 200). NSF anticipates release of the PAPPG in the Fall of 2014. Please be advised that, depending on the specified due date, the guidelines contained in NSF 15-1 may apply to proposals submitted in response to this funding opportunity.</a:t>
            </a:r>
            <a:endParaRPr lang="en-US" dirty="0"/>
          </a:p>
        </p:txBody>
      </p:sp>
      <p:sp>
        <p:nvSpPr>
          <p:cNvPr id="4" name="Slide Number Placeholder 3"/>
          <p:cNvSpPr>
            <a:spLocks noGrp="1"/>
          </p:cNvSpPr>
          <p:nvPr>
            <p:ph type="sldNum" sz="quarter" idx="10"/>
          </p:nvPr>
        </p:nvSpPr>
        <p:spPr/>
        <p:txBody>
          <a:bodyPr/>
          <a:lstStyle/>
          <a:p>
            <a:fld id="{86078D13-B9B8-404D-AA89-C22717CE456D}"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Seeks proposals to synthesize, build and/or expand research foundations in all disciplinary communities supported by NSF.</a:t>
            </a:r>
          </a:p>
          <a:p>
            <a:endParaRPr lang="en-US" dirty="0"/>
          </a:p>
        </p:txBody>
      </p:sp>
      <p:sp>
        <p:nvSpPr>
          <p:cNvPr id="4" name="Slide Number Placeholder 3"/>
          <p:cNvSpPr>
            <a:spLocks noGrp="1"/>
          </p:cNvSpPr>
          <p:nvPr>
            <p:ph type="sldNum" sz="quarter" idx="10"/>
          </p:nvPr>
        </p:nvSpPr>
        <p:spPr/>
        <p:txBody>
          <a:bodyPr/>
          <a:lstStyle/>
          <a:p>
            <a:fld id="{86078D13-B9B8-404D-AA89-C22717CE456D}"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078D13-B9B8-404D-AA89-C22717CE456D}"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078D13-B9B8-404D-AA89-C22717CE456D}"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25 States,</a:t>
            </a:r>
            <a:r>
              <a:rPr lang="en-US" baseline="0" dirty="0" smtClean="0"/>
              <a:t> </a:t>
            </a:r>
            <a:r>
              <a:rPr lang="en-US" sz="2800" dirty="0" smtClean="0"/>
              <a:t>N=56, ranging from $116K - $1.6M</a:t>
            </a:r>
          </a:p>
          <a:p>
            <a:endParaRPr lang="en-US" baseline="0" dirty="0" smtClean="0"/>
          </a:p>
          <a:p>
            <a:r>
              <a:rPr lang="en-US" dirty="0" smtClean="0">
                <a:effectLst/>
              </a:rPr>
              <a:t>California (3)</a:t>
            </a:r>
          </a:p>
          <a:p>
            <a:r>
              <a:rPr lang="en-US" dirty="0" smtClean="0">
                <a:effectLst/>
              </a:rPr>
              <a:t>Colorado (1)</a:t>
            </a:r>
          </a:p>
          <a:p>
            <a:r>
              <a:rPr lang="en-US" dirty="0" smtClean="0">
                <a:effectLst/>
              </a:rPr>
              <a:t>District of Columbia (5)</a:t>
            </a:r>
          </a:p>
          <a:p>
            <a:r>
              <a:rPr lang="en-US" dirty="0" smtClean="0">
                <a:effectLst/>
              </a:rPr>
              <a:t>Florida (1)</a:t>
            </a:r>
          </a:p>
          <a:p>
            <a:r>
              <a:rPr lang="en-US" dirty="0" smtClean="0">
                <a:effectLst/>
              </a:rPr>
              <a:t>Iowa (1)</a:t>
            </a:r>
          </a:p>
          <a:p>
            <a:r>
              <a:rPr lang="en-US" dirty="0" smtClean="0">
                <a:effectLst/>
              </a:rPr>
              <a:t>Illinois (6)</a:t>
            </a:r>
          </a:p>
          <a:p>
            <a:r>
              <a:rPr lang="en-US" dirty="0" smtClean="0">
                <a:effectLst/>
              </a:rPr>
              <a:t>Indiana (2)</a:t>
            </a:r>
          </a:p>
          <a:p>
            <a:r>
              <a:rPr lang="en-US" dirty="0" smtClean="0">
                <a:effectLst/>
              </a:rPr>
              <a:t>Kansas (1)</a:t>
            </a:r>
          </a:p>
          <a:p>
            <a:r>
              <a:rPr lang="en-US" dirty="0" smtClean="0">
                <a:effectLst/>
              </a:rPr>
              <a:t>Massachusetts (7)</a:t>
            </a:r>
          </a:p>
          <a:p>
            <a:r>
              <a:rPr lang="en-US" dirty="0" smtClean="0">
                <a:effectLst/>
              </a:rPr>
              <a:t>Michigan (3)</a:t>
            </a:r>
          </a:p>
          <a:p>
            <a:r>
              <a:rPr lang="en-US" dirty="0" smtClean="0">
                <a:effectLst/>
              </a:rPr>
              <a:t>Minnesota (1)</a:t>
            </a:r>
          </a:p>
          <a:p>
            <a:r>
              <a:rPr lang="en-US" dirty="0" smtClean="0">
                <a:effectLst/>
              </a:rPr>
              <a:t>Missouri (1)</a:t>
            </a:r>
          </a:p>
          <a:p>
            <a:r>
              <a:rPr lang="en-US" dirty="0" smtClean="0">
                <a:effectLst/>
              </a:rPr>
              <a:t>Montana (1)</a:t>
            </a:r>
          </a:p>
          <a:p>
            <a:r>
              <a:rPr lang="en-US" dirty="0" smtClean="0">
                <a:effectLst/>
              </a:rPr>
              <a:t>North Carolina (5)</a:t>
            </a:r>
          </a:p>
          <a:p>
            <a:r>
              <a:rPr lang="en-US" dirty="0" smtClean="0">
                <a:effectLst/>
              </a:rPr>
              <a:t>North Dakota (1)</a:t>
            </a:r>
          </a:p>
          <a:p>
            <a:r>
              <a:rPr lang="en-US" dirty="0" smtClean="0">
                <a:effectLst/>
              </a:rPr>
              <a:t>Nebraska (1)</a:t>
            </a:r>
          </a:p>
          <a:p>
            <a:r>
              <a:rPr lang="en-US" dirty="0" smtClean="0">
                <a:effectLst/>
              </a:rPr>
              <a:t>Nevada (1)</a:t>
            </a:r>
          </a:p>
          <a:p>
            <a:r>
              <a:rPr lang="en-US" dirty="0" smtClean="0">
                <a:effectLst/>
              </a:rPr>
              <a:t>New York (3)</a:t>
            </a:r>
          </a:p>
          <a:p>
            <a:r>
              <a:rPr lang="en-US" dirty="0" smtClean="0">
                <a:effectLst/>
              </a:rPr>
              <a:t>Ohio (1)</a:t>
            </a:r>
          </a:p>
          <a:p>
            <a:r>
              <a:rPr lang="en-US" dirty="0" smtClean="0">
                <a:effectLst/>
              </a:rPr>
              <a:t>Pennsylvania (2)</a:t>
            </a:r>
          </a:p>
          <a:p>
            <a:r>
              <a:rPr lang="en-US" dirty="0" smtClean="0">
                <a:effectLst/>
              </a:rPr>
              <a:t>Texas (3)</a:t>
            </a:r>
          </a:p>
          <a:p>
            <a:r>
              <a:rPr lang="en-US" dirty="0" smtClean="0">
                <a:effectLst/>
              </a:rPr>
              <a:t>Utah (1)</a:t>
            </a:r>
          </a:p>
          <a:p>
            <a:r>
              <a:rPr lang="en-US" dirty="0" smtClean="0">
                <a:effectLst/>
              </a:rPr>
              <a:t>Virginia (2)</a:t>
            </a:r>
          </a:p>
          <a:p>
            <a:r>
              <a:rPr lang="en-US" dirty="0" smtClean="0">
                <a:effectLst/>
              </a:rPr>
              <a:t>Washington (1)</a:t>
            </a:r>
          </a:p>
          <a:p>
            <a:r>
              <a:rPr lang="en-US" dirty="0" smtClean="0">
                <a:effectLst/>
              </a:rPr>
              <a:t>Wisconsin (2)</a:t>
            </a:r>
          </a:p>
          <a:p>
            <a:endParaRPr lang="en-US" dirty="0"/>
          </a:p>
        </p:txBody>
      </p:sp>
      <p:sp>
        <p:nvSpPr>
          <p:cNvPr id="4" name="Slide Number Placeholder 3"/>
          <p:cNvSpPr>
            <a:spLocks noGrp="1"/>
          </p:cNvSpPr>
          <p:nvPr>
            <p:ph type="sldNum" sz="quarter" idx="10"/>
          </p:nvPr>
        </p:nvSpPr>
        <p:spPr/>
        <p:txBody>
          <a:bodyPr/>
          <a:lstStyle/>
          <a:p>
            <a:fld id="{86078D13-B9B8-404D-AA89-C22717CE456D}" type="slidenum">
              <a:rPr lang="en-US" smtClean="0"/>
              <a:pPr/>
              <a:t>7</a:t>
            </a:fld>
            <a:endParaRPr lang="en-US" dirty="0"/>
          </a:p>
        </p:txBody>
      </p:sp>
    </p:spTree>
    <p:extLst>
      <p:ext uri="{BB962C8B-B14F-4D97-AF65-F5344CB8AC3E}">
        <p14:creationId xmlns:p14="http://schemas.microsoft.com/office/powerpoint/2010/main" val="1831199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Expanding</a:t>
            </a:r>
            <a:r>
              <a:rPr lang="en-US" baseline="0" dirty="0" smtClean="0"/>
              <a:t> knowledge in existing areas or being path breaking and innovative in new areas</a:t>
            </a:r>
            <a:endParaRPr lang="en-US" dirty="0"/>
          </a:p>
        </p:txBody>
      </p:sp>
      <p:sp>
        <p:nvSpPr>
          <p:cNvPr id="4" name="Slide Number Placeholder 3"/>
          <p:cNvSpPr>
            <a:spLocks noGrp="1"/>
          </p:cNvSpPr>
          <p:nvPr>
            <p:ph type="sldNum" sz="quarter" idx="10"/>
          </p:nvPr>
        </p:nvSpPr>
        <p:spPr/>
        <p:txBody>
          <a:bodyPr/>
          <a:lstStyle/>
          <a:p>
            <a:fld id="{86078D13-B9B8-404D-AA89-C22717CE456D}" type="slidenum">
              <a:rPr lang="en-US" smtClean="0"/>
              <a:pPr/>
              <a:t>8</a:t>
            </a:fld>
            <a:endParaRPr lang="en-US" dirty="0"/>
          </a:p>
        </p:txBody>
      </p:sp>
    </p:spTree>
    <p:extLst>
      <p:ext uri="{BB962C8B-B14F-4D97-AF65-F5344CB8AC3E}">
        <p14:creationId xmlns:p14="http://schemas.microsoft.com/office/powerpoint/2010/main" val="2473096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078D13-B9B8-404D-AA89-C22717CE456D}"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0B49587-7543-4091-BAF4-A66716748267}" type="slidenum">
              <a:rPr lang="en-US" smtClean="0"/>
              <a:pPr>
                <a:defRPr/>
              </a:pPr>
              <a:t>13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eaLnBrk="1" latinLnBrk="0" hangingPunct="1"/>
            <a:fld id="{4DE5508F-F9A1-4F96-92BE-D243F5FC4CB7}" type="datetime1">
              <a:rPr lang="en-US" smtClean="0"/>
              <a:t>11/17/2014</a:t>
            </a:fld>
            <a:endParaRPr lang="en-US" dirty="0">
              <a:solidFill>
                <a:srgbClr val="FFFFFF"/>
              </a:solidFill>
            </a:endParaRP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kumimoji="0" lang="en-US" dirty="0">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eaLnBrk="1" latinLnBrk="0" hangingPunct="1"/>
              <a:t>‹#›</a:t>
            </a:fld>
            <a:endParaRPr kumimoji="0" lang="en-US" dirty="0">
              <a:solidFill>
                <a:srgbClr val="FFFFFF"/>
              </a:solidFill>
            </a:endParaRPr>
          </a:p>
        </p:txBody>
      </p:sp>
      <p:pic>
        <p:nvPicPr>
          <p:cNvPr id="13" name="Picture 12" descr="NSF Logo.psd"/>
          <p:cNvPicPr/>
          <p:nvPr userDrawn="1"/>
        </p:nvPicPr>
        <p:blipFill>
          <a:blip r:embed="rId3" cstate="print"/>
          <a:srcRect/>
          <a:stretch>
            <a:fillRect/>
          </a:stretch>
        </p:blipFill>
        <p:spPr bwMode="auto">
          <a:xfrm>
            <a:off x="33058" y="5791200"/>
            <a:ext cx="1048871" cy="9906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eaLnBrk="1" latinLnBrk="0" hangingPunct="1"/>
            <a:fld id="{39A0F3FA-564F-4B83-89D8-6402EA95B72B}" type="datetime1">
              <a:rPr lang="en-US" smtClean="0"/>
              <a:t>11/17/2014</a:t>
            </a:fld>
            <a:endParaRPr lang="en-US" dirty="0"/>
          </a:p>
        </p:txBody>
      </p:sp>
      <p:sp>
        <p:nvSpPr>
          <p:cNvPr id="5" name="Footer Placeholder 4"/>
          <p:cNvSpPr>
            <a:spLocks noGrp="1"/>
          </p:cNvSpPr>
          <p:nvPr>
            <p:ph type="ftr" sz="quarter" idx="11"/>
          </p:nvPr>
        </p:nvSpPr>
        <p:spPr/>
        <p:txBody>
          <a:bodyPr/>
          <a:lstStyle>
            <a:extLst/>
          </a:lstStyle>
          <a:p>
            <a:endParaRPr kumimoji="0" lang="en-US" dirty="0"/>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eaLnBrk="1" latinLnBrk="0" hangingPunct="1"/>
            <a:fld id="{975DFA74-6A66-4CC0-BD35-28DB933E2022}" type="datetime1">
              <a:rPr lang="en-US" smtClean="0"/>
              <a:t>11/17/2014</a:t>
            </a:fld>
            <a:endParaRPr lang="en-US" dirty="0"/>
          </a:p>
        </p:txBody>
      </p:sp>
      <p:sp>
        <p:nvSpPr>
          <p:cNvPr id="5" name="Footer Placeholder 4"/>
          <p:cNvSpPr>
            <a:spLocks noGrp="1"/>
          </p:cNvSpPr>
          <p:nvPr>
            <p:ph type="ftr" sz="quarter" idx="11"/>
          </p:nvPr>
        </p:nvSpPr>
        <p:spPr/>
        <p:txBody>
          <a:bodyPr/>
          <a:lstStyle>
            <a:extLst/>
          </a:lstStyle>
          <a:p>
            <a:endParaRPr kumimoji="0" lang="en-US" dirty="0"/>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534400" cy="5029200"/>
          </a:xfrm>
        </p:spPr>
        <p:txBody>
          <a:bodyPr/>
          <a:lstStyle>
            <a:lvl1pPr>
              <a:defRPr>
                <a:latin typeface="Arial" pitchFamily="34" charset="0"/>
                <a:cs typeface="Arial" pitchFamily="34" charset="0"/>
              </a:defRPr>
            </a:lvl1pPr>
            <a:lvl2pPr marL="742950" indent="-285750">
              <a:buFont typeface="Arial" panose="020B0604020202020204" pitchFamily="34" charset="0"/>
              <a:buChar char="•"/>
              <a:defRPr>
                <a:latin typeface="Arial" pitchFamily="34" charset="0"/>
                <a:cs typeface="Arial" pitchFamily="34" charset="0"/>
              </a:defRPr>
            </a:lvl2pPr>
            <a:lvl3pPr>
              <a:defRPr>
                <a:latin typeface="Arial" pitchFamily="34" charset="0"/>
                <a:cs typeface="Arial" pitchFamily="34" charset="0"/>
              </a:defRPr>
            </a:lvl3pPr>
            <a:lvl4pPr marL="1600200" indent="-228600">
              <a:buFont typeface="Arial" panose="020B0604020202020204" pitchFamily="34" charset="0"/>
              <a:buChar char="•"/>
              <a:defRPr>
                <a:latin typeface="Arial" pitchFamily="34" charset="0"/>
                <a:cs typeface="Arial" pitchFamily="34" charset="0"/>
              </a:defRPr>
            </a:lvl4pPr>
            <a:lvl5pPr marL="2057400" indent="-228600">
              <a:buFont typeface="Arial" pitchFamily="34" charset="0"/>
              <a:buChar cha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descr="NSF Logo.psd"/>
          <p:cNvPicPr/>
          <p:nvPr userDrawn="1"/>
        </p:nvPicPr>
        <p:blipFill>
          <a:blip r:embed="rId2" cstate="print"/>
          <a:srcRect/>
          <a:stretch>
            <a:fillRect/>
          </a:stretch>
        </p:blipFill>
        <p:spPr bwMode="auto">
          <a:xfrm>
            <a:off x="8095129" y="152400"/>
            <a:ext cx="896471" cy="838200"/>
          </a:xfrm>
          <a:prstGeom prst="rect">
            <a:avLst/>
          </a:prstGeom>
          <a:noFill/>
          <a:ln w="9525">
            <a:noFill/>
            <a:miter lim="800000"/>
            <a:headEnd/>
            <a:tailEnd/>
          </a:ln>
        </p:spPr>
      </p:pic>
      <p:sp>
        <p:nvSpPr>
          <p:cNvPr id="9" name="Title Placeholder 1"/>
          <p:cNvSpPr>
            <a:spLocks noGrp="1"/>
          </p:cNvSpPr>
          <p:nvPr>
            <p:ph type="title"/>
          </p:nvPr>
        </p:nvSpPr>
        <p:spPr>
          <a:xfrm>
            <a:off x="304800" y="274638"/>
            <a:ext cx="7620000" cy="8683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4" name="TextBox 3"/>
          <p:cNvSpPr txBox="1"/>
          <p:nvPr userDrawn="1"/>
        </p:nvSpPr>
        <p:spPr>
          <a:xfrm>
            <a:off x="8517922" y="6477000"/>
            <a:ext cx="515850" cy="276999"/>
          </a:xfrm>
          <a:prstGeom prst="rect">
            <a:avLst/>
          </a:prstGeom>
          <a:noFill/>
        </p:spPr>
        <p:txBody>
          <a:bodyPr wrap="square" rtlCol="0">
            <a:spAutoFit/>
          </a:bodyPr>
          <a:lstStyle/>
          <a:p>
            <a:pPr algn="r"/>
            <a:fld id="{2166C191-E90A-44F7-B07B-FE747CFD0862}" type="slidenum">
              <a:rPr lang="en-US" sz="1200" smtClean="0">
                <a:latin typeface="Arial" pitchFamily="34" charset="0"/>
                <a:cs typeface="Arial" pitchFamily="34" charset="0"/>
              </a:rPr>
              <a:pPr algn="r"/>
              <a:t>‹#›</a:t>
            </a:fld>
            <a:endParaRPr lang="en-US" sz="1200" dirty="0">
              <a:latin typeface="Arial" pitchFamily="34" charset="0"/>
              <a:cs typeface="Arial"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5" name="Picture 4" descr="NSF Logo.psd"/>
          <p:cNvPicPr/>
          <p:nvPr userDrawn="1"/>
        </p:nvPicPr>
        <p:blipFill>
          <a:blip r:embed="rId2" cstate="print"/>
          <a:srcRect/>
          <a:stretch>
            <a:fillRect/>
          </a:stretch>
        </p:blipFill>
        <p:spPr bwMode="auto">
          <a:xfrm>
            <a:off x="8001000" y="152400"/>
            <a:ext cx="1048871" cy="990600"/>
          </a:xfrm>
          <a:prstGeom prst="rect">
            <a:avLst/>
          </a:prstGeom>
          <a:noFill/>
          <a:ln w="9525">
            <a:noFill/>
            <a:miter lim="800000"/>
            <a:headEnd/>
            <a:tailEnd/>
          </a:ln>
        </p:spPr>
      </p:pic>
      <p:sp>
        <p:nvSpPr>
          <p:cNvPr id="6" name="Title Placeholder 1"/>
          <p:cNvSpPr>
            <a:spLocks noGrp="1"/>
          </p:cNvSpPr>
          <p:nvPr>
            <p:ph type="title"/>
          </p:nvPr>
        </p:nvSpPr>
        <p:spPr>
          <a:xfrm>
            <a:off x="304800" y="274638"/>
            <a:ext cx="7620000" cy="8683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3126791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eaLnBrk="1" latinLnBrk="0" hangingPunct="1"/>
            <a:fld id="{05390C2B-1AAE-4383-8934-546665B6DB34}" type="datetime1">
              <a:rPr lang="en-US" smtClean="0"/>
              <a:t>11/17/2014</a:t>
            </a:fld>
            <a:endParaRPr lang="en-US" dirty="0"/>
          </a:p>
        </p:txBody>
      </p:sp>
      <p:sp>
        <p:nvSpPr>
          <p:cNvPr id="5" name="Footer Placeholder 4"/>
          <p:cNvSpPr>
            <a:spLocks noGrp="1"/>
          </p:cNvSpPr>
          <p:nvPr>
            <p:ph type="ftr" sz="quarter" idx="11"/>
          </p:nvPr>
        </p:nvSpPr>
        <p:spPr/>
        <p:txBody>
          <a:bodyPr/>
          <a:lstStyle>
            <a:extLst/>
          </a:lstStyle>
          <a:p>
            <a:endParaRPr kumimoji="0" lang="en-US" dirty="0"/>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pic>
        <p:nvPicPr>
          <p:cNvPr id="8" name="Picture 7" descr="NSF Logo.psd"/>
          <p:cNvPicPr/>
          <p:nvPr userDrawn="1"/>
        </p:nvPicPr>
        <p:blipFill>
          <a:blip r:embed="rId2" cstate="print"/>
          <a:srcRect/>
          <a:stretch>
            <a:fillRect/>
          </a:stretch>
        </p:blipFill>
        <p:spPr bwMode="auto">
          <a:xfrm>
            <a:off x="8095129" y="152400"/>
            <a:ext cx="896471" cy="838200"/>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eaLnBrk="1" latinLnBrk="0" hangingPunct="1"/>
            <a:fld id="{C97981CF-E378-43FA-A68D-ABB649139384}" type="datetime1">
              <a:rPr lang="en-US" smtClean="0"/>
              <a:t>11/17/2014</a:t>
            </a:fld>
            <a:endParaRPr lang="en-US" dirty="0"/>
          </a:p>
        </p:txBody>
      </p:sp>
      <p:sp>
        <p:nvSpPr>
          <p:cNvPr id="5" name="Footer Placeholder 4"/>
          <p:cNvSpPr>
            <a:spLocks noGrp="1"/>
          </p:cNvSpPr>
          <p:nvPr>
            <p:ph type="ftr" sz="quarter" idx="11"/>
          </p:nvPr>
        </p:nvSpPr>
        <p:spPr/>
        <p:txBody>
          <a:bodyPr/>
          <a:lstStyle>
            <a:extLst/>
          </a:lstStyle>
          <a:p>
            <a:endParaRPr kumimoji="0" lang="en-US" dirty="0"/>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eaLnBrk="1" latinLnBrk="0" hangingPunct="1"/>
            <a:fld id="{46FCF35B-E3A3-4B3B-A385-D7557C5DCF15}" type="datetime1">
              <a:rPr lang="en-US" smtClean="0"/>
              <a:t>11/17/2014</a:t>
            </a:fld>
            <a:endParaRPr lang="en-US" dirty="0"/>
          </a:p>
        </p:txBody>
      </p:sp>
      <p:sp>
        <p:nvSpPr>
          <p:cNvPr id="6" name="Footer Placeholder 5"/>
          <p:cNvSpPr>
            <a:spLocks noGrp="1"/>
          </p:cNvSpPr>
          <p:nvPr>
            <p:ph type="ftr" sz="quarter" idx="11"/>
          </p:nvPr>
        </p:nvSpPr>
        <p:spPr/>
        <p:txBody>
          <a:bodyPr/>
          <a:lstStyle>
            <a:extLst/>
          </a:lstStyle>
          <a:p>
            <a:endParaRPr kumimoji="0" lang="en-US" dirty="0"/>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eaLnBrk="1" latinLnBrk="0" hangingPunct="1"/>
            <a:fld id="{713C0EC4-9238-41AA-949F-1E47CEA78EB4}" type="datetime1">
              <a:rPr lang="en-US" smtClean="0"/>
              <a:t>11/17/2014</a:t>
            </a:fld>
            <a:endParaRPr lang="en-US" dirty="0"/>
          </a:p>
        </p:txBody>
      </p:sp>
      <p:sp>
        <p:nvSpPr>
          <p:cNvPr id="8" name="Footer Placeholder 7"/>
          <p:cNvSpPr>
            <a:spLocks noGrp="1"/>
          </p:cNvSpPr>
          <p:nvPr>
            <p:ph type="ftr" sz="quarter" idx="11"/>
          </p:nvPr>
        </p:nvSpPr>
        <p:spPr/>
        <p:txBody>
          <a:bodyPr/>
          <a:lstStyle>
            <a:extLst/>
          </a:lstStyle>
          <a:p>
            <a:endParaRPr kumimoji="0" lang="en-US" dirty="0"/>
          </a:p>
        </p:txBody>
      </p:sp>
      <p:sp>
        <p:nvSpPr>
          <p:cNvPr id="9" name="Slide Number Placeholder 8"/>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eaLnBrk="1" latinLnBrk="0" hangingPunct="1"/>
            <a:fld id="{53C29183-CE09-481B-974B-CB942EF1220F}" type="datetime1">
              <a:rPr lang="en-US" smtClean="0"/>
              <a:t>11/17/2014</a:t>
            </a:fld>
            <a:endParaRPr lang="en-US" dirty="0"/>
          </a:p>
        </p:txBody>
      </p:sp>
      <p:sp>
        <p:nvSpPr>
          <p:cNvPr id="4" name="Footer Placeholder 3"/>
          <p:cNvSpPr>
            <a:spLocks noGrp="1"/>
          </p:cNvSpPr>
          <p:nvPr>
            <p:ph type="ftr" sz="quarter" idx="11"/>
          </p:nvPr>
        </p:nvSpPr>
        <p:spPr/>
        <p:txBody>
          <a:bodyPr/>
          <a:lstStyle>
            <a:extLst/>
          </a:lstStyle>
          <a:p>
            <a:endParaRPr kumimoji="0" lang="en-US" dirty="0"/>
          </a:p>
        </p:txBody>
      </p:sp>
      <p:sp>
        <p:nvSpPr>
          <p:cNvPr id="5" name="Slide Number Placeholder 4"/>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pic>
        <p:nvPicPr>
          <p:cNvPr id="7" name="Picture 6" descr="NSF Logo.psd"/>
          <p:cNvPicPr/>
          <p:nvPr userDrawn="1"/>
        </p:nvPicPr>
        <p:blipFill>
          <a:blip r:embed="rId2" cstate="print"/>
          <a:srcRect/>
          <a:stretch>
            <a:fillRect/>
          </a:stretch>
        </p:blipFill>
        <p:spPr bwMode="auto">
          <a:xfrm>
            <a:off x="8001000" y="152400"/>
            <a:ext cx="1048871" cy="990600"/>
          </a:xfrm>
          <a:prstGeom prst="rect">
            <a:avLst/>
          </a:prstGeom>
          <a:noFill/>
          <a:ln w="9525">
            <a:noFill/>
            <a:miter lim="800000"/>
            <a:headEnd/>
            <a:tailEnd/>
          </a:ln>
        </p:spPr>
      </p:pic>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eaLnBrk="1" latinLnBrk="0" hangingPunct="1"/>
            <a:fld id="{FFDCFC23-48A3-428F-94FB-EA99110B4D14}" type="datetime1">
              <a:rPr lang="en-US" smtClean="0"/>
              <a:t>11/17/2014</a:t>
            </a:fld>
            <a:endParaRPr lang="en-US" dirty="0"/>
          </a:p>
        </p:txBody>
      </p:sp>
      <p:sp>
        <p:nvSpPr>
          <p:cNvPr id="3" name="Footer Placeholder 2"/>
          <p:cNvSpPr>
            <a:spLocks noGrp="1"/>
          </p:cNvSpPr>
          <p:nvPr>
            <p:ph type="ftr" sz="quarter" idx="11"/>
          </p:nvPr>
        </p:nvSpPr>
        <p:spPr/>
        <p:txBody>
          <a:bodyPr/>
          <a:lstStyle>
            <a:extLst/>
          </a:lstStyle>
          <a:p>
            <a:endParaRPr kumimoji="0" lang="en-US" dirty="0"/>
          </a:p>
        </p:txBody>
      </p:sp>
      <p:sp>
        <p:nvSpPr>
          <p:cNvPr id="4" name="Slide Number Placeholder 3"/>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eaLnBrk="1" latinLnBrk="0" hangingPunct="1"/>
            <a:fld id="{04F9F4E7-1ECC-4B13-825E-1B43D48F2558}" type="datetime1">
              <a:rPr lang="en-US" smtClean="0"/>
              <a:t>11/17/2014</a:t>
            </a:fld>
            <a:endParaRPr lang="en-US" dirty="0"/>
          </a:p>
        </p:txBody>
      </p:sp>
      <p:sp>
        <p:nvSpPr>
          <p:cNvPr id="6" name="Footer Placeholder 5"/>
          <p:cNvSpPr>
            <a:spLocks noGrp="1"/>
          </p:cNvSpPr>
          <p:nvPr>
            <p:ph type="ftr" sz="quarter" idx="11"/>
          </p:nvPr>
        </p:nvSpPr>
        <p:spPr/>
        <p:txBody>
          <a:bodyPr/>
          <a:lstStyle>
            <a:extLst/>
          </a:lstStyle>
          <a:p>
            <a:endParaRPr kumimoji="0" lang="en-US" dirty="0"/>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eaLnBrk="1" latinLnBrk="0" hangingPunct="1"/>
            <a:fld id="{D5114C31-34C4-4EEA-A7C3-8275399B490B}" type="datetime1">
              <a:rPr lang="en-US" smtClean="0"/>
              <a:t>11/17/2014</a:t>
            </a:fld>
            <a:endParaRPr lang="en-US" dirty="0">
              <a:solidFill>
                <a:schemeClr val="tx1"/>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dirty="0">
              <a:solidFill>
                <a:schemeClr val="tx1"/>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eaLnBrk="1" latinLnBrk="0" hangingPunct="1"/>
              <a:t>‹#›</a:t>
            </a:fld>
            <a:endParaRPr kumimoji="0" lang="en-US" dirty="0">
              <a:solidFill>
                <a:schemeClr val="tx1"/>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eaLnBrk="1" latinLnBrk="0" hangingPunct="1"/>
            <a:fld id="{8A8B35DF-A963-41E8-8661-468E15453936}" type="datetime1">
              <a:rPr lang="en-US" smtClean="0"/>
              <a:t>11/17/2014</a:t>
            </a:fld>
            <a:endParaRPr lang="en-US" sz="1000" dirty="0">
              <a:solidFill>
                <a:schemeClr val="tx1"/>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eaLnBrk="1" latinLnBrk="0" hangingPunct="1"/>
              <a:t>‹#›</a:t>
            </a:fld>
            <a:endParaRPr kumimoji="0" lang="en-US" sz="1000" b="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650" r:id="rId12"/>
    <p:sldLayoutId id="2147483661" r:id="rId13"/>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nsf.gov/nsb/publications/2011/nsb121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ECR@nsf.gov"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www.nsf.gov/funding/pgm_summ.jsp?pims_id=504924"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nsf.gov/funding/pgm_summ.jsp?pims_id=50492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nsf.gov/awardsearch/advancedSearch.jsp"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57201"/>
            <a:ext cx="8382000" cy="6096000"/>
          </a:xfrm>
        </p:spPr>
        <p:txBody>
          <a:bodyPr anchor="t">
            <a:normAutofit/>
          </a:bodyPr>
          <a:lstStyle/>
          <a:p>
            <a:r>
              <a:rPr lang="en-US" sz="2400" dirty="0"/>
              <a:t>Directorate for Education and Human Resources (EHR</a:t>
            </a:r>
            <a:r>
              <a:rPr lang="en-US" sz="2400" dirty="0" smtClean="0"/>
              <a:t>)</a:t>
            </a:r>
            <a:r>
              <a:rPr lang="en-US" sz="3200" b="1" dirty="0" smtClean="0"/>
              <a:t/>
            </a:r>
            <a:br>
              <a:rPr lang="en-US" sz="3200" b="1" dirty="0" smtClean="0"/>
            </a:br>
            <a:r>
              <a:rPr lang="en-US" sz="4400" b="1" dirty="0"/>
              <a:t/>
            </a:r>
            <a:br>
              <a:rPr lang="en-US" sz="4400" b="1" dirty="0"/>
            </a:br>
            <a:r>
              <a:rPr lang="en-US" sz="4000" b="1" dirty="0" smtClean="0"/>
              <a:t>EHR </a:t>
            </a:r>
            <a:r>
              <a:rPr lang="en-US" sz="4000" b="1" dirty="0"/>
              <a:t>Core Research </a:t>
            </a:r>
            <a:r>
              <a:rPr lang="en-US" sz="4000" b="1" dirty="0" smtClean="0"/>
              <a:t>(</a:t>
            </a:r>
            <a:r>
              <a:rPr lang="en-US" sz="4000" b="1" dirty="0"/>
              <a:t>ECR</a:t>
            </a:r>
            <a:r>
              <a:rPr lang="en-US" sz="4000" b="1" dirty="0" smtClean="0"/>
              <a:t>): </a:t>
            </a:r>
            <a:r>
              <a:rPr lang="en-US" sz="4000" dirty="0" smtClean="0"/>
              <a:t>Fundamental Research in STEM Education</a:t>
            </a:r>
            <a:r>
              <a:rPr lang="en-US" sz="3600" b="1" dirty="0"/>
              <a:t/>
            </a:r>
            <a:br>
              <a:rPr lang="en-US" sz="3600" b="1" dirty="0"/>
            </a:br>
            <a:r>
              <a:rPr lang="en-US" sz="3600" b="1" dirty="0" smtClean="0"/>
              <a:t/>
            </a:r>
            <a:br>
              <a:rPr lang="en-US" sz="3600" b="1" dirty="0" smtClean="0"/>
            </a:br>
            <a:r>
              <a:rPr lang="en-US" sz="3400" dirty="0" smtClean="0">
                <a:solidFill>
                  <a:schemeClr val="accent4"/>
                </a:solidFill>
              </a:rPr>
              <a:t>Program </a:t>
            </a:r>
            <a:r>
              <a:rPr lang="en-US" sz="3400" dirty="0">
                <a:solidFill>
                  <a:schemeClr val="accent4"/>
                </a:solidFill>
              </a:rPr>
              <a:t>Announcement:</a:t>
            </a:r>
            <a:r>
              <a:rPr lang="en-US" sz="3400" b="1" dirty="0">
                <a:solidFill>
                  <a:schemeClr val="accent4"/>
                </a:solidFill>
              </a:rPr>
              <a:t> NSF </a:t>
            </a:r>
            <a:r>
              <a:rPr lang="en-US" sz="3400" b="1" dirty="0" smtClean="0">
                <a:solidFill>
                  <a:schemeClr val="accent4"/>
                </a:solidFill>
              </a:rPr>
              <a:t>15-509 </a:t>
            </a:r>
            <a:endParaRPr lang="en-US" sz="3400" dirty="0">
              <a:solidFill>
                <a:schemeClr val="accent4"/>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Depends on the alignment of the funding request with:</a:t>
            </a:r>
          </a:p>
          <a:p>
            <a:pPr lvl="1"/>
            <a:r>
              <a:rPr lang="en-US" sz="2800" dirty="0" smtClean="0"/>
              <a:t>Maturity of proposed work.</a:t>
            </a:r>
          </a:p>
          <a:p>
            <a:pPr lvl="1"/>
            <a:r>
              <a:rPr lang="en-US" sz="2800" dirty="0" smtClean="0"/>
              <a:t>Size and scope of the empirical effort.</a:t>
            </a:r>
          </a:p>
          <a:p>
            <a:pPr lvl="1"/>
            <a:r>
              <a:rPr lang="en-US" sz="2800" dirty="0" smtClean="0"/>
              <a:t>Capacity of the interdisciplinary team to conduct the research.</a:t>
            </a:r>
          </a:p>
        </p:txBody>
      </p:sp>
      <p:sp>
        <p:nvSpPr>
          <p:cNvPr id="4" name="Title 3"/>
          <p:cNvSpPr>
            <a:spLocks noGrp="1"/>
          </p:cNvSpPr>
          <p:nvPr>
            <p:ph type="title"/>
          </p:nvPr>
        </p:nvSpPr>
        <p:spPr/>
        <p:txBody>
          <a:bodyPr>
            <a:normAutofit/>
          </a:bodyPr>
          <a:lstStyle/>
          <a:p>
            <a:r>
              <a:rPr lang="en-US" dirty="0" smtClean="0"/>
              <a:t>Which Research Level?</a:t>
            </a:r>
            <a:endParaRPr lang="en-US" dirty="0"/>
          </a:p>
        </p:txBody>
      </p:sp>
      <p:sp>
        <p:nvSpPr>
          <p:cNvPr id="5" name="Slide Number Placeholder 4"/>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10</a:t>
            </a:fld>
            <a:endParaRPr kumimoji="0" lang="en-US" dirty="0"/>
          </a:p>
        </p:txBody>
      </p:sp>
    </p:spTree>
    <p:extLst>
      <p:ext uri="{BB962C8B-B14F-4D97-AF65-F5344CB8AC3E}">
        <p14:creationId xmlns:p14="http://schemas.microsoft.com/office/powerpoint/2010/main" val="38359554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143000"/>
            <a:ext cx="8229600" cy="5334000"/>
          </a:xfrm>
        </p:spPr>
        <p:txBody>
          <a:bodyPr>
            <a:normAutofit/>
          </a:bodyPr>
          <a:lstStyle/>
          <a:p>
            <a:pPr>
              <a:spcBef>
                <a:spcPts val="600"/>
              </a:spcBef>
            </a:pPr>
            <a:r>
              <a:rPr lang="en-US" sz="2800" dirty="0" smtClean="0"/>
              <a:t>Aligned with ECR program goals.</a:t>
            </a:r>
          </a:p>
          <a:p>
            <a:pPr>
              <a:spcBef>
                <a:spcPts val="600"/>
              </a:spcBef>
            </a:pPr>
            <a:r>
              <a:rPr lang="en-US" sz="2800" b="1" u="sng" dirty="0" smtClean="0"/>
              <a:t>Synthesis Proposals</a:t>
            </a:r>
            <a:r>
              <a:rPr lang="en-US" sz="2800" b="1" dirty="0" smtClean="0"/>
              <a:t>:</a:t>
            </a:r>
          </a:p>
          <a:p>
            <a:pPr lvl="1">
              <a:spcBef>
                <a:spcPts val="600"/>
              </a:spcBef>
            </a:pPr>
            <a:r>
              <a:rPr lang="en-US" sz="2800" dirty="0" smtClean="0"/>
              <a:t>Synthesis or meta-analysis of existing data on topic of critical importance.</a:t>
            </a:r>
          </a:p>
          <a:p>
            <a:pPr lvl="1">
              <a:spcBef>
                <a:spcPts val="600"/>
              </a:spcBef>
            </a:pPr>
            <a:r>
              <a:rPr lang="en-US" sz="2800" dirty="0" smtClean="0"/>
              <a:t>May include knowledge diffusion efforts.</a:t>
            </a:r>
          </a:p>
          <a:p>
            <a:pPr>
              <a:spcBef>
                <a:spcPts val="600"/>
              </a:spcBef>
            </a:pPr>
            <a:r>
              <a:rPr lang="en-US" sz="2800" b="1" u="sng" dirty="0" smtClean="0"/>
              <a:t>Workshop and Conference Proposals</a:t>
            </a:r>
            <a:r>
              <a:rPr lang="en-US" sz="2800" b="1" dirty="0" smtClean="0"/>
              <a:t>:</a:t>
            </a:r>
          </a:p>
          <a:p>
            <a:pPr lvl="1">
              <a:spcBef>
                <a:spcPts val="600"/>
              </a:spcBef>
            </a:pPr>
            <a:r>
              <a:rPr lang="en-US" sz="2800" dirty="0" smtClean="0"/>
              <a:t>Conceptual framework, draft agenda, participant list, &amp; outcomes or products.</a:t>
            </a:r>
          </a:p>
          <a:p>
            <a:pPr lvl="1">
              <a:spcBef>
                <a:spcPts val="600"/>
              </a:spcBef>
            </a:pPr>
            <a:r>
              <a:rPr lang="en-US" sz="2800" dirty="0" smtClean="0"/>
              <a:t>Describe how products serve fundamental research goals of ECR program.</a:t>
            </a:r>
          </a:p>
          <a:p>
            <a:pPr lvl="1">
              <a:spcBef>
                <a:spcPts val="600"/>
              </a:spcBef>
            </a:pPr>
            <a:endParaRPr lang="en-US" sz="2800" dirty="0" smtClean="0"/>
          </a:p>
          <a:p>
            <a:pPr lvl="1">
              <a:spcBef>
                <a:spcPts val="600"/>
              </a:spcBef>
              <a:buFont typeface="Arial" panose="020B0604020202020204" pitchFamily="34" charset="0"/>
              <a:buChar char="•"/>
            </a:pPr>
            <a:endParaRPr lang="en-US" sz="2400" dirty="0" smtClean="0"/>
          </a:p>
          <a:p>
            <a:pPr lvl="1">
              <a:spcBef>
                <a:spcPts val="600"/>
              </a:spcBef>
              <a:buFont typeface="Arial" panose="020B0604020202020204" pitchFamily="34" charset="0"/>
              <a:buChar char="•"/>
            </a:pPr>
            <a:endParaRPr lang="en-US" sz="2800" dirty="0" smtClean="0"/>
          </a:p>
        </p:txBody>
      </p:sp>
      <p:sp>
        <p:nvSpPr>
          <p:cNvPr id="2" name="Title 1"/>
          <p:cNvSpPr>
            <a:spLocks noGrp="1"/>
          </p:cNvSpPr>
          <p:nvPr>
            <p:ph type="title"/>
          </p:nvPr>
        </p:nvSpPr>
        <p:spPr>
          <a:xfrm>
            <a:off x="304800" y="274638"/>
            <a:ext cx="7543800" cy="868362"/>
          </a:xfrm>
        </p:spPr>
        <p:txBody>
          <a:bodyPr>
            <a:normAutofit/>
          </a:bodyPr>
          <a:lstStyle/>
          <a:p>
            <a:r>
              <a:rPr lang="en-US" dirty="0"/>
              <a:t>Capacity Building </a:t>
            </a:r>
            <a:r>
              <a:rPr lang="en-US" dirty="0" smtClean="0"/>
              <a:t>Proposals</a:t>
            </a:r>
            <a:endParaRPr lang="en-US" dirty="0"/>
          </a:p>
        </p:txBody>
      </p:sp>
      <p:sp>
        <p:nvSpPr>
          <p:cNvPr id="5" name="Slide Number Placeholder 4"/>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11</a:t>
            </a:fld>
            <a:endParaRPr kumimoji="0" lang="en-US" dirty="0"/>
          </a:p>
        </p:txBody>
      </p:sp>
    </p:spTree>
    <p:extLst>
      <p:ext uri="{BB962C8B-B14F-4D97-AF65-F5344CB8AC3E}">
        <p14:creationId xmlns:p14="http://schemas.microsoft.com/office/powerpoint/2010/main" val="40568374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534400" cy="4800600"/>
          </a:xfrm>
        </p:spPr>
        <p:txBody>
          <a:bodyPr>
            <a:normAutofit/>
          </a:bodyPr>
          <a:lstStyle/>
          <a:p>
            <a:pPr>
              <a:lnSpc>
                <a:spcPct val="110000"/>
              </a:lnSpc>
              <a:spcBef>
                <a:spcPts val="600"/>
              </a:spcBef>
            </a:pPr>
            <a:r>
              <a:rPr lang="en-US" sz="3200" b="1" dirty="0" smtClean="0">
                <a:solidFill>
                  <a:prstClr val="black"/>
                </a:solidFill>
              </a:rPr>
              <a:t>Synthesis</a:t>
            </a:r>
          </a:p>
          <a:p>
            <a:pPr lvl="1">
              <a:lnSpc>
                <a:spcPct val="110000"/>
              </a:lnSpc>
              <a:spcBef>
                <a:spcPts val="600"/>
              </a:spcBef>
              <a:buFont typeface="Arial" panose="020B0604020202020204" pitchFamily="34" charset="0"/>
              <a:buChar char="•"/>
            </a:pPr>
            <a:r>
              <a:rPr lang="en-US" sz="2800" dirty="0" smtClean="0">
                <a:solidFill>
                  <a:prstClr val="black"/>
                </a:solidFill>
              </a:rPr>
              <a:t>Maximum award size:  </a:t>
            </a:r>
            <a:r>
              <a:rPr lang="en-US" sz="2800" dirty="0">
                <a:solidFill>
                  <a:prstClr val="black"/>
                </a:solidFill>
              </a:rPr>
              <a:t>$300K</a:t>
            </a:r>
          </a:p>
          <a:p>
            <a:pPr lvl="1">
              <a:lnSpc>
                <a:spcPct val="110000"/>
              </a:lnSpc>
              <a:spcBef>
                <a:spcPts val="600"/>
              </a:spcBef>
              <a:buFont typeface="Arial" panose="020B0604020202020204" pitchFamily="34" charset="0"/>
              <a:buChar char="•"/>
            </a:pPr>
            <a:r>
              <a:rPr lang="en-US" sz="2800" dirty="0">
                <a:solidFill>
                  <a:prstClr val="black"/>
                </a:solidFill>
              </a:rPr>
              <a:t>Maximum </a:t>
            </a:r>
            <a:r>
              <a:rPr lang="en-US" sz="2800" dirty="0" smtClean="0">
                <a:solidFill>
                  <a:prstClr val="black"/>
                </a:solidFill>
              </a:rPr>
              <a:t>durations: 2 years</a:t>
            </a:r>
          </a:p>
          <a:p>
            <a:pPr>
              <a:lnSpc>
                <a:spcPct val="110000"/>
              </a:lnSpc>
              <a:spcBef>
                <a:spcPts val="600"/>
              </a:spcBef>
            </a:pPr>
            <a:r>
              <a:rPr lang="en-US" sz="3200" b="1" dirty="0" smtClean="0">
                <a:solidFill>
                  <a:prstClr val="black"/>
                </a:solidFill>
              </a:rPr>
              <a:t>Conference and Workshop</a:t>
            </a:r>
          </a:p>
          <a:p>
            <a:pPr lvl="1">
              <a:lnSpc>
                <a:spcPct val="110000"/>
              </a:lnSpc>
              <a:spcBef>
                <a:spcPts val="600"/>
              </a:spcBef>
            </a:pPr>
            <a:r>
              <a:rPr lang="en-US" sz="2800" dirty="0" smtClean="0">
                <a:solidFill>
                  <a:prstClr val="black"/>
                </a:solidFill>
              </a:rPr>
              <a:t>At lease one year in advance of event.</a:t>
            </a:r>
          </a:p>
          <a:p>
            <a:pPr lvl="1">
              <a:lnSpc>
                <a:spcPct val="110000"/>
              </a:lnSpc>
              <a:spcBef>
                <a:spcPts val="600"/>
              </a:spcBef>
            </a:pPr>
            <a:r>
              <a:rPr lang="en-US" sz="2800" dirty="0" smtClean="0">
                <a:solidFill>
                  <a:prstClr val="black"/>
                </a:solidFill>
              </a:rPr>
              <a:t>Typical costs are $25K to $100K</a:t>
            </a:r>
          </a:p>
          <a:p>
            <a:pPr lvl="1">
              <a:lnSpc>
                <a:spcPct val="110000"/>
              </a:lnSpc>
              <a:spcBef>
                <a:spcPts val="600"/>
              </a:spcBef>
            </a:pPr>
            <a:r>
              <a:rPr lang="en-US" sz="2800" dirty="0" smtClean="0">
                <a:solidFill>
                  <a:prstClr val="black"/>
                </a:solidFill>
              </a:rPr>
              <a:t>Can be submitted throughout the year.</a:t>
            </a:r>
          </a:p>
          <a:p>
            <a:pPr lvl="1">
              <a:lnSpc>
                <a:spcPct val="110000"/>
              </a:lnSpc>
              <a:spcBef>
                <a:spcPts val="600"/>
              </a:spcBef>
            </a:pPr>
            <a:r>
              <a:rPr lang="en-US" sz="2800" dirty="0"/>
              <a:t>Follow NSF Grant Proposal </a:t>
            </a:r>
            <a:r>
              <a:rPr lang="en-US" sz="2800" dirty="0" smtClean="0"/>
              <a:t>Guide.</a:t>
            </a:r>
            <a:endParaRPr lang="en-US" sz="2800" dirty="0"/>
          </a:p>
          <a:p>
            <a:pPr lvl="1">
              <a:lnSpc>
                <a:spcPct val="110000"/>
              </a:lnSpc>
              <a:spcBef>
                <a:spcPts val="600"/>
              </a:spcBef>
            </a:pPr>
            <a:endParaRPr lang="en-US" sz="2800" dirty="0"/>
          </a:p>
        </p:txBody>
      </p:sp>
      <p:sp>
        <p:nvSpPr>
          <p:cNvPr id="3" name="Title 2"/>
          <p:cNvSpPr>
            <a:spLocks noGrp="1"/>
          </p:cNvSpPr>
          <p:nvPr>
            <p:ph type="title"/>
          </p:nvPr>
        </p:nvSpPr>
        <p:spPr/>
        <p:txBody>
          <a:bodyPr>
            <a:normAutofit fontScale="90000"/>
          </a:bodyPr>
          <a:lstStyle/>
          <a:p>
            <a:pPr lvl="0"/>
            <a:r>
              <a:rPr lang="en-US" dirty="0" smtClean="0"/>
              <a:t/>
            </a:r>
            <a:br>
              <a:rPr lang="en-US" dirty="0" smtClean="0"/>
            </a:br>
            <a:r>
              <a:rPr lang="en-US" dirty="0" smtClean="0"/>
              <a:t>ECR Proposal Types:</a:t>
            </a:r>
            <a:br>
              <a:rPr lang="en-US" dirty="0" smtClean="0"/>
            </a:br>
            <a:r>
              <a:rPr lang="en-US" b="1" dirty="0">
                <a:solidFill>
                  <a:prstClr val="black"/>
                </a:solidFill>
              </a:rPr>
              <a:t>Capacity Building Proposals </a:t>
            </a:r>
            <a:br>
              <a:rPr lang="en-US" b="1" dirty="0">
                <a:solidFill>
                  <a:prstClr val="black"/>
                </a:solidFill>
              </a:rPr>
            </a:br>
            <a:endParaRPr lang="en-US" dirty="0"/>
          </a:p>
        </p:txBody>
      </p:sp>
      <p:sp>
        <p:nvSpPr>
          <p:cNvPr id="5" name="Slide Number Placeholder 4"/>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12</a:t>
            </a:fld>
            <a:endParaRPr kumimoji="0" lang="en-US" dirty="0"/>
          </a:p>
        </p:txBody>
      </p:sp>
    </p:spTree>
    <p:extLst>
      <p:ext uri="{BB962C8B-B14F-4D97-AF65-F5344CB8AC3E}">
        <p14:creationId xmlns:p14="http://schemas.microsoft.com/office/powerpoint/2010/main" val="36137310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8839200" cy="4419600"/>
          </a:xfrm>
        </p:spPr>
        <p:txBody>
          <a:bodyPr>
            <a:noAutofit/>
          </a:bodyPr>
          <a:lstStyle/>
          <a:p>
            <a:pPr>
              <a:lnSpc>
                <a:spcPct val="110000"/>
              </a:lnSpc>
              <a:spcBef>
                <a:spcPts val="600"/>
              </a:spcBef>
            </a:pPr>
            <a:r>
              <a:rPr lang="en-US" sz="2900" b="1" dirty="0" smtClean="0"/>
              <a:t>ECR Program Page Website </a:t>
            </a:r>
            <a:r>
              <a:rPr lang="en-US" sz="2800" i="1" dirty="0" smtClean="0"/>
              <a:t>(www.nsf.gov)</a:t>
            </a:r>
          </a:p>
          <a:p>
            <a:pPr>
              <a:lnSpc>
                <a:spcPct val="110000"/>
              </a:lnSpc>
              <a:spcBef>
                <a:spcPts val="600"/>
              </a:spcBef>
            </a:pPr>
            <a:r>
              <a:rPr lang="en-US" sz="2900" b="1" dirty="0" smtClean="0"/>
              <a:t>ECR Program Announcement </a:t>
            </a:r>
            <a:r>
              <a:rPr lang="en-US" sz="2800" i="1" dirty="0" smtClean="0"/>
              <a:t>(NSF 15-509)</a:t>
            </a:r>
          </a:p>
          <a:p>
            <a:pPr>
              <a:lnSpc>
                <a:spcPct val="110000"/>
              </a:lnSpc>
              <a:spcBef>
                <a:spcPts val="600"/>
              </a:spcBef>
            </a:pPr>
            <a:r>
              <a:rPr lang="en-US" sz="2900" b="1" dirty="0" smtClean="0"/>
              <a:t>NSF Grant Proposal Guide (GPG) </a:t>
            </a:r>
            <a:r>
              <a:rPr lang="en-US" sz="2800" i="1" dirty="0" smtClean="0"/>
              <a:t>(current NSF 14-1, but after 12/26/14: NSF 15-1)</a:t>
            </a:r>
          </a:p>
          <a:p>
            <a:pPr>
              <a:lnSpc>
                <a:spcPct val="110000"/>
              </a:lnSpc>
              <a:spcBef>
                <a:spcPts val="600"/>
              </a:spcBef>
            </a:pPr>
            <a:r>
              <a:rPr lang="en-US" sz="2900" b="1" i="1" dirty="0" smtClean="0"/>
              <a:t>Common Guidelines for Education Research and Development </a:t>
            </a:r>
            <a:r>
              <a:rPr lang="en-US" sz="2900" b="1" dirty="0"/>
              <a:t> </a:t>
            </a:r>
            <a:r>
              <a:rPr lang="en-US" sz="2800" i="1" dirty="0" smtClean="0"/>
              <a:t>(NSF 13-126)</a:t>
            </a:r>
          </a:p>
          <a:p>
            <a:pPr>
              <a:lnSpc>
                <a:spcPct val="110000"/>
              </a:lnSpc>
              <a:spcBef>
                <a:spcPts val="600"/>
              </a:spcBef>
            </a:pPr>
            <a:r>
              <a:rPr lang="en-US" sz="2900" b="1" dirty="0" smtClean="0"/>
              <a:t>FAQs on the </a:t>
            </a:r>
            <a:r>
              <a:rPr lang="en-US" sz="2900" b="1" i="1" dirty="0" smtClean="0"/>
              <a:t>Common Guidelines</a:t>
            </a:r>
            <a:r>
              <a:rPr lang="en-US" sz="2900" b="1" dirty="0" smtClean="0"/>
              <a:t>  </a:t>
            </a:r>
            <a:r>
              <a:rPr lang="en-US" sz="2800" i="1" dirty="0" smtClean="0"/>
              <a:t>(NSF 13-127)</a:t>
            </a:r>
            <a:endParaRPr lang="en-US" sz="2900" i="1" dirty="0"/>
          </a:p>
        </p:txBody>
      </p:sp>
      <p:sp>
        <p:nvSpPr>
          <p:cNvPr id="2" name="Title 1"/>
          <p:cNvSpPr>
            <a:spLocks noGrp="1"/>
          </p:cNvSpPr>
          <p:nvPr>
            <p:ph type="title"/>
          </p:nvPr>
        </p:nvSpPr>
        <p:spPr>
          <a:xfrm>
            <a:off x="381000" y="228600"/>
            <a:ext cx="7772400" cy="1143000"/>
          </a:xfrm>
        </p:spPr>
        <p:txBody>
          <a:bodyPr/>
          <a:lstStyle/>
          <a:p>
            <a:r>
              <a:rPr lang="en-US" dirty="0" smtClean="0">
                <a:effectLst/>
              </a:rPr>
              <a:t>Resources</a:t>
            </a:r>
            <a:endParaRPr lang="en-US" dirty="0"/>
          </a:p>
        </p:txBody>
      </p:sp>
      <p:sp>
        <p:nvSpPr>
          <p:cNvPr id="5" name="Slide Number Placeholder 4"/>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13</a:t>
            </a:fld>
            <a:endParaRPr kumimoji="0" lang="en-US" dirty="0"/>
          </a:p>
        </p:txBody>
      </p:sp>
    </p:spTree>
    <p:extLst>
      <p:ext uri="{BB962C8B-B14F-4D97-AF65-F5344CB8AC3E}">
        <p14:creationId xmlns:p14="http://schemas.microsoft.com/office/powerpoint/2010/main" val="30207297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spcBef>
                <a:spcPts val="600"/>
              </a:spcBef>
            </a:pPr>
            <a:r>
              <a:rPr lang="en-US" sz="3000" dirty="0" smtClean="0"/>
              <a:t>Standard or continuing grants</a:t>
            </a:r>
          </a:p>
          <a:p>
            <a:pPr>
              <a:spcBef>
                <a:spcPts val="600"/>
              </a:spcBef>
            </a:pPr>
            <a:r>
              <a:rPr lang="en-US" sz="3000" dirty="0" smtClean="0"/>
              <a:t>Estimate making 64 awards</a:t>
            </a:r>
          </a:p>
          <a:p>
            <a:pPr>
              <a:spcBef>
                <a:spcPts val="600"/>
              </a:spcBef>
            </a:pPr>
            <a:r>
              <a:rPr lang="en-US" sz="3000" dirty="0" smtClean="0"/>
              <a:t>Funding amount is $61,500,000 (pending availability of funds)</a:t>
            </a:r>
          </a:p>
          <a:p>
            <a:pPr>
              <a:spcBef>
                <a:spcPts val="600"/>
              </a:spcBef>
            </a:pPr>
            <a:r>
              <a:rPr lang="en-US" sz="3000" dirty="0" smtClean="0"/>
              <a:t>No PI limit</a:t>
            </a:r>
          </a:p>
          <a:p>
            <a:pPr>
              <a:spcBef>
                <a:spcPts val="600"/>
              </a:spcBef>
            </a:pPr>
            <a:r>
              <a:rPr lang="en-US" sz="3000" dirty="0" smtClean="0"/>
              <a:t>No limit of number of proposals per organization</a:t>
            </a:r>
          </a:p>
          <a:p>
            <a:pPr>
              <a:spcBef>
                <a:spcPts val="600"/>
              </a:spcBef>
            </a:pPr>
            <a:r>
              <a:rPr lang="en-US" sz="3000" dirty="0" smtClean="0"/>
              <a:t>No limit on number of proposals per PI</a:t>
            </a:r>
          </a:p>
          <a:p>
            <a:pPr>
              <a:spcBef>
                <a:spcPts val="600"/>
              </a:spcBef>
            </a:pPr>
            <a:endParaRPr lang="en-US" sz="3000" dirty="0" smtClean="0"/>
          </a:p>
          <a:p>
            <a:pPr>
              <a:spcBef>
                <a:spcPts val="600"/>
              </a:spcBef>
              <a:buNone/>
            </a:pPr>
            <a:endParaRPr lang="en-US" sz="3000" dirty="0" smtClean="0"/>
          </a:p>
        </p:txBody>
      </p:sp>
      <p:sp>
        <p:nvSpPr>
          <p:cNvPr id="2" name="Title 1"/>
          <p:cNvSpPr>
            <a:spLocks noGrp="1"/>
          </p:cNvSpPr>
          <p:nvPr>
            <p:ph type="title"/>
          </p:nvPr>
        </p:nvSpPr>
        <p:spPr>
          <a:xfrm>
            <a:off x="304800" y="274638"/>
            <a:ext cx="7543800" cy="868362"/>
          </a:xfrm>
        </p:spPr>
        <p:txBody>
          <a:bodyPr>
            <a:normAutofit fontScale="90000"/>
          </a:bodyPr>
          <a:lstStyle/>
          <a:p>
            <a:r>
              <a:rPr lang="en-US" dirty="0" smtClean="0"/>
              <a:t>Award and Eligibility Information</a:t>
            </a:r>
            <a:endParaRPr lang="en-US" dirty="0"/>
          </a:p>
        </p:txBody>
      </p:sp>
      <p:sp>
        <p:nvSpPr>
          <p:cNvPr id="5" name="Slide Number Placeholder 4"/>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14</a:t>
            </a:fld>
            <a:endParaRPr kumimoji="0"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04800" y="1371600"/>
            <a:ext cx="8534400" cy="3962400"/>
          </a:xfrm>
        </p:spPr>
        <p:txBody>
          <a:bodyPr>
            <a:normAutofit lnSpcReduction="10000"/>
          </a:bodyPr>
          <a:lstStyle/>
          <a:p>
            <a:pPr>
              <a:lnSpc>
                <a:spcPct val="110000"/>
              </a:lnSpc>
              <a:spcBef>
                <a:spcPts val="600"/>
              </a:spcBef>
            </a:pPr>
            <a:r>
              <a:rPr lang="en-US" dirty="0" smtClean="0"/>
              <a:t>Cover Sheet</a:t>
            </a:r>
          </a:p>
          <a:p>
            <a:pPr>
              <a:lnSpc>
                <a:spcPct val="110000"/>
              </a:lnSpc>
              <a:spcBef>
                <a:spcPts val="600"/>
              </a:spcBef>
            </a:pPr>
            <a:r>
              <a:rPr lang="en-US" dirty="0" smtClean="0"/>
              <a:t>Project Summary</a:t>
            </a:r>
          </a:p>
          <a:p>
            <a:pPr lvl="1">
              <a:lnSpc>
                <a:spcPct val="110000"/>
              </a:lnSpc>
              <a:spcBef>
                <a:spcPts val="600"/>
              </a:spcBef>
              <a:buFont typeface="Arial" panose="020B0604020202020204" pitchFamily="34" charset="0"/>
              <a:buChar char="•"/>
            </a:pPr>
            <a:r>
              <a:rPr lang="en-US" dirty="0" smtClean="0"/>
              <a:t>State which of the focal research area(s) are targeted</a:t>
            </a:r>
          </a:p>
          <a:p>
            <a:pPr>
              <a:lnSpc>
                <a:spcPct val="110000"/>
              </a:lnSpc>
              <a:spcBef>
                <a:spcPts val="600"/>
              </a:spcBef>
            </a:pPr>
            <a:r>
              <a:rPr lang="en-US" dirty="0" smtClean="0"/>
              <a:t>Table of Contents</a:t>
            </a:r>
          </a:p>
          <a:p>
            <a:pPr>
              <a:lnSpc>
                <a:spcPct val="110000"/>
              </a:lnSpc>
              <a:spcBef>
                <a:spcPts val="600"/>
              </a:spcBef>
            </a:pPr>
            <a:r>
              <a:rPr lang="en-US" dirty="0" smtClean="0"/>
              <a:t>Project Description</a:t>
            </a:r>
          </a:p>
          <a:p>
            <a:pPr lvl="1">
              <a:lnSpc>
                <a:spcPct val="110000"/>
              </a:lnSpc>
              <a:spcBef>
                <a:spcPts val="600"/>
              </a:spcBef>
              <a:buFont typeface="Arial" panose="020B0604020202020204" pitchFamily="34" charset="0"/>
              <a:buChar char="•"/>
            </a:pPr>
            <a:r>
              <a:rPr lang="en-US" dirty="0" smtClean="0"/>
              <a:t>Restate which focal research area(s) are targeted</a:t>
            </a:r>
          </a:p>
          <a:p>
            <a:pPr lvl="1">
              <a:lnSpc>
                <a:spcPct val="110000"/>
              </a:lnSpc>
              <a:spcBef>
                <a:spcPts val="600"/>
              </a:spcBef>
              <a:buFont typeface="Arial" panose="020B0604020202020204" pitchFamily="34" charset="0"/>
              <a:buChar char="•"/>
            </a:pPr>
            <a:r>
              <a:rPr lang="en-US" dirty="0" smtClean="0"/>
              <a:t>Must include results from any prior NSF Support for past 5 years: separate intellectual merit and broader impacts reporting</a:t>
            </a:r>
          </a:p>
          <a:p>
            <a:pPr>
              <a:spcBef>
                <a:spcPts val="600"/>
              </a:spcBef>
            </a:pPr>
            <a:endParaRPr lang="en-US" dirty="0" smtClean="0"/>
          </a:p>
          <a:p>
            <a:pPr>
              <a:spcBef>
                <a:spcPts val="600"/>
              </a:spcBef>
            </a:pPr>
            <a:endParaRPr lang="en-US" dirty="0" smtClean="0"/>
          </a:p>
          <a:p>
            <a:pPr>
              <a:spcBef>
                <a:spcPts val="600"/>
              </a:spcBef>
            </a:pPr>
            <a:endParaRPr lang="en-US" dirty="0" smtClean="0"/>
          </a:p>
          <a:p>
            <a:pPr>
              <a:spcBef>
                <a:spcPts val="600"/>
              </a:spcBef>
            </a:pPr>
            <a:endParaRPr lang="en-US" dirty="0"/>
          </a:p>
        </p:txBody>
      </p:sp>
      <p:sp>
        <p:nvSpPr>
          <p:cNvPr id="2" name="Title 1"/>
          <p:cNvSpPr>
            <a:spLocks noGrp="1"/>
          </p:cNvSpPr>
          <p:nvPr>
            <p:ph type="title"/>
          </p:nvPr>
        </p:nvSpPr>
        <p:spPr/>
        <p:txBody>
          <a:bodyPr>
            <a:normAutofit/>
          </a:bodyPr>
          <a:lstStyle/>
          <a:p>
            <a:r>
              <a:rPr lang="en-US" dirty="0" smtClean="0"/>
              <a:t>Sections of Proposal</a:t>
            </a:r>
            <a:endParaRPr lang="en-US" sz="3100" dirty="0"/>
          </a:p>
        </p:txBody>
      </p:sp>
      <p:sp>
        <p:nvSpPr>
          <p:cNvPr id="3" name="TextBox 2"/>
          <p:cNvSpPr txBox="1"/>
          <p:nvPr/>
        </p:nvSpPr>
        <p:spPr>
          <a:xfrm>
            <a:off x="621957" y="5562600"/>
            <a:ext cx="7772399" cy="523220"/>
          </a:xfrm>
          <a:prstGeom prst="rect">
            <a:avLst/>
          </a:prstGeom>
          <a:noFill/>
          <a:ln>
            <a:noFill/>
          </a:ln>
        </p:spPr>
        <p:txBody>
          <a:bodyPr wrap="square" rtlCol="0">
            <a:spAutoFit/>
          </a:bodyPr>
          <a:lstStyle/>
          <a:p>
            <a:pPr algn="ctr"/>
            <a:r>
              <a:rPr lang="en-US" sz="2800" b="1" u="sng" dirty="0" smtClean="0"/>
              <a:t>Follow the NSF Grant Proposal Guide</a:t>
            </a:r>
            <a:endParaRPr lang="en-US" sz="1600" b="1" u="sng" dirty="0"/>
          </a:p>
        </p:txBody>
      </p:sp>
      <p:sp>
        <p:nvSpPr>
          <p:cNvPr id="6" name="Slide Number Placeholder 5"/>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15</a:t>
            </a:fld>
            <a:endParaRPr kumimoji="0" lang="en-US" dirty="0"/>
          </a:p>
        </p:txBody>
      </p:sp>
    </p:spTree>
    <p:extLst>
      <p:ext uri="{BB962C8B-B14F-4D97-AF65-F5344CB8AC3E}">
        <p14:creationId xmlns:p14="http://schemas.microsoft.com/office/powerpoint/2010/main" val="3714314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525963"/>
          </a:xfrm>
        </p:spPr>
        <p:txBody>
          <a:bodyPr>
            <a:noAutofit/>
          </a:bodyPr>
          <a:lstStyle/>
          <a:p>
            <a:pPr>
              <a:spcBef>
                <a:spcPts val="600"/>
              </a:spcBef>
            </a:pPr>
            <a:r>
              <a:rPr lang="en-US" sz="3000" dirty="0"/>
              <a:t>References Cited</a:t>
            </a:r>
          </a:p>
          <a:p>
            <a:pPr>
              <a:spcBef>
                <a:spcPts val="600"/>
              </a:spcBef>
            </a:pPr>
            <a:r>
              <a:rPr lang="en-US" sz="3000" dirty="0"/>
              <a:t>Biographical Sketch(es)</a:t>
            </a:r>
          </a:p>
          <a:p>
            <a:pPr>
              <a:spcBef>
                <a:spcPts val="600"/>
              </a:spcBef>
            </a:pPr>
            <a:r>
              <a:rPr lang="en-US" sz="3000" dirty="0" smtClean="0"/>
              <a:t>Budget / Budget Justification</a:t>
            </a:r>
          </a:p>
          <a:p>
            <a:pPr>
              <a:spcBef>
                <a:spcPts val="600"/>
              </a:spcBef>
            </a:pPr>
            <a:r>
              <a:rPr lang="en-US" sz="3000" dirty="0" smtClean="0"/>
              <a:t>Current and Pending Support</a:t>
            </a:r>
          </a:p>
          <a:p>
            <a:pPr>
              <a:spcBef>
                <a:spcPts val="600"/>
              </a:spcBef>
            </a:pPr>
            <a:r>
              <a:rPr lang="en-US" sz="3000" dirty="0" smtClean="0"/>
              <a:t>Facilities, Equipment and Other Resources</a:t>
            </a:r>
          </a:p>
          <a:p>
            <a:pPr>
              <a:spcBef>
                <a:spcPts val="600"/>
              </a:spcBef>
            </a:pPr>
            <a:r>
              <a:rPr lang="en-US" sz="3000" dirty="0" smtClean="0"/>
              <a:t>Supplemental Documents:</a:t>
            </a:r>
          </a:p>
          <a:p>
            <a:pPr lvl="1">
              <a:spcBef>
                <a:spcPts val="600"/>
              </a:spcBef>
              <a:buFont typeface="Arial" panose="020B0604020202020204" pitchFamily="34" charset="0"/>
              <a:buChar char="•"/>
            </a:pPr>
            <a:r>
              <a:rPr lang="en-US" sz="2800" dirty="0" smtClean="0"/>
              <a:t>Post-doc Mentoring Plan</a:t>
            </a:r>
          </a:p>
          <a:p>
            <a:pPr lvl="1">
              <a:spcBef>
                <a:spcPts val="600"/>
              </a:spcBef>
              <a:buFont typeface="Arial" panose="020B0604020202020204" pitchFamily="34" charset="0"/>
              <a:buChar char="•"/>
            </a:pPr>
            <a:r>
              <a:rPr lang="en-US" sz="2800" dirty="0" smtClean="0"/>
              <a:t>Data Management Plan</a:t>
            </a:r>
          </a:p>
        </p:txBody>
      </p:sp>
      <p:sp>
        <p:nvSpPr>
          <p:cNvPr id="2" name="Title 1"/>
          <p:cNvSpPr>
            <a:spLocks noGrp="1"/>
          </p:cNvSpPr>
          <p:nvPr>
            <p:ph type="title"/>
          </p:nvPr>
        </p:nvSpPr>
        <p:spPr/>
        <p:txBody>
          <a:bodyPr/>
          <a:lstStyle/>
          <a:p>
            <a:r>
              <a:rPr lang="en-US" dirty="0" smtClean="0"/>
              <a:t>Sections of Proposal</a:t>
            </a:r>
            <a:endParaRPr lang="en-US" dirty="0"/>
          </a:p>
        </p:txBody>
      </p:sp>
      <p:sp>
        <p:nvSpPr>
          <p:cNvPr id="5" name="Slide Number Placeholder 4"/>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16</a:t>
            </a:fld>
            <a:endParaRPr kumimoji="0" lang="en-US" dirty="0"/>
          </a:p>
        </p:txBody>
      </p:sp>
    </p:spTree>
    <p:extLst>
      <p:ext uri="{BB962C8B-B14F-4D97-AF65-F5344CB8AC3E}">
        <p14:creationId xmlns:p14="http://schemas.microsoft.com/office/powerpoint/2010/main" val="26847986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spcBef>
                <a:spcPts val="600"/>
              </a:spcBef>
            </a:pPr>
            <a:r>
              <a:rPr lang="en-US" sz="3200" dirty="0" smtClean="0"/>
              <a:t>Linkages to theory and extant research in the field.</a:t>
            </a:r>
          </a:p>
          <a:p>
            <a:pPr>
              <a:spcBef>
                <a:spcPts val="600"/>
              </a:spcBef>
            </a:pPr>
            <a:r>
              <a:rPr lang="en-US" sz="3200" dirty="0" smtClean="0"/>
              <a:t>Research plan.</a:t>
            </a:r>
          </a:p>
          <a:p>
            <a:pPr>
              <a:spcBef>
                <a:spcPts val="600"/>
              </a:spcBef>
            </a:pPr>
            <a:r>
              <a:rPr lang="en-US" sz="3200" dirty="0" smtClean="0"/>
              <a:t>Contributions to implementation (where applicable).</a:t>
            </a:r>
          </a:p>
          <a:p>
            <a:pPr>
              <a:spcBef>
                <a:spcPts val="600"/>
              </a:spcBef>
            </a:pPr>
            <a:r>
              <a:rPr lang="en-US" sz="3200" dirty="0" smtClean="0"/>
              <a:t>Contributions to foundational knowledge and theory.</a:t>
            </a:r>
          </a:p>
          <a:p>
            <a:pPr>
              <a:spcBef>
                <a:spcPts val="600"/>
              </a:spcBef>
            </a:pPr>
            <a:r>
              <a:rPr lang="en-US" sz="3200" dirty="0" smtClean="0"/>
              <a:t>Communication strategy.</a:t>
            </a:r>
          </a:p>
          <a:p>
            <a:pPr>
              <a:spcBef>
                <a:spcPts val="600"/>
              </a:spcBef>
            </a:pPr>
            <a:r>
              <a:rPr lang="en-US" sz="3200" dirty="0" smtClean="0"/>
              <a:t>Objective external feedback.</a:t>
            </a:r>
          </a:p>
          <a:p>
            <a:pPr>
              <a:spcBef>
                <a:spcPts val="600"/>
              </a:spcBef>
            </a:pPr>
            <a:endParaRPr lang="en-US" sz="2800" dirty="0"/>
          </a:p>
        </p:txBody>
      </p:sp>
      <p:sp>
        <p:nvSpPr>
          <p:cNvPr id="2" name="Title 1"/>
          <p:cNvSpPr>
            <a:spLocks noGrp="1"/>
          </p:cNvSpPr>
          <p:nvPr>
            <p:ph type="title"/>
          </p:nvPr>
        </p:nvSpPr>
        <p:spPr/>
        <p:txBody>
          <a:bodyPr/>
          <a:lstStyle/>
          <a:p>
            <a:r>
              <a:rPr lang="en-US" dirty="0" smtClean="0"/>
              <a:t>Elements of ECR Proposals</a:t>
            </a:r>
            <a:endParaRPr lang="en-US" dirty="0"/>
          </a:p>
        </p:txBody>
      </p:sp>
      <p:sp>
        <p:nvSpPr>
          <p:cNvPr id="5" name="Slide Number Placeholder 4"/>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17</a:t>
            </a:fld>
            <a:endParaRPr kumimoji="0" lang="en-US" dirty="0"/>
          </a:p>
        </p:txBody>
      </p:sp>
    </p:spTree>
    <p:extLst>
      <p:ext uri="{BB962C8B-B14F-4D97-AF65-F5344CB8AC3E}">
        <p14:creationId xmlns:p14="http://schemas.microsoft.com/office/powerpoint/2010/main" val="41545908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Autofit/>
          </a:bodyPr>
          <a:lstStyle/>
          <a:p>
            <a:pPr marL="457200" lvl="1" indent="-457200">
              <a:spcBef>
                <a:spcPts val="600"/>
              </a:spcBef>
              <a:buFont typeface="Arial" panose="020B0604020202020204" pitchFamily="34" charset="0"/>
              <a:buChar char="•"/>
            </a:pPr>
            <a:r>
              <a:rPr lang="en-US" sz="2800" dirty="0" smtClean="0"/>
              <a:t>NSF projects should be of the highest quality and have the potential to advance, if not transform, the frontiers of knowledge.</a:t>
            </a:r>
          </a:p>
          <a:p>
            <a:pPr marL="457200" lvl="1" indent="-457200">
              <a:spcBef>
                <a:spcPts val="600"/>
              </a:spcBef>
              <a:buFont typeface="Arial" panose="020B0604020202020204" pitchFamily="34" charset="0"/>
              <a:buChar char="•"/>
            </a:pPr>
            <a:r>
              <a:rPr lang="en-US" sz="2800" dirty="0" smtClean="0"/>
              <a:t>NSF projects, in the aggregate, should contribute more broadly to achieving societal goals.</a:t>
            </a:r>
          </a:p>
          <a:p>
            <a:pPr marL="457200" lvl="1" indent="-457200">
              <a:spcBef>
                <a:spcPts val="600"/>
              </a:spcBef>
              <a:buFont typeface="Arial" panose="020B0604020202020204" pitchFamily="34" charset="0"/>
              <a:buChar char="•"/>
            </a:pPr>
            <a:r>
              <a:rPr lang="en-US" sz="2800" dirty="0" smtClean="0"/>
              <a:t>Meaningful assessment and evaluation of NSF funded projects should be based on appropriate metrics, and include both the broader impacts and intellectual merit of the project.</a:t>
            </a:r>
            <a:endParaRPr lang="en-US" sz="2800" dirty="0"/>
          </a:p>
          <a:p>
            <a:pPr lvl="1">
              <a:spcBef>
                <a:spcPts val="600"/>
              </a:spcBef>
              <a:buFont typeface="Arial" panose="020B0604020202020204" pitchFamily="34" charset="0"/>
              <a:buChar char="•"/>
            </a:pPr>
            <a:endParaRPr lang="en-US" sz="2800" dirty="0" smtClean="0"/>
          </a:p>
          <a:p>
            <a:pPr marL="0" indent="0">
              <a:spcBef>
                <a:spcPts val="600"/>
              </a:spcBef>
              <a:buNone/>
            </a:pPr>
            <a:endParaRPr lang="en-US" sz="2800" dirty="0" smtClean="0"/>
          </a:p>
          <a:p>
            <a:pPr marL="0" indent="0">
              <a:spcBef>
                <a:spcPts val="600"/>
              </a:spcBef>
              <a:buNone/>
            </a:pPr>
            <a:endParaRPr lang="en-US" sz="2800" dirty="0" smtClean="0"/>
          </a:p>
          <a:p>
            <a:pPr>
              <a:spcBef>
                <a:spcPts val="600"/>
              </a:spcBef>
            </a:pPr>
            <a:endParaRPr lang="en-US" sz="2800" dirty="0" smtClean="0">
              <a:solidFill>
                <a:srgbClr val="FF0000"/>
              </a:solidFill>
              <a:hlinkClick r:id="rId2"/>
            </a:endParaRPr>
          </a:p>
          <a:p>
            <a:pPr marL="0" indent="0">
              <a:spcBef>
                <a:spcPts val="600"/>
              </a:spcBef>
              <a:buNone/>
            </a:pPr>
            <a:endParaRPr lang="en-US" sz="2800" dirty="0">
              <a:solidFill>
                <a:srgbClr val="FF0000"/>
              </a:solidFill>
              <a:hlinkClick r:id="rId2"/>
            </a:endParaRPr>
          </a:p>
          <a:p>
            <a:pPr marL="0" indent="0">
              <a:spcBef>
                <a:spcPts val="600"/>
              </a:spcBef>
              <a:buNone/>
            </a:pPr>
            <a:endParaRPr lang="en-US" sz="2800" dirty="0">
              <a:solidFill>
                <a:srgbClr val="FF0000"/>
              </a:solidFill>
              <a:hlinkClick r:id="rId2"/>
            </a:endParaRPr>
          </a:p>
          <a:p>
            <a:pPr marL="0" indent="0">
              <a:spcBef>
                <a:spcPts val="600"/>
              </a:spcBef>
              <a:buNone/>
            </a:pPr>
            <a:endParaRPr lang="en-US" sz="2800" dirty="0" smtClean="0">
              <a:solidFill>
                <a:srgbClr val="FF0000"/>
              </a:solidFill>
              <a:hlinkClick r:id="rId2"/>
            </a:endParaRPr>
          </a:p>
          <a:p>
            <a:pPr marL="0" indent="0">
              <a:spcBef>
                <a:spcPts val="600"/>
              </a:spcBef>
              <a:buNone/>
            </a:pPr>
            <a:endParaRPr lang="en-US" sz="2800" dirty="0">
              <a:solidFill>
                <a:srgbClr val="FF0000"/>
              </a:solidFill>
            </a:endParaRPr>
          </a:p>
          <a:p>
            <a:pPr>
              <a:spcBef>
                <a:spcPts val="600"/>
              </a:spcBef>
            </a:pPr>
            <a:endParaRPr lang="en-US" sz="2800" dirty="0"/>
          </a:p>
        </p:txBody>
      </p:sp>
      <p:sp>
        <p:nvSpPr>
          <p:cNvPr id="5" name="Title 4"/>
          <p:cNvSpPr>
            <a:spLocks noGrp="1"/>
          </p:cNvSpPr>
          <p:nvPr>
            <p:ph type="title"/>
          </p:nvPr>
        </p:nvSpPr>
        <p:spPr>
          <a:xfrm>
            <a:off x="304800" y="274638"/>
            <a:ext cx="7543800" cy="868362"/>
          </a:xfrm>
        </p:spPr>
        <p:txBody>
          <a:bodyPr/>
          <a:lstStyle/>
          <a:p>
            <a:r>
              <a:rPr lang="en-US" dirty="0"/>
              <a:t>NSF Merit Review </a:t>
            </a:r>
            <a:r>
              <a:rPr lang="en-US" dirty="0" smtClean="0"/>
              <a:t>Principles</a:t>
            </a:r>
            <a:endParaRPr lang="en-US" dirty="0"/>
          </a:p>
        </p:txBody>
      </p:sp>
      <p:sp>
        <p:nvSpPr>
          <p:cNvPr id="4" name="Slide Number Placeholder 3"/>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18</a:t>
            </a:fld>
            <a:endParaRPr kumimoji="0" lang="en-US" dirty="0"/>
          </a:p>
        </p:txBody>
      </p:sp>
    </p:spTree>
    <p:extLst>
      <p:ext uri="{BB962C8B-B14F-4D97-AF65-F5344CB8AC3E}">
        <p14:creationId xmlns:p14="http://schemas.microsoft.com/office/powerpoint/2010/main" val="15899857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457200" indent="-457200">
              <a:spcBef>
                <a:spcPts val="600"/>
              </a:spcBef>
              <a:buFont typeface="Wingdings" panose="05000000000000000000" pitchFamily="2" charset="2"/>
              <a:buChar char="§"/>
            </a:pPr>
            <a:r>
              <a:rPr lang="en-US" sz="3000" b="1" dirty="0" smtClean="0"/>
              <a:t>Intellectual Merit </a:t>
            </a:r>
            <a:r>
              <a:rPr lang="en-US" sz="3000" b="0" dirty="0" smtClean="0"/>
              <a:t>– the potential to advance knowledge.</a:t>
            </a:r>
            <a:endParaRPr lang="en-US" sz="3000" b="0" dirty="0"/>
          </a:p>
          <a:p>
            <a:pPr marL="457200" indent="-457200">
              <a:spcBef>
                <a:spcPts val="600"/>
              </a:spcBef>
              <a:buFont typeface="Wingdings" panose="05000000000000000000" pitchFamily="2" charset="2"/>
              <a:buChar char="§"/>
            </a:pPr>
            <a:r>
              <a:rPr lang="en-US" sz="3000" b="1" dirty="0" smtClean="0"/>
              <a:t>Broader Impacts </a:t>
            </a:r>
            <a:r>
              <a:rPr lang="en-US" sz="3000" b="0" dirty="0" smtClean="0"/>
              <a:t>– the potential to benefit society and contribute to the achievement of specific, desired societal outcomes.</a:t>
            </a:r>
            <a:br>
              <a:rPr lang="en-US" sz="3000" b="0" dirty="0" smtClean="0"/>
            </a:br>
            <a:r>
              <a:rPr lang="en-US" sz="3000" b="0" dirty="0" smtClean="0"/>
              <a:t> </a:t>
            </a:r>
            <a:endParaRPr lang="en-US" sz="2800" b="1" i="1" dirty="0" smtClean="0"/>
          </a:p>
          <a:p>
            <a:pPr marL="0" indent="0">
              <a:spcBef>
                <a:spcPts val="600"/>
              </a:spcBef>
              <a:buNone/>
            </a:pPr>
            <a:r>
              <a:rPr lang="en-US" sz="2600" dirty="0" smtClean="0"/>
              <a:t>Both criteria, </a:t>
            </a:r>
            <a:r>
              <a:rPr lang="en-US" sz="2600" b="1" dirty="0" smtClean="0"/>
              <a:t>Intellectual Merit</a:t>
            </a:r>
            <a:r>
              <a:rPr lang="en-US" sz="2600" dirty="0" smtClean="0"/>
              <a:t> and </a:t>
            </a:r>
            <a:r>
              <a:rPr lang="en-US" sz="2600" b="1" dirty="0" smtClean="0"/>
              <a:t>Broader Impact</a:t>
            </a:r>
            <a:r>
              <a:rPr lang="en-US" sz="2600" dirty="0" smtClean="0"/>
              <a:t>, will be given full consideration during the review and decision-making processes. Proposers must fully address </a:t>
            </a:r>
            <a:r>
              <a:rPr lang="en-US" sz="2600" b="1" dirty="0" smtClean="0"/>
              <a:t>both</a:t>
            </a:r>
            <a:r>
              <a:rPr lang="en-US" sz="2600" dirty="0" smtClean="0"/>
              <a:t> criteria.</a:t>
            </a:r>
            <a:endParaRPr lang="en-US" sz="2600" dirty="0"/>
          </a:p>
          <a:p>
            <a:pPr marL="457200" indent="-457200">
              <a:spcBef>
                <a:spcPts val="600"/>
              </a:spcBef>
              <a:buFont typeface="Arial" pitchFamily="34" charset="0"/>
              <a:buChar char="•"/>
            </a:pPr>
            <a:endParaRPr lang="en-US" sz="2800" dirty="0"/>
          </a:p>
          <a:p>
            <a:pPr marL="0" indent="0">
              <a:spcBef>
                <a:spcPts val="600"/>
              </a:spcBef>
              <a:buNone/>
            </a:pPr>
            <a:endParaRPr lang="en-US" sz="2800" b="0" dirty="0" smtClean="0"/>
          </a:p>
          <a:p>
            <a:pPr marL="457200" indent="-457200">
              <a:spcBef>
                <a:spcPts val="600"/>
              </a:spcBef>
              <a:buFont typeface="Arial" pitchFamily="34" charset="0"/>
              <a:buChar char="•"/>
            </a:pPr>
            <a:endParaRPr lang="en-US" sz="2800" dirty="0"/>
          </a:p>
          <a:p>
            <a:pPr marL="457200" indent="-457200">
              <a:spcBef>
                <a:spcPts val="600"/>
              </a:spcBef>
              <a:buFont typeface="Arial" pitchFamily="34" charset="0"/>
              <a:buChar char="•"/>
            </a:pPr>
            <a:endParaRPr lang="en-US" sz="2800" b="0" dirty="0"/>
          </a:p>
        </p:txBody>
      </p:sp>
      <p:sp>
        <p:nvSpPr>
          <p:cNvPr id="5" name="Title 4"/>
          <p:cNvSpPr>
            <a:spLocks noGrp="1"/>
          </p:cNvSpPr>
          <p:nvPr>
            <p:ph type="title"/>
          </p:nvPr>
        </p:nvSpPr>
        <p:spPr>
          <a:xfrm>
            <a:off x="304800" y="274638"/>
            <a:ext cx="7543800" cy="868362"/>
          </a:xfrm>
        </p:spPr>
        <p:txBody>
          <a:bodyPr/>
          <a:lstStyle/>
          <a:p>
            <a:r>
              <a:rPr lang="en-US" dirty="0"/>
              <a:t>NSF Merit Review Criteria</a:t>
            </a:r>
          </a:p>
        </p:txBody>
      </p:sp>
      <p:sp>
        <p:nvSpPr>
          <p:cNvPr id="4" name="Slide Number Placeholder 3"/>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19</a:t>
            </a:fld>
            <a:endParaRPr kumimoji="0" lang="en-US" dirty="0"/>
          </a:p>
        </p:txBody>
      </p:sp>
    </p:spTree>
    <p:extLst>
      <p:ext uri="{BB962C8B-B14F-4D97-AF65-F5344CB8AC3E}">
        <p14:creationId xmlns:p14="http://schemas.microsoft.com/office/powerpoint/2010/main" val="2365549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Introductions</a:t>
            </a:r>
          </a:p>
          <a:p>
            <a:r>
              <a:rPr lang="en-US" dirty="0" smtClean="0"/>
              <a:t>Webinar etiquette</a:t>
            </a:r>
          </a:p>
          <a:p>
            <a:pPr lvl="1"/>
            <a:r>
              <a:rPr lang="en-US" dirty="0" smtClean="0"/>
              <a:t>Please place </a:t>
            </a:r>
            <a:r>
              <a:rPr lang="en-US" dirty="0"/>
              <a:t>your phone on MUTE if </a:t>
            </a:r>
            <a:r>
              <a:rPr lang="en-US" dirty="0" smtClean="0"/>
              <a:t>you are not </a:t>
            </a:r>
            <a:r>
              <a:rPr lang="en-US" dirty="0"/>
              <a:t>asking a question or </a:t>
            </a:r>
            <a:r>
              <a:rPr lang="en-US" dirty="0" smtClean="0"/>
              <a:t>not responding </a:t>
            </a:r>
            <a:r>
              <a:rPr lang="en-US" dirty="0"/>
              <a:t>to the </a:t>
            </a:r>
            <a:r>
              <a:rPr lang="en-US" dirty="0" smtClean="0"/>
              <a:t>presenters.</a:t>
            </a:r>
          </a:p>
          <a:p>
            <a:pPr lvl="1"/>
            <a:r>
              <a:rPr lang="en-US" dirty="0" smtClean="0"/>
              <a:t>If </a:t>
            </a:r>
            <a:r>
              <a:rPr lang="en-US" dirty="0"/>
              <a:t>you encounter problems viewing the presentation or hearing the audio, please contact the host/presenter through the chat </a:t>
            </a:r>
            <a:r>
              <a:rPr lang="en-US" dirty="0" smtClean="0"/>
              <a:t>feature in WebEx.</a:t>
            </a:r>
            <a:endParaRPr lang="en-US" dirty="0"/>
          </a:p>
          <a:p>
            <a:endParaRPr lang="en-US" dirty="0"/>
          </a:p>
        </p:txBody>
      </p:sp>
      <p:sp>
        <p:nvSpPr>
          <p:cNvPr id="4" name="Title 3"/>
          <p:cNvSpPr>
            <a:spLocks noGrp="1"/>
          </p:cNvSpPr>
          <p:nvPr>
            <p:ph type="title"/>
          </p:nvPr>
        </p:nvSpPr>
        <p:spPr/>
        <p:txBody>
          <a:bodyPr/>
          <a:lstStyle/>
          <a:p>
            <a:r>
              <a:rPr lang="en-US" dirty="0" smtClean="0"/>
              <a:t>Introductions and Guidelines</a:t>
            </a:r>
            <a:endParaRPr lang="en-US" dirty="0"/>
          </a:p>
        </p:txBody>
      </p:sp>
      <p:sp>
        <p:nvSpPr>
          <p:cNvPr id="5" name="Slide Number Placeholder 4"/>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2</a:t>
            </a:fld>
            <a:endParaRPr kumimoji="0" lang="en-US" dirty="0"/>
          </a:p>
        </p:txBody>
      </p:sp>
    </p:spTree>
    <p:extLst>
      <p:ext uri="{BB962C8B-B14F-4D97-AF65-F5344CB8AC3E}">
        <p14:creationId xmlns:p14="http://schemas.microsoft.com/office/powerpoint/2010/main" val="24578230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1"/>
            <a:ext cx="8382000" cy="5029199"/>
          </a:xfrm>
        </p:spPr>
        <p:txBody>
          <a:bodyPr>
            <a:noAutofit/>
          </a:bodyPr>
          <a:lstStyle/>
          <a:p>
            <a:pPr>
              <a:spcBef>
                <a:spcPts val="600"/>
              </a:spcBef>
            </a:pPr>
            <a:r>
              <a:rPr lang="en-US" sz="2400" dirty="0" smtClean="0"/>
              <a:t>What </a:t>
            </a:r>
            <a:r>
              <a:rPr lang="en-US" sz="2400" dirty="0"/>
              <a:t>is the potential for the proposed activity </a:t>
            </a:r>
            <a:r>
              <a:rPr lang="en-US" sz="2400" dirty="0" smtClean="0"/>
              <a:t>to:</a:t>
            </a:r>
          </a:p>
          <a:p>
            <a:pPr lvl="1">
              <a:spcBef>
                <a:spcPts val="600"/>
              </a:spcBef>
              <a:buFont typeface="Arial" panose="020B0604020202020204" pitchFamily="34" charset="0"/>
              <a:buChar char="•"/>
            </a:pPr>
            <a:r>
              <a:rPr lang="en-US" sz="2200" dirty="0" smtClean="0"/>
              <a:t>Advance </a:t>
            </a:r>
            <a:r>
              <a:rPr lang="en-US" sz="2200" dirty="0"/>
              <a:t>knowledge and understanding within its own field or across different </a:t>
            </a:r>
            <a:r>
              <a:rPr lang="en-US" sz="2200" dirty="0" smtClean="0"/>
              <a:t>fields </a:t>
            </a:r>
            <a:r>
              <a:rPr lang="en-US" sz="2200" i="1" dirty="0" smtClean="0"/>
              <a:t>(Intellectual Merit)</a:t>
            </a:r>
            <a:r>
              <a:rPr lang="en-US" sz="2200" dirty="0" smtClean="0"/>
              <a:t>;</a:t>
            </a:r>
            <a:r>
              <a:rPr lang="en-US" sz="2200" i="1" dirty="0" smtClean="0"/>
              <a:t> </a:t>
            </a:r>
            <a:r>
              <a:rPr lang="en-US" sz="2200" dirty="0" smtClean="0"/>
              <a:t>and</a:t>
            </a:r>
          </a:p>
          <a:p>
            <a:pPr lvl="1">
              <a:spcBef>
                <a:spcPts val="600"/>
              </a:spcBef>
              <a:buFont typeface="Arial" panose="020B0604020202020204" pitchFamily="34" charset="0"/>
              <a:buChar char="•"/>
            </a:pPr>
            <a:r>
              <a:rPr lang="en-US" sz="2200" dirty="0" smtClean="0"/>
              <a:t>Benefit </a:t>
            </a:r>
            <a:r>
              <a:rPr lang="en-US" sz="2200" dirty="0"/>
              <a:t>society or advance desired societal </a:t>
            </a:r>
            <a:r>
              <a:rPr lang="en-US" sz="2200" dirty="0" smtClean="0"/>
              <a:t>outcomes </a:t>
            </a:r>
            <a:r>
              <a:rPr lang="en-US" sz="2200" i="1" dirty="0" smtClean="0"/>
              <a:t>(Broader Impacts)</a:t>
            </a:r>
            <a:r>
              <a:rPr lang="en-US" sz="2200" dirty="0" smtClean="0"/>
              <a:t>? </a:t>
            </a:r>
          </a:p>
          <a:p>
            <a:pPr>
              <a:spcBef>
                <a:spcPts val="600"/>
              </a:spcBef>
            </a:pPr>
            <a:r>
              <a:rPr lang="en-US" sz="2400" dirty="0" smtClean="0"/>
              <a:t>To what extent does the proposed activity suggest and explore creative, original or potentially transformative concepts? </a:t>
            </a:r>
          </a:p>
          <a:p>
            <a:pPr>
              <a:spcBef>
                <a:spcPts val="600"/>
              </a:spcBef>
            </a:pPr>
            <a:r>
              <a:rPr lang="en-US" sz="2400" dirty="0" smtClean="0"/>
              <a:t>Is </a:t>
            </a:r>
            <a:r>
              <a:rPr lang="en-US" sz="2400" dirty="0"/>
              <a:t>the plan for carrying out the proposed activities well-reasoned, well-organized, and based on a sound rationale? Does the plan incorporate a mechanism to assess success? </a:t>
            </a:r>
          </a:p>
        </p:txBody>
      </p:sp>
      <p:sp>
        <p:nvSpPr>
          <p:cNvPr id="5" name="Title 4"/>
          <p:cNvSpPr>
            <a:spLocks noGrp="1"/>
          </p:cNvSpPr>
          <p:nvPr>
            <p:ph type="title"/>
          </p:nvPr>
        </p:nvSpPr>
        <p:spPr>
          <a:xfrm>
            <a:off x="304800" y="274638"/>
            <a:ext cx="7543800" cy="868362"/>
          </a:xfrm>
        </p:spPr>
        <p:txBody>
          <a:bodyPr/>
          <a:lstStyle/>
          <a:p>
            <a:r>
              <a:rPr lang="en-US" dirty="0"/>
              <a:t>Merit Review Considerations </a:t>
            </a:r>
          </a:p>
        </p:txBody>
      </p:sp>
      <p:sp>
        <p:nvSpPr>
          <p:cNvPr id="4" name="Slide Number Placeholder 3"/>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20</a:t>
            </a:fld>
            <a:endParaRPr kumimoji="0" lang="en-US" dirty="0"/>
          </a:p>
        </p:txBody>
      </p:sp>
    </p:spTree>
    <p:extLst>
      <p:ext uri="{BB962C8B-B14F-4D97-AF65-F5344CB8AC3E}">
        <p14:creationId xmlns:p14="http://schemas.microsoft.com/office/powerpoint/2010/main" val="7329620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295400"/>
            <a:ext cx="8229600" cy="4648200"/>
          </a:xfrm>
        </p:spPr>
        <p:txBody>
          <a:bodyPr>
            <a:noAutofit/>
          </a:bodyPr>
          <a:lstStyle/>
          <a:p>
            <a:pPr lvl="0">
              <a:spcBef>
                <a:spcPts val="600"/>
              </a:spcBef>
            </a:pPr>
            <a:r>
              <a:rPr lang="en-US" dirty="0" smtClean="0">
                <a:solidFill>
                  <a:prstClr val="black"/>
                </a:solidFill>
              </a:rPr>
              <a:t>How </a:t>
            </a:r>
            <a:r>
              <a:rPr lang="en-US" dirty="0">
                <a:solidFill>
                  <a:prstClr val="black"/>
                </a:solidFill>
              </a:rPr>
              <a:t>well qualified is the individual, team, or organization to conduct the proposed activities?</a:t>
            </a:r>
          </a:p>
          <a:p>
            <a:pPr marL="0" lvl="0" indent="0">
              <a:spcBef>
                <a:spcPts val="600"/>
              </a:spcBef>
              <a:buClr>
                <a:srgbClr val="F0AD00"/>
              </a:buClr>
              <a:buSzPct val="80000"/>
              <a:buNone/>
            </a:pPr>
            <a:r>
              <a:rPr lang="en-US" dirty="0" smtClean="0">
                <a:solidFill>
                  <a:prstClr val="black"/>
                </a:solidFill>
              </a:rPr>
              <a:t>Are </a:t>
            </a:r>
            <a:r>
              <a:rPr lang="en-US" dirty="0">
                <a:solidFill>
                  <a:prstClr val="black"/>
                </a:solidFill>
              </a:rPr>
              <a:t>there adequate resources available to the PI (either at the home institution or through collaborations) to carry out the proposed activities</a:t>
            </a:r>
            <a:r>
              <a:rPr lang="en-US" dirty="0" smtClean="0">
                <a:solidFill>
                  <a:prstClr val="black"/>
                </a:solidFill>
              </a:rPr>
              <a:t>?</a:t>
            </a:r>
            <a:r>
              <a:rPr lang="en-US" sz="2800" dirty="0" smtClean="0">
                <a:solidFill>
                  <a:prstClr val="black"/>
                </a:solidFill>
              </a:rPr>
              <a:t/>
            </a:r>
            <a:br>
              <a:rPr lang="en-US" sz="2800" dirty="0" smtClean="0">
                <a:solidFill>
                  <a:prstClr val="black"/>
                </a:solidFill>
              </a:rPr>
            </a:br>
            <a:endParaRPr lang="en-US" sz="800" dirty="0" smtClean="0">
              <a:solidFill>
                <a:prstClr val="black"/>
              </a:solidFill>
            </a:endParaRPr>
          </a:p>
          <a:p>
            <a:pPr marL="0" lvl="0" indent="0">
              <a:spcBef>
                <a:spcPts val="600"/>
              </a:spcBef>
              <a:buClr>
                <a:srgbClr val="F0AD00"/>
              </a:buClr>
              <a:buSzPct val="80000"/>
              <a:buNone/>
            </a:pPr>
            <a:r>
              <a:rPr lang="en-US" sz="2400" b="1" dirty="0" smtClean="0">
                <a:solidFill>
                  <a:prstClr val="black"/>
                </a:solidFill>
              </a:rPr>
              <a:t>Please </a:t>
            </a:r>
            <a:r>
              <a:rPr lang="en-US" sz="2400" b="1" dirty="0">
                <a:solidFill>
                  <a:prstClr val="black"/>
                </a:solidFill>
              </a:rPr>
              <a:t>Note: </a:t>
            </a:r>
            <a:r>
              <a:rPr lang="en-US" sz="2400" dirty="0">
                <a:solidFill>
                  <a:prstClr val="black"/>
                </a:solidFill>
              </a:rPr>
              <a:t>Reviewers are also asked to review Facilities, Equipment and Other Resources, Data Management Plan, and Postdoctoral Researcher Mentoring Plan</a:t>
            </a:r>
          </a:p>
          <a:p>
            <a:pPr lvl="0">
              <a:spcBef>
                <a:spcPts val="600"/>
              </a:spcBef>
            </a:pPr>
            <a:endParaRPr lang="en-US" sz="2800" dirty="0">
              <a:solidFill>
                <a:prstClr val="black"/>
              </a:solidFill>
            </a:endParaRPr>
          </a:p>
        </p:txBody>
      </p:sp>
      <p:sp>
        <p:nvSpPr>
          <p:cNvPr id="3" name="Title 2"/>
          <p:cNvSpPr>
            <a:spLocks noGrp="1"/>
          </p:cNvSpPr>
          <p:nvPr>
            <p:ph type="title"/>
          </p:nvPr>
        </p:nvSpPr>
        <p:spPr>
          <a:xfrm>
            <a:off x="304800" y="274638"/>
            <a:ext cx="7543800" cy="868362"/>
          </a:xfrm>
        </p:spPr>
        <p:txBody>
          <a:bodyPr/>
          <a:lstStyle/>
          <a:p>
            <a:r>
              <a:rPr lang="en-US" dirty="0"/>
              <a:t>Merit Review Considerations</a:t>
            </a:r>
          </a:p>
        </p:txBody>
      </p:sp>
      <p:sp>
        <p:nvSpPr>
          <p:cNvPr id="6" name="Slide Number Placeholder 5"/>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21</a:t>
            </a:fld>
            <a:endParaRPr kumimoji="0" lang="en-US" dirty="0"/>
          </a:p>
        </p:txBody>
      </p:sp>
    </p:spTree>
    <p:extLst>
      <p:ext uri="{BB962C8B-B14F-4D97-AF65-F5344CB8AC3E}">
        <p14:creationId xmlns:p14="http://schemas.microsoft.com/office/powerpoint/2010/main" val="25646341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74837"/>
            <a:ext cx="8229600" cy="4525963"/>
          </a:xfrm>
        </p:spPr>
        <p:txBody>
          <a:bodyPr>
            <a:normAutofit/>
          </a:bodyPr>
          <a:lstStyle/>
          <a:p>
            <a:pPr>
              <a:spcBef>
                <a:spcPts val="600"/>
              </a:spcBef>
            </a:pPr>
            <a:r>
              <a:rPr lang="en-US" sz="3200" dirty="0"/>
              <a:t>IRB </a:t>
            </a:r>
            <a:r>
              <a:rPr lang="en-US" sz="3200" dirty="0" smtClean="0"/>
              <a:t>exemption/approval documentation </a:t>
            </a:r>
            <a:r>
              <a:rPr lang="en-US" sz="3200" dirty="0"/>
              <a:t>is </a:t>
            </a:r>
            <a:r>
              <a:rPr lang="en-US" sz="3200" b="1" u="sng" dirty="0"/>
              <a:t>required</a:t>
            </a:r>
            <a:r>
              <a:rPr lang="en-US" sz="3200" dirty="0"/>
              <a:t> </a:t>
            </a:r>
            <a:r>
              <a:rPr lang="en-US" sz="3200" dirty="0" smtClean="0"/>
              <a:t>at the time of the award - in </a:t>
            </a:r>
            <a:r>
              <a:rPr lang="en-US" sz="3200" dirty="0"/>
              <a:t>order to receive </a:t>
            </a:r>
            <a:r>
              <a:rPr lang="en-US" sz="3200" dirty="0" smtClean="0"/>
              <a:t>funding.</a:t>
            </a:r>
            <a:endParaRPr lang="en-US" sz="3200" dirty="0"/>
          </a:p>
          <a:p>
            <a:pPr>
              <a:spcBef>
                <a:spcPts val="600"/>
              </a:spcBef>
            </a:pPr>
            <a:r>
              <a:rPr lang="en-US" sz="3200" dirty="0" smtClean="0"/>
              <a:t>Please </a:t>
            </a:r>
            <a:r>
              <a:rPr lang="en-US" sz="3200" dirty="0"/>
              <a:t>plan for </a:t>
            </a:r>
            <a:r>
              <a:rPr lang="en-US" sz="3200" dirty="0" smtClean="0"/>
              <a:t>the timing </a:t>
            </a:r>
            <a:r>
              <a:rPr lang="en-US" sz="3200" dirty="0"/>
              <a:t>necessary </a:t>
            </a:r>
            <a:r>
              <a:rPr lang="en-US" sz="3200" dirty="0" smtClean="0"/>
              <a:t>to obtain institutional </a:t>
            </a:r>
            <a:r>
              <a:rPr lang="en-US" sz="3200" dirty="0"/>
              <a:t>IRB </a:t>
            </a:r>
            <a:r>
              <a:rPr lang="en-US" sz="3200" dirty="0" smtClean="0"/>
              <a:t>approval.</a:t>
            </a:r>
          </a:p>
        </p:txBody>
      </p:sp>
      <p:sp>
        <p:nvSpPr>
          <p:cNvPr id="3" name="Title 2"/>
          <p:cNvSpPr>
            <a:spLocks noGrp="1"/>
          </p:cNvSpPr>
          <p:nvPr>
            <p:ph type="title"/>
          </p:nvPr>
        </p:nvSpPr>
        <p:spPr>
          <a:xfrm>
            <a:off x="457200" y="457200"/>
            <a:ext cx="8229600" cy="1143000"/>
          </a:xfrm>
        </p:spPr>
        <p:txBody>
          <a:bodyPr>
            <a:normAutofit fontScale="90000"/>
          </a:bodyPr>
          <a:lstStyle/>
          <a:p>
            <a:r>
              <a:rPr lang="en-US" b="1" dirty="0" smtClean="0">
                <a:effectLst/>
              </a:rPr>
              <a:t>IMPORTANT:</a:t>
            </a:r>
            <a:r>
              <a:rPr lang="en-US" dirty="0" smtClean="0">
                <a:effectLst/>
              </a:rPr>
              <a:t> Human Subjects – </a:t>
            </a:r>
            <a:br>
              <a:rPr lang="en-US" dirty="0" smtClean="0">
                <a:effectLst/>
              </a:rPr>
            </a:br>
            <a:r>
              <a:rPr lang="en-US" dirty="0" smtClean="0">
                <a:effectLst/>
              </a:rPr>
              <a:t>IRB Documentation</a:t>
            </a:r>
            <a:endParaRPr lang="en-US" dirty="0">
              <a:effectLst/>
            </a:endParaRPr>
          </a:p>
        </p:txBody>
      </p:sp>
      <p:sp>
        <p:nvSpPr>
          <p:cNvPr id="5" name="Slide Number Placeholder 4"/>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22</a:t>
            </a:fld>
            <a:endParaRPr kumimoji="0" lang="en-US" dirty="0"/>
          </a:p>
        </p:txBody>
      </p:sp>
    </p:spTree>
    <p:extLst>
      <p:ext uri="{BB962C8B-B14F-4D97-AF65-F5344CB8AC3E}">
        <p14:creationId xmlns:p14="http://schemas.microsoft.com/office/powerpoint/2010/main" val="4986071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685800" y="685800"/>
            <a:ext cx="7772400" cy="2220511"/>
          </a:xfrm>
        </p:spPr>
        <p:txBody>
          <a:bodyPr numCol="1">
            <a:normAutofit fontScale="92500" lnSpcReduction="20000"/>
          </a:bodyPr>
          <a:lstStyle/>
          <a:p>
            <a:pPr marL="0" indent="0">
              <a:buNone/>
            </a:pPr>
            <a:r>
              <a:rPr lang="en-US" sz="4800" dirty="0" smtClean="0">
                <a:solidFill>
                  <a:schemeClr val="tx2"/>
                </a:solidFill>
              </a:rPr>
              <a:t>Address questions to the program via:</a:t>
            </a:r>
            <a:r>
              <a:rPr lang="en-US" sz="3500" dirty="0" smtClean="0">
                <a:solidFill>
                  <a:schemeClr val="tx2"/>
                </a:solidFill>
              </a:rPr>
              <a:t> </a:t>
            </a:r>
            <a:r>
              <a:rPr lang="en-US" sz="3500" dirty="0" smtClean="0"/>
              <a:t/>
            </a:r>
            <a:br>
              <a:rPr lang="en-US" sz="3500" dirty="0" smtClean="0"/>
            </a:br>
            <a:r>
              <a:rPr lang="en-US" sz="3500" dirty="0" smtClean="0"/>
              <a:t/>
            </a:r>
            <a:br>
              <a:rPr lang="en-US" sz="3500" dirty="0" smtClean="0"/>
            </a:br>
            <a:r>
              <a:rPr lang="en-US" dirty="0" smtClean="0"/>
              <a:t>		</a:t>
            </a:r>
            <a:r>
              <a:rPr lang="en-US" sz="4400" b="1" dirty="0" smtClean="0">
                <a:solidFill>
                  <a:schemeClr val="accent3"/>
                </a:solidFill>
                <a:hlinkClick r:id="rId3"/>
              </a:rPr>
              <a:t>ECR@nsf.gov</a:t>
            </a:r>
            <a:endParaRPr lang="en-US" b="1" dirty="0">
              <a:solidFill>
                <a:schemeClr val="accent3"/>
              </a:solidFill>
            </a:endParaRPr>
          </a:p>
        </p:txBody>
      </p:sp>
      <p:sp>
        <p:nvSpPr>
          <p:cNvPr id="4" name="Content Placeholder 2"/>
          <p:cNvSpPr txBox="1">
            <a:spLocks/>
          </p:cNvSpPr>
          <p:nvPr/>
        </p:nvSpPr>
        <p:spPr>
          <a:xfrm>
            <a:off x="4724400" y="1447800"/>
            <a:ext cx="4419600" cy="4830763"/>
          </a:xfrm>
          <a:prstGeom prst="rect">
            <a:avLst/>
          </a:prstGeom>
        </p:spPr>
        <p:txBody>
          <a:bodyPr vert="horz" lIns="91440" tIns="45720" rIns="91440" bIns="45720" numCol="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Wingdings" pitchFamily="2" charset="2"/>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Wingdings" pitchFamily="2" charset="2"/>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3200" dirty="0"/>
          </a:p>
        </p:txBody>
      </p:sp>
    </p:spTree>
    <p:extLst>
      <p:ext uri="{BB962C8B-B14F-4D97-AF65-F5344CB8AC3E}">
        <p14:creationId xmlns:p14="http://schemas.microsoft.com/office/powerpoint/2010/main" val="30641415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8708" y="762000"/>
            <a:ext cx="8305800" cy="4170372"/>
          </a:xfrm>
          <a:prstGeom prst="rect">
            <a:avLst/>
          </a:prstGeom>
          <a:noFill/>
        </p:spPr>
        <p:txBody>
          <a:bodyPr wrap="square" rtlCol="0">
            <a:spAutoFit/>
          </a:bodyPr>
          <a:lstStyle/>
          <a:p>
            <a:r>
              <a:rPr lang="en-US" sz="3600" dirty="0" smtClean="0"/>
              <a:t>ECR Program Page Website</a:t>
            </a:r>
            <a:r>
              <a:rPr lang="en-US" sz="3600" dirty="0"/>
              <a:t>:</a:t>
            </a:r>
            <a:r>
              <a:rPr lang="en-US" sz="4000" u="sng" dirty="0">
                <a:hlinkClick r:id="rId2"/>
              </a:rPr>
              <a:t/>
            </a:r>
            <a:br>
              <a:rPr lang="en-US" sz="4000" u="sng" dirty="0">
                <a:hlinkClick r:id="rId2"/>
              </a:rPr>
            </a:br>
            <a:r>
              <a:rPr lang="en-US" sz="2800" u="sng" dirty="0">
                <a:hlinkClick r:id="rId2"/>
              </a:rPr>
              <a:t>http://www.nsf.gov/funding/pgm_summ.jsp?pims_id=504924&amp;org=EHR&amp;from=home</a:t>
            </a:r>
            <a:endParaRPr lang="en-US" sz="2800" i="1" dirty="0">
              <a:solidFill>
                <a:srgbClr val="FF0000"/>
              </a:solidFill>
            </a:endParaRPr>
          </a:p>
          <a:p>
            <a:endParaRPr lang="en-US" sz="900" dirty="0" smtClean="0">
              <a:effectLst>
                <a:outerShdw blurRad="38100" dist="38100" dir="2700000" algn="tl">
                  <a:srgbClr val="000000">
                    <a:alpha val="43137"/>
                  </a:srgbClr>
                </a:outerShdw>
              </a:effectLst>
            </a:endParaRPr>
          </a:p>
          <a:p>
            <a:r>
              <a:rPr lang="en-US" sz="3600" dirty="0"/>
              <a:t>Full Proposal Deadline Dates:  </a:t>
            </a:r>
          </a:p>
          <a:p>
            <a:pPr lvl="1"/>
            <a:r>
              <a:rPr lang="en-US" sz="3200" dirty="0"/>
              <a:t>February 3, 2015</a:t>
            </a:r>
          </a:p>
          <a:p>
            <a:pPr lvl="1"/>
            <a:r>
              <a:rPr lang="en-US" sz="3200" dirty="0"/>
              <a:t>September 10, 2015</a:t>
            </a:r>
          </a:p>
          <a:p>
            <a:pPr lvl="1"/>
            <a:r>
              <a:rPr lang="en-US" sz="3200" dirty="0"/>
              <a:t>Second Thursday in September, Annually Thereafter</a:t>
            </a:r>
          </a:p>
        </p:txBody>
      </p:sp>
    </p:spTree>
    <p:extLst>
      <p:ext uri="{BB962C8B-B14F-4D97-AF65-F5344CB8AC3E}">
        <p14:creationId xmlns:p14="http://schemas.microsoft.com/office/powerpoint/2010/main" val="29470292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305800" cy="4876800"/>
          </a:xfrm>
        </p:spPr>
        <p:txBody>
          <a:bodyPr>
            <a:normAutofit lnSpcReduction="10000"/>
          </a:bodyPr>
          <a:lstStyle/>
          <a:p>
            <a:pPr>
              <a:lnSpc>
                <a:spcPct val="120000"/>
              </a:lnSpc>
            </a:pPr>
            <a:r>
              <a:rPr lang="en-US" sz="3200" dirty="0" smtClean="0"/>
              <a:t>ECR Program Page Website</a:t>
            </a:r>
            <a:r>
              <a:rPr lang="en-US" sz="2800" dirty="0" smtClean="0"/>
              <a:t>:</a:t>
            </a:r>
          </a:p>
          <a:p>
            <a:pPr marL="118872" indent="0">
              <a:lnSpc>
                <a:spcPct val="120000"/>
              </a:lnSpc>
              <a:buNone/>
            </a:pPr>
            <a:r>
              <a:rPr lang="en-US" sz="2800" u="sng" dirty="0">
                <a:solidFill>
                  <a:schemeClr val="accent2"/>
                </a:solidFill>
                <a:hlinkClick r:id="rId3"/>
              </a:rPr>
              <a:t>http://</a:t>
            </a:r>
            <a:r>
              <a:rPr lang="en-US" sz="2800" u="sng" dirty="0" smtClean="0">
                <a:solidFill>
                  <a:schemeClr val="accent2"/>
                </a:solidFill>
                <a:hlinkClick r:id="rId3"/>
              </a:rPr>
              <a:t>www.nsf.gov/funding/pgm_summ.jsp?pims_id=504924&amp;org=EHR&amp;from=home</a:t>
            </a:r>
          </a:p>
          <a:p>
            <a:pPr marL="118872" indent="0">
              <a:lnSpc>
                <a:spcPct val="120000"/>
              </a:lnSpc>
              <a:buNone/>
            </a:pPr>
            <a:endParaRPr lang="en-US" sz="200" u="sng" dirty="0"/>
          </a:p>
          <a:p>
            <a:r>
              <a:rPr lang="en-US" sz="3200" dirty="0" smtClean="0"/>
              <a:t>Full </a:t>
            </a:r>
            <a:r>
              <a:rPr lang="en-US" sz="3200" dirty="0"/>
              <a:t>Proposal </a:t>
            </a:r>
            <a:r>
              <a:rPr lang="en-US" sz="3200" dirty="0" smtClean="0"/>
              <a:t>Deadline Dates:  </a:t>
            </a:r>
          </a:p>
          <a:p>
            <a:pPr lvl="1"/>
            <a:r>
              <a:rPr lang="en-US" sz="2800" dirty="0" smtClean="0"/>
              <a:t>February 3, 2015</a:t>
            </a:r>
          </a:p>
          <a:p>
            <a:pPr lvl="1"/>
            <a:r>
              <a:rPr lang="en-US" sz="2800" dirty="0" smtClean="0"/>
              <a:t>September 10, 2015</a:t>
            </a:r>
          </a:p>
          <a:p>
            <a:pPr lvl="1"/>
            <a:r>
              <a:rPr lang="en-US" sz="2800" dirty="0" smtClean="0"/>
              <a:t>Second Thursday in September, Annually Thereafter</a:t>
            </a:r>
          </a:p>
          <a:p>
            <a:pPr lvl="1"/>
            <a:endParaRPr lang="en-US" sz="800" dirty="0" smtClean="0"/>
          </a:p>
          <a:p>
            <a:r>
              <a:rPr lang="en-US" sz="3200" dirty="0" smtClean="0"/>
              <a:t>NSF Grant Proposal Guide (NSF 15-1)</a:t>
            </a:r>
          </a:p>
          <a:p>
            <a:pPr marL="109728" indent="0">
              <a:buNone/>
            </a:pPr>
            <a:endParaRPr lang="en-US" sz="3200" dirty="0">
              <a:solidFill>
                <a:schemeClr val="accent3"/>
              </a:solidFill>
              <a:effectLst>
                <a:outerShdw blurRad="38100" dist="38100" dir="2700000" algn="tl">
                  <a:srgbClr val="000000">
                    <a:alpha val="43137"/>
                  </a:srgbClr>
                </a:outerShdw>
              </a:effectLst>
            </a:endParaRPr>
          </a:p>
        </p:txBody>
      </p:sp>
      <p:sp>
        <p:nvSpPr>
          <p:cNvPr id="2" name="Title 1"/>
          <p:cNvSpPr>
            <a:spLocks noGrp="1"/>
          </p:cNvSpPr>
          <p:nvPr>
            <p:ph type="title"/>
          </p:nvPr>
        </p:nvSpPr>
        <p:spPr>
          <a:xfrm>
            <a:off x="304800" y="274638"/>
            <a:ext cx="7543800" cy="868362"/>
          </a:xfrm>
        </p:spPr>
        <p:txBody>
          <a:bodyPr>
            <a:normAutofit/>
          </a:bodyPr>
          <a:lstStyle/>
          <a:p>
            <a:r>
              <a:rPr lang="en-US" dirty="0" smtClean="0"/>
              <a:t>EHR Core Research (ECR)</a:t>
            </a:r>
            <a:endParaRPr lang="en-US" dirty="0"/>
          </a:p>
        </p:txBody>
      </p:sp>
      <p:sp>
        <p:nvSpPr>
          <p:cNvPr id="5" name="Slide Number Placeholder 4"/>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3</a:t>
            </a:fld>
            <a:endParaRPr kumimoji="0" lang="en-US" dirty="0"/>
          </a:p>
        </p:txBody>
      </p:sp>
    </p:spTree>
    <p:extLst>
      <p:ext uri="{BB962C8B-B14F-4D97-AF65-F5344CB8AC3E}">
        <p14:creationId xmlns:p14="http://schemas.microsoft.com/office/powerpoint/2010/main" val="30855740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029199"/>
          </a:xfrm>
        </p:spPr>
        <p:txBody>
          <a:bodyPr>
            <a:normAutofit/>
          </a:bodyPr>
          <a:lstStyle/>
          <a:p>
            <a:pPr>
              <a:spcBef>
                <a:spcPts val="600"/>
              </a:spcBef>
            </a:pPr>
            <a:r>
              <a:rPr lang="en-US" dirty="0" smtClean="0"/>
              <a:t>Introduced in 2013 to support </a:t>
            </a:r>
            <a:r>
              <a:rPr lang="en-US" b="1" i="1" dirty="0" smtClean="0"/>
              <a:t>fundamental research to generate foundational knowledge </a:t>
            </a:r>
            <a:r>
              <a:rPr lang="en-US" dirty="0" smtClean="0"/>
              <a:t>in the following focal areas:	</a:t>
            </a:r>
          </a:p>
          <a:p>
            <a:pPr lvl="1">
              <a:spcBef>
                <a:spcPts val="600"/>
              </a:spcBef>
            </a:pPr>
            <a:r>
              <a:rPr lang="en-US" dirty="0" smtClean="0"/>
              <a:t>STEM </a:t>
            </a:r>
            <a:r>
              <a:rPr lang="en-US" dirty="0"/>
              <a:t>learning </a:t>
            </a:r>
            <a:r>
              <a:rPr lang="en-US" dirty="0" smtClean="0"/>
              <a:t>and STEM </a:t>
            </a:r>
            <a:r>
              <a:rPr lang="en-US" dirty="0"/>
              <a:t>learning environments </a:t>
            </a:r>
          </a:p>
          <a:p>
            <a:pPr lvl="1">
              <a:spcBef>
                <a:spcPts val="600"/>
              </a:spcBef>
            </a:pPr>
            <a:r>
              <a:rPr lang="en-US" dirty="0"/>
              <a:t>STEM </a:t>
            </a:r>
            <a:r>
              <a:rPr lang="en-US" dirty="0" smtClean="0"/>
              <a:t>professional workforce </a:t>
            </a:r>
            <a:r>
              <a:rPr lang="en-US" dirty="0"/>
              <a:t>development</a:t>
            </a:r>
          </a:p>
          <a:p>
            <a:pPr lvl="1">
              <a:spcBef>
                <a:spcPts val="600"/>
              </a:spcBef>
            </a:pPr>
            <a:r>
              <a:rPr lang="en-US" dirty="0"/>
              <a:t>Broadening participation in STEM</a:t>
            </a:r>
          </a:p>
          <a:p>
            <a:pPr>
              <a:spcBef>
                <a:spcPts val="600"/>
              </a:spcBef>
            </a:pPr>
            <a:r>
              <a:rPr lang="en-US" dirty="0" smtClean="0"/>
              <a:t>From the onset, encouraging integration across the focal areas </a:t>
            </a:r>
            <a:r>
              <a:rPr lang="en-US" dirty="0"/>
              <a:t>and </a:t>
            </a:r>
            <a:r>
              <a:rPr lang="en-US" dirty="0" smtClean="0"/>
              <a:t>collaboration </a:t>
            </a:r>
            <a:r>
              <a:rPr lang="en-US" dirty="0"/>
              <a:t>among researchers in related disciplines, including social and behavioral </a:t>
            </a:r>
            <a:r>
              <a:rPr lang="en-US" dirty="0" smtClean="0"/>
              <a:t>sciences</a:t>
            </a:r>
            <a:r>
              <a:rPr lang="en-US" dirty="0"/>
              <a:t>.</a:t>
            </a:r>
          </a:p>
        </p:txBody>
      </p:sp>
      <p:sp>
        <p:nvSpPr>
          <p:cNvPr id="2" name="Title 1"/>
          <p:cNvSpPr>
            <a:spLocks noGrp="1"/>
          </p:cNvSpPr>
          <p:nvPr>
            <p:ph type="title"/>
          </p:nvPr>
        </p:nvSpPr>
        <p:spPr>
          <a:xfrm>
            <a:off x="304800" y="274638"/>
            <a:ext cx="7543800" cy="868362"/>
          </a:xfrm>
        </p:spPr>
        <p:txBody>
          <a:bodyPr>
            <a:normAutofit/>
          </a:bodyPr>
          <a:lstStyle/>
          <a:p>
            <a:r>
              <a:rPr lang="en-US" dirty="0" smtClean="0"/>
              <a:t>EHR Core Research</a:t>
            </a:r>
            <a:endParaRPr lang="en-US" dirty="0"/>
          </a:p>
        </p:txBody>
      </p:sp>
      <p:sp>
        <p:nvSpPr>
          <p:cNvPr id="5" name="Slide Number Placeholder 4"/>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4</a:t>
            </a:fld>
            <a:endParaRPr kumimoji="0" lang="en-US" dirty="0"/>
          </a:p>
        </p:txBody>
      </p:sp>
    </p:spTree>
    <p:extLst>
      <p:ext uri="{BB962C8B-B14F-4D97-AF65-F5344CB8AC3E}">
        <p14:creationId xmlns:p14="http://schemas.microsoft.com/office/powerpoint/2010/main" val="11966236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514350" indent="-401638">
              <a:spcBef>
                <a:spcPts val="600"/>
              </a:spcBef>
            </a:pPr>
            <a:r>
              <a:rPr lang="en-US" dirty="0" smtClean="0"/>
              <a:t>Investing in fundamental research in STEM education about critical areas that are essential, broad and enduring.</a:t>
            </a:r>
          </a:p>
          <a:p>
            <a:pPr marL="514350" indent="-401638">
              <a:spcBef>
                <a:spcPts val="600"/>
              </a:spcBef>
            </a:pPr>
            <a:r>
              <a:rPr lang="en-US" dirty="0" smtClean="0"/>
              <a:t>Seeking proposals that help synthesize, build and/or expand research foundations in the focal areas.</a:t>
            </a:r>
          </a:p>
          <a:p>
            <a:pPr marL="514350" indent="-401638">
              <a:spcBef>
                <a:spcPts val="600"/>
              </a:spcBef>
            </a:pPr>
            <a:r>
              <a:rPr lang="en-US" dirty="0" smtClean="0"/>
              <a:t>Contributing to the accumulation of robust evidence to inform efforts to understand, build theory to explain, and suggest interventions and innovations.  </a:t>
            </a:r>
          </a:p>
        </p:txBody>
      </p:sp>
      <p:sp>
        <p:nvSpPr>
          <p:cNvPr id="2" name="Title 1"/>
          <p:cNvSpPr>
            <a:spLocks noGrp="1"/>
          </p:cNvSpPr>
          <p:nvPr>
            <p:ph type="title"/>
          </p:nvPr>
        </p:nvSpPr>
        <p:spPr>
          <a:xfrm>
            <a:off x="304800" y="274638"/>
            <a:ext cx="7543800" cy="868362"/>
          </a:xfrm>
        </p:spPr>
        <p:txBody>
          <a:bodyPr/>
          <a:lstStyle/>
          <a:p>
            <a:r>
              <a:rPr lang="en-US" dirty="0" smtClean="0"/>
              <a:t>Goals of ECR</a:t>
            </a:r>
            <a:endParaRPr lang="en-US" dirty="0"/>
          </a:p>
        </p:txBody>
      </p:sp>
      <p:sp>
        <p:nvSpPr>
          <p:cNvPr id="5" name="Slide Number Placeholder 4"/>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5</a:t>
            </a:fld>
            <a:endParaRPr kumimoji="0"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514350" indent="-401638">
              <a:spcBef>
                <a:spcPts val="600"/>
              </a:spcBef>
            </a:pPr>
            <a:r>
              <a:rPr lang="en-US" dirty="0" smtClean="0"/>
              <a:t>Addressing persistent challenges in STEM interest, education, learning, participation and workforce development.</a:t>
            </a:r>
          </a:p>
          <a:p>
            <a:pPr marL="514350" indent="-401638">
              <a:spcBef>
                <a:spcPts val="600"/>
              </a:spcBef>
            </a:pPr>
            <a:r>
              <a:rPr lang="en-US" dirty="0" smtClean="0"/>
              <a:t>Developing foundational knowledge in STEM learning and learning contexts, both formal and informal, from childhood through adulthood, for all groups, and from the earliest developmental stages of life through participation in the workforce.</a:t>
            </a:r>
          </a:p>
        </p:txBody>
      </p:sp>
      <p:sp>
        <p:nvSpPr>
          <p:cNvPr id="2" name="Title 1"/>
          <p:cNvSpPr>
            <a:spLocks noGrp="1"/>
          </p:cNvSpPr>
          <p:nvPr>
            <p:ph type="title"/>
          </p:nvPr>
        </p:nvSpPr>
        <p:spPr>
          <a:xfrm>
            <a:off x="304800" y="274638"/>
            <a:ext cx="7543800" cy="868362"/>
          </a:xfrm>
        </p:spPr>
        <p:txBody>
          <a:bodyPr/>
          <a:lstStyle/>
          <a:p>
            <a:r>
              <a:rPr lang="en-US" dirty="0" smtClean="0"/>
              <a:t>Goals of ECR</a:t>
            </a:r>
            <a:endParaRPr lang="en-US" dirty="0"/>
          </a:p>
        </p:txBody>
      </p:sp>
      <p:sp>
        <p:nvSpPr>
          <p:cNvPr id="5" name="Slide Number Placeholder 4"/>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6</a:t>
            </a:fld>
            <a:endParaRPr kumimoji="0" lang="en-US" dirty="0"/>
          </a:p>
        </p:txBody>
      </p:sp>
    </p:spTree>
    <p:extLst>
      <p:ext uri="{BB962C8B-B14F-4D97-AF65-F5344CB8AC3E}">
        <p14:creationId xmlns:p14="http://schemas.microsoft.com/office/powerpoint/2010/main" val="31237961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600"/>
              </a:spcBef>
            </a:pPr>
            <a:r>
              <a:rPr lang="en-US" sz="2800" b="1" u="sng" dirty="0" smtClean="0"/>
              <a:t>ECR projects are</a:t>
            </a:r>
            <a:r>
              <a:rPr lang="en-US" sz="2800" b="1" dirty="0" smtClean="0"/>
              <a:t>: </a:t>
            </a:r>
            <a:r>
              <a:rPr lang="en-US" sz="2800" dirty="0" smtClean="0"/>
              <a:t>Theory driven, theory generating, theory testing and predictive.</a:t>
            </a:r>
          </a:p>
          <a:p>
            <a:pPr>
              <a:spcBef>
                <a:spcPts val="600"/>
              </a:spcBef>
            </a:pPr>
            <a:r>
              <a:rPr lang="en-US" sz="2800" b="1" u="sng" dirty="0" smtClean="0"/>
              <a:t>Awards funded by ECR program</a:t>
            </a:r>
            <a:r>
              <a:rPr lang="en-US" sz="2800" b="1" dirty="0" smtClean="0"/>
              <a:t>:</a:t>
            </a:r>
          </a:p>
          <a:p>
            <a:pPr lvl="1">
              <a:spcBef>
                <a:spcPts val="600"/>
              </a:spcBef>
            </a:pPr>
            <a:r>
              <a:rPr lang="en-US" sz="2800" dirty="0" smtClean="0"/>
              <a:t>Use NSF Advanced Award Search:</a:t>
            </a:r>
          </a:p>
          <a:p>
            <a:pPr lvl="1">
              <a:spcBef>
                <a:spcPts val="600"/>
              </a:spcBef>
            </a:pPr>
            <a:r>
              <a:rPr lang="en-US" sz="2800" dirty="0" smtClean="0">
                <a:hlinkClick r:id="rId3"/>
              </a:rPr>
              <a:t>http://www.nsf.gov/awardsearch/advancedSearch.jsp</a:t>
            </a:r>
            <a:endParaRPr lang="en-US" sz="2800" dirty="0" smtClean="0"/>
          </a:p>
          <a:p>
            <a:pPr lvl="1">
              <a:spcBef>
                <a:spcPts val="600"/>
              </a:spcBef>
            </a:pPr>
            <a:r>
              <a:rPr lang="en-US" sz="2800" dirty="0" smtClean="0"/>
              <a:t>In the Element Code field, enter: 7980</a:t>
            </a:r>
          </a:p>
          <a:p>
            <a:pPr>
              <a:spcBef>
                <a:spcPts val="600"/>
              </a:spcBef>
            </a:pPr>
            <a:r>
              <a:rPr lang="en-US" sz="2800" b="1" u="sng" dirty="0" smtClean="0"/>
              <a:t>Proposal Types</a:t>
            </a:r>
            <a:r>
              <a:rPr lang="en-US" sz="2800" b="1" dirty="0" smtClean="0"/>
              <a:t>: </a:t>
            </a:r>
            <a:r>
              <a:rPr lang="en-US" sz="2800" dirty="0" smtClean="0"/>
              <a:t>Research and Capacity Building proposals</a:t>
            </a:r>
          </a:p>
          <a:p>
            <a:pPr lvl="1">
              <a:spcBef>
                <a:spcPts val="600"/>
              </a:spcBef>
            </a:pPr>
            <a:endParaRPr lang="en-US" dirty="0" smtClean="0"/>
          </a:p>
          <a:p>
            <a:pPr>
              <a:spcBef>
                <a:spcPts val="600"/>
              </a:spcBef>
            </a:pPr>
            <a:endParaRPr lang="en-US" dirty="0"/>
          </a:p>
          <a:p>
            <a:pPr>
              <a:spcBef>
                <a:spcPts val="600"/>
              </a:spcBef>
            </a:pPr>
            <a:endParaRPr lang="en-US" dirty="0"/>
          </a:p>
        </p:txBody>
      </p:sp>
      <p:sp>
        <p:nvSpPr>
          <p:cNvPr id="3" name="Title 2"/>
          <p:cNvSpPr>
            <a:spLocks noGrp="1"/>
          </p:cNvSpPr>
          <p:nvPr>
            <p:ph type="title"/>
          </p:nvPr>
        </p:nvSpPr>
        <p:spPr/>
        <p:txBody>
          <a:bodyPr/>
          <a:lstStyle/>
          <a:p>
            <a:r>
              <a:rPr lang="en-US" dirty="0" smtClean="0"/>
              <a:t>ECR Projects</a:t>
            </a:r>
            <a:endParaRPr lang="en-US" dirty="0"/>
          </a:p>
        </p:txBody>
      </p:sp>
      <p:sp>
        <p:nvSpPr>
          <p:cNvPr id="5" name="Slide Number Placeholder 4"/>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7</a:t>
            </a:fld>
            <a:endParaRPr kumimoji="0" lang="en-US" dirty="0"/>
          </a:p>
        </p:txBody>
      </p:sp>
    </p:spTree>
    <p:extLst>
      <p:ext uri="{BB962C8B-B14F-4D97-AF65-F5344CB8AC3E}">
        <p14:creationId xmlns:p14="http://schemas.microsoft.com/office/powerpoint/2010/main" val="22907417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371600"/>
            <a:ext cx="8229600" cy="4625609"/>
          </a:xfrm>
        </p:spPr>
        <p:txBody>
          <a:bodyPr>
            <a:normAutofit lnSpcReduction="10000"/>
          </a:bodyPr>
          <a:lstStyle/>
          <a:p>
            <a:pPr>
              <a:spcBef>
                <a:spcPts val="600"/>
              </a:spcBef>
            </a:pPr>
            <a:r>
              <a:rPr lang="en-US" dirty="0"/>
              <a:t>Fall within one or more focal research areas</a:t>
            </a:r>
            <a:r>
              <a:rPr lang="en-US" dirty="0" smtClean="0"/>
              <a:t>.</a:t>
            </a:r>
          </a:p>
          <a:p>
            <a:pPr>
              <a:spcBef>
                <a:spcPts val="600"/>
              </a:spcBef>
            </a:pPr>
            <a:r>
              <a:rPr lang="en-US" dirty="0" smtClean="0"/>
              <a:t>Test </a:t>
            </a:r>
            <a:r>
              <a:rPr lang="en-US" dirty="0"/>
              <a:t>theory that informs core scientific questions about STEM </a:t>
            </a:r>
            <a:r>
              <a:rPr lang="en-US" dirty="0" smtClean="0"/>
              <a:t>education, learning, participation and workforce development.</a:t>
            </a:r>
            <a:endParaRPr lang="en-US" dirty="0"/>
          </a:p>
          <a:p>
            <a:pPr>
              <a:spcBef>
                <a:spcPts val="600"/>
              </a:spcBef>
            </a:pPr>
            <a:r>
              <a:rPr lang="en-US" dirty="0" smtClean="0"/>
              <a:t>Fundamental research involving the collection of new data, and/or secondary analyses of extant state, national, international or other databases.</a:t>
            </a:r>
          </a:p>
          <a:p>
            <a:pPr>
              <a:spcBef>
                <a:spcPts val="600"/>
              </a:spcBef>
            </a:pPr>
            <a:r>
              <a:rPr lang="en-US" dirty="0" smtClean="0"/>
              <a:t>Research to develop innovative research methods, metrics and conceptual models to measure existing and emerging phenomena.</a:t>
            </a:r>
          </a:p>
        </p:txBody>
      </p:sp>
      <p:sp>
        <p:nvSpPr>
          <p:cNvPr id="2" name="Title 1"/>
          <p:cNvSpPr>
            <a:spLocks noGrp="1"/>
          </p:cNvSpPr>
          <p:nvPr>
            <p:ph type="title"/>
          </p:nvPr>
        </p:nvSpPr>
        <p:spPr>
          <a:xfrm>
            <a:off x="304800" y="274638"/>
            <a:ext cx="7543800" cy="868362"/>
          </a:xfrm>
        </p:spPr>
        <p:txBody>
          <a:bodyPr/>
          <a:lstStyle/>
          <a:p>
            <a:r>
              <a:rPr lang="en-US" dirty="0" smtClean="0"/>
              <a:t>Research </a:t>
            </a:r>
            <a:r>
              <a:rPr lang="en-US" dirty="0"/>
              <a:t>Proposals</a:t>
            </a:r>
          </a:p>
        </p:txBody>
      </p:sp>
      <p:sp>
        <p:nvSpPr>
          <p:cNvPr id="5" name="Slide Number Placeholder 4"/>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8</a:t>
            </a:fld>
            <a:endParaRPr kumimoji="0" lang="en-US" dirty="0"/>
          </a:p>
        </p:txBody>
      </p:sp>
    </p:spTree>
    <p:extLst>
      <p:ext uri="{BB962C8B-B14F-4D97-AF65-F5344CB8AC3E}">
        <p14:creationId xmlns:p14="http://schemas.microsoft.com/office/powerpoint/2010/main" val="19756951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534400" cy="5181600"/>
          </a:xfrm>
          <a:ln>
            <a:noFill/>
          </a:ln>
        </p:spPr>
        <p:txBody>
          <a:bodyPr>
            <a:noAutofit/>
          </a:bodyPr>
          <a:lstStyle/>
          <a:p>
            <a:pPr>
              <a:lnSpc>
                <a:spcPct val="110000"/>
              </a:lnSpc>
              <a:spcBef>
                <a:spcPts val="600"/>
              </a:spcBef>
            </a:pPr>
            <a:r>
              <a:rPr lang="en-US" sz="2800" dirty="0" smtClean="0"/>
              <a:t>Level I</a:t>
            </a:r>
          </a:p>
          <a:p>
            <a:pPr lvl="1">
              <a:lnSpc>
                <a:spcPct val="110000"/>
              </a:lnSpc>
              <a:spcBef>
                <a:spcPts val="600"/>
              </a:spcBef>
              <a:buFont typeface="Arial" panose="020B0604020202020204" pitchFamily="34" charset="0"/>
              <a:buChar char="•"/>
            </a:pPr>
            <a:r>
              <a:rPr lang="en-US" dirty="0" smtClean="0"/>
              <a:t>Maximum award size:  $500K</a:t>
            </a:r>
            <a:endParaRPr lang="en-US" dirty="0"/>
          </a:p>
          <a:p>
            <a:pPr lvl="1">
              <a:lnSpc>
                <a:spcPct val="110000"/>
              </a:lnSpc>
              <a:spcBef>
                <a:spcPts val="600"/>
              </a:spcBef>
              <a:buFont typeface="Arial" panose="020B0604020202020204" pitchFamily="34" charset="0"/>
              <a:buChar char="•"/>
            </a:pPr>
            <a:r>
              <a:rPr lang="en-US" dirty="0" smtClean="0"/>
              <a:t>Maximum duration: 3 years</a:t>
            </a:r>
          </a:p>
          <a:p>
            <a:pPr>
              <a:lnSpc>
                <a:spcPct val="110000"/>
              </a:lnSpc>
              <a:spcBef>
                <a:spcPts val="600"/>
              </a:spcBef>
            </a:pPr>
            <a:r>
              <a:rPr lang="en-US" sz="2800" dirty="0"/>
              <a:t>Level </a:t>
            </a:r>
            <a:r>
              <a:rPr lang="en-US" sz="2800" dirty="0" smtClean="0"/>
              <a:t>II</a:t>
            </a:r>
          </a:p>
          <a:p>
            <a:pPr lvl="1">
              <a:lnSpc>
                <a:spcPct val="110000"/>
              </a:lnSpc>
              <a:spcBef>
                <a:spcPts val="600"/>
              </a:spcBef>
            </a:pPr>
            <a:r>
              <a:rPr lang="en-US" dirty="0"/>
              <a:t>Maximum award </a:t>
            </a:r>
            <a:r>
              <a:rPr lang="en-US" dirty="0" smtClean="0"/>
              <a:t>size:  $1.5M</a:t>
            </a:r>
            <a:endParaRPr lang="en-US" dirty="0"/>
          </a:p>
          <a:p>
            <a:pPr lvl="1">
              <a:lnSpc>
                <a:spcPct val="110000"/>
              </a:lnSpc>
              <a:spcBef>
                <a:spcPts val="600"/>
              </a:spcBef>
            </a:pPr>
            <a:r>
              <a:rPr lang="en-US" dirty="0"/>
              <a:t>Maximum </a:t>
            </a:r>
            <a:r>
              <a:rPr lang="en-US" dirty="0" smtClean="0"/>
              <a:t>duration: 3 </a:t>
            </a:r>
            <a:r>
              <a:rPr lang="en-US" dirty="0"/>
              <a:t>years</a:t>
            </a:r>
          </a:p>
          <a:p>
            <a:pPr>
              <a:lnSpc>
                <a:spcPct val="110000"/>
              </a:lnSpc>
              <a:spcBef>
                <a:spcPts val="600"/>
              </a:spcBef>
            </a:pPr>
            <a:r>
              <a:rPr lang="en-US" sz="2800" dirty="0"/>
              <a:t>Level </a:t>
            </a:r>
            <a:r>
              <a:rPr lang="en-US" sz="2800" dirty="0" smtClean="0"/>
              <a:t>III</a:t>
            </a:r>
          </a:p>
          <a:p>
            <a:pPr lvl="1">
              <a:lnSpc>
                <a:spcPct val="110000"/>
              </a:lnSpc>
              <a:spcBef>
                <a:spcPts val="600"/>
              </a:spcBef>
            </a:pPr>
            <a:r>
              <a:rPr lang="en-US" dirty="0"/>
              <a:t>Maximum award </a:t>
            </a:r>
            <a:r>
              <a:rPr lang="en-US" dirty="0" smtClean="0"/>
              <a:t>size:  $2.5M</a:t>
            </a:r>
            <a:endParaRPr lang="en-US" dirty="0"/>
          </a:p>
          <a:p>
            <a:pPr lvl="1">
              <a:lnSpc>
                <a:spcPct val="110000"/>
              </a:lnSpc>
              <a:spcBef>
                <a:spcPts val="600"/>
              </a:spcBef>
            </a:pPr>
            <a:r>
              <a:rPr lang="en-US" dirty="0"/>
              <a:t>Maximum </a:t>
            </a:r>
            <a:r>
              <a:rPr lang="en-US" dirty="0" smtClean="0"/>
              <a:t>duration: 5 years</a:t>
            </a:r>
          </a:p>
        </p:txBody>
      </p:sp>
      <p:sp>
        <p:nvSpPr>
          <p:cNvPr id="5" name="Title 4"/>
          <p:cNvSpPr>
            <a:spLocks noGrp="1"/>
          </p:cNvSpPr>
          <p:nvPr>
            <p:ph type="title"/>
          </p:nvPr>
        </p:nvSpPr>
        <p:spPr>
          <a:xfrm>
            <a:off x="304800" y="76200"/>
            <a:ext cx="7543800" cy="1066800"/>
          </a:xfrm>
        </p:spPr>
        <p:txBody>
          <a:bodyPr>
            <a:normAutofit fontScale="90000"/>
          </a:bodyPr>
          <a:lstStyle/>
          <a:p>
            <a:r>
              <a:rPr lang="en-US" dirty="0" smtClean="0"/>
              <a:t/>
            </a:r>
            <a:br>
              <a:rPr lang="en-US" dirty="0" smtClean="0"/>
            </a:br>
            <a:r>
              <a:rPr lang="en-US" dirty="0" smtClean="0"/>
              <a:t>ECR Research Proposal Types:</a:t>
            </a:r>
            <a:r>
              <a:rPr lang="en-US" b="1" dirty="0"/>
              <a:t/>
            </a:r>
            <a:br>
              <a:rPr lang="en-US" b="1" dirty="0"/>
            </a:br>
            <a:endParaRPr lang="en-US" dirty="0"/>
          </a:p>
        </p:txBody>
      </p:sp>
      <p:sp>
        <p:nvSpPr>
          <p:cNvPr id="4" name="Slide Number Placeholder 3"/>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9</a:t>
            </a:fld>
            <a:endParaRPr kumimoji="0"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C917F2CDB79845B8A2486D113439DB" ma:contentTypeVersion="0" ma:contentTypeDescription="Create a new document." ma:contentTypeScope="" ma:versionID="cc9820fdf9a5460ec79d31b0855203c0">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71F077C-8402-4BD9-BB78-BD1855D40A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429A431A-5F5A-4126-B6CC-9B0F3B4F2E23}">
  <ds:schemaRefs>
    <ds:schemaRef ds:uri="http://purl.org/dc/dcmitype/"/>
    <ds:schemaRef ds:uri="http://purl.org/dc/elements/1.1/"/>
    <ds:schemaRef ds:uri="http://purl.org/dc/terms/"/>
    <ds:schemaRef ds:uri="http://schemas.microsoft.com/office/2006/documentManagement/types"/>
    <ds:schemaRef ds:uri="http://schemas.openxmlformats.org/package/2006/metadata/core-properties"/>
    <ds:schemaRef ds:uri="http://www.w3.org/XML/1998/namespace"/>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2A02D4C-D607-4C46-88E7-0D605F92398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3782</TotalTime>
  <Words>1370</Words>
  <Application>Microsoft Office PowerPoint</Application>
  <PresentationFormat>On-screen Show (4:3)</PresentationFormat>
  <Paragraphs>218</Paragraphs>
  <Slides>24</Slides>
  <Notes>14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Concourse</vt:lpstr>
      <vt:lpstr>Directorate for Education and Human Resources (EHR)  EHR Core Research (ECR): Fundamental Research in STEM Education  Program Announcement: NSF 15-509 </vt:lpstr>
      <vt:lpstr>Introductions and Guidelines</vt:lpstr>
      <vt:lpstr>EHR Core Research (ECR)</vt:lpstr>
      <vt:lpstr>EHR Core Research</vt:lpstr>
      <vt:lpstr>Goals of ECR</vt:lpstr>
      <vt:lpstr>Goals of ECR</vt:lpstr>
      <vt:lpstr>ECR Projects</vt:lpstr>
      <vt:lpstr>Research Proposals</vt:lpstr>
      <vt:lpstr> ECR Research Proposal Types: </vt:lpstr>
      <vt:lpstr>Which Research Level?</vt:lpstr>
      <vt:lpstr>Capacity Building Proposals</vt:lpstr>
      <vt:lpstr> ECR Proposal Types: Capacity Building Proposals  </vt:lpstr>
      <vt:lpstr>Resources</vt:lpstr>
      <vt:lpstr>Award and Eligibility Information</vt:lpstr>
      <vt:lpstr>Sections of Proposal</vt:lpstr>
      <vt:lpstr>Sections of Proposal</vt:lpstr>
      <vt:lpstr>Elements of ECR Proposals</vt:lpstr>
      <vt:lpstr>NSF Merit Review Principles</vt:lpstr>
      <vt:lpstr>NSF Merit Review Criteria</vt:lpstr>
      <vt:lpstr>Merit Review Considerations </vt:lpstr>
      <vt:lpstr>Merit Review Considerations</vt:lpstr>
      <vt:lpstr>IMPORTANT: Human Subjects –  IRB Documentation</vt:lpstr>
      <vt:lpstr>PowerPoint Presentation</vt:lpstr>
      <vt:lpstr>PowerPoint Presentation</vt:lpstr>
    </vt:vector>
  </TitlesOfParts>
  <Company>National Science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Webinar:  Promoting Research and Innovation in Methodologies for Evaluation (PRIME) Solicitation  NSF 10-615</dc:title>
  <dc:creator>lthursto</dc:creator>
  <cp:lastModifiedBy>Hauser, Philis L.S.</cp:lastModifiedBy>
  <cp:revision>208</cp:revision>
  <cp:lastPrinted>2013-05-13T12:48:50Z</cp:lastPrinted>
  <dcterms:created xsi:type="dcterms:W3CDTF">2010-10-08T13:20:06Z</dcterms:created>
  <dcterms:modified xsi:type="dcterms:W3CDTF">2014-11-17T20:18:16Z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0x01010033C917F2CDB79845B8A2486D113439DB</vt:lpwstr>
  </property>
</Properties>
</file>